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Gill Sans" panose="020B0604020202020204" charset="0"/>
      <p:regular r:id="rId22"/>
      <p:bold r:id="rId23"/>
    </p:embeddedFont>
    <p:embeddedFont>
      <p:font typeface="Impact" panose="020B0806030902050204" pitchFamily="34" charset="0"/>
      <p:regular r:id="rId24"/>
    </p:embeddedFont>
    <p:embeddedFont>
      <p:font typeface="Calibri" panose="020F050202020403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PApy3yOqG6cFUjkPghzOITnR3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Bonne réponse : TURE</a:t>
            </a:r>
            <a:endParaRPr/>
          </a:p>
        </p:txBody>
      </p:sp>
      <p:sp>
        <p:nvSpPr>
          <p:cNvPr id="202" name="Google Shape;20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Les bonnes réponses :</a:t>
            </a:r>
            <a:endParaRPr/>
          </a:p>
          <a:p>
            <a:pPr marL="0" lvl="0" indent="0" algn="l" rtl="0">
              <a:lnSpc>
                <a:spcPct val="100000"/>
              </a:lnSpc>
              <a:spcBef>
                <a:spcPts val="0"/>
              </a:spcBef>
              <a:spcAft>
                <a:spcPts val="0"/>
              </a:spcAft>
              <a:buSzPts val="1400"/>
              <a:buNone/>
            </a:pPr>
            <a:r>
              <a:rPr lang="en-US"/>
              <a:t>A 🡪 C</a:t>
            </a:r>
            <a:endParaRPr/>
          </a:p>
          <a:p>
            <a:pPr marL="0" lvl="0" indent="0" algn="l" rtl="0">
              <a:lnSpc>
                <a:spcPct val="100000"/>
              </a:lnSpc>
              <a:spcBef>
                <a:spcPts val="0"/>
              </a:spcBef>
              <a:spcAft>
                <a:spcPts val="0"/>
              </a:spcAft>
              <a:buSzPts val="1400"/>
              <a:buNone/>
            </a:pPr>
            <a:r>
              <a:rPr lang="en-US"/>
              <a:t>B 🡪 D</a:t>
            </a:r>
            <a:endParaRPr/>
          </a:p>
          <a:p>
            <a:pPr marL="0" lvl="0" indent="0" algn="l" rtl="0">
              <a:lnSpc>
                <a:spcPct val="100000"/>
              </a:lnSpc>
              <a:spcBef>
                <a:spcPts val="0"/>
              </a:spcBef>
              <a:spcAft>
                <a:spcPts val="0"/>
              </a:spcAft>
              <a:buSzPts val="1400"/>
              <a:buNone/>
            </a:pPr>
            <a:r>
              <a:rPr lang="en-US"/>
              <a:t>C 🡪 A</a:t>
            </a:r>
            <a:br>
              <a:rPr lang="en-US"/>
            </a:br>
            <a:r>
              <a:rPr lang="en-US"/>
              <a:t>D 🡪 B</a:t>
            </a:r>
            <a:endParaRPr/>
          </a:p>
        </p:txBody>
      </p:sp>
      <p:sp>
        <p:nvSpPr>
          <p:cNvPr id="213" name="Google Shape;21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Bonne réponse : VRAI</a:t>
            </a:r>
            <a:endParaRPr/>
          </a:p>
        </p:txBody>
      </p:sp>
      <p:sp>
        <p:nvSpPr>
          <p:cNvPr id="231" name="Google Shape;2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Bonne réponse : FAUX</a:t>
            </a:r>
            <a:endParaRPr/>
          </a:p>
        </p:txBody>
      </p:sp>
      <p:sp>
        <p:nvSpPr>
          <p:cNvPr id="242" name="Google Shape;24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Bonne réponse : VRAI</a:t>
            </a:r>
            <a:endParaRPr/>
          </a:p>
        </p:txBody>
      </p:sp>
      <p:sp>
        <p:nvSpPr>
          <p:cNvPr id="253" name="Google Shape;25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Bonne réponse : FAUX</a:t>
            </a:r>
            <a:endParaRPr/>
          </a:p>
        </p:txBody>
      </p:sp>
      <p:sp>
        <p:nvSpPr>
          <p:cNvPr id="264" name="Google Shape;2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Bonne réponse : FAUX</a:t>
            </a:r>
            <a:endParaRPr/>
          </a:p>
        </p:txBody>
      </p:sp>
      <p:sp>
        <p:nvSpPr>
          <p:cNvPr id="275" name="Google Shape;27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Bonne réponse : VRAI </a:t>
            </a:r>
            <a:endParaRPr/>
          </a:p>
        </p:txBody>
      </p:sp>
      <p:sp>
        <p:nvSpPr>
          <p:cNvPr id="286" name="Google Shape;28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Bonne réponse : VRAI </a:t>
            </a:r>
            <a:endParaRPr/>
          </a:p>
        </p:txBody>
      </p:sp>
      <p:sp>
        <p:nvSpPr>
          <p:cNvPr id="297" name="Google Shape;29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Réponse correcte : B</a:t>
            </a:r>
            <a:endParaRPr/>
          </a:p>
        </p:txBody>
      </p:sp>
      <p:sp>
        <p:nvSpPr>
          <p:cNvPr id="121" name="Google Shape;12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Réponse correcte : D</a:t>
            </a:r>
            <a:endParaRPr/>
          </a:p>
        </p:txBody>
      </p:sp>
      <p:sp>
        <p:nvSpPr>
          <p:cNvPr id="135" name="Google Shape;13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Réponse correcte : B </a:t>
            </a:r>
            <a:endParaRPr/>
          </a:p>
        </p:txBody>
      </p:sp>
      <p:sp>
        <p:nvSpPr>
          <p:cNvPr id="149" name="Google Shape;14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Réponse correcte : C</a:t>
            </a:r>
            <a:endParaRPr/>
          </a:p>
          <a:p>
            <a:pPr marL="457200" marR="0" lvl="0" indent="-228600" algn="l" rtl="0">
              <a:lnSpc>
                <a:spcPct val="100000"/>
              </a:lnSpc>
              <a:spcBef>
                <a:spcPts val="0"/>
              </a:spcBef>
              <a:spcAft>
                <a:spcPts val="0"/>
              </a:spcAft>
              <a:buSzPts val="1400"/>
              <a:buNone/>
            </a:pPr>
            <a:endParaRPr/>
          </a:p>
        </p:txBody>
      </p:sp>
      <p:sp>
        <p:nvSpPr>
          <p:cNvPr id="163" name="Google Shape;16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Réponse correcte : C</a:t>
            </a:r>
            <a:endParaRPr/>
          </a:p>
          <a:p>
            <a:pPr marL="457200" marR="0" lvl="0" indent="-228600" algn="l" rtl="0">
              <a:lnSpc>
                <a:spcPct val="100000"/>
              </a:lnSpc>
              <a:spcBef>
                <a:spcPts val="0"/>
              </a:spcBef>
              <a:spcAft>
                <a:spcPts val="0"/>
              </a:spcAft>
              <a:buSzPts val="1400"/>
              <a:buNone/>
            </a:pPr>
            <a:endParaRPr/>
          </a:p>
        </p:txBody>
      </p:sp>
      <p:sp>
        <p:nvSpPr>
          <p:cNvPr id="177" name="Google Shape;17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Bonne réponse : VRAI</a:t>
            </a:r>
            <a:endParaRPr/>
          </a:p>
        </p:txBody>
      </p:sp>
      <p:sp>
        <p:nvSpPr>
          <p:cNvPr id="191" name="Google Shape;19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2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28"/>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28"/>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2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28"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24" name="Google Shape;24;p28"/>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28"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9"/>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9"/>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3.3</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Health Apps for Physical Activity</a:t>
            </a:r>
            <a:endParaRPr sz="1800" b="0" i="0" u="none" strike="noStrike" cap="none">
              <a:solidFill>
                <a:srgbClr val="7F7F7F"/>
              </a:solidFill>
              <a:latin typeface="Calibri"/>
              <a:ea typeface="Calibri"/>
              <a:cs typeface="Calibri"/>
              <a:sym typeface="Calibri"/>
            </a:endParaRPr>
          </a:p>
        </p:txBody>
      </p:sp>
      <p:pic>
        <p:nvPicPr>
          <p:cNvPr id="30" name="Google Shape;30;p2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1"/>
        <p:cNvGrpSpPr/>
        <p:nvPr/>
      </p:nvGrpSpPr>
      <p:grpSpPr>
        <a:xfrm>
          <a:off x="0" y="0"/>
          <a:ext cx="0" cy="0"/>
          <a:chOff x="0" y="0"/>
          <a:chExt cx="0" cy="0"/>
        </a:xfrm>
      </p:grpSpPr>
      <p:sp>
        <p:nvSpPr>
          <p:cNvPr id="32" name="Google Shape;32;p33"/>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33" name="Google Shape;33;p3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3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6" name="Google Shape;36;p3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37" name="Google Shape;37;p33"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4"/>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34"/>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3" name="Google Shape;43;p3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44" name="Google Shape;44;p34"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3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5"/>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3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0" name="Google Shape;50;p35"/>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3.3</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Health Apps for Physical Activity</a:t>
            </a:r>
            <a:endParaRPr sz="1800" b="0" i="0" u="none" strike="noStrike" cap="none">
              <a:solidFill>
                <a:srgbClr val="7F7F7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g"/><Relationship Id="rId18" Type="http://schemas.openxmlformats.org/officeDocument/2006/relationships/hyperlink" Target="http://www.amsed.fr/" TargetMode="External"/><Relationship Id="rId3" Type="http://schemas.openxmlformats.org/officeDocument/2006/relationships/image" Target="../media/image10.jpg"/><Relationship Id="rId7" Type="http://schemas.openxmlformats.org/officeDocument/2006/relationships/image" Target="../media/image12.jp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4.jpg"/><Relationship Id="rId5" Type="http://schemas.openxmlformats.org/officeDocument/2006/relationships/image" Target="../media/image11.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6"/>
          <p:cNvSpPr txBox="1"/>
          <p:nvPr/>
        </p:nvSpPr>
        <p:spPr>
          <a:xfrm>
            <a:off x="4310344" y="3513902"/>
            <a:ext cx="7307007"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400"/>
              <a:buFont typeface="Arial"/>
              <a:buNone/>
            </a:pPr>
            <a:r>
              <a:rPr lang="en-US" sz="3400" b="0" i="0" u="none" strike="noStrike" cap="none">
                <a:solidFill>
                  <a:srgbClr val="C00000"/>
                </a:solidFill>
                <a:latin typeface="Calibri"/>
                <a:ea typeface="Calibri"/>
                <a:cs typeface="Calibri"/>
                <a:sym typeface="Calibri"/>
              </a:rPr>
              <a:t>Module 3 - Session d'auto-apprentissage </a:t>
            </a:r>
            <a:r>
              <a:rPr lang="en-US" sz="2400" b="0" i="0" u="none" strike="noStrike" cap="none">
                <a:solidFill>
                  <a:srgbClr val="C00000"/>
                </a:solidFill>
                <a:latin typeface="Calibri"/>
                <a:ea typeface="Calibri"/>
                <a:cs typeface="Calibri"/>
                <a:sym typeface="Calibri"/>
              </a:rPr>
              <a:t>(3.3)</a:t>
            </a:r>
            <a:r>
              <a:rPr lang="en-US" sz="3400" b="0" i="0" u="none" strike="noStrike" cap="none">
                <a:solidFill>
                  <a:schemeClr val="dk1"/>
                </a:solidFill>
                <a:latin typeface="Calibri"/>
                <a:ea typeface="Calibri"/>
                <a:cs typeface="Calibri"/>
                <a:sym typeface="Calibri"/>
              </a:rPr>
              <a:t/>
            </a:r>
            <a:br>
              <a:rPr lang="en-US" sz="3400" b="0" i="0" u="none" strike="noStrike" cap="none">
                <a:solidFill>
                  <a:schemeClr val="dk1"/>
                </a:solidFill>
                <a:latin typeface="Calibri"/>
                <a:ea typeface="Calibri"/>
                <a:cs typeface="Calibri"/>
                <a:sym typeface="Calibri"/>
              </a:rPr>
            </a:br>
            <a:r>
              <a:rPr lang="en-US" sz="4000" b="0" i="0" u="none" strike="noStrike" cap="none">
                <a:solidFill>
                  <a:schemeClr val="dk1"/>
                </a:solidFill>
                <a:latin typeface="Calibri"/>
                <a:ea typeface="Calibri"/>
                <a:cs typeface="Calibri"/>
                <a:sym typeface="Calibri"/>
              </a:rPr>
              <a:t>Applications de santé pour l'activité physique</a:t>
            </a:r>
            <a:endParaRPr sz="3400" b="0" i="0" u="none" strike="noStrike" cap="none">
              <a:solidFill>
                <a:schemeClr val="dk1"/>
              </a:solidFill>
              <a:latin typeface="Calibri"/>
              <a:ea typeface="Calibri"/>
              <a:cs typeface="Calibri"/>
              <a:sym typeface="Calibri"/>
            </a:endParaRPr>
          </a:p>
        </p:txBody>
      </p:sp>
      <p:sp>
        <p:nvSpPr>
          <p:cNvPr id="56" name="Google Shape;56;p36"/>
          <p:cNvSpPr/>
          <p:nvPr/>
        </p:nvSpPr>
        <p:spPr>
          <a:xfrm>
            <a:off x="-2" y="671930"/>
            <a:ext cx="722376" cy="868136"/>
          </a:xfrm>
          <a:prstGeom prst="rect">
            <a:avLst/>
          </a:prstGeom>
          <a:solidFill>
            <a:srgbClr val="DDE0E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Arial"/>
                <a:ea typeface="Arial"/>
                <a:cs typeface="Arial"/>
                <a:sym typeface="Arial"/>
              </a:rPr>
              <a:t>1</a:t>
            </a:r>
            <a:endParaRPr sz="2400" b="0" i="0" u="none" strike="noStrike" cap="none">
              <a:solidFill>
                <a:srgbClr val="F2F2F2"/>
              </a:solidFill>
              <a:latin typeface="Arial"/>
              <a:ea typeface="Arial"/>
              <a:cs typeface="Arial"/>
              <a:sym typeface="Arial"/>
            </a:endParaRPr>
          </a:p>
        </p:txBody>
      </p:sp>
      <p:sp>
        <p:nvSpPr>
          <p:cNvPr id="57" name="Google Shape;57;p36"/>
          <p:cNvSpPr/>
          <p:nvPr/>
        </p:nvSpPr>
        <p:spPr>
          <a:xfrm>
            <a:off x="2609" y="1507751"/>
            <a:ext cx="722376" cy="868136"/>
          </a:xfrm>
          <a:prstGeom prst="rect">
            <a:avLst/>
          </a:prstGeom>
          <a:solidFill>
            <a:srgbClr val="DDE0E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Arial"/>
                <a:ea typeface="Arial"/>
                <a:cs typeface="Arial"/>
                <a:sym typeface="Arial"/>
              </a:rPr>
              <a:t>2</a:t>
            </a:r>
            <a:endParaRPr sz="2400" b="0" i="0" u="none" strike="noStrike" cap="none">
              <a:solidFill>
                <a:srgbClr val="F2F2F2"/>
              </a:solidFill>
              <a:latin typeface="Arial"/>
              <a:ea typeface="Arial"/>
              <a:cs typeface="Arial"/>
              <a:sym typeface="Arial"/>
            </a:endParaRPr>
          </a:p>
        </p:txBody>
      </p:sp>
      <p:sp>
        <p:nvSpPr>
          <p:cNvPr id="58" name="Google Shape;58;p36"/>
          <p:cNvSpPr/>
          <p:nvPr/>
        </p:nvSpPr>
        <p:spPr>
          <a:xfrm>
            <a:off x="-56" y="2302518"/>
            <a:ext cx="722376" cy="868136"/>
          </a:xfrm>
          <a:prstGeom prst="rect">
            <a:avLst/>
          </a:prstGeom>
          <a:solidFill>
            <a:srgbClr val="C00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2F2F2"/>
                </a:solidFill>
                <a:latin typeface="Arial"/>
                <a:ea typeface="Arial"/>
                <a:cs typeface="Arial"/>
                <a:sym typeface="Arial"/>
              </a:rPr>
              <a:t>3</a:t>
            </a:r>
            <a:endParaRPr sz="2400" b="1" i="0" u="none" strike="noStrike" cap="none">
              <a:solidFill>
                <a:srgbClr val="F2F2F2"/>
              </a:solidFill>
              <a:latin typeface="Arial"/>
              <a:ea typeface="Arial"/>
              <a:cs typeface="Arial"/>
              <a:sym typeface="Arial"/>
            </a:endParaRPr>
          </a:p>
        </p:txBody>
      </p:sp>
      <p:sp>
        <p:nvSpPr>
          <p:cNvPr id="59" name="Google Shape;59;p36"/>
          <p:cNvSpPr/>
          <p:nvPr/>
        </p:nvSpPr>
        <p:spPr>
          <a:xfrm>
            <a:off x="-2" y="3170974"/>
            <a:ext cx="722376" cy="868136"/>
          </a:xfrm>
          <a:prstGeom prst="rect">
            <a:avLst/>
          </a:prstGeom>
          <a:solidFill>
            <a:srgbClr val="DDE0E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Arial"/>
                <a:ea typeface="Arial"/>
                <a:cs typeface="Arial"/>
                <a:sym typeface="Arial"/>
              </a:rPr>
              <a:t>4</a:t>
            </a:r>
            <a:endParaRPr sz="2400" b="0" i="0" u="none" strike="noStrike" cap="none">
              <a:solidFill>
                <a:srgbClr val="F2F2F2"/>
              </a:solidFill>
              <a:latin typeface="Arial"/>
              <a:ea typeface="Arial"/>
              <a:cs typeface="Arial"/>
              <a:sym typeface="Arial"/>
            </a:endParaRPr>
          </a:p>
        </p:txBody>
      </p:sp>
      <p:sp>
        <p:nvSpPr>
          <p:cNvPr id="60" name="Google Shape;60;p36"/>
          <p:cNvSpPr/>
          <p:nvPr/>
        </p:nvSpPr>
        <p:spPr>
          <a:xfrm>
            <a:off x="1655" y="4036937"/>
            <a:ext cx="722376" cy="868136"/>
          </a:xfrm>
          <a:prstGeom prst="rect">
            <a:avLst/>
          </a:prstGeom>
          <a:solidFill>
            <a:srgbClr val="DDE0E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Arial"/>
                <a:ea typeface="Arial"/>
                <a:cs typeface="Arial"/>
                <a:sym typeface="Arial"/>
              </a:rPr>
              <a:t>5</a:t>
            </a:r>
            <a:endParaRPr sz="2400" b="0" i="0" u="none" strike="noStrike" cap="none">
              <a:solidFill>
                <a:srgbClr val="F2F2F2"/>
              </a:solidFill>
              <a:latin typeface="Arial"/>
              <a:ea typeface="Arial"/>
              <a:cs typeface="Arial"/>
              <a:sym typeface="Arial"/>
            </a:endParaRPr>
          </a:p>
        </p:txBody>
      </p:sp>
      <p:pic>
        <p:nvPicPr>
          <p:cNvPr id="61" name="Google Shape;61;p36"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62" name="Google Shape;62;p36"/>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400" b="0" i="0" u="none" strike="noStrike" cap="none">
                <a:solidFill>
                  <a:srgbClr val="ABC7F1"/>
                </a:solidFill>
                <a:latin typeface="Arial"/>
                <a:ea typeface="Arial"/>
                <a:cs typeface="Arial"/>
                <a:sym typeface="Arial"/>
              </a:rPr>
              <a:t>https://apps4health.eu/</a:t>
            </a:r>
            <a:endParaRPr/>
          </a:p>
        </p:txBody>
      </p:sp>
      <p:pic>
        <p:nvPicPr>
          <p:cNvPr id="63" name="Google Shape;63;p36"/>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64" name="Google Shape;64;p36"/>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65" name="Google Shape;65;p36"/>
          <p:cNvSpPr/>
          <p:nvPr/>
        </p:nvSpPr>
        <p:spPr>
          <a:xfrm>
            <a:off x="510" y="4903744"/>
            <a:ext cx="722376" cy="868136"/>
          </a:xfrm>
          <a:prstGeom prst="rect">
            <a:avLst/>
          </a:prstGeom>
          <a:solidFill>
            <a:srgbClr val="DDE0E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lt1"/>
                </a:solidFill>
                <a:latin typeface="Arial"/>
                <a:ea typeface="Arial"/>
                <a:cs typeface="Arial"/>
                <a:sym typeface="Arial"/>
              </a:rPr>
              <a:t>6</a:t>
            </a:r>
            <a:endParaRPr sz="2400" b="0" i="0" u="none" strike="noStrike" cap="none">
              <a:solidFill>
                <a:schemeClr val="lt1"/>
              </a:solidFill>
              <a:latin typeface="Arial"/>
              <a:ea typeface="Arial"/>
              <a:cs typeface="Arial"/>
              <a:sym typeface="Arial"/>
            </a:endParaRPr>
          </a:p>
        </p:txBody>
      </p:sp>
      <p:pic>
        <p:nvPicPr>
          <p:cNvPr id="66" name="Google Shape;66;p36"/>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67" name="Google Shape;67;p36"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68" name="Google Shape;68;p36"/>
          <p:cNvSpPr/>
          <p:nvPr/>
        </p:nvSpPr>
        <p:spPr>
          <a:xfrm>
            <a:off x="728869" y="1172199"/>
            <a:ext cx="722376" cy="868136"/>
          </a:xfrm>
          <a:prstGeom prst="rect">
            <a:avLst/>
          </a:prstGeom>
          <a:solidFill>
            <a:srgbClr val="DDE0E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Arial"/>
                <a:ea typeface="Arial"/>
                <a:cs typeface="Arial"/>
                <a:sym typeface="Arial"/>
              </a:rPr>
              <a:t>7</a:t>
            </a:r>
            <a:endParaRPr sz="2400" b="0" i="0" u="none" strike="noStrike" cap="none">
              <a:solidFill>
                <a:srgbClr val="F2F2F2"/>
              </a:solidFill>
              <a:latin typeface="Arial"/>
              <a:ea typeface="Arial"/>
              <a:cs typeface="Arial"/>
              <a:sym typeface="Arial"/>
            </a:endParaRPr>
          </a:p>
        </p:txBody>
      </p:sp>
      <p:sp>
        <p:nvSpPr>
          <p:cNvPr id="69" name="Google Shape;69;p36"/>
          <p:cNvSpPr/>
          <p:nvPr/>
        </p:nvSpPr>
        <p:spPr>
          <a:xfrm>
            <a:off x="721541" y="2008020"/>
            <a:ext cx="722376" cy="868136"/>
          </a:xfrm>
          <a:prstGeom prst="rect">
            <a:avLst/>
          </a:prstGeom>
          <a:solidFill>
            <a:srgbClr val="DDE0E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Arial"/>
                <a:ea typeface="Arial"/>
                <a:cs typeface="Arial"/>
                <a:sym typeface="Arial"/>
              </a:rPr>
              <a:t>8</a:t>
            </a:r>
            <a:endParaRPr sz="2400" b="0" i="0" u="none" strike="noStrike" cap="none">
              <a:solidFill>
                <a:srgbClr val="F2F2F2"/>
              </a:solidFill>
              <a:latin typeface="Arial"/>
              <a:ea typeface="Arial"/>
              <a:cs typeface="Arial"/>
              <a:sym typeface="Arial"/>
            </a:endParaRPr>
          </a:p>
        </p:txBody>
      </p:sp>
      <p:sp>
        <p:nvSpPr>
          <p:cNvPr id="70" name="Google Shape;70;p36"/>
          <p:cNvSpPr/>
          <p:nvPr/>
        </p:nvSpPr>
        <p:spPr>
          <a:xfrm>
            <a:off x="728815" y="2802787"/>
            <a:ext cx="722376" cy="868136"/>
          </a:xfrm>
          <a:prstGeom prst="rect">
            <a:avLst/>
          </a:prstGeom>
          <a:solidFill>
            <a:srgbClr val="DDE0E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Arial"/>
                <a:ea typeface="Arial"/>
                <a:cs typeface="Arial"/>
                <a:sym typeface="Arial"/>
              </a:rPr>
              <a:t>9</a:t>
            </a:r>
            <a:endParaRPr sz="2400" b="0" i="0" u="none" strike="noStrike" cap="none">
              <a:solidFill>
                <a:srgbClr val="F2F2F2"/>
              </a:solidFill>
              <a:latin typeface="Arial"/>
              <a:ea typeface="Arial"/>
              <a:cs typeface="Arial"/>
              <a:sym typeface="Arial"/>
            </a:endParaRPr>
          </a:p>
        </p:txBody>
      </p:sp>
      <p:sp>
        <p:nvSpPr>
          <p:cNvPr id="71" name="Google Shape;71;p36"/>
          <p:cNvSpPr/>
          <p:nvPr/>
        </p:nvSpPr>
        <p:spPr>
          <a:xfrm>
            <a:off x="728869" y="3671243"/>
            <a:ext cx="722376" cy="868136"/>
          </a:xfrm>
          <a:prstGeom prst="rect">
            <a:avLst/>
          </a:prstGeom>
          <a:solidFill>
            <a:srgbClr val="DDE0E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Arial"/>
                <a:ea typeface="Arial"/>
                <a:cs typeface="Arial"/>
                <a:sym typeface="Arial"/>
              </a:rPr>
              <a:t>10</a:t>
            </a:r>
            <a:endParaRPr sz="2400" b="0" i="0" u="none" strike="noStrike" cap="none">
              <a:solidFill>
                <a:srgbClr val="F2F2F2"/>
              </a:solidFill>
              <a:latin typeface="Arial"/>
              <a:ea typeface="Arial"/>
              <a:cs typeface="Arial"/>
              <a:sym typeface="Arial"/>
            </a:endParaRPr>
          </a:p>
        </p:txBody>
      </p:sp>
      <p:sp>
        <p:nvSpPr>
          <p:cNvPr id="72" name="Google Shape;72;p36"/>
          <p:cNvSpPr/>
          <p:nvPr/>
        </p:nvSpPr>
        <p:spPr>
          <a:xfrm>
            <a:off x="730526" y="4537206"/>
            <a:ext cx="722376" cy="868136"/>
          </a:xfrm>
          <a:prstGeom prst="rect">
            <a:avLst/>
          </a:prstGeom>
          <a:solidFill>
            <a:srgbClr val="DDE0E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Arial"/>
                <a:ea typeface="Arial"/>
                <a:cs typeface="Arial"/>
                <a:sym typeface="Arial"/>
              </a:rPr>
              <a:t>11</a:t>
            </a:r>
            <a:endParaRPr sz="2400" b="0" i="0" u="none" strike="noStrike" cap="none">
              <a:solidFill>
                <a:srgbClr val="F2F2F2"/>
              </a:solidFill>
              <a:latin typeface="Arial"/>
              <a:ea typeface="Arial"/>
              <a:cs typeface="Arial"/>
              <a:sym typeface="Arial"/>
            </a:endParaRPr>
          </a:p>
        </p:txBody>
      </p:sp>
      <p:sp>
        <p:nvSpPr>
          <p:cNvPr id="73" name="Google Shape;73;p36"/>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a:p>
        </p:txBody>
      </p:sp>
      <p:pic>
        <p:nvPicPr>
          <p:cNvPr id="74" name="Google Shape;74;p36"/>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Les applications de santé peuvent fournir des plans d'entraînement personnalisés en fonction de vos objectifs et de votre niveau de forme actuel.</a:t>
            </a:r>
            <a:endParaRPr sz="2000" b="1" i="0" u="none" strike="noStrike" cap="none">
              <a:solidFill>
                <a:srgbClr val="203864"/>
              </a:solidFill>
              <a:latin typeface="Calibri"/>
              <a:ea typeface="Calibri"/>
              <a:cs typeface="Calibri"/>
              <a:sym typeface="Calibri"/>
            </a:endParaRPr>
          </a:p>
        </p:txBody>
      </p:sp>
      <p:sp>
        <p:nvSpPr>
          <p:cNvPr id="207" name="Google Shape;207;p42"/>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208" name="Google Shape;208;p42"/>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900" b="1" i="0" u="none" strike="noStrike" cap="none">
                <a:solidFill>
                  <a:srgbClr val="000000"/>
                </a:solidFill>
                <a:latin typeface="Calibri"/>
                <a:ea typeface="Calibri"/>
                <a:cs typeface="Calibri"/>
                <a:sym typeface="Calibri"/>
              </a:rPr>
              <a:t>Applications de santé pour l'activité physique</a:t>
            </a:r>
            <a:endParaRPr sz="1100"/>
          </a:p>
        </p:txBody>
      </p:sp>
      <p:sp>
        <p:nvSpPr>
          <p:cNvPr id="209" name="Google Shape;209;p42"/>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rgbClr val="FFFFFF"/>
                </a:solidFill>
                <a:latin typeface="Gill Sans"/>
                <a:ea typeface="Gill Sans"/>
                <a:cs typeface="Gill Sans"/>
                <a:sym typeface="Gill Sans"/>
              </a:rPr>
              <a:t>3.</a:t>
            </a:r>
            <a:r>
              <a:rPr lang="en-US" sz="1900" b="1">
                <a:solidFill>
                  <a:srgbClr val="FFFFFF"/>
                </a:solidFill>
                <a:latin typeface="Gill Sans"/>
                <a:ea typeface="Gill Sans"/>
                <a:cs typeface="Gill Sans"/>
                <a:sym typeface="Gill Sans"/>
              </a:rPr>
              <a:t>3</a:t>
            </a:r>
            <a:r>
              <a:rPr lang="en-US" sz="1900" b="1" i="0" u="none" strike="noStrike" cap="none">
                <a:solidFill>
                  <a:srgbClr val="FFFFFF"/>
                </a:solidFill>
                <a:latin typeface="Gill Sans"/>
                <a:ea typeface="Gill Sans"/>
                <a:cs typeface="Gill Sans"/>
                <a:sym typeface="Gill Sans"/>
              </a:rPr>
              <a:t> </a:t>
            </a:r>
            <a:endParaRPr sz="19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520482F8-998B-EA75-1CB5-14EEBA17D9CE}"/>
              </a:ext>
            </a:extLst>
          </p:cNvPr>
          <p:cNvSpPr/>
          <p:nvPr/>
        </p:nvSpPr>
        <p:spPr>
          <a:xfrm>
            <a:off x="6134100" y="286838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ea typeface="Arial"/>
                <a:cs typeface="Arial"/>
              </a:rPr>
              <a:t>Faux</a:t>
            </a:r>
          </a:p>
        </p:txBody>
      </p:sp>
      <p:sp>
        <p:nvSpPr>
          <p:cNvPr id="9" name="Ορθογώνιο 8">
            <a:extLst>
              <a:ext uri="{FF2B5EF4-FFF2-40B4-BE49-F238E27FC236}">
                <a16:creationId xmlns:a16="http://schemas.microsoft.com/office/drawing/2014/main" id="{C93DE342-3AF1-950E-A0F9-1C3828F20946}"/>
              </a:ext>
            </a:extLst>
          </p:cNvPr>
          <p:cNvSpPr/>
          <p:nvPr/>
        </p:nvSpPr>
        <p:spPr>
          <a:xfrm>
            <a:off x="2105025" y="286838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err="1">
                <a:ea typeface="Arial"/>
                <a:cs typeface="Arial"/>
              </a:rPr>
              <a:t>Vrai</a:t>
            </a:r>
            <a:endParaRPr lang="en-US" sz="1800" dirty="0">
              <a:ea typeface="Arial"/>
              <a:cs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3"/>
          <p:cNvSpPr/>
          <p:nvPr/>
        </p:nvSpPr>
        <p:spPr>
          <a:xfrm>
            <a:off x="2105025" y="800100"/>
            <a:ext cx="9007474" cy="904800"/>
          </a:xfrm>
          <a:prstGeom prst="roundRect">
            <a:avLst>
              <a:gd name="adj" fmla="val 16667"/>
            </a:avLst>
          </a:prstGeom>
          <a:solidFill>
            <a:schemeClr val="lt1"/>
          </a:solidFill>
          <a:ln w="25400" cap="flat" cmpd="sng">
            <a:solidFill>
              <a:srgbClr val="C01E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203864"/>
                </a:solidFill>
                <a:latin typeface="Arial"/>
                <a:ea typeface="Arial"/>
                <a:cs typeface="Arial"/>
                <a:sym typeface="Arial"/>
              </a:rPr>
              <a:t>Faire correspondre les colonnes</a:t>
            </a:r>
            <a:endParaRPr sz="2000" b="1" i="0" u="none" strike="noStrike" cap="none">
              <a:solidFill>
                <a:srgbClr val="203864"/>
              </a:solidFill>
              <a:latin typeface="Arial"/>
              <a:ea typeface="Arial"/>
              <a:cs typeface="Arial"/>
              <a:sym typeface="Arial"/>
            </a:endParaRPr>
          </a:p>
        </p:txBody>
      </p:sp>
      <p:sp>
        <p:nvSpPr>
          <p:cNvPr id="218" name="Google Shape;218;p43"/>
          <p:cNvSpPr txBox="1"/>
          <p:nvPr/>
        </p:nvSpPr>
        <p:spPr>
          <a:xfrm>
            <a:off x="2112600" y="1758825"/>
            <a:ext cx="3813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1" u="none" strike="noStrike" cap="none">
                <a:solidFill>
                  <a:srgbClr val="000000"/>
                </a:solidFill>
              </a:rPr>
              <a:t>Faites correspondre les colonnes !</a:t>
            </a:r>
            <a:endParaRPr sz="1400" b="1" i="1" u="none" strike="noStrike" cap="none">
              <a:solidFill>
                <a:srgbClr val="000000"/>
              </a:solidFill>
            </a:endParaRPr>
          </a:p>
        </p:txBody>
      </p:sp>
      <p:sp>
        <p:nvSpPr>
          <p:cNvPr id="225" name="Google Shape;225;p43"/>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226" name="Google Shape;226;p43"/>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900" b="1" i="0" u="none" strike="noStrike" cap="none">
                <a:solidFill>
                  <a:srgbClr val="000000"/>
                </a:solidFill>
                <a:latin typeface="Calibri"/>
                <a:ea typeface="Calibri"/>
                <a:cs typeface="Calibri"/>
                <a:sym typeface="Calibri"/>
              </a:rPr>
              <a:t>Applications de santé pour l'activité physique</a:t>
            </a:r>
            <a:endParaRPr sz="1100"/>
          </a:p>
        </p:txBody>
      </p:sp>
      <p:sp>
        <p:nvSpPr>
          <p:cNvPr id="227" name="Google Shape;227;p43"/>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rgbClr val="FFFFFF"/>
                </a:solidFill>
                <a:latin typeface="Gill Sans"/>
                <a:ea typeface="Gill Sans"/>
                <a:cs typeface="Gill Sans"/>
                <a:sym typeface="Gill Sans"/>
              </a:rPr>
              <a:t>3.</a:t>
            </a:r>
            <a:r>
              <a:rPr lang="en-US" sz="1900" b="1">
                <a:solidFill>
                  <a:srgbClr val="FFFFFF"/>
                </a:solidFill>
                <a:latin typeface="Gill Sans"/>
                <a:ea typeface="Gill Sans"/>
                <a:cs typeface="Gill Sans"/>
                <a:sym typeface="Gill Sans"/>
              </a:rPr>
              <a:t>3</a:t>
            </a:r>
            <a:r>
              <a:rPr lang="en-US" sz="1900" b="1" i="0" u="none" strike="noStrike" cap="none">
                <a:solidFill>
                  <a:srgbClr val="FFFFFF"/>
                </a:solidFill>
                <a:latin typeface="Gill Sans"/>
                <a:ea typeface="Gill Sans"/>
                <a:cs typeface="Gill Sans"/>
                <a:sym typeface="Gill Sans"/>
              </a:rPr>
              <a:t> </a:t>
            </a:r>
            <a:endParaRPr sz="1900" b="1">
              <a:solidFill>
                <a:srgbClr val="FFFFFF"/>
              </a:solidFill>
              <a:latin typeface="Gill Sans"/>
              <a:ea typeface="Gill Sans"/>
              <a:cs typeface="Gill Sans"/>
              <a:sym typeface="Gill Sans"/>
            </a:endParaRPr>
          </a:p>
        </p:txBody>
      </p:sp>
      <p:sp>
        <p:nvSpPr>
          <p:cNvPr id="15" name="Ορθογώνιο 14">
            <a:extLst>
              <a:ext uri="{FF2B5EF4-FFF2-40B4-BE49-F238E27FC236}">
                <a16:creationId xmlns:a16="http://schemas.microsoft.com/office/drawing/2014/main" id="{88178301-C8A7-4724-8CF8-344EAE75664C}"/>
              </a:ext>
            </a:extLst>
          </p:cNvPr>
          <p:cNvSpPr/>
          <p:nvPr/>
        </p:nvSpPr>
        <p:spPr>
          <a:xfrm>
            <a:off x="2105025" y="212403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A. HIIT </a:t>
            </a:r>
            <a:r>
              <a:rPr lang="fr-FR" sz="1800" dirty="0" smtClean="0">
                <a:latin typeface="Calibri"/>
                <a:ea typeface="Calibri"/>
                <a:cs typeface="Calibri"/>
                <a:sym typeface="Calibri"/>
              </a:rPr>
              <a:t>(</a:t>
            </a:r>
            <a:r>
              <a:rPr lang="fr-FR" sz="1800" dirty="0">
                <a:latin typeface="Calibri"/>
                <a:ea typeface="Calibri"/>
                <a:cs typeface="Calibri"/>
                <a:sym typeface="Calibri"/>
              </a:rPr>
              <a:t>entraînement par intervalles à haute intensité)</a:t>
            </a:r>
            <a:endParaRPr lang="fr-FR" sz="1800" dirty="0"/>
          </a:p>
        </p:txBody>
      </p:sp>
      <p:sp>
        <p:nvSpPr>
          <p:cNvPr id="16" name="Ορθογώνιο 15">
            <a:extLst>
              <a:ext uri="{FF2B5EF4-FFF2-40B4-BE49-F238E27FC236}">
                <a16:creationId xmlns:a16="http://schemas.microsoft.com/office/drawing/2014/main" id="{B08E9EB4-6838-4FCD-B853-E6E51FCAD438}"/>
              </a:ext>
            </a:extLst>
          </p:cNvPr>
          <p:cNvSpPr/>
          <p:nvPr/>
        </p:nvSpPr>
        <p:spPr>
          <a:xfrm>
            <a:off x="2105025" y="337181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B. Triathlon</a:t>
            </a:r>
          </a:p>
        </p:txBody>
      </p:sp>
      <p:sp>
        <p:nvSpPr>
          <p:cNvPr id="17" name="Ορθογώνιο 16">
            <a:extLst>
              <a:ext uri="{FF2B5EF4-FFF2-40B4-BE49-F238E27FC236}">
                <a16:creationId xmlns:a16="http://schemas.microsoft.com/office/drawing/2014/main" id="{276C2C90-7C61-4DC5-BAF8-FF0E86A8BA4E}"/>
              </a:ext>
            </a:extLst>
          </p:cNvPr>
          <p:cNvSpPr/>
          <p:nvPr/>
        </p:nvSpPr>
        <p:spPr>
          <a:xfrm>
            <a:off x="2126791" y="446660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C. Pilates</a:t>
            </a:r>
          </a:p>
        </p:txBody>
      </p:sp>
      <p:sp>
        <p:nvSpPr>
          <p:cNvPr id="18" name="Ορθογώνιο 17">
            <a:extLst>
              <a:ext uri="{FF2B5EF4-FFF2-40B4-BE49-F238E27FC236}">
                <a16:creationId xmlns:a16="http://schemas.microsoft.com/office/drawing/2014/main" id="{E19FF3A9-A333-65A4-8959-A189D20A03AA}"/>
              </a:ext>
            </a:extLst>
          </p:cNvPr>
          <p:cNvSpPr/>
          <p:nvPr/>
        </p:nvSpPr>
        <p:spPr>
          <a:xfrm>
            <a:off x="2105025" y="5659776"/>
            <a:ext cx="3505200" cy="101689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a:t>
            </a:r>
            <a:r>
              <a:rPr lang="en-US" sz="1800" dirty="0">
                <a:latin typeface="Calibri" panose="020F0502020204030204" pitchFamily="34" charset="0"/>
                <a:ea typeface="Calibri" panose="020F0502020204030204" pitchFamily="34" charset="0"/>
                <a:cs typeface="Calibri" panose="020F0502020204030204" pitchFamily="34" charset="0"/>
                <a:sym typeface="Calibri"/>
              </a:rPr>
              <a:t> . CrossFit</a:t>
            </a:r>
            <a:endParaRPr lang="el-GR" sz="1800" dirty="0"/>
          </a:p>
        </p:txBody>
      </p:sp>
      <p:sp>
        <p:nvSpPr>
          <p:cNvPr id="19" name="Ορθογώνιο 18">
            <a:extLst>
              <a:ext uri="{FF2B5EF4-FFF2-40B4-BE49-F238E27FC236}">
                <a16:creationId xmlns:a16="http://schemas.microsoft.com/office/drawing/2014/main" id="{5876E361-1696-4DD7-B6DA-A327EC148472}"/>
              </a:ext>
            </a:extLst>
          </p:cNvPr>
          <p:cNvSpPr/>
          <p:nvPr/>
        </p:nvSpPr>
        <p:spPr>
          <a:xfrm>
            <a:off x="5991591" y="3371811"/>
            <a:ext cx="5120909"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sz="1800" dirty="0">
                <a:latin typeface="Calibri"/>
                <a:ea typeface="Calibri"/>
                <a:cs typeface="Calibri"/>
                <a:sym typeface="Calibri"/>
              </a:rPr>
              <a:t>B. Un régime de remise en forme qui incorpore divers mouvements fonctionnels exécutés à haute intensité, souvent en groupe.</a:t>
            </a:r>
            <a:endParaRPr lang="fr-FR" sz="1800" dirty="0"/>
          </a:p>
        </p:txBody>
      </p:sp>
      <p:sp>
        <p:nvSpPr>
          <p:cNvPr id="20" name="Ορθογώνιο 19">
            <a:extLst>
              <a:ext uri="{FF2B5EF4-FFF2-40B4-BE49-F238E27FC236}">
                <a16:creationId xmlns:a16="http://schemas.microsoft.com/office/drawing/2014/main" id="{91ABF9AC-28D6-23A4-4256-76A77893240B}"/>
              </a:ext>
            </a:extLst>
          </p:cNvPr>
          <p:cNvSpPr/>
          <p:nvPr/>
        </p:nvSpPr>
        <p:spPr>
          <a:xfrm>
            <a:off x="5991590" y="4466604"/>
            <a:ext cx="5120909" cy="90487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sz="1800" dirty="0">
                <a:latin typeface="Calibri"/>
                <a:ea typeface="Calibri"/>
                <a:cs typeface="Calibri"/>
                <a:sym typeface="Calibri"/>
              </a:rPr>
              <a:t>C. Combinaison d'exercices cardiovasculaires et musculaires effectués à haute intensité avec de courts intervalles de repos.</a:t>
            </a:r>
            <a:endParaRPr lang="fr-FR" sz="1800" dirty="0"/>
          </a:p>
        </p:txBody>
      </p:sp>
      <p:sp>
        <p:nvSpPr>
          <p:cNvPr id="21" name="Ορθογώνιο 20">
            <a:extLst>
              <a:ext uri="{FF2B5EF4-FFF2-40B4-BE49-F238E27FC236}">
                <a16:creationId xmlns:a16="http://schemas.microsoft.com/office/drawing/2014/main" id="{55ED866E-5E29-98D1-DB48-0D278D931367}"/>
              </a:ext>
            </a:extLst>
          </p:cNvPr>
          <p:cNvSpPr/>
          <p:nvPr/>
        </p:nvSpPr>
        <p:spPr>
          <a:xfrm>
            <a:off x="5991590" y="5655352"/>
            <a:ext cx="5120909" cy="10248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D. Sport </a:t>
            </a:r>
            <a:r>
              <a:rPr lang="en-US" sz="1800" dirty="0" err="1">
                <a:latin typeface="Calibri"/>
                <a:ea typeface="Calibri"/>
                <a:cs typeface="Calibri"/>
                <a:sym typeface="Calibri"/>
              </a:rPr>
              <a:t>d'endurance</a:t>
            </a:r>
            <a:r>
              <a:rPr lang="en-US" sz="1800" dirty="0">
                <a:latin typeface="Calibri"/>
                <a:ea typeface="Calibri"/>
                <a:cs typeface="Calibri"/>
                <a:sym typeface="Calibri"/>
              </a:rPr>
              <a:t> </a:t>
            </a:r>
            <a:r>
              <a:rPr lang="en-US" sz="1800" dirty="0" err="1">
                <a:latin typeface="Calibri"/>
                <a:ea typeface="Calibri"/>
                <a:cs typeface="Calibri"/>
                <a:sym typeface="Calibri"/>
              </a:rPr>
              <a:t>multidisciplinaire</a:t>
            </a:r>
            <a:r>
              <a:rPr lang="en-US" sz="1800" dirty="0">
                <a:latin typeface="Calibri"/>
                <a:ea typeface="Calibri"/>
                <a:cs typeface="Calibri"/>
                <a:sym typeface="Calibri"/>
              </a:rPr>
              <a:t> </a:t>
            </a:r>
            <a:r>
              <a:rPr lang="en-US" sz="1800" dirty="0" err="1">
                <a:latin typeface="Calibri"/>
                <a:ea typeface="Calibri"/>
                <a:cs typeface="Calibri"/>
                <a:sym typeface="Calibri"/>
              </a:rPr>
              <a:t>impliquant</a:t>
            </a:r>
            <a:r>
              <a:rPr lang="en-US" sz="1800" dirty="0">
                <a:latin typeface="Calibri"/>
                <a:ea typeface="Calibri"/>
                <a:cs typeface="Calibri"/>
                <a:sym typeface="Calibri"/>
              </a:rPr>
              <a:t> la natation, le </a:t>
            </a:r>
            <a:r>
              <a:rPr lang="en-US" sz="1800" dirty="0" err="1">
                <a:latin typeface="Calibri"/>
                <a:ea typeface="Calibri"/>
                <a:cs typeface="Calibri"/>
                <a:sym typeface="Calibri"/>
              </a:rPr>
              <a:t>cyclisme</a:t>
            </a:r>
            <a:r>
              <a:rPr lang="en-US" sz="1800" dirty="0">
                <a:latin typeface="Calibri"/>
                <a:ea typeface="Calibri"/>
                <a:cs typeface="Calibri"/>
                <a:sym typeface="Calibri"/>
              </a:rPr>
              <a:t> et la course à pied, </a:t>
            </a:r>
            <a:r>
              <a:rPr lang="en-US" sz="1800" dirty="0" err="1">
                <a:latin typeface="Calibri"/>
                <a:ea typeface="Calibri"/>
                <a:cs typeface="Calibri"/>
                <a:sym typeface="Calibri"/>
              </a:rPr>
              <a:t>généralement</a:t>
            </a:r>
            <a:r>
              <a:rPr lang="en-US" sz="1800" dirty="0">
                <a:latin typeface="Calibri"/>
                <a:ea typeface="Calibri"/>
                <a:cs typeface="Calibri"/>
                <a:sym typeface="Calibri"/>
              </a:rPr>
              <a:t> </a:t>
            </a:r>
            <a:r>
              <a:rPr lang="en-US" sz="1800" dirty="0" err="1">
                <a:latin typeface="Calibri"/>
                <a:ea typeface="Calibri"/>
                <a:cs typeface="Calibri"/>
                <a:sym typeface="Calibri"/>
              </a:rPr>
              <a:t>pratiqué</a:t>
            </a:r>
            <a:r>
              <a:rPr lang="en-US" sz="1800" dirty="0">
                <a:latin typeface="Calibri"/>
                <a:ea typeface="Calibri"/>
                <a:cs typeface="Calibri"/>
                <a:sym typeface="Calibri"/>
              </a:rPr>
              <a:t> de </a:t>
            </a:r>
            <a:r>
              <a:rPr lang="en-US" sz="1800" dirty="0" err="1">
                <a:latin typeface="Calibri"/>
                <a:ea typeface="Calibri"/>
                <a:cs typeface="Calibri"/>
                <a:sym typeface="Calibri"/>
              </a:rPr>
              <a:t>manière</a:t>
            </a:r>
            <a:r>
              <a:rPr lang="en-US" sz="1800" dirty="0">
                <a:latin typeface="Calibri"/>
                <a:ea typeface="Calibri"/>
                <a:cs typeface="Calibri"/>
                <a:sym typeface="Calibri"/>
              </a:rPr>
              <a:t> </a:t>
            </a:r>
            <a:r>
              <a:rPr lang="en-US" sz="1800" dirty="0" err="1">
                <a:latin typeface="Calibri"/>
                <a:ea typeface="Calibri"/>
                <a:cs typeface="Calibri"/>
                <a:sym typeface="Calibri"/>
              </a:rPr>
              <a:t>séquentielle</a:t>
            </a:r>
            <a:r>
              <a:rPr lang="en-US" sz="1800" dirty="0">
                <a:latin typeface="Calibri"/>
                <a:ea typeface="Calibri"/>
                <a:cs typeface="Calibri"/>
                <a:sym typeface="Calibri"/>
              </a:rPr>
              <a:t> au </a:t>
            </a:r>
            <a:r>
              <a:rPr lang="en-US" sz="1800" dirty="0" err="1">
                <a:latin typeface="Calibri"/>
                <a:ea typeface="Calibri"/>
                <a:cs typeface="Calibri"/>
                <a:sym typeface="Calibri"/>
              </a:rPr>
              <a:t>cours</a:t>
            </a:r>
            <a:r>
              <a:rPr lang="en-US" sz="1800" dirty="0">
                <a:latin typeface="Calibri"/>
                <a:ea typeface="Calibri"/>
                <a:cs typeface="Calibri"/>
                <a:sym typeface="Calibri"/>
              </a:rPr>
              <a:t> </a:t>
            </a:r>
            <a:r>
              <a:rPr lang="en-US" sz="1800" dirty="0" err="1">
                <a:latin typeface="Calibri"/>
                <a:ea typeface="Calibri"/>
                <a:cs typeface="Calibri"/>
                <a:sym typeface="Calibri"/>
              </a:rPr>
              <a:t>d'une</a:t>
            </a:r>
            <a:r>
              <a:rPr lang="en-US" sz="1800" dirty="0">
                <a:latin typeface="Calibri"/>
                <a:ea typeface="Calibri"/>
                <a:cs typeface="Calibri"/>
                <a:sym typeface="Calibri"/>
              </a:rPr>
              <a:t> </a:t>
            </a:r>
            <a:r>
              <a:rPr lang="en-US" sz="1800" dirty="0" err="1">
                <a:latin typeface="Calibri"/>
                <a:ea typeface="Calibri"/>
                <a:cs typeface="Calibri"/>
                <a:sym typeface="Calibri"/>
              </a:rPr>
              <a:t>même</a:t>
            </a:r>
            <a:r>
              <a:rPr lang="en-US" sz="1800" dirty="0">
                <a:latin typeface="Calibri"/>
                <a:ea typeface="Calibri"/>
                <a:cs typeface="Calibri"/>
                <a:sym typeface="Calibri"/>
              </a:rPr>
              <a:t> </a:t>
            </a:r>
            <a:r>
              <a:rPr lang="en-US" sz="1800" dirty="0" err="1">
                <a:latin typeface="Calibri"/>
                <a:ea typeface="Calibri"/>
                <a:cs typeface="Calibri"/>
                <a:sym typeface="Calibri"/>
              </a:rPr>
              <a:t>épreuve</a:t>
            </a:r>
            <a:endParaRPr lang="en-US" sz="1800"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2" name="Ορθογώνιο 21">
            <a:extLst>
              <a:ext uri="{FF2B5EF4-FFF2-40B4-BE49-F238E27FC236}">
                <a16:creationId xmlns:a16="http://schemas.microsoft.com/office/drawing/2014/main" id="{FEB5AAEF-FDCB-A4FE-98AD-F5F9A7F8A47A}"/>
              </a:ext>
            </a:extLst>
          </p:cNvPr>
          <p:cNvSpPr/>
          <p:nvPr/>
        </p:nvSpPr>
        <p:spPr>
          <a:xfrm>
            <a:off x="5991590" y="2124036"/>
            <a:ext cx="5120909"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fr-FR" sz="1800" dirty="0">
                <a:latin typeface="Calibri"/>
                <a:ea typeface="Calibri"/>
                <a:cs typeface="Calibri"/>
                <a:sym typeface="Calibri"/>
              </a:rPr>
              <a:t>A. Une forme d'exercice qui se concentre sur le renforcement des muscles centraux du corps par des mouvements précis et une respiration contrôlée.</a:t>
            </a:r>
            <a:endParaRPr lang="fr-F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rgbClr val="00B0F0"/>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6"/>
                                        </p:tgtEl>
                                        <p:attrNameLst>
                                          <p:attrName>fillcolor</p:attrName>
                                        </p:attrNameLst>
                                      </p:cBhvr>
                                      <p:to>
                                        <a:srgbClr val="FFC000"/>
                                      </p:to>
                                    </p:animClr>
                                    <p:set>
                                      <p:cBhvr>
                                        <p:cTn id="14" dur="2000" fill="hold"/>
                                        <p:tgtEl>
                                          <p:spTgt spid="16"/>
                                        </p:tgtEl>
                                        <p:attrNameLst>
                                          <p:attrName>fill.type</p:attrName>
                                        </p:attrNameLst>
                                      </p:cBhvr>
                                      <p:to>
                                        <p:strVal val="solid"/>
                                      </p:to>
                                    </p:set>
                                    <p:set>
                                      <p:cBhvr>
                                        <p:cTn id="1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7"/>
                                        </p:tgtEl>
                                        <p:attrNameLst>
                                          <p:attrName>fillcolor</p:attrName>
                                        </p:attrNameLst>
                                      </p:cBhvr>
                                      <p:to>
                                        <a:srgbClr val="2F5496"/>
                                      </p:to>
                                    </p:animClr>
                                    <p:set>
                                      <p:cBhvr>
                                        <p:cTn id="21" dur="2000" fill="hold"/>
                                        <p:tgtEl>
                                          <p:spTgt spid="17"/>
                                        </p:tgtEl>
                                        <p:attrNameLst>
                                          <p:attrName>fill.type</p:attrName>
                                        </p:attrNameLst>
                                      </p:cBhvr>
                                      <p:to>
                                        <p:strVal val="solid"/>
                                      </p:to>
                                    </p:set>
                                    <p:set>
                                      <p:cBhvr>
                                        <p:cTn id="22"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8"/>
                                        </p:tgtEl>
                                        <p:attrNameLst>
                                          <p:attrName>fillcolor</p:attrName>
                                        </p:attrNameLst>
                                      </p:cBhvr>
                                      <p:to>
                                        <a:srgbClr val="7030A0"/>
                                      </p:to>
                                    </p:animClr>
                                    <p:set>
                                      <p:cBhvr>
                                        <p:cTn id="28" dur="2000" fill="hold"/>
                                        <p:tgtEl>
                                          <p:spTgt spid="18"/>
                                        </p:tgtEl>
                                        <p:attrNameLst>
                                          <p:attrName>fill.type</p:attrName>
                                        </p:attrNameLst>
                                      </p:cBhvr>
                                      <p:to>
                                        <p:strVal val="solid"/>
                                      </p:to>
                                    </p:set>
                                    <p:set>
                                      <p:cBhvr>
                                        <p:cTn id="29"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9"/>
                                        </p:tgtEl>
                                        <p:attrNameLst>
                                          <p:attrName>fillcolor</p:attrName>
                                        </p:attrNameLst>
                                      </p:cBhvr>
                                      <p:to>
                                        <a:srgbClr val="7030A0"/>
                                      </p:to>
                                    </p:animClr>
                                    <p:set>
                                      <p:cBhvr>
                                        <p:cTn id="35" dur="2000" fill="hold"/>
                                        <p:tgtEl>
                                          <p:spTgt spid="19"/>
                                        </p:tgtEl>
                                        <p:attrNameLst>
                                          <p:attrName>fill.type</p:attrName>
                                        </p:attrNameLst>
                                      </p:cBhvr>
                                      <p:to>
                                        <p:strVal val="solid"/>
                                      </p:to>
                                    </p:set>
                                    <p:set>
                                      <p:cBhvr>
                                        <p:cTn id="36"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20"/>
                                        </p:tgtEl>
                                        <p:attrNameLst>
                                          <p:attrName>fillcolor</p:attrName>
                                        </p:attrNameLst>
                                      </p:cBhvr>
                                      <p:to>
                                        <a:srgbClr val="00B0F0"/>
                                      </p:to>
                                    </p:animClr>
                                    <p:set>
                                      <p:cBhvr>
                                        <p:cTn id="42" dur="2000" fill="hold"/>
                                        <p:tgtEl>
                                          <p:spTgt spid="20"/>
                                        </p:tgtEl>
                                        <p:attrNameLst>
                                          <p:attrName>fill.type</p:attrName>
                                        </p:attrNameLst>
                                      </p:cBhvr>
                                      <p:to>
                                        <p:strVal val="solid"/>
                                      </p:to>
                                    </p:set>
                                    <p:set>
                                      <p:cBhvr>
                                        <p:cTn id="43"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21"/>
                                        </p:tgtEl>
                                        <p:attrNameLst>
                                          <p:attrName>fillcolor</p:attrName>
                                        </p:attrNameLst>
                                      </p:cBhvr>
                                      <p:to>
                                        <a:srgbClr val="FFC000"/>
                                      </p:to>
                                    </p:animClr>
                                    <p:set>
                                      <p:cBhvr>
                                        <p:cTn id="49" dur="2000" fill="hold"/>
                                        <p:tgtEl>
                                          <p:spTgt spid="21"/>
                                        </p:tgtEl>
                                        <p:attrNameLst>
                                          <p:attrName>fill.type</p:attrName>
                                        </p:attrNameLst>
                                      </p:cBhvr>
                                      <p:to>
                                        <p:strVal val="solid"/>
                                      </p:to>
                                    </p:set>
                                    <p:set>
                                      <p:cBhvr>
                                        <p:cTn id="50"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22"/>
                                        </p:tgtEl>
                                        <p:attrNameLst>
                                          <p:attrName>fillcolor</p:attrName>
                                        </p:attrNameLst>
                                      </p:cBhvr>
                                      <p:to>
                                        <a:srgbClr val="2F5496"/>
                                      </p:to>
                                    </p:animClr>
                                    <p:set>
                                      <p:cBhvr>
                                        <p:cTn id="56" dur="2000" fill="hold"/>
                                        <p:tgtEl>
                                          <p:spTgt spid="22"/>
                                        </p:tgtEl>
                                        <p:attrNameLst>
                                          <p:attrName>fill.type</p:attrName>
                                        </p:attrNameLst>
                                      </p:cBhvr>
                                      <p:to>
                                        <p:strVal val="solid"/>
                                      </p:to>
                                    </p:set>
                                    <p:set>
                                      <p:cBhvr>
                                        <p:cTn id="57"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6"/>
          <p:cNvSpPr/>
          <p:nvPr/>
        </p:nvSpPr>
        <p:spPr>
          <a:xfrm>
            <a:off x="1505725" y="1028700"/>
            <a:ext cx="8300400" cy="8805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L'Organisation </a:t>
            </a:r>
            <a:r>
              <a:rPr lang="en-US" sz="2000" b="1">
                <a:solidFill>
                  <a:srgbClr val="203864"/>
                </a:solidFill>
                <a:latin typeface="Calibri"/>
                <a:ea typeface="Calibri"/>
                <a:cs typeface="Calibri"/>
                <a:sym typeface="Calibri"/>
              </a:rPr>
              <a:t>M</a:t>
            </a:r>
            <a:r>
              <a:rPr lang="en-US" sz="2000" b="1" i="0" u="none" strike="noStrike" cap="none">
                <a:solidFill>
                  <a:srgbClr val="203864"/>
                </a:solidFill>
                <a:latin typeface="Calibri"/>
                <a:ea typeface="Calibri"/>
                <a:cs typeface="Calibri"/>
                <a:sym typeface="Calibri"/>
              </a:rPr>
              <a:t>ondiale de la </a:t>
            </a:r>
            <a:r>
              <a:rPr lang="en-US" sz="2000" b="1">
                <a:solidFill>
                  <a:srgbClr val="203864"/>
                </a:solidFill>
                <a:latin typeface="Calibri"/>
                <a:ea typeface="Calibri"/>
                <a:cs typeface="Calibri"/>
                <a:sym typeface="Calibri"/>
              </a:rPr>
              <a:t>S</a:t>
            </a:r>
            <a:r>
              <a:rPr lang="en-US" sz="2000" b="1" i="0" u="none" strike="noStrike" cap="none">
                <a:solidFill>
                  <a:srgbClr val="203864"/>
                </a:solidFill>
                <a:latin typeface="Calibri"/>
                <a:ea typeface="Calibri"/>
                <a:cs typeface="Calibri"/>
                <a:sym typeface="Calibri"/>
              </a:rPr>
              <a:t>anté recommande au moins 60 minutes d'activité physique d'intensité modérée à vigoureuse par jour.</a:t>
            </a:r>
            <a:endParaRPr sz="2000" b="1" i="0" u="none" strike="noStrike" cap="none">
              <a:solidFill>
                <a:srgbClr val="203864"/>
              </a:solidFill>
              <a:latin typeface="Calibri"/>
              <a:ea typeface="Calibri"/>
              <a:cs typeface="Calibri"/>
              <a:sym typeface="Calibri"/>
            </a:endParaRPr>
          </a:p>
        </p:txBody>
      </p:sp>
      <p:sp>
        <p:nvSpPr>
          <p:cNvPr id="236" name="Google Shape;236;p16"/>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237" name="Google Shape;237;p16"/>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900" b="1" i="0" u="none" strike="noStrike" cap="none">
                <a:solidFill>
                  <a:srgbClr val="000000"/>
                </a:solidFill>
                <a:latin typeface="Calibri"/>
                <a:ea typeface="Calibri"/>
                <a:cs typeface="Calibri"/>
                <a:sym typeface="Calibri"/>
              </a:rPr>
              <a:t>Applications de santé pour l'activité physique</a:t>
            </a:r>
            <a:endParaRPr sz="1100"/>
          </a:p>
        </p:txBody>
      </p:sp>
      <p:sp>
        <p:nvSpPr>
          <p:cNvPr id="238" name="Google Shape;238;p16"/>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rgbClr val="FFFFFF"/>
                </a:solidFill>
                <a:latin typeface="Gill Sans"/>
                <a:ea typeface="Gill Sans"/>
                <a:cs typeface="Gill Sans"/>
                <a:sym typeface="Gill Sans"/>
              </a:rPr>
              <a:t>3.</a:t>
            </a:r>
            <a:r>
              <a:rPr lang="en-US" sz="1900" b="1">
                <a:solidFill>
                  <a:srgbClr val="FFFFFF"/>
                </a:solidFill>
                <a:latin typeface="Gill Sans"/>
                <a:ea typeface="Gill Sans"/>
                <a:cs typeface="Gill Sans"/>
                <a:sym typeface="Gill Sans"/>
              </a:rPr>
              <a:t>3</a:t>
            </a:r>
            <a:r>
              <a:rPr lang="en-US" sz="1900" b="1" i="0" u="none" strike="noStrike" cap="none">
                <a:solidFill>
                  <a:srgbClr val="FFFFFF"/>
                </a:solidFill>
                <a:latin typeface="Gill Sans"/>
                <a:ea typeface="Gill Sans"/>
                <a:cs typeface="Gill Sans"/>
                <a:sym typeface="Gill Sans"/>
              </a:rPr>
              <a:t> </a:t>
            </a:r>
            <a:endParaRPr sz="19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B3BE50A7-1D76-DE19-CD1E-D7CA57D5FC41}"/>
              </a:ext>
            </a:extLst>
          </p:cNvPr>
          <p:cNvSpPr/>
          <p:nvPr/>
        </p:nvSpPr>
        <p:spPr>
          <a:xfrm>
            <a:off x="6300925" y="275306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ea typeface="Arial"/>
                <a:cs typeface="Arial"/>
              </a:rPr>
              <a:t>Faux</a:t>
            </a:r>
          </a:p>
        </p:txBody>
      </p:sp>
      <p:sp>
        <p:nvSpPr>
          <p:cNvPr id="9" name="Ορθογώνιο 8">
            <a:extLst>
              <a:ext uri="{FF2B5EF4-FFF2-40B4-BE49-F238E27FC236}">
                <a16:creationId xmlns:a16="http://schemas.microsoft.com/office/drawing/2014/main" id="{4F95448B-F99E-CF21-AFE3-576DB6975042}"/>
              </a:ext>
            </a:extLst>
          </p:cNvPr>
          <p:cNvSpPr/>
          <p:nvPr/>
        </p:nvSpPr>
        <p:spPr>
          <a:xfrm>
            <a:off x="1505725" y="275306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err="1">
                <a:ea typeface="Arial"/>
                <a:cs typeface="Arial"/>
              </a:rPr>
              <a:t>Vrai</a:t>
            </a:r>
            <a:endParaRPr lang="en-US" sz="1800" dirty="0">
              <a:ea typeface="Arial"/>
              <a:cs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4"/>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L'exercice cardiovasculaire est le seul moyen de brûler efficacement les graisses</a:t>
            </a:r>
            <a:endParaRPr sz="2000" b="1" i="0" u="none" strike="noStrike" cap="none">
              <a:solidFill>
                <a:srgbClr val="203864"/>
              </a:solidFill>
              <a:latin typeface="Calibri"/>
              <a:ea typeface="Calibri"/>
              <a:cs typeface="Calibri"/>
              <a:sym typeface="Calibri"/>
            </a:endParaRPr>
          </a:p>
        </p:txBody>
      </p:sp>
      <p:sp>
        <p:nvSpPr>
          <p:cNvPr id="247" name="Google Shape;247;p14"/>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248" name="Google Shape;248;p14"/>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900" b="1" i="0" u="none" strike="noStrike" cap="none">
                <a:solidFill>
                  <a:srgbClr val="000000"/>
                </a:solidFill>
                <a:latin typeface="Calibri"/>
                <a:ea typeface="Calibri"/>
                <a:cs typeface="Calibri"/>
                <a:sym typeface="Calibri"/>
              </a:rPr>
              <a:t>Applications de santé pour l'activité physique</a:t>
            </a:r>
            <a:endParaRPr sz="1100"/>
          </a:p>
        </p:txBody>
      </p:sp>
      <p:sp>
        <p:nvSpPr>
          <p:cNvPr id="249" name="Google Shape;249;p14"/>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rgbClr val="FFFFFF"/>
                </a:solidFill>
                <a:latin typeface="Gill Sans"/>
                <a:ea typeface="Gill Sans"/>
                <a:cs typeface="Gill Sans"/>
                <a:sym typeface="Gill Sans"/>
              </a:rPr>
              <a:t>3.</a:t>
            </a:r>
            <a:r>
              <a:rPr lang="en-US" sz="1900" b="1">
                <a:solidFill>
                  <a:srgbClr val="FFFFFF"/>
                </a:solidFill>
                <a:latin typeface="Gill Sans"/>
                <a:ea typeface="Gill Sans"/>
                <a:cs typeface="Gill Sans"/>
                <a:sym typeface="Gill Sans"/>
              </a:rPr>
              <a:t>3</a:t>
            </a:r>
            <a:r>
              <a:rPr lang="en-US" sz="1900" b="1" i="0" u="none" strike="noStrike" cap="none">
                <a:solidFill>
                  <a:srgbClr val="FFFFFF"/>
                </a:solidFill>
                <a:latin typeface="Gill Sans"/>
                <a:ea typeface="Gill Sans"/>
                <a:cs typeface="Gill Sans"/>
                <a:sym typeface="Gill Sans"/>
              </a:rPr>
              <a:t> </a:t>
            </a:r>
            <a:endParaRPr sz="19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015A345C-4727-667B-24E1-CD33A912CDBD}"/>
              </a:ext>
            </a:extLst>
          </p:cNvPr>
          <p:cNvSpPr/>
          <p:nvPr/>
        </p:nvSpPr>
        <p:spPr>
          <a:xfrm>
            <a:off x="2105025" y="272941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err="1">
                <a:latin typeface="Calibri"/>
                <a:ea typeface="Calibri"/>
                <a:cs typeface="Calibri"/>
                <a:sym typeface="Calibri"/>
              </a:rPr>
              <a:t>Vrai</a:t>
            </a:r>
            <a:endParaRPr lang="en-US" sz="1800" dirty="0">
              <a:latin typeface="Calibri"/>
              <a:ea typeface="Calibri"/>
              <a:cs typeface="Calibri"/>
              <a:sym typeface="Calibri"/>
            </a:endParaRPr>
          </a:p>
        </p:txBody>
      </p:sp>
      <p:sp>
        <p:nvSpPr>
          <p:cNvPr id="9" name="Ορθογώνιο 8">
            <a:extLst>
              <a:ext uri="{FF2B5EF4-FFF2-40B4-BE49-F238E27FC236}">
                <a16:creationId xmlns:a16="http://schemas.microsoft.com/office/drawing/2014/main" id="{E3992163-DDA7-70D2-E67A-08383A6DB852}"/>
              </a:ext>
            </a:extLst>
          </p:cNvPr>
          <p:cNvSpPr/>
          <p:nvPr/>
        </p:nvSpPr>
        <p:spPr>
          <a:xfrm>
            <a:off x="6134100" y="272941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Faux</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5"/>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Les jours de repos sont tout aussi importants que les jours d'entraînement pour progresser</a:t>
            </a:r>
            <a:endParaRPr sz="2000" b="1" i="0" u="none" strike="noStrike" cap="none">
              <a:solidFill>
                <a:srgbClr val="203864"/>
              </a:solidFill>
              <a:latin typeface="Calibri"/>
              <a:ea typeface="Calibri"/>
              <a:cs typeface="Calibri"/>
              <a:sym typeface="Calibri"/>
            </a:endParaRPr>
          </a:p>
        </p:txBody>
      </p:sp>
      <p:sp>
        <p:nvSpPr>
          <p:cNvPr id="258" name="Google Shape;258;p15"/>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259" name="Google Shape;259;p15"/>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900" b="1" i="0" u="none" strike="noStrike" cap="none">
                <a:solidFill>
                  <a:srgbClr val="000000"/>
                </a:solidFill>
                <a:latin typeface="Calibri"/>
                <a:ea typeface="Calibri"/>
                <a:cs typeface="Calibri"/>
                <a:sym typeface="Calibri"/>
              </a:rPr>
              <a:t>Applications de santé pour l'activité physique</a:t>
            </a:r>
            <a:endParaRPr sz="1100"/>
          </a:p>
        </p:txBody>
      </p:sp>
      <p:sp>
        <p:nvSpPr>
          <p:cNvPr id="260" name="Google Shape;260;p15"/>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rgbClr val="FFFFFF"/>
                </a:solidFill>
                <a:latin typeface="Gill Sans"/>
                <a:ea typeface="Gill Sans"/>
                <a:cs typeface="Gill Sans"/>
                <a:sym typeface="Gill Sans"/>
              </a:rPr>
              <a:t>3.</a:t>
            </a:r>
            <a:r>
              <a:rPr lang="en-US" sz="1900" b="1">
                <a:solidFill>
                  <a:srgbClr val="FFFFFF"/>
                </a:solidFill>
                <a:latin typeface="Gill Sans"/>
                <a:ea typeface="Gill Sans"/>
                <a:cs typeface="Gill Sans"/>
                <a:sym typeface="Gill Sans"/>
              </a:rPr>
              <a:t>3</a:t>
            </a:r>
            <a:r>
              <a:rPr lang="en-US" sz="1900" b="1" i="0" u="none" strike="noStrike" cap="none">
                <a:solidFill>
                  <a:srgbClr val="FFFFFF"/>
                </a:solidFill>
                <a:latin typeface="Gill Sans"/>
                <a:ea typeface="Gill Sans"/>
                <a:cs typeface="Gill Sans"/>
                <a:sym typeface="Gill Sans"/>
              </a:rPr>
              <a:t> </a:t>
            </a:r>
            <a:endParaRPr sz="19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919C4DA6-F568-CC56-E782-2EC6F575AA8F}"/>
              </a:ext>
            </a:extLst>
          </p:cNvPr>
          <p:cNvSpPr/>
          <p:nvPr/>
        </p:nvSpPr>
        <p:spPr>
          <a:xfrm>
            <a:off x="6134100" y="287452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ea typeface="Arial"/>
                <a:cs typeface="Arial"/>
              </a:rPr>
              <a:t>Faux</a:t>
            </a:r>
          </a:p>
        </p:txBody>
      </p:sp>
      <p:sp>
        <p:nvSpPr>
          <p:cNvPr id="9" name="Ορθογώνιο 8">
            <a:extLst>
              <a:ext uri="{FF2B5EF4-FFF2-40B4-BE49-F238E27FC236}">
                <a16:creationId xmlns:a16="http://schemas.microsoft.com/office/drawing/2014/main" id="{3ADA3E00-0EC2-C692-972B-2936F57AE6C6}"/>
              </a:ext>
            </a:extLst>
          </p:cNvPr>
          <p:cNvSpPr/>
          <p:nvPr/>
        </p:nvSpPr>
        <p:spPr>
          <a:xfrm>
            <a:off x="2105025" y="28745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err="1">
                <a:ea typeface="Arial"/>
                <a:cs typeface="Arial"/>
              </a:rPr>
              <a:t>Vrai</a:t>
            </a:r>
            <a:endParaRPr lang="en-US" sz="1800" dirty="0">
              <a:ea typeface="Arial"/>
              <a:cs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Les courbatures après une séance d'entraînement signifient que vous vous êtes blessé.</a:t>
            </a:r>
            <a:endParaRPr sz="2000" b="1" i="0" u="none" strike="noStrike" cap="none">
              <a:solidFill>
                <a:srgbClr val="203864"/>
              </a:solidFill>
              <a:latin typeface="Calibri"/>
              <a:ea typeface="Calibri"/>
              <a:cs typeface="Calibri"/>
              <a:sym typeface="Calibri"/>
            </a:endParaRPr>
          </a:p>
        </p:txBody>
      </p:sp>
      <p:sp>
        <p:nvSpPr>
          <p:cNvPr id="269" name="Google Shape;269;p17"/>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270" name="Google Shape;270;p17"/>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900" b="1" i="0" u="none" strike="noStrike" cap="none">
                <a:solidFill>
                  <a:srgbClr val="000000"/>
                </a:solidFill>
                <a:latin typeface="Calibri"/>
                <a:ea typeface="Calibri"/>
                <a:cs typeface="Calibri"/>
                <a:sym typeface="Calibri"/>
              </a:rPr>
              <a:t>Applications de santé pour l'activité physique</a:t>
            </a:r>
            <a:endParaRPr sz="1100"/>
          </a:p>
        </p:txBody>
      </p:sp>
      <p:sp>
        <p:nvSpPr>
          <p:cNvPr id="271" name="Google Shape;271;p17"/>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rgbClr val="FFFFFF"/>
                </a:solidFill>
                <a:latin typeface="Gill Sans"/>
                <a:ea typeface="Gill Sans"/>
                <a:cs typeface="Gill Sans"/>
                <a:sym typeface="Gill Sans"/>
              </a:rPr>
              <a:t>3.</a:t>
            </a:r>
            <a:r>
              <a:rPr lang="en-US" sz="1900" b="1">
                <a:solidFill>
                  <a:srgbClr val="FFFFFF"/>
                </a:solidFill>
                <a:latin typeface="Gill Sans"/>
                <a:ea typeface="Gill Sans"/>
                <a:cs typeface="Gill Sans"/>
                <a:sym typeface="Gill Sans"/>
              </a:rPr>
              <a:t>3</a:t>
            </a:r>
            <a:r>
              <a:rPr lang="en-US" sz="1900" b="1" i="0" u="none" strike="noStrike" cap="none">
                <a:solidFill>
                  <a:srgbClr val="FFFFFF"/>
                </a:solidFill>
                <a:latin typeface="Gill Sans"/>
                <a:ea typeface="Gill Sans"/>
                <a:cs typeface="Gill Sans"/>
                <a:sym typeface="Gill Sans"/>
              </a:rPr>
              <a:t> </a:t>
            </a:r>
            <a:endParaRPr sz="19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27392021-5260-7086-773D-8E806353B749}"/>
              </a:ext>
            </a:extLst>
          </p:cNvPr>
          <p:cNvSpPr/>
          <p:nvPr/>
        </p:nvSpPr>
        <p:spPr>
          <a:xfrm>
            <a:off x="2105025" y="28479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err="1">
                <a:latin typeface="Calibri"/>
                <a:ea typeface="Calibri"/>
                <a:cs typeface="Calibri"/>
                <a:sym typeface="Calibri"/>
              </a:rPr>
              <a:t>Vrai</a:t>
            </a:r>
            <a:endParaRPr lang="en-US" sz="1800" dirty="0">
              <a:latin typeface="Calibri"/>
              <a:ea typeface="Calibri"/>
              <a:cs typeface="Calibri"/>
              <a:sym typeface="Calibri"/>
            </a:endParaRPr>
          </a:p>
        </p:txBody>
      </p:sp>
      <p:sp>
        <p:nvSpPr>
          <p:cNvPr id="9" name="Ορθογώνιο 8">
            <a:extLst>
              <a:ext uri="{FF2B5EF4-FFF2-40B4-BE49-F238E27FC236}">
                <a16:creationId xmlns:a16="http://schemas.microsoft.com/office/drawing/2014/main" id="{694015B6-29E7-4725-D168-A5FC81BCE96B}"/>
              </a:ext>
            </a:extLst>
          </p:cNvPr>
          <p:cNvSpPr/>
          <p:nvPr/>
        </p:nvSpPr>
        <p:spPr>
          <a:xfrm>
            <a:off x="6235700" y="28479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Faux</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0"/>
          <p:cNvSpPr/>
          <p:nvPr/>
        </p:nvSpPr>
        <p:spPr>
          <a:xfrm>
            <a:off x="2105025" y="1028700"/>
            <a:ext cx="7534275" cy="1252276"/>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Soulever des poids lourds est le seul moyen de développer des muscles</a:t>
            </a:r>
            <a:endParaRPr sz="2000" b="1" i="0" u="none" strike="noStrike" cap="none">
              <a:solidFill>
                <a:srgbClr val="203864"/>
              </a:solidFill>
              <a:latin typeface="Calibri"/>
              <a:ea typeface="Calibri"/>
              <a:cs typeface="Calibri"/>
              <a:sym typeface="Calibri"/>
            </a:endParaRPr>
          </a:p>
        </p:txBody>
      </p:sp>
      <p:sp>
        <p:nvSpPr>
          <p:cNvPr id="280" name="Google Shape;280;p20"/>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281" name="Google Shape;281;p20"/>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900" b="1" i="0" u="none" strike="noStrike" cap="none">
                <a:solidFill>
                  <a:srgbClr val="000000"/>
                </a:solidFill>
                <a:latin typeface="Calibri"/>
                <a:ea typeface="Calibri"/>
                <a:cs typeface="Calibri"/>
                <a:sym typeface="Calibri"/>
              </a:rPr>
              <a:t>Applications de santé pour l'activité physique</a:t>
            </a:r>
            <a:endParaRPr sz="1100"/>
          </a:p>
        </p:txBody>
      </p:sp>
      <p:sp>
        <p:nvSpPr>
          <p:cNvPr id="282" name="Google Shape;282;p20"/>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rgbClr val="FFFFFF"/>
                </a:solidFill>
                <a:latin typeface="Gill Sans"/>
                <a:ea typeface="Gill Sans"/>
                <a:cs typeface="Gill Sans"/>
                <a:sym typeface="Gill Sans"/>
              </a:rPr>
              <a:t>3.</a:t>
            </a:r>
            <a:r>
              <a:rPr lang="en-US" sz="1900" b="1">
                <a:solidFill>
                  <a:srgbClr val="FFFFFF"/>
                </a:solidFill>
                <a:latin typeface="Gill Sans"/>
                <a:ea typeface="Gill Sans"/>
                <a:cs typeface="Gill Sans"/>
                <a:sym typeface="Gill Sans"/>
              </a:rPr>
              <a:t>3</a:t>
            </a:r>
            <a:r>
              <a:rPr lang="en-US" sz="1900" b="1" i="0" u="none" strike="noStrike" cap="none">
                <a:solidFill>
                  <a:srgbClr val="FFFFFF"/>
                </a:solidFill>
                <a:latin typeface="Gill Sans"/>
                <a:ea typeface="Gill Sans"/>
                <a:cs typeface="Gill Sans"/>
                <a:sym typeface="Gill Sans"/>
              </a:rPr>
              <a:t> </a:t>
            </a:r>
            <a:endParaRPr sz="19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3C23C578-33F7-D684-AD3F-6921E8DF093D}"/>
              </a:ext>
            </a:extLst>
          </p:cNvPr>
          <p:cNvSpPr/>
          <p:nvPr/>
        </p:nvSpPr>
        <p:spPr>
          <a:xfrm>
            <a:off x="2105025" y="298449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err="1">
                <a:latin typeface="Calibri"/>
                <a:ea typeface="Calibri"/>
                <a:cs typeface="Calibri"/>
                <a:sym typeface="Calibri"/>
              </a:rPr>
              <a:t>Vrai</a:t>
            </a:r>
            <a:endParaRPr lang="en-US" sz="1800" dirty="0">
              <a:latin typeface="Calibri"/>
              <a:ea typeface="Calibri"/>
              <a:cs typeface="Calibri"/>
              <a:sym typeface="Calibri"/>
            </a:endParaRPr>
          </a:p>
        </p:txBody>
      </p:sp>
      <p:sp>
        <p:nvSpPr>
          <p:cNvPr id="9" name="Ορθογώνιο 8">
            <a:extLst>
              <a:ext uri="{FF2B5EF4-FFF2-40B4-BE49-F238E27FC236}">
                <a16:creationId xmlns:a16="http://schemas.microsoft.com/office/drawing/2014/main" id="{70B09BA9-BC0D-8301-8C6E-4D078A6D5CCE}"/>
              </a:ext>
            </a:extLst>
          </p:cNvPr>
          <p:cNvSpPr/>
          <p:nvPr/>
        </p:nvSpPr>
        <p:spPr>
          <a:xfrm>
            <a:off x="6134100" y="298449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Faux</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3"/>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L'entraînement par intervalles de haute intensité (HIIT) est plus efficace pour la perte de graisse que le cardio en continu.</a:t>
            </a:r>
            <a:endParaRPr sz="2000" b="1" i="0" u="none" strike="noStrike" cap="none">
              <a:solidFill>
                <a:srgbClr val="203864"/>
              </a:solidFill>
              <a:latin typeface="Calibri"/>
              <a:ea typeface="Calibri"/>
              <a:cs typeface="Calibri"/>
              <a:sym typeface="Calibri"/>
            </a:endParaRPr>
          </a:p>
        </p:txBody>
      </p:sp>
      <p:sp>
        <p:nvSpPr>
          <p:cNvPr id="291" name="Google Shape;291;p23"/>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292" name="Google Shape;292;p23"/>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900" b="1" i="0" u="none" strike="noStrike" cap="none">
                <a:solidFill>
                  <a:srgbClr val="000000"/>
                </a:solidFill>
                <a:latin typeface="Calibri"/>
                <a:ea typeface="Calibri"/>
                <a:cs typeface="Calibri"/>
                <a:sym typeface="Calibri"/>
              </a:rPr>
              <a:t>Applications de santé pour l'activité physique</a:t>
            </a:r>
            <a:endParaRPr sz="1100"/>
          </a:p>
        </p:txBody>
      </p:sp>
      <p:sp>
        <p:nvSpPr>
          <p:cNvPr id="293" name="Google Shape;293;p23"/>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rgbClr val="FFFFFF"/>
                </a:solidFill>
                <a:latin typeface="Gill Sans"/>
                <a:ea typeface="Gill Sans"/>
                <a:cs typeface="Gill Sans"/>
                <a:sym typeface="Gill Sans"/>
              </a:rPr>
              <a:t>3.</a:t>
            </a:r>
            <a:r>
              <a:rPr lang="en-US" sz="1900" b="1">
                <a:solidFill>
                  <a:srgbClr val="FFFFFF"/>
                </a:solidFill>
                <a:latin typeface="Gill Sans"/>
                <a:ea typeface="Gill Sans"/>
                <a:cs typeface="Gill Sans"/>
                <a:sym typeface="Gill Sans"/>
              </a:rPr>
              <a:t>3</a:t>
            </a:r>
            <a:r>
              <a:rPr lang="en-US" sz="1900" b="1" i="0" u="none" strike="noStrike" cap="none">
                <a:solidFill>
                  <a:srgbClr val="FFFFFF"/>
                </a:solidFill>
                <a:latin typeface="Gill Sans"/>
                <a:ea typeface="Gill Sans"/>
                <a:cs typeface="Gill Sans"/>
                <a:sym typeface="Gill Sans"/>
              </a:rPr>
              <a:t> </a:t>
            </a:r>
            <a:endParaRPr sz="19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D9637021-EB36-CBE5-43FA-BC6A56AF5D02}"/>
              </a:ext>
            </a:extLst>
          </p:cNvPr>
          <p:cNvSpPr/>
          <p:nvPr/>
        </p:nvSpPr>
        <p:spPr>
          <a:xfrm>
            <a:off x="6134100" y="261529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Faux</a:t>
            </a:r>
            <a:endParaRPr lang="el-GR" sz="1800" dirty="0"/>
          </a:p>
        </p:txBody>
      </p:sp>
      <p:sp>
        <p:nvSpPr>
          <p:cNvPr id="9" name="Ορθογώνιο 8">
            <a:extLst>
              <a:ext uri="{FF2B5EF4-FFF2-40B4-BE49-F238E27FC236}">
                <a16:creationId xmlns:a16="http://schemas.microsoft.com/office/drawing/2014/main" id="{A2164FD8-98EA-D877-1B76-F2E0E3C1D34F}"/>
              </a:ext>
            </a:extLst>
          </p:cNvPr>
          <p:cNvSpPr/>
          <p:nvPr/>
        </p:nvSpPr>
        <p:spPr>
          <a:xfrm>
            <a:off x="2105025" y="26152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t> </a:t>
            </a:r>
            <a:r>
              <a:rPr lang="en-US" sz="1800" dirty="0" err="1" smtClean="0"/>
              <a:t>Vrai</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4"/>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La pratique d'une activité physique régulière peut améliorer la santé mentale et les fonctions cognitives. </a:t>
            </a:r>
            <a:endParaRPr sz="2000" b="1" i="0" u="none" strike="noStrike" cap="none">
              <a:solidFill>
                <a:srgbClr val="203864"/>
              </a:solidFill>
              <a:latin typeface="Calibri"/>
              <a:ea typeface="Calibri"/>
              <a:cs typeface="Calibri"/>
              <a:sym typeface="Calibri"/>
            </a:endParaRPr>
          </a:p>
        </p:txBody>
      </p:sp>
      <p:sp>
        <p:nvSpPr>
          <p:cNvPr id="302" name="Google Shape;302;p24"/>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303" name="Google Shape;303;p24"/>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900" b="1" i="0" u="none" strike="noStrike" cap="none">
                <a:solidFill>
                  <a:srgbClr val="000000"/>
                </a:solidFill>
                <a:latin typeface="Calibri"/>
                <a:ea typeface="Calibri"/>
                <a:cs typeface="Calibri"/>
                <a:sym typeface="Calibri"/>
              </a:rPr>
              <a:t>Applications de santé pour l'activité physique</a:t>
            </a:r>
            <a:endParaRPr sz="1100"/>
          </a:p>
        </p:txBody>
      </p:sp>
      <p:sp>
        <p:nvSpPr>
          <p:cNvPr id="304" name="Google Shape;304;p24"/>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rgbClr val="FFFFFF"/>
                </a:solidFill>
                <a:latin typeface="Gill Sans"/>
                <a:ea typeface="Gill Sans"/>
                <a:cs typeface="Gill Sans"/>
                <a:sym typeface="Gill Sans"/>
              </a:rPr>
              <a:t>3.</a:t>
            </a:r>
            <a:r>
              <a:rPr lang="en-US" sz="1900" b="1">
                <a:solidFill>
                  <a:srgbClr val="FFFFFF"/>
                </a:solidFill>
                <a:latin typeface="Gill Sans"/>
                <a:ea typeface="Gill Sans"/>
                <a:cs typeface="Gill Sans"/>
                <a:sym typeface="Gill Sans"/>
              </a:rPr>
              <a:t>3</a:t>
            </a:r>
            <a:r>
              <a:rPr lang="en-US" sz="1900" b="1" i="0" u="none" strike="noStrike" cap="none">
                <a:solidFill>
                  <a:srgbClr val="FFFFFF"/>
                </a:solidFill>
                <a:latin typeface="Gill Sans"/>
                <a:ea typeface="Gill Sans"/>
                <a:cs typeface="Gill Sans"/>
                <a:sym typeface="Gill Sans"/>
              </a:rPr>
              <a:t> </a:t>
            </a:r>
            <a:endParaRPr sz="19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D56B3DA6-3A83-F428-C966-AC2EF75F4C07}"/>
              </a:ext>
            </a:extLst>
          </p:cNvPr>
          <p:cNvSpPr/>
          <p:nvPr/>
        </p:nvSpPr>
        <p:spPr>
          <a:xfrm>
            <a:off x="6134100" y="283119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ea typeface="Arial"/>
                <a:cs typeface="Arial"/>
              </a:rPr>
              <a:t>Faux</a:t>
            </a:r>
          </a:p>
        </p:txBody>
      </p:sp>
      <p:sp>
        <p:nvSpPr>
          <p:cNvPr id="9" name="Ορθογώνιο 8">
            <a:extLst>
              <a:ext uri="{FF2B5EF4-FFF2-40B4-BE49-F238E27FC236}">
                <a16:creationId xmlns:a16="http://schemas.microsoft.com/office/drawing/2014/main" id="{7B5E7E72-0AD7-5A96-D545-4BBC00BD2824}"/>
              </a:ext>
            </a:extLst>
          </p:cNvPr>
          <p:cNvSpPr/>
          <p:nvPr/>
        </p:nvSpPr>
        <p:spPr>
          <a:xfrm>
            <a:off x="2105025" y="28311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err="1">
                <a:ea typeface="Arial"/>
                <a:cs typeface="Arial"/>
              </a:rPr>
              <a:t>Vrai</a:t>
            </a:r>
            <a:endParaRPr lang="en-US" sz="1800" dirty="0">
              <a:ea typeface="Arial"/>
              <a:cs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09"/>
        <p:cNvGrpSpPr/>
        <p:nvPr/>
      </p:nvGrpSpPr>
      <p:grpSpPr>
        <a:xfrm>
          <a:off x="0" y="0"/>
          <a:ext cx="0" cy="0"/>
          <a:chOff x="0" y="0"/>
          <a:chExt cx="0" cy="0"/>
        </a:xfrm>
      </p:grpSpPr>
      <p:sp>
        <p:nvSpPr>
          <p:cNvPr id="310" name="Google Shape;310;p2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1" name="Google Shape;311;p2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12" name="Google Shape;312;p25"/>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13" name="Google Shape;313;p25"/>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14" name="Google Shape;314;p25"/>
          <p:cNvSpPr txBox="1"/>
          <p:nvPr/>
        </p:nvSpPr>
        <p:spPr>
          <a:xfrm>
            <a:off x="340474" y="2922021"/>
            <a:ext cx="5034783" cy="228302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Félicitations !</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Vous avez terminé l'auto-apprentissage de ce module !</a:t>
            </a:r>
            <a:endParaRPr sz="2800" b="0" i="0" u="none" strike="noStrike" cap="none">
              <a:solidFill>
                <a:srgbClr val="C01E24"/>
              </a:solidFill>
              <a:latin typeface="Calibri"/>
              <a:ea typeface="Calibri"/>
              <a:cs typeface="Calibri"/>
              <a:sym typeface="Calibri"/>
            </a:endParaRPr>
          </a:p>
        </p:txBody>
      </p:sp>
      <p:pic>
        <p:nvPicPr>
          <p:cNvPr id="316" name="Google Shape;316;p25"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2"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81" name="Google Shape;81;p2"/>
          <p:cNvGrpSpPr/>
          <p:nvPr/>
        </p:nvGrpSpPr>
        <p:grpSpPr>
          <a:xfrm>
            <a:off x="6606686" y="1812884"/>
            <a:ext cx="6096000" cy="1677637"/>
            <a:chOff x="-1066801" y="1523553"/>
            <a:chExt cx="6096000" cy="1677637"/>
          </a:xfrm>
        </p:grpSpPr>
        <p:pic>
          <p:nvPicPr>
            <p:cNvPr id="82" name="Google Shape;82;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83" name="Google Shape;83;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84" name="Google Shape;84;p2"/>
          <p:cNvGrpSpPr/>
          <p:nvPr/>
        </p:nvGrpSpPr>
        <p:grpSpPr>
          <a:xfrm>
            <a:off x="3483817" y="4504058"/>
            <a:ext cx="6629400" cy="1738414"/>
            <a:chOff x="2579204" y="1882706"/>
            <a:chExt cx="6629400" cy="1738414"/>
          </a:xfrm>
        </p:grpSpPr>
        <p:pic>
          <p:nvPicPr>
            <p:cNvPr id="85" name="Google Shape;85;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86" name="Google Shape;86;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87" name="Google Shape;87;p2"/>
          <p:cNvGrpSpPr/>
          <p:nvPr/>
        </p:nvGrpSpPr>
        <p:grpSpPr>
          <a:xfrm>
            <a:off x="3020318" y="1776505"/>
            <a:ext cx="6634368" cy="1584248"/>
            <a:chOff x="6639106" y="2919412"/>
            <a:chExt cx="6634368" cy="1584248"/>
          </a:xfrm>
        </p:grpSpPr>
        <p:pic>
          <p:nvPicPr>
            <p:cNvPr id="88" name="Google Shape;88;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89" name="Google Shape;89;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PROLEPSIS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90" name="Google Shape;90;p2"/>
          <p:cNvGrpSpPr/>
          <p:nvPr/>
        </p:nvGrpSpPr>
        <p:grpSpPr>
          <a:xfrm>
            <a:off x="-1974174" y="1729933"/>
            <a:ext cx="6952420" cy="1601615"/>
            <a:chOff x="-1240501" y="3160643"/>
            <a:chExt cx="6952420" cy="1601615"/>
          </a:xfrm>
        </p:grpSpPr>
        <p:pic>
          <p:nvPicPr>
            <p:cNvPr id="91" name="Google Shape;91;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92" name="Google Shape;92;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93" name="Google Shape;93;p2"/>
          <p:cNvGrpSpPr/>
          <p:nvPr/>
        </p:nvGrpSpPr>
        <p:grpSpPr>
          <a:xfrm>
            <a:off x="2776075" y="4478327"/>
            <a:ext cx="2543175" cy="1592961"/>
            <a:chOff x="4517932" y="3531206"/>
            <a:chExt cx="2543175" cy="1592961"/>
          </a:xfrm>
        </p:grpSpPr>
        <p:pic>
          <p:nvPicPr>
            <p:cNvPr id="94" name="Google Shape;94;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95" name="Google Shape;95;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96" name="Google Shape;96;p2"/>
          <p:cNvGrpSpPr/>
          <p:nvPr/>
        </p:nvGrpSpPr>
        <p:grpSpPr>
          <a:xfrm>
            <a:off x="2859813" y="1422238"/>
            <a:ext cx="1973150" cy="2726448"/>
            <a:chOff x="9320178" y="2976204"/>
            <a:chExt cx="1973150" cy="2726448"/>
          </a:xfrm>
        </p:grpSpPr>
        <p:pic>
          <p:nvPicPr>
            <p:cNvPr id="97" name="Google Shape;97;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98" name="Google Shape;98;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ITALIE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99" name="Google Shape;99;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ATHENES, GRECE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00" name="Google Shape;100;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01" name="Google Shape;101;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02" name="Google Shape;102;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03" name="Google Shape;103;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CHYPRE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04" name="Google Shape;104;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3"/>
          <p:cNvSpPr txBox="1">
            <a:spLocks noGrp="1"/>
          </p:cNvSpPr>
          <p:nvPr>
            <p:ph type="title"/>
          </p:nvPr>
        </p:nvSpPr>
        <p:spPr>
          <a:xfrm>
            <a:off x="4673298" y="345155"/>
            <a:ext cx="6992839" cy="32573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en-US" sz="5400"/>
              <a:t>Auto-apprentissage soutenu par des outils de formation en ligne :</a:t>
            </a:r>
            <a:br>
              <a:rPr lang="en-US" sz="5400"/>
            </a:br>
            <a:r>
              <a:rPr lang="en-US" sz="5400"/>
              <a:t>Contenu</a:t>
            </a:r>
            <a:endParaRPr sz="5400"/>
          </a:p>
        </p:txBody>
      </p:sp>
      <p:grpSp>
        <p:nvGrpSpPr>
          <p:cNvPr id="112" name="Google Shape;112;p3"/>
          <p:cNvGrpSpPr/>
          <p:nvPr/>
        </p:nvGrpSpPr>
        <p:grpSpPr>
          <a:xfrm>
            <a:off x="4796610" y="3924133"/>
            <a:ext cx="6251110" cy="724884"/>
            <a:chOff x="0" y="747745"/>
            <a:chExt cx="6251110" cy="724884"/>
          </a:xfrm>
        </p:grpSpPr>
        <p:sp>
          <p:nvSpPr>
            <p:cNvPr id="113" name="Google Shape;113;p3"/>
            <p:cNvSpPr/>
            <p:nvPr/>
          </p:nvSpPr>
          <p:spPr>
            <a:xfrm>
              <a:off x="0" y="747745"/>
              <a:ext cx="6251110" cy="724884"/>
            </a:xfrm>
            <a:prstGeom prst="roundRect">
              <a:avLst>
                <a:gd name="adj" fmla="val 16667"/>
              </a:avLst>
            </a:prstGeom>
            <a:solidFill>
              <a:srgbClr val="C00000"/>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
            <p:cNvSpPr txBox="1"/>
            <p:nvPr/>
          </p:nvSpPr>
          <p:spPr>
            <a:xfrm>
              <a:off x="35386" y="783131"/>
              <a:ext cx="6180338" cy="65411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US" sz="2100" b="0" i="0" u="none" strike="noStrike" cap="none">
                  <a:solidFill>
                    <a:schemeClr val="lt1"/>
                  </a:solidFill>
                  <a:latin typeface="Calibri"/>
                  <a:ea typeface="Calibri"/>
                  <a:cs typeface="Calibri"/>
                  <a:sym typeface="Calibri"/>
                </a:rPr>
                <a:t>1. Quiz et auto-évaluation</a:t>
              </a:r>
              <a:endParaRPr sz="2100" b="0" i="0" u="none" strike="noStrike" cap="none">
                <a:solidFill>
                  <a:schemeClr val="lt1"/>
                </a:solidFill>
                <a:latin typeface="Calibri"/>
                <a:ea typeface="Calibri"/>
                <a:cs typeface="Calibri"/>
                <a:sym typeface="Calibri"/>
              </a:endParaRPr>
            </a:p>
          </p:txBody>
        </p:sp>
      </p:grpSp>
      <p:pic>
        <p:nvPicPr>
          <p:cNvPr id="115" name="Google Shape;115;p3"/>
          <p:cNvPicPr preferRelativeResize="0"/>
          <p:nvPr/>
        </p:nvPicPr>
        <p:blipFill rotWithShape="1">
          <a:blip r:embed="rId3">
            <a:alphaModFix/>
          </a:blip>
          <a:srcRect/>
          <a:stretch/>
        </p:blipFill>
        <p:spPr>
          <a:xfrm>
            <a:off x="-8249" y="5991490"/>
            <a:ext cx="12191695" cy="869554"/>
          </a:xfrm>
          <a:prstGeom prst="rect">
            <a:avLst/>
          </a:prstGeom>
          <a:noFill/>
          <a:ln>
            <a:noFill/>
          </a:ln>
        </p:spPr>
      </p:pic>
      <p:pic>
        <p:nvPicPr>
          <p:cNvPr id="116" name="Google Shape;116;p3"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a:off x="1169532" y="772050"/>
            <a:ext cx="2807395" cy="5024450"/>
          </a:xfrm>
          <a:prstGeom prst="rect">
            <a:avLst/>
          </a:prstGeom>
          <a:noFill/>
          <a:ln>
            <a:noFill/>
          </a:ln>
        </p:spPr>
      </p:pic>
      <p:pic>
        <p:nvPicPr>
          <p:cNvPr id="117" name="Google Shape;117;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7"/>
          <p:cNvSpPr/>
          <p:nvPr/>
        </p:nvSpPr>
        <p:spPr>
          <a:xfrm>
            <a:off x="2105025" y="1028700"/>
            <a:ext cx="7534275" cy="904875"/>
          </a:xfrm>
          <a:prstGeom prst="roundRect">
            <a:avLst>
              <a:gd name="adj" fmla="val 16667"/>
            </a:avLst>
          </a:prstGeom>
          <a:solidFill>
            <a:schemeClr val="lt1"/>
          </a:solidFill>
          <a:ln w="25400" cap="flat" cmpd="sng">
            <a:solidFill>
              <a:srgbClr val="C01E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203864"/>
                </a:solidFill>
                <a:latin typeface="Calibri"/>
                <a:ea typeface="Calibri"/>
                <a:cs typeface="Calibri"/>
                <a:sym typeface="Calibri"/>
              </a:rPr>
              <a:t>Quel est le principal avantage de l'utilisation d'applications de fitness ? </a:t>
            </a:r>
            <a:endParaRPr/>
          </a:p>
        </p:txBody>
      </p:sp>
      <p:sp>
        <p:nvSpPr>
          <p:cNvPr id="127" name="Google Shape;127;p37"/>
          <p:cNvSpPr txBox="1"/>
          <p:nvPr/>
        </p:nvSpPr>
        <p:spPr>
          <a:xfrm>
            <a:off x="2112597" y="1987425"/>
            <a:ext cx="2986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1" u="none" strike="noStrike" cap="none">
                <a:solidFill>
                  <a:srgbClr val="000000"/>
                </a:solidFill>
              </a:rPr>
              <a:t>Une seule réponse est correcte !</a:t>
            </a:r>
            <a:endParaRPr sz="1400" b="1" i="1" u="none" strike="noStrike" cap="none">
              <a:solidFill>
                <a:srgbClr val="000000"/>
              </a:solidFill>
            </a:endParaRPr>
          </a:p>
        </p:txBody>
      </p:sp>
      <p:sp>
        <p:nvSpPr>
          <p:cNvPr id="129" name="Google Shape;129;p37"/>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130" name="Google Shape;130;p37"/>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900" b="1" i="0" u="none" strike="noStrike" cap="none">
                <a:solidFill>
                  <a:srgbClr val="000000"/>
                </a:solidFill>
                <a:latin typeface="Calibri"/>
                <a:ea typeface="Calibri"/>
                <a:cs typeface="Calibri"/>
                <a:sym typeface="Calibri"/>
              </a:rPr>
              <a:t>Applications de santé pour l'activité physique</a:t>
            </a:r>
            <a:endParaRPr sz="1100"/>
          </a:p>
        </p:txBody>
      </p:sp>
      <p:sp>
        <p:nvSpPr>
          <p:cNvPr id="131" name="Google Shape;131;p37"/>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rgbClr val="FFFFFF"/>
                </a:solidFill>
                <a:latin typeface="Gill Sans"/>
                <a:ea typeface="Gill Sans"/>
                <a:cs typeface="Gill Sans"/>
                <a:sym typeface="Gill Sans"/>
              </a:rPr>
              <a:t>3.</a:t>
            </a:r>
            <a:r>
              <a:rPr lang="en-US" sz="1900" b="1">
                <a:solidFill>
                  <a:srgbClr val="FFFFFF"/>
                </a:solidFill>
                <a:latin typeface="Gill Sans"/>
                <a:ea typeface="Gill Sans"/>
                <a:cs typeface="Gill Sans"/>
                <a:sym typeface="Gill Sans"/>
              </a:rPr>
              <a:t>3</a:t>
            </a:r>
            <a:r>
              <a:rPr lang="en-US" sz="1900" b="1" i="0" u="none" strike="noStrike" cap="none">
                <a:solidFill>
                  <a:srgbClr val="FFFFFF"/>
                </a:solidFill>
                <a:latin typeface="Gill Sans"/>
                <a:ea typeface="Gill Sans"/>
                <a:cs typeface="Gill Sans"/>
                <a:sym typeface="Gill Sans"/>
              </a:rPr>
              <a:t> </a:t>
            </a:r>
            <a:endParaRPr sz="19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12597" y="27019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A. </a:t>
            </a:r>
            <a:r>
              <a:rPr lang="en-US" sz="1800" dirty="0">
                <a:solidFill>
                  <a:srgbClr val="374151"/>
                </a:solidFill>
                <a:latin typeface="Calibri"/>
                <a:ea typeface="Calibri"/>
                <a:cs typeface="Calibri"/>
                <a:sym typeface="Calibri"/>
              </a:rPr>
              <a:t>Rencontres avec des </a:t>
            </a:r>
            <a:r>
              <a:rPr lang="en-US" sz="1800" dirty="0" err="1" smtClean="0">
                <a:solidFill>
                  <a:srgbClr val="374151"/>
                </a:solidFill>
                <a:latin typeface="Calibri"/>
                <a:ea typeface="Calibri"/>
                <a:cs typeface="Calibri"/>
                <a:sym typeface="Calibri"/>
              </a:rPr>
              <a:t>amis</a:t>
            </a:r>
            <a:endParaRPr lang="en-US" sz="1800" dirty="0">
              <a:ea typeface="Arial"/>
              <a:cs typeface="Arial"/>
            </a:endParaRPr>
          </a:p>
        </p:txBody>
      </p:sp>
      <p:sp>
        <p:nvSpPr>
          <p:cNvPr id="12" name="Ορθογώνιο 11">
            <a:extLst>
              <a:ext uri="{FF2B5EF4-FFF2-40B4-BE49-F238E27FC236}">
                <a16:creationId xmlns:a16="http://schemas.microsoft.com/office/drawing/2014/main" id="{E448F981-31BC-4A5C-A52A-2CB296CA1B95}"/>
              </a:ext>
            </a:extLst>
          </p:cNvPr>
          <p:cNvSpPr/>
          <p:nvPr/>
        </p:nvSpPr>
        <p:spPr>
          <a:xfrm>
            <a:off x="2120179" y="394970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C. </a:t>
            </a:r>
            <a:r>
              <a:rPr lang="en-US" sz="1800" dirty="0" err="1">
                <a:solidFill>
                  <a:srgbClr val="374151"/>
                </a:solidFill>
                <a:latin typeface="Calibri"/>
                <a:ea typeface="Calibri"/>
                <a:cs typeface="Calibri"/>
                <a:sym typeface="Calibri"/>
              </a:rPr>
              <a:t>Jouer</a:t>
            </a:r>
            <a:r>
              <a:rPr lang="en-US" sz="1800" dirty="0">
                <a:solidFill>
                  <a:srgbClr val="374151"/>
                </a:solidFill>
                <a:latin typeface="Calibri"/>
                <a:ea typeface="Calibri"/>
                <a:cs typeface="Calibri"/>
                <a:sym typeface="Calibri"/>
              </a:rPr>
              <a:t> à des </a:t>
            </a:r>
            <a:r>
              <a:rPr lang="en-US" sz="1800" dirty="0" err="1">
                <a:solidFill>
                  <a:srgbClr val="374151"/>
                </a:solidFill>
                <a:latin typeface="Calibri"/>
                <a:ea typeface="Calibri"/>
                <a:cs typeface="Calibri"/>
                <a:sym typeface="Calibri"/>
              </a:rPr>
              <a:t>jeux</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vidéo</a:t>
            </a:r>
            <a:r>
              <a:rPr lang="en-US" sz="1800" dirty="0" smtClean="0">
                <a:latin typeface="Calibri"/>
                <a:ea typeface="Calibri"/>
                <a:cs typeface="Calibri"/>
                <a:sym typeface="Calibri"/>
              </a:rPr>
              <a:t>.</a:t>
            </a:r>
            <a:endParaRPr lang="el-GR" sz="1800" dirty="0"/>
          </a:p>
        </p:txBody>
      </p:sp>
      <p:sp>
        <p:nvSpPr>
          <p:cNvPr id="13" name="Ορθογώνιο 12">
            <a:extLst>
              <a:ext uri="{FF2B5EF4-FFF2-40B4-BE49-F238E27FC236}">
                <a16:creationId xmlns:a16="http://schemas.microsoft.com/office/drawing/2014/main" id="{330EFFD1-979D-4EE1-BDD9-918267F048CC}"/>
              </a:ext>
            </a:extLst>
          </p:cNvPr>
          <p:cNvSpPr/>
          <p:nvPr/>
        </p:nvSpPr>
        <p:spPr>
          <a:xfrm>
            <a:off x="6141672" y="394970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 </a:t>
            </a:r>
            <a:r>
              <a:rPr lang="en-US" sz="1800" dirty="0" err="1">
                <a:solidFill>
                  <a:srgbClr val="374151"/>
                </a:solidFill>
                <a:latin typeface="Calibri"/>
                <a:ea typeface="Calibri"/>
                <a:cs typeface="Calibri"/>
                <a:sym typeface="Calibri"/>
              </a:rPr>
              <a:t>Suivi</a:t>
            </a:r>
            <a:r>
              <a:rPr lang="en-US" sz="1800" dirty="0">
                <a:solidFill>
                  <a:srgbClr val="374151"/>
                </a:solidFill>
                <a:latin typeface="Calibri"/>
                <a:ea typeface="Calibri"/>
                <a:cs typeface="Calibri"/>
                <a:sym typeface="Calibri"/>
              </a:rPr>
              <a:t> et </a:t>
            </a:r>
            <a:r>
              <a:rPr lang="en-US" sz="1800" dirty="0" err="1">
                <a:solidFill>
                  <a:srgbClr val="374151"/>
                </a:solidFill>
                <a:latin typeface="Calibri"/>
                <a:ea typeface="Calibri"/>
                <a:cs typeface="Calibri"/>
                <a:sym typeface="Calibri"/>
              </a:rPr>
              <a:t>amélioration</a:t>
            </a:r>
            <a:r>
              <a:rPr lang="en-US" sz="1800" dirty="0">
                <a:solidFill>
                  <a:srgbClr val="374151"/>
                </a:solidFill>
                <a:latin typeface="Calibri"/>
                <a:ea typeface="Calibri"/>
                <a:cs typeface="Calibri"/>
                <a:sym typeface="Calibri"/>
              </a:rPr>
              <a:t> de la santé et de la condition physique</a:t>
            </a:r>
            <a:r>
              <a:rPr lang="en-US" sz="1800" dirty="0" smtClean="0">
                <a:latin typeface="Calibri"/>
                <a:ea typeface="Calibri"/>
                <a:cs typeface="Calibri"/>
                <a:sym typeface="Calibri"/>
              </a:rPr>
              <a:t>. </a:t>
            </a:r>
            <a:endParaRPr lang="el-GR" sz="1800" dirty="0"/>
          </a:p>
        </p:txBody>
      </p:sp>
      <p:sp>
        <p:nvSpPr>
          <p:cNvPr id="14" name="Ορθογώνιο 10">
            <a:extLst>
              <a:ext uri="{FF2B5EF4-FFF2-40B4-BE49-F238E27FC236}">
                <a16:creationId xmlns:a16="http://schemas.microsoft.com/office/drawing/2014/main" id="{8350A70B-8EA5-D66A-CE84-35016F7ECF64}"/>
              </a:ext>
            </a:extLst>
          </p:cNvPr>
          <p:cNvSpPr/>
          <p:nvPr/>
        </p:nvSpPr>
        <p:spPr>
          <a:xfrm>
            <a:off x="6141672" y="27019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B. </a:t>
            </a:r>
            <a:r>
              <a:rPr lang="en-US" sz="1800" dirty="0" err="1">
                <a:solidFill>
                  <a:srgbClr val="374151"/>
                </a:solidFill>
                <a:latin typeface="Calibri"/>
                <a:ea typeface="Calibri"/>
                <a:cs typeface="Calibri"/>
                <a:sym typeface="Calibri"/>
              </a:rPr>
              <a:t>Suivi</a:t>
            </a:r>
            <a:r>
              <a:rPr lang="en-US" sz="1800" dirty="0">
                <a:solidFill>
                  <a:srgbClr val="374151"/>
                </a:solidFill>
                <a:latin typeface="Calibri"/>
                <a:ea typeface="Calibri"/>
                <a:cs typeface="Calibri"/>
                <a:sym typeface="Calibri"/>
              </a:rPr>
              <a:t> et </a:t>
            </a:r>
            <a:r>
              <a:rPr lang="en-US" sz="1800" dirty="0" err="1">
                <a:solidFill>
                  <a:srgbClr val="374151"/>
                </a:solidFill>
                <a:latin typeface="Calibri"/>
                <a:ea typeface="Calibri"/>
                <a:cs typeface="Calibri"/>
                <a:sym typeface="Calibri"/>
              </a:rPr>
              <a:t>amélioration</a:t>
            </a:r>
            <a:r>
              <a:rPr lang="en-US" sz="1800" dirty="0">
                <a:solidFill>
                  <a:srgbClr val="374151"/>
                </a:solidFill>
                <a:latin typeface="Calibri"/>
                <a:ea typeface="Calibri"/>
                <a:cs typeface="Calibri"/>
                <a:sym typeface="Calibri"/>
              </a:rPr>
              <a:t> de la santé et de la condition physique</a:t>
            </a:r>
            <a:r>
              <a:rPr lang="en-US" sz="1800" dirty="0" smtClean="0">
                <a:latin typeface="Calibri"/>
                <a:ea typeface="Calibri"/>
                <a:cs typeface="Calibri"/>
                <a:sym typeface="Calibri"/>
              </a:rPr>
              <a:t>. </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8"/>
          <p:cNvSpPr/>
          <p:nvPr/>
        </p:nvSpPr>
        <p:spPr>
          <a:xfrm>
            <a:off x="2105025" y="1028700"/>
            <a:ext cx="7534275" cy="904875"/>
          </a:xfrm>
          <a:prstGeom prst="roundRect">
            <a:avLst>
              <a:gd name="adj" fmla="val 16667"/>
            </a:avLst>
          </a:prstGeom>
          <a:solidFill>
            <a:schemeClr val="lt1"/>
          </a:solidFill>
          <a:ln w="25400" cap="flat" cmpd="sng">
            <a:solidFill>
              <a:srgbClr val="C01E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203864"/>
                </a:solidFill>
                <a:latin typeface="Calibri"/>
                <a:ea typeface="Calibri"/>
                <a:cs typeface="Calibri"/>
                <a:sym typeface="Calibri"/>
              </a:rPr>
              <a:t>Lequel des éléments suivants n'est PAS une caractéristique commune des applications de fitness ?</a:t>
            </a:r>
            <a:endParaRPr sz="2000" b="1" i="0" u="none" strike="noStrike" cap="none">
              <a:solidFill>
                <a:srgbClr val="203864"/>
              </a:solidFill>
              <a:latin typeface="Calibri"/>
              <a:ea typeface="Calibri"/>
              <a:cs typeface="Calibri"/>
              <a:sym typeface="Calibri"/>
            </a:endParaRPr>
          </a:p>
        </p:txBody>
      </p:sp>
      <p:sp>
        <p:nvSpPr>
          <p:cNvPr id="142" name="Google Shape;142;p38"/>
          <p:cNvSpPr txBox="1"/>
          <p:nvPr/>
        </p:nvSpPr>
        <p:spPr>
          <a:xfrm>
            <a:off x="2112597" y="1987425"/>
            <a:ext cx="3183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1" u="none" strike="noStrike" cap="none">
                <a:solidFill>
                  <a:srgbClr val="000000"/>
                </a:solidFill>
              </a:rPr>
              <a:t>Une seule réponse est correcte !</a:t>
            </a:r>
            <a:endParaRPr sz="1400" b="1" i="1" u="none" strike="noStrike" cap="none">
              <a:solidFill>
                <a:srgbClr val="000000"/>
              </a:solidFill>
            </a:endParaRPr>
          </a:p>
        </p:txBody>
      </p:sp>
      <p:sp>
        <p:nvSpPr>
          <p:cNvPr id="143" name="Google Shape;143;p38"/>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144" name="Google Shape;144;p38"/>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900" b="1" i="0" u="none" strike="noStrike" cap="none">
                <a:solidFill>
                  <a:srgbClr val="000000"/>
                </a:solidFill>
                <a:latin typeface="Calibri"/>
                <a:ea typeface="Calibri"/>
                <a:cs typeface="Calibri"/>
                <a:sym typeface="Calibri"/>
              </a:rPr>
              <a:t>Applications de santé pour l'activité physique</a:t>
            </a:r>
            <a:endParaRPr sz="1100"/>
          </a:p>
        </p:txBody>
      </p:sp>
      <p:sp>
        <p:nvSpPr>
          <p:cNvPr id="145" name="Google Shape;145;p38"/>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rgbClr val="FFFFFF"/>
                </a:solidFill>
                <a:latin typeface="Gill Sans"/>
                <a:ea typeface="Gill Sans"/>
                <a:cs typeface="Gill Sans"/>
                <a:sym typeface="Gill Sans"/>
              </a:rPr>
              <a:t>3.</a:t>
            </a:r>
            <a:r>
              <a:rPr lang="en-US" sz="1900" b="1">
                <a:solidFill>
                  <a:srgbClr val="FFFFFF"/>
                </a:solidFill>
                <a:latin typeface="Gill Sans"/>
                <a:ea typeface="Gill Sans"/>
                <a:cs typeface="Gill Sans"/>
                <a:sym typeface="Gill Sans"/>
              </a:rPr>
              <a:t>3</a:t>
            </a:r>
            <a:r>
              <a:rPr lang="en-US" sz="1900" b="1" i="0" u="none" strike="noStrike" cap="none">
                <a:solidFill>
                  <a:srgbClr val="FFFFFF"/>
                </a:solidFill>
                <a:latin typeface="Gill Sans"/>
                <a:ea typeface="Gill Sans"/>
                <a:cs typeface="Gill Sans"/>
                <a:sym typeface="Gill Sans"/>
              </a:rPr>
              <a:t> </a:t>
            </a:r>
            <a:endParaRPr sz="19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88494" y="28162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A. </a:t>
            </a:r>
            <a:r>
              <a:rPr lang="en-US" sz="1800" dirty="0">
                <a:latin typeface="Calibri"/>
                <a:ea typeface="Calibri"/>
                <a:cs typeface="Calibri"/>
                <a:sym typeface="Calibri"/>
              </a:rPr>
              <a:t>Fixation des </a:t>
            </a:r>
            <a:r>
              <a:rPr lang="en-US" sz="1800" dirty="0" err="1">
                <a:latin typeface="Calibri"/>
                <a:ea typeface="Calibri"/>
                <a:cs typeface="Calibri"/>
                <a:sym typeface="Calibri"/>
              </a:rPr>
              <a:t>objectifs</a:t>
            </a:r>
            <a:endParaRPr lang="el-GR" sz="18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6217569" y="28162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B. </a:t>
            </a:r>
            <a:r>
              <a:rPr lang="en-US" sz="1800" dirty="0" err="1">
                <a:latin typeface="Calibri"/>
                <a:ea typeface="Calibri"/>
                <a:cs typeface="Calibri"/>
                <a:sym typeface="Calibri"/>
              </a:rPr>
              <a:t>Suivi</a:t>
            </a:r>
            <a:r>
              <a:rPr lang="en-US" sz="1800" dirty="0">
                <a:latin typeface="Calibri"/>
                <a:ea typeface="Calibri"/>
                <a:cs typeface="Calibri"/>
                <a:sym typeface="Calibri"/>
              </a:rPr>
              <a:t> des </a:t>
            </a:r>
            <a:r>
              <a:rPr lang="en-US" sz="1800" dirty="0" err="1">
                <a:latin typeface="Calibri"/>
                <a:ea typeface="Calibri"/>
                <a:cs typeface="Calibri"/>
                <a:sym typeface="Calibri"/>
              </a:rPr>
              <a:t>progrès</a:t>
            </a:r>
            <a:endParaRPr lang="el-GR" sz="1800" dirty="0"/>
          </a:p>
        </p:txBody>
      </p:sp>
      <p:sp>
        <p:nvSpPr>
          <p:cNvPr id="13" name="Ορθογώνιο 12">
            <a:extLst>
              <a:ext uri="{FF2B5EF4-FFF2-40B4-BE49-F238E27FC236}">
                <a16:creationId xmlns:a16="http://schemas.microsoft.com/office/drawing/2014/main" id="{B08E9EB4-6838-4FCD-B853-E6E51FCAD438}"/>
              </a:ext>
            </a:extLst>
          </p:cNvPr>
          <p:cNvSpPr/>
          <p:nvPr/>
        </p:nvSpPr>
        <p:spPr>
          <a:xfrm>
            <a:off x="2188494" y="40640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C. </a:t>
            </a:r>
            <a:r>
              <a:rPr lang="en-US" sz="1800" dirty="0" err="1">
                <a:latin typeface="Calibri"/>
                <a:ea typeface="Calibri"/>
                <a:cs typeface="Calibri"/>
                <a:sym typeface="Calibri"/>
              </a:rPr>
              <a:t>Comptage</a:t>
            </a:r>
            <a:r>
              <a:rPr lang="en-US" sz="1800" dirty="0">
                <a:latin typeface="Calibri"/>
                <a:ea typeface="Calibri"/>
                <a:cs typeface="Calibri"/>
                <a:sym typeface="Calibri"/>
              </a:rPr>
              <a:t> des calories</a:t>
            </a:r>
            <a:endParaRPr lang="el-GR" sz="1800" baseline="30000" dirty="0"/>
          </a:p>
        </p:txBody>
      </p:sp>
      <p:sp>
        <p:nvSpPr>
          <p:cNvPr id="14" name="Ορθογώνιο 13">
            <a:extLst>
              <a:ext uri="{FF2B5EF4-FFF2-40B4-BE49-F238E27FC236}">
                <a16:creationId xmlns:a16="http://schemas.microsoft.com/office/drawing/2014/main" id="{330EFFD1-979D-4EE1-BDD9-918267F048CC}"/>
              </a:ext>
            </a:extLst>
          </p:cNvPr>
          <p:cNvSpPr/>
          <p:nvPr/>
        </p:nvSpPr>
        <p:spPr>
          <a:xfrm>
            <a:off x="6217569" y="406400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a:t>
            </a:r>
            <a:r>
              <a:rPr lang="en-US" sz="1800" dirty="0">
                <a:latin typeface="Calibri"/>
                <a:ea typeface="Calibri"/>
                <a:cs typeface="Calibri"/>
                <a:sym typeface="Calibri"/>
              </a:rPr>
              <a:t> Streaming </a:t>
            </a:r>
            <a:r>
              <a:rPr lang="en-US" sz="1800" dirty="0" err="1" smtClean="0">
                <a:latin typeface="Calibri"/>
                <a:ea typeface="Calibri"/>
                <a:cs typeface="Calibri"/>
                <a:sym typeface="Calibri"/>
              </a:rPr>
              <a:t>vidéo</a:t>
            </a:r>
            <a:endParaRPr lang="en-US" sz="1800" dirty="0">
              <a:ea typeface="Arial"/>
              <a:cs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9"/>
          <p:cNvSpPr/>
          <p:nvPr/>
        </p:nvSpPr>
        <p:spPr>
          <a:xfrm>
            <a:off x="2105025" y="1028700"/>
            <a:ext cx="7534275" cy="904875"/>
          </a:xfrm>
          <a:prstGeom prst="roundRect">
            <a:avLst>
              <a:gd name="adj" fmla="val 16667"/>
            </a:avLst>
          </a:prstGeom>
          <a:solidFill>
            <a:schemeClr val="lt1"/>
          </a:solidFill>
          <a:ln w="25400" cap="flat" cmpd="sng">
            <a:solidFill>
              <a:srgbClr val="C01E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203864"/>
                </a:solidFill>
                <a:latin typeface="Calibri"/>
                <a:ea typeface="Calibri"/>
                <a:cs typeface="Calibri"/>
                <a:sym typeface="Calibri"/>
              </a:rPr>
              <a:t>Que signifie l'expression "intégration de dispositifs portables" dans les applications de fitness ? </a:t>
            </a:r>
            <a:endParaRPr/>
          </a:p>
        </p:txBody>
      </p:sp>
      <p:sp>
        <p:nvSpPr>
          <p:cNvPr id="156" name="Google Shape;156;p39"/>
          <p:cNvSpPr txBox="1"/>
          <p:nvPr/>
        </p:nvSpPr>
        <p:spPr>
          <a:xfrm>
            <a:off x="2112594" y="1987425"/>
            <a:ext cx="3859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1" u="none" strike="noStrike" cap="none">
                <a:solidFill>
                  <a:srgbClr val="000000"/>
                </a:solidFill>
              </a:rPr>
              <a:t>Une seule réponse est correcte !</a:t>
            </a:r>
            <a:endParaRPr sz="1400" b="1" i="1" u="none" strike="noStrike" cap="none">
              <a:solidFill>
                <a:srgbClr val="000000"/>
              </a:solidFill>
            </a:endParaRPr>
          </a:p>
        </p:txBody>
      </p:sp>
      <p:sp>
        <p:nvSpPr>
          <p:cNvPr id="157" name="Google Shape;157;p39"/>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158" name="Google Shape;158;p39"/>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900" b="1" i="0" u="none" strike="noStrike" cap="none">
                <a:solidFill>
                  <a:srgbClr val="000000"/>
                </a:solidFill>
                <a:latin typeface="Calibri"/>
                <a:ea typeface="Calibri"/>
                <a:cs typeface="Calibri"/>
                <a:sym typeface="Calibri"/>
              </a:rPr>
              <a:t>Applications de santé pour l'activité physique</a:t>
            </a:r>
            <a:endParaRPr sz="1100"/>
          </a:p>
        </p:txBody>
      </p:sp>
      <p:sp>
        <p:nvSpPr>
          <p:cNvPr id="159" name="Google Shape;159;p39"/>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rgbClr val="FFFFFF"/>
                </a:solidFill>
                <a:latin typeface="Gill Sans"/>
                <a:ea typeface="Gill Sans"/>
                <a:cs typeface="Gill Sans"/>
                <a:sym typeface="Gill Sans"/>
              </a:rPr>
              <a:t>3.</a:t>
            </a:r>
            <a:r>
              <a:rPr lang="en-US" sz="1900" b="1">
                <a:solidFill>
                  <a:srgbClr val="FFFFFF"/>
                </a:solidFill>
                <a:latin typeface="Gill Sans"/>
                <a:ea typeface="Gill Sans"/>
                <a:cs typeface="Gill Sans"/>
                <a:sym typeface="Gill Sans"/>
              </a:rPr>
              <a:t>3</a:t>
            </a:r>
            <a:r>
              <a:rPr lang="en-US" sz="1900" b="1" i="0" u="none" strike="noStrike" cap="none">
                <a:solidFill>
                  <a:srgbClr val="FFFFFF"/>
                </a:solidFill>
                <a:latin typeface="Gill Sans"/>
                <a:ea typeface="Gill Sans"/>
                <a:cs typeface="Gill Sans"/>
                <a:sym typeface="Gill Sans"/>
              </a:rPr>
              <a:t> </a:t>
            </a:r>
            <a:endParaRPr sz="19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05025" y="287481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La </a:t>
            </a:r>
            <a:r>
              <a:rPr lang="en-US" sz="1800" dirty="0" err="1">
                <a:latin typeface="Calibri"/>
                <a:ea typeface="Calibri"/>
                <a:cs typeface="Calibri"/>
                <a:sym typeface="Calibri"/>
              </a:rPr>
              <a:t>possibilité</a:t>
            </a:r>
            <a:r>
              <a:rPr lang="en-US" sz="1800" dirty="0">
                <a:latin typeface="Calibri"/>
                <a:ea typeface="Calibri"/>
                <a:cs typeface="Calibri"/>
                <a:sym typeface="Calibri"/>
              </a:rPr>
              <a:t> de commander des </a:t>
            </a:r>
            <a:r>
              <a:rPr lang="en-US" sz="1800" dirty="0" err="1">
                <a:latin typeface="Calibri"/>
                <a:ea typeface="Calibri"/>
                <a:cs typeface="Calibri"/>
                <a:sym typeface="Calibri"/>
              </a:rPr>
              <a:t>vêtements</a:t>
            </a:r>
            <a:r>
              <a:rPr lang="en-US" sz="1800" dirty="0">
                <a:latin typeface="Calibri"/>
                <a:ea typeface="Calibri"/>
                <a:cs typeface="Calibri"/>
                <a:sym typeface="Calibri"/>
              </a:rPr>
              <a:t> </a:t>
            </a:r>
            <a:r>
              <a:rPr lang="en-US" sz="1800" dirty="0" err="1">
                <a:latin typeface="Calibri"/>
                <a:ea typeface="Calibri"/>
                <a:cs typeface="Calibri"/>
                <a:sym typeface="Calibri"/>
              </a:rPr>
              <a:t>d'entraînement</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ligne</a:t>
            </a:r>
            <a:r>
              <a:rPr lang="en-US" sz="1800" dirty="0">
                <a:latin typeface="Calibri"/>
                <a:ea typeface="Calibri"/>
                <a:cs typeface="Calibri"/>
                <a:sym typeface="Calibri"/>
              </a:rPr>
              <a:t> </a:t>
            </a:r>
            <a:r>
              <a:rPr lang="en-GB" sz="1800" dirty="0">
                <a:latin typeface="Calibri"/>
                <a:ea typeface="Calibri"/>
                <a:cs typeface="Calibri"/>
              </a:rPr>
              <a:t> </a:t>
            </a:r>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41669" y="287481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B. </a:t>
            </a:r>
            <a:r>
              <a:rPr lang="fr-FR" sz="1800" dirty="0">
                <a:latin typeface="Calibri"/>
                <a:ea typeface="Calibri"/>
                <a:cs typeface="Calibri"/>
                <a:sym typeface="Calibri"/>
              </a:rPr>
              <a:t>Synchronisation avec les </a:t>
            </a:r>
            <a:r>
              <a:rPr lang="fr-FR" sz="1800" dirty="0" err="1">
                <a:latin typeface="Calibri"/>
                <a:ea typeface="Calibri"/>
                <a:cs typeface="Calibri"/>
                <a:sym typeface="Calibri"/>
              </a:rPr>
              <a:t>smartwatches</a:t>
            </a:r>
            <a:r>
              <a:rPr lang="fr-FR" sz="1800" dirty="0">
                <a:latin typeface="Calibri"/>
                <a:ea typeface="Calibri"/>
                <a:cs typeface="Calibri"/>
                <a:sym typeface="Calibri"/>
              </a:rPr>
              <a:t> et les </a:t>
            </a:r>
            <a:r>
              <a:rPr lang="fr-FR" sz="1800" dirty="0" err="1">
                <a:latin typeface="Calibri"/>
                <a:ea typeface="Calibri"/>
                <a:cs typeface="Calibri"/>
                <a:sym typeface="Calibri"/>
              </a:rPr>
              <a:t>trackers</a:t>
            </a:r>
            <a:r>
              <a:rPr lang="fr-FR" sz="1800" dirty="0">
                <a:latin typeface="Calibri"/>
                <a:ea typeface="Calibri"/>
                <a:cs typeface="Calibri"/>
                <a:sym typeface="Calibri"/>
              </a:rPr>
              <a:t> de fitness </a:t>
            </a:r>
            <a:r>
              <a:rPr lang="en-US" sz="1800" dirty="0">
                <a:latin typeface="Calibri"/>
                <a:ea typeface="Calibri"/>
                <a:cs typeface="Calibri"/>
              </a:rPr>
              <a:t> </a:t>
            </a:r>
            <a:endParaRPr lang="en-US" sz="1800" dirty="0">
              <a:latin typeface="Calibri"/>
              <a:ea typeface="Calibri"/>
              <a:cs typeface="Calibri"/>
              <a:sym typeface="Calibri"/>
            </a:endParaRPr>
          </a:p>
        </p:txBody>
      </p:sp>
      <p:sp>
        <p:nvSpPr>
          <p:cNvPr id="13" name="Ορθογώνιο 12">
            <a:extLst>
              <a:ext uri="{FF2B5EF4-FFF2-40B4-BE49-F238E27FC236}">
                <a16:creationId xmlns:a16="http://schemas.microsoft.com/office/drawing/2014/main" id="{B08E9EB4-6838-4FCD-B853-E6E51FCAD438}"/>
              </a:ext>
            </a:extLst>
          </p:cNvPr>
          <p:cNvSpPr/>
          <p:nvPr/>
        </p:nvSpPr>
        <p:spPr>
          <a:xfrm>
            <a:off x="2112594" y="426848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a:t>
            </a:r>
            <a:r>
              <a:rPr lang="fr-FR" sz="1800" dirty="0">
                <a:latin typeface="Calibri"/>
                <a:ea typeface="Calibri"/>
                <a:cs typeface="Calibri"/>
                <a:sym typeface="Calibri"/>
              </a:rPr>
              <a:t>Partager les réalisations en matière de fitness sur les médias sociaux </a:t>
            </a:r>
            <a:r>
              <a:rPr lang="en-GB" sz="1800" dirty="0">
                <a:latin typeface="Calibri"/>
                <a:ea typeface="Calibri"/>
                <a:cs typeface="Calibri"/>
              </a:rPr>
              <a:t> </a:t>
            </a:r>
          </a:p>
        </p:txBody>
      </p:sp>
      <p:sp>
        <p:nvSpPr>
          <p:cNvPr id="14" name="Ορθογώνιο 13">
            <a:extLst>
              <a:ext uri="{FF2B5EF4-FFF2-40B4-BE49-F238E27FC236}">
                <a16:creationId xmlns:a16="http://schemas.microsoft.com/office/drawing/2014/main" id="{330EFFD1-979D-4EE1-BDD9-918267F048CC}"/>
              </a:ext>
            </a:extLst>
          </p:cNvPr>
          <p:cNvSpPr/>
          <p:nvPr/>
        </p:nvSpPr>
        <p:spPr>
          <a:xfrm>
            <a:off x="6141669" y="426848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D. </a:t>
            </a:r>
            <a:r>
              <a:rPr lang="fr-FR" sz="1800" dirty="0">
                <a:latin typeface="Calibri"/>
                <a:ea typeface="Calibri"/>
                <a:cs typeface="Calibri"/>
                <a:sym typeface="Calibri"/>
              </a:rPr>
              <a:t>Utiliser la réalité virtuelle pour faire de l'exercice</a:t>
            </a:r>
            <a:endParaRPr lang="fr-FR" sz="1800" dirty="0"/>
          </a:p>
          <a:p>
            <a:pPr algn="ctr"/>
            <a:endParaRPr lang="en-GB" sz="1800" dirty="0">
              <a:latin typeface="Calibri"/>
              <a:ea typeface="Calibri"/>
              <a:cs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538135"/>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C01E24"/>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0"/>
          <p:cNvSpPr/>
          <p:nvPr/>
        </p:nvSpPr>
        <p:spPr>
          <a:xfrm>
            <a:off x="2105025" y="1028700"/>
            <a:ext cx="7534275" cy="904875"/>
          </a:xfrm>
          <a:prstGeom prst="roundRect">
            <a:avLst>
              <a:gd name="adj" fmla="val 16667"/>
            </a:avLst>
          </a:prstGeom>
          <a:solidFill>
            <a:schemeClr val="lt1"/>
          </a:solidFill>
          <a:ln w="25400" cap="flat" cmpd="sng">
            <a:solidFill>
              <a:srgbClr val="C01E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203864"/>
                </a:solidFill>
                <a:latin typeface="Calibri"/>
                <a:ea typeface="Calibri"/>
                <a:cs typeface="Calibri"/>
                <a:sym typeface="Calibri"/>
              </a:rPr>
              <a:t>Comment les applications de fitness peuvent-elles aider les individus à gérer leur temps ? </a:t>
            </a:r>
            <a:endParaRPr sz="2000" b="1" i="0" u="none" strike="noStrike" cap="none">
              <a:solidFill>
                <a:srgbClr val="203864"/>
              </a:solidFill>
              <a:latin typeface="Calibri"/>
              <a:ea typeface="Calibri"/>
              <a:cs typeface="Calibri"/>
              <a:sym typeface="Calibri"/>
            </a:endParaRPr>
          </a:p>
        </p:txBody>
      </p:sp>
      <p:sp>
        <p:nvSpPr>
          <p:cNvPr id="169" name="Google Shape;169;p40"/>
          <p:cNvSpPr txBox="1"/>
          <p:nvPr/>
        </p:nvSpPr>
        <p:spPr>
          <a:xfrm>
            <a:off x="2112595" y="1987425"/>
            <a:ext cx="3707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1" u="none" strike="noStrike" cap="none">
                <a:solidFill>
                  <a:srgbClr val="000000"/>
                </a:solidFill>
              </a:rPr>
              <a:t>Une seule réponse est correcte !</a:t>
            </a:r>
            <a:endParaRPr sz="1400" b="1" i="1" u="none" strike="noStrike" cap="none">
              <a:solidFill>
                <a:srgbClr val="000000"/>
              </a:solidFill>
            </a:endParaRPr>
          </a:p>
        </p:txBody>
      </p:sp>
      <p:sp>
        <p:nvSpPr>
          <p:cNvPr id="171" name="Google Shape;171;p40"/>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172" name="Google Shape;172;p40"/>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900" b="1" i="0" u="none" strike="noStrike" cap="none">
                <a:solidFill>
                  <a:srgbClr val="000000"/>
                </a:solidFill>
                <a:latin typeface="Calibri"/>
                <a:ea typeface="Calibri"/>
                <a:cs typeface="Calibri"/>
                <a:sym typeface="Calibri"/>
              </a:rPr>
              <a:t>Applications de santé pour l'activité physique</a:t>
            </a:r>
            <a:endParaRPr sz="1100"/>
          </a:p>
        </p:txBody>
      </p:sp>
      <p:sp>
        <p:nvSpPr>
          <p:cNvPr id="173" name="Google Shape;173;p40"/>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rgbClr val="FFFFFF"/>
                </a:solidFill>
                <a:latin typeface="Gill Sans"/>
                <a:ea typeface="Gill Sans"/>
                <a:cs typeface="Gill Sans"/>
                <a:sym typeface="Gill Sans"/>
              </a:rPr>
              <a:t>3.</a:t>
            </a:r>
            <a:r>
              <a:rPr lang="en-US" sz="1900" b="1">
                <a:solidFill>
                  <a:srgbClr val="FFFFFF"/>
                </a:solidFill>
                <a:latin typeface="Gill Sans"/>
                <a:ea typeface="Gill Sans"/>
                <a:cs typeface="Gill Sans"/>
                <a:sym typeface="Gill Sans"/>
              </a:rPr>
              <a:t>3</a:t>
            </a:r>
            <a:r>
              <a:rPr lang="en-US" sz="1900" b="1" i="0" u="none" strike="noStrike" cap="none">
                <a:solidFill>
                  <a:srgbClr val="FFFFFF"/>
                </a:solidFill>
                <a:latin typeface="Gill Sans"/>
                <a:ea typeface="Gill Sans"/>
                <a:cs typeface="Gill Sans"/>
                <a:sym typeface="Gill Sans"/>
              </a:rPr>
              <a:t> </a:t>
            </a:r>
            <a:endParaRPr sz="19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12595" y="27209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A. </a:t>
            </a:r>
            <a:r>
              <a:rPr lang="fr-FR" sz="1800" dirty="0">
                <a:solidFill>
                  <a:srgbClr val="374151"/>
                </a:solidFill>
                <a:latin typeface="Calibri"/>
                <a:ea typeface="Calibri"/>
                <a:cs typeface="Calibri"/>
                <a:sym typeface="Calibri"/>
              </a:rPr>
              <a:t>En envoyant quotidiennement des citations inspirantes </a:t>
            </a:r>
            <a:endParaRPr lang="fr-FR" sz="18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34100" y="271780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a:t>
            </a:r>
            <a:r>
              <a:rPr lang="en-US" sz="1800" dirty="0">
                <a:latin typeface="Calibri" panose="020F0502020204030204" pitchFamily="34" charset="0"/>
                <a:ea typeface="Calibri" panose="020F0502020204030204" pitchFamily="34" charset="0"/>
                <a:cs typeface="Calibri" panose="020F0502020204030204" pitchFamily="34" charset="0"/>
                <a:sym typeface="Calibri"/>
              </a:rPr>
              <a:t>. </a:t>
            </a:r>
            <a:r>
              <a:rPr lang="en-US" sz="1800" dirty="0" err="1">
                <a:solidFill>
                  <a:srgbClr val="374151"/>
                </a:solidFill>
                <a:latin typeface="Calibri"/>
                <a:ea typeface="Calibri"/>
                <a:cs typeface="Calibri"/>
                <a:sym typeface="Calibri"/>
              </a:rPr>
              <a:t>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fournissant</a:t>
            </a:r>
            <a:r>
              <a:rPr lang="en-US" sz="1800" dirty="0">
                <a:solidFill>
                  <a:srgbClr val="374151"/>
                </a:solidFill>
                <a:latin typeface="Calibri"/>
                <a:ea typeface="Calibri"/>
                <a:cs typeface="Calibri"/>
                <a:sym typeface="Calibri"/>
              </a:rPr>
              <a:t> des </a:t>
            </a:r>
            <a:r>
              <a:rPr lang="en-US" sz="1800" dirty="0" err="1">
                <a:solidFill>
                  <a:srgbClr val="374151"/>
                </a:solidFill>
                <a:latin typeface="Calibri"/>
                <a:ea typeface="Calibri"/>
                <a:cs typeface="Calibri"/>
                <a:sym typeface="Calibri"/>
              </a:rPr>
              <a:t>recettes</a:t>
            </a:r>
            <a:r>
              <a:rPr lang="en-US" sz="1800" dirty="0">
                <a:solidFill>
                  <a:srgbClr val="374151"/>
                </a:solidFill>
                <a:latin typeface="Calibri"/>
                <a:ea typeface="Calibri"/>
                <a:cs typeface="Calibri"/>
                <a:sym typeface="Calibri"/>
              </a:rPr>
              <a:t> pour des </a:t>
            </a:r>
            <a:r>
              <a:rPr lang="en-US" sz="1800" dirty="0" err="1">
                <a:solidFill>
                  <a:srgbClr val="374151"/>
                </a:solidFill>
                <a:latin typeface="Calibri"/>
                <a:ea typeface="Calibri"/>
                <a:cs typeface="Calibri"/>
                <a:sym typeface="Calibri"/>
              </a:rPr>
              <a:t>repas</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sains</a:t>
            </a:r>
            <a:r>
              <a:rPr lang="en-US" sz="1800" dirty="0">
                <a:solidFill>
                  <a:srgbClr val="374151"/>
                </a:solidFill>
                <a:latin typeface="Calibri"/>
                <a:ea typeface="Calibri"/>
                <a:cs typeface="Calibri"/>
                <a:sym typeface="Calibri"/>
              </a:rPr>
              <a:t> </a:t>
            </a:r>
            <a:endParaRPr lang="en-GB" sz="1800" dirty="0">
              <a:solidFill>
                <a:srgbClr val="37415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Ορθογώνιο 12">
            <a:extLst>
              <a:ext uri="{FF2B5EF4-FFF2-40B4-BE49-F238E27FC236}">
                <a16:creationId xmlns:a16="http://schemas.microsoft.com/office/drawing/2014/main" id="{B08E9EB4-6838-4FCD-B853-E6E51FCAD438}"/>
              </a:ext>
            </a:extLst>
          </p:cNvPr>
          <p:cNvSpPr/>
          <p:nvPr/>
        </p:nvSpPr>
        <p:spPr>
          <a:xfrm>
            <a:off x="6134100" y="40643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a:t>
            </a:r>
            <a:r>
              <a:rPr lang="en-US" sz="1800" dirty="0">
                <a:latin typeface="Calibri" panose="020F0502020204030204" pitchFamily="34" charset="0"/>
                <a:ea typeface="Calibri" panose="020F0502020204030204" pitchFamily="34" charset="0"/>
                <a:cs typeface="Calibri" panose="020F0502020204030204" pitchFamily="34" charset="0"/>
                <a:sym typeface="Calibri"/>
              </a:rPr>
              <a:t>. </a:t>
            </a:r>
            <a:r>
              <a:rPr lang="fr-FR" sz="1800" dirty="0">
                <a:solidFill>
                  <a:srgbClr val="374151"/>
                </a:solidFill>
                <a:latin typeface="Calibri"/>
                <a:ea typeface="Calibri"/>
                <a:cs typeface="Calibri"/>
                <a:sym typeface="Calibri"/>
              </a:rPr>
              <a:t>En recommandant les meilleures émissions de télévision à </a:t>
            </a:r>
            <a:r>
              <a:rPr lang="fr-FR" sz="1800" dirty="0" smtClean="0">
                <a:solidFill>
                  <a:srgbClr val="374151"/>
                </a:solidFill>
                <a:latin typeface="Calibri"/>
                <a:ea typeface="Calibri"/>
                <a:cs typeface="Calibri"/>
                <a:sym typeface="Calibri"/>
              </a:rPr>
              <a:t>regarder</a:t>
            </a:r>
            <a:endParaRPr lang="fr-FR" sz="1800" dirty="0">
              <a:latin typeface="Calibri"/>
              <a:ea typeface="Calibri"/>
              <a:cs typeface="Calibri"/>
              <a:sym typeface="Calibri"/>
            </a:endParaRPr>
          </a:p>
        </p:txBody>
      </p:sp>
      <p:sp>
        <p:nvSpPr>
          <p:cNvPr id="14" name="Ορθογώνιο 11">
            <a:extLst>
              <a:ext uri="{FF2B5EF4-FFF2-40B4-BE49-F238E27FC236}">
                <a16:creationId xmlns:a16="http://schemas.microsoft.com/office/drawing/2014/main" id="{76DC98E3-03AE-05FE-D306-50B5372D125D}"/>
              </a:ext>
            </a:extLst>
          </p:cNvPr>
          <p:cNvSpPr/>
          <p:nvPr/>
        </p:nvSpPr>
        <p:spPr>
          <a:xfrm>
            <a:off x="2112595" y="405160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C. </a:t>
            </a:r>
            <a:r>
              <a:rPr lang="fr-FR" sz="1800" dirty="0">
                <a:solidFill>
                  <a:srgbClr val="374151"/>
                </a:solidFill>
                <a:latin typeface="Calibri"/>
                <a:ea typeface="Calibri"/>
                <a:cs typeface="Calibri"/>
                <a:sym typeface="Calibri"/>
              </a:rPr>
              <a:t>En aidant les utilisateurs à planifier et à prioriser l'activité physique </a:t>
            </a:r>
            <a:endParaRPr lang="fr-F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1"/>
          <p:cNvSpPr/>
          <p:nvPr/>
        </p:nvSpPr>
        <p:spPr>
          <a:xfrm>
            <a:off x="2105025" y="1028700"/>
            <a:ext cx="7534275" cy="904875"/>
          </a:xfrm>
          <a:prstGeom prst="roundRect">
            <a:avLst>
              <a:gd name="adj" fmla="val 16667"/>
            </a:avLst>
          </a:prstGeom>
          <a:solidFill>
            <a:schemeClr val="lt1"/>
          </a:solidFill>
          <a:ln w="25400" cap="flat" cmpd="sng">
            <a:solidFill>
              <a:srgbClr val="C01E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203864"/>
                </a:solidFill>
                <a:latin typeface="Calibri"/>
                <a:ea typeface="Calibri"/>
                <a:cs typeface="Calibri"/>
                <a:sym typeface="Calibri"/>
              </a:rPr>
              <a:t>Laquelle des raisons suivantes est légitime pour passer d'une application de fitness à une autre ? </a:t>
            </a:r>
            <a:endParaRPr/>
          </a:p>
        </p:txBody>
      </p:sp>
      <p:sp>
        <p:nvSpPr>
          <p:cNvPr id="183" name="Google Shape;183;p41"/>
          <p:cNvSpPr txBox="1"/>
          <p:nvPr/>
        </p:nvSpPr>
        <p:spPr>
          <a:xfrm>
            <a:off x="2112596" y="1987425"/>
            <a:ext cx="3340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1" u="none" strike="noStrike" cap="none">
                <a:solidFill>
                  <a:srgbClr val="000000"/>
                </a:solidFill>
              </a:rPr>
              <a:t>Une seule réponse est correcte !</a:t>
            </a:r>
            <a:endParaRPr sz="1400" b="1" i="1" u="none" strike="noStrike" cap="none">
              <a:solidFill>
                <a:srgbClr val="000000"/>
              </a:solidFill>
            </a:endParaRPr>
          </a:p>
        </p:txBody>
      </p:sp>
      <p:sp>
        <p:nvSpPr>
          <p:cNvPr id="185" name="Google Shape;185;p41"/>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186" name="Google Shape;186;p41"/>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900" b="1" i="0" u="none" strike="noStrike" cap="none">
                <a:solidFill>
                  <a:srgbClr val="000000"/>
                </a:solidFill>
                <a:latin typeface="Calibri"/>
                <a:ea typeface="Calibri"/>
                <a:cs typeface="Calibri"/>
                <a:sym typeface="Calibri"/>
              </a:rPr>
              <a:t>Applications de santé pour l'activité physique</a:t>
            </a:r>
            <a:endParaRPr sz="1100"/>
          </a:p>
        </p:txBody>
      </p:sp>
      <p:sp>
        <p:nvSpPr>
          <p:cNvPr id="187" name="Google Shape;187;p41"/>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rgbClr val="FFFFFF"/>
                </a:solidFill>
                <a:latin typeface="Gill Sans"/>
                <a:ea typeface="Gill Sans"/>
                <a:cs typeface="Gill Sans"/>
                <a:sym typeface="Gill Sans"/>
              </a:rPr>
              <a:t>3.</a:t>
            </a:r>
            <a:r>
              <a:rPr lang="en-US" sz="1900" b="1">
                <a:solidFill>
                  <a:srgbClr val="FFFFFF"/>
                </a:solidFill>
                <a:latin typeface="Gill Sans"/>
                <a:ea typeface="Gill Sans"/>
                <a:cs typeface="Gill Sans"/>
                <a:sym typeface="Gill Sans"/>
              </a:rPr>
              <a:t>3</a:t>
            </a:r>
            <a:r>
              <a:rPr lang="en-US" sz="1900" b="1" i="0" u="none" strike="noStrike" cap="none">
                <a:solidFill>
                  <a:srgbClr val="FFFFFF"/>
                </a:solidFill>
                <a:latin typeface="Gill Sans"/>
                <a:ea typeface="Gill Sans"/>
                <a:cs typeface="Gill Sans"/>
                <a:sym typeface="Gill Sans"/>
              </a:rPr>
              <a:t> </a:t>
            </a:r>
            <a:endParaRPr sz="19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12607" y="277207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ts val="600"/>
              </a:spcBef>
            </a:pPr>
            <a:r>
              <a:rPr lang="en-GB" sz="1800" dirty="0" smtClean="0">
                <a:solidFill>
                  <a:srgbClr val="374151"/>
                </a:solidFill>
                <a:latin typeface="Calibri" panose="020F0502020204030204" pitchFamily="34" charset="0"/>
                <a:ea typeface="Calibri" panose="020F0502020204030204" pitchFamily="34" charset="0"/>
                <a:cs typeface="Calibri" panose="020F0502020204030204" pitchFamily="34" charset="0"/>
              </a:rPr>
              <a:t>A</a:t>
            </a:r>
            <a:r>
              <a:rPr lang="el-GR" sz="1800" dirty="0" smtClean="0">
                <a:solidFill>
                  <a:srgbClr val="374151"/>
                </a:solidFill>
                <a:latin typeface="Calibri" panose="020F0502020204030204" pitchFamily="34" charset="0"/>
                <a:ea typeface="Calibri" panose="020F0502020204030204" pitchFamily="34" charset="0"/>
                <a:cs typeface="Calibri" panose="020F0502020204030204" pitchFamily="34" charset="0"/>
              </a:rPr>
              <a:t>.</a:t>
            </a:r>
            <a:r>
              <a:rPr lang="en-US" sz="1800" dirty="0" smtClean="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L'application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préférée</a:t>
            </a:r>
            <a:r>
              <a:rPr lang="en-US" sz="1800" dirty="0">
                <a:solidFill>
                  <a:srgbClr val="374151"/>
                </a:solidFill>
                <a:latin typeface="Calibri"/>
                <a:ea typeface="Calibri"/>
                <a:cs typeface="Calibri"/>
                <a:sym typeface="Calibri"/>
              </a:rPr>
              <a:t> de </a:t>
            </a:r>
            <a:r>
              <a:rPr lang="en-US" sz="1800" dirty="0" err="1">
                <a:solidFill>
                  <a:srgbClr val="374151"/>
                </a:solidFill>
                <a:latin typeface="Calibri"/>
                <a:ea typeface="Calibri"/>
                <a:cs typeface="Calibri"/>
                <a:sym typeface="Calibri"/>
              </a:rPr>
              <a:t>votre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ami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est</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différente</a:t>
            </a:r>
            <a:r>
              <a:rPr lang="en-US" sz="1800" dirty="0">
                <a:solidFill>
                  <a:srgbClr val="374151"/>
                </a:solidFill>
                <a:latin typeface="Calibri"/>
                <a:ea typeface="Calibri"/>
                <a:cs typeface="Calibri"/>
                <a:sym typeface="Calibri"/>
              </a:rPr>
              <a:t> </a:t>
            </a:r>
            <a:endParaRPr lang="en-GB" sz="1800" dirty="0">
              <a:solidFill>
                <a:srgbClr val="37415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34100" y="27908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a:t>
            </a:r>
            <a:r>
              <a:rPr lang="en-US" sz="1800" dirty="0">
                <a:latin typeface="Calibri" panose="020F0502020204030204" pitchFamily="34" charset="0"/>
                <a:ea typeface="Calibri" panose="020F0502020204030204" pitchFamily="34" charset="0"/>
                <a:cs typeface="Calibri" panose="020F0502020204030204" pitchFamily="34" charset="0"/>
                <a:sym typeface="Calibri"/>
              </a:rPr>
              <a:t>. </a:t>
            </a:r>
            <a:r>
              <a:rPr lang="fr-FR" sz="1800" dirty="0">
                <a:solidFill>
                  <a:srgbClr val="374151"/>
                </a:solidFill>
                <a:latin typeface="Calibri"/>
                <a:ea typeface="Calibri"/>
                <a:cs typeface="Calibri"/>
                <a:sym typeface="Calibri"/>
              </a:rPr>
              <a:t>L'application a trop de fonctionnalités </a:t>
            </a:r>
            <a:endParaRPr lang="fr-FR" sz="1800" dirty="0"/>
          </a:p>
        </p:txBody>
      </p:sp>
      <p:sp>
        <p:nvSpPr>
          <p:cNvPr id="13" name="Ορθογώνιο 12">
            <a:extLst>
              <a:ext uri="{FF2B5EF4-FFF2-40B4-BE49-F238E27FC236}">
                <a16:creationId xmlns:a16="http://schemas.microsoft.com/office/drawing/2014/main" id="{B08E9EB4-6838-4FCD-B853-E6E51FCAD438}"/>
              </a:ext>
            </a:extLst>
          </p:cNvPr>
          <p:cNvSpPr/>
          <p:nvPr/>
        </p:nvSpPr>
        <p:spPr>
          <a:xfrm>
            <a:off x="6134100" y="40386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D. </a:t>
            </a:r>
            <a:r>
              <a:rPr lang="fr-FR" sz="1800" dirty="0">
                <a:solidFill>
                  <a:srgbClr val="374151"/>
                </a:solidFill>
                <a:latin typeface="Calibri"/>
                <a:ea typeface="Calibri"/>
                <a:cs typeface="Calibri"/>
                <a:sym typeface="Calibri"/>
              </a:rPr>
              <a:t>Vous ne voulez plus faire d'exercice</a:t>
            </a:r>
            <a:endParaRPr lang="fr-FR" sz="1200" dirty="0">
              <a:solidFill>
                <a:srgbClr val="374151"/>
              </a:solidFill>
              <a:latin typeface="Calibri"/>
              <a:ea typeface="Calibri"/>
              <a:cs typeface="Calibri"/>
              <a:sym typeface="Calibri"/>
            </a:endParaRPr>
          </a:p>
        </p:txBody>
      </p:sp>
      <p:sp>
        <p:nvSpPr>
          <p:cNvPr id="14" name="Ορθογώνιο 11">
            <a:extLst>
              <a:ext uri="{FF2B5EF4-FFF2-40B4-BE49-F238E27FC236}">
                <a16:creationId xmlns:a16="http://schemas.microsoft.com/office/drawing/2014/main" id="{76DC98E3-03AE-05FE-D306-50B5372D125D}"/>
              </a:ext>
            </a:extLst>
          </p:cNvPr>
          <p:cNvSpPr/>
          <p:nvPr/>
        </p:nvSpPr>
        <p:spPr>
          <a:xfrm>
            <a:off x="2112607" y="40386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C. </a:t>
            </a:r>
            <a:r>
              <a:rPr lang="fr-FR" sz="1800" dirty="0">
                <a:solidFill>
                  <a:srgbClr val="374151"/>
                </a:solidFill>
                <a:latin typeface="Calibri"/>
                <a:ea typeface="Calibri"/>
                <a:cs typeface="Calibri"/>
                <a:sym typeface="Calibri"/>
              </a:rPr>
              <a:t>La nouvelle application correspond mieux à vos objectifs et à vos préférences </a:t>
            </a:r>
            <a:endParaRPr lang="fr-F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Les applications de santé peuvent suivre vos pas quotidiens et vous fournir des informations sur votre niveau d'activité physique.</a:t>
            </a:r>
            <a:endParaRPr sz="2000" b="1" i="0" u="none" strike="noStrike" cap="none">
              <a:solidFill>
                <a:srgbClr val="203864"/>
              </a:solidFill>
              <a:latin typeface="Calibri"/>
              <a:ea typeface="Calibri"/>
              <a:cs typeface="Calibri"/>
              <a:sym typeface="Calibri"/>
            </a:endParaRPr>
          </a:p>
        </p:txBody>
      </p:sp>
      <p:sp>
        <p:nvSpPr>
          <p:cNvPr id="196" name="Google Shape;196;p8"/>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197" name="Google Shape;197;p8"/>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900" b="1" i="0" u="none" strike="noStrike" cap="none">
                <a:solidFill>
                  <a:srgbClr val="000000"/>
                </a:solidFill>
                <a:latin typeface="Calibri"/>
                <a:ea typeface="Calibri"/>
                <a:cs typeface="Calibri"/>
                <a:sym typeface="Calibri"/>
              </a:rPr>
              <a:t>Applications de santé pour l'activité physique</a:t>
            </a:r>
            <a:endParaRPr sz="1100"/>
          </a:p>
        </p:txBody>
      </p:sp>
      <p:sp>
        <p:nvSpPr>
          <p:cNvPr id="198" name="Google Shape;198;p8"/>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rgbClr val="FFFFFF"/>
                </a:solidFill>
                <a:latin typeface="Gill Sans"/>
                <a:ea typeface="Gill Sans"/>
                <a:cs typeface="Gill Sans"/>
                <a:sym typeface="Gill Sans"/>
              </a:rPr>
              <a:t>3.</a:t>
            </a:r>
            <a:r>
              <a:rPr lang="en-US" sz="1900" b="1">
                <a:solidFill>
                  <a:srgbClr val="FFFFFF"/>
                </a:solidFill>
                <a:latin typeface="Gill Sans"/>
                <a:ea typeface="Gill Sans"/>
                <a:cs typeface="Gill Sans"/>
                <a:sym typeface="Gill Sans"/>
              </a:rPr>
              <a:t>3</a:t>
            </a:r>
            <a:r>
              <a:rPr lang="en-US" sz="1900" b="1" i="0" u="none" strike="noStrike" cap="none">
                <a:solidFill>
                  <a:srgbClr val="FFFFFF"/>
                </a:solidFill>
                <a:latin typeface="Gill Sans"/>
                <a:ea typeface="Gill Sans"/>
                <a:cs typeface="Gill Sans"/>
                <a:sym typeface="Gill Sans"/>
              </a:rPr>
              <a:t> </a:t>
            </a:r>
            <a:endParaRPr sz="19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9A680693-77D6-8DF0-59E4-DF97F446B553}"/>
              </a:ext>
            </a:extLst>
          </p:cNvPr>
          <p:cNvSpPr/>
          <p:nvPr/>
        </p:nvSpPr>
        <p:spPr>
          <a:xfrm>
            <a:off x="6134100" y="286929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ea typeface="Arial"/>
                <a:cs typeface="Arial"/>
              </a:rPr>
              <a:t>Faux</a:t>
            </a:r>
          </a:p>
        </p:txBody>
      </p:sp>
      <p:sp>
        <p:nvSpPr>
          <p:cNvPr id="9" name="Ορθογώνιο 8">
            <a:extLst>
              <a:ext uri="{FF2B5EF4-FFF2-40B4-BE49-F238E27FC236}">
                <a16:creationId xmlns:a16="http://schemas.microsoft.com/office/drawing/2014/main" id="{EEC1FD03-6445-FEF2-FC63-C219178F2D1B}"/>
              </a:ext>
            </a:extLst>
          </p:cNvPr>
          <p:cNvSpPr/>
          <p:nvPr/>
        </p:nvSpPr>
        <p:spPr>
          <a:xfrm>
            <a:off x="2105025" y="28692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err="1">
                <a:ea typeface="Arial"/>
                <a:cs typeface="Arial"/>
              </a:rPr>
              <a:t>Vrai</a:t>
            </a:r>
            <a:endParaRPr lang="en-US" sz="1800" dirty="0">
              <a:ea typeface="Arial"/>
              <a:cs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3.3 Session d_auto-apprentissag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AWid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ABaJ1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AFon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ABaJ1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ABaJ1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ABaJ1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AWidZFQaV5GsAAABvAAAAHAAAAHVuaXZlcnNhbC9sb2NhbF9zZXR0aW5ncy54bWwNyrEKwkAMANC9XxEySB3Uugn2rpujCK0fENogB7mk9ELRv/e2N7x++GaBnbeSTANezx0C62xL0k/A9/Q43RCKky4kphxQDWGITS82k4zsXmOBVejH28S5wvlJuc4XqbOkAu1B/B6PeInNH1BLAwQUAAIACAAAWidZupx5WEgSAABQSgAAFwAAAHVuaXZlcnNhbC91bml2ZXJzYWwucG5n7Zx7WFNXtsBRe3VadWjrp1YMpF/VaquFVpvKw4CPjkidSttp5ZmkigoaJSCQQEJy7AvGWpIRR7EqpBYtVgwpAgYISWyjnCqVNCCJCknEiAFDEgNJDnmdc08I0EBn7j93vvvduTd8QM45e6/1W3vttddeJ4Rz+L1tsXOfCXomICBgbtyWtz8ICJjJDgh46p0/zESvZLM+daAv03I+iN0YUNOOGUBPnkrf8O6GgIBazmzXjv9Az5/O2pKUExDwR6nnZxpIubArICCuL+7tDR/mEw0qDeeAnfAIctHWBB2e/ezza7/a/KB1zcKexCWff2v+5pu/mlds3IJ/8OnswKNxD4qOpnUsaP1b/eGU2p6N2+d1P/vSSuoP72Zhz1yZe/KtBUVfSvrU+LaVmisyVnsOOybPpl8myqN2ERlKzp75HfSWavhIVMDo10io9DnvETQn1nvQswYzbfQgS5b11OjBVfx/t5PpYm+/DB6ULY0rHf2O/57M1EVpmpwKgTgPenSaonbf0rhKzi2muFclxsxTyIpud42pYyqJgBsEXKCQwho+3X0ELM0UWut2uL/a8gJ7tMPMRpujOmFRnGMDj/vc016pqwGolIqw4sS5tIkrRUviDM8XLfGcHJo2J7b03rIxO2e8wF7asHVc2+uYuH1lr3sNn/NxeOnt0B3h0z0nL1zNWvo94SfvcF8/1LvlA+HnvX/wnHwcID16jvpvCPoGj8HTLf3GTi5sUZH5Iip0cyV/C31bss4SKVBGiKMgzoTK+uLKBBLTCkdIHF18NdPZrTlhOVPfPpCXyc8ppBmxE7iMwFj98aeFR9pLKziKyTpQswjHvEO5H7EnvDT33THrdSd7t3TgFnk1VKShA1Pu8tqYz140RSizis80kGlY1/1ZJhasA2ADy7wQMBsrse5+2wjBR2NzidjVF6Zx345331Zx3Hc4B5x3ue67Bm27D2nAThF1ZMzdRH7RUaIZKXEKwiDehr2ixxkqqE3iatNAjb4q6XBKmjwwqIgt7UD9dQX/qNTHsgqE9Sid9QhW3g4m7c3NnLuZM3xxydhk5VzCY+I+GJ/U9YzwZH7GyKO1klf2vkdydJQZ4Qdh8E6GphaMyCzXCnOQRJ+u6BTJbTvrzmEJgKMKoEMD8YDDyIcf869AfEWTkJ0UM48KkZJBQ7v7t3A3oCsOcckEC08vc/c7enTRNMjMAVxGDjLCEUCAdrGm0SmNcUmdafBQGHKQ8cv5PLZpsoIMvOY0RfzK3sQwiWtIRUFsFA1nk/54bBkkgR16GurvWJMphadlQ9wU3YixJ+bEeJT9GsJWrFxM9bAzUvivOtwaxC0kIVYScpbZvwnbHMOC1ukxmnInOBG/96RyrusGd3/YW1tPySNjSYXm6wJnucZeLoxxVMY0O7tI7i4hyX6cVCCEJIibRkIcSgFnqgqH1gFANGD5wCfW62Ess7GMNVBmZPUuZPWK8xgiU2FPJEjTwbXj6+mQLcvyfTzzMUI7m9Qh7Z9NGvlJJXP3yFSCTBM76XdjirbfiFe7rTSEaejkNjlFZch94yYs/LMKQFKwf7cEpOhMkRylvaVdj8PwfrcqwoDBNJoJuQo0MzROZFac7H19C0tLJgkZfccTrkyxKgXRUihhkVvpI+4fV3LHbFgnQ4fIR2jYO8SsE5YnKfzI1WMNINpgRENEt3w83n7JWjpwamzhyWrTcRh3D2APwesMsFBv1zcoid0VPq6r6MuytC6m9EcYzpcR78E05bCyMpbjaxSaeoIWsTOrVAWAT6I6t7mosnsvTc31yTbfH+3tp94rh3Q+uWnfrvDmcqrO3eRX51f3b6JOzpsTKzF/guRCZwOBXQxNk8YuQnY74e364USuzCiuumtsifHZWD+ozA133AqE42mA7XpYjO2FYRABkQJoIanA7Uw2kZCXN91yjKDZ6y/6tNToR2ZbzW4Ixt62D0dEg3axhczqmGroMqk8CA9r1oqpkFLjlpwGg9er966KIzHrNlernJrvtYkWKZFZP6hGPosEokG+tZDrlT4U6ZVGXLOwEgQ6Ne1hOZvAf7v5q3C9LSiP6NTEDNvuXDamUPihHKQHsdqFEqdNYOLm4B8NpZZROUkIsagyDzFnYxFNtN1m1tsONpmG7Kn3RB17IXtqtKLPrugug3gAR3MkHu6tUrNgFXSha6o/ltsXx+qmPZxl3QaGaCSZJDVR2x70oWLlaUV3tdUWmakigsFcXYd23aN8BroDW5LS7tCRgvDkGYqgz0JlDc5GUCfMLWRrDV2RVPweFVHWFN1KZzRElz2cn8jpnEpLj8DwNqS7hZHi1bohjN7W1/XnatyDS2CqWlzPJoEVGgn9DIih8Hv3iHb25w9ehgn80EjgTBsTpHJl5kYPxTaE45/tLzeSBVEmmU/Zcjvj3kp2O5hK3FBPPJ5jx2XrT+YNmhvTYgbfALvLSM/RCgb3NWFo9vm5IBsksqMkyBBG112dN0j/pU+szeGHSpr5qqn2Dkjl560wauH7u1FHGNlRtm2cCDWxUm43LX2tTEvlEyMFzsJQWbZYFMkqb+t0dOXqpkYIrrjS+rjCWv2ADaZGYoUMxH4SdyF183GriQRAyDalu3qYny+0fBZSVwGIkHwGs11/sk2rZLb1GfI0ffPX6+1U/sx7zGhQlxjKL0wOlrRbyUOKledCIYIaeXPqYrIslcrp59uzt9ydu6KsHTSqgWh0Vpa0nddqXkoWKJ3t/AX0KvASRGLj1USepDo3AnY9cy5vsC+N1441ddiHkzzV1Y7+oRF09vfgTc2i1gvaYSxWmTl16R2bE0tPNLQ7c3yKXdxqjGqbcBhO9SmNS+bECqYGwhKp3FA/Zf5+zsqN8qvzq/u/pk52MLxjuJsBVyN0p4YgI/nq9dw5ILNYZEYtWttSyjVT2+wAczfjx3/c5rbGEvOW4ot5w/TfNSYzB9oAFtQRy6IwzKg4uVymb1GXm4S/VZOtaPF55V94pyvbF+5QadwEb/n61oTm/BNS+WJKy1ldfRmRvhf1gCBpslcjT0zy6FH2ZG9OensAnZiBRL/4/wbxzAJPCCpN0cNfyzJN3Xm3zHyx47HN3Tlpk2hAy6N4Yn5vTI/IqUIcYmC4AmBAdhnAYgzW4s6lhtQly2qjjElU+xkqZIgMQaQhznh4IKZbDNB96e8UVQKQGkBs1RSFARdiYIvqi85jkcPcFoa9j6MKDA0TWXqdAA2MbqvYFe7YwY9ejRHNGFPQucNT6Lg/yuOsEV9KYzm4yBEDsxq3QmRiImYx7lWCWjKzKrBl5DRkImlv796fbJJgJM0tQAPxRv3mcq1bb2hzl+mElm1cZ9AXoWBqBTLSUOPk8E8lc6G+kTxnOKY8hgsWfKHgXPTd+PEDWfWbS7G2LytxZy4lYHjyR4WaoI/V1jCkyz18accelXgOjrwriZ+RjNZ4M34NomzXM8m5yTJmi2nkZB6jAa39SBXIQU1meDJXZ25s04kySewYtbiQCSZ8GIxWFe6kJZ19TVRszju+rqKX9maIDu4peZH87F0VsL9kJflC0oy2oM9DN8l2P0QroIKP2ptFbFEL0hF0qp1PTJZlL6IpdHUzPVXWJ+lzw8m376po+4PriiqHnRwQS+FzmIuqQglFlW1QBk1zzbfY+PsfY8nPJknbsy0FZxRaxc8HF+1RXLicyQfCCK3lqquXFzPYaZ3NppGIYA6yASoXtjzOKHm3jPQabR2c7xwxhxGiobweRzQvjRPMKf/QN7o8Y0jOKHkVTDCldtJduxOTltw0z98IKt4oS3iZkLyk3d61Xq+8GkzKtmzT/mpPCzYxqkKlMvr5TvOI1oALCkbU8seeedHc8A3q/nu9/auDeGf3lLxUpnAqL9QtPoa+PDlYwAjOsefl6G1mylKeNjRNTt/dYT++rtpqDpvxK1rYKvs+2kD+JYkr67uT51z95EyMgm5UZdVXDA9FoNEwlGcsqrTWciTRFBWtsOF2s2nIytdFscK+O+5bTJKLK3HiSz8+7OmbHyGUbM1l/RJEYWtvBJ1lQ9jYE7gQNAwr0kWAClgHj7z6rfUmF61Ku8GEGbxuECwnvVIfGYP0mRYGc/WuFn1TKMglfVLPxrOChZyI875hdx7QbpGl/88ljsrWLMtPs5Fe4xqufdAmhkSmGLVAGD/8jk8eeH81xi2EYKeJ4TxfFl3oSQCwoduTMLqhReyQ7b64Zmp4Mn+Vw8wduWFa/HmoVP5YZYKVkLSjmSJihrAVTsUP9c1fvXvqL5PjpZ/r6gRstpE6taD127ZnLTWAnW+MfvKAopa4HXo+oMmqV8MDABymDjmhOKCVX5oUyK6LzThMsEY8Jxa9J9Bm1cMLOtrCgEGDE72Hcr5ZOWlZt/VmqATEo/UwgZeAWcTeM2mS0/GYYFNny5RVojfNJ6ijA2M9WUpgikIvaKz6gVBoL3FqkkPzo9PGP5NCwRZXjqYkyaeZIpPHtdDcWPL+ZA4B4rFcy1kdK/9WNAm8C60yUvybk1/8vxJf19a7RUbhtwzdtEmEmXUT72am4zBxzeX+P734QX6QH+QH+UF+kB/kB/lBfpAf5Af5QX6QH+QH+UF+kB/kB/lBfpAf5Af5QX6QH+QH+UF+kB/kB/lBfpAf5Af5QX7Q/wtQQmCs93ERpedYlBZza0rCTqzM+FLt0uCtqTiv9tel3vMxcsg3qj/tjJv4iOK69cIj10pzV43R8w9RFx5eNvGBxicBhtDnt3aM/4fz/Wn3CEt/e2BEz18pLD3WqIaGFtNMBeaVkPsaMAxw9ENNPFkOU3w4xR5J89W29v5sjpgJdYYVZkft/PMBplg/LG7lFZa3+Rp4f2YLtIlzpfK6RaFjlqAqynztvTr3Tsn8wPPkwRDkvWbFZLnBoi+LO3BUDrCCQKYdTSxlL6sJYSuw+xjmeSQJIj1gcjSEUYCrhE4625qqj+iMmT7LI+j6WEjOmaIS9R3e0aqJ6YpZJahgMOd4+n1DpuGNZ3NLVFrsO0qvHw5XF1UujB7qMgTW79GnjbqXICRn/wNltxIWE5KxMzw9+u8Rjmx1DJaJrYo1apVGHdxpDBKCa+kLSFCD1/kPLvZmQNLBvaNOyzXUSAndTiJLy0t3qjUbKa65FnDAI5FM0psp9XzTdWPj8oFk7zSar0nlUQWlJPKsCdlOIdKN6HjpjgqI1S+3NVbJUR9RGsSPKq34u8FlVJ7Xv/mvSuXH4NeWjg012HhK/KS/m4LvVKmquc5uwxvx1eioNPuZhoV6xuWolw1jxPexbKLrmlIAEuZ5RH9tEP4RauSRWQv1ygb8EckXrEGPrSkkpzlBgaspJo575XZxpXXTcBzp26fHLcVv8wQRBS+FLgloIP5WTS2jUFhlxTeNSxRVcpi2GGB6vEMSOersZqqyN6QK28e/IPTMC3dzvDZBMT756Hj6KEE8IEwR2Ja7bvpv/SGRqzVF9kSE/DgiZBnaurUVe5R38GKVIwQDENDfBrbwCtkb99fmBcaWyfs7HLg8ffGjY66bkRPuyWYE8WuavvP4xLhX9IzeZwJqcC/gb2gifkMKrKe/YPN/KEADURMC1Te3Gs23FEpWrXh5/NDyqPZxiytuZtXrT5X9MN0bSPospUUdiKfrvxbr4uBirZKKjjGFx7dnMOOp4PkJqRtZlloZfMuWoBR1IjnTxqk1Bwg6YX6pJJt1wDM8uSOZI/k2kxlGBfFx4/FbFY0R6a7zW6z9JlHu8OoFPEDZrdMmeFSsVxojexp45ofytTDMS28ROp9UwfsYqULPiDOYPDQKnry5uW7cUWsKrstnY+2PPY41Z4hEMIEKzhgfx5QFsa5Okp2L4bCp4PR/2qM3w/pguRhWrHGnC7WjybRGldc4ZX1X3M3KtZ/enC5Mm/bPeqDO2VYpvxwVMrb0ihkrCGnQSHHH+Fr7Gr7YDM4dbaUr+cwCxmuZ9Ml5CV2/bstsUg/8HvlK9MzRILf+FCtuFoWsFVkLSNrt4vbdY/kmiF1xPVD1cNboKnry2WgOOYbsyK+z2mtkziDBUF6oN0yyu7Is9UD/dzEvjlqONY5mxoqFksuit9byrAU1srXZK0m6CQNei9cXG4+5Do2mhEbcmBKrN69e5ainpPi1msIcxtnE0u369LcnUrnncUJ3iatOnOtyLDo6nv7fQ54EIlmQAHAKuo+0lmbWWdfscO/fMvb0l4DGdO++EHC/wrsFBBxieDe3gADjv6yTWG80IjPg6dFHgLf29XquxP1p29s1Gz/+9D8BUEsDBBQAAgAIAABaJ1mRjA8hSgAAAGwAAAAbAAAAdW5pdmVyc2FsL3VuaXZlcnNhbC5wbmcueG1ss7GvyM1RKEstKs7Mz7NVMtQzULK34+WyKShKLctMLVeoAIoBBSFASaESyDVCcMszU0oygELG5mYIwYzUzPSMEqCogTFCqT7QUABQSwECAAAUAAIACACpflBPNmFYAkcDAADhCQAAFAAAAAAAAAABAAAAAAAAAAAAdW5pdmVyc2FsL3BsYXllci54bWxQSwECAAAUAAIACAAAWidZtTf0qBwFAADhEwAAHQAAAAAAAAABAAAAAAB5AwAAdW5pdmVyc2FsL2NvbW1vbl9tZXNzYWdlcy5sbmdQSwECAAAUAAIACAAAWidZFR5gG6MAAAB/AQAALgAAAAAAAAABAAAAAADQCAAAdW5pdmVyc2FsL3BsYXliYWNrX2FuZF9uYXZpZ2F0aW9uX3NldHRpbmdzLnhtbFBLAQIAABQAAgAIAABaJ1l0STUfPAQAAAwVAAAnAAAAAAAAAAEAAAAAAL8JAAB1bml2ZXJzYWwvZmxhc2hfcHVibGlzaGluZ19zZXR0aW5ncy54bWxQSwECAAAUAAIACAAAWidZN4uHansDAACsDAAAIQAAAAAAAAABAAAAAABADgAAdW5pdmVyc2FsL2ZsYXNoX3NraW5fc2V0dGluZ3MueG1sUEsBAgAAFAACAAgAAFonWaavViM2BAAAlhQAACYAAAAAAAAAAQAAAAAA+hEAAHVuaXZlcnNhbC9odG1sX3B1Ymxpc2hpbmdfc2V0dGluZ3MueG1sUEsBAgAAFAACAAgAAFonWSYPfuiwAQAAbwYAAB8AAAAAAAAAAQAAAAAAdBYAAHVuaXZlcnNhbC9odG1sX3NraW5fc2V0dGluZ3MuanNQSwECAAAUAAIACAAAWidZFQaV5GsAAABvAAAAHAAAAAAAAAABAAAAAABhGAAAdW5pdmVyc2FsL2xvY2FsX3NldHRpbmdzLnhtbFBLAQIAABQAAgAIAABaJ1m6nHlYSBIAAFBKAAAXAAAAAAAAAAAAAAAAAAYZAAB1bml2ZXJzYWwvdW5pdmVyc2FsLnBuZ1BLAQIAABQAAgAIAABaJ1mRjA8hSgAAAGwAAAAbAAAAAAAAAAEAAAAAAIMrAAB1bml2ZXJzYWwvdW5pdmVyc2FsLnBuZy54bWxQSwUGAAAAAAoACgAGAwAABiwAAAAA"/>
  <p:tag name="ISPRING_LMS_API_VERSION" val="SCORM 1.2"/>
  <p:tag name="ISPRING_ULTRA_SCORM_COURSE_ID" val="8DA2BD9A-5907-42BD-AAC7-72EC6A4136CF"/>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3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3.3 Session d_auto-apprentissag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1007</Words>
  <Application>Microsoft Office PowerPoint</Application>
  <PresentationFormat>Ευρεία οθόνη</PresentationFormat>
  <Paragraphs>178</Paragraphs>
  <Slides>19</Slides>
  <Notes>19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19</vt:i4>
      </vt:variant>
    </vt:vector>
  </HeadingPairs>
  <TitlesOfParts>
    <vt:vector size="26" baseType="lpstr">
      <vt:lpstr>Gill Sans</vt:lpstr>
      <vt:lpstr>Arial</vt:lpstr>
      <vt:lpstr>Impact</vt:lpstr>
      <vt:lpstr>Noto Sans Symbols</vt:lpstr>
      <vt:lpstr>Calibri</vt:lpstr>
      <vt:lpstr>Roboto</vt:lpstr>
      <vt:lpstr>Θέμα του Office</vt:lpstr>
      <vt:lpstr>Παρουσίαση του PowerPoint</vt:lpstr>
      <vt:lpstr>Partenaires</vt:lpstr>
      <vt:lpstr>Auto-apprentissage soutenu par des outils de formation en ligne : Contenu</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3.3 Session d_auto-apprentissage</dc:title>
  <dc:creator>pantelis bbalaouras</dc:creator>
  <cp:lastModifiedBy>pantelis</cp:lastModifiedBy>
  <cp:revision>6</cp:revision>
  <dcterms:created xsi:type="dcterms:W3CDTF">2020-06-02T13:31:56Z</dcterms:created>
  <dcterms:modified xsi:type="dcterms:W3CDTF">2024-09-07T08:16:29Z</dcterms:modified>
</cp:coreProperties>
</file>