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55"/>
  </p:notesMasterIdLst>
  <p:sldIdLst>
    <p:sldId id="256" r:id="rId3"/>
    <p:sldId id="307"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Lst>
  <p:sldSz cx="12192000" cy="6858000"/>
  <p:notesSz cx="6858000" cy="9144000"/>
  <p:embeddedFontLst>
    <p:embeddedFont>
      <p:font typeface="Calibri Light" panose="020F0302020204030204" pitchFamily="34" charset="0"/>
      <p:regular r:id="rId56"/>
      <p:italic r:id="rId57"/>
    </p:embeddedFont>
    <p:embeddedFont>
      <p:font typeface="Impact" panose="020B0806030902050204" pitchFamily="34" charset="0"/>
      <p:regular r:id="rId58"/>
    </p:embeddedFont>
    <p:embeddedFont>
      <p:font typeface="Gill Sans" panose="020B0604020202020204" charset="0"/>
      <p:regular r:id="rId59"/>
      <p:bold r:id="rId60"/>
    </p:embeddedFont>
    <p:embeddedFont>
      <p:font typeface="Roboto" panose="02000000000000000000" pitchFamily="2" charset="0"/>
      <p:regular r:id="rId61"/>
      <p:bold r:id="rId62"/>
      <p:italic r:id="rId63"/>
      <p:boldItalic r:id="rId64"/>
    </p:embeddedFont>
    <p:embeddedFont>
      <p:font typeface="Calibri" panose="020F0502020204030204" pitchFamily="34" charset="0"/>
      <p:regular r:id="rId65"/>
      <p:bold r:id="rId66"/>
      <p:italic r:id="rId67"/>
      <p:boldItalic r:id="rId68"/>
    </p:embeddedFont>
  </p:embeddedFontLst>
  <p:custDataLst>
    <p:tags r:id="rId6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hswjTc4W9njq544r2QN9FPWy0s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5730B9-6C5B-4142-A3AA-66035425C231}">
  <a:tblStyle styleId="{845730B9-6C5B-4142-A3AA-66035425C23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78"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267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Informations générales :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de-DE"/>
              <a:t>https://www.who.int/news-room/fact-sheets/detail/ageing-and-health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de-DE"/>
              <a:t>https://www.who.int/news-room/questions-and-answers/item/healthy-ageing-and-functional-ability</a:t>
            </a:r>
            <a:endParaRPr/>
          </a:p>
        </p:txBody>
      </p:sp>
      <p:sp>
        <p:nvSpPr>
          <p:cNvPr id="197" name="Google Shape;1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10" name="Google Shape;2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OMS, 2020 : https://www.who.int/news-room/questions-and-answers/item/healthy-ageing-and-functional-ability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OMS, 2020 : https://www.who.int/news-room/questions-and-answers/item/healthy-ageing-and-functional-ability</a:t>
            </a:r>
            <a:endParaRPr/>
          </a:p>
          <a:p>
            <a:pPr marL="0" lvl="0" indent="0" algn="l" rtl="0">
              <a:spcBef>
                <a:spcPts val="0"/>
              </a:spcBef>
              <a:spcAft>
                <a:spcPts val="0"/>
              </a:spcAft>
              <a:buNone/>
            </a:pPr>
            <a:endParaRPr/>
          </a:p>
          <a:p>
            <a:pPr marL="0" lvl="0" indent="0" algn="l" rtl="0">
              <a:spcBef>
                <a:spcPts val="0"/>
              </a:spcBef>
              <a:spcAft>
                <a:spcPts val="0"/>
              </a:spcAft>
              <a:buNone/>
            </a:pPr>
            <a:r>
              <a:rPr lang="de-DE"/>
              <a:t>PAHO/WHO, 2024 : https://www.paho.org/en/healthy-aging</a:t>
            </a:r>
            <a:endParaRPr/>
          </a:p>
        </p:txBody>
      </p:sp>
      <p:sp>
        <p:nvSpPr>
          <p:cNvPr id="236" name="Google Shape;2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47" name="Google Shape;24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OMS, 2020 : https://www.who.int/news-room/questions-and-answers/item/healthy-ageing-and-functional-ability</a:t>
            </a:r>
            <a:endParaRPr/>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631663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58" name="Google Shape;35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57" name="Google Shape;4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71" name="Google Shape;57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24" name="Google Shape;62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b="1"/>
              <a:t>Lien hypertexte</a:t>
            </a:r>
            <a:endParaRPr/>
          </a:p>
          <a:p>
            <a:pPr marL="0" lvl="0" indent="0" algn="l" rtl="0">
              <a:spcBef>
                <a:spcPts val="0"/>
              </a:spcBef>
              <a:spcAft>
                <a:spcPts val="0"/>
              </a:spcAft>
              <a:buNone/>
            </a:pPr>
            <a:r>
              <a:rPr lang="de-DE" b="1"/>
              <a:t>Source 🡪 https://pixabay.com/vectors/questions-man-head-success-lamp-2519654/</a:t>
            </a: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de-DE" b="1"/>
              <a:t/>
            </a:r>
            <a:br>
              <a:rPr lang="de-DE" b="1"/>
            </a:br>
            <a:r>
              <a:rPr lang="de-DE" b="1"/>
              <a:t/>
            </a:r>
            <a:br>
              <a:rPr lang="de-DE" b="1"/>
            </a:b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646" name="Google Shape;64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59" name="Google Shape;65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60" name="Google Shape;1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UN DESA, 2020 : https://www.un.org/en/development/desa/population/publications/pdf/ageing/WorldPopulationAgeing2019-Report.pdf</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de-DE"/>
              <a:t>NIA, 2020 : https://www.nia.nih.gov/about/aging-strategic-directions-research/understanding-dynamics-aging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84" name="Google Shape;18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53"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rgbClr val="FFFFFF"/>
                </a:solidFill>
                <a:latin typeface="Impact"/>
                <a:ea typeface="Impact"/>
                <a:cs typeface="Impact"/>
                <a:sym typeface="Impact"/>
              </a:rPr>
              <a:t>2. Empower</a:t>
            </a:r>
            <a:endParaRPr/>
          </a:p>
        </p:txBody>
      </p:sp>
      <p:sp>
        <p:nvSpPr>
          <p:cNvPr id="20" name="Google Shape;20;p5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rgbClr val="FFFFFF"/>
                </a:solidFill>
                <a:latin typeface="Impact"/>
                <a:ea typeface="Impact"/>
                <a:cs typeface="Impact"/>
                <a:sym typeface="Impact"/>
              </a:rPr>
              <a:t>3. Participate</a:t>
            </a:r>
            <a:endParaRPr/>
          </a:p>
        </p:txBody>
      </p:sp>
      <p:sp>
        <p:nvSpPr>
          <p:cNvPr id="21" name="Google Shape;21;p5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rgbClr val="FFFFFF"/>
                </a:solidFill>
                <a:latin typeface="Impact"/>
                <a:ea typeface="Impact"/>
                <a:cs typeface="Impact"/>
                <a:sym typeface="Impact"/>
              </a:rPr>
              <a:t>1. Prevent</a:t>
            </a:r>
            <a:endParaRPr/>
          </a:p>
        </p:txBody>
      </p:sp>
      <p:pic>
        <p:nvPicPr>
          <p:cNvPr id="22" name="Google Shape;22;p54"/>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54"/>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4" name="Google Shape;24;p54"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p55"/>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28" name="Google Shape;28;p55"/>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5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1" name="Google Shape;31;p55"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3"/>
        <p:cNvGrpSpPr/>
        <p:nvPr/>
      </p:nvGrpSpPr>
      <p:grpSpPr>
        <a:xfrm>
          <a:off x="0" y="0"/>
          <a:ext cx="0" cy="0"/>
          <a:chOff x="0" y="0"/>
          <a:chExt cx="0" cy="0"/>
        </a:xfrm>
      </p:grpSpPr>
      <p:sp>
        <p:nvSpPr>
          <p:cNvPr id="34" name="Google Shape;34;p56"/>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6"/>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56"/>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56"/>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8" name="Google Shape;38;p56"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40"/>
        <p:cNvGrpSpPr/>
        <p:nvPr/>
      </p:nvGrpSpPr>
      <p:grpSpPr>
        <a:xfrm>
          <a:off x="0" y="0"/>
          <a:ext cx="0" cy="0"/>
          <a:chOff x="0" y="0"/>
          <a:chExt cx="0" cy="0"/>
        </a:xfrm>
      </p:grpSpPr>
      <p:sp>
        <p:nvSpPr>
          <p:cNvPr id="41" name="Google Shape;41;p5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7"/>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7"/>
          <p:cNvSpPr txBox="1"/>
          <p:nvPr/>
        </p:nvSpPr>
        <p:spPr>
          <a:xfrm>
            <a:off x="0" y="81370"/>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de-DE" sz="1800" b="1">
                <a:solidFill>
                  <a:schemeClr val="lt1"/>
                </a:solidFill>
                <a:highlight>
                  <a:srgbClr val="C01E24"/>
                </a:highlight>
                <a:latin typeface="Arial"/>
                <a:ea typeface="Arial"/>
                <a:cs typeface="Arial"/>
                <a:sym typeface="Arial"/>
              </a:rPr>
              <a:t> </a:t>
            </a:r>
            <a:r>
              <a:rPr lang="de-DE" sz="1800" b="1">
                <a:solidFill>
                  <a:schemeClr val="lt1"/>
                </a:solidFill>
                <a:highlight>
                  <a:srgbClr val="C01E24"/>
                </a:highlight>
                <a:latin typeface="Calibri"/>
                <a:ea typeface="Calibri"/>
                <a:cs typeface="Calibri"/>
                <a:sym typeface="Calibri"/>
              </a:rPr>
              <a:t>9.1</a:t>
            </a:r>
            <a:r>
              <a:rPr lang="de-DE" sz="1800" b="1">
                <a:solidFill>
                  <a:schemeClr val="lt1"/>
                </a:solidFill>
                <a:highlight>
                  <a:srgbClr val="C01E24"/>
                </a:highlight>
                <a:latin typeface="Arial"/>
                <a:ea typeface="Arial"/>
                <a:cs typeface="Arial"/>
                <a:sym typeface="Arial"/>
              </a:rPr>
              <a:t> </a:t>
            </a:r>
            <a:r>
              <a:rPr lang="de-DE" sz="1800">
                <a:solidFill>
                  <a:srgbClr val="7F7F7F"/>
                </a:solidFill>
                <a:latin typeface="Arial"/>
                <a:ea typeface="Arial"/>
                <a:cs typeface="Arial"/>
                <a:sym typeface="Arial"/>
              </a:rPr>
              <a:t> Health Apps for the Elderly</a:t>
            </a:r>
            <a:endParaRPr sz="1800">
              <a:solidFill>
                <a:srgbClr val="7F7F7F"/>
              </a:solidFill>
              <a:latin typeface="Calibri"/>
              <a:ea typeface="Calibri"/>
              <a:cs typeface="Calibri"/>
              <a:sym typeface="Calibri"/>
            </a:endParaRPr>
          </a:p>
        </p:txBody>
      </p:sp>
      <p:pic>
        <p:nvPicPr>
          <p:cNvPr id="44" name="Google Shape;44;p57"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5"/>
        <p:cNvGrpSpPr/>
        <p:nvPr/>
      </p:nvGrpSpPr>
      <p:grpSpPr>
        <a:xfrm>
          <a:off x="0" y="0"/>
          <a:ext cx="0" cy="0"/>
          <a:chOff x="0" y="0"/>
          <a:chExt cx="0" cy="0"/>
        </a:xfrm>
      </p:grpSpPr>
      <p:sp>
        <p:nvSpPr>
          <p:cNvPr id="46" name="Google Shape;46;p5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58"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50" name="Google Shape;50;p58"/>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de-DE" sz="1800" b="1">
                <a:solidFill>
                  <a:schemeClr val="lt1"/>
                </a:solidFill>
                <a:highlight>
                  <a:srgbClr val="C01E24"/>
                </a:highlight>
                <a:latin typeface="Arial"/>
                <a:ea typeface="Arial"/>
                <a:cs typeface="Arial"/>
                <a:sym typeface="Arial"/>
              </a:rPr>
              <a:t> </a:t>
            </a:r>
            <a:r>
              <a:rPr lang="de-DE" sz="1800" b="1">
                <a:solidFill>
                  <a:schemeClr val="lt1"/>
                </a:solidFill>
                <a:highlight>
                  <a:srgbClr val="C01E24"/>
                </a:highlight>
                <a:latin typeface="Calibri"/>
                <a:ea typeface="Calibri"/>
                <a:cs typeface="Calibri"/>
                <a:sym typeface="Calibri"/>
              </a:rPr>
              <a:t>9.1</a:t>
            </a:r>
            <a:r>
              <a:rPr lang="de-DE" sz="1800" b="1">
                <a:solidFill>
                  <a:schemeClr val="lt1"/>
                </a:solidFill>
                <a:highlight>
                  <a:srgbClr val="C01E24"/>
                </a:highlight>
                <a:latin typeface="Arial"/>
                <a:ea typeface="Arial"/>
                <a:cs typeface="Arial"/>
                <a:sym typeface="Arial"/>
              </a:rPr>
              <a:t> </a:t>
            </a:r>
            <a:r>
              <a:rPr lang="de-DE" sz="1800">
                <a:solidFill>
                  <a:srgbClr val="7F7F7F"/>
                </a:solidFill>
                <a:latin typeface="Arial"/>
                <a:ea typeface="Arial"/>
                <a:cs typeface="Arial"/>
                <a:sym typeface="Arial"/>
              </a:rPr>
              <a:t> Health Apps for the Elderly</a:t>
            </a:r>
            <a:endParaRPr sz="1800">
              <a:solidFill>
                <a:srgbClr val="7F7F7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1"/>
        <p:cNvGrpSpPr/>
        <p:nvPr/>
      </p:nvGrpSpPr>
      <p:grpSpPr>
        <a:xfrm>
          <a:off x="0" y="0"/>
          <a:ext cx="0" cy="0"/>
          <a:chOff x="0" y="0"/>
          <a:chExt cx="0" cy="0"/>
        </a:xfrm>
      </p:grpSpPr>
      <p:sp>
        <p:nvSpPr>
          <p:cNvPr id="52" name="Google Shape;52;p59"/>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9"/>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9"/>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de-DE" sz="1800" b="1">
                <a:solidFill>
                  <a:schemeClr val="lt1"/>
                </a:solidFill>
                <a:highlight>
                  <a:srgbClr val="C01E24"/>
                </a:highlight>
                <a:latin typeface="Arial"/>
                <a:ea typeface="Arial"/>
                <a:cs typeface="Arial"/>
                <a:sym typeface="Arial"/>
              </a:rPr>
              <a:t> </a:t>
            </a:r>
            <a:r>
              <a:rPr lang="de-DE" sz="1800" b="1">
                <a:solidFill>
                  <a:schemeClr val="lt1"/>
                </a:solidFill>
                <a:highlight>
                  <a:srgbClr val="C01E24"/>
                </a:highlight>
                <a:latin typeface="Calibri"/>
                <a:ea typeface="Calibri"/>
                <a:cs typeface="Calibri"/>
                <a:sym typeface="Calibri"/>
              </a:rPr>
              <a:t>9.1</a:t>
            </a:r>
            <a:r>
              <a:rPr lang="de-DE" sz="1800" b="1">
                <a:solidFill>
                  <a:schemeClr val="lt1"/>
                </a:solidFill>
                <a:highlight>
                  <a:srgbClr val="C01E24"/>
                </a:highlight>
                <a:latin typeface="Arial"/>
                <a:ea typeface="Arial"/>
                <a:cs typeface="Arial"/>
                <a:sym typeface="Arial"/>
              </a:rPr>
              <a:t> </a:t>
            </a:r>
            <a:r>
              <a:rPr lang="de-DE" sz="1800">
                <a:solidFill>
                  <a:srgbClr val="7F7F7F"/>
                </a:solidFill>
                <a:latin typeface="Arial"/>
                <a:ea typeface="Arial"/>
                <a:cs typeface="Arial"/>
                <a:sym typeface="Arial"/>
              </a:rPr>
              <a:t> Health Apps for the Elderly</a:t>
            </a:r>
            <a:endParaRPr sz="1800">
              <a:solidFill>
                <a:srgbClr val="7F7F7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pic>
        <p:nvPicPr>
          <p:cNvPr id="62" name="Google Shape;62;p61"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Google Shape;5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6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8" name="Google Shape;5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9" name="Google Shape;5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0" name="Google Shape;6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57"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illustrations/fragezeichen-frage-antwort-1019820/"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hyperlink" Target="https://pixabay.com/service/license-summar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de/vectors/gro%C3%9Feltern-senioren-%C3%A4lteste-5422767/"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pixabay.com/service/license-summar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de/vectors/gro%C3%9Feltern-senioren-%C3%A4lteste-5422767/"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pixabay.com/service/license-summar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gehirn-motivation-geistige-aktivit%C3%A4t-742059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senioren-seniorenheim-altenpflege-745191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senioren-altenpflege-altenheim-745191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psychische-gesundheit-psychologie-752989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flaschen-tabletten-medizin-30939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creativecommons.org/licenses/by/4.0/" TargetMode="External"/><Relationship Id="rId4" Type="http://schemas.openxmlformats.org/officeDocument/2006/relationships/hyperlink" Target="https://www.researchgate.net/publication/361922160_Freedom_to_Choose_Understanding_Input_Modality_Preferences_of_People_with_Upper-body_Motor_Impairments_for_Activities_of_Daily_Living/figures?lo=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post-it-zettel-aufschreiben-notiz-503307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pixabay.com/service/license-summary/" TargetMode="External"/><Relationship Id="rId5" Type="http://schemas.openxmlformats.org/officeDocument/2006/relationships/hyperlink" Target="https://pixabay.com/de/illustrations/handy-smartphone-tablet-wei%C3%9F-1562809/"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app-software-kontur-einstellungen-101361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illustrations/lehrer-lehren-lernen-verbesserung-101404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photos/tore-einstellung-b%C3%BCro-arbeit-269126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pixabay.com/service/license-summary/" TargetMode="External"/><Relationship Id="rId5" Type="http://schemas.openxmlformats.org/officeDocument/2006/relationships/hyperlink" Target="https://pixabay.com/de/illustrations/handy-smartphone-tablet-wei%C3%9F-1562809/" TargetMode="Externa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photos/tore-einstellung-b%C3%BCro-arbeit-2691265/"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9.jpg"/><Relationship Id="rId18" Type="http://schemas.openxmlformats.org/officeDocument/2006/relationships/hyperlink" Target="http://www.amsed.fr/" TargetMode="External"/><Relationship Id="rId3" Type="http://schemas.openxmlformats.org/officeDocument/2006/relationships/image" Target="../media/image14.jpg"/><Relationship Id="rId21" Type="http://schemas.openxmlformats.org/officeDocument/2006/relationships/image" Target="../media/image23.jpg"/><Relationship Id="rId7" Type="http://schemas.openxmlformats.org/officeDocument/2006/relationships/image" Target="../media/image16.jpg"/><Relationship Id="rId12" Type="http://schemas.openxmlformats.org/officeDocument/2006/relationships/hyperlink" Target="https://www.media-k.eu/" TargetMode="External"/><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8.jpg"/><Relationship Id="rId5" Type="http://schemas.openxmlformats.org/officeDocument/2006/relationships/image" Target="../media/image15.jpg"/><Relationship Id="rId15" Type="http://schemas.openxmlformats.org/officeDocument/2006/relationships/hyperlink" Target="http://www.connexions.gr/" TargetMode="External"/><Relationship Id="rId23" Type="http://schemas.openxmlformats.org/officeDocument/2006/relationships/image" Target="../media/image25.jpg"/><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7.jpg"/><Relationship Id="rId14" Type="http://schemas.openxmlformats.org/officeDocument/2006/relationships/hyperlink" Target="https://www.oxfamitalia.org/" TargetMode="External"/><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hyperlink" Target="https://pixabay.com/service/license-summary/" TargetMode="External"/><Relationship Id="rId4" Type="http://schemas.openxmlformats.org/officeDocument/2006/relationships/hyperlink" Target="https://pixabay.com/de/photos/tore-einstellung-b%C3%BCro-arbeit-269126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photos/tore-einstellung-b%C3%BCro-arbeit-269126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hyperlink" Target="https://pixabay.com/service/license-summar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ixabay.com/de/photos/wald-spaziergang-natur-b%C3%A4ume-4491093/"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hyperlink" Target="https://pixabay.com/service/license-summar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hyperlink" Target="https://pixabay.com/service/license-summar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hyperlink" Target="https://pixabay.com/service/license-summar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hyperlink" Target="https://pixabay.com/service/license-summar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hyperlink" Target="https://pixabay.com/service/license-summar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de/photos/tore-einstellung-b%C3%BCro-arbeit-2691265/"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hyperlink" Target="https://pixabay.com/service/license-summary/"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2.png"/><Relationship Id="rId7" Type="http://schemas.openxmlformats.org/officeDocument/2006/relationships/slide" Target="slide3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4.xml"/><Relationship Id="rId10" Type="http://schemas.openxmlformats.org/officeDocument/2006/relationships/slide" Target="slide46.xml"/><Relationship Id="rId4" Type="http://schemas.openxmlformats.org/officeDocument/2006/relationships/slide" Target="slide7.xml"/><Relationship Id="rId9" Type="http://schemas.openxmlformats.org/officeDocument/2006/relationships/slide" Target="slide43.xml"/></Relationships>
</file>

<file path=ppt/slides/_rels/slide40.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pixabay.com/service/license-summary/" TargetMode="External"/><Relationship Id="rId5" Type="http://schemas.openxmlformats.org/officeDocument/2006/relationships/hyperlink" Target="https://pixabay.com/de/photos/tore-einstellung-b%C3%BCro-arbeit-2691265/" TargetMode="Externa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de/photos/tore-einstellung-b%C3%BCro-arbeit-269126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https://pixabay.com/service/license/" TargetMode="External"/><Relationship Id="rId4" Type="http://schemas.openxmlformats.org/officeDocument/2006/relationships/hyperlink" Target="https://pixabay.com/vectors/questions-man-head-success-lamp-251965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de/photos/business-n%C3%A4chster-schritt-n%C3%A4chstens-4241792/"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3" Type="http://schemas.openxmlformats.org/officeDocument/2006/relationships/hyperlink" Target="https://www.un.org/en/development/desa/population/publications/pdf/ageing/WorldPopulationAgeing2019-Report.pdf"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paho.org/en/healthy-aging" TargetMode="External"/><Relationship Id="rId5" Type="http://schemas.openxmlformats.org/officeDocument/2006/relationships/hyperlink" Target="https://www.who.int/news-room/questions-and-answers/item/healthy-ageing-and-functional-ability" TargetMode="External"/><Relationship Id="rId4" Type="http://schemas.openxmlformats.org/officeDocument/2006/relationships/hyperlink" Target="https://www.nia.nih.gov/about/aging-strategic-directions-research/understanding-dynamics-agin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igrationdataportal.org/themes/older-persons-and-migration"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www.who.int/publications/i/item/978924001790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image" Target="../media/image29.png"/><Relationship Id="rId7" Type="http://schemas.openxmlformats.org/officeDocument/2006/relationships/hyperlink" Target="https://pixabay.com/de/service/license-summary/"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pixabay.com/de/vectors/alter-mann-fahrt-roller-spielen-2815675/" TargetMode="External"/><Relationship Id="rId5" Type="http://schemas.openxmlformats.org/officeDocument/2006/relationships/hyperlink" Target="https://pixabay.com/de/vectors/erwachsene-alter-baby-kind-tod-2028245/" TargetMode="External"/><Relationship Id="rId10"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4" Type="http://schemas.openxmlformats.org/officeDocument/2006/relationships/image" Target="../media/image30.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illustrations/fragezeichen-frage-antwort-101982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hyperlink" Target="https://pixabay.com/service/license-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p:nvPr/>
        </p:nvSpPr>
        <p:spPr>
          <a:xfrm>
            <a:off x="4310344" y="3513902"/>
            <a:ext cx="7307007"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de-DE" sz="3400" b="1" i="0" u="none" strike="noStrike" cap="none" dirty="0">
                <a:solidFill>
                  <a:srgbClr val="C00000"/>
                </a:solidFill>
                <a:latin typeface="Calibri"/>
                <a:ea typeface="Calibri"/>
                <a:cs typeface="Calibri"/>
                <a:sym typeface="Calibri"/>
              </a:rPr>
              <a:t>Module 9 - Session </a:t>
            </a:r>
            <a:r>
              <a:rPr lang="de-DE" sz="3400" b="1" i="0" u="none" strike="noStrike" cap="none" dirty="0" err="1">
                <a:solidFill>
                  <a:srgbClr val="C00000"/>
                </a:solidFill>
                <a:latin typeface="Calibri"/>
                <a:ea typeface="Calibri"/>
                <a:cs typeface="Calibri"/>
                <a:sym typeface="Calibri"/>
              </a:rPr>
              <a:t>d'enseignement</a:t>
            </a:r>
            <a:r>
              <a:rPr lang="de-DE" sz="3400" b="1" i="0" u="none" strike="noStrike" cap="none" dirty="0">
                <a:solidFill>
                  <a:srgbClr val="C00000"/>
                </a:solidFill>
                <a:latin typeface="Calibri"/>
                <a:ea typeface="Calibri"/>
                <a:cs typeface="Calibri"/>
                <a:sym typeface="Calibri"/>
              </a:rPr>
              <a:t> </a:t>
            </a:r>
            <a:r>
              <a:rPr lang="de-DE" sz="2400" b="1" i="0" u="none" strike="noStrike" cap="none" dirty="0">
                <a:solidFill>
                  <a:srgbClr val="C00000"/>
                </a:solidFill>
                <a:latin typeface="Calibri"/>
                <a:ea typeface="Calibri"/>
                <a:cs typeface="Calibri"/>
                <a:sym typeface="Calibri"/>
              </a:rPr>
              <a:t>(9.1)</a:t>
            </a:r>
            <a:r>
              <a:rPr lang="de-DE" sz="2400" b="1" i="0" u="none" strike="noStrike" cap="none" dirty="0">
                <a:solidFill>
                  <a:schemeClr val="dk1"/>
                </a:solidFill>
                <a:latin typeface="Calibri"/>
                <a:ea typeface="Calibri"/>
                <a:cs typeface="Calibri"/>
                <a:sym typeface="Calibri"/>
              </a:rPr>
              <a:t/>
            </a:r>
            <a:br>
              <a:rPr lang="de-DE" sz="2400" b="1" i="0" u="none" strike="noStrike" cap="none" dirty="0">
                <a:solidFill>
                  <a:schemeClr val="dk1"/>
                </a:solidFill>
                <a:latin typeface="Calibri"/>
                <a:ea typeface="Calibri"/>
                <a:cs typeface="Calibri"/>
                <a:sym typeface="Calibri"/>
              </a:rPr>
            </a:br>
            <a:r>
              <a:rPr lang="de-DE" sz="4000" b="1" i="0" u="none" strike="noStrike" cap="none" dirty="0" err="1">
                <a:solidFill>
                  <a:schemeClr val="dk1"/>
                </a:solidFill>
                <a:latin typeface="Calibri"/>
                <a:ea typeface="Calibri"/>
                <a:cs typeface="Calibri"/>
                <a:sym typeface="Calibri"/>
              </a:rPr>
              <a:t>Applications</a:t>
            </a:r>
            <a:r>
              <a:rPr lang="de-DE" sz="4000" b="1" i="0" u="none" strike="noStrike" cap="none" dirty="0">
                <a:solidFill>
                  <a:schemeClr val="dk1"/>
                </a:solidFill>
                <a:latin typeface="Calibri"/>
                <a:ea typeface="Calibri"/>
                <a:cs typeface="Calibri"/>
                <a:sym typeface="Calibri"/>
              </a:rPr>
              <a:t> de </a:t>
            </a:r>
            <a:r>
              <a:rPr lang="de-DE" sz="4000" b="1" i="0" u="none" strike="noStrike" cap="none" dirty="0" err="1">
                <a:solidFill>
                  <a:schemeClr val="dk1"/>
                </a:solidFill>
                <a:latin typeface="Calibri"/>
                <a:ea typeface="Calibri"/>
                <a:cs typeface="Calibri"/>
                <a:sym typeface="Calibri"/>
              </a:rPr>
              <a:t>santé</a:t>
            </a:r>
            <a:r>
              <a:rPr lang="de-DE" sz="4000" b="1" i="0" u="none" strike="noStrike" cap="none" dirty="0">
                <a:solidFill>
                  <a:schemeClr val="dk1"/>
                </a:solidFill>
                <a:latin typeface="Calibri"/>
                <a:ea typeface="Calibri"/>
                <a:cs typeface="Calibri"/>
                <a:sym typeface="Calibri"/>
              </a:rPr>
              <a:t> </a:t>
            </a:r>
            <a:r>
              <a:rPr lang="de-DE" sz="4000" b="1" i="0" u="none" strike="noStrike" cap="none" dirty="0" err="1">
                <a:solidFill>
                  <a:schemeClr val="dk1"/>
                </a:solidFill>
                <a:latin typeface="Calibri"/>
                <a:ea typeface="Calibri"/>
                <a:cs typeface="Calibri"/>
                <a:sym typeface="Calibri"/>
              </a:rPr>
              <a:t>pour</a:t>
            </a:r>
            <a:r>
              <a:rPr lang="de-DE" sz="4000" b="1" i="0" u="none" strike="noStrike" cap="none" dirty="0">
                <a:solidFill>
                  <a:schemeClr val="dk1"/>
                </a:solidFill>
                <a:latin typeface="Calibri"/>
                <a:ea typeface="Calibri"/>
                <a:cs typeface="Calibri"/>
                <a:sym typeface="Calibri"/>
              </a:rPr>
              <a:t> les </a:t>
            </a:r>
            <a:r>
              <a:rPr lang="de-DE" sz="4000" b="1" i="0" u="none" strike="noStrike" cap="none" dirty="0" err="1">
                <a:solidFill>
                  <a:schemeClr val="dk1"/>
                </a:solidFill>
                <a:latin typeface="Calibri"/>
                <a:ea typeface="Calibri"/>
                <a:cs typeface="Calibri"/>
                <a:sym typeface="Calibri"/>
              </a:rPr>
              <a:t>personnes</a:t>
            </a:r>
            <a:r>
              <a:rPr lang="de-DE" sz="4000" b="1" i="0" u="none" strike="noStrike" cap="none" dirty="0">
                <a:solidFill>
                  <a:schemeClr val="dk1"/>
                </a:solidFill>
                <a:latin typeface="Calibri"/>
                <a:ea typeface="Calibri"/>
                <a:cs typeface="Calibri"/>
                <a:sym typeface="Calibri"/>
              </a:rPr>
              <a:t> </a:t>
            </a:r>
            <a:r>
              <a:rPr lang="de-DE" sz="4000" b="1" i="0" u="none" strike="noStrike" cap="none" dirty="0" err="1">
                <a:solidFill>
                  <a:schemeClr val="dk1"/>
                </a:solidFill>
                <a:latin typeface="Calibri"/>
                <a:ea typeface="Calibri"/>
                <a:cs typeface="Calibri"/>
                <a:sym typeface="Calibri"/>
              </a:rPr>
              <a:t>âgées</a:t>
            </a:r>
            <a:endParaRPr sz="3400" b="1" i="0" u="none" strike="noStrike" cap="none" dirty="0">
              <a:solidFill>
                <a:schemeClr val="dk1"/>
              </a:solidFill>
              <a:latin typeface="Calibri"/>
              <a:ea typeface="Calibri"/>
              <a:cs typeface="Calibri"/>
              <a:sym typeface="Calibri"/>
            </a:endParaRPr>
          </a:p>
        </p:txBody>
      </p:sp>
      <p:sp>
        <p:nvSpPr>
          <p:cNvPr id="68" name="Google Shape;68;p1"/>
          <p:cNvSpPr/>
          <p:nvPr/>
        </p:nvSpPr>
        <p:spPr>
          <a:xfrm>
            <a:off x="-2" y="67193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1</a:t>
            </a:r>
            <a:endParaRPr sz="2400">
              <a:solidFill>
                <a:srgbClr val="F2F2F2"/>
              </a:solidFill>
              <a:latin typeface="Calibri"/>
              <a:ea typeface="Calibri"/>
              <a:cs typeface="Calibri"/>
              <a:sym typeface="Calibri"/>
            </a:endParaRPr>
          </a:p>
        </p:txBody>
      </p:sp>
      <p:sp>
        <p:nvSpPr>
          <p:cNvPr id="69" name="Google Shape;69;p1"/>
          <p:cNvSpPr/>
          <p:nvPr/>
        </p:nvSpPr>
        <p:spPr>
          <a:xfrm>
            <a:off x="2609" y="1507751"/>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2</a:t>
            </a:r>
            <a:endParaRPr sz="2400">
              <a:solidFill>
                <a:srgbClr val="F2F2F2"/>
              </a:solidFill>
              <a:latin typeface="Calibri"/>
              <a:ea typeface="Calibri"/>
              <a:cs typeface="Calibri"/>
              <a:sym typeface="Calibri"/>
            </a:endParaRPr>
          </a:p>
        </p:txBody>
      </p:sp>
      <p:sp>
        <p:nvSpPr>
          <p:cNvPr id="70" name="Google Shape;70;p1"/>
          <p:cNvSpPr/>
          <p:nvPr/>
        </p:nvSpPr>
        <p:spPr>
          <a:xfrm>
            <a:off x="-56" y="2302518"/>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3</a:t>
            </a:r>
            <a:endParaRPr sz="2400">
              <a:solidFill>
                <a:srgbClr val="F2F2F2"/>
              </a:solidFill>
              <a:latin typeface="Calibri"/>
              <a:ea typeface="Calibri"/>
              <a:cs typeface="Calibri"/>
              <a:sym typeface="Calibri"/>
            </a:endParaRPr>
          </a:p>
        </p:txBody>
      </p:sp>
      <p:sp>
        <p:nvSpPr>
          <p:cNvPr id="71" name="Google Shape;71;p1"/>
          <p:cNvSpPr/>
          <p:nvPr/>
        </p:nvSpPr>
        <p:spPr>
          <a:xfrm>
            <a:off x="-2" y="317097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4</a:t>
            </a:r>
            <a:endParaRPr sz="2400">
              <a:solidFill>
                <a:srgbClr val="F2F2F2"/>
              </a:solidFill>
              <a:latin typeface="Calibri"/>
              <a:ea typeface="Calibri"/>
              <a:cs typeface="Calibri"/>
              <a:sym typeface="Calibri"/>
            </a:endParaRPr>
          </a:p>
        </p:txBody>
      </p:sp>
      <p:sp>
        <p:nvSpPr>
          <p:cNvPr id="72" name="Google Shape;72;p1"/>
          <p:cNvSpPr/>
          <p:nvPr/>
        </p:nvSpPr>
        <p:spPr>
          <a:xfrm>
            <a:off x="1655" y="403693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5</a:t>
            </a:r>
            <a:endParaRPr sz="2400">
              <a:solidFill>
                <a:srgbClr val="F2F2F2"/>
              </a:solidFill>
              <a:latin typeface="Calibri"/>
              <a:ea typeface="Calibri"/>
              <a:cs typeface="Calibri"/>
              <a:sym typeface="Calibri"/>
            </a:endParaRPr>
          </a:p>
        </p:txBody>
      </p:sp>
      <p:pic>
        <p:nvPicPr>
          <p:cNvPr id="73" name="Google Shape;73;p1"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7"/>
          <a:stretch/>
        </p:blipFill>
        <p:spPr>
          <a:xfrm>
            <a:off x="4310344" y="1134849"/>
            <a:ext cx="6563496" cy="2084244"/>
          </a:xfrm>
          <a:prstGeom prst="rect">
            <a:avLst/>
          </a:prstGeom>
          <a:noFill/>
          <a:ln>
            <a:noFill/>
          </a:ln>
        </p:spPr>
      </p:pic>
      <p:sp>
        <p:nvSpPr>
          <p:cNvPr id="74" name="Google Shape;74;p1"/>
          <p:cNvSpPr txBox="1"/>
          <p:nvPr/>
        </p:nvSpPr>
        <p:spPr>
          <a:xfrm>
            <a:off x="4863323" y="2899483"/>
            <a:ext cx="609490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800">
                <a:solidFill>
                  <a:srgbClr val="ABC7F1"/>
                </a:solidFill>
                <a:latin typeface="Calibri"/>
                <a:ea typeface="Calibri"/>
                <a:cs typeface="Calibri"/>
                <a:sym typeface="Calibri"/>
              </a:rPr>
              <a:t>https://apps4health.eu/</a:t>
            </a:r>
            <a:endParaRPr/>
          </a:p>
        </p:txBody>
      </p:sp>
      <p:pic>
        <p:nvPicPr>
          <p:cNvPr id="75" name="Google Shape;75;p1"/>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76" name="Google Shape;76;p1"/>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77" name="Google Shape;77;p1"/>
          <p:cNvSpPr/>
          <p:nvPr/>
        </p:nvSpPr>
        <p:spPr>
          <a:xfrm>
            <a:off x="510" y="490374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6</a:t>
            </a:r>
            <a:endParaRPr sz="2400">
              <a:solidFill>
                <a:schemeClr val="lt1"/>
              </a:solidFill>
              <a:latin typeface="Calibri"/>
              <a:ea typeface="Calibri"/>
              <a:cs typeface="Calibri"/>
              <a:sym typeface="Calibri"/>
            </a:endParaRPr>
          </a:p>
        </p:txBody>
      </p:sp>
      <p:pic>
        <p:nvPicPr>
          <p:cNvPr id="78" name="Google Shape;78;p1"/>
          <p:cNvPicPr preferRelativeResize="0"/>
          <p:nvPr/>
        </p:nvPicPr>
        <p:blipFill rotWithShape="1">
          <a:blip r:embed="rId4">
            <a:alphaModFix/>
          </a:blip>
          <a:srcRect b="59835"/>
          <a:stretch/>
        </p:blipFill>
        <p:spPr>
          <a:xfrm rot="10800000">
            <a:off x="-8250" y="-4107"/>
            <a:ext cx="12191695" cy="349261"/>
          </a:xfrm>
          <a:prstGeom prst="rect">
            <a:avLst/>
          </a:prstGeom>
          <a:noFill/>
          <a:ln>
            <a:noFill/>
          </a:ln>
        </p:spPr>
      </p:pic>
      <p:pic>
        <p:nvPicPr>
          <p:cNvPr id="79" name="Google Shape;79;p1"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80" name="Google Shape;80;p1"/>
          <p:cNvSpPr/>
          <p:nvPr/>
        </p:nvSpPr>
        <p:spPr>
          <a:xfrm>
            <a:off x="728869" y="1172199"/>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7</a:t>
            </a:r>
            <a:endParaRPr sz="2400">
              <a:solidFill>
                <a:srgbClr val="F2F2F2"/>
              </a:solidFill>
              <a:latin typeface="Calibri"/>
              <a:ea typeface="Calibri"/>
              <a:cs typeface="Calibri"/>
              <a:sym typeface="Calibri"/>
            </a:endParaRPr>
          </a:p>
        </p:txBody>
      </p:sp>
      <p:sp>
        <p:nvSpPr>
          <p:cNvPr id="81" name="Google Shape;81;p1"/>
          <p:cNvSpPr/>
          <p:nvPr/>
        </p:nvSpPr>
        <p:spPr>
          <a:xfrm>
            <a:off x="721541" y="200802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8</a:t>
            </a:r>
            <a:endParaRPr sz="2400">
              <a:solidFill>
                <a:srgbClr val="F2F2F2"/>
              </a:solidFill>
              <a:latin typeface="Calibri"/>
              <a:ea typeface="Calibri"/>
              <a:cs typeface="Calibri"/>
              <a:sym typeface="Calibri"/>
            </a:endParaRPr>
          </a:p>
        </p:txBody>
      </p:sp>
      <p:sp>
        <p:nvSpPr>
          <p:cNvPr id="82" name="Google Shape;82;p1"/>
          <p:cNvSpPr/>
          <p:nvPr/>
        </p:nvSpPr>
        <p:spPr>
          <a:xfrm>
            <a:off x="728815" y="2802787"/>
            <a:ext cx="722376" cy="868136"/>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b="1">
                <a:solidFill>
                  <a:srgbClr val="F2F2F2"/>
                </a:solidFill>
                <a:latin typeface="Calibri"/>
                <a:ea typeface="Calibri"/>
                <a:cs typeface="Calibri"/>
                <a:sym typeface="Calibri"/>
              </a:rPr>
              <a:t>9</a:t>
            </a:r>
            <a:endParaRPr sz="2400" b="1">
              <a:solidFill>
                <a:srgbClr val="F2F2F2"/>
              </a:solidFill>
              <a:latin typeface="Calibri"/>
              <a:ea typeface="Calibri"/>
              <a:cs typeface="Calibri"/>
              <a:sym typeface="Calibri"/>
            </a:endParaRPr>
          </a:p>
        </p:txBody>
      </p:sp>
      <p:sp>
        <p:nvSpPr>
          <p:cNvPr id="83" name="Google Shape;83;p1"/>
          <p:cNvSpPr/>
          <p:nvPr/>
        </p:nvSpPr>
        <p:spPr>
          <a:xfrm>
            <a:off x="728869" y="3671243"/>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10</a:t>
            </a:r>
            <a:endParaRPr sz="2400">
              <a:solidFill>
                <a:srgbClr val="F2F2F2"/>
              </a:solidFill>
              <a:latin typeface="Calibri"/>
              <a:ea typeface="Calibri"/>
              <a:cs typeface="Calibri"/>
              <a:sym typeface="Calibri"/>
            </a:endParaRPr>
          </a:p>
        </p:txBody>
      </p:sp>
      <p:sp>
        <p:nvSpPr>
          <p:cNvPr id="84" name="Google Shape;84;p1"/>
          <p:cNvSpPr/>
          <p:nvPr/>
        </p:nvSpPr>
        <p:spPr>
          <a:xfrm>
            <a:off x="730526" y="4537206"/>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400">
                <a:solidFill>
                  <a:srgbClr val="F2F2F2"/>
                </a:solidFill>
                <a:latin typeface="Calibri"/>
                <a:ea typeface="Calibri"/>
                <a:cs typeface="Calibri"/>
                <a:sym typeface="Calibri"/>
              </a:rPr>
              <a:t>11</a:t>
            </a:r>
            <a:endParaRPr sz="2400">
              <a:solidFill>
                <a:srgbClr val="F2F2F2"/>
              </a:solidFill>
              <a:latin typeface="Calibri"/>
              <a:ea typeface="Calibri"/>
              <a:cs typeface="Calibri"/>
              <a:sym typeface="Calibri"/>
            </a:endParaRPr>
          </a:p>
        </p:txBody>
      </p:sp>
      <p:sp>
        <p:nvSpPr>
          <p:cNvPr id="85" name="Google Shape;85;p1"/>
          <p:cNvSpPr/>
          <p:nvPr/>
        </p:nvSpPr>
        <p:spPr>
          <a:xfrm>
            <a:off x="2425150" y="6376653"/>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de-DE" sz="1000" b="0" i="0">
                <a:solidFill>
                  <a:srgbClr val="DDEAF6"/>
                </a:solidFill>
                <a:latin typeface="Calibri"/>
                <a:ea typeface="Calibri"/>
                <a:cs typeface="Calibri"/>
                <a:sym typeface="Calibri"/>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sz="1000">
              <a:solidFill>
                <a:srgbClr val="DDEAF6"/>
              </a:solidFill>
              <a:latin typeface="Calibri"/>
              <a:ea typeface="Calibri"/>
              <a:cs typeface="Calibri"/>
              <a:sym typeface="Calibri"/>
            </a:endParaRPr>
          </a:p>
        </p:txBody>
      </p:sp>
      <p:pic>
        <p:nvPicPr>
          <p:cNvPr id="86" name="Google Shape;86;p1"/>
          <p:cNvPicPr preferRelativeResize="0"/>
          <p:nvPr/>
        </p:nvPicPr>
        <p:blipFill>
          <a:blip r:embed="rId7"/>
          <a:srcRect/>
          <a:stretch/>
        </p:blipFill>
        <p:spPr>
          <a:xfrm>
            <a:off x="19458" y="6414599"/>
            <a:ext cx="1938951"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title"/>
          </p:nvPr>
        </p:nvSpPr>
        <p:spPr>
          <a:xfrm>
            <a:off x="557999" y="1566109"/>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Quels sont donc les processus de vieillissement ?</a:t>
            </a:r>
            <a:endParaRPr/>
          </a:p>
        </p:txBody>
      </p:sp>
      <p:sp>
        <p:nvSpPr>
          <p:cNvPr id="200" name="Google Shape;200;p9"/>
          <p:cNvSpPr txBox="1">
            <a:spLocks noGrp="1"/>
          </p:cNvSpPr>
          <p:nvPr>
            <p:ph type="body" idx="1"/>
          </p:nvPr>
        </p:nvSpPr>
        <p:spPr>
          <a:xfrm>
            <a:off x="566154" y="2171204"/>
            <a:ext cx="7369532" cy="422344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SzPct val="100000"/>
              <a:buChar char="▪"/>
            </a:pPr>
            <a:r>
              <a:rPr lang="de-DE"/>
              <a:t>Les processus de vieillissement </a:t>
            </a:r>
            <a:r>
              <a:rPr lang="de-DE" b="1"/>
              <a:t>progressent individuellement </a:t>
            </a:r>
            <a:r>
              <a:rPr lang="de-DE"/>
              <a:t>et </a:t>
            </a:r>
            <a:r>
              <a:rPr lang="de-DE" b="1"/>
              <a:t>sont influencés par de multiples facteurs, tels que </a:t>
            </a:r>
            <a:r>
              <a:rPr lang="de-DE"/>
              <a:t>le sexe, l'origine ethnique, les dispositions génétiques (par exemple la probabilité accrue de souffrir de certaines maladies), le statut socio-économique (éducation, par exemple le niveau de compétences en matière de santé), les environnements vécus (par exemple l'exposition aux risques sanitaires, l'accès à des services de soins de santé de qualité, l'expérience de la guerre, le déplacement), les choix de mode de vie (par exemple la consommation de substances, les habitudes alimentaires, l'activité physique) tout au long de la vie. </a:t>
            </a:r>
            <a:endParaRPr/>
          </a:p>
          <a:p>
            <a:pPr marL="228600" lvl="0" indent="-228600" algn="l" rtl="0">
              <a:lnSpc>
                <a:spcPct val="120000"/>
              </a:lnSpc>
              <a:spcBef>
                <a:spcPts val="1200"/>
              </a:spcBef>
              <a:spcAft>
                <a:spcPts val="0"/>
              </a:spcAft>
              <a:buSzPct val="100000"/>
              <a:buFont typeface="Noto Sans Symbols"/>
              <a:buChar char="⮚"/>
            </a:pPr>
            <a:r>
              <a:rPr lang="de-DE"/>
              <a:t>Tous ces </a:t>
            </a:r>
            <a:r>
              <a:rPr lang="de-DE" b="1"/>
              <a:t>facteurs </a:t>
            </a:r>
            <a:r>
              <a:rPr lang="de-DE"/>
              <a:t>peuvent </a:t>
            </a:r>
            <a:r>
              <a:rPr lang="de-DE" b="1"/>
              <a:t>conduire à des processus </a:t>
            </a:r>
            <a:r>
              <a:rPr lang="de-DE"/>
              <a:t>et des </a:t>
            </a:r>
            <a:r>
              <a:rPr lang="de-DE" b="1"/>
              <a:t>résultats différents </a:t>
            </a:r>
            <a:r>
              <a:rPr lang="de-DE"/>
              <a:t>!</a:t>
            </a:r>
            <a:endParaRPr/>
          </a:p>
          <a:p>
            <a:pPr marL="228600" lvl="0" indent="-87629" algn="l" rtl="0">
              <a:lnSpc>
                <a:spcPct val="120000"/>
              </a:lnSpc>
              <a:spcBef>
                <a:spcPts val="1200"/>
              </a:spcBef>
              <a:spcAft>
                <a:spcPts val="0"/>
              </a:spcAft>
              <a:buSzPct val="100000"/>
              <a:buNone/>
            </a:pPr>
            <a:endParaRPr/>
          </a:p>
          <a:p>
            <a:pPr marL="228600" lvl="0" indent="-87629" algn="l" rtl="0">
              <a:lnSpc>
                <a:spcPct val="120000"/>
              </a:lnSpc>
              <a:spcBef>
                <a:spcPts val="1200"/>
              </a:spcBef>
              <a:spcAft>
                <a:spcPts val="0"/>
              </a:spcAft>
              <a:buSzPct val="100000"/>
              <a:buNone/>
            </a:pPr>
            <a:endParaRPr/>
          </a:p>
          <a:p>
            <a:pPr marL="228600" lvl="0" indent="-87629" algn="l" rtl="0">
              <a:lnSpc>
                <a:spcPct val="120000"/>
              </a:lnSpc>
              <a:spcBef>
                <a:spcPts val="1200"/>
              </a:spcBef>
              <a:spcAft>
                <a:spcPts val="0"/>
              </a:spcAft>
              <a:buSzPct val="100000"/>
              <a:buNone/>
            </a:pPr>
            <a:endParaRPr/>
          </a:p>
        </p:txBody>
      </p:sp>
      <p:sp>
        <p:nvSpPr>
          <p:cNvPr id="201" name="Google Shape;201;p9"/>
          <p:cNvSpPr/>
          <p:nvPr/>
        </p:nvSpPr>
        <p:spPr>
          <a:xfrm>
            <a:off x="9752970" y="6394648"/>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202" name="Google Shape;202;p9"/>
          <p:cNvPicPr preferRelativeResize="0"/>
          <p:nvPr/>
        </p:nvPicPr>
        <p:blipFill rotWithShape="1">
          <a:blip r:embed="rId5">
            <a:alphaModFix/>
          </a:blip>
          <a:srcRect/>
          <a:stretch/>
        </p:blipFill>
        <p:spPr>
          <a:xfrm>
            <a:off x="7943841" y="1566109"/>
            <a:ext cx="4229100" cy="4229100"/>
          </a:xfrm>
          <a:prstGeom prst="rect">
            <a:avLst/>
          </a:prstGeom>
          <a:noFill/>
          <a:ln>
            <a:noFill/>
          </a:ln>
        </p:spPr>
      </p:pic>
      <p:sp>
        <p:nvSpPr>
          <p:cNvPr id="203" name="Google Shape;203;p9"/>
          <p:cNvSpPr/>
          <p:nvPr/>
        </p:nvSpPr>
        <p:spPr>
          <a:xfrm>
            <a:off x="6344175" y="-3925"/>
            <a:ext cx="58464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9.1.1 Connaissances générales en matière de nutrition</a:t>
            </a:r>
            <a:endParaRPr sz="1800">
              <a:solidFill>
                <a:schemeClr val="lt1"/>
              </a:solidFill>
              <a:latin typeface="Calibri"/>
              <a:ea typeface="Calibri"/>
              <a:cs typeface="Calibri"/>
              <a:sym typeface="Calibri"/>
            </a:endParaRPr>
          </a:p>
        </p:txBody>
      </p:sp>
      <p:sp>
        <p:nvSpPr>
          <p:cNvPr id="204" name="Google Shape;204;p9"/>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9"/>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06" name="Google Shape;206;p9"/>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a:spLocks noGrp="1"/>
          </p:cNvSpPr>
          <p:nvPr>
            <p:ph type="title"/>
          </p:nvPr>
        </p:nvSpPr>
        <p:spPr>
          <a:xfrm>
            <a:off x="557999" y="1566109"/>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ts val="2800"/>
              <a:buFont typeface="Calibri"/>
              <a:buNone/>
            </a:pPr>
            <a:r>
              <a:rPr lang="de-DE"/>
              <a:t>Stéréotypes sur les "personnes âgées" ? Non ! Hétérogénéité du vieillissement !</a:t>
            </a:r>
            <a:endParaRPr/>
          </a:p>
        </p:txBody>
      </p:sp>
      <p:sp>
        <p:nvSpPr>
          <p:cNvPr id="213" name="Google Shape;213;p10"/>
          <p:cNvSpPr txBox="1">
            <a:spLocks noGrp="1"/>
          </p:cNvSpPr>
          <p:nvPr>
            <p:ph type="body" idx="1"/>
          </p:nvPr>
        </p:nvSpPr>
        <p:spPr>
          <a:xfrm>
            <a:off x="566154" y="2171204"/>
            <a:ext cx="7369532" cy="422344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SzPts val="2400"/>
              <a:buChar char="▪"/>
            </a:pPr>
            <a:r>
              <a:rPr lang="de-DE" b="1"/>
              <a:t>Le vieillissement </a:t>
            </a:r>
            <a:r>
              <a:rPr lang="de-DE"/>
              <a:t>est </a:t>
            </a:r>
            <a:r>
              <a:rPr lang="de-DE" b="1"/>
              <a:t>souvent associé à </a:t>
            </a:r>
            <a:r>
              <a:rPr lang="de-DE"/>
              <a:t>différents </a:t>
            </a:r>
            <a:r>
              <a:rPr lang="de-DE" b="1"/>
              <a:t>aspects négatifs </a:t>
            </a:r>
            <a:r>
              <a:rPr lang="de-DE"/>
              <a:t>: sur le plan biologique (par exemple, perte des capacités physiques et mentales et multimorbidité), sur le plan social (par exemple, perte de rôles sociaux, perte d'amis, isolement, dépendance ou fardeau), sur le plan de la santé (par exemple, perte de l'estime de soi), sur le plan de l'éducation (par exemple, perte de l'estime de soi), etc. </a:t>
            </a:r>
            <a:endParaRPr/>
          </a:p>
          <a:p>
            <a:pPr marL="228600" lvl="0" indent="-228600" algn="l" rtl="0">
              <a:lnSpc>
                <a:spcPct val="120000"/>
              </a:lnSpc>
              <a:spcBef>
                <a:spcPts val="1200"/>
              </a:spcBef>
              <a:spcAft>
                <a:spcPts val="0"/>
              </a:spcAft>
              <a:buSzPts val="2400"/>
              <a:buChar char="▪"/>
            </a:pPr>
            <a:r>
              <a:rPr lang="de-DE"/>
              <a:t>Pourtant, les </a:t>
            </a:r>
            <a:r>
              <a:rPr lang="de-DE" b="1"/>
              <a:t>stéréotypes </a:t>
            </a:r>
            <a:r>
              <a:rPr lang="de-DE"/>
              <a:t>sur les personnes âgées, qui sont simplement "vieilles, fragiles et un fardeau"</a:t>
            </a:r>
            <a:r>
              <a:rPr lang="de-DE" b="1"/>
              <a:t>, sont âgistes et inappropriés ! </a:t>
            </a:r>
            <a:endParaRPr/>
          </a:p>
          <a:p>
            <a:pPr marL="228600" lvl="0" indent="-228600" algn="l" rtl="0">
              <a:lnSpc>
                <a:spcPct val="120000"/>
              </a:lnSpc>
              <a:spcBef>
                <a:spcPts val="1200"/>
              </a:spcBef>
              <a:spcAft>
                <a:spcPts val="0"/>
              </a:spcAft>
              <a:buSzPts val="2400"/>
              <a:buChar char="▪"/>
            </a:pPr>
            <a:r>
              <a:rPr lang="de-DE"/>
              <a:t>Les processus de vieillissement sont individuels et peuvent être influencés dans une certaine mesure</a:t>
            </a:r>
            <a:endParaRPr/>
          </a:p>
          <a:p>
            <a:pPr marL="228600" lvl="0" indent="-76200" algn="l" rtl="0">
              <a:lnSpc>
                <a:spcPct val="120000"/>
              </a:lnSpc>
              <a:spcBef>
                <a:spcPts val="1200"/>
              </a:spcBef>
              <a:spcAft>
                <a:spcPts val="0"/>
              </a:spcAft>
              <a:buSzPts val="2400"/>
              <a:buNone/>
            </a:pPr>
            <a:endParaRPr/>
          </a:p>
          <a:p>
            <a:pPr marL="228600" lvl="0" indent="-76200" algn="l" rtl="0">
              <a:lnSpc>
                <a:spcPct val="120000"/>
              </a:lnSpc>
              <a:spcBef>
                <a:spcPts val="1200"/>
              </a:spcBef>
              <a:spcAft>
                <a:spcPts val="0"/>
              </a:spcAft>
              <a:buSzPts val="2400"/>
              <a:buNone/>
            </a:pPr>
            <a:endParaRPr/>
          </a:p>
          <a:p>
            <a:pPr marL="228600" lvl="0" indent="-76200" algn="l" rtl="0">
              <a:lnSpc>
                <a:spcPct val="120000"/>
              </a:lnSpc>
              <a:spcBef>
                <a:spcPts val="1200"/>
              </a:spcBef>
              <a:spcAft>
                <a:spcPts val="0"/>
              </a:spcAft>
              <a:buSzPts val="2400"/>
              <a:buNone/>
            </a:pPr>
            <a:endParaRPr/>
          </a:p>
          <a:p>
            <a:pPr marL="228600" lvl="0" indent="-76200" algn="l" rtl="0">
              <a:lnSpc>
                <a:spcPct val="120000"/>
              </a:lnSpc>
              <a:spcBef>
                <a:spcPts val="1200"/>
              </a:spcBef>
              <a:spcAft>
                <a:spcPts val="0"/>
              </a:spcAft>
              <a:buSzPts val="2400"/>
              <a:buNone/>
            </a:pPr>
            <a:endParaRPr/>
          </a:p>
        </p:txBody>
      </p:sp>
      <p:sp>
        <p:nvSpPr>
          <p:cNvPr id="214" name="Google Shape;214;p10"/>
          <p:cNvSpPr/>
          <p:nvPr/>
        </p:nvSpPr>
        <p:spPr>
          <a:xfrm>
            <a:off x="9752970" y="6394648"/>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215" name="Google Shape;215;p10"/>
          <p:cNvPicPr preferRelativeResize="0"/>
          <p:nvPr/>
        </p:nvPicPr>
        <p:blipFill rotWithShape="1">
          <a:blip r:embed="rId5">
            <a:alphaModFix/>
          </a:blip>
          <a:srcRect/>
          <a:stretch/>
        </p:blipFill>
        <p:spPr>
          <a:xfrm>
            <a:off x="8270412" y="1982957"/>
            <a:ext cx="3767677" cy="4294414"/>
          </a:xfrm>
          <a:prstGeom prst="rect">
            <a:avLst/>
          </a:prstGeom>
          <a:noFill/>
          <a:ln>
            <a:noFill/>
          </a:ln>
        </p:spPr>
      </p:pic>
      <p:sp>
        <p:nvSpPr>
          <p:cNvPr id="216" name="Google Shape;216;p10"/>
          <p:cNvSpPr/>
          <p:nvPr/>
        </p:nvSpPr>
        <p:spPr>
          <a:xfrm>
            <a:off x="6511949" y="-3925"/>
            <a:ext cx="56787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9.1.1 Connaissances générales en matière de nutrition</a:t>
            </a:r>
            <a:endParaRPr sz="1800">
              <a:solidFill>
                <a:schemeClr val="lt1"/>
              </a:solidFill>
              <a:latin typeface="Calibri"/>
              <a:ea typeface="Calibri"/>
              <a:cs typeface="Calibri"/>
              <a:sym typeface="Calibri"/>
            </a:endParaRPr>
          </a:p>
        </p:txBody>
      </p:sp>
      <p:sp>
        <p:nvSpPr>
          <p:cNvPr id="217" name="Google Shape;217;p10"/>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10"/>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19" name="Google Shape;219;p10"/>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557999" y="11851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Hétérogénéité du vieillissement !</a:t>
            </a:r>
            <a:endParaRPr/>
          </a:p>
        </p:txBody>
      </p:sp>
      <p:sp>
        <p:nvSpPr>
          <p:cNvPr id="226" name="Google Shape;226;p11"/>
          <p:cNvSpPr txBox="1">
            <a:spLocks noGrp="1"/>
          </p:cNvSpPr>
          <p:nvPr>
            <p:ph type="body" idx="1"/>
          </p:nvPr>
        </p:nvSpPr>
        <p:spPr>
          <a:xfrm>
            <a:off x="566154" y="1790204"/>
            <a:ext cx="7369500" cy="4686900"/>
          </a:xfrm>
          <a:prstGeom prst="rect">
            <a:avLst/>
          </a:prstGeom>
          <a:noFill/>
          <a:ln>
            <a:noFill/>
          </a:ln>
        </p:spPr>
        <p:txBody>
          <a:bodyPr spcFirstLastPara="1" wrap="square" lIns="91425" tIns="45700" rIns="91425" bIns="45700" anchor="t" anchorCtr="0">
            <a:noAutofit/>
          </a:bodyPr>
          <a:lstStyle/>
          <a:p>
            <a:pPr marL="228600" lvl="0" indent="-210820" algn="l" rtl="0">
              <a:lnSpc>
                <a:spcPct val="100000"/>
              </a:lnSpc>
              <a:spcBef>
                <a:spcPts val="0"/>
              </a:spcBef>
              <a:spcAft>
                <a:spcPts val="0"/>
              </a:spcAft>
              <a:buSzPts val="1720"/>
              <a:buChar char="▪"/>
            </a:pPr>
            <a:r>
              <a:rPr lang="de-DE" sz="1720"/>
              <a:t>L'hétérogénéité des processus de vieillissement peut conduire à des niveaux de performance et à des conditions de vie quotidienne différents dans la vieillesse, de sorte qu'il peut être plus ou moins possible pour les personnes âgées d'accomplir les activités de la vie quotidienne (AVQ) dans différents domaines de la vie. </a:t>
            </a:r>
            <a:endParaRPr sz="1340"/>
          </a:p>
          <a:p>
            <a:pPr marL="228600" lvl="0" indent="-210820" algn="l" rtl="0">
              <a:lnSpc>
                <a:spcPct val="100000"/>
              </a:lnSpc>
              <a:spcBef>
                <a:spcPts val="1200"/>
              </a:spcBef>
              <a:spcAft>
                <a:spcPts val="0"/>
              </a:spcAft>
              <a:buSzPts val="1720"/>
              <a:buChar char="▪"/>
            </a:pPr>
            <a:r>
              <a:rPr lang="de-DE" sz="1720"/>
              <a:t>"Certaines personnes âgées de 80 ans ont des niveaux de capacité physique et mentale qui se comparent favorablement à ceux de personnes âgées de 30 ans. D'autres personnes du même âge peuvent avoir besoin de soins et d'un soutien importants pour des activités de base telles que s'habiller et manger." (OMS, 2020)</a:t>
            </a:r>
            <a:endParaRPr sz="1340"/>
          </a:p>
          <a:p>
            <a:pPr marL="685800" lvl="1" indent="-207009" algn="l" rtl="0">
              <a:lnSpc>
                <a:spcPct val="100000"/>
              </a:lnSpc>
              <a:spcBef>
                <a:spcPts val="1200"/>
              </a:spcBef>
              <a:spcAft>
                <a:spcPts val="0"/>
              </a:spcAft>
              <a:buSzPts val="1910"/>
              <a:buFont typeface="Noto Sans Symbols"/>
              <a:buChar char="⮚"/>
            </a:pPr>
            <a:r>
              <a:rPr lang="de-DE" sz="1625"/>
              <a:t> Les </a:t>
            </a:r>
            <a:r>
              <a:rPr lang="de-DE" sz="1625" b="1"/>
              <a:t>personnes âgées </a:t>
            </a:r>
            <a:r>
              <a:rPr lang="de-DE" sz="1625"/>
              <a:t>sont </a:t>
            </a:r>
            <a:r>
              <a:rPr lang="de-DE" sz="1625" b="1"/>
              <a:t>diverses </a:t>
            </a:r>
            <a:r>
              <a:rPr lang="de-DE" sz="1625"/>
              <a:t>en termes de </a:t>
            </a:r>
            <a:r>
              <a:rPr lang="de-DE" sz="1625" b="1"/>
              <a:t>santé </a:t>
            </a:r>
            <a:r>
              <a:rPr lang="de-DE" sz="1625"/>
              <a:t>et de niveau de </a:t>
            </a:r>
            <a:r>
              <a:rPr lang="de-DE" sz="1625" b="1"/>
              <a:t>capacité fonctionnelle.</a:t>
            </a:r>
            <a:endParaRPr sz="1245"/>
          </a:p>
          <a:p>
            <a:pPr marL="685800" lvl="1" indent="-207009" algn="l" rtl="0">
              <a:lnSpc>
                <a:spcPct val="100000"/>
              </a:lnSpc>
              <a:spcBef>
                <a:spcPts val="1200"/>
              </a:spcBef>
              <a:spcAft>
                <a:spcPts val="0"/>
              </a:spcAft>
              <a:buSzPts val="1910"/>
              <a:buFont typeface="Noto Sans Symbols"/>
              <a:buChar char="⮚"/>
            </a:pPr>
            <a:r>
              <a:rPr lang="de-DE" sz="1625" b="1"/>
              <a:t>Comme nous l'avons montré, certains facteurs du vieillissement peuvent être influencés tout au long de la vie et d'autres peuvent être traités pendant la vieillesse afin de préserver les capacités fonctionnelles.</a:t>
            </a:r>
            <a:endParaRPr sz="1340"/>
          </a:p>
          <a:p>
            <a:pPr marL="228600" lvl="0" indent="-133350" algn="l" rtl="0">
              <a:lnSpc>
                <a:spcPct val="100000"/>
              </a:lnSpc>
              <a:spcBef>
                <a:spcPts val="1200"/>
              </a:spcBef>
              <a:spcAft>
                <a:spcPts val="0"/>
              </a:spcAft>
              <a:buSzPts val="1140"/>
              <a:buNone/>
            </a:pPr>
            <a:endParaRPr sz="1340"/>
          </a:p>
          <a:p>
            <a:pPr marL="228600" lvl="0" indent="-133350" algn="l" rtl="0">
              <a:lnSpc>
                <a:spcPct val="100000"/>
              </a:lnSpc>
              <a:spcBef>
                <a:spcPts val="1200"/>
              </a:spcBef>
              <a:spcAft>
                <a:spcPts val="0"/>
              </a:spcAft>
              <a:buSzPts val="1140"/>
              <a:buNone/>
            </a:pPr>
            <a:endParaRPr sz="1340"/>
          </a:p>
        </p:txBody>
      </p:sp>
      <p:sp>
        <p:nvSpPr>
          <p:cNvPr id="227" name="Google Shape;227;p11"/>
          <p:cNvSpPr/>
          <p:nvPr/>
        </p:nvSpPr>
        <p:spPr>
          <a:xfrm>
            <a:off x="9752970" y="6013648"/>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228" name="Google Shape;228;p11"/>
          <p:cNvPicPr preferRelativeResize="0"/>
          <p:nvPr/>
        </p:nvPicPr>
        <p:blipFill rotWithShape="1">
          <a:blip r:embed="rId5">
            <a:alphaModFix/>
          </a:blip>
          <a:srcRect/>
          <a:stretch/>
        </p:blipFill>
        <p:spPr>
          <a:xfrm>
            <a:off x="8270412" y="1601957"/>
            <a:ext cx="3767676" cy="4294413"/>
          </a:xfrm>
          <a:prstGeom prst="rect">
            <a:avLst/>
          </a:prstGeom>
          <a:noFill/>
          <a:ln>
            <a:noFill/>
          </a:ln>
        </p:spPr>
      </p:pic>
      <p:sp>
        <p:nvSpPr>
          <p:cNvPr id="229" name="Google Shape;229;p11"/>
          <p:cNvSpPr/>
          <p:nvPr/>
        </p:nvSpPr>
        <p:spPr>
          <a:xfrm>
            <a:off x="6281256" y="-3925"/>
            <a:ext cx="59094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9.1.1 Connaissances générales en matière de nutrition</a:t>
            </a:r>
            <a:endParaRPr sz="1800">
              <a:solidFill>
                <a:schemeClr val="lt1"/>
              </a:solidFill>
              <a:latin typeface="Calibri"/>
              <a:ea typeface="Calibri"/>
              <a:cs typeface="Calibri"/>
              <a:sym typeface="Calibri"/>
            </a:endParaRPr>
          </a:p>
        </p:txBody>
      </p:sp>
      <p:sp>
        <p:nvSpPr>
          <p:cNvPr id="230" name="Google Shape;230;p11"/>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1"/>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32" name="Google Shape;232;p11"/>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2"/>
          <p:cNvSpPr txBox="1">
            <a:spLocks noGrp="1"/>
          </p:cNvSpPr>
          <p:nvPr>
            <p:ph type="title"/>
          </p:nvPr>
        </p:nvSpPr>
        <p:spPr>
          <a:xfrm>
            <a:off x="558000" y="8514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Vieillissement en bonne santé </a:t>
            </a:r>
            <a:endParaRPr/>
          </a:p>
        </p:txBody>
      </p:sp>
      <p:sp>
        <p:nvSpPr>
          <p:cNvPr id="239" name="Google Shape;239;p12"/>
          <p:cNvSpPr txBox="1">
            <a:spLocks noGrp="1"/>
          </p:cNvSpPr>
          <p:nvPr>
            <p:ph type="body" idx="1"/>
          </p:nvPr>
        </p:nvSpPr>
        <p:spPr>
          <a:xfrm>
            <a:off x="557999" y="1571399"/>
            <a:ext cx="11459700" cy="4866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ts val="2400"/>
              <a:buNone/>
            </a:pPr>
            <a:r>
              <a:rPr lang="de-DE"/>
              <a:t>Le vieillissement en bonne santé est considéré comme : </a:t>
            </a:r>
            <a:endParaRPr/>
          </a:p>
          <a:p>
            <a:pPr marL="228600" lvl="0" indent="-228600" algn="l" rtl="0">
              <a:lnSpc>
                <a:spcPct val="100000"/>
              </a:lnSpc>
              <a:spcBef>
                <a:spcPts val="1200"/>
              </a:spcBef>
              <a:spcAft>
                <a:spcPts val="0"/>
              </a:spcAft>
              <a:buSzPts val="2400"/>
              <a:buChar char="▪"/>
            </a:pPr>
            <a:r>
              <a:rPr lang="de-DE"/>
              <a:t>"Le processus de </a:t>
            </a:r>
            <a:r>
              <a:rPr lang="de-DE" b="1"/>
              <a:t>développement et de maintien de la capacité fonctionnelle </a:t>
            </a:r>
            <a:r>
              <a:rPr lang="de-DE"/>
              <a:t>qui permet le bien-être au cours de la vieillesse. (OMS, 2020)</a:t>
            </a:r>
            <a:endParaRPr/>
          </a:p>
          <a:p>
            <a:pPr marL="228600" lvl="0" indent="-228600" algn="l" rtl="0">
              <a:lnSpc>
                <a:spcPct val="100000"/>
              </a:lnSpc>
              <a:spcBef>
                <a:spcPts val="1200"/>
              </a:spcBef>
              <a:spcAft>
                <a:spcPts val="0"/>
              </a:spcAft>
              <a:buSzPts val="2400"/>
              <a:buChar char="▪"/>
            </a:pPr>
            <a:r>
              <a:rPr lang="de-DE"/>
              <a:t>"un processus continu d'</a:t>
            </a:r>
            <a:r>
              <a:rPr lang="de-DE" b="1"/>
              <a:t>optimisation des possibilités de maintenir et d'améliorer la santé physique et mentale, l'indépendance et la qualité de vie </a:t>
            </a:r>
            <a:r>
              <a:rPr lang="de-DE"/>
              <a:t>tout au long de la vie" (OPS/OMS, 2024).</a:t>
            </a:r>
            <a:endParaRPr/>
          </a:p>
          <a:p>
            <a:pPr marL="0" lvl="0" indent="0" algn="l" rtl="0">
              <a:lnSpc>
                <a:spcPct val="100000"/>
              </a:lnSpc>
              <a:spcBef>
                <a:spcPts val="1200"/>
              </a:spcBef>
              <a:spcAft>
                <a:spcPts val="0"/>
              </a:spcAft>
              <a:buSzPts val="2800"/>
              <a:buNone/>
            </a:pPr>
            <a:r>
              <a:rPr lang="de-DE" sz="2800"/>
              <a:t>Le </a:t>
            </a:r>
            <a:r>
              <a:rPr lang="de-DE"/>
              <a:t>vieillissement en bonne santé devrait également responsabiliser les personnes et nécessite une réflexion de la part de l'individu :</a:t>
            </a:r>
            <a:endParaRPr/>
          </a:p>
          <a:p>
            <a:pPr marL="228600" lvl="0" indent="-228600" algn="l" rtl="0">
              <a:lnSpc>
                <a:spcPct val="100000"/>
              </a:lnSpc>
              <a:spcBef>
                <a:spcPts val="1200"/>
              </a:spcBef>
              <a:spcAft>
                <a:spcPts val="0"/>
              </a:spcAft>
              <a:buSzPts val="2400"/>
              <a:buChar char="▪"/>
            </a:pPr>
            <a:r>
              <a:rPr lang="de-DE"/>
              <a:t>"Le cœur du concept de vieillissement actif et en bonne santé </a:t>
            </a:r>
            <a:r>
              <a:rPr lang="de-DE" b="1"/>
              <a:t>est la prise de conscience de la nature subjective de ce qui est considéré comme un vieillissement actif et en bonne santé</a:t>
            </a:r>
            <a:r>
              <a:rPr lang="de-DE"/>
              <a:t>, ce qui signifie que les </a:t>
            </a:r>
            <a:r>
              <a:rPr lang="de-DE" b="1"/>
              <a:t>personnes âgées elles-mêmes devraient être autonomes et indépendantes dans la définition de leur interprétation </a:t>
            </a:r>
            <a:r>
              <a:rPr lang="de-DE"/>
              <a:t>[7,8]. L'objectif premier est donc de soutenir l'</a:t>
            </a:r>
            <a:r>
              <a:rPr lang="de-DE" b="1"/>
              <a:t>autonomisation des personnes âgées dans la prise en charge indépendante de leur santé </a:t>
            </a:r>
            <a:r>
              <a:rPr lang="de-DE"/>
              <a:t>[9]." (Marcussen/Marinus, 2021)</a:t>
            </a:r>
            <a:endParaRPr/>
          </a:p>
        </p:txBody>
      </p:sp>
      <p:sp>
        <p:nvSpPr>
          <p:cNvPr id="240" name="Google Shape;240;p12"/>
          <p:cNvSpPr/>
          <p:nvPr/>
        </p:nvSpPr>
        <p:spPr>
          <a:xfrm>
            <a:off x="6910430" y="-3925"/>
            <a:ext cx="52803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9.1.1 Connaissances générales en matière de nutrition</a:t>
            </a:r>
            <a:endParaRPr sz="1800">
              <a:solidFill>
                <a:schemeClr val="lt1"/>
              </a:solidFill>
              <a:latin typeface="Calibri"/>
              <a:ea typeface="Calibri"/>
              <a:cs typeface="Calibri"/>
              <a:sym typeface="Calibri"/>
            </a:endParaRPr>
          </a:p>
        </p:txBody>
      </p:sp>
      <p:sp>
        <p:nvSpPr>
          <p:cNvPr id="241" name="Google Shape;241;p12"/>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2"/>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43" name="Google Shape;243;p12"/>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3"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250" name="Google Shape;250;p13"/>
          <p:cNvSpPr txBox="1"/>
          <p:nvPr/>
        </p:nvSpPr>
        <p:spPr>
          <a:xfrm>
            <a:off x="5419175" y="6181455"/>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251" name="Google Shape;251;p13"/>
          <p:cNvSpPr txBox="1">
            <a:spLocks noGrp="1"/>
          </p:cNvSpPr>
          <p:nvPr>
            <p:ph type="title"/>
          </p:nvPr>
        </p:nvSpPr>
        <p:spPr>
          <a:xfrm>
            <a:off x="558000" y="546599"/>
            <a:ext cx="10515600" cy="89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1980"/>
              <a:buFont typeface="Calibri"/>
              <a:buNone/>
            </a:pPr>
            <a:r>
              <a:rPr lang="de-DE" sz="1879">
                <a:solidFill>
                  <a:srgbClr val="C01E24"/>
                </a:solidFill>
              </a:rPr>
              <a:t>9.1.2</a:t>
            </a:r>
            <a:r>
              <a:rPr lang="de-DE" sz="3140"/>
              <a:t/>
            </a:r>
            <a:br>
              <a:rPr lang="de-DE" sz="3140"/>
            </a:br>
            <a:r>
              <a:rPr lang="de-DE" sz="3500">
                <a:solidFill>
                  <a:srgbClr val="C01E24"/>
                </a:solidFill>
              </a:rPr>
              <a:t>Capacité fonctionnelle, domaines clés du vieillissement en bonne santé, activités de la vie quotidienne (AVQ)</a:t>
            </a:r>
            <a:endParaRPr sz="3500">
              <a:solidFill>
                <a:srgbClr val="C01E24"/>
              </a:solidFill>
            </a:endParaRPr>
          </a:p>
        </p:txBody>
      </p:sp>
      <p:sp>
        <p:nvSpPr>
          <p:cNvPr id="252" name="Google Shape;252;p13"/>
          <p:cNvSpPr txBox="1">
            <a:spLocks noGrp="1"/>
          </p:cNvSpPr>
          <p:nvPr>
            <p:ph type="body" idx="1"/>
          </p:nvPr>
        </p:nvSpPr>
        <p:spPr>
          <a:xfrm>
            <a:off x="558000" y="20076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253" name="Google Shape;253;p13"/>
          <p:cNvSpPr txBox="1">
            <a:spLocks noGrp="1"/>
          </p:cNvSpPr>
          <p:nvPr>
            <p:ph type="body" idx="2"/>
          </p:nvPr>
        </p:nvSpPr>
        <p:spPr>
          <a:xfrm>
            <a:off x="617621" y="2697443"/>
            <a:ext cx="5897400" cy="3657300"/>
          </a:xfrm>
          <a:prstGeom prst="rect">
            <a:avLst/>
          </a:prstGeom>
          <a:noFill/>
          <a:ln>
            <a:noFill/>
          </a:ln>
        </p:spPr>
        <p:txBody>
          <a:bodyPr spcFirstLastPara="1" wrap="square" lIns="91425" tIns="45700" rIns="91425" bIns="45700" anchor="t" anchorCtr="0">
            <a:normAutofit fontScale="92500"/>
          </a:bodyPr>
          <a:lstStyle/>
          <a:p>
            <a:pPr marL="228600" lvl="0" indent="-217170" algn="l" rtl="0">
              <a:lnSpc>
                <a:spcPct val="150000"/>
              </a:lnSpc>
              <a:spcBef>
                <a:spcPts val="0"/>
              </a:spcBef>
              <a:spcAft>
                <a:spcPts val="0"/>
              </a:spcAft>
              <a:buSzPct val="100000"/>
              <a:buChar char="▪"/>
            </a:pPr>
            <a:r>
              <a:rPr lang="de-DE" sz="2400"/>
              <a:t>Acquérir des connaissances sur les principaux concepts du vieillissement en bonne santé.</a:t>
            </a:r>
            <a:endParaRPr/>
          </a:p>
          <a:p>
            <a:pPr marL="228600" lvl="0" indent="-217170" algn="l" rtl="0">
              <a:lnSpc>
                <a:spcPct val="150000"/>
              </a:lnSpc>
              <a:spcBef>
                <a:spcPts val="1200"/>
              </a:spcBef>
              <a:spcAft>
                <a:spcPts val="0"/>
              </a:spcAft>
              <a:buSzPct val="100000"/>
              <a:buChar char="▪"/>
            </a:pPr>
            <a:r>
              <a:rPr lang="de-DE" sz="2400"/>
              <a:t>Être habilité et capable de réfléchir aux domaines qui pourraient être abordés pour maintenir et améliorer la santé, l'indépendance et la qualité de vie au cours de la vieillesse.</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xfrm>
            <a:off x="558000" y="851400"/>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Capacité fonctionnelle Domaines clés du vieillissement en bonne santé</a:t>
            </a:r>
            <a:endParaRPr/>
          </a:p>
        </p:txBody>
      </p:sp>
      <p:sp>
        <p:nvSpPr>
          <p:cNvPr id="260" name="Google Shape;260;p14"/>
          <p:cNvSpPr txBox="1">
            <a:spLocks noGrp="1"/>
          </p:cNvSpPr>
          <p:nvPr>
            <p:ph type="body" idx="1"/>
          </p:nvPr>
        </p:nvSpPr>
        <p:spPr>
          <a:xfrm>
            <a:off x="557999" y="1571400"/>
            <a:ext cx="4471200" cy="4893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ts val="2200"/>
              <a:buNone/>
            </a:pPr>
            <a:r>
              <a:rPr lang="de-DE"/>
              <a:t>L'aptitude fonctionnelle consiste à posséder les </a:t>
            </a:r>
            <a:r>
              <a:rPr lang="de-DE" b="1"/>
              <a:t>capacités qui permettent à chacun d'être et de faire ce qu'il a des raisons d'apprécier. </a:t>
            </a:r>
            <a:r>
              <a:rPr lang="de-DE"/>
              <a:t>Cela inclut la capacité d'une personne à : </a:t>
            </a:r>
            <a:endParaRPr/>
          </a:p>
          <a:p>
            <a:pPr marL="228600" lvl="0" indent="-228600" algn="l" rtl="0">
              <a:lnSpc>
                <a:spcPct val="100000"/>
              </a:lnSpc>
              <a:spcBef>
                <a:spcPts val="1200"/>
              </a:spcBef>
              <a:spcAft>
                <a:spcPts val="0"/>
              </a:spcAft>
              <a:buSzPts val="2200"/>
              <a:buChar char="▪"/>
            </a:pPr>
            <a:r>
              <a:rPr lang="de-DE"/>
              <a:t>Répondre à leurs besoins fondamentaux</a:t>
            </a:r>
            <a:endParaRPr/>
          </a:p>
          <a:p>
            <a:pPr marL="228600" lvl="0" indent="-228600" algn="l" rtl="0">
              <a:lnSpc>
                <a:spcPct val="100000"/>
              </a:lnSpc>
              <a:spcBef>
                <a:spcPts val="1200"/>
              </a:spcBef>
              <a:spcAft>
                <a:spcPts val="0"/>
              </a:spcAft>
              <a:buSzPts val="2200"/>
              <a:buChar char="▪"/>
            </a:pPr>
            <a:r>
              <a:rPr lang="de-DE"/>
              <a:t>Apprendre, se développer et prendre des décisions</a:t>
            </a:r>
            <a:endParaRPr/>
          </a:p>
          <a:p>
            <a:pPr marL="228600" lvl="0" indent="-228600" algn="l" rtl="0">
              <a:lnSpc>
                <a:spcPct val="100000"/>
              </a:lnSpc>
              <a:spcBef>
                <a:spcPts val="1200"/>
              </a:spcBef>
              <a:spcAft>
                <a:spcPts val="0"/>
              </a:spcAft>
              <a:buSzPts val="2200"/>
              <a:buChar char="▪"/>
            </a:pPr>
            <a:r>
              <a:rPr lang="de-DE"/>
              <a:t>Être mobile </a:t>
            </a:r>
            <a:endParaRPr/>
          </a:p>
          <a:p>
            <a:pPr marL="228600" lvl="0" indent="-228600" algn="l" rtl="0">
              <a:lnSpc>
                <a:spcPct val="100000"/>
              </a:lnSpc>
              <a:spcBef>
                <a:spcPts val="1200"/>
              </a:spcBef>
              <a:spcAft>
                <a:spcPts val="0"/>
              </a:spcAft>
              <a:buSzPts val="2200"/>
              <a:buChar char="▪"/>
            </a:pPr>
            <a:r>
              <a:rPr lang="de-DE"/>
              <a:t>Contribuer à la société</a:t>
            </a:r>
            <a:endParaRPr/>
          </a:p>
          <a:p>
            <a:pPr marL="0" lvl="0" indent="0" algn="l" rtl="0">
              <a:lnSpc>
                <a:spcPct val="100000"/>
              </a:lnSpc>
              <a:spcBef>
                <a:spcPts val="1200"/>
              </a:spcBef>
              <a:spcAft>
                <a:spcPts val="0"/>
              </a:spcAft>
              <a:buSzPts val="2200"/>
              <a:buNone/>
            </a:pPr>
            <a:endParaRPr/>
          </a:p>
          <a:p>
            <a:pPr marL="0" lvl="0" indent="0" algn="l" rtl="0">
              <a:lnSpc>
                <a:spcPct val="100000"/>
              </a:lnSpc>
              <a:spcBef>
                <a:spcPts val="1200"/>
              </a:spcBef>
              <a:spcAft>
                <a:spcPts val="0"/>
              </a:spcAft>
              <a:buSzPts val="2200"/>
              <a:buNone/>
            </a:pPr>
            <a:r>
              <a:rPr lang="de-DE"/>
              <a:t>(OMS, 2020)</a:t>
            </a:r>
            <a:endParaRPr/>
          </a:p>
        </p:txBody>
      </p:sp>
      <p:sp>
        <p:nvSpPr>
          <p:cNvPr id="261" name="Google Shape;261;p14"/>
          <p:cNvSpPr txBox="1">
            <a:spLocks noGrp="1"/>
          </p:cNvSpPr>
          <p:nvPr>
            <p:ph type="body" idx="2"/>
          </p:nvPr>
        </p:nvSpPr>
        <p:spPr>
          <a:xfrm>
            <a:off x="6172199" y="1571400"/>
            <a:ext cx="5782500" cy="4893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ts val="2200"/>
              <a:buNone/>
            </a:pPr>
            <a:r>
              <a:rPr lang="de-DE"/>
              <a:t>La satisfaction des besoins fondamentaux et la prise de décisions peuvent être utiles dans plusieurs aspects de la vie quotidienne. Le fait de réussir à le faire peut affecter les processus de vieillissement de diverses manières. </a:t>
            </a:r>
            <a:endParaRPr/>
          </a:p>
          <a:p>
            <a:pPr marL="0" lvl="0" indent="0" algn="l" rtl="0">
              <a:lnSpc>
                <a:spcPct val="100000"/>
              </a:lnSpc>
              <a:spcBef>
                <a:spcPts val="1200"/>
              </a:spcBef>
              <a:spcAft>
                <a:spcPts val="0"/>
              </a:spcAft>
              <a:buSzPts val="2200"/>
              <a:buNone/>
            </a:pPr>
            <a:r>
              <a:rPr lang="de-DE" b="1"/>
              <a:t>Les domaines clés importants à cet égard sont les suivants </a:t>
            </a:r>
            <a:r>
              <a:rPr lang="de-DE"/>
              <a:t>: </a:t>
            </a:r>
            <a:endParaRPr/>
          </a:p>
          <a:p>
            <a:pPr marL="228600" lvl="0" indent="-228600" algn="l" rtl="0">
              <a:lnSpc>
                <a:spcPct val="100000"/>
              </a:lnSpc>
              <a:spcBef>
                <a:spcPts val="1200"/>
              </a:spcBef>
              <a:spcAft>
                <a:spcPts val="0"/>
              </a:spcAft>
              <a:buSzPts val="2200"/>
              <a:buChar char="▪"/>
            </a:pPr>
            <a:r>
              <a:rPr lang="de-DE" b="1"/>
              <a:t>Activités cognitives</a:t>
            </a:r>
            <a:endParaRPr b="1"/>
          </a:p>
          <a:p>
            <a:pPr marL="228600" lvl="0" indent="-228600" algn="l" rtl="0">
              <a:lnSpc>
                <a:spcPct val="100000"/>
              </a:lnSpc>
              <a:spcBef>
                <a:spcPts val="1200"/>
              </a:spcBef>
              <a:spcAft>
                <a:spcPts val="0"/>
              </a:spcAft>
              <a:buSzPts val="2200"/>
              <a:buChar char="▪"/>
            </a:pPr>
            <a:r>
              <a:rPr lang="de-DE" b="1"/>
              <a:t>Activités physiques</a:t>
            </a:r>
            <a:endParaRPr b="1"/>
          </a:p>
          <a:p>
            <a:pPr marL="228600" lvl="0" indent="-228600" algn="l" rtl="0">
              <a:lnSpc>
                <a:spcPct val="100000"/>
              </a:lnSpc>
              <a:spcBef>
                <a:spcPts val="1200"/>
              </a:spcBef>
              <a:spcAft>
                <a:spcPts val="0"/>
              </a:spcAft>
              <a:buSzPts val="2200"/>
              <a:buChar char="▪"/>
            </a:pPr>
            <a:r>
              <a:rPr lang="de-DE" b="1"/>
              <a:t>Engagement social  </a:t>
            </a:r>
            <a:endParaRPr/>
          </a:p>
          <a:p>
            <a:pPr marL="228600" lvl="0" indent="-228600" algn="l" rtl="0">
              <a:lnSpc>
                <a:spcPct val="100000"/>
              </a:lnSpc>
              <a:spcBef>
                <a:spcPts val="1200"/>
              </a:spcBef>
              <a:spcAft>
                <a:spcPts val="0"/>
              </a:spcAft>
              <a:buSzPts val="2200"/>
              <a:buChar char="▪"/>
            </a:pPr>
            <a:r>
              <a:rPr lang="de-DE" b="1"/>
              <a:t>Santé mentale </a:t>
            </a:r>
            <a:endParaRPr/>
          </a:p>
          <a:p>
            <a:pPr marL="228600" lvl="0" indent="-228600" algn="l" rtl="0">
              <a:lnSpc>
                <a:spcPct val="100000"/>
              </a:lnSpc>
              <a:spcBef>
                <a:spcPts val="1200"/>
              </a:spcBef>
              <a:spcAft>
                <a:spcPts val="0"/>
              </a:spcAft>
              <a:buSzPts val="2200"/>
              <a:buChar char="▪"/>
            </a:pPr>
            <a:r>
              <a:rPr lang="de-DE" b="1"/>
              <a:t>Maladies chroniques et handicaps</a:t>
            </a:r>
            <a:endParaRPr b="1"/>
          </a:p>
          <a:p>
            <a:pPr marL="228600" lvl="0" indent="-228600" algn="l" rtl="0">
              <a:lnSpc>
                <a:spcPct val="100000"/>
              </a:lnSpc>
              <a:spcBef>
                <a:spcPts val="1200"/>
              </a:spcBef>
              <a:spcAft>
                <a:spcPts val="0"/>
              </a:spcAft>
              <a:buSzPts val="2200"/>
              <a:buChar char="▪"/>
            </a:pPr>
            <a:r>
              <a:rPr lang="de-DE" b="1"/>
              <a:t>Autres activités de la vie quotidienne (AVQ)</a:t>
            </a:r>
            <a:endParaRPr/>
          </a:p>
        </p:txBody>
      </p:sp>
      <p:sp>
        <p:nvSpPr>
          <p:cNvPr id="262" name="Google Shape;262;p14"/>
          <p:cNvSpPr/>
          <p:nvPr/>
        </p:nvSpPr>
        <p:spPr>
          <a:xfrm>
            <a:off x="5191346" y="2929270"/>
            <a:ext cx="818700" cy="1371600"/>
          </a:xfrm>
          <a:prstGeom prst="rightArrow">
            <a:avLst>
              <a:gd name="adj1" fmla="val 50000"/>
              <a:gd name="adj2" fmla="val 50000"/>
            </a:avLst>
          </a:prstGeom>
          <a:solidFill>
            <a:srgbClr val="20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4"/>
          <p:cNvSpPr/>
          <p:nvPr/>
        </p:nvSpPr>
        <p:spPr>
          <a:xfrm>
            <a:off x="7172575" y="-3925"/>
            <a:ext cx="50181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264" name="Google Shape;264;p14"/>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4"/>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66" name="Google Shape;266;p14"/>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a:spLocks noGrp="1"/>
          </p:cNvSpPr>
          <p:nvPr>
            <p:ph type="title"/>
          </p:nvPr>
        </p:nvSpPr>
        <p:spPr>
          <a:xfrm>
            <a:off x="6514175" y="35967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Activités cognitives</a:t>
            </a:r>
            <a:endParaRPr/>
          </a:p>
        </p:txBody>
      </p:sp>
      <p:pic>
        <p:nvPicPr>
          <p:cNvPr id="272" name="Google Shape;272;p15"/>
          <p:cNvPicPr preferRelativeResize="0">
            <a:picLocks noGrp="1"/>
          </p:cNvPicPr>
          <p:nvPr>
            <p:ph type="body" idx="1"/>
          </p:nvPr>
        </p:nvPicPr>
        <p:blipFill rotWithShape="1">
          <a:blip r:embed="rId3">
            <a:alphaModFix/>
          </a:blip>
          <a:srcRect/>
          <a:stretch/>
        </p:blipFill>
        <p:spPr>
          <a:xfrm>
            <a:off x="7928386" y="1258665"/>
            <a:ext cx="4141674" cy="4141674"/>
          </a:xfrm>
          <a:prstGeom prst="rect">
            <a:avLst/>
          </a:prstGeom>
          <a:noFill/>
          <a:ln>
            <a:noFill/>
          </a:ln>
        </p:spPr>
      </p:pic>
      <p:sp>
        <p:nvSpPr>
          <p:cNvPr id="273" name="Google Shape;273;p15"/>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274" name="Google Shape;274;p15"/>
          <p:cNvSpPr txBox="1"/>
          <p:nvPr/>
        </p:nvSpPr>
        <p:spPr>
          <a:xfrm>
            <a:off x="557998" y="1114200"/>
            <a:ext cx="7370400" cy="505800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l" rtl="0">
              <a:lnSpc>
                <a:spcPct val="120000"/>
              </a:lnSpc>
              <a:spcBef>
                <a:spcPts val="0"/>
              </a:spcBef>
              <a:spcAft>
                <a:spcPts val="0"/>
              </a:spcAft>
              <a:buClr>
                <a:srgbClr val="C01E24"/>
              </a:buClr>
              <a:buSzPct val="100000"/>
              <a:buFont typeface="Noto Sans Symbols"/>
              <a:buNone/>
            </a:pPr>
            <a:r>
              <a:rPr lang="de-DE" sz="4200">
                <a:solidFill>
                  <a:schemeClr val="dk1"/>
                </a:solidFill>
                <a:latin typeface="Calibri"/>
                <a:ea typeface="Calibri"/>
                <a:cs typeface="Calibri"/>
                <a:sym typeface="Calibri"/>
              </a:rPr>
              <a:t>Des études ont montré </a:t>
            </a:r>
            <a:r>
              <a:rPr lang="de-DE" sz="4200" b="1">
                <a:solidFill>
                  <a:schemeClr val="dk1"/>
                </a:solidFill>
                <a:latin typeface="Calibri"/>
                <a:ea typeface="Calibri"/>
                <a:cs typeface="Calibri"/>
                <a:sym typeface="Calibri"/>
              </a:rPr>
              <a:t>que l</a:t>
            </a:r>
            <a:r>
              <a:rPr lang="de-DE" sz="4200">
                <a:solidFill>
                  <a:schemeClr val="dk1"/>
                </a:solidFill>
                <a:latin typeface="Calibri"/>
                <a:ea typeface="Calibri"/>
                <a:cs typeface="Calibri"/>
                <a:sym typeface="Calibri"/>
              </a:rPr>
              <a:t>'</a:t>
            </a:r>
            <a:r>
              <a:rPr lang="de-DE" sz="4200" b="1">
                <a:solidFill>
                  <a:schemeClr val="dk1"/>
                </a:solidFill>
                <a:latin typeface="Calibri"/>
                <a:ea typeface="Calibri"/>
                <a:cs typeface="Calibri"/>
                <a:sym typeface="Calibri"/>
              </a:rPr>
              <a:t>entraînement du cerveau peut considérablement améliorer la mémoire et réduire le risque de maladies neurologiques telles que la démence.</a:t>
            </a:r>
            <a:endParaRPr/>
          </a:p>
          <a:p>
            <a:pPr marL="0" marR="0" lvl="0" indent="0" algn="l" rtl="0">
              <a:lnSpc>
                <a:spcPct val="120000"/>
              </a:lnSpc>
              <a:spcBef>
                <a:spcPts val="1200"/>
              </a:spcBef>
              <a:spcAft>
                <a:spcPts val="0"/>
              </a:spcAft>
              <a:buClr>
                <a:srgbClr val="C01E24"/>
              </a:buClr>
              <a:buSzPct val="100000"/>
              <a:buFont typeface="Noto Sans Symbols"/>
              <a:buNone/>
            </a:pPr>
            <a:r>
              <a:rPr lang="de-DE" sz="4200">
                <a:solidFill>
                  <a:schemeClr val="dk1"/>
                </a:solidFill>
                <a:latin typeface="Calibri"/>
                <a:ea typeface="Calibri"/>
                <a:cs typeface="Calibri"/>
                <a:sym typeface="Calibri"/>
              </a:rPr>
              <a:t>Vous pouvez le faire en recherchant de nouveaux défis qui vous passionnent et vous apportent de la joie de vivre, comme par exemple ...</a:t>
            </a:r>
            <a:endParaRPr/>
          </a:p>
          <a:p>
            <a:pPr marL="228600" marR="0" lvl="0" indent="-208597" algn="l" rtl="0">
              <a:lnSpc>
                <a:spcPct val="120000"/>
              </a:lnSpc>
              <a:spcBef>
                <a:spcPts val="1200"/>
              </a:spcBef>
              <a:spcAft>
                <a:spcPts val="0"/>
              </a:spcAft>
              <a:buClr>
                <a:srgbClr val="C01E24"/>
              </a:buClr>
              <a:buSzPct val="100000"/>
              <a:buFont typeface="Noto Sans Symbols"/>
              <a:buChar char="▪"/>
            </a:pPr>
            <a:r>
              <a:rPr lang="de-DE" sz="4200">
                <a:solidFill>
                  <a:schemeClr val="dk1"/>
                </a:solidFill>
                <a:latin typeface="Calibri"/>
                <a:ea typeface="Calibri"/>
                <a:cs typeface="Calibri"/>
                <a:sym typeface="Calibri"/>
              </a:rPr>
              <a:t>Apprendre quelque chose de nouveau, comme un instrument de musique ou une langue qui vous a toujours intéressé.</a:t>
            </a:r>
            <a:endParaRPr/>
          </a:p>
          <a:p>
            <a:pPr marL="228600" marR="0" lvl="0" indent="-208597" algn="l" rtl="0">
              <a:lnSpc>
                <a:spcPct val="120000"/>
              </a:lnSpc>
              <a:spcBef>
                <a:spcPts val="1200"/>
              </a:spcBef>
              <a:spcAft>
                <a:spcPts val="0"/>
              </a:spcAft>
              <a:buClr>
                <a:srgbClr val="C01E24"/>
              </a:buClr>
              <a:buSzPct val="100000"/>
              <a:buFont typeface="Noto Sans Symbols"/>
              <a:buChar char="▪"/>
            </a:pPr>
            <a:r>
              <a:rPr lang="de-DE" sz="4200">
                <a:solidFill>
                  <a:schemeClr val="dk1"/>
                </a:solidFill>
                <a:latin typeface="Calibri"/>
                <a:ea typeface="Calibri"/>
                <a:cs typeface="Calibri"/>
                <a:sym typeface="Calibri"/>
              </a:rPr>
              <a:t>Apprendre un métier qui vous passionne et pour lequel vous n'avez jamais trouvé le temps, comme la menuiserie, la peinture ou la poterie.</a:t>
            </a:r>
            <a:endParaRPr/>
          </a:p>
          <a:p>
            <a:pPr marL="228600" marR="0" lvl="0" indent="-208597" algn="l" rtl="0">
              <a:lnSpc>
                <a:spcPct val="120000"/>
              </a:lnSpc>
              <a:spcBef>
                <a:spcPts val="1200"/>
              </a:spcBef>
              <a:spcAft>
                <a:spcPts val="0"/>
              </a:spcAft>
              <a:buClr>
                <a:srgbClr val="C01E24"/>
              </a:buClr>
              <a:buSzPct val="100000"/>
              <a:buFont typeface="Noto Sans Symbols"/>
              <a:buChar char="▪"/>
            </a:pPr>
            <a:r>
              <a:rPr lang="de-DE" sz="4200">
                <a:solidFill>
                  <a:schemeClr val="dk1"/>
                </a:solidFill>
                <a:latin typeface="Calibri"/>
                <a:ea typeface="Calibri"/>
                <a:cs typeface="Calibri"/>
                <a:sym typeface="Calibri"/>
              </a:rPr>
              <a:t>Améliorez vos compétences informatiques en vous familiarisant avec les logiciels qui vous intéressent, par exemple en apprenant à utiliser des programmes d'édition de photos.</a:t>
            </a:r>
            <a:endParaRPr/>
          </a:p>
          <a:p>
            <a:pPr marL="228600" marR="0" lvl="0" indent="-208597" algn="l" rtl="0">
              <a:lnSpc>
                <a:spcPct val="120000"/>
              </a:lnSpc>
              <a:spcBef>
                <a:spcPts val="1200"/>
              </a:spcBef>
              <a:spcAft>
                <a:spcPts val="0"/>
              </a:spcAft>
              <a:buClr>
                <a:srgbClr val="C01E24"/>
              </a:buClr>
              <a:buSzPct val="100000"/>
              <a:buFont typeface="Noto Sans Symbols"/>
              <a:buChar char="▪"/>
            </a:pPr>
            <a:r>
              <a:rPr lang="de-DE" sz="4200">
                <a:solidFill>
                  <a:schemeClr val="dk1"/>
                </a:solidFill>
                <a:latin typeface="Calibri"/>
                <a:ea typeface="Calibri"/>
                <a:cs typeface="Calibri"/>
                <a:sym typeface="Calibri"/>
              </a:rPr>
              <a:t>Jouer à des jeux cognitifs stimulants (par exemple, jeux d'échecs ou de mémoire)</a:t>
            </a:r>
            <a:endParaRPr sz="2400">
              <a:solidFill>
                <a:schemeClr val="dk1"/>
              </a:solidFill>
              <a:latin typeface="Calibri"/>
              <a:ea typeface="Calibri"/>
              <a:cs typeface="Calibri"/>
              <a:sym typeface="Calibri"/>
            </a:endParaRPr>
          </a:p>
        </p:txBody>
      </p:sp>
      <p:sp>
        <p:nvSpPr>
          <p:cNvPr id="275" name="Google Shape;275;p15"/>
          <p:cNvSpPr/>
          <p:nvPr/>
        </p:nvSpPr>
        <p:spPr>
          <a:xfrm>
            <a:off x="7623502" y="-3925"/>
            <a:ext cx="45672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276" name="Google Shape;276;p15"/>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5"/>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78" name="Google Shape;278;p15"/>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Activités physiques</a:t>
            </a:r>
            <a:endParaRPr/>
          </a:p>
        </p:txBody>
      </p:sp>
      <p:sp>
        <p:nvSpPr>
          <p:cNvPr id="284" name="Google Shape;284;p16"/>
          <p:cNvSpPr txBox="1">
            <a:spLocks noGrp="1"/>
          </p:cNvSpPr>
          <p:nvPr>
            <p:ph type="body" idx="1"/>
          </p:nvPr>
        </p:nvSpPr>
        <p:spPr>
          <a:xfrm>
            <a:off x="557999" y="1800000"/>
            <a:ext cx="6079469" cy="45051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La pratique d'activités physiques peut aider à rester mobile et indépendant.</a:t>
            </a:r>
            <a:endParaRPr b="1"/>
          </a:p>
          <a:p>
            <a:pPr marL="228600" lvl="0" indent="-228600" algn="l" rtl="0">
              <a:lnSpc>
                <a:spcPct val="100000"/>
              </a:lnSpc>
              <a:spcBef>
                <a:spcPts val="1200"/>
              </a:spcBef>
              <a:spcAft>
                <a:spcPts val="0"/>
              </a:spcAft>
              <a:buSzPts val="2400"/>
              <a:buChar char="▪"/>
            </a:pPr>
            <a:r>
              <a:rPr lang="de-DE"/>
              <a:t>Pratiquer des activités physiques générales en fonction de son propre niveau (par exemple, se promener, faire du vélo, soulever des poids, danser).</a:t>
            </a:r>
            <a:endParaRPr/>
          </a:p>
          <a:p>
            <a:pPr marL="228600" lvl="0" indent="-228600" algn="l" rtl="0">
              <a:lnSpc>
                <a:spcPct val="100000"/>
              </a:lnSpc>
              <a:spcBef>
                <a:spcPts val="1200"/>
              </a:spcBef>
              <a:spcAft>
                <a:spcPts val="0"/>
              </a:spcAft>
              <a:buSzPts val="2400"/>
              <a:buChar char="▪"/>
            </a:pPr>
            <a:r>
              <a:rPr lang="de-DE"/>
              <a:t>Participer à des activités de kinésithérapie (par exemple, étirements, yoga ou activités ciblées sur des zones problématiques individuelles telles que les articulations du genou ou le renforcement de la hanche).</a:t>
            </a:r>
            <a:endParaRPr/>
          </a:p>
          <a:p>
            <a:pPr marL="228600" lvl="0" indent="-76200" algn="l" rtl="0">
              <a:lnSpc>
                <a:spcPct val="100000"/>
              </a:lnSpc>
              <a:spcBef>
                <a:spcPts val="1200"/>
              </a:spcBef>
              <a:spcAft>
                <a:spcPts val="0"/>
              </a:spcAft>
              <a:buSzPts val="2400"/>
              <a:buNone/>
            </a:pPr>
            <a:endParaRPr/>
          </a:p>
        </p:txBody>
      </p:sp>
      <p:pic>
        <p:nvPicPr>
          <p:cNvPr id="285" name="Google Shape;285;p16"/>
          <p:cNvPicPr preferRelativeResize="0"/>
          <p:nvPr/>
        </p:nvPicPr>
        <p:blipFill rotWithShape="1">
          <a:blip r:embed="rId3">
            <a:alphaModFix/>
          </a:blip>
          <a:srcRect l="11202" t="11875" r="28649" b="-1302"/>
          <a:stretch/>
        </p:blipFill>
        <p:spPr>
          <a:xfrm>
            <a:off x="6722384" y="1549328"/>
            <a:ext cx="5469616" cy="4066164"/>
          </a:xfrm>
          <a:prstGeom prst="rect">
            <a:avLst/>
          </a:prstGeom>
          <a:noFill/>
          <a:ln>
            <a:noFill/>
          </a:ln>
        </p:spPr>
      </p:pic>
      <p:sp>
        <p:nvSpPr>
          <p:cNvPr id="286" name="Google Shape;286;p16"/>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287" name="Google Shape;287;p16"/>
          <p:cNvSpPr/>
          <p:nvPr/>
        </p:nvSpPr>
        <p:spPr>
          <a:xfrm>
            <a:off x="7707377" y="-3925"/>
            <a:ext cx="44835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288" name="Google Shape;288;p16"/>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6"/>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290" name="Google Shape;290;p16"/>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Engagement social</a:t>
            </a:r>
            <a:endParaRPr/>
          </a:p>
        </p:txBody>
      </p:sp>
      <p:sp>
        <p:nvSpPr>
          <p:cNvPr id="296" name="Google Shape;296;p17"/>
          <p:cNvSpPr txBox="1">
            <a:spLocks noGrp="1"/>
          </p:cNvSpPr>
          <p:nvPr>
            <p:ph type="body" idx="1"/>
          </p:nvPr>
        </p:nvSpPr>
        <p:spPr>
          <a:xfrm>
            <a:off x="557999" y="1799999"/>
            <a:ext cx="5034727" cy="463269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de-DE" b="1"/>
              <a:t>L'engagement social donne un sens à notre vie et renforce nos relations avec les autres.</a:t>
            </a:r>
            <a:endParaRPr/>
          </a:p>
          <a:p>
            <a:pPr marL="228600" lvl="0" indent="-228600" algn="l" rtl="0">
              <a:lnSpc>
                <a:spcPct val="100000"/>
              </a:lnSpc>
              <a:spcBef>
                <a:spcPts val="1200"/>
              </a:spcBef>
              <a:spcAft>
                <a:spcPts val="0"/>
              </a:spcAft>
              <a:buSzPct val="100000"/>
              <a:buChar char="▪"/>
            </a:pPr>
            <a:r>
              <a:rPr lang="de-DE"/>
              <a:t>Rester en contact et interagir régulièrement avec les amis et la famille - même avec ceux qui vivent loin.</a:t>
            </a:r>
            <a:endParaRPr/>
          </a:p>
          <a:p>
            <a:pPr marL="228600" lvl="0" indent="-228600" algn="l" rtl="0">
              <a:lnSpc>
                <a:spcPct val="100000"/>
              </a:lnSpc>
              <a:spcBef>
                <a:spcPts val="1200"/>
              </a:spcBef>
              <a:spcAft>
                <a:spcPts val="0"/>
              </a:spcAft>
              <a:buSzPct val="100000"/>
              <a:buChar char="▪"/>
            </a:pPr>
            <a:r>
              <a:rPr lang="de-DE"/>
              <a:t>S'inscrire à des clubs de musique et à des programmes culturels</a:t>
            </a:r>
            <a:endParaRPr/>
          </a:p>
          <a:p>
            <a:pPr marL="228600" lvl="0" indent="-228600" algn="l" rtl="0">
              <a:lnSpc>
                <a:spcPct val="100000"/>
              </a:lnSpc>
              <a:spcBef>
                <a:spcPts val="1200"/>
              </a:spcBef>
              <a:spcAft>
                <a:spcPts val="0"/>
              </a:spcAft>
              <a:buSzPct val="100000"/>
              <a:buChar char="▪"/>
            </a:pPr>
            <a:r>
              <a:rPr lang="de-DE"/>
              <a:t>Rejoignez un centre d'éducation et enrichissez les autres de vos connaissances en proposant des cours dans un domaine où vous êtes doué, par exemple dans le domaine de votre ancien travail ou dans l'utilisation de téléphones intelligents et d'applications.</a:t>
            </a:r>
            <a:endParaRPr/>
          </a:p>
          <a:p>
            <a:pPr marL="228600" lvl="0" indent="-87629" algn="l" rtl="0">
              <a:lnSpc>
                <a:spcPct val="100000"/>
              </a:lnSpc>
              <a:spcBef>
                <a:spcPts val="1200"/>
              </a:spcBef>
              <a:spcAft>
                <a:spcPts val="0"/>
              </a:spcAft>
              <a:buSzPct val="100000"/>
              <a:buNone/>
            </a:pPr>
            <a:endParaRPr/>
          </a:p>
        </p:txBody>
      </p:sp>
      <p:pic>
        <p:nvPicPr>
          <p:cNvPr id="297" name="Google Shape;297;p17"/>
          <p:cNvPicPr preferRelativeResize="0"/>
          <p:nvPr/>
        </p:nvPicPr>
        <p:blipFill rotWithShape="1">
          <a:blip r:embed="rId3">
            <a:alphaModFix/>
          </a:blip>
          <a:srcRect l="3276" r="31501" b="6168"/>
          <a:stretch/>
        </p:blipFill>
        <p:spPr>
          <a:xfrm>
            <a:off x="5631712" y="1382548"/>
            <a:ext cx="6560288" cy="4718992"/>
          </a:xfrm>
          <a:prstGeom prst="rect">
            <a:avLst/>
          </a:prstGeom>
          <a:noFill/>
          <a:ln>
            <a:noFill/>
          </a:ln>
        </p:spPr>
      </p:pic>
      <p:sp>
        <p:nvSpPr>
          <p:cNvPr id="298" name="Google Shape;298;p17"/>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299" name="Google Shape;299;p17"/>
          <p:cNvSpPr/>
          <p:nvPr/>
        </p:nvSpPr>
        <p:spPr>
          <a:xfrm>
            <a:off x="7156029" y="-3925"/>
            <a:ext cx="5034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300" name="Google Shape;300;p17"/>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17"/>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02" name="Google Shape;302;p17"/>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Santé mentale</a:t>
            </a:r>
            <a:endParaRPr/>
          </a:p>
        </p:txBody>
      </p:sp>
      <p:sp>
        <p:nvSpPr>
          <p:cNvPr id="308" name="Google Shape;308;p18"/>
          <p:cNvSpPr txBox="1">
            <a:spLocks noGrp="1"/>
          </p:cNvSpPr>
          <p:nvPr>
            <p:ph type="body" idx="1"/>
          </p:nvPr>
        </p:nvSpPr>
        <p:spPr>
          <a:xfrm>
            <a:off x="557998" y="1799999"/>
            <a:ext cx="6810989" cy="497198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SzPct val="100000"/>
              <a:buNone/>
            </a:pPr>
            <a:r>
              <a:rPr lang="de-DE" b="1"/>
              <a:t>Le bien-être émotionnel joue un rôle important tout au long de la vie. </a:t>
            </a:r>
            <a:r>
              <a:rPr lang="de-DE"/>
              <a:t>Cependant, avec l'âge, il est de plus en plus difficile de faire face au déclin de la santé, à la perte de positions sociales, d'êtres chers ou d'amis. Ainsi, l'anxiété, la détresse émotionnelle, la colère ou l'isolement social peuvent devenir gênants.  </a:t>
            </a:r>
            <a:endParaRPr/>
          </a:p>
          <a:p>
            <a:pPr marL="0" lvl="0" indent="0" algn="l" rtl="0">
              <a:lnSpc>
                <a:spcPct val="100000"/>
              </a:lnSpc>
              <a:spcBef>
                <a:spcPts val="1200"/>
              </a:spcBef>
              <a:spcAft>
                <a:spcPts val="0"/>
              </a:spcAft>
              <a:buSzPct val="100000"/>
              <a:buNone/>
            </a:pPr>
            <a:r>
              <a:rPr lang="de-DE" b="1"/>
              <a:t>Se donner les moyens d'apprendre, de gérer et d'influencer activement sa santé mentale peut aider à surmonter les sentiments négatifs et à renforcer le bien-être émotionnel.</a:t>
            </a:r>
            <a:r>
              <a:rPr lang="de-DE"/>
              <a:t> Vous pouvez...</a:t>
            </a:r>
            <a:endParaRPr/>
          </a:p>
          <a:p>
            <a:pPr marL="228600" lvl="0" indent="-228600" algn="l" rtl="0">
              <a:lnSpc>
                <a:spcPct val="100000"/>
              </a:lnSpc>
              <a:spcBef>
                <a:spcPts val="1200"/>
              </a:spcBef>
              <a:spcAft>
                <a:spcPts val="0"/>
              </a:spcAft>
              <a:buSzPct val="100000"/>
              <a:buChar char="▪"/>
            </a:pPr>
            <a:r>
              <a:rPr lang="de-DE"/>
              <a:t>Apprendre à connaître la santé mentale et sa propre santé mentale, par exemple en tenant un journal pour favoriser la réflexion, l'estime de soi et la pleine conscience.</a:t>
            </a:r>
            <a:endParaRPr/>
          </a:p>
          <a:p>
            <a:pPr marL="228600" lvl="0" indent="-228600" algn="l" rtl="0">
              <a:lnSpc>
                <a:spcPct val="100000"/>
              </a:lnSpc>
              <a:spcBef>
                <a:spcPts val="1200"/>
              </a:spcBef>
              <a:spcAft>
                <a:spcPts val="0"/>
              </a:spcAft>
              <a:buSzPct val="100000"/>
              <a:buChar char="▪"/>
            </a:pPr>
            <a:r>
              <a:rPr lang="de-DE"/>
              <a:t>Thérapie et groupes d'entraide</a:t>
            </a:r>
            <a:endParaRPr/>
          </a:p>
          <a:p>
            <a:pPr marL="228600" lvl="0" indent="-228600" algn="l" rtl="0">
              <a:lnSpc>
                <a:spcPct val="100000"/>
              </a:lnSpc>
              <a:spcBef>
                <a:spcPts val="1200"/>
              </a:spcBef>
              <a:spcAft>
                <a:spcPts val="0"/>
              </a:spcAft>
              <a:buSzPct val="100000"/>
              <a:buChar char="▪"/>
            </a:pPr>
            <a:r>
              <a:rPr lang="de-DE"/>
              <a:t>Méditation, techniques de respiration, techniques de relaxation</a:t>
            </a:r>
            <a:endParaRPr/>
          </a:p>
          <a:p>
            <a:pPr marL="0" lvl="0" indent="0" algn="l" rtl="0">
              <a:lnSpc>
                <a:spcPct val="100000"/>
              </a:lnSpc>
              <a:spcBef>
                <a:spcPts val="1200"/>
              </a:spcBef>
              <a:spcAft>
                <a:spcPts val="0"/>
              </a:spcAft>
              <a:buSzPct val="100000"/>
              <a:buNone/>
            </a:pPr>
            <a:endParaRPr/>
          </a:p>
        </p:txBody>
      </p:sp>
      <p:pic>
        <p:nvPicPr>
          <p:cNvPr id="309" name="Google Shape;309;p18"/>
          <p:cNvPicPr preferRelativeResize="0"/>
          <p:nvPr/>
        </p:nvPicPr>
        <p:blipFill rotWithShape="1">
          <a:blip r:embed="rId3">
            <a:alphaModFix/>
          </a:blip>
          <a:srcRect l="5084" r="5629" b="1269"/>
          <a:stretch/>
        </p:blipFill>
        <p:spPr>
          <a:xfrm>
            <a:off x="7542468" y="1921764"/>
            <a:ext cx="4617579" cy="3402764"/>
          </a:xfrm>
          <a:prstGeom prst="rect">
            <a:avLst/>
          </a:prstGeom>
          <a:noFill/>
          <a:ln>
            <a:noFill/>
          </a:ln>
        </p:spPr>
      </p:pic>
      <p:sp>
        <p:nvSpPr>
          <p:cNvPr id="310" name="Google Shape;310;p18"/>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11" name="Google Shape;311;p18"/>
          <p:cNvSpPr/>
          <p:nvPr/>
        </p:nvSpPr>
        <p:spPr>
          <a:xfrm>
            <a:off x="7812252" y="-3925"/>
            <a:ext cx="43785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312" name="Google Shape;312;p18"/>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18"/>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14" name="Google Shape;314;p18"/>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615416" cy="2887493"/>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9</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fr-FR" sz="4000" dirty="0"/>
              <a:t>Applications de santé pour les personnes âgées</a:t>
            </a:r>
          </a:p>
          <a:p>
            <a:pPr>
              <a:spcAft>
                <a:spcPts val="600"/>
              </a:spcAft>
            </a:pPr>
            <a:endParaRPr lang="en-US" sz="34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pic>
        <p:nvPicPr>
          <p:cNvPr id="3" name="Εικόνα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3988" y="2112418"/>
            <a:ext cx="4135215" cy="3759286"/>
          </a:xfrm>
          <a:prstGeom prst="rect">
            <a:avLst/>
          </a:prstGeom>
        </p:spPr>
      </p:pic>
    </p:spTree>
    <p:extLst>
      <p:ext uri="{BB962C8B-B14F-4D97-AF65-F5344CB8AC3E}">
        <p14:creationId xmlns:p14="http://schemas.microsoft.com/office/powerpoint/2010/main" val="3975501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Maladies chroniques et handicaps</a:t>
            </a:r>
            <a:endParaRPr/>
          </a:p>
        </p:txBody>
      </p:sp>
      <p:sp>
        <p:nvSpPr>
          <p:cNvPr id="320" name="Google Shape;320;p19"/>
          <p:cNvSpPr txBox="1">
            <a:spLocks noGrp="1"/>
          </p:cNvSpPr>
          <p:nvPr>
            <p:ph type="body" idx="1"/>
          </p:nvPr>
        </p:nvSpPr>
        <p:spPr>
          <a:xfrm>
            <a:off x="557998" y="1799999"/>
            <a:ext cx="6993869" cy="486597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ct val="100000"/>
              <a:buNone/>
            </a:pPr>
            <a:r>
              <a:rPr lang="de-DE" b="1"/>
              <a:t>Avec l'âge, la prévalence des maladies chroniques </a:t>
            </a:r>
            <a:r>
              <a:rPr lang="de-DE"/>
              <a:t>et de la mobilité réduite augmente.</a:t>
            </a:r>
            <a:endParaRPr/>
          </a:p>
          <a:p>
            <a:pPr marL="0" lvl="0" indent="0" algn="l" rtl="0">
              <a:lnSpc>
                <a:spcPct val="100000"/>
              </a:lnSpc>
              <a:spcBef>
                <a:spcPts val="1200"/>
              </a:spcBef>
              <a:spcAft>
                <a:spcPts val="0"/>
              </a:spcAft>
              <a:buSzPct val="100000"/>
              <a:buNone/>
            </a:pPr>
            <a:r>
              <a:rPr lang="de-DE"/>
              <a:t>Pour rester en bonne forme, mobile et indépendant, il est d'autant plus important de contrôler les </a:t>
            </a:r>
            <a:r>
              <a:rPr lang="de-DE" b="1"/>
              <a:t>conséquences négatives de ces conditions</a:t>
            </a:r>
            <a:r>
              <a:rPr lang="de-DE"/>
              <a:t>, par exemple en ... </a:t>
            </a:r>
            <a:endParaRPr/>
          </a:p>
          <a:p>
            <a:pPr marL="228600" lvl="0" indent="-228600" algn="l" rtl="0">
              <a:lnSpc>
                <a:spcPct val="100000"/>
              </a:lnSpc>
              <a:spcBef>
                <a:spcPts val="1200"/>
              </a:spcBef>
              <a:spcAft>
                <a:spcPts val="0"/>
              </a:spcAft>
              <a:buSzPct val="100000"/>
              <a:buChar char="▪"/>
            </a:pPr>
            <a:r>
              <a:rPr lang="de-DE"/>
              <a:t>Suivre son taux de glycémie en cas de diabète</a:t>
            </a:r>
            <a:endParaRPr/>
          </a:p>
          <a:p>
            <a:pPr marL="228600" lvl="0" indent="-228600" algn="l" rtl="0">
              <a:lnSpc>
                <a:spcPct val="100000"/>
              </a:lnSpc>
              <a:spcBef>
                <a:spcPts val="1200"/>
              </a:spcBef>
              <a:spcAft>
                <a:spcPts val="0"/>
              </a:spcAft>
              <a:buSzPct val="100000"/>
              <a:buChar char="▪"/>
            </a:pPr>
            <a:r>
              <a:rPr lang="de-DE"/>
              <a:t>Mesurer régulièrement sa tension artérielle en cas de problèmes cardiovasculaires.</a:t>
            </a:r>
            <a:endParaRPr/>
          </a:p>
          <a:p>
            <a:pPr marL="228600" lvl="0" indent="-228600" algn="l" rtl="0">
              <a:lnSpc>
                <a:spcPct val="100000"/>
              </a:lnSpc>
              <a:spcBef>
                <a:spcPts val="1200"/>
              </a:spcBef>
              <a:spcAft>
                <a:spcPts val="0"/>
              </a:spcAft>
              <a:buSzPct val="100000"/>
              <a:buChar char="▪"/>
            </a:pPr>
            <a:r>
              <a:rPr lang="de-DE"/>
              <a:t>Se repérer dans le quartier en cas de démence</a:t>
            </a:r>
            <a:endParaRPr/>
          </a:p>
          <a:p>
            <a:pPr marL="228600" lvl="0" indent="-228600" algn="l" rtl="0">
              <a:lnSpc>
                <a:spcPct val="100000"/>
              </a:lnSpc>
              <a:spcBef>
                <a:spcPts val="1200"/>
              </a:spcBef>
              <a:spcAft>
                <a:spcPts val="0"/>
              </a:spcAft>
              <a:buSzPct val="100000"/>
              <a:buChar char="▪"/>
            </a:pPr>
            <a:r>
              <a:rPr lang="de-DE"/>
              <a:t>Suivre ses propres prises de médicaments </a:t>
            </a:r>
            <a:endParaRPr/>
          </a:p>
          <a:p>
            <a:pPr marL="0" lvl="0" indent="0" algn="l" rtl="0">
              <a:lnSpc>
                <a:spcPct val="100000"/>
              </a:lnSpc>
              <a:spcBef>
                <a:spcPts val="1200"/>
              </a:spcBef>
              <a:spcAft>
                <a:spcPts val="0"/>
              </a:spcAft>
              <a:buSzPct val="100000"/>
              <a:buNone/>
            </a:pPr>
            <a:endParaRPr/>
          </a:p>
        </p:txBody>
      </p:sp>
      <p:pic>
        <p:nvPicPr>
          <p:cNvPr id="321" name="Google Shape;321;p19"/>
          <p:cNvPicPr preferRelativeResize="0"/>
          <p:nvPr/>
        </p:nvPicPr>
        <p:blipFill rotWithShape="1">
          <a:blip r:embed="rId3">
            <a:alphaModFix/>
          </a:blip>
          <a:srcRect/>
          <a:stretch/>
        </p:blipFill>
        <p:spPr>
          <a:xfrm>
            <a:off x="8022022" y="1799999"/>
            <a:ext cx="3940105" cy="4083671"/>
          </a:xfrm>
          <a:prstGeom prst="rect">
            <a:avLst/>
          </a:prstGeom>
          <a:noFill/>
          <a:ln>
            <a:noFill/>
          </a:ln>
        </p:spPr>
      </p:pic>
      <p:sp>
        <p:nvSpPr>
          <p:cNvPr id="322" name="Google Shape;322;p19"/>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23" name="Google Shape;323;p19"/>
          <p:cNvSpPr/>
          <p:nvPr/>
        </p:nvSpPr>
        <p:spPr>
          <a:xfrm>
            <a:off x="7225029" y="-3925"/>
            <a:ext cx="4965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324" name="Google Shape;324;p19"/>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9"/>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26" name="Google Shape;326;p19"/>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558000" y="9276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Activités de la vie quotidienne (AVQ)</a:t>
            </a:r>
            <a:endParaRPr/>
          </a:p>
        </p:txBody>
      </p:sp>
      <p:sp>
        <p:nvSpPr>
          <p:cNvPr id="332" name="Google Shape;332;p20"/>
          <p:cNvSpPr txBox="1">
            <a:spLocks noGrp="1"/>
          </p:cNvSpPr>
          <p:nvPr>
            <p:ph type="body" idx="1"/>
          </p:nvPr>
        </p:nvSpPr>
        <p:spPr>
          <a:xfrm>
            <a:off x="557999" y="1647600"/>
            <a:ext cx="5523900" cy="45903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SzPct val="100000"/>
              <a:buNone/>
            </a:pPr>
            <a:r>
              <a:rPr lang="de-DE" b="1"/>
              <a:t>Accomplir seul les tâches de la vie quotidienne et être capable de suivre ses routines est un bon moyen de rester en contact avec ses besoins et de faire l'expérience de l'auto-efficacité.</a:t>
            </a:r>
            <a:r>
              <a:rPr lang="de-DE"/>
              <a:t> C'est aussi un bon indicateur d'une bonne santé cognitive et physique.</a:t>
            </a:r>
            <a:endParaRPr/>
          </a:p>
          <a:p>
            <a:pPr marL="228600" lvl="0" indent="-217170" algn="l" rtl="0">
              <a:lnSpc>
                <a:spcPct val="100000"/>
              </a:lnSpc>
              <a:spcBef>
                <a:spcPts val="1200"/>
              </a:spcBef>
              <a:spcAft>
                <a:spcPts val="0"/>
              </a:spcAft>
              <a:buSzPct val="100000"/>
              <a:buChar char="▪"/>
            </a:pPr>
            <a:r>
              <a:rPr lang="de-DE"/>
              <a:t>Maintenez vos habitudes quotidiennes de lever et de coucher afin de bénéficier d'un sommeil réparateur et sain et d'être plein d'énergie le matin.</a:t>
            </a:r>
            <a:endParaRPr/>
          </a:p>
          <a:p>
            <a:pPr marL="228600" lvl="0" indent="-217170" algn="l" rtl="0">
              <a:lnSpc>
                <a:spcPct val="100000"/>
              </a:lnSpc>
              <a:spcBef>
                <a:spcPts val="1200"/>
              </a:spcBef>
              <a:spcAft>
                <a:spcPts val="0"/>
              </a:spcAft>
              <a:buSzPct val="100000"/>
              <a:buChar char="▪"/>
            </a:pPr>
            <a:r>
              <a:rPr lang="de-DE"/>
              <a:t>Organiser la mobilité</a:t>
            </a:r>
            <a:endParaRPr/>
          </a:p>
          <a:p>
            <a:pPr marL="228600" lvl="0" indent="-217170" algn="l" rtl="0">
              <a:lnSpc>
                <a:spcPct val="100000"/>
              </a:lnSpc>
              <a:spcBef>
                <a:spcPts val="1200"/>
              </a:spcBef>
              <a:spcAft>
                <a:spcPts val="0"/>
              </a:spcAft>
              <a:buSzPct val="100000"/>
              <a:buChar char="▪"/>
            </a:pPr>
            <a:r>
              <a:rPr lang="de-DE"/>
              <a:t>Faire ses courses soi-même</a:t>
            </a:r>
            <a:endParaRPr/>
          </a:p>
          <a:p>
            <a:pPr marL="228600" lvl="0" indent="-217170" algn="l" rtl="0">
              <a:lnSpc>
                <a:spcPct val="100000"/>
              </a:lnSpc>
              <a:spcBef>
                <a:spcPts val="1200"/>
              </a:spcBef>
              <a:spcAft>
                <a:spcPts val="0"/>
              </a:spcAft>
              <a:buSzPct val="100000"/>
              <a:buChar char="▪"/>
            </a:pPr>
            <a:r>
              <a:rPr lang="de-DE"/>
              <a:t>Cuisinez et préparez vos propres repas sains</a:t>
            </a:r>
            <a:endParaRPr/>
          </a:p>
          <a:p>
            <a:pPr marL="228600" lvl="0" indent="-217170" algn="l" rtl="0">
              <a:lnSpc>
                <a:spcPct val="100000"/>
              </a:lnSpc>
              <a:spcBef>
                <a:spcPts val="1200"/>
              </a:spcBef>
              <a:spcAft>
                <a:spcPts val="0"/>
              </a:spcAft>
              <a:buSzPct val="100000"/>
              <a:buChar char="▪"/>
            </a:pPr>
            <a:r>
              <a:rPr lang="de-DE"/>
              <a:t>Consulter régulièrement le médecin</a:t>
            </a:r>
            <a:endParaRPr/>
          </a:p>
          <a:p>
            <a:pPr marL="228600" lvl="0" indent="-217170" algn="l" rtl="0">
              <a:lnSpc>
                <a:spcPct val="100000"/>
              </a:lnSpc>
              <a:spcBef>
                <a:spcPts val="1200"/>
              </a:spcBef>
              <a:spcAft>
                <a:spcPts val="0"/>
              </a:spcAft>
              <a:buSzPct val="100000"/>
              <a:buChar char="▪"/>
            </a:pPr>
            <a:r>
              <a:rPr lang="de-DE"/>
              <a:t> Suivi de vos rendez-vous et de vos finances</a:t>
            </a:r>
            <a:endParaRPr/>
          </a:p>
          <a:p>
            <a:pPr marL="0" lvl="0" indent="0" algn="l" rtl="0">
              <a:lnSpc>
                <a:spcPct val="100000"/>
              </a:lnSpc>
              <a:spcBef>
                <a:spcPts val="1200"/>
              </a:spcBef>
              <a:spcAft>
                <a:spcPts val="0"/>
              </a:spcAft>
              <a:buSzPct val="100000"/>
              <a:buNone/>
            </a:pPr>
            <a:endParaRPr/>
          </a:p>
        </p:txBody>
      </p:sp>
      <p:pic>
        <p:nvPicPr>
          <p:cNvPr id="333" name="Google Shape;333;p20"/>
          <p:cNvPicPr preferRelativeResize="0"/>
          <p:nvPr/>
        </p:nvPicPr>
        <p:blipFill rotWithShape="1">
          <a:blip r:embed="rId3">
            <a:alphaModFix/>
          </a:blip>
          <a:srcRect/>
          <a:stretch/>
        </p:blipFill>
        <p:spPr>
          <a:xfrm>
            <a:off x="6081823" y="1532696"/>
            <a:ext cx="6096000" cy="3762375"/>
          </a:xfrm>
          <a:prstGeom prst="rect">
            <a:avLst/>
          </a:prstGeom>
          <a:noFill/>
          <a:ln>
            <a:noFill/>
          </a:ln>
        </p:spPr>
      </p:pic>
      <p:sp>
        <p:nvSpPr>
          <p:cNvPr id="334" name="Google Shape;334;p20"/>
          <p:cNvSpPr/>
          <p:nvPr/>
        </p:nvSpPr>
        <p:spPr>
          <a:xfrm>
            <a:off x="6157395" y="2784618"/>
            <a:ext cx="4985400" cy="1316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20"/>
          <p:cNvSpPr/>
          <p:nvPr/>
        </p:nvSpPr>
        <p:spPr>
          <a:xfrm>
            <a:off x="9714957" y="4100623"/>
            <a:ext cx="929100" cy="1251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0"/>
          <p:cNvSpPr/>
          <p:nvPr/>
        </p:nvSpPr>
        <p:spPr>
          <a:xfrm>
            <a:off x="9184848" y="6225920"/>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CC</a:t>
            </a:r>
            <a:endParaRPr sz="1200">
              <a:solidFill>
                <a:schemeClr val="dk1"/>
              </a:solidFill>
              <a:latin typeface="Calibri"/>
              <a:ea typeface="Calibri"/>
              <a:cs typeface="Calibri"/>
              <a:sym typeface="Calibri"/>
            </a:endParaRPr>
          </a:p>
        </p:txBody>
      </p:sp>
      <p:sp>
        <p:nvSpPr>
          <p:cNvPr id="337" name="Google Shape;337;p20"/>
          <p:cNvSpPr/>
          <p:nvPr/>
        </p:nvSpPr>
        <p:spPr>
          <a:xfrm>
            <a:off x="7644478" y="-3925"/>
            <a:ext cx="45462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sp>
        <p:nvSpPr>
          <p:cNvPr id="338" name="Google Shape;338;p20"/>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20"/>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40" name="Google Shape;340;p20"/>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1"/>
          <p:cNvSpPr txBox="1">
            <a:spLocks noGrp="1"/>
          </p:cNvSpPr>
          <p:nvPr>
            <p:ph type="title"/>
          </p:nvPr>
        </p:nvSpPr>
        <p:spPr>
          <a:xfrm>
            <a:off x="558000" y="9276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A4CF5"/>
              </a:buClr>
              <a:buSzPts val="2800"/>
              <a:buFont typeface="Calibri"/>
              <a:buNone/>
            </a:pPr>
            <a:r>
              <a:rPr lang="de-DE">
                <a:solidFill>
                  <a:srgbClr val="4A4CF5"/>
                </a:solidFill>
              </a:rPr>
              <a:t>Activité 2 : Exercice de réflexion</a:t>
            </a:r>
            <a:endParaRPr>
              <a:solidFill>
                <a:srgbClr val="4A4CF5"/>
              </a:solidFill>
            </a:endParaRPr>
          </a:p>
        </p:txBody>
      </p:sp>
      <p:pic>
        <p:nvPicPr>
          <p:cNvPr id="346" name="Google Shape;346;p21"/>
          <p:cNvPicPr preferRelativeResize="0"/>
          <p:nvPr/>
        </p:nvPicPr>
        <p:blipFill rotWithShape="1">
          <a:blip r:embed="rId3">
            <a:alphaModFix/>
          </a:blip>
          <a:srcRect/>
          <a:stretch/>
        </p:blipFill>
        <p:spPr>
          <a:xfrm>
            <a:off x="5065502" y="4797027"/>
            <a:ext cx="2061002" cy="2060976"/>
          </a:xfrm>
          <a:prstGeom prst="rect">
            <a:avLst/>
          </a:prstGeom>
          <a:noFill/>
          <a:ln>
            <a:noFill/>
          </a:ln>
        </p:spPr>
      </p:pic>
      <p:sp>
        <p:nvSpPr>
          <p:cNvPr id="347" name="Google Shape;347;p21"/>
          <p:cNvSpPr/>
          <p:nvPr/>
        </p:nvSpPr>
        <p:spPr>
          <a:xfrm>
            <a:off x="66762" y="6328694"/>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48" name="Google Shape;348;p21"/>
          <p:cNvSpPr/>
          <p:nvPr/>
        </p:nvSpPr>
        <p:spPr>
          <a:xfrm>
            <a:off x="7707377" y="-3925"/>
            <a:ext cx="44835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9.1.2 Capacité fonctionnelle, domaines clés de ...</a:t>
            </a:r>
            <a:endParaRPr sz="1665">
              <a:solidFill>
                <a:schemeClr val="lt1"/>
              </a:solidFill>
              <a:latin typeface="Calibri"/>
              <a:ea typeface="Calibri"/>
              <a:cs typeface="Calibri"/>
              <a:sym typeface="Calibri"/>
            </a:endParaRPr>
          </a:p>
        </p:txBody>
      </p:sp>
      <p:pic>
        <p:nvPicPr>
          <p:cNvPr id="349" name="Google Shape;349;p21" descr="Effective coworking. colleagues togetherness, workers collaboration, teamwork regulation. workflow efficiency increase. team members arranging mechanism."/>
          <p:cNvPicPr preferRelativeResize="0"/>
          <p:nvPr/>
        </p:nvPicPr>
        <p:blipFill rotWithShape="1">
          <a:blip r:embed="rId6">
            <a:alphaModFix/>
          </a:blip>
          <a:srcRect/>
          <a:stretch/>
        </p:blipFill>
        <p:spPr>
          <a:xfrm>
            <a:off x="6913172" y="708354"/>
            <a:ext cx="5627914" cy="5627914"/>
          </a:xfrm>
          <a:prstGeom prst="rect">
            <a:avLst/>
          </a:prstGeom>
          <a:noFill/>
          <a:ln>
            <a:noFill/>
          </a:ln>
        </p:spPr>
      </p:pic>
      <p:sp>
        <p:nvSpPr>
          <p:cNvPr id="350" name="Google Shape;350;p21"/>
          <p:cNvSpPr txBox="1"/>
          <p:nvPr/>
        </p:nvSpPr>
        <p:spPr>
          <a:xfrm>
            <a:off x="8828690" y="6336268"/>
            <a:ext cx="3234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sp>
        <p:nvSpPr>
          <p:cNvPr id="351" name="Google Shape;351;p21"/>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21"/>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53" name="Google Shape;353;p21"/>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
        <p:nvSpPr>
          <p:cNvPr id="354" name="Google Shape;354;p21"/>
          <p:cNvSpPr txBox="1">
            <a:spLocks noGrp="1"/>
          </p:cNvSpPr>
          <p:nvPr>
            <p:ph type="body" idx="1"/>
          </p:nvPr>
        </p:nvSpPr>
        <p:spPr>
          <a:xfrm>
            <a:off x="557999" y="1647600"/>
            <a:ext cx="6073200" cy="46434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ts val="2400"/>
              <a:buNone/>
            </a:pPr>
            <a:r>
              <a:rPr lang="de-DE" b="1"/>
              <a:t>À vous de jouer ! </a:t>
            </a:r>
            <a:endParaRPr/>
          </a:p>
          <a:p>
            <a:pPr marL="228600" lvl="0" indent="-228600" algn="l" rtl="0">
              <a:lnSpc>
                <a:spcPct val="100000"/>
              </a:lnSpc>
              <a:spcBef>
                <a:spcPts val="1200"/>
              </a:spcBef>
              <a:spcAft>
                <a:spcPts val="0"/>
              </a:spcAft>
              <a:buSzPts val="2400"/>
              <a:buChar char="▪"/>
            </a:pPr>
            <a:r>
              <a:rPr lang="de-DE"/>
              <a:t>Quels sont les aspects du vieillissement en bonne santé les plus importants pour vous ou vos proches âgés ?</a:t>
            </a:r>
            <a:endParaRPr/>
          </a:p>
          <a:p>
            <a:pPr marL="228600" lvl="0" indent="-228600" algn="l" rtl="0">
              <a:lnSpc>
                <a:spcPct val="100000"/>
              </a:lnSpc>
              <a:spcBef>
                <a:spcPts val="1200"/>
              </a:spcBef>
              <a:spcAft>
                <a:spcPts val="0"/>
              </a:spcAft>
              <a:buSzPts val="2400"/>
              <a:buChar char="▪"/>
            </a:pPr>
            <a:r>
              <a:rPr lang="de-DE"/>
              <a:t>Quelles sont les difficultés les plus courantes que vous avez rencontrées dans ce domaine ?</a:t>
            </a:r>
            <a:endParaRPr/>
          </a:p>
          <a:p>
            <a:pPr marL="228600" lvl="0" indent="-228600" algn="l" rtl="0">
              <a:lnSpc>
                <a:spcPct val="100000"/>
              </a:lnSpc>
              <a:spcBef>
                <a:spcPts val="1200"/>
              </a:spcBef>
              <a:spcAft>
                <a:spcPts val="0"/>
              </a:spcAft>
              <a:buSzPts val="2400"/>
              <a:buChar char="▪"/>
            </a:pPr>
            <a:r>
              <a:rPr lang="de-DE"/>
              <a:t>Quelles sont les possibilités de maintenir la capacité fonctionnelle dans ce domaine ?</a:t>
            </a:r>
            <a:endParaRPr/>
          </a:p>
          <a:p>
            <a:pPr marL="228600" lvl="0" indent="-228600" algn="l" rtl="0">
              <a:lnSpc>
                <a:spcPct val="100000"/>
              </a:lnSpc>
              <a:spcBef>
                <a:spcPts val="1200"/>
              </a:spcBef>
              <a:spcAft>
                <a:spcPts val="0"/>
              </a:spcAft>
              <a:buSzPts val="2400"/>
              <a:buChar char="▪"/>
            </a:pPr>
            <a:r>
              <a:rPr lang="de-DE"/>
              <a:t>Prenez une minute pour réfléchir et prendre des notes individuelles en vue d'une discussion ultérieure.</a:t>
            </a:r>
            <a:endParaRPr/>
          </a:p>
          <a:p>
            <a:pPr marL="228600" lvl="0" indent="-76200" algn="l" rtl="0">
              <a:lnSpc>
                <a:spcPct val="100000"/>
              </a:lnSpc>
              <a:spcBef>
                <a:spcPts val="1200"/>
              </a:spcBef>
              <a:spcAft>
                <a:spcPts val="0"/>
              </a:spcAft>
              <a:buSzPts val="2400"/>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2" descr="Ambition abstract concept"/>
          <p:cNvPicPr preferRelativeResize="0"/>
          <p:nvPr/>
        </p:nvPicPr>
        <p:blipFill rotWithShape="1">
          <a:blip r:embed="rId3">
            <a:alphaModFix/>
          </a:blip>
          <a:srcRect/>
          <a:stretch/>
        </p:blipFill>
        <p:spPr>
          <a:xfrm>
            <a:off x="6668162" y="546599"/>
            <a:ext cx="5517062" cy="5343951"/>
          </a:xfrm>
          <a:prstGeom prst="rect">
            <a:avLst/>
          </a:prstGeom>
          <a:noFill/>
          <a:ln>
            <a:noFill/>
          </a:ln>
        </p:spPr>
      </p:pic>
      <p:sp>
        <p:nvSpPr>
          <p:cNvPr id="361" name="Google Shape;361;p22"/>
          <p:cNvSpPr txBox="1"/>
          <p:nvPr/>
        </p:nvSpPr>
        <p:spPr>
          <a:xfrm>
            <a:off x="5419175" y="56480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362" name="Google Shape;362;p22"/>
          <p:cNvSpPr txBox="1">
            <a:spLocks noGrp="1"/>
          </p:cNvSpPr>
          <p:nvPr>
            <p:ph type="title"/>
          </p:nvPr>
        </p:nvSpPr>
        <p:spPr>
          <a:xfrm>
            <a:off x="558000" y="546599"/>
            <a:ext cx="105156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de-DE" sz="2200">
                <a:solidFill>
                  <a:srgbClr val="C01E24"/>
                </a:solidFill>
              </a:rPr>
              <a:t>9.1.3</a:t>
            </a:r>
            <a:r>
              <a:rPr lang="de-DE"/>
              <a:t/>
            </a:r>
            <a:br>
              <a:rPr lang="de-DE"/>
            </a:br>
            <a:r>
              <a:rPr lang="de-DE" sz="4000">
                <a:solidFill>
                  <a:srgbClr val="C01E24"/>
                </a:solidFill>
              </a:rPr>
              <a:t>Les applications de santé pour les personnes âgées et leurs avantages</a:t>
            </a:r>
            <a:endParaRPr sz="4000">
              <a:solidFill>
                <a:srgbClr val="C01E24"/>
              </a:solidFill>
            </a:endParaRPr>
          </a:p>
        </p:txBody>
      </p:sp>
      <p:sp>
        <p:nvSpPr>
          <p:cNvPr id="363" name="Google Shape;363;p22"/>
          <p:cNvSpPr txBox="1">
            <a:spLocks noGrp="1"/>
          </p:cNvSpPr>
          <p:nvPr>
            <p:ph type="body" idx="1"/>
          </p:nvPr>
        </p:nvSpPr>
        <p:spPr>
          <a:xfrm>
            <a:off x="558000" y="16266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364" name="Google Shape;364;p22"/>
          <p:cNvSpPr txBox="1">
            <a:spLocks noGrp="1"/>
          </p:cNvSpPr>
          <p:nvPr>
            <p:ph type="body" idx="2"/>
          </p:nvPr>
        </p:nvSpPr>
        <p:spPr>
          <a:xfrm>
            <a:off x="617621" y="2316443"/>
            <a:ext cx="5897400" cy="3657300"/>
          </a:xfrm>
          <a:prstGeom prst="rect">
            <a:avLst/>
          </a:prstGeom>
          <a:noFill/>
          <a:ln>
            <a:noFill/>
          </a:ln>
        </p:spPr>
        <p:txBody>
          <a:bodyPr spcFirstLastPara="1" wrap="square" lIns="91425" tIns="45700" rIns="91425" bIns="45700" anchor="t" anchorCtr="0">
            <a:normAutofit fontScale="85000" lnSpcReduction="10000"/>
          </a:bodyPr>
          <a:lstStyle/>
          <a:p>
            <a:pPr marL="228600" lvl="0" indent="-205740" algn="l" rtl="0">
              <a:lnSpc>
                <a:spcPct val="150000"/>
              </a:lnSpc>
              <a:spcBef>
                <a:spcPts val="0"/>
              </a:spcBef>
              <a:spcAft>
                <a:spcPts val="0"/>
              </a:spcAft>
              <a:buSzPct val="100000"/>
              <a:buChar char="▪"/>
            </a:pPr>
            <a:r>
              <a:rPr lang="de-DE" sz="2400"/>
              <a:t>Acquérir des connaissances sur les caractéristiques communes des applications de santé</a:t>
            </a:r>
            <a:endParaRPr/>
          </a:p>
          <a:p>
            <a:pPr marL="228600" lvl="0" indent="-205740" algn="l" rtl="0">
              <a:lnSpc>
                <a:spcPct val="150000"/>
              </a:lnSpc>
              <a:spcBef>
                <a:spcPts val="1200"/>
              </a:spcBef>
              <a:spcAft>
                <a:spcPts val="0"/>
              </a:spcAft>
              <a:buSzPct val="100000"/>
              <a:buChar char="▪"/>
            </a:pPr>
            <a:r>
              <a:rPr lang="de-DE" sz="2400"/>
              <a:t>Pouvoir développer des idées sur la manière dont les applications de santé pourraient contribuer à maintenir et à améliorer la santé, l'indépendance et la qualité de vie des personnes âgées.</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3"/>
          <p:cNvSpPr txBox="1">
            <a:spLocks noGrp="1"/>
          </p:cNvSpPr>
          <p:nvPr>
            <p:ph type="body" idx="1"/>
          </p:nvPr>
        </p:nvSpPr>
        <p:spPr>
          <a:xfrm>
            <a:off x="557999" y="1647599"/>
            <a:ext cx="5236800" cy="4866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400"/>
              <a:buNone/>
            </a:pPr>
            <a:r>
              <a:rPr lang="de-DE"/>
              <a:t>Il existe de nombreuses applications de santé destinées aux personnes âgées. Certaines s'adressent à la condition physique et mentale de leurs utilisateurs, tandis que d'autres ont une implication médicale évidente et visent à gérer une maladie chronique ou un handicap. </a:t>
            </a:r>
            <a:endParaRPr/>
          </a:p>
          <a:p>
            <a:pPr marL="0" lvl="0" indent="0" algn="l" rtl="0">
              <a:lnSpc>
                <a:spcPct val="100000"/>
              </a:lnSpc>
              <a:spcBef>
                <a:spcPts val="1200"/>
              </a:spcBef>
              <a:spcAft>
                <a:spcPts val="0"/>
              </a:spcAft>
              <a:buSzPts val="2400"/>
              <a:buNone/>
            </a:pPr>
            <a:endParaRPr/>
          </a:p>
          <a:p>
            <a:pPr marL="0" lvl="0" indent="0" algn="l" rtl="0">
              <a:lnSpc>
                <a:spcPct val="100000"/>
              </a:lnSpc>
              <a:spcBef>
                <a:spcPts val="1200"/>
              </a:spcBef>
              <a:spcAft>
                <a:spcPts val="0"/>
              </a:spcAft>
              <a:buSzPts val="2400"/>
              <a:buNone/>
            </a:pPr>
            <a:r>
              <a:rPr lang="de-DE" b="1"/>
              <a:t>Les applications de santé peuvent aider à maintenir ou à retrouver une capacité fonctionnelle dans les domaines clés susmentionnés. </a:t>
            </a:r>
            <a:endParaRPr/>
          </a:p>
          <a:p>
            <a:pPr marL="0" lvl="0" indent="0" algn="l" rtl="0">
              <a:lnSpc>
                <a:spcPct val="100000"/>
              </a:lnSpc>
              <a:spcBef>
                <a:spcPts val="1200"/>
              </a:spcBef>
              <a:spcAft>
                <a:spcPts val="0"/>
              </a:spcAft>
              <a:buSzPts val="2400"/>
              <a:buNone/>
            </a:pPr>
            <a:endParaRPr/>
          </a:p>
        </p:txBody>
      </p:sp>
      <p:pic>
        <p:nvPicPr>
          <p:cNvPr id="370" name="Google Shape;370;p23"/>
          <p:cNvPicPr preferRelativeResize="0"/>
          <p:nvPr/>
        </p:nvPicPr>
        <p:blipFill rotWithShape="1">
          <a:blip r:embed="rId3">
            <a:alphaModFix/>
          </a:blip>
          <a:srcRect/>
          <a:stretch/>
        </p:blipFill>
        <p:spPr>
          <a:xfrm>
            <a:off x="6081823" y="1155404"/>
            <a:ext cx="6110176" cy="4258029"/>
          </a:xfrm>
          <a:prstGeom prst="rect">
            <a:avLst/>
          </a:prstGeom>
          <a:noFill/>
          <a:ln>
            <a:noFill/>
          </a:ln>
        </p:spPr>
      </p:pic>
      <p:pic>
        <p:nvPicPr>
          <p:cNvPr id="371" name="Google Shape;371;p23"/>
          <p:cNvPicPr preferRelativeResize="0"/>
          <p:nvPr/>
        </p:nvPicPr>
        <p:blipFill rotWithShape="1">
          <a:blip r:embed="rId4">
            <a:alphaModFix/>
          </a:blip>
          <a:srcRect l="7887" t="1112" r="10572" b="116"/>
          <a:stretch/>
        </p:blipFill>
        <p:spPr>
          <a:xfrm>
            <a:off x="5858540" y="1155405"/>
            <a:ext cx="6347638" cy="4253023"/>
          </a:xfrm>
          <a:prstGeom prst="rect">
            <a:avLst/>
          </a:prstGeom>
          <a:noFill/>
          <a:ln>
            <a:noFill/>
          </a:ln>
        </p:spPr>
      </p:pic>
      <p:sp>
        <p:nvSpPr>
          <p:cNvPr id="372" name="Google Shape;372;p23"/>
          <p:cNvSpPr/>
          <p:nvPr/>
        </p:nvSpPr>
        <p:spPr>
          <a:xfrm>
            <a:off x="9184848" y="6225920"/>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Source|Source| </a:t>
            </a:r>
            <a:r>
              <a:rPr lang="de-DE" sz="1200" u="sng">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73" name="Google Shape;373;p23"/>
          <p:cNvSpPr/>
          <p:nvPr/>
        </p:nvSpPr>
        <p:spPr>
          <a:xfrm>
            <a:off x="6953925" y="-3925"/>
            <a:ext cx="52368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374" name="Google Shape;374;p23"/>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3"/>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76" name="Google Shape;376;p23"/>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
        <p:nvSpPr>
          <p:cNvPr id="377" name="Google Shape;377;p23"/>
          <p:cNvSpPr txBox="1">
            <a:spLocks noGrp="1"/>
          </p:cNvSpPr>
          <p:nvPr>
            <p:ph type="title"/>
          </p:nvPr>
        </p:nvSpPr>
        <p:spPr>
          <a:xfrm>
            <a:off x="558000" y="9276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Applis santé et vieillissement sain</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ts val="2800"/>
              <a:buFont typeface="Calibri"/>
              <a:buNone/>
            </a:pPr>
            <a:r>
              <a:rPr lang="de-DE"/>
              <a:t>Comment les applications de santé peuvent-elles contribuer au vieillissement en bonne santé ?</a:t>
            </a:r>
            <a:endParaRPr/>
          </a:p>
        </p:txBody>
      </p:sp>
      <p:pic>
        <p:nvPicPr>
          <p:cNvPr id="383" name="Google Shape;383;p24"/>
          <p:cNvPicPr preferRelativeResize="0"/>
          <p:nvPr/>
        </p:nvPicPr>
        <p:blipFill rotWithShape="1">
          <a:blip r:embed="rId3">
            <a:alphaModFix/>
          </a:blip>
          <a:srcRect/>
          <a:stretch/>
        </p:blipFill>
        <p:spPr>
          <a:xfrm>
            <a:off x="5964865" y="1557506"/>
            <a:ext cx="6145619" cy="4225112"/>
          </a:xfrm>
          <a:prstGeom prst="rect">
            <a:avLst/>
          </a:prstGeom>
          <a:noFill/>
          <a:ln>
            <a:noFill/>
          </a:ln>
        </p:spPr>
      </p:pic>
      <p:sp>
        <p:nvSpPr>
          <p:cNvPr id="384" name="Google Shape;384;p24"/>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85" name="Google Shape;385;p24"/>
          <p:cNvSpPr/>
          <p:nvPr/>
        </p:nvSpPr>
        <p:spPr>
          <a:xfrm>
            <a:off x="6753005" y="-3925"/>
            <a:ext cx="54378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386" name="Google Shape;386;p24"/>
          <p:cNvSpPr txBox="1">
            <a:spLocks noGrp="1"/>
          </p:cNvSpPr>
          <p:nvPr>
            <p:ph type="body" idx="1"/>
          </p:nvPr>
        </p:nvSpPr>
        <p:spPr>
          <a:xfrm>
            <a:off x="558000" y="1952400"/>
            <a:ext cx="6195000" cy="486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La plupart des applications disponibles partagent les mêmes fonctions de base pour aider à augmenter la capacité fonctionnelle dans les domaines clés du vieillissement sain.</a:t>
            </a:r>
            <a:endParaRPr/>
          </a:p>
          <a:p>
            <a:pPr marL="228600" lvl="0" indent="-228600" algn="l" rtl="0">
              <a:lnSpc>
                <a:spcPct val="100000"/>
              </a:lnSpc>
              <a:spcBef>
                <a:spcPts val="1200"/>
              </a:spcBef>
              <a:spcAft>
                <a:spcPts val="0"/>
              </a:spcAft>
              <a:buSzPts val="2400"/>
              <a:buChar char="▪"/>
            </a:pPr>
            <a:r>
              <a:rPr lang="de-DE"/>
              <a:t>Autocontrôle/suivi</a:t>
            </a:r>
            <a:endParaRPr/>
          </a:p>
          <a:p>
            <a:pPr marL="228600" lvl="0" indent="-228600" algn="l" rtl="0">
              <a:lnSpc>
                <a:spcPct val="100000"/>
              </a:lnSpc>
              <a:spcBef>
                <a:spcPts val="1200"/>
              </a:spcBef>
              <a:spcAft>
                <a:spcPts val="0"/>
              </a:spcAft>
              <a:buSzPts val="2400"/>
              <a:buChar char="▪"/>
            </a:pPr>
            <a:r>
              <a:rPr lang="de-DE"/>
              <a:t>Fixation des objectifs</a:t>
            </a:r>
            <a:endParaRPr/>
          </a:p>
          <a:p>
            <a:pPr marL="228600" lvl="0" indent="-228600" algn="l" rtl="0">
              <a:lnSpc>
                <a:spcPct val="100000"/>
              </a:lnSpc>
              <a:spcBef>
                <a:spcPts val="1200"/>
              </a:spcBef>
              <a:spcAft>
                <a:spcPts val="0"/>
              </a:spcAft>
              <a:buSzPts val="2400"/>
              <a:buChar char="▪"/>
            </a:pPr>
            <a:r>
              <a:rPr lang="de-DE"/>
              <a:t>Signaux ou notifications push</a:t>
            </a:r>
            <a:endParaRPr/>
          </a:p>
          <a:p>
            <a:pPr marL="228600" lvl="0" indent="-228600" algn="l" rtl="0">
              <a:lnSpc>
                <a:spcPct val="100000"/>
              </a:lnSpc>
              <a:spcBef>
                <a:spcPts val="1200"/>
              </a:spcBef>
              <a:spcAft>
                <a:spcPts val="0"/>
              </a:spcAft>
              <a:buSzPts val="2400"/>
              <a:buChar char="▪"/>
            </a:pPr>
            <a:r>
              <a:rPr lang="de-DE"/>
              <a:t>Soutien social</a:t>
            </a:r>
            <a:endParaRPr/>
          </a:p>
          <a:p>
            <a:pPr marL="228600" lvl="0" indent="-76200" algn="l" rtl="0">
              <a:lnSpc>
                <a:spcPct val="100000"/>
              </a:lnSpc>
              <a:spcBef>
                <a:spcPts val="1200"/>
              </a:spcBef>
              <a:spcAft>
                <a:spcPts val="0"/>
              </a:spcAft>
              <a:buSzPts val="2400"/>
              <a:buNone/>
            </a:pPr>
            <a:endParaRPr/>
          </a:p>
        </p:txBody>
      </p:sp>
      <p:sp>
        <p:nvSpPr>
          <p:cNvPr id="387" name="Google Shape;387;p24"/>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24"/>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389" name="Google Shape;389;p24"/>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5"/>
          <p:cNvSpPr txBox="1">
            <a:spLocks noGrp="1"/>
          </p:cNvSpPr>
          <p:nvPr>
            <p:ph type="title"/>
          </p:nvPr>
        </p:nvSpPr>
        <p:spPr>
          <a:xfrm>
            <a:off x="558000" y="7752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Autocontrôle et suivi</a:t>
            </a:r>
            <a:endParaRPr/>
          </a:p>
        </p:txBody>
      </p:sp>
      <p:sp>
        <p:nvSpPr>
          <p:cNvPr id="395" name="Google Shape;395;p25"/>
          <p:cNvSpPr txBox="1">
            <a:spLocks noGrp="1"/>
          </p:cNvSpPr>
          <p:nvPr>
            <p:ph type="body" idx="1"/>
          </p:nvPr>
        </p:nvSpPr>
        <p:spPr>
          <a:xfrm>
            <a:off x="557999" y="1495199"/>
            <a:ext cx="5852100" cy="48660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ct val="100000"/>
              <a:buNone/>
            </a:pPr>
            <a:r>
              <a:rPr lang="de-DE"/>
              <a:t>Autocontrôle/suivi</a:t>
            </a:r>
            <a:endParaRPr/>
          </a:p>
          <a:p>
            <a:pPr marL="228600" lvl="0" indent="-217170" algn="l" rtl="0">
              <a:lnSpc>
                <a:spcPct val="100000"/>
              </a:lnSpc>
              <a:spcBef>
                <a:spcPts val="1200"/>
              </a:spcBef>
              <a:spcAft>
                <a:spcPts val="0"/>
              </a:spcAft>
              <a:buSzPct val="100000"/>
              <a:buChar char="▪"/>
            </a:pPr>
            <a:r>
              <a:rPr lang="de-DE"/>
              <a:t>Suivez l'évolution de vos symptômes ou de vos paramètres vitaux afin d'intervenir à un stade précoce et d'éviter que votre état ne s'aggrave.</a:t>
            </a:r>
            <a:endParaRPr/>
          </a:p>
          <a:p>
            <a:pPr marL="228600" lvl="0" indent="-217170" algn="l" rtl="0">
              <a:lnSpc>
                <a:spcPct val="100000"/>
              </a:lnSpc>
              <a:spcBef>
                <a:spcPts val="1200"/>
              </a:spcBef>
              <a:spcAft>
                <a:spcPts val="0"/>
              </a:spcAft>
              <a:buSzPct val="100000"/>
              <a:buChar char="▪"/>
            </a:pPr>
            <a:r>
              <a:rPr lang="de-DE"/>
              <a:t>Améliorez votre connaissance de ce qui est bénéfique pour vos symptômes et votre bien-être général en consultant votre journal des symptômes et en réfléchissant à ce que vous avez fait différemment ce jour-là.</a:t>
            </a:r>
            <a:endParaRPr/>
          </a:p>
          <a:p>
            <a:pPr marL="228600" lvl="0" indent="-217170" algn="l" rtl="0">
              <a:lnSpc>
                <a:spcPct val="100000"/>
              </a:lnSpc>
              <a:spcBef>
                <a:spcPts val="1200"/>
              </a:spcBef>
              <a:spcAft>
                <a:spcPts val="0"/>
              </a:spcAft>
              <a:buSzPct val="100000"/>
              <a:buChar char="▪"/>
            </a:pPr>
            <a:r>
              <a:rPr lang="de-DE"/>
              <a:t>Suivez vos progrès en utilisant, par exemple, une application pour suivre vos activités ou vos séances d'entraînement. </a:t>
            </a:r>
            <a:endParaRPr/>
          </a:p>
          <a:p>
            <a:pPr marL="0" lvl="0" indent="0" algn="l" rtl="0">
              <a:lnSpc>
                <a:spcPct val="100000"/>
              </a:lnSpc>
              <a:spcBef>
                <a:spcPts val="1200"/>
              </a:spcBef>
              <a:spcAft>
                <a:spcPts val="0"/>
              </a:spcAft>
              <a:buSzPct val="100000"/>
              <a:buNone/>
            </a:pPr>
            <a:endParaRPr/>
          </a:p>
        </p:txBody>
      </p:sp>
      <p:pic>
        <p:nvPicPr>
          <p:cNvPr id="396" name="Google Shape;396;p25"/>
          <p:cNvPicPr preferRelativeResize="0"/>
          <p:nvPr/>
        </p:nvPicPr>
        <p:blipFill rotWithShape="1">
          <a:blip r:embed="rId3">
            <a:alphaModFix/>
          </a:blip>
          <a:srcRect/>
          <a:stretch/>
        </p:blipFill>
        <p:spPr>
          <a:xfrm>
            <a:off x="6707372" y="422010"/>
            <a:ext cx="5121728" cy="5121728"/>
          </a:xfrm>
          <a:prstGeom prst="rect">
            <a:avLst/>
          </a:prstGeom>
          <a:noFill/>
          <a:ln>
            <a:noFill/>
          </a:ln>
        </p:spPr>
      </p:pic>
      <p:sp>
        <p:nvSpPr>
          <p:cNvPr id="397" name="Google Shape;397;p25"/>
          <p:cNvSpPr/>
          <p:nvPr/>
        </p:nvSpPr>
        <p:spPr>
          <a:xfrm>
            <a:off x="9184848" y="6073520"/>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398" name="Google Shape;398;p25"/>
          <p:cNvSpPr/>
          <p:nvPr/>
        </p:nvSpPr>
        <p:spPr>
          <a:xfrm>
            <a:off x="7487175" y="-3925"/>
            <a:ext cx="4703700" cy="398700"/>
          </a:xfrm>
          <a:prstGeom prst="rect">
            <a:avLst/>
          </a:prstGeom>
          <a:solidFill>
            <a:srgbClr val="DDE0E5"/>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399" name="Google Shape;399;p25"/>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25"/>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01" name="Google Shape;401;p25"/>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Fixation des objectifs</a:t>
            </a:r>
            <a:endParaRPr/>
          </a:p>
        </p:txBody>
      </p:sp>
      <p:sp>
        <p:nvSpPr>
          <p:cNvPr id="408" name="Google Shape;408;p2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de-DE"/>
              <a:t>Fixez des objectifs dans votre application sur ce que vous voulez réaliser ce jour-là - par exemple, le nombre de pas que vous voulez faire pour améliorer et maintenir votre forme physique.</a:t>
            </a:r>
            <a:endParaRPr/>
          </a:p>
          <a:p>
            <a:pPr marL="228600" lvl="0" indent="-228600" algn="l" rtl="0">
              <a:lnSpc>
                <a:spcPct val="100000"/>
              </a:lnSpc>
              <a:spcBef>
                <a:spcPts val="1200"/>
              </a:spcBef>
              <a:spcAft>
                <a:spcPts val="0"/>
              </a:spcAft>
              <a:buSzPts val="2400"/>
              <a:buChar char="▪"/>
            </a:pPr>
            <a:r>
              <a:rPr lang="de-DE"/>
              <a:t>Battez votre meilleur score et devenez plus ambitieux</a:t>
            </a:r>
            <a:endParaRPr/>
          </a:p>
          <a:p>
            <a:pPr marL="228600" lvl="0" indent="-228600" algn="l" rtl="0">
              <a:lnSpc>
                <a:spcPct val="100000"/>
              </a:lnSpc>
              <a:spcBef>
                <a:spcPts val="1200"/>
              </a:spcBef>
              <a:spcAft>
                <a:spcPts val="0"/>
              </a:spcAft>
              <a:buSzPts val="2400"/>
              <a:buChar char="▪"/>
            </a:pPr>
            <a:r>
              <a:rPr lang="de-DE"/>
              <a:t>Suivez vos progrès sur une longue période</a:t>
            </a:r>
            <a:endParaRPr/>
          </a:p>
          <a:p>
            <a:pPr marL="228600" lvl="0" indent="-228600" algn="l" rtl="0">
              <a:lnSpc>
                <a:spcPct val="100000"/>
              </a:lnSpc>
              <a:spcBef>
                <a:spcPts val="1200"/>
              </a:spcBef>
              <a:spcAft>
                <a:spcPts val="0"/>
              </a:spcAft>
              <a:buSzPts val="2400"/>
              <a:buChar char="▪"/>
            </a:pPr>
            <a:r>
              <a:rPr lang="de-DE"/>
              <a:t>Rester motivé pour utiliser régulièrement l'application </a:t>
            </a:r>
            <a:endParaRPr/>
          </a:p>
          <a:p>
            <a:pPr marL="228600" lvl="0" indent="-76200" algn="l" rtl="0">
              <a:lnSpc>
                <a:spcPct val="100000"/>
              </a:lnSpc>
              <a:spcBef>
                <a:spcPts val="1200"/>
              </a:spcBef>
              <a:spcAft>
                <a:spcPts val="0"/>
              </a:spcAft>
              <a:buSzPts val="2400"/>
              <a:buNone/>
            </a:pPr>
            <a:endParaRPr/>
          </a:p>
        </p:txBody>
      </p:sp>
      <p:pic>
        <p:nvPicPr>
          <p:cNvPr id="409" name="Google Shape;409;p26"/>
          <p:cNvPicPr preferRelativeResize="0"/>
          <p:nvPr/>
        </p:nvPicPr>
        <p:blipFill rotWithShape="1">
          <a:blip r:embed="rId3">
            <a:alphaModFix/>
          </a:blip>
          <a:srcRect l="24468" t="1342" r="23097" b="-365"/>
          <a:stretch/>
        </p:blipFill>
        <p:spPr>
          <a:xfrm>
            <a:off x="7058424" y="2043952"/>
            <a:ext cx="5133575" cy="3718895"/>
          </a:xfrm>
          <a:prstGeom prst="rect">
            <a:avLst/>
          </a:prstGeom>
          <a:noFill/>
          <a:ln>
            <a:noFill/>
          </a:ln>
        </p:spPr>
      </p:pic>
      <p:sp>
        <p:nvSpPr>
          <p:cNvPr id="410" name="Google Shape;410;p26"/>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411" name="Google Shape;411;p26"/>
          <p:cNvSpPr/>
          <p:nvPr/>
        </p:nvSpPr>
        <p:spPr>
          <a:xfrm>
            <a:off x="6606324" y="-3925"/>
            <a:ext cx="55842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412" name="Google Shape;412;p26"/>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26"/>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14" name="Google Shape;414;p26"/>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Signaux ou notifications push</a:t>
            </a:r>
            <a:endParaRPr/>
          </a:p>
        </p:txBody>
      </p:sp>
      <p:sp>
        <p:nvSpPr>
          <p:cNvPr id="420" name="Google Shape;420;p27"/>
          <p:cNvSpPr txBox="1">
            <a:spLocks noGrp="1"/>
          </p:cNvSpPr>
          <p:nvPr>
            <p:ph type="body" idx="1"/>
          </p:nvPr>
        </p:nvSpPr>
        <p:spPr>
          <a:xfrm>
            <a:off x="557998" y="1799999"/>
            <a:ext cx="6023903" cy="4578321"/>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SzPct val="100000"/>
              <a:buChar char="▪"/>
            </a:pPr>
            <a:r>
              <a:rPr lang="de-DE"/>
              <a:t>Rappelez-vous ce que vous vouliez accomplir dans la journée afin d'en être conscient et de l'intégrer dans votre routine quotidienne.</a:t>
            </a:r>
            <a:endParaRPr/>
          </a:p>
          <a:p>
            <a:pPr marL="228600" lvl="0" indent="-228600" algn="l" rtl="0">
              <a:lnSpc>
                <a:spcPct val="100000"/>
              </a:lnSpc>
              <a:spcBef>
                <a:spcPts val="1200"/>
              </a:spcBef>
              <a:spcAft>
                <a:spcPts val="0"/>
              </a:spcAft>
              <a:buSzPct val="100000"/>
              <a:buChar char="▪"/>
            </a:pPr>
            <a:r>
              <a:rPr lang="de-DE"/>
              <a:t>Par exemple, être informé de l'heure à laquelle vous devez prendre votre prochain médicament.</a:t>
            </a:r>
            <a:endParaRPr/>
          </a:p>
          <a:p>
            <a:pPr marL="228600" lvl="0" indent="-228600" algn="l" rtl="0">
              <a:lnSpc>
                <a:spcPct val="100000"/>
              </a:lnSpc>
              <a:spcBef>
                <a:spcPts val="1200"/>
              </a:spcBef>
              <a:spcAft>
                <a:spcPts val="0"/>
              </a:spcAft>
              <a:buSzPct val="100000"/>
              <a:buChar char="▪"/>
            </a:pPr>
            <a:r>
              <a:rPr lang="de-DE"/>
              <a:t>Vous pouvez ainsi prendre rendez-vous pour votre prochain examen au cabinet du médecin.</a:t>
            </a:r>
            <a:endParaRPr/>
          </a:p>
          <a:p>
            <a:pPr marL="228600" lvl="0" indent="-228600" algn="l" rtl="0">
              <a:lnSpc>
                <a:spcPct val="100000"/>
              </a:lnSpc>
              <a:spcBef>
                <a:spcPts val="1200"/>
              </a:spcBef>
              <a:spcAft>
                <a:spcPts val="0"/>
              </a:spcAft>
              <a:buSzPct val="100000"/>
              <a:buChar char="▪"/>
            </a:pPr>
            <a:r>
              <a:rPr lang="de-DE"/>
              <a:t>Être informé de l'évolution des paramètres de santé dans le cadre du suivi d'une maladie chronique, afin de prendre contact avec son professionnel de santé et de vérifier si les médicaments doivent être ajustés</a:t>
            </a:r>
            <a:endParaRPr/>
          </a:p>
          <a:p>
            <a:pPr marL="228600" lvl="0" indent="-87629" algn="l" rtl="0">
              <a:lnSpc>
                <a:spcPct val="100000"/>
              </a:lnSpc>
              <a:spcBef>
                <a:spcPts val="1200"/>
              </a:spcBef>
              <a:spcAft>
                <a:spcPts val="0"/>
              </a:spcAft>
              <a:buSzPct val="100000"/>
              <a:buNone/>
            </a:pPr>
            <a:endParaRPr/>
          </a:p>
        </p:txBody>
      </p:sp>
      <p:pic>
        <p:nvPicPr>
          <p:cNvPr id="421" name="Google Shape;421;p27"/>
          <p:cNvPicPr preferRelativeResize="0"/>
          <p:nvPr/>
        </p:nvPicPr>
        <p:blipFill rotWithShape="1">
          <a:blip r:embed="rId3">
            <a:alphaModFix/>
          </a:blip>
          <a:srcRect/>
          <a:stretch/>
        </p:blipFill>
        <p:spPr>
          <a:xfrm>
            <a:off x="8380806" y="2493170"/>
            <a:ext cx="1994569" cy="2015035"/>
          </a:xfrm>
          <a:prstGeom prst="rect">
            <a:avLst/>
          </a:prstGeom>
          <a:noFill/>
          <a:ln>
            <a:noFill/>
          </a:ln>
        </p:spPr>
      </p:pic>
      <p:pic>
        <p:nvPicPr>
          <p:cNvPr id="422" name="Google Shape;422;p27"/>
          <p:cNvPicPr preferRelativeResize="0"/>
          <p:nvPr/>
        </p:nvPicPr>
        <p:blipFill rotWithShape="1">
          <a:blip r:embed="rId4">
            <a:alphaModFix/>
          </a:blip>
          <a:srcRect r="5428"/>
          <a:stretch/>
        </p:blipFill>
        <p:spPr>
          <a:xfrm>
            <a:off x="6700700" y="1885050"/>
            <a:ext cx="5473574" cy="3409976"/>
          </a:xfrm>
          <a:prstGeom prst="rect">
            <a:avLst/>
          </a:prstGeom>
          <a:noFill/>
          <a:ln>
            <a:noFill/>
          </a:ln>
        </p:spPr>
      </p:pic>
      <p:sp>
        <p:nvSpPr>
          <p:cNvPr id="423" name="Google Shape;423;p27"/>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Source|Source| </a:t>
            </a:r>
            <a:r>
              <a:rPr lang="de-DE" sz="1200" u="sng">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424" name="Google Shape;424;p27"/>
          <p:cNvSpPr/>
          <p:nvPr/>
        </p:nvSpPr>
        <p:spPr>
          <a:xfrm>
            <a:off x="6166774" y="-3925"/>
            <a:ext cx="60240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425" name="Google Shape;425;p27"/>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27"/>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27" name="Google Shape;427;p27"/>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8"/>
          <p:cNvSpPr txBox="1">
            <a:spLocks noGrp="1"/>
          </p:cNvSpPr>
          <p:nvPr>
            <p:ph type="title"/>
          </p:nvPr>
        </p:nvSpPr>
        <p:spPr>
          <a:xfrm>
            <a:off x="558000" y="10038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Soutien social</a:t>
            </a:r>
            <a:endParaRPr/>
          </a:p>
        </p:txBody>
      </p:sp>
      <p:sp>
        <p:nvSpPr>
          <p:cNvPr id="433" name="Google Shape;433;p28"/>
          <p:cNvSpPr txBox="1">
            <a:spLocks noGrp="1"/>
          </p:cNvSpPr>
          <p:nvPr>
            <p:ph type="body" idx="1"/>
          </p:nvPr>
        </p:nvSpPr>
        <p:spPr>
          <a:xfrm>
            <a:off x="558000" y="1723800"/>
            <a:ext cx="6094800" cy="45369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SzPts val="2400"/>
              <a:buChar char="▪"/>
            </a:pPr>
            <a:r>
              <a:rPr lang="de-DE"/>
              <a:t>Rester en contact avec les amis et la famille </a:t>
            </a:r>
            <a:endParaRPr/>
          </a:p>
          <a:p>
            <a:pPr marL="228600" lvl="0" indent="-228600" algn="l" rtl="0">
              <a:lnSpc>
                <a:spcPct val="100000"/>
              </a:lnSpc>
              <a:spcBef>
                <a:spcPts val="1200"/>
              </a:spcBef>
              <a:spcAft>
                <a:spcPts val="0"/>
              </a:spcAft>
              <a:buSzPts val="2400"/>
              <a:buChar char="▪"/>
            </a:pPr>
            <a:r>
              <a:rPr lang="de-DE"/>
              <a:t>Partagez vos progrès avec d'autres personnes, par exemple lorsque vous utilisez un tracker d'activité ou une application pour l'entraînement, la course à pied et d'autres sports.</a:t>
            </a:r>
            <a:endParaRPr/>
          </a:p>
          <a:p>
            <a:pPr marL="228600" lvl="0" indent="-228600" algn="l" rtl="0">
              <a:lnSpc>
                <a:spcPct val="100000"/>
              </a:lnSpc>
              <a:spcBef>
                <a:spcPts val="1200"/>
              </a:spcBef>
              <a:spcAft>
                <a:spcPts val="0"/>
              </a:spcAft>
              <a:buSzPts val="2400"/>
              <a:buChar char="▪"/>
            </a:pPr>
            <a:r>
              <a:rPr lang="de-DE"/>
              <a:t>Partager des données et des informations importantes avec vos amis et votre famille (par exemple, pour la prise de médicaments ou les rendez-vous chez le médecin).</a:t>
            </a:r>
            <a:endParaRPr/>
          </a:p>
          <a:p>
            <a:pPr marL="228600" lvl="0" indent="-228600" algn="l" rtl="0">
              <a:lnSpc>
                <a:spcPct val="100000"/>
              </a:lnSpc>
              <a:spcBef>
                <a:spcPts val="1200"/>
              </a:spcBef>
              <a:spcAft>
                <a:spcPts val="0"/>
              </a:spcAft>
              <a:buSzPts val="2400"/>
              <a:buChar char="▪"/>
            </a:pPr>
            <a:r>
              <a:rPr lang="de-DE"/>
              <a:t>Obtenir un retour d'information de la part des autres</a:t>
            </a:r>
            <a:endParaRPr/>
          </a:p>
          <a:p>
            <a:pPr marL="0" lvl="0" indent="0" algn="l" rtl="0">
              <a:lnSpc>
                <a:spcPct val="100000"/>
              </a:lnSpc>
              <a:spcBef>
                <a:spcPts val="1200"/>
              </a:spcBef>
              <a:spcAft>
                <a:spcPts val="0"/>
              </a:spcAft>
              <a:buSzPts val="2400"/>
              <a:buNone/>
            </a:pPr>
            <a:endParaRPr/>
          </a:p>
        </p:txBody>
      </p:sp>
      <p:pic>
        <p:nvPicPr>
          <p:cNvPr id="434" name="Google Shape;434;p28"/>
          <p:cNvPicPr preferRelativeResize="0"/>
          <p:nvPr/>
        </p:nvPicPr>
        <p:blipFill rotWithShape="1">
          <a:blip r:embed="rId3">
            <a:alphaModFix/>
          </a:blip>
          <a:srcRect/>
          <a:stretch/>
        </p:blipFill>
        <p:spPr>
          <a:xfrm>
            <a:off x="7005900" y="1169575"/>
            <a:ext cx="5186099" cy="3905776"/>
          </a:xfrm>
          <a:prstGeom prst="rect">
            <a:avLst/>
          </a:prstGeom>
          <a:noFill/>
          <a:ln>
            <a:noFill/>
          </a:ln>
        </p:spPr>
      </p:pic>
      <p:sp>
        <p:nvSpPr>
          <p:cNvPr id="435" name="Google Shape;435;p28"/>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436" name="Google Shape;436;p28"/>
          <p:cNvSpPr/>
          <p:nvPr/>
        </p:nvSpPr>
        <p:spPr>
          <a:xfrm>
            <a:off x="6652675" y="-3925"/>
            <a:ext cx="55380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sp>
        <p:nvSpPr>
          <p:cNvPr id="437" name="Google Shape;437;p28"/>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8"/>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39" name="Google Shape;439;p28"/>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de-DE" sz="4800" b="1">
                <a:solidFill>
                  <a:srgbClr val="203864"/>
                </a:solidFill>
                <a:latin typeface="Calibri"/>
                <a:ea typeface="Calibri"/>
                <a:cs typeface="Calibri"/>
                <a:sym typeface="Calibri"/>
              </a:rPr>
              <a:t>Partenaires</a:t>
            </a:r>
            <a:endParaRPr sz="4800" b="1">
              <a:solidFill>
                <a:srgbClr val="203864"/>
              </a:solidFill>
              <a:latin typeface="Calibri"/>
              <a:ea typeface="Calibri"/>
              <a:cs typeface="Calibri"/>
              <a:sym typeface="Calibri"/>
            </a:endParaRPr>
          </a:p>
        </p:txBody>
      </p:sp>
      <p:grpSp>
        <p:nvGrpSpPr>
          <p:cNvPr id="93" name="Google Shape;93;p2"/>
          <p:cNvGrpSpPr/>
          <p:nvPr/>
        </p:nvGrpSpPr>
        <p:grpSpPr>
          <a:xfrm>
            <a:off x="6606686" y="1812884"/>
            <a:ext cx="6096000" cy="1677637"/>
            <a:chOff x="-1066801" y="1523553"/>
            <a:chExt cx="6096000" cy="1677637"/>
          </a:xfrm>
        </p:grpSpPr>
        <p:pic>
          <p:nvPicPr>
            <p:cNvPr id="94" name="Google Shape;94;p2"/>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95" name="Google Shape;95;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50" b="0" i="0">
                  <a:solidFill>
                    <a:srgbClr val="203864"/>
                  </a:solidFill>
                  <a:latin typeface="Roboto"/>
                  <a:ea typeface="Roboto"/>
                  <a:cs typeface="Roboto"/>
                  <a:sym typeface="Roboto"/>
                </a:rPr>
                <a:t>WESTFALISCHE </a:t>
              </a:r>
              <a:r>
                <a:rPr lang="de-DE" sz="1000" b="0" i="0">
                  <a:solidFill>
                    <a:srgbClr val="203864"/>
                  </a:solidFill>
                  <a:latin typeface="Roboto"/>
                  <a:ea typeface="Roboto"/>
                  <a:cs typeface="Roboto"/>
                  <a:sym typeface="Roboto"/>
                </a:rPr>
                <a:t>HOCHSCHULE </a:t>
              </a:r>
              <a:r>
                <a:rPr lang="de-DE" sz="1050" b="0" i="0">
                  <a:solidFill>
                    <a:srgbClr val="203864"/>
                  </a:solidFill>
                  <a:latin typeface="Roboto"/>
                  <a:ea typeface="Roboto"/>
                  <a:cs typeface="Roboto"/>
                  <a:sym typeface="Roboto"/>
                </a:rPr>
                <a:t>GELSENKIRCHEN,</a:t>
              </a:r>
              <a:br>
                <a:rPr lang="de-DE" sz="1050" b="0" i="0">
                  <a:solidFill>
                    <a:srgbClr val="203864"/>
                  </a:solidFill>
                  <a:latin typeface="Roboto"/>
                  <a:ea typeface="Roboto"/>
                  <a:cs typeface="Roboto"/>
                  <a:sym typeface="Roboto"/>
                </a:rPr>
              </a:br>
              <a:r>
                <a:rPr lang="de-DE" sz="1050" b="0" i="0">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de-DE" sz="1050" b="0" i="0">
                  <a:solidFill>
                    <a:srgbClr val="414042"/>
                  </a:solidFill>
                  <a:latin typeface="Roboto"/>
                  <a:ea typeface="Roboto"/>
                  <a:cs typeface="Roboto"/>
                  <a:sym typeface="Roboto"/>
                </a:rPr>
                <a:t>GELSENKIRCHEN, ALLEMAGNE</a:t>
              </a:r>
              <a:endParaRPr/>
            </a:p>
            <a:p>
              <a:pPr marL="0" marR="0" lvl="0" indent="0" algn="ctr" rtl="0">
                <a:spcBef>
                  <a:spcPts val="0"/>
                </a:spcBef>
                <a:spcAft>
                  <a:spcPts val="0"/>
                </a:spcAft>
                <a:buNone/>
              </a:pPr>
              <a:r>
                <a:rPr lang="de-DE" sz="1050" b="0" i="0" u="sng" strike="noStrike">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a:solidFill>
                  <a:srgbClr val="414042"/>
                </a:solidFill>
                <a:latin typeface="Roboto"/>
                <a:ea typeface="Roboto"/>
                <a:cs typeface="Roboto"/>
                <a:sym typeface="Roboto"/>
              </a:endParaRPr>
            </a:p>
          </p:txBody>
        </p:sp>
      </p:grpSp>
      <p:grpSp>
        <p:nvGrpSpPr>
          <p:cNvPr id="96" name="Google Shape;96;p2"/>
          <p:cNvGrpSpPr/>
          <p:nvPr/>
        </p:nvGrpSpPr>
        <p:grpSpPr>
          <a:xfrm>
            <a:off x="3483817" y="4504058"/>
            <a:ext cx="6629400" cy="1738414"/>
            <a:chOff x="2579204" y="1882706"/>
            <a:chExt cx="6629400" cy="1738414"/>
          </a:xfrm>
        </p:grpSpPr>
        <p:pic>
          <p:nvPicPr>
            <p:cNvPr id="97" name="Google Shape;97;p2"/>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98" name="Google Shape;98;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00" b="0" i="0">
                  <a:solidFill>
                    <a:srgbClr val="203864"/>
                  </a:solidFill>
                  <a:latin typeface="Roboto"/>
                  <a:ea typeface="Roboto"/>
                  <a:cs typeface="Roboto"/>
                  <a:sym typeface="Roboto"/>
                </a:rPr>
                <a:t>COORDINA ORGANIZACIÓN DE EMPRESAS Y</a:t>
              </a:r>
              <a:br>
                <a:rPr lang="de-DE" sz="1000" b="0" i="0">
                  <a:solidFill>
                    <a:srgbClr val="203864"/>
                  </a:solidFill>
                  <a:latin typeface="Roboto"/>
                  <a:ea typeface="Roboto"/>
                  <a:cs typeface="Roboto"/>
                  <a:sym typeface="Roboto"/>
                </a:rPr>
              </a:br>
              <a:r>
                <a:rPr lang="de-DE" sz="1000" b="0" i="0">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de-DE" sz="1000" b="0" i="0">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de-DE" sz="1000" b="0" i="0" u="sng" strike="noStrike">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a:solidFill>
                  <a:srgbClr val="414042"/>
                </a:solidFill>
                <a:latin typeface="Roboto"/>
                <a:ea typeface="Roboto"/>
                <a:cs typeface="Roboto"/>
                <a:sym typeface="Roboto"/>
              </a:endParaRPr>
            </a:p>
          </p:txBody>
        </p:sp>
      </p:grpSp>
      <p:grpSp>
        <p:nvGrpSpPr>
          <p:cNvPr id="99" name="Google Shape;99;p2"/>
          <p:cNvGrpSpPr/>
          <p:nvPr/>
        </p:nvGrpSpPr>
        <p:grpSpPr>
          <a:xfrm>
            <a:off x="3020318" y="1776505"/>
            <a:ext cx="6634368" cy="1584248"/>
            <a:chOff x="6639106" y="2919412"/>
            <a:chExt cx="6634368" cy="1584248"/>
          </a:xfrm>
        </p:grpSpPr>
        <p:pic>
          <p:nvPicPr>
            <p:cNvPr id="100" name="Google Shape;100;p2"/>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01" name="Google Shape;101;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00" b="0" i="0">
                  <a:solidFill>
                    <a:srgbClr val="203864"/>
                  </a:solidFill>
                  <a:latin typeface="Roboto"/>
                  <a:ea typeface="Roboto"/>
                  <a:cs typeface="Roboto"/>
                  <a:sym typeface="Roboto"/>
                </a:rPr>
                <a:t>PROLEPSIS</a:t>
              </a:r>
              <a:endParaRPr/>
            </a:p>
            <a:p>
              <a:pPr marL="0" marR="0" lvl="0" indent="0" algn="ctr" rtl="0">
                <a:spcBef>
                  <a:spcPts val="0"/>
                </a:spcBef>
                <a:spcAft>
                  <a:spcPts val="0"/>
                </a:spcAft>
                <a:buNone/>
              </a:pPr>
              <a:r>
                <a:rPr lang="de-DE" sz="1000" b="0" i="0">
                  <a:solidFill>
                    <a:srgbClr val="666666"/>
                  </a:solidFill>
                  <a:latin typeface="Roboto"/>
                  <a:ea typeface="Roboto"/>
                  <a:cs typeface="Roboto"/>
                  <a:sym typeface="Roboto"/>
                </a:rPr>
                <a:t>ATHENES, GRECE</a:t>
              </a:r>
              <a:br>
                <a:rPr lang="de-DE" sz="1000" b="0" i="0">
                  <a:solidFill>
                    <a:srgbClr val="666666"/>
                  </a:solidFill>
                  <a:latin typeface="Roboto"/>
                  <a:ea typeface="Roboto"/>
                  <a:cs typeface="Roboto"/>
                  <a:sym typeface="Roboto"/>
                </a:rPr>
              </a:br>
              <a:r>
                <a:rPr lang="de-DE" sz="1000" b="0" i="0" u="sng" strike="noStrike">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a:solidFill>
                  <a:srgbClr val="666666"/>
                </a:solidFill>
                <a:latin typeface="Roboto"/>
                <a:ea typeface="Roboto"/>
                <a:cs typeface="Roboto"/>
                <a:sym typeface="Roboto"/>
              </a:endParaRPr>
            </a:p>
          </p:txBody>
        </p:sp>
      </p:grpSp>
      <p:grpSp>
        <p:nvGrpSpPr>
          <p:cNvPr id="102" name="Google Shape;102;p2"/>
          <p:cNvGrpSpPr/>
          <p:nvPr/>
        </p:nvGrpSpPr>
        <p:grpSpPr>
          <a:xfrm>
            <a:off x="-1974174" y="1729933"/>
            <a:ext cx="6952420" cy="1601615"/>
            <a:chOff x="-1240501" y="3160643"/>
            <a:chExt cx="6952420" cy="1601615"/>
          </a:xfrm>
        </p:grpSpPr>
        <p:pic>
          <p:nvPicPr>
            <p:cNvPr id="103" name="Google Shape;103;p2"/>
            <p:cNvPicPr preferRelativeResize="0"/>
            <p:nvPr/>
          </p:nvPicPr>
          <p:blipFill rotWithShape="1">
            <a:blip r:embed="rId9">
              <a:alphaModFix/>
            </a:blip>
            <a:srcRect/>
            <a:stretch/>
          </p:blipFill>
          <p:spPr>
            <a:xfrm>
              <a:off x="964123" y="3160643"/>
              <a:ext cx="2543175" cy="1038225"/>
            </a:xfrm>
            <a:prstGeom prst="rect">
              <a:avLst/>
            </a:prstGeom>
            <a:noFill/>
            <a:ln>
              <a:noFill/>
            </a:ln>
          </p:spPr>
        </p:pic>
        <p:sp>
          <p:nvSpPr>
            <p:cNvPr id="104" name="Google Shape;104;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00" b="0" i="0">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de-DE" sz="1000" b="0" i="0">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de-DE" sz="1000" b="0" i="0" u="sng" strike="noStrike">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www.uv.es</a:t>
              </a:r>
              <a:endParaRPr sz="1000" b="0" i="0">
                <a:solidFill>
                  <a:srgbClr val="414042"/>
                </a:solidFill>
                <a:latin typeface="Roboto"/>
                <a:ea typeface="Roboto"/>
                <a:cs typeface="Roboto"/>
                <a:sym typeface="Roboto"/>
              </a:endParaRPr>
            </a:p>
          </p:txBody>
        </p:sp>
      </p:grpSp>
      <p:grpSp>
        <p:nvGrpSpPr>
          <p:cNvPr id="105" name="Google Shape;105;p2"/>
          <p:cNvGrpSpPr/>
          <p:nvPr/>
        </p:nvGrpSpPr>
        <p:grpSpPr>
          <a:xfrm>
            <a:off x="2776075" y="4478327"/>
            <a:ext cx="2543175" cy="1592961"/>
            <a:chOff x="4517932" y="3531206"/>
            <a:chExt cx="2543175" cy="1592961"/>
          </a:xfrm>
        </p:grpSpPr>
        <p:pic>
          <p:nvPicPr>
            <p:cNvPr id="106" name="Google Shape;106;p2"/>
            <p:cNvPicPr preferRelativeResize="0"/>
            <p:nvPr/>
          </p:nvPicPr>
          <p:blipFill rotWithShape="1">
            <a:blip r:embed="rId11">
              <a:alphaModFix/>
            </a:blip>
            <a:srcRect/>
            <a:stretch/>
          </p:blipFill>
          <p:spPr>
            <a:xfrm>
              <a:off x="4517932" y="3531206"/>
              <a:ext cx="2543175" cy="1020916"/>
            </a:xfrm>
            <a:prstGeom prst="rect">
              <a:avLst/>
            </a:prstGeom>
            <a:noFill/>
            <a:ln>
              <a:noFill/>
            </a:ln>
          </p:spPr>
        </p:pic>
        <p:sp>
          <p:nvSpPr>
            <p:cNvPr id="107" name="Google Shape;107;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00" b="0" i="0">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de-DE" sz="1000" b="0" i="0">
                  <a:solidFill>
                    <a:srgbClr val="414042"/>
                  </a:solidFill>
                  <a:latin typeface="Roboto"/>
                  <a:ea typeface="Roboto"/>
                  <a:cs typeface="Roboto"/>
                  <a:sym typeface="Roboto"/>
                </a:rPr>
                <a:t>Bad Mergentheim, ALLEMAGNE</a:t>
              </a:r>
              <a:endParaRPr/>
            </a:p>
            <a:p>
              <a:pPr marL="0" marR="0" lvl="0" indent="0" algn="ctr" rtl="0">
                <a:spcBef>
                  <a:spcPts val="0"/>
                </a:spcBef>
                <a:spcAft>
                  <a:spcPts val="0"/>
                </a:spcAft>
                <a:buNone/>
              </a:pPr>
              <a:r>
                <a:rPr lang="de-DE" sz="1000" b="0" i="0" u="sng" strike="noStrike">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www.media-k.eu</a:t>
              </a:r>
              <a:endParaRPr sz="1000" b="0" i="0">
                <a:solidFill>
                  <a:srgbClr val="414042"/>
                </a:solidFill>
                <a:latin typeface="Roboto"/>
                <a:ea typeface="Roboto"/>
                <a:cs typeface="Roboto"/>
                <a:sym typeface="Roboto"/>
              </a:endParaRPr>
            </a:p>
          </p:txBody>
        </p:sp>
      </p:grpSp>
      <p:grpSp>
        <p:nvGrpSpPr>
          <p:cNvPr id="108" name="Google Shape;108;p2"/>
          <p:cNvGrpSpPr/>
          <p:nvPr/>
        </p:nvGrpSpPr>
        <p:grpSpPr>
          <a:xfrm>
            <a:off x="2859813" y="1422238"/>
            <a:ext cx="1973150" cy="2726448"/>
            <a:chOff x="9320178" y="2976204"/>
            <a:chExt cx="1973150" cy="2726448"/>
          </a:xfrm>
        </p:grpSpPr>
        <p:pic>
          <p:nvPicPr>
            <p:cNvPr id="109" name="Google Shape;109;p2"/>
            <p:cNvPicPr preferRelativeResize="0"/>
            <p:nvPr/>
          </p:nvPicPr>
          <p:blipFill rotWithShape="1">
            <a:blip r:embed="rId13">
              <a:alphaModFix/>
            </a:blip>
            <a:srcRect/>
            <a:stretch/>
          </p:blipFill>
          <p:spPr>
            <a:xfrm>
              <a:off x="9320178" y="2976204"/>
              <a:ext cx="1962150" cy="2152650"/>
            </a:xfrm>
            <a:prstGeom prst="rect">
              <a:avLst/>
            </a:prstGeom>
            <a:noFill/>
            <a:ln>
              <a:noFill/>
            </a:ln>
          </p:spPr>
        </p:pic>
        <p:sp>
          <p:nvSpPr>
            <p:cNvPr id="110" name="Google Shape;110;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000" b="0" i="0">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de-DE" sz="1000" b="0" i="0">
                  <a:solidFill>
                    <a:srgbClr val="414042"/>
                  </a:solidFill>
                  <a:latin typeface="Roboto"/>
                  <a:ea typeface="Roboto"/>
                  <a:cs typeface="Roboto"/>
                  <a:sym typeface="Roboto"/>
                </a:rPr>
                <a:t>AREZZO, ITALIE</a:t>
              </a:r>
              <a:endParaRPr/>
            </a:p>
            <a:p>
              <a:pPr marL="0" marR="0" lvl="0" indent="0" algn="ctr" rtl="0">
                <a:spcBef>
                  <a:spcPts val="0"/>
                </a:spcBef>
                <a:spcAft>
                  <a:spcPts val="0"/>
                </a:spcAft>
                <a:buNone/>
              </a:pPr>
              <a:r>
                <a:rPr lang="de-DE" sz="1000" b="0" i="0" u="sng" strike="noStrike">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www.oxfamitalia.org/</a:t>
              </a:r>
              <a:endParaRPr sz="1000" b="0" i="0">
                <a:solidFill>
                  <a:srgbClr val="414042"/>
                </a:solidFill>
                <a:latin typeface="Roboto"/>
                <a:ea typeface="Roboto"/>
                <a:cs typeface="Roboto"/>
                <a:sym typeface="Roboto"/>
              </a:endParaRPr>
            </a:p>
          </p:txBody>
        </p:sp>
      </p:grpSp>
      <p:sp>
        <p:nvSpPr>
          <p:cNvPr id="111" name="Google Shape;111;p2"/>
          <p:cNvSpPr txBox="1"/>
          <p:nvPr/>
        </p:nvSpPr>
        <p:spPr>
          <a:xfrm>
            <a:off x="5662539" y="3702651"/>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100" b="0" i="0">
                <a:solidFill>
                  <a:srgbClr val="203864"/>
                </a:solidFill>
                <a:latin typeface="Roboto"/>
                <a:ea typeface="Roboto"/>
                <a:cs typeface="Roboto"/>
                <a:sym typeface="Roboto"/>
              </a:rPr>
              <a:t>CONNEXIONS</a:t>
            </a:r>
            <a:endParaRPr/>
          </a:p>
          <a:p>
            <a:pPr marL="0" marR="0" lvl="0" indent="0" algn="ctr" rtl="0">
              <a:spcBef>
                <a:spcPts val="0"/>
              </a:spcBef>
              <a:spcAft>
                <a:spcPts val="0"/>
              </a:spcAft>
              <a:buNone/>
            </a:pPr>
            <a:r>
              <a:rPr lang="de-DE" sz="1100" b="0" i="0">
                <a:solidFill>
                  <a:srgbClr val="414042"/>
                </a:solidFill>
                <a:latin typeface="Roboto"/>
                <a:ea typeface="Roboto"/>
                <a:cs typeface="Roboto"/>
                <a:sym typeface="Roboto"/>
              </a:rPr>
              <a:t>ATHENES, GRECE</a:t>
            </a:r>
            <a:endParaRPr/>
          </a:p>
          <a:p>
            <a:pPr marL="0" marR="0" lvl="0" indent="0" algn="ctr" rtl="0">
              <a:spcBef>
                <a:spcPts val="0"/>
              </a:spcBef>
              <a:spcAft>
                <a:spcPts val="0"/>
              </a:spcAft>
              <a:buNone/>
            </a:pPr>
            <a:r>
              <a:rPr lang="de-DE" sz="1100" u="sng">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 </a:t>
            </a:r>
            <a:endParaRPr sz="1100" b="0" i="0">
              <a:solidFill>
                <a:srgbClr val="414042"/>
              </a:solidFill>
              <a:latin typeface="Roboto"/>
              <a:ea typeface="Roboto"/>
              <a:cs typeface="Roboto"/>
              <a:sym typeface="Roboto"/>
            </a:endParaRPr>
          </a:p>
        </p:txBody>
      </p:sp>
      <p:pic>
        <p:nvPicPr>
          <p:cNvPr id="112" name="Google Shape;112;p2"/>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13" name="Google Shape;113;p2"/>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14" name="Google Shape;114;p2"/>
          <p:cNvSpPr txBox="1"/>
          <p:nvPr/>
        </p:nvSpPr>
        <p:spPr>
          <a:xfrm>
            <a:off x="5662539" y="55515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100">
                <a:solidFill>
                  <a:srgbClr val="203864"/>
                </a:solidFill>
                <a:latin typeface="Roboto"/>
                <a:ea typeface="Roboto"/>
                <a:cs typeface="Roboto"/>
                <a:sym typeface="Roboto"/>
              </a:rPr>
              <a:t>AMSED</a:t>
            </a:r>
            <a:endParaRPr/>
          </a:p>
          <a:p>
            <a:pPr marL="0" marR="0" lvl="0" indent="0" algn="ctr" rtl="0">
              <a:spcBef>
                <a:spcPts val="0"/>
              </a:spcBef>
              <a:spcAft>
                <a:spcPts val="0"/>
              </a:spcAft>
              <a:buNone/>
            </a:pPr>
            <a:r>
              <a:rPr lang="de-DE" sz="1100" b="0" i="0">
                <a:solidFill>
                  <a:srgbClr val="414042"/>
                </a:solidFill>
                <a:latin typeface="Roboto"/>
                <a:ea typeface="Roboto"/>
                <a:cs typeface="Roboto"/>
                <a:sym typeface="Roboto"/>
              </a:rPr>
              <a:t>STRASBOURG, FRANCE</a:t>
            </a:r>
            <a:endParaRPr/>
          </a:p>
          <a:p>
            <a:pPr marL="0" marR="0" lvl="0" indent="0" algn="ctr" rtl="0">
              <a:spcBef>
                <a:spcPts val="0"/>
              </a:spcBef>
              <a:spcAft>
                <a:spcPts val="0"/>
              </a:spcAft>
              <a:buNone/>
            </a:pPr>
            <a:r>
              <a:rPr lang="de-DE" sz="1100" u="sng">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 </a:t>
            </a:r>
            <a:endParaRPr sz="1100" b="0" i="0">
              <a:solidFill>
                <a:srgbClr val="414042"/>
              </a:solidFill>
              <a:latin typeface="Roboto"/>
              <a:ea typeface="Roboto"/>
              <a:cs typeface="Roboto"/>
              <a:sym typeface="Roboto"/>
            </a:endParaRPr>
          </a:p>
        </p:txBody>
      </p:sp>
      <p:sp>
        <p:nvSpPr>
          <p:cNvPr id="115" name="Google Shape;115;p2"/>
          <p:cNvSpPr txBox="1"/>
          <p:nvPr/>
        </p:nvSpPr>
        <p:spPr>
          <a:xfrm>
            <a:off x="-2994706" y="54947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100" b="0" i="0">
                <a:solidFill>
                  <a:srgbClr val="203864"/>
                </a:solidFill>
                <a:latin typeface="Roboto"/>
                <a:ea typeface="Roboto"/>
                <a:cs typeface="Roboto"/>
                <a:sym typeface="Roboto"/>
              </a:rPr>
              <a:t>RESET</a:t>
            </a:r>
            <a:endParaRPr/>
          </a:p>
          <a:p>
            <a:pPr marL="0" marR="0" lvl="0" indent="0" algn="ctr" rtl="0">
              <a:spcBef>
                <a:spcPts val="0"/>
              </a:spcBef>
              <a:spcAft>
                <a:spcPts val="0"/>
              </a:spcAft>
              <a:buNone/>
            </a:pPr>
            <a:r>
              <a:rPr lang="de-DE" sz="1100" b="0" i="0">
                <a:solidFill>
                  <a:srgbClr val="414042"/>
                </a:solidFill>
                <a:latin typeface="Roboto"/>
                <a:ea typeface="Roboto"/>
                <a:cs typeface="Roboto"/>
                <a:sym typeface="Roboto"/>
              </a:rPr>
              <a:t>CHYPRE</a:t>
            </a:r>
            <a:endParaRPr/>
          </a:p>
          <a:p>
            <a:pPr marL="0" marR="0" lvl="0" indent="0" algn="ctr" rtl="0">
              <a:spcBef>
                <a:spcPts val="0"/>
              </a:spcBef>
              <a:spcAft>
                <a:spcPts val="0"/>
              </a:spcAft>
              <a:buNone/>
            </a:pPr>
            <a:r>
              <a:rPr lang="de-DE" sz="1100" u="sng">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  </a:t>
            </a:r>
            <a:endParaRPr sz="1100" b="0" i="0">
              <a:solidFill>
                <a:srgbClr val="414042"/>
              </a:solidFill>
              <a:latin typeface="Roboto"/>
              <a:ea typeface="Roboto"/>
              <a:cs typeface="Roboto"/>
              <a:sym typeface="Roboto"/>
            </a:endParaRPr>
          </a:p>
        </p:txBody>
      </p:sp>
      <p:pic>
        <p:nvPicPr>
          <p:cNvPr id="116" name="Google Shape;116;p2"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17" name="Google Shape;117;p2"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18" name="Google Shape;118;p2"/>
          <p:cNvPicPr preferRelativeResize="0"/>
          <p:nvPr/>
        </p:nvPicPr>
        <p:blipFill rotWithShape="1">
          <a:blip r:embed="rId22">
            <a:alphaModFix/>
          </a:blip>
          <a:srcRect/>
          <a:stretch/>
        </p:blipFill>
        <p:spPr>
          <a:xfrm>
            <a:off x="2949707" y="1129701"/>
            <a:ext cx="1971950" cy="2238687"/>
          </a:xfrm>
          <a:prstGeom prst="rect">
            <a:avLst/>
          </a:prstGeom>
          <a:noFill/>
          <a:ln>
            <a:noFill/>
          </a:ln>
        </p:spPr>
      </p:pic>
      <p:pic>
        <p:nvPicPr>
          <p:cNvPr id="2" name="Image 1">
            <a:extLst>
              <a:ext uri="{FF2B5EF4-FFF2-40B4-BE49-F238E27FC236}">
                <a16:creationId xmlns:a16="http://schemas.microsoft.com/office/drawing/2014/main" id="{BEC0FC15-4313-53A4-A8A8-C16BF8362113}"/>
              </a:ext>
            </a:extLst>
          </p:cNvPr>
          <p:cNvPicPr>
            <a:picLocks noChangeAspect="1"/>
          </p:cNvPicPr>
          <p:nvPr/>
        </p:nvPicPr>
        <p:blipFill>
          <a:blip r:embed="rId23"/>
          <a:srcRect/>
          <a:stretch/>
        </p:blipFill>
        <p:spPr>
          <a:xfrm>
            <a:off x="-2557" y="6423174"/>
            <a:ext cx="1974836" cy="41431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9"/>
          <p:cNvPicPr preferRelativeResize="0"/>
          <p:nvPr/>
        </p:nvPicPr>
        <p:blipFill rotWithShape="1">
          <a:blip r:embed="rId3">
            <a:alphaModFix/>
          </a:blip>
          <a:srcRect/>
          <a:stretch/>
        </p:blipFill>
        <p:spPr>
          <a:xfrm>
            <a:off x="324084" y="1097241"/>
            <a:ext cx="6735936" cy="4488870"/>
          </a:xfrm>
          <a:prstGeom prst="rect">
            <a:avLst/>
          </a:prstGeom>
          <a:noFill/>
          <a:ln>
            <a:noFill/>
          </a:ln>
        </p:spPr>
      </p:pic>
      <p:sp>
        <p:nvSpPr>
          <p:cNvPr id="445" name="Google Shape;445;p29"/>
          <p:cNvSpPr txBox="1">
            <a:spLocks noGrp="1"/>
          </p:cNvSpPr>
          <p:nvPr>
            <p:ph type="title"/>
          </p:nvPr>
        </p:nvSpPr>
        <p:spPr>
          <a:xfrm>
            <a:off x="558000" y="6990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A4CF5"/>
              </a:buClr>
              <a:buSzPts val="2800"/>
              <a:buFont typeface="Calibri"/>
              <a:buNone/>
            </a:pPr>
            <a:r>
              <a:rPr lang="de-DE">
                <a:solidFill>
                  <a:srgbClr val="4A4CF5"/>
                </a:solidFill>
              </a:rPr>
              <a:t>Activité 3 : Partagez vos expériences</a:t>
            </a:r>
            <a:endParaRPr>
              <a:solidFill>
                <a:srgbClr val="4A4CF5"/>
              </a:solidFill>
            </a:endParaRPr>
          </a:p>
        </p:txBody>
      </p:sp>
      <p:sp>
        <p:nvSpPr>
          <p:cNvPr id="446" name="Google Shape;446;p29"/>
          <p:cNvSpPr txBox="1">
            <a:spLocks noGrp="1"/>
          </p:cNvSpPr>
          <p:nvPr>
            <p:ph type="body" idx="1"/>
          </p:nvPr>
        </p:nvSpPr>
        <p:spPr>
          <a:xfrm>
            <a:off x="2386799" y="3695641"/>
            <a:ext cx="5852100" cy="486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À vous de jouer !</a:t>
            </a:r>
            <a:endParaRPr/>
          </a:p>
          <a:p>
            <a:pPr marL="228600" lvl="0" indent="-228600" algn="l" rtl="0">
              <a:lnSpc>
                <a:spcPct val="100000"/>
              </a:lnSpc>
              <a:spcBef>
                <a:spcPts val="1200"/>
              </a:spcBef>
              <a:spcAft>
                <a:spcPts val="0"/>
              </a:spcAft>
              <a:buSzPts val="2400"/>
              <a:buChar char="▪"/>
            </a:pPr>
            <a:r>
              <a:rPr lang="de-DE"/>
              <a:t>Si vous avez déjà utilisé des applications de santé dans le passé, quelle expérience en avez-vous faite et en quoi cela vous a-t-il aidé, le cas échéant ?</a:t>
            </a:r>
            <a:endParaRPr/>
          </a:p>
          <a:p>
            <a:pPr marL="0" lvl="0" indent="0" algn="l" rtl="0">
              <a:lnSpc>
                <a:spcPct val="100000"/>
              </a:lnSpc>
              <a:spcBef>
                <a:spcPts val="1200"/>
              </a:spcBef>
              <a:spcAft>
                <a:spcPts val="0"/>
              </a:spcAft>
              <a:buSzPts val="2400"/>
              <a:buNone/>
            </a:pPr>
            <a:r>
              <a:rPr lang="de-DE" b="1"/>
              <a:t>Discutez avec le groupe !</a:t>
            </a:r>
            <a:endParaRPr/>
          </a:p>
          <a:p>
            <a:pPr marL="228600" lvl="0" indent="-76200" algn="l" rtl="0">
              <a:lnSpc>
                <a:spcPct val="100000"/>
              </a:lnSpc>
              <a:spcBef>
                <a:spcPts val="1200"/>
              </a:spcBef>
              <a:spcAft>
                <a:spcPts val="0"/>
              </a:spcAft>
              <a:buSzPts val="2400"/>
              <a:buNone/>
            </a:pPr>
            <a:endParaRPr/>
          </a:p>
        </p:txBody>
      </p:sp>
      <p:sp>
        <p:nvSpPr>
          <p:cNvPr id="447" name="Google Shape;447;p29"/>
          <p:cNvSpPr/>
          <p:nvPr/>
        </p:nvSpPr>
        <p:spPr>
          <a:xfrm>
            <a:off x="-310507" y="4230069"/>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448" name="Google Shape;448;p29"/>
          <p:cNvSpPr/>
          <p:nvPr/>
        </p:nvSpPr>
        <p:spPr>
          <a:xfrm>
            <a:off x="6711200" y="-3925"/>
            <a:ext cx="54798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9.1.3 Applications de santé pour les personnes âgées </a:t>
            </a:r>
            <a:endParaRPr sz="1800">
              <a:solidFill>
                <a:schemeClr val="lt1"/>
              </a:solidFill>
              <a:latin typeface="Calibri"/>
              <a:ea typeface="Calibri"/>
              <a:cs typeface="Calibri"/>
              <a:sym typeface="Calibri"/>
            </a:endParaRPr>
          </a:p>
        </p:txBody>
      </p:sp>
      <p:pic>
        <p:nvPicPr>
          <p:cNvPr id="449" name="Google Shape;449;p29" descr="Effective coworking. colleagues togetherness, workers collaboration, teamwork regulation. workflow efficiency increase. team members arranging mechanism."/>
          <p:cNvPicPr preferRelativeResize="0"/>
          <p:nvPr/>
        </p:nvPicPr>
        <p:blipFill rotWithShape="1">
          <a:blip r:embed="rId6">
            <a:alphaModFix/>
          </a:blip>
          <a:srcRect/>
          <a:stretch/>
        </p:blipFill>
        <p:spPr>
          <a:xfrm>
            <a:off x="6913172" y="479754"/>
            <a:ext cx="5627914" cy="5627914"/>
          </a:xfrm>
          <a:prstGeom prst="rect">
            <a:avLst/>
          </a:prstGeom>
          <a:noFill/>
          <a:ln>
            <a:noFill/>
          </a:ln>
        </p:spPr>
      </p:pic>
      <p:sp>
        <p:nvSpPr>
          <p:cNvPr id="450" name="Google Shape;450;p29"/>
          <p:cNvSpPr txBox="1"/>
          <p:nvPr/>
        </p:nvSpPr>
        <p:spPr>
          <a:xfrm>
            <a:off x="8773428" y="5700613"/>
            <a:ext cx="3234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sp>
        <p:nvSpPr>
          <p:cNvPr id="451" name="Google Shape;451;p29"/>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9"/>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53" name="Google Shape;453;p29"/>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0"/>
          <p:cNvSpPr txBox="1">
            <a:spLocks noGrp="1"/>
          </p:cNvSpPr>
          <p:nvPr>
            <p:ph type="body" idx="1"/>
          </p:nvPr>
        </p:nvSpPr>
        <p:spPr>
          <a:xfrm>
            <a:off x="558000" y="1398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pic>
        <p:nvPicPr>
          <p:cNvPr id="460" name="Google Shape;460;p30" descr="Ambition abstract concept"/>
          <p:cNvPicPr preferRelativeResize="0"/>
          <p:nvPr/>
        </p:nvPicPr>
        <p:blipFill rotWithShape="1">
          <a:blip r:embed="rId3">
            <a:alphaModFix/>
          </a:blip>
          <a:srcRect/>
          <a:stretch/>
        </p:blipFill>
        <p:spPr>
          <a:xfrm>
            <a:off x="6668150" y="963533"/>
            <a:ext cx="4850625" cy="4698416"/>
          </a:xfrm>
          <a:prstGeom prst="rect">
            <a:avLst/>
          </a:prstGeom>
          <a:noFill/>
          <a:ln>
            <a:noFill/>
          </a:ln>
        </p:spPr>
      </p:pic>
      <p:sp>
        <p:nvSpPr>
          <p:cNvPr id="461" name="Google Shape;461;p30"/>
          <p:cNvSpPr txBox="1"/>
          <p:nvPr/>
        </p:nvSpPr>
        <p:spPr>
          <a:xfrm>
            <a:off x="5419175" y="54194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462" name="Google Shape;462;p30"/>
          <p:cNvSpPr txBox="1">
            <a:spLocks noGrp="1"/>
          </p:cNvSpPr>
          <p:nvPr>
            <p:ph type="title"/>
          </p:nvPr>
        </p:nvSpPr>
        <p:spPr>
          <a:xfrm>
            <a:off x="558000" y="317999"/>
            <a:ext cx="105156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de-DE" sz="2200">
                <a:solidFill>
                  <a:srgbClr val="C01E24"/>
                </a:solidFill>
              </a:rPr>
              <a:t>9.1.4</a:t>
            </a:r>
            <a:r>
              <a:rPr lang="de-DE"/>
              <a:t/>
            </a:r>
            <a:br>
              <a:rPr lang="de-DE"/>
            </a:br>
            <a:r>
              <a:rPr lang="de-DE" sz="4000">
                <a:solidFill>
                  <a:srgbClr val="C01E24"/>
                </a:solidFill>
              </a:rPr>
              <a:t>Scénario d'intégration en situation réelle</a:t>
            </a:r>
            <a:endParaRPr sz="4000">
              <a:solidFill>
                <a:srgbClr val="C01E24"/>
              </a:solidFill>
            </a:endParaRPr>
          </a:p>
        </p:txBody>
      </p:sp>
      <p:sp>
        <p:nvSpPr>
          <p:cNvPr id="463" name="Google Shape;463;p30"/>
          <p:cNvSpPr txBox="1">
            <a:spLocks noGrp="1"/>
          </p:cNvSpPr>
          <p:nvPr>
            <p:ph type="body" idx="2"/>
          </p:nvPr>
        </p:nvSpPr>
        <p:spPr>
          <a:xfrm>
            <a:off x="617621" y="2087843"/>
            <a:ext cx="5897400" cy="3657300"/>
          </a:xfrm>
          <a:prstGeom prst="rect">
            <a:avLst/>
          </a:prstGeom>
          <a:noFill/>
          <a:ln>
            <a:noFill/>
          </a:ln>
        </p:spPr>
        <p:txBody>
          <a:bodyPr spcFirstLastPara="1" wrap="square" lIns="91425" tIns="45700" rIns="91425" bIns="45700" anchor="t" anchorCtr="0">
            <a:normAutofit fontScale="92500" lnSpcReduction="20000"/>
          </a:bodyPr>
          <a:lstStyle/>
          <a:p>
            <a:pPr marL="228600" lvl="0" indent="-205740" algn="l" rtl="0">
              <a:lnSpc>
                <a:spcPct val="150000"/>
              </a:lnSpc>
              <a:spcBef>
                <a:spcPts val="0"/>
              </a:spcBef>
              <a:spcAft>
                <a:spcPts val="0"/>
              </a:spcAft>
              <a:buSzPct val="100000"/>
              <a:buChar char="▪"/>
            </a:pPr>
            <a:r>
              <a:rPr lang="de-DE" sz="2400" dirty="0"/>
              <a:t>Être </a:t>
            </a:r>
            <a:r>
              <a:rPr lang="de-DE" sz="2400" dirty="0" err="1"/>
              <a:t>capable</a:t>
            </a:r>
            <a:r>
              <a:rPr lang="de-DE" sz="2400" dirty="0"/>
              <a:t> d'identifier </a:t>
            </a:r>
            <a:r>
              <a:rPr lang="de-DE" sz="2400" dirty="0" err="1"/>
              <a:t>les</a:t>
            </a:r>
            <a:r>
              <a:rPr lang="de-DE" sz="2400" dirty="0"/>
              <a:t> </a:t>
            </a:r>
            <a:r>
              <a:rPr lang="de-DE" sz="2400" dirty="0" err="1"/>
              <a:t>problèmes</a:t>
            </a:r>
            <a:r>
              <a:rPr lang="de-DE" sz="2400" dirty="0"/>
              <a:t> </a:t>
            </a:r>
            <a:r>
              <a:rPr lang="de-DE" sz="2400" dirty="0" err="1"/>
              <a:t>liés</a:t>
            </a:r>
            <a:r>
              <a:rPr lang="de-DE" sz="2400" dirty="0"/>
              <a:t> </a:t>
            </a:r>
            <a:r>
              <a:rPr lang="de-DE" sz="2400" dirty="0" err="1"/>
              <a:t>aux</a:t>
            </a:r>
            <a:r>
              <a:rPr lang="de-DE" sz="2400" dirty="0"/>
              <a:t> AVQ</a:t>
            </a:r>
            <a:endParaRPr dirty="0"/>
          </a:p>
          <a:p>
            <a:pPr marL="228600" lvl="0" indent="-205740" algn="l" rtl="0">
              <a:lnSpc>
                <a:spcPct val="150000"/>
              </a:lnSpc>
              <a:spcBef>
                <a:spcPts val="1200"/>
              </a:spcBef>
              <a:spcAft>
                <a:spcPts val="0"/>
              </a:spcAft>
              <a:buSzPct val="100000"/>
              <a:buChar char="▪"/>
            </a:pPr>
            <a:r>
              <a:rPr lang="de-DE" sz="2400" dirty="0"/>
              <a:t>En </a:t>
            </a:r>
            <a:r>
              <a:rPr lang="de-DE" sz="2400" dirty="0" err="1"/>
              <a:t>savoir</a:t>
            </a:r>
            <a:r>
              <a:rPr lang="de-DE" sz="2400" dirty="0"/>
              <a:t> plus </a:t>
            </a:r>
            <a:r>
              <a:rPr lang="de-DE" sz="2400" dirty="0" err="1"/>
              <a:t>sur</a:t>
            </a:r>
            <a:r>
              <a:rPr lang="de-DE" sz="2400" dirty="0"/>
              <a:t> </a:t>
            </a:r>
            <a:r>
              <a:rPr lang="de-DE" sz="2400" dirty="0" err="1"/>
              <a:t>les</a:t>
            </a:r>
            <a:r>
              <a:rPr lang="de-DE" sz="2400" dirty="0"/>
              <a:t> avantages </a:t>
            </a:r>
            <a:r>
              <a:rPr lang="de-DE" sz="2400" dirty="0" err="1"/>
              <a:t>d'une</a:t>
            </a:r>
            <a:r>
              <a:rPr lang="de-DE" sz="2400" dirty="0"/>
              <a:t> </a:t>
            </a:r>
            <a:r>
              <a:rPr lang="de-DE" sz="2400" dirty="0" err="1"/>
              <a:t>application</a:t>
            </a:r>
            <a:r>
              <a:rPr lang="de-DE" sz="2400" dirty="0"/>
              <a:t> </a:t>
            </a:r>
            <a:r>
              <a:rPr lang="de-DE" sz="2400" dirty="0" err="1"/>
              <a:t>pour</a:t>
            </a:r>
            <a:r>
              <a:rPr lang="de-DE" sz="2400" dirty="0"/>
              <a:t> </a:t>
            </a:r>
            <a:r>
              <a:rPr lang="de-DE" sz="2400" dirty="0" err="1"/>
              <a:t>vieillir</a:t>
            </a:r>
            <a:r>
              <a:rPr lang="de-DE" sz="2400" dirty="0"/>
              <a:t> en </a:t>
            </a:r>
            <a:r>
              <a:rPr lang="de-DE" sz="2400" dirty="0" err="1"/>
              <a:t>bonne</a:t>
            </a:r>
            <a:r>
              <a:rPr lang="de-DE" sz="2400" dirty="0"/>
              <a:t> santé</a:t>
            </a:r>
            <a:endParaRPr dirty="0"/>
          </a:p>
          <a:p>
            <a:pPr marL="228600" lvl="0" indent="-205740" algn="l" rtl="0">
              <a:lnSpc>
                <a:spcPct val="150000"/>
              </a:lnSpc>
              <a:spcBef>
                <a:spcPts val="1200"/>
              </a:spcBef>
              <a:spcAft>
                <a:spcPts val="0"/>
              </a:spcAft>
              <a:buClr>
                <a:srgbClr val="C01E24"/>
              </a:buClr>
              <a:buSzPct val="100000"/>
              <a:buChar char="▪"/>
            </a:pPr>
            <a:r>
              <a:rPr lang="de-DE" sz="2400" dirty="0"/>
              <a:t>Être </a:t>
            </a:r>
            <a:r>
              <a:rPr lang="de-DE" sz="2400" dirty="0" err="1"/>
              <a:t>capable</a:t>
            </a:r>
            <a:r>
              <a:rPr lang="de-DE" sz="2400" dirty="0"/>
              <a:t> d'identifier </a:t>
            </a:r>
            <a:r>
              <a:rPr lang="de-DE" sz="2400" dirty="0" err="1"/>
              <a:t>les</a:t>
            </a:r>
            <a:r>
              <a:rPr lang="de-DE" sz="2400" dirty="0"/>
              <a:t> </a:t>
            </a:r>
            <a:r>
              <a:rPr lang="de-DE" sz="2400" dirty="0" err="1"/>
              <a:t>mesures</a:t>
            </a:r>
            <a:r>
              <a:rPr lang="de-DE" sz="2400" dirty="0"/>
              <a:t> de soutien à l'utilisation des </a:t>
            </a:r>
            <a:r>
              <a:rPr lang="de-DE" sz="2400" dirty="0" err="1"/>
              <a:t>applications</a:t>
            </a:r>
            <a:r>
              <a:rPr lang="de-DE" sz="2400" dirty="0"/>
              <a:t> de santé </a:t>
            </a:r>
            <a:r>
              <a:rPr lang="de-DE" sz="2400" dirty="0" err="1"/>
              <a:t>pour</a:t>
            </a:r>
            <a:r>
              <a:rPr lang="de-DE" sz="2400" dirty="0"/>
              <a:t> retrouver une </a:t>
            </a:r>
            <a:r>
              <a:rPr lang="de-DE" sz="2400" dirty="0" err="1"/>
              <a:t>capacité</a:t>
            </a:r>
            <a:r>
              <a:rPr lang="de-DE" sz="2400" dirty="0"/>
              <a:t> </a:t>
            </a:r>
            <a:r>
              <a:rPr lang="de-DE" sz="2400" dirty="0" err="1"/>
              <a:t>fonctionnelle</a:t>
            </a:r>
            <a:r>
              <a:rPr lang="de-DE" sz="2400" dirty="0"/>
              <a:t>.</a:t>
            </a:r>
            <a:endParaRPr dirty="0"/>
          </a:p>
          <a:p>
            <a:pPr marL="228600" lvl="0" indent="-76200" algn="l" rtl="0">
              <a:lnSpc>
                <a:spcPct val="150000"/>
              </a:lnSpc>
              <a:spcBef>
                <a:spcPts val="1200"/>
              </a:spcBef>
              <a:spcAft>
                <a:spcPts val="0"/>
              </a:spcAft>
              <a:buSzPct val="100000"/>
              <a:buNone/>
            </a:pPr>
            <a:endParaRPr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title"/>
          </p:nvPr>
        </p:nvSpPr>
        <p:spPr>
          <a:xfrm>
            <a:off x="556750" y="71297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Petite histoire : Les applications de santé dans un scénario réel</a:t>
            </a:r>
            <a:endParaRPr/>
          </a:p>
        </p:txBody>
      </p:sp>
      <p:sp>
        <p:nvSpPr>
          <p:cNvPr id="469" name="Google Shape;469;p31"/>
          <p:cNvSpPr txBox="1">
            <a:spLocks noGrp="1"/>
          </p:cNvSpPr>
          <p:nvPr>
            <p:ph type="body" idx="1"/>
          </p:nvPr>
        </p:nvSpPr>
        <p:spPr>
          <a:xfrm>
            <a:off x="556748" y="1432974"/>
            <a:ext cx="5875500" cy="4551900"/>
          </a:xfrm>
          <a:prstGeom prst="rect">
            <a:avLst/>
          </a:prstGeom>
          <a:noFill/>
          <a:ln>
            <a:noFill/>
          </a:ln>
        </p:spPr>
        <p:txBody>
          <a:bodyPr spcFirstLastPara="1" wrap="square" lIns="91425" tIns="45700" rIns="91425" bIns="45700" anchor="t" anchorCtr="0">
            <a:normAutofit fontScale="92500" lnSpcReduction="10000"/>
          </a:bodyPr>
          <a:lstStyle/>
          <a:p>
            <a:pPr marL="228600" lvl="0" indent="-217170" algn="l" rtl="0">
              <a:lnSpc>
                <a:spcPct val="100000"/>
              </a:lnSpc>
              <a:spcBef>
                <a:spcPts val="0"/>
              </a:spcBef>
              <a:spcAft>
                <a:spcPts val="0"/>
              </a:spcAft>
              <a:buSzPct val="100000"/>
              <a:buChar char="▪"/>
            </a:pPr>
            <a:r>
              <a:rPr lang="de-DE"/>
              <a:t>Mme Schmidt est une veuve de 79 ans qui a récemment décidé de déménager à la campagne, où son fils aîné Thomas vit avec sa femme Maria et son fils Christian, âgé de 4 ans.</a:t>
            </a:r>
            <a:endParaRPr/>
          </a:p>
          <a:p>
            <a:pPr marL="228600" lvl="0" indent="-217170" algn="l" rtl="0">
              <a:lnSpc>
                <a:spcPct val="100000"/>
              </a:lnSpc>
              <a:spcBef>
                <a:spcPts val="1200"/>
              </a:spcBef>
              <a:spcAft>
                <a:spcPts val="0"/>
              </a:spcAft>
              <a:buSzPct val="100000"/>
              <a:buChar char="▪"/>
            </a:pPr>
            <a:r>
              <a:rPr lang="de-DE"/>
              <a:t>Elle a déménagé pour être proche de sa famille</a:t>
            </a:r>
            <a:endParaRPr/>
          </a:p>
          <a:p>
            <a:pPr marL="228600" lvl="0" indent="-217170" algn="l" rtl="0">
              <a:lnSpc>
                <a:spcPct val="100000"/>
              </a:lnSpc>
              <a:spcBef>
                <a:spcPts val="1200"/>
              </a:spcBef>
              <a:spcAft>
                <a:spcPts val="0"/>
              </a:spcAft>
              <a:buSzPct val="100000"/>
              <a:buChar char="▪"/>
            </a:pPr>
            <a:r>
              <a:rPr lang="de-DE"/>
              <a:t>Mme Schmidt aimait explorer la région qu'elle ne connaissait pas et faire de longues promenades dans la belle campagne du sud de l'Allemagne, surtout pendant la journée, lorsque son fils et sa femme n'étaient pas à la maison.</a:t>
            </a:r>
            <a:endParaRPr/>
          </a:p>
          <a:p>
            <a:pPr marL="228600" lvl="0" indent="-217170" algn="l" rtl="0">
              <a:lnSpc>
                <a:spcPct val="100000"/>
              </a:lnSpc>
              <a:spcBef>
                <a:spcPts val="1200"/>
              </a:spcBef>
              <a:spcAft>
                <a:spcPts val="0"/>
              </a:spcAft>
              <a:buSzPct val="100000"/>
              <a:buChar char="▪"/>
            </a:pPr>
            <a:r>
              <a:rPr lang="de-DE"/>
              <a:t>Tout se passe bien, jusqu'à ce que...</a:t>
            </a:r>
            <a:endParaRPr/>
          </a:p>
        </p:txBody>
      </p:sp>
      <p:pic>
        <p:nvPicPr>
          <p:cNvPr id="470" name="Google Shape;470;p31"/>
          <p:cNvPicPr preferRelativeResize="0"/>
          <p:nvPr/>
        </p:nvPicPr>
        <p:blipFill rotWithShape="1">
          <a:blip r:embed="rId3">
            <a:alphaModFix/>
          </a:blip>
          <a:srcRect/>
          <a:stretch/>
        </p:blipFill>
        <p:spPr>
          <a:xfrm>
            <a:off x="6563230" y="1560564"/>
            <a:ext cx="5627520" cy="3750215"/>
          </a:xfrm>
          <a:prstGeom prst="rect">
            <a:avLst/>
          </a:prstGeom>
          <a:noFill/>
          <a:ln>
            <a:noFill/>
          </a:ln>
        </p:spPr>
      </p:pic>
      <p:sp>
        <p:nvSpPr>
          <p:cNvPr id="471" name="Google Shape;471;p31"/>
          <p:cNvSpPr/>
          <p:nvPr/>
        </p:nvSpPr>
        <p:spPr>
          <a:xfrm>
            <a:off x="9183598" y="6011295"/>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472" name="Google Shape;472;p31"/>
          <p:cNvSpPr/>
          <p:nvPr/>
        </p:nvSpPr>
        <p:spPr>
          <a:xfrm>
            <a:off x="7183075" y="-3925"/>
            <a:ext cx="5007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473" name="Google Shape;473;p31"/>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31"/>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75" name="Google Shape;475;p31"/>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2"/>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481" name="Google Shape;481;p32"/>
          <p:cNvSpPr txBox="1">
            <a:spLocks noGrp="1"/>
          </p:cNvSpPr>
          <p:nvPr>
            <p:ph type="body" idx="1"/>
          </p:nvPr>
        </p:nvSpPr>
        <p:spPr>
          <a:xfrm>
            <a:off x="557998" y="1799999"/>
            <a:ext cx="5662049" cy="455181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SzPts val="2400"/>
              <a:buChar char="▪"/>
            </a:pPr>
            <a:r>
              <a:rPr lang="de-DE"/>
              <a:t>...un jour, Mme Schmidt s'est rendue dans la forêt voisine, qu'elle a beaucoup appréciée lorsque toute la famille s'y est promenée le week-end dernier.</a:t>
            </a:r>
            <a:endParaRPr/>
          </a:p>
          <a:p>
            <a:pPr marL="228600" lvl="0" indent="-228600" algn="l" rtl="0">
              <a:lnSpc>
                <a:spcPct val="100000"/>
              </a:lnSpc>
              <a:spcBef>
                <a:spcPts val="1200"/>
              </a:spcBef>
              <a:spcAft>
                <a:spcPts val="0"/>
              </a:spcAft>
              <a:buSzPts val="2400"/>
              <a:buChar char="▪"/>
            </a:pPr>
            <a:r>
              <a:rPr lang="de-DE"/>
              <a:t>Au cours de sa promenade, elle s'est plongée dans ses pensées.</a:t>
            </a:r>
            <a:endParaRPr/>
          </a:p>
          <a:p>
            <a:pPr marL="228600" lvl="0" indent="-228600" algn="l" rtl="0">
              <a:lnSpc>
                <a:spcPct val="100000"/>
              </a:lnSpc>
              <a:spcBef>
                <a:spcPts val="1200"/>
              </a:spcBef>
              <a:spcAft>
                <a:spcPts val="0"/>
              </a:spcAft>
              <a:buSzPts val="2400"/>
              <a:buChar char="▪"/>
            </a:pPr>
            <a:r>
              <a:rPr lang="de-DE"/>
              <a:t>Soudain, elle est prise d'un étrange sentiment de confusion. </a:t>
            </a:r>
            <a:endParaRPr/>
          </a:p>
          <a:p>
            <a:pPr marL="228600" lvl="0" indent="-228600" algn="l" rtl="0">
              <a:lnSpc>
                <a:spcPct val="100000"/>
              </a:lnSpc>
              <a:spcBef>
                <a:spcPts val="1200"/>
              </a:spcBef>
              <a:spcAft>
                <a:spcPts val="0"/>
              </a:spcAft>
              <a:buSzPts val="2400"/>
              <a:buChar char="▪"/>
            </a:pPr>
            <a:r>
              <a:rPr lang="de-DE"/>
              <a:t>Elle a continué à marcher, mais la sensation s'est accrue au point qu'elle s'est sentie mal, puis...</a:t>
            </a:r>
            <a:endParaRPr/>
          </a:p>
          <a:p>
            <a:pPr marL="228600" lvl="0" indent="-76200" algn="l" rtl="0">
              <a:lnSpc>
                <a:spcPct val="100000"/>
              </a:lnSpc>
              <a:spcBef>
                <a:spcPts val="1200"/>
              </a:spcBef>
              <a:spcAft>
                <a:spcPts val="0"/>
              </a:spcAft>
              <a:buSzPts val="2400"/>
              <a:buNone/>
            </a:pPr>
            <a:endParaRPr/>
          </a:p>
          <a:p>
            <a:pPr marL="228600" lvl="0" indent="-76200" algn="l" rtl="0">
              <a:lnSpc>
                <a:spcPct val="100000"/>
              </a:lnSpc>
              <a:spcBef>
                <a:spcPts val="1200"/>
              </a:spcBef>
              <a:spcAft>
                <a:spcPts val="0"/>
              </a:spcAft>
              <a:buSzPts val="2400"/>
              <a:buNone/>
            </a:pPr>
            <a:endParaRPr/>
          </a:p>
        </p:txBody>
      </p:sp>
      <p:sp>
        <p:nvSpPr>
          <p:cNvPr id="482" name="Google Shape;482;p32"/>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483" name="Google Shape;483;p32"/>
          <p:cNvPicPr preferRelativeResize="0"/>
          <p:nvPr/>
        </p:nvPicPr>
        <p:blipFill rotWithShape="1">
          <a:blip r:embed="rId5">
            <a:alphaModFix/>
          </a:blip>
          <a:srcRect/>
          <a:stretch/>
        </p:blipFill>
        <p:spPr>
          <a:xfrm>
            <a:off x="6220046" y="1985366"/>
            <a:ext cx="5971953" cy="3979746"/>
          </a:xfrm>
          <a:prstGeom prst="rect">
            <a:avLst/>
          </a:prstGeom>
          <a:noFill/>
          <a:ln>
            <a:noFill/>
          </a:ln>
        </p:spPr>
      </p:pic>
      <p:sp>
        <p:nvSpPr>
          <p:cNvPr id="484" name="Google Shape;484;p32"/>
          <p:cNvSpPr/>
          <p:nvPr/>
        </p:nvSpPr>
        <p:spPr>
          <a:xfrm>
            <a:off x="7329878" y="-3925"/>
            <a:ext cx="48609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485" name="Google Shape;485;p32"/>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32"/>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87" name="Google Shape;487;p32"/>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493" name="Google Shape;493;p33"/>
          <p:cNvSpPr txBox="1">
            <a:spLocks noGrp="1"/>
          </p:cNvSpPr>
          <p:nvPr>
            <p:ph type="body" idx="1"/>
          </p:nvPr>
        </p:nvSpPr>
        <p:spPr>
          <a:xfrm>
            <a:off x="557998" y="1799999"/>
            <a:ext cx="6060625" cy="455181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de-DE"/>
              <a:t>... elle décide d'arrêter de marcher. </a:t>
            </a:r>
            <a:endParaRPr/>
          </a:p>
          <a:p>
            <a:pPr marL="228600" lvl="0" indent="-228600" algn="l" rtl="0">
              <a:lnSpc>
                <a:spcPct val="100000"/>
              </a:lnSpc>
              <a:spcBef>
                <a:spcPts val="1200"/>
              </a:spcBef>
              <a:spcAft>
                <a:spcPts val="0"/>
              </a:spcAft>
              <a:buSzPct val="100000"/>
              <a:buChar char="▪"/>
            </a:pPr>
            <a:r>
              <a:rPr lang="de-DE"/>
              <a:t>Mme Schmidt reprend lentement ses esprits et se rend compte qu'elle n'a aucune idée de l'endroit où elle se trouve, de la manière dont elle est arrivée là et de ce qu'elle fait. </a:t>
            </a:r>
            <a:endParaRPr/>
          </a:p>
          <a:p>
            <a:pPr marL="228600" lvl="0" indent="-228600" algn="l" rtl="0">
              <a:lnSpc>
                <a:spcPct val="100000"/>
              </a:lnSpc>
              <a:spcBef>
                <a:spcPts val="1200"/>
              </a:spcBef>
              <a:spcAft>
                <a:spcPts val="0"/>
              </a:spcAft>
              <a:buSzPct val="100000"/>
              <a:buChar char="▪"/>
            </a:pPr>
            <a:r>
              <a:rPr lang="de-DE"/>
              <a:t>Elle essaie de se souvenir, mais a du mal à se concentrer.</a:t>
            </a:r>
            <a:endParaRPr/>
          </a:p>
          <a:p>
            <a:pPr marL="228600" lvl="0" indent="-228600" algn="l" rtl="0">
              <a:lnSpc>
                <a:spcPct val="100000"/>
              </a:lnSpc>
              <a:spcBef>
                <a:spcPts val="1200"/>
              </a:spcBef>
              <a:spcAft>
                <a:spcPts val="0"/>
              </a:spcAft>
              <a:buSzPct val="100000"/>
              <a:buChar char="▪"/>
            </a:pPr>
            <a:r>
              <a:rPr lang="de-DE"/>
              <a:t>Après s'être sentie complètement perdue, elle a décidé de continuer à marcher, jusqu'à ce qu'elle aperçoive une femme devant elle.</a:t>
            </a:r>
            <a:endParaRPr/>
          </a:p>
          <a:p>
            <a:pPr marL="228600" lvl="0" indent="-228600" algn="l" rtl="0">
              <a:lnSpc>
                <a:spcPct val="100000"/>
              </a:lnSpc>
              <a:spcBef>
                <a:spcPts val="1200"/>
              </a:spcBef>
              <a:spcAft>
                <a:spcPts val="0"/>
              </a:spcAft>
              <a:buSzPct val="100000"/>
              <a:buChar char="▪"/>
            </a:pPr>
            <a:r>
              <a:rPr lang="de-DE"/>
              <a:t>Mme Schmidt a décidé de crier "Bonjour, arrêtez-vous s'il vous plaît ! J'ai besoin d'aide."</a:t>
            </a:r>
            <a:endParaRPr/>
          </a:p>
          <a:p>
            <a:pPr marL="228600" lvl="0" indent="-228600" algn="l" rtl="0">
              <a:lnSpc>
                <a:spcPct val="100000"/>
              </a:lnSpc>
              <a:spcBef>
                <a:spcPts val="1200"/>
              </a:spcBef>
              <a:spcAft>
                <a:spcPts val="0"/>
              </a:spcAft>
              <a:buSzPct val="100000"/>
              <a:buChar char="▪"/>
            </a:pPr>
            <a:r>
              <a:rPr lang="de-DE"/>
              <a:t>La femme s'est retournée et...</a:t>
            </a:r>
            <a:endParaRPr/>
          </a:p>
        </p:txBody>
      </p:sp>
      <p:sp>
        <p:nvSpPr>
          <p:cNvPr id="494" name="Google Shape;494;p33"/>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495" name="Google Shape;495;p33"/>
          <p:cNvPicPr preferRelativeResize="0"/>
          <p:nvPr/>
        </p:nvPicPr>
        <p:blipFill rotWithShape="1">
          <a:blip r:embed="rId5">
            <a:alphaModFix/>
          </a:blip>
          <a:srcRect l="2667" r="32705" b="25303"/>
          <a:stretch/>
        </p:blipFill>
        <p:spPr>
          <a:xfrm>
            <a:off x="6618623" y="1960848"/>
            <a:ext cx="5491842" cy="4230115"/>
          </a:xfrm>
          <a:prstGeom prst="rect">
            <a:avLst/>
          </a:prstGeom>
          <a:noFill/>
          <a:ln>
            <a:noFill/>
          </a:ln>
        </p:spPr>
      </p:pic>
      <p:sp>
        <p:nvSpPr>
          <p:cNvPr id="496" name="Google Shape;496;p33"/>
          <p:cNvSpPr/>
          <p:nvPr/>
        </p:nvSpPr>
        <p:spPr>
          <a:xfrm>
            <a:off x="7424250" y="-3925"/>
            <a:ext cx="47667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497" name="Google Shape;497;p33"/>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33"/>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499" name="Google Shape;499;p33"/>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4"/>
          <p:cNvSpPr txBox="1">
            <a:spLocks noGrp="1"/>
          </p:cNvSpPr>
          <p:nvPr>
            <p:ph type="title"/>
          </p:nvPr>
        </p:nvSpPr>
        <p:spPr>
          <a:xfrm>
            <a:off x="517800" y="975125"/>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505" name="Google Shape;505;p34"/>
          <p:cNvSpPr txBox="1">
            <a:spLocks noGrp="1"/>
          </p:cNvSpPr>
          <p:nvPr>
            <p:ph type="body" idx="1"/>
          </p:nvPr>
        </p:nvSpPr>
        <p:spPr>
          <a:xfrm>
            <a:off x="558000" y="1800000"/>
            <a:ext cx="7453500" cy="4551900"/>
          </a:xfrm>
          <a:prstGeom prst="rect">
            <a:avLst/>
          </a:prstGeom>
          <a:noFill/>
          <a:ln>
            <a:noFill/>
          </a:ln>
        </p:spPr>
        <p:txBody>
          <a:bodyPr spcFirstLastPara="1" wrap="square" lIns="91425" tIns="45700" rIns="91425" bIns="45700" anchor="t" anchorCtr="0">
            <a:normAutofit fontScale="85000" lnSpcReduction="10000"/>
          </a:bodyPr>
          <a:lstStyle/>
          <a:p>
            <a:pPr marL="228600" lvl="0" indent="-217169" algn="l" rtl="0">
              <a:lnSpc>
                <a:spcPct val="100000"/>
              </a:lnSpc>
              <a:spcBef>
                <a:spcPts val="0"/>
              </a:spcBef>
              <a:spcAft>
                <a:spcPts val="0"/>
              </a:spcAft>
              <a:buSzPct val="100000"/>
              <a:buChar char="▪"/>
            </a:pPr>
            <a:r>
              <a:rPr lang="de-DE"/>
              <a:t>... a immédiatement reconnu Mme Schmidt et lui a dit : "Bonjour Mme Schmidt. Comment allez-vous ? Qu'est-ce qu'il y a ?"</a:t>
            </a:r>
            <a:endParaRPr/>
          </a:p>
          <a:p>
            <a:pPr marL="228600" lvl="0" indent="-217169" algn="l" rtl="0">
              <a:lnSpc>
                <a:spcPct val="100000"/>
              </a:lnSpc>
              <a:spcBef>
                <a:spcPts val="1200"/>
              </a:spcBef>
              <a:spcAft>
                <a:spcPts val="0"/>
              </a:spcAft>
              <a:buSzPct val="100000"/>
              <a:buChar char="▪"/>
            </a:pPr>
            <a:r>
              <a:rPr lang="de-DE"/>
              <a:t>Mme Schmidt est confuse et ne la reconnaît pas. Elle lui répond : "Comment connaissez-vous mon nom ? Pouvez-vous m'aider à retourner à Blackstreet ? C'est là que j'habite."</a:t>
            </a:r>
            <a:endParaRPr/>
          </a:p>
          <a:p>
            <a:pPr marL="228600" lvl="0" indent="-217169" algn="l" rtl="0">
              <a:lnSpc>
                <a:spcPct val="100000"/>
              </a:lnSpc>
              <a:spcBef>
                <a:spcPts val="1200"/>
              </a:spcBef>
              <a:spcAft>
                <a:spcPts val="0"/>
              </a:spcAft>
              <a:buSzPct val="100000"/>
              <a:buChar char="▪"/>
            </a:pPr>
            <a:r>
              <a:rPr lang="de-DE"/>
              <a:t>Il s'agit de Heidi, une amie de Thomas, qui a rencontré Mme Schmidt et sa famille lors de leur promenade dans la même forêt le week-end dernier. Ils ont même discuté brièvement</a:t>
            </a:r>
            <a:endParaRPr/>
          </a:p>
          <a:p>
            <a:pPr marL="228600" lvl="0" indent="-217169" algn="l" rtl="0">
              <a:lnSpc>
                <a:spcPct val="100000"/>
              </a:lnSpc>
              <a:spcBef>
                <a:spcPts val="1200"/>
              </a:spcBef>
              <a:spcAft>
                <a:spcPts val="0"/>
              </a:spcAft>
              <a:buSzPct val="100000"/>
              <a:buChar char="▪"/>
            </a:pPr>
            <a:r>
              <a:rPr lang="de-DE"/>
              <a:t>Heidi s'est rendu compte que quelque chose ne tournait pas rond, car Mme Schmidt ne la reconnaissait pas. Elle a remarqué que Mme Schmidt semblait paniquée et lui a proposé de l'aider et de la raccompagner chez elle. </a:t>
            </a:r>
            <a:endParaRPr/>
          </a:p>
          <a:p>
            <a:pPr marL="228600" lvl="0" indent="-217169" algn="l" rtl="0">
              <a:lnSpc>
                <a:spcPct val="100000"/>
              </a:lnSpc>
              <a:spcBef>
                <a:spcPts val="1200"/>
              </a:spcBef>
              <a:spcAft>
                <a:spcPts val="0"/>
              </a:spcAft>
              <a:buSzPct val="100000"/>
              <a:buChar char="▪"/>
            </a:pPr>
            <a:r>
              <a:rPr lang="de-DE"/>
              <a:t>A la maison, elle décide de raconter à Thomas et à sa femme ce qui s'est passé. </a:t>
            </a:r>
            <a:endParaRPr/>
          </a:p>
        </p:txBody>
      </p:sp>
      <p:sp>
        <p:nvSpPr>
          <p:cNvPr id="506" name="Google Shape;506;p34"/>
          <p:cNvSpPr/>
          <p:nvPr/>
        </p:nvSpPr>
        <p:spPr>
          <a:xfrm>
            <a:off x="9205974" y="6474013"/>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507" name="Google Shape;507;p34"/>
          <p:cNvPicPr preferRelativeResize="0"/>
          <p:nvPr/>
        </p:nvPicPr>
        <p:blipFill rotWithShape="1">
          <a:blip r:embed="rId5">
            <a:alphaModFix/>
          </a:blip>
          <a:srcRect t="1" r="1524" b="35345"/>
          <a:stretch/>
        </p:blipFill>
        <p:spPr>
          <a:xfrm>
            <a:off x="8281174" y="1915076"/>
            <a:ext cx="3909576" cy="3422426"/>
          </a:xfrm>
          <a:prstGeom prst="rect">
            <a:avLst/>
          </a:prstGeom>
          <a:noFill/>
          <a:ln>
            <a:noFill/>
          </a:ln>
        </p:spPr>
      </p:pic>
      <p:sp>
        <p:nvSpPr>
          <p:cNvPr id="508" name="Google Shape;508;p34"/>
          <p:cNvSpPr/>
          <p:nvPr/>
        </p:nvSpPr>
        <p:spPr>
          <a:xfrm>
            <a:off x="7537153" y="-3925"/>
            <a:ext cx="4653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509" name="Google Shape;509;p34"/>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34"/>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511" name="Google Shape;511;p34"/>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5"/>
          <p:cNvSpPr txBox="1">
            <a:spLocks noGrp="1"/>
          </p:cNvSpPr>
          <p:nvPr>
            <p:ph type="title"/>
          </p:nvPr>
        </p:nvSpPr>
        <p:spPr>
          <a:xfrm>
            <a:off x="558000" y="851400"/>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517" name="Google Shape;517;p35"/>
          <p:cNvSpPr txBox="1">
            <a:spLocks noGrp="1"/>
          </p:cNvSpPr>
          <p:nvPr>
            <p:ph type="body" idx="1"/>
          </p:nvPr>
        </p:nvSpPr>
        <p:spPr>
          <a:xfrm>
            <a:off x="558000" y="1571400"/>
            <a:ext cx="7338300" cy="45519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de-DE"/>
              <a:t>Après avoir remercié Heidi, Thomas a parlé à Mme Schmidt de ce qui s'était passé. Tous deux ont convenu de se rendre chez le médecin. </a:t>
            </a:r>
            <a:endParaRPr/>
          </a:p>
          <a:p>
            <a:pPr marL="228600" lvl="0" indent="-228600" algn="l" rtl="0">
              <a:lnSpc>
                <a:spcPct val="100000"/>
              </a:lnSpc>
              <a:spcBef>
                <a:spcPts val="1200"/>
              </a:spcBef>
              <a:spcAft>
                <a:spcPts val="0"/>
              </a:spcAft>
              <a:buSzPct val="100000"/>
              <a:buChar char="▪"/>
            </a:pPr>
            <a:r>
              <a:rPr lang="de-DE"/>
              <a:t>Après plusieurs examens et plusieurs médecins, le diagnostic est tombé : Mme Schmidt a connu son premier épisode de démence le jour de la forêt. Une forme précoce de démence a été diagnostiquée. </a:t>
            </a:r>
            <a:endParaRPr/>
          </a:p>
          <a:p>
            <a:pPr marL="228600" lvl="0" indent="-228600" algn="l" rtl="0">
              <a:lnSpc>
                <a:spcPct val="100000"/>
              </a:lnSpc>
              <a:spcBef>
                <a:spcPts val="1200"/>
              </a:spcBef>
              <a:spcAft>
                <a:spcPts val="0"/>
              </a:spcAft>
              <a:buSzPct val="100000"/>
              <a:buChar char="▪"/>
            </a:pPr>
            <a:r>
              <a:rPr lang="de-DE"/>
              <a:t>Le médecin a recommandé une médication légère, puisqu'il ne s'agissait pas d'une démence grave. </a:t>
            </a:r>
            <a:endParaRPr/>
          </a:p>
          <a:p>
            <a:pPr marL="228600" lvl="0" indent="-228600" algn="l" rtl="0">
              <a:lnSpc>
                <a:spcPct val="100000"/>
              </a:lnSpc>
              <a:spcBef>
                <a:spcPts val="1200"/>
              </a:spcBef>
              <a:spcAft>
                <a:spcPts val="0"/>
              </a:spcAft>
              <a:buSzPct val="100000"/>
              <a:buChar char="▪"/>
            </a:pPr>
            <a:r>
              <a:rPr lang="de-DE"/>
              <a:t>Mme Schmidt a évoqué la crainte de ne plus pouvoir se promener seule et a déclaré qu'elle se sentait beaucoup mieux maintenant. </a:t>
            </a:r>
            <a:endParaRPr/>
          </a:p>
          <a:p>
            <a:pPr marL="228600" lvl="0" indent="-228600" algn="l" rtl="0">
              <a:lnSpc>
                <a:spcPct val="100000"/>
              </a:lnSpc>
              <a:spcBef>
                <a:spcPts val="1200"/>
              </a:spcBef>
              <a:spcAft>
                <a:spcPts val="0"/>
              </a:spcAft>
              <a:buSzPct val="100000"/>
              <a:buChar char="▪"/>
            </a:pPr>
            <a:r>
              <a:rPr lang="de-DE"/>
              <a:t>Le médecin a alors recommandé...</a:t>
            </a:r>
            <a:endParaRPr/>
          </a:p>
        </p:txBody>
      </p:sp>
      <p:sp>
        <p:nvSpPr>
          <p:cNvPr id="518" name="Google Shape;518;p35"/>
          <p:cNvSpPr/>
          <p:nvPr/>
        </p:nvSpPr>
        <p:spPr>
          <a:xfrm>
            <a:off x="9205974" y="6474013"/>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519" name="Google Shape;519;p35"/>
          <p:cNvPicPr preferRelativeResize="0"/>
          <p:nvPr/>
        </p:nvPicPr>
        <p:blipFill rotWithShape="1">
          <a:blip r:embed="rId5">
            <a:alphaModFix/>
          </a:blip>
          <a:srcRect l="22188" t="1" b="-3779"/>
          <a:stretch/>
        </p:blipFill>
        <p:spPr>
          <a:xfrm>
            <a:off x="8214275" y="1571400"/>
            <a:ext cx="3977725" cy="3535399"/>
          </a:xfrm>
          <a:prstGeom prst="rect">
            <a:avLst/>
          </a:prstGeom>
          <a:noFill/>
          <a:ln>
            <a:noFill/>
          </a:ln>
        </p:spPr>
      </p:pic>
      <p:sp>
        <p:nvSpPr>
          <p:cNvPr id="520" name="Google Shape;520;p35"/>
          <p:cNvSpPr/>
          <p:nvPr/>
        </p:nvSpPr>
        <p:spPr>
          <a:xfrm>
            <a:off x="7537153" y="-3925"/>
            <a:ext cx="4653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521" name="Google Shape;521;p35"/>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35"/>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523" name="Google Shape;523;p35"/>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6"/>
          <p:cNvSpPr txBox="1">
            <a:spLocks noGrp="1"/>
          </p:cNvSpPr>
          <p:nvPr>
            <p:ph type="title"/>
          </p:nvPr>
        </p:nvSpPr>
        <p:spPr>
          <a:xfrm>
            <a:off x="558000" y="699000"/>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529" name="Google Shape;529;p36"/>
          <p:cNvSpPr txBox="1">
            <a:spLocks noGrp="1"/>
          </p:cNvSpPr>
          <p:nvPr>
            <p:ph type="body" idx="1"/>
          </p:nvPr>
        </p:nvSpPr>
        <p:spPr>
          <a:xfrm>
            <a:off x="557998" y="1418999"/>
            <a:ext cx="6573000" cy="4674000"/>
          </a:xfrm>
          <a:prstGeom prst="rect">
            <a:avLst/>
          </a:prstGeom>
          <a:noFill/>
          <a:ln>
            <a:noFill/>
          </a:ln>
        </p:spPr>
        <p:txBody>
          <a:bodyPr spcFirstLastPara="1" wrap="square" lIns="91425" tIns="45700" rIns="91425" bIns="45700" anchor="t" anchorCtr="0">
            <a:normAutofit fontScale="85000" lnSpcReduction="20000"/>
          </a:bodyPr>
          <a:lstStyle/>
          <a:p>
            <a:pPr marL="228600" lvl="0" indent="-205740" algn="l" rtl="0">
              <a:lnSpc>
                <a:spcPct val="100000"/>
              </a:lnSpc>
              <a:spcBef>
                <a:spcPts val="0"/>
              </a:spcBef>
              <a:spcAft>
                <a:spcPts val="0"/>
              </a:spcAft>
              <a:buSzPct val="100000"/>
              <a:buChar char="▪"/>
            </a:pPr>
            <a:r>
              <a:rPr lang="de-DE"/>
              <a:t>... Une application pour smartphone, qui comporte plusieurs outils, qui peuvent être utiles à Mme Schmidt, lorsqu'elle sent que le risque d'un nouvel épisode augmente.</a:t>
            </a:r>
            <a:endParaRPr/>
          </a:p>
          <a:p>
            <a:pPr marL="228600" lvl="0" indent="-205740" algn="l" rtl="0">
              <a:lnSpc>
                <a:spcPct val="100000"/>
              </a:lnSpc>
              <a:spcBef>
                <a:spcPts val="1200"/>
              </a:spcBef>
              <a:spcAft>
                <a:spcPts val="0"/>
              </a:spcAft>
              <a:buSzPct val="100000"/>
              <a:buChar char="▪"/>
            </a:pPr>
            <a:r>
              <a:rPr lang="de-DE"/>
              <a:t>L'application permet à Mme Schmidt d'envoyer un message à Thomas et de l'informer d'une situation d'urgence, lorsqu'elle clique sur un bouton de panique. Thomas peut alors appeler sa mère.</a:t>
            </a:r>
            <a:endParaRPr/>
          </a:p>
          <a:p>
            <a:pPr marL="228600" lvl="0" indent="-205740" algn="l" rtl="0">
              <a:lnSpc>
                <a:spcPct val="100000"/>
              </a:lnSpc>
              <a:spcBef>
                <a:spcPts val="1200"/>
              </a:spcBef>
              <a:spcAft>
                <a:spcPts val="0"/>
              </a:spcAft>
              <a:buSzPct val="100000"/>
              <a:buChar char="▪"/>
            </a:pPr>
            <a:r>
              <a:rPr lang="de-DE"/>
              <a:t>L'application permet à Thomas de suivre sa mère grâce aux données GPS. Il sait ainsi où elle se trouve en cas d'urgence.</a:t>
            </a:r>
            <a:endParaRPr/>
          </a:p>
          <a:p>
            <a:pPr marL="228600" lvl="0" indent="-205740" algn="l" rtl="0">
              <a:lnSpc>
                <a:spcPct val="100000"/>
              </a:lnSpc>
              <a:spcBef>
                <a:spcPts val="1200"/>
              </a:spcBef>
              <a:spcAft>
                <a:spcPts val="0"/>
              </a:spcAft>
              <a:buSzPct val="100000"/>
              <a:buChar char="▪"/>
            </a:pPr>
            <a:r>
              <a:rPr lang="de-DE"/>
              <a:t>L'application reconnaît également si Mme Schmidt tombe par terre et appelle automatiquement les services d'urgence en leur indiquant sa position.</a:t>
            </a:r>
            <a:endParaRPr/>
          </a:p>
          <a:p>
            <a:pPr marL="228600" lvl="0" indent="-205740" algn="l" rtl="0">
              <a:lnSpc>
                <a:spcPct val="100000"/>
              </a:lnSpc>
              <a:spcBef>
                <a:spcPts val="1200"/>
              </a:spcBef>
              <a:spcAft>
                <a:spcPts val="0"/>
              </a:spcAft>
              <a:buSzPct val="100000"/>
              <a:buChar char="▪"/>
            </a:pPr>
            <a:r>
              <a:rPr lang="de-DE"/>
              <a:t>Son fils l'a aidée à télécharger l'application et l'a formée à l'utilisation des fonctionnalités.</a:t>
            </a:r>
            <a:endParaRPr/>
          </a:p>
        </p:txBody>
      </p:sp>
      <p:sp>
        <p:nvSpPr>
          <p:cNvPr id="530" name="Google Shape;530;p36"/>
          <p:cNvSpPr/>
          <p:nvPr/>
        </p:nvSpPr>
        <p:spPr>
          <a:xfrm>
            <a:off x="9205974" y="6093013"/>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531" name="Google Shape;531;p36"/>
          <p:cNvPicPr preferRelativeResize="0"/>
          <p:nvPr/>
        </p:nvPicPr>
        <p:blipFill rotWithShape="1">
          <a:blip r:embed="rId5">
            <a:alphaModFix/>
          </a:blip>
          <a:srcRect l="34460" t="1" r="26427" b="6914"/>
          <a:stretch/>
        </p:blipFill>
        <p:spPr>
          <a:xfrm>
            <a:off x="7412725" y="1558848"/>
            <a:ext cx="4737981" cy="3761705"/>
          </a:xfrm>
          <a:prstGeom prst="rect">
            <a:avLst/>
          </a:prstGeom>
          <a:noFill/>
          <a:ln>
            <a:noFill/>
          </a:ln>
        </p:spPr>
      </p:pic>
      <p:sp>
        <p:nvSpPr>
          <p:cNvPr id="532" name="Google Shape;532;p36"/>
          <p:cNvSpPr/>
          <p:nvPr/>
        </p:nvSpPr>
        <p:spPr>
          <a:xfrm>
            <a:off x="7131000" y="-3925"/>
            <a:ext cx="50598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533" name="Google Shape;533;p36"/>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36"/>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535" name="Google Shape;535;p36"/>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7"/>
          <p:cNvSpPr txBox="1">
            <a:spLocks noGrp="1"/>
          </p:cNvSpPr>
          <p:nvPr>
            <p:ph type="title"/>
          </p:nvPr>
        </p:nvSpPr>
        <p:spPr>
          <a:xfrm>
            <a:off x="566100" y="836550"/>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Petite histoire : Mme Schmidt et les applications de santé dans un scénario réel</a:t>
            </a:r>
            <a:endParaRPr/>
          </a:p>
        </p:txBody>
      </p:sp>
      <p:sp>
        <p:nvSpPr>
          <p:cNvPr id="541" name="Google Shape;541;p37"/>
          <p:cNvSpPr txBox="1">
            <a:spLocks noGrp="1"/>
          </p:cNvSpPr>
          <p:nvPr>
            <p:ph type="body" idx="1"/>
          </p:nvPr>
        </p:nvSpPr>
        <p:spPr>
          <a:xfrm>
            <a:off x="557998" y="1723799"/>
            <a:ext cx="7467300" cy="45519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SzPts val="2400"/>
              <a:buChar char="▪"/>
            </a:pPr>
            <a:r>
              <a:rPr lang="de-DE"/>
              <a:t>Après un certain temps et grâce à ces nouvelles mesures de sécurité, Mme Schmidt s'est enfin sentie à nouveau en sécurité pour aller se promener dans la forêt. Elle s'est enfin sentie en confiance pour profiter à nouveau de la nature.</a:t>
            </a:r>
            <a:endParaRPr/>
          </a:p>
          <a:p>
            <a:pPr marL="228600" lvl="0" indent="-228600" algn="l" rtl="0">
              <a:lnSpc>
                <a:spcPct val="100000"/>
              </a:lnSpc>
              <a:spcBef>
                <a:spcPts val="1200"/>
              </a:spcBef>
              <a:spcAft>
                <a:spcPts val="0"/>
              </a:spcAft>
              <a:buSzPts val="2400"/>
              <a:buChar char="▪"/>
            </a:pPr>
            <a:r>
              <a:rPr lang="de-DE"/>
              <a:t>Thomas est soulagé de savoir qu'il peut toujours vérifier où se trouve sa mère et se réjouit qu'elle ait la possibilité de contacter les services d'urgence lorsqu'il n'est pas disponible. </a:t>
            </a:r>
            <a:endParaRPr/>
          </a:p>
          <a:p>
            <a:pPr marL="228600" lvl="0" indent="-228600" algn="l" rtl="0">
              <a:lnSpc>
                <a:spcPct val="100000"/>
              </a:lnSpc>
              <a:spcBef>
                <a:spcPts val="1200"/>
              </a:spcBef>
              <a:spcAft>
                <a:spcPts val="0"/>
              </a:spcAft>
              <a:buSzPts val="2400"/>
              <a:buChar char="▪"/>
            </a:pPr>
            <a:r>
              <a:rPr lang="de-DE"/>
              <a:t>Cependant, le médecin a également recommandé d'entraîner ses capacités cognitives. Il lui a dit : "Vous savez, il y a une application pour ça !".</a:t>
            </a:r>
            <a:endParaRPr/>
          </a:p>
        </p:txBody>
      </p:sp>
      <p:sp>
        <p:nvSpPr>
          <p:cNvPr id="542" name="Google Shape;542;p37"/>
          <p:cNvSpPr/>
          <p:nvPr/>
        </p:nvSpPr>
        <p:spPr>
          <a:xfrm>
            <a:off x="9205974" y="6397813"/>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543" name="Google Shape;543;p37"/>
          <p:cNvPicPr preferRelativeResize="0"/>
          <p:nvPr/>
        </p:nvPicPr>
        <p:blipFill rotWithShape="1">
          <a:blip r:embed="rId5">
            <a:alphaModFix/>
          </a:blip>
          <a:srcRect t="21705" r="7967" b="5736"/>
          <a:stretch/>
        </p:blipFill>
        <p:spPr>
          <a:xfrm>
            <a:off x="8145432" y="1488262"/>
            <a:ext cx="4046568" cy="4787354"/>
          </a:xfrm>
          <a:prstGeom prst="rect">
            <a:avLst/>
          </a:prstGeom>
          <a:noFill/>
          <a:ln>
            <a:noFill/>
          </a:ln>
        </p:spPr>
      </p:pic>
      <p:sp>
        <p:nvSpPr>
          <p:cNvPr id="544" name="Google Shape;544;p37"/>
          <p:cNvSpPr/>
          <p:nvPr/>
        </p:nvSpPr>
        <p:spPr>
          <a:xfrm>
            <a:off x="7652277" y="0"/>
            <a:ext cx="45396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545" name="Google Shape;545;p37"/>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37"/>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547" name="Google Shape;547;p37"/>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8"/>
          <p:cNvSpPr txBox="1">
            <a:spLocks noGrp="1"/>
          </p:cNvSpPr>
          <p:nvPr>
            <p:ph type="title"/>
          </p:nvPr>
        </p:nvSpPr>
        <p:spPr>
          <a:xfrm>
            <a:off x="566150" y="928450"/>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de-DE"/>
              <a:t>Activité 4 : Discuter des avantages des applications de santé dans les domaines clés du vieillissement en bonne santé</a:t>
            </a:r>
            <a:endParaRPr/>
          </a:p>
        </p:txBody>
      </p:sp>
      <p:sp>
        <p:nvSpPr>
          <p:cNvPr id="553" name="Google Shape;553;p38"/>
          <p:cNvSpPr txBox="1">
            <a:spLocks noGrp="1"/>
          </p:cNvSpPr>
          <p:nvPr>
            <p:ph type="body" idx="1"/>
          </p:nvPr>
        </p:nvSpPr>
        <p:spPr>
          <a:xfrm>
            <a:off x="557999" y="1831399"/>
            <a:ext cx="6294600" cy="4866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de-DE" b="1"/>
              <a:t>À vous de jouer !</a:t>
            </a:r>
            <a:endParaRPr/>
          </a:p>
          <a:p>
            <a:pPr marL="228600" lvl="0" indent="-217169" algn="l" rtl="0">
              <a:lnSpc>
                <a:spcPct val="100000"/>
              </a:lnSpc>
              <a:spcBef>
                <a:spcPts val="1200"/>
              </a:spcBef>
              <a:spcAft>
                <a:spcPts val="0"/>
              </a:spcAft>
              <a:buSzPct val="100000"/>
              <a:buChar char="▪"/>
            </a:pPr>
            <a:r>
              <a:rPr lang="de-DE"/>
              <a:t>Veuillez vous répartir en petits groupes. </a:t>
            </a:r>
            <a:endParaRPr/>
          </a:p>
          <a:p>
            <a:pPr marL="228600" lvl="0" indent="-217169" algn="l" rtl="0">
              <a:lnSpc>
                <a:spcPct val="100000"/>
              </a:lnSpc>
              <a:spcBef>
                <a:spcPts val="1200"/>
              </a:spcBef>
              <a:spcAft>
                <a:spcPts val="0"/>
              </a:spcAft>
              <a:buSzPct val="100000"/>
              <a:buChar char="▪"/>
            </a:pPr>
            <a:r>
              <a:rPr lang="de-DE"/>
              <a:t>Pensez à des aspects du vieillissement en bonne santé dans votre propre vie ou dans celle de vos proches qui pourraient bénéficier d'applications de santé. (Utilisez les notes que vous avez prises lors de l'activité 2)</a:t>
            </a:r>
            <a:endParaRPr/>
          </a:p>
          <a:p>
            <a:pPr marL="228600" lvl="0" indent="-217169" algn="l" rtl="0">
              <a:lnSpc>
                <a:spcPct val="100000"/>
              </a:lnSpc>
              <a:spcBef>
                <a:spcPts val="1200"/>
              </a:spcBef>
              <a:spcAft>
                <a:spcPts val="0"/>
              </a:spcAft>
              <a:buSzPct val="100000"/>
              <a:buChar char="▪"/>
            </a:pPr>
            <a:r>
              <a:rPr lang="de-DE"/>
              <a:t>Qu'est-ce qui pourrait aider ou empêcher d'expérimenter les avantages dans la vie réelle. Inspirez-vous de l'histoire de Mme Schmidt.</a:t>
            </a:r>
            <a:endParaRPr/>
          </a:p>
          <a:p>
            <a:pPr marL="228600" lvl="0" indent="-217169" algn="l" rtl="0">
              <a:lnSpc>
                <a:spcPct val="100000"/>
              </a:lnSpc>
              <a:spcBef>
                <a:spcPts val="1200"/>
              </a:spcBef>
              <a:spcAft>
                <a:spcPts val="0"/>
              </a:spcAft>
              <a:buSzPct val="100000"/>
              <a:buChar char="▪"/>
            </a:pPr>
            <a:r>
              <a:rPr lang="de-DE"/>
              <a:t>Veuillez prendre des notes pour votre scénario individuel.</a:t>
            </a:r>
            <a:endParaRPr/>
          </a:p>
          <a:p>
            <a:pPr marL="228600" lvl="0" indent="-87629" algn="l" rtl="0">
              <a:lnSpc>
                <a:spcPct val="100000"/>
              </a:lnSpc>
              <a:spcBef>
                <a:spcPts val="1200"/>
              </a:spcBef>
              <a:spcAft>
                <a:spcPts val="0"/>
              </a:spcAft>
              <a:buSzPct val="100000"/>
              <a:buNone/>
            </a:pPr>
            <a:endParaRPr/>
          </a:p>
          <a:p>
            <a:pPr marL="0" lvl="0" indent="0" algn="l" rtl="0">
              <a:lnSpc>
                <a:spcPct val="100000"/>
              </a:lnSpc>
              <a:spcBef>
                <a:spcPts val="1200"/>
              </a:spcBef>
              <a:spcAft>
                <a:spcPts val="0"/>
              </a:spcAft>
              <a:buSzPct val="100000"/>
              <a:buNone/>
            </a:pPr>
            <a:r>
              <a:rPr lang="de-DE"/>
              <a:t>Discutez de vos résultats avec le groupe !</a:t>
            </a:r>
            <a:endParaRPr/>
          </a:p>
          <a:p>
            <a:pPr marL="228600" lvl="0" indent="-87629" algn="l" rtl="0">
              <a:lnSpc>
                <a:spcPct val="100000"/>
              </a:lnSpc>
              <a:spcBef>
                <a:spcPts val="1200"/>
              </a:spcBef>
              <a:spcAft>
                <a:spcPts val="0"/>
              </a:spcAft>
              <a:buSzPct val="100000"/>
              <a:buNone/>
            </a:pPr>
            <a:endParaRPr/>
          </a:p>
        </p:txBody>
      </p:sp>
      <p:sp>
        <p:nvSpPr>
          <p:cNvPr id="554" name="Google Shape;554;p38"/>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555" name="Google Shape;555;p38"/>
          <p:cNvPicPr preferRelativeResize="0"/>
          <p:nvPr/>
        </p:nvPicPr>
        <p:blipFill rotWithShape="1">
          <a:blip r:embed="rId5">
            <a:alphaModFix/>
          </a:blip>
          <a:srcRect l="20037" t="5428" r="15947" b="7131"/>
          <a:stretch/>
        </p:blipFill>
        <p:spPr>
          <a:xfrm>
            <a:off x="7384633" y="1685095"/>
            <a:ext cx="4775436" cy="4611892"/>
          </a:xfrm>
          <a:prstGeom prst="rect">
            <a:avLst/>
          </a:prstGeom>
          <a:noFill/>
          <a:ln>
            <a:noFill/>
          </a:ln>
        </p:spPr>
      </p:pic>
      <p:sp>
        <p:nvSpPr>
          <p:cNvPr id="556" name="Google Shape;556;p38"/>
          <p:cNvSpPr txBox="1"/>
          <p:nvPr/>
        </p:nvSpPr>
        <p:spPr>
          <a:xfrm>
            <a:off x="10519145" y="4964640"/>
            <a:ext cx="12546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Barrière</a:t>
            </a:r>
            <a:endParaRPr sz="1800">
              <a:solidFill>
                <a:schemeClr val="dk1"/>
              </a:solidFill>
              <a:latin typeface="Calibri"/>
              <a:ea typeface="Calibri"/>
              <a:cs typeface="Calibri"/>
              <a:sym typeface="Calibri"/>
            </a:endParaRPr>
          </a:p>
        </p:txBody>
      </p:sp>
      <p:sp>
        <p:nvSpPr>
          <p:cNvPr id="557" name="Google Shape;557;p38"/>
          <p:cNvSpPr txBox="1"/>
          <p:nvPr/>
        </p:nvSpPr>
        <p:spPr>
          <a:xfrm>
            <a:off x="9264503" y="5750087"/>
            <a:ext cx="12546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Facilitateur</a:t>
            </a:r>
            <a:endParaRPr sz="1800">
              <a:solidFill>
                <a:schemeClr val="dk1"/>
              </a:solidFill>
              <a:latin typeface="Calibri"/>
              <a:ea typeface="Calibri"/>
              <a:cs typeface="Calibri"/>
              <a:sym typeface="Calibri"/>
            </a:endParaRPr>
          </a:p>
        </p:txBody>
      </p:sp>
      <p:sp>
        <p:nvSpPr>
          <p:cNvPr id="558" name="Google Shape;558;p38"/>
          <p:cNvSpPr txBox="1"/>
          <p:nvPr/>
        </p:nvSpPr>
        <p:spPr>
          <a:xfrm>
            <a:off x="7787640" y="5333972"/>
            <a:ext cx="12546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Bénéfice</a:t>
            </a:r>
            <a:endParaRPr sz="1800">
              <a:solidFill>
                <a:schemeClr val="dk1"/>
              </a:solidFill>
              <a:latin typeface="Calibri"/>
              <a:ea typeface="Calibri"/>
              <a:cs typeface="Calibri"/>
              <a:sym typeface="Calibri"/>
            </a:endParaRPr>
          </a:p>
        </p:txBody>
      </p:sp>
      <p:sp>
        <p:nvSpPr>
          <p:cNvPr id="559" name="Google Shape;559;p38"/>
          <p:cNvSpPr txBox="1"/>
          <p:nvPr/>
        </p:nvSpPr>
        <p:spPr>
          <a:xfrm>
            <a:off x="9184848" y="3667876"/>
            <a:ext cx="12546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Rappel de médicaments</a:t>
            </a:r>
            <a:endParaRPr sz="1800">
              <a:solidFill>
                <a:schemeClr val="dk1"/>
              </a:solidFill>
              <a:latin typeface="Calibri"/>
              <a:ea typeface="Calibri"/>
              <a:cs typeface="Calibri"/>
              <a:sym typeface="Calibri"/>
            </a:endParaRPr>
          </a:p>
        </p:txBody>
      </p:sp>
      <p:sp>
        <p:nvSpPr>
          <p:cNvPr id="560" name="Google Shape;560;p38"/>
          <p:cNvSpPr txBox="1"/>
          <p:nvPr/>
        </p:nvSpPr>
        <p:spPr>
          <a:xfrm>
            <a:off x="7551095" y="3166889"/>
            <a:ext cx="12546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Mon père en a besoin !</a:t>
            </a:r>
            <a:endParaRPr sz="1800">
              <a:solidFill>
                <a:schemeClr val="dk1"/>
              </a:solidFill>
              <a:latin typeface="Calibri"/>
              <a:ea typeface="Calibri"/>
              <a:cs typeface="Calibri"/>
              <a:sym typeface="Calibri"/>
            </a:endParaRPr>
          </a:p>
        </p:txBody>
      </p:sp>
      <p:sp>
        <p:nvSpPr>
          <p:cNvPr id="561" name="Google Shape;561;p38"/>
          <p:cNvSpPr txBox="1"/>
          <p:nvPr/>
        </p:nvSpPr>
        <p:spPr>
          <a:xfrm>
            <a:off x="10049629" y="1869074"/>
            <a:ext cx="12546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Vieillissement cognitif</a:t>
            </a:r>
            <a:endParaRPr sz="1800">
              <a:solidFill>
                <a:schemeClr val="dk1"/>
              </a:solidFill>
              <a:latin typeface="Calibri"/>
              <a:ea typeface="Calibri"/>
              <a:cs typeface="Calibri"/>
              <a:sym typeface="Calibri"/>
            </a:endParaRPr>
          </a:p>
        </p:txBody>
      </p:sp>
      <p:sp>
        <p:nvSpPr>
          <p:cNvPr id="562" name="Google Shape;562;p38"/>
          <p:cNvSpPr txBox="1"/>
          <p:nvPr/>
        </p:nvSpPr>
        <p:spPr>
          <a:xfrm>
            <a:off x="10786670" y="3177483"/>
            <a:ext cx="125464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Calibri"/>
                <a:ea typeface="Calibri"/>
                <a:cs typeface="Calibri"/>
                <a:sym typeface="Calibri"/>
              </a:rPr>
              <a:t>Le partager avec mon fils</a:t>
            </a:r>
            <a:endParaRPr sz="1600">
              <a:solidFill>
                <a:schemeClr val="dk1"/>
              </a:solidFill>
              <a:latin typeface="Calibri"/>
              <a:ea typeface="Calibri"/>
              <a:cs typeface="Calibri"/>
              <a:sym typeface="Calibri"/>
            </a:endParaRPr>
          </a:p>
        </p:txBody>
      </p:sp>
      <p:sp>
        <p:nvSpPr>
          <p:cNvPr id="563" name="Google Shape;563;p38"/>
          <p:cNvSpPr txBox="1"/>
          <p:nvPr/>
        </p:nvSpPr>
        <p:spPr>
          <a:xfrm>
            <a:off x="7551095" y="1829918"/>
            <a:ext cx="834301"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Calibri"/>
                <a:ea typeface="Calibri"/>
                <a:cs typeface="Calibri"/>
                <a:sym typeface="Calibri"/>
              </a:rPr>
              <a:t>Me notifier</a:t>
            </a:r>
            <a:endParaRPr sz="1600">
              <a:solidFill>
                <a:schemeClr val="dk1"/>
              </a:solidFill>
              <a:latin typeface="Calibri"/>
              <a:ea typeface="Calibri"/>
              <a:cs typeface="Calibri"/>
              <a:sym typeface="Calibri"/>
            </a:endParaRPr>
          </a:p>
        </p:txBody>
      </p:sp>
      <p:sp>
        <p:nvSpPr>
          <p:cNvPr id="564" name="Google Shape;564;p38"/>
          <p:cNvSpPr/>
          <p:nvPr/>
        </p:nvSpPr>
        <p:spPr>
          <a:xfrm>
            <a:off x="7384625" y="-3925"/>
            <a:ext cx="48060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9.1.4 Scénario d'intégration en situation réelle</a:t>
            </a:r>
            <a:endParaRPr sz="1800">
              <a:solidFill>
                <a:schemeClr val="lt1"/>
              </a:solidFill>
              <a:latin typeface="Calibri"/>
              <a:ea typeface="Calibri"/>
              <a:cs typeface="Calibri"/>
              <a:sym typeface="Calibri"/>
            </a:endParaRPr>
          </a:p>
        </p:txBody>
      </p:sp>
      <p:sp>
        <p:nvSpPr>
          <p:cNvPr id="565" name="Google Shape;565;p38"/>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8"/>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567" name="Google Shape;567;p38"/>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de-DE" sz="5400"/>
              <a:t>Session d'enseignement :  Contenu</a:t>
            </a:r>
            <a:endParaRPr sz="5400"/>
          </a:p>
        </p:txBody>
      </p:sp>
      <p:pic>
        <p:nvPicPr>
          <p:cNvPr id="125" name="Google Shape;125;p3"/>
          <p:cNvPicPr preferRelativeResize="0"/>
          <p:nvPr/>
        </p:nvPicPr>
        <p:blipFill rotWithShape="1">
          <a:blip r:embed="rId3">
            <a:alphaModFix/>
          </a:blip>
          <a:srcRect b="59835"/>
          <a:stretch/>
        </p:blipFill>
        <p:spPr>
          <a:xfrm rot="10800000">
            <a:off x="-8250" y="-4107"/>
            <a:ext cx="12191695" cy="349261"/>
          </a:xfrm>
          <a:prstGeom prst="rect">
            <a:avLst/>
          </a:prstGeom>
          <a:noFill/>
          <a:ln>
            <a:noFill/>
          </a:ln>
        </p:spPr>
      </p:pic>
      <p:sp>
        <p:nvSpPr>
          <p:cNvPr id="126" name="Google Shape;126;p3"/>
          <p:cNvSpPr txBox="1"/>
          <p:nvPr/>
        </p:nvSpPr>
        <p:spPr>
          <a:xfrm>
            <a:off x="721419" y="1876827"/>
            <a:ext cx="58671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1. </a:t>
            </a:r>
            <a:r>
              <a:rPr lang="de-DE" sz="2400" u="sng">
                <a:solidFill>
                  <a:schemeClr val="dk1"/>
                </a:solidFill>
                <a:latin typeface="Calibri"/>
                <a:ea typeface="Calibri"/>
                <a:cs typeface="Calibri"/>
                <a:sym typeface="Calibri"/>
                <a:hlinkClick r:id="rId4" action="ppaction://hlinksldjump">
                  <a:extLst>
                    <a:ext uri="{A12FA001-AC4F-418D-AE19-62706E023703}">
                      <ahyp:hlinkClr xmlns="" xmlns:ahyp="http://schemas.microsoft.com/office/drawing/2018/hyperlinkcolor" val="tx"/>
                    </a:ext>
                  </a:extLst>
                </a:hlinkClick>
              </a:rPr>
              <a:t>Informations générales sur le vieillissement</a:t>
            </a:r>
            <a:endParaRPr sz="2400">
              <a:solidFill>
                <a:schemeClr val="dk1"/>
              </a:solidFill>
              <a:latin typeface="Calibri"/>
              <a:ea typeface="Calibri"/>
              <a:cs typeface="Calibri"/>
              <a:sym typeface="Calibri"/>
            </a:endParaRPr>
          </a:p>
        </p:txBody>
      </p:sp>
      <p:sp>
        <p:nvSpPr>
          <p:cNvPr id="127" name="Google Shape;127;p3"/>
          <p:cNvSpPr txBox="1"/>
          <p:nvPr/>
        </p:nvSpPr>
        <p:spPr>
          <a:xfrm>
            <a:off x="721425" y="2496375"/>
            <a:ext cx="112491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2. </a:t>
            </a:r>
            <a:r>
              <a:rPr lang="de-DE" sz="2400" u="sng">
                <a:solidFill>
                  <a:schemeClr val="dk1"/>
                </a:solidFill>
                <a:latin typeface="Calibri"/>
                <a:ea typeface="Calibri"/>
                <a:cs typeface="Calibri"/>
                <a:sym typeface="Calibri"/>
                <a:hlinkClick r:id="rId5" action="ppaction://hlinksldjump">
                  <a:extLst>
                    <a:ext uri="{A12FA001-AC4F-418D-AE19-62706E023703}">
                      <ahyp:hlinkClr xmlns="" xmlns:ahyp="http://schemas.microsoft.com/office/drawing/2018/hyperlinkcolor" val="tx"/>
                    </a:ext>
                  </a:extLst>
                </a:hlinkClick>
              </a:rPr>
              <a:t>Domaines clés du vieillissement en bonne santé et des activités de la vie quotidienne</a:t>
            </a:r>
            <a:endParaRPr sz="2400">
              <a:solidFill>
                <a:schemeClr val="dk1"/>
              </a:solidFill>
              <a:latin typeface="Calibri"/>
              <a:ea typeface="Calibri"/>
              <a:cs typeface="Calibri"/>
              <a:sym typeface="Calibri"/>
            </a:endParaRPr>
          </a:p>
        </p:txBody>
      </p:sp>
      <p:sp>
        <p:nvSpPr>
          <p:cNvPr id="128" name="Google Shape;128;p3"/>
          <p:cNvSpPr txBox="1"/>
          <p:nvPr/>
        </p:nvSpPr>
        <p:spPr>
          <a:xfrm>
            <a:off x="721429" y="3162450"/>
            <a:ext cx="102948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3. </a:t>
            </a:r>
            <a:r>
              <a:rPr lang="de-DE" sz="2400" u="sng">
                <a:solidFill>
                  <a:schemeClr val="dk1"/>
                </a:solidFill>
                <a:latin typeface="Calibri"/>
                <a:ea typeface="Calibri"/>
                <a:cs typeface="Calibri"/>
                <a:sym typeface="Calibri"/>
                <a:hlinkClick r:id="rId6" action="ppaction://hlinksldjump">
                  <a:extLst>
                    <a:ext uri="{A12FA001-AC4F-418D-AE19-62706E023703}">
                      <ahyp:hlinkClr xmlns="" xmlns:ahyp="http://schemas.microsoft.com/office/drawing/2018/hyperlinkcolor" val="tx"/>
                    </a:ext>
                  </a:extLst>
                </a:hlinkClick>
              </a:rPr>
              <a:t>Les applications de santé pour les personnes âgées et leurs avantages</a:t>
            </a:r>
            <a:endParaRPr sz="2400">
              <a:solidFill>
                <a:schemeClr val="dk1"/>
              </a:solidFill>
              <a:latin typeface="Calibri"/>
              <a:ea typeface="Calibri"/>
              <a:cs typeface="Calibri"/>
              <a:sym typeface="Calibri"/>
            </a:endParaRPr>
          </a:p>
        </p:txBody>
      </p:sp>
      <p:sp>
        <p:nvSpPr>
          <p:cNvPr id="129" name="Google Shape;129;p3"/>
          <p:cNvSpPr txBox="1"/>
          <p:nvPr/>
        </p:nvSpPr>
        <p:spPr>
          <a:xfrm>
            <a:off x="746370" y="3837575"/>
            <a:ext cx="101859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4. </a:t>
            </a:r>
            <a:r>
              <a:rPr lang="de-DE" sz="2400" u="sng">
                <a:solidFill>
                  <a:schemeClr val="dk1"/>
                </a:solidFill>
                <a:latin typeface="Calibri"/>
                <a:ea typeface="Calibri"/>
                <a:cs typeface="Calibri"/>
                <a:sym typeface="Calibri"/>
                <a:hlinkClick r:id="rId7" action="ppaction://hlinksldjump">
                  <a:extLst>
                    <a:ext uri="{A12FA001-AC4F-418D-AE19-62706E023703}">
                      <ahyp:hlinkClr xmlns="" xmlns:ahyp="http://schemas.microsoft.com/office/drawing/2018/hyperlinkcolor" val="tx"/>
                    </a:ext>
                  </a:extLst>
                </a:hlinkClick>
              </a:rPr>
              <a:t>Scénario d'intégration en situation réelle</a:t>
            </a:r>
            <a:endParaRPr sz="2400">
              <a:solidFill>
                <a:schemeClr val="dk1"/>
              </a:solidFill>
              <a:latin typeface="Calibri"/>
              <a:ea typeface="Calibri"/>
              <a:cs typeface="Calibri"/>
              <a:sym typeface="Calibri"/>
            </a:endParaRPr>
          </a:p>
        </p:txBody>
      </p:sp>
      <p:sp>
        <p:nvSpPr>
          <p:cNvPr id="130" name="Google Shape;130;p3"/>
          <p:cNvSpPr txBox="1"/>
          <p:nvPr/>
        </p:nvSpPr>
        <p:spPr>
          <a:xfrm>
            <a:off x="721427" y="4413275"/>
            <a:ext cx="103575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a:solidFill>
                  <a:schemeClr val="dk1"/>
                </a:solidFill>
                <a:latin typeface="Calibri"/>
                <a:ea typeface="Calibri"/>
                <a:cs typeface="Calibri"/>
                <a:sym typeface="Calibri"/>
              </a:rPr>
              <a:t>5. </a:t>
            </a:r>
            <a:r>
              <a:rPr lang="de-DE" sz="2400" u="sng">
                <a:solidFill>
                  <a:schemeClr val="dk1"/>
                </a:solidFill>
                <a:latin typeface="Calibri"/>
                <a:ea typeface="Calibri"/>
                <a:cs typeface="Calibri"/>
                <a:sym typeface="Calibri"/>
                <a:hlinkClick r:id="rId8" action="ppaction://hlinksldjump">
                  <a:extLst>
                    <a:ext uri="{A12FA001-AC4F-418D-AE19-62706E023703}">
                      <ahyp:hlinkClr xmlns="" xmlns:ahyp="http://schemas.microsoft.com/office/drawing/2018/hyperlinkcolor" val="tx"/>
                    </a:ext>
                  </a:extLst>
                </a:hlinkClick>
              </a:rPr>
              <a:t>Naviguer dans les applications et évaluer les avantages potentiels</a:t>
            </a:r>
            <a:endParaRPr sz="2400">
              <a:solidFill>
                <a:schemeClr val="dk1"/>
              </a:solidFill>
              <a:latin typeface="Calibri"/>
              <a:ea typeface="Calibri"/>
              <a:cs typeface="Calibri"/>
              <a:sym typeface="Calibri"/>
            </a:endParaRPr>
          </a:p>
        </p:txBody>
      </p:sp>
      <p:sp>
        <p:nvSpPr>
          <p:cNvPr id="131" name="Google Shape;131;p3"/>
          <p:cNvSpPr txBox="1"/>
          <p:nvPr/>
        </p:nvSpPr>
        <p:spPr>
          <a:xfrm>
            <a:off x="746379" y="5025141"/>
            <a:ext cx="38838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6. </a:t>
            </a:r>
            <a:r>
              <a:rPr lang="de-DE" sz="2400" u="sng">
                <a:solidFill>
                  <a:schemeClr val="dk1"/>
                </a:solidFill>
                <a:latin typeface="Calibri"/>
                <a:ea typeface="Calibri"/>
                <a:cs typeface="Calibri"/>
                <a:sym typeface="Calibri"/>
                <a:hlinkClick r:id="rId9" action="ppaction://hlinksldjump">
                  <a:extLst>
                    <a:ext uri="{A12FA001-AC4F-418D-AE19-62706E023703}">
                      <ahyp:hlinkClr xmlns="" xmlns:ahyp="http://schemas.microsoft.com/office/drawing/2018/hyperlinkcolor" val="tx"/>
                    </a:ext>
                  </a:extLst>
                </a:hlinkClick>
              </a:rPr>
              <a:t>Discussion et évaluation</a:t>
            </a:r>
            <a:endParaRPr sz="2400">
              <a:solidFill>
                <a:schemeClr val="dk1"/>
              </a:solidFill>
              <a:latin typeface="Calibri"/>
              <a:ea typeface="Calibri"/>
              <a:cs typeface="Calibri"/>
              <a:sym typeface="Calibri"/>
            </a:endParaRPr>
          </a:p>
        </p:txBody>
      </p:sp>
      <p:sp>
        <p:nvSpPr>
          <p:cNvPr id="132" name="Google Shape;132;p3"/>
          <p:cNvSpPr txBox="1"/>
          <p:nvPr/>
        </p:nvSpPr>
        <p:spPr>
          <a:xfrm>
            <a:off x="746379" y="5580237"/>
            <a:ext cx="55941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a:solidFill>
                  <a:schemeClr val="dk1"/>
                </a:solidFill>
                <a:latin typeface="Calibri"/>
                <a:ea typeface="Calibri"/>
                <a:cs typeface="Calibri"/>
                <a:sym typeface="Calibri"/>
              </a:rPr>
              <a:t>7. </a:t>
            </a:r>
            <a:r>
              <a:rPr lang="de-DE" sz="2400" u="sng">
                <a:solidFill>
                  <a:schemeClr val="dk1"/>
                </a:solidFill>
                <a:latin typeface="Calibri"/>
                <a:ea typeface="Calibri"/>
                <a:cs typeface="Calibri"/>
                <a:sym typeface="Calibri"/>
                <a:hlinkClick r:id="rId10" action="ppaction://hlinksldjump">
                  <a:extLst>
                    <a:ext uri="{A12FA001-AC4F-418D-AE19-62706E023703}">
                      <ahyp:hlinkClr xmlns="" xmlns:ahyp="http://schemas.microsoft.com/office/drawing/2018/hyperlinkcolor" val="tx"/>
                    </a:ext>
                  </a:extLst>
                </a:hlinkClick>
              </a:rPr>
              <a:t>Questions, prochaines étapes et clôture</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9"/>
          <p:cNvSpPr txBox="1"/>
          <p:nvPr/>
        </p:nvSpPr>
        <p:spPr>
          <a:xfrm>
            <a:off x="5419175" y="56480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pic>
        <p:nvPicPr>
          <p:cNvPr id="574" name="Google Shape;574;p39" descr="Ambition abstract concept"/>
          <p:cNvPicPr preferRelativeResize="0"/>
          <p:nvPr/>
        </p:nvPicPr>
        <p:blipFill rotWithShape="1">
          <a:blip r:embed="rId4">
            <a:alphaModFix/>
          </a:blip>
          <a:srcRect/>
          <a:stretch/>
        </p:blipFill>
        <p:spPr>
          <a:xfrm>
            <a:off x="6668150" y="1030175"/>
            <a:ext cx="5055474" cy="4896851"/>
          </a:xfrm>
          <a:prstGeom prst="rect">
            <a:avLst/>
          </a:prstGeom>
          <a:noFill/>
          <a:ln>
            <a:noFill/>
          </a:ln>
        </p:spPr>
      </p:pic>
      <p:sp>
        <p:nvSpPr>
          <p:cNvPr id="575" name="Google Shape;575;p39"/>
          <p:cNvSpPr txBox="1">
            <a:spLocks noGrp="1"/>
          </p:cNvSpPr>
          <p:nvPr>
            <p:ph type="body" idx="1"/>
          </p:nvPr>
        </p:nvSpPr>
        <p:spPr>
          <a:xfrm>
            <a:off x="558000" y="1779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576" name="Google Shape;576;p39"/>
          <p:cNvSpPr txBox="1">
            <a:spLocks noGrp="1"/>
          </p:cNvSpPr>
          <p:nvPr>
            <p:ph type="body" idx="2"/>
          </p:nvPr>
        </p:nvSpPr>
        <p:spPr>
          <a:xfrm>
            <a:off x="617621" y="2468843"/>
            <a:ext cx="5897400" cy="3657300"/>
          </a:xfrm>
          <a:prstGeom prst="rect">
            <a:avLst/>
          </a:prstGeom>
          <a:noFill/>
          <a:ln>
            <a:noFill/>
          </a:ln>
        </p:spPr>
        <p:txBody>
          <a:bodyPr spcFirstLastPara="1" wrap="square" lIns="91425" tIns="45700" rIns="91425" bIns="45700" anchor="t" anchorCtr="0">
            <a:normAutofit fontScale="85000" lnSpcReduction="10000"/>
          </a:bodyPr>
          <a:lstStyle/>
          <a:p>
            <a:pPr marL="228600" lvl="0" indent="-205740" algn="l" rtl="0">
              <a:lnSpc>
                <a:spcPct val="150000"/>
              </a:lnSpc>
              <a:spcBef>
                <a:spcPts val="0"/>
              </a:spcBef>
              <a:spcAft>
                <a:spcPts val="0"/>
              </a:spcAft>
              <a:buSzPct val="100000"/>
              <a:buChar char="▪"/>
            </a:pPr>
            <a:r>
              <a:rPr lang="de-DE" sz="2400" dirty="0"/>
              <a:t>Explorer </a:t>
            </a:r>
            <a:r>
              <a:rPr lang="de-DE" sz="2400" dirty="0" err="1"/>
              <a:t>différentes</a:t>
            </a:r>
            <a:r>
              <a:rPr lang="de-DE" sz="2400" dirty="0"/>
              <a:t> </a:t>
            </a:r>
            <a:r>
              <a:rPr lang="de-DE" sz="2400" dirty="0" err="1"/>
              <a:t>applications</a:t>
            </a:r>
            <a:r>
              <a:rPr lang="de-DE" sz="2400" dirty="0"/>
              <a:t> de santé et </a:t>
            </a:r>
            <a:r>
              <a:rPr lang="de-DE" sz="2400" dirty="0" err="1"/>
              <a:t>appliquer</a:t>
            </a:r>
            <a:r>
              <a:rPr lang="de-DE" sz="2400" dirty="0"/>
              <a:t> </a:t>
            </a:r>
            <a:r>
              <a:rPr lang="de-DE" sz="2400" dirty="0" err="1"/>
              <a:t>les</a:t>
            </a:r>
            <a:r>
              <a:rPr lang="de-DE" sz="2400" dirty="0"/>
              <a:t> connaissances et </a:t>
            </a:r>
            <a:r>
              <a:rPr lang="de-DE" sz="2400" dirty="0" err="1"/>
              <a:t>les</a:t>
            </a:r>
            <a:r>
              <a:rPr lang="de-DE" sz="2400" dirty="0"/>
              <a:t> compétences de </a:t>
            </a:r>
            <a:r>
              <a:rPr lang="de-DE" sz="2400" dirty="0" err="1"/>
              <a:t>réflexion</a:t>
            </a:r>
            <a:r>
              <a:rPr lang="de-DE" sz="2400" dirty="0"/>
              <a:t> </a:t>
            </a:r>
            <a:r>
              <a:rPr lang="de-DE" sz="2400" dirty="0" err="1"/>
              <a:t>sur</a:t>
            </a:r>
            <a:r>
              <a:rPr lang="de-DE" sz="2400" dirty="0"/>
              <a:t> </a:t>
            </a:r>
            <a:r>
              <a:rPr lang="de-DE" sz="2400" dirty="0" err="1"/>
              <a:t>les</a:t>
            </a:r>
            <a:r>
              <a:rPr lang="de-DE" sz="2400" dirty="0"/>
              <a:t> </a:t>
            </a:r>
            <a:r>
              <a:rPr lang="de-DE" sz="2400" dirty="0" err="1"/>
              <a:t>concepts</a:t>
            </a:r>
            <a:r>
              <a:rPr lang="de-DE" sz="2400" dirty="0"/>
              <a:t> de </a:t>
            </a:r>
            <a:r>
              <a:rPr lang="de-DE" sz="2400" dirty="0" err="1"/>
              <a:t>vieillissement</a:t>
            </a:r>
            <a:r>
              <a:rPr lang="de-DE" sz="2400" dirty="0"/>
              <a:t> en </a:t>
            </a:r>
            <a:r>
              <a:rPr lang="de-DE" sz="2400" dirty="0" err="1"/>
              <a:t>bonne</a:t>
            </a:r>
            <a:r>
              <a:rPr lang="de-DE" sz="2400" dirty="0"/>
              <a:t> santé.</a:t>
            </a:r>
            <a:endParaRPr dirty="0"/>
          </a:p>
          <a:p>
            <a:pPr marL="228600" lvl="0" indent="-205740" algn="l" rtl="0">
              <a:lnSpc>
                <a:spcPct val="150000"/>
              </a:lnSpc>
              <a:spcBef>
                <a:spcPts val="1200"/>
              </a:spcBef>
              <a:spcAft>
                <a:spcPts val="0"/>
              </a:spcAft>
              <a:buSzPct val="100000"/>
              <a:buChar char="▪"/>
            </a:pPr>
            <a:r>
              <a:rPr lang="de-DE" sz="2400" dirty="0" err="1"/>
              <a:t>Évaluer</a:t>
            </a:r>
            <a:r>
              <a:rPr lang="de-DE" sz="2400" dirty="0"/>
              <a:t> </a:t>
            </a:r>
            <a:r>
              <a:rPr lang="de-DE" sz="2400" dirty="0" err="1"/>
              <a:t>les</a:t>
            </a:r>
            <a:r>
              <a:rPr lang="de-DE" sz="2400" dirty="0"/>
              <a:t> avantages </a:t>
            </a:r>
            <a:r>
              <a:rPr lang="de-DE" sz="2400" dirty="0" err="1"/>
              <a:t>potentiels</a:t>
            </a:r>
            <a:r>
              <a:rPr lang="de-DE" sz="2400" dirty="0"/>
              <a:t> des </a:t>
            </a:r>
            <a:r>
              <a:rPr lang="de-DE" sz="2400" dirty="0" err="1"/>
              <a:t>applications</a:t>
            </a:r>
            <a:r>
              <a:rPr lang="de-DE" sz="2400" dirty="0"/>
              <a:t> de santé </a:t>
            </a:r>
            <a:r>
              <a:rPr lang="de-DE" sz="2400" dirty="0" err="1"/>
              <a:t>dans</a:t>
            </a:r>
            <a:r>
              <a:rPr lang="de-DE" sz="2400" dirty="0"/>
              <a:t> sa propre </a:t>
            </a:r>
            <a:r>
              <a:rPr lang="de-DE" sz="2400" dirty="0" err="1"/>
              <a:t>vie</a:t>
            </a:r>
            <a:r>
              <a:rPr lang="de-DE" sz="2400" dirty="0"/>
              <a:t> et </a:t>
            </a:r>
            <a:r>
              <a:rPr lang="de-DE" sz="2400" dirty="0" err="1"/>
              <a:t>élaborer</a:t>
            </a:r>
            <a:r>
              <a:rPr lang="de-DE" sz="2400" dirty="0"/>
              <a:t> des </a:t>
            </a:r>
            <a:r>
              <a:rPr lang="de-DE" sz="2400" dirty="0" err="1"/>
              <a:t>stratégies</a:t>
            </a:r>
            <a:r>
              <a:rPr lang="de-DE" sz="2400" dirty="0"/>
              <a:t> </a:t>
            </a:r>
            <a:r>
              <a:rPr lang="de-DE" sz="2400" dirty="0" err="1"/>
              <a:t>pour</a:t>
            </a:r>
            <a:r>
              <a:rPr lang="de-DE" sz="2400" dirty="0"/>
              <a:t> en faire l'expérience.</a:t>
            </a:r>
            <a:endParaRPr dirty="0"/>
          </a:p>
        </p:txBody>
      </p:sp>
      <p:sp>
        <p:nvSpPr>
          <p:cNvPr id="577" name="Google Shape;577;p39"/>
          <p:cNvSpPr txBox="1">
            <a:spLocks noGrp="1"/>
          </p:cNvSpPr>
          <p:nvPr>
            <p:ph type="title"/>
          </p:nvPr>
        </p:nvSpPr>
        <p:spPr>
          <a:xfrm>
            <a:off x="558000" y="546599"/>
            <a:ext cx="105156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de-DE" sz="2200">
                <a:solidFill>
                  <a:srgbClr val="C01E24"/>
                </a:solidFill>
              </a:rPr>
              <a:t>9.1.5</a:t>
            </a:r>
            <a:r>
              <a:rPr lang="de-DE"/>
              <a:t/>
            </a:r>
            <a:br>
              <a:rPr lang="de-DE"/>
            </a:br>
            <a:r>
              <a:rPr lang="de-DE" sz="4000">
                <a:solidFill>
                  <a:srgbClr val="C01E24"/>
                </a:solidFill>
              </a:rPr>
              <a:t>Explorer, naviguer dans les applications et évaluer les avantages potentiels</a:t>
            </a:r>
            <a:endParaRPr sz="4000">
              <a:solidFill>
                <a:srgbClr val="C01E24"/>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0"/>
          <p:cNvSpPr txBox="1">
            <a:spLocks noGrp="1"/>
          </p:cNvSpPr>
          <p:nvPr>
            <p:ph type="title"/>
          </p:nvPr>
        </p:nvSpPr>
        <p:spPr>
          <a:xfrm>
            <a:off x="395720" y="77944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Exemples : Applications disponibles pour le vieillissement en bonne santé</a:t>
            </a:r>
            <a:endParaRPr/>
          </a:p>
        </p:txBody>
      </p:sp>
      <p:sp>
        <p:nvSpPr>
          <p:cNvPr id="583" name="Google Shape;583;p40"/>
          <p:cNvSpPr txBox="1"/>
          <p:nvPr/>
        </p:nvSpPr>
        <p:spPr>
          <a:xfrm>
            <a:off x="558000" y="54193"/>
            <a:ext cx="11093100" cy="893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03864"/>
              </a:buClr>
              <a:buSzPts val="2800"/>
              <a:buFont typeface="Calibri"/>
              <a:buNone/>
            </a:pPr>
            <a:endParaRPr sz="2800" b="1">
              <a:solidFill>
                <a:srgbClr val="203864"/>
              </a:solidFill>
              <a:latin typeface="Calibri"/>
              <a:ea typeface="Calibri"/>
              <a:cs typeface="Calibri"/>
              <a:sym typeface="Calibri"/>
            </a:endParaRPr>
          </a:p>
        </p:txBody>
      </p:sp>
      <p:pic>
        <p:nvPicPr>
          <p:cNvPr id="584" name="Google Shape;584;p40"/>
          <p:cNvPicPr preferRelativeResize="0"/>
          <p:nvPr/>
        </p:nvPicPr>
        <p:blipFill rotWithShape="1">
          <a:blip r:embed="rId3">
            <a:alphaModFix/>
          </a:blip>
          <a:srcRect/>
          <a:stretch/>
        </p:blipFill>
        <p:spPr>
          <a:xfrm>
            <a:off x="3655683" y="1579322"/>
            <a:ext cx="2141307" cy="1398844"/>
          </a:xfrm>
          <a:prstGeom prst="rect">
            <a:avLst/>
          </a:prstGeom>
          <a:noFill/>
          <a:ln>
            <a:noFill/>
          </a:ln>
        </p:spPr>
      </p:pic>
      <p:sp>
        <p:nvSpPr>
          <p:cNvPr id="585" name="Google Shape;585;p40"/>
          <p:cNvSpPr txBox="1"/>
          <p:nvPr/>
        </p:nvSpPr>
        <p:spPr>
          <a:xfrm>
            <a:off x="3700555" y="3112963"/>
            <a:ext cx="2412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Pratiques de méditation et aide au sommeil </a:t>
            </a:r>
            <a:endParaRPr/>
          </a:p>
        </p:txBody>
      </p:sp>
      <p:pic>
        <p:nvPicPr>
          <p:cNvPr id="586" name="Google Shape;586;p40"/>
          <p:cNvPicPr preferRelativeResize="0"/>
          <p:nvPr/>
        </p:nvPicPr>
        <p:blipFill rotWithShape="1">
          <a:blip r:embed="rId4">
            <a:alphaModFix/>
          </a:blip>
          <a:srcRect/>
          <a:stretch/>
        </p:blipFill>
        <p:spPr>
          <a:xfrm>
            <a:off x="244848" y="1579322"/>
            <a:ext cx="1390649" cy="1420556"/>
          </a:xfrm>
          <a:prstGeom prst="rect">
            <a:avLst/>
          </a:prstGeom>
          <a:noFill/>
          <a:ln>
            <a:noFill/>
          </a:ln>
        </p:spPr>
      </p:pic>
      <p:sp>
        <p:nvSpPr>
          <p:cNvPr id="587" name="Google Shape;587;p40"/>
          <p:cNvSpPr txBox="1"/>
          <p:nvPr/>
        </p:nvSpPr>
        <p:spPr>
          <a:xfrm>
            <a:off x="449672" y="3112963"/>
            <a:ext cx="2572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Suivi et rappel des médicaments</a:t>
            </a:r>
            <a:endParaRPr sz="1800">
              <a:solidFill>
                <a:schemeClr val="dk1"/>
              </a:solidFill>
              <a:latin typeface="Calibri"/>
              <a:ea typeface="Calibri"/>
              <a:cs typeface="Calibri"/>
              <a:sym typeface="Calibri"/>
            </a:endParaRPr>
          </a:p>
        </p:txBody>
      </p:sp>
      <p:pic>
        <p:nvPicPr>
          <p:cNvPr id="588" name="Google Shape;588;p40"/>
          <p:cNvPicPr preferRelativeResize="0"/>
          <p:nvPr/>
        </p:nvPicPr>
        <p:blipFill rotWithShape="1">
          <a:blip r:embed="rId5">
            <a:alphaModFix/>
          </a:blip>
          <a:srcRect l="10785" t="7610" r="11706" b="7835"/>
          <a:stretch/>
        </p:blipFill>
        <p:spPr>
          <a:xfrm>
            <a:off x="10520788" y="1550377"/>
            <a:ext cx="1397000" cy="1524001"/>
          </a:xfrm>
          <a:prstGeom prst="rect">
            <a:avLst/>
          </a:prstGeom>
          <a:noFill/>
          <a:ln>
            <a:noFill/>
          </a:ln>
        </p:spPr>
      </p:pic>
      <p:sp>
        <p:nvSpPr>
          <p:cNvPr id="589" name="Google Shape;589;p40"/>
          <p:cNvSpPr txBox="1"/>
          <p:nvPr/>
        </p:nvSpPr>
        <p:spPr>
          <a:xfrm>
            <a:off x="9204198" y="3120091"/>
            <a:ext cx="2643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Entraînement cognitif par les jeux</a:t>
            </a:r>
            <a:endParaRPr/>
          </a:p>
        </p:txBody>
      </p:sp>
      <p:pic>
        <p:nvPicPr>
          <p:cNvPr id="590" name="Google Shape;590;p40"/>
          <p:cNvPicPr preferRelativeResize="0"/>
          <p:nvPr/>
        </p:nvPicPr>
        <p:blipFill rotWithShape="1">
          <a:blip r:embed="rId6">
            <a:alphaModFix/>
          </a:blip>
          <a:srcRect/>
          <a:stretch/>
        </p:blipFill>
        <p:spPr>
          <a:xfrm>
            <a:off x="1737519" y="1579322"/>
            <a:ext cx="1417512" cy="1417512"/>
          </a:xfrm>
          <a:prstGeom prst="rect">
            <a:avLst/>
          </a:prstGeom>
          <a:noFill/>
          <a:ln>
            <a:noFill/>
          </a:ln>
        </p:spPr>
      </p:pic>
      <p:pic>
        <p:nvPicPr>
          <p:cNvPr id="591" name="Google Shape;591;p40"/>
          <p:cNvPicPr preferRelativeResize="0"/>
          <p:nvPr/>
        </p:nvPicPr>
        <p:blipFill rotWithShape="1">
          <a:blip r:embed="rId7">
            <a:alphaModFix/>
          </a:blip>
          <a:srcRect/>
          <a:stretch/>
        </p:blipFill>
        <p:spPr>
          <a:xfrm>
            <a:off x="9204198" y="1754139"/>
            <a:ext cx="1224027" cy="1224027"/>
          </a:xfrm>
          <a:prstGeom prst="rect">
            <a:avLst/>
          </a:prstGeom>
          <a:noFill/>
          <a:ln>
            <a:noFill/>
          </a:ln>
        </p:spPr>
      </p:pic>
      <p:pic>
        <p:nvPicPr>
          <p:cNvPr id="592" name="Google Shape;592;p40"/>
          <p:cNvPicPr preferRelativeResize="0"/>
          <p:nvPr/>
        </p:nvPicPr>
        <p:blipFill rotWithShape="1">
          <a:blip r:embed="rId8">
            <a:alphaModFix/>
          </a:blip>
          <a:srcRect l="35243" t="18873" r="35510" b="21413"/>
          <a:stretch/>
        </p:blipFill>
        <p:spPr>
          <a:xfrm>
            <a:off x="6104613" y="1453905"/>
            <a:ext cx="1315848" cy="1412602"/>
          </a:xfrm>
          <a:prstGeom prst="rect">
            <a:avLst/>
          </a:prstGeom>
          <a:noFill/>
          <a:ln>
            <a:noFill/>
          </a:ln>
        </p:spPr>
      </p:pic>
      <p:sp>
        <p:nvSpPr>
          <p:cNvPr id="593" name="Google Shape;593;p40"/>
          <p:cNvSpPr txBox="1"/>
          <p:nvPr/>
        </p:nvSpPr>
        <p:spPr>
          <a:xfrm>
            <a:off x="6046904" y="3074378"/>
            <a:ext cx="2752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Entraînement physique pour les seniors</a:t>
            </a:r>
            <a:endParaRPr sz="1800">
              <a:solidFill>
                <a:schemeClr val="dk1"/>
              </a:solidFill>
              <a:latin typeface="Calibri"/>
              <a:ea typeface="Calibri"/>
              <a:cs typeface="Calibri"/>
              <a:sym typeface="Calibri"/>
            </a:endParaRPr>
          </a:p>
        </p:txBody>
      </p:sp>
      <p:pic>
        <p:nvPicPr>
          <p:cNvPr id="594" name="Google Shape;594;p40"/>
          <p:cNvPicPr preferRelativeResize="0"/>
          <p:nvPr/>
        </p:nvPicPr>
        <p:blipFill rotWithShape="1">
          <a:blip r:embed="rId9">
            <a:alphaModFix/>
          </a:blip>
          <a:srcRect/>
          <a:stretch/>
        </p:blipFill>
        <p:spPr>
          <a:xfrm>
            <a:off x="7441653" y="1550377"/>
            <a:ext cx="1357843" cy="1298977"/>
          </a:xfrm>
          <a:prstGeom prst="rect">
            <a:avLst/>
          </a:prstGeom>
          <a:noFill/>
          <a:ln>
            <a:noFill/>
          </a:ln>
        </p:spPr>
      </p:pic>
      <p:pic>
        <p:nvPicPr>
          <p:cNvPr id="595" name="Google Shape;595;p40"/>
          <p:cNvPicPr preferRelativeResize="0"/>
          <p:nvPr/>
        </p:nvPicPr>
        <p:blipFill rotWithShape="1">
          <a:blip r:embed="rId10">
            <a:alphaModFix/>
          </a:blip>
          <a:srcRect/>
          <a:stretch/>
        </p:blipFill>
        <p:spPr>
          <a:xfrm>
            <a:off x="395720" y="4146249"/>
            <a:ext cx="3181350" cy="1438275"/>
          </a:xfrm>
          <a:prstGeom prst="rect">
            <a:avLst/>
          </a:prstGeom>
          <a:noFill/>
          <a:ln>
            <a:noFill/>
          </a:ln>
        </p:spPr>
      </p:pic>
      <p:sp>
        <p:nvSpPr>
          <p:cNvPr id="596" name="Google Shape;596;p40"/>
          <p:cNvSpPr txBox="1"/>
          <p:nvPr/>
        </p:nvSpPr>
        <p:spPr>
          <a:xfrm>
            <a:off x="449671" y="5655516"/>
            <a:ext cx="3127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Appel vidéo pour les personnes malvoyantes</a:t>
            </a:r>
            <a:endParaRPr sz="1800">
              <a:solidFill>
                <a:schemeClr val="dk1"/>
              </a:solidFill>
              <a:latin typeface="Calibri"/>
              <a:ea typeface="Calibri"/>
              <a:cs typeface="Calibri"/>
              <a:sym typeface="Calibri"/>
            </a:endParaRPr>
          </a:p>
        </p:txBody>
      </p:sp>
      <p:pic>
        <p:nvPicPr>
          <p:cNvPr id="597" name="Google Shape;597;p40"/>
          <p:cNvPicPr preferRelativeResize="0"/>
          <p:nvPr/>
        </p:nvPicPr>
        <p:blipFill rotWithShape="1">
          <a:blip r:embed="rId11">
            <a:alphaModFix/>
          </a:blip>
          <a:srcRect/>
          <a:stretch/>
        </p:blipFill>
        <p:spPr>
          <a:xfrm>
            <a:off x="3785971" y="3980219"/>
            <a:ext cx="3275231" cy="1764085"/>
          </a:xfrm>
          <a:prstGeom prst="rect">
            <a:avLst/>
          </a:prstGeom>
          <a:noFill/>
          <a:ln>
            <a:noFill/>
          </a:ln>
        </p:spPr>
      </p:pic>
      <p:sp>
        <p:nvSpPr>
          <p:cNvPr id="598" name="Google Shape;598;p40"/>
          <p:cNvSpPr txBox="1"/>
          <p:nvPr/>
        </p:nvSpPr>
        <p:spPr>
          <a:xfrm>
            <a:off x="3933802" y="5626053"/>
            <a:ext cx="3127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Application d'appel à l'aide en cas d'urgence</a:t>
            </a:r>
            <a:endParaRPr sz="1800">
              <a:solidFill>
                <a:schemeClr val="dk1"/>
              </a:solidFill>
              <a:latin typeface="Calibri"/>
              <a:ea typeface="Calibri"/>
              <a:cs typeface="Calibri"/>
              <a:sym typeface="Calibri"/>
            </a:endParaRPr>
          </a:p>
        </p:txBody>
      </p:sp>
      <p:pic>
        <p:nvPicPr>
          <p:cNvPr id="599" name="Google Shape;599;p40"/>
          <p:cNvPicPr preferRelativeResize="0"/>
          <p:nvPr/>
        </p:nvPicPr>
        <p:blipFill rotWithShape="1">
          <a:blip r:embed="rId12">
            <a:alphaModFix/>
          </a:blip>
          <a:srcRect/>
          <a:stretch/>
        </p:blipFill>
        <p:spPr>
          <a:xfrm>
            <a:off x="9758457" y="4029596"/>
            <a:ext cx="1524661" cy="1554928"/>
          </a:xfrm>
          <a:prstGeom prst="rect">
            <a:avLst/>
          </a:prstGeom>
          <a:noFill/>
          <a:ln>
            <a:noFill/>
          </a:ln>
        </p:spPr>
      </p:pic>
      <p:sp>
        <p:nvSpPr>
          <p:cNvPr id="600" name="Google Shape;600;p40"/>
          <p:cNvSpPr txBox="1"/>
          <p:nvPr/>
        </p:nvSpPr>
        <p:spPr>
          <a:xfrm>
            <a:off x="9548329" y="5561162"/>
            <a:ext cx="26436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Entraînement de la mémoire pour les personnes atteintes de démence</a:t>
            </a:r>
            <a:endParaRPr sz="1800">
              <a:solidFill>
                <a:schemeClr val="dk1"/>
              </a:solidFill>
              <a:latin typeface="Calibri"/>
              <a:ea typeface="Calibri"/>
              <a:cs typeface="Calibri"/>
              <a:sym typeface="Calibri"/>
            </a:endParaRPr>
          </a:p>
        </p:txBody>
      </p:sp>
      <p:pic>
        <p:nvPicPr>
          <p:cNvPr id="601" name="Google Shape;601;p40"/>
          <p:cNvPicPr preferRelativeResize="0"/>
          <p:nvPr/>
        </p:nvPicPr>
        <p:blipFill rotWithShape="1">
          <a:blip r:embed="rId13">
            <a:alphaModFix/>
          </a:blip>
          <a:srcRect/>
          <a:stretch/>
        </p:blipFill>
        <p:spPr>
          <a:xfrm>
            <a:off x="7477044" y="3953501"/>
            <a:ext cx="1563670" cy="1607661"/>
          </a:xfrm>
          <a:prstGeom prst="rect">
            <a:avLst/>
          </a:prstGeom>
          <a:noFill/>
          <a:ln>
            <a:noFill/>
          </a:ln>
        </p:spPr>
      </p:pic>
      <p:sp>
        <p:nvSpPr>
          <p:cNvPr id="602" name="Google Shape;602;p40"/>
          <p:cNvSpPr txBox="1"/>
          <p:nvPr/>
        </p:nvSpPr>
        <p:spPr>
          <a:xfrm>
            <a:off x="7009722" y="5561161"/>
            <a:ext cx="26436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Application d'information régionale pour les personnes âgées (Allemagne)</a:t>
            </a:r>
            <a:endParaRPr/>
          </a:p>
        </p:txBody>
      </p:sp>
      <p:sp>
        <p:nvSpPr>
          <p:cNvPr id="603" name="Google Shape;603;p40"/>
          <p:cNvSpPr/>
          <p:nvPr/>
        </p:nvSpPr>
        <p:spPr>
          <a:xfrm>
            <a:off x="8554065" y="-3933"/>
            <a:ext cx="3636675"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9.1.5 Explorer, naviguer Apps ...</a:t>
            </a:r>
            <a:endParaRPr sz="1800">
              <a:solidFill>
                <a:schemeClr val="lt1"/>
              </a:solidFill>
              <a:latin typeface="Calibri"/>
              <a:ea typeface="Calibri"/>
              <a:cs typeface="Calibri"/>
              <a:sym typeface="Calibri"/>
            </a:endParaRPr>
          </a:p>
        </p:txBody>
      </p:sp>
      <p:sp>
        <p:nvSpPr>
          <p:cNvPr id="604" name="Google Shape;604;p40"/>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40"/>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06" name="Google Shape;606;p40"/>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1" descr="Effective coworking. colleagues togetherness, workers collaboration, teamwork regulation. workflow efficiency increase. team members arranging mechanism."/>
          <p:cNvPicPr preferRelativeResize="0"/>
          <p:nvPr/>
        </p:nvPicPr>
        <p:blipFill rotWithShape="1">
          <a:blip r:embed="rId3">
            <a:alphaModFix/>
          </a:blip>
          <a:srcRect/>
          <a:stretch/>
        </p:blipFill>
        <p:spPr>
          <a:xfrm>
            <a:off x="0" y="394636"/>
            <a:ext cx="1680000" cy="1680000"/>
          </a:xfrm>
          <a:prstGeom prst="rect">
            <a:avLst/>
          </a:prstGeom>
          <a:noFill/>
          <a:ln>
            <a:noFill/>
          </a:ln>
        </p:spPr>
      </p:pic>
      <p:sp>
        <p:nvSpPr>
          <p:cNvPr id="612" name="Google Shape;612;p41"/>
          <p:cNvSpPr txBox="1">
            <a:spLocks noGrp="1"/>
          </p:cNvSpPr>
          <p:nvPr>
            <p:ph type="title"/>
          </p:nvPr>
        </p:nvSpPr>
        <p:spPr>
          <a:xfrm>
            <a:off x="1583181" y="906904"/>
            <a:ext cx="9937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A4CF5"/>
              </a:buClr>
              <a:buSzPts val="2800"/>
              <a:buFont typeface="Calibri"/>
              <a:buNone/>
            </a:pPr>
            <a:r>
              <a:rPr lang="de-DE">
                <a:solidFill>
                  <a:srgbClr val="4A4CF5"/>
                </a:solidFill>
              </a:rPr>
              <a:t>Activité 5 : Explorer les applications de santé</a:t>
            </a:r>
            <a:endParaRPr/>
          </a:p>
        </p:txBody>
      </p:sp>
      <p:pic>
        <p:nvPicPr>
          <p:cNvPr id="613" name="Google Shape;613;p41"/>
          <p:cNvPicPr preferRelativeResize="0"/>
          <p:nvPr/>
        </p:nvPicPr>
        <p:blipFill rotWithShape="1">
          <a:blip r:embed="rId4">
            <a:alphaModFix/>
          </a:blip>
          <a:srcRect l="3585" r="18207" b="3109"/>
          <a:stretch/>
        </p:blipFill>
        <p:spPr>
          <a:xfrm>
            <a:off x="6873285" y="2024275"/>
            <a:ext cx="5039014" cy="4160249"/>
          </a:xfrm>
          <a:prstGeom prst="rect">
            <a:avLst/>
          </a:prstGeom>
          <a:noFill/>
          <a:ln>
            <a:noFill/>
          </a:ln>
        </p:spPr>
      </p:pic>
      <p:sp>
        <p:nvSpPr>
          <p:cNvPr id="614" name="Google Shape;614;p41"/>
          <p:cNvSpPr txBox="1">
            <a:spLocks noGrp="1"/>
          </p:cNvSpPr>
          <p:nvPr>
            <p:ph type="body" idx="1"/>
          </p:nvPr>
        </p:nvSpPr>
        <p:spPr>
          <a:xfrm>
            <a:off x="557999" y="1952399"/>
            <a:ext cx="5852100" cy="486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À vous de jouer !</a:t>
            </a:r>
            <a:endParaRPr/>
          </a:p>
          <a:p>
            <a:pPr marL="228600" lvl="0" indent="-228600" algn="l" rtl="0">
              <a:lnSpc>
                <a:spcPct val="100000"/>
              </a:lnSpc>
              <a:spcBef>
                <a:spcPts val="1200"/>
              </a:spcBef>
              <a:spcAft>
                <a:spcPts val="0"/>
              </a:spcAft>
              <a:buSzPts val="2400"/>
              <a:buChar char="▪"/>
            </a:pPr>
            <a:r>
              <a:rPr lang="de-DE"/>
              <a:t>Veuillez choisir une application. </a:t>
            </a:r>
            <a:endParaRPr/>
          </a:p>
          <a:p>
            <a:pPr marL="228600" lvl="0" indent="-228600" algn="l" rtl="0">
              <a:lnSpc>
                <a:spcPct val="100000"/>
              </a:lnSpc>
              <a:spcBef>
                <a:spcPts val="1200"/>
              </a:spcBef>
              <a:spcAft>
                <a:spcPts val="0"/>
              </a:spcAft>
              <a:buSzPts val="2400"/>
              <a:buChar char="▪"/>
            </a:pPr>
            <a:r>
              <a:rPr lang="de-DE"/>
              <a:t>Sortez votre appareil, allez sur l'app store et téléchargez l'application sur votre appareil. </a:t>
            </a:r>
            <a:endParaRPr/>
          </a:p>
          <a:p>
            <a:pPr marL="228600" lvl="0" indent="-228600" algn="l" rtl="0">
              <a:lnSpc>
                <a:spcPct val="100000"/>
              </a:lnSpc>
              <a:spcBef>
                <a:spcPts val="1200"/>
              </a:spcBef>
              <a:spcAft>
                <a:spcPts val="0"/>
              </a:spcAft>
              <a:buSzPts val="2400"/>
              <a:buChar char="▪"/>
            </a:pPr>
            <a:r>
              <a:rPr lang="de-DE"/>
              <a:t>Explorez l'application par vous-même pendant quelques minutes. Jetez un coup d'œil aux fonctionnalités et aux paramètres. </a:t>
            </a:r>
            <a:endParaRPr/>
          </a:p>
          <a:p>
            <a:pPr marL="228600" lvl="0" indent="-228600" algn="l" rtl="0">
              <a:lnSpc>
                <a:spcPct val="100000"/>
              </a:lnSpc>
              <a:spcBef>
                <a:spcPts val="1200"/>
              </a:spcBef>
              <a:spcAft>
                <a:spcPts val="0"/>
              </a:spcAft>
              <a:buSzPts val="2400"/>
              <a:buChar char="▪"/>
            </a:pPr>
            <a:r>
              <a:rPr lang="de-DE"/>
              <a:t>Repensez votre évaluation des avantages potentiels dans la vie réelle.</a:t>
            </a:r>
            <a:endParaRPr/>
          </a:p>
        </p:txBody>
      </p:sp>
      <p:sp>
        <p:nvSpPr>
          <p:cNvPr id="615" name="Google Shape;615;p41"/>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616" name="Google Shape;616;p41"/>
          <p:cNvSpPr/>
          <p:nvPr/>
        </p:nvSpPr>
        <p:spPr>
          <a:xfrm>
            <a:off x="8554065" y="-3933"/>
            <a:ext cx="3636675"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9.1.5 Explorer, naviguer Apps ...</a:t>
            </a:r>
            <a:endParaRPr sz="1800">
              <a:solidFill>
                <a:schemeClr val="lt1"/>
              </a:solidFill>
              <a:latin typeface="Calibri"/>
              <a:ea typeface="Calibri"/>
              <a:cs typeface="Calibri"/>
              <a:sym typeface="Calibri"/>
            </a:endParaRPr>
          </a:p>
        </p:txBody>
      </p:sp>
      <p:sp>
        <p:nvSpPr>
          <p:cNvPr id="617" name="Google Shape;617;p41"/>
          <p:cNvSpPr txBox="1"/>
          <p:nvPr/>
        </p:nvSpPr>
        <p:spPr>
          <a:xfrm>
            <a:off x="743181" y="6463364"/>
            <a:ext cx="34415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u="sng">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sp>
        <p:nvSpPr>
          <p:cNvPr id="618" name="Google Shape;618;p41"/>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41"/>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20" name="Google Shape;620;p41"/>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2"/>
          <p:cNvSpPr txBox="1">
            <a:spLocks noGrp="1"/>
          </p:cNvSpPr>
          <p:nvPr>
            <p:ph type="body" idx="1"/>
          </p:nvPr>
        </p:nvSpPr>
        <p:spPr>
          <a:xfrm>
            <a:off x="558000" y="18552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627" name="Google Shape;627;p42"/>
          <p:cNvSpPr txBox="1">
            <a:spLocks noGrp="1"/>
          </p:cNvSpPr>
          <p:nvPr>
            <p:ph type="body" idx="2"/>
          </p:nvPr>
        </p:nvSpPr>
        <p:spPr>
          <a:xfrm>
            <a:off x="617621" y="2545043"/>
            <a:ext cx="5637300" cy="3731700"/>
          </a:xfrm>
          <a:prstGeom prst="rect">
            <a:avLst/>
          </a:prstGeom>
          <a:noFill/>
          <a:ln>
            <a:noFill/>
          </a:ln>
        </p:spPr>
        <p:txBody>
          <a:bodyPr spcFirstLastPara="1" wrap="square" lIns="91425" tIns="45700" rIns="91425" bIns="45700" anchor="t" anchorCtr="0">
            <a:normAutofit/>
          </a:bodyPr>
          <a:lstStyle/>
          <a:p>
            <a:pPr marL="228600" lvl="0" indent="-219075" algn="l" rtl="0">
              <a:lnSpc>
                <a:spcPct val="150000"/>
              </a:lnSpc>
              <a:spcBef>
                <a:spcPts val="0"/>
              </a:spcBef>
              <a:spcAft>
                <a:spcPts val="0"/>
              </a:spcAft>
              <a:buSzPct val="100000"/>
              <a:buChar char="▪"/>
            </a:pPr>
            <a:r>
              <a:rPr lang="de-DE" sz="2000"/>
              <a:t>Discuter des applications choisies et des avantages attendus.</a:t>
            </a:r>
            <a:endParaRPr/>
          </a:p>
          <a:p>
            <a:pPr marL="228600" lvl="0" indent="-219075" algn="l" rtl="0">
              <a:lnSpc>
                <a:spcPct val="150000"/>
              </a:lnSpc>
              <a:spcBef>
                <a:spcPts val="1200"/>
              </a:spcBef>
              <a:spcAft>
                <a:spcPts val="0"/>
              </a:spcAft>
              <a:buSzPct val="100000"/>
              <a:buChar char="▪"/>
            </a:pPr>
            <a:r>
              <a:rPr lang="de-DE" sz="2000"/>
              <a:t>Résoudre et clarifier les malentendus qui ont émergé de toutes les informations théoriques précédentes.</a:t>
            </a:r>
            <a:endParaRPr/>
          </a:p>
          <a:p>
            <a:pPr marL="228600" lvl="0" indent="-219075" algn="l" rtl="0">
              <a:lnSpc>
                <a:spcPct val="150000"/>
              </a:lnSpc>
              <a:spcBef>
                <a:spcPts val="1200"/>
              </a:spcBef>
              <a:spcAft>
                <a:spcPts val="0"/>
              </a:spcAft>
              <a:buSzPct val="100000"/>
              <a:buChar char="▪"/>
            </a:pPr>
            <a:r>
              <a:rPr lang="de-DE" sz="2000"/>
              <a:t>Assurer une compréhension approfondie du contenu du module. </a:t>
            </a:r>
            <a:endParaRPr/>
          </a:p>
          <a:p>
            <a:pPr marL="228600" lvl="0" indent="-101600" algn="l" rtl="0">
              <a:lnSpc>
                <a:spcPct val="150000"/>
              </a:lnSpc>
              <a:spcBef>
                <a:spcPts val="1200"/>
              </a:spcBef>
              <a:spcAft>
                <a:spcPts val="0"/>
              </a:spcAft>
              <a:buSzPct val="100000"/>
              <a:buNone/>
            </a:pPr>
            <a:endParaRPr sz="2000"/>
          </a:p>
        </p:txBody>
      </p:sp>
      <p:pic>
        <p:nvPicPr>
          <p:cNvPr id="628" name="Google Shape;628;p42" descr="Ambition abstract concept"/>
          <p:cNvPicPr preferRelativeResize="0"/>
          <p:nvPr/>
        </p:nvPicPr>
        <p:blipFill rotWithShape="1">
          <a:blip r:embed="rId3">
            <a:alphaModFix/>
          </a:blip>
          <a:srcRect/>
          <a:stretch/>
        </p:blipFill>
        <p:spPr>
          <a:xfrm>
            <a:off x="6731076" y="988112"/>
            <a:ext cx="5039924" cy="4881775"/>
          </a:xfrm>
          <a:prstGeom prst="rect">
            <a:avLst/>
          </a:prstGeom>
          <a:noFill/>
          <a:ln>
            <a:noFill/>
          </a:ln>
        </p:spPr>
      </p:pic>
      <p:sp>
        <p:nvSpPr>
          <p:cNvPr id="629" name="Google Shape;629;p42"/>
          <p:cNvSpPr txBox="1"/>
          <p:nvPr/>
        </p:nvSpPr>
        <p:spPr>
          <a:xfrm>
            <a:off x="5419175" y="58766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630" name="Google Shape;630;p42"/>
          <p:cNvSpPr txBox="1">
            <a:spLocks noGrp="1"/>
          </p:cNvSpPr>
          <p:nvPr>
            <p:ph type="title"/>
          </p:nvPr>
        </p:nvSpPr>
        <p:spPr>
          <a:xfrm>
            <a:off x="558000" y="775200"/>
            <a:ext cx="6541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de-DE" sz="2000">
                <a:solidFill>
                  <a:srgbClr val="C01E24"/>
                </a:solidFill>
              </a:rPr>
              <a:t>9.1.6</a:t>
            </a:r>
            <a:r>
              <a:rPr lang="de-DE"/>
              <a:t/>
            </a:r>
            <a:br>
              <a:rPr lang="de-DE"/>
            </a:br>
            <a:r>
              <a:rPr lang="de-DE">
                <a:solidFill>
                  <a:srgbClr val="C01E24"/>
                </a:solidFill>
              </a:rPr>
              <a:t>Discussion et questions ouvertes</a:t>
            </a:r>
            <a:endParaRPr>
              <a:solidFill>
                <a:srgbClr val="C01E24"/>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43"/>
          <p:cNvPicPr preferRelativeResize="0"/>
          <p:nvPr/>
        </p:nvPicPr>
        <p:blipFill rotWithShape="1">
          <a:blip r:embed="rId3">
            <a:alphaModFix/>
          </a:blip>
          <a:srcRect/>
          <a:stretch/>
        </p:blipFill>
        <p:spPr>
          <a:xfrm>
            <a:off x="6885130" y="394636"/>
            <a:ext cx="5305610" cy="3535692"/>
          </a:xfrm>
          <a:prstGeom prst="rect">
            <a:avLst/>
          </a:prstGeom>
          <a:noFill/>
          <a:ln>
            <a:noFill/>
          </a:ln>
        </p:spPr>
      </p:pic>
      <p:sp>
        <p:nvSpPr>
          <p:cNvPr id="636" name="Google Shape;636;p4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Activité 6 : Partagez avec le groupe</a:t>
            </a:r>
            <a:endParaRPr/>
          </a:p>
        </p:txBody>
      </p:sp>
      <p:sp>
        <p:nvSpPr>
          <p:cNvPr id="637" name="Google Shape;637;p43"/>
          <p:cNvSpPr/>
          <p:nvPr/>
        </p:nvSpPr>
        <p:spPr>
          <a:xfrm>
            <a:off x="9184848" y="637832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638" name="Google Shape;638;p43"/>
          <p:cNvSpPr/>
          <p:nvPr/>
        </p:nvSpPr>
        <p:spPr>
          <a:xfrm>
            <a:off x="6952379" y="-3925"/>
            <a:ext cx="52383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9.1.6 Discussion et questions ouvertes</a:t>
            </a:r>
            <a:endParaRPr sz="1800">
              <a:solidFill>
                <a:schemeClr val="lt1"/>
              </a:solidFill>
              <a:latin typeface="Calibri"/>
              <a:ea typeface="Calibri"/>
              <a:cs typeface="Calibri"/>
              <a:sym typeface="Calibri"/>
            </a:endParaRPr>
          </a:p>
        </p:txBody>
      </p:sp>
      <p:sp>
        <p:nvSpPr>
          <p:cNvPr id="639" name="Google Shape;639;p43"/>
          <p:cNvSpPr/>
          <p:nvPr/>
        </p:nvSpPr>
        <p:spPr>
          <a:xfrm>
            <a:off x="1" y="10802"/>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43"/>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41" name="Google Shape;641;p43"/>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
        <p:nvSpPr>
          <p:cNvPr id="642" name="Google Shape;642;p43"/>
          <p:cNvSpPr txBox="1">
            <a:spLocks noGrp="1"/>
          </p:cNvSpPr>
          <p:nvPr>
            <p:ph type="body" idx="1"/>
          </p:nvPr>
        </p:nvSpPr>
        <p:spPr>
          <a:xfrm>
            <a:off x="558000" y="1952367"/>
            <a:ext cx="7424174"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À vous de jouer !</a:t>
            </a:r>
            <a:endParaRPr/>
          </a:p>
          <a:p>
            <a:pPr marL="228600" lvl="0" indent="-228600" algn="l" rtl="0">
              <a:lnSpc>
                <a:spcPct val="100000"/>
              </a:lnSpc>
              <a:spcBef>
                <a:spcPts val="1200"/>
              </a:spcBef>
              <a:spcAft>
                <a:spcPts val="0"/>
              </a:spcAft>
              <a:buSzPts val="2400"/>
              <a:buChar char="▪"/>
            </a:pPr>
            <a:r>
              <a:rPr lang="de-DE"/>
              <a:t>Pourquoi avez-vous choisi cette application en particulier ?</a:t>
            </a:r>
            <a:endParaRPr/>
          </a:p>
          <a:p>
            <a:pPr marL="228600" lvl="0" indent="-228600" algn="l" rtl="0">
              <a:lnSpc>
                <a:spcPct val="100000"/>
              </a:lnSpc>
              <a:spcBef>
                <a:spcPts val="1200"/>
              </a:spcBef>
              <a:spcAft>
                <a:spcPts val="0"/>
              </a:spcAft>
              <a:buSzPts val="2400"/>
              <a:buChar char="▪"/>
            </a:pPr>
            <a:r>
              <a:rPr lang="de-DE"/>
              <a:t>Quel domaine du vieillissement en bonne santé abordez-vous et pourquoi ?</a:t>
            </a:r>
            <a:endParaRPr/>
          </a:p>
          <a:p>
            <a:pPr marL="228600" lvl="0" indent="-228600" algn="l" rtl="0">
              <a:lnSpc>
                <a:spcPct val="100000"/>
              </a:lnSpc>
              <a:spcBef>
                <a:spcPts val="1200"/>
              </a:spcBef>
              <a:spcAft>
                <a:spcPts val="0"/>
              </a:spcAft>
              <a:buSzPts val="2400"/>
              <a:buChar char="▪"/>
            </a:pPr>
            <a:r>
              <a:rPr lang="de-DE"/>
              <a:t>Quels avantages attendez-vous ?</a:t>
            </a:r>
            <a:endParaRPr/>
          </a:p>
          <a:p>
            <a:pPr marL="228600" lvl="0" indent="-228600" algn="l" rtl="0">
              <a:lnSpc>
                <a:spcPct val="100000"/>
              </a:lnSpc>
              <a:spcBef>
                <a:spcPts val="1200"/>
              </a:spcBef>
              <a:spcAft>
                <a:spcPts val="0"/>
              </a:spcAft>
              <a:buSzPts val="2400"/>
              <a:buChar char="▪"/>
            </a:pPr>
            <a:r>
              <a:rPr lang="de-DE"/>
              <a:t>Qu'est-ce qui pourrait vous empêcher d'utiliser régulièrement l'application ?</a:t>
            </a:r>
            <a:endParaRPr/>
          </a:p>
          <a:p>
            <a:pPr marL="228600" lvl="0" indent="-228600" algn="l" rtl="0">
              <a:lnSpc>
                <a:spcPct val="100000"/>
              </a:lnSpc>
              <a:spcBef>
                <a:spcPts val="1200"/>
              </a:spcBef>
              <a:spcAft>
                <a:spcPts val="0"/>
              </a:spcAft>
              <a:buSzPts val="2400"/>
              <a:buChar char="▪"/>
            </a:pPr>
            <a:r>
              <a:rPr lang="de-DE"/>
              <a:t>Qu'est-ce qui pourrait faciliter votre utilisation régulière de l'application ?</a:t>
            </a:r>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4"/>
          <p:cNvSpPr txBox="1">
            <a:spLocks noGrp="1"/>
          </p:cNvSpPr>
          <p:nvPr>
            <p:ph type="title"/>
          </p:nvPr>
        </p:nvSpPr>
        <p:spPr>
          <a:xfrm>
            <a:off x="558000" y="1080000"/>
            <a:ext cx="6247500" cy="72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800"/>
              <a:buFont typeface="Calibri"/>
              <a:buNone/>
            </a:pPr>
            <a:r>
              <a:rPr lang="de-DE" sz="2800"/>
              <a:t>Discussion</a:t>
            </a:r>
            <a:endParaRPr sz="2800"/>
          </a:p>
        </p:txBody>
      </p:sp>
      <p:sp>
        <p:nvSpPr>
          <p:cNvPr id="649" name="Google Shape;649;p44"/>
          <p:cNvSpPr txBox="1">
            <a:spLocks noGrp="1"/>
          </p:cNvSpPr>
          <p:nvPr>
            <p:ph type="body" idx="1"/>
          </p:nvPr>
        </p:nvSpPr>
        <p:spPr>
          <a:xfrm>
            <a:off x="643059" y="2240129"/>
            <a:ext cx="11059693" cy="394132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de-DE" sz="3200"/>
              <a:t>Avez-vous...</a:t>
            </a:r>
            <a:endParaRPr/>
          </a:p>
          <a:p>
            <a:pPr marL="228600" lvl="0" indent="-228600" algn="l" rtl="0">
              <a:lnSpc>
                <a:spcPct val="100000"/>
              </a:lnSpc>
              <a:spcBef>
                <a:spcPts val="1200"/>
              </a:spcBef>
              <a:spcAft>
                <a:spcPts val="0"/>
              </a:spcAft>
              <a:buSzPts val="3200"/>
              <a:buChar char="▪"/>
            </a:pPr>
            <a:r>
              <a:rPr lang="de-DE" sz="3200"/>
              <a:t>Des questions ?</a:t>
            </a:r>
            <a:endParaRPr/>
          </a:p>
          <a:p>
            <a:pPr marL="228600" lvl="0" indent="-228600" algn="l" rtl="0">
              <a:lnSpc>
                <a:spcPct val="100000"/>
              </a:lnSpc>
              <a:spcBef>
                <a:spcPts val="1200"/>
              </a:spcBef>
              <a:spcAft>
                <a:spcPts val="0"/>
              </a:spcAft>
              <a:buSzPts val="3200"/>
              <a:buChar char="▪"/>
            </a:pPr>
            <a:r>
              <a:rPr lang="de-DE" sz="3200"/>
              <a:t>Des éclaircissements ?</a:t>
            </a:r>
            <a:endParaRPr/>
          </a:p>
          <a:p>
            <a:pPr marL="228600" lvl="0" indent="-228600" algn="l" rtl="0">
              <a:lnSpc>
                <a:spcPct val="100000"/>
              </a:lnSpc>
              <a:spcBef>
                <a:spcPts val="1200"/>
              </a:spcBef>
              <a:spcAft>
                <a:spcPts val="0"/>
              </a:spcAft>
              <a:buSzPts val="3200"/>
              <a:buChar char="▪"/>
            </a:pPr>
            <a:r>
              <a:rPr lang="de-DE" sz="3200"/>
              <a:t>Des commentaires ?</a:t>
            </a:r>
            <a:endParaRPr/>
          </a:p>
          <a:p>
            <a:pPr marL="228600" lvl="0" indent="-88900" algn="l" rtl="0">
              <a:lnSpc>
                <a:spcPct val="100000"/>
              </a:lnSpc>
              <a:spcBef>
                <a:spcPts val="1200"/>
              </a:spcBef>
              <a:spcAft>
                <a:spcPts val="0"/>
              </a:spcAft>
              <a:buSzPts val="2200"/>
              <a:buNone/>
            </a:pPr>
            <a:endParaRPr/>
          </a:p>
        </p:txBody>
      </p:sp>
      <p:pic>
        <p:nvPicPr>
          <p:cNvPr id="650" name="Google Shape;650;p44" descr="Free questions man head vector"/>
          <p:cNvPicPr preferRelativeResize="0"/>
          <p:nvPr/>
        </p:nvPicPr>
        <p:blipFill rotWithShape="1">
          <a:blip r:embed="rId3">
            <a:alphaModFix/>
          </a:blip>
          <a:srcRect/>
          <a:stretch/>
        </p:blipFill>
        <p:spPr>
          <a:xfrm>
            <a:off x="7931888" y="1694515"/>
            <a:ext cx="4258852" cy="4258852"/>
          </a:xfrm>
          <a:prstGeom prst="rect">
            <a:avLst/>
          </a:prstGeom>
          <a:noFill/>
          <a:ln>
            <a:noFill/>
          </a:ln>
        </p:spPr>
      </p:pic>
      <p:sp>
        <p:nvSpPr>
          <p:cNvPr id="651" name="Google Shape;651;p44"/>
          <p:cNvSpPr/>
          <p:nvPr/>
        </p:nvSpPr>
        <p:spPr>
          <a:xfrm>
            <a:off x="9780282" y="6042956"/>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a:solidFill>
                  <a:schemeClr val="dk1"/>
                </a:solidFill>
                <a:latin typeface="Calibri"/>
                <a:ea typeface="Calibri"/>
                <a:cs typeface="Calibri"/>
                <a:sym typeface="Calibri"/>
              </a:rPr>
              <a:t>: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652" name="Google Shape;652;p44"/>
          <p:cNvSpPr/>
          <p:nvPr/>
        </p:nvSpPr>
        <p:spPr>
          <a:xfrm>
            <a:off x="7308903" y="-3925"/>
            <a:ext cx="48819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9.1.6 Discussion et questions ouvertes</a:t>
            </a:r>
            <a:endParaRPr sz="1800">
              <a:solidFill>
                <a:schemeClr val="lt1"/>
              </a:solidFill>
              <a:latin typeface="Calibri"/>
              <a:ea typeface="Calibri"/>
              <a:cs typeface="Calibri"/>
              <a:sym typeface="Calibri"/>
            </a:endParaRPr>
          </a:p>
        </p:txBody>
      </p:sp>
      <p:sp>
        <p:nvSpPr>
          <p:cNvPr id="653" name="Google Shape;653;p44"/>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44"/>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55" name="Google Shape;655;p44"/>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45" descr="Ambition abstract concept"/>
          <p:cNvPicPr preferRelativeResize="0"/>
          <p:nvPr/>
        </p:nvPicPr>
        <p:blipFill rotWithShape="1">
          <a:blip r:embed="rId3">
            <a:alphaModFix/>
          </a:blip>
          <a:srcRect/>
          <a:stretch/>
        </p:blipFill>
        <p:spPr>
          <a:xfrm>
            <a:off x="6668152" y="1278125"/>
            <a:ext cx="4761851" cy="4612424"/>
          </a:xfrm>
          <a:prstGeom prst="rect">
            <a:avLst/>
          </a:prstGeom>
          <a:noFill/>
          <a:ln>
            <a:noFill/>
          </a:ln>
        </p:spPr>
      </p:pic>
      <p:sp>
        <p:nvSpPr>
          <p:cNvPr id="662" name="Google Shape;662;p45"/>
          <p:cNvSpPr txBox="1"/>
          <p:nvPr/>
        </p:nvSpPr>
        <p:spPr>
          <a:xfrm>
            <a:off x="5419175" y="56480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663" name="Google Shape;663;p45"/>
          <p:cNvSpPr txBox="1">
            <a:spLocks noGrp="1"/>
          </p:cNvSpPr>
          <p:nvPr>
            <p:ph type="body" idx="1"/>
          </p:nvPr>
        </p:nvSpPr>
        <p:spPr>
          <a:xfrm>
            <a:off x="558000" y="16266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664" name="Google Shape;664;p45"/>
          <p:cNvSpPr txBox="1">
            <a:spLocks noGrp="1"/>
          </p:cNvSpPr>
          <p:nvPr>
            <p:ph type="body" idx="2"/>
          </p:nvPr>
        </p:nvSpPr>
        <p:spPr>
          <a:xfrm>
            <a:off x="617625" y="2316450"/>
            <a:ext cx="6670200" cy="373170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400"/>
              <a:buChar char="▪"/>
            </a:pPr>
            <a:r>
              <a:rPr lang="de-DE" sz="2400"/>
              <a:t>Pour connaître les prochaines étapes du module.</a:t>
            </a:r>
            <a:endParaRPr/>
          </a:p>
          <a:p>
            <a:pPr marL="228600" lvl="0" indent="-228600" algn="l" rtl="0">
              <a:lnSpc>
                <a:spcPct val="150000"/>
              </a:lnSpc>
              <a:spcBef>
                <a:spcPts val="1200"/>
              </a:spcBef>
              <a:spcAft>
                <a:spcPts val="0"/>
              </a:spcAft>
              <a:buSzPts val="2400"/>
              <a:buChar char="▪"/>
            </a:pPr>
            <a:r>
              <a:rPr lang="de-DE" sz="2400"/>
              <a:t>Pour évaluer le module. </a:t>
            </a:r>
            <a:endParaRPr/>
          </a:p>
          <a:p>
            <a:pPr marL="228600" lvl="0" indent="-228600" algn="l" rtl="0">
              <a:lnSpc>
                <a:spcPct val="115000"/>
              </a:lnSpc>
              <a:spcBef>
                <a:spcPts val="1200"/>
              </a:spcBef>
              <a:spcAft>
                <a:spcPts val="0"/>
              </a:spcAft>
              <a:buSzPts val="2400"/>
              <a:buChar char="▪"/>
            </a:pPr>
            <a:r>
              <a:rPr lang="de-DE" sz="2400"/>
              <a:t>Apprendre où trouver les références utilisées et les lectures complémentaires.</a:t>
            </a:r>
            <a:endParaRPr sz="2400"/>
          </a:p>
        </p:txBody>
      </p:sp>
      <p:sp>
        <p:nvSpPr>
          <p:cNvPr id="665" name="Google Shape;665;p45"/>
          <p:cNvSpPr txBox="1">
            <a:spLocks noGrp="1"/>
          </p:cNvSpPr>
          <p:nvPr>
            <p:ph type="title"/>
          </p:nvPr>
        </p:nvSpPr>
        <p:spPr>
          <a:xfrm>
            <a:off x="558000" y="546599"/>
            <a:ext cx="105156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de-DE" sz="2000">
                <a:solidFill>
                  <a:srgbClr val="C01E24"/>
                </a:solidFill>
              </a:rPr>
              <a:t>9.1.7</a:t>
            </a:r>
            <a:r>
              <a:rPr lang="de-DE"/>
              <a:t/>
            </a:r>
            <a:br>
              <a:rPr lang="de-DE"/>
            </a:br>
            <a:r>
              <a:rPr lang="de-DE">
                <a:solidFill>
                  <a:srgbClr val="C01E24"/>
                </a:solidFill>
              </a:rPr>
              <a:t>Prochaines étapes, évaluation et clôture</a:t>
            </a:r>
            <a:endParaRPr>
              <a:solidFill>
                <a:srgbClr val="C01E24"/>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6"/>
          <p:cNvSpPr txBox="1">
            <a:spLocks noGrp="1"/>
          </p:cNvSpPr>
          <p:nvPr>
            <p:ph type="title"/>
          </p:nvPr>
        </p:nvSpPr>
        <p:spPr>
          <a:xfrm>
            <a:off x="558000" y="9276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Prochaines étapes</a:t>
            </a:r>
            <a:endParaRPr/>
          </a:p>
        </p:txBody>
      </p:sp>
      <p:sp>
        <p:nvSpPr>
          <p:cNvPr id="671" name="Google Shape;671;p46"/>
          <p:cNvSpPr txBox="1">
            <a:spLocks noGrp="1"/>
          </p:cNvSpPr>
          <p:nvPr>
            <p:ph type="body" idx="1"/>
          </p:nvPr>
        </p:nvSpPr>
        <p:spPr>
          <a:xfrm>
            <a:off x="557999" y="1647599"/>
            <a:ext cx="5852100" cy="4866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de-DE"/>
              <a:t>La session suivante est la session d'activités de formation expérimentale.</a:t>
            </a:r>
            <a:endParaRPr/>
          </a:p>
          <a:p>
            <a:pPr marL="228600" lvl="0" indent="-228600" algn="l" rtl="0">
              <a:lnSpc>
                <a:spcPct val="100000"/>
              </a:lnSpc>
              <a:spcBef>
                <a:spcPts val="1200"/>
              </a:spcBef>
              <a:spcAft>
                <a:spcPts val="0"/>
              </a:spcAft>
              <a:buSzPts val="2400"/>
              <a:buChar char="▪"/>
            </a:pPr>
            <a:r>
              <a:rPr lang="de-DE"/>
              <a:t>Vous découvrirez ici un exemple d'application dans un domaine clé du vieillissement en bonne santé. </a:t>
            </a:r>
            <a:endParaRPr/>
          </a:p>
          <a:p>
            <a:pPr marL="228600" lvl="0" indent="-228600" algn="l" rtl="0">
              <a:lnSpc>
                <a:spcPct val="100000"/>
              </a:lnSpc>
              <a:spcBef>
                <a:spcPts val="1200"/>
              </a:spcBef>
              <a:spcAft>
                <a:spcPts val="0"/>
              </a:spcAft>
              <a:buSzPts val="2400"/>
              <a:buChar char="▪"/>
            </a:pPr>
            <a:r>
              <a:rPr lang="de-DE"/>
              <a:t>Vous apprendrez à fixer des objectifs d'intégration dans la vie réelle. </a:t>
            </a:r>
            <a:endParaRPr/>
          </a:p>
          <a:p>
            <a:pPr marL="228600" lvl="0" indent="-228600" algn="l" rtl="0">
              <a:lnSpc>
                <a:spcPct val="100000"/>
              </a:lnSpc>
              <a:spcBef>
                <a:spcPts val="1200"/>
              </a:spcBef>
              <a:spcAft>
                <a:spcPts val="0"/>
              </a:spcAft>
              <a:buSzPts val="2400"/>
              <a:buChar char="▪"/>
            </a:pPr>
            <a:r>
              <a:rPr lang="de-DE"/>
              <a:t>Vous serez invité à relever un défi d'intégration dans la vie réelle et à partager vos expériences sur la plateforme de formation en ligne. </a:t>
            </a:r>
            <a:endParaRPr/>
          </a:p>
          <a:p>
            <a:pPr marL="228600" lvl="0" indent="-76200" algn="l" rtl="0">
              <a:lnSpc>
                <a:spcPct val="100000"/>
              </a:lnSpc>
              <a:spcBef>
                <a:spcPts val="1200"/>
              </a:spcBef>
              <a:spcAft>
                <a:spcPts val="0"/>
              </a:spcAft>
              <a:buSzPts val="2400"/>
              <a:buNone/>
            </a:pPr>
            <a:endParaRPr/>
          </a:p>
        </p:txBody>
      </p:sp>
      <p:pic>
        <p:nvPicPr>
          <p:cNvPr id="672" name="Google Shape;672;p46"/>
          <p:cNvPicPr preferRelativeResize="0"/>
          <p:nvPr/>
        </p:nvPicPr>
        <p:blipFill rotWithShape="1">
          <a:blip r:embed="rId3">
            <a:alphaModFix/>
          </a:blip>
          <a:srcRect/>
          <a:stretch/>
        </p:blipFill>
        <p:spPr>
          <a:xfrm>
            <a:off x="6544379" y="1647599"/>
            <a:ext cx="5647622" cy="3763611"/>
          </a:xfrm>
          <a:prstGeom prst="rect">
            <a:avLst/>
          </a:prstGeom>
          <a:noFill/>
          <a:ln>
            <a:noFill/>
          </a:ln>
        </p:spPr>
      </p:pic>
      <p:sp>
        <p:nvSpPr>
          <p:cNvPr id="673" name="Google Shape;673;p46"/>
          <p:cNvSpPr/>
          <p:nvPr/>
        </p:nvSpPr>
        <p:spPr>
          <a:xfrm>
            <a:off x="9780282" y="5890556"/>
            <a:ext cx="2411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de-DE" sz="1200">
                <a:solidFill>
                  <a:schemeClr val="dk1"/>
                </a:solidFill>
                <a:latin typeface="Calibri"/>
                <a:ea typeface="Calibri"/>
                <a:cs typeface="Calibri"/>
                <a:sym typeface="Calibri"/>
              </a:rPr>
              <a:t>: </a:t>
            </a: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sp>
        <p:nvSpPr>
          <p:cNvPr id="674" name="Google Shape;674;p46"/>
          <p:cNvSpPr/>
          <p:nvPr/>
        </p:nvSpPr>
        <p:spPr>
          <a:xfrm>
            <a:off x="7717875" y="-3925"/>
            <a:ext cx="44730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9.1.7 Prochaines étapes, évaluation et clôture</a:t>
            </a:r>
            <a:endParaRPr sz="1665">
              <a:solidFill>
                <a:schemeClr val="lt1"/>
              </a:solidFill>
              <a:latin typeface="Calibri"/>
              <a:ea typeface="Calibri"/>
              <a:cs typeface="Calibri"/>
              <a:sym typeface="Calibri"/>
            </a:endParaRPr>
          </a:p>
        </p:txBody>
      </p:sp>
      <p:sp>
        <p:nvSpPr>
          <p:cNvPr id="675" name="Google Shape;675;p46"/>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46"/>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77" name="Google Shape;677;p46"/>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7"/>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de-DE"/>
              <a:t>Questionnaire d'évaluation </a:t>
            </a:r>
            <a:endParaRPr/>
          </a:p>
        </p:txBody>
      </p:sp>
      <p:graphicFrame>
        <p:nvGraphicFramePr>
          <p:cNvPr id="683" name="Google Shape;683;p47"/>
          <p:cNvGraphicFramePr/>
          <p:nvPr/>
        </p:nvGraphicFramePr>
        <p:xfrm>
          <a:off x="558000" y="1898843"/>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u="none" strike="noStrike" cap="none"/>
                        <a:t>Le contenu du module était stimulant et intéressant </a:t>
                      </a:r>
                      <a:r>
                        <a:rPr lang="de-DE" sz="1800" i="1" u="none" strike="noStrike" cap="none"/>
                        <a:t>(1 minimum, 5 maximum)</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84" name="Google Shape;684;p47"/>
          <p:cNvGraphicFramePr/>
          <p:nvPr/>
        </p:nvGraphicFramePr>
        <p:xfrm>
          <a:off x="557582" y="3417819"/>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a:t>Le contenu du module était clair, compréhensible et facile à suivre </a:t>
                      </a:r>
                      <a:r>
                        <a:rPr lang="de-DE" sz="2000" i="1"/>
                        <a:t>(1 minimum, 5 maximum)</a:t>
                      </a:r>
                      <a:endParaRPr sz="2000"/>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85" name="Google Shape;685;p47"/>
          <p:cNvGraphicFramePr/>
          <p:nvPr/>
        </p:nvGraphicFramePr>
        <p:xfrm>
          <a:off x="558000" y="4985362"/>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a:t>Le formateur était bien préparé </a:t>
                      </a:r>
                      <a:r>
                        <a:rPr lang="de-DE" sz="1800" i="1"/>
                        <a:t>(1 minimum, 5 maximum) </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sp>
        <p:nvSpPr>
          <p:cNvPr id="686" name="Google Shape;686;p47"/>
          <p:cNvSpPr/>
          <p:nvPr/>
        </p:nvSpPr>
        <p:spPr>
          <a:xfrm>
            <a:off x="7424253" y="-3925"/>
            <a:ext cx="47664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9.1.7 Prochaines étapes, évaluation et clôture</a:t>
            </a:r>
            <a:endParaRPr sz="1665">
              <a:solidFill>
                <a:schemeClr val="lt1"/>
              </a:solidFill>
              <a:latin typeface="Calibri"/>
              <a:ea typeface="Calibri"/>
              <a:cs typeface="Calibri"/>
              <a:sym typeface="Calibri"/>
            </a:endParaRPr>
          </a:p>
        </p:txBody>
      </p:sp>
      <p:sp>
        <p:nvSpPr>
          <p:cNvPr id="687" name="Google Shape;687;p47"/>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47"/>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689" name="Google Shape;689;p47"/>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8"/>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de-DE"/>
              <a:t>Questionnaire d'évaluation </a:t>
            </a:r>
            <a:endParaRPr/>
          </a:p>
        </p:txBody>
      </p:sp>
      <p:graphicFrame>
        <p:nvGraphicFramePr>
          <p:cNvPr id="695" name="Google Shape;695;p48"/>
          <p:cNvGraphicFramePr/>
          <p:nvPr/>
        </p:nvGraphicFramePr>
        <p:xfrm>
          <a:off x="558000" y="5212288"/>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a:t>Je suis globalement satisfait du module </a:t>
                      </a:r>
                      <a:r>
                        <a:rPr lang="de-DE" sz="1800" i="1"/>
                        <a:t>(1 minimum, 5 maximum)</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96" name="Google Shape;696;p48"/>
          <p:cNvGraphicFramePr/>
          <p:nvPr/>
        </p:nvGraphicFramePr>
        <p:xfrm>
          <a:off x="558000" y="3646420"/>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a:t> Je recommanderais ce module à d'autres personnes </a:t>
                      </a:r>
                      <a:r>
                        <a:rPr lang="de-DE" sz="2000" i="1"/>
                        <a:t>(1 minimum, 5 maximum)</a:t>
                      </a:r>
                      <a:endParaRPr sz="2000"/>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97" name="Google Shape;697;p48"/>
          <p:cNvGraphicFramePr/>
          <p:nvPr/>
        </p:nvGraphicFramePr>
        <p:xfrm>
          <a:off x="557582" y="2123325"/>
          <a:ext cx="11060125" cy="767100"/>
        </p:xfrm>
        <a:graphic>
          <a:graphicData uri="http://schemas.openxmlformats.org/drawingml/2006/table">
            <a:tbl>
              <a:tblPr firstRow="1" bandRow="1">
                <a:noFill/>
                <a:tableStyleId>{845730B9-6C5B-4142-A3AA-66035425C231}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de-DE" sz="2000"/>
                        <a:t>Le module a amélioré mes connaissances sur le sujet </a:t>
                      </a:r>
                      <a:r>
                        <a:rPr lang="de-DE" sz="1800" i="1"/>
                        <a:t>(1 minimum, 5 maximum) </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de-DE" sz="1800"/>
                        <a:t>1</a:t>
                      </a:r>
                      <a:endParaRPr sz="1800"/>
                    </a:p>
                  </a:txBody>
                  <a:tcPr marL="91450" marR="91450" marT="45725" marB="45725"/>
                </a:tc>
                <a:tc>
                  <a:txBody>
                    <a:bodyPr/>
                    <a:lstStyle/>
                    <a:p>
                      <a:pPr marL="0" marR="0" lvl="0" indent="0" algn="ctr" rtl="0">
                        <a:spcBef>
                          <a:spcPts val="0"/>
                        </a:spcBef>
                        <a:spcAft>
                          <a:spcPts val="0"/>
                        </a:spcAft>
                        <a:buNone/>
                      </a:pPr>
                      <a:r>
                        <a:rPr lang="de-DE" sz="1800"/>
                        <a:t>2</a:t>
                      </a:r>
                      <a:endParaRPr sz="1800"/>
                    </a:p>
                  </a:txBody>
                  <a:tcPr marL="91450" marR="91450" marT="45725" marB="45725"/>
                </a:tc>
                <a:tc>
                  <a:txBody>
                    <a:bodyPr/>
                    <a:lstStyle/>
                    <a:p>
                      <a:pPr marL="0" marR="0" lvl="0" indent="0" algn="ctr" rtl="0">
                        <a:spcBef>
                          <a:spcPts val="0"/>
                        </a:spcBef>
                        <a:spcAft>
                          <a:spcPts val="0"/>
                        </a:spcAft>
                        <a:buNone/>
                      </a:pPr>
                      <a:r>
                        <a:rPr lang="de-DE" sz="1800"/>
                        <a:t>3</a:t>
                      </a:r>
                      <a:endParaRPr sz="1800"/>
                    </a:p>
                  </a:txBody>
                  <a:tcPr marL="91450" marR="91450" marT="45725" marB="45725"/>
                </a:tc>
                <a:tc>
                  <a:txBody>
                    <a:bodyPr/>
                    <a:lstStyle/>
                    <a:p>
                      <a:pPr marL="0" marR="0" lvl="0" indent="0" algn="ctr" rtl="0">
                        <a:spcBef>
                          <a:spcPts val="0"/>
                        </a:spcBef>
                        <a:spcAft>
                          <a:spcPts val="0"/>
                        </a:spcAft>
                        <a:buNone/>
                      </a:pPr>
                      <a:r>
                        <a:rPr lang="de-DE" sz="1800"/>
                        <a:t>4</a:t>
                      </a:r>
                      <a:endParaRPr sz="1800"/>
                    </a:p>
                  </a:txBody>
                  <a:tcPr marL="91450" marR="91450" marT="45725" marB="45725"/>
                </a:tc>
                <a:tc>
                  <a:txBody>
                    <a:bodyPr/>
                    <a:lstStyle/>
                    <a:p>
                      <a:pPr marL="0" marR="0" lvl="0" indent="0" algn="ctr" rtl="0">
                        <a:spcBef>
                          <a:spcPts val="0"/>
                        </a:spcBef>
                        <a:spcAft>
                          <a:spcPts val="0"/>
                        </a:spcAft>
                        <a:buNone/>
                      </a:pPr>
                      <a:r>
                        <a:rPr lang="de-DE" sz="1800"/>
                        <a:t>5</a:t>
                      </a:r>
                      <a:endParaRPr sz="1800"/>
                    </a:p>
                  </a:txBody>
                  <a:tcPr marL="91450" marR="91450" marT="45725" marB="45725"/>
                </a:tc>
                <a:extLst>
                  <a:ext uri="{0D108BD9-81ED-4DB2-BD59-A6C34878D82A}">
                    <a16:rowId xmlns:a16="http://schemas.microsoft.com/office/drawing/2014/main" val="10001"/>
                  </a:ext>
                </a:extLst>
              </a:tr>
            </a:tbl>
          </a:graphicData>
        </a:graphic>
      </p:graphicFrame>
      <p:sp>
        <p:nvSpPr>
          <p:cNvPr id="698" name="Google Shape;698;p48"/>
          <p:cNvSpPr/>
          <p:nvPr/>
        </p:nvSpPr>
        <p:spPr>
          <a:xfrm>
            <a:off x="7194079" y="-3925"/>
            <a:ext cx="49968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665">
                <a:solidFill>
                  <a:schemeClr val="lt1"/>
                </a:solidFill>
                <a:latin typeface="Calibri"/>
                <a:ea typeface="Calibri"/>
                <a:cs typeface="Calibri"/>
                <a:sym typeface="Calibri"/>
              </a:rPr>
              <a:t>9.1.7 Prochaines étapes, évaluation et clôture</a:t>
            </a:r>
            <a:endParaRPr sz="1665">
              <a:solidFill>
                <a:schemeClr val="lt1"/>
              </a:solidFill>
              <a:latin typeface="Calibri"/>
              <a:ea typeface="Calibri"/>
              <a:cs typeface="Calibri"/>
              <a:sym typeface="Calibri"/>
            </a:endParaRPr>
          </a:p>
        </p:txBody>
      </p:sp>
      <p:sp>
        <p:nvSpPr>
          <p:cNvPr id="699" name="Google Shape;699;p48"/>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48"/>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701" name="Google Shape;701;p48"/>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de-DE" sz="2200" b="1">
                <a:solidFill>
                  <a:srgbClr val="203864"/>
                </a:solidFill>
              </a:rPr>
              <a:t>Objectifs</a:t>
            </a:r>
            <a:endParaRPr>
              <a:solidFill>
                <a:srgbClr val="203864"/>
              </a:solidFill>
            </a:endParaRPr>
          </a:p>
        </p:txBody>
      </p:sp>
      <p:sp>
        <p:nvSpPr>
          <p:cNvPr id="139" name="Google Shape;139;p4"/>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4"/>
          <p:cNvSpPr txBox="1"/>
          <p:nvPr/>
        </p:nvSpPr>
        <p:spPr>
          <a:xfrm>
            <a:off x="526426" y="349000"/>
            <a:ext cx="89742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de-DE" sz="2200" b="1">
                <a:solidFill>
                  <a:schemeClr val="dk1"/>
                </a:solidFill>
                <a:latin typeface="Calibri"/>
                <a:ea typeface="Calibri"/>
                <a:cs typeface="Calibri"/>
                <a:sym typeface="Calibri"/>
              </a:rPr>
              <a:t>Applications de santé pour les personnes âgées - Session d'enseignement </a:t>
            </a:r>
            <a:endParaRPr/>
          </a:p>
        </p:txBody>
      </p:sp>
      <p:sp>
        <p:nvSpPr>
          <p:cNvPr id="141" name="Google Shape;141;p4"/>
          <p:cNvSpPr/>
          <p:nvPr/>
        </p:nvSpPr>
        <p:spPr>
          <a:xfrm>
            <a:off x="117332" y="438863"/>
            <a:ext cx="41710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chemeClr val="lt1"/>
                </a:solidFill>
                <a:latin typeface="Gill Sans"/>
                <a:ea typeface="Gill Sans"/>
                <a:cs typeface="Gill Sans"/>
                <a:sym typeface="Gill Sans"/>
              </a:rPr>
              <a:t>9 </a:t>
            </a:r>
            <a:endParaRPr sz="2200" b="1">
              <a:solidFill>
                <a:schemeClr val="lt1"/>
              </a:solidFill>
              <a:latin typeface="Gill Sans"/>
              <a:ea typeface="Gill Sans"/>
              <a:cs typeface="Gill Sans"/>
              <a:sym typeface="Gill Sans"/>
            </a:endParaRPr>
          </a:p>
        </p:txBody>
      </p:sp>
      <p:sp>
        <p:nvSpPr>
          <p:cNvPr id="142" name="Google Shape;142;p4"/>
          <p:cNvSpPr txBox="1">
            <a:spLocks noGrp="1"/>
          </p:cNvSpPr>
          <p:nvPr>
            <p:ph type="body" idx="1"/>
          </p:nvPr>
        </p:nvSpPr>
        <p:spPr>
          <a:xfrm>
            <a:off x="558001" y="2445026"/>
            <a:ext cx="7754100" cy="33321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200"/>
              <a:buFont typeface="Noto Sans Symbols"/>
              <a:buChar char="✔"/>
            </a:pPr>
            <a:r>
              <a:rPr lang="de-DE"/>
              <a:t>Donner aux participants les connaissances nécessaires pour identifier les domaines pertinents du vieillissement en bonne santé et pour prendre des décisions éclairées concernant l'influence sur les processus de vieillissement, la récupération des capacités ou l'autogestion des activités de la vie quotidienne (AVQ). </a:t>
            </a:r>
            <a:endParaRPr/>
          </a:p>
          <a:p>
            <a:pPr marL="228600" lvl="0" indent="-228600" algn="l" rtl="0">
              <a:lnSpc>
                <a:spcPct val="100000"/>
              </a:lnSpc>
              <a:spcBef>
                <a:spcPts val="1200"/>
              </a:spcBef>
              <a:spcAft>
                <a:spcPts val="0"/>
              </a:spcAft>
              <a:buClr>
                <a:srgbClr val="C00000"/>
              </a:buClr>
              <a:buSzPts val="2200"/>
              <a:buFont typeface="Noto Sans Symbols"/>
              <a:buChar char="✔"/>
            </a:pPr>
            <a:r>
              <a:rPr lang="de-DE"/>
              <a:t>Donner aux participants les connaissances nécessaires pour utiliser les applications comme des outils précieux pour un vieillissement sain et actif. </a:t>
            </a:r>
            <a:endParaRPr/>
          </a:p>
        </p:txBody>
      </p:sp>
      <p:sp>
        <p:nvSpPr>
          <p:cNvPr id="143" name="Google Shape;143;p4"/>
          <p:cNvSpPr txBox="1"/>
          <p:nvPr/>
        </p:nvSpPr>
        <p:spPr>
          <a:xfrm>
            <a:off x="8312134" y="6156715"/>
            <a:ext cx="387986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Image par nuraghies sur Freepik</a:t>
            </a:r>
            <a:endParaRPr sz="1200">
              <a:solidFill>
                <a:schemeClr val="dk1"/>
              </a:solidFill>
              <a:latin typeface="Calibri"/>
              <a:ea typeface="Calibri"/>
              <a:cs typeface="Calibri"/>
              <a:sym typeface="Calibri"/>
            </a:endParaRPr>
          </a:p>
        </p:txBody>
      </p:sp>
      <p:pic>
        <p:nvPicPr>
          <p:cNvPr id="144" name="Google Shape;144;p4"/>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de-DE" sz="3600">
                <a:solidFill>
                  <a:srgbClr val="C01E24"/>
                </a:solidFill>
              </a:rPr>
              <a:t>Références et lectures complémentaires</a:t>
            </a:r>
            <a:endParaRPr sz="3600">
              <a:solidFill>
                <a:srgbClr val="C01E24"/>
              </a:solidFill>
            </a:endParaRPr>
          </a:p>
        </p:txBody>
      </p:sp>
      <p:sp>
        <p:nvSpPr>
          <p:cNvPr id="708" name="Google Shape;708;p49"/>
          <p:cNvSpPr txBox="1">
            <a:spLocks noGrp="1"/>
          </p:cNvSpPr>
          <p:nvPr>
            <p:ph type="body" idx="1"/>
          </p:nvPr>
        </p:nvSpPr>
        <p:spPr>
          <a:xfrm>
            <a:off x="557999" y="1799999"/>
            <a:ext cx="10816017"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de-DE" sz="1800"/>
              <a:t>Nations Unies, Département des affaires économiques et sociales (UN DESA). (2020) : Vieillissement de la population mondiale 2019. Tiré de </a:t>
            </a:r>
            <a:r>
              <a:rPr lang="de-DE" sz="1800" u="sng">
                <a:solidFill>
                  <a:schemeClr val="hlink"/>
                </a:solidFill>
                <a:hlinkClick r:id="rId3"/>
              </a:rPr>
              <a:t>: </a:t>
            </a:r>
            <a:r>
              <a:rPr lang="de-DE" sz="1800"/>
              <a:t>https://www.un.org/en/development/desa/population/publications/pdf/ageing/WorldPopulationAgeing2019-Report.pdf. Date d'accès : 20 novembre 2023. </a:t>
            </a:r>
            <a:endParaRPr/>
          </a:p>
          <a:p>
            <a:pPr marL="228600" lvl="0" indent="-228600" algn="l" rtl="0">
              <a:lnSpc>
                <a:spcPct val="100000"/>
              </a:lnSpc>
              <a:spcBef>
                <a:spcPts val="1200"/>
              </a:spcBef>
              <a:spcAft>
                <a:spcPts val="0"/>
              </a:spcAft>
              <a:buSzPts val="1800"/>
              <a:buChar char="▪"/>
            </a:pPr>
            <a:r>
              <a:rPr lang="de-DE" sz="1800"/>
              <a:t>Institut national du vieillissement (NIA). (2020) : Comprendre la dynamique du processus de vieillissement. Tiré de </a:t>
            </a:r>
            <a:r>
              <a:rPr lang="de-DE" sz="1800" u="sng">
                <a:solidFill>
                  <a:schemeClr val="hlink"/>
                </a:solidFill>
                <a:hlinkClick r:id="rId4"/>
              </a:rPr>
              <a:t>: </a:t>
            </a:r>
            <a:r>
              <a:rPr lang="de-DE" sz="1800"/>
              <a:t>https://www.nia.nih.gov/about/aging-strategic-directions-research/understanding-dynamics-aging. Date d'accès : 20 novembre 2023. </a:t>
            </a:r>
            <a:endParaRPr/>
          </a:p>
          <a:p>
            <a:pPr marL="228600" lvl="0" indent="-228600" algn="l" rtl="0">
              <a:lnSpc>
                <a:spcPct val="100000"/>
              </a:lnSpc>
              <a:spcBef>
                <a:spcPts val="1200"/>
              </a:spcBef>
              <a:spcAft>
                <a:spcPts val="0"/>
              </a:spcAft>
              <a:buSzPts val="1800"/>
              <a:buChar char="▪"/>
            </a:pPr>
            <a:r>
              <a:rPr lang="de-DE" sz="1800"/>
              <a:t>Organisation mondiale de la santé. (OMS). (2020) : Vieillissement en bonne santé et capacité fonctionnelle. Tiré de </a:t>
            </a:r>
            <a:r>
              <a:rPr lang="de-DE" sz="1800" u="sng">
                <a:solidFill>
                  <a:schemeClr val="hlink"/>
                </a:solidFill>
                <a:hlinkClick r:id="rId5"/>
              </a:rPr>
              <a:t>: </a:t>
            </a:r>
            <a:r>
              <a:rPr lang="de-DE" sz="1800"/>
              <a:t>https://www.who.int/news-room/questions-and-answers/item/healthy-ageing-and-functional-ability. Date d'accès : 20 novembre 2023. </a:t>
            </a:r>
            <a:endParaRPr/>
          </a:p>
          <a:p>
            <a:pPr marL="228600" lvl="0" indent="-228600" algn="l" rtl="0">
              <a:lnSpc>
                <a:spcPct val="100000"/>
              </a:lnSpc>
              <a:spcBef>
                <a:spcPts val="1200"/>
              </a:spcBef>
              <a:spcAft>
                <a:spcPts val="0"/>
              </a:spcAft>
              <a:buSzPts val="1800"/>
              <a:buChar char="▪"/>
            </a:pPr>
            <a:r>
              <a:rPr lang="de-DE" sz="1800"/>
              <a:t>Organisation panaméricaine de la santé (OPS) et Organisation mondiale de la santé (OMS). (2020) : Vieillir en bonne santé. Tiré de </a:t>
            </a:r>
            <a:r>
              <a:rPr lang="de-DE" sz="1800" u="sng">
                <a:solidFill>
                  <a:schemeClr val="hlink"/>
                </a:solidFill>
                <a:hlinkClick r:id="rId6"/>
              </a:rPr>
              <a:t>: </a:t>
            </a:r>
            <a:r>
              <a:rPr lang="de-DE" sz="1800"/>
              <a:t>https://www.paho.org/en/healthy-aging. Date d'accès : 20 novembre 2023. </a:t>
            </a:r>
            <a:endParaRPr/>
          </a:p>
          <a:p>
            <a:pPr marL="228600" lvl="0" indent="-228600" algn="l" rtl="0">
              <a:lnSpc>
                <a:spcPct val="100000"/>
              </a:lnSpc>
              <a:spcBef>
                <a:spcPts val="1200"/>
              </a:spcBef>
              <a:spcAft>
                <a:spcPts val="0"/>
              </a:spcAft>
              <a:buSzPts val="1800"/>
              <a:buChar char="▪"/>
            </a:pPr>
            <a:r>
              <a:rPr lang="de-DE" sz="1800"/>
              <a:t>Marcussen, L. et Marinus, J. D. (2021). The use of mHealth solutions in active and healthy ageing promotion : An explorative scoping review. </a:t>
            </a:r>
            <a:r>
              <a:rPr lang="de-DE" sz="1800" i="1"/>
              <a:t>Journal of Ideas in Health</a:t>
            </a:r>
            <a:r>
              <a:rPr lang="de-DE" sz="1800"/>
              <a:t>, </a:t>
            </a:r>
            <a:r>
              <a:rPr lang="de-DE" sz="1800" i="1"/>
              <a:t>4</a:t>
            </a:r>
            <a:r>
              <a:rPr lang="de-DE" sz="1800"/>
              <a:t>(1), 307-320. https://doi.org/10.47108/JIDHEALTH.VOL4.ISS1.92</a:t>
            </a:r>
            <a:endParaRPr/>
          </a:p>
          <a:p>
            <a:pPr marL="228600" lvl="0" indent="-11430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p:txBody>
      </p:sp>
      <p:sp>
        <p:nvSpPr>
          <p:cNvPr id="709" name="Google Shape;709;p49"/>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49"/>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711" name="Google Shape;711;p49"/>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de-DE" sz="3600">
                <a:solidFill>
                  <a:srgbClr val="C01E24"/>
                </a:solidFill>
              </a:rPr>
              <a:t>Références et lectures complémentaires</a:t>
            </a:r>
            <a:endParaRPr sz="3600">
              <a:solidFill>
                <a:srgbClr val="C01E24"/>
              </a:solidFill>
            </a:endParaRPr>
          </a:p>
        </p:txBody>
      </p:sp>
      <p:sp>
        <p:nvSpPr>
          <p:cNvPr id="718" name="Google Shape;718;p50"/>
          <p:cNvSpPr txBox="1">
            <a:spLocks noGrp="1"/>
          </p:cNvSpPr>
          <p:nvPr>
            <p:ph type="body" idx="1"/>
          </p:nvPr>
        </p:nvSpPr>
        <p:spPr>
          <a:xfrm>
            <a:off x="557999" y="1799999"/>
            <a:ext cx="10816017" cy="486597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de-DE" sz="1800"/>
              <a:t>Portail de données sur la migration. (2023) : Les personnes âgées et la migration. Extrait de </a:t>
            </a:r>
            <a:r>
              <a:rPr lang="de-DE" sz="1800" u="sng">
                <a:solidFill>
                  <a:schemeClr val="hlink"/>
                </a:solidFill>
                <a:hlinkClick r:id="rId3"/>
              </a:rPr>
              <a:t>: </a:t>
            </a:r>
            <a:r>
              <a:rPr lang="de-DE" sz="1800"/>
              <a:t>https://www.migrationdataportal.org/themes/older-persons-and-migration. Date d'accès : 20 novembre 2023. </a:t>
            </a:r>
            <a:endParaRPr/>
          </a:p>
          <a:p>
            <a:pPr marL="228600" lvl="0" indent="-228600" algn="l" rtl="0">
              <a:lnSpc>
                <a:spcPct val="100000"/>
              </a:lnSpc>
              <a:spcBef>
                <a:spcPts val="1200"/>
              </a:spcBef>
              <a:spcAft>
                <a:spcPts val="0"/>
              </a:spcAft>
              <a:buSzPct val="100000"/>
              <a:buChar char="▪"/>
            </a:pPr>
            <a:r>
              <a:rPr lang="de-DE" sz="1800"/>
              <a:t>Organisation mondiale de la santé. (OMS). (2021) : Décennie du vieillissement en bonne santé : rapport de référence. Disponible à l'adresse </a:t>
            </a:r>
            <a:r>
              <a:rPr lang="de-DE" sz="1800" u="sng">
                <a:solidFill>
                  <a:schemeClr val="hlink"/>
                </a:solidFill>
                <a:hlinkClick r:id="rId4"/>
              </a:rPr>
              <a:t>: </a:t>
            </a:r>
            <a:r>
              <a:rPr lang="de-DE" sz="1800"/>
              <a:t>https://www.who.int/publications/i/item/9789240017900. Date d'accès : 20 novembre 2023.</a:t>
            </a:r>
            <a:endParaRPr/>
          </a:p>
          <a:p>
            <a:pPr marL="228600" lvl="0" indent="-228600" algn="l" rtl="0">
              <a:lnSpc>
                <a:spcPct val="100000"/>
              </a:lnSpc>
              <a:spcBef>
                <a:spcPts val="1200"/>
              </a:spcBef>
              <a:spcAft>
                <a:spcPts val="0"/>
              </a:spcAft>
              <a:buSzPct val="100000"/>
              <a:buChar char="▪"/>
            </a:pPr>
            <a:r>
              <a:rPr lang="de-DE" sz="1800"/>
              <a:t>Helbostad JL, Vereijken B, Becker C, Todd C, Taraldsen K, Pijnappels M, Aminian K, Mellone S. Mobile Health Applications to Promote Active and Healthy Ageing. Sensors (Bâle). 2017 Mar 18;17(3):622. doi : 10.3390/s17030622 </a:t>
            </a:r>
            <a:endParaRPr sz="1800"/>
          </a:p>
          <a:p>
            <a:pPr marL="228600" lvl="0" indent="-228600" algn="l" rtl="0">
              <a:lnSpc>
                <a:spcPct val="100000"/>
              </a:lnSpc>
              <a:spcBef>
                <a:spcPts val="1200"/>
              </a:spcBef>
              <a:spcAft>
                <a:spcPts val="0"/>
              </a:spcAft>
              <a:buSzPct val="100000"/>
              <a:buChar char="▪"/>
            </a:pPr>
            <a:r>
              <a:rPr lang="de-DE" sz="1800"/>
              <a:t>Rasche P, Wille M, Bröhl C, Theis S, Schäfer K, Knobe M, Mertens A. Prevalence of Health App Use Among Older Adults in Germany : National Survey. JMIR Mhealth Uhealth 2018;6(1):e26. doi : 10.2196/mhealth.8619.</a:t>
            </a:r>
            <a:endParaRPr sz="1800"/>
          </a:p>
          <a:p>
            <a:pPr marL="228600" lvl="0" indent="-228600" algn="l" rtl="0">
              <a:lnSpc>
                <a:spcPct val="100000"/>
              </a:lnSpc>
              <a:spcBef>
                <a:spcPts val="1200"/>
              </a:spcBef>
              <a:spcAft>
                <a:spcPts val="0"/>
              </a:spcAft>
              <a:buSzPct val="100000"/>
              <a:buChar char="▪"/>
            </a:pPr>
            <a:r>
              <a:rPr lang="de-DE" sz="1800"/>
              <a:t>Portenhauser AA, Terhorst Y, Schultchen D, Sander LB, Denkinger MD, Stach M, Waldherr N, Dallmeier D, Baumeister H, Messner E. Mobile Apps for Older Adults : Systematic Search and Evaluation Within Online Stores. JMIR Aging 2021;4(1):e23313. doi : 10.2196/23313.</a:t>
            </a:r>
            <a:endParaRPr/>
          </a:p>
          <a:p>
            <a:pPr marL="228600" lvl="0" indent="-228600" algn="l" rtl="0">
              <a:lnSpc>
                <a:spcPct val="100000"/>
              </a:lnSpc>
              <a:spcBef>
                <a:spcPts val="1200"/>
              </a:spcBef>
              <a:spcAft>
                <a:spcPts val="0"/>
              </a:spcAft>
              <a:buSzPct val="100000"/>
              <a:buChar char="▪"/>
            </a:pPr>
            <a:r>
              <a:rPr lang="de-DE" sz="1800"/>
              <a:t>Anthony Berauk VL, Murugiah MK, Soh YC, Chuan Sheng Y, Wong TW, Ming LC. Applications de santé mobile pour la prise en charge des personnes âgées : Review and Comparison. Therapeutic Innovation &amp; Regulatory Science. 2018;52(3):374-382. doi:10.1177/2168479017725556.</a:t>
            </a:r>
            <a:endParaRPr/>
          </a:p>
          <a:p>
            <a:pPr marL="228600" lvl="0" indent="-228600" algn="l" rtl="0">
              <a:lnSpc>
                <a:spcPct val="100000"/>
              </a:lnSpc>
              <a:spcBef>
                <a:spcPts val="1200"/>
              </a:spcBef>
              <a:spcAft>
                <a:spcPts val="0"/>
              </a:spcAft>
              <a:buSzPct val="100000"/>
              <a:buChar char="▪"/>
            </a:pPr>
            <a:r>
              <a:rPr lang="de-DE" sz="1800"/>
              <a:t>AhmedS A, van Luenen S, Aslam S, van Bodegom D, Chavannes NH. Asystematic review on the use of mHealth to increase physical activity inolder people (Revue systématique sur l'utilisation de mHealth pour augmenter l'activité physique chez les personnes âgées). Clinical eHealth. 2020;3:31-9. doi : 10.1016/j.ceh.2020.04.002.</a:t>
            </a:r>
            <a:endParaRPr sz="1800"/>
          </a:p>
        </p:txBody>
      </p:sp>
      <p:sp>
        <p:nvSpPr>
          <p:cNvPr id="719" name="Google Shape;719;p50" descr="data:image/svg+xml;base64,PD94bWwgdmVyc2lvbj0iMS4wIiBlbmNvZGluZz0idXRmLTgiPz48IURPQ1RZUEUgc3ZnIFBVQkxJQyAiLS8vVzNDLy9EVEQgU1ZHIDEuMS8vRU4iICJodHRwOi8vd3d3LnczLm9yZy9HcmFwaGljcy9TVkcvMS4xL0RURC9zdmcxMS5kdGQiPjxzdmcgdmVyc2lvbj0iMS4xIiBpZD0iRWJlbmVfMSIgeG1sbnM9Imh0dHA6Ly93d3cudzMub3JnLzIwMDAvc3ZnIiB4bWxuczp4bGluaz0iaHR0cDovL3d3dy53My5vcmcvMTk5OS94bGluayIgeD0iMHB4IiB5PSIwcHgiIHdpZHRoPSIxNnB4IiBoZWlnaHQ9IjE2cHgiIHZpZXdCb3g9IjAgMCAxNiAxNiIgZW5hYmxlLWJhY2tncm91bmQ9Im5ldyAwIDAgMTYgMTYiIHhtbDpzcGFjZT0icHJlc2VydmUiPjxnPjxnPjxwYXRoIGZpbGw9IiNGRkZGRkYiIGQ9Ik04LjAwMSwxNS41QzMuODY0LDE1LjUsMC41LDEyLjEzNiwwLjUsOGMwLTQuMTM1LDMuMzY1LTcuNSw3LjUwMS03LjVTMTUuNSwzLjg2NCwxNS41LDhTMTIuMTM3LDE1LjUsOC4wMDEsMTUuNXoiLz48cGF0aCBmaWxsPSIjRDUyQjFFIiBkPSJNOC4wMDEsMUMxMS44NiwxLDE1LDQuMTQxLDE1LDhzLTMuMTM5LDctNi45OTksN0M0LjE0LDE1LDEsMTEuODU5LDEsOFM0LjE0LDEsOC4wMDEsMSBNOC4wMDEsMEMzLjU4MiwwLDAsMy41ODIsMCw4czMuNTgyLDgsOC4wMDEsOEMxMi40MTgsMTYsMTYsMTIuNDE4LDE2LDhTMTIuNDE4LDAsOC4wMDEsMEw4LjAwMSwweiIvPjwvZz48cGF0aCBmaWxsPSIjRDUyQjFFIiBkPSJNNi43NDUsMTIuNTg5Yy0wLjIyNywwLjEyMi0wLjQ5NywwLjI0Ny0wLjY4NCwwLjI0N2MtMC4zMTgsMC0wLjUwMS0wLjE2NC0wLjUwMS0wLjQ1MmMwLTAuMjA3LDAuMTQtMC4zNzUsMC41OTUtMC42MjJjMS41NDktMC45MDQsMi41OTQtMi4yNzIsMi41OTQtMy43MjFjMC0wLjgyNS0wLjIyNy0xLjExOS0wLjY4MS0xLjExOWMtMC4xMzUsMC0wLjMyLDAuMjE5LTAuNjM2LDAuMjE5SDcuMTU3QzYuMTAyLDcuMTQzLDUuMzMzLDYuMjY0LDUuMzMzLDUuMjNjMC0xLjE1MiwwLjk1OC0yLjAwNiwyLjI4LTIuMDA2YzEuNzc3LDAsMy4wNTMsMS4zNzMsMy4wNTMsMy40M0MxMC42NjYsOS4yMTUsOS4yMDMsMTEuMjcsNi43NDUsMTIuNTg5Ii8+PC9nPjwvc3ZnPg"/>
          <p:cNvSpPr/>
          <p:nvPr/>
        </p:nvSpPr>
        <p:spPr>
          <a:xfrm>
            <a:off x="24923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0" name="Google Shape;720;p50"/>
          <p:cNvSpPr/>
          <p:nvPr/>
        </p:nvSpPr>
        <p:spPr>
          <a:xfrm>
            <a:off x="1" y="313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50"/>
          <p:cNvSpPr txBox="1"/>
          <p:nvPr/>
        </p:nvSpPr>
        <p:spPr>
          <a:xfrm>
            <a:off x="509650" y="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722" name="Google Shape;722;p50"/>
          <p:cNvSpPr/>
          <p:nvPr/>
        </p:nvSpPr>
        <p:spPr>
          <a:xfrm>
            <a:off x="1" y="683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727"/>
        <p:cNvGrpSpPr/>
        <p:nvPr/>
      </p:nvGrpSpPr>
      <p:grpSpPr>
        <a:xfrm>
          <a:off x="0" y="0"/>
          <a:ext cx="0" cy="0"/>
          <a:chOff x="0" y="0"/>
          <a:chExt cx="0" cy="0"/>
        </a:xfrm>
      </p:grpSpPr>
      <p:sp>
        <p:nvSpPr>
          <p:cNvPr id="728" name="Google Shape;728;p5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9" name="Google Shape;729;p51"/>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30" name="Google Shape;730;p51"/>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731" name="Google Shape;731;p51"/>
          <p:cNvPicPr preferRelativeResize="0"/>
          <p:nvPr/>
        </p:nvPicPr>
        <p:blipFill rotWithShape="1">
          <a:blip r:embed="rId3">
            <a:alphaModFix/>
          </a:blip>
          <a:srcRect/>
          <a:stretch/>
        </p:blipFill>
        <p:spPr>
          <a:xfrm>
            <a:off x="7476818" y="1708146"/>
            <a:ext cx="3265071" cy="3265071"/>
          </a:xfrm>
          <a:prstGeom prst="rect">
            <a:avLst/>
          </a:prstGeom>
          <a:solidFill>
            <a:srgbClr val="203864"/>
          </a:solidFill>
          <a:ln>
            <a:noFill/>
          </a:ln>
        </p:spPr>
      </p:pic>
      <p:sp>
        <p:nvSpPr>
          <p:cNvPr id="732" name="Google Shape;732;p51"/>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de-DE" sz="2800">
                <a:solidFill>
                  <a:srgbClr val="C01E24"/>
                </a:solidFill>
                <a:latin typeface="Calibri"/>
                <a:ea typeface="Calibri"/>
                <a:cs typeface="Calibri"/>
                <a:sym typeface="Calibri"/>
              </a:rPr>
              <a:t>Félicitations !</a:t>
            </a:r>
            <a:br>
              <a:rPr lang="de-DE" sz="2800">
                <a:solidFill>
                  <a:srgbClr val="C01E24"/>
                </a:solidFill>
                <a:latin typeface="Calibri"/>
                <a:ea typeface="Calibri"/>
                <a:cs typeface="Calibri"/>
                <a:sym typeface="Calibri"/>
              </a:rPr>
            </a:br>
            <a:r>
              <a:rPr lang="de-DE" sz="2800">
                <a:solidFill>
                  <a:srgbClr val="C01E24"/>
                </a:solidFill>
                <a:latin typeface="Calibri"/>
                <a:ea typeface="Calibri"/>
                <a:cs typeface="Calibri"/>
                <a:sym typeface="Calibri"/>
              </a:rPr>
              <a:t>Vous avez terminé la session d'enseignement de ce module !</a:t>
            </a:r>
            <a:endParaRPr/>
          </a:p>
        </p:txBody>
      </p:sp>
      <p:pic>
        <p:nvPicPr>
          <p:cNvPr id="734" name="Google Shape;734;p51"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1" cy="1438154"/>
          </a:xfrm>
          <a:prstGeom prst="rect">
            <a:avLst/>
          </a:prstGeom>
          <a:noFill/>
          <a:ln>
            <a:noFill/>
          </a:ln>
        </p:spPr>
      </p:pic>
      <p:pic>
        <p:nvPicPr>
          <p:cNvPr id="10" name="Εικόνα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
        <p:nvSpPr>
          <p:cNvPr id="11" name="Google Shape;197;p9"/>
          <p:cNvSpPr/>
          <p:nvPr/>
        </p:nvSpPr>
        <p:spPr>
          <a:xfrm>
            <a:off x="3987250" y="6328066"/>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dirty="0" err="1">
                <a:solidFill>
                  <a:srgbClr val="DDEAF6"/>
                </a:solidFill>
                <a:latin typeface="Arial"/>
                <a:ea typeface="Arial"/>
                <a:cs typeface="Arial"/>
                <a:sym typeface="Arial"/>
              </a:rPr>
              <a:t>Financé</a:t>
            </a:r>
            <a:r>
              <a:rPr lang="en-US" sz="1000" b="0" i="0" dirty="0">
                <a:solidFill>
                  <a:srgbClr val="DDEAF6"/>
                </a:solidFill>
                <a:latin typeface="Arial"/>
                <a:ea typeface="Arial"/>
                <a:cs typeface="Arial"/>
                <a:sym typeface="Arial"/>
              </a:rPr>
              <a:t> par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Les points de </a:t>
            </a:r>
            <a:r>
              <a:rPr lang="en-US" sz="1000" b="0" i="0" dirty="0" err="1">
                <a:solidFill>
                  <a:srgbClr val="DDEAF6"/>
                </a:solidFill>
                <a:latin typeface="Arial"/>
                <a:ea typeface="Arial"/>
                <a:cs typeface="Arial"/>
                <a:sym typeface="Arial"/>
              </a:rPr>
              <a:t>vue</a:t>
            </a:r>
            <a:r>
              <a:rPr lang="en-US" sz="1000" b="0" i="0" dirty="0">
                <a:solidFill>
                  <a:srgbClr val="DDEAF6"/>
                </a:solidFill>
                <a:latin typeface="Arial"/>
                <a:ea typeface="Arial"/>
                <a:cs typeface="Arial"/>
                <a:sym typeface="Arial"/>
              </a:rPr>
              <a:t> et opinions </a:t>
            </a:r>
            <a:r>
              <a:rPr lang="en-US" sz="1000" b="0" i="0" dirty="0" err="1">
                <a:solidFill>
                  <a:srgbClr val="DDEAF6"/>
                </a:solidFill>
                <a:latin typeface="Arial"/>
                <a:ea typeface="Arial"/>
                <a:cs typeface="Arial"/>
                <a:sym typeface="Arial"/>
              </a:rPr>
              <a:t>exprimés</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n'engagent</a:t>
            </a:r>
            <a:r>
              <a:rPr lang="en-US" sz="1000" b="0" i="0" dirty="0">
                <a:solidFill>
                  <a:srgbClr val="DDEAF6"/>
                </a:solidFill>
                <a:latin typeface="Arial"/>
                <a:ea typeface="Arial"/>
                <a:cs typeface="Arial"/>
                <a:sym typeface="Arial"/>
              </a:rPr>
              <a:t> que </a:t>
            </a:r>
            <a:r>
              <a:rPr lang="en-US" sz="1000" b="0" i="0" dirty="0" err="1">
                <a:solidFill>
                  <a:srgbClr val="DDEAF6"/>
                </a:solidFill>
                <a:latin typeface="Arial"/>
                <a:ea typeface="Arial"/>
                <a:cs typeface="Arial"/>
                <a:sym typeface="Arial"/>
              </a:rPr>
              <a:t>leurs</a:t>
            </a:r>
            <a:r>
              <a:rPr lang="en-US" sz="1000" b="0" i="0" dirty="0">
                <a:solidFill>
                  <a:srgbClr val="DDEAF6"/>
                </a:solidFill>
                <a:latin typeface="Arial"/>
                <a:ea typeface="Arial"/>
                <a:cs typeface="Arial"/>
                <a:sym typeface="Arial"/>
              </a:rPr>
              <a:t> auteurs et ne </a:t>
            </a:r>
            <a:r>
              <a:rPr lang="en-US" sz="1000" b="0" i="0" dirty="0" err="1">
                <a:solidFill>
                  <a:srgbClr val="DDEAF6"/>
                </a:solidFill>
                <a:latin typeface="Arial"/>
                <a:ea typeface="Arial"/>
                <a:cs typeface="Arial"/>
                <a:sym typeface="Arial"/>
              </a:rPr>
              <a:t>reflètent</a:t>
            </a:r>
            <a:r>
              <a:rPr lang="en-US" sz="1000" b="0" i="0" dirty="0">
                <a:solidFill>
                  <a:srgbClr val="DDEAF6"/>
                </a:solidFill>
                <a:latin typeface="Arial"/>
                <a:ea typeface="Arial"/>
                <a:cs typeface="Arial"/>
                <a:sym typeface="Arial"/>
              </a:rPr>
              <a:t> pas </a:t>
            </a:r>
            <a:r>
              <a:rPr lang="en-US" sz="1000" b="0" i="0" dirty="0" err="1">
                <a:solidFill>
                  <a:srgbClr val="DDEAF6"/>
                </a:solidFill>
                <a:latin typeface="Arial"/>
                <a:ea typeface="Arial"/>
                <a:cs typeface="Arial"/>
                <a:sym typeface="Arial"/>
              </a:rPr>
              <a:t>nécessairement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ceux</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ou</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l'Agence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exécutive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pour </a:t>
            </a:r>
            <a:r>
              <a:rPr lang="en-US" sz="1000" b="0" i="0" dirty="0" err="1">
                <a:solidFill>
                  <a:srgbClr val="DDEAF6"/>
                </a:solidFill>
                <a:latin typeface="Arial"/>
                <a:ea typeface="Arial"/>
                <a:cs typeface="Arial"/>
                <a:sym typeface="Arial"/>
              </a:rPr>
              <a:t>l'éducation</a:t>
            </a:r>
            <a:r>
              <a:rPr lang="en-US" sz="1000" b="0" i="0" dirty="0">
                <a:solidFill>
                  <a:srgbClr val="DDEAF6"/>
                </a:solidFill>
                <a:latin typeface="Arial"/>
                <a:ea typeface="Arial"/>
                <a:cs typeface="Arial"/>
                <a:sym typeface="Arial"/>
              </a:rPr>
              <a:t> et la culture (EACEA). Ni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ni</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l'EACEA</a:t>
            </a:r>
            <a:r>
              <a:rPr lang="en-US" sz="1000" b="0" i="0" dirty="0">
                <a:solidFill>
                  <a:srgbClr val="DDEAF6"/>
                </a:solidFill>
                <a:latin typeface="Arial"/>
                <a:ea typeface="Arial"/>
                <a:cs typeface="Arial"/>
                <a:sym typeface="Arial"/>
              </a:rPr>
              <a:t> ne </a:t>
            </a:r>
            <a:r>
              <a:rPr lang="en-US" sz="1000" b="0" i="0" dirty="0" err="1">
                <a:solidFill>
                  <a:srgbClr val="DDEAF6"/>
                </a:solidFill>
                <a:latin typeface="Arial"/>
                <a:ea typeface="Arial"/>
                <a:cs typeface="Arial"/>
                <a:sym typeface="Arial"/>
              </a:rPr>
              <a:t>peuvent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être</a:t>
            </a:r>
            <a:r>
              <a:rPr lang="en-US" sz="1000" b="0" i="0" dirty="0">
                <a:solidFill>
                  <a:srgbClr val="DDEAF6"/>
                </a:solidFill>
                <a:latin typeface="Arial"/>
                <a:ea typeface="Arial"/>
                <a:cs typeface="Arial"/>
                <a:sym typeface="Arial"/>
              </a:rPr>
              <a:t> tenues pour </a:t>
            </a:r>
            <a:r>
              <a:rPr lang="en-US" sz="1000" b="0" i="0" dirty="0" err="1">
                <a:solidFill>
                  <a:srgbClr val="DDEAF6"/>
                </a:solidFill>
                <a:latin typeface="Arial"/>
                <a:ea typeface="Arial"/>
                <a:cs typeface="Arial"/>
                <a:sym typeface="Arial"/>
              </a:rPr>
              <a:t>responsables</a:t>
            </a:r>
            <a:r>
              <a:rPr lang="en-US" sz="1000" b="0" i="0" dirty="0">
                <a:solidFill>
                  <a:srgbClr val="DDEAF6"/>
                </a:solidFill>
                <a:latin typeface="Arial"/>
                <a:ea typeface="Arial"/>
                <a:cs typeface="Arial"/>
                <a:sym typeface="Arial"/>
              </a:rPr>
              <a:t>.</a:t>
            </a:r>
            <a:endParaRPr sz="1000" dirty="0">
              <a:solidFill>
                <a:srgbClr val="DDEAF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de-DE" sz="2200" b="1">
                <a:solidFill>
                  <a:srgbClr val="203864"/>
                </a:solidFill>
              </a:rPr>
              <a:t>Compétences</a:t>
            </a:r>
            <a:endParaRPr>
              <a:solidFill>
                <a:srgbClr val="203864"/>
              </a:solidFill>
            </a:endParaRPr>
          </a:p>
        </p:txBody>
      </p:sp>
      <p:sp>
        <p:nvSpPr>
          <p:cNvPr id="151" name="Google Shape;151;p5"/>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5"/>
          <p:cNvSpPr txBox="1"/>
          <p:nvPr/>
        </p:nvSpPr>
        <p:spPr>
          <a:xfrm>
            <a:off x="526427" y="349000"/>
            <a:ext cx="94776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de-DE" sz="2200" b="1">
                <a:solidFill>
                  <a:schemeClr val="dk1"/>
                </a:solidFill>
                <a:latin typeface="Calibri"/>
                <a:ea typeface="Calibri"/>
                <a:cs typeface="Calibri"/>
                <a:sym typeface="Calibri"/>
              </a:rPr>
              <a:t>Applications de santé pour les personnes âgées - Session d'enseignement </a:t>
            </a:r>
            <a:endParaRPr/>
          </a:p>
        </p:txBody>
      </p:sp>
      <p:sp>
        <p:nvSpPr>
          <p:cNvPr id="153" name="Google Shape;153;p5"/>
          <p:cNvSpPr/>
          <p:nvPr/>
        </p:nvSpPr>
        <p:spPr>
          <a:xfrm>
            <a:off x="117332" y="438863"/>
            <a:ext cx="41710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chemeClr val="lt1"/>
                </a:solidFill>
                <a:latin typeface="Gill Sans"/>
                <a:ea typeface="Gill Sans"/>
                <a:cs typeface="Gill Sans"/>
                <a:sym typeface="Gill Sans"/>
              </a:rPr>
              <a:t>9 </a:t>
            </a:r>
            <a:endParaRPr sz="2200" b="1">
              <a:solidFill>
                <a:schemeClr val="lt1"/>
              </a:solidFill>
              <a:latin typeface="Gill Sans"/>
              <a:ea typeface="Gill Sans"/>
              <a:cs typeface="Gill Sans"/>
              <a:sym typeface="Gill Sans"/>
            </a:endParaRPr>
          </a:p>
        </p:txBody>
      </p:sp>
      <p:sp>
        <p:nvSpPr>
          <p:cNvPr id="154" name="Google Shape;154;p5"/>
          <p:cNvSpPr txBox="1">
            <a:spLocks noGrp="1"/>
          </p:cNvSpPr>
          <p:nvPr>
            <p:ph type="body" idx="1"/>
          </p:nvPr>
        </p:nvSpPr>
        <p:spPr>
          <a:xfrm>
            <a:off x="570025" y="2431572"/>
            <a:ext cx="6314100" cy="33894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rgbClr val="C00000"/>
              </a:buClr>
              <a:buSzPts val="2200"/>
              <a:buFont typeface="Noto Sans Symbols"/>
              <a:buChar char="✔"/>
            </a:pPr>
            <a:r>
              <a:rPr lang="de-DE"/>
              <a:t>Les participants seront dotés des compétences nécessaires pour réfléchir de manière critique à leur propre vie ou à celle de leurs proches afin d'identifier les domaines clés du vieillissement en bonne santé et d'évaluer le potentiel des applications pour y remédier. </a:t>
            </a:r>
            <a:endParaRPr/>
          </a:p>
          <a:p>
            <a:pPr marL="228600" lvl="0" indent="-228600" algn="l" rtl="0">
              <a:lnSpc>
                <a:spcPct val="100000"/>
              </a:lnSpc>
              <a:spcBef>
                <a:spcPts val="1200"/>
              </a:spcBef>
              <a:spcAft>
                <a:spcPts val="0"/>
              </a:spcAft>
              <a:buClr>
                <a:srgbClr val="C00000"/>
              </a:buClr>
              <a:buSzPts val="2200"/>
              <a:buFont typeface="Noto Sans Symbols"/>
              <a:buChar char="✔"/>
            </a:pPr>
            <a:r>
              <a:rPr lang="de-DE"/>
              <a:t>Les compétences des participants seront renforcées afin qu'ils puissent prendre des décisions éclairées sur la sélection des applications, et réfléchir aux obstacles et aux facilitateurs de l'utilisation dans la vie quotidienne, s'ils le souhaitent. </a:t>
            </a:r>
            <a:endParaRPr/>
          </a:p>
        </p:txBody>
      </p:sp>
      <p:sp>
        <p:nvSpPr>
          <p:cNvPr id="155" name="Google Shape;155;p5"/>
          <p:cNvSpPr/>
          <p:nvPr/>
        </p:nvSpPr>
        <p:spPr>
          <a:xfrm>
            <a:off x="3419912" y="612935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pic>
        <p:nvPicPr>
          <p:cNvPr id="156" name="Google Shape;156;p5"/>
          <p:cNvPicPr preferRelativeResize="0"/>
          <p:nvPr/>
        </p:nvPicPr>
        <p:blipFill rotWithShape="1">
          <a:blip r:embed="rId4">
            <a:alphaModFix/>
          </a:blip>
          <a:srcRect l="9128" t="10193" r="8040" b="10723"/>
          <a:stretch/>
        </p:blipFill>
        <p:spPr>
          <a:xfrm>
            <a:off x="7570694" y="1965937"/>
            <a:ext cx="4621306" cy="416341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6" descr="Ambition abstract concept"/>
          <p:cNvPicPr preferRelativeResize="0"/>
          <p:nvPr/>
        </p:nvPicPr>
        <p:blipFill rotWithShape="1">
          <a:blip r:embed="rId3">
            <a:alphaModFix/>
          </a:blip>
          <a:srcRect/>
          <a:stretch/>
        </p:blipFill>
        <p:spPr>
          <a:xfrm>
            <a:off x="6668162" y="622799"/>
            <a:ext cx="5517062" cy="5343951"/>
          </a:xfrm>
          <a:prstGeom prst="rect">
            <a:avLst/>
          </a:prstGeom>
          <a:noFill/>
          <a:ln>
            <a:noFill/>
          </a:ln>
        </p:spPr>
      </p:pic>
      <p:sp>
        <p:nvSpPr>
          <p:cNvPr id="163" name="Google Shape;163;p6"/>
          <p:cNvSpPr txBox="1">
            <a:spLocks noGrp="1"/>
          </p:cNvSpPr>
          <p:nvPr>
            <p:ph type="title"/>
          </p:nvPr>
        </p:nvSpPr>
        <p:spPr>
          <a:xfrm>
            <a:off x="558000" y="413074"/>
            <a:ext cx="105156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de-DE" sz="2000">
                <a:solidFill>
                  <a:srgbClr val="C01E24"/>
                </a:solidFill>
              </a:rPr>
              <a:t>9.1.1</a:t>
            </a:r>
            <a:r>
              <a:rPr lang="de-DE"/>
              <a:t/>
            </a:r>
            <a:br>
              <a:rPr lang="de-DE"/>
            </a:br>
            <a:r>
              <a:rPr lang="de-DE">
                <a:solidFill>
                  <a:srgbClr val="C01E24"/>
                </a:solidFill>
              </a:rPr>
              <a:t>Informations générales sur le vieillissement</a:t>
            </a:r>
            <a:endParaRPr>
              <a:solidFill>
                <a:srgbClr val="C01E24"/>
              </a:solidFill>
            </a:endParaRPr>
          </a:p>
        </p:txBody>
      </p:sp>
      <p:sp>
        <p:nvSpPr>
          <p:cNvPr id="164" name="Google Shape;164;p6"/>
          <p:cNvSpPr txBox="1">
            <a:spLocks noGrp="1"/>
          </p:cNvSpPr>
          <p:nvPr>
            <p:ph type="body" idx="1"/>
          </p:nvPr>
        </p:nvSpPr>
        <p:spPr>
          <a:xfrm>
            <a:off x="558000" y="17028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solidFill>
                  <a:srgbClr val="203864"/>
                </a:solidFill>
              </a:rPr>
              <a:t>Objectifs</a:t>
            </a:r>
            <a:endParaRPr/>
          </a:p>
        </p:txBody>
      </p:sp>
      <p:sp>
        <p:nvSpPr>
          <p:cNvPr id="165" name="Google Shape;165;p6"/>
          <p:cNvSpPr txBox="1">
            <a:spLocks noGrp="1"/>
          </p:cNvSpPr>
          <p:nvPr>
            <p:ph type="body" idx="2"/>
          </p:nvPr>
        </p:nvSpPr>
        <p:spPr>
          <a:xfrm>
            <a:off x="673239" y="2392643"/>
            <a:ext cx="5866800" cy="3470100"/>
          </a:xfrm>
          <a:prstGeom prst="rect">
            <a:avLst/>
          </a:prstGeom>
          <a:noFill/>
          <a:ln>
            <a:noFill/>
          </a:ln>
        </p:spPr>
        <p:txBody>
          <a:bodyPr spcFirstLastPara="1" wrap="square" lIns="91425" tIns="45700" rIns="91425" bIns="45700" anchor="t" anchorCtr="0">
            <a:normAutofit fontScale="85000" lnSpcReduction="10000"/>
          </a:bodyPr>
          <a:lstStyle/>
          <a:p>
            <a:pPr marL="228600" lvl="0" indent="-217169" algn="l" rtl="0">
              <a:lnSpc>
                <a:spcPct val="150000"/>
              </a:lnSpc>
              <a:spcBef>
                <a:spcPts val="0"/>
              </a:spcBef>
              <a:spcAft>
                <a:spcPts val="0"/>
              </a:spcAft>
              <a:buClr>
                <a:srgbClr val="C01E24"/>
              </a:buClr>
              <a:buSzPct val="100000"/>
              <a:buChar char="▪"/>
            </a:pPr>
            <a:r>
              <a:rPr lang="de-DE" sz="2400"/>
              <a:t>Acquérir des informations générales sur les processus de vieillissement.</a:t>
            </a:r>
            <a:endParaRPr/>
          </a:p>
          <a:p>
            <a:pPr marL="228600" lvl="0" indent="-217169" algn="l" rtl="0">
              <a:lnSpc>
                <a:spcPct val="150000"/>
              </a:lnSpc>
              <a:spcBef>
                <a:spcPts val="1200"/>
              </a:spcBef>
              <a:spcAft>
                <a:spcPts val="0"/>
              </a:spcAft>
              <a:buSzPct val="100000"/>
              <a:buChar char="▪"/>
            </a:pPr>
            <a:r>
              <a:rPr lang="de-DE" sz="2400"/>
              <a:t>Présenter les facteurs influençant le vieillissement.</a:t>
            </a:r>
            <a:endParaRPr/>
          </a:p>
          <a:p>
            <a:pPr marL="228600" lvl="0" indent="-217169" algn="l" rtl="0">
              <a:lnSpc>
                <a:spcPct val="150000"/>
              </a:lnSpc>
              <a:spcBef>
                <a:spcPts val="1200"/>
              </a:spcBef>
              <a:spcAft>
                <a:spcPts val="0"/>
              </a:spcAft>
              <a:buSzPct val="100000"/>
              <a:buChar char="▪"/>
            </a:pPr>
            <a:r>
              <a:rPr lang="de-DE" sz="2400"/>
              <a:t>Informer sur l'hétérogénéité du vieillissement.</a:t>
            </a:r>
            <a:endParaRPr/>
          </a:p>
          <a:p>
            <a:pPr marL="228600" lvl="0" indent="-217169" algn="l" rtl="0">
              <a:lnSpc>
                <a:spcPct val="150000"/>
              </a:lnSpc>
              <a:spcBef>
                <a:spcPts val="1200"/>
              </a:spcBef>
              <a:spcAft>
                <a:spcPts val="0"/>
              </a:spcAft>
              <a:buSzPct val="100000"/>
              <a:buChar char="▪"/>
            </a:pPr>
            <a:r>
              <a:rPr lang="de-DE" sz="2400"/>
              <a:t>Comprendre les concepts de vieillissement (actif et) en bonne santé. </a:t>
            </a:r>
            <a:endParaRPr sz="2400"/>
          </a:p>
          <a:p>
            <a:pPr marL="0" lvl="0" indent="0" algn="l" rtl="0">
              <a:lnSpc>
                <a:spcPct val="120000"/>
              </a:lnSpc>
              <a:spcBef>
                <a:spcPts val="1200"/>
              </a:spcBef>
              <a:spcAft>
                <a:spcPts val="0"/>
              </a:spcAft>
              <a:buSzPct val="100000"/>
              <a:buNone/>
            </a:pPr>
            <a:endParaRPr sz="2000"/>
          </a:p>
        </p:txBody>
      </p:sp>
      <p:sp>
        <p:nvSpPr>
          <p:cNvPr id="166" name="Google Shape;166;p6"/>
          <p:cNvSpPr txBox="1"/>
          <p:nvPr/>
        </p:nvSpPr>
        <p:spPr>
          <a:xfrm>
            <a:off x="5419175" y="5724255"/>
            <a:ext cx="6099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A4CF5"/>
              </a:buClr>
              <a:buSzPts val="2800"/>
              <a:buFont typeface="Calibri"/>
              <a:buNone/>
            </a:pPr>
            <a:r>
              <a:rPr lang="de-DE">
                <a:solidFill>
                  <a:srgbClr val="4A4CF5"/>
                </a:solidFill>
              </a:rPr>
              <a:t>Activité 1 : Brise-glace</a:t>
            </a:r>
            <a:endParaRPr>
              <a:solidFill>
                <a:srgbClr val="4A4CF5"/>
              </a:solidFill>
            </a:endParaRPr>
          </a:p>
        </p:txBody>
      </p:sp>
      <p:sp>
        <p:nvSpPr>
          <p:cNvPr id="172" name="Google Shape;172;p7"/>
          <p:cNvSpPr txBox="1">
            <a:spLocks noGrp="1"/>
          </p:cNvSpPr>
          <p:nvPr>
            <p:ph type="body" idx="1"/>
          </p:nvPr>
        </p:nvSpPr>
        <p:spPr>
          <a:xfrm>
            <a:off x="558000" y="1685096"/>
            <a:ext cx="9564196" cy="212341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de-DE"/>
              <a:t>Qu'est-ce que le vieillissement pour vous ? </a:t>
            </a:r>
            <a:endParaRPr/>
          </a:p>
          <a:p>
            <a:pPr marL="228600" lvl="0" indent="-228600" algn="l" rtl="0">
              <a:lnSpc>
                <a:spcPct val="100000"/>
              </a:lnSpc>
              <a:spcBef>
                <a:spcPts val="1200"/>
              </a:spcBef>
              <a:spcAft>
                <a:spcPts val="0"/>
              </a:spcAft>
              <a:buSzPct val="100000"/>
              <a:buChar char="▪"/>
            </a:pPr>
            <a:r>
              <a:rPr lang="de-DE"/>
              <a:t>Qui est une personne âgée pour vous ?</a:t>
            </a:r>
            <a:endParaRPr/>
          </a:p>
          <a:p>
            <a:pPr marL="228600" lvl="0" indent="-228600" algn="l" rtl="0">
              <a:lnSpc>
                <a:spcPct val="100000"/>
              </a:lnSpc>
              <a:spcBef>
                <a:spcPts val="1200"/>
              </a:spcBef>
              <a:spcAft>
                <a:spcPts val="0"/>
              </a:spcAft>
              <a:buSzPct val="100000"/>
              <a:buChar char="▪"/>
            </a:pPr>
            <a:r>
              <a:rPr lang="de-DE"/>
              <a:t>Veuillez nous faire part de vos associations ? À qui et à quoi pensez-vous ?</a:t>
            </a:r>
            <a:endParaRPr/>
          </a:p>
          <a:p>
            <a:pPr marL="228600" lvl="0" indent="-228600" algn="l" rtl="0">
              <a:lnSpc>
                <a:spcPct val="100000"/>
              </a:lnSpc>
              <a:spcBef>
                <a:spcPts val="1200"/>
              </a:spcBef>
              <a:spcAft>
                <a:spcPts val="0"/>
              </a:spcAft>
              <a:buSzPct val="100000"/>
              <a:buChar char="▪"/>
            </a:pPr>
            <a:r>
              <a:rPr lang="de-DE"/>
              <a:t>Comment les personnes âgées sont-elles perçues dans votre culture ?</a:t>
            </a:r>
            <a:endParaRPr/>
          </a:p>
          <a:p>
            <a:pPr marL="228600" lvl="0" indent="-228600" algn="l" rtl="0">
              <a:lnSpc>
                <a:spcPct val="100000"/>
              </a:lnSpc>
              <a:spcBef>
                <a:spcPts val="1200"/>
              </a:spcBef>
              <a:spcAft>
                <a:spcPts val="0"/>
              </a:spcAft>
              <a:buSzPct val="100000"/>
              <a:buChar char="▪"/>
            </a:pPr>
            <a:r>
              <a:rPr lang="de-DE"/>
              <a:t>Quel est le rapport avec les applications ?</a:t>
            </a:r>
            <a:endParaRPr/>
          </a:p>
        </p:txBody>
      </p:sp>
      <p:pic>
        <p:nvPicPr>
          <p:cNvPr id="173" name="Google Shape;173;p7"/>
          <p:cNvPicPr preferRelativeResize="0"/>
          <p:nvPr/>
        </p:nvPicPr>
        <p:blipFill rotWithShape="1">
          <a:blip r:embed="rId3">
            <a:alphaModFix/>
          </a:blip>
          <a:srcRect r="13424" b="13707"/>
          <a:stretch/>
        </p:blipFill>
        <p:spPr>
          <a:xfrm>
            <a:off x="578669" y="4341915"/>
            <a:ext cx="5048608" cy="2516085"/>
          </a:xfrm>
          <a:prstGeom prst="rect">
            <a:avLst/>
          </a:prstGeom>
          <a:noFill/>
          <a:ln>
            <a:noFill/>
          </a:ln>
        </p:spPr>
      </p:pic>
      <p:pic>
        <p:nvPicPr>
          <p:cNvPr id="174" name="Google Shape;174;p7"/>
          <p:cNvPicPr preferRelativeResize="0"/>
          <p:nvPr/>
        </p:nvPicPr>
        <p:blipFill rotWithShape="1">
          <a:blip r:embed="rId4">
            <a:alphaModFix/>
          </a:blip>
          <a:srcRect/>
          <a:stretch/>
        </p:blipFill>
        <p:spPr>
          <a:xfrm>
            <a:off x="5585581" y="4874252"/>
            <a:ext cx="1356078" cy="1983747"/>
          </a:xfrm>
          <a:prstGeom prst="rect">
            <a:avLst/>
          </a:prstGeom>
          <a:noFill/>
          <a:ln>
            <a:noFill/>
          </a:ln>
        </p:spPr>
      </p:pic>
      <p:sp>
        <p:nvSpPr>
          <p:cNvPr id="175" name="Google Shape;175;p7"/>
          <p:cNvSpPr/>
          <p:nvPr/>
        </p:nvSpPr>
        <p:spPr>
          <a:xfrm>
            <a:off x="6532947" y="6488675"/>
            <a:ext cx="28464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 </a:t>
            </a:r>
            <a:r>
              <a:rPr lang="de-DE" sz="1200">
                <a:solidFill>
                  <a:schemeClr val="dk1"/>
                </a:solidFill>
                <a:latin typeface="Calibri"/>
                <a:ea typeface="Calibri"/>
                <a:cs typeface="Calibri"/>
                <a:sym typeface="Calibri"/>
              </a:rPr>
              <a:t>| </a:t>
            </a:r>
            <a:r>
              <a:rPr lang="de-DE" sz="1200" u="sng">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 </a:t>
            </a:r>
            <a:r>
              <a:rPr lang="de-DE" sz="1200">
                <a:solidFill>
                  <a:schemeClr val="dk1"/>
                </a:solidFill>
                <a:latin typeface="Calibri"/>
                <a:ea typeface="Calibri"/>
                <a:cs typeface="Calibri"/>
                <a:sym typeface="Calibri"/>
              </a:rPr>
              <a:t>| </a:t>
            </a:r>
            <a:r>
              <a:rPr lang="de-DE" sz="1200" u="sng">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Licence </a:t>
            </a:r>
            <a:r>
              <a:rPr lang="de-DE" sz="1200" u="sng">
                <a:solidFill>
                  <a:schemeClr val="dk1"/>
                </a:solidFill>
                <a:latin typeface="Calibri"/>
                <a:ea typeface="Calibri"/>
                <a:cs typeface="Calibri"/>
                <a:sym typeface="Calibri"/>
                <a:hlinkClick r:id="rId8">
                  <a:extLst>
                    <a:ext uri="{A12FA001-AC4F-418D-AE19-62706E023703}">
                      <ahyp:hlinkClr xmlns="" xmlns:ahyp="http://schemas.microsoft.com/office/drawing/2018/hyperlinkcolor" val="tx"/>
                    </a:ext>
                  </a:extLst>
                </a:hlinkClick>
              </a:rPr>
              <a:t>Pixabay</a:t>
            </a:r>
            <a:endParaRPr sz="1200">
              <a:solidFill>
                <a:schemeClr val="dk1"/>
              </a:solidFill>
              <a:latin typeface="Calibri"/>
              <a:ea typeface="Calibri"/>
              <a:cs typeface="Calibri"/>
              <a:sym typeface="Calibri"/>
            </a:endParaRPr>
          </a:p>
        </p:txBody>
      </p:sp>
      <p:pic>
        <p:nvPicPr>
          <p:cNvPr id="176" name="Google Shape;176;p7" descr="Effective coworking. colleagues togetherness, workers collaboration, teamwork regulation. workflow efficiency increase. team members arranging mechanism."/>
          <p:cNvPicPr preferRelativeResize="0"/>
          <p:nvPr/>
        </p:nvPicPr>
        <p:blipFill rotWithShape="1">
          <a:blip r:embed="rId9">
            <a:alphaModFix/>
          </a:blip>
          <a:srcRect/>
          <a:stretch/>
        </p:blipFill>
        <p:spPr>
          <a:xfrm>
            <a:off x="6913172" y="860754"/>
            <a:ext cx="5627914" cy="5627914"/>
          </a:xfrm>
          <a:prstGeom prst="rect">
            <a:avLst/>
          </a:prstGeom>
          <a:noFill/>
          <a:ln>
            <a:noFill/>
          </a:ln>
        </p:spPr>
      </p:pic>
      <p:sp>
        <p:nvSpPr>
          <p:cNvPr id="177" name="Google Shape;177;p7"/>
          <p:cNvSpPr txBox="1"/>
          <p:nvPr/>
        </p:nvSpPr>
        <p:spPr>
          <a:xfrm>
            <a:off x="8957440" y="6404768"/>
            <a:ext cx="3234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10">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sp>
        <p:nvSpPr>
          <p:cNvPr id="178" name="Google Shape;178;p7"/>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7"/>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180" name="Google Shape;180;p7"/>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txBox="1">
            <a:spLocks noGrp="1"/>
          </p:cNvSpPr>
          <p:nvPr>
            <p:ph type="title"/>
          </p:nvPr>
        </p:nvSpPr>
        <p:spPr>
          <a:xfrm>
            <a:off x="557999" y="1566109"/>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de-DE"/>
              <a:t>Qu'est-ce qu'une "personne âgée" et qu'est-ce que le vieillissement ?</a:t>
            </a:r>
            <a:endParaRPr/>
          </a:p>
        </p:txBody>
      </p:sp>
      <p:sp>
        <p:nvSpPr>
          <p:cNvPr id="187" name="Google Shape;187;p8"/>
          <p:cNvSpPr txBox="1">
            <a:spLocks noGrp="1"/>
          </p:cNvSpPr>
          <p:nvPr>
            <p:ph type="body" idx="1"/>
          </p:nvPr>
        </p:nvSpPr>
        <p:spPr>
          <a:xfrm>
            <a:off x="566154" y="2171204"/>
            <a:ext cx="7369532" cy="4223443"/>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SzPct val="100000"/>
              <a:buChar char="▪"/>
            </a:pPr>
            <a:r>
              <a:rPr lang="de-DE"/>
              <a:t>Dans la plupart des pays occidentaux, la notion de "personne âgée" est associée à l'âge chronologique auquel on perçoit des prestations de retraite. </a:t>
            </a:r>
            <a:endParaRPr/>
          </a:p>
          <a:p>
            <a:pPr marL="228600" lvl="0" indent="-228600" algn="l" rtl="0">
              <a:lnSpc>
                <a:spcPct val="120000"/>
              </a:lnSpc>
              <a:spcBef>
                <a:spcPts val="1200"/>
              </a:spcBef>
              <a:spcAft>
                <a:spcPts val="0"/>
              </a:spcAft>
              <a:buSzPct val="100000"/>
              <a:buChar char="▪"/>
            </a:pPr>
            <a:r>
              <a:rPr lang="de-DE"/>
              <a:t>Les Nations Unies définissent une "personne âgée" comme étant âgée de 60 à 65 ans et plus (UN DESA, 2020).</a:t>
            </a:r>
            <a:endParaRPr/>
          </a:p>
          <a:p>
            <a:pPr marL="228600" lvl="0" indent="-228600" algn="l" rtl="0">
              <a:lnSpc>
                <a:spcPct val="120000"/>
              </a:lnSpc>
              <a:spcBef>
                <a:spcPts val="1200"/>
              </a:spcBef>
              <a:spcAft>
                <a:spcPts val="0"/>
              </a:spcAft>
              <a:buSzPct val="100000"/>
              <a:buChar char="▪"/>
            </a:pPr>
            <a:r>
              <a:rPr lang="de-DE"/>
              <a:t>Les personnes considérées comme "âgées" sont également socialement construites (changement de rôle social, par exemple en devenant grands-parents, en quittant le marché du travail ou en changeant de caractéristiques physiques, par exemple en ayant des cheveux gris). </a:t>
            </a:r>
            <a:endParaRPr/>
          </a:p>
          <a:p>
            <a:pPr marL="228600" lvl="0" indent="-228600" algn="l" rtl="0">
              <a:lnSpc>
                <a:spcPct val="120000"/>
              </a:lnSpc>
              <a:spcBef>
                <a:spcPts val="1200"/>
              </a:spcBef>
              <a:spcAft>
                <a:spcPts val="0"/>
              </a:spcAft>
              <a:buSzPct val="100000"/>
              <a:buChar char="▪"/>
            </a:pPr>
            <a:r>
              <a:rPr lang="de-DE"/>
              <a:t>Cependant, le vieillissement est un processus complexe : "Le vieillissement est associé à des changements dans les processus dynamiques biologiques, physiologiques, environnementaux, psychologiques, comportementaux et sociaux. (NIA, 2020)</a:t>
            </a:r>
            <a:endParaRPr/>
          </a:p>
        </p:txBody>
      </p:sp>
      <p:sp>
        <p:nvSpPr>
          <p:cNvPr id="188" name="Google Shape;188;p8"/>
          <p:cNvSpPr/>
          <p:nvPr/>
        </p:nvSpPr>
        <p:spPr>
          <a:xfrm>
            <a:off x="6753150" y="-3925"/>
            <a:ext cx="54375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1800">
                <a:solidFill>
                  <a:schemeClr val="lt1"/>
                </a:solidFill>
                <a:latin typeface="Calibri"/>
                <a:ea typeface="Calibri"/>
                <a:cs typeface="Calibri"/>
                <a:sym typeface="Calibri"/>
              </a:rPr>
              <a:t>9.1.1 Connaissances générales en matière de nutrition</a:t>
            </a:r>
            <a:endParaRPr sz="1800">
              <a:solidFill>
                <a:schemeClr val="lt1"/>
              </a:solidFill>
              <a:latin typeface="Calibri"/>
              <a:ea typeface="Calibri"/>
              <a:cs typeface="Calibri"/>
              <a:sym typeface="Calibri"/>
            </a:endParaRPr>
          </a:p>
        </p:txBody>
      </p:sp>
      <p:sp>
        <p:nvSpPr>
          <p:cNvPr id="189" name="Google Shape;189;p8"/>
          <p:cNvSpPr/>
          <p:nvPr/>
        </p:nvSpPr>
        <p:spPr>
          <a:xfrm>
            <a:off x="9752970" y="6394648"/>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de-DE"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190" name="Google Shape;190;p8"/>
          <p:cNvPicPr preferRelativeResize="0"/>
          <p:nvPr/>
        </p:nvPicPr>
        <p:blipFill rotWithShape="1">
          <a:blip r:embed="rId5">
            <a:alphaModFix/>
          </a:blip>
          <a:srcRect/>
          <a:stretch/>
        </p:blipFill>
        <p:spPr>
          <a:xfrm>
            <a:off x="7943841" y="1566109"/>
            <a:ext cx="4229100" cy="4229100"/>
          </a:xfrm>
          <a:prstGeom prst="rect">
            <a:avLst/>
          </a:prstGeom>
          <a:noFill/>
          <a:ln>
            <a:noFill/>
          </a:ln>
        </p:spPr>
      </p:pic>
      <p:sp>
        <p:nvSpPr>
          <p:cNvPr id="191" name="Google Shape;191;p8"/>
          <p:cNvSpPr/>
          <p:nvPr/>
        </p:nvSpPr>
        <p:spPr>
          <a:xfrm>
            <a:off x="48351" y="32250"/>
            <a:ext cx="517800" cy="4917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8"/>
          <p:cNvSpPr txBox="1"/>
          <p:nvPr/>
        </p:nvSpPr>
        <p:spPr>
          <a:xfrm>
            <a:off x="558000" y="900"/>
            <a:ext cx="4653600" cy="5544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chemeClr val="dk1"/>
              </a:buClr>
              <a:buSzPts val="2035"/>
              <a:buFont typeface="Calibri"/>
              <a:buNone/>
            </a:pPr>
            <a:r>
              <a:rPr lang="de-DE" sz="1935" b="1">
                <a:solidFill>
                  <a:schemeClr val="dk1"/>
                </a:solidFill>
                <a:latin typeface="Calibri"/>
                <a:ea typeface="Calibri"/>
                <a:cs typeface="Calibri"/>
                <a:sym typeface="Calibri"/>
              </a:rPr>
              <a:t>Applications de santé pour personnes âgées</a:t>
            </a:r>
            <a:endParaRPr sz="1195"/>
          </a:p>
        </p:txBody>
      </p:sp>
      <p:sp>
        <p:nvSpPr>
          <p:cNvPr id="193" name="Google Shape;193;p8"/>
          <p:cNvSpPr/>
          <p:nvPr/>
        </p:nvSpPr>
        <p:spPr>
          <a:xfrm>
            <a:off x="48351" y="69243"/>
            <a:ext cx="517800" cy="41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Gill Sans"/>
                <a:ea typeface="Gill Sans"/>
                <a:cs typeface="Gill Sans"/>
                <a:sym typeface="Gill Sans"/>
              </a:rPr>
              <a:t>9.1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9.1 Session d_enseignement"/>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jkih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KOSKF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o5Io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KOSKF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KOSKF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KOSKF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jkihZFQaV5GsAAABvAAAAHAAAAHVuaXZlcnNhbC9sb2NhbF9zZXR0aW5ncy54bWwNyrEKwkAMANC9XxEySB3Uugn2rpujCK0fENogB7mk9ELRv/e2N7x++GaBnbeSTANezx0C62xL0k/A9/Q43RCKky4kphxQDWGITS82k4zsXmOBVejH28S5wvlJuc4XqbOkAu1B/B6PeInNH1BLAwQUAAIACACjkihZ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o5IoWeohDhNLAAAAbAAAABsAAAB1bml2ZXJzYWwvdW5pdmVyc2FsLnBuZy54bWyzsa/IzVEoSy0qzszPs1Uy1DNQsrfj5bIpKEoty0wtV6gAigEFIUBJoRLINUJwyzNTSjKAQiYmFgjBjNTM9IwSoKiBhRlcVB9oKABQSwECAAAUAAIACACpflBPNmFYAkcDAADhCQAAFAAAAAAAAAABAAAAAAAAAAAAdW5pdmVyc2FsL3BsYXllci54bWxQSwECAAAUAAIACACjkihZtTf0qBwFAADhEwAAHQAAAAAAAAABAAAAAAB5AwAAdW5pdmVyc2FsL2NvbW1vbl9tZXNzYWdlcy5sbmdQSwECAAAUAAIACACjkihZFR5gG6MAAAB/AQAALgAAAAAAAAABAAAAAADQCAAAdW5pdmVyc2FsL3BsYXliYWNrX2FuZF9uYXZpZ2F0aW9uX3NldHRpbmdzLnhtbFBLAQIAABQAAgAIAKOSKFl0STUfPAQAAAwVAAAnAAAAAAAAAAEAAAAAAL8JAAB1bml2ZXJzYWwvZmxhc2hfcHVibGlzaGluZ19zZXR0aW5ncy54bWxQSwECAAAUAAIACACjkihZN4uHansDAACsDAAAIQAAAAAAAAABAAAAAABADgAAdW5pdmVyc2FsL2ZsYXNoX3NraW5fc2V0dGluZ3MueG1sUEsBAgAAFAACAAgAo5IoWaavViM2BAAAlhQAACYAAAAAAAAAAQAAAAAA+hEAAHVuaXZlcnNhbC9odG1sX3B1Ymxpc2hpbmdfc2V0dGluZ3MueG1sUEsBAgAAFAACAAgAo5IoWSYPfuiwAQAAbwYAAB8AAAAAAAAAAQAAAAAAdBYAAHVuaXZlcnNhbC9odG1sX3NraW5fc2V0dGluZ3MuanNQSwECAAAUAAIACACjkihZFQaV5GsAAABvAAAAHAAAAAAAAAABAAAAAABhGAAAdW5pdmVyc2FsL2xvY2FsX3NldHRpbmdzLnhtbFBLAQIAABQAAgAIAKOSKFnCG66ZaBIAAPdNAAAXAAAAAAAAAAAAAAAAAAYZAAB1bml2ZXJzYWwvdW5pdmVyc2FsLnBuZ1BLAQIAABQAAgAIAKOSKFnqIQ4TSwAAAGwAAAAbAAAAAAAAAAEAAAAAAKMrAAB1bml2ZXJzYWwvdW5pdmVyc2FsLnBuZy54bWxQSwUGAAAAAAoACgAGAwAAJywAAAAA"/>
  <p:tag name="ISPRING_LMS_API_VERSION" val="SCORM 1.2"/>
  <p:tag name="ISPRING_ULTRA_SCORM_COURSE_ID" val="E85D507A-C5B1-4A3B-8B51-9D990C6EBB44"/>
  <p:tag name="ISPRING_CMI5_LAUNCH_METHOD" val="any window"/>
  <p:tag name="ISPRINGCLOUDFOLDERID" val="1"/>
  <p:tag name="ISPRINGONLINEFOLDERID" val="1"/>
  <p:tag name="ISPRING_OUTPUT_FOLDER" val="[[&quot;\u007F\uFFFD\uFFFD{A396230D-9A3A-426D-B380-67D82CDE4863}&quot;,&quot;C:\\Users\\pantelis\\Documents\\MHAPPS\\French\\Training material for ETA 09_F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ETA 9.1 Session d_enseignement"/>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5593</Words>
  <Application>Microsoft Office PowerPoint</Application>
  <PresentationFormat>Ευρεία οθόνη</PresentationFormat>
  <Paragraphs>556</Paragraphs>
  <Slides>52</Slides>
  <Notes>52</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52</vt:i4>
      </vt:variant>
    </vt:vector>
  </HeadingPairs>
  <TitlesOfParts>
    <vt:vector size="61" baseType="lpstr">
      <vt:lpstr>Calibri Light</vt:lpstr>
      <vt:lpstr>Noto Sans Symbols</vt:lpstr>
      <vt:lpstr>Arial</vt:lpstr>
      <vt:lpstr>Impact</vt:lpstr>
      <vt:lpstr>Gill Sans</vt:lpstr>
      <vt:lpstr>Roboto</vt:lpstr>
      <vt:lpstr>Calibri</vt:lpstr>
      <vt:lpstr>Θέμα του Office</vt:lpstr>
      <vt:lpstr>Θέμα του Office</vt:lpstr>
      <vt:lpstr>Παρουσίαση του PowerPoint</vt:lpstr>
      <vt:lpstr>Παρουσίαση του PowerPoint</vt:lpstr>
      <vt:lpstr>Partenaires</vt:lpstr>
      <vt:lpstr>Session d'enseignement :  Contenu</vt:lpstr>
      <vt:lpstr>Objectifs</vt:lpstr>
      <vt:lpstr>Compétences</vt:lpstr>
      <vt:lpstr>9.1.1 Informations générales sur le vieillissement</vt:lpstr>
      <vt:lpstr>Activité 1 : Brise-glace</vt:lpstr>
      <vt:lpstr>Qu'est-ce qu'une "personne âgée" et qu'est-ce que le vieillissement ?</vt:lpstr>
      <vt:lpstr>Quels sont donc les processus de vieillissement ?</vt:lpstr>
      <vt:lpstr>Stéréotypes sur les "personnes âgées" ? Non ! Hétérogénéité du vieillissement !</vt:lpstr>
      <vt:lpstr>Hétérogénéité du vieillissement !</vt:lpstr>
      <vt:lpstr>Vieillissement en bonne santé </vt:lpstr>
      <vt:lpstr>9.1.2 Capacité fonctionnelle, domaines clés du vieillissement en bonne santé, activités de la vie quotidienne (AVQ)</vt:lpstr>
      <vt:lpstr>Capacité fonctionnelle Domaines clés du vieillissement en bonne santé</vt:lpstr>
      <vt:lpstr>Activités cognitives</vt:lpstr>
      <vt:lpstr>Activités physiques</vt:lpstr>
      <vt:lpstr>Engagement social</vt:lpstr>
      <vt:lpstr>Santé mentale</vt:lpstr>
      <vt:lpstr>Maladies chroniques et handicaps</vt:lpstr>
      <vt:lpstr>Activités de la vie quotidienne (AVQ)</vt:lpstr>
      <vt:lpstr>Activité 2 : Exercice de réflexion</vt:lpstr>
      <vt:lpstr>9.1.3 Les applications de santé pour les personnes âgées et leurs avantages</vt:lpstr>
      <vt:lpstr>Applis santé et vieillissement sain</vt:lpstr>
      <vt:lpstr>Comment les applications de santé peuvent-elles contribuer au vieillissement en bonne santé ?</vt:lpstr>
      <vt:lpstr>Autocontrôle et suivi</vt:lpstr>
      <vt:lpstr>Fixation des objectifs</vt:lpstr>
      <vt:lpstr>Signaux ou notifications push</vt:lpstr>
      <vt:lpstr>Soutien social</vt:lpstr>
      <vt:lpstr>Activité 3 : Partagez vos expériences</vt:lpstr>
      <vt:lpstr>9.1.4 Scénario d'intégration en situation réelle</vt:lpstr>
      <vt:lpstr>Petite histoire : Les applications de santé dans un scénario réel</vt:lpstr>
      <vt:lpstr>Petite histoire  : Mme Schmidt et les applications de santé dans un scénario réel</vt:lpstr>
      <vt:lpstr>Petite histoire : Mme Schmidt et les applications de santé dans un scénario réel</vt:lpstr>
      <vt:lpstr>Petite histoire  : Mme Schmidt et les applications de santé dans un scénario réel</vt:lpstr>
      <vt:lpstr>Petite histoire  : Mme Schmidt et les applications de santé dans un scénario réel</vt:lpstr>
      <vt:lpstr>Petite histoire : Mme Schmidt et les applications de santé dans un scénario réel</vt:lpstr>
      <vt:lpstr>Petite histoire : Mme Schmidt et les applications de santé dans un scénario réel</vt:lpstr>
      <vt:lpstr>Activité 4 : Discuter des avantages des applications de santé dans les domaines clés du vieillissement en bonne santé</vt:lpstr>
      <vt:lpstr>9.1.5 Explorer, naviguer dans les applications et évaluer les avantages potentiels</vt:lpstr>
      <vt:lpstr>Exemples : Applications disponibles pour le vieillissement en bonne santé</vt:lpstr>
      <vt:lpstr>Activité 5 : Explorer les applications de santé</vt:lpstr>
      <vt:lpstr>9.1.6 Discussion et questions ouvertes</vt:lpstr>
      <vt:lpstr>Activité 6 : Partagez avec le groupe</vt:lpstr>
      <vt:lpstr>Discussion</vt:lpstr>
      <vt:lpstr>9.1.7 Prochaines étapes, évaluation et clôture</vt:lpstr>
      <vt:lpstr>Prochaines étapes</vt:lpstr>
      <vt:lpstr>Questionnaire d'évaluation </vt:lpstr>
      <vt:lpstr>Questionnaire d'évaluation </vt:lpstr>
      <vt:lpstr>Références et lectures complémentaires</vt:lpstr>
      <vt:lpstr>Références et lectures complémentaires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9.1 Session d_enseignement</dc:title>
  <dc:creator>pantelis bbalaouras</dc:creator>
  <cp:lastModifiedBy>pantelis</cp:lastModifiedBy>
  <cp:revision>8</cp:revision>
  <dcterms:created xsi:type="dcterms:W3CDTF">2020-06-02T13:31:56Z</dcterms:created>
  <dcterms:modified xsi:type="dcterms:W3CDTF">2024-09-10T16:34:34Z</dcterms:modified>
</cp:coreProperties>
</file>