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57" r:id="rId2"/>
    <p:sldId id="458" r:id="rId3"/>
    <p:sldId id="545" r:id="rId4"/>
    <p:sldId id="437" r:id="rId5"/>
    <p:sldId id="439" r:id="rId6"/>
    <p:sldId id="442" r:id="rId7"/>
    <p:sldId id="443" r:id="rId8"/>
    <p:sldId id="444" r:id="rId9"/>
    <p:sldId id="440" r:id="rId10"/>
    <p:sldId id="445" r:id="rId11"/>
    <p:sldId id="456" r:id="rId12"/>
    <p:sldId id="451" r:id="rId13"/>
    <p:sldId id="452" r:id="rId14"/>
    <p:sldId id="454" r:id="rId15"/>
    <p:sldId id="455" r:id="rId16"/>
    <p:sldId id="453" r:id="rId17"/>
    <p:sldId id="424" r:id="rId18"/>
    <p:sldId id="438" r:id="rId19"/>
    <p:sldId id="447" r:id="rId20"/>
    <p:sldId id="450" r:id="rId21"/>
    <p:sldId id="429" r:id="rId22"/>
    <p:sldId id="448" r:id="rId23"/>
    <p:sldId id="404" r:id="rId24"/>
  </p:sldIdLst>
  <p:sldSz cx="12192000" cy="6858000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1505" autoAdjust="0"/>
  </p:normalViewPr>
  <p:slideViewPr>
    <p:cSldViewPr snapToGrid="0">
      <p:cViewPr varScale="1">
        <p:scale>
          <a:sx n="94" d="100"/>
          <a:sy n="94" d="100"/>
        </p:scale>
        <p:origin x="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45659C34-76D3-40EF-AA9E-F68AC63FEF91}"/>
    <pc:docChg chg="modSld">
      <pc:chgData name="pantelis balaouras" userId="25e8755020fc1734" providerId="LiveId" clId="{45659C34-76D3-40EF-AA9E-F68AC63FEF91}" dt="2024-04-28T19:22:33.584" v="0" actId="1076"/>
      <pc:docMkLst>
        <pc:docMk/>
      </pc:docMkLst>
      <pc:sldChg chg="modSp mod">
        <pc:chgData name="pantelis balaouras" userId="25e8755020fc1734" providerId="LiveId" clId="{45659C34-76D3-40EF-AA9E-F68AC63FEF91}" dt="2024-04-28T19:22:33.584" v="0" actId="1076"/>
        <pc:sldMkLst>
          <pc:docMk/>
          <pc:sldMk cId="1580276678" sldId="451"/>
        </pc:sldMkLst>
        <pc:spChg chg="mod">
          <ac:chgData name="pantelis balaouras" userId="25e8755020fc1734" providerId="LiveId" clId="{45659C34-76D3-40EF-AA9E-F68AC63FEF91}" dt="2024-04-28T19:22:33.584" v="0" actId="1076"/>
          <ac:spMkLst>
            <pc:docMk/>
            <pc:sldMk cId="1580276678" sldId="451"/>
            <ac:spMk id="14" creationId="{F2CF200D-C714-4BA9-AECB-681B7F038870}"/>
          </ac:spMkLst>
        </pc:spChg>
      </pc:sldChg>
    </pc:docChg>
  </pc:docChgLst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Ioanna Zygouri" userId="e39f6a80f86403a0" providerId="LiveId" clId="{F6F489D1-5A46-4A65-9A76-03FE233ABD50}"/>
    <pc:docChg chg="modSld">
      <pc:chgData name="Ioanna Zygouri" userId="e39f6a80f86403a0" providerId="LiveId" clId="{F6F489D1-5A46-4A65-9A76-03FE233ABD50}" dt="2024-05-23T11:44:07.354" v="5" actId="404"/>
      <pc:docMkLst>
        <pc:docMk/>
      </pc:docMkLst>
      <pc:sldChg chg="modSp mod">
        <pc:chgData name="Ioanna Zygouri" userId="e39f6a80f86403a0" providerId="LiveId" clId="{F6F489D1-5A46-4A65-9A76-03FE233ABD50}" dt="2024-05-23T11:44:07.354" v="5" actId="404"/>
        <pc:sldMkLst>
          <pc:docMk/>
          <pc:sldMk cId="1790413655" sldId="450"/>
        </pc:sldMkLst>
        <pc:spChg chg="mod">
          <ac:chgData name="Ioanna Zygouri" userId="e39f6a80f86403a0" providerId="LiveId" clId="{F6F489D1-5A46-4A65-9A76-03FE233ABD50}" dt="2024-05-23T11:44:07.354" v="5" actId="404"/>
          <ac:spMkLst>
            <pc:docMk/>
            <pc:sldMk cId="1790413655" sldId="450"/>
            <ac:spMk id="4" creationId="{9651827C-5BB0-427C-8C65-8784AC89CEFC}"/>
          </ac:spMkLst>
        </pc:spChg>
      </pc:sldChg>
      <pc:sldChg chg="modSp mod">
        <pc:chgData name="Ioanna Zygouri" userId="e39f6a80f86403a0" providerId="LiveId" clId="{F6F489D1-5A46-4A65-9A76-03FE233ABD50}" dt="2024-05-23T11:43:28.681" v="2" actId="404"/>
        <pc:sldMkLst>
          <pc:docMk/>
          <pc:sldMk cId="1143992623" sldId="458"/>
        </pc:sldMkLst>
        <pc:spChg chg="mod">
          <ac:chgData name="Ioanna Zygouri" userId="e39f6a80f86403a0" providerId="LiveId" clId="{F6F489D1-5A46-4A65-9A76-03FE233ABD50}" dt="2024-05-23T11:43:28.681" v="2" actId="404"/>
          <ac:spMkLst>
            <pc:docMk/>
            <pc:sldMk cId="1143992623" sldId="458"/>
            <ac:spMk id="4" creationId="{9A6A0DFE-6EE7-43A9-9127-F286DC144B85}"/>
          </ac:spMkLst>
        </pc:spChg>
      </pc:sldChg>
      <pc:sldChg chg="modSp mod">
        <pc:chgData name="Ioanna Zygouri" userId="e39f6a80f86403a0" providerId="LiveId" clId="{F6F489D1-5A46-4A65-9A76-03FE233ABD50}" dt="2024-05-23T11:43:33.649" v="4" actId="404"/>
        <pc:sldMkLst>
          <pc:docMk/>
          <pc:sldMk cId="811085658" sldId="545"/>
        </pc:sldMkLst>
        <pc:spChg chg="mod">
          <ac:chgData name="Ioanna Zygouri" userId="e39f6a80f86403a0" providerId="LiveId" clId="{F6F489D1-5A46-4A65-9A76-03FE233ABD50}" dt="2024-05-23T11:43:33.649" v="4" actId="404"/>
          <ac:spMkLst>
            <pc:docMk/>
            <pc:sldMk cId="811085658" sldId="545"/>
            <ac:spMk id="7" creationId="{E2D38E87-33DB-46E9-933D-FDECBD945692}"/>
          </ac:spMkLst>
        </pc:spChg>
      </pc:sld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pantelis balaouras" userId="25e8755020fc1734" providerId="LiveId" clId="{9451A4AF-78D4-4906-B284-AB5E256CC01F}"/>
    <pc:docChg chg="modSld">
      <pc:chgData name="pantelis balaouras" userId="25e8755020fc1734" providerId="LiveId" clId="{9451A4AF-78D4-4906-B284-AB5E256CC01F}" dt="2024-05-02T07:56:09.081" v="0" actId="255"/>
      <pc:docMkLst>
        <pc:docMk/>
      </pc:docMkLst>
      <pc:sldChg chg="modSp mod">
        <pc:chgData name="pantelis balaouras" userId="25e8755020fc1734" providerId="LiveId" clId="{9451A4AF-78D4-4906-B284-AB5E256CC01F}" dt="2024-05-02T07:56:09.081" v="0" actId="255"/>
        <pc:sldMkLst>
          <pc:docMk/>
          <pc:sldMk cId="2775606300" sldId="457"/>
        </pc:sldMkLst>
        <pc:spChg chg="mod">
          <ac:chgData name="pantelis balaouras" userId="25e8755020fc1734" providerId="LiveId" clId="{9451A4AF-78D4-4906-B284-AB5E256CC01F}" dt="2024-05-02T07:56:09.081" v="0" actId="255"/>
          <ac:spMkLst>
            <pc:docMk/>
            <pc:sldMk cId="2775606300" sldId="457"/>
            <ac:spMk id="4" creationId="{122BC770-408C-50C8-126F-18790E99F2CB}"/>
          </ac:spMkLst>
        </pc:spChg>
      </pc:sldChg>
    </pc:docChg>
  </pc:docChgLst>
  <pc:docChgLst>
    <pc:chgData name="pantelis balaouras" userId="25e8755020fc1734" providerId="LiveId" clId="{7AD46C6E-EA94-436C-8FFF-E41BD27DD6B4}"/>
    <pc:docChg chg="modSld modMainMaster">
      <pc:chgData name="pantelis balaouras" userId="25e8755020fc1734" providerId="LiveId" clId="{7AD46C6E-EA94-436C-8FFF-E41BD27DD6B4}" dt="2024-04-30T16:41:58.989" v="23" actId="1038"/>
      <pc:docMkLst>
        <pc:docMk/>
      </pc:docMkLst>
      <pc:sldChg chg="addSp delSp modSp mod">
        <pc:chgData name="pantelis balaouras" userId="25e8755020fc1734" providerId="LiveId" clId="{7AD46C6E-EA94-436C-8FFF-E41BD27DD6B4}" dt="2024-04-30T16:41:58.989" v="23" actId="1038"/>
        <pc:sldMkLst>
          <pc:docMk/>
          <pc:sldMk cId="1915799683" sldId="404"/>
        </pc:sldMkLst>
        <pc:picChg chg="add mod">
          <ac:chgData name="pantelis balaouras" userId="25e8755020fc1734" providerId="LiveId" clId="{7AD46C6E-EA94-436C-8FFF-E41BD27DD6B4}" dt="2024-04-30T16:41:58.989" v="23" actId="1038"/>
          <ac:picMkLst>
            <pc:docMk/>
            <pc:sldMk cId="1915799683" sldId="404"/>
            <ac:picMk id="4" creationId="{44ADA4B3-6C40-F696-3962-406A24EF1D51}"/>
          </ac:picMkLst>
        </pc:picChg>
        <pc:picChg chg="del">
          <ac:chgData name="pantelis balaouras" userId="25e8755020fc1734" providerId="LiveId" clId="{7AD46C6E-EA94-436C-8FFF-E41BD27DD6B4}" dt="2024-04-30T16:41:49.030" v="19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7AD46C6E-EA94-436C-8FFF-E41BD27DD6B4}" dt="2024-04-29T16:51:51.571" v="18" actId="20577"/>
        <pc:sldMkLst>
          <pc:docMk/>
          <pc:sldMk cId="2775606300" sldId="457"/>
        </pc:sldMkLst>
        <pc:spChg chg="mod">
          <ac:chgData name="pantelis balaouras" userId="25e8755020fc1734" providerId="LiveId" clId="{7AD46C6E-EA94-436C-8FFF-E41BD27DD6B4}" dt="2024-04-29T16:51:51.571" v="18" actId="20577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7AD46C6E-EA94-436C-8FFF-E41BD27DD6B4}" dt="2024-04-29T11:02:52.019" v="1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7AD46C6E-EA94-436C-8FFF-E41BD27DD6B4}" dt="2024-04-29T11:02:38.227" v="11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7AD46C6E-EA94-436C-8FFF-E41BD27DD6B4}" dt="2024-04-29T11:02:38.227" v="11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45.794" v="1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7AD46C6E-EA94-436C-8FFF-E41BD27DD6B4}" dt="2024-04-29T11:02:45.794" v="15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52.019" v="17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7AD46C6E-EA94-436C-8FFF-E41BD27DD6B4}" dt="2024-04-29T11:02:52.019" v="17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8234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Γ και Β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Σωστές </a:t>
            </a:r>
            <a:r>
              <a:rPr lang="en-GB" baseline="0" dirty="0"/>
              <a:t>απαντήσεις:</a:t>
            </a:r>
          </a:p>
          <a:p>
            <a:r>
              <a:rPr lang="en-GB" baseline="0" dirty="0"/>
              <a:t>A </a:t>
            </a:r>
            <a:r>
              <a:rPr lang="en-GB" baseline="0" dirty="0">
                <a:sym typeface="Wingdings" panose="05000000000000000000" pitchFamily="2" charset="2"/>
              </a:rPr>
              <a:t> B</a:t>
            </a:r>
          </a:p>
          <a:p>
            <a:r>
              <a:rPr lang="en-GB" dirty="0"/>
              <a:t>B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baseline="0" dirty="0">
                <a:sym typeface="Wingdings" panose="05000000000000000000" pitchFamily="2" charset="2"/>
              </a:rPr>
              <a:t>D</a:t>
            </a:r>
          </a:p>
          <a:p>
            <a:r>
              <a:rPr lang="en-GB" baseline="0">
                <a:sym typeface="Wingdings" panose="05000000000000000000" pitchFamily="2" charset="2"/>
              </a:rPr>
              <a:t>C </a:t>
            </a:r>
            <a:r>
              <a:rPr lang="en-GB" baseline="0" dirty="0">
                <a:sym typeface="Wingdings" panose="05000000000000000000" pitchFamily="2" charset="2"/>
              </a:rPr>
              <a:t> A</a:t>
            </a:r>
            <a:br>
              <a:rPr lang="en-GB" baseline="0" dirty="0">
                <a:sym typeface="Wingdings" panose="05000000000000000000" pitchFamily="2" charset="2"/>
              </a:rPr>
            </a:br>
            <a:r>
              <a:rPr lang="en-GB" baseline="0" dirty="0">
                <a:sym typeface="Wingdings" panose="05000000000000000000" pitchFamily="2" charset="2"/>
              </a:rPr>
              <a:t>D </a:t>
            </a:r>
            <a:r>
              <a:rPr lang="en-GB" baseline="0">
                <a:sym typeface="Wingdings" panose="05000000000000000000" pitchFamily="2" charset="2"/>
              </a:rPr>
              <a:t>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baseline="0" dirty="0"/>
              <a:t>Σωστό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n-GB" baseline="0" dirty="0"/>
              <a:t>.</a:t>
            </a:r>
            <a:r>
              <a:rPr lang="el-GR" baseline="0" dirty="0" err="1"/>
              <a:t>Λαθος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65646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0364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Σωστή </a:t>
            </a:r>
            <a:r>
              <a:rPr lang="en-GB" baseline="0" dirty="0"/>
              <a:t>απάντηση: </a:t>
            </a:r>
            <a:r>
              <a:rPr lang="el-GR" baseline="0" dirty="0"/>
              <a:t>Γ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</a:t>
            </a:r>
            <a:r>
              <a:rPr lang="el-GR" baseline="0" dirty="0"/>
              <a:t>Δ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baseline="0" dirty="0"/>
              <a:t>Σωστό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82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n-GB" baseline="0" dirty="0"/>
              <a:t>.</a:t>
            </a:r>
            <a:r>
              <a:rPr lang="el-GR" baseline="0" dirty="0"/>
              <a:t>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2603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n-GB" baseline="0" dirty="0"/>
              <a:t>.</a:t>
            </a:r>
            <a:r>
              <a:rPr lang="el-GR" baseline="0" dirty="0"/>
              <a:t>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50578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n-GB" baseline="0" dirty="0"/>
              <a:t>. </a:t>
            </a:r>
            <a:r>
              <a:rPr lang="el-GR" baseline="0" dirty="0"/>
              <a:t>Λάθος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0181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Α και Β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Σωστές </a:t>
            </a:r>
            <a:r>
              <a:rPr lang="en-GB" baseline="0" dirty="0"/>
              <a:t>απαντήσεις: Α και Δ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dirty="0"/>
              <a:t>Σωστό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.</a:t>
            </a:r>
            <a:r>
              <a:rPr lang="el-GR" dirty="0"/>
              <a:t>Λάθος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Σωστές </a:t>
            </a:r>
            <a:r>
              <a:rPr lang="en-GB" baseline="0" dirty="0"/>
              <a:t>απαντήσεις: Α και 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dirty="0">
                <a:solidFill>
                  <a:srgbClr val="FFFFFF"/>
                </a:solidFill>
                <a:latin typeface="Impact" panose="020B0806030902050204" pitchFamily="34" charset="0"/>
              </a:rPr>
              <a:t>3</a:t>
            </a:r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. Participate</a:t>
            </a:r>
            <a:endParaRPr lang="en-US" altLang="el-GR" dirty="0">
              <a:solidFill>
                <a:srgbClr val="FFFFFF"/>
              </a:solidFill>
              <a:latin typeface="Impact" panose="020B0806030902050204" pitchFamily="34" charset="0"/>
            </a:endParaRP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5BFB7895-591C-6BE2-0A9E-6B7B8FB9D0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846B1BE2-D96A-883E-B4AF-CEB64F0953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Διατροφή και σχετικές εφαρμογές υγείας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668296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 6 - Συνεδρία αυτο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διδασκαλία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ς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(6.3)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Διατροφή 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και σχετικές εφαρμογές υγείας 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346173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u="sng" dirty="0">
                <a:solidFill>
                  <a:srgbClr val="203864"/>
                </a:solidFill>
              </a:rPr>
              <a:t>Δεν</a:t>
            </a:r>
            <a:r>
              <a:rPr lang="en-US" sz="2000" b="1" dirty="0">
                <a:solidFill>
                  <a:srgbClr val="203864"/>
                </a:solidFill>
              </a:rPr>
              <a:t> αποτελούν μέρος μιας υγιεινής διατροφής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Φρούτα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Βιομηχανικά παραγόμενα τρανς λιπαρά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Λαχανικά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Δημητριακά ολικής αλέσεως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Τρόφιμα με υψηλή περιεκτικότητα σε πρωτεΐνες είναι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Μήλα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B. Πουλερικά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Ντομάτες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Δύο απαντήσεις είναι σωστές!</a:t>
            </a:r>
            <a:endParaRPr lang="el-GR" sz="1400" b="1" i="1" dirty="0" err="1"/>
          </a:p>
        </p:txBody>
      </p:sp>
      <p:sp>
        <p:nvSpPr>
          <p:cNvPr id="2" name="Ορθογώνιο 9">
            <a:extLst>
              <a:ext uri="{FF2B5EF4-FFF2-40B4-BE49-F238E27FC236}">
                <a16:creationId xmlns:a16="http://schemas.microsoft.com/office/drawing/2014/main" id="{53EB3A1B-0DF4-4F3A-9B5F-EBFE4E812BBD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Αυγά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Ταιριάξτε τις στήλες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Έλλειψη σιδήρου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352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Ραχίτιδα και οστεοπόρωση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Έλλειψη βιταμίνης </a:t>
            </a:r>
            <a:r>
              <a:rPr lang="en-US" dirty="0"/>
              <a:t>Α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 err="1"/>
              <a:t>Αναιμία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Ταιριάξτε τις στήλες 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2126791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Έλλειψη βιταμίνης D</a:t>
            </a:r>
            <a:endParaRPr lang="el-GR" dirty="0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71A3F062-269C-4402-8F65-5358C806FC03}"/>
              </a:ext>
            </a:extLst>
          </p:cNvPr>
          <p:cNvSpPr/>
          <p:nvPr/>
        </p:nvSpPr>
        <p:spPr>
          <a:xfrm>
            <a:off x="6155866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n-GB" dirty="0"/>
              <a:t>Νοητική καθυστέρηση και εγκεφαλική βλάβη </a:t>
            </a:r>
            <a:endParaRPr lang="el-GR" dirty="0"/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F2CF200D-C714-4BA9-AECB-681B7F038870}"/>
              </a:ext>
            </a:extLst>
          </p:cNvPr>
          <p:cNvSpPr/>
          <p:nvPr/>
        </p:nvSpPr>
        <p:spPr>
          <a:xfrm>
            <a:off x="6155866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Σοβαρά οφθαλμικά προβλήματα και τύφλωση </a:t>
            </a:r>
            <a:endParaRPr lang="el-GR" dirty="0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Έλλειψη ιωδίου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Το γάλα, το γιαούρτι και το τυρί είναι τροφές πλούσιες σε ασβέστιο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Τα επεξεργασμένα τρόφιμα, όπως τα έτοιμα γεύματα, τα πατατάκια, το μπέικον, το ζαμπόν και το σαλάμι έχουν χαμηλή περιεκτικότητα σε αλάτι.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Ο Παγκόσμιος Οργανισμός Υγείας συνιστά την κατανάλωση φρέσκων φρούτων και λαχανικών εποχής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22746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Η καλύτερη διατροφή συνδέεται με καλύτερη υγεία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37375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Ο υποσιτισμός στα παιδιά μπορεί να οδηγήσει σε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Καλύτερη ανάπτυξη.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</a:t>
            </a:r>
            <a:r>
              <a:rPr lang="el-GR" dirty="0"/>
              <a:t> Π</a:t>
            </a:r>
            <a:r>
              <a:rPr lang="en-GB" dirty="0" err="1"/>
              <a:t>ερισσότερη</a:t>
            </a:r>
            <a:r>
              <a:rPr lang="en-GB" dirty="0"/>
              <a:t> </a:t>
            </a:r>
            <a:r>
              <a:rPr lang="en-US" dirty="0"/>
              <a:t>ενέργεια για τις συνήθεις δραστηριότητες της καθημερινής ζωής</a:t>
            </a:r>
            <a:r>
              <a:rPr lang="el-GR" dirty="0"/>
              <a:t>.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Βελτίωση των μαθησιακών τους δεξιοτήτων.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</a:t>
            </a:r>
            <a:r>
              <a:rPr lang="el-GR" dirty="0"/>
              <a:t>Συχνότερες ασθένειες</a:t>
            </a:r>
            <a:r>
              <a:rPr lang="en-US" dirty="0"/>
              <a:t>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Παχυσαρκία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Δεν επηρεάζει τις φυσικές ικανότητες του ατόμου.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Δεν επηρεάζει την ποιότητα ζωής ενός ατόμου.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Ορίζεται ως Δείκτης Μάζας Σώματος (ΔΜΣ) &lt;25 kg/m</a:t>
            </a:r>
            <a:r>
              <a:rPr lang="en-US" baseline="30000" dirty="0"/>
              <a:t>2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Μπορεί να συντομεύσει </a:t>
            </a:r>
            <a:r>
              <a:rPr lang="en-GB" dirty="0"/>
              <a:t>τη ζωή ενός ατόμου.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252276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Οι ανθυγιεινές δίαιτες και η κακή διατροφή συγκαταλέγονται μεταξύ των κορυφαίων παραγόντων κινδύνου για </a:t>
            </a:r>
            <a:r>
              <a:rPr lang="en-US" sz="2000" b="1" dirty="0">
                <a:solidFill>
                  <a:srgbClr val="203864"/>
                </a:solidFill>
              </a:rPr>
              <a:t>χρόνιες μη μεταδοτικές ασθένειες </a:t>
            </a:r>
            <a:r>
              <a:rPr lang="en-US" b="1" i="1" dirty="0">
                <a:solidFill>
                  <a:srgbClr val="203864"/>
                </a:solidFill>
              </a:rPr>
              <a:t>(όπως ο διαβήτης τύπου 2, η υπέρταση, το εγκεφαλικό επεισόδιο, οι καρδιακές παθήσεις, ο καρκίνος κ.λπ.).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960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9906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,</a:t>
              </a:r>
              <a:r>
                <a:rPr lang="de-DE" sz="105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de-DE" sz="105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  <a:endParaRPr lang="de-DE" sz="105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de-DE" sz="105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</a:t>
              </a:r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ΓΕΡΜΑΝΊΑ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</a:t>
              </a: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DE EMPRESAS Y</a:t>
              </a: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</a:t>
              </a: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HUMANOS, S.L.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</a:t>
              </a: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DE VALENCIA</a:t>
              </a:r>
              <a:endParaRPr lang="es-ES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ΓΕΡΜΑΝΙΑ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</a:t>
              </a:r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ITALIA INTERCULTURA</a:t>
              </a:r>
              <a:endParaRPr lang="en-US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ΙΤΑΛΙΑ</a:t>
              </a: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  <a:endParaRPr lang="es-ES" sz="1100" b="0" i="0" dirty="0">
              <a:solidFill>
                <a:srgbClr val="203864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</a:p>
          <a:p>
            <a:pPr algn="ctr" fontAlgn="base"/>
            <a:r>
              <a:rPr lang="es-ES" sz="110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ΣΤΡΑΣΒΟΎΡΓΟ, ΓΑΛΛΊΑ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</a:t>
            </a:r>
            <a:r>
              <a:rPr lang="el-GR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Δ.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</a:t>
            </a:r>
            <a:r>
              <a:rPr lang="es-ES" sz="110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1603968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203864"/>
                </a:solidFill>
              </a:rPr>
              <a:t>Το ακόλουθο παράδειγμα είναι ένας στόχος SMART:</a:t>
            </a:r>
            <a:br>
              <a:rPr lang="en-GB" b="1" dirty="0">
                <a:solidFill>
                  <a:srgbClr val="203864"/>
                </a:solidFill>
              </a:rPr>
            </a:br>
            <a:endParaRPr lang="en-GB" b="1" dirty="0">
              <a:solidFill>
                <a:srgbClr val="203864"/>
              </a:solidFill>
            </a:endParaRPr>
          </a:p>
          <a:p>
            <a:pPr algn="ctr"/>
            <a:r>
              <a:rPr lang="en-GB" b="1" dirty="0">
                <a:solidFill>
                  <a:srgbClr val="203864"/>
                </a:solidFill>
              </a:rPr>
              <a:t>''Θέλω να χάσω βάρος επειδή είμαι παχύσαρκη και η παχυσαρκία έχει αρνητικές επιπτώσεις στην υγεία μου. Το σημερινό μου βάρος είναι 100 κιλά και ο στόχος μου είναι να χάσω 30 κιλά μέσα στις επόμενες 2 ημέρες''.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317301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317301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79041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Οι εφαρμογές διατροφής μπορούν να χρησιμοποιηθούν μόνο για έναν στόχο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13889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Οι εφαρμογές διατροφής παρέχουν συμβουλές που δεν πρέπει ποτέ να αμφισβητούνται 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16711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Συγχαρητήρια!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 err="1">
                <a:solidFill>
                  <a:srgbClr val="C01E24"/>
                </a:solidFill>
                <a:latin typeface="+mj-lt"/>
              </a:rPr>
              <a:t>Ολοκληρώσ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ατε τη διδασκαλία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αυτής της ενότητας!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EACC3867-A132-BC7C-D317-86418DB8BAEB}"/>
              </a:ext>
            </a:extLst>
          </p:cNvPr>
          <p:cNvSpPr/>
          <p:nvPr/>
        </p:nvSpPr>
        <p:spPr>
          <a:xfrm>
            <a:off x="3987250" y="6328066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</a:t>
            </a:r>
            <a:r>
              <a:rPr lang="el-GR" sz="10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(EACEA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). Η Ευρωπαϊκή Ένωση και </a:t>
            </a:r>
            <a:r>
              <a:rPr lang="el-GR" sz="10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ο 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Autofit/>
          </a:bodyPr>
          <a:lstStyle/>
          <a:p>
            <a:r>
              <a:rPr lang="en-US" sz="4400" dirty="0" err="1"/>
              <a:t>Ενότητ</a:t>
            </a:r>
            <a:r>
              <a:rPr lang="en-US" sz="4400" dirty="0"/>
              <a:t>α αυτο</a:t>
            </a:r>
            <a:r>
              <a:rPr lang="el-GR" sz="4400" dirty="0"/>
              <a:t>διδασκαλία</a:t>
            </a:r>
            <a:r>
              <a:rPr lang="en-US" sz="4400" dirty="0"/>
              <a:t>ς:  Περιεχόμενο</a:t>
            </a:r>
            <a:endParaRPr lang="el-GR" sz="4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Κουίζ και αυτοαξιολόγηση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Μερικοί από τους κύριους παράγοντες που καθορίζουν τον αριθμό των θερμίδων που χρειάζεται ένα άτομο καθημερινά είναι οι εξής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n-GB" dirty="0"/>
              <a:t>Οικογενειακή κατάσταση.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Η χώρα καταγωγής.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Δύο απαντήσεις είναι σωστές!</a:t>
            </a:r>
            <a:endParaRPr lang="el-GR" sz="1400" b="1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Ύψος και επίπεδο σωματικής δραστηριότητας.  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Ηλικία, φύλο και βάρος.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Οι δύο κύριες κατηγορίες θρεπτικών συστατικών στα τρόφιμα είναι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Μακροθρεπτικά συστατικά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Αλκοόλ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Νερό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Μικροθρεπτικά συστατικά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Δύο απαντήσεις είναι σωστές!</a:t>
            </a:r>
            <a:endParaRPr lang="el-GR" sz="1400" b="1" i="1" dirty="0" err="1"/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Το νερό αντιπροσωπεύει ένα μεγάλο μέρος του σωματικού μας βάρους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Υπάρχουν τρόφιμα που περιέχουν όλα τα θρεπτικά συστατικά </a:t>
            </a:r>
            <a:r>
              <a:rPr lang="en-GB" sz="2000" b="1" dirty="0">
                <a:solidFill>
                  <a:srgbClr val="203864"/>
                </a:solidFill>
              </a:rPr>
              <a:t>που χρειάζεται ο οργανισμός μας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Οι λέξεις-κλειδιά για μια υγιεινή και θρεπτική διατροφή είναι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Ξεκούραση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Πρωινό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n-US" dirty="0" err="1"/>
              <a:t>Ποικιλί</a:t>
            </a:r>
            <a:r>
              <a:rPr lang="en-US" dirty="0"/>
              <a:t>α</a:t>
            </a:r>
            <a:r>
              <a:rPr lang="el-GR" dirty="0"/>
              <a:t> τροφίμων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Δύο απαντήσεις είναι σωστές!</a:t>
            </a:r>
            <a:endParaRPr lang="el-GR" sz="1400" b="1" i="1" dirty="0" err="1"/>
          </a:p>
        </p:txBody>
      </p:sp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5E85DC22-F1CC-E28F-0278-E49791741548}"/>
              </a:ext>
            </a:extLst>
          </p:cNvPr>
          <p:cNvSpPr/>
          <p:nvPr/>
        </p:nvSpPr>
        <p:spPr>
          <a:xfrm>
            <a:off x="6134100" y="38036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Νηστεία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203864"/>
                </a:solidFill>
              </a:rPr>
              <a:t>Υγιεινή διατροφή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Α. είναι ασφαλές από τοξίνες, </a:t>
            </a:r>
            <a:r>
              <a:rPr lang="en-US" dirty="0" err="1"/>
              <a:t>μούχλα </a:t>
            </a:r>
            <a:r>
              <a:rPr lang="en-US" dirty="0"/>
              <a:t>και κάθε </a:t>
            </a:r>
            <a:r>
              <a:rPr lang="en-GB" dirty="0"/>
              <a:t>επιβλαβή </a:t>
            </a:r>
            <a:r>
              <a:rPr lang="en-US" dirty="0"/>
              <a:t>χημική </a:t>
            </a:r>
            <a:r>
              <a:rPr lang="el-GR" dirty="0"/>
              <a:t>ουσία.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Γ. αποτελείται από ποικιλία τροφίμων από διαφορετικές ομάδες τροφίμων</a:t>
            </a:r>
            <a:r>
              <a:rPr lang="el-GR"/>
              <a:t>.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Δ. καλύπτει τις ατομικές διατροφικές ανάγκες σε ενέργεια (θερμίδες) και θρεπτικά συστατικά</a:t>
            </a:r>
            <a:r>
              <a:rPr lang="el-GR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Οι απαντήσεις Α, Γ και Δ είναι όλες σωστές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GR ETA6 3 Health Apps for Nutrition SELF-LEARNING greek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dWd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J1Z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nVn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J1Z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J1Z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J1Z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dWdtYFQaV5GsAAABvAAAAHAAAAHVuaXZlcnNhbC9sb2NhbF9zZXR0aW5ncy54bWwNyrEKwkAMANC9XxEySB3Uugn2rpujCK0fENogB7mk9ELRv/e2N7x++GaBnbeSTANezx0C62xL0k/A9/Q43RCKky4kphxQDWGITS82k4zsXmOBVejH28S5wvlJuc4XqbOkAu1B/B6PeInNH1BLAwQUAAIACACgWd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CgWdtYOp3ncEsAAABrAAAAGwAAAHVuaXZlcnNhbC91bml2ZXJzYWwucG5nLnhtbLOxr8jNUShLLSrOzM+zVTLUM1Cyt+PlsikoSi3LTC1XqACKAQUhQEmhEsg1QnDLM1NKMoBCBhYWCMGM1Mz0jBJbJQtDM7igPtBMAFBLAQIAABQAAgAIAKl+UE82YVgCRwMAAOEJAAAUAAAAAAAAAAEAAAAAAAAAAAB1bml2ZXJzYWwvcGxheWVyLnhtbFBLAQIAABQAAgAIAJ1Z21i1N/SoHAUAAOETAAAdAAAAAAAAAAEAAAAAAHkDAAB1bml2ZXJzYWwvY29tbW9uX21lc3NhZ2VzLmxuZ1BLAQIAABQAAgAIAJ1Z21gVHmAbowAAAH8BAAAuAAAAAAAAAAEAAAAAANAIAAB1bml2ZXJzYWwvcGxheWJhY2tfYW5kX25hdmlnYXRpb25fc2V0dGluZ3MueG1sUEsBAgAAFAACAAgAnVnbWHRJNR88BAAADBUAACcAAAAAAAAAAQAAAAAAvwkAAHVuaXZlcnNhbC9mbGFzaF9wdWJsaXNoaW5nX3NldHRpbmdzLnhtbFBLAQIAABQAAgAIAJ1Z21g3i4dqewMAAKwMAAAhAAAAAAAAAAEAAAAAAEAOAAB1bml2ZXJzYWwvZmxhc2hfc2tpbl9zZXR0aW5ncy54bWxQSwECAAAUAAIACACdWdtYpq9WIzYEAACWFAAAJgAAAAAAAAABAAAAAAD6EQAAdW5pdmVyc2FsL2h0bWxfcHVibGlzaGluZ19zZXR0aW5ncy54bWxQSwECAAAUAAIACACdWdtYJg9+6LABAABvBgAAHwAAAAAAAAABAAAAAAB0FgAAdW5pdmVyc2FsL2h0bWxfc2tpbl9zZXR0aW5ncy5qc1BLAQIAABQAAgAIAJ1Z21gVBpXkawAAAG8AAAAcAAAAAAAAAAEAAAAAAGEYAAB1bml2ZXJzYWwvbG9jYWxfc2V0dGluZ3MueG1sUEsBAgAAFAACAAgAoFnbWPV0pn6tEQAAqzkAABcAAAAAAAAAAAAAAAAABhkAAHVuaXZlcnNhbC91bml2ZXJzYWwucG5nUEsBAgAAFAACAAgAoFnbWDqd53BLAAAAawAAABsAAAAAAAAAAQAAAAAA6CoAAHVuaXZlcnNhbC91bml2ZXJzYWwucG5nLnhtbFBLBQYAAAAACgAKAAYDAABsKwAAAAA="/>
  <p:tag name="ISPRING_LMS_API_VERSION" val="SCORM 1.2"/>
  <p:tag name="ISPRING_ULTRA_SCORM_COURSE_ID" val="F34E145D-D7E1-4B3B-8CCB-2DD7D8F15EB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6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GR ETA6 3 Health Apps for Nutrition SELF-LEARNING greek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6303</TotalTime>
  <Words>941</Words>
  <Application>Microsoft Office PowerPoint</Application>
  <PresentationFormat>Ευρεία οθόνη</PresentationFormat>
  <Paragraphs>179</Paragraphs>
  <Slides>23</Slides>
  <Notes>23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4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Ενότητα αυτοδιδασκαλίας: 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 ETA6 3 Health Apps for Nutrition SELF-LEARNING greek</dc:title>
  <dc:creator>pantelis bbalaouras</dc:creator>
  <cp:keywords>, docId:D1BF662B57958044242F7097443B5C82</cp:keywords>
  <cp:lastModifiedBy>pantelis</cp:lastModifiedBy>
  <cp:revision>917</cp:revision>
  <dcterms:created xsi:type="dcterms:W3CDTF">2020-06-02T13:31:56Z</dcterms:created>
  <dcterms:modified xsi:type="dcterms:W3CDTF">2024-06-27T08:13:48Z</dcterms:modified>
</cp:coreProperties>
</file>