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36" r:id="rId2"/>
    <p:sldId id="569" r:id="rId3"/>
    <p:sldId id="417" r:id="rId4"/>
    <p:sldId id="545" r:id="rId5"/>
    <p:sldId id="420" r:id="rId6"/>
    <p:sldId id="535" r:id="rId7"/>
    <p:sldId id="261" r:id="rId8"/>
    <p:sldId id="546" r:id="rId9"/>
    <p:sldId id="547" r:id="rId10"/>
    <p:sldId id="548" r:id="rId11"/>
    <p:sldId id="442" r:id="rId12"/>
    <p:sldId id="549" r:id="rId13"/>
    <p:sldId id="550" r:id="rId14"/>
    <p:sldId id="446" r:id="rId15"/>
    <p:sldId id="464" r:id="rId16"/>
    <p:sldId id="544" r:id="rId17"/>
    <p:sldId id="437" r:id="rId18"/>
    <p:sldId id="467" r:id="rId19"/>
    <p:sldId id="553" r:id="rId20"/>
    <p:sldId id="568" r:id="rId21"/>
    <p:sldId id="555" r:id="rId22"/>
    <p:sldId id="556" r:id="rId23"/>
    <p:sldId id="438" r:id="rId24"/>
    <p:sldId id="487" r:id="rId25"/>
    <p:sldId id="565" r:id="rId26"/>
    <p:sldId id="488" r:id="rId27"/>
    <p:sldId id="566" r:id="rId28"/>
    <p:sldId id="559" r:id="rId29"/>
    <p:sldId id="567" r:id="rId30"/>
    <p:sldId id="536" r:id="rId31"/>
    <p:sldId id="561" r:id="rId32"/>
    <p:sldId id="538" r:id="rId33"/>
    <p:sldId id="495" r:id="rId34"/>
    <p:sldId id="502" r:id="rId35"/>
    <p:sldId id="501" r:id="rId36"/>
    <p:sldId id="504" r:id="rId37"/>
    <p:sldId id="562" r:id="rId38"/>
    <p:sldId id="563" r:id="rId39"/>
    <p:sldId id="524" r:id="rId40"/>
    <p:sldId id="532" r:id="rId41"/>
    <p:sldId id="533" r:id="rId42"/>
    <p:sldId id="534" r:id="rId43"/>
    <p:sldId id="325" r:id="rId44"/>
    <p:sldId id="518" r:id="rId45"/>
    <p:sldId id="520" r:id="rId46"/>
    <p:sldId id="404" r:id="rId47"/>
  </p:sldIdLst>
  <p:sldSz cx="12192000" cy="6858000"/>
  <p:notesSz cx="6858000" cy="9144000"/>
  <p:custDataLst>
    <p:tags r:id="rId5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prolepsis" initials="p" lastIdx="1" clrIdx="2">
    <p:extLst>
      <p:ext uri="{19B8F6BF-5375-455C-9EA6-DF929625EA0E}">
        <p15:presenceInfo xmlns:p15="http://schemas.microsoft.com/office/powerpoint/2012/main" userId="prolep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0E5"/>
    <a:srgbClr val="FF3399"/>
    <a:srgbClr val="9933FF"/>
    <a:srgbClr val="ED7D31"/>
    <a:srgbClr val="F8F8F8"/>
    <a:srgbClr val="203864"/>
    <a:srgbClr val="ABC7F1"/>
    <a:srgbClr val="CFD5EA"/>
    <a:srgbClr val="404040"/>
    <a:srgbClr val="C0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2BC71-E82F-4B6E-8A51-3192EF25B519}" v="32" dt="2024-05-02T07:23:52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71" autoAdjust="0"/>
  </p:normalViewPr>
  <p:slideViewPr>
    <p:cSldViewPr snapToGrid="0">
      <p:cViewPr varScale="1">
        <p:scale>
          <a:sx n="74" d="100"/>
          <a:sy n="74" d="100"/>
        </p:scale>
        <p:origin x="60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08725C15-0680-4CB5-B5D0-51E7F637E8F0}"/>
    <pc:docChg chg="undo custSel modSld modMainMaster">
      <pc:chgData name="pantelis balaouras" userId="25e8755020fc1734" providerId="LiveId" clId="{08725C15-0680-4CB5-B5D0-51E7F637E8F0}" dt="2024-04-29T10:49:47.193" v="93" actId="20577"/>
      <pc:docMkLst>
        <pc:docMk/>
      </pc:docMkLst>
      <pc:sldChg chg="modSp mod">
        <pc:chgData name="pantelis balaouras" userId="25e8755020fc1734" providerId="LiveId" clId="{08725C15-0680-4CB5-B5D0-51E7F637E8F0}" dt="2024-04-29T10:37:30.575" v="10" actId="20577"/>
        <pc:sldMkLst>
          <pc:docMk/>
          <pc:sldMk cId="616025265" sldId="261"/>
        </pc:sldMkLst>
        <pc:spChg chg="mod">
          <ac:chgData name="pantelis balaouras" userId="25e8755020fc1734" providerId="LiveId" clId="{08725C15-0680-4CB5-B5D0-51E7F637E8F0}" dt="2024-04-29T10:37:30.575" v="10" actId="20577"/>
          <ac:spMkLst>
            <pc:docMk/>
            <pc:sldMk cId="616025265" sldId="261"/>
            <ac:spMk id="4" creationId="{E47D0821-8573-4002-9B33-F43C68A1D403}"/>
          </ac:spMkLst>
        </pc:spChg>
      </pc:sldChg>
      <pc:sldChg chg="addSp delSp modSp">
        <pc:chgData name="pantelis balaouras" userId="25e8755020fc1734" providerId="LiveId" clId="{08725C15-0680-4CB5-B5D0-51E7F637E8F0}" dt="2024-04-28T19:56:33.227" v="2"/>
        <pc:sldMkLst>
          <pc:docMk/>
          <pc:sldMk cId="1915799683" sldId="404"/>
        </pc:sldMkLst>
        <pc:picChg chg="add mod">
          <ac:chgData name="pantelis balaouras" userId="25e8755020fc1734" providerId="LiveId" clId="{08725C15-0680-4CB5-B5D0-51E7F637E8F0}" dt="2024-04-28T19:56:33.227" v="2"/>
          <ac:picMkLst>
            <pc:docMk/>
            <pc:sldMk cId="1915799683" sldId="404"/>
            <ac:picMk id="3" creationId="{44ADA4B3-6C40-F696-3962-406A24EF1D51}"/>
          </ac:picMkLst>
        </pc:picChg>
        <pc:picChg chg="del mod">
          <ac:chgData name="pantelis balaouras" userId="25e8755020fc1734" providerId="LiveId" clId="{08725C15-0680-4CB5-B5D0-51E7F637E8F0}" dt="2024-04-28T19:56:32.536" v="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08725C15-0680-4CB5-B5D0-51E7F637E8F0}" dt="2024-04-29T10:37:11.644" v="8" actId="20577"/>
        <pc:sldMkLst>
          <pc:docMk/>
          <pc:sldMk cId="319560736" sldId="436"/>
        </pc:sldMkLst>
        <pc:spChg chg="mod">
          <ac:chgData name="pantelis balaouras" userId="25e8755020fc1734" providerId="LiveId" clId="{08725C15-0680-4CB5-B5D0-51E7F637E8F0}" dt="2024-04-29T10:37:11.644" v="8" actId="20577"/>
          <ac:spMkLst>
            <pc:docMk/>
            <pc:sldMk cId="319560736" sldId="436"/>
            <ac:spMk id="4" creationId="{122BC770-408C-50C8-126F-18790E99F2CB}"/>
          </ac:spMkLst>
        </pc:spChg>
      </pc:sldChg>
      <pc:sldChg chg="modSp mod">
        <pc:chgData name="pantelis balaouras" userId="25e8755020fc1734" providerId="LiveId" clId="{08725C15-0680-4CB5-B5D0-51E7F637E8F0}" dt="2024-04-29T10:43:41.854" v="30" actId="20577"/>
        <pc:sldMkLst>
          <pc:docMk/>
          <pc:sldMk cId="2140994750" sldId="437"/>
        </pc:sldMkLst>
        <pc:spChg chg="mod">
          <ac:chgData name="pantelis balaouras" userId="25e8755020fc1734" providerId="LiveId" clId="{08725C15-0680-4CB5-B5D0-51E7F637E8F0}" dt="2024-04-29T10:43:41.854" v="30" actId="20577"/>
          <ac:spMkLst>
            <pc:docMk/>
            <pc:sldMk cId="2140994750" sldId="437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4:35.026" v="42" actId="20577"/>
        <pc:sldMkLst>
          <pc:docMk/>
          <pc:sldMk cId="750286666" sldId="438"/>
        </pc:sldMkLst>
        <pc:spChg chg="mod">
          <ac:chgData name="pantelis balaouras" userId="25e8755020fc1734" providerId="LiveId" clId="{08725C15-0680-4CB5-B5D0-51E7F637E8F0}" dt="2024-04-29T10:44:35.026" v="42" actId="20577"/>
          <ac:spMkLst>
            <pc:docMk/>
            <pc:sldMk cId="750286666" sldId="438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3:14.646" v="18"/>
        <pc:sldMkLst>
          <pc:docMk/>
          <pc:sldMk cId="3038715148" sldId="442"/>
        </pc:sldMkLst>
        <pc:spChg chg="add mod">
          <ac:chgData name="pantelis balaouras" userId="25e8755020fc1734" providerId="LiveId" clId="{08725C15-0680-4CB5-B5D0-51E7F637E8F0}" dt="2024-04-29T10:43:14.646" v="18"/>
          <ac:spMkLst>
            <pc:docMk/>
            <pc:sldMk cId="3038715148" sldId="442"/>
            <ac:spMk id="2" creationId="{29D71A88-82EF-A436-7FDE-40779D2F7351}"/>
          </ac:spMkLst>
        </pc:spChg>
        <pc:spChg chg="del">
          <ac:chgData name="pantelis balaouras" userId="25e8755020fc1734" providerId="LiveId" clId="{08725C15-0680-4CB5-B5D0-51E7F637E8F0}" dt="2024-04-29T10:43:14.083" v="17" actId="478"/>
          <ac:spMkLst>
            <pc:docMk/>
            <pc:sldMk cId="3038715148" sldId="44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7.958" v="24"/>
        <pc:sldMkLst>
          <pc:docMk/>
          <pc:sldMk cId="1250625190" sldId="446"/>
        </pc:sldMkLst>
        <pc:spChg chg="add mod">
          <ac:chgData name="pantelis balaouras" userId="25e8755020fc1734" providerId="LiveId" clId="{08725C15-0680-4CB5-B5D0-51E7F637E8F0}" dt="2024-04-29T10:43:27.958" v="24"/>
          <ac:spMkLst>
            <pc:docMk/>
            <pc:sldMk cId="1250625190" sldId="446"/>
            <ac:spMk id="6" creationId="{2D411EE8-53FA-329D-054C-118228397622}"/>
          </ac:spMkLst>
        </pc:spChg>
        <pc:spChg chg="del">
          <ac:chgData name="pantelis balaouras" userId="25e8755020fc1734" providerId="LiveId" clId="{08725C15-0680-4CB5-B5D0-51E7F637E8F0}" dt="2024-04-29T10:43:27.379" v="23" actId="478"/>
          <ac:spMkLst>
            <pc:docMk/>
            <pc:sldMk cId="1250625190" sldId="446"/>
            <ac:spMk id="7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2.071" v="26"/>
        <pc:sldMkLst>
          <pc:docMk/>
          <pc:sldMk cId="568782003" sldId="464"/>
        </pc:sldMkLst>
        <pc:spChg chg="add mod">
          <ac:chgData name="pantelis balaouras" userId="25e8755020fc1734" providerId="LiveId" clId="{08725C15-0680-4CB5-B5D0-51E7F637E8F0}" dt="2024-04-29T10:43:32.071" v="26"/>
          <ac:spMkLst>
            <pc:docMk/>
            <pc:sldMk cId="568782003" sldId="464"/>
            <ac:spMk id="2" creationId="{ED887F24-640B-CFEE-9620-A4D4E6AE335C}"/>
          </ac:spMkLst>
        </pc:spChg>
        <pc:spChg chg="del">
          <ac:chgData name="pantelis balaouras" userId="25e8755020fc1734" providerId="LiveId" clId="{08725C15-0680-4CB5-B5D0-51E7F637E8F0}" dt="2024-04-29T10:43:31.570" v="25" actId="478"/>
          <ac:spMkLst>
            <pc:docMk/>
            <pc:sldMk cId="568782003" sldId="46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47.186" v="32" actId="20577"/>
        <pc:sldMkLst>
          <pc:docMk/>
          <pc:sldMk cId="4036588873" sldId="467"/>
        </pc:sldMkLst>
        <pc:spChg chg="mod">
          <ac:chgData name="pantelis balaouras" userId="25e8755020fc1734" providerId="LiveId" clId="{08725C15-0680-4CB5-B5D0-51E7F637E8F0}" dt="2024-04-29T10:43:47.186" v="32" actId="20577"/>
          <ac:spMkLst>
            <pc:docMk/>
            <pc:sldMk cId="4036588873" sldId="467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46.794" v="45" actId="14100"/>
        <pc:sldMkLst>
          <pc:docMk/>
          <pc:sldMk cId="319678960" sldId="487"/>
        </pc:sldMkLst>
        <pc:spChg chg="mod">
          <ac:chgData name="pantelis balaouras" userId="25e8755020fc1734" providerId="LiveId" clId="{08725C15-0680-4CB5-B5D0-51E7F637E8F0}" dt="2024-04-29T10:44:46.794" v="45" actId="14100"/>
          <ac:spMkLst>
            <pc:docMk/>
            <pc:sldMk cId="319678960" sldId="48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7.581" v="49"/>
        <pc:sldMkLst>
          <pc:docMk/>
          <pc:sldMk cId="2177129853" sldId="488"/>
        </pc:sldMkLst>
        <pc:spChg chg="add mod">
          <ac:chgData name="pantelis balaouras" userId="25e8755020fc1734" providerId="LiveId" clId="{08725C15-0680-4CB5-B5D0-51E7F637E8F0}" dt="2024-04-29T10:44:57.581" v="49"/>
          <ac:spMkLst>
            <pc:docMk/>
            <pc:sldMk cId="2177129853" sldId="488"/>
            <ac:spMk id="2" creationId="{8C84ACDB-9030-7B4A-5EBD-2BEA8CFBEA08}"/>
          </ac:spMkLst>
        </pc:spChg>
        <pc:spChg chg="del">
          <ac:chgData name="pantelis balaouras" userId="25e8755020fc1734" providerId="LiveId" clId="{08725C15-0680-4CB5-B5D0-51E7F637E8F0}" dt="2024-04-29T10:44:57.060" v="48" actId="478"/>
          <ac:spMkLst>
            <pc:docMk/>
            <pc:sldMk cId="2177129853" sldId="488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6:18.576" v="70" actId="20577"/>
        <pc:sldMkLst>
          <pc:docMk/>
          <pc:sldMk cId="4101063229" sldId="495"/>
        </pc:sldMkLst>
        <pc:spChg chg="mod">
          <ac:chgData name="pantelis balaouras" userId="25e8755020fc1734" providerId="LiveId" clId="{08725C15-0680-4CB5-B5D0-51E7F637E8F0}" dt="2024-04-29T10:46:18.576" v="70" actId="20577"/>
          <ac:spMkLst>
            <pc:docMk/>
            <pc:sldMk cId="4101063229" sldId="495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8:11.145" v="76"/>
        <pc:sldMkLst>
          <pc:docMk/>
          <pc:sldMk cId="1642333540" sldId="501"/>
        </pc:sldMkLst>
        <pc:spChg chg="add mod">
          <ac:chgData name="pantelis balaouras" userId="25e8755020fc1734" providerId="LiveId" clId="{08725C15-0680-4CB5-B5D0-51E7F637E8F0}" dt="2024-04-29T10:48:11.145" v="76"/>
          <ac:spMkLst>
            <pc:docMk/>
            <pc:sldMk cId="1642333540" sldId="501"/>
            <ac:spMk id="3" creationId="{E885C60D-B390-78FF-3F9A-FE0FE95C523A}"/>
          </ac:spMkLst>
        </pc:spChg>
        <pc:spChg chg="del">
          <ac:chgData name="pantelis balaouras" userId="25e8755020fc1734" providerId="LiveId" clId="{08725C15-0680-4CB5-B5D0-51E7F637E8F0}" dt="2024-04-29T10:48:10.615" v="75" actId="478"/>
          <ac:spMkLst>
            <pc:docMk/>
            <pc:sldMk cId="1642333540" sldId="501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06.262" v="74" actId="1076"/>
        <pc:sldMkLst>
          <pc:docMk/>
          <pc:sldMk cId="3572779126" sldId="502"/>
        </pc:sldMkLst>
        <pc:spChg chg="mod">
          <ac:chgData name="pantelis balaouras" userId="25e8755020fc1734" providerId="LiveId" clId="{08725C15-0680-4CB5-B5D0-51E7F637E8F0}" dt="2024-04-29T10:48:06.262" v="74" actId="1076"/>
          <ac:spMkLst>
            <pc:docMk/>
            <pc:sldMk cId="3572779126" sldId="50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5.724" v="78"/>
        <pc:sldMkLst>
          <pc:docMk/>
          <pc:sldMk cId="796788791" sldId="504"/>
        </pc:sldMkLst>
        <pc:spChg chg="add mod">
          <ac:chgData name="pantelis balaouras" userId="25e8755020fc1734" providerId="LiveId" clId="{08725C15-0680-4CB5-B5D0-51E7F637E8F0}" dt="2024-04-29T10:48:15.724" v="78"/>
          <ac:spMkLst>
            <pc:docMk/>
            <pc:sldMk cId="796788791" sldId="504"/>
            <ac:spMk id="3" creationId="{C2FD13F9-2C17-88B7-BD0E-D458BB84001D}"/>
          </ac:spMkLst>
        </pc:spChg>
        <pc:spChg chg="del">
          <ac:chgData name="pantelis balaouras" userId="25e8755020fc1734" providerId="LiveId" clId="{08725C15-0680-4CB5-B5D0-51E7F637E8F0}" dt="2024-04-29T10:48:15.238" v="77" actId="478"/>
          <ac:spMkLst>
            <pc:docMk/>
            <pc:sldMk cId="796788791" sldId="50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42.359" v="84" actId="20577"/>
        <pc:sldMkLst>
          <pc:docMk/>
          <pc:sldMk cId="886959175" sldId="524"/>
        </pc:sldMkLst>
        <pc:spChg chg="mod">
          <ac:chgData name="pantelis balaouras" userId="25e8755020fc1734" providerId="LiveId" clId="{08725C15-0680-4CB5-B5D0-51E7F637E8F0}" dt="2024-04-29T10:48:42.359" v="84" actId="20577"/>
          <ac:spMkLst>
            <pc:docMk/>
            <pc:sldMk cId="886959175" sldId="524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8:53.953" v="87" actId="14100"/>
        <pc:sldMkLst>
          <pc:docMk/>
          <pc:sldMk cId="422675489" sldId="532"/>
        </pc:sldMkLst>
        <pc:spChg chg="mod">
          <ac:chgData name="pantelis balaouras" userId="25e8755020fc1734" providerId="LiveId" clId="{08725C15-0680-4CB5-B5D0-51E7F637E8F0}" dt="2024-04-29T10:48:53.953" v="87" actId="14100"/>
          <ac:spMkLst>
            <pc:docMk/>
            <pc:sldMk cId="422675489" sldId="532"/>
            <ac:spMk id="9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5:32.933" v="61" actId="20577"/>
        <pc:sldMkLst>
          <pc:docMk/>
          <pc:sldMk cId="358170688" sldId="536"/>
        </pc:sldMkLst>
        <pc:spChg chg="mod">
          <ac:chgData name="pantelis balaouras" userId="25e8755020fc1734" providerId="LiveId" clId="{08725C15-0680-4CB5-B5D0-51E7F637E8F0}" dt="2024-04-29T10:45:32.933" v="61" actId="20577"/>
          <ac:spMkLst>
            <pc:docMk/>
            <pc:sldMk cId="358170688" sldId="536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6:09.844" v="68" actId="20577"/>
        <pc:sldMkLst>
          <pc:docMk/>
          <pc:sldMk cId="1662365341" sldId="538"/>
        </pc:sldMkLst>
        <pc:spChg chg="mod">
          <ac:chgData name="pantelis balaouras" userId="25e8755020fc1734" providerId="LiveId" clId="{08725C15-0680-4CB5-B5D0-51E7F637E8F0}" dt="2024-04-29T10:46:09.844" v="68" actId="20577"/>
          <ac:spMkLst>
            <pc:docMk/>
            <pc:sldMk cId="1662365341" sldId="538"/>
            <ac:spMk id="9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5.873" v="28"/>
        <pc:sldMkLst>
          <pc:docMk/>
          <pc:sldMk cId="1983341750" sldId="544"/>
        </pc:sldMkLst>
        <pc:spChg chg="add mod">
          <ac:chgData name="pantelis balaouras" userId="25e8755020fc1734" providerId="LiveId" clId="{08725C15-0680-4CB5-B5D0-51E7F637E8F0}" dt="2024-04-29T10:43:35.873" v="28"/>
          <ac:spMkLst>
            <pc:docMk/>
            <pc:sldMk cId="1983341750" sldId="544"/>
            <ac:spMk id="2" creationId="{4D4258F6-9091-E480-99D9-CFCD9DAF8EF2}"/>
          </ac:spMkLst>
        </pc:spChg>
        <pc:spChg chg="del">
          <ac:chgData name="pantelis balaouras" userId="25e8755020fc1734" providerId="LiveId" clId="{08725C15-0680-4CB5-B5D0-51E7F637E8F0}" dt="2024-04-29T10:43:35.216" v="27" actId="478"/>
          <ac:spMkLst>
            <pc:docMk/>
            <pc:sldMk cId="1983341750" sldId="544"/>
            <ac:spMk id="5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2:50.866" v="12" actId="20577"/>
        <pc:sldMkLst>
          <pc:docMk/>
          <pc:sldMk cId="1303941817" sldId="546"/>
        </pc:sldMkLst>
        <pc:spChg chg="mod">
          <ac:chgData name="pantelis balaouras" userId="25e8755020fc1734" providerId="LiveId" clId="{08725C15-0680-4CB5-B5D0-51E7F637E8F0}" dt="2024-04-29T10:42:50.866" v="12" actId="20577"/>
          <ac:spMkLst>
            <pc:docMk/>
            <pc:sldMk cId="1303941817" sldId="54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1.997" v="14"/>
        <pc:sldMkLst>
          <pc:docMk/>
          <pc:sldMk cId="3016822936" sldId="547"/>
        </pc:sldMkLst>
        <pc:spChg chg="add mod">
          <ac:chgData name="pantelis balaouras" userId="25e8755020fc1734" providerId="LiveId" clId="{08725C15-0680-4CB5-B5D0-51E7F637E8F0}" dt="2024-04-29T10:43:01.997" v="14"/>
          <ac:spMkLst>
            <pc:docMk/>
            <pc:sldMk cId="3016822936" sldId="547"/>
            <ac:spMk id="2" creationId="{B444A2CB-1F9B-33ED-8EF2-A6787808B0C6}"/>
          </ac:spMkLst>
        </pc:spChg>
        <pc:spChg chg="del">
          <ac:chgData name="pantelis balaouras" userId="25e8755020fc1734" providerId="LiveId" clId="{08725C15-0680-4CB5-B5D0-51E7F637E8F0}" dt="2024-04-29T10:43:01.459" v="13" actId="478"/>
          <ac:spMkLst>
            <pc:docMk/>
            <pc:sldMk cId="3016822936" sldId="54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9.591" v="16"/>
        <pc:sldMkLst>
          <pc:docMk/>
          <pc:sldMk cId="3084505729" sldId="548"/>
        </pc:sldMkLst>
        <pc:spChg chg="add mod">
          <ac:chgData name="pantelis balaouras" userId="25e8755020fc1734" providerId="LiveId" clId="{08725C15-0680-4CB5-B5D0-51E7F637E8F0}" dt="2024-04-29T10:43:09.591" v="16"/>
          <ac:spMkLst>
            <pc:docMk/>
            <pc:sldMk cId="3084505729" sldId="548"/>
            <ac:spMk id="3" creationId="{3BCCCC5B-1A95-B091-D91C-3CD0D43E077B}"/>
          </ac:spMkLst>
        </pc:spChg>
        <pc:spChg chg="del">
          <ac:chgData name="pantelis balaouras" userId="25e8755020fc1734" providerId="LiveId" clId="{08725C15-0680-4CB5-B5D0-51E7F637E8F0}" dt="2024-04-29T10:43:09.024" v="15" actId="478"/>
          <ac:spMkLst>
            <pc:docMk/>
            <pc:sldMk cId="3084505729" sldId="548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18.902" v="20"/>
        <pc:sldMkLst>
          <pc:docMk/>
          <pc:sldMk cId="4216021467" sldId="549"/>
        </pc:sldMkLst>
        <pc:spChg chg="add mod">
          <ac:chgData name="pantelis balaouras" userId="25e8755020fc1734" providerId="LiveId" clId="{08725C15-0680-4CB5-B5D0-51E7F637E8F0}" dt="2024-04-29T10:43:18.902" v="20"/>
          <ac:spMkLst>
            <pc:docMk/>
            <pc:sldMk cId="4216021467" sldId="549"/>
            <ac:spMk id="2" creationId="{841C3484-7AA7-3E89-2ABB-D49FE95A7B7E}"/>
          </ac:spMkLst>
        </pc:spChg>
        <pc:spChg chg="del">
          <ac:chgData name="pantelis balaouras" userId="25e8755020fc1734" providerId="LiveId" clId="{08725C15-0680-4CB5-B5D0-51E7F637E8F0}" dt="2024-04-29T10:43:18.338" v="19" actId="478"/>
          <ac:spMkLst>
            <pc:docMk/>
            <pc:sldMk cId="4216021467" sldId="549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3.260" v="22"/>
        <pc:sldMkLst>
          <pc:docMk/>
          <pc:sldMk cId="2276484800" sldId="550"/>
        </pc:sldMkLst>
        <pc:spChg chg="add mod">
          <ac:chgData name="pantelis balaouras" userId="25e8755020fc1734" providerId="LiveId" clId="{08725C15-0680-4CB5-B5D0-51E7F637E8F0}" dt="2024-04-29T10:43:23.260" v="22"/>
          <ac:spMkLst>
            <pc:docMk/>
            <pc:sldMk cId="2276484800" sldId="550"/>
            <ac:spMk id="3" creationId="{92C1D6E9-5EFC-F191-CA8E-596D74C5F014}"/>
          </ac:spMkLst>
        </pc:spChg>
        <pc:spChg chg="del">
          <ac:chgData name="pantelis balaouras" userId="25e8755020fc1734" providerId="LiveId" clId="{08725C15-0680-4CB5-B5D0-51E7F637E8F0}" dt="2024-04-29T10:43:22.658" v="21" actId="478"/>
          <ac:spMkLst>
            <pc:docMk/>
            <pc:sldMk cId="2276484800" sldId="550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52.628" v="34" actId="20577"/>
        <pc:sldMkLst>
          <pc:docMk/>
          <pc:sldMk cId="1476619147" sldId="553"/>
        </pc:sldMkLst>
        <pc:spChg chg="mod">
          <ac:chgData name="pantelis balaouras" userId="25e8755020fc1734" providerId="LiveId" clId="{08725C15-0680-4CB5-B5D0-51E7F637E8F0}" dt="2024-04-29T10:43:52.628" v="34" actId="20577"/>
          <ac:spMkLst>
            <pc:docMk/>
            <pc:sldMk cId="1476619147" sldId="553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06.960" v="38" actId="20577"/>
        <pc:sldMkLst>
          <pc:docMk/>
          <pc:sldMk cId="1960782220" sldId="555"/>
        </pc:sldMkLst>
        <pc:spChg chg="mod">
          <ac:chgData name="pantelis balaouras" userId="25e8755020fc1734" providerId="LiveId" clId="{08725C15-0680-4CB5-B5D0-51E7F637E8F0}" dt="2024-04-29T10:44:06.960" v="38" actId="20577"/>
          <ac:spMkLst>
            <pc:docMk/>
            <pc:sldMk cId="1960782220" sldId="555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13.570" v="40" actId="20577"/>
        <pc:sldMkLst>
          <pc:docMk/>
          <pc:sldMk cId="1441536088" sldId="556"/>
        </pc:sldMkLst>
        <pc:spChg chg="mod">
          <ac:chgData name="pantelis balaouras" userId="25e8755020fc1734" providerId="LiveId" clId="{08725C15-0680-4CB5-B5D0-51E7F637E8F0}" dt="2024-04-29T10:44:13.570" v="40" actId="20577"/>
          <ac:spMkLst>
            <pc:docMk/>
            <pc:sldMk cId="1441536088" sldId="55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8.760" v="53"/>
        <pc:sldMkLst>
          <pc:docMk/>
          <pc:sldMk cId="3545432345" sldId="559"/>
        </pc:sldMkLst>
        <pc:spChg chg="add mod">
          <ac:chgData name="pantelis balaouras" userId="25e8755020fc1734" providerId="LiveId" clId="{08725C15-0680-4CB5-B5D0-51E7F637E8F0}" dt="2024-04-29T10:45:08.760" v="53"/>
          <ac:spMkLst>
            <pc:docMk/>
            <pc:sldMk cId="3545432345" sldId="559"/>
            <ac:spMk id="2" creationId="{E366179A-8397-A4F4-8F9D-5A5E63564B83}"/>
          </ac:spMkLst>
        </pc:spChg>
        <pc:spChg chg="del">
          <ac:chgData name="pantelis balaouras" userId="25e8755020fc1734" providerId="LiveId" clId="{08725C15-0680-4CB5-B5D0-51E7F637E8F0}" dt="2024-04-29T10:45:08.291" v="52" actId="478"/>
          <ac:spMkLst>
            <pc:docMk/>
            <pc:sldMk cId="3545432345" sldId="559"/>
            <ac:spMk id="10" creationId="{C0DFA73F-FDC8-497A-8912-CA8C28C95043}"/>
          </ac:spMkLst>
        </pc:spChg>
      </pc:sldChg>
      <pc:sldChg chg="delSp modSp mod">
        <pc:chgData name="pantelis balaouras" userId="25e8755020fc1734" providerId="LiveId" clId="{08725C15-0680-4CB5-B5D0-51E7F637E8F0}" dt="2024-04-29T10:46:04.212" v="66" actId="20577"/>
        <pc:sldMkLst>
          <pc:docMk/>
          <pc:sldMk cId="30697695" sldId="561"/>
        </pc:sldMkLst>
        <pc:spChg chg="del">
          <ac:chgData name="pantelis balaouras" userId="25e8755020fc1734" providerId="LiveId" clId="{08725C15-0680-4CB5-B5D0-51E7F637E8F0}" dt="2024-04-29T10:45:57.780" v="64" actId="478"/>
          <ac:spMkLst>
            <pc:docMk/>
            <pc:sldMk cId="30697695" sldId="561"/>
            <ac:spMk id="2" creationId="{42A58259-6BE6-3586-7AE6-8D5B6B031B0F}"/>
          </ac:spMkLst>
        </pc:spChg>
        <pc:spChg chg="mod">
          <ac:chgData name="pantelis balaouras" userId="25e8755020fc1734" providerId="LiveId" clId="{08725C15-0680-4CB5-B5D0-51E7F637E8F0}" dt="2024-04-29T10:45:53.914" v="63" actId="1076"/>
          <ac:spMkLst>
            <pc:docMk/>
            <pc:sldMk cId="30697695" sldId="561"/>
            <ac:spMk id="5" creationId="{779F93A1-3BC4-4CAA-B56F-3375A7D00191}"/>
          </ac:spMkLst>
        </pc:spChg>
        <pc:spChg chg="mod">
          <ac:chgData name="pantelis balaouras" userId="25e8755020fc1734" providerId="LiveId" clId="{08725C15-0680-4CB5-B5D0-51E7F637E8F0}" dt="2024-04-29T10:46:04.212" v="66" actId="20577"/>
          <ac:spMkLst>
            <pc:docMk/>
            <pc:sldMk cId="30697695" sldId="561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9.579" v="80"/>
        <pc:sldMkLst>
          <pc:docMk/>
          <pc:sldMk cId="1820981921" sldId="562"/>
        </pc:sldMkLst>
        <pc:spChg chg="add mod">
          <ac:chgData name="pantelis balaouras" userId="25e8755020fc1734" providerId="LiveId" clId="{08725C15-0680-4CB5-B5D0-51E7F637E8F0}" dt="2024-04-29T10:48:19.579" v="80"/>
          <ac:spMkLst>
            <pc:docMk/>
            <pc:sldMk cId="1820981921" sldId="562"/>
            <ac:spMk id="3" creationId="{3E514093-07A2-7021-578B-45C970606127}"/>
          </ac:spMkLst>
        </pc:spChg>
        <pc:spChg chg="del">
          <ac:chgData name="pantelis balaouras" userId="25e8755020fc1734" providerId="LiveId" clId="{08725C15-0680-4CB5-B5D0-51E7F637E8F0}" dt="2024-04-29T10:48:19.114" v="79" actId="478"/>
          <ac:spMkLst>
            <pc:docMk/>
            <pc:sldMk cId="1820981921" sldId="56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31.628" v="82"/>
        <pc:sldMkLst>
          <pc:docMk/>
          <pc:sldMk cId="3038470810" sldId="563"/>
        </pc:sldMkLst>
        <pc:spChg chg="add mod">
          <ac:chgData name="pantelis balaouras" userId="25e8755020fc1734" providerId="LiveId" clId="{08725C15-0680-4CB5-B5D0-51E7F637E8F0}" dt="2024-04-29T10:48:31.628" v="82"/>
          <ac:spMkLst>
            <pc:docMk/>
            <pc:sldMk cId="3038470810" sldId="563"/>
            <ac:spMk id="2" creationId="{C4DD262E-8A98-ED15-A026-3AF168550581}"/>
          </ac:spMkLst>
        </pc:spChg>
        <pc:spChg chg="del">
          <ac:chgData name="pantelis balaouras" userId="25e8755020fc1734" providerId="LiveId" clId="{08725C15-0680-4CB5-B5D0-51E7F637E8F0}" dt="2024-04-29T10:48:30.982" v="81" actId="478"/>
          <ac:spMkLst>
            <pc:docMk/>
            <pc:sldMk cId="3038470810" sldId="563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3.801" v="47"/>
        <pc:sldMkLst>
          <pc:docMk/>
          <pc:sldMk cId="2271343866" sldId="565"/>
        </pc:sldMkLst>
        <pc:spChg chg="add mod">
          <ac:chgData name="pantelis balaouras" userId="25e8755020fc1734" providerId="LiveId" clId="{08725C15-0680-4CB5-B5D0-51E7F637E8F0}" dt="2024-04-29T10:44:53.801" v="47"/>
          <ac:spMkLst>
            <pc:docMk/>
            <pc:sldMk cId="2271343866" sldId="565"/>
            <ac:spMk id="2" creationId="{B90DA1A3-017F-274C-E3D9-A8D2E3BF3EFA}"/>
          </ac:spMkLst>
        </pc:spChg>
        <pc:spChg chg="del">
          <ac:chgData name="pantelis balaouras" userId="25e8755020fc1734" providerId="LiveId" clId="{08725C15-0680-4CB5-B5D0-51E7F637E8F0}" dt="2024-04-29T10:44:53.329" v="46" actId="478"/>
          <ac:spMkLst>
            <pc:docMk/>
            <pc:sldMk cId="2271343866" sldId="565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2.874" v="51"/>
        <pc:sldMkLst>
          <pc:docMk/>
          <pc:sldMk cId="689086572" sldId="566"/>
        </pc:sldMkLst>
        <pc:spChg chg="add mod">
          <ac:chgData name="pantelis balaouras" userId="25e8755020fc1734" providerId="LiveId" clId="{08725C15-0680-4CB5-B5D0-51E7F637E8F0}" dt="2024-04-29T10:45:02.874" v="51"/>
          <ac:spMkLst>
            <pc:docMk/>
            <pc:sldMk cId="689086572" sldId="566"/>
            <ac:spMk id="2" creationId="{6BA8324A-500A-5BBB-41BE-CAD49C905C98}"/>
          </ac:spMkLst>
        </pc:spChg>
        <pc:spChg chg="del">
          <ac:chgData name="pantelis balaouras" userId="25e8755020fc1734" providerId="LiveId" clId="{08725C15-0680-4CB5-B5D0-51E7F637E8F0}" dt="2024-04-29T10:45:02.423" v="50" actId="478"/>
          <ac:spMkLst>
            <pc:docMk/>
            <pc:sldMk cId="689086572" sldId="56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26.226" v="59" actId="1076"/>
        <pc:sldMkLst>
          <pc:docMk/>
          <pc:sldMk cId="3054925469" sldId="567"/>
        </pc:sldMkLst>
        <pc:spChg chg="add mod">
          <ac:chgData name="pantelis balaouras" userId="25e8755020fc1734" providerId="LiveId" clId="{08725C15-0680-4CB5-B5D0-51E7F637E8F0}" dt="2024-04-29T10:45:17.661" v="57"/>
          <ac:spMkLst>
            <pc:docMk/>
            <pc:sldMk cId="3054925469" sldId="567"/>
            <ac:spMk id="4" creationId="{0CDCC79C-37FE-9A4B-F3C6-EF876D47FB3A}"/>
          </ac:spMkLst>
        </pc:spChg>
        <pc:spChg chg="del mod">
          <ac:chgData name="pantelis balaouras" userId="25e8755020fc1734" providerId="LiveId" clId="{08725C15-0680-4CB5-B5D0-51E7F637E8F0}" dt="2024-04-29T10:45:16.995" v="56" actId="478"/>
          <ac:spMkLst>
            <pc:docMk/>
            <pc:sldMk cId="3054925469" sldId="567"/>
            <ac:spMk id="10" creationId="{C0DFA73F-FDC8-497A-8912-CA8C28C95043}"/>
          </ac:spMkLst>
        </pc:spChg>
        <pc:picChg chg="mod">
          <ac:chgData name="pantelis balaouras" userId="25e8755020fc1734" providerId="LiveId" clId="{08725C15-0680-4CB5-B5D0-51E7F637E8F0}" dt="2024-04-29T10:45:26.226" v="59" actId="1076"/>
          <ac:picMkLst>
            <pc:docMk/>
            <pc:sldMk cId="3054925469" sldId="567"/>
            <ac:picMk id="2" creationId="{D2141031-7DA3-0682-6BDF-04475E89846C}"/>
          </ac:picMkLst>
        </pc:picChg>
      </pc:sldChg>
      <pc:sldChg chg="modSp mod">
        <pc:chgData name="pantelis balaouras" userId="25e8755020fc1734" providerId="LiveId" clId="{08725C15-0680-4CB5-B5D0-51E7F637E8F0}" dt="2024-04-29T10:44:00.379" v="36" actId="20577"/>
        <pc:sldMkLst>
          <pc:docMk/>
          <pc:sldMk cId="3081207943" sldId="568"/>
        </pc:sldMkLst>
        <pc:spChg chg="mod">
          <ac:chgData name="pantelis balaouras" userId="25e8755020fc1734" providerId="LiveId" clId="{08725C15-0680-4CB5-B5D0-51E7F637E8F0}" dt="2024-04-29T10:44:00.379" v="36" actId="20577"/>
          <ac:spMkLst>
            <pc:docMk/>
            <pc:sldMk cId="3081207943" sldId="568"/>
            <ac:spMk id="10" creationId="{C0DFA73F-FDC8-497A-8912-CA8C28C95043}"/>
          </ac:spMkLst>
        </pc:spChg>
      </pc:sldChg>
      <pc:sldMasterChg chg="modSldLayout">
        <pc:chgData name="pantelis balaouras" userId="25e8755020fc1734" providerId="LiveId" clId="{08725C15-0680-4CB5-B5D0-51E7F637E8F0}" dt="2024-04-29T10:49:47.193" v="93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8725C15-0680-4CB5-B5D0-51E7F637E8F0}" dt="2024-04-29T10:49:29.686" v="89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8725C15-0680-4CB5-B5D0-51E7F637E8F0}" dt="2024-04-29T10:49:29.686" v="89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0.537" v="91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08725C15-0680-4CB5-B5D0-51E7F637E8F0}" dt="2024-04-29T10:49:40.537" v="91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7.193" v="93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08725C15-0680-4CB5-B5D0-51E7F637E8F0}" dt="2024-04-29T10:49:47.193" v="93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AD12BC71-E82F-4B6E-8A51-3192EF25B519}"/>
    <pc:docChg chg="custSel modSld">
      <pc:chgData name="pantelis balaouras" userId="25e8755020fc1734" providerId="LiveId" clId="{AD12BC71-E82F-4B6E-8A51-3192EF25B519}" dt="2024-05-02T09:30:00.388" v="65" actId="20577"/>
      <pc:docMkLst>
        <pc:docMk/>
      </pc:docMkLst>
      <pc:sldChg chg="addSp delSp modSp mod">
        <pc:chgData name="pantelis balaouras" userId="25e8755020fc1734" providerId="LiveId" clId="{AD12BC71-E82F-4B6E-8A51-3192EF25B519}" dt="2024-05-02T07:19:08.454" v="12"/>
        <pc:sldMkLst>
          <pc:docMk/>
          <pc:sldMk cId="616025265" sldId="261"/>
        </pc:sldMkLst>
        <pc:spChg chg="del">
          <ac:chgData name="pantelis balaouras" userId="25e8755020fc1734" providerId="LiveId" clId="{AD12BC71-E82F-4B6E-8A51-3192EF25B519}" dt="2024-05-02T07:19:01.173" v="11" actId="478"/>
          <ac:spMkLst>
            <pc:docMk/>
            <pc:sldMk cId="616025265" sldId="261"/>
            <ac:spMk id="3" creationId="{EA9363C4-D47D-BD9C-4A8E-EF038C4C1F39}"/>
          </ac:spMkLst>
        </pc:spChg>
        <pc:spChg chg="add mod">
          <ac:chgData name="pantelis balaouras" userId="25e8755020fc1734" providerId="LiveId" clId="{AD12BC71-E82F-4B6E-8A51-3192EF25B519}" dt="2024-05-02T07:19:08.454" v="12"/>
          <ac:spMkLst>
            <pc:docMk/>
            <pc:sldMk cId="616025265" sldId="261"/>
            <ac:spMk id="8" creationId="{DCEAE56A-A29F-8E8A-1C09-FBD6B93BDEAA}"/>
          </ac:spMkLst>
        </pc:spChg>
        <pc:picChg chg="del">
          <ac:chgData name="pantelis balaouras" userId="25e8755020fc1734" providerId="LiveId" clId="{AD12BC71-E82F-4B6E-8A51-3192EF25B519}" dt="2024-05-02T07:18:59.345" v="10" actId="478"/>
          <ac:picMkLst>
            <pc:docMk/>
            <pc:sldMk cId="616025265" sldId="261"/>
            <ac:picMk id="2" creationId="{455843D4-F9E9-C853-57A2-27AC7B2C3889}"/>
          </ac:picMkLst>
        </pc:picChg>
        <pc:picChg chg="add mod">
          <ac:chgData name="pantelis balaouras" userId="25e8755020fc1734" providerId="LiveId" clId="{AD12BC71-E82F-4B6E-8A51-3192EF25B519}" dt="2024-05-02T07:19:08.454" v="12"/>
          <ac:picMkLst>
            <pc:docMk/>
            <pc:sldMk cId="616025265" sldId="261"/>
            <ac:picMk id="7" creationId="{BB94E161-A0C2-BA32-260A-2DD22CA91094}"/>
          </ac:picMkLst>
        </pc:picChg>
      </pc:sldChg>
      <pc:sldChg chg="addSp delSp modSp mod">
        <pc:chgData name="pantelis balaouras" userId="25e8755020fc1734" providerId="LiveId" clId="{AD12BC71-E82F-4B6E-8A51-3192EF25B519}" dt="2024-05-02T09:29:56.361" v="64" actId="20577"/>
        <pc:sldMkLst>
          <pc:docMk/>
          <pc:sldMk cId="2033093179" sldId="420"/>
        </pc:sldMkLst>
        <pc:spChg chg="add mod">
          <ac:chgData name="pantelis balaouras" userId="25e8755020fc1734" providerId="LiveId" clId="{AD12BC71-E82F-4B6E-8A51-3192EF25B519}" dt="2024-05-02T07:18:25.471" v="6"/>
          <ac:spMkLst>
            <pc:docMk/>
            <pc:sldMk cId="2033093179" sldId="420"/>
            <ac:spMk id="3" creationId="{6B62EC9E-F86E-EA56-E1BA-154A2662642E}"/>
          </ac:spMkLst>
        </pc:spChg>
        <pc:spChg chg="mod">
          <ac:chgData name="pantelis balaouras" userId="25e8755020fc1734" providerId="LiveId" clId="{AD12BC71-E82F-4B6E-8A51-3192EF25B519}" dt="2024-05-02T07:18:49.402" v="9" actId="14100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AD12BC71-E82F-4B6E-8A51-3192EF25B519}" dt="2024-05-02T09:29:56.361" v="64" actId="20577"/>
          <ac:spMkLst>
            <pc:docMk/>
            <pc:sldMk cId="2033093179" sldId="420"/>
            <ac:spMk id="13" creationId="{ACBE9AD0-B2F0-4ADA-8F10-B83476743F9C}"/>
          </ac:spMkLst>
        </pc:spChg>
        <pc:picChg chg="del">
          <ac:chgData name="pantelis balaouras" userId="25e8755020fc1734" providerId="LiveId" clId="{AD12BC71-E82F-4B6E-8A51-3192EF25B519}" dt="2024-05-02T07:18:18.580" v="5" actId="478"/>
          <ac:picMkLst>
            <pc:docMk/>
            <pc:sldMk cId="2033093179" sldId="420"/>
            <ac:picMk id="2" creationId="{22E70B03-7126-1B0C-05F9-2C1895BCD0C5}"/>
          </ac:picMkLst>
        </pc:picChg>
        <pc:picChg chg="add mod">
          <ac:chgData name="pantelis balaouras" userId="25e8755020fc1734" providerId="LiveId" clId="{AD12BC71-E82F-4B6E-8A51-3192EF25B519}" dt="2024-05-02T07:18:25.471" v="6"/>
          <ac:picMkLst>
            <pc:docMk/>
            <pc:sldMk cId="2033093179" sldId="420"/>
            <ac:picMk id="4" creationId="{0A05922C-A05A-FDEA-0718-6D2DC261A24D}"/>
          </ac:picMkLst>
        </pc:picChg>
      </pc:sldChg>
      <pc:sldChg chg="modSp mod">
        <pc:chgData name="pantelis balaouras" userId="25e8755020fc1734" providerId="LiveId" clId="{AD12BC71-E82F-4B6E-8A51-3192EF25B519}" dt="2024-05-02T07:17:46.892" v="0" actId="255"/>
        <pc:sldMkLst>
          <pc:docMk/>
          <pc:sldMk cId="319560736" sldId="436"/>
        </pc:sldMkLst>
        <pc:spChg chg="mod">
          <ac:chgData name="pantelis balaouras" userId="25e8755020fc1734" providerId="LiveId" clId="{AD12BC71-E82F-4B6E-8A51-3192EF25B519}" dt="2024-05-02T07:17:46.892" v="0" actId="255"/>
          <ac:spMkLst>
            <pc:docMk/>
            <pc:sldMk cId="319560736" sldId="436"/>
            <ac:spMk id="4" creationId="{122BC770-408C-50C8-126F-18790E99F2CB}"/>
          </ac:spMkLst>
        </pc:spChg>
      </pc:sldChg>
      <pc:sldChg chg="addSp delSp modSp mod">
        <pc:chgData name="pantelis balaouras" userId="25e8755020fc1734" providerId="LiveId" clId="{AD12BC71-E82F-4B6E-8A51-3192EF25B519}" dt="2024-05-02T07:21:01.955" v="32" actId="167"/>
        <pc:sldMkLst>
          <pc:docMk/>
          <pc:sldMk cId="2140994750" sldId="437"/>
        </pc:sldMkLst>
        <pc:spChg chg="del">
          <ac:chgData name="pantelis balaouras" userId="25e8755020fc1734" providerId="LiveId" clId="{AD12BC71-E82F-4B6E-8A51-3192EF25B519}" dt="2024-05-02T07:20:53.095" v="30" actId="478"/>
          <ac:spMkLst>
            <pc:docMk/>
            <pc:sldMk cId="2140994750" sldId="437"/>
            <ac:spMk id="2" creationId="{F578CDC3-AA9B-A5CA-B298-64484F1EFBDF}"/>
          </ac:spMkLst>
        </pc:spChg>
        <pc:spChg chg="add mod">
          <ac:chgData name="pantelis balaouras" userId="25e8755020fc1734" providerId="LiveId" clId="{AD12BC71-E82F-4B6E-8A51-3192EF25B519}" dt="2024-05-02T07:20:54.717" v="31"/>
          <ac:spMkLst>
            <pc:docMk/>
            <pc:sldMk cId="2140994750" sldId="437"/>
            <ac:spMk id="8" creationId="{1BE2053B-B453-8E40-B348-C03C668F5038}"/>
          </ac:spMkLst>
        </pc:spChg>
        <pc:picChg chg="del">
          <ac:chgData name="pantelis balaouras" userId="25e8755020fc1734" providerId="LiveId" clId="{AD12BC71-E82F-4B6E-8A51-3192EF25B519}" dt="2024-05-02T07:20:49.423" v="29" actId="478"/>
          <ac:picMkLst>
            <pc:docMk/>
            <pc:sldMk cId="2140994750" sldId="437"/>
            <ac:picMk id="3" creationId="{F597901C-1CFD-02D5-178E-78976D0E0125}"/>
          </ac:picMkLst>
        </pc:picChg>
        <pc:picChg chg="add mod">
          <ac:chgData name="pantelis balaouras" userId="25e8755020fc1734" providerId="LiveId" clId="{AD12BC71-E82F-4B6E-8A51-3192EF25B519}" dt="2024-05-02T07:21:01.955" v="32" actId="167"/>
          <ac:picMkLst>
            <pc:docMk/>
            <pc:sldMk cId="2140994750" sldId="437"/>
            <ac:picMk id="7" creationId="{BE7852AF-63E7-C609-74F1-E3AB5A3AC083}"/>
          </ac:picMkLst>
        </pc:picChg>
      </pc:sldChg>
      <pc:sldChg chg="addSp delSp modSp mod">
        <pc:chgData name="pantelis balaouras" userId="25e8755020fc1734" providerId="LiveId" clId="{AD12BC71-E82F-4B6E-8A51-3192EF25B519}" dt="2024-05-02T07:21:36.423" v="38" actId="1076"/>
        <pc:sldMkLst>
          <pc:docMk/>
          <pc:sldMk cId="750286666" sldId="438"/>
        </pc:sldMkLst>
        <pc:spChg chg="del">
          <ac:chgData name="pantelis balaouras" userId="25e8755020fc1734" providerId="LiveId" clId="{AD12BC71-E82F-4B6E-8A51-3192EF25B519}" dt="2024-05-02T07:21:20.714" v="35" actId="478"/>
          <ac:spMkLst>
            <pc:docMk/>
            <pc:sldMk cId="750286666" sldId="438"/>
            <ac:spMk id="3" creationId="{17E4B6F4-910A-465B-8D37-FDAFB8260467}"/>
          </ac:spMkLst>
        </pc:spChg>
        <pc:spChg chg="add mod">
          <ac:chgData name="pantelis balaouras" userId="25e8755020fc1734" providerId="LiveId" clId="{AD12BC71-E82F-4B6E-8A51-3192EF25B519}" dt="2024-05-02T07:21:27.689" v="37" actId="167"/>
          <ac:spMkLst>
            <pc:docMk/>
            <pc:sldMk cId="750286666" sldId="438"/>
            <ac:spMk id="8" creationId="{C0875516-E3E5-84BE-0127-F42E8F89EA5E}"/>
          </ac:spMkLst>
        </pc:spChg>
        <pc:picChg chg="del mod">
          <ac:chgData name="pantelis balaouras" userId="25e8755020fc1734" providerId="LiveId" clId="{AD12BC71-E82F-4B6E-8A51-3192EF25B519}" dt="2024-05-02T07:21:18.783" v="34" actId="478"/>
          <ac:picMkLst>
            <pc:docMk/>
            <pc:sldMk cId="750286666" sldId="438"/>
            <ac:picMk id="2" creationId="{932E6542-705E-5980-67AD-E720FB5761A6}"/>
          </ac:picMkLst>
        </pc:picChg>
        <pc:picChg chg="add mod">
          <ac:chgData name="pantelis balaouras" userId="25e8755020fc1734" providerId="LiveId" clId="{AD12BC71-E82F-4B6E-8A51-3192EF25B519}" dt="2024-05-02T07:21:36.423" v="38" actId="1076"/>
          <ac:picMkLst>
            <pc:docMk/>
            <pc:sldMk cId="750286666" sldId="438"/>
            <ac:picMk id="7" creationId="{346F345D-19E5-C21A-C304-A572815FF43F}"/>
          </ac:picMkLst>
        </pc:picChg>
      </pc:sldChg>
      <pc:sldChg chg="modSp mod">
        <pc:chgData name="pantelis balaouras" userId="25e8755020fc1734" providerId="LiveId" clId="{AD12BC71-E82F-4B6E-8A51-3192EF25B519}" dt="2024-05-02T07:20:32.929" v="26" actId="14100"/>
        <pc:sldMkLst>
          <pc:docMk/>
          <pc:sldMk cId="1250625190" sldId="446"/>
        </pc:sldMkLst>
        <pc:spChg chg="mod">
          <ac:chgData name="pantelis balaouras" userId="25e8755020fc1734" providerId="LiveId" clId="{AD12BC71-E82F-4B6E-8A51-3192EF25B519}" dt="2024-05-02T07:20:28.834" v="25" actId="1076"/>
          <ac:spMkLst>
            <pc:docMk/>
            <pc:sldMk cId="1250625190" sldId="446"/>
            <ac:spMk id="3" creationId="{4DA45394-133D-9D33-9501-8C1DF3A44832}"/>
          </ac:spMkLst>
        </pc:spChg>
        <pc:spChg chg="mod">
          <ac:chgData name="pantelis balaouras" userId="25e8755020fc1734" providerId="LiveId" clId="{AD12BC71-E82F-4B6E-8A51-3192EF25B519}" dt="2024-05-02T07:20:32.929" v="26" actId="14100"/>
          <ac:spMkLst>
            <pc:docMk/>
            <pc:sldMk cId="1250625190" sldId="446"/>
            <ac:spMk id="4" creationId="{EBD28C1D-0979-BF69-8F23-038370B1F3AD}"/>
          </ac:spMkLst>
        </pc:spChg>
        <pc:picChg chg="mod">
          <ac:chgData name="pantelis balaouras" userId="25e8755020fc1734" providerId="LiveId" clId="{AD12BC71-E82F-4B6E-8A51-3192EF25B519}" dt="2024-05-02T07:20:25.020" v="24" actId="1076"/>
          <ac:picMkLst>
            <pc:docMk/>
            <pc:sldMk cId="1250625190" sldId="446"/>
            <ac:picMk id="2" creationId="{9828CE61-7907-62F7-10D0-35FCE6203079}"/>
          </ac:picMkLst>
        </pc:picChg>
      </pc:sldChg>
      <pc:sldChg chg="modSp">
        <pc:chgData name="pantelis balaouras" userId="25e8755020fc1734" providerId="LiveId" clId="{AD12BC71-E82F-4B6E-8A51-3192EF25B519}" dt="2024-05-02T07:20:39.376" v="27" actId="1076"/>
        <pc:sldMkLst>
          <pc:docMk/>
          <pc:sldMk cId="568782003" sldId="464"/>
        </pc:sldMkLst>
        <pc:picChg chg="mod">
          <ac:chgData name="pantelis balaouras" userId="25e8755020fc1734" providerId="LiveId" clId="{AD12BC71-E82F-4B6E-8A51-3192EF25B519}" dt="2024-05-02T07:20:39.376" v="27" actId="1076"/>
          <ac:picMkLst>
            <pc:docMk/>
            <pc:sldMk cId="568782003" sldId="464"/>
            <ac:picMk id="7" creationId="{F4AFBFDC-9B00-5AC6-4394-9F1D79B8612C}"/>
          </ac:picMkLst>
        </pc:picChg>
      </pc:sldChg>
      <pc:sldChg chg="addSp delSp modSp mod">
        <pc:chgData name="pantelis balaouras" userId="25e8755020fc1734" providerId="LiveId" clId="{AD12BC71-E82F-4B6E-8A51-3192EF25B519}" dt="2024-05-02T07:23:17.872" v="55" actId="1076"/>
        <pc:sldMkLst>
          <pc:docMk/>
          <pc:sldMk cId="4101063229" sldId="495"/>
        </pc:sldMkLst>
        <pc:spChg chg="del">
          <ac:chgData name="pantelis balaouras" userId="25e8755020fc1734" providerId="LiveId" clId="{AD12BC71-E82F-4B6E-8A51-3192EF25B519}" dt="2024-05-02T07:23:01.626" v="51" actId="478"/>
          <ac:spMkLst>
            <pc:docMk/>
            <pc:sldMk cId="4101063229" sldId="495"/>
            <ac:spMk id="3" creationId="{8E23912D-7ABC-2A8C-3D74-CF5C2C49C417}"/>
          </ac:spMkLst>
        </pc:spChg>
        <pc:spChg chg="add mod">
          <ac:chgData name="pantelis balaouras" userId="25e8755020fc1734" providerId="LiveId" clId="{AD12BC71-E82F-4B6E-8A51-3192EF25B519}" dt="2024-05-02T07:23:11.220" v="54" actId="167"/>
          <ac:spMkLst>
            <pc:docMk/>
            <pc:sldMk cId="4101063229" sldId="495"/>
            <ac:spMk id="8" creationId="{0D9382EF-5964-220F-4EA5-1D30527A5175}"/>
          </ac:spMkLst>
        </pc:spChg>
        <pc:spChg chg="del">
          <ac:chgData name="pantelis balaouras" userId="25e8755020fc1734" providerId="LiveId" clId="{AD12BC71-E82F-4B6E-8A51-3192EF25B519}" dt="2024-05-02T07:22:58.751" v="50" actId="478"/>
          <ac:spMkLst>
            <pc:docMk/>
            <pc:sldMk cId="4101063229" sldId="495"/>
            <ac:spMk id="10" creationId="{ED2F4DDC-EDFB-2077-F4D4-7EFCA890F8B7}"/>
          </ac:spMkLst>
        </pc:spChg>
        <pc:picChg chg="del mod">
          <ac:chgData name="pantelis balaouras" userId="25e8755020fc1734" providerId="LiveId" clId="{AD12BC71-E82F-4B6E-8A51-3192EF25B519}" dt="2024-05-02T07:22:55.627" v="49" actId="478"/>
          <ac:picMkLst>
            <pc:docMk/>
            <pc:sldMk cId="4101063229" sldId="495"/>
            <ac:picMk id="2" creationId="{A931AEEF-163D-9EC4-E6BA-ADA3440863E1}"/>
          </ac:picMkLst>
        </pc:picChg>
        <pc:picChg chg="add mod">
          <ac:chgData name="pantelis balaouras" userId="25e8755020fc1734" providerId="LiveId" clId="{AD12BC71-E82F-4B6E-8A51-3192EF25B519}" dt="2024-05-02T07:23:17.872" v="55" actId="1076"/>
          <ac:picMkLst>
            <pc:docMk/>
            <pc:sldMk cId="4101063229" sldId="495"/>
            <ac:picMk id="7" creationId="{C7091067-24F5-0B34-AB2E-A3D07D478656}"/>
          </ac:picMkLst>
        </pc:picChg>
      </pc:sldChg>
      <pc:sldChg chg="addSp delSp modSp mod">
        <pc:chgData name="pantelis balaouras" userId="25e8755020fc1734" providerId="LiveId" clId="{AD12BC71-E82F-4B6E-8A51-3192EF25B519}" dt="2024-05-02T07:24:04.033" v="63" actId="403"/>
        <pc:sldMkLst>
          <pc:docMk/>
          <pc:sldMk cId="886959175" sldId="524"/>
        </pc:sldMkLst>
        <pc:spChg chg="del">
          <ac:chgData name="pantelis balaouras" userId="25e8755020fc1734" providerId="LiveId" clId="{AD12BC71-E82F-4B6E-8A51-3192EF25B519}" dt="2024-05-02T07:23:39.423" v="57" actId="478"/>
          <ac:spMkLst>
            <pc:docMk/>
            <pc:sldMk cId="886959175" sldId="524"/>
            <ac:spMk id="3" creationId="{0385DD08-B10C-79C6-AD5F-357B74C688E9}"/>
          </ac:spMkLst>
        </pc:spChg>
        <pc:spChg chg="mod">
          <ac:chgData name="pantelis balaouras" userId="25e8755020fc1734" providerId="LiveId" clId="{AD12BC71-E82F-4B6E-8A51-3192EF25B519}" dt="2024-05-02T07:24:04.033" v="63" actId="403"/>
          <ac:spMkLst>
            <pc:docMk/>
            <pc:sldMk cId="886959175" sldId="524"/>
            <ac:spMk id="6" creationId="{AA5AE911-E515-48E3-AB8B-121C68B77A58}"/>
          </ac:spMkLst>
        </pc:spChg>
        <pc:spChg chg="add mod">
          <ac:chgData name="pantelis balaouras" userId="25e8755020fc1734" providerId="LiveId" clId="{AD12BC71-E82F-4B6E-8A51-3192EF25B519}" dt="2024-05-02T07:23:41.080" v="58"/>
          <ac:spMkLst>
            <pc:docMk/>
            <pc:sldMk cId="886959175" sldId="524"/>
            <ac:spMk id="8" creationId="{E6F5B3BD-B119-5F71-4CFE-B94744BD63EB}"/>
          </ac:spMkLst>
        </pc:spChg>
        <pc:picChg chg="del">
          <ac:chgData name="pantelis balaouras" userId="25e8755020fc1734" providerId="LiveId" clId="{AD12BC71-E82F-4B6E-8A51-3192EF25B519}" dt="2024-05-02T07:23:37.052" v="56" actId="478"/>
          <ac:picMkLst>
            <pc:docMk/>
            <pc:sldMk cId="886959175" sldId="524"/>
            <ac:picMk id="2" creationId="{E8F64DEA-0695-C086-67FC-3809973270DF}"/>
          </ac:picMkLst>
        </pc:picChg>
        <pc:picChg chg="add mod">
          <ac:chgData name="pantelis balaouras" userId="25e8755020fc1734" providerId="LiveId" clId="{AD12BC71-E82F-4B6E-8A51-3192EF25B519}" dt="2024-05-02T07:23:52.579" v="61" actId="14100"/>
          <ac:picMkLst>
            <pc:docMk/>
            <pc:sldMk cId="886959175" sldId="524"/>
            <ac:picMk id="7" creationId="{D77DA6A6-51C6-C42A-DAC3-BE31E5BBE536}"/>
          </ac:picMkLst>
        </pc:picChg>
      </pc:sldChg>
      <pc:sldChg chg="addSp delSp modSp mod">
        <pc:chgData name="pantelis balaouras" userId="25e8755020fc1734" providerId="LiveId" clId="{AD12BC71-E82F-4B6E-8A51-3192EF25B519}" dt="2024-05-02T09:30:00.388" v="65" actId="20577"/>
        <pc:sldMkLst>
          <pc:docMk/>
          <pc:sldMk cId="2585051265" sldId="535"/>
        </pc:sldMkLst>
        <pc:spChg chg="del">
          <ac:chgData name="pantelis balaouras" userId="25e8755020fc1734" providerId="LiveId" clId="{AD12BC71-E82F-4B6E-8A51-3192EF25B519}" dt="2024-05-02T07:17:56.986" v="2" actId="478"/>
          <ac:spMkLst>
            <pc:docMk/>
            <pc:sldMk cId="2585051265" sldId="535"/>
            <ac:spMk id="3" creationId="{4A1A03FD-DBE8-88F4-1AA3-88B814677301}"/>
          </ac:spMkLst>
        </pc:spChg>
        <pc:spChg chg="add mod">
          <ac:chgData name="pantelis balaouras" userId="25e8755020fc1734" providerId="LiveId" clId="{AD12BC71-E82F-4B6E-8A51-3192EF25B519}" dt="2024-05-02T07:18:03.361" v="3"/>
          <ac:spMkLst>
            <pc:docMk/>
            <pc:sldMk cId="2585051265" sldId="535"/>
            <ac:spMk id="4" creationId="{4D4EF1C9-A165-9D5C-BFBE-A918BD370AA2}"/>
          </ac:spMkLst>
        </pc:spChg>
        <pc:spChg chg="mod">
          <ac:chgData name="pantelis balaouras" userId="25e8755020fc1734" providerId="LiveId" clId="{AD12BC71-E82F-4B6E-8A51-3192EF25B519}" dt="2024-05-02T09:30:00.388" v="65" actId="20577"/>
          <ac:spMkLst>
            <pc:docMk/>
            <pc:sldMk cId="2585051265" sldId="535"/>
            <ac:spMk id="13" creationId="{ACBE9AD0-B2F0-4ADA-8F10-B83476743F9C}"/>
          </ac:spMkLst>
        </pc:spChg>
        <pc:picChg chg="del">
          <ac:chgData name="pantelis balaouras" userId="25e8755020fc1734" providerId="LiveId" clId="{AD12BC71-E82F-4B6E-8A51-3192EF25B519}" dt="2024-05-02T07:17:54.550" v="1" actId="478"/>
          <ac:picMkLst>
            <pc:docMk/>
            <pc:sldMk cId="2585051265" sldId="535"/>
            <ac:picMk id="2" creationId="{7F194105-A616-1811-CCD2-0261AE6759AF}"/>
          </ac:picMkLst>
        </pc:picChg>
        <pc:picChg chg="add mod">
          <ac:chgData name="pantelis balaouras" userId="25e8755020fc1734" providerId="LiveId" clId="{AD12BC71-E82F-4B6E-8A51-3192EF25B519}" dt="2024-05-02T07:18:03.361" v="3"/>
          <ac:picMkLst>
            <pc:docMk/>
            <pc:sldMk cId="2585051265" sldId="535"/>
            <ac:picMk id="6" creationId="{29FCA645-ADA7-FF37-A584-C0AE1A1F2F2C}"/>
          </ac:picMkLst>
        </pc:picChg>
      </pc:sldChg>
      <pc:sldChg chg="addSp delSp modSp mod">
        <pc:chgData name="pantelis balaouras" userId="25e8755020fc1734" providerId="LiveId" clId="{AD12BC71-E82F-4B6E-8A51-3192EF25B519}" dt="2024-05-02T07:21:53.236" v="42"/>
        <pc:sldMkLst>
          <pc:docMk/>
          <pc:sldMk cId="358170688" sldId="536"/>
        </pc:sldMkLst>
        <pc:spChg chg="del">
          <ac:chgData name="pantelis balaouras" userId="25e8755020fc1734" providerId="LiveId" clId="{AD12BC71-E82F-4B6E-8A51-3192EF25B519}" dt="2024-05-02T07:21:51.910" v="41" actId="478"/>
          <ac:spMkLst>
            <pc:docMk/>
            <pc:sldMk cId="358170688" sldId="536"/>
            <ac:spMk id="3" creationId="{AC7F6717-29DE-BD28-7F16-8C0FE3213CF9}"/>
          </ac:spMkLst>
        </pc:spChg>
        <pc:spChg chg="add mod">
          <ac:chgData name="pantelis balaouras" userId="25e8755020fc1734" providerId="LiveId" clId="{AD12BC71-E82F-4B6E-8A51-3192EF25B519}" dt="2024-05-02T07:21:53.236" v="42"/>
          <ac:spMkLst>
            <pc:docMk/>
            <pc:sldMk cId="358170688" sldId="536"/>
            <ac:spMk id="8" creationId="{8A314476-8853-DAAB-6AB5-492D9DA79E1F}"/>
          </ac:spMkLst>
        </pc:spChg>
        <pc:picChg chg="del mod">
          <ac:chgData name="pantelis balaouras" userId="25e8755020fc1734" providerId="LiveId" clId="{AD12BC71-E82F-4B6E-8A51-3192EF25B519}" dt="2024-05-02T07:21:50.022" v="40" actId="478"/>
          <ac:picMkLst>
            <pc:docMk/>
            <pc:sldMk cId="358170688" sldId="536"/>
            <ac:picMk id="2" creationId="{6A3A7304-D182-BBD1-2459-7BFECA405F58}"/>
          </ac:picMkLst>
        </pc:picChg>
        <pc:picChg chg="add mod">
          <ac:chgData name="pantelis balaouras" userId="25e8755020fc1734" providerId="LiveId" clId="{AD12BC71-E82F-4B6E-8A51-3192EF25B519}" dt="2024-05-02T07:21:53.236" v="42"/>
          <ac:picMkLst>
            <pc:docMk/>
            <pc:sldMk cId="358170688" sldId="536"/>
            <ac:picMk id="7" creationId="{FF2BA542-C6CA-87C6-531F-D313E1BA70A7}"/>
          </ac:picMkLst>
        </pc:picChg>
      </pc:sldChg>
      <pc:sldChg chg="modSp">
        <pc:chgData name="pantelis balaouras" userId="25e8755020fc1734" providerId="LiveId" clId="{AD12BC71-E82F-4B6E-8A51-3192EF25B519}" dt="2024-05-02T07:20:44.454" v="28" actId="1076"/>
        <pc:sldMkLst>
          <pc:docMk/>
          <pc:sldMk cId="1983341750" sldId="544"/>
        </pc:sldMkLst>
        <pc:picChg chg="mod">
          <ac:chgData name="pantelis balaouras" userId="25e8755020fc1734" providerId="LiveId" clId="{AD12BC71-E82F-4B6E-8A51-3192EF25B519}" dt="2024-05-02T07:20:44.454" v="28" actId="1076"/>
          <ac:picMkLst>
            <pc:docMk/>
            <pc:sldMk cId="1983341750" sldId="544"/>
            <ac:picMk id="15" creationId="{C72B339E-F8E2-4382-0E22-B7F1EA140BFD}"/>
          </ac:picMkLst>
        </pc:picChg>
      </pc:sldChg>
      <pc:sldChg chg="modSp mod">
        <pc:chgData name="pantelis balaouras" userId="25e8755020fc1734" providerId="LiveId" clId="{AD12BC71-E82F-4B6E-8A51-3192EF25B519}" dt="2024-05-02T07:19:59.314" v="20" actId="1076"/>
        <pc:sldMkLst>
          <pc:docMk/>
          <pc:sldMk cId="4216021467" sldId="549"/>
        </pc:sldMkLst>
        <pc:spChg chg="mod">
          <ac:chgData name="pantelis balaouras" userId="25e8755020fc1734" providerId="LiveId" clId="{AD12BC71-E82F-4B6E-8A51-3192EF25B519}" dt="2024-05-02T07:19:59.314" v="20" actId="1076"/>
          <ac:spMkLst>
            <pc:docMk/>
            <pc:sldMk cId="4216021467" sldId="549"/>
            <ac:spMk id="4" creationId="{13957AC4-0829-EA43-A252-663E79DA8907}"/>
          </ac:spMkLst>
        </pc:spChg>
        <pc:spChg chg="mod">
          <ac:chgData name="pantelis balaouras" userId="25e8755020fc1734" providerId="LiveId" clId="{AD12BC71-E82F-4B6E-8A51-3192EF25B519}" dt="2024-05-02T07:19:34.767" v="16" actId="27636"/>
          <ac:spMkLst>
            <pc:docMk/>
            <pc:sldMk cId="4216021467" sldId="549"/>
            <ac:spMk id="9" creationId="{A9E2F235-F39B-BA36-8AFC-C7E8F9729CD5}"/>
          </ac:spMkLst>
        </pc:spChg>
        <pc:picChg chg="mod">
          <ac:chgData name="pantelis balaouras" userId="25e8755020fc1734" providerId="LiveId" clId="{AD12BC71-E82F-4B6E-8A51-3192EF25B519}" dt="2024-05-02T07:19:54.975" v="19" actId="1076"/>
          <ac:picMkLst>
            <pc:docMk/>
            <pc:sldMk cId="4216021467" sldId="549"/>
            <ac:picMk id="2050" creationId="{A4FFE806-3462-B665-DD34-D68846AD21DE}"/>
          </ac:picMkLst>
        </pc:picChg>
      </pc:sldChg>
      <pc:sldChg chg="modSp mod">
        <pc:chgData name="pantelis balaouras" userId="25e8755020fc1734" providerId="LiveId" clId="{AD12BC71-E82F-4B6E-8A51-3192EF25B519}" dt="2024-05-02T07:22:32.408" v="47" actId="6549"/>
        <pc:sldMkLst>
          <pc:docMk/>
          <pc:sldMk cId="30697695" sldId="561"/>
        </pc:sldMkLst>
        <pc:spChg chg="mod">
          <ac:chgData name="pantelis balaouras" userId="25e8755020fc1734" providerId="LiveId" clId="{AD12BC71-E82F-4B6E-8A51-3192EF25B519}" dt="2024-05-02T07:22:32.408" v="47" actId="6549"/>
          <ac:spMkLst>
            <pc:docMk/>
            <pc:sldMk cId="30697695" sldId="561"/>
            <ac:spMk id="6" creationId="{13725DC3-E1D4-4E92-AF5A-F0DED3AA5B9A}"/>
          </ac:spMkLst>
        </pc:spChg>
        <pc:picChg chg="mod">
          <ac:chgData name="pantelis balaouras" userId="25e8755020fc1734" providerId="LiveId" clId="{AD12BC71-E82F-4B6E-8A51-3192EF25B519}" dt="2024-05-02T07:22:02.236" v="43" actId="1076"/>
          <ac:picMkLst>
            <pc:docMk/>
            <pc:sldMk cId="30697695" sldId="561"/>
            <ac:picMk id="1026" creationId="{4A6182B8-05D6-9B3B-7F98-F7F80DC7975E}"/>
          </ac:picMkLst>
        </pc:picChg>
      </pc:sldChg>
    </pc:docChg>
  </pc:docChgLst>
  <pc:docChgLst>
    <pc:chgData name="pantelis balaouras" userId="25e8755020fc1734" providerId="LiveId" clId="{28FFEC5E-E816-4FB3-BE6E-E8E2079F6E09}"/>
    <pc:docChg chg="modSld">
      <pc:chgData name="pantelis balaouras" userId="25e8755020fc1734" providerId="LiveId" clId="{28FFEC5E-E816-4FB3-BE6E-E8E2079F6E09}" dt="2024-04-29T16:36:55.061" v="0" actId="20577"/>
      <pc:docMkLst>
        <pc:docMk/>
      </pc:docMkLst>
      <pc:sldChg chg="modSp mod">
        <pc:chgData name="pantelis balaouras" userId="25e8755020fc1734" providerId="LiveId" clId="{28FFEC5E-E816-4FB3-BE6E-E8E2079F6E09}" dt="2024-04-29T16:36:55.061" v="0" actId="20577"/>
        <pc:sldMkLst>
          <pc:docMk/>
          <pc:sldMk cId="2033093179" sldId="420"/>
        </pc:sldMkLst>
        <pc:spChg chg="mod">
          <ac:chgData name="pantelis balaouras" userId="25e8755020fc1734" providerId="LiveId" clId="{28FFEC5E-E816-4FB3-BE6E-E8E2079F6E09}" dt="2024-04-29T16:36:55.061" v="0" actId="20577"/>
          <ac:spMkLst>
            <pc:docMk/>
            <pc:sldMk cId="2033093179" sldId="420"/>
            <ac:spMk id="5" creationId="{F56DC747-739E-5A0C-94B8-E8F8E974AC8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425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97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</a:t>
            </a:r>
            <a:r>
              <a:rPr lang="en-US" baseline="0" dirty="0"/>
              <a:t>: </a:t>
            </a:r>
          </a:p>
          <a:p>
            <a:r>
              <a:rPr lang="en-GB" dirty="0"/>
              <a:t>https://www.fao.org/3/i3261e/i3261e.pdf</a:t>
            </a:r>
          </a:p>
          <a:p>
            <a:r>
              <a:rPr lang="en-GB" dirty="0"/>
              <a:t>https://www.emro.who.int/health-topics/macronutrients/introduction.html</a:t>
            </a:r>
          </a:p>
          <a:p>
            <a:r>
              <a:rPr lang="en-GB" dirty="0"/>
              <a:t>https://www.who.int/health-topics/micronutrients#tab=tab_1</a:t>
            </a:r>
          </a:p>
          <a:p>
            <a:r>
              <a:rPr lang="en-GB" dirty="0"/>
              <a:t>https://www.emro.who.int/nutrition/healthy-eating/index.html</a:t>
            </a:r>
          </a:p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89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87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4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794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u="sng" dirty="0"/>
              <a:t>Μήπως να</a:t>
            </a:r>
            <a:r>
              <a:rPr lang="el-GR" b="1" u="sng" baseline="0" dirty="0"/>
              <a:t> φύγει αυτή η</a:t>
            </a:r>
            <a:r>
              <a:rPr lang="el-GR" b="1" u="sng" baseline="0" dirty="0" err="1"/>
              <a:t> διαφ</a:t>
            </a:r>
            <a:r>
              <a:rPr lang="el-GR" b="1" u="sng" baseline="0" dirty="0"/>
              <a:t>??</a:t>
            </a:r>
            <a:r>
              <a:rPr lang="el-GR" b="1" baseline="0" dirty="0"/>
              <a:t/>
            </a:r>
            <a:br>
              <a:rPr lang="el-GR" b="1" baseline="0" dirty="0"/>
            </a:br>
            <a:r>
              <a:rPr lang="el-GR" b="1" baseline="0" dirty="0"/>
              <a:t/>
            </a:r>
            <a:br>
              <a:rPr lang="el-GR" b="1" baseline="0" dirty="0"/>
            </a:br>
            <a:r>
              <a:rPr lang="en-GB" b="1" dirty="0"/>
              <a:t>Ref: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rehttps://www.fao.org/3/i3261e/i3261e.pdf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583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98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50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680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94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227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293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862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075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675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058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975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641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624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389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41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751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582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01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38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270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21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Ref:</a:t>
            </a:r>
          </a:p>
          <a:p>
            <a:r>
              <a:rPr lang="en-GB" dirty="0"/>
              <a:t>https://www.ncbi.nlm.nih.gov/pmc/articles/PMC4985610/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168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6997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15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32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5200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7457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1454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622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4137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18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17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44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9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6.1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Apps de nutrición y salud relevantes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A3CB49D-6037-D654-139D-27D28DCF0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6.1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Apps de nutrición y salud relevantes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8198CF2-91B3-6C1C-0A93-DC5CB01069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6.1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Apps de nutrición y salud relevantes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reakfast-healthy-food-diet-fruit-166329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hyperlink" Target="https://pixabay.com/service/license-summar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meal-asparagus-dish-food-130760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olive-oil-bottle-olives-glass-1867229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pita-bread-pita-food-lebanese-444579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flesh-meal-thai-beans-nourishment-720588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orange-orange-slices-blubber-303609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ttle-mineral-water-glass-pour-203298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hyperlink" Target="https://pixabay.com/service/license-summar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hyperlink" Target="http://www.freepik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bottle-mineral-water-glass-pour-203298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ttle-mineral-water-glass-pour-203298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service/license-summar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supermarket-stalls-coolers-market-94991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photos/burger-food-chips-plate-menu-1140824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tree-isolated-dead-weathered-old-1957497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weight-scale-weight-scale-compare-5163429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dart-game-bulls-eye-target-155726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goals-smart-target-1262376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hyperlink" Target="https://pixabay.com/service/license-summary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laptop-tablet-smartphone-2017978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mobile-phone-apps-marketing-concept-5836879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warning-sign-orange-danger-147489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1.png"/><Relationship Id="rId7" Type="http://schemas.openxmlformats.org/officeDocument/2006/relationships/slide" Target="slide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questions-man-head-success-lamp-2519654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3/i3261e/i3261e.pdf" TargetMode="External"/><Relationship Id="rId7" Type="http://schemas.openxmlformats.org/officeDocument/2006/relationships/hyperlink" Target="https://www.who.int/news-room/fact-sheets/detail/healthy-diet%20Posted%2029%20April%202020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mro.who.int/nutrition/healthy-eating/index.html" TargetMode="External"/><Relationship Id="rId5" Type="http://schemas.openxmlformats.org/officeDocument/2006/relationships/hyperlink" Target="https://www.who.int/health-topics/micronutrients#tab=tab_1" TargetMode="External"/><Relationship Id="rId4" Type="http://schemas.openxmlformats.org/officeDocument/2006/relationships/hyperlink" Target="https://www.emro.who.int/health-topics/macronutrients/introduction.html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mhealth.jmir.org/2021/6/e20037" TargetMode="External"/><Relationship Id="rId3" Type="http://schemas.openxmlformats.org/officeDocument/2006/relationships/hyperlink" Target="https://www.who.int/news-room/fact-sheets/detail/malnutrition%20Posted%209%20June%202021" TargetMode="External"/><Relationship Id="rId7" Type="http://schemas.openxmlformats.org/officeDocument/2006/relationships/hyperlink" Target="https://doi.org/10.2196/mhealth.5846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who.int/news-room/fact-sheets/detail/noncommunicable-diseases" TargetMode="External"/><Relationship Id="rId5" Type="http://schemas.openxmlformats.org/officeDocument/2006/relationships/hyperlink" Target="https://www.who.int/health-topics/nutrition#tab=tab_1" TargetMode="External"/><Relationship Id="rId4" Type="http://schemas.openxmlformats.org/officeDocument/2006/relationships/hyperlink" Target="https://www.emro.who.int/nutrition/double-burden-of-nutrition/index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14/pedm.2022.113631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afp.org/pubs/fpm/issues/2018/0300/p31.html#fpm20180300p31-ut1" TargetMode="External"/><Relationship Id="rId4" Type="http://schemas.openxmlformats.org/officeDocument/2006/relationships/hyperlink" Target="https://mhealth.jmir.org/2021/6/e20037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poster-migrants-refugees-7297156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421077" y="3432508"/>
            <a:ext cx="730700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6 - Sesión didáctica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(6.1)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Apps de </a:t>
            </a: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nutrición </a:t>
            </a: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y salud relevantes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59" y="5978921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" y="63947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80" y="777452"/>
            <a:ext cx="11059692" cy="605096"/>
          </a:xfrm>
        </p:spPr>
        <p:txBody>
          <a:bodyPr/>
          <a:lstStyle/>
          <a:p>
            <a:r>
              <a:rPr lang="it-IT" dirty="0"/>
              <a:t>Energía y calorías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34" y="1576479"/>
            <a:ext cx="7329958" cy="46752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Los alimentos proporcionan la </a:t>
            </a:r>
            <a:r>
              <a:rPr lang="en-US" b="1" dirty="0"/>
              <a:t>energía que </a:t>
            </a:r>
            <a:r>
              <a:rPr lang="en-US" dirty="0"/>
              <a:t>nuestro cuerpo necesita para funcionar. </a:t>
            </a:r>
          </a:p>
          <a:p>
            <a:pPr>
              <a:lnSpc>
                <a:spcPct val="120000"/>
              </a:lnSpc>
            </a:pPr>
            <a:r>
              <a:rPr lang="en-US" dirty="0"/>
              <a:t>La energía de los alimentos se mide en unidades denominadas </a:t>
            </a:r>
            <a:r>
              <a:rPr lang="en-US" b="1" dirty="0"/>
              <a:t>calorías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/>
              <a:t>Algunos de los principales factores que determinan el número de calorías que una persona necesita diariamente son la edad, el sexo, el peso, la altura y el nivel de actividad física. 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n-US" dirty="0"/>
              <a:t>El almacenamiento de energía es crucial para la supervivencia.</a:t>
            </a:r>
          </a:p>
          <a:p>
            <a:pPr>
              <a:lnSpc>
                <a:spcPct val="120000"/>
              </a:lnSpc>
            </a:pPr>
            <a:r>
              <a:rPr lang="en-US" dirty="0"/>
              <a:t>Hay dos clases principales de nutrientes en los alimentos: los </a:t>
            </a:r>
            <a:r>
              <a:rPr lang="en-US" b="1" dirty="0"/>
              <a:t>macronutrientes </a:t>
            </a:r>
            <a:r>
              <a:rPr lang="en-US" dirty="0"/>
              <a:t>y </a:t>
            </a:r>
            <a:r>
              <a:rPr lang="en-US" b="1" dirty="0"/>
              <a:t>los micronutrientes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747DC9B-106F-9C80-B8E7-C4E51A91C857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1028" name="Picture 4" descr="Free Breakfast Healthy photo and picture">
            <a:extLst>
              <a:ext uri="{FF2B5EF4-FFF2-40B4-BE49-F238E27FC236}">
                <a16:creationId xmlns:a16="http://schemas.microsoft.com/office/drawing/2014/main" id="{20DCE64C-EA00-2ABA-BA88-D3F36713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92" y="2370460"/>
            <a:ext cx="4296837" cy="28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3BCCCC5B-1A95-B091-D91C-3CD0D43E077B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5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0" y="601028"/>
            <a:ext cx="11396576" cy="599188"/>
          </a:xfrm>
        </p:spPr>
        <p:txBody>
          <a:bodyPr/>
          <a:lstStyle/>
          <a:p>
            <a:r>
              <a:rPr lang="it-IT" dirty="0"/>
              <a:t>Macronutrientes</a:t>
            </a:r>
            <a:endParaRPr lang="en-US" dirty="0"/>
          </a:p>
        </p:txBody>
      </p:sp>
      <p:sp>
        <p:nvSpPr>
          <p:cNvPr id="8" name="Θέση περιεχομένου 5">
            <a:extLst>
              <a:ext uri="{FF2B5EF4-FFF2-40B4-BE49-F238E27FC236}">
                <a16:creationId xmlns:a16="http://schemas.microsoft.com/office/drawing/2014/main" id="{B7397BB1-EFFC-5CD7-ACD9-E7BD863406B0}"/>
              </a:ext>
            </a:extLst>
          </p:cNvPr>
          <p:cNvSpPr txBox="1">
            <a:spLocks/>
          </p:cNvSpPr>
          <p:nvPr/>
        </p:nvSpPr>
        <p:spPr>
          <a:xfrm>
            <a:off x="366299" y="1263964"/>
            <a:ext cx="5409663" cy="489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00" b="1" dirty="0"/>
              <a:t>Macronutrientes</a:t>
            </a:r>
            <a:r>
              <a:rPr lang="en-US" sz="2600" dirty="0"/>
              <a:t>: nutrientes que proporcionan energía (calorías) y son necesarios en </a:t>
            </a:r>
            <a:r>
              <a:rPr lang="en-US" sz="2600" u="sng" dirty="0"/>
              <a:t>grandes cantidades </a:t>
            </a:r>
            <a:r>
              <a:rPr lang="en-US" sz="2600" dirty="0"/>
              <a:t>para mantener las funciones corporales adecuadas y realizar las actividades de la vida diaria.</a:t>
            </a:r>
          </a:p>
          <a:p>
            <a:pPr>
              <a:lnSpc>
                <a:spcPct val="120000"/>
              </a:lnSpc>
            </a:pPr>
            <a:r>
              <a:rPr lang="en-GB" sz="2600" dirty="0"/>
              <a:t>3 clases de macronutrientes</a:t>
            </a:r>
            <a:r>
              <a:rPr lang="en-GB" dirty="0"/>
              <a:t>: </a:t>
            </a:r>
          </a:p>
          <a:p>
            <a:pPr marL="1179513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400" b="1" dirty="0"/>
              <a:t>Carbohidratos </a:t>
            </a:r>
          </a:p>
          <a:p>
            <a:pPr marL="1179513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400" b="1" dirty="0"/>
              <a:t>Proteína </a:t>
            </a:r>
          </a:p>
          <a:p>
            <a:pPr marL="1179513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400" b="1" dirty="0"/>
              <a:t>Grasas</a:t>
            </a:r>
            <a:endParaRPr lang="en-US" dirty="0"/>
          </a:p>
        </p:txBody>
      </p:sp>
      <p:pic>
        <p:nvPicPr>
          <p:cNvPr id="1026" name="Picture 2" descr="Free Meal Asparagus photo and picture">
            <a:extLst>
              <a:ext uri="{FF2B5EF4-FFF2-40B4-BE49-F238E27FC236}">
                <a16:creationId xmlns:a16="http://schemas.microsoft.com/office/drawing/2014/main" id="{A3C66C1B-FD49-0F44-DB25-B87868E9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69" y="1679188"/>
            <a:ext cx="5386618" cy="35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1">
            <a:extLst>
              <a:ext uri="{FF2B5EF4-FFF2-40B4-BE49-F238E27FC236}">
                <a16:creationId xmlns:a16="http://schemas.microsoft.com/office/drawing/2014/main" id="{8045C3A2-42D7-9705-F471-8AA1E9986FF4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29D71A88-82EF-A436-7FDE-40779D2F7351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87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5">
            <a:extLst>
              <a:ext uri="{FF2B5EF4-FFF2-40B4-BE49-F238E27FC236}">
                <a16:creationId xmlns:a16="http://schemas.microsoft.com/office/drawing/2014/main" id="{A9E2F235-F39B-BA36-8AFC-C7E8F9729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798" y="1395768"/>
            <a:ext cx="7321977" cy="48934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Las grasas aportan el mayor nivel de energía que cualquier otro nutriente (9 calorías por gramo).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Las grasas protegen las células y los órganos internos, nos permiten almacenar calorías para estar preparados en épocas de escasez de alimentos y regulan la temperatura corporal.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Los ácidos grasos de las grasas pueden dividirse en: </a:t>
            </a:r>
          </a:p>
          <a:p>
            <a:pPr marL="457200" lvl="1" indent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ácidos grasos insaturados </a:t>
            </a:r>
            <a:r>
              <a:rPr lang="en-US" sz="2800" dirty="0"/>
              <a:t>(monoinsaturados y poliinsaturados)</a:t>
            </a:r>
          </a:p>
          <a:p>
            <a:pPr marL="457200" lvl="1" indent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ácidos grasos saturados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Grasas dietéticas que se encuentran de forma natural en alimentos de </a:t>
            </a:r>
            <a:r>
              <a:rPr lang="en-GB" sz="2800" b="1" dirty="0"/>
              <a:t>origen vegetal y animal</a:t>
            </a:r>
            <a:r>
              <a:rPr lang="en-GB" sz="2800" dirty="0"/>
              <a:t>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  <a:p>
            <a:pPr>
              <a:lnSpc>
                <a:spcPct val="120000"/>
              </a:lnSpc>
            </a:pPr>
            <a:endParaRPr lang="en-US" sz="2600" dirty="0"/>
          </a:p>
        </p:txBody>
      </p:sp>
      <p:sp>
        <p:nvSpPr>
          <p:cNvPr id="14" name="Τίτλος 4">
            <a:extLst>
              <a:ext uri="{FF2B5EF4-FFF2-40B4-BE49-F238E27FC236}">
                <a16:creationId xmlns:a16="http://schemas.microsoft.com/office/drawing/2014/main" id="{CB62200A-CA8A-8ED6-3918-BF1B39D2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0" y="663440"/>
            <a:ext cx="11059692" cy="605096"/>
          </a:xfrm>
        </p:spPr>
        <p:txBody>
          <a:bodyPr/>
          <a:lstStyle/>
          <a:p>
            <a:r>
              <a:rPr lang="it-IT" dirty="0"/>
              <a:t>Grasa</a:t>
            </a:r>
            <a:endParaRPr lang="en-US" dirty="0"/>
          </a:p>
        </p:txBody>
      </p:sp>
      <p:pic>
        <p:nvPicPr>
          <p:cNvPr id="2050" name="Picture 2" descr="Free Olive Oil Bottle photo and picture">
            <a:extLst>
              <a:ext uri="{FF2B5EF4-FFF2-40B4-BE49-F238E27FC236}">
                <a16:creationId xmlns:a16="http://schemas.microsoft.com/office/drawing/2014/main" id="{A4FFE806-3462-B665-DD34-D68846AD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45" y="1109120"/>
            <a:ext cx="3525067" cy="48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13957AC4-0829-EA43-A252-663E79DA8907}"/>
              </a:ext>
            </a:extLst>
          </p:cNvPr>
          <p:cNvSpPr/>
          <p:nvPr/>
        </p:nvSpPr>
        <p:spPr>
          <a:xfrm>
            <a:off x="9488629" y="6335264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841C3484-7AA7-3E89-2ABB-D49FE95A7B7E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60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92239" y="654571"/>
            <a:ext cx="11396576" cy="599188"/>
          </a:xfrm>
        </p:spPr>
        <p:txBody>
          <a:bodyPr/>
          <a:lstStyle/>
          <a:p>
            <a:r>
              <a:rPr lang="it-IT" dirty="0"/>
              <a:t>Carbohidratos</a:t>
            </a:r>
            <a:endParaRPr lang="el-GR" dirty="0"/>
          </a:p>
        </p:txBody>
      </p:sp>
      <p:sp>
        <p:nvSpPr>
          <p:cNvPr id="10" name="Θέση περιεχομένου 5">
            <a:extLst>
              <a:ext uri="{FF2B5EF4-FFF2-40B4-BE49-F238E27FC236}">
                <a16:creationId xmlns:a16="http://schemas.microsoft.com/office/drawing/2014/main" id="{CAE4AACF-9A3F-6875-1CB2-B81E8FC0C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319" y="1383440"/>
            <a:ext cx="5409663" cy="4893408"/>
          </a:xfrm>
        </p:spPr>
        <p:txBody>
          <a:bodyPr>
            <a:normAutofit/>
          </a:bodyPr>
          <a:lstStyle/>
          <a:p>
            <a:r>
              <a:rPr lang="en-US" sz="2400" dirty="0"/>
              <a:t>Los hidratos de carbono son la </a:t>
            </a:r>
            <a:r>
              <a:rPr lang="en-US" sz="2400" b="1" dirty="0"/>
              <a:t>principal fuente de energía </a:t>
            </a:r>
            <a:r>
              <a:rPr lang="en-US" sz="2400" dirty="0"/>
              <a:t>del organismo.</a:t>
            </a:r>
          </a:p>
          <a:p>
            <a:r>
              <a:rPr lang="en-US" sz="2400" dirty="0"/>
              <a:t>Los hidratos de carbono aportan las calorías necesarias para la actividad, el crecimiento, las funciones corporales, el mantenimiento y la renovación de los tejidos corporales.</a:t>
            </a:r>
          </a:p>
          <a:p>
            <a:r>
              <a:rPr lang="en-US" sz="2400" dirty="0"/>
              <a:t>En general, la gran cantidad de hidratos de carbono procede de </a:t>
            </a:r>
            <a:r>
              <a:rPr lang="en-US" sz="2400" b="1" dirty="0"/>
              <a:t>las plantas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 descr="Free Pita Bread Pita photo and picture">
            <a:extLst>
              <a:ext uri="{FF2B5EF4-FFF2-40B4-BE49-F238E27FC236}">
                <a16:creationId xmlns:a16="http://schemas.microsoft.com/office/drawing/2014/main" id="{AF23D0F9-E3B1-A7A9-BD6B-F5307472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40" y="1800000"/>
            <a:ext cx="5625824" cy="37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C1EBE1E-0D11-E849-938F-5EBB4CC1FEFC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92C1D6E9-5EFC-F191-CA8E-596D74C5F014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64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76201" y="589063"/>
            <a:ext cx="11396576" cy="599188"/>
          </a:xfrm>
        </p:spPr>
        <p:txBody>
          <a:bodyPr/>
          <a:lstStyle/>
          <a:p>
            <a:r>
              <a:rPr lang="it-IT" dirty="0"/>
              <a:t>Proteína</a:t>
            </a:r>
            <a:endParaRPr lang="el-GR" dirty="0"/>
          </a:p>
        </p:txBody>
      </p:sp>
      <p:sp>
        <p:nvSpPr>
          <p:cNvPr id="4" name="Θέση περιεχομένου 5">
            <a:extLst>
              <a:ext uri="{FF2B5EF4-FFF2-40B4-BE49-F238E27FC236}">
                <a16:creationId xmlns:a16="http://schemas.microsoft.com/office/drawing/2014/main" id="{EBD28C1D-0979-BF69-8F23-038370B1F3AD}"/>
              </a:ext>
            </a:extLst>
          </p:cNvPr>
          <p:cNvSpPr txBox="1">
            <a:spLocks/>
          </p:cNvSpPr>
          <p:nvPr/>
        </p:nvSpPr>
        <p:spPr>
          <a:xfrm>
            <a:off x="298921" y="1262628"/>
            <a:ext cx="6424608" cy="4893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 proteína proporciona </a:t>
            </a:r>
            <a:r>
              <a:rPr lang="en-US" sz="2400" b="1" dirty="0"/>
              <a:t>aminoácidos </a:t>
            </a:r>
            <a:r>
              <a:rPr lang="en-US" sz="2400" dirty="0"/>
              <a:t>que funcionan como los "bloques de construcción" de la vida para: </a:t>
            </a:r>
          </a:p>
          <a:p>
            <a:pPr marL="801688" indent="-439738">
              <a:buFont typeface="Wingdings" panose="05000000000000000000" pitchFamily="2" charset="2"/>
              <a:buChar char="ü"/>
            </a:pPr>
            <a:r>
              <a:rPr lang="en-US" sz="2400" dirty="0"/>
              <a:t>forman, construyen y reparan los tejidos corporales </a:t>
            </a:r>
            <a:br>
              <a:rPr lang="en-US" sz="2400" dirty="0"/>
            </a:br>
            <a:r>
              <a:rPr lang="en-US" dirty="0"/>
              <a:t>(por ejemplo, músculos, piel, cabello, huesos, etc.)</a:t>
            </a:r>
          </a:p>
          <a:p>
            <a:pPr marL="801688" indent="-439738">
              <a:buFont typeface="Wingdings" panose="05000000000000000000" pitchFamily="2" charset="2"/>
              <a:buChar char="ü"/>
            </a:pPr>
            <a:r>
              <a:rPr lang="en-US" sz="2400" dirty="0"/>
              <a:t>mantener un sistema inmunitario fuerte mediante la producción de anticuerpos para luchar contra las enfermedades.</a:t>
            </a:r>
          </a:p>
          <a:p>
            <a:pPr marL="271463" indent="-271463"/>
            <a:r>
              <a:rPr lang="en-US" sz="2400" dirty="0"/>
              <a:t>Las proteínas se encuentran en alimentos de </a:t>
            </a:r>
            <a:r>
              <a:rPr lang="en-US" sz="2400" b="1" dirty="0"/>
              <a:t>origen animal y vegetal</a:t>
            </a:r>
            <a:r>
              <a:rPr lang="en-US" sz="2400" dirty="0"/>
              <a:t>, que proporcionan diferentes combinaciones de aminoácidos. </a:t>
            </a:r>
          </a:p>
          <a:p>
            <a:pPr marL="271463" indent="-271463"/>
            <a:endParaRPr lang="en-US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828CE61-7907-62F7-10D0-35FCE6203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193" y="777322"/>
            <a:ext cx="3871383" cy="4995333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DA45394-133D-9D33-9501-8C1DF3A44832}"/>
              </a:ext>
            </a:extLst>
          </p:cNvPr>
          <p:cNvSpPr/>
          <p:nvPr/>
        </p:nvSpPr>
        <p:spPr>
          <a:xfrm>
            <a:off x="9354372" y="643409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6" name="Ορθογώνιο 7">
            <a:extLst>
              <a:ext uri="{FF2B5EF4-FFF2-40B4-BE49-F238E27FC236}">
                <a16:creationId xmlns:a16="http://schemas.microsoft.com/office/drawing/2014/main" id="{2D411EE8-53FA-329D-054C-118228397622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0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0" y="774248"/>
            <a:ext cx="11059692" cy="605096"/>
          </a:xfrm>
        </p:spPr>
        <p:txBody>
          <a:bodyPr/>
          <a:lstStyle/>
          <a:p>
            <a:r>
              <a:rPr lang="it-IT" dirty="0"/>
              <a:t>Micronutrientes</a:t>
            </a:r>
            <a:endParaRPr lang="en-US" dirty="0"/>
          </a:p>
        </p:txBody>
      </p:sp>
      <p:sp>
        <p:nvSpPr>
          <p:cNvPr id="4" name="Θέση περιεχομένου 5">
            <a:extLst>
              <a:ext uri="{FF2B5EF4-FFF2-40B4-BE49-F238E27FC236}">
                <a16:creationId xmlns:a16="http://schemas.microsoft.com/office/drawing/2014/main" id="{51C815F9-D106-FD55-36C1-AF8F5302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00" y="1379344"/>
            <a:ext cx="5409663" cy="4893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b="1" dirty="0"/>
              <a:t>Micronutrientes: </a:t>
            </a:r>
            <a:r>
              <a:rPr lang="en-US" sz="2600" dirty="0"/>
              <a:t>nutrientes también esenciales para las funciones corporales que el organismo necesita en cantidades muy pequeñas.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La falta de cualquier vitamina en la dieta puede provocar graves </a:t>
            </a:r>
            <a:r>
              <a:rPr lang="en-GB" sz="2800" dirty="0"/>
              <a:t>problemas de </a:t>
            </a:r>
            <a:r>
              <a:rPr lang="en-US" sz="2800" dirty="0"/>
              <a:t>salud.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dirty="0"/>
              <a:t>2 </a:t>
            </a:r>
            <a:r>
              <a:rPr lang="en-GB" dirty="0"/>
              <a:t>clases de micronutrientes: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b="1" dirty="0"/>
              <a:t>Vitaminas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b="1" dirty="0"/>
              <a:t>Minerales</a:t>
            </a:r>
            <a:endParaRPr lang="en-GB" dirty="0"/>
          </a:p>
        </p:txBody>
      </p:sp>
      <p:pic>
        <p:nvPicPr>
          <p:cNvPr id="7" name="Picture 2" descr="Free Orange Orange Slices photo and picture">
            <a:extLst>
              <a:ext uri="{FF2B5EF4-FFF2-40B4-BE49-F238E27FC236}">
                <a16:creationId xmlns:a16="http://schemas.microsoft.com/office/drawing/2014/main" id="{F4AFBFDC-9B00-5AC6-4394-9F1D79B8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50" y="2019914"/>
            <a:ext cx="5302587" cy="35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407D62C-7CB0-0A51-C867-A4EDBCA91486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ED887F24-640B-CFEE-9620-A4D4E6AE335C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87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4">
            <a:extLst>
              <a:ext uri="{FF2B5EF4-FFF2-40B4-BE49-F238E27FC236}">
                <a16:creationId xmlns:a16="http://schemas.microsoft.com/office/drawing/2014/main" id="{77A949C0-F97B-3581-257D-5242AC26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40" y="682583"/>
            <a:ext cx="11396576" cy="599188"/>
          </a:xfrm>
        </p:spPr>
        <p:txBody>
          <a:bodyPr/>
          <a:lstStyle/>
          <a:p>
            <a:r>
              <a:rPr lang="it-IT" dirty="0"/>
              <a:t>Agua</a:t>
            </a:r>
            <a:endParaRPr lang="en-US" dirty="0"/>
          </a:p>
        </p:txBody>
      </p:sp>
      <p:sp>
        <p:nvSpPr>
          <p:cNvPr id="13" name="Θέση περιεχομένου 1">
            <a:extLst>
              <a:ext uri="{FF2B5EF4-FFF2-40B4-BE49-F238E27FC236}">
                <a16:creationId xmlns:a16="http://schemas.microsoft.com/office/drawing/2014/main" id="{2C8FBC11-1035-3956-8212-5EE54C43C041}"/>
              </a:ext>
            </a:extLst>
          </p:cNvPr>
          <p:cNvSpPr txBox="1">
            <a:spLocks/>
          </p:cNvSpPr>
          <p:nvPr/>
        </p:nvSpPr>
        <p:spPr>
          <a:xfrm>
            <a:off x="395440" y="1281771"/>
            <a:ext cx="5782377" cy="4893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Tx/>
              <a:buNone/>
            </a:pPr>
            <a:r>
              <a:rPr lang="en-US" sz="2600" b="1" dirty="0"/>
              <a:t>El agua </a:t>
            </a:r>
            <a:r>
              <a:rPr lang="en-US" sz="2600" dirty="0"/>
              <a:t>no está clasificada ni como macronutriente ni como micronutriente, pero es absolutamente necesaria para la salud y la vida.</a:t>
            </a:r>
          </a:p>
          <a:p>
            <a:pPr marL="685800" lvl="2"/>
            <a:r>
              <a:rPr lang="en-US" sz="2200" dirty="0"/>
              <a:t>El agua representa una gran parte de nuestro peso corporal </a:t>
            </a:r>
            <a:r>
              <a:rPr lang="en-GB" sz="2200" dirty="0"/>
              <a:t>y es el principal componente de los fluidos corporales. </a:t>
            </a:r>
            <a:r>
              <a:rPr lang="en-US" sz="2200" dirty="0"/>
              <a:t>Transporta nutrientes y compuestos en la sangre, controla la temperatura corporal y elimina residuos.</a:t>
            </a:r>
            <a:endParaRPr lang="en-GB" sz="2200" dirty="0"/>
          </a:p>
          <a:p>
            <a:pPr marL="685800" lvl="2"/>
            <a:r>
              <a:rPr lang="en-GB" sz="2200" dirty="0"/>
              <a:t>Perdemos agua a diario y nuestro cuerpo no la almacena, por lo que necesitamos reponerla a través de los alimentos y líquidos que consumimos. </a:t>
            </a:r>
            <a:endParaRPr lang="en-US" sz="2200" dirty="0"/>
          </a:p>
        </p:txBody>
      </p:sp>
      <p:sp>
        <p:nvSpPr>
          <p:cNvPr id="14" name="Ορθογώνιο 1">
            <a:extLst>
              <a:ext uri="{FF2B5EF4-FFF2-40B4-BE49-F238E27FC236}">
                <a16:creationId xmlns:a16="http://schemas.microsoft.com/office/drawing/2014/main" id="{F05CDBF0-95E5-C710-2CEB-D33662A2E3D8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pic>
        <p:nvPicPr>
          <p:cNvPr id="15" name="Picture 2" descr="Free Bottle Mineral Water photo and picture">
            <a:extLst>
              <a:ext uri="{FF2B5EF4-FFF2-40B4-BE49-F238E27FC236}">
                <a16:creationId xmlns:a16="http://schemas.microsoft.com/office/drawing/2014/main" id="{C72B339E-F8E2-4382-0E22-B7F1EA14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31" y="1857375"/>
            <a:ext cx="526104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4D4258F6-9091-E480-99D9-CFCD9DAF8EF2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33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BE7852AF-63E7-C609-74F1-E3AB5A3AC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20" y="368799"/>
            <a:ext cx="10515600" cy="893179"/>
          </a:xfrm>
        </p:spPr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6.1.2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Principios básicos de una dieta sana 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120" y="1448800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120" y="2138642"/>
            <a:ext cx="5637259" cy="400815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Adquirir conocimientos sobre los principios fundamentales de una alimentación sana.</a:t>
            </a:r>
          </a:p>
          <a:p>
            <a:pPr lvl="0"/>
            <a:r>
              <a:rPr lang="en-GB" sz="2400" dirty="0"/>
              <a:t>Presentar los </a:t>
            </a:r>
            <a:r>
              <a:rPr lang="en-US" sz="2400" dirty="0"/>
              <a:t>consejos de la Organización Mundial de la Salud para seguir una dieta sana.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2053B-B453-8E40-B348-C03C668F5038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678"/>
            <a:ext cx="1947055" cy="4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0" y="653280"/>
            <a:ext cx="11059692" cy="605096"/>
          </a:xfrm>
        </p:spPr>
        <p:txBody>
          <a:bodyPr/>
          <a:lstStyle/>
          <a:p>
            <a:r>
              <a:rPr lang="en-US" dirty="0"/>
              <a:t>Principios básicos de una dieta sana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99" y="1443926"/>
            <a:ext cx="11059693" cy="467522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Principales características de una dieta sana: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consiste en una variedad de alimentos de diferentes grupos </a:t>
            </a:r>
            <a:r>
              <a:rPr lang="en-US" dirty="0"/>
              <a:t>(frutas, verduras, legumbres, productos lácteos y alimentos de origen animal, alimentos básicos, grasas y aceites)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satisface las necesidades nutricionales individuales de energía (calorías) y nutrientes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está libre de toxinas, moho y cualquier sustancia química </a:t>
            </a:r>
            <a:r>
              <a:rPr lang="en-GB" sz="2400" dirty="0"/>
              <a:t>nociva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sea agradable y culturalmente aceptable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está disponible y es suficiente todos los días y durante todo el año.</a:t>
            </a:r>
            <a:endParaRPr lang="el-GR" sz="2400" dirty="0"/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básicos de una dieta sana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65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0" y="668941"/>
            <a:ext cx="11059692" cy="605096"/>
          </a:xfrm>
        </p:spPr>
        <p:txBody>
          <a:bodyPr>
            <a:normAutofit fontScale="90000"/>
          </a:bodyPr>
          <a:lstStyle/>
          <a:p>
            <a:r>
              <a:rPr lang="en-US" dirty="0"/>
              <a:t>Comer alimentos variados </a:t>
            </a:r>
            <a:r>
              <a:rPr lang="en-GB" dirty="0"/>
              <a:t>y satisfacer las necesidades nutricionales individuales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60" y="1315883"/>
            <a:ext cx="6254783" cy="48121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Ningún alimento contiene todos los nutrientes </a:t>
            </a:r>
            <a:r>
              <a:rPr lang="en-GB" sz="2600" dirty="0"/>
              <a:t>que nuestro cuerpo necesita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Una dieta sana y nutritiva se compone de muchos alimentos diferentes, consumidos preferentemente a lo largo del día, y es suficiente en </a:t>
            </a:r>
            <a:r>
              <a:rPr lang="en-US" sz="2600" b="1" dirty="0"/>
              <a:t>cantidad </a:t>
            </a:r>
            <a:r>
              <a:rPr lang="en-US" sz="2600" dirty="0"/>
              <a:t>y </a:t>
            </a:r>
            <a:r>
              <a:rPr lang="en-US" sz="2600" b="1" dirty="0"/>
              <a:t>calidad </a:t>
            </a:r>
            <a:r>
              <a:rPr lang="en-US" sz="2600" dirty="0"/>
              <a:t>para satisfacer las necesidades individuales de energía (calorías) y otros nutrientes. </a:t>
            </a:r>
            <a:endParaRPr lang="el-GR" sz="2600" dirty="0"/>
          </a:p>
          <a:p>
            <a:pPr>
              <a:lnSpc>
                <a:spcPct val="120000"/>
              </a:lnSpc>
            </a:pPr>
            <a:r>
              <a:rPr lang="en-GB" sz="2600" b="1" dirty="0"/>
              <a:t>No existe una dieta "de talla única" </a:t>
            </a:r>
            <a:r>
              <a:rPr lang="en-GB" sz="2600" b="1" dirty="0">
                <a:sym typeface="Wingdings" panose="05000000000000000000" pitchFamily="2" charset="2"/>
              </a:rPr>
              <a:t> Las </a:t>
            </a:r>
            <a:r>
              <a:rPr lang="en-US" sz="2600" dirty="0"/>
              <a:t>necesidades nutricionales son específicas de cada persona. 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El equilibrio y la variedad </a:t>
            </a:r>
            <a:r>
              <a:rPr lang="en-US" sz="2600" dirty="0"/>
              <a:t>en la dieta equivalen a garantizar que obtenemos suficiente, pero no demasiada, energía y los nutrientes que necesitamos. </a:t>
            </a:r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6.1.2 Principios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básicos de una dieta sana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Free Plate To Cook photo and picture">
            <a:extLst>
              <a:ext uri="{FF2B5EF4-FFF2-40B4-BE49-F238E27FC236}">
                <a16:creationId xmlns:a16="http://schemas.microsoft.com/office/drawing/2014/main" id="{C730EAFD-A8A4-AC5E-D301-1F732D8BF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22525"/>
          <a:stretch/>
        </p:blipFill>
        <p:spPr bwMode="auto">
          <a:xfrm>
            <a:off x="7395587" y="1789366"/>
            <a:ext cx="4109777" cy="372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D4E4A8-CD6D-1A78-7059-97648D9F548E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66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1488562" y="374456"/>
            <a:ext cx="6563496" cy="20842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" y="5991103"/>
            <a:ext cx="12191695" cy="86955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" y="803957"/>
            <a:ext cx="860604" cy="1540240"/>
          </a:xfrm>
          <a:prstGeom prst="rect">
            <a:avLst/>
          </a:prstGeom>
        </p:spPr>
      </p:pic>
      <p:sp>
        <p:nvSpPr>
          <p:cNvPr id="8" name="Google Shape;120;p1"/>
          <p:cNvSpPr txBox="1"/>
          <p:nvPr/>
        </p:nvSpPr>
        <p:spPr>
          <a:xfrm>
            <a:off x="296684" y="3177159"/>
            <a:ext cx="6258495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7200" dirty="0" smtClean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6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s-ES" sz="4000" dirty="0"/>
              <a:t>Apps de nutrición y salud </a:t>
            </a:r>
            <a:r>
              <a:rPr lang="es-ES" sz="4000" dirty="0" smtClean="0"/>
              <a:t>relevantes</a:t>
            </a:r>
            <a:endParaRPr lang="es-ES" sz="4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12076" r="5539" b="10553"/>
          <a:stretch/>
        </p:blipFill>
        <p:spPr>
          <a:xfrm>
            <a:off x="6555179" y="2418580"/>
            <a:ext cx="5415148" cy="31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Comer alimentos variados </a:t>
            </a:r>
            <a:r>
              <a:rPr lang="en-GB" dirty="0"/>
              <a:t>y satisfacer las necesidades nutricionales individuales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89366"/>
            <a:ext cx="9889868" cy="48121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/>
              <a:t>La aculturación alimentaria </a:t>
            </a:r>
            <a:r>
              <a:rPr lang="en-US" sz="2600" dirty="0"/>
              <a:t>es un proceso complejo que lleva a los inmigrantes a adoptar los hábitos alimentarios del país de acogida. 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Los aspectos saludables de la dieta autóctona (por ejemplo, el elevado consumo de fruta, verdura, cereales integrales y frutos secos) parecen disminuir con el tiempo entre los inmigrantes recién llegados, mientras que aumenta el consumo de alimentos ricos en azúcar, grasa y sal. </a:t>
            </a:r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básicos de una dieta sana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D4E4A8-CD6D-1A78-7059-97648D9F548E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12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20" y="671590"/>
            <a:ext cx="11059692" cy="605096"/>
          </a:xfrm>
        </p:spPr>
        <p:txBody>
          <a:bodyPr/>
          <a:lstStyle/>
          <a:p>
            <a:r>
              <a:rPr lang="en-GB" dirty="0"/>
              <a:t>Consejos para seguir una dieta sana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1" y="1443026"/>
            <a:ext cx="6244734" cy="467522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Beba suficiente agua cada día (8-10 vasos al día).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Equilibrar la ingesta/eliminación de calorías: </a:t>
            </a:r>
            <a:r>
              <a:rPr lang="en-US" dirty="0"/>
              <a:t>mantener el equilibrio energético para conservar un peso corporal saludable.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Coma a diario alimentos frescos y no procesados.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Coma carne, aves, huevos y pescado regularmente en pequeñas cantidades.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Consuma regularmente leche y productos lácteos (preferiblemente bajos en grasa) en pequeñas cantidades.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l-GR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básicos de una dieta sana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A2C20-835B-13C0-8A98-C230E34695E4}"/>
              </a:ext>
            </a:extLst>
          </p:cNvPr>
          <p:cNvSpPr txBox="1"/>
          <p:nvPr/>
        </p:nvSpPr>
        <p:spPr>
          <a:xfrm>
            <a:off x="1174922" y="5748923"/>
            <a:ext cx="473004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Organización Mundial de la Salud, OMS</a:t>
            </a:r>
            <a:endParaRPr lang="el-GR" i="1" dirty="0" err="1"/>
          </a:p>
        </p:txBody>
      </p:sp>
      <p:pic>
        <p:nvPicPr>
          <p:cNvPr id="7170" name="Picture 2" descr="Free Supermarket Stalls photo and picture">
            <a:extLst>
              <a:ext uri="{FF2B5EF4-FFF2-40B4-BE49-F238E27FC236}">
                <a16:creationId xmlns:a16="http://schemas.microsoft.com/office/drawing/2014/main" id="{3E4AE793-E34D-45C9-484E-8F7B3B7D2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35" y="2110154"/>
            <a:ext cx="5005405" cy="33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689610D-7825-41C0-D4F1-91A24090838C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07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60" y="737318"/>
            <a:ext cx="11396576" cy="599188"/>
          </a:xfrm>
        </p:spPr>
        <p:txBody>
          <a:bodyPr/>
          <a:lstStyle/>
          <a:p>
            <a:r>
              <a:rPr lang="en-GB" dirty="0"/>
              <a:t>Consejos para seguir una dieta sana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466560" y="1501240"/>
            <a:ext cx="5858576" cy="489340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Reduzca el consumo de alimentos horneados y fritos, y de aperitivos y alimentos preenvasados (por ejemplo, donuts, pizza congelada, margarinas, comida rápida, pasteles, galletas, etc.) que contengan </a:t>
            </a:r>
            <a:r>
              <a:rPr lang="en-US" b="1" dirty="0"/>
              <a:t>grasas trans producidas industrialmente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Coma menos azúcar.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Coma menos sal.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6.1.2 </a:t>
            </a: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básicos de una dieta sana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EA596-7EFF-6694-FB8C-8312A9710AA1}"/>
              </a:ext>
            </a:extLst>
          </p:cNvPr>
          <p:cNvSpPr txBox="1"/>
          <p:nvPr/>
        </p:nvSpPr>
        <p:spPr>
          <a:xfrm>
            <a:off x="1787391" y="5110096"/>
            <a:ext cx="473004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Organización Mundial de la Salud, OMS</a:t>
            </a:r>
            <a:endParaRPr lang="el-GR" i="1" dirty="0" err="1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CD048C10-80A6-50FF-14E4-E6B865DE844A}"/>
              </a:ext>
            </a:extLst>
          </p:cNvPr>
          <p:cNvGrpSpPr/>
          <p:nvPr/>
        </p:nvGrpSpPr>
        <p:grpSpPr>
          <a:xfrm>
            <a:off x="7045934" y="1671950"/>
            <a:ext cx="4682863" cy="3438146"/>
            <a:chOff x="7271713" y="3400713"/>
            <a:chExt cx="3937800" cy="2600011"/>
          </a:xfrm>
        </p:grpSpPr>
        <p:pic>
          <p:nvPicPr>
            <p:cNvPr id="8194" name="Picture 2" descr="Free Burger Food photo and picture">
              <a:extLst>
                <a:ext uri="{FF2B5EF4-FFF2-40B4-BE49-F238E27FC236}">
                  <a16:creationId xmlns:a16="http://schemas.microsoft.com/office/drawing/2014/main" id="{50587447-D96A-9B07-FEB1-F869B5DD7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447" y="3623438"/>
              <a:ext cx="3830332" cy="215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Σύμβολο πολλαπλασιασμού 3">
              <a:extLst>
                <a:ext uri="{FF2B5EF4-FFF2-40B4-BE49-F238E27FC236}">
                  <a16:creationId xmlns:a16="http://schemas.microsoft.com/office/drawing/2014/main" id="{3671C3E6-1EF5-B3A1-76AF-116CF682065B}"/>
                </a:ext>
              </a:extLst>
            </p:cNvPr>
            <p:cNvSpPr/>
            <p:nvPr/>
          </p:nvSpPr>
          <p:spPr>
            <a:xfrm>
              <a:off x="7271713" y="3400713"/>
              <a:ext cx="3937800" cy="2600011"/>
            </a:xfrm>
            <a:prstGeom prst="mathMultiply">
              <a:avLst>
                <a:gd name="adj1" fmla="val 897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758D32A-CE10-ECEE-ADD5-52FF3370B14B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15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346F345D-19E5-C21A-C304-A572815F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9" y="1327211"/>
            <a:ext cx="4577775" cy="44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875516-E3E5-84BE-0127-F42E8F89EA5E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6.1.3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Relación entre nutrición y salud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1" y="2849843"/>
            <a:ext cx="6701832" cy="347011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Reconocer el impacto de la </a:t>
            </a:r>
            <a:r>
              <a:rPr lang="en-US" sz="2400" dirty="0" err="1"/>
              <a:t>nutrición en </a:t>
            </a:r>
            <a:r>
              <a:rPr lang="en-US" sz="2400" dirty="0"/>
              <a:t>la salud humana.</a:t>
            </a:r>
          </a:p>
          <a:p>
            <a:pPr lvl="0"/>
            <a:r>
              <a:rPr lang="en-US" sz="2400" dirty="0"/>
              <a:t>Conocer los distintos tipos de desnutrición.</a:t>
            </a:r>
          </a:p>
          <a:p>
            <a:pPr lvl="0"/>
            <a:r>
              <a:rPr lang="en-US" sz="2400" dirty="0"/>
              <a:t> Explorar las implicaciones de la desnutrición.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50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0" y="797724"/>
            <a:ext cx="11396576" cy="599188"/>
          </a:xfrm>
        </p:spPr>
        <p:txBody>
          <a:bodyPr>
            <a:noAutofit/>
          </a:bodyPr>
          <a:lstStyle/>
          <a:p>
            <a:r>
              <a:rPr lang="it-IT" dirty="0"/>
              <a:t>La nutrición influye en nuestra salud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Una buena nutrición y unos buenos hábitos alimentarios son </a:t>
            </a:r>
            <a:r>
              <a:rPr lang="en-US" sz="2600" b="1" dirty="0"/>
              <a:t>fundamentales </a:t>
            </a:r>
            <a:r>
              <a:rPr lang="en-US" sz="2600" dirty="0"/>
              <a:t>para un </a:t>
            </a:r>
            <a:r>
              <a:rPr lang="en-US" sz="2600" b="1" dirty="0"/>
              <a:t>crecimiento </a:t>
            </a:r>
            <a:r>
              <a:rPr lang="en-US" sz="2600" dirty="0"/>
              <a:t>y </a:t>
            </a:r>
            <a:r>
              <a:rPr lang="en-US" sz="2600" b="1" dirty="0"/>
              <a:t>desarrollo </a:t>
            </a:r>
            <a:r>
              <a:rPr lang="en-US" sz="2600" dirty="0"/>
              <a:t>adecuados, la </a:t>
            </a:r>
            <a:r>
              <a:rPr lang="en-US" sz="2600" b="1" dirty="0"/>
              <a:t>salud general </a:t>
            </a:r>
            <a:r>
              <a:rPr lang="en-US" sz="2600" dirty="0"/>
              <a:t>y la </a:t>
            </a:r>
            <a:r>
              <a:rPr lang="en-US" sz="2600" b="1" dirty="0"/>
              <a:t>prevención de enfermedades</a:t>
            </a:r>
            <a:r>
              <a:rPr lang="en-US" sz="26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Una dieta inadecuada y una nutrición deficiente pueden conducir a la </a:t>
            </a:r>
            <a:r>
              <a:rPr lang="en-US" sz="2600" b="1" dirty="0"/>
              <a:t>malnutrición y provocar </a:t>
            </a:r>
            <a:r>
              <a:rPr lang="en-US" sz="2600" dirty="0"/>
              <a:t>diversos problemas de salud muy graves. </a:t>
            </a:r>
            <a:endParaRPr lang="el-GR" sz="2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Una mejor nutrición está relacionada con: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mejora de la salud maternoinfantil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sistemas inmunitarios más fuertes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embarazo y parto más seguros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menor riesgo de enfermedades no transmisibles (como diabetes y enfermedades cardiovasculares)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y longevidad.</a:t>
            </a:r>
            <a:endParaRPr lang="el-GR" sz="2400" dirty="0"/>
          </a:p>
          <a:p>
            <a:endParaRPr lang="el-GR" dirty="0"/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7173532" y="-3933"/>
            <a:ext cx="501720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6.1.3 Relación entre nutrición y salud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La nutrición influye en nuestra salud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538001" cy="48934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600" dirty="0"/>
              <a:t>Los </a:t>
            </a:r>
            <a:r>
              <a:rPr lang="en-US" sz="2600" dirty="0" err="1"/>
              <a:t>inmigrantes </a:t>
            </a:r>
            <a:r>
              <a:rPr lang="en-US" sz="2600" dirty="0"/>
              <a:t>suelen llegar al país de acogida con deficiencias nutricionales, que pueden combinarse con un estado nutricional inicial deficiente en el país de origen.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62AEED-BAEB-43DC-D8BA-0E9C8F0C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674" y="852762"/>
            <a:ext cx="6415533" cy="5152475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2487E8C-2671-E928-95A4-EE06C535554C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B90DA1A3-017F-274C-E3D9-A8D2E3BF3EFA}"/>
              </a:ext>
            </a:extLst>
          </p:cNvPr>
          <p:cNvSpPr/>
          <p:nvPr/>
        </p:nvSpPr>
        <p:spPr>
          <a:xfrm>
            <a:off x="7173532" y="-3933"/>
            <a:ext cx="501720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6.1.3 Relación entre nutrición y salud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3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47" y="602480"/>
            <a:ext cx="11059692" cy="605096"/>
          </a:xfrm>
        </p:spPr>
        <p:txBody>
          <a:bodyPr>
            <a:noAutofit/>
          </a:bodyPr>
          <a:lstStyle/>
          <a:p>
            <a:r>
              <a:rPr lang="en-GB" dirty="0"/>
              <a:t>Malnutrición y sus formas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47" y="1303577"/>
            <a:ext cx="11059693" cy="4675229"/>
          </a:xfrm>
        </p:spPr>
        <p:txBody>
          <a:bodyPr>
            <a:normAutofit/>
          </a:bodyPr>
          <a:lstStyle/>
          <a:p>
            <a:r>
              <a:rPr lang="en-US" dirty="0"/>
              <a:t>La desnutrición se refiere a deficiencias, excesos o desequilibrios en la ingesta de energía (calorías) y/o nutrientes de una persona. </a:t>
            </a:r>
          </a:p>
          <a:p>
            <a:r>
              <a:rPr lang="en-US" dirty="0"/>
              <a:t>El término malnutrición se refiere a 3 grandes grupos: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Desnutrición</a:t>
            </a:r>
            <a:r>
              <a:rPr lang="en-US" dirty="0"/>
              <a:t>: emaciación (</a:t>
            </a:r>
            <a:r>
              <a:rPr lang="en-GB" dirty="0"/>
              <a:t>bajo peso para la estatura, delgado para la estatura</a:t>
            </a:r>
            <a:r>
              <a:rPr lang="en-US" dirty="0"/>
              <a:t>), retraso del crecimiento (</a:t>
            </a:r>
            <a:r>
              <a:rPr lang="en-GB" dirty="0"/>
              <a:t>baja estatura para la edad, demasiado bajo para la edad</a:t>
            </a:r>
            <a:r>
              <a:rPr lang="en-US" dirty="0"/>
              <a:t>) e insuficiencia ponderal (</a:t>
            </a:r>
            <a:r>
              <a:rPr lang="en-GB" dirty="0"/>
              <a:t>bajo peso para la edad, </a:t>
            </a:r>
            <a:r>
              <a:rPr lang="en-US" dirty="0"/>
              <a:t>demasiado delgado para la edad);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Malnutrición relacionada con micronutrientes</a:t>
            </a:r>
            <a:r>
              <a:rPr lang="en-US" dirty="0"/>
              <a:t>: carencias de micronutrientes (falta de vitaminas y minerales importantes) o exceso de micronutrientes; 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Sobrepeso, obesidad y enfermedades no transmisibles relacionadas con la dieta </a:t>
            </a:r>
            <a:r>
              <a:rPr lang="en-US" dirty="0"/>
              <a:t>(como cardiopatías, accidentes cerebrovasculares, diabetes y algunos tipos de cáncer).</a:t>
            </a:r>
          </a:p>
          <a:p>
            <a:pPr marL="0" indent="0">
              <a:buNone/>
            </a:pPr>
            <a:endParaRPr lang="en-GB" b="1" dirty="0"/>
          </a:p>
          <a:p>
            <a:endParaRPr lang="en-US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2672728" y="5660408"/>
            <a:ext cx="6654152" cy="82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desnutrición, en cualquiera de sus formas,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amenaza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vida humana. </a:t>
            </a:r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8C84ACDB-9030-7B4A-5EBD-2BEA8CFBEA08}"/>
              </a:ext>
            </a:extLst>
          </p:cNvPr>
          <p:cNvSpPr/>
          <p:nvPr/>
        </p:nvSpPr>
        <p:spPr>
          <a:xfrm>
            <a:off x="7173532" y="-3933"/>
            <a:ext cx="501720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6.1.3 Relación entre nutrición y salud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1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Adaptaciones que deben hacer los inmigrantes a su llegada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831897"/>
            <a:ext cx="11059693" cy="50261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Navegar por un entorno alimentario y de actividad física radicalmente distinto 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Cambio de un entorno alimentario más tradicional a otro más industrializado</a:t>
            </a:r>
            <a:endParaRPr lang="en-US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5E8B0DE-A51E-CAF8-4274-33613779B1DF}"/>
              </a:ext>
            </a:extLst>
          </p:cNvPr>
          <p:cNvSpPr/>
          <p:nvPr/>
        </p:nvSpPr>
        <p:spPr>
          <a:xfrm>
            <a:off x="3643975" y="3337560"/>
            <a:ext cx="4057305" cy="2270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 alfabetización alimentaria es necesaria para tomar decisiones saludables</a:t>
            </a:r>
            <a:endParaRPr lang="el-GR" sz="24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6BA8324A-500A-5BBB-41BE-CAD49C905C98}"/>
              </a:ext>
            </a:extLst>
          </p:cNvPr>
          <p:cNvSpPr/>
          <p:nvPr/>
        </p:nvSpPr>
        <p:spPr>
          <a:xfrm>
            <a:off x="7173532" y="-3933"/>
            <a:ext cx="501720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6.1.3 Relación entre nutrición y salud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0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Índice de masa corporal (IMC)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1831897"/>
            <a:ext cx="5538000" cy="4675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El índice de masa corporal </a:t>
            </a:r>
            <a:r>
              <a:rPr lang="en-US" dirty="0"/>
              <a:t>(</a:t>
            </a:r>
            <a:r>
              <a:rPr lang="en-US" b="1" dirty="0"/>
              <a:t>IMC) es </a:t>
            </a:r>
            <a:r>
              <a:rPr lang="en-US" dirty="0"/>
              <a:t>un índice del peso en relación con la estatura. </a:t>
            </a:r>
          </a:p>
          <a:p>
            <a:r>
              <a:rPr lang="en-US" dirty="0"/>
              <a:t>Se define como el peso de una persona en kilogramos dividido por el cuadrado de su estatura en metros (kg/m²). </a:t>
            </a:r>
            <a:br>
              <a:rPr lang="en-US" dirty="0"/>
            </a:br>
            <a:endParaRPr lang="en-US" dirty="0"/>
          </a:p>
        </p:txBody>
      </p: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5583308A-5F7C-FE66-62C8-710934F61741}"/>
              </a:ext>
            </a:extLst>
          </p:cNvPr>
          <p:cNvGrpSpPr/>
          <p:nvPr/>
        </p:nvGrpSpPr>
        <p:grpSpPr>
          <a:xfrm>
            <a:off x="5554132" y="1411111"/>
            <a:ext cx="5989554" cy="4344311"/>
            <a:chOff x="6321779" y="1869600"/>
            <a:chExt cx="5204178" cy="3589093"/>
          </a:xfrm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39A91877-E55C-241A-D9CD-9C6D55C52163}"/>
                </a:ext>
              </a:extLst>
            </p:cNvPr>
            <p:cNvSpPr/>
            <p:nvPr/>
          </p:nvSpPr>
          <p:spPr>
            <a:xfrm>
              <a:off x="6321779" y="1869600"/>
              <a:ext cx="5204178" cy="3252611"/>
            </a:xfrm>
            <a:prstGeom prst="swooshArrow">
              <a:avLst>
                <a:gd name="adj1" fmla="val 25000"/>
                <a:gd name="adj2" fmla="val 25000"/>
              </a:avLst>
            </a:prstGeom>
            <a:gradFill flip="none" rotWithShape="1">
              <a:gsLst>
                <a:gs pos="0">
                  <a:srgbClr val="FF0000"/>
                </a:gs>
                <a:gs pos="24000">
                  <a:srgbClr val="ED7D31"/>
                </a:gs>
                <a:gs pos="74422">
                  <a:srgbClr val="00B050"/>
                </a:gs>
                <a:gs pos="51000">
                  <a:schemeClr val="accent4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10800000" scaled="1"/>
              <a:tileRect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FBBC61C1-9997-5319-1BD5-88E77369147B}"/>
                </a:ext>
              </a:extLst>
            </p:cNvPr>
            <p:cNvSpPr/>
            <p:nvPr/>
          </p:nvSpPr>
          <p:spPr>
            <a:xfrm>
              <a:off x="6834390" y="4288242"/>
              <a:ext cx="119696" cy="11969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4E59CFD9-0934-3564-0873-B3DECF7EDD70}"/>
                </a:ext>
              </a:extLst>
            </p:cNvPr>
            <p:cNvSpPr/>
            <p:nvPr/>
          </p:nvSpPr>
          <p:spPr>
            <a:xfrm>
              <a:off x="6682200" y="4684572"/>
              <a:ext cx="1755536" cy="774121"/>
            </a:xfrm>
            <a:custGeom>
              <a:avLst/>
              <a:gdLst>
                <a:gd name="connsiteX0" fmla="*/ 0 w 1467556"/>
                <a:gd name="connsiteY0" fmla="*/ 0 h 774121"/>
                <a:gd name="connsiteX1" fmla="*/ 1467556 w 1467556"/>
                <a:gd name="connsiteY1" fmla="*/ 0 h 774121"/>
                <a:gd name="connsiteX2" fmla="*/ 1467556 w 1467556"/>
                <a:gd name="connsiteY2" fmla="*/ 774121 h 774121"/>
                <a:gd name="connsiteX3" fmla="*/ 0 w 1467556"/>
                <a:gd name="connsiteY3" fmla="*/ 774121 h 774121"/>
                <a:gd name="connsiteX4" fmla="*/ 0 w 1467556"/>
                <a:gd name="connsiteY4" fmla="*/ 0 h 77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7556" h="774121">
                  <a:moveTo>
                    <a:pt x="0" y="0"/>
                  </a:moveTo>
                  <a:lnTo>
                    <a:pt x="1467556" y="0"/>
                  </a:lnTo>
                  <a:lnTo>
                    <a:pt x="1467556" y="774121"/>
                  </a:lnTo>
                  <a:lnTo>
                    <a:pt x="0" y="7741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424" tIns="0" rIns="0" bIns="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Bajo peso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&lt;18,5 kg/m²</a:t>
              </a:r>
              <a:endParaRPr lang="el-GR" sz="1600" dirty="0"/>
            </a:p>
          </p:txBody>
        </p:sp>
        <p:sp>
          <p:nvSpPr>
            <p:cNvPr id="13" name="Οβάλ 12">
              <a:extLst>
                <a:ext uri="{FF2B5EF4-FFF2-40B4-BE49-F238E27FC236}">
                  <a16:creationId xmlns:a16="http://schemas.microsoft.com/office/drawing/2014/main" id="{F2152E74-7B73-5F82-1E0D-2ED080DC0D31}"/>
                </a:ext>
              </a:extLst>
            </p:cNvPr>
            <p:cNvSpPr/>
            <p:nvPr/>
          </p:nvSpPr>
          <p:spPr>
            <a:xfrm>
              <a:off x="7807572" y="3466703"/>
              <a:ext cx="187350" cy="187350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C49990C6-AE7C-8751-9AE5-E5B2EB13F2A8}"/>
                </a:ext>
              </a:extLst>
            </p:cNvPr>
            <p:cNvSpPr/>
            <p:nvPr/>
          </p:nvSpPr>
          <p:spPr>
            <a:xfrm>
              <a:off x="7700161" y="3903174"/>
              <a:ext cx="1522789" cy="736562"/>
            </a:xfrm>
            <a:custGeom>
              <a:avLst/>
              <a:gdLst>
                <a:gd name="connsiteX0" fmla="*/ 0 w 863893"/>
                <a:gd name="connsiteY0" fmla="*/ 0 h 736562"/>
                <a:gd name="connsiteX1" fmla="*/ 863893 w 863893"/>
                <a:gd name="connsiteY1" fmla="*/ 0 h 736562"/>
                <a:gd name="connsiteX2" fmla="*/ 863893 w 863893"/>
                <a:gd name="connsiteY2" fmla="*/ 736562 h 736562"/>
                <a:gd name="connsiteX3" fmla="*/ 0 w 863893"/>
                <a:gd name="connsiteY3" fmla="*/ 736562 h 736562"/>
                <a:gd name="connsiteX4" fmla="*/ 0 w 863893"/>
                <a:gd name="connsiteY4" fmla="*/ 0 h 73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893" h="736562">
                  <a:moveTo>
                    <a:pt x="0" y="0"/>
                  </a:moveTo>
                  <a:lnTo>
                    <a:pt x="863893" y="0"/>
                  </a:lnTo>
                  <a:lnTo>
                    <a:pt x="863893" y="736562"/>
                  </a:lnTo>
                  <a:lnTo>
                    <a:pt x="0" y="7365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273" tIns="0" rIns="0" bIns="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Normal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18,5-24,9 kg/m²</a:t>
              </a:r>
              <a:endParaRPr lang="el-GR" sz="1600" dirty="0"/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600" kern="1200" dirty="0"/>
            </a:p>
          </p:txBody>
        </p:sp>
        <p:sp>
          <p:nvSpPr>
            <p:cNvPr id="15" name="Οβάλ 14">
              <a:extLst>
                <a:ext uri="{FF2B5EF4-FFF2-40B4-BE49-F238E27FC236}">
                  <a16:creationId xmlns:a16="http://schemas.microsoft.com/office/drawing/2014/main" id="{49F162FE-D4C3-E0E4-A9F3-3C9AD30DBF28}"/>
                </a:ext>
              </a:extLst>
            </p:cNvPr>
            <p:cNvSpPr/>
            <p:nvPr/>
          </p:nvSpPr>
          <p:spPr>
            <a:xfrm>
              <a:off x="8973150" y="2936400"/>
              <a:ext cx="249800" cy="249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Ελεύθερη σχεδίαση: Σχήμα 15">
              <a:extLst>
                <a:ext uri="{FF2B5EF4-FFF2-40B4-BE49-F238E27FC236}">
                  <a16:creationId xmlns:a16="http://schemas.microsoft.com/office/drawing/2014/main" id="{366BA6B1-0B56-F2BE-F510-4D89D69432EA}"/>
                </a:ext>
              </a:extLst>
            </p:cNvPr>
            <p:cNvSpPr/>
            <p:nvPr/>
          </p:nvSpPr>
          <p:spPr>
            <a:xfrm>
              <a:off x="8686875" y="3466703"/>
              <a:ext cx="1417622" cy="987943"/>
            </a:xfrm>
            <a:custGeom>
              <a:avLst/>
              <a:gdLst>
                <a:gd name="connsiteX0" fmla="*/ 0 w 1004406"/>
                <a:gd name="connsiteY0" fmla="*/ 0 h 987943"/>
                <a:gd name="connsiteX1" fmla="*/ 1004406 w 1004406"/>
                <a:gd name="connsiteY1" fmla="*/ 0 h 987943"/>
                <a:gd name="connsiteX2" fmla="*/ 1004406 w 1004406"/>
                <a:gd name="connsiteY2" fmla="*/ 987943 h 987943"/>
                <a:gd name="connsiteX3" fmla="*/ 0 w 1004406"/>
                <a:gd name="connsiteY3" fmla="*/ 987943 h 987943"/>
                <a:gd name="connsiteX4" fmla="*/ 0 w 1004406"/>
                <a:gd name="connsiteY4" fmla="*/ 0 h 9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406" h="987943">
                  <a:moveTo>
                    <a:pt x="0" y="0"/>
                  </a:moveTo>
                  <a:lnTo>
                    <a:pt x="1004406" y="0"/>
                  </a:lnTo>
                  <a:lnTo>
                    <a:pt x="1004406" y="987943"/>
                  </a:lnTo>
                  <a:lnTo>
                    <a:pt x="0" y="9879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364" tIns="0" rIns="0" bIns="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Sobrepeso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25-29,9 kg/m</a:t>
              </a:r>
              <a:endParaRPr lang="el-GR" sz="1600" dirty="0"/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600" kern="1200" dirty="0"/>
            </a:p>
          </p:txBody>
        </p:sp>
        <p:sp>
          <p:nvSpPr>
            <p:cNvPr id="17" name="Οβάλ 16">
              <a:extLst>
                <a:ext uri="{FF2B5EF4-FFF2-40B4-BE49-F238E27FC236}">
                  <a16:creationId xmlns:a16="http://schemas.microsoft.com/office/drawing/2014/main" id="{276663ED-42BD-F9B7-605B-1807547AAC2C}"/>
                </a:ext>
              </a:extLst>
            </p:cNvPr>
            <p:cNvSpPr/>
            <p:nvPr/>
          </p:nvSpPr>
          <p:spPr>
            <a:xfrm>
              <a:off x="10271684" y="2566958"/>
              <a:ext cx="322659" cy="32265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Ελεύθερη σχεδίαση: Σχήμα 17">
              <a:extLst>
                <a:ext uri="{FF2B5EF4-FFF2-40B4-BE49-F238E27FC236}">
                  <a16:creationId xmlns:a16="http://schemas.microsoft.com/office/drawing/2014/main" id="{88B98992-C2DA-4C8F-3C1E-33B445BC21F8}"/>
                </a:ext>
              </a:extLst>
            </p:cNvPr>
            <p:cNvSpPr/>
            <p:nvPr/>
          </p:nvSpPr>
          <p:spPr>
            <a:xfrm>
              <a:off x="10024845" y="3240327"/>
              <a:ext cx="1245079" cy="1177797"/>
            </a:xfrm>
            <a:custGeom>
              <a:avLst/>
              <a:gdLst>
                <a:gd name="connsiteX0" fmla="*/ 0 w 1040835"/>
                <a:gd name="connsiteY0" fmla="*/ 0 h 1177797"/>
                <a:gd name="connsiteX1" fmla="*/ 1040835 w 1040835"/>
                <a:gd name="connsiteY1" fmla="*/ 0 h 1177797"/>
                <a:gd name="connsiteX2" fmla="*/ 1040835 w 1040835"/>
                <a:gd name="connsiteY2" fmla="*/ 1177797 h 1177797"/>
                <a:gd name="connsiteX3" fmla="*/ 0 w 1040835"/>
                <a:gd name="connsiteY3" fmla="*/ 1177797 h 1177797"/>
                <a:gd name="connsiteX4" fmla="*/ 0 w 1040835"/>
                <a:gd name="connsiteY4" fmla="*/ 0 h 117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35" h="1177797">
                  <a:moveTo>
                    <a:pt x="0" y="0"/>
                  </a:moveTo>
                  <a:lnTo>
                    <a:pt x="1040835" y="0"/>
                  </a:lnTo>
                  <a:lnTo>
                    <a:pt x="1040835" y="1177797"/>
                  </a:lnTo>
                  <a:lnTo>
                    <a:pt x="0" y="11777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970" tIns="0" rIns="0" bIns="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Obesos</a:t>
              </a:r>
            </a:p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&gt;30 kg/m²</a:t>
              </a:r>
              <a:endParaRPr lang="el-GR" sz="1600" dirty="0"/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600" kern="1200" dirty="0"/>
            </a:p>
          </p:txBody>
        </p:sp>
        <p:sp>
          <p:nvSpPr>
            <p:cNvPr id="20" name="Ελεύθερη σχεδίαση: Σχήμα 19">
              <a:extLst>
                <a:ext uri="{FF2B5EF4-FFF2-40B4-BE49-F238E27FC236}">
                  <a16:creationId xmlns:a16="http://schemas.microsoft.com/office/drawing/2014/main" id="{D4C51A08-9ED7-00CD-EF58-32326678937F}"/>
                </a:ext>
              </a:extLst>
            </p:cNvPr>
            <p:cNvSpPr/>
            <p:nvPr/>
          </p:nvSpPr>
          <p:spPr>
            <a:xfrm>
              <a:off x="10485121" y="2728289"/>
              <a:ext cx="1040835" cy="2393921"/>
            </a:xfrm>
            <a:custGeom>
              <a:avLst/>
              <a:gdLst>
                <a:gd name="connsiteX0" fmla="*/ 0 w 1040835"/>
                <a:gd name="connsiteY0" fmla="*/ 0 h 2393921"/>
                <a:gd name="connsiteX1" fmla="*/ 1040835 w 1040835"/>
                <a:gd name="connsiteY1" fmla="*/ 0 h 2393921"/>
                <a:gd name="connsiteX2" fmla="*/ 1040835 w 1040835"/>
                <a:gd name="connsiteY2" fmla="*/ 2393921 h 2393921"/>
                <a:gd name="connsiteX3" fmla="*/ 0 w 1040835"/>
                <a:gd name="connsiteY3" fmla="*/ 2393921 h 2393921"/>
                <a:gd name="connsiteX4" fmla="*/ 0 w 1040835"/>
                <a:gd name="connsiteY4" fmla="*/ 0 h 239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35" h="2393921">
                  <a:moveTo>
                    <a:pt x="0" y="0"/>
                  </a:moveTo>
                  <a:lnTo>
                    <a:pt x="1040835" y="0"/>
                  </a:lnTo>
                  <a:lnTo>
                    <a:pt x="1040835" y="2393921"/>
                  </a:lnTo>
                  <a:lnTo>
                    <a:pt x="0" y="23939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7849" tIns="0" rIns="0" bIns="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300" kern="1200" dirty="0"/>
            </a:p>
          </p:txBody>
        </p:sp>
      </p:grp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E366179A-8397-A4F4-8F9D-5A5E63564B83}"/>
              </a:ext>
            </a:extLst>
          </p:cNvPr>
          <p:cNvSpPr/>
          <p:nvPr/>
        </p:nvSpPr>
        <p:spPr>
          <a:xfrm>
            <a:off x="7173532" y="-3933"/>
            <a:ext cx="501720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6.1.3 Relación entre nutrición y salud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4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Índice de masa corporal (IMC)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1831897"/>
            <a:ext cx="5538000" cy="4675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Aunque los inmigrantes en los países occidentales suelen tener un IMC más bajo a su llegada que los nativos, su riesgo de padecer sobrepeso u obesidad aumenta lentamente con la duración de su estancia, hasta igualarse al de los nativos. </a:t>
            </a:r>
            <a:br>
              <a:rPr lang="en-US" dirty="0"/>
            </a:br>
            <a:endParaRPr lang="en-US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2141031-7DA3-0682-6BDF-04475E898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970" y="-463352"/>
            <a:ext cx="685800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5766171-551E-6ED9-0200-67FCC7A70802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0CDCC79C-37FE-9A4B-F3C6-EF876D47FB3A}"/>
              </a:ext>
            </a:extLst>
          </p:cNvPr>
          <p:cNvSpPr/>
          <p:nvPr/>
        </p:nvSpPr>
        <p:spPr>
          <a:xfrm>
            <a:off x="7173532" y="-3933"/>
            <a:ext cx="5017209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6.1.3 Relación entre nutrición y salud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9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6.1.4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Establecimiento de objetivos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5937120" cy="299829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Conocer la importancia de fijar objetivos.</a:t>
            </a:r>
          </a:p>
          <a:p>
            <a:pPr lvl="0"/>
            <a:r>
              <a:rPr lang="en-US" sz="2000" dirty="0"/>
              <a:t>Familiarizarse con la técnica de los objetivos SMART. </a:t>
            </a:r>
            <a:endParaRPr lang="el-GR" sz="20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FF2BA542-C6CA-87C6-531F-D313E1BA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80" y="1079999"/>
            <a:ext cx="4585544" cy="44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14476-8853-DAAB-6AB5-492D9DA79E1F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581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art game bull's eye vector">
            <a:extLst>
              <a:ext uri="{FF2B5EF4-FFF2-40B4-BE49-F238E27FC236}">
                <a16:creationId xmlns:a16="http://schemas.microsoft.com/office/drawing/2014/main" id="{4A6182B8-05D6-9B3B-7F98-F7F80DC7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35" y="416745"/>
            <a:ext cx="619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31" y="730175"/>
            <a:ext cx="11059692" cy="728162"/>
          </a:xfrm>
        </p:spPr>
        <p:txBody>
          <a:bodyPr>
            <a:noAutofit/>
          </a:bodyPr>
          <a:lstStyle/>
          <a:p>
            <a:r>
              <a:rPr lang="en-GB" sz="2800" dirty="0"/>
              <a:t>¿Por qué es necesario?</a:t>
            </a:r>
            <a:endParaRPr lang="en-US" sz="28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74" y="1585529"/>
            <a:ext cx="7829271" cy="3941326"/>
          </a:xfrm>
        </p:spPr>
        <p:txBody>
          <a:bodyPr>
            <a:normAutofit/>
          </a:bodyPr>
          <a:lstStyle/>
          <a:p>
            <a:r>
              <a:rPr lang="en-US" sz="2400" dirty="0"/>
              <a:t>El establecimiento de objetivos es una intervención clave para quienes desean realizar cambios de comportamiento, como cambios en los hábitos alimentarios.</a:t>
            </a:r>
          </a:p>
          <a:p>
            <a:r>
              <a:rPr lang="en-US" sz="2400" dirty="0"/>
              <a:t>Visualizar lo que tenemos que hacer para alcanzar nuestros objetivos puede aumentar las probabilidades de que </a:t>
            </a:r>
            <a:r>
              <a:rPr lang="en-US" sz="2400" b="1" dirty="0"/>
              <a:t>realmente los </a:t>
            </a:r>
            <a:r>
              <a:rPr lang="en-US" sz="2400" dirty="0"/>
              <a:t>consigamos. </a:t>
            </a:r>
          </a:p>
          <a:p>
            <a:r>
              <a:rPr lang="en-US" sz="2400" dirty="0"/>
              <a:t>Los objetivos son una forma de motivación, proporcionan una dirección y una sensación de realización personal, y también ayudan a seguir los progresos.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10329705" y="-3933"/>
            <a:ext cx="1861036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6.1.4 Fijación de objetivos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CEFF0C2-1E6C-14DD-38C5-63F6A8629BB3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54" y="1508578"/>
            <a:ext cx="11396576" cy="599188"/>
          </a:xfrm>
        </p:spPr>
        <p:txBody>
          <a:bodyPr>
            <a:noAutofit/>
          </a:bodyPr>
          <a:lstStyle/>
          <a:p>
            <a:r>
              <a:rPr lang="en-GB" dirty="0"/>
              <a:t>Técnica: fijación de objetivos ''SMART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6627307" y="2079691"/>
            <a:ext cx="5099120" cy="4190480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</a:pPr>
            <a:r>
              <a:rPr lang="en-US" sz="2600" dirty="0">
                <a:solidFill>
                  <a:srgbClr val="92D050"/>
                </a:solidFill>
              </a:rPr>
              <a:t>Específico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Medible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buClr>
                <a:srgbClr val="ED7D31"/>
              </a:buClr>
            </a:pPr>
            <a:r>
              <a:rPr lang="en-US" sz="2600" dirty="0">
                <a:solidFill>
                  <a:srgbClr val="ED7D31"/>
                </a:solidFill>
              </a:rPr>
              <a:t>Alcanzable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>
              <a:buClr>
                <a:srgbClr val="9933FF"/>
              </a:buClr>
            </a:pPr>
            <a:r>
              <a:rPr lang="en-US" sz="2600" dirty="0" err="1" smtClean="0">
                <a:solidFill>
                  <a:srgbClr val="9933FF"/>
                </a:solidFill>
              </a:rPr>
              <a:t>Realista</a:t>
            </a:r>
            <a:r>
              <a:rPr lang="en-US" sz="2600" b="1" dirty="0" smtClean="0"/>
              <a:t> </a:t>
            </a:r>
            <a:r>
              <a:rPr lang="en-US" sz="2600" b="1" dirty="0"/>
              <a:t/>
            </a:r>
            <a:br>
              <a:rPr lang="en-US" sz="2600" b="1" dirty="0"/>
            </a:br>
            <a:endParaRPr lang="en-US" sz="2600" b="1" dirty="0"/>
          </a:p>
          <a:p>
            <a:pPr>
              <a:buClr>
                <a:srgbClr val="FF3399"/>
              </a:buClr>
            </a:pPr>
            <a:r>
              <a:rPr lang="en-US" sz="2600" dirty="0" smtClean="0">
                <a:solidFill>
                  <a:srgbClr val="FF3399"/>
                </a:solidFill>
              </a:rPr>
              <a:t>De </a:t>
            </a:r>
            <a:r>
              <a:rPr lang="en-US" sz="2600" dirty="0" err="1" smtClean="0">
                <a:solidFill>
                  <a:srgbClr val="FF3399"/>
                </a:solidFill>
              </a:rPr>
              <a:t>duración</a:t>
            </a:r>
            <a:r>
              <a:rPr lang="en-US" sz="2600" dirty="0" smtClean="0">
                <a:solidFill>
                  <a:srgbClr val="FF3399"/>
                </a:solidFill>
              </a:rPr>
              <a:t> </a:t>
            </a:r>
            <a:r>
              <a:rPr lang="en-US" sz="2600" dirty="0" err="1" smtClean="0">
                <a:solidFill>
                  <a:srgbClr val="FF3399"/>
                </a:solidFill>
              </a:rPr>
              <a:t>Limitada</a:t>
            </a:r>
            <a:endParaRPr lang="en-US" sz="2600" dirty="0">
              <a:solidFill>
                <a:srgbClr val="FF3399"/>
              </a:solidFill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ED2F4DDC-EDFB-2077-F4D4-7EFCA890F8B7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Fuente| </a:t>
            </a:r>
            <a:r>
              <a:rPr lang="en-US" sz="1200" dirty="0">
                <a:hlinkClick r:id="rId4"/>
              </a:rPr>
              <a:t>Licencia Pixabay</a:t>
            </a:r>
            <a:endParaRPr lang="en-US" sz="1200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10329705" y="-3933"/>
            <a:ext cx="1861036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6.1.4 Fijación de objetivos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ree goals smart target 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0" y="1995512"/>
            <a:ext cx="5564406" cy="43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Επεξήγηση με γραμμή 2 10"/>
          <p:cNvSpPr/>
          <p:nvPr/>
        </p:nvSpPr>
        <p:spPr>
          <a:xfrm>
            <a:off x="6069204" y="490829"/>
            <a:ext cx="5657223" cy="1017749"/>
          </a:xfrm>
          <a:prstGeom prst="borderCallout2">
            <a:avLst>
              <a:gd name="adj1" fmla="val 24179"/>
              <a:gd name="adj2" fmla="val -1236"/>
              <a:gd name="adj3" fmla="val 25117"/>
              <a:gd name="adj4" fmla="val -7853"/>
              <a:gd name="adj5" fmla="val 73252"/>
              <a:gd name="adj6" fmla="val -11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 demostrado que establecer objetivos nutricionales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ayuda 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personas a realizar cambios positivos y a largo plazo en su estilo de vida.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C7091067-24F5-0B34-AB2E-A3D07D478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50" y="1414454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382EF-5964-220F-4EA5-1D30527A5175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6.1.5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dirty="0">
                <a:solidFill>
                  <a:srgbClr val="C01E24"/>
                </a:solidFill>
              </a:rPr>
              <a:t>Aplicaciones de salud relacionadas con la nutrición y su utilidad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849843"/>
            <a:ext cx="6121095" cy="34701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Identificar las razones para utilizar las aplicaciones de nutrición. 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Familiarizarse con los tipos más comunes de Apps de Nutrición.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Para conocer las características potenciales de las aplicaciones de nutrición.</a:t>
            </a:r>
          </a:p>
          <a:p>
            <a:pPr marL="114300" indent="-342900">
              <a:lnSpc>
                <a:spcPct val="120000"/>
              </a:lnSpc>
              <a:spcBef>
                <a:spcPts val="600"/>
              </a:spcBef>
            </a:pPr>
            <a:endParaRPr lang="en-GB" sz="2000" dirty="0"/>
          </a:p>
          <a:p>
            <a:pPr marL="114300" indent="-342900">
              <a:lnSpc>
                <a:spcPct val="120000"/>
              </a:lnSpc>
              <a:spcBef>
                <a:spcPts val="600"/>
              </a:spcBef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10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481926"/>
            <a:ext cx="11059692" cy="605096"/>
          </a:xfrm>
        </p:spPr>
        <p:txBody>
          <a:bodyPr>
            <a:noAutofit/>
          </a:bodyPr>
          <a:lstStyle/>
          <a:p>
            <a:r>
              <a:rPr lang="en-US" dirty="0"/>
              <a:t>Aumenta el número de aplicaciones de nutrición disponibles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3" y="2087022"/>
            <a:ext cx="11059693" cy="4675229"/>
          </a:xfrm>
        </p:spPr>
        <p:txBody>
          <a:bodyPr>
            <a:normAutofit/>
          </a:bodyPr>
          <a:lstStyle/>
          <a:p>
            <a:r>
              <a:rPr lang="en-US" sz="2200" dirty="0"/>
              <a:t>Debido a su gran número y a su disponibilidad gratuita,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resulta complicado comprender qué ofrecen estas aplicaciones y cómo se comparan entre sí. </a:t>
            </a:r>
          </a:p>
          <a:p>
            <a:r>
              <a:rPr lang="en-US" sz="2200" dirty="0"/>
              <a:t>Según los usuarios, las aplicaciones de nutrición </a:t>
            </a:r>
            <a:r>
              <a:rPr lang="en-US" sz="2200" b="1" dirty="0"/>
              <a:t>pueden utilizarse para diversos objetivos:</a:t>
            </a:r>
            <a:endParaRPr lang="en-US" sz="2200" dirty="0"/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6685393" y="0"/>
            <a:ext cx="5506607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6.1.5 Aplicaciones de salud relacionadas con la nutrición y su utilidad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835451" y="3702756"/>
            <a:ext cx="8521098" cy="24972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65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numCol="2" spcCol="540000" rtlCol="0" anchor="ctr"/>
          <a:lstStyle/>
          <a:p>
            <a:pPr marL="450850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ganar/perder peso</a:t>
            </a:r>
          </a:p>
          <a:p>
            <a:pPr marL="450850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 ayuda para tomar decisiones médicas o sanitarias</a:t>
            </a:r>
          </a:p>
          <a:p>
            <a:pPr marL="450850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curar/gestionar una enfermedad</a:t>
            </a:r>
          </a:p>
          <a:p>
            <a:pPr marL="450850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de un plan de tratamiento</a:t>
            </a:r>
          </a:p>
          <a:p>
            <a:pPr marL="450850" lvl="1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 más sano</a:t>
            </a:r>
          </a:p>
          <a:p>
            <a:pPr marL="450850" lvl="1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autocontrol</a:t>
            </a:r>
          </a:p>
          <a:p>
            <a:pPr marL="450850" lvl="1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más consciente/encontrar el equilibrio</a:t>
            </a:r>
          </a:p>
          <a:p>
            <a:pPr marL="450850" lvl="1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aumentar los conocimientos</a:t>
            </a:r>
          </a:p>
          <a:p>
            <a:pPr marL="450850" lvl="1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encontrar desencadenantes</a:t>
            </a:r>
          </a:p>
          <a:p>
            <a:pPr marL="450850" lvl="1" indent="-450850">
              <a:buClr>
                <a:schemeClr val="bg1"/>
              </a:buClr>
              <a:buFont typeface="Wingdings 2" panose="05020102010507070707" pitchFamily="18" charset="2"/>
              <a:buChar char="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incluso otros aspectos de la vida (por ejemplo, maximizar el rendimiento laboral/deportivo)</a:t>
            </a:r>
          </a:p>
        </p:txBody>
      </p:sp>
    </p:spTree>
    <p:extLst>
      <p:ext uri="{BB962C8B-B14F-4D97-AF65-F5344CB8AC3E}">
        <p14:creationId xmlns:p14="http://schemas.microsoft.com/office/powerpoint/2010/main" val="35727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Tipos más comunes de aplicaciones de nutrición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332219" y="1800000"/>
            <a:ext cx="5154181" cy="4893408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Programas de seguimiento de calorías/alimentos/diarios de comidas</a:t>
            </a:r>
          </a:p>
          <a:p>
            <a:pPr fontAlgn="base"/>
            <a:r>
              <a:rPr lang="en-GB" dirty="0"/>
              <a:t>Seguimiento de macronutrientes y micronutrientes</a:t>
            </a:r>
          </a:p>
          <a:p>
            <a:pPr fontAlgn="base"/>
            <a:r>
              <a:rPr lang="en-GB" dirty="0"/>
              <a:t>Dieta-condición-específica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dirty="0"/>
              <a:t>Por ejemplo, veganismo, recuento de carbohidratos para personas con diabetes de tipo 2, pérdida de peso, dieta baja en sodio, nutrición durante el embarazo y la lactancia</a:t>
            </a:r>
            <a:r>
              <a:rPr lang="el-GR" dirty="0"/>
              <a:t>, </a:t>
            </a:r>
            <a:r>
              <a:rPr lang="en-GB" dirty="0"/>
              <a:t>nutrición pediátrica, etc.</a:t>
            </a:r>
          </a:p>
          <a:p>
            <a:pPr fontAlgn="base"/>
            <a:endParaRPr lang="en-GB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7177151" y="1783306"/>
            <a:ext cx="4777425" cy="4893408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Buscador de restaurantes y tiendas de comestibles</a:t>
            </a:r>
          </a:p>
          <a:p>
            <a:pPr fontAlgn="base"/>
            <a:r>
              <a:rPr lang="en-GB" dirty="0"/>
              <a:t>Alergia o intolerancia alimentaria</a:t>
            </a:r>
          </a:p>
          <a:p>
            <a:pPr fontAlgn="base"/>
            <a:r>
              <a:rPr lang="en-GB" dirty="0"/>
              <a:t>Hidratación</a:t>
            </a:r>
          </a:p>
          <a:p>
            <a:pPr fontAlgn="base"/>
            <a:r>
              <a:rPr lang="en-GB" dirty="0"/>
              <a:t>Alimentación y ahorro</a:t>
            </a:r>
          </a:p>
          <a:p>
            <a:pPr fontAlgn="base"/>
            <a:r>
              <a:rPr lang="en-GB" dirty="0"/>
              <a:t>Asesoramiento y educación nutricional</a:t>
            </a:r>
          </a:p>
          <a:p>
            <a:pPr fontAlgn="base"/>
            <a:r>
              <a:rPr lang="en-GB" dirty="0"/>
              <a:t>Mindfulness/Comida intuitiva</a:t>
            </a:r>
          </a:p>
          <a:p>
            <a:r>
              <a:rPr lang="en-GB" dirty="0"/>
              <a:t>Recetarios o planificación de comidas</a:t>
            </a:r>
          </a:p>
        </p:txBody>
      </p:sp>
      <p:pic>
        <p:nvPicPr>
          <p:cNvPr id="2050" name="Picture 2" descr="Free laptop tablet smartphone vector">
            <a:extLst>
              <a:ext uri="{FF2B5EF4-FFF2-40B4-BE49-F238E27FC236}">
                <a16:creationId xmlns:a16="http://schemas.microsoft.com/office/drawing/2014/main" id="{F8481135-AC2F-D30E-DD62-57D5275D3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5" t="36585" b="14850"/>
          <a:stretch/>
        </p:blipFill>
        <p:spPr bwMode="auto">
          <a:xfrm rot="706385">
            <a:off x="5300133" y="1948744"/>
            <a:ext cx="1591734" cy="29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7F27D70-5F86-ED47-C600-634800992CDE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E885C60D-B390-78FF-3F9A-FE0FE95C523A}"/>
              </a:ext>
            </a:extLst>
          </p:cNvPr>
          <p:cNvSpPr/>
          <p:nvPr/>
        </p:nvSpPr>
        <p:spPr>
          <a:xfrm>
            <a:off x="6685393" y="0"/>
            <a:ext cx="5506607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6.1.5 Aplicaciones de salud relacionadas con la nutrición y su utilidad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3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551680"/>
            <a:ext cx="11059692" cy="605096"/>
          </a:xfrm>
        </p:spPr>
        <p:txBody>
          <a:bodyPr>
            <a:noAutofit/>
          </a:bodyPr>
          <a:lstStyle/>
          <a:p>
            <a:r>
              <a:rPr lang="en-US" dirty="0"/>
              <a:t>Características </a:t>
            </a:r>
            <a:r>
              <a:rPr lang="en-GB" dirty="0"/>
              <a:t>potenciales </a:t>
            </a:r>
            <a:r>
              <a:rPr lang="en-US" dirty="0"/>
              <a:t>de las aplicaciones de nutrición 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57199" y="1434925"/>
            <a:ext cx="10308772" cy="104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mayoría de las aplicaciones de nutrición tienen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categorías de registro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ingesta alimentaria, fenotipo, actividad física y otros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 ejemplo, recordatorios personales)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AB686015-DE61-42A5-9649-A0C411E6C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99" y="2045257"/>
            <a:ext cx="11350321" cy="435554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800" dirty="0"/>
              <a:t>La mayoría de las aplicaciones requieren que se </a:t>
            </a:r>
            <a:r>
              <a:rPr lang="en-US" sz="2800" b="1" dirty="0"/>
              <a:t>inicie manualmente el registro de datos </a:t>
            </a:r>
            <a:r>
              <a:rPr lang="en-US" sz="2800" dirty="0"/>
              <a:t>abriendo la aplicación y haciendo clic en las opciones adecuadas.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Introducción manual de los alimentos consumidos para proporcionar información.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Entradas más comunes del fenotipo: peso, altura, sexo y edad actuales.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Posibilidad de guardar </a:t>
            </a:r>
            <a:r>
              <a:rPr lang="en-US" sz="2800" i="1" dirty="0"/>
              <a:t>notas diarias </a:t>
            </a:r>
            <a:r>
              <a:rPr lang="en-US" sz="2800" dirty="0"/>
              <a:t>y crear </a:t>
            </a:r>
            <a:r>
              <a:rPr lang="en-US" sz="2800" i="1" dirty="0"/>
              <a:t>recordatorios personales </a:t>
            </a:r>
            <a:r>
              <a:rPr lang="en-US" sz="2800" dirty="0"/>
              <a:t>(por ejemplo, para recordar los tentempiés durante el día). </a:t>
            </a:r>
          </a:p>
        </p:txBody>
      </p:sp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C2FD13F9-2C17-88B7-BD0E-D458BB84001D}"/>
              </a:ext>
            </a:extLst>
          </p:cNvPr>
          <p:cNvSpPr/>
          <p:nvPr/>
        </p:nvSpPr>
        <p:spPr>
          <a:xfrm>
            <a:off x="6685393" y="0"/>
            <a:ext cx="5506607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6.1.5 Aplicaciones de salud relacionadas con la nutrición y su utilidad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7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Características </a:t>
            </a:r>
            <a:r>
              <a:rPr lang="en-GB" dirty="0"/>
              <a:t>potenciales </a:t>
            </a:r>
            <a:r>
              <a:rPr lang="en-US" dirty="0"/>
              <a:t>de las aplicaciones de nutrición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2012521"/>
            <a:ext cx="6909599" cy="4675229"/>
          </a:xfrm>
        </p:spPr>
        <p:txBody>
          <a:bodyPr>
            <a:normAutofit/>
          </a:bodyPr>
          <a:lstStyle/>
          <a:p>
            <a:r>
              <a:rPr lang="en-US" sz="2600" dirty="0"/>
              <a:t>Foros internos, similares a los blogs: publicación de preguntas y recetas, intercambio de información.</a:t>
            </a:r>
          </a:p>
          <a:p>
            <a:r>
              <a:rPr lang="en-US" sz="2600" dirty="0"/>
              <a:t>Proponer retos dietéticos a los usuarios, por ejemplo "llenar la mitad del plato con verduras".</a:t>
            </a:r>
          </a:p>
          <a:p>
            <a:r>
              <a:rPr lang="en-US" sz="2600" dirty="0"/>
              <a:t>Requerir información sobre el </a:t>
            </a:r>
            <a:r>
              <a:rPr lang="en-US" sz="2600" b="1" dirty="0"/>
              <a:t>estado de salud </a:t>
            </a:r>
            <a:r>
              <a:rPr lang="en-US" sz="2600" dirty="0"/>
              <a:t>(tensión arterial, datos de glucosa</a:t>
            </a:r>
            <a:r>
              <a:rPr lang="en-US" sz="2600" dirty="0" err="1"/>
              <a:t>, etc.</a:t>
            </a:r>
            <a:r>
              <a:rPr lang="en-US" sz="2600" dirty="0"/>
              <a:t>)</a:t>
            </a:r>
            <a:r>
              <a:rPr lang="en-US" sz="2600" i="1" dirty="0"/>
              <a:t>.</a:t>
            </a:r>
            <a:endParaRPr lang="en-US" sz="2600" dirty="0"/>
          </a:p>
          <a:p>
            <a:r>
              <a:rPr lang="en-US" sz="2600" dirty="0"/>
              <a:t>Notificación de la actividad física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dirty="0"/>
              <a:t>nombre de la actividad y duración.</a:t>
            </a:r>
          </a:p>
        </p:txBody>
      </p:sp>
      <p:pic>
        <p:nvPicPr>
          <p:cNvPr id="3074" name="Picture 2" descr="Free mobile phone apps marketing vector">
            <a:extLst>
              <a:ext uri="{FF2B5EF4-FFF2-40B4-BE49-F238E27FC236}">
                <a16:creationId xmlns:a16="http://schemas.microsoft.com/office/drawing/2014/main" id="{94B5E1AE-4634-8FE9-3B26-F74528C0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r="14742"/>
          <a:stretch/>
        </p:blipFill>
        <p:spPr bwMode="auto">
          <a:xfrm>
            <a:off x="8030596" y="2553257"/>
            <a:ext cx="3917245" cy="34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BC86716-2CFF-758E-8E32-6535089616AC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3" name="Ορθογώνιο 7">
            <a:extLst>
              <a:ext uri="{FF2B5EF4-FFF2-40B4-BE49-F238E27FC236}">
                <a16:creationId xmlns:a16="http://schemas.microsoft.com/office/drawing/2014/main" id="{3E514093-07A2-7021-578B-45C970606127}"/>
              </a:ext>
            </a:extLst>
          </p:cNvPr>
          <p:cNvSpPr/>
          <p:nvPr/>
        </p:nvSpPr>
        <p:spPr>
          <a:xfrm>
            <a:off x="6685393" y="0"/>
            <a:ext cx="5506607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6.1.5 Aplicaciones de salud relacionadas con la nutrición y su utilidad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9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0" y="715623"/>
            <a:ext cx="11396576" cy="599188"/>
          </a:xfrm>
        </p:spPr>
        <p:txBody>
          <a:bodyPr>
            <a:noAutofit/>
          </a:bodyPr>
          <a:lstStyle/>
          <a:p>
            <a:r>
              <a:rPr lang="en-US" dirty="0"/>
              <a:t>Utilidad de las aplicaciones de nutrición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280" y="1492760"/>
            <a:ext cx="5409663" cy="48934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Ayuda para controlar problemas de salud (por ejemplo, diabetes) o alcanzar objetivos personales.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/>
              <a:t>Cambiar</a:t>
            </a:r>
            <a:r>
              <a:rPr lang="en-GB" dirty="0"/>
              <a:t>, </a:t>
            </a:r>
            <a:r>
              <a:rPr lang="en-US" dirty="0"/>
              <a:t>evaluar y controlar el comportamiento alimentario y los factores de riesgo para la salud relacionados con la dieta.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Proporcionar autonomía, ayudar a las personas a tomar las riendas de sus decisiones nutricionales.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Mejorar la percepción de una alimentación sana y los conocimientos sobre nutrición.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Crear motivación.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4098" name="Picture 2" descr="Free warning sign orange vector">
            <a:extLst>
              <a:ext uri="{FF2B5EF4-FFF2-40B4-BE49-F238E27FC236}">
                <a16:creationId xmlns:a16="http://schemas.microsoft.com/office/drawing/2014/main" id="{D219CEEA-9B43-BAA2-C00A-3AEB91E2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88" y="1800000"/>
            <a:ext cx="5651154" cy="39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47559D-3A32-2797-0437-5739322FBCAB}"/>
              </a:ext>
            </a:extLst>
          </p:cNvPr>
          <p:cNvSpPr txBox="1"/>
          <p:nvPr/>
        </p:nvSpPr>
        <p:spPr>
          <a:xfrm>
            <a:off x="6224338" y="3429000"/>
            <a:ext cx="54096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Se impone una interpretación prudente: </a:t>
            </a:r>
            <a:r>
              <a:rPr lang="en-US" sz="2800" dirty="0"/>
              <a:t>Casi </a:t>
            </a:r>
            <a:r>
              <a:rPr lang="en-US" sz="2800" u="sng" dirty="0"/>
              <a:t>ninguna app </a:t>
            </a:r>
            <a:r>
              <a:rPr lang="en-GB" sz="2800" dirty="0"/>
              <a:t>cuenta con un </a:t>
            </a:r>
            <a:r>
              <a:rPr lang="en-US" sz="2800" dirty="0"/>
              <a:t>motor de decisión capaz de ofrecer consejos dietéticos personalizados específicos</a:t>
            </a:r>
            <a:endParaRPr lang="el-GR" sz="28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12616BF-3602-17BE-7991-8CC2D9C39411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C4DD262E-8A98-ED15-A026-3AF168550581}"/>
              </a:ext>
            </a:extLst>
          </p:cNvPr>
          <p:cNvSpPr/>
          <p:nvPr/>
        </p:nvSpPr>
        <p:spPr>
          <a:xfrm>
            <a:off x="6685393" y="0"/>
            <a:ext cx="5506607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6.1.5 Aplicaciones de salud relacionadas con la nutrición y su utilidad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4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l-GR" sz="2000" dirty="0">
                <a:solidFill>
                  <a:srgbClr val="C01E24"/>
                </a:solidFill>
              </a:rPr>
              <a:t>6.1.6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Debate y evaluación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0" y="2849843"/>
            <a:ext cx="6697579" cy="373182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Resolver y aclarar los malentendidos surgidos de toda la información teórica anterior.</a:t>
            </a:r>
          </a:p>
          <a:p>
            <a:pPr lvl="0"/>
            <a:r>
              <a:rPr lang="en-GB" sz="2400" dirty="0"/>
              <a:t>Garantizar una comprensión profunda de los contenidos del módulo. </a:t>
            </a:r>
          </a:p>
          <a:p>
            <a:pPr lvl="0"/>
            <a:r>
              <a:rPr lang="en-GB" sz="2400" dirty="0"/>
              <a:t>Para evaluar el módulo. </a:t>
            </a:r>
            <a:endParaRPr lang="en-US" sz="24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D77DA6A6-51C6-C42A-DAC3-BE31E5BB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03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5B3BD-B119-5F71-4CFE-B94744BD63EB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869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400" dirty="0"/>
              <a:t>Sesión didáctica: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6" y="2196661"/>
            <a:ext cx="6809034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1. </a:t>
            </a:r>
            <a:r>
              <a:rPr lang="en-US" sz="2400" dirty="0">
                <a:hlinkClick r:id="rId4" action="ppaction://hlinksldjump"/>
              </a:rPr>
              <a:t>Conocimientos generales de nutrición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4F5AA-F28C-4567-C48D-9FB27EBEFD95}"/>
              </a:ext>
            </a:extLst>
          </p:cNvPr>
          <p:cNvSpPr txBox="1"/>
          <p:nvPr/>
        </p:nvSpPr>
        <p:spPr>
          <a:xfrm>
            <a:off x="1488396" y="2798990"/>
            <a:ext cx="6403273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2. </a:t>
            </a:r>
            <a:r>
              <a:rPr lang="en-US" sz="2400" dirty="0">
                <a:solidFill>
                  <a:schemeClr val="tx1"/>
                </a:solidFill>
                <a:effectLst/>
                <a:hlinkClick r:id="rId5" action="ppaction://hlinksldjump"/>
              </a:rPr>
              <a:t>Principios básicos de una dieta sana 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36EF5-3CFD-546C-4EFD-1D524728CCA2}"/>
              </a:ext>
            </a:extLst>
          </p:cNvPr>
          <p:cNvSpPr txBox="1"/>
          <p:nvPr/>
        </p:nvSpPr>
        <p:spPr>
          <a:xfrm>
            <a:off x="1488396" y="3505963"/>
            <a:ext cx="6403274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3. </a:t>
            </a:r>
            <a:r>
              <a:rPr lang="en-US" sz="2400" dirty="0">
                <a:solidFill>
                  <a:schemeClr val="tx1"/>
                </a:solidFill>
                <a:effectLst/>
                <a:hlinkClick r:id="rId6" action="ppaction://hlinksldjump"/>
              </a:rPr>
              <a:t>La relación entre nutrición y salud</a:t>
            </a:r>
            <a:endParaRPr lang="el-GR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AB96D-17EF-C387-76E1-75DCB4D858FE}"/>
              </a:ext>
            </a:extLst>
          </p:cNvPr>
          <p:cNvSpPr txBox="1"/>
          <p:nvPr/>
        </p:nvSpPr>
        <p:spPr>
          <a:xfrm>
            <a:off x="1512006" y="4122160"/>
            <a:ext cx="5335834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effectLst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effectLst/>
                <a:hlinkClick r:id="rId7" action="ppaction://hlinksldjump"/>
              </a:rPr>
              <a:t>Fijación</a:t>
            </a:r>
            <a:r>
              <a:rPr lang="en-US" sz="2400" dirty="0" smtClean="0">
                <a:solidFill>
                  <a:schemeClr val="tx1"/>
                </a:solidFill>
                <a:effectLst/>
                <a:hlinkClick r:id="rId7" action="ppaction://hlinksldjump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linkClick r:id="rId7" action="ppaction://hlinksldjump"/>
              </a:rPr>
              <a:t>de objetivos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64583-0395-93E6-73DA-0D2A936468BE}"/>
              </a:ext>
            </a:extLst>
          </p:cNvPr>
          <p:cNvSpPr txBox="1"/>
          <p:nvPr/>
        </p:nvSpPr>
        <p:spPr>
          <a:xfrm>
            <a:off x="1488396" y="4758665"/>
            <a:ext cx="7436943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0" i="0" u="none" dirty="0">
                <a:solidFill>
                  <a:schemeClr val="tx1"/>
                </a:solidFill>
                <a:effectLst/>
              </a:rPr>
              <a:t>5. </a:t>
            </a:r>
            <a:r>
              <a:rPr lang="en-US" sz="2400" dirty="0">
                <a:solidFill>
                  <a:schemeClr val="tx1"/>
                </a:solidFill>
                <a:effectLst/>
                <a:hlinkClick r:id="rId8" action="ppaction://hlinksldjump"/>
              </a:rPr>
              <a:t>Apps de salud relacionadas con la nutrición y su utilidad</a:t>
            </a:r>
            <a:endParaRPr lang="el-G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6BB6B8-8F2E-E75C-F1D2-95EF948F7A4A}"/>
              </a:ext>
            </a:extLst>
          </p:cNvPr>
          <p:cNvSpPr txBox="1"/>
          <p:nvPr/>
        </p:nvSpPr>
        <p:spPr>
          <a:xfrm>
            <a:off x="1483419" y="5351055"/>
            <a:ext cx="4521141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pPr lvl="0"/>
            <a:r>
              <a:rPr lang="el-GR" sz="2400" dirty="0">
                <a:solidFill>
                  <a:schemeClr val="tx1"/>
                </a:solidFill>
              </a:rPr>
              <a:t>6. </a:t>
            </a:r>
            <a:r>
              <a:rPr lang="en-GB" sz="2400" dirty="0" smtClean="0">
                <a:solidFill>
                  <a:schemeClr val="tx1"/>
                </a:solidFill>
                <a:hlinkClick r:id="rId9" action="ppaction://hlinksldjump"/>
              </a:rPr>
              <a:t>Debate </a:t>
            </a:r>
            <a:r>
              <a:rPr lang="en-GB" sz="2400" dirty="0">
                <a:solidFill>
                  <a:schemeClr val="tx1"/>
                </a:solidFill>
                <a:hlinkClick r:id="rId9" action="ppaction://hlinksldjump"/>
              </a:rPr>
              <a:t>y evaluación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Debate</a:t>
            </a:r>
            <a:endParaRPr lang="en-US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i="1" dirty="0"/>
              <a:t>¿Preguntas?</a:t>
            </a:r>
          </a:p>
          <a:p>
            <a:pPr marL="0" indent="0">
              <a:buNone/>
            </a:pPr>
            <a:endParaRPr lang="en-GB" sz="3200" i="1" dirty="0"/>
          </a:p>
          <a:p>
            <a:r>
              <a:rPr lang="en-GB" sz="3200" i="1" dirty="0"/>
              <a:t>¿Aclaraciones?</a:t>
            </a:r>
          </a:p>
          <a:p>
            <a:endParaRPr lang="en-GB" sz="3200" i="1" dirty="0"/>
          </a:p>
          <a:p>
            <a:r>
              <a:rPr lang="en-GB" sz="3200" i="1" dirty="0"/>
              <a:t>¿Comentarios?</a:t>
            </a:r>
          </a:p>
          <a:p>
            <a:endParaRPr lang="el-GR" dirty="0"/>
          </a:p>
        </p:txBody>
      </p:sp>
      <p:sp>
        <p:nvSpPr>
          <p:cNvPr id="9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9092485" y="-3933"/>
            <a:ext cx="309825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6.1.6 Debate y evaluación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ree questions man head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88" y="1444081"/>
            <a:ext cx="4509286" cy="45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ED2F4DDC-EDFB-2077-F4D4-7EFCA890F8B7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6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870181"/>
              </p:ext>
            </p:extLst>
          </p:nvPr>
        </p:nvGraphicFramePr>
        <p:xfrm>
          <a:off x="558000" y="2127443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fue estimulante e interesante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076573"/>
              </p:ext>
            </p:extLst>
          </p:nvPr>
        </p:nvGraphicFramePr>
        <p:xfrm>
          <a:off x="557582" y="3646419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contenido del módulo </a:t>
                      </a:r>
                      <a:r>
                        <a:rPr lang="en-US" sz="2000" baseline="0" dirty="0"/>
                        <a:t>era claro, comprensible y fácil de seguir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58060"/>
              </p:ext>
            </p:extLst>
          </p:nvPr>
        </p:nvGraphicFramePr>
        <p:xfrm>
          <a:off x="558000" y="5213962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formador </a:t>
                      </a:r>
                      <a:r>
                        <a:rPr lang="en-US" sz="2000" baseline="0" dirty="0"/>
                        <a:t>estaba bien preparado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Cuestionario de evaluación </a:t>
            </a:r>
            <a:endParaRPr lang="el-GR" dirty="0"/>
          </a:p>
        </p:txBody>
      </p:sp>
      <p:graphicFrame>
        <p:nvGraphicFramePr>
          <p:cNvPr id="7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408939"/>
              </p:ext>
            </p:extLst>
          </p:nvPr>
        </p:nvGraphicFramePr>
        <p:xfrm>
          <a:off x="558000" y="5212288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Estoy satisfecho con el módulo en general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423801"/>
              </p:ext>
            </p:extLst>
          </p:nvPr>
        </p:nvGraphicFramePr>
        <p:xfrm>
          <a:off x="558000" y="3646420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 Recomendaría este módulo a otras personas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837911"/>
              </p:ext>
            </p:extLst>
          </p:nvPr>
        </p:nvGraphicFramePr>
        <p:xfrm>
          <a:off x="557582" y="2123325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</a:t>
                      </a:r>
                      <a:r>
                        <a:rPr lang="en-US" sz="2000" baseline="0" dirty="0"/>
                        <a:t>módulo ha mejorado </a:t>
                      </a:r>
                      <a:r>
                        <a:rPr lang="en-GB" sz="2000" baseline="0" dirty="0"/>
                        <a:t>mis conocimientos de la materia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C01E24"/>
                </a:solidFill>
              </a:rPr>
              <a:t>Referencias, </a:t>
            </a:r>
            <a:r>
              <a:rPr lang="hr-HR" sz="3600" dirty="0">
                <a:solidFill>
                  <a:srgbClr val="C01E24"/>
                </a:solidFill>
              </a:rPr>
              <a:t>lecturas complementarias </a:t>
            </a:r>
            <a:r>
              <a:rPr lang="en-GB" sz="3600" dirty="0">
                <a:solidFill>
                  <a:srgbClr val="C01E24"/>
                </a:solidFill>
              </a:rPr>
              <a:t>y clausura</a:t>
            </a:r>
            <a:endParaRPr lang="el-GR" sz="3600" dirty="0">
              <a:solidFill>
                <a:srgbClr val="C01E24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err="1"/>
              <a:t>Amstutz </a:t>
            </a:r>
            <a:r>
              <a:rPr lang="en-US" sz="1800" dirty="0"/>
              <a:t>D, Gonçalves D, </a:t>
            </a:r>
            <a:r>
              <a:rPr lang="en-US" sz="1800" dirty="0" err="1"/>
              <a:t>Hudelson </a:t>
            </a:r>
            <a:r>
              <a:rPr lang="en-US" sz="1800" dirty="0"/>
              <a:t>P, </a:t>
            </a:r>
            <a:r>
              <a:rPr lang="en-US" sz="1800" dirty="0" err="1"/>
              <a:t>Stringhini </a:t>
            </a:r>
            <a:r>
              <a:rPr lang="en-US" sz="1800" dirty="0"/>
              <a:t>S, Durieux-Paillard S, </a:t>
            </a:r>
            <a:r>
              <a:rPr lang="en-US" sz="1800" dirty="0" err="1"/>
              <a:t>Rolet </a:t>
            </a:r>
            <a:r>
              <a:rPr lang="en-US" sz="1800" dirty="0"/>
              <a:t>S. Nutritional Status and Obstacles to Healthy Eating Among Refugees in Geneva. J </a:t>
            </a:r>
            <a:r>
              <a:rPr lang="en-US" sz="1800" dirty="0" err="1"/>
              <a:t>Immigr </a:t>
            </a:r>
            <a:r>
              <a:rPr lang="en-US" sz="1800" dirty="0"/>
              <a:t>Minor Health. 2020 Dec;22(6):1126-1134. </a:t>
            </a:r>
            <a:r>
              <a:rPr lang="en-US" sz="1800" dirty="0" err="1"/>
              <a:t>doi</a:t>
            </a:r>
            <a:r>
              <a:rPr lang="en-US" sz="1800" dirty="0"/>
              <a:t>: 10.1007/s10903-020-01085-4. </a:t>
            </a:r>
            <a:r>
              <a:rPr lang="en-US" sz="1800" dirty="0" err="1"/>
              <a:t>Epub </a:t>
            </a:r>
            <a:r>
              <a:rPr lang="en-US" sz="1800" dirty="0"/>
              <a:t>2020 Sep 17. PMID: 32940816; PMCID: PMC7683482.</a:t>
            </a:r>
          </a:p>
          <a:p>
            <a:r>
              <a:rPr lang="en-US" sz="1800" dirty="0" err="1"/>
              <a:t>Berggreen-Clausen </a:t>
            </a:r>
            <a:r>
              <a:rPr lang="en-US" sz="1800" dirty="0"/>
              <a:t>A, </a:t>
            </a:r>
            <a:r>
              <a:rPr lang="en-US" sz="1800" dirty="0" err="1"/>
              <a:t>Hseing Pha </a:t>
            </a:r>
            <a:r>
              <a:rPr lang="en-US" sz="1800" dirty="0"/>
              <a:t>S, </a:t>
            </a:r>
            <a:r>
              <a:rPr lang="en-US" sz="1800" dirty="0" err="1"/>
              <a:t>Mölsted </a:t>
            </a:r>
            <a:r>
              <a:rPr lang="en-US" sz="1800" dirty="0"/>
              <a:t>Alvesson H, Andersson A, </a:t>
            </a:r>
            <a:r>
              <a:rPr lang="en-US" sz="1800" dirty="0" err="1"/>
              <a:t>Daivadanam </a:t>
            </a:r>
            <a:r>
              <a:rPr lang="en-US" sz="1800" dirty="0"/>
              <a:t>M. Food environment interactions after migration: a scoping review on low- and middle-income country immigrants in high-income countries. Public Health </a:t>
            </a:r>
            <a:r>
              <a:rPr lang="en-US" sz="1800" dirty="0" err="1"/>
              <a:t>Nutr</a:t>
            </a:r>
            <a:r>
              <a:rPr lang="en-US" sz="1800" dirty="0"/>
              <a:t>. 2022 Jan;25(1):136-158. </a:t>
            </a:r>
            <a:r>
              <a:rPr lang="en-US" sz="1800" dirty="0" err="1"/>
              <a:t>doi</a:t>
            </a:r>
            <a:r>
              <a:rPr lang="en-US" sz="1800" dirty="0"/>
              <a:t>: 10.1017/S1368980021003943. </a:t>
            </a:r>
            <a:r>
              <a:rPr lang="en-US" sz="1800" dirty="0" err="1"/>
              <a:t>Epub </a:t>
            </a:r>
            <a:r>
              <a:rPr lang="en-US" sz="1800" dirty="0"/>
              <a:t>2021 Sep 13. Fe de erratas en: Public Health </a:t>
            </a:r>
            <a:r>
              <a:rPr lang="en-US" sz="1800" dirty="0" err="1"/>
              <a:t>Nutr. 2022 Ene;25</a:t>
            </a:r>
            <a:r>
              <a:rPr lang="en-US" sz="1800" dirty="0"/>
              <a:t>(1):206. PMID: 34509180; PMCID: PMC8825972.</a:t>
            </a:r>
          </a:p>
          <a:p>
            <a:r>
              <a:rPr lang="en-US" sz="1800" dirty="0"/>
              <a:t>Comer bien para gozar de buena salud Lecciones sobre nutrición y dietas saludables. </a:t>
            </a:r>
            <a:r>
              <a:rPr lang="en-GB" sz="1800" dirty="0"/>
              <a:t>Valeria </a:t>
            </a:r>
            <a:r>
              <a:rPr lang="en-GB" sz="1800" dirty="0" err="1"/>
              <a:t>Menza</a:t>
            </a:r>
            <a:r>
              <a:rPr lang="en-GB" sz="1800" dirty="0"/>
              <a:t>, Claudia </a:t>
            </a:r>
            <a:r>
              <a:rPr lang="en-GB" sz="1800" dirty="0" err="1"/>
              <a:t>Probart</a:t>
            </a:r>
            <a:r>
              <a:rPr lang="en-GB" sz="1800" dirty="0"/>
              <a:t>. </a:t>
            </a:r>
            <a:r>
              <a:rPr lang="en-US" sz="1800" dirty="0"/>
              <a:t>Organización de las Naciones Unidas para la Alimentación y la Agricultura, Roma, 2013. Obtenido de: </a:t>
            </a:r>
            <a:r>
              <a:rPr lang="en-US" sz="1800" dirty="0">
                <a:hlinkClick r:id="rId3"/>
              </a:rPr>
              <a:t>https:</a:t>
            </a:r>
            <a:r>
              <a:rPr lang="en-US" sz="1800" dirty="0"/>
              <a:t>//www.fao.org/3/i3261e/i3261e.pdf </a:t>
            </a:r>
          </a:p>
          <a:p>
            <a:r>
              <a:rPr lang="en-GB" sz="1800" dirty="0"/>
              <a:t>Organización Mundial de la Salud. Oficina Regional para el Mediterráneo Oriental. Macronutrientes | Introducción. Consultado </a:t>
            </a:r>
            <a:r>
              <a:rPr lang="en-US" sz="1800" dirty="0"/>
              <a:t>en: </a:t>
            </a:r>
            <a:r>
              <a:rPr lang="en-US" sz="1800" dirty="0">
                <a:hlinkClick r:id="rId4"/>
              </a:rPr>
              <a:t>https://www.emro.who.int/health-topics/macronutrients/introduction.html </a:t>
            </a:r>
            <a:r>
              <a:rPr lang="en-US" sz="1800" dirty="0"/>
              <a:t>Fecha de consulta: 4 de septiembre de 2023. </a:t>
            </a:r>
          </a:p>
          <a:p>
            <a:r>
              <a:rPr lang="en-GB" sz="1800" dirty="0"/>
              <a:t>Organización Mundial de la Salud. Temas de salud. Micronutrientes. Consultado </a:t>
            </a:r>
            <a:r>
              <a:rPr lang="en-US" sz="1800" dirty="0"/>
              <a:t>en: </a:t>
            </a:r>
            <a:r>
              <a:rPr lang="en-US" sz="1800" dirty="0">
                <a:hlinkClick r:id="rId5"/>
              </a:rPr>
              <a:t>https://www.who.int/health-topics/micronutrients#tab=tab_1. </a:t>
            </a:r>
            <a:r>
              <a:rPr lang="en-US" sz="1800" dirty="0"/>
              <a:t>Fecha de acceso: 4 de septiembre de 2023. </a:t>
            </a:r>
          </a:p>
          <a:p>
            <a:r>
              <a:rPr lang="en-GB" sz="1800" dirty="0"/>
              <a:t>Organización Mundial de la Salud. Programas. </a:t>
            </a:r>
            <a:r>
              <a:rPr lang="en-US" sz="1800" dirty="0"/>
              <a:t>Come sano toda la vida. Consultado en: </a:t>
            </a:r>
            <a:r>
              <a:rPr lang="en-US" sz="1800" dirty="0">
                <a:hlinkClick r:id="rId6"/>
              </a:rPr>
              <a:t>https://www.emro.who.int/nutrition/healthy-eating/index.html. </a:t>
            </a:r>
            <a:r>
              <a:rPr lang="en-US" sz="1800" dirty="0"/>
              <a:t>Fecha de acceso: 4 de septiembre de 2023. </a:t>
            </a:r>
          </a:p>
          <a:p>
            <a:r>
              <a:rPr lang="en-GB" sz="1800" dirty="0"/>
              <a:t>Organización Mundial de la Salud. Dieta saludable. </a:t>
            </a:r>
            <a:r>
              <a:rPr lang="en-US" sz="1800" dirty="0"/>
              <a:t>Extraído de: </a:t>
            </a:r>
            <a:r>
              <a:rPr lang="en-US" sz="1800" dirty="0">
                <a:hlinkClick r:id="rId7"/>
              </a:rPr>
              <a:t>https://www.who.int/news-room/fact-sheets/detail/healthy-diet </a:t>
            </a:r>
            <a:r>
              <a:rPr lang="en-US" sz="1800" dirty="0"/>
              <a:t>Publicado el </a:t>
            </a:r>
            <a:r>
              <a:rPr lang="en-GB" sz="1800" dirty="0"/>
              <a:t>29 de abril de 2020. </a:t>
            </a:r>
            <a:r>
              <a:rPr lang="en-US" sz="1800" dirty="0"/>
              <a:t>Fecha de consulta: 4 de septiembre de 2023. </a:t>
            </a:r>
          </a:p>
          <a:p>
            <a:r>
              <a:rPr lang="en-US" sz="1800" dirty="0"/>
              <a:t>Dieta sana. El Cairo: Oficina Regional de la OMS para el Mediterráneo Oriental; 2019. </a:t>
            </a:r>
            <a:r>
              <a:rPr lang="en-US" sz="1800" dirty="0" err="1"/>
              <a:t>Licencia</a:t>
            </a:r>
            <a:r>
              <a:rPr lang="en-US" sz="1800" dirty="0"/>
              <a:t>: CC BY-NC-SA 3.0 IGO. </a:t>
            </a:r>
            <a:endParaRPr lang="en-GB" sz="1800" dirty="0"/>
          </a:p>
          <a:p>
            <a:endParaRPr lang="en-US" sz="1800" dirty="0"/>
          </a:p>
          <a:p>
            <a:endParaRPr lang="hr-HR" sz="1800" dirty="0"/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Organización Mundial de la Salud. Malnutrición. </a:t>
            </a:r>
            <a:r>
              <a:rPr lang="en-US" sz="1800" dirty="0"/>
              <a:t>Consultado en: </a:t>
            </a:r>
            <a:r>
              <a:rPr lang="hr-HR" sz="1800" dirty="0">
                <a:hlinkClick r:id="rId3"/>
              </a:rPr>
              <a:t>https:</a:t>
            </a:r>
            <a:r>
              <a:rPr lang="en-GB" sz="1800" dirty="0"/>
              <a:t>//www.who.int/news-room/fact-sheets/detail/malnutrition. Publicado el 9 de junio de 2021. </a:t>
            </a:r>
            <a:r>
              <a:rPr lang="en-US" sz="1800" dirty="0"/>
              <a:t>Fecha de consulta: 4 de septiembre de 2023. </a:t>
            </a:r>
          </a:p>
          <a:p>
            <a:r>
              <a:rPr lang="en-GB" sz="1800" dirty="0"/>
              <a:t>Organización Mundial de la Salud. Malnutrición. </a:t>
            </a:r>
            <a:r>
              <a:rPr lang="en-US" sz="1800" dirty="0"/>
              <a:t>La malnutrición en todas sus formas. Consultado en: </a:t>
            </a:r>
            <a:r>
              <a:rPr lang="en-GB" sz="1800" dirty="0">
                <a:hlinkClick r:id="rId4"/>
              </a:rPr>
              <a:t>https://www.emro.who.int/nutrition/double-burden-of-nutrition/index.html. </a:t>
            </a:r>
            <a:r>
              <a:rPr lang="en-US" sz="1800" dirty="0"/>
              <a:t>Fecha de acceso: 4 de septiembre de 2023. </a:t>
            </a:r>
          </a:p>
          <a:p>
            <a:r>
              <a:rPr lang="en-GB" sz="1800" dirty="0"/>
              <a:t>Organización Mundial de la Salud. Nutrition. Consultado </a:t>
            </a:r>
            <a:r>
              <a:rPr lang="en-US" sz="1800" dirty="0"/>
              <a:t>en: </a:t>
            </a:r>
            <a:r>
              <a:rPr lang="hr-HR" sz="1800" dirty="0">
                <a:hlinkClick r:id="rId5"/>
              </a:rPr>
              <a:t>https://www.who.int/health-topics/nutrition#tab=tab_1. </a:t>
            </a:r>
            <a:r>
              <a:rPr lang="en-US" sz="1800" dirty="0"/>
              <a:t>Fecha de acceso: 4 de septiembre de 2023. </a:t>
            </a:r>
          </a:p>
          <a:p>
            <a:r>
              <a:rPr lang="en-GB" sz="1800" dirty="0"/>
              <a:t>Organización Mundial de la Salud. Enfermedades </a:t>
            </a:r>
            <a:r>
              <a:rPr lang="en-GB" sz="1800" dirty="0" err="1"/>
              <a:t>no transmisibles</a:t>
            </a:r>
            <a:r>
              <a:rPr lang="en-GB" sz="1800" dirty="0"/>
              <a:t>. </a:t>
            </a:r>
            <a:r>
              <a:rPr lang="en-US" sz="1800" dirty="0"/>
              <a:t>Consultado en: </a:t>
            </a:r>
            <a:r>
              <a:rPr lang="hr-HR" sz="1800" dirty="0">
                <a:hlinkClick r:id="rId6"/>
              </a:rPr>
              <a:t>https://www.who.int/news-room/fact-sheets/detail/noncommunicable-diseases </a:t>
            </a:r>
            <a:r>
              <a:rPr lang="en-GB" sz="1800" dirty="0"/>
              <a:t>Publicado el 16 de septiembre de 2022 </a:t>
            </a:r>
            <a:r>
              <a:rPr lang="en-US" sz="1800" dirty="0"/>
              <a:t>Fecha de consulta: 4 de septiembre de 2023. </a:t>
            </a:r>
          </a:p>
          <a:p>
            <a:r>
              <a:rPr lang="en-US" sz="1800" dirty="0"/>
              <a:t>Franco, R. Z., </a:t>
            </a:r>
            <a:r>
              <a:rPr lang="en-US" sz="1800" dirty="0" err="1"/>
              <a:t>Fallaize</a:t>
            </a:r>
            <a:r>
              <a:rPr lang="en-US" sz="1800" dirty="0"/>
              <a:t>, R., </a:t>
            </a:r>
            <a:r>
              <a:rPr lang="en-US" sz="1800" dirty="0" err="1"/>
              <a:t>Lovegrove</a:t>
            </a:r>
            <a:r>
              <a:rPr lang="en-US" sz="1800" dirty="0"/>
              <a:t>, J. A., &amp; Hwang, F. (2016). Aplicaciones móviles populares relacionadas con la nutrición: A Feature Assessment. </a:t>
            </a:r>
            <a:r>
              <a:rPr lang="en-US" sz="1800" i="1" dirty="0"/>
              <a:t>JMIR </a:t>
            </a:r>
            <a:r>
              <a:rPr lang="en-US" sz="1800" i="1" dirty="0" err="1"/>
              <a:t>mHealth </a:t>
            </a:r>
            <a:r>
              <a:rPr lang="en-US" sz="1800" i="1" dirty="0"/>
              <a:t>and </a:t>
            </a:r>
            <a:r>
              <a:rPr lang="en-US" sz="1800" i="1" dirty="0" err="1"/>
              <a:t>uHealth</a:t>
            </a:r>
            <a:r>
              <a:rPr lang="en-US" sz="1800" dirty="0"/>
              <a:t>, </a:t>
            </a:r>
            <a:r>
              <a:rPr lang="en-US" sz="1800" i="1" dirty="0"/>
              <a:t>4</a:t>
            </a:r>
            <a:r>
              <a:rPr lang="en-US" sz="1800" dirty="0"/>
              <a:t>(3), e85. </a:t>
            </a:r>
            <a:r>
              <a:rPr lang="en-US" sz="1800" dirty="0">
                <a:hlinkClick r:id="rId7"/>
              </a:rPr>
              <a:t>https://doi.</a:t>
            </a:r>
            <a:r>
              <a:rPr lang="en-US" sz="1800" dirty="0"/>
              <a:t>org/10.2196/mhealth.5846 </a:t>
            </a:r>
            <a:endParaRPr lang="hr-HR" sz="1800" dirty="0"/>
          </a:p>
          <a:p>
            <a:r>
              <a:rPr lang="en-US" sz="1800" dirty="0" err="1"/>
              <a:t>König </a:t>
            </a:r>
            <a:r>
              <a:rPr lang="en-US" sz="1800" dirty="0"/>
              <a:t>L, </a:t>
            </a:r>
            <a:r>
              <a:rPr lang="en-US" sz="1800" dirty="0" err="1"/>
              <a:t>Attig </a:t>
            </a:r>
            <a:r>
              <a:rPr lang="en-US" sz="1800" dirty="0"/>
              <a:t>C, </a:t>
            </a:r>
            <a:r>
              <a:rPr lang="en-US" sz="1800" dirty="0" err="1"/>
              <a:t>Franke </a:t>
            </a:r>
            <a:r>
              <a:rPr lang="en-US" sz="1800" dirty="0"/>
              <a:t>T, Renner B. Barriers to and Facilitators for Using Nutrition Apps: Revisión sistemática y marco conceptual. JMIR </a:t>
            </a:r>
            <a:r>
              <a:rPr lang="en-US" sz="1800" dirty="0" err="1"/>
              <a:t>Mhealth Uhealth </a:t>
            </a:r>
            <a:r>
              <a:rPr lang="en-US" sz="1800" dirty="0"/>
              <a:t>2021;9(6):e20037. URL: </a:t>
            </a:r>
            <a:r>
              <a:rPr lang="en-US" sz="1800" dirty="0">
                <a:hlinkClick r:id="rId8"/>
              </a:rPr>
              <a:t>https://mhealth.jmir.org/2021/6/e20037 </a:t>
            </a:r>
            <a:r>
              <a:rPr lang="en-US" sz="1800" dirty="0"/>
              <a:t>DOI: 10.2196/20037</a:t>
            </a:r>
            <a:endParaRPr lang="el-GR" sz="18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C01E24"/>
                </a:solidFill>
              </a:rPr>
              <a:t>Referencias, </a:t>
            </a:r>
            <a:r>
              <a:rPr lang="hr-HR" sz="3600" dirty="0">
                <a:solidFill>
                  <a:srgbClr val="C01E24"/>
                </a:solidFill>
              </a:rPr>
              <a:t>lecturas complementarias </a:t>
            </a:r>
            <a:r>
              <a:rPr lang="en-GB" sz="3600" dirty="0">
                <a:solidFill>
                  <a:srgbClr val="C01E24"/>
                </a:solidFill>
              </a:rPr>
              <a:t>y clausura</a:t>
            </a:r>
            <a:endParaRPr lang="el-GR" sz="3600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816017" cy="4865977"/>
          </a:xfrm>
        </p:spPr>
        <p:txBody>
          <a:bodyPr>
            <a:normAutofit/>
          </a:bodyPr>
          <a:lstStyle/>
          <a:p>
            <a:r>
              <a:rPr lang="en-US" sz="1800" dirty="0"/>
              <a:t>Samoggia A, Riedel B. Assessment of nutrition-focused mobile apps' influence on consumers' healthy food </a:t>
            </a:r>
            <a:r>
              <a:rPr lang="en-US" sz="1800" dirty="0" err="1"/>
              <a:t>behaviour </a:t>
            </a:r>
            <a:r>
              <a:rPr lang="en-US" sz="1800" dirty="0"/>
              <a:t>and nutrition knowledge. </a:t>
            </a:r>
            <a:r>
              <a:rPr lang="en-US" sz="1800" i="1" dirty="0"/>
              <a:t>Food Res Int</a:t>
            </a:r>
            <a:r>
              <a:rPr lang="en-US" sz="1800" dirty="0"/>
              <a:t>. 2020;128:108766. doi:10.1016/j.foodres.2019.108766 </a:t>
            </a:r>
            <a:endParaRPr lang="el-GR" sz="1800" dirty="0"/>
          </a:p>
          <a:p>
            <a:r>
              <a:rPr lang="en-GB" sz="1800" dirty="0" err="1"/>
              <a:t> Więckowska-Rusek</a:t>
            </a:r>
            <a:r>
              <a:rPr lang="en-GB" sz="1800" dirty="0"/>
              <a:t>, K., </a:t>
            </a:r>
            <a:r>
              <a:rPr lang="en-GB" sz="1800" dirty="0" err="1"/>
              <a:t>Danel</a:t>
            </a:r>
            <a:r>
              <a:rPr lang="en-GB" sz="1800" dirty="0"/>
              <a:t>, J., &amp; Deja, G. (2022). La utilidad de las apps de nutrición en el autocontrol de la diabetes mellitus - la revisión de la literatura y la experiencia propia. </a:t>
            </a:r>
            <a:r>
              <a:rPr lang="en-GB" sz="1800" i="1" dirty="0"/>
              <a:t>Endocrinología </a:t>
            </a:r>
            <a:r>
              <a:rPr lang="en-GB" sz="1800" i="1" dirty="0" err="1"/>
              <a:t>pediátrica</a:t>
            </a:r>
            <a:r>
              <a:rPr lang="en-GB" sz="1800" i="1" dirty="0"/>
              <a:t>, diabetes y metabolismo</a:t>
            </a:r>
            <a:r>
              <a:rPr lang="en-GB" sz="1800" dirty="0"/>
              <a:t>, </a:t>
            </a:r>
            <a:r>
              <a:rPr lang="en-GB" sz="1800" i="1" dirty="0"/>
              <a:t>28</a:t>
            </a:r>
            <a:r>
              <a:rPr lang="en-GB" sz="1800" dirty="0"/>
              <a:t>(1), 75-80. </a:t>
            </a:r>
            <a:r>
              <a:rPr lang="en-GB" sz="1800" dirty="0">
                <a:hlinkClick r:id="rId3"/>
              </a:rPr>
              <a:t>https://doi.</a:t>
            </a:r>
            <a:r>
              <a:rPr lang="en-GB" sz="1800" dirty="0"/>
              <a:t>org/10.5114/pedm.2022.113631 </a:t>
            </a:r>
          </a:p>
          <a:p>
            <a:r>
              <a:rPr lang="en-US" sz="1800" dirty="0" err="1"/>
              <a:t>König </a:t>
            </a:r>
            <a:r>
              <a:rPr lang="en-US" sz="1800" dirty="0"/>
              <a:t>L, </a:t>
            </a:r>
            <a:r>
              <a:rPr lang="en-US" sz="1800" dirty="0" err="1"/>
              <a:t>Attig </a:t>
            </a:r>
            <a:r>
              <a:rPr lang="en-US" sz="1800" dirty="0"/>
              <a:t>C, </a:t>
            </a:r>
            <a:r>
              <a:rPr lang="en-US" sz="1800" dirty="0" err="1"/>
              <a:t>Franke </a:t>
            </a:r>
            <a:r>
              <a:rPr lang="en-US" sz="1800" dirty="0"/>
              <a:t>T, Renner B. Barriers to and Facilitators for Using Nutrition Apps: Revisión sistemática y marco conceptual. JMIR </a:t>
            </a:r>
            <a:r>
              <a:rPr lang="en-US" sz="1800" dirty="0" err="1"/>
              <a:t>Mhealth Uhealth </a:t>
            </a:r>
            <a:r>
              <a:rPr lang="en-US" sz="1800" dirty="0"/>
              <a:t>2021;9(6):e20037URL: </a:t>
            </a:r>
            <a:r>
              <a:rPr lang="en-US" sz="1800" dirty="0">
                <a:hlinkClick r:id="rId4"/>
              </a:rPr>
              <a:t>https://mhealth.jmir.org/2021/6/e20037 </a:t>
            </a:r>
            <a:r>
              <a:rPr lang="en-US" sz="1800" dirty="0"/>
              <a:t>DOI: 10.2196/20037</a:t>
            </a:r>
          </a:p>
          <a:p>
            <a:r>
              <a:rPr lang="en-US" sz="1800" dirty="0"/>
              <a:t>Fomentar el cambio de comportamiento en materia de salud: Ocho estrategias basadas en la evidencia. </a:t>
            </a:r>
            <a:r>
              <a:rPr lang="en-GB" sz="1800" dirty="0"/>
              <a:t>STEPHANIE A. HOOKER. </a:t>
            </a:r>
            <a:r>
              <a:rPr lang="en-GB" sz="1800" i="1" dirty="0" err="1"/>
              <a:t>Fam Pract Manag</a:t>
            </a:r>
            <a:r>
              <a:rPr lang="en-GB" sz="1800" i="1" dirty="0"/>
              <a:t>. </a:t>
            </a:r>
            <a:r>
              <a:rPr lang="en-GB" sz="1800" dirty="0"/>
              <a:t>2018;25(2):31-36 https://www.aafp.org/pubs/fp</a:t>
            </a:r>
            <a:r>
              <a:rPr lang="en-US" sz="1800" dirty="0"/>
              <a:t>m</a:t>
            </a:r>
            <a:r>
              <a:rPr lang="en-US" sz="1800" dirty="0">
                <a:hlinkClick r:id="rId5"/>
              </a:rPr>
              <a:t>/issues/2018/0300/p31.html#fpm20180300p31-ut1</a:t>
            </a:r>
            <a:endParaRPr lang="en-US" sz="1800" dirty="0"/>
          </a:p>
          <a:p>
            <a:r>
              <a:rPr lang="en-US" sz="1800" dirty="0"/>
              <a:t>Anne Paxton, Aravind Pillai, Kevin P.Q Phelan, Nicole </a:t>
            </a:r>
            <a:r>
              <a:rPr lang="en-US" sz="1800" dirty="0" err="1"/>
              <a:t>Cevette</a:t>
            </a:r>
            <a:r>
              <a:rPr lang="en-US" sz="1800" dirty="0"/>
              <a:t>, </a:t>
            </a:r>
            <a:r>
              <a:rPr lang="en-US" sz="1800" dirty="0" err="1"/>
              <a:t>Fatimatou </a:t>
            </a:r>
            <a:r>
              <a:rPr lang="en-US" sz="1800" dirty="0"/>
              <a:t>Bah et Sharon </a:t>
            </a:r>
            <a:r>
              <a:rPr lang="en-US" sz="1800" dirty="0" err="1"/>
              <a:t>Akabas</a:t>
            </a:r>
            <a:r>
              <a:rPr lang="en-US" sz="1800" dirty="0"/>
              <a:t>, " Dietary acculturation of recent immigrants from West Africa to New York City ", Face à face [En </a:t>
            </a:r>
            <a:r>
              <a:rPr lang="en-US" sz="1800" dirty="0" err="1"/>
              <a:t>ligne</a:t>
            </a:r>
            <a:r>
              <a:rPr lang="en-US" sz="1800" dirty="0"/>
              <a:t>], 13 | 2016, mis </a:t>
            </a:r>
            <a:r>
              <a:rPr lang="en-US" sz="1800" dirty="0" err="1"/>
              <a:t>en ligne </a:t>
            </a:r>
            <a:r>
              <a:rPr lang="en-US" sz="1800" dirty="0"/>
              <a:t>le 09 </a:t>
            </a:r>
            <a:r>
              <a:rPr lang="en-US" sz="1800" dirty="0" err="1"/>
              <a:t>avril </a:t>
            </a:r>
            <a:r>
              <a:rPr lang="en-US" sz="1800" dirty="0"/>
              <a:t>2016, </a:t>
            </a:r>
            <a:r>
              <a:rPr lang="en-US" sz="1800" dirty="0" err="1"/>
              <a:t>consulté </a:t>
            </a:r>
            <a:r>
              <a:rPr lang="en-US" sz="1800" dirty="0"/>
              <a:t>le 19 </a:t>
            </a:r>
            <a:r>
              <a:rPr lang="en-US" sz="1800" dirty="0" err="1"/>
              <a:t>janvier </a:t>
            </a:r>
            <a:r>
              <a:rPr lang="en-US" sz="1800" dirty="0"/>
              <a:t>2024. URL : http://journals.openedition.org/faceaface/1023 </a:t>
            </a:r>
          </a:p>
          <a:p>
            <a:endParaRPr lang="en-US" sz="1800" dirty="0"/>
          </a:p>
          <a:p>
            <a:endParaRPr lang="el-GR" sz="18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 txBox="1">
            <a:spLocks/>
          </p:cNvSpPr>
          <p:nvPr/>
        </p:nvSpPr>
        <p:spPr>
          <a:xfrm>
            <a:off x="436161" y="1071626"/>
            <a:ext cx="11059692" cy="60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3600" dirty="0">
                <a:solidFill>
                  <a:srgbClr val="C01E24"/>
                </a:solidFill>
              </a:rPr>
              <a:t>Referencias, lecturas complementarias y clausura</a:t>
            </a:r>
          </a:p>
        </p:txBody>
      </p:sp>
    </p:spTree>
    <p:extLst>
      <p:ext uri="{BB962C8B-B14F-4D97-AF65-F5344CB8AC3E}">
        <p14:creationId xmlns:p14="http://schemas.microsoft.com/office/powerpoint/2010/main" val="109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</a:t>
            </a:r>
            <a:r>
              <a:rPr lang="en-US" sz="2800">
                <a:solidFill>
                  <a:srgbClr val="C01E24"/>
                </a:solidFill>
                <a:latin typeface="+mj-lt"/>
              </a:rPr>
              <a:t>completado la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sesión </a:t>
            </a:r>
            <a:r>
              <a:rPr lang="en-GB" sz="2800">
                <a:solidFill>
                  <a:srgbClr val="C01E24"/>
                </a:solidFill>
                <a:latin typeface="+mj-lt"/>
              </a:rPr>
              <a:t>didáctica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de este 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nutrición y salud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6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2673626"/>
            <a:ext cx="7754134" cy="3332039"/>
          </a:xfrm>
        </p:spPr>
        <p:txBody>
          <a:bodyPr>
            <a:normAutofit/>
          </a:bodyPr>
          <a:lstStyle/>
          <a:p>
            <a:r>
              <a:rPr lang="en-GB" sz="2400" dirty="0"/>
              <a:t>Dotar a los participantes de los conocimientos necesarios para tomar decisiones informadas sobre la adopción de hábitos dietéticos saludables y el mantenimiento de una salud óptima.  </a:t>
            </a:r>
          </a:p>
          <a:p>
            <a:r>
              <a:rPr lang="en-GB" sz="2400" dirty="0"/>
              <a:t>Dotar a los participantes de los conocimientos necesarios para aprovechar las aplicaciones de nutrición con el fin de alcanzar objetivos relacionados con la nutrición.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2EC9E-F86E-EA56-E1BA-154A2662642E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0A05922C-A05A-FDEA-0718-6D2DC261A2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de nutrición y salud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6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16322"/>
            <a:ext cx="6314063" cy="3389344"/>
          </a:xfrm>
        </p:spPr>
        <p:txBody>
          <a:bodyPr/>
          <a:lstStyle/>
          <a:p>
            <a:r>
              <a:rPr lang="en-GB" dirty="0"/>
              <a:t>Los participantes adquirirán los conocimientos necesarios para aprovechar las aplicaciones de nutrición con el fin de alcanzar objetivos relacionados con la nutrición. </a:t>
            </a:r>
          </a:p>
          <a:p>
            <a:r>
              <a:rPr lang="en-GB" dirty="0"/>
              <a:t>Se mejorarán las habilidades de los participantes para tomar decisiones informadas sobre la selección, utilización e integración de las aplicaciones en su alimentación diaria, si así lo desean. </a:t>
            </a:r>
            <a:endParaRPr lang="en-US" dirty="0"/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4D4EF1C9-A165-9D5C-BFBE-A918BD370AA2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6" name="Google Shape;190;g2c07f5df07d_0_263">
            <a:extLst>
              <a:ext uri="{FF2B5EF4-FFF2-40B4-BE49-F238E27FC236}">
                <a16:creationId xmlns:a16="http://schemas.microsoft.com/office/drawing/2014/main" id="{29FCA645-ADA7-FF37-A584-C0AE1A1F2F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0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87" y="510000"/>
            <a:ext cx="10515600" cy="893179"/>
          </a:xfrm>
        </p:spPr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6.1.1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n-US" altLang="el-GR" dirty="0">
                <a:solidFill>
                  <a:srgbClr val="C01E24"/>
                </a:solidFill>
              </a:rPr>
              <a:t>Conocimientos generales sobre nutrición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239" y="1623491"/>
            <a:ext cx="5157787" cy="50302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799" y="2227962"/>
            <a:ext cx="7301785" cy="40712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Adquirir conocimientos generales </a:t>
            </a:r>
            <a:r>
              <a:rPr lang="en-GB" sz="2400" dirty="0"/>
              <a:t>sobre nutrición</a:t>
            </a:r>
            <a:r>
              <a:rPr lang="en-US" sz="2400" dirty="0"/>
              <a:t>.</a:t>
            </a:r>
          </a:p>
          <a:p>
            <a:pPr lvl="0"/>
            <a:r>
              <a:rPr lang="en-GB" sz="2400" dirty="0"/>
              <a:t>Introducir la terminología fundamental relacionada con la nutrición (por ejemplo, energía, macronutrientes, micronutrientes, etc.)</a:t>
            </a:r>
            <a:endParaRPr lang="en-US" sz="2400" dirty="0"/>
          </a:p>
          <a:p>
            <a:pPr lvl="0"/>
            <a:r>
              <a:rPr lang="en-US" sz="2400" dirty="0"/>
              <a:t>Investigar los efectos de los macronutrientes y micronutrientes en el cuerpo humano.</a:t>
            </a:r>
          </a:p>
          <a:p>
            <a:pPr lvl="0"/>
            <a:r>
              <a:rPr lang="en-US" sz="2400" dirty="0"/>
              <a:t>Para conocer los alimentos ricos en nutrientes específicos. </a:t>
            </a:r>
            <a:endParaRPr lang="el-GR" sz="2400" dirty="0"/>
          </a:p>
          <a:p>
            <a:pPr marL="0">
              <a:lnSpc>
                <a:spcPct val="120000"/>
              </a:lnSpc>
              <a:spcBef>
                <a:spcPts val="600"/>
              </a:spcBef>
              <a:buNone/>
            </a:pPr>
            <a:endParaRPr lang="el-GR" sz="2000" dirty="0"/>
          </a:p>
        </p:txBody>
      </p:sp>
      <p:pic>
        <p:nvPicPr>
          <p:cNvPr id="7" name="Picture 2" descr="Ambition abstract concept">
            <a:extLst>
              <a:ext uri="{FF2B5EF4-FFF2-40B4-BE49-F238E27FC236}">
                <a16:creationId xmlns:a16="http://schemas.microsoft.com/office/drawing/2014/main" id="{BB94E161-A0C2-BA32-260A-2DD22CA9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84" y="1973178"/>
            <a:ext cx="4108599" cy="39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AE56A-A29F-8E8A-1C09-FBD6B93BDEAA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16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9" y="704470"/>
            <a:ext cx="11059692" cy="605096"/>
          </a:xfrm>
        </p:spPr>
        <p:txBody>
          <a:bodyPr/>
          <a:lstStyle/>
          <a:p>
            <a:r>
              <a:rPr lang="it-IT" dirty="0"/>
              <a:t>Retos nutricionales de los inmigrantes 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9" y="1405702"/>
            <a:ext cx="11059693" cy="37673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Diversos retos nutricionales durante y después de la migración.</a:t>
            </a:r>
          </a:p>
          <a:p>
            <a:pPr>
              <a:lnSpc>
                <a:spcPct val="120000"/>
              </a:lnSpc>
            </a:pPr>
            <a:r>
              <a:rPr lang="en-US" dirty="0"/>
              <a:t>Factores que afectan a la dieta de los inmigrantes:</a:t>
            </a:r>
          </a:p>
        </p:txBody>
      </p:sp>
      <p:sp>
        <p:nvSpPr>
          <p:cNvPr id="10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C32D924-C87E-3217-DC68-A9420CF8E933}"/>
              </a:ext>
            </a:extLst>
          </p:cNvPr>
          <p:cNvSpPr/>
          <p:nvPr/>
        </p:nvSpPr>
        <p:spPr>
          <a:xfrm>
            <a:off x="263359" y="2964268"/>
            <a:ext cx="8188380" cy="2794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Factores sociales </a:t>
            </a:r>
            <a:r>
              <a:rPr lang="en-US" sz="2000" i="1" dirty="0">
                <a:solidFill>
                  <a:schemeClr val="tx1"/>
                </a:solidFill>
              </a:rPr>
              <a:t>(por ejemplo, falta de tiempo, redes sociales, estrés, etc.)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Limitaciones económicas y asequibilidad de los alimentos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Condiciones de vivienda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Cuestiones culturales </a:t>
            </a:r>
            <a:r>
              <a:rPr lang="en-US" sz="2000" i="1" dirty="0">
                <a:solidFill>
                  <a:schemeClr val="tx1"/>
                </a:solidFill>
              </a:rPr>
              <a:t>(por ejemplo, barreras lingüísticas, religión, costumbres</a:t>
            </a:r>
            <a:r>
              <a:rPr lang="el-GR" sz="2000" i="1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preferencias de gustos, prácticas y creencias sanitarias).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Factores políticos </a:t>
            </a:r>
            <a:r>
              <a:rPr lang="en-US" sz="2000" i="1" dirty="0">
                <a:solidFill>
                  <a:schemeClr val="tx1"/>
                </a:solidFill>
              </a:rPr>
              <a:t>(por ejemplo, apoyo gubernamental, programas de ayuda alimentaria) </a:t>
            </a:r>
          </a:p>
        </p:txBody>
      </p:sp>
      <p:pic>
        <p:nvPicPr>
          <p:cNvPr id="1026" name="Picture 2" descr="Free poster migrants refugees illustration">
            <a:extLst>
              <a:ext uri="{FF2B5EF4-FFF2-40B4-BE49-F238E27FC236}">
                <a16:creationId xmlns:a16="http://schemas.microsoft.com/office/drawing/2014/main" id="{7D04E8E5-D3EF-9D0F-B34E-E8806714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65" y="1671377"/>
            <a:ext cx="30166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745F50B6-E9CC-AE78-9C4E-00C0E355DDE0}"/>
              </a:ext>
            </a:extLst>
          </p:cNvPr>
          <p:cNvSpPr/>
          <p:nvPr/>
        </p:nvSpPr>
        <p:spPr>
          <a:xfrm>
            <a:off x="9752970" y="6394648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Fuente| </a:t>
            </a:r>
            <a:r>
              <a:rPr lang="en-US" sz="1200" dirty="0">
                <a:hlinkClick r:id="rId5"/>
              </a:rPr>
              <a:t>Licencia 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39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79" y="814269"/>
            <a:ext cx="11059692" cy="605096"/>
          </a:xfrm>
        </p:spPr>
        <p:txBody>
          <a:bodyPr/>
          <a:lstStyle/>
          <a:p>
            <a:r>
              <a:rPr lang="it-IT" dirty="0"/>
              <a:t>Nutrientes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8" y="1561605"/>
            <a:ext cx="11059693" cy="376737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Los alimentos que ingerimos nos proporcionan los </a:t>
            </a:r>
            <a:r>
              <a:rPr lang="en-US" b="1" dirty="0"/>
              <a:t>nutrientes</a:t>
            </a:r>
            <a:r>
              <a:rPr lang="en-US" dirty="0"/>
              <a:t>, sustancias necesarias para el crecimiento, la reparación y el mantenimiento de los tejidos corporales (por ejemplo, los músculos, etc.) y para la regulación de los procesos vitales (por ejemplo, la respiración, etc.).</a:t>
            </a:r>
          </a:p>
          <a:p>
            <a:pPr>
              <a:lnSpc>
                <a:spcPct val="120000"/>
              </a:lnSpc>
            </a:pPr>
            <a:r>
              <a:rPr lang="en-US" dirty="0"/>
              <a:t>Los alimentos son mezclas complejas de distintos ingredientes que aportan cantidades variables de los nutrientes que necesita el organismo. </a:t>
            </a:r>
          </a:p>
          <a:p>
            <a:pPr>
              <a:lnSpc>
                <a:spcPct val="120000"/>
              </a:lnSpc>
            </a:pPr>
            <a:r>
              <a:rPr lang="en-US" dirty="0"/>
              <a:t>El cuerpo no puede producir la mayoría de los nutrientes que necesita, por lo que debemos recibir de nuestra dieta las cantidades adecuadas para satisfacer nuestras necesidades nutricionales individuales.</a:t>
            </a:r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B444A2CB-1F9B-33ED-8EF2-A6787808B0C6}"/>
              </a:ext>
            </a:extLst>
          </p:cNvPr>
          <p:cNvSpPr/>
          <p:nvPr/>
        </p:nvSpPr>
        <p:spPr>
          <a:xfrm>
            <a:off x="8554065" y="-3933"/>
            <a:ext cx="363667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6.1.1 Conocimientos generales sobre nutrición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68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6 1 Health Apps for Nutrition TEACH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YkS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FiR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WJE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FiR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FiR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FiR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YkSZZFQaV5GsAAABvAAAAHAAAAHVuaXZlcnNhbC9sb2NhbF9zZXR0aW5ncy54bWwNyrEKwkAMANC9XxEySB3Uugn2rpujCK0fENogB7mk9ELRv/e2N7x++GaBnbeSTANezx0C62xL0k/A9/Q43RCKky4kphxQDWGITS82k4zsXmOBVejH28S5wvlJuc4XqbOkAu1B/B6PeInNH1BLAwQUAAIACABYkS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WJEmWeohDhNLAAAAbAAAABsAAAB1bml2ZXJzYWwvdW5pdmVyc2FsLnBuZy54bWyzsa/IzVEoSy0qzszPs1Uy1DNQsrfj5bIpKEoty0wtV6gAigEFIUBJoRLINUJwyzNTSjKAQiYmFgjBjNTM9IwSoKiBhRlcVB9oKABQSwECAAAUAAIACACpflBPNmFYAkcDAADhCQAAFAAAAAAAAAABAAAAAAAAAAAAdW5pdmVyc2FsL3BsYXllci54bWxQSwECAAAUAAIACABYkSZZtTf0qBwFAADhEwAAHQAAAAAAAAABAAAAAAB5AwAAdW5pdmVyc2FsL2NvbW1vbl9tZXNzYWdlcy5sbmdQSwECAAAUAAIACABYkSZZFR5gG6MAAAB/AQAALgAAAAAAAAABAAAAAADQCAAAdW5pdmVyc2FsL3BsYXliYWNrX2FuZF9uYXZpZ2F0aW9uX3NldHRpbmdzLnhtbFBLAQIAABQAAgAIAFiRJll0STUfPAQAAAwVAAAnAAAAAAAAAAEAAAAAAL8JAAB1bml2ZXJzYWwvZmxhc2hfcHVibGlzaGluZ19zZXR0aW5ncy54bWxQSwECAAAUAAIACABYkSZZN4uHansDAACsDAAAIQAAAAAAAAABAAAAAABADgAAdW5pdmVyc2FsL2ZsYXNoX3NraW5fc2V0dGluZ3MueG1sUEsBAgAAFAACAAgAWJEmWaavViM2BAAAlhQAACYAAAAAAAAAAQAAAAAA+hEAAHVuaXZlcnNhbC9odG1sX3B1Ymxpc2hpbmdfc2V0dGluZ3MueG1sUEsBAgAAFAACAAgAWJEmWSYPfuiwAQAAbwYAAB8AAAAAAAAAAQAAAAAAdBYAAHVuaXZlcnNhbC9odG1sX3NraW5fc2V0dGluZ3MuanNQSwECAAAUAAIACABYkSZZFQaV5GsAAABvAAAAHAAAAAAAAAABAAAAAABhGAAAdW5pdmVyc2FsL2xvY2FsX3NldHRpbmdzLnhtbFBLAQIAABQAAgAIAFiRJlnCG66ZaBIAAPdNAAAXAAAAAAAAAAAAAAAAAAYZAAB1bml2ZXJzYWwvdW5pdmVyc2FsLnBuZ1BLAQIAABQAAgAIAFiRJlnqIQ4TSwAAAGwAAAAbAAAAAAAAAAEAAAAAAKMrAAB1bml2ZXJzYWwvdW5pdmVyc2FsLnBuZy54bWxQSwUGAAAAAAoACgAGAwAAJywAAAAA"/>
  <p:tag name="ISPRING_LMS_API_VERSION" val="SCORM 1.2"/>
  <p:tag name="ISPRING_ULTRA_SCORM_COURSE_ID" val="F18D00E4-B4BA-4897-B71D-D112FEF7B4C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6 translate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6 1 Health Apps for Nutrition TEACH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7554</TotalTime>
  <Words>4007</Words>
  <Application>Microsoft Office PowerPoint</Application>
  <PresentationFormat>Ευρεία οθόνη</PresentationFormat>
  <Paragraphs>450</Paragraphs>
  <Slides>46</Slides>
  <Notes>46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8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Wingdings 2</vt:lpstr>
      <vt:lpstr>Θέμα του Office</vt:lpstr>
      <vt:lpstr>Παρουσίαση του PowerPoint</vt:lpstr>
      <vt:lpstr>Παρουσίαση του PowerPoint</vt:lpstr>
      <vt:lpstr>Socios</vt:lpstr>
      <vt:lpstr>Sesión didáctica:  Contenido</vt:lpstr>
      <vt:lpstr>Objetivos</vt:lpstr>
      <vt:lpstr>Competencias</vt:lpstr>
      <vt:lpstr>6.1.1 Conocimientos generales sobre nutrición</vt:lpstr>
      <vt:lpstr>Retos nutricionales de los inmigrantes </vt:lpstr>
      <vt:lpstr>Nutrientes</vt:lpstr>
      <vt:lpstr>Energía y calorías</vt:lpstr>
      <vt:lpstr>Macronutrientes</vt:lpstr>
      <vt:lpstr>Grasa</vt:lpstr>
      <vt:lpstr>Carbohidratos</vt:lpstr>
      <vt:lpstr>Proteína</vt:lpstr>
      <vt:lpstr>Micronutrientes</vt:lpstr>
      <vt:lpstr>Agua</vt:lpstr>
      <vt:lpstr>6.1.2 Principios básicos de una dieta sana </vt:lpstr>
      <vt:lpstr>Principios básicos de una dieta sana </vt:lpstr>
      <vt:lpstr>Comer alimentos variados y satisfacer las necesidades nutricionales individuales</vt:lpstr>
      <vt:lpstr>Comer alimentos variados y satisfacer las necesidades nutricionales individuales</vt:lpstr>
      <vt:lpstr>Consejos para seguir una dieta sana</vt:lpstr>
      <vt:lpstr>Consejos para seguir una dieta sana</vt:lpstr>
      <vt:lpstr>6.1.3 Relación entre nutrición y salud</vt:lpstr>
      <vt:lpstr>La nutrición influye en nuestra salud</vt:lpstr>
      <vt:lpstr>La nutrición influye en nuestra salud</vt:lpstr>
      <vt:lpstr>Malnutrición y sus formas</vt:lpstr>
      <vt:lpstr>Adaptaciones que deben hacer los inmigrantes a su llegada</vt:lpstr>
      <vt:lpstr>Índice de masa corporal (IMC)</vt:lpstr>
      <vt:lpstr>Índice de masa corporal (IMC)</vt:lpstr>
      <vt:lpstr>6.1.4 Establecimiento de objetivos</vt:lpstr>
      <vt:lpstr>¿Por qué es necesario?</vt:lpstr>
      <vt:lpstr>Técnica: fijación de objetivos ''SMART</vt:lpstr>
      <vt:lpstr>6.1.5 Aplicaciones de salud relacionadas con la nutrición y su utilidad</vt:lpstr>
      <vt:lpstr>Aumenta el número de aplicaciones de nutrición disponibles</vt:lpstr>
      <vt:lpstr>Tipos más comunes de aplicaciones de nutrición</vt:lpstr>
      <vt:lpstr>Características potenciales de las aplicaciones de nutrición </vt:lpstr>
      <vt:lpstr>Características potenciales de las aplicaciones de nutrición </vt:lpstr>
      <vt:lpstr>Utilidad de las aplicaciones de nutrición </vt:lpstr>
      <vt:lpstr>6.1.6 Debate y evaluación</vt:lpstr>
      <vt:lpstr>Debate</vt:lpstr>
      <vt:lpstr>Cuestionario de evaluación </vt:lpstr>
      <vt:lpstr>Cuestionario de evaluación </vt:lpstr>
      <vt:lpstr>Referencias, lecturas complementarias y clausura</vt:lpstr>
      <vt:lpstr>Referencias, lecturas complementarias y clausura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ETA6 1 Health Apps for Nutrition TEACHING SESSION es</dc:title>
  <dc:creator>pantelis bbalaouras</dc:creator>
  <cp:keywords>, docId:F891A757745C738D3AF344E36C7DD2E1</cp:keywords>
  <cp:lastModifiedBy>pantelis</cp:lastModifiedBy>
  <cp:revision>1009</cp:revision>
  <dcterms:created xsi:type="dcterms:W3CDTF">2020-06-02T13:31:56Z</dcterms:created>
  <dcterms:modified xsi:type="dcterms:W3CDTF">2024-09-06T15:11:42Z</dcterms:modified>
</cp:coreProperties>
</file>