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1"/>
  </p:notesMasterIdLst>
  <p:sldIdLst>
    <p:sldId id="256" r:id="rId2"/>
    <p:sldId id="617"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12192000" cy="6858000"/>
  <p:notesSz cx="6858000" cy="9144000"/>
  <p:embeddedFontLst>
    <p:embeddedFont>
      <p:font typeface="Calibri Light" panose="020F0302020204030204" pitchFamily="34" charset="0"/>
      <p:regular r:id="rId32"/>
      <p:italic r:id="rId33"/>
    </p:embeddedFont>
    <p:embeddedFont>
      <p:font typeface="Impact" panose="020B0806030902050204" pitchFamily="34" charset="0"/>
      <p:regular r:id="rId34"/>
    </p:embeddedFont>
    <p:embeddedFont>
      <p:font typeface="Gill Sans" panose="020B0604020202020204" charset="0"/>
      <p:regular r:id="rId35"/>
      <p:bold r:id="rId36"/>
    </p:embeddedFont>
    <p:embeddedFont>
      <p:font typeface="Roboto" panose="02000000000000000000" pitchFamily="2" charset="0"/>
      <p:regular r:id="rId37"/>
      <p:bold r:id="rId38"/>
      <p:italic r:id="rId39"/>
      <p:boldItalic r:id="rId40"/>
    </p:embeddedFont>
    <p:embeddedFont>
      <p:font typeface="Calibri" panose="020F0502020204030204" pitchFamily="34" charset="0"/>
      <p:regular r:id="rId41"/>
      <p:bold r:id="rId42"/>
      <p:italic r:id="rId43"/>
      <p:boldItalic r:id="rId44"/>
    </p:embeddedFont>
  </p:embeddedFontLst>
  <p:custDataLst>
    <p:tags r:id="rId45"/>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2052">
          <p15:clr>
            <a:srgbClr val="747775"/>
          </p15:clr>
        </p15:guide>
        <p15:guide id="4" orient="horz" pos="2148">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6" roundtripDataSignature="AMtx7mgKJktXVMRUbDYB0aDtKBOkSwVb8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378" y="84"/>
      </p:cViewPr>
      <p:guideLst>
        <p:guide orient="horz" pos="2160"/>
        <p:guide pos="3840"/>
        <p:guide orient="horz" pos="2052"/>
        <p:guide orient="horz" pos="214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customschemas.google.com/relationships/presentationmetadata" Target="metadata"/><Relationship Id="rId20" Type="http://schemas.openxmlformats.org/officeDocument/2006/relationships/slide" Target="slides/slide19.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 name="Google Shape;5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2" name="Google Shape;17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8" name="Google Shape;18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b="1"/>
          </a:p>
        </p:txBody>
      </p:sp>
      <p:sp>
        <p:nvSpPr>
          <p:cNvPr id="207" name="Google Shape;207;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b="1"/>
          </a:p>
        </p:txBody>
      </p:sp>
      <p:sp>
        <p:nvSpPr>
          <p:cNvPr id="243" name="Google Shape;243;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a:t>
            </a:fld>
            <a:endParaRPr lang="el-GR"/>
          </a:p>
        </p:txBody>
      </p:sp>
    </p:spTree>
    <p:extLst>
      <p:ext uri="{BB962C8B-B14F-4D97-AF65-F5344CB8AC3E}">
        <p14:creationId xmlns:p14="http://schemas.microsoft.com/office/powerpoint/2010/main" val="24194458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5" name="Google Shape;31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b="1"/>
          </a:p>
        </p:txBody>
      </p:sp>
      <p:sp>
        <p:nvSpPr>
          <p:cNvPr id="336" name="Google Shape;33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p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9" name="Google Shape;359;p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1f204218ebb_0_6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g1f204218ebb_0_6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1" name="Google Shape;371;g1f204218ebb_0_6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0" name="Google Shape;380;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 name="Google Shape;8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 name="Google Shape;8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 name="Google Shape;113;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122" name="Google Shape;12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f204218ebb_0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g1f204218ebb_0_1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2" name="Google Shape;162;g1f204218ebb_0_18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5"/>
        <p:cNvGrpSpPr/>
        <p:nvPr/>
      </p:nvGrpSpPr>
      <p:grpSpPr>
        <a:xfrm>
          <a:off x="0" y="0"/>
          <a:ext cx="0" cy="0"/>
          <a:chOff x="0" y="0"/>
          <a:chExt cx="0" cy="0"/>
        </a:xfrm>
      </p:grpSpPr>
      <p:pic>
        <p:nvPicPr>
          <p:cNvPr id="16" name="Google Shape;16;g1f204218ebb_0_331" descr="Blue text on a black background&#10;&#10;Description automatically generated"/>
          <p:cNvPicPr preferRelativeResize="0"/>
          <p:nvPr/>
        </p:nvPicPr>
        <p:blipFill rotWithShape="1">
          <a:blip r:embed="rId2">
            <a:alphaModFix/>
          </a:blip>
          <a:srcRect/>
          <a:stretch/>
        </p:blipFill>
        <p:spPr>
          <a:xfrm>
            <a:off x="0" y="6446746"/>
            <a:ext cx="1843259" cy="411254"/>
          </a:xfrm>
          <a:prstGeom prst="rect">
            <a:avLst/>
          </a:prstGeom>
          <a:noFill/>
          <a:ln>
            <a:noFill/>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17"/>
        <p:cNvGrpSpPr/>
        <p:nvPr/>
      </p:nvGrpSpPr>
      <p:grpSpPr>
        <a:xfrm>
          <a:off x="0" y="0"/>
          <a:ext cx="0" cy="0"/>
          <a:chOff x="0" y="0"/>
          <a:chExt cx="0" cy="0"/>
        </a:xfrm>
      </p:grpSpPr>
      <p:sp>
        <p:nvSpPr>
          <p:cNvPr id="18" name="Google Shape;18;g1f204218ebb_0_33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g1f204218ebb_0_333"/>
          <p:cNvSpPr txBox="1"/>
          <p:nvPr/>
        </p:nvSpPr>
        <p:spPr>
          <a:xfrm>
            <a:off x="361999" y="5260932"/>
            <a:ext cx="25623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Impact"/>
                <a:ea typeface="Impact"/>
                <a:cs typeface="Impact"/>
                <a:sym typeface="Impact"/>
              </a:rPr>
              <a:t>2. Empower</a:t>
            </a:r>
            <a:endParaRPr sz="1400" b="0" i="0" u="none" strike="noStrike" cap="none">
              <a:solidFill>
                <a:srgbClr val="000000"/>
              </a:solidFill>
              <a:latin typeface="Arial"/>
              <a:ea typeface="Arial"/>
              <a:cs typeface="Arial"/>
              <a:sym typeface="Arial"/>
            </a:endParaRPr>
          </a:p>
        </p:txBody>
      </p:sp>
      <p:sp>
        <p:nvSpPr>
          <p:cNvPr id="20" name="Google Shape;20;g1f204218ebb_0_333"/>
          <p:cNvSpPr txBox="1"/>
          <p:nvPr/>
        </p:nvSpPr>
        <p:spPr>
          <a:xfrm>
            <a:off x="6112132" y="5231422"/>
            <a:ext cx="24660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Impact"/>
                <a:ea typeface="Impact"/>
                <a:cs typeface="Impact"/>
                <a:sym typeface="Impact"/>
              </a:rPr>
              <a:t>3. Participate</a:t>
            </a:r>
            <a:endParaRPr sz="1400" b="0" i="0" u="none" strike="noStrike" cap="none">
              <a:solidFill>
                <a:srgbClr val="000000"/>
              </a:solidFill>
              <a:latin typeface="Arial"/>
              <a:ea typeface="Arial"/>
              <a:cs typeface="Arial"/>
              <a:sym typeface="Arial"/>
            </a:endParaRPr>
          </a:p>
        </p:txBody>
      </p:sp>
      <p:sp>
        <p:nvSpPr>
          <p:cNvPr id="21" name="Google Shape;21;g1f204218ebb_0_333"/>
          <p:cNvSpPr txBox="1"/>
          <p:nvPr/>
        </p:nvSpPr>
        <p:spPr>
          <a:xfrm>
            <a:off x="381260" y="2409476"/>
            <a:ext cx="25095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FFFFFF"/>
                </a:solidFill>
                <a:latin typeface="Impact"/>
                <a:ea typeface="Impact"/>
                <a:cs typeface="Impact"/>
                <a:sym typeface="Impact"/>
              </a:rPr>
              <a:t>1. Prevent</a:t>
            </a:r>
            <a:endParaRPr sz="1400" b="0" i="0" u="none" strike="noStrike" cap="none">
              <a:solidFill>
                <a:srgbClr val="000000"/>
              </a:solidFill>
              <a:latin typeface="Arial"/>
              <a:ea typeface="Arial"/>
              <a:cs typeface="Arial"/>
              <a:sym typeface="Arial"/>
            </a:endParaRPr>
          </a:p>
        </p:txBody>
      </p:sp>
      <p:pic>
        <p:nvPicPr>
          <p:cNvPr id="22" name="Google Shape;22;g1f204218ebb_0_333"/>
          <p:cNvPicPr preferRelativeResize="0"/>
          <p:nvPr/>
        </p:nvPicPr>
        <p:blipFill rotWithShape="1">
          <a:blip r:embed="rId2">
            <a:alphaModFix/>
          </a:blip>
          <a:srcRect b="59833"/>
          <a:stretch/>
        </p:blipFill>
        <p:spPr>
          <a:xfrm>
            <a:off x="4903" y="6508739"/>
            <a:ext cx="12191695" cy="349261"/>
          </a:xfrm>
          <a:prstGeom prst="rect">
            <a:avLst/>
          </a:prstGeom>
          <a:noFill/>
          <a:ln>
            <a:noFill/>
          </a:ln>
        </p:spPr>
      </p:pic>
      <p:pic>
        <p:nvPicPr>
          <p:cNvPr id="23" name="Google Shape;23;g1f204218ebb_0_333"/>
          <p:cNvPicPr preferRelativeResize="0"/>
          <p:nvPr/>
        </p:nvPicPr>
        <p:blipFill rotWithShape="1">
          <a:blip r:embed="rId2">
            <a:alphaModFix/>
          </a:blip>
          <a:srcRect b="59833"/>
          <a:stretch/>
        </p:blipFill>
        <p:spPr>
          <a:xfrm rot="10800000">
            <a:off x="-8250" y="-4107"/>
            <a:ext cx="12191695" cy="349261"/>
          </a:xfrm>
          <a:prstGeom prst="rect">
            <a:avLst/>
          </a:prstGeom>
          <a:noFill/>
          <a:ln>
            <a:noFill/>
          </a:ln>
        </p:spPr>
      </p:pic>
      <p:pic>
        <p:nvPicPr>
          <p:cNvPr id="24" name="Google Shape;24;g1f204218ebb_0_333"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31635" y="365125"/>
            <a:ext cx="591924" cy="1059378"/>
          </a:xfrm>
          <a:prstGeom prst="rect">
            <a:avLst/>
          </a:prstGeom>
          <a:noFill/>
          <a:ln>
            <a:noFill/>
          </a:ln>
        </p:spPr>
      </p:pic>
      <p:pic>
        <p:nvPicPr>
          <p:cNvPr id="10" name="Εικόνα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502782"/>
            <a:ext cx="1659841" cy="373231"/>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module Intro" type="obj">
  <p:cSld name="OBJECT">
    <p:spTree>
      <p:nvGrpSpPr>
        <p:cNvPr id="1" name="Shape 26"/>
        <p:cNvGrpSpPr/>
        <p:nvPr/>
      </p:nvGrpSpPr>
      <p:grpSpPr>
        <a:xfrm>
          <a:off x="0" y="0"/>
          <a:ext cx="0" cy="0"/>
          <a:chOff x="0" y="0"/>
          <a:chExt cx="0" cy="0"/>
        </a:xfrm>
      </p:grpSpPr>
      <p:sp>
        <p:nvSpPr>
          <p:cNvPr id="27" name="Google Shape;27;g1f204218ebb_0_342"/>
          <p:cNvSpPr/>
          <p:nvPr/>
        </p:nvSpPr>
        <p:spPr>
          <a:xfrm>
            <a:off x="0" y="2218305"/>
            <a:ext cx="12192001" cy="3787362"/>
          </a:xfrm>
          <a:custGeom>
            <a:avLst/>
            <a:gdLst/>
            <a:ahLst/>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a:noFill/>
          </a:ln>
          <a:effectLst>
            <a:outerShdw blurRad="40000" dist="23000" dir="5400000" rotWithShape="0">
              <a:srgbClr val="808080">
                <a:alpha val="34509"/>
              </a:srgbClr>
            </a:outerShdw>
          </a:effectLst>
        </p:spPr>
        <p:txBody>
          <a:bodyPr spcFirstLastPara="1" wrap="square" lIns="91425" tIns="45700" rIns="91425" bIns="45700" anchor="ctr" anchorCtr="0">
            <a:noAutofit/>
          </a:bodyPr>
          <a:lstStyle/>
          <a:p>
            <a:pPr marL="285750" marR="0" lvl="0" indent="-171450" algn="ctr" rtl="0">
              <a:lnSpc>
                <a:spcPct val="100000"/>
              </a:lnSpc>
              <a:spcBef>
                <a:spcPts val="0"/>
              </a:spcBef>
              <a:spcAft>
                <a:spcPts val="0"/>
              </a:spcAft>
              <a:buClr>
                <a:schemeClr val="dk1"/>
              </a:buClr>
              <a:buSzPts val="1800"/>
              <a:buFont typeface="Noto Sans Symbols"/>
              <a:buNone/>
            </a:pPr>
            <a:endParaRPr sz="1800" b="0" i="0" u="none" strike="noStrike" cap="none">
              <a:solidFill>
                <a:schemeClr val="dk1"/>
              </a:solidFill>
              <a:latin typeface="Calibri"/>
              <a:ea typeface="Calibri"/>
              <a:cs typeface="Calibri"/>
              <a:sym typeface="Calibri"/>
            </a:endParaRPr>
          </a:p>
        </p:txBody>
      </p:sp>
      <p:sp>
        <p:nvSpPr>
          <p:cNvPr id="28" name="Google Shape;28;g1f204218ebb_0_342"/>
          <p:cNvSpPr txBox="1">
            <a:spLocks noGrp="1"/>
          </p:cNvSpPr>
          <p:nvPr>
            <p:ph type="title"/>
          </p:nvPr>
        </p:nvSpPr>
        <p:spPr>
          <a:xfrm>
            <a:off x="558000" y="1080000"/>
            <a:ext cx="10515600" cy="618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g1f204218ebb_0_342"/>
          <p:cNvSpPr txBox="1">
            <a:spLocks noGrp="1"/>
          </p:cNvSpPr>
          <p:nvPr>
            <p:ph type="body" idx="1"/>
          </p:nvPr>
        </p:nvSpPr>
        <p:spPr>
          <a:xfrm>
            <a:off x="558000" y="2218304"/>
            <a:ext cx="7872900" cy="3787500"/>
          </a:xfrm>
          <a:prstGeom prst="rect">
            <a:avLst/>
          </a:prstGeom>
          <a:noFill/>
          <a:ln>
            <a:noFill/>
          </a:ln>
        </p:spPr>
        <p:txBody>
          <a:bodyPr spcFirstLastPara="1" wrap="square" lIns="91425" tIns="45700" rIns="91425" bIns="45700" anchor="t" anchorCtr="0">
            <a:normAutofit/>
          </a:bodyPr>
          <a:lstStyle>
            <a:lvl1pPr marL="457200" lvl="0" indent="-368300" algn="l">
              <a:lnSpc>
                <a:spcPct val="100000"/>
              </a:lnSpc>
              <a:spcBef>
                <a:spcPts val="600"/>
              </a:spcBef>
              <a:spcAft>
                <a:spcPts val="0"/>
              </a:spcAft>
              <a:buClr>
                <a:srgbClr val="C00000"/>
              </a:buClr>
              <a:buSzPts val="2200"/>
              <a:buFont typeface="Noto Sans Symbols"/>
              <a:buChar char="✔"/>
              <a:defRPr>
                <a:solidFill>
                  <a:schemeClr val="dk1"/>
                </a:solidFill>
                <a:latin typeface="Calibri"/>
                <a:ea typeface="Calibri"/>
                <a:cs typeface="Calibri"/>
                <a:sym typeface="Calibri"/>
              </a:defRPr>
            </a:lvl1pPr>
            <a:lvl2pPr marL="914400" lvl="1" indent="-396240" algn="l">
              <a:lnSpc>
                <a:spcPct val="100000"/>
              </a:lnSpc>
              <a:spcBef>
                <a:spcPts val="600"/>
              </a:spcBef>
              <a:spcAft>
                <a:spcPts val="0"/>
              </a:spcAft>
              <a:buClr>
                <a:srgbClr val="C00000"/>
              </a:buClr>
              <a:buSzPts val="2640"/>
              <a:buFont typeface="Noto Sans Symbols"/>
              <a:buChar char="✔"/>
              <a:defRPr>
                <a:solidFill>
                  <a:schemeClr val="dk1"/>
                </a:solidFill>
                <a:latin typeface="Calibri"/>
                <a:ea typeface="Calibri"/>
                <a:cs typeface="Calibri"/>
                <a:sym typeface="Calibri"/>
              </a:defRPr>
            </a:lvl2pPr>
            <a:lvl3pPr marL="1371600" lvl="2"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3pPr>
            <a:lvl4pPr marL="1828800" lvl="3"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4pPr>
            <a:lvl5pPr marL="2286000" lvl="4"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pic>
        <p:nvPicPr>
          <p:cNvPr id="30" name="Google Shape;30;g1f204218ebb_0_342"/>
          <p:cNvPicPr preferRelativeResize="0"/>
          <p:nvPr/>
        </p:nvPicPr>
        <p:blipFill rotWithShape="1">
          <a:blip r:embed="rId2">
            <a:alphaModFix/>
          </a:blip>
          <a:srcRect b="59833"/>
          <a:stretch/>
        </p:blipFill>
        <p:spPr>
          <a:xfrm>
            <a:off x="4903" y="6508739"/>
            <a:ext cx="12191695" cy="349261"/>
          </a:xfrm>
          <a:prstGeom prst="rect">
            <a:avLst/>
          </a:prstGeom>
          <a:noFill/>
          <a:ln>
            <a:noFill/>
          </a:ln>
        </p:spPr>
      </p:pic>
      <p:pic>
        <p:nvPicPr>
          <p:cNvPr id="31" name="Google Shape;31;g1f204218ebb_0_342"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8" name="Εικόνα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502782"/>
            <a:ext cx="1659841" cy="373231"/>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Unit slide with 2 columns" type="twoObj">
  <p:cSld name="TWO_OBJECTS">
    <p:spTree>
      <p:nvGrpSpPr>
        <p:cNvPr id="1" name="Shape 33"/>
        <p:cNvGrpSpPr/>
        <p:nvPr/>
      </p:nvGrpSpPr>
      <p:grpSpPr>
        <a:xfrm>
          <a:off x="0" y="0"/>
          <a:ext cx="0" cy="0"/>
          <a:chOff x="0" y="0"/>
          <a:chExt cx="0" cy="0"/>
        </a:xfrm>
      </p:grpSpPr>
      <p:sp>
        <p:nvSpPr>
          <p:cNvPr id="34" name="Google Shape;34;g1f204218ebb_0_361"/>
          <p:cNvSpPr txBox="1">
            <a:spLocks noGrp="1"/>
          </p:cNvSpPr>
          <p:nvPr>
            <p:ph type="title"/>
          </p:nvPr>
        </p:nvSpPr>
        <p:spPr>
          <a:xfrm>
            <a:off x="558000" y="1080000"/>
            <a:ext cx="11396700" cy="599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g1f204218ebb_0_361"/>
          <p:cNvSpPr txBox="1">
            <a:spLocks noGrp="1"/>
          </p:cNvSpPr>
          <p:nvPr>
            <p:ph type="body" idx="1"/>
          </p:nvPr>
        </p:nvSpPr>
        <p:spPr>
          <a:xfrm>
            <a:off x="557999" y="1800000"/>
            <a:ext cx="5409600" cy="48933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g1f204218ebb_0_361"/>
          <p:cNvSpPr txBox="1">
            <a:spLocks noGrp="1"/>
          </p:cNvSpPr>
          <p:nvPr>
            <p:ph type="body" idx="2"/>
          </p:nvPr>
        </p:nvSpPr>
        <p:spPr>
          <a:xfrm>
            <a:off x="6172199" y="1800000"/>
            <a:ext cx="5782500" cy="48933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7" name="Google Shape;37;g1f204218ebb_0_361"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38" name="Google Shape;38;g1f204218ebb_0_361"/>
          <p:cNvSpPr txBox="1"/>
          <p:nvPr/>
        </p:nvSpPr>
        <p:spPr>
          <a:xfrm>
            <a:off x="0" y="81370"/>
            <a:ext cx="8709300" cy="313892"/>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a:solidFill>
                  <a:schemeClr val="lt1"/>
                </a:solidFill>
                <a:highlight>
                  <a:srgbClr val="C01E24"/>
                </a:highlight>
                <a:latin typeface="Arial"/>
                <a:ea typeface="Arial"/>
                <a:cs typeface="Arial"/>
                <a:sym typeface="Arial"/>
              </a:rPr>
              <a:t> 1.1 </a:t>
            </a:r>
            <a:r>
              <a:rPr lang="en-US" sz="1800" b="0" i="0" u="none" strike="noStrike" cap="none">
                <a:solidFill>
                  <a:srgbClr val="7F7F7F"/>
                </a:solidFill>
                <a:latin typeface="Arial"/>
                <a:ea typeface="Arial"/>
                <a:cs typeface="Arial"/>
                <a:sym typeface="Arial"/>
              </a:rPr>
              <a:t> </a:t>
            </a:r>
            <a:r>
              <a:rPr lang="en-US" sz="1800" b="0" i="0" u="none" strike="noStrike" cap="none">
                <a:solidFill>
                  <a:srgbClr val="7F7F7F"/>
                </a:solidFill>
                <a:latin typeface="Calibri"/>
                <a:ea typeface="Calibri"/>
                <a:cs typeface="Calibri"/>
                <a:sym typeface="Calibri"/>
              </a:rPr>
              <a:t>General awareness on the relevance of self-management and Health apps </a:t>
            </a:r>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Intro Unit">
  <p:cSld name="1_Intro Unit">
    <p:spTree>
      <p:nvGrpSpPr>
        <p:cNvPr id="1" name="Shape 39"/>
        <p:cNvGrpSpPr/>
        <p:nvPr/>
      </p:nvGrpSpPr>
      <p:grpSpPr>
        <a:xfrm>
          <a:off x="0" y="0"/>
          <a:ext cx="0" cy="0"/>
          <a:chOff x="0" y="0"/>
          <a:chExt cx="0" cy="0"/>
        </a:xfrm>
      </p:grpSpPr>
      <p:sp>
        <p:nvSpPr>
          <p:cNvPr id="40" name="Google Shape;40;p29"/>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sz="3600" b="1">
                <a:solidFill>
                  <a:srgbClr val="203864"/>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9"/>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2200"/>
              <a:buNone/>
              <a:defRPr sz="1800" b="1">
                <a:solidFill>
                  <a:srgbClr val="000000"/>
                </a:solidFill>
                <a:latin typeface="Arial"/>
                <a:ea typeface="Arial"/>
                <a:cs typeface="Arial"/>
                <a:sym typeface="Arial"/>
              </a:defRPr>
            </a:lvl1pPr>
            <a:lvl2pPr marL="914400" lvl="1" indent="-228600" algn="l">
              <a:lnSpc>
                <a:spcPct val="100000"/>
              </a:lnSpc>
              <a:spcBef>
                <a:spcPts val="600"/>
              </a:spcBef>
              <a:spcAft>
                <a:spcPts val="0"/>
              </a:spcAft>
              <a:buSzPts val="2640"/>
              <a:buNone/>
              <a:defRPr sz="2000" b="1"/>
            </a:lvl2pPr>
            <a:lvl3pPr marL="1371600" lvl="2" indent="-228600" algn="l">
              <a:lnSpc>
                <a:spcPct val="100000"/>
              </a:lnSpc>
              <a:spcBef>
                <a:spcPts val="600"/>
              </a:spcBef>
              <a:spcAft>
                <a:spcPts val="0"/>
              </a:spcAft>
              <a:buSzPts val="2000"/>
              <a:buNone/>
              <a:defRPr sz="1800" b="1"/>
            </a:lvl3pPr>
            <a:lvl4pPr marL="1828800" lvl="3" indent="-228600" algn="l">
              <a:lnSpc>
                <a:spcPct val="100000"/>
              </a:lnSpc>
              <a:spcBef>
                <a:spcPts val="600"/>
              </a:spcBef>
              <a:spcAft>
                <a:spcPts val="0"/>
              </a:spcAft>
              <a:buSzPts val="2000"/>
              <a:buNone/>
              <a:defRPr sz="1600" b="1"/>
            </a:lvl4pPr>
            <a:lvl5pPr marL="2286000" lvl="4" indent="-228600" algn="l">
              <a:lnSpc>
                <a:spcPct val="100000"/>
              </a:lnSpc>
              <a:spcBef>
                <a:spcPts val="600"/>
              </a:spcBef>
              <a:spcAft>
                <a:spcPts val="0"/>
              </a:spcAft>
              <a:buSzPts val="2000"/>
              <a:buNone/>
              <a:defRPr sz="1600" b="1"/>
            </a:lvl5pPr>
            <a:lvl6pPr marL="2743200" lvl="5" indent="-228600" algn="l">
              <a:lnSpc>
                <a:spcPct val="90000"/>
              </a:lnSpc>
              <a:spcBef>
                <a:spcPts val="600"/>
              </a:spcBef>
              <a:spcAft>
                <a:spcPts val="0"/>
              </a:spcAft>
              <a:buSzPts val="1800"/>
              <a:buNone/>
              <a:defRPr sz="1600" b="1"/>
            </a:lvl6pPr>
            <a:lvl7pPr marL="3200400" lvl="6" indent="-228600" algn="l">
              <a:lnSpc>
                <a:spcPct val="90000"/>
              </a:lnSpc>
              <a:spcBef>
                <a:spcPts val="500"/>
              </a:spcBef>
              <a:spcAft>
                <a:spcPts val="0"/>
              </a:spcAft>
              <a:buSzPts val="1800"/>
              <a:buNone/>
              <a:defRPr sz="1600" b="1"/>
            </a:lvl7pPr>
            <a:lvl8pPr marL="3657600" lvl="7" indent="-228600" algn="l">
              <a:lnSpc>
                <a:spcPct val="90000"/>
              </a:lnSpc>
              <a:spcBef>
                <a:spcPts val="500"/>
              </a:spcBef>
              <a:spcAft>
                <a:spcPts val="0"/>
              </a:spcAft>
              <a:buSzPts val="1800"/>
              <a:buNone/>
              <a:defRPr sz="1600" b="1"/>
            </a:lvl8pPr>
            <a:lvl9pPr marL="4114800" lvl="8" indent="-228600" algn="l">
              <a:lnSpc>
                <a:spcPct val="90000"/>
              </a:lnSpc>
              <a:spcBef>
                <a:spcPts val="500"/>
              </a:spcBef>
              <a:spcAft>
                <a:spcPts val="0"/>
              </a:spcAft>
              <a:buSzPts val="1800"/>
              <a:buNone/>
              <a:defRPr sz="1600" b="1"/>
            </a:lvl9pPr>
          </a:lstStyle>
          <a:p>
            <a:endParaRPr/>
          </a:p>
        </p:txBody>
      </p:sp>
      <p:sp>
        <p:nvSpPr>
          <p:cNvPr id="42" name="Google Shape;42;p29"/>
          <p:cNvSpPr txBox="1">
            <a:spLocks noGrp="1"/>
          </p:cNvSpPr>
          <p:nvPr>
            <p:ph type="body" idx="2"/>
          </p:nvPr>
        </p:nvSpPr>
        <p:spPr>
          <a:xfrm>
            <a:off x="558000" y="2687950"/>
            <a:ext cx="10515600" cy="3684588"/>
          </a:xfrm>
          <a:prstGeom prst="rect">
            <a:avLst/>
          </a:prstGeom>
          <a:noFill/>
          <a:ln>
            <a:noFill/>
          </a:ln>
        </p:spPr>
        <p:txBody>
          <a:bodyPr spcFirstLastPara="1" wrap="square" lIns="91425" tIns="45700" rIns="91425" bIns="45700" anchor="t" anchorCtr="0">
            <a:normAutofit/>
          </a:bodyPr>
          <a:lstStyle>
            <a:lvl1pPr marL="457200" lvl="0" indent="-368300" algn="l">
              <a:lnSpc>
                <a:spcPct val="150000"/>
              </a:lnSpc>
              <a:spcBef>
                <a:spcPts val="600"/>
              </a:spcBef>
              <a:spcAft>
                <a:spcPts val="0"/>
              </a:spcAft>
              <a:buClr>
                <a:srgbClr val="C01E24"/>
              </a:buClr>
              <a:buSzPts val="2200"/>
              <a:buChar char="▪"/>
              <a:defRPr>
                <a:latin typeface="Arial"/>
                <a:ea typeface="Arial"/>
                <a:cs typeface="Arial"/>
                <a:sym typeface="Arial"/>
              </a:defRPr>
            </a:lvl1pPr>
            <a:lvl2pPr marL="914400" lvl="1" indent="-396240" algn="l">
              <a:lnSpc>
                <a:spcPct val="150000"/>
              </a:lnSpc>
              <a:spcBef>
                <a:spcPts val="600"/>
              </a:spcBef>
              <a:spcAft>
                <a:spcPts val="0"/>
              </a:spcAft>
              <a:buClr>
                <a:srgbClr val="C01E24"/>
              </a:buClr>
              <a:buSzPts val="2640"/>
              <a:buChar char="▪"/>
              <a:defRPr>
                <a:latin typeface="Arial"/>
                <a:ea typeface="Arial"/>
                <a:cs typeface="Arial"/>
                <a:sym typeface="Arial"/>
              </a:defRPr>
            </a:lvl2pPr>
            <a:lvl3pPr marL="1371600" lvl="2" indent="-355600" algn="l">
              <a:lnSpc>
                <a:spcPct val="150000"/>
              </a:lnSpc>
              <a:spcBef>
                <a:spcPts val="600"/>
              </a:spcBef>
              <a:spcAft>
                <a:spcPts val="0"/>
              </a:spcAft>
              <a:buClr>
                <a:srgbClr val="C01E24"/>
              </a:buClr>
              <a:buSzPts val="2000"/>
              <a:buChar char="▪"/>
              <a:defRPr>
                <a:latin typeface="Arial"/>
                <a:ea typeface="Arial"/>
                <a:cs typeface="Arial"/>
                <a:sym typeface="Arial"/>
              </a:defRPr>
            </a:lvl3pPr>
            <a:lvl4pPr marL="1828800" lvl="3" indent="-355600" algn="l">
              <a:lnSpc>
                <a:spcPct val="150000"/>
              </a:lnSpc>
              <a:spcBef>
                <a:spcPts val="600"/>
              </a:spcBef>
              <a:spcAft>
                <a:spcPts val="0"/>
              </a:spcAft>
              <a:buClr>
                <a:srgbClr val="C01E24"/>
              </a:buClr>
              <a:buSzPts val="2000"/>
              <a:buChar char="▪"/>
              <a:defRPr>
                <a:latin typeface="Arial"/>
                <a:ea typeface="Arial"/>
                <a:cs typeface="Arial"/>
                <a:sym typeface="Arial"/>
              </a:defRPr>
            </a:lvl4pPr>
            <a:lvl5pPr marL="2286000" lvl="4" indent="-355600" algn="l">
              <a:lnSpc>
                <a:spcPct val="150000"/>
              </a:lnSpc>
              <a:spcBef>
                <a:spcPts val="600"/>
              </a:spcBef>
              <a:spcAft>
                <a:spcPts val="0"/>
              </a:spcAft>
              <a:buClr>
                <a:srgbClr val="C01E24"/>
              </a:buClr>
              <a:buSzPts val="2000"/>
              <a:buChar char="▪"/>
              <a:defRPr>
                <a:latin typeface="Arial"/>
                <a:ea typeface="Arial"/>
                <a:cs typeface="Arial"/>
                <a:sym typeface="Arial"/>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dirty="0"/>
          </a:p>
        </p:txBody>
      </p:sp>
      <p:pic>
        <p:nvPicPr>
          <p:cNvPr id="43" name="Google Shape;43;p29"/>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44" name="Google Shape;44;p29"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8" name="Εικόνα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502782"/>
            <a:ext cx="1659841" cy="373231"/>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Unit slide single column">
  <p:cSld name="Unit slide single column">
    <p:spTree>
      <p:nvGrpSpPr>
        <p:cNvPr id="1" name="Shape 46"/>
        <p:cNvGrpSpPr/>
        <p:nvPr/>
      </p:nvGrpSpPr>
      <p:grpSpPr>
        <a:xfrm>
          <a:off x="0" y="0"/>
          <a:ext cx="0" cy="0"/>
          <a:chOff x="0" y="0"/>
          <a:chExt cx="0" cy="0"/>
        </a:xfrm>
      </p:grpSpPr>
      <p:sp>
        <p:nvSpPr>
          <p:cNvPr id="47" name="Google Shape;47;g1f204218ebb_0_356"/>
          <p:cNvSpPr txBox="1">
            <a:spLocks noGrp="1"/>
          </p:cNvSpPr>
          <p:nvPr>
            <p:ph type="title"/>
          </p:nvPr>
        </p:nvSpPr>
        <p:spPr>
          <a:xfrm>
            <a:off x="558000" y="1080000"/>
            <a:ext cx="11059800" cy="605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g1f204218ebb_0_356"/>
          <p:cNvSpPr txBox="1">
            <a:spLocks noGrp="1"/>
          </p:cNvSpPr>
          <p:nvPr>
            <p:ph type="body" idx="1"/>
          </p:nvPr>
        </p:nvSpPr>
        <p:spPr>
          <a:xfrm>
            <a:off x="557999" y="1799999"/>
            <a:ext cx="5852100" cy="48660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SzPts val="2400"/>
              <a:buChar char="▪"/>
              <a:defRPr sz="2400"/>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g1f204218ebb_0_356"/>
          <p:cNvSpPr txBox="1"/>
          <p:nvPr/>
        </p:nvSpPr>
        <p:spPr>
          <a:xfrm>
            <a:off x="0" y="81370"/>
            <a:ext cx="8709300" cy="313892"/>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a:solidFill>
                  <a:schemeClr val="lt1"/>
                </a:solidFill>
                <a:highlight>
                  <a:srgbClr val="C01E24"/>
                </a:highlight>
                <a:latin typeface="Arial"/>
                <a:ea typeface="Arial"/>
                <a:cs typeface="Arial"/>
                <a:sym typeface="Arial"/>
              </a:rPr>
              <a:t> 1.1 </a:t>
            </a:r>
            <a:r>
              <a:rPr lang="en-US" sz="1800" b="0" i="0" u="none" strike="noStrike" cap="none">
                <a:solidFill>
                  <a:srgbClr val="7F7F7F"/>
                </a:solidFill>
                <a:latin typeface="Arial"/>
                <a:ea typeface="Arial"/>
                <a:cs typeface="Arial"/>
                <a:sym typeface="Arial"/>
              </a:rPr>
              <a:t> </a:t>
            </a:r>
            <a:r>
              <a:rPr lang="en-US" sz="1800" b="0" i="0" u="none" strike="noStrike" cap="none">
                <a:solidFill>
                  <a:srgbClr val="7F7F7F"/>
                </a:solidFill>
                <a:latin typeface="Calibri"/>
                <a:ea typeface="Calibri"/>
                <a:cs typeface="Calibri"/>
                <a:sym typeface="Calibri"/>
              </a:rPr>
              <a:t>General awareness on the relevance of self-management and Health apps </a:t>
            </a:r>
            <a:endParaRPr/>
          </a:p>
        </p:txBody>
      </p:sp>
      <p:pic>
        <p:nvPicPr>
          <p:cNvPr id="50" name="Google Shape;50;g1f204218ebb_0_356"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ubmodule other slide 1 column">
  <p:cSld name="Submodule other slide 1 column">
    <p:spTree>
      <p:nvGrpSpPr>
        <p:cNvPr id="1" name="Shape 51"/>
        <p:cNvGrpSpPr/>
        <p:nvPr/>
      </p:nvGrpSpPr>
      <p:grpSpPr>
        <a:xfrm>
          <a:off x="0" y="0"/>
          <a:ext cx="0" cy="0"/>
          <a:chOff x="0" y="0"/>
          <a:chExt cx="0" cy="0"/>
        </a:xfrm>
      </p:grpSpPr>
      <p:sp>
        <p:nvSpPr>
          <p:cNvPr id="52" name="Google Shape;52;g1f204218ebb_0_367"/>
          <p:cNvSpPr txBox="1">
            <a:spLocks noGrp="1"/>
          </p:cNvSpPr>
          <p:nvPr>
            <p:ph type="title"/>
          </p:nvPr>
        </p:nvSpPr>
        <p:spPr>
          <a:xfrm>
            <a:off x="558000" y="1080000"/>
            <a:ext cx="11059800" cy="72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400"/>
              <a:buFont typeface="Calibri"/>
              <a:buNone/>
              <a:defRPr sz="24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g1f204218ebb_0_367"/>
          <p:cNvSpPr txBox="1">
            <a:spLocks noGrp="1"/>
          </p:cNvSpPr>
          <p:nvPr>
            <p:ph type="body" idx="1"/>
          </p:nvPr>
        </p:nvSpPr>
        <p:spPr>
          <a:xfrm>
            <a:off x="557999" y="2459736"/>
            <a:ext cx="11059800" cy="3941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g1f204218ebb_0_367"/>
          <p:cNvSpPr txBox="1"/>
          <p:nvPr/>
        </p:nvSpPr>
        <p:spPr>
          <a:xfrm>
            <a:off x="0" y="81370"/>
            <a:ext cx="8709300" cy="313892"/>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a:solidFill>
                  <a:schemeClr val="lt1"/>
                </a:solidFill>
                <a:highlight>
                  <a:srgbClr val="C01E24"/>
                </a:highlight>
                <a:latin typeface="Arial"/>
                <a:ea typeface="Arial"/>
                <a:cs typeface="Arial"/>
                <a:sym typeface="Arial"/>
              </a:rPr>
              <a:t> 1.1 </a:t>
            </a:r>
            <a:r>
              <a:rPr lang="en-US" sz="1800" b="0" i="0" u="none" strike="noStrike" cap="none">
                <a:solidFill>
                  <a:srgbClr val="7F7F7F"/>
                </a:solidFill>
                <a:latin typeface="Arial"/>
                <a:ea typeface="Arial"/>
                <a:cs typeface="Arial"/>
                <a:sym typeface="Arial"/>
              </a:rPr>
              <a:t> </a:t>
            </a:r>
            <a:r>
              <a:rPr lang="en-US" sz="1800" b="0" i="0" u="none" strike="noStrike" cap="none">
                <a:solidFill>
                  <a:srgbClr val="7F7F7F"/>
                </a:solidFill>
                <a:latin typeface="Calibri"/>
                <a:ea typeface="Calibri"/>
                <a:cs typeface="Calibri"/>
                <a:sym typeface="Calibri"/>
              </a:rPr>
              <a:t>General awareness on the relevance of self-management and Health apps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g1f204218ebb_0_32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g1f204218ebb_0_325"/>
          <p:cNvSpPr txBox="1">
            <a:spLocks noGrp="1"/>
          </p:cNvSpPr>
          <p:nvPr>
            <p:ph type="body" idx="1"/>
          </p:nvPr>
        </p:nvSpPr>
        <p:spPr>
          <a:xfrm>
            <a:off x="838200" y="1825624"/>
            <a:ext cx="10515600" cy="4530600"/>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g1f204218ebb_0_32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g1f204218ebb_0_32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g1f204218ebb_0_32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freepik.com/free-vector/red-dart-arrow-hitting-target-center-dartboard_28563661.htm"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4.jpg"/><Relationship Id="rId4" Type="http://schemas.openxmlformats.org/officeDocument/2006/relationships/image" Target="../media/image28.jpg"/></Relationships>
</file>

<file path=ppt/slides/_rels/slide11.xml.rels><?xml version="1.0" encoding="UTF-8" standalone="yes"?>
<Relationships xmlns="http://schemas.openxmlformats.org/package/2006/relationships"><Relationship Id="rId3" Type="http://schemas.openxmlformats.org/officeDocument/2006/relationships/hyperlink" Target="https://www.freepik.com/free-vector/social-development-abstract-concept-vector-illustration-children-learn-social-skills-competence-positive-impact-successful-communication-career-success-education-abstract-metaphor_11663914.htm"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4.jpg"/><Relationship Id="rId4" Type="http://schemas.openxmlformats.org/officeDocument/2006/relationships/image" Target="../media/image29.jpg"/></Relationships>
</file>

<file path=ppt/slides/_rels/slide1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24.jpg"/><Relationship Id="rId4" Type="http://schemas.openxmlformats.org/officeDocument/2006/relationships/hyperlink" Target="http://www.freepik.co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hyperlink" Target="https://pixabay.com/de/service/license-summary/" TargetMode="External"/><Relationship Id="rId4" Type="http://schemas.openxmlformats.org/officeDocument/2006/relationships/hyperlink" Target="https://pixabay.com/de/illustrations/kacheln-herz-kurve-verlauf-anzeige-214015/"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24.jpg"/><Relationship Id="rId4" Type="http://schemas.openxmlformats.org/officeDocument/2006/relationships/hyperlink" Target="http://www.freepik.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hyperlink" Target="https://pixabay.com/de/service/license-summary/" TargetMode="External"/><Relationship Id="rId4" Type="http://schemas.openxmlformats.org/officeDocument/2006/relationships/hyperlink" Target="https://pixabay.com/de/vectors/medizinisch-krankenschwester-arzt-5459661/"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hyperlink" Target="https://pixabay.com/de/service/license-summary/" TargetMode="External"/><Relationship Id="rId4" Type="http://schemas.openxmlformats.org/officeDocument/2006/relationships/hyperlink" Target="https://pixabay.com/de/vectors/search/healthcar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hyperlink" Target="https://www.pexels.com/de-de/lizenz/" TargetMode="External"/><Relationship Id="rId4" Type="http://schemas.openxmlformats.org/officeDocument/2006/relationships/hyperlink" Target="https://www.pexels.com/de-de/foto/person-halt-silber-android-smartphone-5061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2.png"/><Relationship Id="rId4" Type="http://schemas.openxmlformats.org/officeDocument/2006/relationships/image" Target="../media/image12.jpg"/></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24.jpg"/><Relationship Id="rId4" Type="http://schemas.openxmlformats.org/officeDocument/2006/relationships/hyperlink" Target="http://www.freepik.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7" Type="http://schemas.openxmlformats.org/officeDocument/2006/relationships/hyperlink" Target="https://www.freepik.com/free-vector/effective-coworking-colleagues-togetherness-workers-collaboration-teamwork-regulation-workflow-efficiency-increase-team-members-arranging-mechanism_11667074.htm"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hyperlink" Target="https://www.pexels.com/de-de/lizenz/" TargetMode="External"/><Relationship Id="rId5" Type="http://schemas.openxmlformats.org/officeDocument/2006/relationships/hyperlink" Target="https://www.pexels.com/de-de/foto/person-halt-silber-android-smartphone-50614/" TargetMode="External"/><Relationship Id="rId4" Type="http://schemas.openxmlformats.org/officeDocument/2006/relationships/image" Target="../media/image34.jp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hyperlink" Target="https://pixabay.com/service/license/" TargetMode="External"/><Relationship Id="rId4" Type="http://schemas.openxmlformats.org/officeDocument/2006/relationships/hyperlink" Target="https://pixabay.com/vectors/questions-man-head-success-lamp-2519654/"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9.jpg"/><Relationship Id="rId18" Type="http://schemas.openxmlformats.org/officeDocument/2006/relationships/hyperlink" Target="http://www.amsed.fr/" TargetMode="External"/><Relationship Id="rId3" Type="http://schemas.openxmlformats.org/officeDocument/2006/relationships/image" Target="../media/image14.jpg"/><Relationship Id="rId21" Type="http://schemas.openxmlformats.org/officeDocument/2006/relationships/image" Target="../media/image23.jpg"/><Relationship Id="rId7" Type="http://schemas.openxmlformats.org/officeDocument/2006/relationships/image" Target="../media/image16.jpg"/><Relationship Id="rId12" Type="http://schemas.openxmlformats.org/officeDocument/2006/relationships/hyperlink" Target="https://www.oxfamitalia.org/" TargetMode="External"/><Relationship Id="rId17" Type="http://schemas.openxmlformats.org/officeDocument/2006/relationships/image" Target="../media/image21.png"/><Relationship Id="rId2" Type="http://schemas.openxmlformats.org/officeDocument/2006/relationships/notesSlide" Target="../notesSlides/notesSlide3.xml"/><Relationship Id="rId16" Type="http://schemas.openxmlformats.org/officeDocument/2006/relationships/image" Target="../media/image20.png"/><Relationship Id="rId20"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hyperlink" Target="http://www.coordina-oerh.com/" TargetMode="External"/><Relationship Id="rId11" Type="http://schemas.openxmlformats.org/officeDocument/2006/relationships/image" Target="../media/image18.jpg"/><Relationship Id="rId5" Type="http://schemas.openxmlformats.org/officeDocument/2006/relationships/image" Target="../media/image15.jpg"/><Relationship Id="rId15" Type="http://schemas.openxmlformats.org/officeDocument/2006/relationships/hyperlink" Target="http://www.connexions.gr/" TargetMode="External"/><Relationship Id="rId10" Type="http://schemas.openxmlformats.org/officeDocument/2006/relationships/hyperlink" Target="https://www.media-k.eu/"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7.jpg"/><Relationship Id="rId14" Type="http://schemas.openxmlformats.org/officeDocument/2006/relationships/hyperlink" Target="http://www.uv.es/" TargetMode="External"/><Relationship Id="rId22" Type="http://schemas.openxmlformats.org/officeDocument/2006/relationships/image" Target="../media/image24.jpg"/></Relationships>
</file>

<file path=ppt/slides/_rels/slide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hyperlink" Target="https://pixabay.com/service/license-summary/" TargetMode="External"/><Relationship Id="rId4" Type="http://schemas.openxmlformats.org/officeDocument/2006/relationships/hyperlink" Target="https://pixabay.com/it/photos/mare-nave-ghiaccio-nave-a-vapore-139393/"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hyperlink" Target="https://pixabay.com/service/license-summary/" TargetMode="External"/><Relationship Id="rId4" Type="http://schemas.openxmlformats.org/officeDocument/2006/relationships/hyperlink" Target="https://pixabay.com/it/photos/mare-nave-ghiaccio-nave-a-vapore-139393/"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https://pixabay.com/service/license/" TargetMode="External"/><Relationship Id="rId5" Type="http://schemas.openxmlformats.org/officeDocument/2006/relationships/hyperlink" Target="https://pixabay.com/de/service/license-summary/" TargetMode="External"/><Relationship Id="rId4" Type="http://schemas.openxmlformats.org/officeDocument/2006/relationships/hyperlink" Target="https://pixabay.com/de/photos/nat%C3%BCrliche-medizin-1426647/"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4.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slide" Target="slide25.xml"/><Relationship Id="rId5" Type="http://schemas.openxmlformats.org/officeDocument/2006/relationships/slide" Target="slide16.xml"/><Relationship Id="rId4" Type="http://schemas.openxmlformats.org/officeDocument/2006/relationships/slide" Target="slide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
          <p:cNvSpPr txBox="1"/>
          <p:nvPr/>
        </p:nvSpPr>
        <p:spPr>
          <a:xfrm>
            <a:off x="3645160" y="3211606"/>
            <a:ext cx="8479084" cy="2015700"/>
          </a:xfrm>
          <a:prstGeom prst="rect">
            <a:avLst/>
          </a:prstGeom>
          <a:noFill/>
          <a:ln>
            <a:noFill/>
          </a:ln>
        </p:spPr>
        <p:txBody>
          <a:bodyPr spcFirstLastPara="1" wrap="square" lIns="91425" tIns="45700" rIns="91425" bIns="45700" anchor="ctr" anchorCtr="0">
            <a:normAutofit lnSpcReduction="10000"/>
          </a:bodyPr>
          <a:lstStyle/>
          <a:p>
            <a:pPr marL="0" marR="0" lvl="0" indent="0" algn="l" rtl="0">
              <a:lnSpc>
                <a:spcPct val="90000"/>
              </a:lnSpc>
              <a:spcBef>
                <a:spcPts val="0"/>
              </a:spcBef>
              <a:spcAft>
                <a:spcPts val="0"/>
              </a:spcAft>
              <a:buClr>
                <a:srgbClr val="C00000"/>
              </a:buClr>
              <a:buSzPts val="3400"/>
              <a:buFont typeface="Calibri"/>
              <a:buNone/>
            </a:pPr>
            <a:r>
              <a:rPr lang="en-US" sz="3400" b="1" i="0" u="none" strike="noStrike" cap="none" dirty="0">
                <a:solidFill>
                  <a:srgbClr val="C00000"/>
                </a:solidFill>
                <a:latin typeface="Calibri"/>
                <a:ea typeface="Calibri"/>
                <a:cs typeface="Calibri"/>
                <a:sym typeface="Calibri"/>
              </a:rPr>
              <a:t>Module 1 - Session d'enseignement </a:t>
            </a:r>
            <a:r>
              <a:rPr lang="en-US" sz="2400" b="1" i="0" u="none" strike="noStrike" cap="none" dirty="0">
                <a:solidFill>
                  <a:srgbClr val="C00000"/>
                </a:solidFill>
                <a:latin typeface="Calibri"/>
                <a:ea typeface="Calibri"/>
                <a:cs typeface="Calibri"/>
                <a:sym typeface="Calibri"/>
              </a:rPr>
              <a:t>(1.1)</a:t>
            </a:r>
            <a:r>
              <a:rPr lang="en-US" sz="3400" b="1" i="0" u="none" strike="noStrike" cap="none" dirty="0">
                <a:solidFill>
                  <a:schemeClr val="dk1"/>
                </a:solidFill>
                <a:latin typeface="Calibri"/>
                <a:ea typeface="Calibri"/>
                <a:cs typeface="Calibri"/>
                <a:sym typeface="Calibri"/>
              </a:rPr>
              <a:t/>
            </a:r>
            <a:br>
              <a:rPr lang="en-US" sz="3400" b="1" i="0" u="none" strike="noStrike" cap="none" dirty="0">
                <a:solidFill>
                  <a:schemeClr val="dk1"/>
                </a:solidFill>
                <a:latin typeface="Calibri"/>
                <a:ea typeface="Calibri"/>
                <a:cs typeface="Calibri"/>
                <a:sym typeface="Calibri"/>
              </a:rPr>
            </a:br>
            <a:r>
              <a:rPr lang="en-US" sz="4000" b="1" i="0" u="none" strike="noStrike" cap="none" dirty="0" err="1">
                <a:solidFill>
                  <a:schemeClr val="dk1"/>
                </a:solidFill>
                <a:latin typeface="Calibri"/>
                <a:ea typeface="Calibri"/>
                <a:cs typeface="Calibri"/>
                <a:sym typeface="Calibri"/>
              </a:rPr>
              <a:t>Sensibilisation</a:t>
            </a:r>
            <a:r>
              <a:rPr lang="en-US" sz="4000" b="1" i="0" u="none" strike="noStrike" cap="none" dirty="0">
                <a:solidFill>
                  <a:schemeClr val="dk1"/>
                </a:solidFill>
                <a:latin typeface="Calibri"/>
                <a:ea typeface="Calibri"/>
                <a:cs typeface="Calibri"/>
                <a:sym typeface="Calibri"/>
              </a:rPr>
              <a:t> à l'importance de </a:t>
            </a:r>
            <a:r>
              <a:rPr lang="en-US" sz="4000" b="1" i="0" u="none" strike="noStrike" cap="none" dirty="0" err="1">
                <a:solidFill>
                  <a:schemeClr val="dk1"/>
                </a:solidFill>
                <a:latin typeface="Calibri"/>
                <a:ea typeface="Calibri"/>
                <a:cs typeface="Calibri"/>
                <a:sym typeface="Calibri"/>
              </a:rPr>
              <a:t>l'autogestion</a:t>
            </a:r>
            <a:r>
              <a:rPr lang="en-US" sz="4000" b="1" i="0" u="none" strike="noStrike" cap="none" dirty="0">
                <a:solidFill>
                  <a:schemeClr val="dk1"/>
                </a:solidFill>
                <a:latin typeface="Calibri"/>
                <a:ea typeface="Calibri"/>
                <a:cs typeface="Calibri"/>
                <a:sym typeface="Calibri"/>
              </a:rPr>
              <a:t> et des applications de santé</a:t>
            </a:r>
            <a:endParaRPr sz="3400" b="1" i="0" u="none" strike="noStrike" cap="none"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sp>
        <p:nvSpPr>
          <p:cNvPr id="60" name="Google Shape;60;p1"/>
          <p:cNvSpPr/>
          <p:nvPr/>
        </p:nvSpPr>
        <p:spPr>
          <a:xfrm>
            <a:off x="-2" y="443330"/>
            <a:ext cx="722400" cy="8682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Calibri"/>
                <a:ea typeface="Calibri"/>
                <a:cs typeface="Calibri"/>
                <a:sym typeface="Calibri"/>
              </a:rPr>
              <a:t>1</a:t>
            </a:r>
            <a:endParaRPr sz="2400" b="1" i="0" u="none" strike="noStrike" cap="none">
              <a:solidFill>
                <a:schemeClr val="lt1"/>
              </a:solidFill>
              <a:latin typeface="Calibri"/>
              <a:ea typeface="Calibri"/>
              <a:cs typeface="Calibri"/>
              <a:sym typeface="Calibri"/>
            </a:endParaRPr>
          </a:p>
        </p:txBody>
      </p:sp>
      <p:sp>
        <p:nvSpPr>
          <p:cNvPr id="61" name="Google Shape;61;p1"/>
          <p:cNvSpPr/>
          <p:nvPr/>
        </p:nvSpPr>
        <p:spPr>
          <a:xfrm>
            <a:off x="2609" y="1279151"/>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2</a:t>
            </a:r>
            <a:endParaRPr sz="2400" b="0" i="0" u="none" strike="noStrike" cap="none">
              <a:solidFill>
                <a:srgbClr val="F2F2F2"/>
              </a:solidFill>
              <a:latin typeface="Calibri"/>
              <a:ea typeface="Calibri"/>
              <a:cs typeface="Calibri"/>
              <a:sym typeface="Calibri"/>
            </a:endParaRPr>
          </a:p>
        </p:txBody>
      </p:sp>
      <p:sp>
        <p:nvSpPr>
          <p:cNvPr id="62" name="Google Shape;62;p1"/>
          <p:cNvSpPr/>
          <p:nvPr/>
        </p:nvSpPr>
        <p:spPr>
          <a:xfrm>
            <a:off x="-56" y="2073918"/>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3</a:t>
            </a:r>
            <a:endParaRPr sz="2400" b="0" i="0" u="none" strike="noStrike" cap="none">
              <a:solidFill>
                <a:srgbClr val="F2F2F2"/>
              </a:solidFill>
              <a:latin typeface="Calibri"/>
              <a:ea typeface="Calibri"/>
              <a:cs typeface="Calibri"/>
              <a:sym typeface="Calibri"/>
            </a:endParaRPr>
          </a:p>
        </p:txBody>
      </p:sp>
      <p:sp>
        <p:nvSpPr>
          <p:cNvPr id="63" name="Google Shape;63;p1"/>
          <p:cNvSpPr/>
          <p:nvPr/>
        </p:nvSpPr>
        <p:spPr>
          <a:xfrm>
            <a:off x="-2" y="2942374"/>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4</a:t>
            </a:r>
            <a:endParaRPr sz="2400" b="0" i="0" u="none" strike="noStrike" cap="none">
              <a:solidFill>
                <a:srgbClr val="F2F2F2"/>
              </a:solidFill>
              <a:latin typeface="Calibri"/>
              <a:ea typeface="Calibri"/>
              <a:cs typeface="Calibri"/>
              <a:sym typeface="Calibri"/>
            </a:endParaRPr>
          </a:p>
        </p:txBody>
      </p:sp>
      <p:sp>
        <p:nvSpPr>
          <p:cNvPr id="64" name="Google Shape;64;p1"/>
          <p:cNvSpPr/>
          <p:nvPr/>
        </p:nvSpPr>
        <p:spPr>
          <a:xfrm>
            <a:off x="1655" y="3808337"/>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5</a:t>
            </a:r>
            <a:endParaRPr sz="2400" b="0" i="0" u="none" strike="noStrike" cap="none">
              <a:solidFill>
                <a:srgbClr val="F2F2F2"/>
              </a:solidFill>
              <a:latin typeface="Calibri"/>
              <a:ea typeface="Calibri"/>
              <a:cs typeface="Calibri"/>
              <a:sym typeface="Calibri"/>
            </a:endParaRPr>
          </a:p>
        </p:txBody>
      </p:sp>
      <p:pic>
        <p:nvPicPr>
          <p:cNvPr id="65" name="Google Shape;65;p1" descr="Εικόνα που περιέχει κείμενο, γραμματοσειρά, λογότυπο, γραφικά&#10;&#10;Περιγραφή που δημιουργήθηκε αυτόματα"/>
          <p:cNvPicPr preferRelativeResize="0"/>
          <p:nvPr/>
        </p:nvPicPr>
        <p:blipFill rotWithShape="1">
          <a:blip r:embed="rId3">
            <a:alphaModFix/>
          </a:blip>
          <a:srcRect l="19107"/>
          <a:stretch/>
        </p:blipFill>
        <p:spPr>
          <a:xfrm>
            <a:off x="3740499" y="1090274"/>
            <a:ext cx="6563498" cy="2084244"/>
          </a:xfrm>
          <a:prstGeom prst="rect">
            <a:avLst/>
          </a:prstGeom>
          <a:noFill/>
          <a:ln>
            <a:noFill/>
          </a:ln>
        </p:spPr>
      </p:pic>
      <p:sp>
        <p:nvSpPr>
          <p:cNvPr id="66" name="Google Shape;66;p1"/>
          <p:cNvSpPr txBox="1"/>
          <p:nvPr/>
        </p:nvSpPr>
        <p:spPr>
          <a:xfrm>
            <a:off x="4209093" y="2763744"/>
            <a:ext cx="6094800" cy="369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rgbClr val="ABC7F1"/>
                </a:solidFill>
                <a:latin typeface="Calibri"/>
                <a:ea typeface="Calibri"/>
                <a:cs typeface="Calibri"/>
                <a:sym typeface="Calibri"/>
              </a:rPr>
              <a:t>https://apps4health.eu/</a:t>
            </a:r>
            <a:endParaRPr sz="1400" b="0" i="0" u="none" strike="noStrike" cap="none">
              <a:solidFill>
                <a:srgbClr val="000000"/>
              </a:solidFill>
              <a:latin typeface="Arial"/>
              <a:ea typeface="Arial"/>
              <a:cs typeface="Arial"/>
              <a:sym typeface="Arial"/>
            </a:endParaRPr>
          </a:p>
        </p:txBody>
      </p:sp>
      <p:pic>
        <p:nvPicPr>
          <p:cNvPr id="67" name="Google Shape;67;p1"/>
          <p:cNvPicPr preferRelativeResize="0"/>
          <p:nvPr/>
        </p:nvPicPr>
        <p:blipFill rotWithShape="1">
          <a:blip r:embed="rId4">
            <a:alphaModFix/>
          </a:blip>
          <a:srcRect/>
          <a:stretch/>
        </p:blipFill>
        <p:spPr>
          <a:xfrm>
            <a:off x="-8250" y="6031151"/>
            <a:ext cx="12191695" cy="869554"/>
          </a:xfrm>
          <a:prstGeom prst="rect">
            <a:avLst/>
          </a:prstGeom>
          <a:noFill/>
          <a:ln>
            <a:noFill/>
          </a:ln>
        </p:spPr>
      </p:pic>
      <p:pic>
        <p:nvPicPr>
          <p:cNvPr id="68" name="Google Shape;68;p1"/>
          <p:cNvPicPr preferRelativeResize="0"/>
          <p:nvPr/>
        </p:nvPicPr>
        <p:blipFill rotWithShape="1">
          <a:blip r:embed="rId5">
            <a:alphaModFix/>
          </a:blip>
          <a:srcRect/>
          <a:stretch/>
        </p:blipFill>
        <p:spPr>
          <a:xfrm>
            <a:off x="10718231" y="6316337"/>
            <a:ext cx="1406013" cy="492105"/>
          </a:xfrm>
          <a:prstGeom prst="rect">
            <a:avLst/>
          </a:prstGeom>
          <a:noFill/>
          <a:ln>
            <a:noFill/>
          </a:ln>
        </p:spPr>
      </p:pic>
      <p:pic>
        <p:nvPicPr>
          <p:cNvPr id="69" name="Google Shape;69;p1"/>
          <p:cNvPicPr preferRelativeResize="0"/>
          <p:nvPr/>
        </p:nvPicPr>
        <p:blipFill rotWithShape="1">
          <a:blip r:embed="rId4">
            <a:alphaModFix/>
          </a:blip>
          <a:srcRect b="59835"/>
          <a:stretch/>
        </p:blipFill>
        <p:spPr>
          <a:xfrm rot="10800000">
            <a:off x="-8250" y="-4107"/>
            <a:ext cx="12191695" cy="349261"/>
          </a:xfrm>
          <a:prstGeom prst="rect">
            <a:avLst/>
          </a:prstGeom>
          <a:noFill/>
          <a:ln>
            <a:noFill/>
          </a:ln>
        </p:spPr>
      </p:pic>
      <p:pic>
        <p:nvPicPr>
          <p:cNvPr id="70" name="Google Shape;70;p1" descr="Εικόνα που περιέχει clipart, σύμβολο, καρτούν, λογότυπο&#10;&#10;Περιγραφή που δημιουργήθηκε αυτόματα"/>
          <p:cNvPicPr preferRelativeResize="0"/>
          <p:nvPr/>
        </p:nvPicPr>
        <p:blipFill rotWithShape="1">
          <a:blip r:embed="rId6">
            <a:alphaModFix/>
          </a:blip>
          <a:srcRect/>
          <a:stretch/>
        </p:blipFill>
        <p:spPr>
          <a:xfrm>
            <a:off x="1888851" y="1620324"/>
            <a:ext cx="1612800" cy="2886434"/>
          </a:xfrm>
          <a:prstGeom prst="rect">
            <a:avLst/>
          </a:prstGeom>
          <a:noFill/>
          <a:ln>
            <a:noFill/>
          </a:ln>
        </p:spPr>
      </p:pic>
      <p:sp>
        <p:nvSpPr>
          <p:cNvPr id="71" name="Google Shape;71;p1"/>
          <p:cNvSpPr/>
          <p:nvPr/>
        </p:nvSpPr>
        <p:spPr>
          <a:xfrm>
            <a:off x="728788" y="943600"/>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7</a:t>
            </a:r>
            <a:endParaRPr sz="2400" b="0" i="0" u="none" strike="noStrike" cap="none">
              <a:solidFill>
                <a:srgbClr val="F2F2F2"/>
              </a:solidFill>
              <a:latin typeface="Calibri"/>
              <a:ea typeface="Calibri"/>
              <a:cs typeface="Calibri"/>
              <a:sym typeface="Calibri"/>
            </a:endParaRPr>
          </a:p>
        </p:txBody>
      </p:sp>
      <p:sp>
        <p:nvSpPr>
          <p:cNvPr id="72" name="Google Shape;72;p1"/>
          <p:cNvSpPr/>
          <p:nvPr/>
        </p:nvSpPr>
        <p:spPr>
          <a:xfrm>
            <a:off x="721550" y="1785950"/>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8</a:t>
            </a:r>
            <a:endParaRPr sz="2400" b="0" i="0" u="none" strike="noStrike" cap="none">
              <a:solidFill>
                <a:srgbClr val="F2F2F2"/>
              </a:solidFill>
              <a:latin typeface="Calibri"/>
              <a:ea typeface="Calibri"/>
              <a:cs typeface="Calibri"/>
              <a:sym typeface="Calibri"/>
            </a:endParaRPr>
          </a:p>
        </p:txBody>
      </p:sp>
      <p:sp>
        <p:nvSpPr>
          <p:cNvPr id="73" name="Google Shape;73;p1"/>
          <p:cNvSpPr/>
          <p:nvPr/>
        </p:nvSpPr>
        <p:spPr>
          <a:xfrm>
            <a:off x="728735" y="2586925"/>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9</a:t>
            </a:r>
            <a:endParaRPr sz="2400" b="0" i="0" u="none" strike="noStrike" cap="none">
              <a:solidFill>
                <a:srgbClr val="F2F2F2"/>
              </a:solidFill>
              <a:latin typeface="Calibri"/>
              <a:ea typeface="Calibri"/>
              <a:cs typeface="Calibri"/>
              <a:sym typeface="Calibri"/>
            </a:endParaRPr>
          </a:p>
        </p:txBody>
      </p:sp>
      <p:sp>
        <p:nvSpPr>
          <p:cNvPr id="74" name="Google Shape;74;p1"/>
          <p:cNvSpPr/>
          <p:nvPr/>
        </p:nvSpPr>
        <p:spPr>
          <a:xfrm>
            <a:off x="728788" y="3462165"/>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10</a:t>
            </a:r>
            <a:endParaRPr sz="2400" b="0" i="0" u="none" strike="noStrike" cap="none">
              <a:solidFill>
                <a:srgbClr val="F2F2F2"/>
              </a:solidFill>
              <a:latin typeface="Calibri"/>
              <a:ea typeface="Calibri"/>
              <a:cs typeface="Calibri"/>
              <a:sym typeface="Calibri"/>
            </a:endParaRPr>
          </a:p>
        </p:txBody>
      </p:sp>
      <p:sp>
        <p:nvSpPr>
          <p:cNvPr id="75" name="Google Shape;75;p1"/>
          <p:cNvSpPr/>
          <p:nvPr/>
        </p:nvSpPr>
        <p:spPr>
          <a:xfrm>
            <a:off x="730425" y="4334893"/>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11</a:t>
            </a:r>
            <a:endParaRPr sz="2400" b="0" i="0" u="none" strike="noStrike" cap="none">
              <a:solidFill>
                <a:srgbClr val="F2F2F2"/>
              </a:solidFill>
              <a:latin typeface="Calibri"/>
              <a:ea typeface="Calibri"/>
              <a:cs typeface="Calibri"/>
              <a:sym typeface="Calibri"/>
            </a:endParaRPr>
          </a:p>
        </p:txBody>
      </p:sp>
      <p:sp>
        <p:nvSpPr>
          <p:cNvPr id="76" name="Google Shape;76;p1"/>
          <p:cNvSpPr/>
          <p:nvPr/>
        </p:nvSpPr>
        <p:spPr>
          <a:xfrm>
            <a:off x="510" y="4675144"/>
            <a:ext cx="722400" cy="8682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0" i="0" u="none" strike="noStrike" cap="none">
                <a:solidFill>
                  <a:srgbClr val="F2F2F2"/>
                </a:solidFill>
                <a:latin typeface="Calibri"/>
                <a:ea typeface="Calibri"/>
                <a:cs typeface="Calibri"/>
                <a:sym typeface="Calibri"/>
              </a:rPr>
              <a:t>6</a:t>
            </a:r>
            <a:endParaRPr sz="2400" b="0" i="0" u="none" strike="noStrike" cap="none">
              <a:solidFill>
                <a:srgbClr val="F2F2F2"/>
              </a:solidFill>
              <a:latin typeface="Calibri"/>
              <a:ea typeface="Calibri"/>
              <a:cs typeface="Calibri"/>
              <a:sym typeface="Calibri"/>
            </a:endParaRPr>
          </a:p>
        </p:txBody>
      </p:sp>
      <p:pic>
        <p:nvPicPr>
          <p:cNvPr id="77" name="Google Shape;77;p1"/>
          <p:cNvPicPr preferRelativeResize="0"/>
          <p:nvPr/>
        </p:nvPicPr>
        <p:blipFill>
          <a:blip r:embed="rId7"/>
          <a:srcRect/>
          <a:stretch/>
        </p:blipFill>
        <p:spPr>
          <a:xfrm>
            <a:off x="19458" y="6414599"/>
            <a:ext cx="1938951" cy="436098"/>
          </a:xfrm>
          <a:prstGeom prst="rect">
            <a:avLst/>
          </a:prstGeom>
          <a:noFill/>
          <a:ln>
            <a:noFill/>
          </a:ln>
        </p:spPr>
      </p:pic>
      <p:sp>
        <p:nvSpPr>
          <p:cNvPr id="78" name="Google Shape;78;p1"/>
          <p:cNvSpPr/>
          <p:nvPr/>
        </p:nvSpPr>
        <p:spPr>
          <a:xfrm>
            <a:off x="2020928" y="6414599"/>
            <a:ext cx="8490857" cy="446357"/>
          </a:xfrm>
          <a:prstGeom prst="rect">
            <a:avLst/>
          </a:prstGeom>
          <a:noFill/>
          <a:ln>
            <a:noFill/>
          </a:ln>
        </p:spPr>
        <p:txBody>
          <a:bodyPr spcFirstLastPara="1" wrap="square" lIns="91425" tIns="45700" rIns="91425" bIns="45700" anchor="ctr" anchorCtr="0">
            <a:normAutofit lnSpcReduction="10000"/>
          </a:bodyPr>
          <a:lstStyle/>
          <a:p>
            <a:pPr marL="0" marR="0" lvl="0" indent="0" algn="l" rtl="0">
              <a:lnSpc>
                <a:spcPct val="90000"/>
              </a:lnSpc>
              <a:spcBef>
                <a:spcPts val="0"/>
              </a:spcBef>
              <a:spcAft>
                <a:spcPts val="0"/>
              </a:spcAft>
              <a:buNone/>
            </a:pPr>
            <a:r>
              <a:rPr lang="en-US" sz="925" b="0" i="0" u="none" strike="noStrike" cap="none" dirty="0" err="1">
                <a:solidFill>
                  <a:srgbClr val="DDEAF6"/>
                </a:solidFill>
                <a:latin typeface="Arial"/>
                <a:ea typeface="Arial"/>
                <a:cs typeface="Arial"/>
                <a:sym typeface="Arial"/>
              </a:rPr>
              <a:t>Financé</a:t>
            </a:r>
            <a:r>
              <a:rPr lang="en-US" sz="925" b="0" i="0" u="none" strike="noStrike" cap="none" dirty="0">
                <a:solidFill>
                  <a:srgbClr val="DDEAF6"/>
                </a:solidFill>
                <a:latin typeface="Arial"/>
                <a:ea typeface="Arial"/>
                <a:cs typeface="Arial"/>
                <a:sym typeface="Arial"/>
              </a:rPr>
              <a:t> par </a:t>
            </a:r>
            <a:r>
              <a:rPr lang="en-US" sz="925" b="0" i="0" u="none" strike="noStrike" cap="none" dirty="0" err="1">
                <a:solidFill>
                  <a:srgbClr val="DDEAF6"/>
                </a:solidFill>
                <a:latin typeface="Arial"/>
                <a:ea typeface="Arial"/>
                <a:cs typeface="Arial"/>
                <a:sym typeface="Arial"/>
              </a:rPr>
              <a:t>l'Union</a:t>
            </a:r>
            <a:r>
              <a:rPr lang="en-US" sz="925" b="0" i="0" u="none" strike="noStrike" cap="none" dirty="0">
                <a:solidFill>
                  <a:srgbClr val="DDEAF6"/>
                </a:solidFill>
                <a:latin typeface="Arial"/>
                <a:ea typeface="Arial"/>
                <a:cs typeface="Arial"/>
                <a:sym typeface="Arial"/>
              </a:rPr>
              <a:t> </a:t>
            </a:r>
            <a:r>
              <a:rPr lang="en-US" sz="925" b="0" i="0" u="none" strike="noStrike" cap="none" dirty="0" err="1">
                <a:solidFill>
                  <a:srgbClr val="DDEAF6"/>
                </a:solidFill>
                <a:latin typeface="Arial"/>
                <a:ea typeface="Arial"/>
                <a:cs typeface="Arial"/>
                <a:sym typeface="Arial"/>
              </a:rPr>
              <a:t>européenne</a:t>
            </a:r>
            <a:r>
              <a:rPr lang="en-US" sz="925" b="0" i="0" u="none" strike="noStrike" cap="none" dirty="0">
                <a:solidFill>
                  <a:srgbClr val="DDEAF6"/>
                </a:solidFill>
                <a:latin typeface="Arial"/>
                <a:ea typeface="Arial"/>
                <a:cs typeface="Arial"/>
                <a:sym typeface="Arial"/>
              </a:rPr>
              <a:t>. Les points de </a:t>
            </a:r>
            <a:r>
              <a:rPr lang="en-US" sz="925" b="0" i="0" u="none" strike="noStrike" cap="none" dirty="0" err="1">
                <a:solidFill>
                  <a:srgbClr val="DDEAF6"/>
                </a:solidFill>
                <a:latin typeface="Arial"/>
                <a:ea typeface="Arial"/>
                <a:cs typeface="Arial"/>
                <a:sym typeface="Arial"/>
              </a:rPr>
              <a:t>vue</a:t>
            </a:r>
            <a:r>
              <a:rPr lang="en-US" sz="925" b="0" i="0" u="none" strike="noStrike" cap="none" dirty="0">
                <a:solidFill>
                  <a:srgbClr val="DDEAF6"/>
                </a:solidFill>
                <a:latin typeface="Arial"/>
                <a:ea typeface="Arial"/>
                <a:cs typeface="Arial"/>
                <a:sym typeface="Arial"/>
              </a:rPr>
              <a:t> et opinions </a:t>
            </a:r>
            <a:r>
              <a:rPr lang="en-US" sz="925" b="0" i="0" u="none" strike="noStrike" cap="none" dirty="0" err="1">
                <a:solidFill>
                  <a:srgbClr val="DDEAF6"/>
                </a:solidFill>
                <a:latin typeface="Arial"/>
                <a:ea typeface="Arial"/>
                <a:cs typeface="Arial"/>
                <a:sym typeface="Arial"/>
              </a:rPr>
              <a:t>exprimés</a:t>
            </a:r>
            <a:r>
              <a:rPr lang="en-US" sz="925" b="0" i="0" u="none" strike="noStrike" cap="none" dirty="0">
                <a:solidFill>
                  <a:srgbClr val="DDEAF6"/>
                </a:solidFill>
                <a:latin typeface="Arial"/>
                <a:ea typeface="Arial"/>
                <a:cs typeface="Arial"/>
                <a:sym typeface="Arial"/>
              </a:rPr>
              <a:t> </a:t>
            </a:r>
            <a:r>
              <a:rPr lang="en-US" sz="925" b="0" i="0" u="none" strike="noStrike" cap="none" dirty="0" err="1">
                <a:solidFill>
                  <a:srgbClr val="DDEAF6"/>
                </a:solidFill>
                <a:latin typeface="Arial"/>
                <a:ea typeface="Arial"/>
                <a:cs typeface="Arial"/>
                <a:sym typeface="Arial"/>
              </a:rPr>
              <a:t>n'engagent</a:t>
            </a:r>
            <a:r>
              <a:rPr lang="en-US" sz="925" b="0" i="0" u="none" strike="noStrike" cap="none" dirty="0">
                <a:solidFill>
                  <a:srgbClr val="DDEAF6"/>
                </a:solidFill>
                <a:latin typeface="Arial"/>
                <a:ea typeface="Arial"/>
                <a:cs typeface="Arial"/>
                <a:sym typeface="Arial"/>
              </a:rPr>
              <a:t> que </a:t>
            </a:r>
            <a:r>
              <a:rPr lang="en-US" sz="925" b="0" i="0" u="none" strike="noStrike" cap="none" dirty="0" err="1">
                <a:solidFill>
                  <a:srgbClr val="DDEAF6"/>
                </a:solidFill>
                <a:latin typeface="Arial"/>
                <a:ea typeface="Arial"/>
                <a:cs typeface="Arial"/>
                <a:sym typeface="Arial"/>
              </a:rPr>
              <a:t>leurs</a:t>
            </a:r>
            <a:r>
              <a:rPr lang="en-US" sz="925" b="0" i="0" u="none" strike="noStrike" cap="none" dirty="0">
                <a:solidFill>
                  <a:srgbClr val="DDEAF6"/>
                </a:solidFill>
                <a:latin typeface="Arial"/>
                <a:ea typeface="Arial"/>
                <a:cs typeface="Arial"/>
                <a:sym typeface="Arial"/>
              </a:rPr>
              <a:t> auteurs et ne </a:t>
            </a:r>
            <a:r>
              <a:rPr lang="en-US" sz="925" b="0" i="0" u="none" strike="noStrike" cap="none" dirty="0" err="1">
                <a:solidFill>
                  <a:srgbClr val="DDEAF6"/>
                </a:solidFill>
                <a:latin typeface="Arial"/>
                <a:ea typeface="Arial"/>
                <a:cs typeface="Arial"/>
                <a:sym typeface="Arial"/>
              </a:rPr>
              <a:t>reflètent</a:t>
            </a:r>
            <a:r>
              <a:rPr lang="en-US" sz="925" b="0" i="0" u="none" strike="noStrike" cap="none" dirty="0">
                <a:solidFill>
                  <a:srgbClr val="DDEAF6"/>
                </a:solidFill>
                <a:latin typeface="Arial"/>
                <a:ea typeface="Arial"/>
                <a:cs typeface="Arial"/>
                <a:sym typeface="Arial"/>
              </a:rPr>
              <a:t> pas </a:t>
            </a:r>
            <a:r>
              <a:rPr lang="en-US" sz="925" b="0" i="0" u="none" strike="noStrike" cap="none" dirty="0" err="1">
                <a:solidFill>
                  <a:srgbClr val="DDEAF6"/>
                </a:solidFill>
                <a:latin typeface="Arial"/>
                <a:ea typeface="Arial"/>
                <a:cs typeface="Arial"/>
                <a:sym typeface="Arial"/>
              </a:rPr>
              <a:t>nécessairement</a:t>
            </a:r>
            <a:r>
              <a:rPr lang="en-US" sz="925" b="0" i="0" u="none" strike="noStrike" cap="none" dirty="0">
                <a:solidFill>
                  <a:srgbClr val="DDEAF6"/>
                </a:solidFill>
                <a:latin typeface="Arial"/>
                <a:ea typeface="Arial"/>
                <a:cs typeface="Arial"/>
                <a:sym typeface="Arial"/>
              </a:rPr>
              <a:t> </a:t>
            </a:r>
            <a:r>
              <a:rPr lang="en-US" sz="925" b="0" i="0" u="none" strike="noStrike" cap="none" dirty="0" err="1">
                <a:solidFill>
                  <a:srgbClr val="DDEAF6"/>
                </a:solidFill>
                <a:latin typeface="Arial"/>
                <a:ea typeface="Arial"/>
                <a:cs typeface="Arial"/>
                <a:sym typeface="Arial"/>
              </a:rPr>
              <a:t>ceux</a:t>
            </a:r>
            <a:r>
              <a:rPr lang="en-US" sz="925" b="0" i="0" u="none" strike="noStrike" cap="none" dirty="0">
                <a:solidFill>
                  <a:srgbClr val="DDEAF6"/>
                </a:solidFill>
                <a:latin typeface="Arial"/>
                <a:ea typeface="Arial"/>
                <a:cs typeface="Arial"/>
                <a:sym typeface="Arial"/>
              </a:rPr>
              <a:t> de </a:t>
            </a:r>
            <a:r>
              <a:rPr lang="en-US" sz="925" b="0" i="0" u="none" strike="noStrike" cap="none" dirty="0" err="1">
                <a:solidFill>
                  <a:srgbClr val="DDEAF6"/>
                </a:solidFill>
                <a:latin typeface="Arial"/>
                <a:ea typeface="Arial"/>
                <a:cs typeface="Arial"/>
                <a:sym typeface="Arial"/>
              </a:rPr>
              <a:t>l'Union</a:t>
            </a:r>
            <a:r>
              <a:rPr lang="en-US" sz="925" b="0" i="0" u="none" strike="noStrike" cap="none" dirty="0">
                <a:solidFill>
                  <a:srgbClr val="DDEAF6"/>
                </a:solidFill>
                <a:latin typeface="Arial"/>
                <a:ea typeface="Arial"/>
                <a:cs typeface="Arial"/>
                <a:sym typeface="Arial"/>
              </a:rPr>
              <a:t> </a:t>
            </a:r>
            <a:r>
              <a:rPr lang="en-US" sz="925" b="0" i="0" u="none" strike="noStrike" cap="none" dirty="0" err="1">
                <a:solidFill>
                  <a:srgbClr val="DDEAF6"/>
                </a:solidFill>
                <a:latin typeface="Arial"/>
                <a:ea typeface="Arial"/>
                <a:cs typeface="Arial"/>
                <a:sym typeface="Arial"/>
              </a:rPr>
              <a:t>européenne</a:t>
            </a:r>
            <a:r>
              <a:rPr lang="en-US" sz="925" b="0" i="0" u="none" strike="noStrike" cap="none" dirty="0">
                <a:solidFill>
                  <a:srgbClr val="DDEAF6"/>
                </a:solidFill>
                <a:latin typeface="Arial"/>
                <a:ea typeface="Arial"/>
                <a:cs typeface="Arial"/>
                <a:sym typeface="Arial"/>
              </a:rPr>
              <a:t> </a:t>
            </a:r>
            <a:r>
              <a:rPr lang="en-US" sz="925" b="0" i="0" u="none" strike="noStrike" cap="none" dirty="0" err="1">
                <a:solidFill>
                  <a:srgbClr val="DDEAF6"/>
                </a:solidFill>
                <a:latin typeface="Arial"/>
                <a:ea typeface="Arial"/>
                <a:cs typeface="Arial"/>
                <a:sym typeface="Arial"/>
              </a:rPr>
              <a:t>ou</a:t>
            </a:r>
            <a:r>
              <a:rPr lang="en-US" sz="925" b="0" i="0" u="none" strike="noStrike" cap="none" dirty="0">
                <a:solidFill>
                  <a:srgbClr val="DDEAF6"/>
                </a:solidFill>
                <a:latin typeface="Arial"/>
                <a:ea typeface="Arial"/>
                <a:cs typeface="Arial"/>
                <a:sym typeface="Arial"/>
              </a:rPr>
              <a:t> de </a:t>
            </a:r>
            <a:r>
              <a:rPr lang="en-US" sz="925" b="0" i="0" u="none" strike="noStrike" cap="none" dirty="0" err="1">
                <a:solidFill>
                  <a:srgbClr val="DDEAF6"/>
                </a:solidFill>
                <a:latin typeface="Arial"/>
                <a:ea typeface="Arial"/>
                <a:cs typeface="Arial"/>
                <a:sym typeface="Arial"/>
              </a:rPr>
              <a:t>l'Agence</a:t>
            </a:r>
            <a:r>
              <a:rPr lang="en-US" sz="925" b="0" i="0" u="none" strike="noStrike" cap="none" dirty="0">
                <a:solidFill>
                  <a:srgbClr val="DDEAF6"/>
                </a:solidFill>
                <a:latin typeface="Arial"/>
                <a:ea typeface="Arial"/>
                <a:cs typeface="Arial"/>
                <a:sym typeface="Arial"/>
              </a:rPr>
              <a:t> </a:t>
            </a:r>
            <a:r>
              <a:rPr lang="en-US" sz="925" b="0" i="0" u="none" strike="noStrike" cap="none" dirty="0" err="1">
                <a:solidFill>
                  <a:srgbClr val="DDEAF6"/>
                </a:solidFill>
                <a:latin typeface="Arial"/>
                <a:ea typeface="Arial"/>
                <a:cs typeface="Arial"/>
                <a:sym typeface="Arial"/>
              </a:rPr>
              <a:t>exécutive</a:t>
            </a:r>
            <a:r>
              <a:rPr lang="en-US" sz="925" b="0" i="0" u="none" strike="noStrike" cap="none" dirty="0">
                <a:solidFill>
                  <a:srgbClr val="DDEAF6"/>
                </a:solidFill>
                <a:latin typeface="Arial"/>
                <a:ea typeface="Arial"/>
                <a:cs typeface="Arial"/>
                <a:sym typeface="Arial"/>
              </a:rPr>
              <a:t> </a:t>
            </a:r>
            <a:r>
              <a:rPr lang="en-US" sz="925" b="0" i="0" u="none" strike="noStrike" cap="none" dirty="0" err="1">
                <a:solidFill>
                  <a:srgbClr val="DDEAF6"/>
                </a:solidFill>
                <a:latin typeface="Arial"/>
                <a:ea typeface="Arial"/>
                <a:cs typeface="Arial"/>
                <a:sym typeface="Arial"/>
              </a:rPr>
              <a:t>européenne</a:t>
            </a:r>
            <a:r>
              <a:rPr lang="en-US" sz="925" b="0" i="0" u="none" strike="noStrike" cap="none" dirty="0">
                <a:solidFill>
                  <a:srgbClr val="DDEAF6"/>
                </a:solidFill>
                <a:latin typeface="Arial"/>
                <a:ea typeface="Arial"/>
                <a:cs typeface="Arial"/>
                <a:sym typeface="Arial"/>
              </a:rPr>
              <a:t> pour </a:t>
            </a:r>
            <a:r>
              <a:rPr lang="en-US" sz="925" b="0" i="0" u="none" strike="noStrike" cap="none" dirty="0" err="1">
                <a:solidFill>
                  <a:srgbClr val="DDEAF6"/>
                </a:solidFill>
                <a:latin typeface="Arial"/>
                <a:ea typeface="Arial"/>
                <a:cs typeface="Arial"/>
                <a:sym typeface="Arial"/>
              </a:rPr>
              <a:t>l'éducation</a:t>
            </a:r>
            <a:r>
              <a:rPr lang="en-US" sz="925" b="0" i="0" u="none" strike="noStrike" cap="none" dirty="0">
                <a:solidFill>
                  <a:srgbClr val="DDEAF6"/>
                </a:solidFill>
                <a:latin typeface="Arial"/>
                <a:ea typeface="Arial"/>
                <a:cs typeface="Arial"/>
                <a:sym typeface="Arial"/>
              </a:rPr>
              <a:t> et la culture (EACEA). Ni </a:t>
            </a:r>
            <a:r>
              <a:rPr lang="en-US" sz="925" b="0" i="0" u="none" strike="noStrike" cap="none" dirty="0" err="1">
                <a:solidFill>
                  <a:srgbClr val="DDEAF6"/>
                </a:solidFill>
                <a:latin typeface="Arial"/>
                <a:ea typeface="Arial"/>
                <a:cs typeface="Arial"/>
                <a:sym typeface="Arial"/>
              </a:rPr>
              <a:t>l'Union</a:t>
            </a:r>
            <a:r>
              <a:rPr lang="en-US" sz="925" b="0" i="0" u="none" strike="noStrike" cap="none" dirty="0">
                <a:solidFill>
                  <a:srgbClr val="DDEAF6"/>
                </a:solidFill>
                <a:latin typeface="Arial"/>
                <a:ea typeface="Arial"/>
                <a:cs typeface="Arial"/>
                <a:sym typeface="Arial"/>
              </a:rPr>
              <a:t> </a:t>
            </a:r>
            <a:r>
              <a:rPr lang="en-US" sz="925" b="0" i="0" u="none" strike="noStrike" cap="none" dirty="0" err="1">
                <a:solidFill>
                  <a:srgbClr val="DDEAF6"/>
                </a:solidFill>
                <a:latin typeface="Arial"/>
                <a:ea typeface="Arial"/>
                <a:cs typeface="Arial"/>
                <a:sym typeface="Arial"/>
              </a:rPr>
              <a:t>européenne</a:t>
            </a:r>
            <a:r>
              <a:rPr lang="en-US" sz="925" b="0" i="0" u="none" strike="noStrike" cap="none" dirty="0">
                <a:solidFill>
                  <a:srgbClr val="DDEAF6"/>
                </a:solidFill>
                <a:latin typeface="Arial"/>
                <a:ea typeface="Arial"/>
                <a:cs typeface="Arial"/>
                <a:sym typeface="Arial"/>
              </a:rPr>
              <a:t> </a:t>
            </a:r>
            <a:r>
              <a:rPr lang="en-US" sz="925" b="0" i="0" u="none" strike="noStrike" cap="none" dirty="0" err="1">
                <a:solidFill>
                  <a:srgbClr val="DDEAF6"/>
                </a:solidFill>
                <a:latin typeface="Arial"/>
                <a:ea typeface="Arial"/>
                <a:cs typeface="Arial"/>
                <a:sym typeface="Arial"/>
              </a:rPr>
              <a:t>ni</a:t>
            </a:r>
            <a:r>
              <a:rPr lang="en-US" sz="925" b="0" i="0" u="none" strike="noStrike" cap="none" dirty="0">
                <a:solidFill>
                  <a:srgbClr val="DDEAF6"/>
                </a:solidFill>
                <a:latin typeface="Arial"/>
                <a:ea typeface="Arial"/>
                <a:cs typeface="Arial"/>
                <a:sym typeface="Arial"/>
              </a:rPr>
              <a:t> </a:t>
            </a:r>
            <a:r>
              <a:rPr lang="en-US" sz="925" b="0" i="0" u="none" strike="noStrike" cap="none" dirty="0" err="1">
                <a:solidFill>
                  <a:srgbClr val="DDEAF6"/>
                </a:solidFill>
                <a:latin typeface="Arial"/>
                <a:ea typeface="Arial"/>
                <a:cs typeface="Arial"/>
                <a:sym typeface="Arial"/>
              </a:rPr>
              <a:t>l'EACEA</a:t>
            </a:r>
            <a:r>
              <a:rPr lang="en-US" sz="925" b="0" i="0" u="none" strike="noStrike" cap="none" dirty="0">
                <a:solidFill>
                  <a:srgbClr val="DDEAF6"/>
                </a:solidFill>
                <a:latin typeface="Arial"/>
                <a:ea typeface="Arial"/>
                <a:cs typeface="Arial"/>
                <a:sym typeface="Arial"/>
              </a:rPr>
              <a:t> ne </a:t>
            </a:r>
            <a:r>
              <a:rPr lang="en-US" sz="925" b="0" i="0" u="none" strike="noStrike" cap="none" dirty="0" err="1">
                <a:solidFill>
                  <a:srgbClr val="DDEAF6"/>
                </a:solidFill>
                <a:latin typeface="Arial"/>
                <a:ea typeface="Arial"/>
                <a:cs typeface="Arial"/>
                <a:sym typeface="Arial"/>
              </a:rPr>
              <a:t>peuvent</a:t>
            </a:r>
            <a:r>
              <a:rPr lang="en-US" sz="925" b="0" i="0" u="none" strike="noStrike" cap="none" dirty="0">
                <a:solidFill>
                  <a:srgbClr val="DDEAF6"/>
                </a:solidFill>
                <a:latin typeface="Arial"/>
                <a:ea typeface="Arial"/>
                <a:cs typeface="Arial"/>
                <a:sym typeface="Arial"/>
              </a:rPr>
              <a:t> </a:t>
            </a:r>
            <a:r>
              <a:rPr lang="en-US" sz="925" b="0" i="0" u="none" strike="noStrike" cap="none" dirty="0" err="1">
                <a:solidFill>
                  <a:srgbClr val="DDEAF6"/>
                </a:solidFill>
                <a:latin typeface="Arial"/>
                <a:ea typeface="Arial"/>
                <a:cs typeface="Arial"/>
                <a:sym typeface="Arial"/>
              </a:rPr>
              <a:t>en</a:t>
            </a:r>
            <a:r>
              <a:rPr lang="en-US" sz="925" b="0" i="0" u="none" strike="noStrike" cap="none" dirty="0">
                <a:solidFill>
                  <a:srgbClr val="DDEAF6"/>
                </a:solidFill>
                <a:latin typeface="Arial"/>
                <a:ea typeface="Arial"/>
                <a:cs typeface="Arial"/>
                <a:sym typeface="Arial"/>
              </a:rPr>
              <a:t> </a:t>
            </a:r>
            <a:r>
              <a:rPr lang="en-US" sz="925" b="0" i="0" u="none" strike="noStrike" cap="none" dirty="0" err="1">
                <a:solidFill>
                  <a:srgbClr val="DDEAF6"/>
                </a:solidFill>
                <a:latin typeface="Arial"/>
                <a:ea typeface="Arial"/>
                <a:cs typeface="Arial"/>
                <a:sym typeface="Arial"/>
              </a:rPr>
              <a:t>être</a:t>
            </a:r>
            <a:r>
              <a:rPr lang="en-US" sz="925" b="0" i="0" u="none" strike="noStrike" cap="none" dirty="0">
                <a:solidFill>
                  <a:srgbClr val="DDEAF6"/>
                </a:solidFill>
                <a:latin typeface="Arial"/>
                <a:ea typeface="Arial"/>
                <a:cs typeface="Arial"/>
                <a:sym typeface="Arial"/>
              </a:rPr>
              <a:t> tenues pour </a:t>
            </a:r>
            <a:r>
              <a:rPr lang="en-US" sz="925" b="0" i="0" u="none" strike="noStrike" cap="none" dirty="0" err="1">
                <a:solidFill>
                  <a:srgbClr val="DDEAF6"/>
                </a:solidFill>
                <a:latin typeface="Arial"/>
                <a:ea typeface="Arial"/>
                <a:cs typeface="Arial"/>
                <a:sym typeface="Arial"/>
              </a:rPr>
              <a:t>responsables</a:t>
            </a:r>
            <a:r>
              <a:rPr lang="en-US" sz="925" b="0" i="0" u="none" strike="noStrike" cap="none" dirty="0" smtClean="0">
                <a:solidFill>
                  <a:srgbClr val="DDEAF6"/>
                </a:solidFill>
                <a:latin typeface="Arial"/>
                <a:ea typeface="Arial"/>
                <a:cs typeface="Arial"/>
                <a:sym typeface="Arial"/>
              </a:rPr>
              <a:t>. </a:t>
            </a:r>
            <a:endParaRPr sz="925" b="0" i="0" u="none" strike="noStrike" cap="none" dirty="0">
              <a:solidFill>
                <a:srgbClr val="DDEAF6"/>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4"/>
          <p:cNvSpPr txBox="1">
            <a:spLocks noGrp="1"/>
          </p:cNvSpPr>
          <p:nvPr>
            <p:ph type="title"/>
          </p:nvPr>
        </p:nvSpPr>
        <p:spPr>
          <a:xfrm>
            <a:off x="570032" y="1352412"/>
            <a:ext cx="10515600"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200"/>
              <a:buNone/>
            </a:pPr>
            <a:r>
              <a:rPr lang="en-US" sz="3200">
                <a:solidFill>
                  <a:srgbClr val="203864"/>
                </a:solidFill>
              </a:rPr>
              <a:t>Ce dont nous allons parler...</a:t>
            </a:r>
            <a:endParaRPr sz="3200">
              <a:solidFill>
                <a:srgbClr val="203864"/>
              </a:solidFill>
            </a:endParaRPr>
          </a:p>
        </p:txBody>
      </p:sp>
      <p:sp>
        <p:nvSpPr>
          <p:cNvPr id="175" name="Google Shape;175;p4"/>
          <p:cNvSpPr txBox="1">
            <a:spLocks noGrp="1"/>
          </p:cNvSpPr>
          <p:nvPr>
            <p:ph type="body" idx="1"/>
          </p:nvPr>
        </p:nvSpPr>
        <p:spPr>
          <a:xfrm>
            <a:off x="558000" y="2523104"/>
            <a:ext cx="7872900" cy="3787500"/>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SzPts val="2200"/>
              <a:buChar char="✔"/>
            </a:pPr>
            <a:r>
              <a:rPr lang="en-US" sz="2800"/>
              <a:t>Introduction à l'autogestion de la santé </a:t>
            </a:r>
            <a:endParaRPr/>
          </a:p>
          <a:p>
            <a:pPr marL="228600" lvl="0" indent="-228600" algn="l" rtl="0">
              <a:lnSpc>
                <a:spcPct val="150000"/>
              </a:lnSpc>
              <a:spcBef>
                <a:spcPts val="0"/>
              </a:spcBef>
              <a:spcAft>
                <a:spcPts val="0"/>
              </a:spcAft>
              <a:buSzPts val="2200"/>
              <a:buChar char="✔"/>
            </a:pPr>
            <a:r>
              <a:rPr lang="en-US" sz="2800"/>
              <a:t>Qu'est-ce que le projet Mig Health Apps ?</a:t>
            </a:r>
            <a:endParaRPr/>
          </a:p>
          <a:p>
            <a:pPr marL="228600" lvl="0" indent="-228600" algn="l" rtl="0">
              <a:lnSpc>
                <a:spcPct val="150000"/>
              </a:lnSpc>
              <a:spcBef>
                <a:spcPts val="0"/>
              </a:spcBef>
              <a:spcAft>
                <a:spcPts val="0"/>
              </a:spcAft>
              <a:buSzPts val="2200"/>
              <a:buChar char="✔"/>
            </a:pPr>
            <a:r>
              <a:rPr lang="en-US" sz="2800"/>
              <a:t>Principaux concepts sur les applications de santé et le programme Mig-Health Apps</a:t>
            </a:r>
            <a:endParaRPr/>
          </a:p>
          <a:p>
            <a:pPr marL="228600" lvl="0" indent="-228600" algn="l" rtl="0">
              <a:lnSpc>
                <a:spcPct val="150000"/>
              </a:lnSpc>
              <a:spcBef>
                <a:spcPts val="0"/>
              </a:spcBef>
              <a:spcAft>
                <a:spcPts val="0"/>
              </a:spcAft>
              <a:buSzPts val="2200"/>
              <a:buChar char="✔"/>
            </a:pPr>
            <a:r>
              <a:rPr lang="en-US" sz="2800"/>
              <a:t>Naviguer dans les applications de santé </a:t>
            </a:r>
            <a:endParaRPr/>
          </a:p>
        </p:txBody>
      </p:sp>
      <p:sp>
        <p:nvSpPr>
          <p:cNvPr id="176" name="Google Shape;176;p4"/>
          <p:cNvSpPr/>
          <p:nvPr/>
        </p:nvSpPr>
        <p:spPr>
          <a:xfrm>
            <a:off x="411107" y="438863"/>
            <a:ext cx="4092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lt1"/>
                </a:solidFill>
                <a:latin typeface="Gill Sans"/>
                <a:ea typeface="Gill Sans"/>
                <a:cs typeface="Gill Sans"/>
                <a:sym typeface="Gill Sans"/>
              </a:rPr>
              <a:t>1 </a:t>
            </a:r>
            <a:endParaRPr sz="2200" b="1" i="0" u="none" strike="noStrike" cap="none">
              <a:solidFill>
                <a:schemeClr val="lt1"/>
              </a:solidFill>
              <a:latin typeface="Gill Sans"/>
              <a:ea typeface="Gill Sans"/>
              <a:cs typeface="Gill Sans"/>
              <a:sym typeface="Gill Sans"/>
            </a:endParaRPr>
          </a:p>
        </p:txBody>
      </p:sp>
      <p:sp>
        <p:nvSpPr>
          <p:cNvPr id="177" name="Google Shape;177;p4"/>
          <p:cNvSpPr/>
          <p:nvPr/>
        </p:nvSpPr>
        <p:spPr>
          <a:xfrm>
            <a:off x="563507" y="591263"/>
            <a:ext cx="4092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lt1"/>
                </a:solidFill>
                <a:latin typeface="Gill Sans"/>
                <a:ea typeface="Gill Sans"/>
                <a:cs typeface="Gill Sans"/>
                <a:sym typeface="Gill Sans"/>
              </a:rPr>
              <a:t>1 </a:t>
            </a:r>
            <a:endParaRPr sz="2200" b="1" i="0" u="none" strike="noStrike" cap="none">
              <a:solidFill>
                <a:schemeClr val="lt1"/>
              </a:solidFill>
              <a:latin typeface="Gill Sans"/>
              <a:ea typeface="Gill Sans"/>
              <a:cs typeface="Gill Sans"/>
              <a:sym typeface="Gill Sans"/>
            </a:endParaRPr>
          </a:p>
        </p:txBody>
      </p:sp>
      <p:sp>
        <p:nvSpPr>
          <p:cNvPr id="178" name="Google Shape;178;p4"/>
          <p:cNvSpPr/>
          <p:nvPr/>
        </p:nvSpPr>
        <p:spPr>
          <a:xfrm>
            <a:off x="117332" y="438863"/>
            <a:ext cx="4092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lt1"/>
                </a:solidFill>
                <a:latin typeface="Gill Sans"/>
                <a:ea typeface="Gill Sans"/>
                <a:cs typeface="Gill Sans"/>
                <a:sym typeface="Gill Sans"/>
              </a:rPr>
              <a:t>1 </a:t>
            </a:r>
            <a:endParaRPr sz="2200" b="1" i="0" u="none" strike="noStrike" cap="none">
              <a:solidFill>
                <a:schemeClr val="lt1"/>
              </a:solidFill>
              <a:latin typeface="Gill Sans"/>
              <a:ea typeface="Gill Sans"/>
              <a:cs typeface="Gill Sans"/>
              <a:sym typeface="Gill Sans"/>
            </a:endParaRPr>
          </a:p>
        </p:txBody>
      </p:sp>
      <p:sp>
        <p:nvSpPr>
          <p:cNvPr id="179" name="Google Shape;179;p4"/>
          <p:cNvSpPr txBox="1"/>
          <p:nvPr/>
        </p:nvSpPr>
        <p:spPr>
          <a:xfrm>
            <a:off x="831350" y="578375"/>
            <a:ext cx="9633900" cy="5706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Sensibilisation générale à l'importance de l'autogestion et des applications de santé </a:t>
            </a:r>
            <a:endParaRPr sz="1800" b="1" i="0" u="none" strike="noStrike" cap="none">
              <a:solidFill>
                <a:srgbClr val="000000"/>
              </a:solidFill>
              <a:latin typeface="Arial"/>
              <a:ea typeface="Arial"/>
              <a:cs typeface="Arial"/>
              <a:sym typeface="Arial"/>
            </a:endParaRPr>
          </a:p>
        </p:txBody>
      </p:sp>
      <p:sp>
        <p:nvSpPr>
          <p:cNvPr id="180" name="Google Shape;180;p4"/>
          <p:cNvSpPr/>
          <p:nvPr/>
        </p:nvSpPr>
        <p:spPr>
          <a:xfrm>
            <a:off x="269731" y="591263"/>
            <a:ext cx="633648"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lt1"/>
                </a:solidFill>
                <a:latin typeface="Gill Sans"/>
                <a:ea typeface="Gill Sans"/>
                <a:cs typeface="Gill Sans"/>
                <a:sym typeface="Gill Sans"/>
              </a:rPr>
              <a:t>10</a:t>
            </a:r>
            <a:endParaRPr sz="2200" b="1" i="0" u="none" strike="noStrike" cap="none">
              <a:solidFill>
                <a:schemeClr val="lt1"/>
              </a:solidFill>
              <a:latin typeface="Gill Sans"/>
              <a:ea typeface="Gill Sans"/>
              <a:cs typeface="Gill Sans"/>
              <a:sym typeface="Gill Sans"/>
            </a:endParaRPr>
          </a:p>
        </p:txBody>
      </p:sp>
      <p:sp>
        <p:nvSpPr>
          <p:cNvPr id="181" name="Google Shape;181;p4"/>
          <p:cNvSpPr/>
          <p:nvPr/>
        </p:nvSpPr>
        <p:spPr>
          <a:xfrm>
            <a:off x="64294" y="577307"/>
            <a:ext cx="786047" cy="582599"/>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2" name="Google Shape;182;p4"/>
          <p:cNvSpPr/>
          <p:nvPr/>
        </p:nvSpPr>
        <p:spPr>
          <a:xfrm>
            <a:off x="157075" y="663790"/>
            <a:ext cx="660608" cy="430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a:solidFill>
                  <a:schemeClr val="lt1"/>
                </a:solidFill>
                <a:latin typeface="Gill Sans"/>
                <a:ea typeface="Gill Sans"/>
                <a:cs typeface="Gill Sans"/>
                <a:sym typeface="Gill Sans"/>
              </a:rPr>
              <a:t>1 </a:t>
            </a:r>
            <a:endParaRPr sz="2200" b="1" i="0" u="none" strike="noStrike" cap="none">
              <a:solidFill>
                <a:schemeClr val="lt1"/>
              </a:solidFill>
              <a:latin typeface="Gill Sans"/>
              <a:ea typeface="Gill Sans"/>
              <a:cs typeface="Gill Sans"/>
              <a:sym typeface="Gill Sans"/>
            </a:endParaRPr>
          </a:p>
        </p:txBody>
      </p:sp>
      <p:sp>
        <p:nvSpPr>
          <p:cNvPr id="183" name="Google Shape;183;p4"/>
          <p:cNvSpPr txBox="1"/>
          <p:nvPr/>
        </p:nvSpPr>
        <p:spPr>
          <a:xfrm>
            <a:off x="8312134" y="6156715"/>
            <a:ext cx="3879866"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2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xmlns="" val="tx"/>
                    </a:ext>
                  </a:extLst>
                </a:hlinkClick>
              </a:rPr>
              <a:t>Source : Image par nuraghies sur Freepik</a:t>
            </a:r>
            <a:endParaRPr sz="1200" b="0" i="0" u="none" strike="noStrike" cap="none">
              <a:solidFill>
                <a:srgbClr val="000000"/>
              </a:solidFill>
              <a:latin typeface="Arial"/>
              <a:ea typeface="Arial"/>
              <a:cs typeface="Arial"/>
              <a:sym typeface="Arial"/>
            </a:endParaRPr>
          </a:p>
        </p:txBody>
      </p:sp>
      <p:pic>
        <p:nvPicPr>
          <p:cNvPr id="184" name="Google Shape;184;p4"/>
          <p:cNvPicPr preferRelativeResize="0"/>
          <p:nvPr/>
        </p:nvPicPr>
        <p:blipFill rotWithShape="1">
          <a:blip r:embed="rId4">
            <a:alphaModFix/>
          </a:blip>
          <a:srcRect/>
          <a:stretch/>
        </p:blipFill>
        <p:spPr>
          <a:xfrm>
            <a:off x="8458200" y="2205318"/>
            <a:ext cx="3747247" cy="3875442"/>
          </a:xfrm>
          <a:prstGeom prst="rect">
            <a:avLst/>
          </a:prstGeom>
          <a:noFill/>
          <a:ln>
            <a:noFill/>
          </a:ln>
        </p:spPr>
      </p:pic>
      <p:pic>
        <p:nvPicPr>
          <p:cNvPr id="2" name="Image 1">
            <a:extLst>
              <a:ext uri="{FF2B5EF4-FFF2-40B4-BE49-F238E27FC236}">
                <a16:creationId xmlns:a16="http://schemas.microsoft.com/office/drawing/2014/main" id="{58564F72-2D26-50E4-149C-1A765DC46148}"/>
              </a:ext>
            </a:extLst>
          </p:cNvPr>
          <p:cNvPicPr>
            <a:picLocks noChangeAspect="1"/>
          </p:cNvPicPr>
          <p:nvPr/>
        </p:nvPicPr>
        <p:blipFill>
          <a:blip r:embed="rId5"/>
          <a:stretch>
            <a:fillRect/>
          </a:stretch>
        </p:blipFill>
        <p:spPr>
          <a:xfrm>
            <a:off x="289" y="6440530"/>
            <a:ext cx="2185699" cy="458549"/>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5"/>
          <p:cNvSpPr txBox="1">
            <a:spLocks noGrp="1"/>
          </p:cNvSpPr>
          <p:nvPr>
            <p:ph type="title"/>
          </p:nvPr>
        </p:nvSpPr>
        <p:spPr>
          <a:xfrm>
            <a:off x="536509" y="1352412"/>
            <a:ext cx="10515600" cy="618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200"/>
              <a:buFont typeface="Calibri"/>
              <a:buNone/>
            </a:pPr>
            <a:r>
              <a:rPr lang="en-US" sz="2800" b="1">
                <a:solidFill>
                  <a:srgbClr val="203864"/>
                </a:solidFill>
              </a:rPr>
              <a:t>Compétences</a:t>
            </a:r>
            <a:endParaRPr sz="2800">
              <a:solidFill>
                <a:srgbClr val="203864"/>
              </a:solidFill>
            </a:endParaRPr>
          </a:p>
        </p:txBody>
      </p:sp>
      <p:sp>
        <p:nvSpPr>
          <p:cNvPr id="191" name="Google Shape;191;p5"/>
          <p:cNvSpPr txBox="1">
            <a:spLocks noGrp="1"/>
          </p:cNvSpPr>
          <p:nvPr>
            <p:ph type="body" idx="1"/>
          </p:nvPr>
        </p:nvSpPr>
        <p:spPr>
          <a:xfrm>
            <a:off x="334525" y="2300950"/>
            <a:ext cx="6684900" cy="3632700"/>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C01E24"/>
              </a:buClr>
              <a:buSzPts val="2200"/>
              <a:buChar char="✔"/>
            </a:pPr>
            <a:r>
              <a:rPr lang="en-US" sz="2800"/>
              <a:t> Identifier les domaines de santé les plus pertinents</a:t>
            </a:r>
            <a:endParaRPr/>
          </a:p>
          <a:p>
            <a:pPr marL="228600" lvl="0" indent="-228600" algn="l" rtl="0">
              <a:lnSpc>
                <a:spcPct val="100000"/>
              </a:lnSpc>
              <a:spcBef>
                <a:spcPts val="0"/>
              </a:spcBef>
              <a:spcAft>
                <a:spcPts val="0"/>
              </a:spcAft>
              <a:buClr>
                <a:srgbClr val="C01E24"/>
              </a:buClr>
              <a:buSzPts val="2200"/>
              <a:buChar char="✔"/>
            </a:pPr>
            <a:r>
              <a:rPr lang="en-US" sz="2800"/>
              <a:t> Identifier les principaux domaines dans lesquels l'autogestion de la santé des apprenants peut être renforcée</a:t>
            </a:r>
            <a:endParaRPr/>
          </a:p>
          <a:p>
            <a:pPr marL="228600" lvl="0" indent="-228600" algn="l" rtl="0">
              <a:lnSpc>
                <a:spcPct val="100000"/>
              </a:lnSpc>
              <a:spcBef>
                <a:spcPts val="0"/>
              </a:spcBef>
              <a:spcAft>
                <a:spcPts val="0"/>
              </a:spcAft>
              <a:buClr>
                <a:srgbClr val="C01E24"/>
              </a:buClr>
              <a:buSzPts val="2200"/>
              <a:buChar char="✔"/>
            </a:pPr>
            <a:r>
              <a:rPr lang="en-US" sz="2800"/>
              <a:t> Reconnaître l'utilité des applications de santé pour les individus</a:t>
            </a:r>
            <a:endParaRPr sz="2800"/>
          </a:p>
        </p:txBody>
      </p:sp>
      <p:sp>
        <p:nvSpPr>
          <p:cNvPr id="192" name="Google Shape;192;p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lt1"/>
                </a:solidFill>
                <a:latin typeface="Gill Sans"/>
                <a:ea typeface="Gill Sans"/>
                <a:cs typeface="Gill Sans"/>
                <a:sym typeface="Gill Sans"/>
              </a:rPr>
              <a:t>1 </a:t>
            </a:r>
            <a:endParaRPr sz="2200" b="1" i="0" u="none" strike="noStrike" cap="none">
              <a:solidFill>
                <a:schemeClr val="lt1"/>
              </a:solidFill>
              <a:latin typeface="Gill Sans"/>
              <a:ea typeface="Gill Sans"/>
              <a:cs typeface="Gill Sans"/>
              <a:sym typeface="Gill Sans"/>
            </a:endParaRPr>
          </a:p>
        </p:txBody>
      </p:sp>
      <p:sp>
        <p:nvSpPr>
          <p:cNvPr id="193" name="Google Shape;193;p5"/>
          <p:cNvSpPr/>
          <p:nvPr/>
        </p:nvSpPr>
        <p:spPr>
          <a:xfrm>
            <a:off x="589670" y="382695"/>
            <a:ext cx="660608"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lt1"/>
                </a:solidFill>
                <a:latin typeface="Gill Sans"/>
                <a:ea typeface="Gill Sans"/>
                <a:cs typeface="Gill Sans"/>
                <a:sym typeface="Gill Sans"/>
              </a:rPr>
              <a:t>1 </a:t>
            </a:r>
            <a:endParaRPr sz="2200" b="1" i="0" u="none" strike="noStrike" cap="none">
              <a:solidFill>
                <a:schemeClr val="lt1"/>
              </a:solidFill>
              <a:latin typeface="Gill Sans"/>
              <a:ea typeface="Gill Sans"/>
              <a:cs typeface="Gill Sans"/>
              <a:sym typeface="Gill Sans"/>
            </a:endParaRPr>
          </a:p>
        </p:txBody>
      </p:sp>
      <p:sp>
        <p:nvSpPr>
          <p:cNvPr id="194" name="Google Shape;194;p5"/>
          <p:cNvSpPr/>
          <p:nvPr/>
        </p:nvSpPr>
        <p:spPr>
          <a:xfrm>
            <a:off x="117332" y="438863"/>
            <a:ext cx="4092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lt1"/>
                </a:solidFill>
                <a:latin typeface="Gill Sans"/>
                <a:ea typeface="Gill Sans"/>
                <a:cs typeface="Gill Sans"/>
                <a:sym typeface="Gill Sans"/>
              </a:rPr>
              <a:t>1 </a:t>
            </a:r>
            <a:endParaRPr sz="2200" b="1" i="0" u="none" strike="noStrike" cap="none">
              <a:solidFill>
                <a:schemeClr val="lt1"/>
              </a:solidFill>
              <a:latin typeface="Gill Sans"/>
              <a:ea typeface="Gill Sans"/>
              <a:cs typeface="Gill Sans"/>
              <a:sym typeface="Gill Sans"/>
            </a:endParaRPr>
          </a:p>
        </p:txBody>
      </p:sp>
      <p:sp>
        <p:nvSpPr>
          <p:cNvPr id="195" name="Google Shape;195;p5"/>
          <p:cNvSpPr/>
          <p:nvPr/>
        </p:nvSpPr>
        <p:spPr>
          <a:xfrm>
            <a:off x="3419912" y="6129356"/>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2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xmlns="" val="tx"/>
                    </a:ext>
                  </a:extLst>
                </a:hlinkClick>
              </a:rPr>
              <a:t>Image by vectorjuice on Freepik</a:t>
            </a:r>
            <a:endParaRPr sz="1200" b="0" i="0" u="none" strike="noStrike" cap="none">
              <a:solidFill>
                <a:srgbClr val="000000"/>
              </a:solidFill>
              <a:latin typeface="Arial"/>
              <a:ea typeface="Arial"/>
              <a:cs typeface="Arial"/>
              <a:sym typeface="Arial"/>
            </a:endParaRPr>
          </a:p>
        </p:txBody>
      </p:sp>
      <p:pic>
        <p:nvPicPr>
          <p:cNvPr id="196" name="Google Shape;196;p5"/>
          <p:cNvPicPr preferRelativeResize="0"/>
          <p:nvPr/>
        </p:nvPicPr>
        <p:blipFill rotWithShape="1">
          <a:blip r:embed="rId4">
            <a:alphaModFix/>
          </a:blip>
          <a:srcRect l="9128" t="16689" r="8040" b="16682"/>
          <a:stretch/>
        </p:blipFill>
        <p:spPr>
          <a:xfrm>
            <a:off x="7308000" y="2217090"/>
            <a:ext cx="4884000" cy="3845310"/>
          </a:xfrm>
          <a:prstGeom prst="rect">
            <a:avLst/>
          </a:prstGeom>
          <a:noFill/>
          <a:ln>
            <a:noFill/>
          </a:ln>
        </p:spPr>
      </p:pic>
      <p:sp>
        <p:nvSpPr>
          <p:cNvPr id="197" name="Google Shape;197;p5"/>
          <p:cNvSpPr/>
          <p:nvPr/>
        </p:nvSpPr>
        <p:spPr>
          <a:xfrm>
            <a:off x="411107" y="438863"/>
            <a:ext cx="4092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lt1"/>
                </a:solidFill>
                <a:latin typeface="Gill Sans"/>
                <a:ea typeface="Gill Sans"/>
                <a:cs typeface="Gill Sans"/>
                <a:sym typeface="Gill Sans"/>
              </a:rPr>
              <a:t>1 </a:t>
            </a:r>
            <a:endParaRPr sz="2200" b="1" i="0" u="none" strike="noStrike" cap="none">
              <a:solidFill>
                <a:schemeClr val="lt1"/>
              </a:solidFill>
              <a:latin typeface="Gill Sans"/>
              <a:ea typeface="Gill Sans"/>
              <a:cs typeface="Gill Sans"/>
              <a:sym typeface="Gill Sans"/>
            </a:endParaRPr>
          </a:p>
        </p:txBody>
      </p:sp>
      <p:sp>
        <p:nvSpPr>
          <p:cNvPr id="198" name="Google Shape;198;p5"/>
          <p:cNvSpPr/>
          <p:nvPr/>
        </p:nvSpPr>
        <p:spPr>
          <a:xfrm>
            <a:off x="563507" y="591263"/>
            <a:ext cx="4092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lt1"/>
                </a:solidFill>
                <a:latin typeface="Gill Sans"/>
                <a:ea typeface="Gill Sans"/>
                <a:cs typeface="Gill Sans"/>
                <a:sym typeface="Gill Sans"/>
              </a:rPr>
              <a:t>1 </a:t>
            </a:r>
            <a:endParaRPr sz="2200" b="1" i="0" u="none" strike="noStrike" cap="none">
              <a:solidFill>
                <a:schemeClr val="lt1"/>
              </a:solidFill>
              <a:latin typeface="Gill Sans"/>
              <a:ea typeface="Gill Sans"/>
              <a:cs typeface="Gill Sans"/>
              <a:sym typeface="Gill Sans"/>
            </a:endParaRPr>
          </a:p>
        </p:txBody>
      </p:sp>
      <p:sp>
        <p:nvSpPr>
          <p:cNvPr id="199" name="Google Shape;199;p5"/>
          <p:cNvSpPr/>
          <p:nvPr/>
        </p:nvSpPr>
        <p:spPr>
          <a:xfrm>
            <a:off x="117332" y="438863"/>
            <a:ext cx="4092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lt1"/>
                </a:solidFill>
                <a:latin typeface="Gill Sans"/>
                <a:ea typeface="Gill Sans"/>
                <a:cs typeface="Gill Sans"/>
                <a:sym typeface="Gill Sans"/>
              </a:rPr>
              <a:t>1 </a:t>
            </a:r>
            <a:endParaRPr sz="2200" b="1" i="0" u="none" strike="noStrike" cap="none">
              <a:solidFill>
                <a:schemeClr val="lt1"/>
              </a:solidFill>
              <a:latin typeface="Gill Sans"/>
              <a:ea typeface="Gill Sans"/>
              <a:cs typeface="Gill Sans"/>
              <a:sym typeface="Gill Sans"/>
            </a:endParaRPr>
          </a:p>
        </p:txBody>
      </p:sp>
      <p:sp>
        <p:nvSpPr>
          <p:cNvPr id="200" name="Google Shape;200;p5"/>
          <p:cNvSpPr txBox="1"/>
          <p:nvPr/>
        </p:nvSpPr>
        <p:spPr>
          <a:xfrm>
            <a:off x="831350" y="578375"/>
            <a:ext cx="9633900" cy="5706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Sensibilisation générale à l'importance de l'autogestion et des applications de santé </a:t>
            </a:r>
            <a:endParaRPr sz="1800" b="1" i="0" u="none" strike="noStrike" cap="none">
              <a:solidFill>
                <a:srgbClr val="000000"/>
              </a:solidFill>
              <a:latin typeface="Arial"/>
              <a:ea typeface="Arial"/>
              <a:cs typeface="Arial"/>
              <a:sym typeface="Arial"/>
            </a:endParaRPr>
          </a:p>
        </p:txBody>
      </p:sp>
      <p:sp>
        <p:nvSpPr>
          <p:cNvPr id="201" name="Google Shape;201;p5"/>
          <p:cNvSpPr/>
          <p:nvPr/>
        </p:nvSpPr>
        <p:spPr>
          <a:xfrm>
            <a:off x="269731" y="591263"/>
            <a:ext cx="6336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lt1"/>
                </a:solidFill>
                <a:latin typeface="Gill Sans"/>
                <a:ea typeface="Gill Sans"/>
                <a:cs typeface="Gill Sans"/>
                <a:sym typeface="Gill Sans"/>
              </a:rPr>
              <a:t>10</a:t>
            </a:r>
            <a:endParaRPr sz="2200" b="1" i="0" u="none" strike="noStrike" cap="none">
              <a:solidFill>
                <a:schemeClr val="lt1"/>
              </a:solidFill>
              <a:latin typeface="Gill Sans"/>
              <a:ea typeface="Gill Sans"/>
              <a:cs typeface="Gill Sans"/>
              <a:sym typeface="Gill Sans"/>
            </a:endParaRPr>
          </a:p>
        </p:txBody>
      </p:sp>
      <p:sp>
        <p:nvSpPr>
          <p:cNvPr id="202" name="Google Shape;202;p5"/>
          <p:cNvSpPr/>
          <p:nvPr/>
        </p:nvSpPr>
        <p:spPr>
          <a:xfrm>
            <a:off x="64294" y="577307"/>
            <a:ext cx="786000" cy="582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3" name="Google Shape;203;p5"/>
          <p:cNvSpPr/>
          <p:nvPr/>
        </p:nvSpPr>
        <p:spPr>
          <a:xfrm>
            <a:off x="157075" y="663790"/>
            <a:ext cx="660600" cy="430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a:solidFill>
                  <a:schemeClr val="lt1"/>
                </a:solidFill>
                <a:latin typeface="Gill Sans"/>
                <a:ea typeface="Gill Sans"/>
                <a:cs typeface="Gill Sans"/>
                <a:sym typeface="Gill Sans"/>
              </a:rPr>
              <a:t>1 </a:t>
            </a:r>
            <a:endParaRPr sz="2200" b="1" i="0" u="none" strike="noStrike" cap="none">
              <a:solidFill>
                <a:schemeClr val="lt1"/>
              </a:solidFill>
              <a:latin typeface="Gill Sans"/>
              <a:ea typeface="Gill Sans"/>
              <a:cs typeface="Gill Sans"/>
              <a:sym typeface="Gill Sans"/>
            </a:endParaRPr>
          </a:p>
        </p:txBody>
      </p:sp>
      <p:pic>
        <p:nvPicPr>
          <p:cNvPr id="2" name="Image 1">
            <a:extLst>
              <a:ext uri="{FF2B5EF4-FFF2-40B4-BE49-F238E27FC236}">
                <a16:creationId xmlns:a16="http://schemas.microsoft.com/office/drawing/2014/main" id="{C2EEDD25-A9C1-458B-93DC-67ADC93B089D}"/>
              </a:ext>
            </a:extLst>
          </p:cNvPr>
          <p:cNvPicPr>
            <a:picLocks noChangeAspect="1"/>
          </p:cNvPicPr>
          <p:nvPr/>
        </p:nvPicPr>
        <p:blipFill>
          <a:blip r:embed="rId5"/>
          <a:stretch>
            <a:fillRect/>
          </a:stretch>
        </p:blipFill>
        <p:spPr>
          <a:xfrm>
            <a:off x="289" y="6440530"/>
            <a:ext cx="2185699" cy="458549"/>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12" descr="Ambition abstract concept"/>
          <p:cNvPicPr preferRelativeResize="0"/>
          <p:nvPr/>
        </p:nvPicPr>
        <p:blipFill rotWithShape="1">
          <a:blip r:embed="rId3">
            <a:alphaModFix/>
          </a:blip>
          <a:srcRect/>
          <a:stretch/>
        </p:blipFill>
        <p:spPr>
          <a:xfrm>
            <a:off x="6674938" y="1079999"/>
            <a:ext cx="5517062" cy="5517062"/>
          </a:xfrm>
          <a:prstGeom prst="rect">
            <a:avLst/>
          </a:prstGeom>
          <a:noFill/>
          <a:ln>
            <a:noFill/>
          </a:ln>
        </p:spPr>
      </p:pic>
      <p:sp>
        <p:nvSpPr>
          <p:cNvPr id="210" name="Google Shape;210;p12"/>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ct val="244444"/>
              <a:buNone/>
            </a:pPr>
            <a:r>
              <a:rPr lang="en-US" sz="2000">
                <a:solidFill>
                  <a:srgbClr val="C01E24"/>
                </a:solidFill>
              </a:rPr>
              <a:t>1.1.1</a:t>
            </a:r>
            <a:r>
              <a:rPr lang="en-US"/>
              <a:t/>
            </a:r>
            <a:br>
              <a:rPr lang="en-US"/>
            </a:br>
            <a:r>
              <a:rPr lang="en-US">
                <a:solidFill>
                  <a:srgbClr val="C01E24"/>
                </a:solidFill>
              </a:rPr>
              <a:t>Introduction à l'autogestion de la santé pour les migrants</a:t>
            </a:r>
            <a:endParaRPr>
              <a:solidFill>
                <a:srgbClr val="C01E24"/>
              </a:solidFill>
            </a:endParaRPr>
          </a:p>
        </p:txBody>
      </p:sp>
      <p:sp>
        <p:nvSpPr>
          <p:cNvPr id="211" name="Google Shape;211;p12"/>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600"/>
              </a:spcBef>
              <a:spcAft>
                <a:spcPts val="0"/>
              </a:spcAft>
              <a:buSzPts val="2200"/>
              <a:buNone/>
            </a:pPr>
            <a:r>
              <a:rPr lang="en-US" sz="2200">
                <a:solidFill>
                  <a:srgbClr val="203864"/>
                </a:solidFill>
              </a:rPr>
              <a:t>Objectifs</a:t>
            </a:r>
            <a:endParaRPr/>
          </a:p>
        </p:txBody>
      </p:sp>
      <p:sp>
        <p:nvSpPr>
          <p:cNvPr id="212" name="Google Shape;212;p12"/>
          <p:cNvSpPr txBox="1">
            <a:spLocks noGrp="1"/>
          </p:cNvSpPr>
          <p:nvPr>
            <p:ph type="body" idx="2"/>
          </p:nvPr>
        </p:nvSpPr>
        <p:spPr>
          <a:xfrm>
            <a:off x="673250" y="2849847"/>
            <a:ext cx="5866800" cy="1794000"/>
          </a:xfrm>
          <a:prstGeom prst="rect">
            <a:avLst/>
          </a:prstGeom>
          <a:noFill/>
          <a:ln>
            <a:noFill/>
          </a:ln>
        </p:spPr>
        <p:txBody>
          <a:bodyPr spcFirstLastPara="1" wrap="square" lIns="91425" tIns="45700" rIns="91425" bIns="45700" anchor="t" anchorCtr="0">
            <a:normAutofit/>
          </a:bodyPr>
          <a:lstStyle/>
          <a:p>
            <a:pPr marL="457200" lvl="0" indent="-368300" algn="l" rtl="0">
              <a:lnSpc>
                <a:spcPct val="100000"/>
              </a:lnSpc>
              <a:spcBef>
                <a:spcPts val="600"/>
              </a:spcBef>
              <a:spcAft>
                <a:spcPts val="0"/>
              </a:spcAft>
              <a:buSzPts val="2200"/>
              <a:buFont typeface="Noto Sans Symbols"/>
              <a:buChar char="▪"/>
            </a:pPr>
            <a:r>
              <a:rPr lang="en-US" sz="2400">
                <a:latin typeface="Calibri"/>
                <a:ea typeface="Calibri"/>
                <a:cs typeface="Calibri"/>
                <a:sym typeface="Calibri"/>
              </a:rPr>
              <a:t>Apprendre l'importance de l'autogestion de la santé et la façon dont elle peut aider à prévenir ou à gérer certains problèmes de santé.</a:t>
            </a:r>
            <a:endParaRPr sz="2000">
              <a:latin typeface="Calibri"/>
              <a:ea typeface="Calibri"/>
              <a:cs typeface="Calibri"/>
              <a:sym typeface="Calibri"/>
            </a:endParaRPr>
          </a:p>
        </p:txBody>
      </p:sp>
      <p:sp>
        <p:nvSpPr>
          <p:cNvPr id="213" name="Google Shape;213;p12"/>
          <p:cNvSpPr txBox="1"/>
          <p:nvPr/>
        </p:nvSpPr>
        <p:spPr>
          <a:xfrm>
            <a:off x="6000589" y="6199679"/>
            <a:ext cx="6099586"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2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xmlns="" val="tx"/>
                    </a:ext>
                  </a:extLst>
                </a:hlinkClick>
              </a:rPr>
              <a:t>Conçu par Freepik</a:t>
            </a:r>
            <a:endParaRPr sz="1200" b="0" i="0" u="none" strike="noStrike" cap="none">
              <a:solidFill>
                <a:srgbClr val="000000"/>
              </a:solidFill>
              <a:latin typeface="Arial"/>
              <a:ea typeface="Arial"/>
              <a:cs typeface="Arial"/>
              <a:sym typeface="Arial"/>
            </a:endParaRPr>
          </a:p>
        </p:txBody>
      </p:sp>
      <p:pic>
        <p:nvPicPr>
          <p:cNvPr id="2" name="Image 1">
            <a:extLst>
              <a:ext uri="{FF2B5EF4-FFF2-40B4-BE49-F238E27FC236}">
                <a16:creationId xmlns:a16="http://schemas.microsoft.com/office/drawing/2014/main" id="{2A8F9D6E-DD68-7238-8460-521AE67FBF56}"/>
              </a:ext>
            </a:extLst>
          </p:cNvPr>
          <p:cNvPicPr>
            <a:picLocks noChangeAspect="1"/>
          </p:cNvPicPr>
          <p:nvPr/>
        </p:nvPicPr>
        <p:blipFill>
          <a:blip r:embed="rId5"/>
          <a:stretch>
            <a:fillRect/>
          </a:stretch>
        </p:blipFill>
        <p:spPr>
          <a:xfrm>
            <a:off x="289" y="6440530"/>
            <a:ext cx="2185699" cy="458549"/>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3"/>
          <p:cNvSpPr txBox="1">
            <a:spLocks noGrp="1"/>
          </p:cNvSpPr>
          <p:nvPr>
            <p:ph type="title"/>
          </p:nvPr>
        </p:nvSpPr>
        <p:spPr>
          <a:xfrm>
            <a:off x="558000" y="1080000"/>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a:t>Autogestion de la santé pour les migrants</a:t>
            </a:r>
            <a:endParaRPr/>
          </a:p>
        </p:txBody>
      </p:sp>
      <p:sp>
        <p:nvSpPr>
          <p:cNvPr id="219" name="Google Shape;219;p13"/>
          <p:cNvSpPr txBox="1">
            <a:spLocks noGrp="1"/>
          </p:cNvSpPr>
          <p:nvPr>
            <p:ph type="body" idx="1"/>
          </p:nvPr>
        </p:nvSpPr>
        <p:spPr>
          <a:xfrm>
            <a:off x="557999" y="1799999"/>
            <a:ext cx="5852100" cy="4866000"/>
          </a:xfrm>
          <a:prstGeom prst="rect">
            <a:avLst/>
          </a:prstGeom>
          <a:noFill/>
          <a:ln>
            <a:noFill/>
          </a:ln>
        </p:spPr>
        <p:txBody>
          <a:bodyPr spcFirstLastPara="1" wrap="square" lIns="91425" tIns="45700" rIns="91425" bIns="45700" anchor="t" anchorCtr="0">
            <a:normAutofit/>
          </a:bodyPr>
          <a:lstStyle/>
          <a:p>
            <a:pPr marL="457200" lvl="0" indent="-381000" algn="l" rtl="0">
              <a:lnSpc>
                <a:spcPct val="100000"/>
              </a:lnSpc>
              <a:spcBef>
                <a:spcPts val="600"/>
              </a:spcBef>
              <a:spcAft>
                <a:spcPts val="0"/>
              </a:spcAft>
              <a:buSzPts val="2400"/>
              <a:buFont typeface="Noto Sans Symbols"/>
              <a:buChar char="▪"/>
            </a:pPr>
            <a:r>
              <a:rPr lang="en-US"/>
              <a:t>Les citoyens peuvent surveiller leur santé, adapter leur mode de vie et même interagir avec leurs médecins, leurs carrières ou les services d'assistance en recevant et en fournissant des informations en retour. </a:t>
            </a:r>
            <a:endParaRPr/>
          </a:p>
          <a:p>
            <a:pPr marL="457200" lvl="0" indent="-381000" algn="l" rtl="0">
              <a:lnSpc>
                <a:spcPct val="100000"/>
              </a:lnSpc>
              <a:spcBef>
                <a:spcPts val="600"/>
              </a:spcBef>
              <a:spcAft>
                <a:spcPts val="0"/>
              </a:spcAft>
              <a:buSzPts val="2400"/>
              <a:buFont typeface="Noto Sans Symbols"/>
              <a:buChar char="▪"/>
            </a:pPr>
            <a:r>
              <a:rPr lang="en-US"/>
              <a:t>Les applications de santé contribuent au bien-être, à l'autonomisation et à l'affirmation de soi des migrants et peuvent améliorer leur état de santé et leur intégration dans le pays d'accueil.</a:t>
            </a:r>
            <a:endParaRPr/>
          </a:p>
          <a:p>
            <a:pPr marL="457200" lvl="0" indent="-228600" algn="l" rtl="0">
              <a:lnSpc>
                <a:spcPct val="100000"/>
              </a:lnSpc>
              <a:spcBef>
                <a:spcPts val="600"/>
              </a:spcBef>
              <a:spcAft>
                <a:spcPts val="0"/>
              </a:spcAft>
              <a:buSzPts val="2400"/>
              <a:buNone/>
            </a:pPr>
            <a:endParaRPr/>
          </a:p>
        </p:txBody>
      </p:sp>
      <p:pic>
        <p:nvPicPr>
          <p:cNvPr id="220" name="Google Shape;220;p13" descr="Kacheln, Herz, Kurve, Verlauf, Anzeige"/>
          <p:cNvPicPr preferRelativeResize="0"/>
          <p:nvPr/>
        </p:nvPicPr>
        <p:blipFill rotWithShape="1">
          <a:blip r:embed="rId3">
            <a:alphaModFix/>
          </a:blip>
          <a:srcRect/>
          <a:stretch/>
        </p:blipFill>
        <p:spPr>
          <a:xfrm>
            <a:off x="8053075" y="1790992"/>
            <a:ext cx="3424820" cy="3424820"/>
          </a:xfrm>
          <a:prstGeom prst="rect">
            <a:avLst/>
          </a:prstGeom>
          <a:noFill/>
          <a:ln>
            <a:noFill/>
          </a:ln>
        </p:spPr>
      </p:pic>
      <p:sp>
        <p:nvSpPr>
          <p:cNvPr id="221" name="Google Shape;221;p13"/>
          <p:cNvSpPr/>
          <p:nvPr/>
        </p:nvSpPr>
        <p:spPr>
          <a:xfrm>
            <a:off x="3214638" y="6045384"/>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Source </a:t>
            </a:r>
            <a:r>
              <a:rPr lang="en-US" sz="1200" b="0" i="0" u="none" strike="noStrike" cap="none">
                <a:solidFill>
                  <a:schemeClr val="dk1"/>
                </a:solidFill>
                <a:latin typeface="Calibri"/>
                <a:ea typeface="Calibri"/>
                <a:cs typeface="Calibri"/>
                <a:sym typeface="Calibri"/>
              </a:rPr>
              <a:t>: </a:t>
            </a:r>
            <a:r>
              <a:rPr lang="en-US" sz="120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licence Palabay</a:t>
            </a:r>
            <a:endParaRPr sz="1200" b="0" i="0" u="none" strike="noStrike" cap="none">
              <a:solidFill>
                <a:schemeClr val="dk1"/>
              </a:solidFill>
              <a:latin typeface="Calibri"/>
              <a:ea typeface="Calibri"/>
              <a:cs typeface="Calibri"/>
              <a:sym typeface="Calibri"/>
            </a:endParaRPr>
          </a:p>
        </p:txBody>
      </p:sp>
      <p:sp>
        <p:nvSpPr>
          <p:cNvPr id="222" name="Google Shape;222;p13"/>
          <p:cNvSpPr txBox="1"/>
          <p:nvPr/>
        </p:nvSpPr>
        <p:spPr>
          <a:xfrm>
            <a:off x="742399" y="1900"/>
            <a:ext cx="8177011" cy="386100"/>
          </a:xfrm>
          <a:prstGeom prst="rect">
            <a:avLst/>
          </a:prstGeom>
          <a:solidFill>
            <a:srgbClr val="DDE0E5"/>
          </a:solidFill>
          <a:ln>
            <a:noFill/>
          </a:ln>
        </p:spPr>
        <p:txBody>
          <a:bodyPr spcFirstLastPara="1" wrap="square" lIns="91425" tIns="45700" rIns="91425" bIns="45700" anchor="ctr" anchorCtr="0">
            <a:normAutofit fontScale="92500"/>
          </a:bodyPr>
          <a:lstStyle/>
          <a:p>
            <a:pPr marL="0" marR="0" lvl="0" indent="0" algn="l" rtl="0">
              <a:lnSpc>
                <a:spcPct val="90000"/>
              </a:lnSpc>
              <a:spcBef>
                <a:spcPts val="0"/>
              </a:spcBef>
              <a:spcAft>
                <a:spcPts val="0"/>
              </a:spcAft>
              <a:buClr>
                <a:srgbClr val="000000"/>
              </a:buClr>
              <a:buSzPct val="112500"/>
              <a:buFont typeface="Arial"/>
              <a:buNone/>
            </a:pPr>
            <a:r>
              <a:rPr lang="en-US" sz="1600" b="1" i="0" u="none" strike="noStrike" cap="none">
                <a:solidFill>
                  <a:srgbClr val="000000"/>
                </a:solidFill>
                <a:latin typeface="Arial"/>
                <a:ea typeface="Arial"/>
                <a:cs typeface="Arial"/>
                <a:sym typeface="Arial"/>
              </a:rPr>
              <a:t>Sensibilisation générale à l'importance de l'autogestion et des applications de santé </a:t>
            </a:r>
            <a:endParaRPr sz="1600" b="0" i="0" u="none" strike="noStrike" cap="none">
              <a:solidFill>
                <a:srgbClr val="000000"/>
              </a:solidFill>
              <a:latin typeface="Arial"/>
              <a:ea typeface="Arial"/>
              <a:cs typeface="Arial"/>
              <a:sym typeface="Arial"/>
            </a:endParaRPr>
          </a:p>
        </p:txBody>
      </p:sp>
      <p:sp>
        <p:nvSpPr>
          <p:cNvPr id="223" name="Google Shape;223;p13"/>
          <p:cNvSpPr/>
          <p:nvPr/>
        </p:nvSpPr>
        <p:spPr>
          <a:xfrm>
            <a:off x="0" y="0"/>
            <a:ext cx="742500" cy="3861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600" b="1" i="0" u="none" strike="noStrike" cap="none">
                <a:solidFill>
                  <a:srgbClr val="FFFFFF"/>
                </a:solidFill>
                <a:latin typeface="Calibri"/>
                <a:ea typeface="Calibri"/>
                <a:cs typeface="Calibri"/>
                <a:sym typeface="Calibri"/>
              </a:rPr>
              <a:t>1.</a:t>
            </a:r>
            <a:r>
              <a:rPr lang="en-US" sz="1600" b="1">
                <a:solidFill>
                  <a:srgbClr val="FFFFFF"/>
                </a:solidFill>
                <a:latin typeface="Calibri"/>
                <a:ea typeface="Calibri"/>
                <a:cs typeface="Calibri"/>
                <a:sym typeface="Calibri"/>
              </a:rPr>
              <a:t>1</a:t>
            </a:r>
            <a:endParaRPr sz="1600" b="1" i="0" u="none" strike="noStrike" cap="none">
              <a:solidFill>
                <a:srgbClr val="FFFFFF"/>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4"/>
          <p:cNvSpPr txBox="1">
            <a:spLocks noGrp="1"/>
          </p:cNvSpPr>
          <p:nvPr>
            <p:ph type="title"/>
          </p:nvPr>
        </p:nvSpPr>
        <p:spPr>
          <a:xfrm>
            <a:off x="558000" y="1080000"/>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sz="2800">
                <a:solidFill>
                  <a:srgbClr val="203864"/>
                </a:solidFill>
              </a:rPr>
              <a:t>Qu'est-ce que le projet Mig Health Apps ? (1)</a:t>
            </a:r>
            <a:endParaRPr/>
          </a:p>
        </p:txBody>
      </p:sp>
      <p:sp>
        <p:nvSpPr>
          <p:cNvPr id="229" name="Google Shape;229;p14"/>
          <p:cNvSpPr txBox="1">
            <a:spLocks noGrp="1"/>
          </p:cNvSpPr>
          <p:nvPr>
            <p:ph type="body" idx="1"/>
          </p:nvPr>
        </p:nvSpPr>
        <p:spPr>
          <a:xfrm>
            <a:off x="558000" y="1800000"/>
            <a:ext cx="6856800" cy="4866000"/>
          </a:xfrm>
          <a:prstGeom prst="rect">
            <a:avLst/>
          </a:prstGeom>
          <a:noFill/>
          <a:ln>
            <a:noFill/>
          </a:ln>
        </p:spPr>
        <p:txBody>
          <a:bodyPr spcFirstLastPara="1" wrap="square" lIns="91425" tIns="45700" rIns="91425" bIns="45700" anchor="t" anchorCtr="0">
            <a:normAutofit/>
          </a:bodyPr>
          <a:lstStyle/>
          <a:p>
            <a:pPr marL="457200" lvl="0" indent="-381000" algn="l" rtl="0">
              <a:lnSpc>
                <a:spcPct val="100000"/>
              </a:lnSpc>
              <a:spcBef>
                <a:spcPts val="600"/>
              </a:spcBef>
              <a:spcAft>
                <a:spcPts val="0"/>
              </a:spcAft>
              <a:buSzPts val="2400"/>
              <a:buChar char="▪"/>
            </a:pPr>
            <a:r>
              <a:rPr lang="en-US"/>
              <a:t>L'objectif de </a:t>
            </a:r>
            <a:r>
              <a:rPr lang="en-US" b="1"/>
              <a:t>MIG-HEALTH APPS </a:t>
            </a:r>
            <a:r>
              <a:rPr lang="en-US"/>
              <a:t>est d'accroître les compétences des migrants dans l'utilisation des </a:t>
            </a:r>
            <a:r>
              <a:rPr lang="en-US" b="1"/>
              <a:t>applications de santé</a:t>
            </a:r>
            <a:r>
              <a:rPr lang="en-US"/>
              <a:t>. À cette fin, un partenariat de neuf institutions européennes a développé une </a:t>
            </a:r>
            <a:r>
              <a:rPr lang="en-US" b="1"/>
              <a:t>méthodologie de formation expérientielle basée </a:t>
            </a:r>
            <a:r>
              <a:rPr lang="en-US"/>
              <a:t>sur une approche d'apprentissage par la pratique, où les apprenants sont impliqués dans des situations d'autogestion.  Ils appliquent de véritables applications de santé à leur propre situation afin de se familiariser avec les processus et les technologies dans un environnement de formation soutenu.</a:t>
            </a:r>
            <a:endParaRPr/>
          </a:p>
          <a:p>
            <a:pPr marL="457200" lvl="0" indent="-228600" algn="l" rtl="0">
              <a:lnSpc>
                <a:spcPct val="100000"/>
              </a:lnSpc>
              <a:spcBef>
                <a:spcPts val="600"/>
              </a:spcBef>
              <a:spcAft>
                <a:spcPts val="0"/>
              </a:spcAft>
              <a:buSzPts val="2400"/>
              <a:buNone/>
            </a:pPr>
            <a:endParaRPr/>
          </a:p>
        </p:txBody>
      </p:sp>
      <p:sp>
        <p:nvSpPr>
          <p:cNvPr id="230" name="Google Shape;230;p14"/>
          <p:cNvSpPr txBox="1"/>
          <p:nvPr/>
        </p:nvSpPr>
        <p:spPr>
          <a:xfrm>
            <a:off x="742399" y="1900"/>
            <a:ext cx="8177011" cy="386100"/>
          </a:xfrm>
          <a:prstGeom prst="rect">
            <a:avLst/>
          </a:prstGeom>
          <a:solidFill>
            <a:srgbClr val="DDE0E5"/>
          </a:solidFill>
          <a:ln>
            <a:noFill/>
          </a:ln>
        </p:spPr>
        <p:txBody>
          <a:bodyPr spcFirstLastPara="1" wrap="square" lIns="91425" tIns="45700" rIns="91425" bIns="45700" anchor="ctr" anchorCtr="0">
            <a:normAutofit fontScale="92500"/>
          </a:bodyPr>
          <a:lstStyle/>
          <a:p>
            <a:pPr marL="0" marR="0" lvl="0" indent="0" algn="l" rtl="0">
              <a:lnSpc>
                <a:spcPct val="90000"/>
              </a:lnSpc>
              <a:spcBef>
                <a:spcPts val="0"/>
              </a:spcBef>
              <a:spcAft>
                <a:spcPts val="0"/>
              </a:spcAft>
              <a:buClr>
                <a:srgbClr val="000000"/>
              </a:buClr>
              <a:buSzPct val="112500"/>
              <a:buFont typeface="Arial"/>
              <a:buNone/>
            </a:pPr>
            <a:r>
              <a:rPr lang="en-US" sz="1600" b="1" i="0" u="none" strike="noStrike" cap="none" dirty="0" err="1">
                <a:solidFill>
                  <a:srgbClr val="000000"/>
                </a:solidFill>
                <a:latin typeface="Arial"/>
                <a:ea typeface="Arial"/>
                <a:cs typeface="Arial"/>
                <a:sym typeface="Arial"/>
              </a:rPr>
              <a:t>Sensibilisation</a:t>
            </a:r>
            <a:r>
              <a:rPr lang="en-US" sz="1600" b="1" i="0" u="none" strike="noStrike" cap="none" dirty="0">
                <a:solidFill>
                  <a:srgbClr val="000000"/>
                </a:solidFill>
                <a:latin typeface="Arial"/>
                <a:ea typeface="Arial"/>
                <a:cs typeface="Arial"/>
                <a:sym typeface="Arial"/>
              </a:rPr>
              <a:t> générale à l'importance de </a:t>
            </a:r>
            <a:r>
              <a:rPr lang="en-US" sz="1600" b="1" i="0" u="none" strike="noStrike" cap="none" dirty="0" err="1">
                <a:solidFill>
                  <a:srgbClr val="000000"/>
                </a:solidFill>
                <a:latin typeface="Arial"/>
                <a:ea typeface="Arial"/>
                <a:cs typeface="Arial"/>
                <a:sym typeface="Arial"/>
              </a:rPr>
              <a:t>l'autogestion</a:t>
            </a:r>
            <a:r>
              <a:rPr lang="en-US" sz="1600" b="1" i="0" u="none" strike="noStrike" cap="none" dirty="0">
                <a:solidFill>
                  <a:srgbClr val="000000"/>
                </a:solidFill>
                <a:latin typeface="Arial"/>
                <a:ea typeface="Arial"/>
                <a:cs typeface="Arial"/>
                <a:sym typeface="Arial"/>
              </a:rPr>
              <a:t> et des applications de santé </a:t>
            </a:r>
            <a:endParaRPr sz="1600" b="0" i="0" u="none" strike="noStrike" cap="none" dirty="0">
              <a:solidFill>
                <a:srgbClr val="000000"/>
              </a:solidFill>
              <a:latin typeface="Arial"/>
              <a:ea typeface="Arial"/>
              <a:cs typeface="Arial"/>
              <a:sym typeface="Arial"/>
            </a:endParaRPr>
          </a:p>
        </p:txBody>
      </p:sp>
      <p:sp>
        <p:nvSpPr>
          <p:cNvPr id="231" name="Google Shape;231;p14"/>
          <p:cNvSpPr/>
          <p:nvPr/>
        </p:nvSpPr>
        <p:spPr>
          <a:xfrm>
            <a:off x="0" y="0"/>
            <a:ext cx="742500" cy="3861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600" b="1" i="0" u="none" strike="noStrike" cap="none">
                <a:solidFill>
                  <a:srgbClr val="FFFFFF"/>
                </a:solidFill>
                <a:latin typeface="Calibri"/>
                <a:ea typeface="Calibri"/>
                <a:cs typeface="Calibri"/>
                <a:sym typeface="Calibri"/>
              </a:rPr>
              <a:t>1.</a:t>
            </a:r>
            <a:r>
              <a:rPr lang="en-US" sz="1600" b="1">
                <a:solidFill>
                  <a:srgbClr val="FFFFFF"/>
                </a:solidFill>
                <a:latin typeface="Calibri"/>
                <a:ea typeface="Calibri"/>
                <a:cs typeface="Calibri"/>
                <a:sym typeface="Calibri"/>
              </a:rPr>
              <a:t>1</a:t>
            </a:r>
            <a:endParaRPr sz="1600" b="1" i="0" u="none" strike="noStrike" cap="none">
              <a:solidFill>
                <a:srgbClr val="FFFFFF"/>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5"/>
          <p:cNvSpPr txBox="1">
            <a:spLocks noGrp="1"/>
          </p:cNvSpPr>
          <p:nvPr>
            <p:ph type="title"/>
          </p:nvPr>
        </p:nvSpPr>
        <p:spPr>
          <a:xfrm>
            <a:off x="558000" y="1080000"/>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sz="2800">
                <a:solidFill>
                  <a:srgbClr val="203864"/>
                </a:solidFill>
              </a:rPr>
              <a:t>Qu'est-ce que le projet Mig Health Apps ? (2)</a:t>
            </a:r>
            <a:endParaRPr/>
          </a:p>
        </p:txBody>
      </p:sp>
      <p:sp>
        <p:nvSpPr>
          <p:cNvPr id="237" name="Google Shape;237;p15"/>
          <p:cNvSpPr txBox="1">
            <a:spLocks noGrp="1"/>
          </p:cNvSpPr>
          <p:nvPr>
            <p:ph type="body" idx="1"/>
          </p:nvPr>
        </p:nvSpPr>
        <p:spPr>
          <a:xfrm>
            <a:off x="558000" y="1800000"/>
            <a:ext cx="5852100" cy="3463800"/>
          </a:xfrm>
          <a:prstGeom prst="rect">
            <a:avLst/>
          </a:prstGeom>
          <a:noFill/>
          <a:ln>
            <a:noFill/>
          </a:ln>
        </p:spPr>
        <p:txBody>
          <a:bodyPr spcFirstLastPara="1" wrap="square" lIns="91425" tIns="45700" rIns="91425" bIns="45700" anchor="t" anchorCtr="0">
            <a:normAutofit/>
          </a:bodyPr>
          <a:lstStyle/>
          <a:p>
            <a:pPr marL="0" lvl="0" indent="0" algn="just" rtl="0">
              <a:lnSpc>
                <a:spcPct val="100000"/>
              </a:lnSpc>
              <a:spcBef>
                <a:spcPts val="600"/>
              </a:spcBef>
              <a:spcAft>
                <a:spcPts val="0"/>
              </a:spcAft>
              <a:buSzPts val="2400"/>
              <a:buNone/>
            </a:pPr>
            <a:r>
              <a:rPr lang="en-US" sz="2400"/>
              <a:t>Un ensemble de </a:t>
            </a:r>
            <a:r>
              <a:rPr lang="en-US" sz="2400" b="1"/>
              <a:t>ressources de formation </a:t>
            </a:r>
            <a:r>
              <a:rPr lang="en-US" sz="2400"/>
              <a:t>qui encourage l'adoption d'applications de santé par les migrants : </a:t>
            </a:r>
            <a:endParaRPr sz="2400"/>
          </a:p>
          <a:p>
            <a:pPr marL="0" lvl="0" indent="0" algn="just" rtl="0">
              <a:lnSpc>
                <a:spcPct val="100000"/>
              </a:lnSpc>
              <a:spcBef>
                <a:spcPts val="600"/>
              </a:spcBef>
              <a:spcAft>
                <a:spcPts val="0"/>
              </a:spcAft>
              <a:buSzPts val="2400"/>
              <a:buNone/>
            </a:pPr>
            <a:endParaRPr sz="1000"/>
          </a:p>
          <a:p>
            <a:pPr marL="800100" lvl="1" indent="-342900" algn="just" rtl="0">
              <a:lnSpc>
                <a:spcPct val="100000"/>
              </a:lnSpc>
              <a:spcBef>
                <a:spcPts val="600"/>
              </a:spcBef>
              <a:spcAft>
                <a:spcPts val="0"/>
              </a:spcAft>
              <a:buSzPts val="2160"/>
              <a:buFont typeface="Noto Sans Symbols"/>
              <a:buChar char="✔"/>
            </a:pPr>
            <a:r>
              <a:rPr lang="en-US"/>
              <a:t>une </a:t>
            </a:r>
            <a:r>
              <a:rPr lang="en-US" b="1"/>
              <a:t>plateforme de formation en ligne </a:t>
            </a:r>
            <a:r>
              <a:rPr lang="en-US"/>
              <a:t>et </a:t>
            </a:r>
            <a:endParaRPr/>
          </a:p>
          <a:p>
            <a:pPr marL="800100" lvl="1" indent="-342900" algn="just" rtl="0">
              <a:lnSpc>
                <a:spcPct val="100000"/>
              </a:lnSpc>
              <a:spcBef>
                <a:spcPts val="600"/>
              </a:spcBef>
              <a:spcAft>
                <a:spcPts val="0"/>
              </a:spcAft>
              <a:buSzPts val="2160"/>
              <a:buFont typeface="Noto Sans Symbols"/>
              <a:buChar char="✔"/>
            </a:pPr>
            <a:r>
              <a:rPr lang="en-US"/>
              <a:t>un </a:t>
            </a:r>
            <a:r>
              <a:rPr lang="en-US" b="1"/>
              <a:t>outil de formation à l'application </a:t>
            </a:r>
            <a:endParaRPr b="1"/>
          </a:p>
          <a:p>
            <a:pPr marL="914400" lvl="0" indent="0" algn="just" rtl="0">
              <a:lnSpc>
                <a:spcPct val="100000"/>
              </a:lnSpc>
              <a:spcBef>
                <a:spcPts val="600"/>
              </a:spcBef>
              <a:spcAft>
                <a:spcPts val="0"/>
              </a:spcAft>
              <a:buNone/>
            </a:pPr>
            <a:endParaRPr sz="200" b="1"/>
          </a:p>
          <a:p>
            <a:pPr marL="0" lvl="0" indent="0" algn="just" rtl="0">
              <a:lnSpc>
                <a:spcPct val="150000"/>
              </a:lnSpc>
              <a:spcBef>
                <a:spcPts val="600"/>
              </a:spcBef>
              <a:spcAft>
                <a:spcPts val="0"/>
              </a:spcAft>
              <a:buSzPts val="2400"/>
              <a:buNone/>
            </a:pPr>
            <a:r>
              <a:rPr lang="en-US" sz="2400"/>
              <a:t>soutenir la mise en œuvre de la formation.</a:t>
            </a:r>
            <a:endParaRPr/>
          </a:p>
          <a:p>
            <a:pPr marL="457200" lvl="0" indent="-228600" algn="l" rtl="0">
              <a:lnSpc>
                <a:spcPct val="100000"/>
              </a:lnSpc>
              <a:spcBef>
                <a:spcPts val="600"/>
              </a:spcBef>
              <a:spcAft>
                <a:spcPts val="0"/>
              </a:spcAft>
              <a:buSzPts val="2400"/>
              <a:buNone/>
            </a:pPr>
            <a:endParaRPr/>
          </a:p>
        </p:txBody>
      </p:sp>
      <p:sp>
        <p:nvSpPr>
          <p:cNvPr id="238" name="Google Shape;238;p15"/>
          <p:cNvSpPr txBox="1"/>
          <p:nvPr/>
        </p:nvSpPr>
        <p:spPr>
          <a:xfrm>
            <a:off x="742400" y="1900"/>
            <a:ext cx="8048674" cy="386100"/>
          </a:xfrm>
          <a:prstGeom prst="rect">
            <a:avLst/>
          </a:prstGeom>
          <a:solidFill>
            <a:srgbClr val="DDE0E5"/>
          </a:solidFill>
          <a:ln>
            <a:noFill/>
          </a:ln>
        </p:spPr>
        <p:txBody>
          <a:bodyPr spcFirstLastPara="1" wrap="square" lIns="91425" tIns="45700" rIns="91425" bIns="45700" anchor="ctr" anchorCtr="0">
            <a:normAutofit fontScale="92500"/>
          </a:bodyPr>
          <a:lstStyle/>
          <a:p>
            <a:pPr marL="0" marR="0" lvl="0" indent="0" algn="l" rtl="0">
              <a:lnSpc>
                <a:spcPct val="90000"/>
              </a:lnSpc>
              <a:spcBef>
                <a:spcPts val="0"/>
              </a:spcBef>
              <a:spcAft>
                <a:spcPts val="0"/>
              </a:spcAft>
              <a:buClr>
                <a:srgbClr val="000000"/>
              </a:buClr>
              <a:buSzPct val="112500"/>
              <a:buFont typeface="Arial"/>
              <a:buNone/>
            </a:pPr>
            <a:r>
              <a:rPr lang="en-US" sz="1600" b="1" i="0" u="none" strike="noStrike" cap="none" dirty="0" err="1">
                <a:solidFill>
                  <a:srgbClr val="000000"/>
                </a:solidFill>
                <a:latin typeface="Arial"/>
                <a:ea typeface="Arial"/>
                <a:cs typeface="Arial"/>
                <a:sym typeface="Arial"/>
              </a:rPr>
              <a:t>Sensibilisation</a:t>
            </a:r>
            <a:r>
              <a:rPr lang="en-US" sz="1600" b="1" i="0" u="none" strike="noStrike" cap="none" dirty="0">
                <a:solidFill>
                  <a:srgbClr val="000000"/>
                </a:solidFill>
                <a:latin typeface="Arial"/>
                <a:ea typeface="Arial"/>
                <a:cs typeface="Arial"/>
                <a:sym typeface="Arial"/>
              </a:rPr>
              <a:t> générale à l'importance de </a:t>
            </a:r>
            <a:r>
              <a:rPr lang="en-US" sz="1600" b="1" i="0" u="none" strike="noStrike" cap="none" dirty="0" err="1">
                <a:solidFill>
                  <a:srgbClr val="000000"/>
                </a:solidFill>
                <a:latin typeface="Arial"/>
                <a:ea typeface="Arial"/>
                <a:cs typeface="Arial"/>
                <a:sym typeface="Arial"/>
              </a:rPr>
              <a:t>l'autogestion</a:t>
            </a:r>
            <a:r>
              <a:rPr lang="en-US" sz="1600" b="1" i="0" u="none" strike="noStrike" cap="none" dirty="0">
                <a:solidFill>
                  <a:srgbClr val="000000"/>
                </a:solidFill>
                <a:latin typeface="Arial"/>
                <a:ea typeface="Arial"/>
                <a:cs typeface="Arial"/>
                <a:sym typeface="Arial"/>
              </a:rPr>
              <a:t> et des applications de santé </a:t>
            </a:r>
            <a:endParaRPr sz="1600" b="0" i="0" u="none" strike="noStrike" cap="none" dirty="0">
              <a:solidFill>
                <a:srgbClr val="000000"/>
              </a:solidFill>
              <a:latin typeface="Arial"/>
              <a:ea typeface="Arial"/>
              <a:cs typeface="Arial"/>
              <a:sym typeface="Arial"/>
            </a:endParaRPr>
          </a:p>
        </p:txBody>
      </p:sp>
      <p:sp>
        <p:nvSpPr>
          <p:cNvPr id="239" name="Google Shape;239;p15"/>
          <p:cNvSpPr/>
          <p:nvPr/>
        </p:nvSpPr>
        <p:spPr>
          <a:xfrm>
            <a:off x="0" y="0"/>
            <a:ext cx="742500" cy="3861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600" b="1" i="0" u="none" strike="noStrike" cap="none">
                <a:solidFill>
                  <a:srgbClr val="FFFFFF"/>
                </a:solidFill>
                <a:latin typeface="Calibri"/>
                <a:ea typeface="Calibri"/>
                <a:cs typeface="Calibri"/>
                <a:sym typeface="Calibri"/>
              </a:rPr>
              <a:t>1.</a:t>
            </a:r>
            <a:r>
              <a:rPr lang="en-US" sz="1600" b="1">
                <a:solidFill>
                  <a:srgbClr val="FFFFFF"/>
                </a:solidFill>
                <a:latin typeface="Calibri"/>
                <a:ea typeface="Calibri"/>
                <a:cs typeface="Calibri"/>
                <a:sym typeface="Calibri"/>
              </a:rPr>
              <a:t>1</a:t>
            </a:r>
            <a:endParaRPr sz="1600" b="1" i="0" u="none" strike="noStrike" cap="none">
              <a:solidFill>
                <a:srgbClr val="FFFFFF"/>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6"/>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600"/>
              </a:spcBef>
              <a:spcAft>
                <a:spcPts val="0"/>
              </a:spcAft>
              <a:buSzPts val="2200"/>
              <a:buNone/>
            </a:pPr>
            <a:r>
              <a:rPr lang="en-US" sz="2200">
                <a:solidFill>
                  <a:srgbClr val="203864"/>
                </a:solidFill>
              </a:rPr>
              <a:t>Objectifs</a:t>
            </a:r>
            <a:endParaRPr/>
          </a:p>
        </p:txBody>
      </p:sp>
      <p:pic>
        <p:nvPicPr>
          <p:cNvPr id="246" name="Google Shape;246;p16" descr="Ambition abstract concept"/>
          <p:cNvPicPr preferRelativeResize="0"/>
          <p:nvPr/>
        </p:nvPicPr>
        <p:blipFill rotWithShape="1">
          <a:blip r:embed="rId3">
            <a:alphaModFix/>
          </a:blip>
          <a:srcRect/>
          <a:stretch/>
        </p:blipFill>
        <p:spPr>
          <a:xfrm>
            <a:off x="6674938" y="1079999"/>
            <a:ext cx="5517062" cy="5517062"/>
          </a:xfrm>
          <a:prstGeom prst="rect">
            <a:avLst/>
          </a:prstGeom>
          <a:noFill/>
          <a:ln>
            <a:noFill/>
          </a:ln>
        </p:spPr>
      </p:pic>
      <p:sp>
        <p:nvSpPr>
          <p:cNvPr id="247" name="Google Shape;247;p16"/>
          <p:cNvSpPr txBox="1">
            <a:spLocks noGrp="1"/>
          </p:cNvSpPr>
          <p:nvPr>
            <p:ph type="body" idx="2"/>
          </p:nvPr>
        </p:nvSpPr>
        <p:spPr>
          <a:xfrm>
            <a:off x="673250" y="2849848"/>
            <a:ext cx="5866800" cy="2325300"/>
          </a:xfrm>
          <a:prstGeom prst="rect">
            <a:avLst/>
          </a:prstGeom>
          <a:noFill/>
          <a:ln>
            <a:noFill/>
          </a:ln>
        </p:spPr>
        <p:txBody>
          <a:bodyPr spcFirstLastPara="1" wrap="square" lIns="91425" tIns="45700" rIns="91425" bIns="45700" anchor="t" anchorCtr="0">
            <a:normAutofit/>
          </a:bodyPr>
          <a:lstStyle/>
          <a:p>
            <a:pPr marL="457200" lvl="0" indent="-368300" algn="l" rtl="0">
              <a:lnSpc>
                <a:spcPct val="100000"/>
              </a:lnSpc>
              <a:spcBef>
                <a:spcPts val="600"/>
              </a:spcBef>
              <a:spcAft>
                <a:spcPts val="0"/>
              </a:spcAft>
              <a:buSzPts val="2200"/>
              <a:buFont typeface="Noto Sans Symbols"/>
              <a:buChar char="▪"/>
            </a:pPr>
            <a:r>
              <a:rPr lang="en-US" sz="2400">
                <a:latin typeface="Calibri"/>
                <a:ea typeface="Calibri"/>
                <a:cs typeface="Calibri"/>
                <a:sym typeface="Calibri"/>
              </a:rPr>
              <a:t>Identifier et classer les applications de santé</a:t>
            </a:r>
            <a:endParaRPr sz="2400">
              <a:latin typeface="Calibri"/>
              <a:ea typeface="Calibri"/>
              <a:cs typeface="Calibri"/>
              <a:sym typeface="Calibri"/>
            </a:endParaRPr>
          </a:p>
          <a:p>
            <a:pPr marL="457200" lvl="0" indent="0" algn="l" rtl="0">
              <a:lnSpc>
                <a:spcPct val="100000"/>
              </a:lnSpc>
              <a:spcBef>
                <a:spcPts val="600"/>
              </a:spcBef>
              <a:spcAft>
                <a:spcPts val="0"/>
              </a:spcAft>
              <a:buNone/>
            </a:pPr>
            <a:endParaRPr sz="200">
              <a:latin typeface="Calibri"/>
              <a:ea typeface="Calibri"/>
              <a:cs typeface="Calibri"/>
              <a:sym typeface="Calibri"/>
            </a:endParaRPr>
          </a:p>
          <a:p>
            <a:pPr marL="457200" lvl="0" indent="-368300" algn="l" rtl="0">
              <a:lnSpc>
                <a:spcPct val="100000"/>
              </a:lnSpc>
              <a:spcBef>
                <a:spcPts val="600"/>
              </a:spcBef>
              <a:spcAft>
                <a:spcPts val="0"/>
              </a:spcAft>
              <a:buSzPts val="2200"/>
              <a:buFont typeface="Noto Sans Symbols"/>
              <a:buChar char="▪"/>
            </a:pPr>
            <a:r>
              <a:rPr lang="en-US" sz="2400">
                <a:latin typeface="Calibri"/>
                <a:ea typeface="Calibri"/>
                <a:cs typeface="Calibri"/>
                <a:sym typeface="Calibri"/>
              </a:rPr>
              <a:t>Identifier les applications de santé qui peuvent être utiles</a:t>
            </a:r>
            <a:endParaRPr/>
          </a:p>
        </p:txBody>
      </p:sp>
      <p:sp>
        <p:nvSpPr>
          <p:cNvPr id="248" name="Google Shape;248;p16"/>
          <p:cNvSpPr txBox="1"/>
          <p:nvPr/>
        </p:nvSpPr>
        <p:spPr>
          <a:xfrm>
            <a:off x="6000589" y="6199679"/>
            <a:ext cx="6099586"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2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xmlns="" val="tx"/>
                    </a:ext>
                  </a:extLst>
                </a:hlinkClick>
              </a:rPr>
              <a:t>Conçu par Freepik</a:t>
            </a:r>
            <a:endParaRPr sz="1200" b="0" i="0" u="none" strike="noStrike" cap="none">
              <a:solidFill>
                <a:srgbClr val="000000"/>
              </a:solidFill>
              <a:latin typeface="Arial"/>
              <a:ea typeface="Arial"/>
              <a:cs typeface="Arial"/>
              <a:sym typeface="Arial"/>
            </a:endParaRPr>
          </a:p>
        </p:txBody>
      </p:sp>
      <p:sp>
        <p:nvSpPr>
          <p:cNvPr id="249" name="Google Shape;249;p16"/>
          <p:cNvSpPr txBox="1">
            <a:spLocks noGrp="1"/>
          </p:cNvSpPr>
          <p:nvPr>
            <p:ph type="title"/>
          </p:nvPr>
        </p:nvSpPr>
        <p:spPr>
          <a:xfrm>
            <a:off x="558000" y="788974"/>
            <a:ext cx="10515600" cy="893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ct val="220000"/>
              <a:buNone/>
            </a:pPr>
            <a:r>
              <a:rPr lang="en-US" sz="2000">
                <a:solidFill>
                  <a:srgbClr val="C01E24"/>
                </a:solidFill>
              </a:rPr>
              <a:t>1.1.2</a:t>
            </a:r>
            <a:r>
              <a:rPr lang="en-US"/>
              <a:t/>
            </a:r>
            <a:br>
              <a:rPr lang="en-US"/>
            </a:br>
            <a:r>
              <a:rPr lang="en-US">
                <a:solidFill>
                  <a:srgbClr val="C01E24"/>
                </a:solidFill>
              </a:rPr>
              <a:t>Principaux concepts sur les applications de  santé</a:t>
            </a:r>
            <a:endParaRPr>
              <a:solidFill>
                <a:srgbClr val="C01E24"/>
              </a:solidFill>
            </a:endParaRPr>
          </a:p>
        </p:txBody>
      </p:sp>
      <p:pic>
        <p:nvPicPr>
          <p:cNvPr id="2" name="Image 1">
            <a:extLst>
              <a:ext uri="{FF2B5EF4-FFF2-40B4-BE49-F238E27FC236}">
                <a16:creationId xmlns:a16="http://schemas.microsoft.com/office/drawing/2014/main" id="{02C5027A-C530-6CC7-31AD-6756908BFFC8}"/>
              </a:ext>
            </a:extLst>
          </p:cNvPr>
          <p:cNvPicPr>
            <a:picLocks noChangeAspect="1"/>
          </p:cNvPicPr>
          <p:nvPr/>
        </p:nvPicPr>
        <p:blipFill>
          <a:blip r:embed="rId5"/>
          <a:stretch>
            <a:fillRect/>
          </a:stretch>
        </p:blipFill>
        <p:spPr>
          <a:xfrm>
            <a:off x="289" y="6440530"/>
            <a:ext cx="2185699" cy="458549"/>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7"/>
          <p:cNvSpPr txBox="1">
            <a:spLocks noGrp="1"/>
          </p:cNvSpPr>
          <p:nvPr>
            <p:ph type="title"/>
          </p:nvPr>
        </p:nvSpPr>
        <p:spPr>
          <a:xfrm>
            <a:off x="558000" y="1080000"/>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sz="2800">
                <a:latin typeface="Arial"/>
                <a:ea typeface="Arial"/>
                <a:cs typeface="Arial"/>
                <a:sym typeface="Arial"/>
              </a:rPr>
              <a:t>Qu'est-ce qu'une application santé ? (1)</a:t>
            </a:r>
            <a:endParaRPr/>
          </a:p>
        </p:txBody>
      </p:sp>
      <p:sp>
        <p:nvSpPr>
          <p:cNvPr id="255" name="Google Shape;255;p17"/>
          <p:cNvSpPr txBox="1">
            <a:spLocks noGrp="1"/>
          </p:cNvSpPr>
          <p:nvPr>
            <p:ph type="body" idx="1"/>
          </p:nvPr>
        </p:nvSpPr>
        <p:spPr>
          <a:xfrm>
            <a:off x="558000" y="1800000"/>
            <a:ext cx="6603600" cy="4866000"/>
          </a:xfrm>
          <a:prstGeom prst="rect">
            <a:avLst/>
          </a:prstGeom>
          <a:noFill/>
          <a:ln>
            <a:noFill/>
          </a:ln>
        </p:spPr>
        <p:txBody>
          <a:bodyPr spcFirstLastPara="1" wrap="square" lIns="91425" tIns="45700" rIns="91425" bIns="45700" anchor="t" anchorCtr="0">
            <a:normAutofit/>
          </a:bodyPr>
          <a:lstStyle/>
          <a:p>
            <a:pPr marL="457200" lvl="0" indent="-381000" algn="l" rtl="0">
              <a:lnSpc>
                <a:spcPct val="100000"/>
              </a:lnSpc>
              <a:spcBef>
                <a:spcPts val="600"/>
              </a:spcBef>
              <a:spcAft>
                <a:spcPts val="0"/>
              </a:spcAft>
              <a:buSzPts val="2400"/>
              <a:buFont typeface="Noto Sans Symbols"/>
              <a:buChar char="▪"/>
            </a:pPr>
            <a:r>
              <a:rPr lang="en-US"/>
              <a:t>L'utilisation d'applications de santé s'est accrue ces dernières années et peut constituer une ressource utile pour améliorer le bien-être des migrants. </a:t>
            </a:r>
            <a:endParaRPr/>
          </a:p>
          <a:p>
            <a:pPr marL="457200" lvl="0" indent="-381000" algn="l" rtl="0">
              <a:lnSpc>
                <a:spcPct val="100000"/>
              </a:lnSpc>
              <a:spcBef>
                <a:spcPts val="600"/>
              </a:spcBef>
              <a:spcAft>
                <a:spcPts val="0"/>
              </a:spcAft>
              <a:buSzPts val="2400"/>
              <a:buFont typeface="Noto Sans Symbols"/>
              <a:buChar char="▪"/>
            </a:pPr>
            <a:r>
              <a:rPr lang="en-US"/>
              <a:t>Il existe plus de 160 000 applications de santé mobile disponibles dans les boutiques d'applications commerciales, dont la plupart s'adressent à des personnes cherchant à gérer ou à prévenir des maladies chroniques. </a:t>
            </a:r>
            <a:endParaRPr/>
          </a:p>
          <a:p>
            <a:pPr marL="457200" lvl="0" indent="-381000" algn="l" rtl="0">
              <a:lnSpc>
                <a:spcPct val="100000"/>
              </a:lnSpc>
              <a:spcBef>
                <a:spcPts val="600"/>
              </a:spcBef>
              <a:spcAft>
                <a:spcPts val="0"/>
              </a:spcAft>
              <a:buSzPts val="2400"/>
              <a:buFont typeface="Noto Sans Symbols"/>
              <a:buChar char="▪"/>
            </a:pPr>
            <a:r>
              <a:rPr lang="en-US"/>
              <a:t>Les applications sont en passe de devenir une source majeure de conseils en matière de santé.</a:t>
            </a:r>
            <a:endParaRPr/>
          </a:p>
        </p:txBody>
      </p:sp>
      <p:pic>
        <p:nvPicPr>
          <p:cNvPr id="256" name="Google Shape;256;p17" descr="Medizinisch, Krankenschwester, Arzt"/>
          <p:cNvPicPr preferRelativeResize="0"/>
          <p:nvPr/>
        </p:nvPicPr>
        <p:blipFill rotWithShape="1">
          <a:blip r:embed="rId3">
            <a:alphaModFix/>
          </a:blip>
          <a:srcRect/>
          <a:stretch/>
        </p:blipFill>
        <p:spPr>
          <a:xfrm>
            <a:off x="8643258" y="2086752"/>
            <a:ext cx="3304874" cy="3294198"/>
          </a:xfrm>
          <a:prstGeom prst="rect">
            <a:avLst/>
          </a:prstGeom>
          <a:noFill/>
          <a:ln>
            <a:noFill/>
          </a:ln>
        </p:spPr>
      </p:pic>
      <p:sp>
        <p:nvSpPr>
          <p:cNvPr id="257" name="Google Shape;257;p17"/>
          <p:cNvSpPr/>
          <p:nvPr/>
        </p:nvSpPr>
        <p:spPr>
          <a:xfrm>
            <a:off x="3419912" y="6527499"/>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Source </a:t>
            </a:r>
            <a:r>
              <a:rPr lang="en-US" sz="1200" b="0" i="0" u="none" strike="noStrike" cap="none">
                <a:solidFill>
                  <a:schemeClr val="dk1"/>
                </a:solidFill>
                <a:latin typeface="Calibri"/>
                <a:ea typeface="Calibri"/>
                <a:cs typeface="Calibri"/>
                <a:sym typeface="Calibri"/>
              </a:rPr>
              <a:t>: </a:t>
            </a:r>
            <a:r>
              <a:rPr lang="en-US" sz="120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Pixabay </a:t>
            </a:r>
            <a:r>
              <a:rPr lang="en-US" sz="1200" b="0" i="0" u="sng" strike="noStrike" cap="none">
                <a:solidFill>
                  <a:schemeClr val="dk1"/>
                </a:solidFill>
                <a:latin typeface="Calibri"/>
                <a:ea typeface="Calibri"/>
                <a:cs typeface="Calibri"/>
                <a:sym typeface="Calibri"/>
              </a:rPr>
              <a:t>licence+.</a:t>
            </a:r>
            <a:endParaRPr sz="1200" b="0" i="0" u="none" strike="noStrike" cap="none">
              <a:solidFill>
                <a:schemeClr val="dk1"/>
              </a:solidFill>
              <a:latin typeface="Calibri"/>
              <a:ea typeface="Calibri"/>
              <a:cs typeface="Calibri"/>
              <a:sym typeface="Calibri"/>
            </a:endParaRPr>
          </a:p>
        </p:txBody>
      </p:sp>
      <p:sp>
        <p:nvSpPr>
          <p:cNvPr id="258" name="Google Shape;258;p17"/>
          <p:cNvSpPr/>
          <p:nvPr/>
        </p:nvSpPr>
        <p:spPr>
          <a:xfrm>
            <a:off x="9332750" y="-3925"/>
            <a:ext cx="2857800" cy="5388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600" b="0" i="0" u="none" strike="noStrike" cap="none">
                <a:solidFill>
                  <a:schemeClr val="lt1"/>
                </a:solidFill>
                <a:latin typeface="Calibri"/>
                <a:ea typeface="Calibri"/>
                <a:cs typeface="Calibri"/>
                <a:sym typeface="Calibri"/>
              </a:rPr>
              <a:t>1.1.2 Principaux concepts sur les applications de santé</a:t>
            </a:r>
            <a:endParaRPr sz="1600" b="0" i="0" u="none" strike="noStrike" cap="none">
              <a:solidFill>
                <a:schemeClr val="lt1"/>
              </a:solidFill>
              <a:latin typeface="Calibri"/>
              <a:ea typeface="Calibri"/>
              <a:cs typeface="Calibri"/>
              <a:sym typeface="Calibri"/>
            </a:endParaRPr>
          </a:p>
        </p:txBody>
      </p:sp>
      <p:sp>
        <p:nvSpPr>
          <p:cNvPr id="259" name="Google Shape;259;p17"/>
          <p:cNvSpPr txBox="1"/>
          <p:nvPr/>
        </p:nvSpPr>
        <p:spPr>
          <a:xfrm>
            <a:off x="742400" y="1900"/>
            <a:ext cx="7900858" cy="386100"/>
          </a:xfrm>
          <a:prstGeom prst="rect">
            <a:avLst/>
          </a:prstGeom>
          <a:solidFill>
            <a:srgbClr val="DDE0E5"/>
          </a:solidFill>
          <a:ln>
            <a:noFill/>
          </a:ln>
        </p:spPr>
        <p:txBody>
          <a:bodyPr spcFirstLastPara="1" wrap="square" lIns="91425" tIns="45700" rIns="91425" bIns="45700" anchor="ctr" anchorCtr="0">
            <a:normAutofit fontScale="92500"/>
          </a:bodyPr>
          <a:lstStyle/>
          <a:p>
            <a:pPr marL="0" marR="0" lvl="0" indent="0" algn="l" rtl="0">
              <a:lnSpc>
                <a:spcPct val="90000"/>
              </a:lnSpc>
              <a:spcBef>
                <a:spcPts val="0"/>
              </a:spcBef>
              <a:spcAft>
                <a:spcPts val="0"/>
              </a:spcAft>
              <a:buClr>
                <a:srgbClr val="000000"/>
              </a:buClr>
              <a:buSzPct val="112500"/>
              <a:buFont typeface="Arial"/>
              <a:buNone/>
            </a:pPr>
            <a:r>
              <a:rPr lang="en-US" sz="1600" b="1" i="0" u="none" strike="noStrike" cap="none" dirty="0" err="1">
                <a:solidFill>
                  <a:srgbClr val="000000"/>
                </a:solidFill>
                <a:latin typeface="Arial"/>
                <a:ea typeface="Arial"/>
                <a:cs typeface="Arial"/>
                <a:sym typeface="Arial"/>
              </a:rPr>
              <a:t>Sensibilisation</a:t>
            </a:r>
            <a:r>
              <a:rPr lang="en-US" sz="1600" b="1" i="0" u="none" strike="noStrike" cap="none" dirty="0">
                <a:solidFill>
                  <a:srgbClr val="000000"/>
                </a:solidFill>
                <a:latin typeface="Arial"/>
                <a:ea typeface="Arial"/>
                <a:cs typeface="Arial"/>
                <a:sym typeface="Arial"/>
              </a:rPr>
              <a:t> générale à l'importance de </a:t>
            </a:r>
            <a:r>
              <a:rPr lang="en-US" sz="1600" b="1" i="0" u="none" strike="noStrike" cap="none" dirty="0" err="1">
                <a:solidFill>
                  <a:srgbClr val="000000"/>
                </a:solidFill>
                <a:latin typeface="Arial"/>
                <a:ea typeface="Arial"/>
                <a:cs typeface="Arial"/>
                <a:sym typeface="Arial"/>
              </a:rPr>
              <a:t>l'autogestion</a:t>
            </a:r>
            <a:r>
              <a:rPr lang="en-US" sz="1600" b="1" i="0" u="none" strike="noStrike" cap="none" dirty="0">
                <a:solidFill>
                  <a:srgbClr val="000000"/>
                </a:solidFill>
                <a:latin typeface="Arial"/>
                <a:ea typeface="Arial"/>
                <a:cs typeface="Arial"/>
                <a:sym typeface="Arial"/>
              </a:rPr>
              <a:t> et des applications de santé </a:t>
            </a:r>
            <a:endParaRPr sz="1600" b="0" i="0" u="none" strike="noStrike" cap="none" dirty="0">
              <a:solidFill>
                <a:srgbClr val="000000"/>
              </a:solidFill>
              <a:latin typeface="Arial"/>
              <a:ea typeface="Arial"/>
              <a:cs typeface="Arial"/>
              <a:sym typeface="Arial"/>
            </a:endParaRPr>
          </a:p>
        </p:txBody>
      </p:sp>
      <p:sp>
        <p:nvSpPr>
          <p:cNvPr id="260" name="Google Shape;260;p17"/>
          <p:cNvSpPr/>
          <p:nvPr/>
        </p:nvSpPr>
        <p:spPr>
          <a:xfrm>
            <a:off x="0" y="0"/>
            <a:ext cx="742500" cy="3861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600" b="1" i="0" u="none" strike="noStrike" cap="none">
                <a:solidFill>
                  <a:srgbClr val="FFFFFF"/>
                </a:solidFill>
                <a:latin typeface="Calibri"/>
                <a:ea typeface="Calibri"/>
                <a:cs typeface="Calibri"/>
                <a:sym typeface="Calibri"/>
              </a:rPr>
              <a:t>1.</a:t>
            </a:r>
            <a:r>
              <a:rPr lang="en-US" sz="1600" b="1">
                <a:solidFill>
                  <a:srgbClr val="FFFFFF"/>
                </a:solidFill>
                <a:latin typeface="Calibri"/>
                <a:ea typeface="Calibri"/>
                <a:cs typeface="Calibri"/>
                <a:sym typeface="Calibri"/>
              </a:rPr>
              <a:t>1</a:t>
            </a:r>
            <a:endParaRPr sz="1600" b="1" i="0" u="none" strike="noStrike" cap="none">
              <a:solidFill>
                <a:srgbClr val="FFFFFF"/>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8"/>
          <p:cNvSpPr txBox="1">
            <a:spLocks noGrp="1"/>
          </p:cNvSpPr>
          <p:nvPr>
            <p:ph type="title"/>
          </p:nvPr>
        </p:nvSpPr>
        <p:spPr>
          <a:xfrm>
            <a:off x="558000" y="1080000"/>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sz="2800">
                <a:latin typeface="Arial"/>
                <a:ea typeface="Arial"/>
                <a:cs typeface="Arial"/>
                <a:sym typeface="Arial"/>
              </a:rPr>
              <a:t>Qu'est-ce qu'une application santé ? (2)</a:t>
            </a:r>
            <a:endParaRPr/>
          </a:p>
        </p:txBody>
      </p:sp>
      <p:sp>
        <p:nvSpPr>
          <p:cNvPr id="266" name="Google Shape;266;p18"/>
          <p:cNvSpPr txBox="1">
            <a:spLocks noGrp="1"/>
          </p:cNvSpPr>
          <p:nvPr>
            <p:ph type="body" idx="1"/>
          </p:nvPr>
        </p:nvSpPr>
        <p:spPr>
          <a:xfrm>
            <a:off x="557999" y="1799999"/>
            <a:ext cx="7867544" cy="4866000"/>
          </a:xfrm>
          <a:prstGeom prst="rect">
            <a:avLst/>
          </a:prstGeom>
          <a:noFill/>
          <a:ln>
            <a:noFill/>
          </a:ln>
        </p:spPr>
        <p:txBody>
          <a:bodyPr spcFirstLastPara="1" wrap="square" lIns="91425" tIns="45700" rIns="91425" bIns="45700" anchor="t" anchorCtr="0">
            <a:normAutofit/>
          </a:bodyPr>
          <a:lstStyle/>
          <a:p>
            <a:pPr marL="228600" lvl="0" indent="-215900" algn="l" rtl="0">
              <a:lnSpc>
                <a:spcPct val="100000"/>
              </a:lnSpc>
              <a:spcBef>
                <a:spcPts val="600"/>
              </a:spcBef>
              <a:spcAft>
                <a:spcPts val="0"/>
              </a:spcAft>
              <a:buSzPts val="2200"/>
              <a:buChar char="▪"/>
            </a:pPr>
            <a:r>
              <a:rPr lang="en-US"/>
              <a:t>Les applications de santé peuvent promouvoir la santé et la prévention primaire des maladies et aider les personnes atteintes de maladies chroniques à gérer leur état de santé ou à améliorer l'observance de leur traitement. En outre, les applications offrent la possibilité d'accroître l'autonomie des patients. </a:t>
            </a:r>
            <a:endParaRPr/>
          </a:p>
          <a:p>
            <a:pPr marL="228600" lvl="0" indent="-215900" algn="l" rtl="0">
              <a:lnSpc>
                <a:spcPct val="100000"/>
              </a:lnSpc>
              <a:spcBef>
                <a:spcPts val="600"/>
              </a:spcBef>
              <a:spcAft>
                <a:spcPts val="0"/>
              </a:spcAft>
              <a:buSzPts val="2200"/>
              <a:buChar char="▪"/>
            </a:pPr>
            <a:r>
              <a:rPr lang="en-US"/>
              <a:t>Les applications peuvent non seulement contribuer à améliorer ou à surveiller la santé, mais aussi jouer un rôle important dans l'économie de la santé, car elles peuvent aider à réduire les coûts et à accroître l'utilité des systèmes de soins de santé.</a:t>
            </a:r>
            <a:endParaRPr/>
          </a:p>
          <a:p>
            <a:pPr marL="457200" lvl="0" indent="-228600" algn="l" rtl="0">
              <a:lnSpc>
                <a:spcPct val="100000"/>
              </a:lnSpc>
              <a:spcBef>
                <a:spcPts val="600"/>
              </a:spcBef>
              <a:spcAft>
                <a:spcPts val="0"/>
              </a:spcAft>
              <a:buSzPts val="2400"/>
              <a:buFont typeface="Noto Sans Symbols"/>
              <a:buNone/>
            </a:pPr>
            <a:endParaRPr/>
          </a:p>
        </p:txBody>
      </p:sp>
      <p:pic>
        <p:nvPicPr>
          <p:cNvPr id="267" name="Google Shape;267;p18" descr="Medizinisch, Die Gesundheit, Arzt"/>
          <p:cNvPicPr preferRelativeResize="0"/>
          <p:nvPr/>
        </p:nvPicPr>
        <p:blipFill rotWithShape="1">
          <a:blip r:embed="rId3">
            <a:alphaModFix/>
          </a:blip>
          <a:srcRect/>
          <a:stretch/>
        </p:blipFill>
        <p:spPr>
          <a:xfrm>
            <a:off x="8919856" y="2102895"/>
            <a:ext cx="2905017" cy="2984286"/>
          </a:xfrm>
          <a:prstGeom prst="rect">
            <a:avLst/>
          </a:prstGeom>
          <a:noFill/>
          <a:ln>
            <a:noFill/>
          </a:ln>
        </p:spPr>
      </p:pic>
      <p:sp>
        <p:nvSpPr>
          <p:cNvPr id="268" name="Google Shape;268;p18"/>
          <p:cNvSpPr/>
          <p:nvPr/>
        </p:nvSpPr>
        <p:spPr>
          <a:xfrm>
            <a:off x="3418577" y="6503899"/>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Source </a:t>
            </a:r>
            <a:r>
              <a:rPr lang="en-US" sz="1200" b="0" i="0" u="none" strike="noStrike" cap="none">
                <a:solidFill>
                  <a:schemeClr val="dk1"/>
                </a:solidFill>
                <a:latin typeface="Calibri"/>
                <a:ea typeface="Calibri"/>
                <a:cs typeface="Calibri"/>
                <a:sym typeface="Calibri"/>
              </a:rPr>
              <a:t>: </a:t>
            </a:r>
            <a:r>
              <a:rPr lang="en-US" sz="120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licence Palabay</a:t>
            </a:r>
            <a:endParaRPr sz="1200" b="0" i="0" u="none" strike="noStrike" cap="none">
              <a:solidFill>
                <a:schemeClr val="dk1"/>
              </a:solidFill>
              <a:latin typeface="Calibri"/>
              <a:ea typeface="Calibri"/>
              <a:cs typeface="Calibri"/>
              <a:sym typeface="Calibri"/>
            </a:endParaRPr>
          </a:p>
        </p:txBody>
      </p:sp>
      <p:sp>
        <p:nvSpPr>
          <p:cNvPr id="269" name="Google Shape;269;p18"/>
          <p:cNvSpPr txBox="1"/>
          <p:nvPr/>
        </p:nvSpPr>
        <p:spPr>
          <a:xfrm>
            <a:off x="742399" y="1900"/>
            <a:ext cx="7920337" cy="386100"/>
          </a:xfrm>
          <a:prstGeom prst="rect">
            <a:avLst/>
          </a:prstGeom>
          <a:solidFill>
            <a:srgbClr val="DDE0E5"/>
          </a:solidFill>
          <a:ln>
            <a:noFill/>
          </a:ln>
        </p:spPr>
        <p:txBody>
          <a:bodyPr spcFirstLastPara="1" wrap="square" lIns="91425" tIns="45700" rIns="91425" bIns="45700" anchor="ctr" anchorCtr="0">
            <a:normAutofit fontScale="92500"/>
          </a:bodyPr>
          <a:lstStyle/>
          <a:p>
            <a:pPr marL="0" marR="0" lvl="0" indent="0" algn="l" rtl="0">
              <a:lnSpc>
                <a:spcPct val="90000"/>
              </a:lnSpc>
              <a:spcBef>
                <a:spcPts val="0"/>
              </a:spcBef>
              <a:spcAft>
                <a:spcPts val="0"/>
              </a:spcAft>
              <a:buClr>
                <a:srgbClr val="000000"/>
              </a:buClr>
              <a:buSzPct val="112500"/>
              <a:buFont typeface="Arial"/>
              <a:buNone/>
            </a:pPr>
            <a:r>
              <a:rPr lang="en-US" sz="1600" b="1" i="0" u="none" strike="noStrike" cap="none" dirty="0" err="1">
                <a:solidFill>
                  <a:srgbClr val="000000"/>
                </a:solidFill>
                <a:latin typeface="Arial"/>
                <a:ea typeface="Arial"/>
                <a:cs typeface="Arial"/>
                <a:sym typeface="Arial"/>
              </a:rPr>
              <a:t>Sensibilisation</a:t>
            </a:r>
            <a:r>
              <a:rPr lang="en-US" sz="1600" b="1" i="0" u="none" strike="noStrike" cap="none" dirty="0">
                <a:solidFill>
                  <a:srgbClr val="000000"/>
                </a:solidFill>
                <a:latin typeface="Arial"/>
                <a:ea typeface="Arial"/>
                <a:cs typeface="Arial"/>
                <a:sym typeface="Arial"/>
              </a:rPr>
              <a:t> générale à l'importance de </a:t>
            </a:r>
            <a:r>
              <a:rPr lang="en-US" sz="1600" b="1" i="0" u="none" strike="noStrike" cap="none" dirty="0" err="1">
                <a:solidFill>
                  <a:srgbClr val="000000"/>
                </a:solidFill>
                <a:latin typeface="Arial"/>
                <a:ea typeface="Arial"/>
                <a:cs typeface="Arial"/>
                <a:sym typeface="Arial"/>
              </a:rPr>
              <a:t>l'autogestion</a:t>
            </a:r>
            <a:r>
              <a:rPr lang="en-US" sz="1600" b="1" i="0" u="none" strike="noStrike" cap="none" dirty="0">
                <a:solidFill>
                  <a:srgbClr val="000000"/>
                </a:solidFill>
                <a:latin typeface="Arial"/>
                <a:ea typeface="Arial"/>
                <a:cs typeface="Arial"/>
                <a:sym typeface="Arial"/>
              </a:rPr>
              <a:t> et des applications de santé </a:t>
            </a:r>
            <a:endParaRPr sz="1600" b="0" i="0" u="none" strike="noStrike" cap="none" dirty="0">
              <a:solidFill>
                <a:srgbClr val="000000"/>
              </a:solidFill>
              <a:latin typeface="Arial"/>
              <a:ea typeface="Arial"/>
              <a:cs typeface="Arial"/>
              <a:sym typeface="Arial"/>
            </a:endParaRPr>
          </a:p>
        </p:txBody>
      </p:sp>
      <p:sp>
        <p:nvSpPr>
          <p:cNvPr id="270" name="Google Shape;270;p18"/>
          <p:cNvSpPr/>
          <p:nvPr/>
        </p:nvSpPr>
        <p:spPr>
          <a:xfrm>
            <a:off x="0" y="0"/>
            <a:ext cx="742500" cy="3861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600" b="1" i="0" u="none" strike="noStrike" cap="none">
                <a:solidFill>
                  <a:srgbClr val="FFFFFF"/>
                </a:solidFill>
                <a:latin typeface="Calibri"/>
                <a:ea typeface="Calibri"/>
                <a:cs typeface="Calibri"/>
                <a:sym typeface="Calibri"/>
              </a:rPr>
              <a:t>1.</a:t>
            </a:r>
            <a:r>
              <a:rPr lang="en-US" sz="1600" b="1">
                <a:solidFill>
                  <a:srgbClr val="FFFFFF"/>
                </a:solidFill>
                <a:latin typeface="Calibri"/>
                <a:ea typeface="Calibri"/>
                <a:cs typeface="Calibri"/>
                <a:sym typeface="Calibri"/>
              </a:rPr>
              <a:t>1</a:t>
            </a:r>
            <a:endParaRPr sz="1600" b="1" i="0" u="none" strike="noStrike" cap="none">
              <a:solidFill>
                <a:srgbClr val="FFFFFF"/>
              </a:solidFill>
              <a:latin typeface="Calibri"/>
              <a:ea typeface="Calibri"/>
              <a:cs typeface="Calibri"/>
              <a:sym typeface="Calibri"/>
            </a:endParaRPr>
          </a:p>
        </p:txBody>
      </p:sp>
      <p:sp>
        <p:nvSpPr>
          <p:cNvPr id="271" name="Google Shape;271;p18"/>
          <p:cNvSpPr/>
          <p:nvPr/>
        </p:nvSpPr>
        <p:spPr>
          <a:xfrm>
            <a:off x="9332750" y="-3925"/>
            <a:ext cx="2857800" cy="5388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600" b="0" i="0" u="none" strike="noStrike" cap="none">
                <a:solidFill>
                  <a:schemeClr val="lt1"/>
                </a:solidFill>
                <a:latin typeface="Calibri"/>
                <a:ea typeface="Calibri"/>
                <a:cs typeface="Calibri"/>
                <a:sym typeface="Calibri"/>
              </a:rPr>
              <a:t>1.1.2 Principaux concepts sur les applications de santé</a:t>
            </a:r>
            <a:endParaRPr sz="16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19"/>
          <p:cNvSpPr txBox="1">
            <a:spLocks noGrp="1"/>
          </p:cNvSpPr>
          <p:nvPr>
            <p:ph type="title"/>
          </p:nvPr>
        </p:nvSpPr>
        <p:spPr>
          <a:xfrm>
            <a:off x="558000" y="1080000"/>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sz="2800">
                <a:latin typeface="Arial"/>
                <a:ea typeface="Arial"/>
                <a:cs typeface="Arial"/>
                <a:sym typeface="Arial"/>
              </a:rPr>
              <a:t>Ce que le programme Mig-Health App offre (1)</a:t>
            </a:r>
            <a:endParaRPr/>
          </a:p>
        </p:txBody>
      </p:sp>
      <p:sp>
        <p:nvSpPr>
          <p:cNvPr id="277" name="Google Shape;277;p19"/>
          <p:cNvSpPr txBox="1">
            <a:spLocks noGrp="1"/>
          </p:cNvSpPr>
          <p:nvPr>
            <p:ph type="body" idx="1"/>
          </p:nvPr>
        </p:nvSpPr>
        <p:spPr>
          <a:xfrm>
            <a:off x="557998" y="1799999"/>
            <a:ext cx="6800745" cy="4866000"/>
          </a:xfrm>
          <a:prstGeom prst="rect">
            <a:avLst/>
          </a:prstGeom>
          <a:noFill/>
          <a:ln>
            <a:noFill/>
          </a:ln>
        </p:spPr>
        <p:txBody>
          <a:bodyPr spcFirstLastPara="1" wrap="square" lIns="91425" tIns="45700" rIns="91425" bIns="45700" anchor="t" anchorCtr="0">
            <a:normAutofit/>
          </a:bodyPr>
          <a:lstStyle/>
          <a:p>
            <a:pPr marL="76200" lvl="0" indent="0" algn="l" rtl="0">
              <a:lnSpc>
                <a:spcPct val="100000"/>
              </a:lnSpc>
              <a:spcBef>
                <a:spcPts val="600"/>
              </a:spcBef>
              <a:spcAft>
                <a:spcPts val="0"/>
              </a:spcAft>
              <a:buSzPts val="2400"/>
              <a:buNone/>
            </a:pPr>
            <a:r>
              <a:rPr lang="en-US"/>
              <a:t>Le programme de formation est structuré en un ensemble d'"activités de formation expérientielle", réparties dans les sessions suivantes :</a:t>
            </a:r>
            <a:endParaRPr/>
          </a:p>
          <a:p>
            <a:pPr marL="990600" lvl="1" indent="-457200" algn="l" rtl="0">
              <a:lnSpc>
                <a:spcPct val="100000"/>
              </a:lnSpc>
              <a:spcBef>
                <a:spcPts val="600"/>
              </a:spcBef>
              <a:spcAft>
                <a:spcPts val="0"/>
              </a:spcAft>
              <a:buSzPts val="2160"/>
              <a:buFont typeface="Arial"/>
              <a:buAutoNum type="arabicPeriod"/>
            </a:pPr>
            <a:r>
              <a:rPr lang="en-US" sz="2400"/>
              <a:t>Session d'enseignement</a:t>
            </a:r>
            <a:endParaRPr/>
          </a:p>
          <a:p>
            <a:pPr marL="990600" lvl="1" indent="-457200" algn="l" rtl="0">
              <a:lnSpc>
                <a:spcPct val="100000"/>
              </a:lnSpc>
              <a:spcBef>
                <a:spcPts val="600"/>
              </a:spcBef>
              <a:spcAft>
                <a:spcPts val="0"/>
              </a:spcAft>
              <a:buSzPts val="2160"/>
              <a:buFont typeface="Arial"/>
              <a:buAutoNum type="arabicPeriod"/>
            </a:pPr>
            <a:r>
              <a:rPr lang="en-US" sz="2400"/>
              <a:t>Session de formation expérientielle</a:t>
            </a:r>
            <a:endParaRPr/>
          </a:p>
          <a:p>
            <a:pPr marL="990600" lvl="1" indent="-457200" algn="l" rtl="0">
              <a:lnSpc>
                <a:spcPct val="100000"/>
              </a:lnSpc>
              <a:spcBef>
                <a:spcPts val="600"/>
              </a:spcBef>
              <a:spcAft>
                <a:spcPts val="0"/>
              </a:spcAft>
              <a:buSzPts val="2160"/>
              <a:buFont typeface="Arial"/>
              <a:buAutoNum type="arabicPeriod"/>
            </a:pPr>
            <a:r>
              <a:rPr lang="en-US" sz="2400"/>
              <a:t>Auto-apprentissage soutenu par des outils de formation en ligne</a:t>
            </a:r>
            <a:endParaRPr/>
          </a:p>
          <a:p>
            <a:pPr marL="990600" lvl="1" indent="-457200" algn="l" rtl="0">
              <a:lnSpc>
                <a:spcPct val="100000"/>
              </a:lnSpc>
              <a:spcBef>
                <a:spcPts val="600"/>
              </a:spcBef>
              <a:spcAft>
                <a:spcPts val="0"/>
              </a:spcAft>
              <a:buSzPts val="2160"/>
              <a:buFont typeface="Arial"/>
              <a:buAutoNum type="arabicPeriod"/>
            </a:pPr>
            <a:r>
              <a:rPr lang="en-US" sz="2400"/>
              <a:t>Session de clôture</a:t>
            </a:r>
            <a:endParaRPr/>
          </a:p>
          <a:p>
            <a:pPr marL="457200" lvl="0" indent="-228600" algn="l" rtl="0">
              <a:lnSpc>
                <a:spcPct val="100000"/>
              </a:lnSpc>
              <a:spcBef>
                <a:spcPts val="600"/>
              </a:spcBef>
              <a:spcAft>
                <a:spcPts val="0"/>
              </a:spcAft>
              <a:buSzPts val="2400"/>
              <a:buNone/>
            </a:pPr>
            <a:endParaRPr/>
          </a:p>
        </p:txBody>
      </p:sp>
      <p:pic>
        <p:nvPicPr>
          <p:cNvPr id="278" name="Google Shape;278;p19" descr="Kostenlos Person Hält Silber Android Smartphone Stock-Foto"/>
          <p:cNvPicPr preferRelativeResize="0"/>
          <p:nvPr/>
        </p:nvPicPr>
        <p:blipFill rotWithShape="1">
          <a:blip r:embed="rId3">
            <a:alphaModFix/>
          </a:blip>
          <a:srcRect/>
          <a:stretch/>
        </p:blipFill>
        <p:spPr>
          <a:xfrm>
            <a:off x="7903927" y="1905109"/>
            <a:ext cx="3990161" cy="2657447"/>
          </a:xfrm>
          <a:prstGeom prst="rect">
            <a:avLst/>
          </a:prstGeom>
          <a:noFill/>
          <a:ln>
            <a:noFill/>
          </a:ln>
        </p:spPr>
      </p:pic>
      <p:sp>
        <p:nvSpPr>
          <p:cNvPr id="279" name="Google Shape;279;p19"/>
          <p:cNvSpPr/>
          <p:nvPr/>
        </p:nvSpPr>
        <p:spPr>
          <a:xfrm>
            <a:off x="3122000" y="6527499"/>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Source </a:t>
            </a:r>
            <a:r>
              <a:rPr lang="en-US" sz="1200" b="0" i="0" u="none" strike="noStrike" cap="none">
                <a:solidFill>
                  <a:schemeClr val="dk1"/>
                </a:solidFill>
                <a:latin typeface="Calibri"/>
                <a:ea typeface="Calibri"/>
                <a:cs typeface="Calibri"/>
                <a:sym typeface="Calibri"/>
              </a:rPr>
              <a:t>: </a:t>
            </a:r>
            <a:r>
              <a:rPr lang="en-US" sz="120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licence Pexels</a:t>
            </a:r>
            <a:endParaRPr sz="1200" b="0" i="0" u="none" strike="noStrike" cap="none">
              <a:solidFill>
                <a:schemeClr val="dk1"/>
              </a:solidFill>
              <a:latin typeface="Calibri"/>
              <a:ea typeface="Calibri"/>
              <a:cs typeface="Calibri"/>
              <a:sym typeface="Calibri"/>
            </a:endParaRPr>
          </a:p>
        </p:txBody>
      </p:sp>
      <p:sp>
        <p:nvSpPr>
          <p:cNvPr id="280" name="Google Shape;280;p19"/>
          <p:cNvSpPr txBox="1"/>
          <p:nvPr/>
        </p:nvSpPr>
        <p:spPr>
          <a:xfrm>
            <a:off x="742399" y="1900"/>
            <a:ext cx="7936379" cy="386100"/>
          </a:xfrm>
          <a:prstGeom prst="rect">
            <a:avLst/>
          </a:prstGeom>
          <a:solidFill>
            <a:srgbClr val="DDE0E5"/>
          </a:solidFill>
          <a:ln>
            <a:noFill/>
          </a:ln>
        </p:spPr>
        <p:txBody>
          <a:bodyPr spcFirstLastPara="1" wrap="square" lIns="91425" tIns="45700" rIns="91425" bIns="45700" anchor="ctr" anchorCtr="0">
            <a:normAutofit fontScale="92500"/>
          </a:bodyPr>
          <a:lstStyle/>
          <a:p>
            <a:pPr marL="0" marR="0" lvl="0" indent="0" algn="l" rtl="0">
              <a:lnSpc>
                <a:spcPct val="90000"/>
              </a:lnSpc>
              <a:spcBef>
                <a:spcPts val="0"/>
              </a:spcBef>
              <a:spcAft>
                <a:spcPts val="0"/>
              </a:spcAft>
              <a:buClr>
                <a:srgbClr val="000000"/>
              </a:buClr>
              <a:buSzPct val="112500"/>
              <a:buFont typeface="Arial"/>
              <a:buNone/>
            </a:pPr>
            <a:r>
              <a:rPr lang="en-US" sz="1600" b="1" i="0" u="none" strike="noStrike" cap="none" dirty="0" err="1">
                <a:solidFill>
                  <a:srgbClr val="000000"/>
                </a:solidFill>
                <a:latin typeface="Arial"/>
                <a:ea typeface="Arial"/>
                <a:cs typeface="Arial"/>
                <a:sym typeface="Arial"/>
              </a:rPr>
              <a:t>Sensibilisation</a:t>
            </a:r>
            <a:r>
              <a:rPr lang="en-US" sz="1600" b="1" i="0" u="none" strike="noStrike" cap="none" dirty="0">
                <a:solidFill>
                  <a:srgbClr val="000000"/>
                </a:solidFill>
                <a:latin typeface="Arial"/>
                <a:ea typeface="Arial"/>
                <a:cs typeface="Arial"/>
                <a:sym typeface="Arial"/>
              </a:rPr>
              <a:t> générale à l'importance de </a:t>
            </a:r>
            <a:r>
              <a:rPr lang="en-US" sz="1600" b="1" i="0" u="none" strike="noStrike" cap="none" dirty="0" err="1">
                <a:solidFill>
                  <a:srgbClr val="000000"/>
                </a:solidFill>
                <a:latin typeface="Arial"/>
                <a:ea typeface="Arial"/>
                <a:cs typeface="Arial"/>
                <a:sym typeface="Arial"/>
              </a:rPr>
              <a:t>l'autogestion</a:t>
            </a:r>
            <a:r>
              <a:rPr lang="en-US" sz="1600" b="1" i="0" u="none" strike="noStrike" cap="none" dirty="0">
                <a:solidFill>
                  <a:srgbClr val="000000"/>
                </a:solidFill>
                <a:latin typeface="Arial"/>
                <a:ea typeface="Arial"/>
                <a:cs typeface="Arial"/>
                <a:sym typeface="Arial"/>
              </a:rPr>
              <a:t> et des applications de santé </a:t>
            </a:r>
            <a:endParaRPr sz="1600" b="0" i="0" u="none" strike="noStrike" cap="none" dirty="0">
              <a:solidFill>
                <a:srgbClr val="000000"/>
              </a:solidFill>
              <a:latin typeface="Arial"/>
              <a:ea typeface="Arial"/>
              <a:cs typeface="Arial"/>
              <a:sym typeface="Arial"/>
            </a:endParaRPr>
          </a:p>
        </p:txBody>
      </p:sp>
      <p:sp>
        <p:nvSpPr>
          <p:cNvPr id="281" name="Google Shape;281;p19"/>
          <p:cNvSpPr/>
          <p:nvPr/>
        </p:nvSpPr>
        <p:spPr>
          <a:xfrm>
            <a:off x="0" y="0"/>
            <a:ext cx="742500" cy="3861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600" b="1" i="0" u="none" strike="noStrike" cap="none">
                <a:solidFill>
                  <a:srgbClr val="FFFFFF"/>
                </a:solidFill>
                <a:latin typeface="Calibri"/>
                <a:ea typeface="Calibri"/>
                <a:cs typeface="Calibri"/>
                <a:sym typeface="Calibri"/>
              </a:rPr>
              <a:t>1.</a:t>
            </a:r>
            <a:r>
              <a:rPr lang="en-US" sz="1600" b="1">
                <a:solidFill>
                  <a:srgbClr val="FFFFFF"/>
                </a:solidFill>
                <a:latin typeface="Calibri"/>
                <a:ea typeface="Calibri"/>
                <a:cs typeface="Calibri"/>
                <a:sym typeface="Calibri"/>
              </a:rPr>
              <a:t>1</a:t>
            </a:r>
            <a:endParaRPr sz="1600" b="1" i="0" u="none" strike="noStrike" cap="none">
              <a:solidFill>
                <a:srgbClr val="FFFFFF"/>
              </a:solidFill>
              <a:latin typeface="Calibri"/>
              <a:ea typeface="Calibri"/>
              <a:cs typeface="Calibri"/>
              <a:sym typeface="Calibri"/>
            </a:endParaRPr>
          </a:p>
        </p:txBody>
      </p:sp>
      <p:sp>
        <p:nvSpPr>
          <p:cNvPr id="282" name="Google Shape;282;p19"/>
          <p:cNvSpPr/>
          <p:nvPr/>
        </p:nvSpPr>
        <p:spPr>
          <a:xfrm>
            <a:off x="9332750" y="-3925"/>
            <a:ext cx="2857800" cy="5388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600" b="0" i="0" u="none" strike="noStrike" cap="none">
                <a:solidFill>
                  <a:schemeClr val="lt1"/>
                </a:solidFill>
                <a:latin typeface="Calibri"/>
                <a:ea typeface="Calibri"/>
                <a:cs typeface="Calibri"/>
                <a:sym typeface="Calibri"/>
              </a:rPr>
              <a:t>1.1.2 Principaux concepts sur les applications de santé</a:t>
            </a:r>
            <a:endParaRPr sz="16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rotWithShape="1">
          <a:blip r:embed="rId3">
            <a:extLst>
              <a:ext uri="{28A0092B-C50C-407E-A947-70E740481C1C}">
                <a14:useLocalDpi xmlns:a14="http://schemas.microsoft.com/office/drawing/2010/main" val="0"/>
              </a:ext>
            </a:extLst>
          </a:blip>
          <a:srcRect l="10556" t="10000" r="9444" b="9814"/>
          <a:stretch/>
        </p:blipFill>
        <p:spPr>
          <a:xfrm>
            <a:off x="7694368" y="1791344"/>
            <a:ext cx="4257664" cy="4267520"/>
          </a:xfrm>
          <a:prstGeom prst="rect">
            <a:avLst/>
          </a:prstGeom>
        </p:spPr>
      </p:pic>
      <p:pic>
        <p:nvPicPr>
          <p:cNvPr id="11" name="Εικόνα 10"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300ED21F-BA4A-76D4-938D-43CD49C53764}"/>
              </a:ext>
            </a:extLst>
          </p:cNvPr>
          <p:cNvPicPr>
            <a:picLocks noChangeAspect="1"/>
          </p:cNvPicPr>
          <p:nvPr/>
        </p:nvPicPr>
        <p:blipFill rotWithShape="1">
          <a:blip r:embed="rId4">
            <a:extLst>
              <a:ext uri="{28A0092B-C50C-407E-A947-70E740481C1C}">
                <a14:useLocalDpi xmlns:a14="http://schemas.microsoft.com/office/drawing/2010/main" val="0"/>
              </a:ext>
            </a:extLst>
          </a:blip>
          <a:srcRect l="19107"/>
          <a:stretch/>
        </p:blipFill>
        <p:spPr>
          <a:xfrm>
            <a:off x="1488562" y="374456"/>
            <a:ext cx="6563496" cy="2084244"/>
          </a:xfrm>
          <a:prstGeom prst="rect">
            <a:avLst/>
          </a:prstGeom>
        </p:spPr>
      </p:pic>
      <p:pic>
        <p:nvPicPr>
          <p:cNvPr id="13" name="Εικόνα 12">
            <a:extLst>
              <a:ext uri="{FF2B5EF4-FFF2-40B4-BE49-F238E27FC236}">
                <a16:creationId xmlns:a16="http://schemas.microsoft.com/office/drawing/2014/main" id="{7C86EE4D-CAC2-9380-C65D-7DA71C9CBC3B}"/>
              </a:ext>
            </a:extLst>
          </p:cNvPr>
          <p:cNvPicPr>
            <a:picLocks noChangeAspect="1"/>
          </p:cNvPicPr>
          <p:nvPr/>
        </p:nvPicPr>
        <p:blipFill>
          <a:blip r:embed="rId5"/>
          <a:stretch>
            <a:fillRect/>
          </a:stretch>
        </p:blipFill>
        <p:spPr>
          <a:xfrm>
            <a:off x="305" y="5991103"/>
            <a:ext cx="12191695" cy="869554"/>
          </a:xfrm>
          <a:prstGeom prst="rect">
            <a:avLst/>
          </a:prstGeom>
        </p:spPr>
      </p:pic>
      <p:pic>
        <p:nvPicPr>
          <p:cNvPr id="17" name="Εικόνα 16">
            <a:extLst>
              <a:ext uri="{FF2B5EF4-FFF2-40B4-BE49-F238E27FC236}">
                <a16:creationId xmlns:a16="http://schemas.microsoft.com/office/drawing/2014/main" id="{776D3A79-A4EA-011B-EE3F-2B5EC1352C1D}"/>
              </a:ext>
            </a:extLst>
          </p:cNvPr>
          <p:cNvPicPr>
            <a:picLocks noChangeAspect="1"/>
          </p:cNvPicPr>
          <p:nvPr/>
        </p:nvPicPr>
        <p:blipFill rotWithShape="1">
          <a:blip r:embed="rId5"/>
          <a:srcRect b="59835"/>
          <a:stretch/>
        </p:blipFill>
        <p:spPr>
          <a:xfrm rot="10800000">
            <a:off x="-8250" y="-4107"/>
            <a:ext cx="12191695" cy="349261"/>
          </a:xfrm>
          <a:prstGeom prst="rect">
            <a:avLst/>
          </a:prstGeom>
        </p:spPr>
      </p:pic>
      <p:pic>
        <p:nvPicPr>
          <p:cNvPr id="18" name="Εικόνα 17"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9A217B1-02FB-0D22-229B-F635B22A40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6684" y="803957"/>
            <a:ext cx="860604" cy="1540240"/>
          </a:xfrm>
          <a:prstGeom prst="rect">
            <a:avLst/>
          </a:prstGeom>
        </p:spPr>
      </p:pic>
      <p:sp>
        <p:nvSpPr>
          <p:cNvPr id="8" name="Google Shape;120;p1"/>
          <p:cNvSpPr txBox="1"/>
          <p:nvPr/>
        </p:nvSpPr>
        <p:spPr>
          <a:xfrm>
            <a:off x="296684" y="2984210"/>
            <a:ext cx="7615416" cy="2892389"/>
          </a:xfrm>
          <a:prstGeom prst="rect">
            <a:avLst/>
          </a:prstGeom>
          <a:noFill/>
          <a:ln>
            <a:noFill/>
          </a:ln>
        </p:spPr>
        <p:txBody>
          <a:bodyPr spcFirstLastPara="1" wrap="square" lIns="91425" tIns="45700" rIns="91425" bIns="45700" anchor="ctr" anchorCtr="0">
            <a:normAutofit/>
          </a:bodyPr>
          <a:lstStyle/>
          <a:p>
            <a:pPr lvl="0">
              <a:lnSpc>
                <a:spcPct val="90000"/>
              </a:lnSpc>
              <a:buClr>
                <a:srgbClr val="C00000"/>
              </a:buClr>
              <a:buSzPts val="3400"/>
            </a:pPr>
            <a:r>
              <a:rPr lang="en-US" sz="7200" dirty="0">
                <a:solidFill>
                  <a:srgbClr val="C00000"/>
                </a:solidFill>
                <a:latin typeface="Calibri Light" panose="020F0302020204030204" pitchFamily="34" charset="0"/>
                <a:ea typeface="Calibri"/>
                <a:cs typeface="Calibri Light" panose="020F0302020204030204" pitchFamily="34" charset="0"/>
                <a:sym typeface="Calibri"/>
              </a:rPr>
              <a:t>1</a:t>
            </a:r>
            <a:r>
              <a:rPr lang="en-US" sz="3400" b="1" dirty="0">
                <a:solidFill>
                  <a:schemeClr val="dk1"/>
                </a:solidFill>
                <a:latin typeface="Calibri Light" panose="020F0302020204030204" pitchFamily="34" charset="0"/>
                <a:ea typeface="Calibri"/>
                <a:cs typeface="Calibri Light" panose="020F0302020204030204" pitchFamily="34" charset="0"/>
                <a:sym typeface="Calibri"/>
              </a:rPr>
              <a:t/>
            </a:r>
            <a:br>
              <a:rPr lang="en-US" sz="3400" b="1" dirty="0">
                <a:solidFill>
                  <a:schemeClr val="dk1"/>
                </a:solidFill>
                <a:latin typeface="Calibri Light" panose="020F0302020204030204" pitchFamily="34" charset="0"/>
                <a:ea typeface="Calibri"/>
                <a:cs typeface="Calibri Light" panose="020F0302020204030204" pitchFamily="34" charset="0"/>
                <a:sym typeface="Calibri"/>
              </a:rPr>
            </a:br>
            <a:r>
              <a:rPr lang="fr-FR" sz="4000" b="1" dirty="0">
                <a:solidFill>
                  <a:schemeClr val="dk1"/>
                </a:solidFill>
                <a:latin typeface="Calibri Light" panose="020F0302020204030204" pitchFamily="34" charset="0"/>
                <a:ea typeface="Calibri"/>
                <a:cs typeface="Calibri Light" panose="020F0302020204030204" pitchFamily="34" charset="0"/>
                <a:sym typeface="Calibri"/>
              </a:rPr>
              <a:t>Sensibilisation à l'importance de l'autogestion et des applications de santé</a:t>
            </a:r>
          </a:p>
          <a:p>
            <a:pPr marL="0" lvl="0" indent="0" algn="l" rtl="0">
              <a:lnSpc>
                <a:spcPct val="90000"/>
              </a:lnSpc>
              <a:spcBef>
                <a:spcPts val="0"/>
              </a:spcBef>
              <a:spcAft>
                <a:spcPts val="0"/>
              </a:spcAft>
              <a:buClr>
                <a:srgbClr val="C00000"/>
              </a:buClr>
              <a:buSzPts val="3400"/>
              <a:buFont typeface="Calibri"/>
              <a:buNone/>
            </a:pPr>
            <a:endParaRPr sz="3400" b="1" dirty="0">
              <a:solidFill>
                <a:schemeClr val="dk1"/>
              </a:solidFill>
              <a:latin typeface="Calibri Light" panose="020F0302020204030204" pitchFamily="34" charset="0"/>
              <a:ea typeface="Calibri"/>
              <a:cs typeface="Calibri Light" panose="020F0302020204030204" pitchFamily="34" charset="0"/>
              <a:sym typeface="Calibri"/>
            </a:endParaRPr>
          </a:p>
          <a:p>
            <a:pPr marL="0" marR="0" lvl="0" indent="0" algn="l" rtl="0">
              <a:lnSpc>
                <a:spcPct val="90000"/>
              </a:lnSpc>
              <a:spcBef>
                <a:spcPts val="0"/>
              </a:spcBef>
              <a:spcAft>
                <a:spcPts val="0"/>
              </a:spcAft>
              <a:buClr>
                <a:srgbClr val="000000"/>
              </a:buClr>
              <a:buSzPts val="1400"/>
              <a:buFont typeface="Arial"/>
              <a:buNone/>
            </a:pPr>
            <a:endParaRPr sz="1400" i="0" u="none" strike="noStrike" cap="none" dirty="0">
              <a:solidFill>
                <a:srgbClr val="000000"/>
              </a:solidFill>
              <a:latin typeface="Calibri Light" panose="020F0302020204030204" pitchFamily="34" charset="0"/>
              <a:cs typeface="Calibri Light" panose="020F0302020204030204" pitchFamily="34" charset="0"/>
              <a:sym typeface="Arial"/>
            </a:endParaRPr>
          </a:p>
        </p:txBody>
      </p:sp>
    </p:spTree>
    <p:extLst>
      <p:ext uri="{BB962C8B-B14F-4D97-AF65-F5344CB8AC3E}">
        <p14:creationId xmlns:p14="http://schemas.microsoft.com/office/powerpoint/2010/main" val="8034289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20"/>
          <p:cNvSpPr txBox="1">
            <a:spLocks noGrp="1"/>
          </p:cNvSpPr>
          <p:nvPr>
            <p:ph type="title"/>
          </p:nvPr>
        </p:nvSpPr>
        <p:spPr>
          <a:xfrm>
            <a:off x="558000" y="1080000"/>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sz="2800">
                <a:latin typeface="Arial"/>
                <a:ea typeface="Arial"/>
                <a:cs typeface="Arial"/>
                <a:sym typeface="Arial"/>
              </a:rPr>
              <a:t>Ce qu'offre le programme Mig-Health App (2)</a:t>
            </a:r>
            <a:endParaRPr/>
          </a:p>
        </p:txBody>
      </p:sp>
      <p:sp>
        <p:nvSpPr>
          <p:cNvPr id="288" name="Google Shape;288;p20"/>
          <p:cNvSpPr txBox="1">
            <a:spLocks noGrp="1"/>
          </p:cNvSpPr>
          <p:nvPr>
            <p:ph type="body" idx="1"/>
          </p:nvPr>
        </p:nvSpPr>
        <p:spPr>
          <a:xfrm>
            <a:off x="558000" y="1800000"/>
            <a:ext cx="7299600" cy="4866000"/>
          </a:xfrm>
          <a:prstGeom prst="rect">
            <a:avLst/>
          </a:prstGeom>
          <a:noFill/>
          <a:ln>
            <a:noFill/>
          </a:ln>
        </p:spPr>
        <p:txBody>
          <a:bodyPr spcFirstLastPara="1" wrap="square" lIns="91425" tIns="45700" rIns="91425" bIns="45700" anchor="t" anchorCtr="0">
            <a:normAutofit fontScale="92500"/>
          </a:bodyPr>
          <a:lstStyle/>
          <a:p>
            <a:pPr marL="76200" lvl="0" indent="0" algn="just" rtl="0">
              <a:lnSpc>
                <a:spcPct val="150000"/>
              </a:lnSpc>
              <a:spcBef>
                <a:spcPts val="0"/>
              </a:spcBef>
              <a:spcAft>
                <a:spcPts val="0"/>
              </a:spcAft>
              <a:buClr>
                <a:schemeClr val="dk1"/>
              </a:buClr>
              <a:buSzPct val="85561"/>
              <a:buNone/>
            </a:pPr>
            <a:r>
              <a:rPr lang="en-US" sz="3300" b="1"/>
              <a:t>1. Session d'enseignement</a:t>
            </a:r>
            <a:endParaRPr sz="3300">
              <a:latin typeface="Arial"/>
              <a:ea typeface="Arial"/>
              <a:cs typeface="Arial"/>
              <a:sym typeface="Arial"/>
            </a:endParaRPr>
          </a:p>
          <a:p>
            <a:pPr marL="0" lvl="0" indent="0" algn="just" rtl="0">
              <a:lnSpc>
                <a:spcPct val="100000"/>
              </a:lnSpc>
              <a:spcBef>
                <a:spcPts val="1200"/>
              </a:spcBef>
              <a:spcAft>
                <a:spcPts val="0"/>
              </a:spcAft>
              <a:buSzPct val="117647"/>
              <a:buNone/>
            </a:pPr>
            <a:r>
              <a:rPr lang="en-US"/>
              <a:t>Session au cours de laquelle le formateur présente aux stagiaires le contenu principal lié au thème de l'activité expérientielle. Cela peut se faire "en face à face" ou à l'aide d'outils d'apprentissage en ligne. La session comprend la dynamique de groupe suivante :</a:t>
            </a:r>
            <a:endParaRPr/>
          </a:p>
          <a:p>
            <a:pPr marL="342900" lvl="0" indent="-356347" algn="just" rtl="0">
              <a:lnSpc>
                <a:spcPct val="100000"/>
              </a:lnSpc>
              <a:spcBef>
                <a:spcPts val="1200"/>
              </a:spcBef>
              <a:spcAft>
                <a:spcPts val="0"/>
              </a:spcAft>
              <a:buSzPct val="117647"/>
              <a:buFont typeface="Noto Sans Symbols"/>
              <a:buChar char="▪"/>
            </a:pPr>
            <a:r>
              <a:rPr lang="en-US"/>
              <a:t>Dynamique de groupe ; pourquoi ce domaine de la santé est pertinent et quelles sont les meilleures pratiques.</a:t>
            </a:r>
            <a:endParaRPr/>
          </a:p>
          <a:p>
            <a:pPr marL="342900" lvl="0" indent="-356347" algn="just" rtl="0">
              <a:lnSpc>
                <a:spcPct val="100000"/>
              </a:lnSpc>
              <a:spcBef>
                <a:spcPts val="1200"/>
              </a:spcBef>
              <a:spcAft>
                <a:spcPts val="0"/>
              </a:spcAft>
              <a:buSzPct val="117647"/>
              <a:buFont typeface="Noto Sans Symbols"/>
              <a:buChar char="▪"/>
            </a:pPr>
            <a:r>
              <a:rPr lang="en-US"/>
              <a:t>Dynamique de groupe ; comment les applications de santé peuvent soutenir l'autogestion dans ce domaine des soins de santé.</a:t>
            </a:r>
            <a:endParaRPr/>
          </a:p>
          <a:p>
            <a:pPr marL="457200" lvl="0" indent="-228600" algn="l" rtl="0">
              <a:lnSpc>
                <a:spcPct val="100000"/>
              </a:lnSpc>
              <a:spcBef>
                <a:spcPts val="600"/>
              </a:spcBef>
              <a:spcAft>
                <a:spcPts val="0"/>
              </a:spcAft>
              <a:buSzPct val="117647"/>
              <a:buNone/>
            </a:pPr>
            <a:endParaRPr/>
          </a:p>
        </p:txBody>
      </p:sp>
      <p:pic>
        <p:nvPicPr>
          <p:cNvPr id="289" name="Google Shape;289;p20"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a:off x="10099222" y="2048565"/>
            <a:ext cx="1875453" cy="3355415"/>
          </a:xfrm>
          <a:prstGeom prst="rect">
            <a:avLst/>
          </a:prstGeom>
          <a:noFill/>
          <a:ln>
            <a:noFill/>
          </a:ln>
        </p:spPr>
      </p:pic>
      <p:sp>
        <p:nvSpPr>
          <p:cNvPr id="290" name="Google Shape;290;p20"/>
          <p:cNvSpPr txBox="1"/>
          <p:nvPr/>
        </p:nvSpPr>
        <p:spPr>
          <a:xfrm>
            <a:off x="742399" y="1900"/>
            <a:ext cx="7888253" cy="386100"/>
          </a:xfrm>
          <a:prstGeom prst="rect">
            <a:avLst/>
          </a:prstGeom>
          <a:solidFill>
            <a:srgbClr val="DDE0E5"/>
          </a:solidFill>
          <a:ln>
            <a:noFill/>
          </a:ln>
        </p:spPr>
        <p:txBody>
          <a:bodyPr spcFirstLastPara="1" wrap="square" lIns="91425" tIns="45700" rIns="91425" bIns="45700" anchor="ctr" anchorCtr="0">
            <a:normAutofit fontScale="92500"/>
          </a:bodyPr>
          <a:lstStyle/>
          <a:p>
            <a:pPr marL="0" marR="0" lvl="0" indent="0" algn="l" rtl="0">
              <a:lnSpc>
                <a:spcPct val="90000"/>
              </a:lnSpc>
              <a:spcBef>
                <a:spcPts val="0"/>
              </a:spcBef>
              <a:spcAft>
                <a:spcPts val="0"/>
              </a:spcAft>
              <a:buClr>
                <a:srgbClr val="000000"/>
              </a:buClr>
              <a:buSzPct val="112500"/>
              <a:buFont typeface="Arial"/>
              <a:buNone/>
            </a:pPr>
            <a:r>
              <a:rPr lang="en-US" sz="1600" b="1" i="0" u="none" strike="noStrike" cap="none" dirty="0" err="1">
                <a:solidFill>
                  <a:srgbClr val="000000"/>
                </a:solidFill>
                <a:latin typeface="Arial"/>
                <a:ea typeface="Arial"/>
                <a:cs typeface="Arial"/>
                <a:sym typeface="Arial"/>
              </a:rPr>
              <a:t>Sensibilisation</a:t>
            </a:r>
            <a:r>
              <a:rPr lang="en-US" sz="1600" b="1" i="0" u="none" strike="noStrike" cap="none" dirty="0">
                <a:solidFill>
                  <a:srgbClr val="000000"/>
                </a:solidFill>
                <a:latin typeface="Arial"/>
                <a:ea typeface="Arial"/>
                <a:cs typeface="Arial"/>
                <a:sym typeface="Arial"/>
              </a:rPr>
              <a:t> générale à l'importance de </a:t>
            </a:r>
            <a:r>
              <a:rPr lang="en-US" sz="1600" b="1" i="0" u="none" strike="noStrike" cap="none" dirty="0" err="1">
                <a:solidFill>
                  <a:srgbClr val="000000"/>
                </a:solidFill>
                <a:latin typeface="Arial"/>
                <a:ea typeface="Arial"/>
                <a:cs typeface="Arial"/>
                <a:sym typeface="Arial"/>
              </a:rPr>
              <a:t>l'autogestion</a:t>
            </a:r>
            <a:r>
              <a:rPr lang="en-US" sz="1600" b="1" i="0" u="none" strike="noStrike" cap="none" dirty="0">
                <a:solidFill>
                  <a:srgbClr val="000000"/>
                </a:solidFill>
                <a:latin typeface="Arial"/>
                <a:ea typeface="Arial"/>
                <a:cs typeface="Arial"/>
                <a:sym typeface="Arial"/>
              </a:rPr>
              <a:t> et des applications de santé </a:t>
            </a:r>
            <a:endParaRPr sz="1600" b="0" i="0" u="none" strike="noStrike" cap="none" dirty="0">
              <a:solidFill>
                <a:srgbClr val="000000"/>
              </a:solidFill>
              <a:latin typeface="Arial"/>
              <a:ea typeface="Arial"/>
              <a:cs typeface="Arial"/>
              <a:sym typeface="Arial"/>
            </a:endParaRPr>
          </a:p>
        </p:txBody>
      </p:sp>
      <p:sp>
        <p:nvSpPr>
          <p:cNvPr id="291" name="Google Shape;291;p20"/>
          <p:cNvSpPr/>
          <p:nvPr/>
        </p:nvSpPr>
        <p:spPr>
          <a:xfrm>
            <a:off x="0" y="0"/>
            <a:ext cx="742500" cy="3861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600" b="1" i="0" u="none" strike="noStrike" cap="none">
                <a:solidFill>
                  <a:srgbClr val="FFFFFF"/>
                </a:solidFill>
                <a:latin typeface="Calibri"/>
                <a:ea typeface="Calibri"/>
                <a:cs typeface="Calibri"/>
                <a:sym typeface="Calibri"/>
              </a:rPr>
              <a:t>1.</a:t>
            </a:r>
            <a:r>
              <a:rPr lang="en-US" sz="1600" b="1">
                <a:solidFill>
                  <a:srgbClr val="FFFFFF"/>
                </a:solidFill>
                <a:latin typeface="Calibri"/>
                <a:ea typeface="Calibri"/>
                <a:cs typeface="Calibri"/>
                <a:sym typeface="Calibri"/>
              </a:rPr>
              <a:t>1</a:t>
            </a:r>
            <a:endParaRPr sz="1600" b="1" i="0" u="none" strike="noStrike" cap="none">
              <a:solidFill>
                <a:srgbClr val="FFFFFF"/>
              </a:solidFill>
              <a:latin typeface="Calibri"/>
              <a:ea typeface="Calibri"/>
              <a:cs typeface="Calibri"/>
              <a:sym typeface="Calibri"/>
            </a:endParaRPr>
          </a:p>
        </p:txBody>
      </p:sp>
      <p:sp>
        <p:nvSpPr>
          <p:cNvPr id="292" name="Google Shape;292;p20"/>
          <p:cNvSpPr/>
          <p:nvPr/>
        </p:nvSpPr>
        <p:spPr>
          <a:xfrm>
            <a:off x="9332750" y="-3925"/>
            <a:ext cx="2857800" cy="5388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600" b="0" i="0" u="none" strike="noStrike" cap="none">
                <a:solidFill>
                  <a:schemeClr val="lt1"/>
                </a:solidFill>
                <a:latin typeface="Calibri"/>
                <a:ea typeface="Calibri"/>
                <a:cs typeface="Calibri"/>
                <a:sym typeface="Calibri"/>
              </a:rPr>
              <a:t>1.1.2 Principaux concepts sur les applications de santé</a:t>
            </a:r>
            <a:endParaRPr sz="16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21"/>
          <p:cNvSpPr txBox="1">
            <a:spLocks noGrp="1"/>
          </p:cNvSpPr>
          <p:nvPr>
            <p:ph type="title"/>
          </p:nvPr>
        </p:nvSpPr>
        <p:spPr>
          <a:xfrm>
            <a:off x="558000" y="1080000"/>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sz="2800">
                <a:latin typeface="Arial"/>
                <a:ea typeface="Arial"/>
                <a:cs typeface="Arial"/>
                <a:sym typeface="Arial"/>
              </a:rPr>
              <a:t>Ce que le programme Mig-Health App offre (3)</a:t>
            </a:r>
            <a:endParaRPr/>
          </a:p>
        </p:txBody>
      </p:sp>
      <p:sp>
        <p:nvSpPr>
          <p:cNvPr id="298" name="Google Shape;298;p21"/>
          <p:cNvSpPr txBox="1">
            <a:spLocks noGrp="1"/>
          </p:cNvSpPr>
          <p:nvPr>
            <p:ph type="body" idx="1"/>
          </p:nvPr>
        </p:nvSpPr>
        <p:spPr>
          <a:xfrm>
            <a:off x="557998" y="1799999"/>
            <a:ext cx="6800745" cy="4866000"/>
          </a:xfrm>
          <a:prstGeom prst="rect">
            <a:avLst/>
          </a:prstGeom>
          <a:noFill/>
          <a:ln>
            <a:noFill/>
          </a:ln>
        </p:spPr>
        <p:txBody>
          <a:bodyPr spcFirstLastPara="1" wrap="square" lIns="91425" tIns="45700" rIns="91425" bIns="45700" anchor="t" anchorCtr="0">
            <a:normAutofit/>
          </a:bodyPr>
          <a:lstStyle/>
          <a:p>
            <a:pPr marL="76200" lvl="0" indent="0" algn="just" rtl="0">
              <a:lnSpc>
                <a:spcPct val="150000"/>
              </a:lnSpc>
              <a:spcBef>
                <a:spcPts val="0"/>
              </a:spcBef>
              <a:spcAft>
                <a:spcPts val="0"/>
              </a:spcAft>
              <a:buClr>
                <a:schemeClr val="dk1"/>
              </a:buClr>
              <a:buSzPts val="2400"/>
              <a:buNone/>
            </a:pPr>
            <a:r>
              <a:rPr lang="en-US" sz="3300" b="1"/>
              <a:t>2. </a:t>
            </a:r>
            <a:r>
              <a:rPr lang="en-US" sz="2800" b="1"/>
              <a:t>Session de formation expérientielle</a:t>
            </a:r>
            <a:endParaRPr sz="2800">
              <a:latin typeface="Arial"/>
              <a:ea typeface="Arial"/>
              <a:cs typeface="Arial"/>
              <a:sym typeface="Arial"/>
            </a:endParaRPr>
          </a:p>
          <a:p>
            <a:pPr marL="0" lvl="0" indent="0" algn="l" rtl="0">
              <a:lnSpc>
                <a:spcPct val="100000"/>
              </a:lnSpc>
              <a:spcBef>
                <a:spcPts val="1200"/>
              </a:spcBef>
              <a:spcAft>
                <a:spcPts val="0"/>
              </a:spcAft>
              <a:buSzPts val="2400"/>
              <a:buNone/>
            </a:pPr>
            <a:r>
              <a:rPr lang="en-US"/>
              <a:t>Les apprenants seront invités à sélectionner au moins une application de santé dans le domaine de santé concerné. Le formateur les aidera ensuite à tester et à appliquer l'application de santé à leur propre situation de santé ou de vie.</a:t>
            </a:r>
            <a:endParaRPr b="1"/>
          </a:p>
          <a:p>
            <a:pPr marL="457200" lvl="0" indent="-228600" algn="l" rtl="0">
              <a:lnSpc>
                <a:spcPct val="100000"/>
              </a:lnSpc>
              <a:spcBef>
                <a:spcPts val="600"/>
              </a:spcBef>
              <a:spcAft>
                <a:spcPts val="0"/>
              </a:spcAft>
              <a:buSzPts val="2400"/>
              <a:buNone/>
            </a:pPr>
            <a:endParaRPr/>
          </a:p>
        </p:txBody>
      </p:sp>
      <p:pic>
        <p:nvPicPr>
          <p:cNvPr id="299" name="Google Shape;299;p21"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a:off x="10099222" y="2048565"/>
            <a:ext cx="1875453" cy="3355415"/>
          </a:xfrm>
          <a:prstGeom prst="rect">
            <a:avLst/>
          </a:prstGeom>
          <a:noFill/>
          <a:ln>
            <a:noFill/>
          </a:ln>
        </p:spPr>
      </p:pic>
      <p:sp>
        <p:nvSpPr>
          <p:cNvPr id="300" name="Google Shape;300;p21"/>
          <p:cNvSpPr txBox="1"/>
          <p:nvPr/>
        </p:nvSpPr>
        <p:spPr>
          <a:xfrm>
            <a:off x="742399" y="1900"/>
            <a:ext cx="7936379" cy="386100"/>
          </a:xfrm>
          <a:prstGeom prst="rect">
            <a:avLst/>
          </a:prstGeom>
          <a:solidFill>
            <a:srgbClr val="DDE0E5"/>
          </a:solidFill>
          <a:ln>
            <a:noFill/>
          </a:ln>
        </p:spPr>
        <p:txBody>
          <a:bodyPr spcFirstLastPara="1" wrap="square" lIns="91425" tIns="45700" rIns="91425" bIns="45700" anchor="ctr" anchorCtr="0">
            <a:normAutofit fontScale="92500"/>
          </a:bodyPr>
          <a:lstStyle/>
          <a:p>
            <a:pPr marL="0" marR="0" lvl="0" indent="0" algn="l" rtl="0">
              <a:lnSpc>
                <a:spcPct val="90000"/>
              </a:lnSpc>
              <a:spcBef>
                <a:spcPts val="0"/>
              </a:spcBef>
              <a:spcAft>
                <a:spcPts val="0"/>
              </a:spcAft>
              <a:buClr>
                <a:srgbClr val="000000"/>
              </a:buClr>
              <a:buSzPct val="112500"/>
              <a:buFont typeface="Arial"/>
              <a:buNone/>
            </a:pPr>
            <a:r>
              <a:rPr lang="en-US" sz="1600" b="1" i="0" u="none" strike="noStrike" cap="none" dirty="0" err="1">
                <a:solidFill>
                  <a:srgbClr val="000000"/>
                </a:solidFill>
                <a:latin typeface="Arial"/>
                <a:ea typeface="Arial"/>
                <a:cs typeface="Arial"/>
                <a:sym typeface="Arial"/>
              </a:rPr>
              <a:t>Sensibilisation</a:t>
            </a:r>
            <a:r>
              <a:rPr lang="en-US" sz="1600" b="1" i="0" u="none" strike="noStrike" cap="none" dirty="0">
                <a:solidFill>
                  <a:srgbClr val="000000"/>
                </a:solidFill>
                <a:latin typeface="Arial"/>
                <a:ea typeface="Arial"/>
                <a:cs typeface="Arial"/>
                <a:sym typeface="Arial"/>
              </a:rPr>
              <a:t> générale à l'importance de </a:t>
            </a:r>
            <a:r>
              <a:rPr lang="en-US" sz="1600" b="1" i="0" u="none" strike="noStrike" cap="none" dirty="0" err="1">
                <a:solidFill>
                  <a:srgbClr val="000000"/>
                </a:solidFill>
                <a:latin typeface="Arial"/>
                <a:ea typeface="Arial"/>
                <a:cs typeface="Arial"/>
                <a:sym typeface="Arial"/>
              </a:rPr>
              <a:t>l'autogestion</a:t>
            </a:r>
            <a:r>
              <a:rPr lang="en-US" sz="1600" b="1" i="0" u="none" strike="noStrike" cap="none" dirty="0">
                <a:solidFill>
                  <a:srgbClr val="000000"/>
                </a:solidFill>
                <a:latin typeface="Arial"/>
                <a:ea typeface="Arial"/>
                <a:cs typeface="Arial"/>
                <a:sym typeface="Arial"/>
              </a:rPr>
              <a:t> et des applications de santé </a:t>
            </a:r>
            <a:endParaRPr sz="1600" b="0" i="0" u="none" strike="noStrike" cap="none" dirty="0">
              <a:solidFill>
                <a:srgbClr val="000000"/>
              </a:solidFill>
              <a:latin typeface="Arial"/>
              <a:ea typeface="Arial"/>
              <a:cs typeface="Arial"/>
              <a:sym typeface="Arial"/>
            </a:endParaRPr>
          </a:p>
        </p:txBody>
      </p:sp>
      <p:sp>
        <p:nvSpPr>
          <p:cNvPr id="301" name="Google Shape;301;p21"/>
          <p:cNvSpPr/>
          <p:nvPr/>
        </p:nvSpPr>
        <p:spPr>
          <a:xfrm>
            <a:off x="0" y="0"/>
            <a:ext cx="742500" cy="3861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600" b="1" i="0" u="none" strike="noStrike" cap="none">
                <a:solidFill>
                  <a:srgbClr val="FFFFFF"/>
                </a:solidFill>
                <a:latin typeface="Calibri"/>
                <a:ea typeface="Calibri"/>
                <a:cs typeface="Calibri"/>
                <a:sym typeface="Calibri"/>
              </a:rPr>
              <a:t>1.</a:t>
            </a:r>
            <a:r>
              <a:rPr lang="en-US" sz="1600" b="1">
                <a:solidFill>
                  <a:srgbClr val="FFFFFF"/>
                </a:solidFill>
                <a:latin typeface="Calibri"/>
                <a:ea typeface="Calibri"/>
                <a:cs typeface="Calibri"/>
                <a:sym typeface="Calibri"/>
              </a:rPr>
              <a:t>1</a:t>
            </a:r>
            <a:endParaRPr sz="1600" b="1" i="0" u="none" strike="noStrike" cap="none">
              <a:solidFill>
                <a:srgbClr val="FFFFFF"/>
              </a:solidFill>
              <a:latin typeface="Calibri"/>
              <a:ea typeface="Calibri"/>
              <a:cs typeface="Calibri"/>
              <a:sym typeface="Calibri"/>
            </a:endParaRPr>
          </a:p>
        </p:txBody>
      </p:sp>
      <p:sp>
        <p:nvSpPr>
          <p:cNvPr id="302" name="Google Shape;302;p21"/>
          <p:cNvSpPr/>
          <p:nvPr/>
        </p:nvSpPr>
        <p:spPr>
          <a:xfrm>
            <a:off x="9332750" y="-3925"/>
            <a:ext cx="2857800" cy="5388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600" b="0" i="0" u="none" strike="noStrike" cap="none">
                <a:solidFill>
                  <a:schemeClr val="lt1"/>
                </a:solidFill>
                <a:latin typeface="Calibri"/>
                <a:ea typeface="Calibri"/>
                <a:cs typeface="Calibri"/>
                <a:sym typeface="Calibri"/>
              </a:rPr>
              <a:t>1.1.2 Principaux concepts sur les applications de santé</a:t>
            </a:r>
            <a:endParaRPr sz="16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2"/>
          <p:cNvSpPr txBox="1">
            <a:spLocks noGrp="1"/>
          </p:cNvSpPr>
          <p:nvPr>
            <p:ph type="title"/>
          </p:nvPr>
        </p:nvSpPr>
        <p:spPr>
          <a:xfrm>
            <a:off x="558000" y="1080000"/>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sz="2800">
                <a:latin typeface="Arial"/>
                <a:ea typeface="Arial"/>
                <a:cs typeface="Arial"/>
                <a:sym typeface="Arial"/>
              </a:rPr>
              <a:t>Ce qu'offre le programme Mig-Health App (4)</a:t>
            </a:r>
            <a:endParaRPr/>
          </a:p>
        </p:txBody>
      </p:sp>
      <p:sp>
        <p:nvSpPr>
          <p:cNvPr id="308" name="Google Shape;308;p22"/>
          <p:cNvSpPr txBox="1">
            <a:spLocks noGrp="1"/>
          </p:cNvSpPr>
          <p:nvPr>
            <p:ph type="body" idx="1"/>
          </p:nvPr>
        </p:nvSpPr>
        <p:spPr>
          <a:xfrm>
            <a:off x="557998" y="1799999"/>
            <a:ext cx="6800745" cy="4866000"/>
          </a:xfrm>
          <a:prstGeom prst="rect">
            <a:avLst/>
          </a:prstGeom>
          <a:noFill/>
          <a:ln>
            <a:noFill/>
          </a:ln>
        </p:spPr>
        <p:txBody>
          <a:bodyPr spcFirstLastPara="1" wrap="square" lIns="91425" tIns="45700" rIns="91425" bIns="45700" anchor="t" anchorCtr="0">
            <a:normAutofit/>
          </a:bodyPr>
          <a:lstStyle/>
          <a:p>
            <a:pPr marL="76200" lvl="0" indent="0" algn="l" rtl="0">
              <a:lnSpc>
                <a:spcPct val="150000"/>
              </a:lnSpc>
              <a:spcBef>
                <a:spcPts val="0"/>
              </a:spcBef>
              <a:spcAft>
                <a:spcPts val="0"/>
              </a:spcAft>
              <a:buClr>
                <a:schemeClr val="dk1"/>
              </a:buClr>
              <a:buSzPts val="2400"/>
              <a:buNone/>
            </a:pPr>
            <a:r>
              <a:rPr lang="en-US" sz="3300" b="1"/>
              <a:t>3. </a:t>
            </a:r>
            <a:r>
              <a:rPr lang="en-US" sz="2800" b="1"/>
              <a:t>Session d'auto-apprentissage soutenue par des outils de formation en ligne</a:t>
            </a:r>
            <a:endParaRPr/>
          </a:p>
          <a:p>
            <a:pPr marL="0" lvl="0" indent="0" algn="just" rtl="0">
              <a:lnSpc>
                <a:spcPct val="100000"/>
              </a:lnSpc>
              <a:spcBef>
                <a:spcPts val="1200"/>
              </a:spcBef>
              <a:spcAft>
                <a:spcPts val="0"/>
              </a:spcAft>
              <a:buSzPts val="2400"/>
              <a:buNone/>
            </a:pPr>
            <a:r>
              <a:rPr lang="en-US"/>
              <a:t>Les apprenants seront invités à compléter et à évaluer leurs connaissances par des lectures complémentaires et des activités pratiques. Ces exercices doivent être mis en œuvre avec l'aide d'outils d'apprentissage en ligne et du formateur.</a:t>
            </a:r>
            <a:endParaRPr b="1"/>
          </a:p>
          <a:p>
            <a:pPr marL="457200" lvl="0" indent="-228600" algn="l" rtl="0">
              <a:lnSpc>
                <a:spcPct val="100000"/>
              </a:lnSpc>
              <a:spcBef>
                <a:spcPts val="600"/>
              </a:spcBef>
              <a:spcAft>
                <a:spcPts val="0"/>
              </a:spcAft>
              <a:buSzPts val="2400"/>
              <a:buNone/>
            </a:pPr>
            <a:endParaRPr/>
          </a:p>
        </p:txBody>
      </p:sp>
      <p:pic>
        <p:nvPicPr>
          <p:cNvPr id="309" name="Google Shape;309;p22"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a:off x="10099222" y="2048565"/>
            <a:ext cx="1875453" cy="3355415"/>
          </a:xfrm>
          <a:prstGeom prst="rect">
            <a:avLst/>
          </a:prstGeom>
          <a:noFill/>
          <a:ln>
            <a:noFill/>
          </a:ln>
        </p:spPr>
      </p:pic>
      <p:sp>
        <p:nvSpPr>
          <p:cNvPr id="310" name="Google Shape;310;p22"/>
          <p:cNvSpPr txBox="1"/>
          <p:nvPr/>
        </p:nvSpPr>
        <p:spPr>
          <a:xfrm>
            <a:off x="742400" y="1900"/>
            <a:ext cx="8160968" cy="386100"/>
          </a:xfrm>
          <a:prstGeom prst="rect">
            <a:avLst/>
          </a:prstGeom>
          <a:solidFill>
            <a:srgbClr val="DDE0E5"/>
          </a:solidFill>
          <a:ln>
            <a:noFill/>
          </a:ln>
        </p:spPr>
        <p:txBody>
          <a:bodyPr spcFirstLastPara="1" wrap="square" lIns="91425" tIns="45700" rIns="91425" bIns="45700" anchor="ctr" anchorCtr="0">
            <a:normAutofit fontScale="92500"/>
          </a:bodyPr>
          <a:lstStyle/>
          <a:p>
            <a:pPr marL="0" marR="0" lvl="0" indent="0" algn="l" rtl="0">
              <a:lnSpc>
                <a:spcPct val="90000"/>
              </a:lnSpc>
              <a:spcBef>
                <a:spcPts val="0"/>
              </a:spcBef>
              <a:spcAft>
                <a:spcPts val="0"/>
              </a:spcAft>
              <a:buClr>
                <a:srgbClr val="000000"/>
              </a:buClr>
              <a:buSzPct val="112500"/>
              <a:buFont typeface="Arial"/>
              <a:buNone/>
            </a:pPr>
            <a:r>
              <a:rPr lang="en-US" sz="1600" b="1" i="0" u="none" strike="noStrike" cap="none" dirty="0" err="1">
                <a:solidFill>
                  <a:srgbClr val="000000"/>
                </a:solidFill>
                <a:latin typeface="Arial"/>
                <a:ea typeface="Arial"/>
                <a:cs typeface="Arial"/>
                <a:sym typeface="Arial"/>
              </a:rPr>
              <a:t>Sensibilisation</a:t>
            </a:r>
            <a:r>
              <a:rPr lang="en-US" sz="1600" b="1" i="0" u="none" strike="noStrike" cap="none" dirty="0">
                <a:solidFill>
                  <a:srgbClr val="000000"/>
                </a:solidFill>
                <a:latin typeface="Arial"/>
                <a:ea typeface="Arial"/>
                <a:cs typeface="Arial"/>
                <a:sym typeface="Arial"/>
              </a:rPr>
              <a:t> générale à l'importance de </a:t>
            </a:r>
            <a:r>
              <a:rPr lang="en-US" sz="1600" b="1" i="0" u="none" strike="noStrike" cap="none" dirty="0" err="1">
                <a:solidFill>
                  <a:srgbClr val="000000"/>
                </a:solidFill>
                <a:latin typeface="Arial"/>
                <a:ea typeface="Arial"/>
                <a:cs typeface="Arial"/>
                <a:sym typeface="Arial"/>
              </a:rPr>
              <a:t>l'autogestion</a:t>
            </a:r>
            <a:r>
              <a:rPr lang="en-US" sz="1600" b="1" i="0" u="none" strike="noStrike" cap="none" dirty="0">
                <a:solidFill>
                  <a:srgbClr val="000000"/>
                </a:solidFill>
                <a:latin typeface="Arial"/>
                <a:ea typeface="Arial"/>
                <a:cs typeface="Arial"/>
                <a:sym typeface="Arial"/>
              </a:rPr>
              <a:t> et des applications de santé </a:t>
            </a:r>
            <a:endParaRPr sz="1600" b="0" i="0" u="none" strike="noStrike" cap="none" dirty="0">
              <a:solidFill>
                <a:srgbClr val="000000"/>
              </a:solidFill>
              <a:latin typeface="Arial"/>
              <a:ea typeface="Arial"/>
              <a:cs typeface="Arial"/>
              <a:sym typeface="Arial"/>
            </a:endParaRPr>
          </a:p>
        </p:txBody>
      </p:sp>
      <p:sp>
        <p:nvSpPr>
          <p:cNvPr id="311" name="Google Shape;311;p22"/>
          <p:cNvSpPr/>
          <p:nvPr/>
        </p:nvSpPr>
        <p:spPr>
          <a:xfrm>
            <a:off x="0" y="0"/>
            <a:ext cx="742500" cy="3861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600" b="1" i="0" u="none" strike="noStrike" cap="none">
                <a:solidFill>
                  <a:srgbClr val="FFFFFF"/>
                </a:solidFill>
                <a:latin typeface="Calibri"/>
                <a:ea typeface="Calibri"/>
                <a:cs typeface="Calibri"/>
                <a:sym typeface="Calibri"/>
              </a:rPr>
              <a:t>1.</a:t>
            </a:r>
            <a:r>
              <a:rPr lang="en-US" sz="1600" b="1">
                <a:solidFill>
                  <a:srgbClr val="FFFFFF"/>
                </a:solidFill>
                <a:latin typeface="Calibri"/>
                <a:ea typeface="Calibri"/>
                <a:cs typeface="Calibri"/>
                <a:sym typeface="Calibri"/>
              </a:rPr>
              <a:t>1</a:t>
            </a:r>
            <a:endParaRPr sz="1600" b="1" i="0" u="none" strike="noStrike" cap="none">
              <a:solidFill>
                <a:srgbClr val="FFFFFF"/>
              </a:solidFill>
              <a:latin typeface="Calibri"/>
              <a:ea typeface="Calibri"/>
              <a:cs typeface="Calibri"/>
              <a:sym typeface="Calibri"/>
            </a:endParaRPr>
          </a:p>
        </p:txBody>
      </p:sp>
      <p:sp>
        <p:nvSpPr>
          <p:cNvPr id="312" name="Google Shape;312;p22"/>
          <p:cNvSpPr/>
          <p:nvPr/>
        </p:nvSpPr>
        <p:spPr>
          <a:xfrm>
            <a:off x="9332750" y="-3925"/>
            <a:ext cx="2857800" cy="5388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600" b="0" i="0" u="none" strike="noStrike" cap="none">
                <a:solidFill>
                  <a:schemeClr val="lt1"/>
                </a:solidFill>
                <a:latin typeface="Calibri"/>
                <a:ea typeface="Calibri"/>
                <a:cs typeface="Calibri"/>
                <a:sym typeface="Calibri"/>
              </a:rPr>
              <a:t>1.1.2 Principaux concepts sur les applications de santé</a:t>
            </a:r>
            <a:endParaRPr sz="16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23"/>
          <p:cNvSpPr txBox="1">
            <a:spLocks noGrp="1"/>
          </p:cNvSpPr>
          <p:nvPr>
            <p:ph type="title"/>
          </p:nvPr>
        </p:nvSpPr>
        <p:spPr>
          <a:xfrm>
            <a:off x="558000" y="1080000"/>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sz="2800">
                <a:latin typeface="Arial"/>
                <a:ea typeface="Arial"/>
                <a:cs typeface="Arial"/>
                <a:sym typeface="Arial"/>
              </a:rPr>
              <a:t>Ce qu'offre le programme Mig-Health App (5)</a:t>
            </a:r>
            <a:endParaRPr/>
          </a:p>
        </p:txBody>
      </p:sp>
      <p:sp>
        <p:nvSpPr>
          <p:cNvPr id="318" name="Google Shape;318;p23"/>
          <p:cNvSpPr txBox="1">
            <a:spLocks noGrp="1"/>
          </p:cNvSpPr>
          <p:nvPr>
            <p:ph type="body" idx="1"/>
          </p:nvPr>
        </p:nvSpPr>
        <p:spPr>
          <a:xfrm>
            <a:off x="558000" y="1800000"/>
            <a:ext cx="6800700" cy="3805500"/>
          </a:xfrm>
          <a:prstGeom prst="rect">
            <a:avLst/>
          </a:prstGeom>
          <a:noFill/>
          <a:ln>
            <a:noFill/>
          </a:ln>
        </p:spPr>
        <p:txBody>
          <a:bodyPr spcFirstLastPara="1" wrap="square" lIns="91425" tIns="45700" rIns="91425" bIns="45700" anchor="t" anchorCtr="0">
            <a:normAutofit/>
          </a:bodyPr>
          <a:lstStyle/>
          <a:p>
            <a:pPr marL="76200" lvl="0" indent="0" algn="l" rtl="0">
              <a:lnSpc>
                <a:spcPct val="150000"/>
              </a:lnSpc>
              <a:spcBef>
                <a:spcPts val="0"/>
              </a:spcBef>
              <a:spcAft>
                <a:spcPts val="0"/>
              </a:spcAft>
              <a:buClr>
                <a:schemeClr val="dk1"/>
              </a:buClr>
              <a:buSzPts val="2400"/>
              <a:buNone/>
            </a:pPr>
            <a:r>
              <a:rPr lang="en-US" sz="3300" b="1"/>
              <a:t>4. </a:t>
            </a:r>
            <a:r>
              <a:rPr lang="en-US" sz="2800" b="1"/>
              <a:t>Clôture</a:t>
            </a:r>
            <a:endParaRPr sz="2400">
              <a:latin typeface="Arial"/>
              <a:ea typeface="Arial"/>
              <a:cs typeface="Arial"/>
              <a:sym typeface="Arial"/>
            </a:endParaRPr>
          </a:p>
          <a:p>
            <a:pPr marL="0" lvl="0" indent="0" algn="just" rtl="0">
              <a:lnSpc>
                <a:spcPct val="100000"/>
              </a:lnSpc>
              <a:spcBef>
                <a:spcPts val="1200"/>
              </a:spcBef>
              <a:spcAft>
                <a:spcPts val="0"/>
              </a:spcAft>
              <a:buSzPts val="2400"/>
              <a:buFont typeface="Noto Sans Symbols"/>
              <a:buNone/>
            </a:pPr>
            <a:r>
              <a:rPr lang="en-US"/>
              <a:t>Au cours de cette session, les apprenants seront invités à partager leurs expériences en matière d'utilisation d'applications de santé. </a:t>
            </a:r>
            <a:endParaRPr b="1"/>
          </a:p>
          <a:p>
            <a:pPr marL="457200" lvl="0" indent="-228600" algn="l" rtl="0">
              <a:lnSpc>
                <a:spcPct val="100000"/>
              </a:lnSpc>
              <a:spcBef>
                <a:spcPts val="600"/>
              </a:spcBef>
              <a:spcAft>
                <a:spcPts val="0"/>
              </a:spcAft>
              <a:buSzPts val="2400"/>
              <a:buNone/>
            </a:pPr>
            <a:endParaRPr/>
          </a:p>
        </p:txBody>
      </p:sp>
      <p:pic>
        <p:nvPicPr>
          <p:cNvPr id="319" name="Google Shape;319;p23"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a:off x="10099222" y="2048565"/>
            <a:ext cx="1875453" cy="3355415"/>
          </a:xfrm>
          <a:prstGeom prst="rect">
            <a:avLst/>
          </a:prstGeom>
          <a:noFill/>
          <a:ln>
            <a:noFill/>
          </a:ln>
        </p:spPr>
      </p:pic>
      <p:sp>
        <p:nvSpPr>
          <p:cNvPr id="320" name="Google Shape;320;p23"/>
          <p:cNvSpPr txBox="1"/>
          <p:nvPr/>
        </p:nvSpPr>
        <p:spPr>
          <a:xfrm>
            <a:off x="742400" y="1900"/>
            <a:ext cx="8160968" cy="386100"/>
          </a:xfrm>
          <a:prstGeom prst="rect">
            <a:avLst/>
          </a:prstGeom>
          <a:solidFill>
            <a:srgbClr val="DDE0E5"/>
          </a:solidFill>
          <a:ln>
            <a:noFill/>
          </a:ln>
        </p:spPr>
        <p:txBody>
          <a:bodyPr spcFirstLastPara="1" wrap="square" lIns="91425" tIns="45700" rIns="91425" bIns="45700" anchor="ctr" anchorCtr="0">
            <a:normAutofit fontScale="92500"/>
          </a:bodyPr>
          <a:lstStyle/>
          <a:p>
            <a:pPr marL="0" marR="0" lvl="0" indent="0" algn="l" rtl="0">
              <a:lnSpc>
                <a:spcPct val="90000"/>
              </a:lnSpc>
              <a:spcBef>
                <a:spcPts val="0"/>
              </a:spcBef>
              <a:spcAft>
                <a:spcPts val="0"/>
              </a:spcAft>
              <a:buClr>
                <a:srgbClr val="000000"/>
              </a:buClr>
              <a:buSzPct val="112500"/>
              <a:buFont typeface="Arial"/>
              <a:buNone/>
            </a:pPr>
            <a:r>
              <a:rPr lang="en-US" sz="1600" b="1" i="0" u="none" strike="noStrike" cap="none" dirty="0" err="1">
                <a:solidFill>
                  <a:srgbClr val="000000"/>
                </a:solidFill>
                <a:latin typeface="Arial"/>
                <a:ea typeface="Arial"/>
                <a:cs typeface="Arial"/>
                <a:sym typeface="Arial"/>
              </a:rPr>
              <a:t>Sensibilisation</a:t>
            </a:r>
            <a:r>
              <a:rPr lang="en-US" sz="1600" b="1" i="0" u="none" strike="noStrike" cap="none" dirty="0">
                <a:solidFill>
                  <a:srgbClr val="000000"/>
                </a:solidFill>
                <a:latin typeface="Arial"/>
                <a:ea typeface="Arial"/>
                <a:cs typeface="Arial"/>
                <a:sym typeface="Arial"/>
              </a:rPr>
              <a:t> générale à l'importance de </a:t>
            </a:r>
            <a:r>
              <a:rPr lang="en-US" sz="1600" b="1" i="0" u="none" strike="noStrike" cap="none" dirty="0" err="1">
                <a:solidFill>
                  <a:srgbClr val="000000"/>
                </a:solidFill>
                <a:latin typeface="Arial"/>
                <a:ea typeface="Arial"/>
                <a:cs typeface="Arial"/>
                <a:sym typeface="Arial"/>
              </a:rPr>
              <a:t>l'autogestion</a:t>
            </a:r>
            <a:r>
              <a:rPr lang="en-US" sz="1600" b="1" i="0" u="none" strike="noStrike" cap="none" dirty="0">
                <a:solidFill>
                  <a:srgbClr val="000000"/>
                </a:solidFill>
                <a:latin typeface="Arial"/>
                <a:ea typeface="Arial"/>
                <a:cs typeface="Arial"/>
                <a:sym typeface="Arial"/>
              </a:rPr>
              <a:t> et des applications de santé </a:t>
            </a:r>
            <a:endParaRPr sz="1600" b="0" i="0" u="none" strike="noStrike" cap="none" dirty="0">
              <a:solidFill>
                <a:srgbClr val="000000"/>
              </a:solidFill>
              <a:latin typeface="Arial"/>
              <a:ea typeface="Arial"/>
              <a:cs typeface="Arial"/>
              <a:sym typeface="Arial"/>
            </a:endParaRPr>
          </a:p>
        </p:txBody>
      </p:sp>
      <p:sp>
        <p:nvSpPr>
          <p:cNvPr id="321" name="Google Shape;321;p23"/>
          <p:cNvSpPr/>
          <p:nvPr/>
        </p:nvSpPr>
        <p:spPr>
          <a:xfrm>
            <a:off x="0" y="0"/>
            <a:ext cx="742500" cy="3861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600" b="1" i="0" u="none" strike="noStrike" cap="none">
                <a:solidFill>
                  <a:srgbClr val="FFFFFF"/>
                </a:solidFill>
                <a:latin typeface="Calibri"/>
                <a:ea typeface="Calibri"/>
                <a:cs typeface="Calibri"/>
                <a:sym typeface="Calibri"/>
              </a:rPr>
              <a:t>1.</a:t>
            </a:r>
            <a:r>
              <a:rPr lang="en-US" sz="1600" b="1">
                <a:solidFill>
                  <a:srgbClr val="FFFFFF"/>
                </a:solidFill>
                <a:latin typeface="Calibri"/>
                <a:ea typeface="Calibri"/>
                <a:cs typeface="Calibri"/>
                <a:sym typeface="Calibri"/>
              </a:rPr>
              <a:t>1</a:t>
            </a:r>
            <a:endParaRPr sz="1600" b="1" i="0" u="none" strike="noStrike" cap="none">
              <a:solidFill>
                <a:srgbClr val="FFFFFF"/>
              </a:solidFill>
              <a:latin typeface="Calibri"/>
              <a:ea typeface="Calibri"/>
              <a:cs typeface="Calibri"/>
              <a:sym typeface="Calibri"/>
            </a:endParaRPr>
          </a:p>
        </p:txBody>
      </p:sp>
      <p:sp>
        <p:nvSpPr>
          <p:cNvPr id="322" name="Google Shape;322;p23"/>
          <p:cNvSpPr/>
          <p:nvPr/>
        </p:nvSpPr>
        <p:spPr>
          <a:xfrm>
            <a:off x="9332750" y="-3925"/>
            <a:ext cx="2857800" cy="5388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600" b="0" i="0" u="none" strike="noStrike" cap="none">
                <a:solidFill>
                  <a:schemeClr val="lt1"/>
                </a:solidFill>
                <a:latin typeface="Calibri"/>
                <a:ea typeface="Calibri"/>
                <a:cs typeface="Calibri"/>
                <a:sym typeface="Calibri"/>
              </a:rPr>
              <a:t>1.1.2 Principaux concepts sur les applications de santé</a:t>
            </a:r>
            <a:endParaRPr sz="16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24"/>
          <p:cNvSpPr txBox="1">
            <a:spLocks noGrp="1"/>
          </p:cNvSpPr>
          <p:nvPr>
            <p:ph type="title"/>
          </p:nvPr>
        </p:nvSpPr>
        <p:spPr>
          <a:xfrm>
            <a:off x="566100" y="713050"/>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sz="2800">
                <a:latin typeface="Arial"/>
                <a:ea typeface="Arial"/>
                <a:cs typeface="Arial"/>
                <a:sym typeface="Arial"/>
              </a:rPr>
              <a:t>Ce qu'offre le programme Mig-Health App</a:t>
            </a:r>
            <a:endParaRPr/>
          </a:p>
        </p:txBody>
      </p:sp>
      <p:sp>
        <p:nvSpPr>
          <p:cNvPr id="328" name="Google Shape;328;p24"/>
          <p:cNvSpPr txBox="1">
            <a:spLocks noGrp="1"/>
          </p:cNvSpPr>
          <p:nvPr>
            <p:ph type="body" idx="1"/>
          </p:nvPr>
        </p:nvSpPr>
        <p:spPr>
          <a:xfrm>
            <a:off x="89825" y="1458350"/>
            <a:ext cx="3636600" cy="4866000"/>
          </a:xfrm>
          <a:prstGeom prst="rect">
            <a:avLst/>
          </a:prstGeom>
          <a:noFill/>
          <a:ln>
            <a:noFill/>
          </a:ln>
        </p:spPr>
        <p:txBody>
          <a:bodyPr spcFirstLastPara="1" wrap="square" lIns="91425" tIns="45700" rIns="91425" bIns="45700" anchor="t" anchorCtr="0">
            <a:normAutofit/>
          </a:bodyPr>
          <a:lstStyle/>
          <a:p>
            <a:pPr marL="457200" lvl="0" indent="-381000" algn="l" rtl="0">
              <a:lnSpc>
                <a:spcPct val="100000"/>
              </a:lnSpc>
              <a:spcBef>
                <a:spcPts val="600"/>
              </a:spcBef>
              <a:spcAft>
                <a:spcPts val="0"/>
              </a:spcAft>
              <a:buSzPts val="2400"/>
              <a:buFont typeface="Noto Sans Symbols"/>
              <a:buChar char="▪"/>
            </a:pPr>
            <a:r>
              <a:rPr lang="en-US"/>
              <a:t>Le contenu du programme est structuré autour de 11 thèmes différents organisés en </a:t>
            </a:r>
            <a:r>
              <a:rPr lang="en-US" b="1"/>
              <a:t>activités de formation expérimentale </a:t>
            </a:r>
            <a:r>
              <a:rPr lang="en-US"/>
              <a:t>(</a:t>
            </a:r>
            <a:r>
              <a:rPr lang="en-US" b="1"/>
              <a:t>ATE</a:t>
            </a:r>
            <a:r>
              <a:rPr lang="en-US"/>
              <a:t>).</a:t>
            </a:r>
            <a:endParaRPr/>
          </a:p>
          <a:p>
            <a:pPr marL="457200" lvl="0" indent="-381000" algn="l" rtl="0">
              <a:lnSpc>
                <a:spcPct val="100000"/>
              </a:lnSpc>
              <a:spcBef>
                <a:spcPts val="600"/>
              </a:spcBef>
              <a:spcAft>
                <a:spcPts val="0"/>
              </a:spcAft>
              <a:buSzPts val="2400"/>
              <a:buFont typeface="Noto Sans Symbols"/>
              <a:buChar char="▪"/>
            </a:pPr>
            <a:r>
              <a:rPr lang="en-US"/>
              <a:t>Les utilisateurs peuvent naviguer dans l'une d'entre elles ou dans toutes, en fonction de leur intérêt.</a:t>
            </a:r>
            <a:endParaRPr sz="1400">
              <a:latin typeface="Arial"/>
              <a:ea typeface="Arial"/>
              <a:cs typeface="Arial"/>
              <a:sym typeface="Arial"/>
            </a:endParaRPr>
          </a:p>
          <a:p>
            <a:pPr marL="457200" lvl="0" indent="-228600" algn="l" rtl="0">
              <a:lnSpc>
                <a:spcPct val="100000"/>
              </a:lnSpc>
              <a:spcBef>
                <a:spcPts val="600"/>
              </a:spcBef>
              <a:spcAft>
                <a:spcPts val="0"/>
              </a:spcAft>
              <a:buSzPts val="2400"/>
              <a:buNone/>
            </a:pPr>
            <a:endParaRPr/>
          </a:p>
        </p:txBody>
      </p:sp>
      <p:sp>
        <p:nvSpPr>
          <p:cNvPr id="329" name="Google Shape;329;p24"/>
          <p:cNvSpPr txBox="1"/>
          <p:nvPr/>
        </p:nvSpPr>
        <p:spPr>
          <a:xfrm>
            <a:off x="4464600" y="1458350"/>
            <a:ext cx="7727400" cy="5264100"/>
          </a:xfrm>
          <a:prstGeom prst="rect">
            <a:avLst/>
          </a:prstGeom>
          <a:noFill/>
          <a:ln w="28575"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C00000"/>
              </a:buClr>
              <a:buSzPts val="2400"/>
              <a:buFont typeface="Noto Sans Symbols"/>
              <a:buChar char="▪"/>
            </a:pPr>
            <a:r>
              <a:rPr lang="en-US" sz="2400" b="1" i="0" u="none" strike="noStrike" cap="none">
                <a:solidFill>
                  <a:schemeClr val="dk1"/>
                </a:solidFill>
                <a:latin typeface="Calibri"/>
                <a:ea typeface="Calibri"/>
                <a:cs typeface="Calibri"/>
                <a:sym typeface="Calibri"/>
              </a:rPr>
              <a:t>ETA1. </a:t>
            </a:r>
            <a:r>
              <a:rPr lang="en-US" sz="2400" b="0" i="0" u="none" strike="noStrike" cap="none">
                <a:solidFill>
                  <a:schemeClr val="dk1"/>
                </a:solidFill>
                <a:latin typeface="Calibri"/>
                <a:ea typeface="Calibri"/>
                <a:cs typeface="Calibri"/>
                <a:sym typeface="Calibri"/>
              </a:rPr>
              <a:t>Sensibilisation générale à l'importance de l'autogestion et des applications de santé </a:t>
            </a:r>
            <a:endParaRPr sz="24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C00000"/>
              </a:buClr>
              <a:buSzPts val="2400"/>
              <a:buFont typeface="Noto Sans Symbols"/>
              <a:buChar char="▪"/>
            </a:pPr>
            <a:r>
              <a:rPr lang="en-US" sz="2400" b="1" i="0" u="none" strike="noStrike" cap="none">
                <a:solidFill>
                  <a:schemeClr val="dk1"/>
                </a:solidFill>
                <a:latin typeface="Calibri"/>
                <a:ea typeface="Calibri"/>
                <a:cs typeface="Calibri"/>
                <a:sym typeface="Calibri"/>
              </a:rPr>
              <a:t>ETA2. </a:t>
            </a:r>
            <a:r>
              <a:rPr lang="en-US" sz="2400" b="0" i="0" u="none" strike="noStrike" cap="none">
                <a:solidFill>
                  <a:schemeClr val="dk1"/>
                </a:solidFill>
                <a:latin typeface="Calibri"/>
                <a:ea typeface="Calibri"/>
                <a:cs typeface="Calibri"/>
                <a:sym typeface="Calibri"/>
              </a:rPr>
              <a:t>Comment rechercher et sélectionner des applications de santé </a:t>
            </a:r>
            <a:endParaRPr sz="24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C00000"/>
              </a:buClr>
              <a:buSzPts val="2400"/>
              <a:buFont typeface="Noto Sans Symbols"/>
              <a:buChar char="▪"/>
            </a:pPr>
            <a:r>
              <a:rPr lang="en-US" sz="2400" b="1" i="0" u="none" strike="noStrike" cap="none">
                <a:solidFill>
                  <a:schemeClr val="dk1"/>
                </a:solidFill>
                <a:latin typeface="Calibri"/>
                <a:ea typeface="Calibri"/>
                <a:cs typeface="Calibri"/>
                <a:sym typeface="Calibri"/>
              </a:rPr>
              <a:t>ETA3. </a:t>
            </a:r>
            <a:r>
              <a:rPr lang="en-US" sz="2400" b="0" i="0" u="none" strike="noStrike" cap="none">
                <a:solidFill>
                  <a:schemeClr val="dk1"/>
                </a:solidFill>
                <a:latin typeface="Calibri"/>
                <a:ea typeface="Calibri"/>
                <a:cs typeface="Calibri"/>
                <a:sym typeface="Calibri"/>
              </a:rPr>
              <a:t>Applications de santé pour l'activité physique </a:t>
            </a:r>
            <a:endParaRPr sz="24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C00000"/>
              </a:buClr>
              <a:buSzPts val="2400"/>
              <a:buFont typeface="Noto Sans Symbols"/>
              <a:buChar char="▪"/>
            </a:pPr>
            <a:r>
              <a:rPr lang="en-US" sz="2400" b="1" i="0" u="none" strike="noStrike" cap="none">
                <a:solidFill>
                  <a:schemeClr val="dk1"/>
                </a:solidFill>
                <a:latin typeface="Calibri"/>
                <a:ea typeface="Calibri"/>
                <a:cs typeface="Calibri"/>
                <a:sym typeface="Calibri"/>
              </a:rPr>
              <a:t>ETA4. </a:t>
            </a:r>
            <a:r>
              <a:rPr lang="en-US" sz="2400" b="0" i="0" u="none" strike="noStrike" cap="none">
                <a:solidFill>
                  <a:schemeClr val="dk1"/>
                </a:solidFill>
                <a:latin typeface="Calibri"/>
                <a:ea typeface="Calibri"/>
                <a:cs typeface="Calibri"/>
                <a:sym typeface="Calibri"/>
              </a:rPr>
              <a:t>Applications de santé pour les routines de repos </a:t>
            </a:r>
            <a:endParaRPr sz="24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C00000"/>
              </a:buClr>
              <a:buSzPts val="2400"/>
              <a:buFont typeface="Noto Sans Symbols"/>
              <a:buChar char="▪"/>
            </a:pPr>
            <a:r>
              <a:rPr lang="en-US" sz="2400" b="1" i="0" u="none" strike="noStrike" cap="none">
                <a:solidFill>
                  <a:schemeClr val="dk1"/>
                </a:solidFill>
                <a:latin typeface="Calibri"/>
                <a:ea typeface="Calibri"/>
                <a:cs typeface="Calibri"/>
                <a:sym typeface="Calibri"/>
              </a:rPr>
              <a:t>ETA5. </a:t>
            </a:r>
            <a:r>
              <a:rPr lang="en-US" sz="2400" b="0" i="0" u="none" strike="noStrike" cap="none">
                <a:solidFill>
                  <a:schemeClr val="dk1"/>
                </a:solidFill>
                <a:latin typeface="Calibri"/>
                <a:ea typeface="Calibri"/>
                <a:cs typeface="Calibri"/>
                <a:sym typeface="Calibri"/>
              </a:rPr>
              <a:t>Applications de santé pour l'utilisation de substances </a:t>
            </a:r>
            <a:endParaRPr/>
          </a:p>
          <a:p>
            <a:pPr marL="342900" marR="0" lvl="0" indent="-342900" algn="l" rtl="0">
              <a:lnSpc>
                <a:spcPct val="100000"/>
              </a:lnSpc>
              <a:spcBef>
                <a:spcPts val="0"/>
              </a:spcBef>
              <a:spcAft>
                <a:spcPts val="0"/>
              </a:spcAft>
              <a:buClr>
                <a:srgbClr val="C00000"/>
              </a:buClr>
              <a:buSzPts val="2400"/>
              <a:buFont typeface="Noto Sans Symbols"/>
              <a:buChar char="▪"/>
            </a:pPr>
            <a:r>
              <a:rPr lang="en-US" sz="2400" b="1" i="0" u="none" strike="noStrike" cap="none">
                <a:solidFill>
                  <a:schemeClr val="dk1"/>
                </a:solidFill>
                <a:latin typeface="Calibri"/>
                <a:ea typeface="Calibri"/>
                <a:cs typeface="Calibri"/>
                <a:sym typeface="Calibri"/>
              </a:rPr>
              <a:t>ETA6. </a:t>
            </a:r>
            <a:r>
              <a:rPr lang="en-US" sz="2400" b="0" i="0" u="none" strike="noStrike" cap="none">
                <a:solidFill>
                  <a:schemeClr val="dk1"/>
                </a:solidFill>
                <a:latin typeface="Calibri"/>
                <a:ea typeface="Calibri"/>
                <a:cs typeface="Calibri"/>
                <a:sym typeface="Calibri"/>
              </a:rPr>
              <a:t>Applications de santé pour la nutrition </a:t>
            </a:r>
            <a:endParaRPr/>
          </a:p>
          <a:p>
            <a:pPr marL="342900" marR="0" lvl="0" indent="-342900" algn="l" rtl="0">
              <a:lnSpc>
                <a:spcPct val="100000"/>
              </a:lnSpc>
              <a:spcBef>
                <a:spcPts val="0"/>
              </a:spcBef>
              <a:spcAft>
                <a:spcPts val="0"/>
              </a:spcAft>
              <a:buClr>
                <a:srgbClr val="C00000"/>
              </a:buClr>
              <a:buSzPts val="2400"/>
              <a:buFont typeface="Noto Sans Symbols"/>
              <a:buChar char="▪"/>
            </a:pPr>
            <a:r>
              <a:rPr lang="en-US" sz="2400" b="1" i="0" u="none" strike="noStrike" cap="none">
                <a:solidFill>
                  <a:schemeClr val="dk1"/>
                </a:solidFill>
                <a:latin typeface="Calibri"/>
                <a:ea typeface="Calibri"/>
                <a:cs typeface="Calibri"/>
                <a:sym typeface="Calibri"/>
              </a:rPr>
              <a:t>ETA7. </a:t>
            </a:r>
            <a:r>
              <a:rPr lang="en-US" sz="2400" b="0" i="0" u="none" strike="noStrike" cap="none">
                <a:solidFill>
                  <a:schemeClr val="dk1"/>
                </a:solidFill>
                <a:latin typeface="Calibri"/>
                <a:ea typeface="Calibri"/>
                <a:cs typeface="Calibri"/>
                <a:sym typeface="Calibri"/>
              </a:rPr>
              <a:t>App</a:t>
            </a:r>
            <a:r>
              <a:rPr lang="en-US" sz="2400">
                <a:solidFill>
                  <a:schemeClr val="dk1"/>
                </a:solidFill>
                <a:latin typeface="Calibri"/>
                <a:ea typeface="Calibri"/>
                <a:cs typeface="Calibri"/>
                <a:sym typeface="Calibri"/>
              </a:rPr>
              <a:t>lication pour la </a:t>
            </a:r>
            <a:r>
              <a:rPr lang="en-US" sz="2400" b="0" i="0" u="none" strike="noStrike" cap="none">
                <a:solidFill>
                  <a:schemeClr val="dk1"/>
                </a:solidFill>
                <a:latin typeface="Calibri"/>
                <a:ea typeface="Calibri"/>
                <a:cs typeface="Calibri"/>
                <a:sym typeface="Calibri"/>
              </a:rPr>
              <a:t>Santé des femmes </a:t>
            </a:r>
            <a:endParaRPr/>
          </a:p>
          <a:p>
            <a:pPr marL="342900" marR="0" lvl="0" indent="-342900" algn="l" rtl="0">
              <a:lnSpc>
                <a:spcPct val="100000"/>
              </a:lnSpc>
              <a:spcBef>
                <a:spcPts val="0"/>
              </a:spcBef>
              <a:spcAft>
                <a:spcPts val="0"/>
              </a:spcAft>
              <a:buClr>
                <a:srgbClr val="C00000"/>
              </a:buClr>
              <a:buSzPts val="2400"/>
              <a:buFont typeface="Noto Sans Symbols"/>
              <a:buChar char="▪"/>
            </a:pPr>
            <a:r>
              <a:rPr lang="en-US" sz="2400" b="1" i="0" u="none" strike="noStrike" cap="none">
                <a:solidFill>
                  <a:schemeClr val="dk1"/>
                </a:solidFill>
                <a:latin typeface="Calibri"/>
                <a:ea typeface="Calibri"/>
                <a:cs typeface="Calibri"/>
                <a:sym typeface="Calibri"/>
              </a:rPr>
              <a:t>ETA8. </a:t>
            </a:r>
            <a:r>
              <a:rPr lang="en-US" sz="2400" b="0" i="0" u="none" strike="noStrike" cap="none">
                <a:solidFill>
                  <a:schemeClr val="dk1"/>
                </a:solidFill>
                <a:latin typeface="Calibri"/>
                <a:ea typeface="Calibri"/>
                <a:cs typeface="Calibri"/>
                <a:sym typeface="Calibri"/>
              </a:rPr>
              <a:t>Applications de santé pour les soins aux enfants </a:t>
            </a:r>
            <a:endParaRPr/>
          </a:p>
          <a:p>
            <a:pPr marL="342900" marR="0" lvl="0" indent="-342900" algn="l" rtl="0">
              <a:lnSpc>
                <a:spcPct val="100000"/>
              </a:lnSpc>
              <a:spcBef>
                <a:spcPts val="0"/>
              </a:spcBef>
              <a:spcAft>
                <a:spcPts val="0"/>
              </a:spcAft>
              <a:buClr>
                <a:srgbClr val="C00000"/>
              </a:buClr>
              <a:buSzPts val="2400"/>
              <a:buFont typeface="Noto Sans Symbols"/>
              <a:buChar char="▪"/>
            </a:pPr>
            <a:r>
              <a:rPr lang="en-US" sz="2400" b="1" i="0" u="none" strike="noStrike" cap="none">
                <a:solidFill>
                  <a:schemeClr val="dk1"/>
                </a:solidFill>
                <a:latin typeface="Calibri"/>
                <a:ea typeface="Calibri"/>
                <a:cs typeface="Calibri"/>
                <a:sym typeface="Calibri"/>
              </a:rPr>
              <a:t>ETA9. </a:t>
            </a:r>
            <a:r>
              <a:rPr lang="en-US" sz="2400" b="0" i="0" u="none" strike="noStrike" cap="none">
                <a:solidFill>
                  <a:schemeClr val="dk1"/>
                </a:solidFill>
                <a:latin typeface="Calibri"/>
                <a:ea typeface="Calibri"/>
                <a:cs typeface="Calibri"/>
                <a:sym typeface="Calibri"/>
              </a:rPr>
              <a:t>Applications de santé pour les personnes âgées </a:t>
            </a:r>
            <a:endParaRPr/>
          </a:p>
          <a:p>
            <a:pPr marL="342900" marR="0" lvl="0" indent="-342900" algn="l" rtl="0">
              <a:lnSpc>
                <a:spcPct val="100000"/>
              </a:lnSpc>
              <a:spcBef>
                <a:spcPts val="0"/>
              </a:spcBef>
              <a:spcAft>
                <a:spcPts val="0"/>
              </a:spcAft>
              <a:buClr>
                <a:srgbClr val="C00000"/>
              </a:buClr>
              <a:buSzPts val="2400"/>
              <a:buFont typeface="Noto Sans Symbols"/>
              <a:buChar char="▪"/>
            </a:pPr>
            <a:r>
              <a:rPr lang="en-US" sz="2400" b="1" i="0" u="none" strike="noStrike" cap="none">
                <a:solidFill>
                  <a:schemeClr val="dk1"/>
                </a:solidFill>
                <a:latin typeface="Calibri"/>
                <a:ea typeface="Calibri"/>
                <a:cs typeface="Calibri"/>
                <a:sym typeface="Calibri"/>
              </a:rPr>
              <a:t>ETA10. </a:t>
            </a:r>
            <a:r>
              <a:rPr lang="en-US" sz="2400" b="0" i="0" u="none" strike="noStrike" cap="none">
                <a:solidFill>
                  <a:schemeClr val="dk1"/>
                </a:solidFill>
                <a:latin typeface="Calibri"/>
                <a:ea typeface="Calibri"/>
                <a:cs typeface="Calibri"/>
                <a:sym typeface="Calibri"/>
              </a:rPr>
              <a:t>Applications</a:t>
            </a:r>
            <a:r>
              <a:rPr lang="en-US" sz="2400">
                <a:solidFill>
                  <a:schemeClr val="dk1"/>
                </a:solidFill>
                <a:latin typeface="Calibri"/>
                <a:ea typeface="Calibri"/>
                <a:cs typeface="Calibri"/>
                <a:sym typeface="Calibri"/>
              </a:rPr>
              <a:t> </a:t>
            </a:r>
            <a:r>
              <a:rPr lang="en-US" sz="2400" b="0" i="0" u="none" strike="noStrike" cap="none">
                <a:solidFill>
                  <a:schemeClr val="dk1"/>
                </a:solidFill>
                <a:latin typeface="Calibri"/>
                <a:ea typeface="Calibri"/>
                <a:cs typeface="Calibri"/>
                <a:sym typeface="Calibri"/>
              </a:rPr>
              <a:t>pour les problèmes de santé mentale</a:t>
            </a:r>
            <a:endParaRPr/>
          </a:p>
          <a:p>
            <a:pPr marL="342900" marR="0" lvl="0" indent="-342900" algn="l" rtl="0">
              <a:lnSpc>
                <a:spcPct val="100000"/>
              </a:lnSpc>
              <a:spcBef>
                <a:spcPts val="0"/>
              </a:spcBef>
              <a:spcAft>
                <a:spcPts val="0"/>
              </a:spcAft>
              <a:buClr>
                <a:srgbClr val="C00000"/>
              </a:buClr>
              <a:buSzPts val="2400"/>
              <a:buFont typeface="Noto Sans Symbols"/>
              <a:buChar char="▪"/>
            </a:pPr>
            <a:r>
              <a:rPr lang="en-US" sz="2400" b="1" i="0" u="none" strike="noStrike" cap="none">
                <a:solidFill>
                  <a:schemeClr val="dk1"/>
                </a:solidFill>
                <a:latin typeface="Calibri"/>
                <a:ea typeface="Calibri"/>
                <a:cs typeface="Calibri"/>
                <a:sym typeface="Calibri"/>
              </a:rPr>
              <a:t>ETA11. </a:t>
            </a:r>
            <a:r>
              <a:rPr lang="en-US" sz="2400" b="0" i="0" u="none" strike="noStrike" cap="none">
                <a:solidFill>
                  <a:schemeClr val="dk1"/>
                </a:solidFill>
                <a:latin typeface="Calibri"/>
                <a:ea typeface="Calibri"/>
                <a:cs typeface="Calibri"/>
                <a:sym typeface="Calibri"/>
              </a:rPr>
              <a:t>Applications pour les services de santé </a:t>
            </a:r>
            <a:endParaRPr sz="1400" b="0" i="0" u="none" strike="noStrike" cap="none">
              <a:solidFill>
                <a:srgbClr val="000000"/>
              </a:solidFill>
              <a:latin typeface="Arial"/>
              <a:ea typeface="Arial"/>
              <a:cs typeface="Arial"/>
              <a:sym typeface="Arial"/>
            </a:endParaRPr>
          </a:p>
        </p:txBody>
      </p:sp>
      <p:sp>
        <p:nvSpPr>
          <p:cNvPr id="330" name="Google Shape;330;p24"/>
          <p:cNvSpPr txBox="1"/>
          <p:nvPr/>
        </p:nvSpPr>
        <p:spPr>
          <a:xfrm>
            <a:off x="742400" y="1900"/>
            <a:ext cx="7698900" cy="386100"/>
          </a:xfrm>
          <a:prstGeom prst="rect">
            <a:avLst/>
          </a:prstGeom>
          <a:solidFill>
            <a:srgbClr val="DDE0E5"/>
          </a:solidFill>
          <a:ln>
            <a:noFill/>
          </a:ln>
        </p:spPr>
        <p:txBody>
          <a:bodyPr spcFirstLastPara="1" wrap="square" lIns="91425" tIns="45700" rIns="91425" bIns="45700" anchor="ctr" anchorCtr="0">
            <a:normAutofit fontScale="85000" lnSpcReduction="10000"/>
          </a:bodyPr>
          <a:lstStyle/>
          <a:p>
            <a:pPr marL="0" marR="0" lvl="0" indent="0" algn="l" rtl="0">
              <a:lnSpc>
                <a:spcPct val="90000"/>
              </a:lnSpc>
              <a:spcBef>
                <a:spcPts val="0"/>
              </a:spcBef>
              <a:spcAft>
                <a:spcPts val="0"/>
              </a:spcAft>
              <a:buClr>
                <a:srgbClr val="000000"/>
              </a:buClr>
              <a:buSzPct val="112500"/>
              <a:buFont typeface="Arial"/>
              <a:buNone/>
            </a:pPr>
            <a:r>
              <a:rPr lang="en-US" sz="1600" b="1" i="0" u="none" strike="noStrike" cap="none">
                <a:solidFill>
                  <a:srgbClr val="000000"/>
                </a:solidFill>
                <a:latin typeface="Arial"/>
                <a:ea typeface="Arial"/>
                <a:cs typeface="Arial"/>
                <a:sym typeface="Arial"/>
              </a:rPr>
              <a:t>Sensibilisation générale à l'importance de l'autogestion et des applications de santé </a:t>
            </a:r>
            <a:endParaRPr sz="1600" b="0" i="0" u="none" strike="noStrike" cap="none">
              <a:solidFill>
                <a:srgbClr val="000000"/>
              </a:solidFill>
              <a:latin typeface="Arial"/>
              <a:ea typeface="Arial"/>
              <a:cs typeface="Arial"/>
              <a:sym typeface="Arial"/>
            </a:endParaRPr>
          </a:p>
        </p:txBody>
      </p:sp>
      <p:sp>
        <p:nvSpPr>
          <p:cNvPr id="331" name="Google Shape;331;p24"/>
          <p:cNvSpPr/>
          <p:nvPr/>
        </p:nvSpPr>
        <p:spPr>
          <a:xfrm>
            <a:off x="0" y="0"/>
            <a:ext cx="742500" cy="3861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600" b="1" i="0" u="none" strike="noStrike" cap="none">
                <a:solidFill>
                  <a:srgbClr val="FFFFFF"/>
                </a:solidFill>
                <a:latin typeface="Calibri"/>
                <a:ea typeface="Calibri"/>
                <a:cs typeface="Calibri"/>
                <a:sym typeface="Calibri"/>
              </a:rPr>
              <a:t>1.</a:t>
            </a:r>
            <a:r>
              <a:rPr lang="en-US" sz="1600" b="1">
                <a:solidFill>
                  <a:srgbClr val="FFFFFF"/>
                </a:solidFill>
                <a:latin typeface="Calibri"/>
                <a:ea typeface="Calibri"/>
                <a:cs typeface="Calibri"/>
                <a:sym typeface="Calibri"/>
              </a:rPr>
              <a:t>1</a:t>
            </a:r>
            <a:endParaRPr sz="1600" b="1" i="0" u="none" strike="noStrike" cap="none">
              <a:solidFill>
                <a:srgbClr val="FFFFFF"/>
              </a:solidFill>
              <a:latin typeface="Calibri"/>
              <a:ea typeface="Calibri"/>
              <a:cs typeface="Calibri"/>
              <a:sym typeface="Calibri"/>
            </a:endParaRPr>
          </a:p>
        </p:txBody>
      </p:sp>
      <p:sp>
        <p:nvSpPr>
          <p:cNvPr id="332" name="Google Shape;332;p24"/>
          <p:cNvSpPr/>
          <p:nvPr/>
        </p:nvSpPr>
        <p:spPr>
          <a:xfrm>
            <a:off x="9332750" y="-3925"/>
            <a:ext cx="2857800" cy="5388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600" b="0" i="0" u="none" strike="noStrike" cap="none">
                <a:solidFill>
                  <a:schemeClr val="lt1"/>
                </a:solidFill>
                <a:latin typeface="Calibri"/>
                <a:ea typeface="Calibri"/>
                <a:cs typeface="Calibri"/>
                <a:sym typeface="Calibri"/>
              </a:rPr>
              <a:t>1.1.2 Principaux concepts sur les applications de santé</a:t>
            </a:r>
            <a:endParaRPr sz="16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5"/>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600"/>
              </a:spcBef>
              <a:spcAft>
                <a:spcPts val="0"/>
              </a:spcAft>
              <a:buSzPts val="2200"/>
              <a:buNone/>
            </a:pPr>
            <a:r>
              <a:rPr lang="en-US" sz="2200">
                <a:solidFill>
                  <a:srgbClr val="203864"/>
                </a:solidFill>
              </a:rPr>
              <a:t>Objectifs</a:t>
            </a:r>
            <a:endParaRPr/>
          </a:p>
        </p:txBody>
      </p:sp>
      <p:sp>
        <p:nvSpPr>
          <p:cNvPr id="339" name="Google Shape;339;p25"/>
          <p:cNvSpPr txBox="1">
            <a:spLocks noGrp="1"/>
          </p:cNvSpPr>
          <p:nvPr>
            <p:ph type="body" idx="2"/>
          </p:nvPr>
        </p:nvSpPr>
        <p:spPr>
          <a:xfrm>
            <a:off x="673250" y="2849848"/>
            <a:ext cx="5866800" cy="2641500"/>
          </a:xfrm>
          <a:prstGeom prst="rect">
            <a:avLst/>
          </a:prstGeom>
          <a:noFill/>
          <a:ln>
            <a:noFill/>
          </a:ln>
        </p:spPr>
        <p:txBody>
          <a:bodyPr spcFirstLastPara="1" wrap="square" lIns="91425" tIns="45700" rIns="91425" bIns="45700" anchor="t" anchorCtr="0">
            <a:normAutofit/>
          </a:bodyPr>
          <a:lstStyle/>
          <a:p>
            <a:pPr marL="457200" lvl="0" indent="-368300" algn="l" rtl="0">
              <a:lnSpc>
                <a:spcPct val="100000"/>
              </a:lnSpc>
              <a:spcBef>
                <a:spcPts val="600"/>
              </a:spcBef>
              <a:spcAft>
                <a:spcPts val="0"/>
              </a:spcAft>
              <a:buSzPts val="2200"/>
              <a:buFont typeface="Noto Sans Symbols"/>
              <a:buChar char="▪"/>
            </a:pPr>
            <a:r>
              <a:rPr lang="en-US" sz="2400">
                <a:latin typeface="Calibri"/>
                <a:ea typeface="Calibri"/>
                <a:cs typeface="Calibri"/>
                <a:sym typeface="Calibri"/>
              </a:rPr>
              <a:t>Passer en revue les différentes applications de santé.</a:t>
            </a:r>
            <a:endParaRPr/>
          </a:p>
          <a:p>
            <a:pPr marL="457200" lvl="0" indent="-368300" algn="l" rtl="0">
              <a:lnSpc>
                <a:spcPct val="100000"/>
              </a:lnSpc>
              <a:spcBef>
                <a:spcPts val="600"/>
              </a:spcBef>
              <a:spcAft>
                <a:spcPts val="0"/>
              </a:spcAft>
              <a:buSzPts val="2200"/>
              <a:buFont typeface="Noto Sans Symbols"/>
              <a:buChar char="▪"/>
            </a:pPr>
            <a:r>
              <a:rPr lang="en-US" sz="2400">
                <a:latin typeface="Calibri"/>
                <a:ea typeface="Calibri"/>
                <a:cs typeface="Calibri"/>
                <a:sym typeface="Calibri"/>
              </a:rPr>
              <a:t>Naviguer dans les interfaces de l'application, explorer les fonctions principales et les paramètres.</a:t>
            </a:r>
            <a:endParaRPr/>
          </a:p>
        </p:txBody>
      </p:sp>
      <p:pic>
        <p:nvPicPr>
          <p:cNvPr id="340" name="Google Shape;340;p25" descr="Ambition abstract concept"/>
          <p:cNvPicPr preferRelativeResize="0"/>
          <p:nvPr/>
        </p:nvPicPr>
        <p:blipFill rotWithShape="1">
          <a:blip r:embed="rId3">
            <a:alphaModFix/>
          </a:blip>
          <a:srcRect/>
          <a:stretch/>
        </p:blipFill>
        <p:spPr>
          <a:xfrm>
            <a:off x="6674938" y="1079999"/>
            <a:ext cx="5517062" cy="5517062"/>
          </a:xfrm>
          <a:prstGeom prst="rect">
            <a:avLst/>
          </a:prstGeom>
          <a:noFill/>
          <a:ln>
            <a:noFill/>
          </a:ln>
        </p:spPr>
      </p:pic>
      <p:sp>
        <p:nvSpPr>
          <p:cNvPr id="341" name="Google Shape;341;p25"/>
          <p:cNvSpPr txBox="1"/>
          <p:nvPr/>
        </p:nvSpPr>
        <p:spPr>
          <a:xfrm>
            <a:off x="6000589" y="6199679"/>
            <a:ext cx="6099586"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200"/>
              <a:t>Image</a:t>
            </a:r>
            <a:r>
              <a:rPr lang="en-US" sz="12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xmlns="" val="tx"/>
                    </a:ext>
                  </a:extLst>
                </a:hlinkClick>
              </a:rPr>
              <a:t> par Freepik</a:t>
            </a:r>
            <a:endParaRPr sz="1200" b="0" i="0" u="none" strike="noStrike" cap="none">
              <a:solidFill>
                <a:srgbClr val="000000"/>
              </a:solidFill>
              <a:latin typeface="Arial"/>
              <a:ea typeface="Arial"/>
              <a:cs typeface="Arial"/>
              <a:sym typeface="Arial"/>
            </a:endParaRPr>
          </a:p>
        </p:txBody>
      </p:sp>
      <p:sp>
        <p:nvSpPr>
          <p:cNvPr id="342" name="Google Shape;342;p25"/>
          <p:cNvSpPr txBox="1">
            <a:spLocks noGrp="1"/>
          </p:cNvSpPr>
          <p:nvPr>
            <p:ph type="title"/>
          </p:nvPr>
        </p:nvSpPr>
        <p:spPr>
          <a:xfrm>
            <a:off x="558000" y="852249"/>
            <a:ext cx="10515600" cy="893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sz="2000">
                <a:solidFill>
                  <a:srgbClr val="C01E24"/>
                </a:solidFill>
              </a:rPr>
              <a:t>1.1.3</a:t>
            </a:r>
            <a:r>
              <a:rPr lang="en-US"/>
              <a:t/>
            </a:r>
            <a:br>
              <a:rPr lang="en-US"/>
            </a:br>
            <a:r>
              <a:rPr lang="en-US">
                <a:solidFill>
                  <a:srgbClr val="C01E24"/>
                </a:solidFill>
              </a:rPr>
              <a:t>Naviguer dans les applications de santé</a:t>
            </a:r>
            <a:endParaRPr>
              <a:solidFill>
                <a:srgbClr val="C01E24"/>
              </a:solidFill>
            </a:endParaRPr>
          </a:p>
        </p:txBody>
      </p:sp>
      <p:pic>
        <p:nvPicPr>
          <p:cNvPr id="2" name="Image 1">
            <a:extLst>
              <a:ext uri="{FF2B5EF4-FFF2-40B4-BE49-F238E27FC236}">
                <a16:creationId xmlns:a16="http://schemas.microsoft.com/office/drawing/2014/main" id="{F6BD45AC-A6A4-EC40-CE62-323AF5537DE0}"/>
              </a:ext>
            </a:extLst>
          </p:cNvPr>
          <p:cNvPicPr>
            <a:picLocks noChangeAspect="1"/>
          </p:cNvPicPr>
          <p:nvPr/>
        </p:nvPicPr>
        <p:blipFill>
          <a:blip r:embed="rId5"/>
          <a:stretch>
            <a:fillRect/>
          </a:stretch>
        </p:blipFill>
        <p:spPr>
          <a:xfrm>
            <a:off x="289" y="6440530"/>
            <a:ext cx="2185699" cy="458549"/>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pic>
        <p:nvPicPr>
          <p:cNvPr id="347" name="Google Shape;347;p27" descr="Effective coworking. colleagues togetherness, workers collaboration, teamwork regulation. workflow efficiency increase. team members arranging mechanism."/>
          <p:cNvPicPr preferRelativeResize="0"/>
          <p:nvPr/>
        </p:nvPicPr>
        <p:blipFill rotWithShape="1">
          <a:blip r:embed="rId3">
            <a:alphaModFix/>
          </a:blip>
          <a:srcRect/>
          <a:stretch/>
        </p:blipFill>
        <p:spPr>
          <a:xfrm>
            <a:off x="6642233" y="761126"/>
            <a:ext cx="5627914" cy="5627914"/>
          </a:xfrm>
          <a:prstGeom prst="rect">
            <a:avLst/>
          </a:prstGeom>
          <a:noFill/>
          <a:ln>
            <a:noFill/>
          </a:ln>
        </p:spPr>
      </p:pic>
      <p:sp>
        <p:nvSpPr>
          <p:cNvPr id="348" name="Google Shape;348;p27"/>
          <p:cNvSpPr txBox="1">
            <a:spLocks noGrp="1"/>
          </p:cNvSpPr>
          <p:nvPr>
            <p:ph type="title"/>
          </p:nvPr>
        </p:nvSpPr>
        <p:spPr>
          <a:xfrm>
            <a:off x="558000" y="1080000"/>
            <a:ext cx="11059800" cy="605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800"/>
              <a:buFont typeface="Calibri"/>
              <a:buNone/>
            </a:pPr>
            <a:r>
              <a:rPr lang="en-US" sz="4800">
                <a:solidFill>
                  <a:srgbClr val="4B4CF8"/>
                </a:solidFill>
              </a:rPr>
              <a:t>Activité</a:t>
            </a:r>
            <a:endParaRPr sz="4800">
              <a:solidFill>
                <a:srgbClr val="4B4CF8"/>
              </a:solidFill>
            </a:endParaRPr>
          </a:p>
        </p:txBody>
      </p:sp>
      <p:sp>
        <p:nvSpPr>
          <p:cNvPr id="349" name="Google Shape;349;p27"/>
          <p:cNvSpPr txBox="1">
            <a:spLocks noGrp="1"/>
          </p:cNvSpPr>
          <p:nvPr>
            <p:ph type="body" idx="1"/>
          </p:nvPr>
        </p:nvSpPr>
        <p:spPr>
          <a:xfrm>
            <a:off x="557999" y="1799999"/>
            <a:ext cx="5852100" cy="4866000"/>
          </a:xfrm>
          <a:prstGeom prst="rect">
            <a:avLst/>
          </a:prstGeom>
          <a:noFill/>
          <a:ln>
            <a:noFill/>
          </a:ln>
        </p:spPr>
        <p:txBody>
          <a:bodyPr spcFirstLastPara="1" wrap="square" lIns="91425" tIns="45700" rIns="91425" bIns="45700" anchor="t" anchorCtr="0">
            <a:normAutofit/>
          </a:bodyPr>
          <a:lstStyle/>
          <a:p>
            <a:pPr marL="457200" lvl="0" indent="-381000" algn="l" rtl="0">
              <a:lnSpc>
                <a:spcPct val="100000"/>
              </a:lnSpc>
              <a:spcBef>
                <a:spcPts val="600"/>
              </a:spcBef>
              <a:spcAft>
                <a:spcPts val="0"/>
              </a:spcAft>
              <a:buSzPts val="2400"/>
              <a:buChar char="▪"/>
            </a:pPr>
            <a:r>
              <a:rPr lang="en-US" sz="2400"/>
              <a:t>Les participants seront répartis en petits groupes et accèderont à la plateforme Mig-Health Apps, parcourront les ETA et décideront si l'une des applications proposées peut leur être utile. </a:t>
            </a:r>
            <a:endParaRPr sz="1400">
              <a:latin typeface="Arial"/>
              <a:ea typeface="Arial"/>
              <a:cs typeface="Arial"/>
              <a:sym typeface="Arial"/>
            </a:endParaRPr>
          </a:p>
          <a:p>
            <a:pPr marL="457200" lvl="0" indent="-228600" algn="l" rtl="0">
              <a:lnSpc>
                <a:spcPct val="100000"/>
              </a:lnSpc>
              <a:spcBef>
                <a:spcPts val="600"/>
              </a:spcBef>
              <a:spcAft>
                <a:spcPts val="0"/>
              </a:spcAft>
              <a:buSzPts val="2400"/>
              <a:buNone/>
            </a:pPr>
            <a:endParaRPr/>
          </a:p>
        </p:txBody>
      </p:sp>
      <p:pic>
        <p:nvPicPr>
          <p:cNvPr id="350" name="Google Shape;350;p27" descr="Kostenlos Person Hält Silber Android Smartphone Stock-Foto"/>
          <p:cNvPicPr preferRelativeResize="0"/>
          <p:nvPr/>
        </p:nvPicPr>
        <p:blipFill rotWithShape="1">
          <a:blip r:embed="rId4">
            <a:alphaModFix/>
          </a:blip>
          <a:srcRect/>
          <a:stretch/>
        </p:blipFill>
        <p:spPr>
          <a:xfrm>
            <a:off x="1093473" y="4008552"/>
            <a:ext cx="3990161" cy="2657447"/>
          </a:xfrm>
          <a:prstGeom prst="rect">
            <a:avLst/>
          </a:prstGeom>
          <a:noFill/>
          <a:ln>
            <a:noFill/>
          </a:ln>
        </p:spPr>
      </p:pic>
      <p:sp>
        <p:nvSpPr>
          <p:cNvPr id="351" name="Google Shape;351;p27"/>
          <p:cNvSpPr/>
          <p:nvPr/>
        </p:nvSpPr>
        <p:spPr>
          <a:xfrm>
            <a:off x="5429590" y="6389040"/>
            <a:ext cx="1643742" cy="27695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Source </a:t>
            </a:r>
            <a:r>
              <a:rPr lang="en-US" sz="1200" b="0" i="0" u="none" strike="noStrike" cap="none">
                <a:solidFill>
                  <a:schemeClr val="dk1"/>
                </a:solidFill>
                <a:latin typeface="Calibri"/>
                <a:ea typeface="Calibri"/>
                <a:cs typeface="Calibri"/>
                <a:sym typeface="Calibri"/>
              </a:rPr>
              <a:t>: </a:t>
            </a:r>
            <a:r>
              <a:rPr lang="en-US" sz="1200" b="0" i="0" u="sng" strike="noStrike" cap="none">
                <a:solidFill>
                  <a:schemeClr val="dk1"/>
                </a:solidFill>
                <a:latin typeface="Calibri"/>
                <a:ea typeface="Calibri"/>
                <a:cs typeface="Calibri"/>
                <a:sym typeface="Calibri"/>
                <a:hlinkClick r:id="rId6">
                  <a:extLst>
                    <a:ext uri="{A12FA001-AC4F-418D-AE19-62706E023703}">
                      <ahyp:hlinkClr xmlns:ahyp="http://schemas.microsoft.com/office/drawing/2018/hyperlinkcolor" xmlns="" val="tx"/>
                    </a:ext>
                  </a:extLst>
                </a:hlinkClick>
              </a:rPr>
              <a:t>licence Pexels</a:t>
            </a:r>
            <a:endParaRPr sz="1200" b="0" i="0" u="none" strike="noStrike" cap="none">
              <a:solidFill>
                <a:schemeClr val="dk1"/>
              </a:solidFill>
              <a:latin typeface="Calibri"/>
              <a:ea typeface="Calibri"/>
              <a:cs typeface="Calibri"/>
              <a:sym typeface="Calibri"/>
            </a:endParaRPr>
          </a:p>
        </p:txBody>
      </p:sp>
      <p:sp>
        <p:nvSpPr>
          <p:cNvPr id="352" name="Google Shape;352;p27"/>
          <p:cNvSpPr txBox="1"/>
          <p:nvPr/>
        </p:nvSpPr>
        <p:spPr>
          <a:xfrm>
            <a:off x="8828690" y="6488668"/>
            <a:ext cx="323455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200" b="0" i="0" u="sng" strike="noStrike" cap="none">
                <a:solidFill>
                  <a:srgbClr val="000000"/>
                </a:solidFill>
                <a:latin typeface="Arial"/>
                <a:ea typeface="Arial"/>
                <a:cs typeface="Arial"/>
                <a:sym typeface="Arial"/>
                <a:hlinkClick r:id="rId7">
                  <a:extLst>
                    <a:ext uri="{A12FA001-AC4F-418D-AE19-62706E023703}">
                      <ahyp:hlinkClr xmlns:ahyp="http://schemas.microsoft.com/office/drawing/2018/hyperlinkcolor" xmlns="" val="tx"/>
                    </a:ext>
                  </a:extLst>
                </a:hlinkClick>
              </a:rPr>
              <a:t>Image </a:t>
            </a:r>
            <a:r>
              <a:rPr lang="en-US" sz="1200" u="sng">
                <a:hlinkClick r:id="rId7"/>
              </a:rPr>
              <a:t>par</a:t>
            </a:r>
            <a:r>
              <a:rPr lang="en-US" sz="1200" b="0" i="0" u="sng" strike="noStrike" cap="none">
                <a:solidFill>
                  <a:srgbClr val="000000"/>
                </a:solidFill>
                <a:latin typeface="Arial"/>
                <a:ea typeface="Arial"/>
                <a:cs typeface="Arial"/>
                <a:sym typeface="Arial"/>
                <a:hlinkClick r:id="rId7">
                  <a:extLst>
                    <a:ext uri="{A12FA001-AC4F-418D-AE19-62706E023703}">
                      <ahyp:hlinkClr xmlns:ahyp="http://schemas.microsoft.com/office/drawing/2018/hyperlinkcolor" xmlns="" val="tx"/>
                    </a:ext>
                  </a:extLst>
                </a:hlinkClick>
              </a:rPr>
              <a:t> vectorjuice on Freepik</a:t>
            </a:r>
            <a:endParaRPr sz="1200" b="0" i="0" u="none" strike="noStrike" cap="none">
              <a:solidFill>
                <a:srgbClr val="000000"/>
              </a:solidFill>
              <a:latin typeface="Arial"/>
              <a:ea typeface="Arial"/>
              <a:cs typeface="Arial"/>
              <a:sym typeface="Arial"/>
            </a:endParaRPr>
          </a:p>
        </p:txBody>
      </p:sp>
      <p:sp>
        <p:nvSpPr>
          <p:cNvPr id="353" name="Google Shape;353;p27"/>
          <p:cNvSpPr txBox="1"/>
          <p:nvPr/>
        </p:nvSpPr>
        <p:spPr>
          <a:xfrm>
            <a:off x="742400" y="1900"/>
            <a:ext cx="8086290" cy="386100"/>
          </a:xfrm>
          <a:prstGeom prst="rect">
            <a:avLst/>
          </a:prstGeom>
          <a:solidFill>
            <a:srgbClr val="DDE0E5"/>
          </a:solidFill>
          <a:ln>
            <a:noFill/>
          </a:ln>
        </p:spPr>
        <p:txBody>
          <a:bodyPr spcFirstLastPara="1" wrap="square" lIns="91425" tIns="45700" rIns="91425" bIns="45700" anchor="ctr" anchorCtr="0">
            <a:normAutofit fontScale="92500"/>
          </a:bodyPr>
          <a:lstStyle/>
          <a:p>
            <a:pPr marL="0" marR="0" lvl="0" indent="0" algn="l" rtl="0">
              <a:lnSpc>
                <a:spcPct val="90000"/>
              </a:lnSpc>
              <a:spcBef>
                <a:spcPts val="0"/>
              </a:spcBef>
              <a:spcAft>
                <a:spcPts val="0"/>
              </a:spcAft>
              <a:buClr>
                <a:srgbClr val="000000"/>
              </a:buClr>
              <a:buSzPct val="112500"/>
              <a:buFont typeface="Arial"/>
              <a:buNone/>
            </a:pPr>
            <a:r>
              <a:rPr lang="en-US" sz="1600" b="1" i="0" u="none" strike="noStrike" cap="none" dirty="0" err="1">
                <a:solidFill>
                  <a:srgbClr val="000000"/>
                </a:solidFill>
                <a:latin typeface="Arial"/>
                <a:ea typeface="Arial"/>
                <a:cs typeface="Arial"/>
                <a:sym typeface="Arial"/>
              </a:rPr>
              <a:t>Sensibilisation</a:t>
            </a:r>
            <a:r>
              <a:rPr lang="en-US" sz="1600" b="1" i="0" u="none" strike="noStrike" cap="none" dirty="0">
                <a:solidFill>
                  <a:srgbClr val="000000"/>
                </a:solidFill>
                <a:latin typeface="Arial"/>
                <a:ea typeface="Arial"/>
                <a:cs typeface="Arial"/>
                <a:sym typeface="Arial"/>
              </a:rPr>
              <a:t> générale à l'importance de </a:t>
            </a:r>
            <a:r>
              <a:rPr lang="en-US" sz="1600" b="1" i="0" u="none" strike="noStrike" cap="none" dirty="0" err="1">
                <a:solidFill>
                  <a:srgbClr val="000000"/>
                </a:solidFill>
                <a:latin typeface="Arial"/>
                <a:ea typeface="Arial"/>
                <a:cs typeface="Arial"/>
                <a:sym typeface="Arial"/>
              </a:rPr>
              <a:t>l'autogestion</a:t>
            </a:r>
            <a:r>
              <a:rPr lang="en-US" sz="1600" b="1" i="0" u="none" strike="noStrike" cap="none" dirty="0">
                <a:solidFill>
                  <a:srgbClr val="000000"/>
                </a:solidFill>
                <a:latin typeface="Arial"/>
                <a:ea typeface="Arial"/>
                <a:cs typeface="Arial"/>
                <a:sym typeface="Arial"/>
              </a:rPr>
              <a:t> et des applications de santé </a:t>
            </a:r>
            <a:endParaRPr sz="1600" b="0" i="0" u="none" strike="noStrike" cap="none" dirty="0">
              <a:solidFill>
                <a:srgbClr val="000000"/>
              </a:solidFill>
              <a:latin typeface="Arial"/>
              <a:ea typeface="Arial"/>
              <a:cs typeface="Arial"/>
              <a:sym typeface="Arial"/>
            </a:endParaRPr>
          </a:p>
        </p:txBody>
      </p:sp>
      <p:sp>
        <p:nvSpPr>
          <p:cNvPr id="354" name="Google Shape;354;p27"/>
          <p:cNvSpPr/>
          <p:nvPr/>
        </p:nvSpPr>
        <p:spPr>
          <a:xfrm>
            <a:off x="0" y="0"/>
            <a:ext cx="742500" cy="3861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600" b="1" i="0" u="none" strike="noStrike" cap="none">
                <a:solidFill>
                  <a:srgbClr val="FFFFFF"/>
                </a:solidFill>
                <a:latin typeface="Calibri"/>
                <a:ea typeface="Calibri"/>
                <a:cs typeface="Calibri"/>
                <a:sym typeface="Calibri"/>
              </a:rPr>
              <a:t>1.</a:t>
            </a:r>
            <a:r>
              <a:rPr lang="en-US" sz="1600" b="1">
                <a:solidFill>
                  <a:srgbClr val="FFFFFF"/>
                </a:solidFill>
                <a:latin typeface="Calibri"/>
                <a:ea typeface="Calibri"/>
                <a:cs typeface="Calibri"/>
                <a:sym typeface="Calibri"/>
              </a:rPr>
              <a:t>1</a:t>
            </a:r>
            <a:endParaRPr sz="1600" b="1" i="0" u="none" strike="noStrike" cap="none">
              <a:solidFill>
                <a:srgbClr val="FFFFFF"/>
              </a:solidFill>
              <a:latin typeface="Calibri"/>
              <a:ea typeface="Calibri"/>
              <a:cs typeface="Calibri"/>
              <a:sym typeface="Calibri"/>
            </a:endParaRPr>
          </a:p>
        </p:txBody>
      </p:sp>
      <p:sp>
        <p:nvSpPr>
          <p:cNvPr id="355" name="Google Shape;355;p27"/>
          <p:cNvSpPr/>
          <p:nvPr/>
        </p:nvSpPr>
        <p:spPr>
          <a:xfrm>
            <a:off x="9332750" y="-3925"/>
            <a:ext cx="2857800" cy="5388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600" b="0" i="0" u="none" strike="noStrike" cap="none">
                <a:solidFill>
                  <a:schemeClr val="lt1"/>
                </a:solidFill>
                <a:latin typeface="Calibri"/>
                <a:ea typeface="Calibri"/>
                <a:cs typeface="Calibri"/>
                <a:sym typeface="Calibri"/>
              </a:rPr>
              <a:t>1.1.2 Principaux concepts sur les applications de santé</a:t>
            </a:r>
            <a:endParaRPr sz="16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28"/>
          <p:cNvSpPr txBox="1">
            <a:spLocks noGrp="1"/>
          </p:cNvSpPr>
          <p:nvPr>
            <p:ph type="title"/>
          </p:nvPr>
        </p:nvSpPr>
        <p:spPr>
          <a:xfrm>
            <a:off x="390049" y="789852"/>
            <a:ext cx="10515600" cy="893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1E24"/>
              </a:buClr>
              <a:buSzPts val="2000"/>
              <a:buFont typeface="Calibri"/>
              <a:buNone/>
            </a:pPr>
            <a:r>
              <a:rPr lang="en-US"/>
              <a:t/>
            </a:r>
            <a:br>
              <a:rPr lang="en-US"/>
            </a:br>
            <a:r>
              <a:rPr lang="en-US"/>
              <a:t>DISCUSSION</a:t>
            </a:r>
            <a:endParaRPr>
              <a:solidFill>
                <a:srgbClr val="C01E24"/>
              </a:solidFill>
            </a:endParaRPr>
          </a:p>
        </p:txBody>
      </p:sp>
      <p:sp>
        <p:nvSpPr>
          <p:cNvPr id="362" name="Google Shape;362;p28"/>
          <p:cNvSpPr txBox="1"/>
          <p:nvPr/>
        </p:nvSpPr>
        <p:spPr>
          <a:xfrm>
            <a:off x="557999" y="2459736"/>
            <a:ext cx="11059693" cy="3941326"/>
          </a:xfrm>
          <a:prstGeom prst="rect">
            <a:avLst/>
          </a:prstGeom>
          <a:noFill/>
          <a:ln>
            <a:noFill/>
          </a:ln>
        </p:spPr>
        <p:txBody>
          <a:bodyPr spcFirstLastPara="1" wrap="square" lIns="91425" tIns="45700" rIns="91425" bIns="45700" anchor="t" anchorCtr="0">
            <a:normAutofit/>
          </a:bodyPr>
          <a:lstStyle/>
          <a:p>
            <a:pPr marL="457200" marR="0" lvl="0" indent="-381000" algn="l" rtl="0">
              <a:lnSpc>
                <a:spcPct val="100000"/>
              </a:lnSpc>
              <a:spcBef>
                <a:spcPts val="600"/>
              </a:spcBef>
              <a:spcAft>
                <a:spcPts val="0"/>
              </a:spcAft>
              <a:buClr>
                <a:srgbClr val="C01E24"/>
              </a:buClr>
              <a:buSzPts val="2400"/>
              <a:buFont typeface="Noto Sans Symbols"/>
              <a:buChar char="▪"/>
            </a:pPr>
            <a:r>
              <a:rPr lang="en-US" sz="3200" b="0" i="1" u="none" strike="noStrike" cap="none">
                <a:solidFill>
                  <a:schemeClr val="dk1"/>
                </a:solidFill>
                <a:latin typeface="Calibri"/>
                <a:ea typeface="Calibri"/>
                <a:cs typeface="Calibri"/>
                <a:sym typeface="Calibri"/>
              </a:rPr>
              <a:t>Des questions ?</a:t>
            </a:r>
            <a:endParaRPr/>
          </a:p>
          <a:p>
            <a:pPr marL="0" marR="0" lvl="0" indent="0" algn="l" rtl="0">
              <a:lnSpc>
                <a:spcPct val="100000"/>
              </a:lnSpc>
              <a:spcBef>
                <a:spcPts val="600"/>
              </a:spcBef>
              <a:spcAft>
                <a:spcPts val="0"/>
              </a:spcAft>
              <a:buClr>
                <a:srgbClr val="C01E24"/>
              </a:buClr>
              <a:buSzPts val="2400"/>
              <a:buFont typeface="Noto Sans Symbols"/>
              <a:buNone/>
            </a:pPr>
            <a:endParaRPr sz="3200" b="0" i="1" u="none" strike="noStrike" cap="none">
              <a:solidFill>
                <a:schemeClr val="dk1"/>
              </a:solidFill>
              <a:latin typeface="Calibri"/>
              <a:ea typeface="Calibri"/>
              <a:cs typeface="Calibri"/>
              <a:sym typeface="Calibri"/>
            </a:endParaRPr>
          </a:p>
          <a:p>
            <a:pPr marL="457200" marR="0" lvl="0" indent="-381000" algn="l" rtl="0">
              <a:lnSpc>
                <a:spcPct val="100000"/>
              </a:lnSpc>
              <a:spcBef>
                <a:spcPts val="600"/>
              </a:spcBef>
              <a:spcAft>
                <a:spcPts val="0"/>
              </a:spcAft>
              <a:buClr>
                <a:srgbClr val="C01E24"/>
              </a:buClr>
              <a:buSzPts val="2400"/>
              <a:buFont typeface="Noto Sans Symbols"/>
              <a:buChar char="▪"/>
            </a:pPr>
            <a:r>
              <a:rPr lang="en-US" sz="3200" b="0" i="1" u="none" strike="noStrike" cap="none">
                <a:solidFill>
                  <a:schemeClr val="dk1"/>
                </a:solidFill>
                <a:latin typeface="Calibri"/>
                <a:ea typeface="Calibri"/>
                <a:cs typeface="Calibri"/>
                <a:sym typeface="Calibri"/>
              </a:rPr>
              <a:t>Des éclaircissements ?</a:t>
            </a:r>
            <a:endParaRPr/>
          </a:p>
          <a:p>
            <a:pPr marL="457200" marR="0" lvl="0" indent="-228600" algn="l" rtl="0">
              <a:lnSpc>
                <a:spcPct val="100000"/>
              </a:lnSpc>
              <a:spcBef>
                <a:spcPts val="600"/>
              </a:spcBef>
              <a:spcAft>
                <a:spcPts val="0"/>
              </a:spcAft>
              <a:buClr>
                <a:srgbClr val="C01E24"/>
              </a:buClr>
              <a:buSzPts val="2400"/>
              <a:buFont typeface="Noto Sans Symbols"/>
              <a:buNone/>
            </a:pPr>
            <a:endParaRPr sz="3200" b="0" i="1" u="none" strike="noStrike" cap="none">
              <a:solidFill>
                <a:schemeClr val="dk1"/>
              </a:solidFill>
              <a:latin typeface="Calibri"/>
              <a:ea typeface="Calibri"/>
              <a:cs typeface="Calibri"/>
              <a:sym typeface="Calibri"/>
            </a:endParaRPr>
          </a:p>
          <a:p>
            <a:pPr marL="457200" marR="0" lvl="0" indent="-381000" algn="l" rtl="0">
              <a:lnSpc>
                <a:spcPct val="100000"/>
              </a:lnSpc>
              <a:spcBef>
                <a:spcPts val="600"/>
              </a:spcBef>
              <a:spcAft>
                <a:spcPts val="0"/>
              </a:spcAft>
              <a:buClr>
                <a:srgbClr val="C01E24"/>
              </a:buClr>
              <a:buSzPts val="2400"/>
              <a:buFont typeface="Noto Sans Symbols"/>
              <a:buChar char="▪"/>
            </a:pPr>
            <a:r>
              <a:rPr lang="en-US" sz="3200" b="0" i="1" u="none" strike="noStrike" cap="none">
                <a:solidFill>
                  <a:schemeClr val="dk1"/>
                </a:solidFill>
                <a:latin typeface="Calibri"/>
                <a:ea typeface="Calibri"/>
                <a:cs typeface="Calibri"/>
                <a:sym typeface="Calibri"/>
              </a:rPr>
              <a:t>Des commentaires ?</a:t>
            </a:r>
            <a:endParaRPr/>
          </a:p>
          <a:p>
            <a:pPr marL="457200" marR="0" lvl="0" indent="-228600" algn="l" rtl="0">
              <a:lnSpc>
                <a:spcPct val="100000"/>
              </a:lnSpc>
              <a:spcBef>
                <a:spcPts val="600"/>
              </a:spcBef>
              <a:spcAft>
                <a:spcPts val="0"/>
              </a:spcAft>
              <a:buClr>
                <a:srgbClr val="C01E24"/>
              </a:buClr>
              <a:buSzPts val="2400"/>
              <a:buFont typeface="Noto Sans Symbols"/>
              <a:buNone/>
            </a:pPr>
            <a:endParaRPr sz="2400" b="0" i="0" u="none" strike="noStrike" cap="none">
              <a:solidFill>
                <a:schemeClr val="dk1"/>
              </a:solidFill>
              <a:latin typeface="Calibri"/>
              <a:ea typeface="Calibri"/>
              <a:cs typeface="Calibri"/>
              <a:sym typeface="Calibri"/>
            </a:endParaRPr>
          </a:p>
        </p:txBody>
      </p:sp>
      <p:pic>
        <p:nvPicPr>
          <p:cNvPr id="363" name="Google Shape;363;p28" descr="Free questions man head vector"/>
          <p:cNvPicPr preferRelativeResize="0"/>
          <p:nvPr/>
        </p:nvPicPr>
        <p:blipFill rotWithShape="1">
          <a:blip r:embed="rId3">
            <a:alphaModFix/>
          </a:blip>
          <a:srcRect/>
          <a:stretch/>
        </p:blipFill>
        <p:spPr>
          <a:xfrm>
            <a:off x="7024431" y="1592312"/>
            <a:ext cx="4509286" cy="4509286"/>
          </a:xfrm>
          <a:prstGeom prst="rect">
            <a:avLst/>
          </a:prstGeom>
          <a:noFill/>
          <a:ln>
            <a:noFill/>
          </a:ln>
        </p:spPr>
      </p:pic>
      <p:sp>
        <p:nvSpPr>
          <p:cNvPr id="364" name="Google Shape;364;p28"/>
          <p:cNvSpPr/>
          <p:nvPr/>
        </p:nvSpPr>
        <p:spPr>
          <a:xfrm>
            <a:off x="9205974" y="6262562"/>
            <a:ext cx="241171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2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xmlns="" val="tx"/>
                    </a:ext>
                  </a:extLst>
                </a:hlinkClick>
              </a:rPr>
              <a:t>Source </a:t>
            </a:r>
            <a:r>
              <a:rPr lang="en-US" sz="1200" b="0" i="0" u="none" strike="noStrike" cap="none">
                <a:solidFill>
                  <a:srgbClr val="000000"/>
                </a:solidFill>
                <a:latin typeface="Arial"/>
                <a:ea typeface="Arial"/>
                <a:cs typeface="Arial"/>
                <a:sym typeface="Arial"/>
              </a:rPr>
              <a:t>: </a:t>
            </a:r>
            <a:r>
              <a:rPr lang="en-US" sz="12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xmlns="" val="tx"/>
                    </a:ext>
                  </a:extLst>
                </a:hlinkClick>
              </a:rPr>
              <a:t>licence Pixabay</a:t>
            </a:r>
            <a:endParaRPr sz="1200" b="0" i="0" u="none" strike="noStrike" cap="none">
              <a:solidFill>
                <a:srgbClr val="000000"/>
              </a:solidFill>
              <a:latin typeface="Arial"/>
              <a:ea typeface="Arial"/>
              <a:cs typeface="Arial"/>
              <a:sym typeface="Arial"/>
            </a:endParaRPr>
          </a:p>
        </p:txBody>
      </p:sp>
      <p:sp>
        <p:nvSpPr>
          <p:cNvPr id="365" name="Google Shape;365;p28"/>
          <p:cNvSpPr txBox="1"/>
          <p:nvPr/>
        </p:nvSpPr>
        <p:spPr>
          <a:xfrm>
            <a:off x="742399" y="1900"/>
            <a:ext cx="7904295" cy="386100"/>
          </a:xfrm>
          <a:prstGeom prst="rect">
            <a:avLst/>
          </a:prstGeom>
          <a:solidFill>
            <a:srgbClr val="DDE0E5"/>
          </a:solidFill>
          <a:ln>
            <a:noFill/>
          </a:ln>
        </p:spPr>
        <p:txBody>
          <a:bodyPr spcFirstLastPara="1" wrap="square" lIns="91425" tIns="45700" rIns="91425" bIns="45700" anchor="ctr" anchorCtr="0">
            <a:normAutofit fontScale="92500"/>
          </a:bodyPr>
          <a:lstStyle/>
          <a:p>
            <a:pPr marL="0" marR="0" lvl="0" indent="0" algn="l" rtl="0">
              <a:lnSpc>
                <a:spcPct val="90000"/>
              </a:lnSpc>
              <a:spcBef>
                <a:spcPts val="0"/>
              </a:spcBef>
              <a:spcAft>
                <a:spcPts val="0"/>
              </a:spcAft>
              <a:buClr>
                <a:srgbClr val="000000"/>
              </a:buClr>
              <a:buSzPct val="112500"/>
              <a:buFont typeface="Arial"/>
              <a:buNone/>
            </a:pPr>
            <a:r>
              <a:rPr lang="en-US" sz="1600" b="1" i="0" u="none" strike="noStrike" cap="none">
                <a:solidFill>
                  <a:srgbClr val="000000"/>
                </a:solidFill>
                <a:latin typeface="Arial"/>
                <a:ea typeface="Arial"/>
                <a:cs typeface="Arial"/>
                <a:sym typeface="Arial"/>
              </a:rPr>
              <a:t>Sensibilisation générale à l'importance de l'autogestion et des applications de santé </a:t>
            </a:r>
            <a:endParaRPr sz="1600" b="0" i="0" u="none" strike="noStrike" cap="none">
              <a:solidFill>
                <a:srgbClr val="000000"/>
              </a:solidFill>
              <a:latin typeface="Arial"/>
              <a:ea typeface="Arial"/>
              <a:cs typeface="Arial"/>
              <a:sym typeface="Arial"/>
            </a:endParaRPr>
          </a:p>
        </p:txBody>
      </p:sp>
      <p:sp>
        <p:nvSpPr>
          <p:cNvPr id="366" name="Google Shape;366;p28"/>
          <p:cNvSpPr/>
          <p:nvPr/>
        </p:nvSpPr>
        <p:spPr>
          <a:xfrm>
            <a:off x="0" y="0"/>
            <a:ext cx="742500" cy="3861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600" b="1" i="0" u="none" strike="noStrike" cap="none">
                <a:solidFill>
                  <a:srgbClr val="FFFFFF"/>
                </a:solidFill>
                <a:latin typeface="Calibri"/>
                <a:ea typeface="Calibri"/>
                <a:cs typeface="Calibri"/>
                <a:sym typeface="Calibri"/>
              </a:rPr>
              <a:t>1.</a:t>
            </a:r>
            <a:r>
              <a:rPr lang="en-US" sz="1600" b="1">
                <a:solidFill>
                  <a:srgbClr val="FFFFFF"/>
                </a:solidFill>
                <a:latin typeface="Calibri"/>
                <a:ea typeface="Calibri"/>
                <a:cs typeface="Calibri"/>
                <a:sym typeface="Calibri"/>
              </a:rPr>
              <a:t>1</a:t>
            </a:r>
            <a:endParaRPr sz="1600" b="1" i="0" u="none" strike="noStrike" cap="none">
              <a:solidFill>
                <a:srgbClr val="FFFFFF"/>
              </a:solidFill>
              <a:latin typeface="Calibri"/>
              <a:ea typeface="Calibri"/>
              <a:cs typeface="Calibri"/>
              <a:sym typeface="Calibri"/>
            </a:endParaRPr>
          </a:p>
        </p:txBody>
      </p:sp>
      <p:sp>
        <p:nvSpPr>
          <p:cNvPr id="367" name="Google Shape;367;p28"/>
          <p:cNvSpPr/>
          <p:nvPr/>
        </p:nvSpPr>
        <p:spPr>
          <a:xfrm>
            <a:off x="9332750" y="-3925"/>
            <a:ext cx="2857800" cy="5388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600" b="0" i="0" u="none" strike="noStrike" cap="none">
                <a:solidFill>
                  <a:schemeClr val="lt1"/>
                </a:solidFill>
                <a:latin typeface="Calibri"/>
                <a:ea typeface="Calibri"/>
                <a:cs typeface="Calibri"/>
                <a:sym typeface="Calibri"/>
              </a:rPr>
              <a:t>1.1.2 Principaux concepts sur les applications de santé</a:t>
            </a:r>
            <a:endParaRPr sz="16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g1f204218ebb_0_619"/>
          <p:cNvSpPr txBox="1"/>
          <p:nvPr/>
        </p:nvSpPr>
        <p:spPr>
          <a:xfrm>
            <a:off x="326571" y="2387827"/>
            <a:ext cx="11625943" cy="3042589"/>
          </a:xfrm>
          <a:prstGeom prst="rect">
            <a:avLst/>
          </a:prstGeom>
          <a:noFill/>
          <a:ln>
            <a:noFill/>
          </a:ln>
        </p:spPr>
        <p:txBody>
          <a:bodyPr spcFirstLastPara="1" wrap="square" lIns="91425" tIns="45700" rIns="91425" bIns="45700" anchor="t" anchorCtr="0">
            <a:normAutofit/>
          </a:bodyPr>
          <a:lstStyle/>
          <a:p>
            <a:pPr marL="228600" marR="0" lvl="0" indent="-190500" algn="l" rtl="0">
              <a:lnSpc>
                <a:spcPct val="100000"/>
              </a:lnSpc>
              <a:spcBef>
                <a:spcPts val="1200"/>
              </a:spcBef>
              <a:spcAft>
                <a:spcPts val="0"/>
              </a:spcAft>
              <a:buClr>
                <a:srgbClr val="C01E24"/>
              </a:buClr>
              <a:buSzPts val="1800"/>
              <a:buFont typeface="Noto Sans Symbols"/>
              <a:buChar char="▪"/>
            </a:pPr>
            <a:r>
              <a:rPr lang="en-US" sz="1800" b="0" i="0" u="none" strike="noStrike" cap="none">
                <a:solidFill>
                  <a:srgbClr val="000000"/>
                </a:solidFill>
                <a:latin typeface="Calibri"/>
                <a:ea typeface="Calibri"/>
                <a:cs typeface="Calibri"/>
                <a:sym typeface="Calibri"/>
              </a:rPr>
              <a:t>Kampmeijer, R., Pavlova, M., Tambor, M., Golinowska, S. et Groot, W. (2016). The use of e-health and m-health tools in health promotion and primary prevention among older adults : a systematic literature review. </a:t>
            </a:r>
            <a:r>
              <a:rPr lang="en-US" sz="1800" b="0" i="1" u="none" strike="noStrike" cap="none">
                <a:solidFill>
                  <a:srgbClr val="000000"/>
                </a:solidFill>
                <a:latin typeface="Calibri"/>
                <a:ea typeface="Calibri"/>
                <a:cs typeface="Calibri"/>
                <a:sym typeface="Calibri"/>
              </a:rPr>
              <a:t>BMC health services research</a:t>
            </a:r>
            <a:r>
              <a:rPr lang="en-US" sz="1800" b="0" i="0" u="none" strike="noStrike" cap="none">
                <a:solidFill>
                  <a:srgbClr val="000000"/>
                </a:solidFill>
                <a:latin typeface="Calibri"/>
                <a:ea typeface="Calibri"/>
                <a:cs typeface="Calibri"/>
                <a:sym typeface="Calibri"/>
              </a:rPr>
              <a:t>, </a:t>
            </a:r>
            <a:r>
              <a:rPr lang="en-US" sz="1800" b="0" i="1" u="none" strike="noStrike" cap="none">
                <a:solidFill>
                  <a:srgbClr val="000000"/>
                </a:solidFill>
                <a:latin typeface="Calibri"/>
                <a:ea typeface="Calibri"/>
                <a:cs typeface="Calibri"/>
                <a:sym typeface="Calibri"/>
              </a:rPr>
              <a:t>16</a:t>
            </a:r>
            <a:r>
              <a:rPr lang="en-US" sz="1800" b="0" i="0" u="none" strike="noStrike" cap="none">
                <a:solidFill>
                  <a:srgbClr val="000000"/>
                </a:solidFill>
                <a:latin typeface="Calibri"/>
                <a:ea typeface="Calibri"/>
                <a:cs typeface="Calibri"/>
                <a:sym typeface="Calibri"/>
              </a:rPr>
              <a:t>, 467-479.</a:t>
            </a:r>
            <a:endParaRPr/>
          </a:p>
          <a:p>
            <a:pPr marL="228600" marR="0" lvl="0" indent="-190500" algn="l" rtl="0">
              <a:lnSpc>
                <a:spcPct val="100000"/>
              </a:lnSpc>
              <a:spcBef>
                <a:spcPts val="1200"/>
              </a:spcBef>
              <a:spcAft>
                <a:spcPts val="0"/>
              </a:spcAft>
              <a:buClr>
                <a:srgbClr val="C01E24"/>
              </a:buClr>
              <a:buSzPts val="1800"/>
              <a:buFont typeface="Noto Sans Symbols"/>
              <a:buChar char="▪"/>
            </a:pPr>
            <a:r>
              <a:rPr lang="en-US" sz="1800" b="0" i="0" u="none" strike="noStrike" cap="none">
                <a:solidFill>
                  <a:srgbClr val="000000"/>
                </a:solidFill>
                <a:latin typeface="Calibri"/>
                <a:ea typeface="Calibri"/>
                <a:cs typeface="Calibri"/>
                <a:sym typeface="Calibri"/>
              </a:rPr>
              <a:t>Biswas, M., Tania, M. H., Kaiser, M. S., Kabir, R., Mahmud, M. et Kemal, A. A. (2021). ACCU3RATE : Une échelle d'évaluation des applications de santé mobile basée sur les avis des utilisateurs. </a:t>
            </a:r>
            <a:r>
              <a:rPr lang="en-US" sz="1800" b="0" i="1" u="none" strike="noStrike" cap="none">
                <a:solidFill>
                  <a:srgbClr val="000000"/>
                </a:solidFill>
                <a:latin typeface="Calibri"/>
                <a:ea typeface="Calibri"/>
                <a:cs typeface="Calibri"/>
                <a:sym typeface="Calibri"/>
              </a:rPr>
              <a:t>PloS one</a:t>
            </a:r>
            <a:r>
              <a:rPr lang="en-US" sz="1800" b="0" i="0" u="none" strike="noStrike" cap="none">
                <a:solidFill>
                  <a:srgbClr val="000000"/>
                </a:solidFill>
                <a:latin typeface="Calibri"/>
                <a:ea typeface="Calibri"/>
                <a:cs typeface="Calibri"/>
                <a:sym typeface="Calibri"/>
              </a:rPr>
              <a:t>, </a:t>
            </a:r>
            <a:r>
              <a:rPr lang="en-US" sz="1800" b="0" i="1" u="none" strike="noStrike" cap="none">
                <a:solidFill>
                  <a:srgbClr val="000000"/>
                </a:solidFill>
                <a:latin typeface="Calibri"/>
                <a:ea typeface="Calibri"/>
                <a:cs typeface="Calibri"/>
                <a:sym typeface="Calibri"/>
              </a:rPr>
              <a:t>16</a:t>
            </a:r>
            <a:r>
              <a:rPr lang="en-US" sz="1800" b="0" i="0" u="none" strike="noStrike" cap="none">
                <a:solidFill>
                  <a:srgbClr val="000000"/>
                </a:solidFill>
                <a:latin typeface="Calibri"/>
                <a:ea typeface="Calibri"/>
                <a:cs typeface="Calibri"/>
                <a:sym typeface="Calibri"/>
              </a:rPr>
              <a:t>(12), e0258050.</a:t>
            </a:r>
            <a:endParaRPr/>
          </a:p>
          <a:p>
            <a:pPr marL="228600" marR="0" lvl="0" indent="-190500" algn="l" rtl="0">
              <a:lnSpc>
                <a:spcPct val="100000"/>
              </a:lnSpc>
              <a:spcBef>
                <a:spcPts val="1200"/>
              </a:spcBef>
              <a:spcAft>
                <a:spcPts val="0"/>
              </a:spcAft>
              <a:buClr>
                <a:srgbClr val="C01E24"/>
              </a:buClr>
              <a:buSzPts val="1800"/>
              <a:buFont typeface="Noto Sans Symbols"/>
              <a:buChar char="▪"/>
            </a:pPr>
            <a:r>
              <a:rPr lang="en-US" sz="1800" b="0" i="0" u="none" strike="noStrike" cap="none">
                <a:solidFill>
                  <a:srgbClr val="000000"/>
                </a:solidFill>
                <a:latin typeface="Calibri"/>
                <a:ea typeface="Calibri"/>
                <a:cs typeface="Calibri"/>
                <a:sym typeface="Calibri"/>
              </a:rPr>
              <a:t>Ahmed, I., Ahmad, N. S., Ali, S., Ali, S., George, A., Danish, H. S., &amp; Darzi, A. (2018). Medication adherence apps : review and content analysis (applications d'observance thérapeutique : examen et analyse de contenu). </a:t>
            </a:r>
            <a:r>
              <a:rPr lang="en-US" sz="1800" b="0" i="1" u="none" strike="noStrike" cap="none">
                <a:solidFill>
                  <a:srgbClr val="000000"/>
                </a:solidFill>
                <a:latin typeface="Calibri"/>
                <a:ea typeface="Calibri"/>
                <a:cs typeface="Calibri"/>
                <a:sym typeface="Calibri"/>
              </a:rPr>
              <a:t>JMIR mHealth and uHealth</a:t>
            </a:r>
            <a:r>
              <a:rPr lang="en-US" sz="1800" b="0" i="0" u="none" strike="noStrike" cap="none">
                <a:solidFill>
                  <a:srgbClr val="000000"/>
                </a:solidFill>
                <a:latin typeface="Calibri"/>
                <a:ea typeface="Calibri"/>
                <a:cs typeface="Calibri"/>
                <a:sym typeface="Calibri"/>
              </a:rPr>
              <a:t>, </a:t>
            </a:r>
            <a:r>
              <a:rPr lang="en-US" sz="1800" b="0" i="1" u="none" strike="noStrike" cap="none">
                <a:solidFill>
                  <a:srgbClr val="000000"/>
                </a:solidFill>
                <a:latin typeface="Calibri"/>
                <a:ea typeface="Calibri"/>
                <a:cs typeface="Calibri"/>
                <a:sym typeface="Calibri"/>
              </a:rPr>
              <a:t>6</a:t>
            </a:r>
            <a:r>
              <a:rPr lang="en-US" sz="1800" b="0" i="0" u="none" strike="noStrike" cap="none">
                <a:solidFill>
                  <a:srgbClr val="000000"/>
                </a:solidFill>
                <a:latin typeface="Calibri"/>
                <a:ea typeface="Calibri"/>
                <a:cs typeface="Calibri"/>
                <a:sym typeface="Calibri"/>
              </a:rPr>
              <a:t>(3), e6432.</a:t>
            </a:r>
            <a:endParaRPr sz="1800" b="0" i="0" u="none" strike="noStrike" cap="none">
              <a:solidFill>
                <a:srgbClr val="000000"/>
              </a:solidFill>
              <a:latin typeface="Calibri"/>
              <a:ea typeface="Calibri"/>
              <a:cs typeface="Calibri"/>
              <a:sym typeface="Calibri"/>
            </a:endParaRPr>
          </a:p>
        </p:txBody>
      </p:sp>
      <p:sp>
        <p:nvSpPr>
          <p:cNvPr id="374" name="Google Shape;374;g1f204218ebb_0_619"/>
          <p:cNvSpPr txBox="1"/>
          <p:nvPr/>
        </p:nvSpPr>
        <p:spPr>
          <a:xfrm>
            <a:off x="436161" y="1071626"/>
            <a:ext cx="11059800" cy="6051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1E24"/>
              </a:buClr>
              <a:buSzPts val="3600"/>
              <a:buFont typeface="Calibri"/>
              <a:buNone/>
            </a:pPr>
            <a:r>
              <a:rPr lang="en-US" sz="3600" b="1" i="0" u="none" strike="noStrike" cap="none">
                <a:solidFill>
                  <a:srgbClr val="C01E24"/>
                </a:solidFill>
                <a:latin typeface="Calibri"/>
                <a:ea typeface="Calibri"/>
                <a:cs typeface="Calibri"/>
                <a:sym typeface="Calibri"/>
              </a:rPr>
              <a:t>Références et lectures complémentaires</a:t>
            </a:r>
            <a:endParaRPr sz="1400" b="0" i="0" u="none" strike="noStrike" cap="none">
              <a:solidFill>
                <a:srgbClr val="000000"/>
              </a:solidFill>
              <a:latin typeface="Arial"/>
              <a:ea typeface="Arial"/>
              <a:cs typeface="Arial"/>
              <a:sym typeface="Arial"/>
            </a:endParaRPr>
          </a:p>
        </p:txBody>
      </p:sp>
      <p:sp>
        <p:nvSpPr>
          <p:cNvPr id="375" name="Google Shape;375;g1f204218ebb_0_619"/>
          <p:cNvSpPr txBox="1"/>
          <p:nvPr/>
        </p:nvSpPr>
        <p:spPr>
          <a:xfrm>
            <a:off x="742400" y="1900"/>
            <a:ext cx="7698900" cy="386100"/>
          </a:xfrm>
          <a:prstGeom prst="rect">
            <a:avLst/>
          </a:prstGeom>
          <a:solidFill>
            <a:srgbClr val="DDE0E5"/>
          </a:solidFill>
          <a:ln>
            <a:noFill/>
          </a:ln>
        </p:spPr>
        <p:txBody>
          <a:bodyPr spcFirstLastPara="1" wrap="square" lIns="91425" tIns="45700" rIns="91425" bIns="45700" anchor="ctr" anchorCtr="0">
            <a:normAutofit fontScale="85000" lnSpcReduction="10000"/>
          </a:bodyPr>
          <a:lstStyle/>
          <a:p>
            <a:pPr marL="0" marR="0" lvl="0" indent="0" algn="l" rtl="0">
              <a:lnSpc>
                <a:spcPct val="90000"/>
              </a:lnSpc>
              <a:spcBef>
                <a:spcPts val="0"/>
              </a:spcBef>
              <a:spcAft>
                <a:spcPts val="0"/>
              </a:spcAft>
              <a:buClr>
                <a:srgbClr val="000000"/>
              </a:buClr>
              <a:buSzPct val="112500"/>
              <a:buFont typeface="Arial"/>
              <a:buNone/>
            </a:pPr>
            <a:r>
              <a:rPr lang="en-US" sz="1600" b="1" i="0" u="none" strike="noStrike" cap="none">
                <a:solidFill>
                  <a:srgbClr val="000000"/>
                </a:solidFill>
                <a:latin typeface="Arial"/>
                <a:ea typeface="Arial"/>
                <a:cs typeface="Arial"/>
                <a:sym typeface="Arial"/>
              </a:rPr>
              <a:t>Sensibilisation générale à l'importance de l'autogestion et des applications de santé </a:t>
            </a:r>
            <a:endParaRPr sz="1600" b="0" i="0" u="none" strike="noStrike" cap="none">
              <a:solidFill>
                <a:srgbClr val="000000"/>
              </a:solidFill>
              <a:latin typeface="Arial"/>
              <a:ea typeface="Arial"/>
              <a:cs typeface="Arial"/>
              <a:sym typeface="Arial"/>
            </a:endParaRPr>
          </a:p>
        </p:txBody>
      </p:sp>
      <p:sp>
        <p:nvSpPr>
          <p:cNvPr id="376" name="Google Shape;376;g1f204218ebb_0_619"/>
          <p:cNvSpPr/>
          <p:nvPr/>
        </p:nvSpPr>
        <p:spPr>
          <a:xfrm>
            <a:off x="0" y="0"/>
            <a:ext cx="742500" cy="3861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600" b="1" i="0" u="none" strike="noStrike" cap="none">
                <a:solidFill>
                  <a:srgbClr val="FFFFFF"/>
                </a:solidFill>
                <a:latin typeface="Calibri"/>
                <a:ea typeface="Calibri"/>
                <a:cs typeface="Calibri"/>
                <a:sym typeface="Calibri"/>
              </a:rPr>
              <a:t>1.</a:t>
            </a:r>
            <a:r>
              <a:rPr lang="en-US" sz="1600" b="1">
                <a:solidFill>
                  <a:srgbClr val="FFFFFF"/>
                </a:solidFill>
                <a:latin typeface="Calibri"/>
                <a:ea typeface="Calibri"/>
                <a:cs typeface="Calibri"/>
                <a:sym typeface="Calibri"/>
              </a:rPr>
              <a:t>1</a:t>
            </a:r>
            <a:endParaRPr sz="1600" b="1" i="0" u="none" strike="noStrike" cap="none">
              <a:solidFill>
                <a:srgbClr val="FFFFFF"/>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Shape 381"/>
        <p:cNvGrpSpPr/>
        <p:nvPr/>
      </p:nvGrpSpPr>
      <p:grpSpPr>
        <a:xfrm>
          <a:off x="0" y="0"/>
          <a:ext cx="0" cy="0"/>
          <a:chOff x="0" y="0"/>
          <a:chExt cx="0" cy="0"/>
        </a:xfrm>
      </p:grpSpPr>
      <p:sp>
        <p:nvSpPr>
          <p:cNvPr id="382" name="Google Shape;382;p26"/>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83" name="Google Shape;383;p26"/>
          <p:cNvSpPr/>
          <p:nvPr/>
        </p:nvSpPr>
        <p:spPr>
          <a:xfrm flipH="1">
            <a:off x="0" y="0"/>
            <a:ext cx="6024154" cy="6858000"/>
          </a:xfrm>
          <a:custGeom>
            <a:avLst/>
            <a:gdLst/>
            <a:ahLst/>
            <a:cxnLst/>
            <a:rect l="l" t="t" r="r" b="b"/>
            <a:pathLst>
              <a:path w="6024154" h="6858000" extrusionOk="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84" name="Google Shape;384;p26"/>
          <p:cNvPicPr preferRelativeResize="0"/>
          <p:nvPr/>
        </p:nvPicPr>
        <p:blipFill rotWithShape="1">
          <a:blip r:embed="rId3">
            <a:alphaModFix/>
          </a:blip>
          <a:srcRect/>
          <a:stretch/>
        </p:blipFill>
        <p:spPr>
          <a:xfrm>
            <a:off x="429768" y="3471531"/>
            <a:ext cx="2323213" cy="2323213"/>
          </a:xfrm>
          <a:prstGeom prst="rect">
            <a:avLst/>
          </a:prstGeom>
          <a:noFill/>
          <a:ln>
            <a:noFill/>
          </a:ln>
        </p:spPr>
      </p:pic>
      <p:pic>
        <p:nvPicPr>
          <p:cNvPr id="385" name="Google Shape;385;p26"/>
          <p:cNvPicPr preferRelativeResize="0"/>
          <p:nvPr/>
        </p:nvPicPr>
        <p:blipFill rotWithShape="1">
          <a:blip r:embed="rId3">
            <a:alphaModFix/>
          </a:blip>
          <a:srcRect/>
          <a:stretch/>
        </p:blipFill>
        <p:spPr>
          <a:xfrm>
            <a:off x="7476818" y="1708146"/>
            <a:ext cx="3265071" cy="3265071"/>
          </a:xfrm>
          <a:prstGeom prst="rect">
            <a:avLst/>
          </a:prstGeom>
          <a:solidFill>
            <a:srgbClr val="203864"/>
          </a:solidFill>
          <a:ln>
            <a:noFill/>
          </a:ln>
        </p:spPr>
      </p:pic>
      <p:sp>
        <p:nvSpPr>
          <p:cNvPr id="386" name="Google Shape;386;p26"/>
          <p:cNvSpPr txBox="1"/>
          <p:nvPr/>
        </p:nvSpPr>
        <p:spPr>
          <a:xfrm>
            <a:off x="340474" y="2922021"/>
            <a:ext cx="5034783" cy="1325563"/>
          </a:xfrm>
          <a:prstGeom prst="rect">
            <a:avLst/>
          </a:prstGeom>
          <a:noFill/>
          <a:ln>
            <a:noFill/>
          </a:ln>
        </p:spPr>
        <p:txBody>
          <a:bodyPr spcFirstLastPara="1" wrap="square" lIns="91425" tIns="45700" rIns="91425" bIns="45700" anchor="ctr" anchorCtr="0">
            <a:normAutofit fontScale="92500" lnSpcReduction="20000"/>
          </a:bodyPr>
          <a:lstStyle/>
          <a:p>
            <a:pPr marL="0" marR="0" lvl="0" indent="0" algn="l" rtl="0">
              <a:lnSpc>
                <a:spcPct val="90000"/>
              </a:lnSpc>
              <a:spcBef>
                <a:spcPts val="0"/>
              </a:spcBef>
              <a:spcAft>
                <a:spcPts val="0"/>
              </a:spcAft>
              <a:buClr>
                <a:srgbClr val="C01E24"/>
              </a:buClr>
              <a:buSzPct val="108108"/>
              <a:buFont typeface="Calibri"/>
              <a:buNone/>
            </a:pPr>
            <a:r>
              <a:rPr lang="en-US" sz="2800" b="0" i="0" u="none" strike="noStrike" cap="none">
                <a:solidFill>
                  <a:srgbClr val="C01E24"/>
                </a:solidFill>
                <a:latin typeface="Calibri"/>
                <a:ea typeface="Calibri"/>
                <a:cs typeface="Calibri"/>
                <a:sym typeface="Calibri"/>
              </a:rPr>
              <a:t>Félicitations !</a:t>
            </a:r>
            <a:endParaRPr/>
          </a:p>
          <a:p>
            <a:pPr marL="0" marR="0" lvl="0" indent="0" algn="l" rtl="0">
              <a:lnSpc>
                <a:spcPct val="90000"/>
              </a:lnSpc>
              <a:spcBef>
                <a:spcPts val="0"/>
              </a:spcBef>
              <a:spcAft>
                <a:spcPts val="0"/>
              </a:spcAft>
              <a:buClr>
                <a:srgbClr val="C01E24"/>
              </a:buClr>
              <a:buSzPct val="108108"/>
              <a:buFont typeface="Calibri"/>
              <a:buNone/>
            </a:pPr>
            <a:r>
              <a:rPr lang="en-US" sz="2800" b="0" i="0" u="none" strike="noStrike" cap="none">
                <a:solidFill>
                  <a:srgbClr val="C01E24"/>
                </a:solidFill>
                <a:latin typeface="Calibri"/>
                <a:ea typeface="Calibri"/>
                <a:cs typeface="Calibri"/>
                <a:sym typeface="Calibri"/>
              </a:rPr>
              <a:t/>
            </a:r>
            <a:br>
              <a:rPr lang="en-US" sz="2800" b="0" i="0" u="none" strike="noStrike" cap="none">
                <a:solidFill>
                  <a:srgbClr val="C01E24"/>
                </a:solidFill>
                <a:latin typeface="Calibri"/>
                <a:ea typeface="Calibri"/>
                <a:cs typeface="Calibri"/>
                <a:sym typeface="Calibri"/>
              </a:rPr>
            </a:br>
            <a:r>
              <a:rPr lang="en-US" sz="2800" b="0" i="0" u="none" strike="noStrike" cap="none">
                <a:solidFill>
                  <a:srgbClr val="C01E24"/>
                </a:solidFill>
                <a:latin typeface="Calibri"/>
                <a:ea typeface="Calibri"/>
                <a:cs typeface="Calibri"/>
                <a:sym typeface="Calibri"/>
              </a:rPr>
              <a:t>Vous avez terminé la session d'enseignement de ce module !</a:t>
            </a:r>
            <a:endParaRPr sz="1400" b="0" i="0" u="none" strike="noStrike" cap="none">
              <a:solidFill>
                <a:srgbClr val="000000"/>
              </a:solidFill>
              <a:latin typeface="Arial"/>
              <a:ea typeface="Arial"/>
              <a:cs typeface="Arial"/>
              <a:sym typeface="Arial"/>
            </a:endParaRPr>
          </a:p>
        </p:txBody>
      </p:sp>
      <p:pic>
        <p:nvPicPr>
          <p:cNvPr id="388" name="Google Shape;388;p26" descr="Εικόνα που περιέχει κείμενο, γραμματοσειρά, λογότυπο, γραφικά&#10;&#10;Περιγραφή που δημιουργήθηκε αυτόματα"/>
          <p:cNvPicPr preferRelativeResize="0"/>
          <p:nvPr/>
        </p:nvPicPr>
        <p:blipFill rotWithShape="1">
          <a:blip r:embed="rId4">
            <a:alphaModFix/>
          </a:blip>
          <a:srcRect/>
          <a:stretch/>
        </p:blipFill>
        <p:spPr>
          <a:xfrm>
            <a:off x="197847" y="934357"/>
            <a:ext cx="5598661" cy="1438154"/>
          </a:xfrm>
          <a:prstGeom prst="rect">
            <a:avLst/>
          </a:prstGeom>
          <a:noFill/>
          <a:ln>
            <a:noFill/>
          </a:ln>
        </p:spPr>
      </p:pic>
      <p:sp>
        <p:nvSpPr>
          <p:cNvPr id="11" name="Google Shape;197;p9"/>
          <p:cNvSpPr/>
          <p:nvPr/>
        </p:nvSpPr>
        <p:spPr>
          <a:xfrm>
            <a:off x="3987250" y="6328066"/>
            <a:ext cx="8293082" cy="63242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1000" b="0" i="0">
                <a:solidFill>
                  <a:srgbClr val="DDEAF6"/>
                </a:solidFill>
                <a:latin typeface="Arial"/>
                <a:ea typeface="Arial"/>
                <a:cs typeface="Arial"/>
                <a:sym typeface="Arial"/>
              </a:rPr>
              <a:t>Financé par l'Union européenne. Les points de vue et opinions exprimés n'engagent que leurs auteurs et ne reflètent pas nécessairement ceux de l'Union européenne ou de l'Agence exécutive européenne pour l'éducation et la culture (EACEA). Ni l'Union européenne ni l'EACEA ne peuvent en être tenues pour responsables.</a:t>
            </a:r>
            <a:endParaRPr sz="1000">
              <a:solidFill>
                <a:srgbClr val="DDEAF6"/>
              </a:solidFill>
              <a:latin typeface="Arial"/>
              <a:ea typeface="Arial"/>
              <a:cs typeface="Arial"/>
              <a:sym typeface="Arial"/>
            </a:endParaRPr>
          </a:p>
        </p:txBody>
      </p:sp>
      <p:pic>
        <p:nvPicPr>
          <p:cNvPr id="13" name="Εικόνα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3" y="6502782"/>
            <a:ext cx="1659841" cy="373231"/>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03864"/>
              </a:buClr>
              <a:buSzPts val="4800"/>
              <a:buFont typeface="Calibri"/>
              <a:buNone/>
            </a:pPr>
            <a:r>
              <a:rPr lang="en-US" sz="4800" b="1">
                <a:solidFill>
                  <a:srgbClr val="203864"/>
                </a:solidFill>
                <a:latin typeface="Calibri"/>
                <a:ea typeface="Calibri"/>
                <a:cs typeface="Calibri"/>
                <a:sym typeface="Calibri"/>
              </a:rPr>
              <a:t>Partenaires</a:t>
            </a:r>
            <a:endParaRPr sz="4800" b="1">
              <a:solidFill>
                <a:srgbClr val="203864"/>
              </a:solidFill>
              <a:latin typeface="Calibri"/>
              <a:ea typeface="Calibri"/>
              <a:cs typeface="Calibri"/>
              <a:sym typeface="Calibri"/>
            </a:endParaRPr>
          </a:p>
        </p:txBody>
      </p:sp>
      <p:grpSp>
        <p:nvGrpSpPr>
          <p:cNvPr id="85" name="Google Shape;85;p2"/>
          <p:cNvGrpSpPr/>
          <p:nvPr/>
        </p:nvGrpSpPr>
        <p:grpSpPr>
          <a:xfrm>
            <a:off x="6606686" y="1812884"/>
            <a:ext cx="6096000" cy="1677637"/>
            <a:chOff x="-1066801" y="1523553"/>
            <a:chExt cx="6096000" cy="1677637"/>
          </a:xfrm>
        </p:grpSpPr>
        <p:pic>
          <p:nvPicPr>
            <p:cNvPr id="86" name="Google Shape;86;p2"/>
            <p:cNvPicPr preferRelativeResize="0"/>
            <p:nvPr/>
          </p:nvPicPr>
          <p:blipFill rotWithShape="1">
            <a:blip r:embed="rId3">
              <a:alphaModFix/>
            </a:blip>
            <a:srcRect/>
            <a:stretch/>
          </p:blipFill>
          <p:spPr>
            <a:xfrm>
              <a:off x="1256678" y="1523553"/>
              <a:ext cx="1449043" cy="997191"/>
            </a:xfrm>
            <a:prstGeom prst="rect">
              <a:avLst/>
            </a:prstGeom>
            <a:noFill/>
            <a:ln>
              <a:noFill/>
            </a:ln>
          </p:spPr>
        </p:pic>
        <p:sp>
          <p:nvSpPr>
            <p:cNvPr id="87" name="Google Shape;87;p2"/>
            <p:cNvSpPr txBox="1"/>
            <p:nvPr/>
          </p:nvSpPr>
          <p:spPr>
            <a:xfrm>
              <a:off x="-1066801" y="2462526"/>
              <a:ext cx="6096000"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203864"/>
                  </a:solidFill>
                  <a:latin typeface="Roboto"/>
                  <a:ea typeface="Roboto"/>
                  <a:cs typeface="Roboto"/>
                  <a:sym typeface="Roboto"/>
                </a:rPr>
                <a:t>WESTFALISCHE </a:t>
              </a:r>
              <a:r>
                <a:rPr lang="en-US" sz="1000" b="0" i="0" u="none" strike="noStrike" cap="none">
                  <a:solidFill>
                    <a:srgbClr val="203864"/>
                  </a:solidFill>
                  <a:latin typeface="Roboto"/>
                  <a:ea typeface="Roboto"/>
                  <a:cs typeface="Roboto"/>
                  <a:sym typeface="Roboto"/>
                </a:rPr>
                <a:t>HOCHSCHULE </a:t>
              </a:r>
              <a:r>
                <a:rPr lang="en-US" sz="1050" b="0" i="0" u="none" strike="noStrike" cap="none">
                  <a:solidFill>
                    <a:srgbClr val="203864"/>
                  </a:solidFill>
                  <a:latin typeface="Roboto"/>
                  <a:ea typeface="Roboto"/>
                  <a:cs typeface="Roboto"/>
                  <a:sym typeface="Roboto"/>
                </a:rPr>
                <a:t>GELSENKIRCHEN,</a:t>
              </a:r>
              <a:br>
                <a:rPr lang="en-US" sz="1050" b="0" i="0" u="none" strike="noStrike" cap="none">
                  <a:solidFill>
                    <a:srgbClr val="203864"/>
                  </a:solidFill>
                  <a:latin typeface="Roboto"/>
                  <a:ea typeface="Roboto"/>
                  <a:cs typeface="Roboto"/>
                  <a:sym typeface="Roboto"/>
                </a:rPr>
              </a:br>
              <a:r>
                <a:rPr lang="en-US" sz="1050" b="0" i="0" u="none" strike="noStrike" cap="none">
                  <a:solidFill>
                    <a:srgbClr val="203864"/>
                  </a:solidFill>
                  <a:latin typeface="Roboto"/>
                  <a:ea typeface="Roboto"/>
                  <a:cs typeface="Roboto"/>
                  <a:sym typeface="Roboto"/>
                </a:rPr>
                <a:t>BOCHOLT, RECKLINGHAUSEN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414042"/>
                  </a:solidFill>
                  <a:latin typeface="Roboto"/>
                  <a:ea typeface="Roboto"/>
                  <a:cs typeface="Roboto"/>
                  <a:sym typeface="Roboto"/>
                </a:rPr>
                <a:t>GELSENKIRCHEN, ALLEMAGNE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US" sz="1050" b="0" i="0" u="sng" strike="noStrike" cap="none">
                  <a:solidFill>
                    <a:srgbClr val="D71920"/>
                  </a:solidFill>
                  <a:latin typeface="Roboto"/>
                  <a:ea typeface="Roboto"/>
                  <a:cs typeface="Roboto"/>
                  <a:sym typeface="Roboto"/>
                  <a:hlinkClick r:id="rId4">
                    <a:extLst>
                      <a:ext uri="{A12FA001-AC4F-418D-AE19-62706E023703}">
                        <ahyp:hlinkClr xmlns:ahyp="http://schemas.microsoft.com/office/drawing/2018/hyperlinkcolor" xmlns="" val="tx"/>
                      </a:ext>
                    </a:extLst>
                  </a:hlinkClick>
                </a:rPr>
                <a:t>www.w-hs.de</a:t>
              </a:r>
              <a:endParaRPr sz="1050" b="0" i="0" u="none" strike="noStrike" cap="none">
                <a:solidFill>
                  <a:srgbClr val="414042"/>
                </a:solidFill>
                <a:latin typeface="Roboto"/>
                <a:ea typeface="Roboto"/>
                <a:cs typeface="Roboto"/>
                <a:sym typeface="Roboto"/>
              </a:endParaRPr>
            </a:p>
          </p:txBody>
        </p:sp>
      </p:grpSp>
      <p:grpSp>
        <p:nvGrpSpPr>
          <p:cNvPr id="88" name="Google Shape;88;p2"/>
          <p:cNvGrpSpPr/>
          <p:nvPr/>
        </p:nvGrpSpPr>
        <p:grpSpPr>
          <a:xfrm>
            <a:off x="3483817" y="4504058"/>
            <a:ext cx="6629400" cy="1738414"/>
            <a:chOff x="2579204" y="1882706"/>
            <a:chExt cx="6629400" cy="1738414"/>
          </a:xfrm>
        </p:grpSpPr>
        <p:pic>
          <p:nvPicPr>
            <p:cNvPr id="89" name="Google Shape;89;p2"/>
            <p:cNvPicPr preferRelativeResize="0"/>
            <p:nvPr/>
          </p:nvPicPr>
          <p:blipFill rotWithShape="1">
            <a:blip r:embed="rId5">
              <a:alphaModFix/>
            </a:blip>
            <a:srcRect/>
            <a:stretch/>
          </p:blipFill>
          <p:spPr>
            <a:xfrm>
              <a:off x="4627079" y="1882706"/>
              <a:ext cx="2533650" cy="1047750"/>
            </a:xfrm>
            <a:prstGeom prst="rect">
              <a:avLst/>
            </a:prstGeom>
            <a:noFill/>
            <a:ln>
              <a:noFill/>
            </a:ln>
          </p:spPr>
        </p:pic>
        <p:sp>
          <p:nvSpPr>
            <p:cNvPr id="90" name="Google Shape;90;p2"/>
            <p:cNvSpPr txBox="1"/>
            <p:nvPr/>
          </p:nvSpPr>
          <p:spPr>
            <a:xfrm>
              <a:off x="2579204" y="2913234"/>
              <a:ext cx="6629400"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COORDINA ORGANIZACIÓN DE EMPRESAS Y</a:t>
              </a:r>
              <a:br>
                <a:rPr lang="en-US" sz="1000" b="0" i="0" u="none" strike="noStrike" cap="none">
                  <a:solidFill>
                    <a:srgbClr val="203864"/>
                  </a:solidFill>
                  <a:latin typeface="Roboto"/>
                  <a:ea typeface="Roboto"/>
                  <a:cs typeface="Roboto"/>
                  <a:sym typeface="Roboto"/>
                </a:rPr>
              </a:br>
              <a:r>
                <a:rPr lang="en-US" sz="1000" b="0" i="0" u="none" strike="noStrike" cap="none">
                  <a:solidFill>
                    <a:srgbClr val="203864"/>
                  </a:solidFill>
                  <a:latin typeface="Roboto"/>
                  <a:ea typeface="Roboto"/>
                  <a:cs typeface="Roboto"/>
                  <a:sym typeface="Roboto"/>
                </a:rPr>
                <a:t>RECURSOS HUMANOS, S.L.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VALENCIA, ESPAGNE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6">
                    <a:extLst>
                      <a:ext uri="{A12FA001-AC4F-418D-AE19-62706E023703}">
                        <ahyp:hlinkClr xmlns:ahyp="http://schemas.microsoft.com/office/drawing/2018/hyperlinkcolor" xmlns="" val="tx"/>
                      </a:ext>
                    </a:extLst>
                  </a:hlinkClick>
                </a:rPr>
                <a:t>coordina-oerh.com</a:t>
              </a:r>
              <a:endParaRPr sz="1000" b="0" i="0" u="none" strike="noStrike" cap="none">
                <a:solidFill>
                  <a:srgbClr val="414042"/>
                </a:solidFill>
                <a:latin typeface="Roboto"/>
                <a:ea typeface="Roboto"/>
                <a:cs typeface="Roboto"/>
                <a:sym typeface="Roboto"/>
              </a:endParaRPr>
            </a:p>
          </p:txBody>
        </p:sp>
      </p:grpSp>
      <p:grpSp>
        <p:nvGrpSpPr>
          <p:cNvPr id="91" name="Google Shape;91;p2"/>
          <p:cNvGrpSpPr/>
          <p:nvPr/>
        </p:nvGrpSpPr>
        <p:grpSpPr>
          <a:xfrm>
            <a:off x="3020318" y="1776505"/>
            <a:ext cx="6634368" cy="1584248"/>
            <a:chOff x="6639106" y="2919412"/>
            <a:chExt cx="6634368" cy="1584248"/>
          </a:xfrm>
        </p:grpSpPr>
        <p:pic>
          <p:nvPicPr>
            <p:cNvPr id="92" name="Google Shape;92;p2"/>
            <p:cNvPicPr preferRelativeResize="0"/>
            <p:nvPr/>
          </p:nvPicPr>
          <p:blipFill rotWithShape="1">
            <a:blip r:embed="rId7">
              <a:alphaModFix/>
            </a:blip>
            <a:srcRect/>
            <a:stretch/>
          </p:blipFill>
          <p:spPr>
            <a:xfrm>
              <a:off x="8684703" y="2919412"/>
              <a:ext cx="2543175" cy="1047750"/>
            </a:xfrm>
            <a:prstGeom prst="rect">
              <a:avLst/>
            </a:prstGeom>
            <a:noFill/>
            <a:ln>
              <a:noFill/>
            </a:ln>
          </p:spPr>
        </p:pic>
        <p:sp>
          <p:nvSpPr>
            <p:cNvPr id="93" name="Google Shape;93;p2"/>
            <p:cNvSpPr txBox="1"/>
            <p:nvPr/>
          </p:nvSpPr>
          <p:spPr>
            <a:xfrm>
              <a:off x="6639106" y="3949662"/>
              <a:ext cx="6634368"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PROLIPSIS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666666"/>
                  </a:solidFill>
                  <a:latin typeface="Roboto"/>
                  <a:ea typeface="Roboto"/>
                  <a:cs typeface="Roboto"/>
                  <a:sym typeface="Roboto"/>
                </a:rPr>
                <a:t>ATHENES, GRECE</a:t>
              </a:r>
              <a:br>
                <a:rPr lang="en-US" sz="1000" b="0" i="0" u="none" strike="noStrike" cap="none">
                  <a:solidFill>
                    <a:srgbClr val="666666"/>
                  </a:solidFill>
                  <a:latin typeface="Roboto"/>
                  <a:ea typeface="Roboto"/>
                  <a:cs typeface="Roboto"/>
                  <a:sym typeface="Roboto"/>
                </a:rPr>
              </a:br>
              <a:r>
                <a:rPr lang="en-US" sz="1000" b="0" i="0" u="sng" strike="noStrike" cap="none">
                  <a:solidFill>
                    <a:srgbClr val="D71920"/>
                  </a:solidFill>
                  <a:latin typeface="Roboto"/>
                  <a:ea typeface="Roboto"/>
                  <a:cs typeface="Roboto"/>
                  <a:sym typeface="Roboto"/>
                  <a:hlinkClick r:id="rId8">
                    <a:extLst>
                      <a:ext uri="{A12FA001-AC4F-418D-AE19-62706E023703}">
                        <ahyp:hlinkClr xmlns:ahyp="http://schemas.microsoft.com/office/drawing/2018/hyperlinkcolor" xmlns="" val="tx"/>
                      </a:ext>
                    </a:extLst>
                  </a:hlinkClick>
                </a:rPr>
                <a:t>www.prolepsis.gr</a:t>
              </a:r>
              <a:endParaRPr sz="1000" b="0" i="0" u="none" strike="noStrike" cap="none">
                <a:solidFill>
                  <a:srgbClr val="666666"/>
                </a:solidFill>
                <a:latin typeface="Roboto"/>
                <a:ea typeface="Roboto"/>
                <a:cs typeface="Roboto"/>
                <a:sym typeface="Roboto"/>
              </a:endParaRPr>
            </a:p>
          </p:txBody>
        </p:sp>
      </p:grpSp>
      <p:grpSp>
        <p:nvGrpSpPr>
          <p:cNvPr id="94" name="Google Shape;94;p2"/>
          <p:cNvGrpSpPr/>
          <p:nvPr/>
        </p:nvGrpSpPr>
        <p:grpSpPr>
          <a:xfrm>
            <a:off x="2776075" y="4478327"/>
            <a:ext cx="2543175" cy="1592961"/>
            <a:chOff x="4517932" y="3531206"/>
            <a:chExt cx="2543175" cy="1592961"/>
          </a:xfrm>
        </p:grpSpPr>
        <p:pic>
          <p:nvPicPr>
            <p:cNvPr id="95" name="Google Shape;95;p2"/>
            <p:cNvPicPr preferRelativeResize="0"/>
            <p:nvPr/>
          </p:nvPicPr>
          <p:blipFill rotWithShape="1">
            <a:blip r:embed="rId9">
              <a:alphaModFix/>
            </a:blip>
            <a:srcRect/>
            <a:stretch/>
          </p:blipFill>
          <p:spPr>
            <a:xfrm>
              <a:off x="4517932" y="3531206"/>
              <a:ext cx="2543175" cy="1020916"/>
            </a:xfrm>
            <a:prstGeom prst="rect">
              <a:avLst/>
            </a:prstGeom>
            <a:noFill/>
            <a:ln>
              <a:noFill/>
            </a:ln>
          </p:spPr>
        </p:pic>
        <p:sp>
          <p:nvSpPr>
            <p:cNvPr id="96" name="Google Shape;96;p2"/>
            <p:cNvSpPr txBox="1"/>
            <p:nvPr/>
          </p:nvSpPr>
          <p:spPr>
            <a:xfrm>
              <a:off x="4824413" y="4570169"/>
              <a:ext cx="2037497"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media k GmbH</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Bad Mergentheim, ALLEMAGNE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10">
                    <a:extLst>
                      <a:ext uri="{A12FA001-AC4F-418D-AE19-62706E023703}">
                        <ahyp:hlinkClr xmlns:ahyp="http://schemas.microsoft.com/office/drawing/2018/hyperlinkcolor" xmlns="" val="tx"/>
                      </a:ext>
                    </a:extLst>
                  </a:hlinkClick>
                </a:rPr>
                <a:t>www.media-k.eu</a:t>
              </a:r>
              <a:endParaRPr sz="1000" b="0" i="0" u="none" strike="noStrike" cap="none">
                <a:solidFill>
                  <a:srgbClr val="414042"/>
                </a:solidFill>
                <a:latin typeface="Roboto"/>
                <a:ea typeface="Roboto"/>
                <a:cs typeface="Roboto"/>
                <a:sym typeface="Roboto"/>
              </a:endParaRPr>
            </a:p>
          </p:txBody>
        </p:sp>
      </p:grpSp>
      <p:grpSp>
        <p:nvGrpSpPr>
          <p:cNvPr id="97" name="Google Shape;97;p2"/>
          <p:cNvGrpSpPr/>
          <p:nvPr/>
        </p:nvGrpSpPr>
        <p:grpSpPr>
          <a:xfrm>
            <a:off x="2859813" y="1422238"/>
            <a:ext cx="1973150" cy="2726448"/>
            <a:chOff x="9320178" y="2976204"/>
            <a:chExt cx="1973150" cy="2726448"/>
          </a:xfrm>
        </p:grpSpPr>
        <p:pic>
          <p:nvPicPr>
            <p:cNvPr id="98" name="Google Shape;98;p2"/>
            <p:cNvPicPr preferRelativeResize="0"/>
            <p:nvPr/>
          </p:nvPicPr>
          <p:blipFill rotWithShape="1">
            <a:blip r:embed="rId11">
              <a:alphaModFix/>
            </a:blip>
            <a:srcRect/>
            <a:stretch/>
          </p:blipFill>
          <p:spPr>
            <a:xfrm>
              <a:off x="9320178" y="2976204"/>
              <a:ext cx="1962150" cy="2152650"/>
            </a:xfrm>
            <a:prstGeom prst="rect">
              <a:avLst/>
            </a:prstGeom>
            <a:noFill/>
            <a:ln>
              <a:noFill/>
            </a:ln>
          </p:spPr>
        </p:pic>
        <p:sp>
          <p:nvSpPr>
            <p:cNvPr id="99" name="Google Shape;99;p2"/>
            <p:cNvSpPr txBox="1"/>
            <p:nvPr/>
          </p:nvSpPr>
          <p:spPr>
            <a:xfrm>
              <a:off x="9331178" y="5148654"/>
              <a:ext cx="1962150"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OXFAM ITALIA INTERCULTURA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AREZZO, ITALIE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12">
                    <a:extLst>
                      <a:ext uri="{A12FA001-AC4F-418D-AE19-62706E023703}">
                        <ahyp:hlinkClr xmlns:ahyp="http://schemas.microsoft.com/office/drawing/2018/hyperlinkcolor" xmlns="" val="tx"/>
                      </a:ext>
                    </a:extLst>
                  </a:hlinkClick>
                </a:rPr>
                <a:t>www.oxfamitalia.org/</a:t>
              </a:r>
              <a:endParaRPr sz="1000" b="0" i="0" u="none" strike="noStrike" cap="none">
                <a:solidFill>
                  <a:srgbClr val="414042"/>
                </a:solidFill>
                <a:latin typeface="Roboto"/>
                <a:ea typeface="Roboto"/>
                <a:cs typeface="Roboto"/>
                <a:sym typeface="Roboto"/>
              </a:endParaRPr>
            </a:p>
          </p:txBody>
        </p:sp>
      </p:grpSp>
      <p:grpSp>
        <p:nvGrpSpPr>
          <p:cNvPr id="100" name="Google Shape;100;p2"/>
          <p:cNvGrpSpPr/>
          <p:nvPr/>
        </p:nvGrpSpPr>
        <p:grpSpPr>
          <a:xfrm>
            <a:off x="-1974174" y="1729933"/>
            <a:ext cx="6952500" cy="1601717"/>
            <a:chOff x="-1240501" y="3160643"/>
            <a:chExt cx="6952500" cy="1601717"/>
          </a:xfrm>
        </p:grpSpPr>
        <p:pic>
          <p:nvPicPr>
            <p:cNvPr id="101" name="Google Shape;101;p2"/>
            <p:cNvPicPr preferRelativeResize="0"/>
            <p:nvPr/>
          </p:nvPicPr>
          <p:blipFill rotWithShape="1">
            <a:blip r:embed="rId13">
              <a:alphaModFix/>
            </a:blip>
            <a:srcRect/>
            <a:stretch/>
          </p:blipFill>
          <p:spPr>
            <a:xfrm>
              <a:off x="964123" y="3160643"/>
              <a:ext cx="2543175" cy="1038225"/>
            </a:xfrm>
            <a:prstGeom prst="rect">
              <a:avLst/>
            </a:prstGeom>
            <a:noFill/>
            <a:ln>
              <a:noFill/>
            </a:ln>
          </p:spPr>
        </p:pic>
        <p:sp>
          <p:nvSpPr>
            <p:cNvPr id="102" name="Google Shape;102;p2"/>
            <p:cNvSpPr txBox="1"/>
            <p:nvPr/>
          </p:nvSpPr>
          <p:spPr>
            <a:xfrm>
              <a:off x="-1240501" y="4208260"/>
              <a:ext cx="6952500" cy="55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UNIVERSITAT DE VALENCIA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VALENCIA, ESPAGNE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14">
                    <a:extLst>
                      <a:ext uri="{A12FA001-AC4F-418D-AE19-62706E023703}">
                        <ahyp:hlinkClr xmlns:ahyp="http://schemas.microsoft.com/office/drawing/2018/hyperlinkcolor" xmlns="" val="tx"/>
                      </a:ext>
                    </a:extLst>
                  </a:hlinkClick>
                </a:rPr>
                <a:t>www.uv.es</a:t>
              </a:r>
              <a:endParaRPr sz="1000" b="0" i="0" u="none" strike="noStrike" cap="none">
                <a:solidFill>
                  <a:srgbClr val="414042"/>
                </a:solidFill>
                <a:latin typeface="Roboto"/>
                <a:ea typeface="Roboto"/>
                <a:cs typeface="Roboto"/>
                <a:sym typeface="Roboto"/>
              </a:endParaRPr>
            </a:p>
          </p:txBody>
        </p:sp>
      </p:grpSp>
      <p:sp>
        <p:nvSpPr>
          <p:cNvPr id="103" name="Google Shape;103;p2"/>
          <p:cNvSpPr txBox="1"/>
          <p:nvPr/>
        </p:nvSpPr>
        <p:spPr>
          <a:xfrm>
            <a:off x="5662539" y="3702651"/>
            <a:ext cx="8558520" cy="6001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203864"/>
                </a:solidFill>
                <a:latin typeface="Roboto"/>
                <a:ea typeface="Roboto"/>
                <a:cs typeface="Roboto"/>
                <a:sym typeface="Roboto"/>
              </a:rPr>
              <a:t>CONNEXIONS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414042"/>
                </a:solidFill>
                <a:latin typeface="Roboto"/>
                <a:ea typeface="Roboto"/>
                <a:cs typeface="Roboto"/>
                <a:sym typeface="Roboto"/>
              </a:rPr>
              <a:t>ATHENES, GRECE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sng" strike="noStrike" cap="none">
                <a:solidFill>
                  <a:srgbClr val="D71920"/>
                </a:solidFill>
                <a:latin typeface="Roboto"/>
                <a:ea typeface="Roboto"/>
                <a:cs typeface="Roboto"/>
                <a:sym typeface="Roboto"/>
                <a:hlinkClick r:id="rId15">
                  <a:extLst>
                    <a:ext uri="{A12FA001-AC4F-418D-AE19-62706E023703}">
                      <ahyp:hlinkClr xmlns:ahyp="http://schemas.microsoft.com/office/drawing/2018/hyperlinkcolor" xmlns="" val="tx"/>
                    </a:ext>
                  </a:extLst>
                </a:hlinkClick>
              </a:rPr>
              <a:t>www.connexions.gr </a:t>
            </a:r>
            <a:endParaRPr sz="1100" b="0" i="0" u="none" strike="noStrike" cap="none">
              <a:solidFill>
                <a:srgbClr val="414042"/>
              </a:solidFill>
              <a:latin typeface="Roboto"/>
              <a:ea typeface="Roboto"/>
              <a:cs typeface="Roboto"/>
              <a:sym typeface="Roboto"/>
            </a:endParaRPr>
          </a:p>
        </p:txBody>
      </p:sp>
      <p:pic>
        <p:nvPicPr>
          <p:cNvPr id="104" name="Google Shape;104;p2"/>
          <p:cNvPicPr preferRelativeResize="0"/>
          <p:nvPr/>
        </p:nvPicPr>
        <p:blipFill rotWithShape="1">
          <a:blip r:embed="rId16">
            <a:alphaModFix/>
          </a:blip>
          <a:srcRect/>
          <a:stretch/>
        </p:blipFill>
        <p:spPr>
          <a:xfrm>
            <a:off x="588861" y="4109931"/>
            <a:ext cx="2083037" cy="1322563"/>
          </a:xfrm>
          <a:prstGeom prst="rect">
            <a:avLst/>
          </a:prstGeom>
          <a:noFill/>
          <a:ln>
            <a:noFill/>
          </a:ln>
        </p:spPr>
      </p:pic>
      <p:pic>
        <p:nvPicPr>
          <p:cNvPr id="105" name="Google Shape;105;p2"/>
          <p:cNvPicPr preferRelativeResize="0"/>
          <p:nvPr/>
        </p:nvPicPr>
        <p:blipFill rotWithShape="1">
          <a:blip r:embed="rId17">
            <a:alphaModFix/>
          </a:blip>
          <a:srcRect/>
          <a:stretch/>
        </p:blipFill>
        <p:spPr>
          <a:xfrm>
            <a:off x="8766354" y="4519731"/>
            <a:ext cx="2158782" cy="886067"/>
          </a:xfrm>
          <a:prstGeom prst="rect">
            <a:avLst/>
          </a:prstGeom>
          <a:noFill/>
          <a:ln>
            <a:noFill/>
          </a:ln>
        </p:spPr>
      </p:pic>
      <p:sp>
        <p:nvSpPr>
          <p:cNvPr id="106" name="Google Shape;106;p2"/>
          <p:cNvSpPr txBox="1"/>
          <p:nvPr/>
        </p:nvSpPr>
        <p:spPr>
          <a:xfrm>
            <a:off x="5662539" y="5551538"/>
            <a:ext cx="8558520" cy="6001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203864"/>
                </a:solidFill>
                <a:latin typeface="Roboto"/>
                <a:ea typeface="Roboto"/>
                <a:cs typeface="Roboto"/>
                <a:sym typeface="Roboto"/>
              </a:rPr>
              <a:t>AMSED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414042"/>
                </a:solidFill>
                <a:latin typeface="Roboto"/>
                <a:ea typeface="Roboto"/>
                <a:cs typeface="Roboto"/>
                <a:sym typeface="Roboto"/>
              </a:rPr>
              <a:t>STRASBOURG, FRANCE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sng" strike="noStrike" cap="none">
                <a:solidFill>
                  <a:srgbClr val="D71920"/>
                </a:solidFill>
                <a:latin typeface="Roboto"/>
                <a:ea typeface="Roboto"/>
                <a:cs typeface="Roboto"/>
                <a:sym typeface="Roboto"/>
                <a:hlinkClick r:id="rId18">
                  <a:extLst>
                    <a:ext uri="{A12FA001-AC4F-418D-AE19-62706E023703}">
                      <ahyp:hlinkClr xmlns:ahyp="http://schemas.microsoft.com/office/drawing/2018/hyperlinkcolor" xmlns="" val="tx"/>
                    </a:ext>
                  </a:extLst>
                </a:hlinkClick>
              </a:rPr>
              <a:t>www.amsed.fr </a:t>
            </a:r>
            <a:endParaRPr sz="1100" b="0" i="0" u="none" strike="noStrike" cap="none">
              <a:solidFill>
                <a:srgbClr val="414042"/>
              </a:solidFill>
              <a:latin typeface="Roboto"/>
              <a:ea typeface="Roboto"/>
              <a:cs typeface="Roboto"/>
              <a:sym typeface="Roboto"/>
            </a:endParaRPr>
          </a:p>
        </p:txBody>
      </p:sp>
      <p:sp>
        <p:nvSpPr>
          <p:cNvPr id="107" name="Google Shape;107;p2"/>
          <p:cNvSpPr txBox="1"/>
          <p:nvPr/>
        </p:nvSpPr>
        <p:spPr>
          <a:xfrm>
            <a:off x="-2994706" y="5494738"/>
            <a:ext cx="8558520" cy="6001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203864"/>
                </a:solidFill>
                <a:latin typeface="Roboto"/>
                <a:ea typeface="Roboto"/>
                <a:cs typeface="Roboto"/>
                <a:sym typeface="Roboto"/>
              </a:rPr>
              <a:t>RESET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414042"/>
                </a:solidFill>
                <a:latin typeface="Roboto"/>
                <a:ea typeface="Roboto"/>
                <a:cs typeface="Roboto"/>
                <a:sym typeface="Roboto"/>
              </a:rPr>
              <a:t>CHYPRE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sng" strike="noStrike" cap="none">
                <a:solidFill>
                  <a:srgbClr val="D71920"/>
                </a:solidFill>
                <a:latin typeface="Roboto"/>
                <a:ea typeface="Roboto"/>
                <a:cs typeface="Roboto"/>
                <a:sym typeface="Roboto"/>
                <a:hlinkClick r:id="rId19">
                  <a:extLst>
                    <a:ext uri="{A12FA001-AC4F-418D-AE19-62706E023703}">
                      <ahyp:hlinkClr xmlns:ahyp="http://schemas.microsoft.com/office/drawing/2018/hyperlinkcolor" xmlns="" val="tx"/>
                    </a:ext>
                  </a:extLst>
                </a:hlinkClick>
              </a:rPr>
              <a:t>www.resetcy.com  </a:t>
            </a:r>
            <a:endParaRPr sz="1100" b="0" i="0" u="none" strike="noStrike" cap="none">
              <a:solidFill>
                <a:srgbClr val="414042"/>
              </a:solidFill>
              <a:latin typeface="Roboto"/>
              <a:ea typeface="Roboto"/>
              <a:cs typeface="Roboto"/>
              <a:sym typeface="Roboto"/>
            </a:endParaRPr>
          </a:p>
        </p:txBody>
      </p:sp>
      <p:pic>
        <p:nvPicPr>
          <p:cNvPr id="108" name="Google Shape;108;p2" descr="Εικόνα που περιέχει γραφικά, κείμενο, γραφιστική, γραμματοσειρά&#10;&#10;Περιγραφή που δημιουργήθηκε αυτόματα"/>
          <p:cNvPicPr preferRelativeResize="0"/>
          <p:nvPr/>
        </p:nvPicPr>
        <p:blipFill rotWithShape="1">
          <a:blip r:embed="rId20">
            <a:alphaModFix/>
          </a:blip>
          <a:srcRect/>
          <a:stretch/>
        </p:blipFill>
        <p:spPr>
          <a:xfrm>
            <a:off x="6337502" y="3609276"/>
            <a:ext cx="2687298" cy="812537"/>
          </a:xfrm>
          <a:prstGeom prst="rect">
            <a:avLst/>
          </a:prstGeom>
          <a:noFill/>
          <a:ln>
            <a:noFill/>
          </a:ln>
        </p:spPr>
      </p:pic>
      <p:pic>
        <p:nvPicPr>
          <p:cNvPr id="109" name="Google Shape;109;p2" descr="A close up of a logo&#10;&#10;Description automatically generated"/>
          <p:cNvPicPr preferRelativeResize="0"/>
          <p:nvPr/>
        </p:nvPicPr>
        <p:blipFill rotWithShape="1">
          <a:blip r:embed="rId21">
            <a:alphaModFix/>
          </a:blip>
          <a:srcRect/>
          <a:stretch/>
        </p:blipFill>
        <p:spPr>
          <a:xfrm>
            <a:off x="190950" y="1608951"/>
            <a:ext cx="2687300" cy="1097063"/>
          </a:xfrm>
          <a:prstGeom prst="rect">
            <a:avLst/>
          </a:prstGeom>
          <a:noFill/>
          <a:ln>
            <a:noFill/>
          </a:ln>
        </p:spPr>
      </p:pic>
      <p:pic>
        <p:nvPicPr>
          <p:cNvPr id="3" name="Image 2">
            <a:extLst>
              <a:ext uri="{FF2B5EF4-FFF2-40B4-BE49-F238E27FC236}">
                <a16:creationId xmlns:a16="http://schemas.microsoft.com/office/drawing/2014/main" id="{25A85CD9-EEF3-A21E-5ECF-9FAC7C89BD75}"/>
              </a:ext>
            </a:extLst>
          </p:cNvPr>
          <p:cNvPicPr>
            <a:picLocks noChangeAspect="1"/>
          </p:cNvPicPr>
          <p:nvPr/>
        </p:nvPicPr>
        <p:blipFill>
          <a:blip r:embed="rId22"/>
          <a:stretch>
            <a:fillRect/>
          </a:stretch>
        </p:blipFill>
        <p:spPr>
          <a:xfrm>
            <a:off x="289" y="6440530"/>
            <a:ext cx="2185699" cy="45854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3"/>
          <p:cNvSpPr txBox="1">
            <a:spLocks noGrp="1"/>
          </p:cNvSpPr>
          <p:nvPr>
            <p:ph type="title"/>
          </p:nvPr>
        </p:nvSpPr>
        <p:spPr>
          <a:xfrm>
            <a:off x="146400" y="3528025"/>
            <a:ext cx="11899200" cy="882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03864"/>
              </a:buClr>
              <a:buSzPts val="2200"/>
              <a:buNone/>
            </a:pPr>
            <a:r>
              <a:rPr lang="en-US" sz="6700">
                <a:solidFill>
                  <a:srgbClr val="203864"/>
                </a:solidFill>
              </a:rPr>
              <a:t>Brise glace</a:t>
            </a:r>
            <a:endParaRPr sz="6700">
              <a:solidFill>
                <a:srgbClr val="203864"/>
              </a:solidFill>
            </a:endParaRPr>
          </a:p>
        </p:txBody>
      </p:sp>
      <p:sp>
        <p:nvSpPr>
          <p:cNvPr id="116" name="Google Shape;116;p3"/>
          <p:cNvSpPr/>
          <p:nvPr/>
        </p:nvSpPr>
        <p:spPr>
          <a:xfrm>
            <a:off x="117332" y="438863"/>
            <a:ext cx="4092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lt1"/>
                </a:solidFill>
                <a:latin typeface="Gill Sans"/>
                <a:ea typeface="Gill Sans"/>
                <a:cs typeface="Gill Sans"/>
                <a:sym typeface="Gill Sans"/>
              </a:rPr>
              <a:t>1 </a:t>
            </a:r>
            <a:endParaRPr sz="2200" b="1" i="0" u="none" strike="noStrike" cap="none">
              <a:solidFill>
                <a:schemeClr val="lt1"/>
              </a:solidFill>
              <a:latin typeface="Gill Sans"/>
              <a:ea typeface="Gill Sans"/>
              <a:cs typeface="Gill Sans"/>
              <a:sym typeface="Gill Sans"/>
            </a:endParaRPr>
          </a:p>
        </p:txBody>
      </p:sp>
      <p:sp>
        <p:nvSpPr>
          <p:cNvPr id="117" name="Google Shape;117;p3"/>
          <p:cNvSpPr txBox="1"/>
          <p:nvPr/>
        </p:nvSpPr>
        <p:spPr>
          <a:xfrm>
            <a:off x="742399" y="1900"/>
            <a:ext cx="8257221" cy="386100"/>
          </a:xfrm>
          <a:prstGeom prst="rect">
            <a:avLst/>
          </a:prstGeom>
          <a:solidFill>
            <a:srgbClr val="DDE0E5"/>
          </a:solidFill>
          <a:ln>
            <a:noFill/>
          </a:ln>
        </p:spPr>
        <p:txBody>
          <a:bodyPr spcFirstLastPara="1" wrap="square" lIns="91425" tIns="45700" rIns="91425" bIns="45700" anchor="ctr" anchorCtr="0">
            <a:normAutofit fontScale="92500"/>
          </a:bodyPr>
          <a:lstStyle/>
          <a:p>
            <a:pPr marL="0" marR="0" lvl="0" indent="0" algn="l" rtl="0">
              <a:lnSpc>
                <a:spcPct val="90000"/>
              </a:lnSpc>
              <a:spcBef>
                <a:spcPts val="0"/>
              </a:spcBef>
              <a:spcAft>
                <a:spcPts val="0"/>
              </a:spcAft>
              <a:buClr>
                <a:srgbClr val="000000"/>
              </a:buClr>
              <a:buSzPct val="112500"/>
              <a:buFont typeface="Arial"/>
              <a:buNone/>
            </a:pPr>
            <a:r>
              <a:rPr lang="en-US" sz="1600" b="1" i="0" u="none" strike="noStrike" cap="none">
                <a:solidFill>
                  <a:srgbClr val="000000"/>
                </a:solidFill>
                <a:latin typeface="Arial"/>
                <a:ea typeface="Arial"/>
                <a:cs typeface="Arial"/>
                <a:sym typeface="Arial"/>
              </a:rPr>
              <a:t>Sensibilisation générale à l'importance de l'autogestion et des applications de santé </a:t>
            </a:r>
            <a:endParaRPr sz="1600" b="0" i="0" u="none" strike="noStrike" cap="none">
              <a:solidFill>
                <a:srgbClr val="000000"/>
              </a:solidFill>
              <a:latin typeface="Arial"/>
              <a:ea typeface="Arial"/>
              <a:cs typeface="Arial"/>
              <a:sym typeface="Arial"/>
            </a:endParaRPr>
          </a:p>
        </p:txBody>
      </p:sp>
      <p:sp>
        <p:nvSpPr>
          <p:cNvPr id="118" name="Google Shape;118;p3"/>
          <p:cNvSpPr/>
          <p:nvPr/>
        </p:nvSpPr>
        <p:spPr>
          <a:xfrm>
            <a:off x="0" y="0"/>
            <a:ext cx="742500" cy="3861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600" b="1" i="0" u="none" strike="noStrike" cap="none">
                <a:solidFill>
                  <a:srgbClr val="FFFFFF"/>
                </a:solidFill>
                <a:latin typeface="Calibri"/>
                <a:ea typeface="Calibri"/>
                <a:cs typeface="Calibri"/>
                <a:sym typeface="Calibri"/>
              </a:rPr>
              <a:t>1</a:t>
            </a:r>
            <a:endParaRPr sz="1600" b="1" i="0" u="none" strike="noStrike" cap="none">
              <a:solidFill>
                <a:srgbClr val="FFFFFF"/>
              </a:solidFill>
              <a:latin typeface="Calibri"/>
              <a:ea typeface="Calibri"/>
              <a:cs typeface="Calibri"/>
              <a:sym typeface="Calibri"/>
            </a:endParaRPr>
          </a:p>
        </p:txBody>
      </p:sp>
      <p:pic>
        <p:nvPicPr>
          <p:cNvPr id="2" name="Image 1">
            <a:extLst>
              <a:ext uri="{FF2B5EF4-FFF2-40B4-BE49-F238E27FC236}">
                <a16:creationId xmlns:a16="http://schemas.microsoft.com/office/drawing/2014/main" id="{62FA5EF5-7B36-ABA1-1ED4-6CA60D235F3A}"/>
              </a:ext>
            </a:extLst>
          </p:cNvPr>
          <p:cNvPicPr>
            <a:picLocks noChangeAspect="1"/>
          </p:cNvPicPr>
          <p:nvPr/>
        </p:nvPicPr>
        <p:blipFill>
          <a:blip r:embed="rId3"/>
          <a:stretch>
            <a:fillRect/>
          </a:stretch>
        </p:blipFill>
        <p:spPr>
          <a:xfrm>
            <a:off x="289" y="6440530"/>
            <a:ext cx="2185699" cy="458549"/>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8"/>
          <p:cNvSpPr txBox="1">
            <a:spLocks noGrp="1"/>
          </p:cNvSpPr>
          <p:nvPr>
            <p:ph type="title"/>
          </p:nvPr>
        </p:nvSpPr>
        <p:spPr>
          <a:xfrm>
            <a:off x="558000" y="1080000"/>
            <a:ext cx="11396700" cy="599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a:t>Qui êtes-vous ? </a:t>
            </a:r>
            <a:endParaRPr/>
          </a:p>
        </p:txBody>
      </p:sp>
      <p:sp>
        <p:nvSpPr>
          <p:cNvPr id="125" name="Google Shape;125;p8"/>
          <p:cNvSpPr txBox="1">
            <a:spLocks noGrp="1"/>
          </p:cNvSpPr>
          <p:nvPr>
            <p:ph type="body" idx="1"/>
          </p:nvPr>
        </p:nvSpPr>
        <p:spPr>
          <a:xfrm>
            <a:off x="557998" y="1800000"/>
            <a:ext cx="5995201" cy="4893300"/>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600"/>
              </a:spcBef>
              <a:spcAft>
                <a:spcPts val="0"/>
              </a:spcAft>
              <a:buSzPts val="1800"/>
              <a:buNone/>
            </a:pPr>
            <a:r>
              <a:rPr lang="en-US" sz="2400" b="0">
                <a:latin typeface="Calibri"/>
                <a:ea typeface="Calibri"/>
                <a:cs typeface="Calibri"/>
                <a:sym typeface="Calibri"/>
              </a:rPr>
              <a:t>L'objectif de cette activité est d'aider les apprenants à se présenter par le biais d'images et de photos. Elle peut être réalisée à l'aide d'outils en ligne (par exemple, Mentimeter), d'images imprimées ou de cartes (par exemple, Dixit).</a:t>
            </a:r>
            <a:endParaRPr/>
          </a:p>
          <a:p>
            <a:pPr marL="0" lvl="0" indent="0" algn="l" rtl="0">
              <a:lnSpc>
                <a:spcPct val="120000"/>
              </a:lnSpc>
              <a:spcBef>
                <a:spcPts val="600"/>
              </a:spcBef>
              <a:spcAft>
                <a:spcPts val="0"/>
              </a:spcAft>
              <a:buSzPts val="1800"/>
              <a:buNone/>
            </a:pPr>
            <a:r>
              <a:rPr lang="en-US" sz="2400" b="0">
                <a:latin typeface="Calibri"/>
                <a:ea typeface="Calibri"/>
                <a:cs typeface="Calibri"/>
                <a:sym typeface="Calibri"/>
              </a:rPr>
              <a:t>Chaque participant choisira l'image qui le représente le mieux et expliquera pourquoi.</a:t>
            </a:r>
            <a:endParaRPr sz="2400"/>
          </a:p>
        </p:txBody>
      </p:sp>
      <p:pic>
        <p:nvPicPr>
          <p:cNvPr id="126" name="Google Shape;126;p8"/>
          <p:cNvPicPr preferRelativeResize="0"/>
          <p:nvPr/>
        </p:nvPicPr>
        <p:blipFill rotWithShape="1">
          <a:blip r:embed="rId3">
            <a:alphaModFix/>
          </a:blip>
          <a:srcRect/>
          <a:stretch/>
        </p:blipFill>
        <p:spPr>
          <a:xfrm>
            <a:off x="6821427" y="1760258"/>
            <a:ext cx="5025859" cy="3337484"/>
          </a:xfrm>
          <a:prstGeom prst="rect">
            <a:avLst/>
          </a:prstGeom>
          <a:noFill/>
          <a:ln>
            <a:noFill/>
          </a:ln>
        </p:spPr>
      </p:pic>
      <p:sp>
        <p:nvSpPr>
          <p:cNvPr id="127" name="Google Shape;127;p8"/>
          <p:cNvSpPr/>
          <p:nvPr/>
        </p:nvSpPr>
        <p:spPr>
          <a:xfrm>
            <a:off x="9218014" y="5862803"/>
            <a:ext cx="241171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2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xmlns="" val="tx"/>
                    </a:ext>
                  </a:extLst>
                </a:hlinkClick>
              </a:rPr>
              <a:t>Source| </a:t>
            </a:r>
            <a:r>
              <a:rPr lang="en-US" sz="12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xmlns="" val="tx"/>
                    </a:ext>
                  </a:extLst>
                </a:hlinkClick>
              </a:rPr>
              <a:t>Licence Pixabay</a:t>
            </a:r>
            <a:endParaRPr sz="1200" b="0" i="0" u="none" strike="noStrike" cap="none">
              <a:solidFill>
                <a:srgbClr val="000000"/>
              </a:solidFill>
              <a:latin typeface="Arial"/>
              <a:ea typeface="Arial"/>
              <a:cs typeface="Arial"/>
              <a:sym typeface="Arial"/>
            </a:endParaRPr>
          </a:p>
        </p:txBody>
      </p:sp>
      <p:sp>
        <p:nvSpPr>
          <p:cNvPr id="128" name="Google Shape;128;p8"/>
          <p:cNvSpPr txBox="1"/>
          <p:nvPr/>
        </p:nvSpPr>
        <p:spPr>
          <a:xfrm>
            <a:off x="742400" y="1900"/>
            <a:ext cx="8475614" cy="3861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ct val="112500"/>
              <a:buFont typeface="Arial"/>
              <a:buNone/>
            </a:pPr>
            <a:r>
              <a:rPr lang="en-US" sz="1600" b="1" i="0" u="none" strike="noStrike" cap="none" dirty="0" err="1">
                <a:solidFill>
                  <a:srgbClr val="000000"/>
                </a:solidFill>
                <a:latin typeface="Arial"/>
                <a:ea typeface="Arial"/>
                <a:cs typeface="Arial"/>
                <a:sym typeface="Arial"/>
              </a:rPr>
              <a:t>Sensibilisation</a:t>
            </a:r>
            <a:r>
              <a:rPr lang="en-US" sz="1600" b="1" i="0" u="none" strike="noStrike" cap="none" dirty="0">
                <a:solidFill>
                  <a:srgbClr val="000000"/>
                </a:solidFill>
                <a:latin typeface="Arial"/>
                <a:ea typeface="Arial"/>
                <a:cs typeface="Arial"/>
                <a:sym typeface="Arial"/>
              </a:rPr>
              <a:t> générale à l'importance de </a:t>
            </a:r>
            <a:r>
              <a:rPr lang="en-US" sz="1600" b="1" i="0" u="none" strike="noStrike" cap="none" dirty="0" err="1">
                <a:solidFill>
                  <a:srgbClr val="000000"/>
                </a:solidFill>
                <a:latin typeface="Arial"/>
                <a:ea typeface="Arial"/>
                <a:cs typeface="Arial"/>
                <a:sym typeface="Arial"/>
              </a:rPr>
              <a:t>l'autogestion</a:t>
            </a:r>
            <a:r>
              <a:rPr lang="en-US" sz="1600" b="1" i="0" u="none" strike="noStrike" cap="none" dirty="0">
                <a:solidFill>
                  <a:srgbClr val="000000"/>
                </a:solidFill>
                <a:latin typeface="Arial"/>
                <a:ea typeface="Arial"/>
                <a:cs typeface="Arial"/>
                <a:sym typeface="Arial"/>
              </a:rPr>
              <a:t> et des applications de santé </a:t>
            </a:r>
            <a:endParaRPr sz="1600" b="0" i="0" u="none" strike="noStrike" cap="none" dirty="0">
              <a:solidFill>
                <a:srgbClr val="000000"/>
              </a:solidFill>
              <a:latin typeface="Arial"/>
              <a:ea typeface="Arial"/>
              <a:cs typeface="Arial"/>
              <a:sym typeface="Arial"/>
            </a:endParaRPr>
          </a:p>
        </p:txBody>
      </p:sp>
      <p:sp>
        <p:nvSpPr>
          <p:cNvPr id="129" name="Google Shape;129;p8"/>
          <p:cNvSpPr/>
          <p:nvPr/>
        </p:nvSpPr>
        <p:spPr>
          <a:xfrm>
            <a:off x="0" y="0"/>
            <a:ext cx="742500" cy="3861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600" b="1" i="0" u="none" strike="noStrike" cap="none">
                <a:solidFill>
                  <a:srgbClr val="FFFFFF"/>
                </a:solidFill>
                <a:latin typeface="Calibri"/>
                <a:ea typeface="Calibri"/>
                <a:cs typeface="Calibri"/>
                <a:sym typeface="Calibri"/>
              </a:rPr>
              <a:t>1.</a:t>
            </a:r>
            <a:r>
              <a:rPr lang="en-US" sz="1600" b="1">
                <a:solidFill>
                  <a:srgbClr val="FFFFFF"/>
                </a:solidFill>
                <a:latin typeface="Calibri"/>
                <a:ea typeface="Calibri"/>
                <a:cs typeface="Calibri"/>
                <a:sym typeface="Calibri"/>
              </a:rPr>
              <a:t>1</a:t>
            </a:r>
            <a:endParaRPr sz="1600" b="1" i="0" u="none" strike="noStrike" cap="none">
              <a:solidFill>
                <a:srgbClr val="FFFFFF"/>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9"/>
          <p:cNvSpPr txBox="1">
            <a:spLocks noGrp="1"/>
          </p:cNvSpPr>
          <p:nvPr>
            <p:ph type="title"/>
          </p:nvPr>
        </p:nvSpPr>
        <p:spPr>
          <a:xfrm>
            <a:off x="558000" y="1080000"/>
            <a:ext cx="11396700" cy="599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203864"/>
              </a:buClr>
              <a:buSzPct val="111111"/>
              <a:buFont typeface="Calibri"/>
              <a:buNone/>
            </a:pPr>
            <a:r>
              <a:rPr lang="en-US"/>
              <a:t>Qui êtes-vous ? </a:t>
            </a:r>
            <a:br>
              <a:rPr lang="en-US"/>
            </a:br>
            <a:endParaRPr/>
          </a:p>
        </p:txBody>
      </p:sp>
      <p:sp>
        <p:nvSpPr>
          <p:cNvPr id="135" name="Google Shape;135;p9"/>
          <p:cNvSpPr txBox="1">
            <a:spLocks noGrp="1"/>
          </p:cNvSpPr>
          <p:nvPr>
            <p:ph type="body" idx="1"/>
          </p:nvPr>
        </p:nvSpPr>
        <p:spPr>
          <a:xfrm>
            <a:off x="557999" y="1800000"/>
            <a:ext cx="5409600" cy="4893300"/>
          </a:xfrm>
          <a:prstGeom prst="rect">
            <a:avLst/>
          </a:prstGeom>
          <a:noFill/>
          <a:ln>
            <a:noFill/>
          </a:ln>
        </p:spPr>
        <p:txBody>
          <a:bodyPr spcFirstLastPara="1" wrap="square" lIns="91425" tIns="45700" rIns="91425" bIns="45700" anchor="t" anchorCtr="0">
            <a:normAutofit/>
          </a:bodyPr>
          <a:lstStyle/>
          <a:p>
            <a:pPr marL="114300" lvl="0" indent="0" algn="l" rtl="0">
              <a:lnSpc>
                <a:spcPct val="100000"/>
              </a:lnSpc>
              <a:spcBef>
                <a:spcPts val="600"/>
              </a:spcBef>
              <a:spcAft>
                <a:spcPts val="0"/>
              </a:spcAft>
              <a:buSzPts val="1800"/>
              <a:buNone/>
            </a:pPr>
            <a:r>
              <a:rPr lang="en-US"/>
              <a:t>Montrez aux apprenants une grande carte du monde représentant le pays d'où ils viennent. Posez-leur plusieurs questions relatives à la santé et écoutez les réponses - elles peuvent être similaires ou différentes selon les pays.</a:t>
            </a:r>
            <a:endParaRPr/>
          </a:p>
          <a:p>
            <a:pPr marL="114300" lvl="0" indent="0" algn="l" rtl="0">
              <a:lnSpc>
                <a:spcPct val="100000"/>
              </a:lnSpc>
              <a:spcBef>
                <a:spcPts val="600"/>
              </a:spcBef>
              <a:spcAft>
                <a:spcPts val="0"/>
              </a:spcAft>
              <a:buSzPts val="1800"/>
              <a:buNone/>
            </a:pPr>
            <a:r>
              <a:rPr lang="en-US"/>
              <a:t>Encouragez les gens à partager une courte histoire personnelle s'ils le souhaitent. </a:t>
            </a:r>
            <a:endParaRPr/>
          </a:p>
          <a:p>
            <a:pPr marL="457200" lvl="0" indent="-228600" algn="l" rtl="0">
              <a:lnSpc>
                <a:spcPct val="100000"/>
              </a:lnSpc>
              <a:spcBef>
                <a:spcPts val="600"/>
              </a:spcBef>
              <a:spcAft>
                <a:spcPts val="0"/>
              </a:spcAft>
              <a:buSzPts val="1800"/>
              <a:buNone/>
            </a:pPr>
            <a:endParaRPr/>
          </a:p>
        </p:txBody>
      </p:sp>
      <p:pic>
        <p:nvPicPr>
          <p:cNvPr id="136" name="Google Shape;136;p9" descr="Migration, Integration, Migranten"/>
          <p:cNvPicPr preferRelativeResize="0"/>
          <p:nvPr/>
        </p:nvPicPr>
        <p:blipFill rotWithShape="1">
          <a:blip r:embed="rId3">
            <a:alphaModFix/>
          </a:blip>
          <a:srcRect/>
          <a:stretch/>
        </p:blipFill>
        <p:spPr>
          <a:xfrm>
            <a:off x="7181971" y="1989665"/>
            <a:ext cx="4711230" cy="2650067"/>
          </a:xfrm>
          <a:prstGeom prst="rect">
            <a:avLst/>
          </a:prstGeom>
          <a:noFill/>
          <a:ln>
            <a:noFill/>
          </a:ln>
        </p:spPr>
      </p:pic>
      <p:sp>
        <p:nvSpPr>
          <p:cNvPr id="137" name="Google Shape;137;p9"/>
          <p:cNvSpPr txBox="1"/>
          <p:nvPr/>
        </p:nvSpPr>
        <p:spPr>
          <a:xfrm>
            <a:off x="742399" y="1900"/>
            <a:ext cx="8578063" cy="3861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ct val="112500"/>
              <a:buFont typeface="Arial"/>
              <a:buNone/>
            </a:pPr>
            <a:r>
              <a:rPr lang="en-US" sz="1600" b="1" i="0" u="none" strike="noStrike" cap="none">
                <a:solidFill>
                  <a:srgbClr val="000000"/>
                </a:solidFill>
                <a:latin typeface="Arial"/>
                <a:ea typeface="Arial"/>
                <a:cs typeface="Arial"/>
                <a:sym typeface="Arial"/>
              </a:rPr>
              <a:t>Sensibilisation générale à l'importance de l'autogestion et des applications de santé </a:t>
            </a:r>
            <a:endParaRPr sz="1600" b="0" i="0" u="none" strike="noStrike" cap="none">
              <a:solidFill>
                <a:srgbClr val="000000"/>
              </a:solidFill>
              <a:latin typeface="Arial"/>
              <a:ea typeface="Arial"/>
              <a:cs typeface="Arial"/>
              <a:sym typeface="Arial"/>
            </a:endParaRPr>
          </a:p>
        </p:txBody>
      </p:sp>
      <p:sp>
        <p:nvSpPr>
          <p:cNvPr id="138" name="Google Shape;138;p9"/>
          <p:cNvSpPr/>
          <p:nvPr/>
        </p:nvSpPr>
        <p:spPr>
          <a:xfrm>
            <a:off x="0" y="0"/>
            <a:ext cx="742500" cy="3861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600" b="1" i="0" u="none" strike="noStrike" cap="none">
                <a:solidFill>
                  <a:srgbClr val="FFFFFF"/>
                </a:solidFill>
                <a:latin typeface="Calibri"/>
                <a:ea typeface="Calibri"/>
                <a:cs typeface="Calibri"/>
                <a:sym typeface="Calibri"/>
              </a:rPr>
              <a:t>1.</a:t>
            </a:r>
            <a:r>
              <a:rPr lang="en-US" sz="1600" b="1">
                <a:solidFill>
                  <a:srgbClr val="FFFFFF"/>
                </a:solidFill>
                <a:latin typeface="Calibri"/>
                <a:ea typeface="Calibri"/>
                <a:cs typeface="Calibri"/>
                <a:sym typeface="Calibri"/>
              </a:rPr>
              <a:t>1</a:t>
            </a:r>
            <a:endParaRPr sz="1600" b="1" i="0" u="none" strike="noStrike" cap="none">
              <a:solidFill>
                <a:srgbClr val="FFFFFF"/>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0"/>
          <p:cNvSpPr txBox="1">
            <a:spLocks noGrp="1"/>
          </p:cNvSpPr>
          <p:nvPr>
            <p:ph type="title"/>
          </p:nvPr>
        </p:nvSpPr>
        <p:spPr>
          <a:xfrm>
            <a:off x="558000" y="1080000"/>
            <a:ext cx="11396700" cy="599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a:t>Qui êtes-vous ? </a:t>
            </a:r>
            <a:endParaRPr/>
          </a:p>
        </p:txBody>
      </p:sp>
      <p:sp>
        <p:nvSpPr>
          <p:cNvPr id="144" name="Google Shape;144;p10"/>
          <p:cNvSpPr txBox="1">
            <a:spLocks noGrp="1"/>
          </p:cNvSpPr>
          <p:nvPr>
            <p:ph type="body" idx="1"/>
          </p:nvPr>
        </p:nvSpPr>
        <p:spPr>
          <a:xfrm>
            <a:off x="557998" y="1800000"/>
            <a:ext cx="5995201" cy="4893300"/>
          </a:xfrm>
          <a:prstGeom prst="rect">
            <a:avLst/>
          </a:prstGeom>
          <a:noFill/>
          <a:ln>
            <a:noFill/>
          </a:ln>
        </p:spPr>
        <p:txBody>
          <a:bodyPr spcFirstLastPara="1" wrap="square" lIns="91425" tIns="45700" rIns="91425" bIns="45700" anchor="t" anchorCtr="0">
            <a:normAutofit/>
          </a:bodyPr>
          <a:lstStyle/>
          <a:p>
            <a:pPr marL="88900" lvl="0" indent="0" algn="l" rtl="0">
              <a:lnSpc>
                <a:spcPct val="150000"/>
              </a:lnSpc>
              <a:spcBef>
                <a:spcPts val="0"/>
              </a:spcBef>
              <a:spcAft>
                <a:spcPts val="0"/>
              </a:spcAft>
              <a:buSzPts val="2200"/>
              <a:buNone/>
            </a:pPr>
            <a:r>
              <a:rPr lang="en-US" sz="2400">
                <a:solidFill>
                  <a:srgbClr val="000000"/>
                </a:solidFill>
                <a:latin typeface="Calibri"/>
                <a:ea typeface="Calibri"/>
                <a:cs typeface="Calibri"/>
                <a:sym typeface="Calibri"/>
              </a:rPr>
              <a:t>Tous les participants se placent en cercle. Un par un, ils disent leur nom et répondent à une question choisie par le modérateur pour briser la glace, par exemple : Quel serait votre nom de super-héros, Quel est le dernier rêve dont vous vous souvenez, Mes amis m'adorent pour ma ...</a:t>
            </a:r>
            <a:endParaRPr/>
          </a:p>
        </p:txBody>
      </p:sp>
      <p:pic>
        <p:nvPicPr>
          <p:cNvPr id="145" name="Google Shape;145;p10"/>
          <p:cNvPicPr preferRelativeResize="0"/>
          <p:nvPr/>
        </p:nvPicPr>
        <p:blipFill rotWithShape="1">
          <a:blip r:embed="rId3">
            <a:alphaModFix/>
          </a:blip>
          <a:srcRect/>
          <a:stretch/>
        </p:blipFill>
        <p:spPr>
          <a:xfrm>
            <a:off x="6821427" y="1760258"/>
            <a:ext cx="5025859" cy="3337484"/>
          </a:xfrm>
          <a:prstGeom prst="rect">
            <a:avLst/>
          </a:prstGeom>
          <a:noFill/>
          <a:ln>
            <a:noFill/>
          </a:ln>
        </p:spPr>
      </p:pic>
      <p:sp>
        <p:nvSpPr>
          <p:cNvPr id="146" name="Google Shape;146;p10"/>
          <p:cNvSpPr/>
          <p:nvPr/>
        </p:nvSpPr>
        <p:spPr>
          <a:xfrm>
            <a:off x="9218014" y="5862803"/>
            <a:ext cx="241171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2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xmlns="" val="tx"/>
                    </a:ext>
                  </a:extLst>
                </a:hlinkClick>
              </a:rPr>
              <a:t>Source| </a:t>
            </a:r>
            <a:r>
              <a:rPr lang="en-US" sz="12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xmlns="" val="tx"/>
                    </a:ext>
                  </a:extLst>
                </a:hlinkClick>
              </a:rPr>
              <a:t>Licence Pixabay</a:t>
            </a:r>
            <a:endParaRPr sz="1200" b="0" i="0" u="none" strike="noStrike" cap="none">
              <a:solidFill>
                <a:srgbClr val="000000"/>
              </a:solidFill>
              <a:latin typeface="Arial"/>
              <a:ea typeface="Arial"/>
              <a:cs typeface="Arial"/>
              <a:sym typeface="Arial"/>
            </a:endParaRPr>
          </a:p>
        </p:txBody>
      </p:sp>
      <p:sp>
        <p:nvSpPr>
          <p:cNvPr id="147" name="Google Shape;147;p10"/>
          <p:cNvSpPr txBox="1"/>
          <p:nvPr/>
        </p:nvSpPr>
        <p:spPr>
          <a:xfrm>
            <a:off x="742399" y="1900"/>
            <a:ext cx="8016589" cy="386100"/>
          </a:xfrm>
          <a:prstGeom prst="rect">
            <a:avLst/>
          </a:prstGeom>
          <a:solidFill>
            <a:srgbClr val="DDE0E5"/>
          </a:solidFill>
          <a:ln>
            <a:noFill/>
          </a:ln>
        </p:spPr>
        <p:txBody>
          <a:bodyPr spcFirstLastPara="1" wrap="square" lIns="91425" tIns="45700" rIns="91425" bIns="45700" anchor="ctr" anchorCtr="0">
            <a:normAutofit fontScale="92500"/>
          </a:bodyPr>
          <a:lstStyle/>
          <a:p>
            <a:pPr marL="0" marR="0" lvl="0" indent="0" algn="l" rtl="0">
              <a:lnSpc>
                <a:spcPct val="90000"/>
              </a:lnSpc>
              <a:spcBef>
                <a:spcPts val="0"/>
              </a:spcBef>
              <a:spcAft>
                <a:spcPts val="0"/>
              </a:spcAft>
              <a:buClr>
                <a:srgbClr val="000000"/>
              </a:buClr>
              <a:buSzPct val="112500"/>
              <a:buFont typeface="Arial"/>
              <a:buNone/>
            </a:pPr>
            <a:r>
              <a:rPr lang="en-US" sz="1600" b="1" i="0" u="none" strike="noStrike" cap="none" dirty="0" err="1">
                <a:solidFill>
                  <a:srgbClr val="000000"/>
                </a:solidFill>
                <a:latin typeface="Arial"/>
                <a:ea typeface="Arial"/>
                <a:cs typeface="Arial"/>
                <a:sym typeface="Arial"/>
              </a:rPr>
              <a:t>Sensibilisation</a:t>
            </a:r>
            <a:r>
              <a:rPr lang="en-US" sz="1600" b="1" i="0" u="none" strike="noStrike" cap="none" dirty="0">
                <a:solidFill>
                  <a:srgbClr val="000000"/>
                </a:solidFill>
                <a:latin typeface="Arial"/>
                <a:ea typeface="Arial"/>
                <a:cs typeface="Arial"/>
                <a:sym typeface="Arial"/>
              </a:rPr>
              <a:t> générale à l'importance de </a:t>
            </a:r>
            <a:r>
              <a:rPr lang="en-US" sz="1600" b="1" i="0" u="none" strike="noStrike" cap="none" dirty="0" err="1">
                <a:solidFill>
                  <a:srgbClr val="000000"/>
                </a:solidFill>
                <a:latin typeface="Arial"/>
                <a:ea typeface="Arial"/>
                <a:cs typeface="Arial"/>
                <a:sym typeface="Arial"/>
              </a:rPr>
              <a:t>l'autogestion</a:t>
            </a:r>
            <a:r>
              <a:rPr lang="en-US" sz="1600" b="1" i="0" u="none" strike="noStrike" cap="none" dirty="0">
                <a:solidFill>
                  <a:srgbClr val="000000"/>
                </a:solidFill>
                <a:latin typeface="Arial"/>
                <a:ea typeface="Arial"/>
                <a:cs typeface="Arial"/>
                <a:sym typeface="Arial"/>
              </a:rPr>
              <a:t> et des applications de santé </a:t>
            </a:r>
            <a:endParaRPr sz="1600" b="0" i="0" u="none" strike="noStrike" cap="none" dirty="0">
              <a:solidFill>
                <a:srgbClr val="000000"/>
              </a:solidFill>
              <a:latin typeface="Arial"/>
              <a:ea typeface="Arial"/>
              <a:cs typeface="Arial"/>
              <a:sym typeface="Arial"/>
            </a:endParaRPr>
          </a:p>
        </p:txBody>
      </p:sp>
      <p:sp>
        <p:nvSpPr>
          <p:cNvPr id="148" name="Google Shape;148;p10"/>
          <p:cNvSpPr/>
          <p:nvPr/>
        </p:nvSpPr>
        <p:spPr>
          <a:xfrm>
            <a:off x="0" y="0"/>
            <a:ext cx="742500" cy="3861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600" b="1" i="0" u="none" strike="noStrike" cap="none">
                <a:solidFill>
                  <a:srgbClr val="FFFFFF"/>
                </a:solidFill>
                <a:latin typeface="Calibri"/>
                <a:ea typeface="Calibri"/>
                <a:cs typeface="Calibri"/>
                <a:sym typeface="Calibri"/>
              </a:rPr>
              <a:t>1.</a:t>
            </a:r>
            <a:r>
              <a:rPr lang="en-US" sz="1600" b="1">
                <a:solidFill>
                  <a:srgbClr val="FFFFFF"/>
                </a:solidFill>
                <a:latin typeface="Calibri"/>
                <a:ea typeface="Calibri"/>
                <a:cs typeface="Calibri"/>
                <a:sym typeface="Calibri"/>
              </a:rPr>
              <a:t>1</a:t>
            </a:r>
            <a:endParaRPr sz="1600" b="1" i="0" u="none" strike="noStrike" cap="none">
              <a:solidFill>
                <a:srgbClr val="FFFFFF"/>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1"/>
          <p:cNvSpPr txBox="1">
            <a:spLocks noGrp="1"/>
          </p:cNvSpPr>
          <p:nvPr>
            <p:ph type="title"/>
          </p:nvPr>
        </p:nvSpPr>
        <p:spPr>
          <a:xfrm>
            <a:off x="558000" y="1080000"/>
            <a:ext cx="11396700" cy="599100"/>
          </a:xfrm>
          <a:prstGeom prst="rect">
            <a:avLst/>
          </a:prstGeom>
          <a:noFill/>
          <a:ln>
            <a:noFill/>
          </a:ln>
        </p:spPr>
        <p:txBody>
          <a:bodyPr spcFirstLastPara="1" wrap="square" lIns="91425" tIns="45700" rIns="91425" bIns="45700" anchor="ctr" anchorCtr="0">
            <a:normAutofit/>
          </a:bodyPr>
          <a:lstStyle/>
          <a:p>
            <a:pPr marL="88900" lvl="0" indent="0" algn="l" rtl="0">
              <a:lnSpc>
                <a:spcPct val="90000"/>
              </a:lnSpc>
              <a:spcBef>
                <a:spcPts val="0"/>
              </a:spcBef>
              <a:spcAft>
                <a:spcPts val="0"/>
              </a:spcAft>
              <a:buSzPts val="2800"/>
              <a:buNone/>
            </a:pPr>
            <a:r>
              <a:rPr lang="en-US" sz="2800">
                <a:solidFill>
                  <a:srgbClr val="203864"/>
                </a:solidFill>
              </a:rPr>
              <a:t>3 </a:t>
            </a:r>
            <a:r>
              <a:rPr lang="en-US" sz="2800"/>
              <a:t>exemples de </a:t>
            </a:r>
            <a:r>
              <a:rPr lang="en-US" sz="2800">
                <a:solidFill>
                  <a:srgbClr val="203864"/>
                </a:solidFill>
              </a:rPr>
              <a:t>questions brise-glace</a:t>
            </a:r>
            <a:endParaRPr/>
          </a:p>
        </p:txBody>
      </p:sp>
      <p:sp>
        <p:nvSpPr>
          <p:cNvPr id="154" name="Google Shape;154;p11"/>
          <p:cNvSpPr txBox="1">
            <a:spLocks noGrp="1"/>
          </p:cNvSpPr>
          <p:nvPr>
            <p:ph type="body" idx="1"/>
          </p:nvPr>
        </p:nvSpPr>
        <p:spPr>
          <a:xfrm>
            <a:off x="557998" y="1800000"/>
            <a:ext cx="5995201" cy="4893300"/>
          </a:xfrm>
          <a:prstGeom prst="rect">
            <a:avLst/>
          </a:prstGeom>
          <a:noFill/>
          <a:ln>
            <a:noFill/>
          </a:ln>
        </p:spPr>
        <p:txBody>
          <a:bodyPr spcFirstLastPara="1" wrap="square" lIns="91425" tIns="45700" rIns="91425" bIns="45700" anchor="t" anchorCtr="0">
            <a:normAutofit/>
          </a:bodyPr>
          <a:lstStyle/>
          <a:p>
            <a:pPr marL="457200" lvl="0" indent="-342900" algn="l" rtl="0">
              <a:lnSpc>
                <a:spcPct val="100000"/>
              </a:lnSpc>
              <a:spcBef>
                <a:spcPts val="600"/>
              </a:spcBef>
              <a:spcAft>
                <a:spcPts val="0"/>
              </a:spcAft>
              <a:buSzPts val="1800"/>
              <a:buFont typeface="Noto Sans Symbols"/>
              <a:buChar char="▪"/>
            </a:pPr>
            <a:r>
              <a:rPr lang="en-US" sz="2400">
                <a:solidFill>
                  <a:srgbClr val="17181C"/>
                </a:solidFill>
              </a:rPr>
              <a:t>Quel remède maison est utilisé contre les maux de tête dans votre pays d'origine ? </a:t>
            </a:r>
            <a:endParaRPr/>
          </a:p>
          <a:p>
            <a:pPr marL="457200" lvl="0" indent="-342900" algn="l" rtl="0">
              <a:lnSpc>
                <a:spcPct val="100000"/>
              </a:lnSpc>
              <a:spcBef>
                <a:spcPts val="600"/>
              </a:spcBef>
              <a:spcAft>
                <a:spcPts val="0"/>
              </a:spcAft>
              <a:buSzPts val="1800"/>
              <a:buFont typeface="Noto Sans Symbols"/>
              <a:buChar char="▪"/>
            </a:pPr>
            <a:r>
              <a:rPr lang="en-US" sz="2400">
                <a:solidFill>
                  <a:srgbClr val="17181C"/>
                </a:solidFill>
              </a:rPr>
              <a:t>Que faisait votre mère/père lorsque vous étiez enfant et que les piqûres de moustiques vous démangeaient ?</a:t>
            </a:r>
            <a:endParaRPr/>
          </a:p>
          <a:p>
            <a:pPr marL="457200" lvl="0" indent="-342900" algn="l" rtl="0">
              <a:lnSpc>
                <a:spcPct val="100000"/>
              </a:lnSpc>
              <a:spcBef>
                <a:spcPts val="600"/>
              </a:spcBef>
              <a:spcAft>
                <a:spcPts val="0"/>
              </a:spcAft>
              <a:buSzPts val="1800"/>
              <a:buFont typeface="Noto Sans Symbols"/>
              <a:buChar char="▪"/>
            </a:pPr>
            <a:r>
              <a:rPr lang="en-US" sz="2400">
                <a:solidFill>
                  <a:srgbClr val="17181C"/>
                </a:solidFill>
              </a:rPr>
              <a:t>Quels sont les aliments que vous considérez comme particulièrement sains et nutritifs ?</a:t>
            </a:r>
            <a:endParaRPr/>
          </a:p>
        </p:txBody>
      </p:sp>
      <p:pic>
        <p:nvPicPr>
          <p:cNvPr id="155" name="Google Shape;155;p11" descr="Natürliche Medizin"/>
          <p:cNvPicPr preferRelativeResize="0"/>
          <p:nvPr/>
        </p:nvPicPr>
        <p:blipFill rotWithShape="1">
          <a:blip r:embed="rId3">
            <a:alphaModFix/>
          </a:blip>
          <a:srcRect/>
          <a:stretch/>
        </p:blipFill>
        <p:spPr>
          <a:xfrm>
            <a:off x="6960637" y="1865047"/>
            <a:ext cx="5121296" cy="3743438"/>
          </a:xfrm>
          <a:prstGeom prst="rect">
            <a:avLst/>
          </a:prstGeom>
          <a:noFill/>
          <a:ln>
            <a:noFill/>
          </a:ln>
        </p:spPr>
      </p:pic>
      <p:sp>
        <p:nvSpPr>
          <p:cNvPr id="156" name="Google Shape;156;p11"/>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Source </a:t>
            </a:r>
            <a:r>
              <a:rPr lang="en-US" sz="1200" b="0" i="0" u="none" strike="noStrike" cap="none">
                <a:solidFill>
                  <a:schemeClr val="dk1"/>
                </a:solidFill>
                <a:latin typeface="Calibri"/>
                <a:ea typeface="Calibri"/>
                <a:cs typeface="Calibri"/>
                <a:sym typeface="Calibri"/>
              </a:rPr>
              <a:t>: </a:t>
            </a:r>
            <a:r>
              <a:rPr lang="en-US" sz="120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licence </a:t>
            </a:r>
            <a:r>
              <a:rPr lang="en-US" sz="1200" b="0" i="0" u="sng" strike="noStrike" cap="none">
                <a:solidFill>
                  <a:schemeClr val="dk1"/>
                </a:solidFill>
                <a:latin typeface="Calibri"/>
                <a:ea typeface="Calibri"/>
                <a:cs typeface="Calibri"/>
                <a:sym typeface="Calibri"/>
                <a:hlinkClick r:id="rId6">
                  <a:extLst>
                    <a:ext uri="{A12FA001-AC4F-418D-AE19-62706E023703}">
                      <ahyp:hlinkClr xmlns:ahyp="http://schemas.microsoft.com/office/drawing/2018/hyperlinkcolor" xmlns="" val="tx"/>
                    </a:ext>
                  </a:extLst>
                </a:hlinkClick>
              </a:rPr>
              <a:t>Pixabay</a:t>
            </a:r>
            <a:endParaRPr sz="1200" b="0" i="0" u="none" strike="noStrike" cap="none">
              <a:solidFill>
                <a:schemeClr val="dk1"/>
              </a:solidFill>
              <a:latin typeface="Calibri"/>
              <a:ea typeface="Calibri"/>
              <a:cs typeface="Calibri"/>
              <a:sym typeface="Calibri"/>
            </a:endParaRPr>
          </a:p>
        </p:txBody>
      </p:sp>
      <p:sp>
        <p:nvSpPr>
          <p:cNvPr id="157" name="Google Shape;157;p11"/>
          <p:cNvSpPr txBox="1"/>
          <p:nvPr/>
        </p:nvSpPr>
        <p:spPr>
          <a:xfrm>
            <a:off x="742399" y="1900"/>
            <a:ext cx="7984505" cy="386100"/>
          </a:xfrm>
          <a:prstGeom prst="rect">
            <a:avLst/>
          </a:prstGeom>
          <a:solidFill>
            <a:srgbClr val="DDE0E5"/>
          </a:solidFill>
          <a:ln>
            <a:noFill/>
          </a:ln>
        </p:spPr>
        <p:txBody>
          <a:bodyPr spcFirstLastPara="1" wrap="square" lIns="91425" tIns="45700" rIns="91425" bIns="45700" anchor="ctr" anchorCtr="0">
            <a:normAutofit fontScale="92500"/>
          </a:bodyPr>
          <a:lstStyle/>
          <a:p>
            <a:pPr marL="0" marR="0" lvl="0" indent="0" algn="l" rtl="0">
              <a:lnSpc>
                <a:spcPct val="90000"/>
              </a:lnSpc>
              <a:spcBef>
                <a:spcPts val="0"/>
              </a:spcBef>
              <a:spcAft>
                <a:spcPts val="0"/>
              </a:spcAft>
              <a:buClr>
                <a:srgbClr val="000000"/>
              </a:buClr>
              <a:buSzPct val="112500"/>
              <a:buFont typeface="Arial"/>
              <a:buNone/>
            </a:pPr>
            <a:r>
              <a:rPr lang="en-US" sz="1600" b="1" i="0" u="none" strike="noStrike" cap="none">
                <a:solidFill>
                  <a:srgbClr val="000000"/>
                </a:solidFill>
                <a:latin typeface="Arial"/>
                <a:ea typeface="Arial"/>
                <a:cs typeface="Arial"/>
                <a:sym typeface="Arial"/>
              </a:rPr>
              <a:t>Sensibilisation générale à l'importance de l'autogestion et des applications de santé </a:t>
            </a:r>
            <a:endParaRPr sz="1600" b="0" i="0" u="none" strike="noStrike" cap="none">
              <a:solidFill>
                <a:srgbClr val="000000"/>
              </a:solidFill>
              <a:latin typeface="Arial"/>
              <a:ea typeface="Arial"/>
              <a:cs typeface="Arial"/>
              <a:sym typeface="Arial"/>
            </a:endParaRPr>
          </a:p>
        </p:txBody>
      </p:sp>
      <p:sp>
        <p:nvSpPr>
          <p:cNvPr id="158" name="Google Shape;158;p11"/>
          <p:cNvSpPr/>
          <p:nvPr/>
        </p:nvSpPr>
        <p:spPr>
          <a:xfrm>
            <a:off x="0" y="0"/>
            <a:ext cx="742500" cy="3861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600" b="1" i="0" u="none" strike="noStrike" cap="none">
                <a:solidFill>
                  <a:srgbClr val="FFFFFF"/>
                </a:solidFill>
                <a:latin typeface="Calibri"/>
                <a:ea typeface="Calibri"/>
                <a:cs typeface="Calibri"/>
                <a:sym typeface="Calibri"/>
              </a:rPr>
              <a:t>1.</a:t>
            </a:r>
            <a:r>
              <a:rPr lang="en-US" sz="1600" b="1">
                <a:solidFill>
                  <a:srgbClr val="FFFFFF"/>
                </a:solidFill>
                <a:latin typeface="Calibri"/>
                <a:ea typeface="Calibri"/>
                <a:cs typeface="Calibri"/>
                <a:sym typeface="Calibri"/>
              </a:rPr>
              <a:t>1</a:t>
            </a:r>
            <a:endParaRPr sz="1600" b="1" i="0" u="none" strike="noStrike" cap="none">
              <a:solidFill>
                <a:srgbClr val="FFFFFF"/>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1f204218ebb_0_18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5400"/>
              <a:buFont typeface="Gill Sans"/>
              <a:buNone/>
            </a:pPr>
            <a:r>
              <a:rPr lang="en-US" sz="5400"/>
              <a:t>Session d'enseignement :  Contenu</a:t>
            </a:r>
            <a:endParaRPr sz="5400"/>
          </a:p>
        </p:txBody>
      </p:sp>
      <p:pic>
        <p:nvPicPr>
          <p:cNvPr id="165" name="Google Shape;165;g1f204218ebb_0_186"/>
          <p:cNvPicPr preferRelativeResize="0"/>
          <p:nvPr/>
        </p:nvPicPr>
        <p:blipFill rotWithShape="1">
          <a:blip r:embed="rId3">
            <a:alphaModFix/>
          </a:blip>
          <a:srcRect b="59833"/>
          <a:stretch/>
        </p:blipFill>
        <p:spPr>
          <a:xfrm rot="10800000">
            <a:off x="-8250" y="-4107"/>
            <a:ext cx="12191695" cy="349261"/>
          </a:xfrm>
          <a:prstGeom prst="rect">
            <a:avLst/>
          </a:prstGeom>
          <a:noFill/>
          <a:ln>
            <a:noFill/>
          </a:ln>
        </p:spPr>
      </p:pic>
      <p:sp>
        <p:nvSpPr>
          <p:cNvPr id="166" name="Google Shape;166;g1f204218ebb_0_186"/>
          <p:cNvSpPr txBox="1"/>
          <p:nvPr/>
        </p:nvSpPr>
        <p:spPr>
          <a:xfrm>
            <a:off x="1512002" y="2196650"/>
            <a:ext cx="10078500" cy="461700"/>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1. </a:t>
            </a:r>
            <a:r>
              <a:rPr lang="en-US" sz="2400" b="0" i="0" u="sng" strike="noStrike" cap="none">
                <a:solidFill>
                  <a:schemeClr val="dk1"/>
                </a:solidFill>
                <a:latin typeface="Calibri"/>
                <a:ea typeface="Calibri"/>
                <a:cs typeface="Calibri"/>
                <a:sym typeface="Calibri"/>
                <a:hlinkClick r:id="rId4" action="ppaction://hlinksldjump">
                  <a:extLst>
                    <a:ext uri="{A12FA001-AC4F-418D-AE19-62706E023703}">
                      <ahyp:hlinkClr xmlns:ahyp="http://schemas.microsoft.com/office/drawing/2018/hyperlinkcolor" xmlns="" val="tx"/>
                    </a:ext>
                  </a:extLst>
                </a:hlinkClick>
              </a:rPr>
              <a:t>Introduction à l'autogestion de la santé pour les migrants</a:t>
            </a:r>
            <a:endParaRPr sz="2400" b="0" i="0" u="sng" strike="noStrike" cap="none">
              <a:solidFill>
                <a:schemeClr val="dk1"/>
              </a:solidFill>
              <a:latin typeface="Calibri"/>
              <a:ea typeface="Calibri"/>
              <a:cs typeface="Calibri"/>
              <a:sym typeface="Calibri"/>
            </a:endParaRPr>
          </a:p>
        </p:txBody>
      </p:sp>
      <p:sp>
        <p:nvSpPr>
          <p:cNvPr id="167" name="Google Shape;167;g1f204218ebb_0_186"/>
          <p:cNvSpPr txBox="1"/>
          <p:nvPr/>
        </p:nvSpPr>
        <p:spPr>
          <a:xfrm>
            <a:off x="1488403" y="2799000"/>
            <a:ext cx="9368100" cy="461700"/>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2. </a:t>
            </a:r>
            <a:r>
              <a:rPr lang="en-US" sz="2400" b="0" i="0" u="sng" strike="noStrike" cap="none">
                <a:solidFill>
                  <a:schemeClr val="dk1"/>
                </a:solidFill>
                <a:latin typeface="Calibri"/>
                <a:ea typeface="Calibri"/>
                <a:cs typeface="Calibri"/>
                <a:sym typeface="Calibri"/>
                <a:hlinkClick r:id="rId5" action="ppaction://hlinksldjump">
                  <a:extLst>
                    <a:ext uri="{A12FA001-AC4F-418D-AE19-62706E023703}">
                      <ahyp:hlinkClr xmlns:ahyp="http://schemas.microsoft.com/office/drawing/2018/hyperlinkcolor" xmlns="" val="tx"/>
                    </a:ext>
                  </a:extLst>
                </a:hlinkClick>
              </a:rPr>
              <a:t>Principaux concepts relatifs aux applications de santé  </a:t>
            </a:r>
            <a:endParaRPr sz="2400" b="0" i="0" u="none" strike="noStrike" cap="none">
              <a:solidFill>
                <a:schemeClr val="dk1"/>
              </a:solidFill>
              <a:latin typeface="Calibri"/>
              <a:ea typeface="Calibri"/>
              <a:cs typeface="Calibri"/>
              <a:sym typeface="Calibri"/>
            </a:endParaRPr>
          </a:p>
        </p:txBody>
      </p:sp>
      <p:sp>
        <p:nvSpPr>
          <p:cNvPr id="168" name="Google Shape;168;g1f204218ebb_0_186"/>
          <p:cNvSpPr txBox="1"/>
          <p:nvPr/>
        </p:nvSpPr>
        <p:spPr>
          <a:xfrm>
            <a:off x="1488396" y="3505963"/>
            <a:ext cx="6403200" cy="461700"/>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3. </a:t>
            </a:r>
            <a:r>
              <a:rPr lang="en-US" sz="2400" b="0" i="0" u="sng" strike="noStrike" cap="none">
                <a:solidFill>
                  <a:schemeClr val="dk1"/>
                </a:solidFill>
                <a:latin typeface="Calibri"/>
                <a:ea typeface="Calibri"/>
                <a:cs typeface="Calibri"/>
                <a:sym typeface="Calibri"/>
                <a:hlinkClick r:id="rId6" action="ppaction://hlinksldjump">
                  <a:extLst>
                    <a:ext uri="{A12FA001-AC4F-418D-AE19-62706E023703}">
                      <ahyp:hlinkClr xmlns:ahyp="http://schemas.microsoft.com/office/drawing/2018/hyperlinkcolor" xmlns="" val="tx"/>
                    </a:ext>
                  </a:extLst>
                </a:hlinkClick>
              </a:rPr>
              <a:t>Naviguer dans les applications de santé</a:t>
            </a:r>
            <a:endParaRPr sz="2400" b="0" i="0" u="sng" strike="noStrike" cap="none">
              <a:solidFill>
                <a:schemeClr val="dk1"/>
              </a:solidFill>
              <a:latin typeface="Calibri"/>
              <a:ea typeface="Calibri"/>
              <a:cs typeface="Calibri"/>
              <a:sym typeface="Calibri"/>
            </a:endParaRPr>
          </a:p>
        </p:txBody>
      </p:sp>
      <p:pic>
        <p:nvPicPr>
          <p:cNvPr id="2" name="Image 1">
            <a:extLst>
              <a:ext uri="{FF2B5EF4-FFF2-40B4-BE49-F238E27FC236}">
                <a16:creationId xmlns:a16="http://schemas.microsoft.com/office/drawing/2014/main" id="{38B6333C-A3C4-6348-E8FA-006865B91D03}"/>
              </a:ext>
            </a:extLst>
          </p:cNvPr>
          <p:cNvPicPr>
            <a:picLocks noChangeAspect="1"/>
          </p:cNvPicPr>
          <p:nvPr/>
        </p:nvPicPr>
        <p:blipFill>
          <a:blip r:embed="rId7"/>
          <a:stretch>
            <a:fillRect/>
          </a:stretch>
        </p:blipFill>
        <p:spPr>
          <a:xfrm>
            <a:off x="289" y="6440530"/>
            <a:ext cx="2185699" cy="458549"/>
          </a:xfrm>
          <a:prstGeom prst="rect">
            <a:avLst/>
          </a:prstGeom>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 1.1 Session d_enseignement [Lecture seule]"/>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A3WNxY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DdY3Fg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N1jcWH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DdY3Fg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DdY3Fi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DdY3Fg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A3WNxYFQaV5GsAAABvAAAAHAAAAHVuaXZlcnNhbC9sb2NhbF9zZXR0aW5ncy54bWwNyrEKwkAMANC9XxEySB3Uugn2rpujCK0fENogB7mk9ELRv/e2N7x++GaBnbeSTANezx0C62xL0k/A9/Q43RCKky4kphxQDWGITS82k4zsXmOBVejH28S5wvlJuc4XqbOkAu1B/B6PeInNH1BLAwQUAAIACAA3WNxY9XSmfq0RAACrOQAAFwAAAHVuaXZlcnNhbC91bml2ZXJzYWwucG5n7VsLWJJn37e31dbK/NauzV4r2LXa9r3rLXNm5gFYa9OsNXdqVobUXFlaoENBEXhWLX13EFat2XTC3s4HgU4GgkCLJZUan5ZgcspQUREQER7OfA+KqXvffd91fYfr+65deOn13MD9//3/9+9/uP8Pj/dX77+XGv5s1LNhYWHhaeve/jAsbAY2LGz658/MhN4ZHvrwV+gyDf9h6lth7HsL+6EXT+Ws2bgmLOwyfbZnxwzo9az8dVvwYWFzJYG/aVLcuc/CwhLeTHt7zcfFWUZ1K51VitZafMS4jQ3/drw4+/6vC0ZuLvj02z3rN248ebzx+PaGoQOd2zNpUV8j3n5HebDnVNnzb9Fm1K069f60pTl5ET8/XvNyoo2bIOsvPysOL6XYiRGxV7M43TVbYg1b8nbZLT/uQlI2WyMgk6Ef3kdzuKMD4rddLwauj2gxqj8FBqqYsszA9YukxvzZgUG+dD52WmBgmi9ZFrjeWJTNmzEKkv37IJHhXGAkFViSdgT6HXkkeKAQ2euqOeSepfG4BktjC8bXg1nPH5bLDthid3j37kYnj0omf1ZpggMgESBae6KBkiTNOr5JLiuzxZ7YMarzGehj9pVjIy1bUYujRg39Ir/fd3lB7pK/5I2ZeaDrk7bC8FFL31yhWl/FDgqWZabdjxuz95f8pXv4ZaMmvzQf+8pGxYpR3U9JWKf6g6DbecdWoiWjBPzLHO6RM/+/wb/s77K3nkyNh/sdUlwWxdZeXYmhbmmbvqfmvkGVpXeYVLKg6hUIlWj47lI60yrzDcqwIlc7Zz3pJRaeVKM0LNTWuLcEzTpTrizaqcGOHB5ZsXWyPGR6YdrYMPO/MGafjSZ3zY43l2rdWCoUHiMsqkcKeHoPwj2P7A70pIknZRQTPl7rFmpLrTVaZ42S2ldO3e3m4SfmwKiG9cq4ZvZ+eyRgiYSLARV3prqo3cg3nwVcZ8VdBYIx0rg38pciPPLN7payhwsJGIgeY0zqZBit36v1O3bOG16vxOddolRdxIaPCW4n8Y6dCtL9bgTX8LUoGnA2HTG9z/QO5uB83em+z0ox9pVSFp5MNOUEXXcchoUjSNcWlS6huF0SlEdSTQc8unjApwdEQqDunrqo2fXjJYF/9yJuEnh1Ah2AmGgYk+p+DVVi7YoAHL0g4Ae5INC/AcN39qWiXI7jKO99lBqGv3bPoq5nBsNiB4mHloGNC3Dr+NnCkbYN8WLXRbGr+Cd0hgYGB4x1CizS8UsEUoSrozW5Zb+1VnGMIric2sblFm0y4rxynNpzM9pzkzvoNQN+nY4ou/obVd6DKMdBY8fifuy1e62RWcVdLKpRQTX2EqG8xVFNeqqpN4fam6MZQJhLZC2RYscto46op8qfxCrBW3BS7DOIfyiUuZpzkHjr8yjL8/EoezbKzisqpQySVYnSKQL2bLi7wx8/so4Pp7juM0XOw3DnYSlLKciWJ4imkAh33k7F+h6btSKXJV3l6d0gplh9ER5Xi9jdA6bxy1lWYo3UQM7S26Kwit/IRlP61sabS8wcVYMb4c9qm55bo+AAULhGiz3D9skp5BsGHO3GvsX9PlAZ7aeNIjxaBUGIh3BawSLyErVfvokbDDFovqkRlhbx2ijhN5ZBqc1fEhzzWF32VF9/0sgNpZeokBjaMzBqxpMkxOJ5FK9NYXuz1HIrkutX24ZII32t9knJ2P52mdKwh6hhTpSQ5/+M5ZxVlwAT1WPjZzwhg6D31j8pHHGHu+ykzhpQHwIKAf0fABUukxijRWAGVuPfj9FqiCYF1YrCoZDtrkS54qrAXHI9ySx7suVd/Kqzy16pAeE4X18ss3QgZgT0u/0851GZ2B7OonO4Le/zkX6TLj2XQtPhe43oJpNOW2tVHJUViDheBrNuqvIHc7h5hR4UlNm90T6fH8sgfEFu2/wwi8JP0amlzI9pddqBAeVO0IKTOw13zDYycyy/p8Wqck/s4nnTxd4uKS76zy8xCwf588D5HyiMcRdELi3SIu+oN2WaOTQpMAxQB3o5Yle7VFYPwycrWk0xBmOMiu22FsB9HHiJwVFUmmBKEjFOqo+JBBy9Y5vUygLpdBbXibMcplMHWXqtd8HGuqk0MHrisLLp3fGGNGmvVGHUeePY7DV49EOBBsMCFQUGe+Jypr5vD+woV7FCkKKIS+HQmeXKuJc4MfZitlrfok+6q7+tvFg0SGrmCxl4Cs3my6Usa3nhdvp9UwNqolF5ld/SRQi/YDC+znkXwchWI9m9aNZzRYjeYmjTEtMQANm2kn5HmbcandHce7mJJGCzEQBDJ9oL2roLSkrraAiRPu4Bsl/UPzVaWtGCx3Zyc8EMI/91W/GPB4qaE1fRm0Tt2cN2y7wZ0uyMpgKVZd4zW2ClC4k+h2WhfszWAgwSHCju/9s/oMGxdLlU8Td+SktR6SJB0vLSNggpap+Mc1SwUGpkaxBcN4mmX63N6gHrkzmVKau5U/l8FWpyigyk8weSe/vIgyadPlv+c8m3VQYjxuP117DdGfrK+atdu+hbZGIkg6tQNNASYGJTJg1UUKQvXDI4CRkSk4hBpvXwhonHtHrSj2VFh4YKtBaLvnUqn6Qfugjo81Vre7E3khPhArfDebyotOKnVOfWawa7q8OZ+/A1xC6KZ/UqHEduGIBJmZwbaCmMmVfkI6fqOTlqpClTMmhx2HyJuxBmvrDxEdlHVhUKrL5tT7rIqr4tZZlqTqjyhID+8ECq3vyL5cok3y2xygd1TXkT4jdH8t0M0DdMGDxc6M/UgxNpGOgiT/uHhwlD/+yTOgWsfuAT0hcsK6lGOymvoNug9hwUKI2P9rlwWCk8DeQUITlWElFkzg1qtEL3YWjif/ueMD9TYsR5GnF9+7luM9tQGwThJqhEPpeB9LPQ8fgbpd/EvzeZusydT/TmvixhXZlM9CdbJmrD7fyLtZPZ3CSfqE1vqF6fwv2xSQVyDvduSN1/rK6wRWLM4wgJ1q/SPRq7CF250H93KWcviqqYpBedqGJbhtFm18NqrthbDgdlGosMh7SdT99Hb5F/V5K8q46RTVTtI5A3CtyEHot24LJ/KMnXatcRhRNmfBCr8nUnAQOsi+lQy6Ex0RBbJSYiBQRVDSNt5bAIRrTIsV+KI0o1u2RvqKgXL+LCuenbRy2FJQZ2IXnl+uIqC36RleJ3MPeaM1lrQLXZp6BnnjRZLHEOEXgIQ/JY4ubCs80uR4FnwOHIRd8RpLQ3AEJABSRrW4+K7HF3YdKFMqbWwEdxorIwYIGHXyMxOg0lVUu/F6MnNytFPPTiHi7/MSG80vC1Mq6KYc6c3qekPnoajpJFpSiM2f+KXqznnyAKxYkzO+IYbLlU3idgJJmbpLXQvq8l+Yt9OpE6XyC6l2xy8KF2x9FAIQMl7xTM5Rq0ORUNUrwRqUefn3DFyF8lRv7nhRXf5X2nUjNZBfjw03mPth0cjLkGW2woUBVsGuALaQgk9VqZxtouMCTQCoooiLw3Eaam/UXh5/I+VqsrWdny/FJfMYzJVeiRjV0ns3kIXwUBVN+aFCjGfMHMO3G1vX2ulSwp67B1foriXD2Ww02V8vgLVhOz82hCg8hTNezAEbT1ugvKODsset93Ur3R40mVKkS0TP97ho6/0oUbJpFVBfUHywQpLQ0k2xG5jr4DX3G85NDe67QEdjNi6+IBZ26H7Y2nSm4ZjzY+tOrvuhkPYhrYSylWR4MwRUkWKjfN5eo54PLJHVwhD5GijPue/cHwbgq54oIghkghhzOlbsNxXc9cuZFcoSpSxcjZS/GyjCtsuR41swNqtdi6Cx1xZ9gc/WqCGjlTbtVvlQkXYBV4GEZi8UjBemisv1eJ2wz2tN80iHRujKzS/yKRNaknOy0xRqEU20tMvJeLQP41vbTWslLaFPcnvTfhc7bF7nCQGDZLEQBjZrSyl2Ks9QpjQxRBfU9aw/keXcP0F3s7yWyrla1PpKEw+wW0FnM2mGBeP5GYJ3Kcus9Ixf+7RaNqPlZrYzOFzl9fo+JKtQKtlwPnCtKJnH/MxQUawHIrQkUe+IhJMtiXchqG5ZQypXvTpL6sDfLtFjda60VoV9yGSYwDRpy/Syox8XFCAIZVSOWXBImNWeqaSatoyXdHiHVwYZyITWddts//VGufjiq2aiKp/RY3R2jvjJ/DNXjNbqm/m7WDqF6l0bAmS294pbZrlRZVprQaocgw1OVjSP1rcWquBmW6rz43qXZVQwmDQx8WaNjyF7hlSsFks6+XKxumLjlJxVZcRGhQEVwD/dgisCcfkqtMXQ1hXpxyd+UfXOT3sCqTN5v1+QLfioekWV/aLtvKmz/nobPNpEE+zhYgg31DmD0lAz6J4IY2lD+0OqiZGeiyDzdF4/wCQ+J4y7YvnHuEffaP9HV8CDwEHgIPgYfAQ+Ah8BB4CDwEHgIPgYfAQ+Ah8BB4CDwEHgIPgYfAQ+Ah8BD4Hwy88ZaENXruo22tyabAAPhZJYmCwylHrjS+M3aARLs7vm3dh8HHTskH1esWpwUfGA3NISyuWBJ8snQjtqNi5ZHvg9Cy7b8nxB1swjiV1UTxiKslKcvh0YncGC8nSWGpY3HwFGFFnhNJnEBVnUhHuQZaQKEhVvmchX1dpLEVYR5vFcl2TuDfWEbSu+H7UiUCjYsfXbBMq7+yYM/4CZNHLxobb7rbXiHQxdHo3MlCneGHwNMbBmEAhv8Ae+rwqdoCS74g65z7kNb5WBdpoiplANY93XREjq/Vb5U9FD2zOmBPpEBbYd5Q2YHwiQrPjy5Ld6LL3lrp660XXXKQTLaEwH+f/r3TiyRj+L+aLJAKY0pU2t2oyHCu2WVDKX1vVu+lzIUmFZ8jiGdrK5dfLvVQ+j8cp9xobei0756YEO/V5IiHe2M1ySJh0i4+ZC+qdR9ZW9k5SvbyKCwR1cxIDTjjfSM1QnQtwGu1zG4TvxNrid/NODMq4Mqy4rprgW/UBbK206M+q8iBYZndW7I+CYQK7ILa/EvliB2wirXkM5zSAJv0Uhj6U9BxXg7+JBffMfGuB5ch28mjyBU3oVD6ojwXLB16heJqzYCkqqszkM4MZTYjA+KGesUmhAfEjo+L6STG2WLrLWNB5VOQwoh2E/jo7D7vPcrm6Mj8BcA3rwogqo6yzAjMGzs+pa8OOiQGqWLDq2Qu1Adh4+ruj9Aikf7eWLKaBBBV1sF5Amk62ODbuLxu1OXfhnPhLqEfnJFs8HPggdD7WKA9yDyD029YsjCwHn2rtfjOl0GjFkuMlqrrBuMO76W90swg40+jNpqp/bZ4Zpch8l2hUY/iIkwlhK/UurOZ/pnOz2cZtLuJqtPBUCru7bJ7ym/Lm5bUQoYOH5k17ghqJ0MP7yZVBbxbKDO83j1OX7LKtPWg8WrDvWVPrLuudz5dP+aph1bP2n1B3zKa8gWGI/5ZT49PjO6vMQMjvbEU9VXf/qENgej6iGVOYAFH1QXjQtidPDTA2wu2zUp3AduCoQgj73E+fZPZg2ve1gklAnM3heOcBy3kU6Lq6ngQ10dwzcVdVhzSZfDfP5Rdi8Yp3HpdxkRgxWUhXW3aBue38fFwRwcTR682Bci/JlJIXPHFsJO2YGBl1j8meKddlUTlKdwG45Uk2HiA/SbZ8jgF1bp9nYtmj8fD1CTl1XURjgEWy6Wkub8HMOq9HEH2tPFVTk047hsq5J5raIJ0OpTta+vcCIeoEHIjlLxBqmyn5zFWjXpdY7cylb7lZEUmBnyF3ePeNraUb8qU5lJFznXUg1czmdNHzbBJBURxhNbGGEmVMruf1CHebp6wAs5viVgXOGgXDaP047A9N8/dkSsEItOGbU1g/eB4EZC5y6GyMi9wQu/oaG0LFEE7USeQuxIVCiXvBzN+HBLNUESoc5zTRqPKOFbUto2dvBvyjwGObQE5Q40LcHvLo9K2spjPjZdjR6dCdH1R3pI9ddSUlcGq3Ifz23E43wDHl5vUuY5/Ty770nb17zv/8wOC/xOnDP8SH++PfDZvb8aPxOaywDtp77z3Nvut7Qf+HVBLAwQUAAIACAA3WNxYOp3ncEsAAABrAAAAGwAAAHVuaXZlcnNhbC91bml2ZXJzYWwucG5nLnhtbLOxr8jNUShLLSrOzM+zVTLUM1Cyt+PlsikoSi3LTC1XqACKAQUhQEmhEsg1QnDLM1NKMoBCBhYWCMGM1Mz0jBJbJQtDM7igPtBMAFBLAQIAABQAAgAIAKl+UE82YVgCRwMAAOEJAAAUAAAAAAAAAAEAAAAAAAAAAAB1bml2ZXJzYWwvcGxheWVyLnhtbFBLAQIAABQAAgAIADdY3Fi1N/SoHAUAAOETAAAdAAAAAAAAAAEAAAAAAHkDAAB1bml2ZXJzYWwvY29tbW9uX21lc3NhZ2VzLmxuZ1BLAQIAABQAAgAIADdY3FgVHmAbowAAAH8BAAAuAAAAAAAAAAEAAAAAANAIAAB1bml2ZXJzYWwvcGxheWJhY2tfYW5kX25hdmlnYXRpb25fc2V0dGluZ3MueG1sUEsBAgAAFAACAAgAN1jcWHRJNR88BAAADBUAACcAAAAAAAAAAQAAAAAAvwkAAHVuaXZlcnNhbC9mbGFzaF9wdWJsaXNoaW5nX3NldHRpbmdzLnhtbFBLAQIAABQAAgAIADdY3Fg3i4dqewMAAKwMAAAhAAAAAAAAAAEAAAAAAEAOAAB1bml2ZXJzYWwvZmxhc2hfc2tpbl9zZXR0aW5ncy54bWxQSwECAAAUAAIACAA3WNxYpq9WIzYEAACWFAAAJgAAAAAAAAABAAAAAAD6EQAAdW5pdmVyc2FsL2h0bWxfcHVibGlzaGluZ19zZXR0aW5ncy54bWxQSwECAAAUAAIACAA3WNxYJg9+6LABAABvBgAAHwAAAAAAAAABAAAAAAB0FgAAdW5pdmVyc2FsL2h0bWxfc2tpbl9zZXR0aW5ncy5qc1BLAQIAABQAAgAIADdY3FgVBpXkawAAAG8AAAAcAAAAAAAAAAEAAAAAAGEYAAB1bml2ZXJzYWwvbG9jYWxfc2V0dGluZ3MueG1sUEsBAgAAFAACAAgAN1jcWPV0pn6tEQAAqzkAABcAAAAAAAAAAAAAAAAABhkAAHVuaXZlcnNhbC91bml2ZXJzYWwucG5nUEsBAgAAFAACAAgAN1jcWDqd53BLAAAAawAAABsAAAAAAAAAAQAAAAAA6CoAAHVuaXZlcnNhbC91bml2ZXJzYWwucG5nLnhtbFBLBQYAAAAACgAKAAYDAABsKwAAAAA="/>
  <p:tag name="ISPRING_LMS_API_VERSION" val="SCORM 1.2"/>
  <p:tag name="ISPRING_ULTRA_SCORM_COURSE_ID" val="4359B4F0-3839-455C-95E1-8F5948406BE2"/>
  <p:tag name="ISPRING_CMI5_LAUNCH_METHOD" val="any window"/>
  <p:tag name="ISPRINGCLOUDFOLDERID" val="1"/>
  <p:tag name="ISPRINGONLINEFOLDERID" val="1"/>
  <p:tag name="ISPRING_OUTPUT_FOLDER" val="[[&quot;\u007F\uFFFD\uFFFD{A396230D-9A3A-426D-B380-67D82CDE4863}&quot;,&quot;C:\\Users\\pantelis\\Documents\\MHAPPS\\French\\Training material for ETA 01_Fr&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PASSING_SCORE" val="0.000000"/>
  <p:tag name="ISPRING_CURRENT_PLAYER_ID" val="universal"/>
  <p:tag name="ISPRING_FIRST_PUBLISH" val="1"/>
  <p:tag name="ISPRING_ULTRA_SCORM_COURCE_TITLE" val="ETA1-1"/>
  <p:tag name="ISPRING_SCORM_ENDPOINT" val="&lt;endpoint&gt;&lt;enable&gt;0&lt;/enable&gt;&lt;lrs&gt;http://&lt;/lrs&gt;&lt;auth&gt;0&lt;/auth&gt;&lt;login&gt;&lt;/login&gt;&lt;password&gt;&lt;/password&gt;&lt;key&gt;&lt;/key&gt;&lt;name&gt;&lt;/name&gt;&lt;email&gt;&lt;/email&gt;&lt;/endpoint&gt;&#10;"/>
  <p:tag name="ISPRING_SCORM_RATE_QUIZZES" val="0"/>
  <p:tag name="ISPRING_PRESENTATION_TITLE" val="ETA1-1"/>
</p:tagLst>
</file>

<file path=ppt/theme/theme1.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2143</Words>
  <Application>Microsoft Office PowerPoint</Application>
  <PresentationFormat>Ευρεία οθόνη</PresentationFormat>
  <Paragraphs>240</Paragraphs>
  <Slides>29</Slides>
  <Notes>29</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29</vt:i4>
      </vt:variant>
    </vt:vector>
  </HeadingPairs>
  <TitlesOfParts>
    <vt:vector size="37" baseType="lpstr">
      <vt:lpstr>Calibri Light</vt:lpstr>
      <vt:lpstr>Noto Sans Symbols</vt:lpstr>
      <vt:lpstr>Arial</vt:lpstr>
      <vt:lpstr>Impact</vt:lpstr>
      <vt:lpstr>Gill Sans</vt:lpstr>
      <vt:lpstr>Roboto</vt:lpstr>
      <vt:lpstr>Calibri</vt:lpstr>
      <vt:lpstr>Θέμα του Office</vt:lpstr>
      <vt:lpstr>Παρουσίαση του PowerPoint</vt:lpstr>
      <vt:lpstr>Παρουσίαση του PowerPoint</vt:lpstr>
      <vt:lpstr>Partenaires</vt:lpstr>
      <vt:lpstr>Brise glace</vt:lpstr>
      <vt:lpstr>Qui êtes-vous ? </vt:lpstr>
      <vt:lpstr>Qui êtes-vous ?  </vt:lpstr>
      <vt:lpstr>Qui êtes-vous ? </vt:lpstr>
      <vt:lpstr>3 exemples de questions brise-glace</vt:lpstr>
      <vt:lpstr>Session d'enseignement :  Contenu</vt:lpstr>
      <vt:lpstr>Ce dont nous allons parler...</vt:lpstr>
      <vt:lpstr>Compétences</vt:lpstr>
      <vt:lpstr>1.1.1 Introduction à l'autogestion de la santé pour les migrants</vt:lpstr>
      <vt:lpstr>Autogestion de la santé pour les migrants</vt:lpstr>
      <vt:lpstr>Qu'est-ce que le projet Mig Health Apps ? (1)</vt:lpstr>
      <vt:lpstr>Qu'est-ce que le projet Mig Health Apps ? (2)</vt:lpstr>
      <vt:lpstr>1.1.2 Principaux concepts sur les applications de  santé</vt:lpstr>
      <vt:lpstr>Qu'est-ce qu'une application santé ? (1)</vt:lpstr>
      <vt:lpstr>Qu'est-ce qu'une application santé ? (2)</vt:lpstr>
      <vt:lpstr>Ce que le programme Mig-Health App offre (1)</vt:lpstr>
      <vt:lpstr>Ce qu'offre le programme Mig-Health App (2)</vt:lpstr>
      <vt:lpstr>Ce que le programme Mig-Health App offre (3)</vt:lpstr>
      <vt:lpstr>Ce qu'offre le programme Mig-Health App (4)</vt:lpstr>
      <vt:lpstr>Ce qu'offre le programme Mig-Health App (5)</vt:lpstr>
      <vt:lpstr>Ce qu'offre le programme Mig-Health App</vt:lpstr>
      <vt:lpstr>1.1.3 Naviguer dans les applications de santé</vt:lpstr>
      <vt:lpstr>Activité</vt:lpstr>
      <vt:lpstr> DISCUSSION</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ETA1-1</dc:title>
  <dc:creator>pantelis bbalaouras</dc:creator>
  <cp:lastModifiedBy>pantelis</cp:lastModifiedBy>
  <cp:revision>18</cp:revision>
  <dcterms:created xsi:type="dcterms:W3CDTF">2020-06-02T13:31:56Z</dcterms:created>
  <dcterms:modified xsi:type="dcterms:W3CDTF">2024-09-10T07:15:09Z</dcterms:modified>
</cp:coreProperties>
</file>