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63" r:id="rId3"/>
    <p:sldMasterId id="2147483671" r:id="rId4"/>
    <p:sldMasterId id="2147483674" r:id="rId5"/>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12192000" cy="6858000"/>
  <p:notesSz cx="6858000" cy="9144000"/>
  <p:embeddedFontLst>
    <p:embeddedFont>
      <p:font typeface="Impact" panose="020B0806030902050204" pitchFamily="34" charset="0"/>
      <p:regular r:id="rId17"/>
    </p:embeddedFont>
    <p:embeddedFont>
      <p:font typeface="Gill Sans" panose="020B0604020202020204" charset="0"/>
      <p:regular r:id="rId18"/>
      <p:bold r:id="rId19"/>
    </p:embeddedFont>
    <p:embeddedFont>
      <p:font typeface="Roboto" panose="02000000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RZbrVEWf7f7WSvzrJ1gh8Eb6n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bbb28a7d3b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2bbb28a7d3b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bbb28a7d3b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bbb28a7d3b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2bbb28a7d3b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bbb28a7d3b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2bbb28a7d3b_0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2bbb28a7d3b_0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bbb28a7d3b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2bbb28a7d3b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2bbb28a7d3b_0_3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bbb28a7d3b_0_4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bbb28a7d3b_0_4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2bbb28a7d3b_0_4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bbb28a7d3b_0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2bbb28a7d3b_0_4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2bbb28a7d3b_0_4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bbb28a7d3b_0_4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bbb28a7d3b_0_4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2bbb28a7d3b_0_4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bbb28a7d3b_0_5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2bbb28a7d3b_0_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g2bbb28a7d3b_0_429"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0"/>
        <p:cNvGrpSpPr/>
        <p:nvPr/>
      </p:nvGrpSpPr>
      <p:grpSpPr>
        <a:xfrm>
          <a:off x="0" y="0"/>
          <a:ext cx="0" cy="0"/>
          <a:chOff x="0" y="0"/>
          <a:chExt cx="0" cy="0"/>
        </a:xfrm>
      </p:grpSpPr>
      <p:sp>
        <p:nvSpPr>
          <p:cNvPr id="71" name="Google Shape;71;g2bbb28a7d3b_0_2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2bbb28a7d3b_0_298"/>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73" name="Google Shape;73;g2bbb28a7d3b_0_298"/>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74" name="Google Shape;74;g2bbb28a7d3b_0_298"/>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75" name="Google Shape;75;g2bbb28a7d3b_0_298"/>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76" name="Google Shape;76;g2bbb28a7d3b_0_298"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77" name="Google Shape;77;g2bbb28a7d3b_0_298"/>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78" name="Google Shape;78;g2bbb28a7d3b_0_298"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79"/>
        <p:cNvGrpSpPr/>
        <p:nvPr/>
      </p:nvGrpSpPr>
      <p:grpSpPr>
        <a:xfrm>
          <a:off x="0" y="0"/>
          <a:ext cx="0" cy="0"/>
          <a:chOff x="0" y="0"/>
          <a:chExt cx="0" cy="0"/>
        </a:xfrm>
      </p:grpSpPr>
      <p:sp>
        <p:nvSpPr>
          <p:cNvPr id="80" name="Google Shape;80;g2bbb28a7d3b_0_314"/>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2bbb28a7d3b_0_314"/>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g2bbb28a7d3b_0_314"/>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3" name="Google Shape;83;g2bbb28a7d3b_0_314"/>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84" name="Google Shape;84;g2bbb28a7d3b_0_31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5" name="Google Shape;85;g2bbb28a7d3b_0_314"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86"/>
        <p:cNvGrpSpPr/>
        <p:nvPr/>
      </p:nvGrpSpPr>
      <p:grpSpPr>
        <a:xfrm>
          <a:off x="0" y="0"/>
          <a:ext cx="0" cy="0"/>
          <a:chOff x="0" y="0"/>
          <a:chExt cx="0" cy="0"/>
        </a:xfrm>
      </p:grpSpPr>
      <p:sp>
        <p:nvSpPr>
          <p:cNvPr id="87" name="Google Shape;87;g2bbb28a7d3b_0_321"/>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2bbb28a7d3b_0_321"/>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g2bbb28a7d3b_0_321"/>
          <p:cNvSpPr txBox="1"/>
          <p:nvPr/>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10</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Health Apps for Mental Health</a:t>
            </a:r>
            <a:endParaRPr/>
          </a:p>
        </p:txBody>
      </p:sp>
      <p:pic>
        <p:nvPicPr>
          <p:cNvPr id="90" name="Google Shape;90;g2bbb28a7d3b_0_32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91"/>
        <p:cNvGrpSpPr/>
        <p:nvPr/>
      </p:nvGrpSpPr>
      <p:grpSpPr>
        <a:xfrm>
          <a:off x="0" y="0"/>
          <a:ext cx="0" cy="0"/>
          <a:chOff x="0" y="0"/>
          <a:chExt cx="0" cy="0"/>
        </a:xfrm>
      </p:grpSpPr>
      <p:sp>
        <p:nvSpPr>
          <p:cNvPr id="92" name="Google Shape;92;g2bbb28a7d3b_0_326"/>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2bbb28a7d3b_0_326"/>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g2bbb28a7d3b_0_326"/>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 name="Google Shape;95;g2bbb28a7d3b_0_32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96" name="Google Shape;96;g2bbb28a7d3b_0_326"/>
          <p:cNvSpPr txBox="1"/>
          <p:nvPr/>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10</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Health Apps for Mental Health</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103"/>
        <p:cNvGrpSpPr/>
        <p:nvPr/>
      </p:nvGrpSpPr>
      <p:grpSpPr>
        <a:xfrm>
          <a:off x="0" y="0"/>
          <a:ext cx="0" cy="0"/>
          <a:chOff x="0" y="0"/>
          <a:chExt cx="0" cy="0"/>
        </a:xfrm>
      </p:grpSpPr>
      <p:sp>
        <p:nvSpPr>
          <p:cNvPr id="104" name="Google Shape;104;g2bbb28a7d3b_0_576"/>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2bbb28a7d3b_0_576"/>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g2bbb28a7d3b_0_576"/>
          <p:cNvSpPr txBox="1"/>
          <p:nvPr/>
        </p:nvSpPr>
        <p:spPr>
          <a:xfrm>
            <a:off x="-64395" y="24597"/>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10.4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Health Apps for Mental Health</a:t>
            </a:r>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07"/>
        <p:cNvGrpSpPr/>
        <p:nvPr/>
      </p:nvGrpSpPr>
      <p:grpSpPr>
        <a:xfrm>
          <a:off x="0" y="0"/>
          <a:ext cx="0" cy="0"/>
          <a:chOff x="0" y="0"/>
          <a:chExt cx="0" cy="0"/>
        </a:xfrm>
      </p:grpSpPr>
      <p:pic>
        <p:nvPicPr>
          <p:cNvPr id="108" name="Google Shape;108;g2bbb28a7d3b_0_56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09"/>
        <p:cNvGrpSpPr/>
        <p:nvPr/>
      </p:nvGrpSpPr>
      <p:grpSpPr>
        <a:xfrm>
          <a:off x="0" y="0"/>
          <a:ext cx="0" cy="0"/>
          <a:chOff x="0" y="0"/>
          <a:chExt cx="0" cy="0"/>
        </a:xfrm>
      </p:grpSpPr>
      <p:sp>
        <p:nvSpPr>
          <p:cNvPr id="110" name="Google Shape;110;g2bbb28a7d3b_0_5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2bbb28a7d3b_0_567"/>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112" name="Google Shape;112;g2bbb28a7d3b_0_567"/>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113" name="Google Shape;113;g2bbb28a7d3b_0_567"/>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114" name="Google Shape;114;g2bbb28a7d3b_0_567"/>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115" name="Google Shape;115;g2bbb28a7d3b_0_567"/>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116" name="Google Shape;116;g2bbb28a7d3b_0_56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17" name="Google Shape;117;g2bbb28a7d3b_0_567"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118"/>
        <p:cNvGrpSpPr/>
        <p:nvPr/>
      </p:nvGrpSpPr>
      <p:grpSpPr>
        <a:xfrm>
          <a:off x="0" y="0"/>
          <a:ext cx="0" cy="0"/>
          <a:chOff x="0" y="0"/>
          <a:chExt cx="0" cy="0"/>
        </a:xfrm>
      </p:grpSpPr>
      <p:sp>
        <p:nvSpPr>
          <p:cNvPr id="119" name="Google Shape;119;g2bbb28a7d3b_0_58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120" name="Google Shape;120;g2bbb28a7d3b_0_580"/>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2bbb28a7d3b_0_580"/>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2" name="Google Shape;122;g2bbb28a7d3b_0_580"/>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123" name="Google Shape;123;g2bbb28a7d3b_0_58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24" name="Google Shape;124;g2bbb28a7d3b_0_580"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25"/>
        <p:cNvGrpSpPr/>
        <p:nvPr/>
      </p:nvGrpSpPr>
      <p:grpSpPr>
        <a:xfrm>
          <a:off x="0" y="0"/>
          <a:ext cx="0" cy="0"/>
          <a:chOff x="0" y="0"/>
          <a:chExt cx="0" cy="0"/>
        </a:xfrm>
      </p:grpSpPr>
      <p:sp>
        <p:nvSpPr>
          <p:cNvPr id="126" name="Google Shape;126;g2bbb28a7d3b_0_587"/>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2bbb28a7d3b_0_587"/>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g2bbb28a7d3b_0_587"/>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 name="Google Shape;129;g2bbb28a7d3b_0_587"/>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130" name="Google Shape;130;g2bbb28a7d3b_0_58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31" name="Google Shape;131;g2bbb28a7d3b_0_587"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32"/>
        <p:cNvGrpSpPr/>
        <p:nvPr/>
      </p:nvGrpSpPr>
      <p:grpSpPr>
        <a:xfrm>
          <a:off x="0" y="0"/>
          <a:ext cx="0" cy="0"/>
          <a:chOff x="0" y="0"/>
          <a:chExt cx="0" cy="0"/>
        </a:xfrm>
      </p:grpSpPr>
      <p:sp>
        <p:nvSpPr>
          <p:cNvPr id="133" name="Google Shape;133;g2bbb28a7d3b_0_59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2bbb28a7d3b_0_59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 name="Google Shape;135;g2bbb28a7d3b_0_59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36" name="Google Shape;136;g2bbb28a7d3b_0_594"/>
          <p:cNvSpPr txBox="1"/>
          <p:nvPr/>
        </p:nvSpPr>
        <p:spPr>
          <a:xfrm>
            <a:off x="-64395" y="24597"/>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10.4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Health Apps for Mental Health</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g2bbb28a7d3b_0_4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2bbb28a7d3b_0_431"/>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g2bbb28a7d3b_0_431"/>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g2bbb28a7d3b_0_431"/>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g2bbb28a7d3b_0_431"/>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23" name="Google Shape;23;g2bbb28a7d3b_0_431"/>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24" name="Google Shape;24;g2bbb28a7d3b_0_43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37"/>
        <p:cNvGrpSpPr/>
        <p:nvPr/>
      </p:nvGrpSpPr>
      <p:grpSpPr>
        <a:xfrm>
          <a:off x="0" y="0"/>
          <a:ext cx="0" cy="0"/>
          <a:chOff x="0" y="0"/>
          <a:chExt cx="0" cy="0"/>
        </a:xfrm>
      </p:grpSpPr>
      <p:sp>
        <p:nvSpPr>
          <p:cNvPr id="138" name="Google Shape;138;g2bbb28a7d3b_0_59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2bbb28a7d3b_0_59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g2bbb28a7d3b_0_599"/>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1" name="Google Shape;141;g2bbb28a7d3b_0_59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42" name="Google Shape;142;g2bbb28a7d3b_0_599"/>
          <p:cNvSpPr txBox="1"/>
          <p:nvPr/>
        </p:nvSpPr>
        <p:spPr>
          <a:xfrm>
            <a:off x="-64395" y="24597"/>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10.4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Health Apps for Mental Health</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49"/>
        <p:cNvGrpSpPr/>
        <p:nvPr/>
      </p:nvGrpSpPr>
      <p:grpSpPr>
        <a:xfrm>
          <a:off x="0" y="0"/>
          <a:ext cx="0" cy="0"/>
          <a:chOff x="0" y="0"/>
          <a:chExt cx="0" cy="0"/>
        </a:xfrm>
      </p:grpSpPr>
      <p:pic>
        <p:nvPicPr>
          <p:cNvPr id="150" name="Google Shape;150;p4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51"/>
        <p:cNvGrpSpPr/>
        <p:nvPr/>
      </p:nvGrpSpPr>
      <p:grpSpPr>
        <a:xfrm>
          <a:off x="0" y="0"/>
          <a:ext cx="0" cy="0"/>
          <a:chOff x="0" y="0"/>
          <a:chExt cx="0" cy="0"/>
        </a:xfrm>
      </p:grpSpPr>
      <p:sp>
        <p:nvSpPr>
          <p:cNvPr id="152" name="Google Shape;152;p4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2941"/>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lt1"/>
              </a:buClr>
              <a:buSzPts val="1800"/>
              <a:buFont typeface="Noto Sans Symbols"/>
              <a:buNone/>
            </a:pPr>
            <a:endParaRPr sz="1800" b="0" i="0" u="none" strike="noStrike" cap="none">
              <a:solidFill>
                <a:schemeClr val="lt1"/>
              </a:solidFill>
              <a:latin typeface="Calibri"/>
              <a:ea typeface="Calibri"/>
              <a:cs typeface="Calibri"/>
              <a:sym typeface="Calibri"/>
            </a:endParaRPr>
          </a:p>
        </p:txBody>
      </p:sp>
      <p:sp>
        <p:nvSpPr>
          <p:cNvPr id="153" name="Google Shape;153;p4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3"/>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55" name="Google Shape;155;p4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156" name="Google Shape;156;p4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57" name="Google Shape;157;p43"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64"/>
        <p:cNvGrpSpPr/>
        <p:nvPr/>
      </p:nvGrpSpPr>
      <p:grpSpPr>
        <a:xfrm>
          <a:off x="0" y="0"/>
          <a:ext cx="0" cy="0"/>
          <a:chOff x="0" y="0"/>
          <a:chExt cx="0" cy="0"/>
        </a:xfrm>
      </p:grpSpPr>
      <p:pic>
        <p:nvPicPr>
          <p:cNvPr id="165" name="Google Shape;165;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66"/>
        <p:cNvGrpSpPr/>
        <p:nvPr/>
      </p:nvGrpSpPr>
      <p:grpSpPr>
        <a:xfrm>
          <a:off x="0" y="0"/>
          <a:ext cx="0" cy="0"/>
          <a:chOff x="0" y="0"/>
          <a:chExt cx="0" cy="0"/>
        </a:xfrm>
      </p:grpSpPr>
      <p:sp>
        <p:nvSpPr>
          <p:cNvPr id="167" name="Google Shape;16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169" name="Google Shape;169;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170" name="Google Shape;170;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171" name="Google Shape;171;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172" name="Google Shape;172;p35"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173" name="Google Shape;173;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174" name="Google Shape;174;p35"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175"/>
        <p:cNvGrpSpPr/>
        <p:nvPr/>
      </p:nvGrpSpPr>
      <p:grpSpPr>
        <a:xfrm>
          <a:off x="0" y="0"/>
          <a:ext cx="0" cy="0"/>
          <a:chOff x="0" y="0"/>
          <a:chExt cx="0" cy="0"/>
        </a:xfrm>
      </p:grpSpPr>
      <p:sp>
        <p:nvSpPr>
          <p:cNvPr id="176" name="Google Shape;176;p37"/>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2941"/>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177" name="Google Shape;177;p37"/>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7"/>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9" name="Google Shape;179;p3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180" name="Google Shape;180;p3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81" name="Google Shape;181;p37"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82"/>
        <p:cNvGrpSpPr/>
        <p:nvPr/>
      </p:nvGrpSpPr>
      <p:grpSpPr>
        <a:xfrm>
          <a:off x="0" y="0"/>
          <a:ext cx="0" cy="0"/>
          <a:chOff x="0" y="0"/>
          <a:chExt cx="0" cy="0"/>
        </a:xfrm>
      </p:grpSpPr>
      <p:sp>
        <p:nvSpPr>
          <p:cNvPr id="183" name="Google Shape;183;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6" name="Google Shape;186;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187" name="Google Shape;187;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88" name="Google Shape;188;p38"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189"/>
        <p:cNvGrpSpPr/>
        <p:nvPr/>
      </p:nvGrpSpPr>
      <p:grpSpPr>
        <a:xfrm>
          <a:off x="0" y="0"/>
          <a:ext cx="0" cy="0"/>
          <a:chOff x="0" y="0"/>
          <a:chExt cx="0" cy="0"/>
        </a:xfrm>
      </p:grpSpPr>
      <p:sp>
        <p:nvSpPr>
          <p:cNvPr id="190" name="Google Shape;190;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2" name="Google Shape;192;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93" name="Google Shape;193;p36"/>
          <p:cNvSpPr txBox="1"/>
          <p:nvPr/>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10</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Health Apps for Mental Health</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94"/>
        <p:cNvGrpSpPr/>
        <p:nvPr/>
      </p:nvGrpSpPr>
      <p:grpSpPr>
        <a:xfrm>
          <a:off x="0" y="0"/>
          <a:ext cx="0" cy="0"/>
          <a:chOff x="0" y="0"/>
          <a:chExt cx="0" cy="0"/>
        </a:xfrm>
      </p:grpSpPr>
      <p:sp>
        <p:nvSpPr>
          <p:cNvPr id="195" name="Google Shape;195;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8" name="Google Shape;198;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99" name="Google Shape;199;p39"/>
          <p:cNvSpPr txBox="1"/>
          <p:nvPr/>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10</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Health Apps for Mental Health</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200"/>
        <p:cNvGrpSpPr/>
        <p:nvPr/>
      </p:nvGrpSpPr>
      <p:grpSpPr>
        <a:xfrm>
          <a:off x="0" y="0"/>
          <a:ext cx="0" cy="0"/>
          <a:chOff x="0" y="0"/>
          <a:chExt cx="0" cy="0"/>
        </a:xfrm>
      </p:grpSpPr>
      <p:sp>
        <p:nvSpPr>
          <p:cNvPr id="201" name="Google Shape;201;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40"/>
          <p:cNvSpPr txBox="1"/>
          <p:nvPr/>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10</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Health Apps for Mental Health</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26"/>
        <p:cNvGrpSpPr/>
        <p:nvPr/>
      </p:nvGrpSpPr>
      <p:grpSpPr>
        <a:xfrm>
          <a:off x="0" y="0"/>
          <a:ext cx="0" cy="0"/>
          <a:chOff x="0" y="0"/>
          <a:chExt cx="0" cy="0"/>
        </a:xfrm>
      </p:grpSpPr>
      <p:sp>
        <p:nvSpPr>
          <p:cNvPr id="27" name="Google Shape;27;g2bbb28a7d3b_0_45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2bbb28a7d3b_0_45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g2bbb28a7d3b_0_45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0" name="Google Shape;30;g2bbb28a7d3b_0_454"/>
          <p:cNvSpPr txBox="1"/>
          <p:nvPr/>
        </p:nvSpPr>
        <p:spPr>
          <a:xfrm>
            <a:off x="-64395" y="24597"/>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10.4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Health Apps for Mental Health</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31"/>
        <p:cNvGrpSpPr/>
        <p:nvPr/>
      </p:nvGrpSpPr>
      <p:grpSpPr>
        <a:xfrm>
          <a:off x="0" y="0"/>
          <a:ext cx="0" cy="0"/>
          <a:chOff x="0" y="0"/>
          <a:chExt cx="0" cy="0"/>
        </a:xfrm>
      </p:grpSpPr>
      <p:sp>
        <p:nvSpPr>
          <p:cNvPr id="32" name="Google Shape;32;g2bbb28a7d3b_0_44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33" name="Google Shape;33;g2bbb28a7d3b_0_440"/>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2bbb28a7d3b_0_440"/>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g2bbb28a7d3b_0_440"/>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36" name="Google Shape;36;g2bbb28a7d3b_0_44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8"/>
        <p:cNvGrpSpPr/>
        <p:nvPr/>
      </p:nvGrpSpPr>
      <p:grpSpPr>
        <a:xfrm>
          <a:off x="0" y="0"/>
          <a:ext cx="0" cy="0"/>
          <a:chOff x="0" y="0"/>
          <a:chExt cx="0" cy="0"/>
        </a:xfrm>
      </p:grpSpPr>
      <p:sp>
        <p:nvSpPr>
          <p:cNvPr id="39" name="Google Shape;39;g2bbb28a7d3b_0_447"/>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2bbb28a7d3b_0_447"/>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g2bbb28a7d3b_0_447"/>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g2bbb28a7d3b_0_447"/>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43" name="Google Shape;43;g2bbb28a7d3b_0_44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g2bbb28a7d3b_0_45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2bbb28a7d3b_0_45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g2bbb28a7d3b_0_459"/>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g2bbb28a7d3b_0_45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g2bbb28a7d3b_0_459"/>
          <p:cNvSpPr txBox="1"/>
          <p:nvPr/>
        </p:nvSpPr>
        <p:spPr>
          <a:xfrm>
            <a:off x="-64395" y="24597"/>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10.4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Health Apps for Mental Health</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g2bbb28a7d3b_0_465"/>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2bbb28a7d3b_0_465"/>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g2bbb28a7d3b_0_465"/>
          <p:cNvSpPr txBox="1"/>
          <p:nvPr/>
        </p:nvSpPr>
        <p:spPr>
          <a:xfrm>
            <a:off x="-64395" y="24597"/>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10.4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Health Apps for Mental Health</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61"/>
        <p:cNvGrpSpPr/>
        <p:nvPr/>
      </p:nvGrpSpPr>
      <p:grpSpPr>
        <a:xfrm>
          <a:off x="0" y="0"/>
          <a:ext cx="0" cy="0"/>
          <a:chOff x="0" y="0"/>
          <a:chExt cx="0" cy="0"/>
        </a:xfrm>
      </p:grpSpPr>
      <p:sp>
        <p:nvSpPr>
          <p:cNvPr id="62" name="Google Shape;62;g2bbb28a7d3b_0_307"/>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254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63" name="Google Shape;63;g2bbb28a7d3b_0_307"/>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2bbb28a7d3b_0_307"/>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g2bbb28a7d3b_0_307"/>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66" name="Google Shape;66;g2bbb28a7d3b_0_30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67" name="Google Shape;67;g2bbb28a7d3b_0_307"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pic>
        <p:nvPicPr>
          <p:cNvPr id="8" name="Εικόνα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8"/>
        <p:cNvGrpSpPr/>
        <p:nvPr/>
      </p:nvGrpSpPr>
      <p:grpSpPr>
        <a:xfrm>
          <a:off x="0" y="0"/>
          <a:ext cx="0" cy="0"/>
          <a:chOff x="0" y="0"/>
          <a:chExt cx="0" cy="0"/>
        </a:xfrm>
      </p:grpSpPr>
      <p:pic>
        <p:nvPicPr>
          <p:cNvPr id="69" name="Google Shape;69;g2bbb28a7d3b_0_29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bbb28a7d3b_0_4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2bbb28a7d3b_0_423"/>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bbb28a7d3b_0_4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2bbb28a7d3b_0_4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2bbb28a7d3b_0_4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g2bbb28a7d3b_0_2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g2bbb28a7d3b_0_290"/>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2bbb28a7d3b_0_2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g2bbb28a7d3b_0_2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g2bbb28a7d3b_0_2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g2bbb28a7d3b_0_5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g2bbb28a7d3b_0_559"/>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g2bbb28a7d3b_0_5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g2bbb28a7d3b_0_55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g2bbb28a7d3b_0_5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3"/>
        <p:cNvGrpSpPr/>
        <p:nvPr/>
      </p:nvGrpSpPr>
      <p:grpSpPr>
        <a:xfrm>
          <a:off x="0" y="0"/>
          <a:ext cx="0" cy="0"/>
          <a:chOff x="0" y="0"/>
          <a:chExt cx="0" cy="0"/>
        </a:xfrm>
      </p:grpSpPr>
      <p:sp>
        <p:nvSpPr>
          <p:cNvPr id="144" name="Google Shape;14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5" name="Google Shape;145;p4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46" name="Google Shape;14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7" name="Google Shape;14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8" name="Google Shape;14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0" name="Google Shape;160;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10.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g"/><Relationship Id="rId18" Type="http://schemas.openxmlformats.org/officeDocument/2006/relationships/hyperlink" Target="http://www.amsed.fr/" TargetMode="External"/><Relationship Id="rId3" Type="http://schemas.openxmlformats.org/officeDocument/2006/relationships/image" Target="../media/image12.jpg"/><Relationship Id="rId21" Type="http://schemas.openxmlformats.org/officeDocument/2006/relationships/image" Target="../media/image21.jpg"/><Relationship Id="rId7" Type="http://schemas.openxmlformats.org/officeDocument/2006/relationships/image" Target="../media/image14.jpg"/><Relationship Id="rId12" Type="http://schemas.openxmlformats.org/officeDocument/2006/relationships/hyperlink" Target="https://www.oxfamitalia.org/" TargetMode="External"/><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6.jpg"/><Relationship Id="rId5" Type="http://schemas.openxmlformats.org/officeDocument/2006/relationships/image" Target="../media/image13.jpg"/><Relationship Id="rId15" Type="http://schemas.openxmlformats.org/officeDocument/2006/relationships/hyperlink" Target="http://www.connexions.gr/" TargetMode="External"/><Relationship Id="rId23" Type="http://schemas.openxmlformats.org/officeDocument/2006/relationships/image" Target="../media/image23.jpg"/><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g"/><Relationship Id="rId14" Type="http://schemas.openxmlformats.org/officeDocument/2006/relationships/hyperlink" Target="http://www.uv.es/" TargetMode="External"/><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illustrations/teamwork-team-gear-gears-drive-2207743/"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5.jpg"/><Relationship Id="rId5"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pixabay.com/service/license-summary/" TargetMode="External"/><Relationship Id="rId4" Type="http://schemas.openxmlformats.org/officeDocument/2006/relationships/hyperlink" Target="https://pixabay.com/vectors/mental-health-cranium-head-human-335077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pixabay.com/service/license-summary/" TargetMode="External"/><Relationship Id="rId4" Type="http://schemas.openxmlformats.org/officeDocument/2006/relationships/hyperlink" Target="https://pixabay.com/vectors/mood-moody-emotion-psychology-face-779184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vectors/african-african-american-black-202982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bbb28a7d3b_0_70"/>
          <p:cNvSpPr txBox="1"/>
          <p:nvPr/>
        </p:nvSpPr>
        <p:spPr>
          <a:xfrm>
            <a:off x="4310344" y="3513902"/>
            <a:ext cx="7307100" cy="201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a:ea typeface="Calibri"/>
                <a:cs typeface="Calibri"/>
                <a:sym typeface="Calibri"/>
              </a:rPr>
              <a:t>Module 10 - </a:t>
            </a:r>
            <a:r>
              <a:rPr lang="en-US" sz="3400" b="1" i="0" u="none" strike="noStrike" cap="none" dirty="0" err="1">
                <a:solidFill>
                  <a:srgbClr val="C00000"/>
                </a:solidFill>
                <a:latin typeface="Calibri"/>
                <a:ea typeface="Calibri"/>
                <a:cs typeface="Calibri"/>
                <a:sym typeface="Calibri"/>
              </a:rPr>
              <a:t>Clôture</a:t>
            </a:r>
            <a:r>
              <a:rPr lang="en-US" sz="3400" b="1" i="0" u="none" strike="noStrike" cap="none" dirty="0">
                <a:solidFill>
                  <a:srgbClr val="C00000"/>
                </a:solidFill>
                <a:latin typeface="Calibri"/>
                <a:ea typeface="Calibri"/>
                <a:cs typeface="Calibri"/>
                <a:sym typeface="Calibri"/>
              </a:rPr>
              <a:t> </a:t>
            </a:r>
            <a:r>
              <a:rPr lang="en-US" sz="2400" b="1" i="0" u="none" strike="noStrike" cap="none" dirty="0">
                <a:solidFill>
                  <a:srgbClr val="C00000"/>
                </a:solidFill>
                <a:latin typeface="Calibri"/>
                <a:ea typeface="Calibri"/>
                <a:cs typeface="Calibri"/>
                <a:sym typeface="Calibri"/>
              </a:rPr>
              <a:t>(10.4)</a:t>
            </a:r>
            <a:r>
              <a:rPr lang="en-US" sz="3400" b="1" i="0" u="none" strike="noStrike" cap="none" dirty="0">
                <a:solidFill>
                  <a:schemeClr val="dk1"/>
                </a:solidFill>
                <a:latin typeface="Calibri"/>
                <a:ea typeface="Calibri"/>
                <a:cs typeface="Calibri"/>
                <a:sym typeface="Calibri"/>
              </a:rPr>
              <a:t/>
            </a:r>
            <a:br>
              <a:rPr lang="en-US" sz="34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Apps de santé pour la santé </a:t>
            </a:r>
            <a:r>
              <a:rPr lang="en-US" sz="4000" b="1" i="0" u="none" strike="noStrike" cap="none" dirty="0" err="1">
                <a:solidFill>
                  <a:schemeClr val="dk1"/>
                </a:solidFill>
                <a:latin typeface="Calibri"/>
                <a:ea typeface="Calibri"/>
                <a:cs typeface="Calibri"/>
                <a:sym typeface="Calibri"/>
              </a:rPr>
              <a:t>mentale</a:t>
            </a:r>
            <a:endParaRPr sz="3400" b="1" i="0" u="none" strike="noStrike" cap="none" dirty="0">
              <a:solidFill>
                <a:schemeClr val="dk1"/>
              </a:solidFill>
              <a:latin typeface="Calibri"/>
              <a:ea typeface="Calibri"/>
              <a:cs typeface="Calibri"/>
              <a:sym typeface="Calibri"/>
            </a:endParaRPr>
          </a:p>
        </p:txBody>
      </p:sp>
      <p:sp>
        <p:nvSpPr>
          <p:cNvPr id="210" name="Google Shape;210;g2bbb28a7d3b_0_70"/>
          <p:cNvSpPr/>
          <p:nvPr/>
        </p:nvSpPr>
        <p:spPr>
          <a:xfrm>
            <a:off x="-2" y="67193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211" name="Google Shape;211;g2bbb28a7d3b_0_70"/>
          <p:cNvSpPr/>
          <p:nvPr/>
        </p:nvSpPr>
        <p:spPr>
          <a:xfrm>
            <a:off x="2609" y="1507751"/>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212" name="Google Shape;212;g2bbb28a7d3b_0_70"/>
          <p:cNvSpPr/>
          <p:nvPr/>
        </p:nvSpPr>
        <p:spPr>
          <a:xfrm>
            <a:off x="-56" y="2302518"/>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213" name="Google Shape;213;g2bbb28a7d3b_0_70"/>
          <p:cNvSpPr/>
          <p:nvPr/>
        </p:nvSpPr>
        <p:spPr>
          <a:xfrm>
            <a:off x="-2" y="317097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214" name="Google Shape;214;g2bbb28a7d3b_0_70"/>
          <p:cNvSpPr/>
          <p:nvPr/>
        </p:nvSpPr>
        <p:spPr>
          <a:xfrm>
            <a:off x="1655" y="403693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215" name="Google Shape;215;g2bbb28a7d3b_0_7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4310344" y="1134849"/>
            <a:ext cx="6563498" cy="2084244"/>
          </a:xfrm>
          <a:prstGeom prst="rect">
            <a:avLst/>
          </a:prstGeom>
          <a:noFill/>
          <a:ln>
            <a:noFill/>
          </a:ln>
        </p:spPr>
      </p:pic>
      <p:sp>
        <p:nvSpPr>
          <p:cNvPr id="216" name="Google Shape;216;g2bbb28a7d3b_0_70"/>
          <p:cNvSpPr txBox="1"/>
          <p:nvPr/>
        </p:nvSpPr>
        <p:spPr>
          <a:xfrm>
            <a:off x="4863323" y="2899483"/>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217" name="Google Shape;217;g2bbb28a7d3b_0_7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218" name="Google Shape;218;g2bbb28a7d3b_0_70"/>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219" name="Google Shape;219;g2bbb28a7d3b_0_70"/>
          <p:cNvSpPr/>
          <p:nvPr/>
        </p:nvSpPr>
        <p:spPr>
          <a:xfrm>
            <a:off x="510" y="490374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220" name="Google Shape;220;g2bbb28a7d3b_0_70"/>
          <p:cNvPicPr preferRelativeResize="0"/>
          <p:nvPr/>
        </p:nvPicPr>
        <p:blipFill rotWithShape="1">
          <a:blip r:embed="rId4">
            <a:alphaModFix/>
          </a:blip>
          <a:srcRect b="59833"/>
          <a:stretch/>
        </p:blipFill>
        <p:spPr>
          <a:xfrm rot="10800000">
            <a:off x="-8250" y="-4107"/>
            <a:ext cx="12191695" cy="349261"/>
          </a:xfrm>
          <a:prstGeom prst="rect">
            <a:avLst/>
          </a:prstGeom>
          <a:noFill/>
          <a:ln>
            <a:noFill/>
          </a:ln>
        </p:spPr>
      </p:pic>
      <p:pic>
        <p:nvPicPr>
          <p:cNvPr id="221" name="Google Shape;221;g2bbb28a7d3b_0_70"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222" name="Google Shape;222;g2bbb28a7d3b_0_70"/>
          <p:cNvSpPr/>
          <p:nvPr/>
        </p:nvSpPr>
        <p:spPr>
          <a:xfrm>
            <a:off x="728869" y="1172199"/>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223" name="Google Shape;223;g2bbb28a7d3b_0_70"/>
          <p:cNvSpPr/>
          <p:nvPr/>
        </p:nvSpPr>
        <p:spPr>
          <a:xfrm>
            <a:off x="721541" y="200802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224" name="Google Shape;224;g2bbb28a7d3b_0_70"/>
          <p:cNvSpPr/>
          <p:nvPr/>
        </p:nvSpPr>
        <p:spPr>
          <a:xfrm>
            <a:off x="728815" y="280278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225" name="Google Shape;225;g2bbb28a7d3b_0_70"/>
          <p:cNvSpPr/>
          <p:nvPr/>
        </p:nvSpPr>
        <p:spPr>
          <a:xfrm>
            <a:off x="728869" y="3671243"/>
            <a:ext cx="722400" cy="868200"/>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226" name="Google Shape;226;g2bbb28a7d3b_0_70"/>
          <p:cNvSpPr/>
          <p:nvPr/>
        </p:nvSpPr>
        <p:spPr>
          <a:xfrm>
            <a:off x="730526" y="4537206"/>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227" name="Google Shape;227;g2bbb28a7d3b_0_70"/>
          <p:cNvSpPr/>
          <p:nvPr/>
        </p:nvSpPr>
        <p:spPr>
          <a:xfrm>
            <a:off x="2425150" y="6376653"/>
            <a:ext cx="8293200" cy="632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228" name="Google Shape;228;g2bbb28a7d3b_0_70"/>
          <p:cNvPicPr preferRelativeResize="0"/>
          <p:nvPr/>
        </p:nvPicPr>
        <p:blipFill>
          <a:blip r:embed="rId7"/>
          <a:srcRect/>
          <a:stretch/>
        </p:blipFill>
        <p:spPr>
          <a:xfrm>
            <a:off x="19459"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47"/>
        <p:cNvGrpSpPr/>
        <p:nvPr/>
      </p:nvGrpSpPr>
      <p:grpSpPr>
        <a:xfrm>
          <a:off x="0" y="0"/>
          <a:ext cx="0" cy="0"/>
          <a:chOff x="0" y="0"/>
          <a:chExt cx="0" cy="0"/>
        </a:xfrm>
      </p:grpSpPr>
      <p:sp>
        <p:nvSpPr>
          <p:cNvPr id="348" name="Google Shape;348;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9" name="Google Shape;349;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50" name="Google Shape;350;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51" name="Google Shape;351;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52" name="Google Shape;352;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Félicitations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ce module !</a:t>
            </a:r>
            <a:endParaRPr sz="1400" b="0" i="0" u="none" strike="noStrike" cap="none">
              <a:solidFill>
                <a:srgbClr val="000000"/>
              </a:solidFill>
              <a:latin typeface="Arial"/>
              <a:ea typeface="Arial"/>
              <a:cs typeface="Arial"/>
              <a:sym typeface="Arial"/>
            </a:endParaRPr>
          </a:p>
        </p:txBody>
      </p:sp>
      <p:pic>
        <p:nvPicPr>
          <p:cNvPr id="353" name="Google Shape;353;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bbb28a7d3b_0_1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235" name="Google Shape;235;g2bbb28a7d3b_0_140"/>
          <p:cNvGrpSpPr/>
          <p:nvPr/>
        </p:nvGrpSpPr>
        <p:grpSpPr>
          <a:xfrm>
            <a:off x="6606686" y="1812884"/>
            <a:ext cx="6096000" cy="1677873"/>
            <a:chOff x="-1066801" y="1523553"/>
            <a:chExt cx="6096000" cy="1677873"/>
          </a:xfrm>
        </p:grpSpPr>
        <p:pic>
          <p:nvPicPr>
            <p:cNvPr id="236" name="Google Shape;236;g2bbb28a7d3b_0_140"/>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237" name="Google Shape;237;g2bbb28a7d3b_0_140"/>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238" name="Google Shape;238;g2bbb28a7d3b_0_140"/>
          <p:cNvGrpSpPr/>
          <p:nvPr/>
        </p:nvGrpSpPr>
        <p:grpSpPr>
          <a:xfrm>
            <a:off x="3483817" y="4504058"/>
            <a:ext cx="6629400" cy="1738528"/>
            <a:chOff x="2579204" y="1882706"/>
            <a:chExt cx="6629400" cy="1738528"/>
          </a:xfrm>
        </p:grpSpPr>
        <p:pic>
          <p:nvPicPr>
            <p:cNvPr id="239" name="Google Shape;239;g2bbb28a7d3b_0_140"/>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240" name="Google Shape;240;g2bbb28a7d3b_0_140"/>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241" name="Google Shape;241;g2bbb28a7d3b_0_140"/>
          <p:cNvGrpSpPr/>
          <p:nvPr/>
        </p:nvGrpSpPr>
        <p:grpSpPr>
          <a:xfrm>
            <a:off x="3020318" y="1776505"/>
            <a:ext cx="6634500" cy="1584350"/>
            <a:chOff x="6639106" y="2919412"/>
            <a:chExt cx="6634500" cy="1584350"/>
          </a:xfrm>
        </p:grpSpPr>
        <p:pic>
          <p:nvPicPr>
            <p:cNvPr id="242" name="Google Shape;242;g2bbb28a7d3b_0_140"/>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243" name="Google Shape;243;g2bbb28a7d3b_0_140"/>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PROLEPSIS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244" name="Google Shape;244;g2bbb28a7d3b_0_140"/>
          <p:cNvGrpSpPr/>
          <p:nvPr/>
        </p:nvGrpSpPr>
        <p:grpSpPr>
          <a:xfrm>
            <a:off x="2776075" y="4478327"/>
            <a:ext cx="2543175" cy="1593063"/>
            <a:chOff x="4517932" y="3531206"/>
            <a:chExt cx="2543175" cy="1593063"/>
          </a:xfrm>
        </p:grpSpPr>
        <p:pic>
          <p:nvPicPr>
            <p:cNvPr id="245" name="Google Shape;245;g2bbb28a7d3b_0_140"/>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246" name="Google Shape;246;g2bbb28a7d3b_0_140"/>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247" name="Google Shape;247;g2bbb28a7d3b_0_140"/>
          <p:cNvGrpSpPr/>
          <p:nvPr/>
        </p:nvGrpSpPr>
        <p:grpSpPr>
          <a:xfrm>
            <a:off x="2859813" y="1422238"/>
            <a:ext cx="1973300" cy="2726550"/>
            <a:chOff x="9320178" y="2976204"/>
            <a:chExt cx="1973300" cy="2726550"/>
          </a:xfrm>
        </p:grpSpPr>
        <p:pic>
          <p:nvPicPr>
            <p:cNvPr id="248" name="Google Shape;248;g2bbb28a7d3b_0_140"/>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249" name="Google Shape;249;g2bbb28a7d3b_0_140"/>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grpSp>
        <p:nvGrpSpPr>
          <p:cNvPr id="250" name="Google Shape;250;g2bbb28a7d3b_0_140"/>
          <p:cNvGrpSpPr/>
          <p:nvPr/>
        </p:nvGrpSpPr>
        <p:grpSpPr>
          <a:xfrm>
            <a:off x="-1974174" y="1729933"/>
            <a:ext cx="6952500" cy="1601717"/>
            <a:chOff x="-1240501" y="3160643"/>
            <a:chExt cx="6952500" cy="1601717"/>
          </a:xfrm>
        </p:grpSpPr>
        <p:pic>
          <p:nvPicPr>
            <p:cNvPr id="251" name="Google Shape;251;g2bbb28a7d3b_0_140"/>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252" name="Google Shape;252;g2bbb28a7d3b_0_140"/>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sp>
        <p:nvSpPr>
          <p:cNvPr id="253" name="Google Shape;253;g2bbb28a7d3b_0_140"/>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ATHENES, GRECE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254" name="Google Shape;254;g2bbb28a7d3b_0_140"/>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55" name="Google Shape;255;g2bbb28a7d3b_0_140"/>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56" name="Google Shape;256;g2bbb28a7d3b_0_140"/>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257" name="Google Shape;257;g2bbb28a7d3b_0_140"/>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CHYPRE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258" name="Google Shape;258;g2bbb28a7d3b_0_140"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59" name="Google Shape;259;g2bbb28a7d3b_0_140"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260" name="Google Shape;260;g2bbb28a7d3b_0_140"/>
          <p:cNvPicPr preferRelativeResize="0"/>
          <p:nvPr/>
        </p:nvPicPr>
        <p:blipFill rotWithShape="1">
          <a:blip r:embed="rId22">
            <a:alphaModFix/>
          </a:blip>
          <a:srcRect/>
          <a:stretch/>
        </p:blipFill>
        <p:spPr>
          <a:xfrm>
            <a:off x="2949707" y="1129701"/>
            <a:ext cx="1971950" cy="2238687"/>
          </a:xfrm>
          <a:prstGeom prst="rect">
            <a:avLst/>
          </a:prstGeom>
          <a:noFill/>
          <a:ln>
            <a:noFill/>
          </a:ln>
        </p:spPr>
      </p:pic>
      <p:pic>
        <p:nvPicPr>
          <p:cNvPr id="2" name="Image 1">
            <a:extLst>
              <a:ext uri="{FF2B5EF4-FFF2-40B4-BE49-F238E27FC236}">
                <a16:creationId xmlns:a16="http://schemas.microsoft.com/office/drawing/2014/main" id="{BEC0FC15-4313-53A4-A8A8-C16BF8362113}"/>
              </a:ext>
            </a:extLst>
          </p:cNvPr>
          <p:cNvPicPr>
            <a:picLocks noChangeAspect="1"/>
          </p:cNvPicPr>
          <p:nvPr/>
        </p:nvPicPr>
        <p:blipFill>
          <a:blip r:embed="rId23"/>
          <a:srcRect/>
          <a:stretch/>
        </p:blipFill>
        <p:spPr>
          <a:xfrm>
            <a:off x="0" y="6448905"/>
            <a:ext cx="1974836" cy="41431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bbb28a7d3b_0_280"/>
          <p:cNvSpPr txBox="1">
            <a:spLocks noGrp="1"/>
          </p:cNvSpPr>
          <p:nvPr>
            <p:ph type="title"/>
          </p:nvPr>
        </p:nvSpPr>
        <p:spPr>
          <a:xfrm>
            <a:off x="570032"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267" name="Google Shape;267;g2bbb28a7d3b_0_280"/>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g2bbb28a7d3b_0_280"/>
          <p:cNvSpPr txBox="1"/>
          <p:nvPr/>
        </p:nvSpPr>
        <p:spPr>
          <a:xfrm>
            <a:off x="526419" y="348996"/>
            <a:ext cx="84717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Applis pour la santé mentale</a:t>
            </a:r>
            <a:endParaRPr sz="1400" b="0" i="0" u="none" strike="noStrike" cap="none">
              <a:solidFill>
                <a:srgbClr val="000000"/>
              </a:solidFill>
              <a:latin typeface="Arial"/>
              <a:ea typeface="Arial"/>
              <a:cs typeface="Arial"/>
              <a:sym typeface="Arial"/>
            </a:endParaRPr>
          </a:p>
        </p:txBody>
      </p:sp>
      <p:sp>
        <p:nvSpPr>
          <p:cNvPr id="269" name="Google Shape;269;g2bbb28a7d3b_0_280"/>
          <p:cNvSpPr/>
          <p:nvPr/>
        </p:nvSpPr>
        <p:spPr>
          <a:xfrm>
            <a:off x="-71117" y="440346"/>
            <a:ext cx="629117"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 10</a:t>
            </a:r>
            <a:endParaRPr sz="2200" b="1" i="0" u="none" strike="noStrike" cap="none">
              <a:solidFill>
                <a:schemeClr val="lt1"/>
              </a:solidFill>
              <a:latin typeface="Gill Sans"/>
              <a:ea typeface="Gill Sans"/>
              <a:cs typeface="Gill Sans"/>
              <a:sym typeface="Gill Sans"/>
            </a:endParaRPr>
          </a:p>
        </p:txBody>
      </p:sp>
      <p:sp>
        <p:nvSpPr>
          <p:cNvPr id="270" name="Google Shape;270;g2bbb28a7d3b_0_280"/>
          <p:cNvSpPr txBox="1">
            <a:spLocks noGrp="1"/>
          </p:cNvSpPr>
          <p:nvPr>
            <p:ph type="body" idx="1"/>
          </p:nvPr>
        </p:nvSpPr>
        <p:spPr>
          <a:xfrm>
            <a:off x="558000" y="2665926"/>
            <a:ext cx="7872900" cy="3339877"/>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600"/>
              </a:spcBef>
              <a:spcAft>
                <a:spcPts val="0"/>
              </a:spcAft>
              <a:buSzPts val="2200"/>
              <a:buChar char="✔"/>
            </a:pPr>
            <a:r>
              <a:rPr lang="en-US"/>
              <a:t>Résumé sur la santé mentale</a:t>
            </a:r>
            <a:endParaRPr/>
          </a:p>
          <a:p>
            <a:pPr marL="457200" lvl="0" indent="-368300" algn="l" rtl="0">
              <a:lnSpc>
                <a:spcPct val="100000"/>
              </a:lnSpc>
              <a:spcBef>
                <a:spcPts val="1200"/>
              </a:spcBef>
              <a:spcAft>
                <a:spcPts val="0"/>
              </a:spcAft>
              <a:buSzPts val="2200"/>
              <a:buChar char="✔"/>
            </a:pPr>
            <a:r>
              <a:rPr lang="en-US"/>
              <a:t>Résumé des émotions</a:t>
            </a:r>
            <a:endParaRPr/>
          </a:p>
          <a:p>
            <a:pPr marL="457200" lvl="0" indent="-368300" algn="l" rtl="0">
              <a:lnSpc>
                <a:spcPct val="100000"/>
              </a:lnSpc>
              <a:spcBef>
                <a:spcPts val="1200"/>
              </a:spcBef>
              <a:spcAft>
                <a:spcPts val="600"/>
              </a:spcAft>
              <a:buSzPts val="2200"/>
              <a:buChar char="✔"/>
            </a:pPr>
            <a:r>
              <a:rPr lang="en-US"/>
              <a:t>Résumé des applications en matière de santé mentale.</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
          <p:cNvSpPr txBox="1">
            <a:spLocks noGrp="1"/>
          </p:cNvSpPr>
          <p:nvPr>
            <p:ph type="title"/>
          </p:nvPr>
        </p:nvSpPr>
        <p:spPr>
          <a:xfrm>
            <a:off x="570032"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277" name="Google Shape;277;p1"/>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8" name="Google Shape;278;p1"/>
          <p:cNvSpPr txBox="1"/>
          <p:nvPr/>
        </p:nvSpPr>
        <p:spPr>
          <a:xfrm>
            <a:off x="526419" y="348996"/>
            <a:ext cx="7931781"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Applis pour la santé mentale</a:t>
            </a:r>
            <a:endParaRPr sz="1400" b="0" i="0" u="none" strike="noStrike" cap="none">
              <a:solidFill>
                <a:srgbClr val="000000"/>
              </a:solidFill>
              <a:latin typeface="Arial"/>
              <a:ea typeface="Arial"/>
              <a:cs typeface="Arial"/>
              <a:sym typeface="Arial"/>
            </a:endParaRPr>
          </a:p>
        </p:txBody>
      </p:sp>
      <p:sp>
        <p:nvSpPr>
          <p:cNvPr id="279" name="Google Shape;279;p1"/>
          <p:cNvSpPr/>
          <p:nvPr/>
        </p:nvSpPr>
        <p:spPr>
          <a:xfrm>
            <a:off x="-71117" y="440346"/>
            <a:ext cx="629117"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 10</a:t>
            </a:r>
            <a:endParaRPr sz="2200" b="1" i="0" u="none" strike="noStrike" cap="none">
              <a:solidFill>
                <a:schemeClr val="lt1"/>
              </a:solidFill>
              <a:latin typeface="Gill Sans"/>
              <a:ea typeface="Gill Sans"/>
              <a:cs typeface="Gill Sans"/>
              <a:sym typeface="Gill Sans"/>
            </a:endParaRPr>
          </a:p>
        </p:txBody>
      </p:sp>
      <p:sp>
        <p:nvSpPr>
          <p:cNvPr id="280" name="Google Shape;280;p1"/>
          <p:cNvSpPr txBox="1">
            <a:spLocks noGrp="1"/>
          </p:cNvSpPr>
          <p:nvPr>
            <p:ph type="body" idx="1"/>
          </p:nvPr>
        </p:nvSpPr>
        <p:spPr>
          <a:xfrm>
            <a:off x="558000" y="2665926"/>
            <a:ext cx="7872900" cy="3339877"/>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600"/>
              </a:spcBef>
              <a:spcAft>
                <a:spcPts val="0"/>
              </a:spcAft>
              <a:buSzPts val="2200"/>
              <a:buChar char="✔"/>
            </a:pPr>
            <a:r>
              <a:rPr lang="en-US"/>
              <a:t>Résumé sur la santé mentale</a:t>
            </a:r>
            <a:endParaRPr/>
          </a:p>
          <a:p>
            <a:pPr marL="457200" lvl="0" indent="-368300" algn="l" rtl="0">
              <a:lnSpc>
                <a:spcPct val="100000"/>
              </a:lnSpc>
              <a:spcBef>
                <a:spcPts val="1200"/>
              </a:spcBef>
              <a:spcAft>
                <a:spcPts val="0"/>
              </a:spcAft>
              <a:buSzPts val="2200"/>
              <a:buChar char="✔"/>
            </a:pPr>
            <a:r>
              <a:rPr lang="en-US"/>
              <a:t>Résumé des émotions</a:t>
            </a:r>
            <a:endParaRPr/>
          </a:p>
          <a:p>
            <a:pPr marL="457200" lvl="0" indent="-368300" algn="l" rtl="0">
              <a:lnSpc>
                <a:spcPct val="100000"/>
              </a:lnSpc>
              <a:spcBef>
                <a:spcPts val="1200"/>
              </a:spcBef>
              <a:spcAft>
                <a:spcPts val="600"/>
              </a:spcAft>
              <a:buSzPts val="2200"/>
              <a:buChar char="✔"/>
            </a:pPr>
            <a:r>
              <a:rPr lang="en-US"/>
              <a:t>Résumé des applications en matière de santé mentale.</a:t>
            </a:r>
            <a:endParaRPr/>
          </a:p>
        </p:txBody>
      </p:sp>
      <p:sp>
        <p:nvSpPr>
          <p:cNvPr id="281" name="Google Shape;281;p1"/>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Source : Image par nuraghies sur Freepik</a:t>
            </a:r>
            <a:endParaRPr sz="1200" b="0" i="0" u="none" strike="noStrike" cap="none">
              <a:solidFill>
                <a:srgbClr val="000000"/>
              </a:solidFill>
              <a:latin typeface="Arial"/>
              <a:ea typeface="Arial"/>
              <a:cs typeface="Arial"/>
              <a:sym typeface="Arial"/>
            </a:endParaRPr>
          </a:p>
        </p:txBody>
      </p:sp>
      <p:pic>
        <p:nvPicPr>
          <p:cNvPr id="282" name="Google Shape;282;p1"/>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bbb28a7d3b_0_338"/>
          <p:cNvSpPr txBox="1">
            <a:spLocks noGrp="1"/>
          </p:cNvSpPr>
          <p:nvPr>
            <p:ph type="title"/>
          </p:nvPr>
        </p:nvSpPr>
        <p:spPr>
          <a:xfrm>
            <a:off x="570032"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a:solidFill>
                  <a:srgbClr val="203864"/>
                </a:solidFill>
              </a:rPr>
              <a:t>Compétences</a:t>
            </a:r>
            <a:endParaRPr>
              <a:solidFill>
                <a:srgbClr val="203864"/>
              </a:solidFill>
            </a:endParaRPr>
          </a:p>
        </p:txBody>
      </p:sp>
      <p:sp>
        <p:nvSpPr>
          <p:cNvPr id="289" name="Google Shape;289;g2bbb28a7d3b_0_338"/>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0" name="Google Shape;290;g2bbb28a7d3b_0_338"/>
          <p:cNvSpPr txBox="1"/>
          <p:nvPr/>
        </p:nvSpPr>
        <p:spPr>
          <a:xfrm>
            <a:off x="526419" y="348996"/>
            <a:ext cx="84717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Applis pour la santé mentale</a:t>
            </a:r>
            <a:endParaRPr sz="1400" b="0" i="0" u="none" strike="noStrike" cap="none">
              <a:solidFill>
                <a:srgbClr val="000000"/>
              </a:solidFill>
              <a:latin typeface="Arial"/>
              <a:ea typeface="Arial"/>
              <a:cs typeface="Arial"/>
              <a:sym typeface="Arial"/>
            </a:endParaRPr>
          </a:p>
        </p:txBody>
      </p:sp>
      <p:sp>
        <p:nvSpPr>
          <p:cNvPr id="291" name="Google Shape;291;g2bbb28a7d3b_0_338"/>
          <p:cNvSpPr/>
          <p:nvPr/>
        </p:nvSpPr>
        <p:spPr>
          <a:xfrm>
            <a:off x="40058" y="438863"/>
            <a:ext cx="582464"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 </a:t>
            </a:r>
            <a:endParaRPr sz="2200" b="1" i="0" u="none" strike="noStrike" cap="none">
              <a:solidFill>
                <a:schemeClr val="lt1"/>
              </a:solidFill>
              <a:latin typeface="Gill Sans"/>
              <a:ea typeface="Gill Sans"/>
              <a:cs typeface="Gill Sans"/>
              <a:sym typeface="Gill Sans"/>
            </a:endParaRPr>
          </a:p>
        </p:txBody>
      </p:sp>
      <p:sp>
        <p:nvSpPr>
          <p:cNvPr id="292" name="Google Shape;292;g2bbb28a7d3b_0_338"/>
          <p:cNvSpPr txBox="1">
            <a:spLocks noGrp="1"/>
          </p:cNvSpPr>
          <p:nvPr>
            <p:ph type="body" idx="1"/>
          </p:nvPr>
        </p:nvSpPr>
        <p:spPr>
          <a:xfrm>
            <a:off x="221625" y="3429000"/>
            <a:ext cx="6902189" cy="2871504"/>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0"/>
              </a:spcBef>
              <a:spcAft>
                <a:spcPts val="0"/>
              </a:spcAft>
              <a:buSzPts val="2200"/>
              <a:buChar char="✔"/>
            </a:pPr>
            <a:r>
              <a:rPr lang="en-US" sz="2400"/>
              <a:t>Résumé des principaux enseignements tirés de la formation</a:t>
            </a:r>
            <a:endParaRPr/>
          </a:p>
        </p:txBody>
      </p:sp>
      <p:sp>
        <p:nvSpPr>
          <p:cNvPr id="293" name="Google Shape;293;g2bbb28a7d3b_0_338"/>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294" name="Google Shape;294;g2bbb28a7d3b_0_338"/>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5">
                  <a:extLst>
                    <a:ext uri="{A12FA001-AC4F-418D-AE19-62706E023703}">
                      <ahyp:hlinkClr xmlns="" xmlns:ahyp="http://schemas.microsoft.com/office/drawing/2018/hyperlinkcolor" val="tx"/>
                    </a:ext>
                  </a:extLst>
                </a:hlinkClick>
              </a:rPr>
              <a:t>Image by vectorjuice on Freepik</a:t>
            </a:r>
            <a:endParaRPr sz="1200" b="0" i="0" u="none" strike="noStrike" cap="none">
              <a:solidFill>
                <a:srgbClr val="000000"/>
              </a:solidFill>
              <a:latin typeface="Arial"/>
              <a:ea typeface="Arial"/>
              <a:cs typeface="Arial"/>
              <a:sym typeface="Arial"/>
            </a:endParaRPr>
          </a:p>
        </p:txBody>
      </p:sp>
      <p:pic>
        <p:nvPicPr>
          <p:cNvPr id="295" name="Google Shape;295;g2bbb28a7d3b_0_338"/>
          <p:cNvPicPr preferRelativeResize="0"/>
          <p:nvPr/>
        </p:nvPicPr>
        <p:blipFill rotWithShape="1">
          <a:blip r:embed="rId6">
            <a:alphaModFix/>
          </a:blip>
          <a:srcRect l="9128" t="10193" r="8040" b="10723"/>
          <a:stretch/>
        </p:blipFill>
        <p:spPr>
          <a:xfrm>
            <a:off x="7570694" y="1842247"/>
            <a:ext cx="4621306" cy="416341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bbb28a7d3b_0_412"/>
          <p:cNvSpPr txBox="1">
            <a:spLocks noGrp="1"/>
          </p:cNvSpPr>
          <p:nvPr>
            <p:ph type="title"/>
          </p:nvPr>
        </p:nvSpPr>
        <p:spPr>
          <a:xfrm>
            <a:off x="566099" y="8426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Santé mentale</a:t>
            </a:r>
            <a:endParaRPr sz="2200">
              <a:latin typeface="Arial"/>
              <a:ea typeface="Arial"/>
              <a:cs typeface="Arial"/>
              <a:sym typeface="Arial"/>
            </a:endParaRPr>
          </a:p>
        </p:txBody>
      </p:sp>
      <p:sp>
        <p:nvSpPr>
          <p:cNvPr id="302" name="Google Shape;302;g2bbb28a7d3b_0_412"/>
          <p:cNvSpPr txBox="1">
            <a:spLocks noGrp="1"/>
          </p:cNvSpPr>
          <p:nvPr>
            <p:ph type="body" idx="4294967295"/>
          </p:nvPr>
        </p:nvSpPr>
        <p:spPr>
          <a:xfrm>
            <a:off x="398100" y="1512751"/>
            <a:ext cx="8241900" cy="4301700"/>
          </a:xfrm>
          <a:prstGeom prst="rect">
            <a:avLst/>
          </a:prstGeom>
          <a:noFill/>
          <a:ln>
            <a:noFill/>
          </a:ln>
        </p:spPr>
        <p:txBody>
          <a:bodyPr spcFirstLastPara="1" wrap="square" lIns="91425" tIns="45700" rIns="91425" bIns="45700" anchor="t" anchorCtr="0">
            <a:normAutofit lnSpcReduction="10000"/>
          </a:bodyPr>
          <a:lstStyle/>
          <a:p>
            <a:pPr marL="457200" lvl="0" indent="-361950" algn="l" rtl="0">
              <a:lnSpc>
                <a:spcPct val="150000"/>
              </a:lnSpc>
              <a:spcBef>
                <a:spcPts val="1200"/>
              </a:spcBef>
              <a:spcAft>
                <a:spcPts val="0"/>
              </a:spcAft>
              <a:buSzPts val="2100"/>
              <a:buChar char="▪"/>
            </a:pPr>
            <a:r>
              <a:rPr lang="en-US" sz="2100"/>
              <a:t>La santé mentale est un état de bien-être mental qui permet aux individus de faire face au stress de la vie, de développer toutes leurs capacités, d'être en mesure d'apprendre et de travailler correctement, et de contribuer à l'amélioration de leur communauté.</a:t>
            </a:r>
            <a:endParaRPr sz="2100"/>
          </a:p>
          <a:p>
            <a:pPr marL="457200" lvl="0" indent="-361950" algn="l" rtl="0">
              <a:lnSpc>
                <a:spcPct val="150000"/>
              </a:lnSpc>
              <a:spcBef>
                <a:spcPts val="0"/>
              </a:spcBef>
              <a:spcAft>
                <a:spcPts val="0"/>
              </a:spcAft>
              <a:buSzPts val="2100"/>
              <a:buChar char="▪"/>
            </a:pPr>
            <a:r>
              <a:rPr lang="en-US" sz="2100"/>
              <a:t>Un certain nombre de facteurs influencent la santé mentale des individus (facteurs biologiques, expériences de vie, mode de vie, antécédents familiaux).</a:t>
            </a:r>
            <a:endParaRPr sz="2100"/>
          </a:p>
          <a:p>
            <a:pPr marL="457200" lvl="0" indent="-361950" algn="l" rtl="0">
              <a:lnSpc>
                <a:spcPct val="150000"/>
              </a:lnSpc>
              <a:spcBef>
                <a:spcPts val="0"/>
              </a:spcBef>
              <a:spcAft>
                <a:spcPts val="0"/>
              </a:spcAft>
              <a:buSzPts val="2100"/>
              <a:buChar char="▪"/>
            </a:pPr>
            <a:r>
              <a:rPr lang="en-US" sz="2100"/>
              <a:t>Lorsque ces facteurs sont altérés, les problèmes de santé mentale commencent à apparaître (anxiété, dépression, stress...).</a:t>
            </a:r>
            <a:endParaRPr sz="2000"/>
          </a:p>
        </p:txBody>
      </p:sp>
      <p:pic>
        <p:nvPicPr>
          <p:cNvPr id="303" name="Google Shape;303;g2bbb28a7d3b_0_412"/>
          <p:cNvPicPr preferRelativeResize="0"/>
          <p:nvPr/>
        </p:nvPicPr>
        <p:blipFill rotWithShape="1">
          <a:blip r:embed="rId3">
            <a:alphaModFix/>
          </a:blip>
          <a:srcRect/>
          <a:stretch/>
        </p:blipFill>
        <p:spPr>
          <a:xfrm>
            <a:off x="9500022" y="2098547"/>
            <a:ext cx="2125876" cy="3429840"/>
          </a:xfrm>
          <a:prstGeom prst="rect">
            <a:avLst/>
          </a:prstGeom>
          <a:noFill/>
          <a:ln>
            <a:noFill/>
          </a:ln>
        </p:spPr>
      </p:pic>
      <p:sp>
        <p:nvSpPr>
          <p:cNvPr id="304" name="Google Shape;304;g2bbb28a7d3b_0_412"/>
          <p:cNvSpPr/>
          <p:nvPr/>
        </p:nvSpPr>
        <p:spPr>
          <a:xfrm>
            <a:off x="9500022" y="5998097"/>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305" name="Google Shape;305;g2bbb28a7d3b_0_412"/>
          <p:cNvSpPr/>
          <p:nvPr/>
        </p:nvSpPr>
        <p:spPr>
          <a:xfrm>
            <a:off x="7"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6" name="Google Shape;306;g2bbb28a7d3b_0_412"/>
          <p:cNvSpPr txBox="1"/>
          <p:nvPr/>
        </p:nvSpPr>
        <p:spPr>
          <a:xfrm>
            <a:off x="489475" y="0"/>
            <a:ext cx="3972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100"/>
              <a:buFont typeface="Arial"/>
              <a:buNone/>
            </a:pPr>
            <a:r>
              <a:rPr lang="en-US" sz="2200" b="1" i="0" u="none" strike="noStrike" cap="none">
                <a:solidFill>
                  <a:srgbClr val="000000"/>
                </a:solidFill>
                <a:latin typeface="Calibri"/>
                <a:ea typeface="Calibri"/>
                <a:cs typeface="Calibri"/>
                <a:sym typeface="Calibri"/>
              </a:rPr>
              <a:t>Applis pour la santé mentale </a:t>
            </a:r>
            <a:endParaRPr sz="1400" b="0" i="0" u="none" strike="noStrike" cap="none">
              <a:solidFill>
                <a:srgbClr val="000000"/>
              </a:solidFill>
              <a:latin typeface="Arial"/>
              <a:ea typeface="Arial"/>
              <a:cs typeface="Arial"/>
              <a:sym typeface="Arial"/>
            </a:endParaRPr>
          </a:p>
        </p:txBody>
      </p:sp>
      <p:sp>
        <p:nvSpPr>
          <p:cNvPr id="307" name="Google Shape;307;g2bbb28a7d3b_0_412"/>
          <p:cNvSpPr/>
          <p:nvPr/>
        </p:nvSpPr>
        <p:spPr>
          <a:xfrm>
            <a:off x="4176" y="89875"/>
            <a:ext cx="583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600" b="1" i="0" u="none" strike="noStrike" cap="none">
                <a:solidFill>
                  <a:srgbClr val="FFFFFF"/>
                </a:solidFill>
                <a:latin typeface="Gill Sans"/>
                <a:ea typeface="Gill Sans"/>
                <a:cs typeface="Gill Sans"/>
                <a:sym typeface="Gill Sans"/>
              </a:rPr>
              <a:t>10.</a:t>
            </a:r>
            <a:r>
              <a:rPr lang="en-US" sz="1600" b="1">
                <a:solidFill>
                  <a:srgbClr val="FFFFFF"/>
                </a:solidFill>
                <a:latin typeface="Gill Sans"/>
                <a:ea typeface="Gill Sans"/>
                <a:cs typeface="Gill Sans"/>
                <a:sym typeface="Gill Sans"/>
              </a:rPr>
              <a:t>4</a:t>
            </a:r>
            <a:r>
              <a:rPr lang="en-US" sz="1600" b="1" i="0" u="none" strike="noStrike" cap="none">
                <a:solidFill>
                  <a:srgbClr val="FFFFFF"/>
                </a:solidFill>
                <a:latin typeface="Gill Sans"/>
                <a:ea typeface="Gill Sans"/>
                <a:cs typeface="Gill Sans"/>
                <a:sym typeface="Gill Sans"/>
              </a:rPr>
              <a:t> </a:t>
            </a:r>
            <a:endParaRPr sz="16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bbb28a7d3b_0_471"/>
          <p:cNvSpPr txBox="1">
            <a:spLocks noGrp="1"/>
          </p:cNvSpPr>
          <p:nvPr>
            <p:ph type="title"/>
          </p:nvPr>
        </p:nvSpPr>
        <p:spPr>
          <a:xfrm>
            <a:off x="566099" y="9950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Émotions</a:t>
            </a:r>
            <a:endParaRPr sz="2200">
              <a:latin typeface="Arial"/>
              <a:ea typeface="Arial"/>
              <a:cs typeface="Arial"/>
              <a:sym typeface="Arial"/>
            </a:endParaRPr>
          </a:p>
        </p:txBody>
      </p:sp>
      <p:sp>
        <p:nvSpPr>
          <p:cNvPr id="314" name="Google Shape;314;g2bbb28a7d3b_0_471"/>
          <p:cNvSpPr txBox="1">
            <a:spLocks noGrp="1"/>
          </p:cNvSpPr>
          <p:nvPr>
            <p:ph type="body" idx="4294967295"/>
          </p:nvPr>
        </p:nvSpPr>
        <p:spPr>
          <a:xfrm>
            <a:off x="398100" y="1600126"/>
            <a:ext cx="9544500" cy="4301700"/>
          </a:xfrm>
          <a:prstGeom prst="rect">
            <a:avLst/>
          </a:prstGeom>
          <a:noFill/>
          <a:ln>
            <a:noFill/>
          </a:ln>
        </p:spPr>
        <p:txBody>
          <a:bodyPr spcFirstLastPara="1" wrap="square" lIns="91425" tIns="45700" rIns="91425" bIns="45700" anchor="t" anchorCtr="0">
            <a:normAutofit fontScale="92500"/>
          </a:bodyPr>
          <a:lstStyle/>
          <a:p>
            <a:pPr marL="228600" lvl="0" indent="-217170" algn="l" rtl="0">
              <a:lnSpc>
                <a:spcPct val="150000"/>
              </a:lnSpc>
              <a:spcBef>
                <a:spcPts val="0"/>
              </a:spcBef>
              <a:spcAft>
                <a:spcPts val="0"/>
              </a:spcAft>
              <a:buSzPct val="100000"/>
              <a:buChar char="▪"/>
            </a:pPr>
            <a:r>
              <a:rPr lang="en-US" sz="2400"/>
              <a:t>Les émotions sont considérées comme une altération intense et temporaire de l'humeur.</a:t>
            </a:r>
            <a:endParaRPr sz="2400"/>
          </a:p>
          <a:p>
            <a:pPr marL="228600" lvl="0" indent="-217170" algn="l" rtl="0">
              <a:lnSpc>
                <a:spcPct val="150000"/>
              </a:lnSpc>
              <a:spcBef>
                <a:spcPts val="0"/>
              </a:spcBef>
              <a:spcAft>
                <a:spcPts val="0"/>
              </a:spcAft>
              <a:buSzPct val="100000"/>
              <a:buChar char="▪"/>
            </a:pPr>
            <a:r>
              <a:rPr lang="en-US" sz="2400"/>
              <a:t>L'intelligence émotionnelle est importante car elle nous permet de percevoir, de comprendre et de réguler nos émotions de manière adaptative.</a:t>
            </a:r>
            <a:endParaRPr sz="2400"/>
          </a:p>
          <a:p>
            <a:pPr marL="228600" lvl="0" indent="-217170" algn="l" rtl="0">
              <a:lnSpc>
                <a:spcPct val="150000"/>
              </a:lnSpc>
              <a:spcBef>
                <a:spcPts val="0"/>
              </a:spcBef>
              <a:spcAft>
                <a:spcPts val="0"/>
              </a:spcAft>
              <a:buSzPct val="100000"/>
              <a:buChar char="▪"/>
            </a:pPr>
            <a:r>
              <a:rPr lang="en-US" sz="2400"/>
              <a:t>Il existe des émotions de base (joie, surprise, tristesse, colère, dégoût et peur).</a:t>
            </a:r>
            <a:endParaRPr sz="2400"/>
          </a:p>
          <a:p>
            <a:pPr marL="228600" lvl="0" indent="-217170" algn="l" rtl="0">
              <a:lnSpc>
                <a:spcPct val="150000"/>
              </a:lnSpc>
              <a:spcBef>
                <a:spcPts val="0"/>
              </a:spcBef>
              <a:spcAft>
                <a:spcPts val="0"/>
              </a:spcAft>
              <a:buSzPct val="100000"/>
              <a:buChar char="▪"/>
            </a:pPr>
            <a:r>
              <a:rPr lang="en-US" sz="2400"/>
              <a:t>Les techniques de régulation émotionnelle les plus couramment utilisées sont : la réévaluation, la résolution de problèmes et le contrôle de la respiration.</a:t>
            </a:r>
            <a:endParaRPr sz="2400"/>
          </a:p>
        </p:txBody>
      </p:sp>
      <p:pic>
        <p:nvPicPr>
          <p:cNvPr id="315" name="Google Shape;315;g2bbb28a7d3b_0_471" descr="Free mood moody emotion vector"/>
          <p:cNvPicPr preferRelativeResize="0"/>
          <p:nvPr/>
        </p:nvPicPr>
        <p:blipFill rotWithShape="1">
          <a:blip r:embed="rId3">
            <a:alphaModFix/>
          </a:blip>
          <a:srcRect/>
          <a:stretch/>
        </p:blipFill>
        <p:spPr>
          <a:xfrm>
            <a:off x="9703652" y="4044601"/>
            <a:ext cx="2357718" cy="2361546"/>
          </a:xfrm>
          <a:prstGeom prst="rect">
            <a:avLst/>
          </a:prstGeom>
          <a:noFill/>
          <a:ln>
            <a:noFill/>
          </a:ln>
        </p:spPr>
      </p:pic>
      <p:sp>
        <p:nvSpPr>
          <p:cNvPr id="316" name="Google Shape;316;g2bbb28a7d3b_0_471"/>
          <p:cNvSpPr/>
          <p:nvPr/>
        </p:nvSpPr>
        <p:spPr>
          <a:xfrm>
            <a:off x="9676658" y="5901823"/>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317" name="Google Shape;317;g2bbb28a7d3b_0_471"/>
          <p:cNvSpPr/>
          <p:nvPr/>
        </p:nvSpPr>
        <p:spPr>
          <a:xfrm>
            <a:off x="7"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8" name="Google Shape;318;g2bbb28a7d3b_0_471"/>
          <p:cNvSpPr txBox="1"/>
          <p:nvPr/>
        </p:nvSpPr>
        <p:spPr>
          <a:xfrm>
            <a:off x="489475" y="0"/>
            <a:ext cx="3972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100"/>
              <a:buFont typeface="Arial"/>
              <a:buNone/>
            </a:pPr>
            <a:r>
              <a:rPr lang="en-US" sz="2200" b="1" i="0" u="none" strike="noStrike" cap="none">
                <a:solidFill>
                  <a:srgbClr val="000000"/>
                </a:solidFill>
                <a:latin typeface="Calibri"/>
                <a:ea typeface="Calibri"/>
                <a:cs typeface="Calibri"/>
                <a:sym typeface="Calibri"/>
              </a:rPr>
              <a:t>Applis pour la santé mentale </a:t>
            </a:r>
            <a:endParaRPr sz="1400" b="0" i="0" u="none" strike="noStrike" cap="none">
              <a:solidFill>
                <a:srgbClr val="000000"/>
              </a:solidFill>
              <a:latin typeface="Arial"/>
              <a:ea typeface="Arial"/>
              <a:cs typeface="Arial"/>
              <a:sym typeface="Arial"/>
            </a:endParaRPr>
          </a:p>
        </p:txBody>
      </p:sp>
      <p:sp>
        <p:nvSpPr>
          <p:cNvPr id="319" name="Google Shape;319;g2bbb28a7d3b_0_471"/>
          <p:cNvSpPr/>
          <p:nvPr/>
        </p:nvSpPr>
        <p:spPr>
          <a:xfrm>
            <a:off x="4176" y="89875"/>
            <a:ext cx="583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600" b="1" i="0" u="none" strike="noStrike" cap="none">
                <a:solidFill>
                  <a:srgbClr val="FFFFFF"/>
                </a:solidFill>
                <a:latin typeface="Gill Sans"/>
                <a:ea typeface="Gill Sans"/>
                <a:cs typeface="Gill Sans"/>
                <a:sym typeface="Gill Sans"/>
              </a:rPr>
              <a:t>10.</a:t>
            </a:r>
            <a:r>
              <a:rPr lang="en-US" sz="1600" b="1">
                <a:solidFill>
                  <a:srgbClr val="FFFFFF"/>
                </a:solidFill>
                <a:latin typeface="Gill Sans"/>
                <a:ea typeface="Gill Sans"/>
                <a:cs typeface="Gill Sans"/>
                <a:sym typeface="Gill Sans"/>
              </a:rPr>
              <a:t>4</a:t>
            </a:r>
            <a:r>
              <a:rPr lang="en-US" sz="1600" b="1" i="0" u="none" strike="noStrike" cap="none">
                <a:solidFill>
                  <a:srgbClr val="FFFFFF"/>
                </a:solidFill>
                <a:latin typeface="Gill Sans"/>
                <a:ea typeface="Gill Sans"/>
                <a:cs typeface="Gill Sans"/>
                <a:sym typeface="Gill Sans"/>
              </a:rPr>
              <a:t> </a:t>
            </a:r>
            <a:endParaRPr sz="16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bbb28a7d3b_0_482"/>
          <p:cNvSpPr txBox="1">
            <a:spLocks noGrp="1"/>
          </p:cNvSpPr>
          <p:nvPr>
            <p:ph type="title"/>
          </p:nvPr>
        </p:nvSpPr>
        <p:spPr>
          <a:xfrm>
            <a:off x="566099" y="9950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Applications dans le domaine de la santé mentale</a:t>
            </a:r>
            <a:endParaRPr sz="2200">
              <a:latin typeface="Arial"/>
              <a:ea typeface="Arial"/>
              <a:cs typeface="Arial"/>
              <a:sym typeface="Arial"/>
            </a:endParaRPr>
          </a:p>
        </p:txBody>
      </p:sp>
      <p:sp>
        <p:nvSpPr>
          <p:cNvPr id="326" name="Google Shape;326;g2bbb28a7d3b_0_482"/>
          <p:cNvSpPr txBox="1">
            <a:spLocks noGrp="1"/>
          </p:cNvSpPr>
          <p:nvPr>
            <p:ph type="body" idx="4294967295"/>
          </p:nvPr>
        </p:nvSpPr>
        <p:spPr>
          <a:xfrm>
            <a:off x="429575" y="1642075"/>
            <a:ext cx="7747500" cy="3407400"/>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lnSpc>
                <a:spcPct val="150000"/>
              </a:lnSpc>
              <a:spcBef>
                <a:spcPts val="0"/>
              </a:spcBef>
              <a:spcAft>
                <a:spcPts val="0"/>
              </a:spcAft>
              <a:buSzPct val="91666"/>
              <a:buNone/>
            </a:pPr>
            <a:r>
              <a:rPr lang="en-US" sz="2400"/>
              <a:t>Il existe différents types d'applications en matière de santé mentale :</a:t>
            </a:r>
            <a:endParaRPr sz="2400"/>
          </a:p>
          <a:p>
            <a:pPr marL="228600" lvl="0" indent="-205740" algn="just" rtl="0">
              <a:lnSpc>
                <a:spcPct val="150000"/>
              </a:lnSpc>
              <a:spcBef>
                <a:spcPts val="0"/>
              </a:spcBef>
              <a:spcAft>
                <a:spcPts val="0"/>
              </a:spcAft>
              <a:buSzPct val="100000"/>
              <a:buChar char="▪"/>
            </a:pPr>
            <a:r>
              <a:rPr lang="en-US" sz="2400"/>
              <a:t>Enregistrement de l'humeur et de la vie quotidienne de l'utilisateur. </a:t>
            </a:r>
            <a:endParaRPr sz="2400"/>
          </a:p>
          <a:p>
            <a:pPr marL="228600" lvl="0" indent="-205740" algn="just" rtl="0">
              <a:lnSpc>
                <a:spcPct val="150000"/>
              </a:lnSpc>
              <a:spcBef>
                <a:spcPts val="0"/>
              </a:spcBef>
              <a:spcAft>
                <a:spcPts val="0"/>
              </a:spcAft>
              <a:buSzPct val="100000"/>
              <a:buChar char="▪"/>
            </a:pPr>
            <a:r>
              <a:rPr lang="en-US" sz="2400"/>
              <a:t>Outils de gestion du stress post-traumatique, de l'anxiété et du stress.  </a:t>
            </a:r>
            <a:endParaRPr sz="2400"/>
          </a:p>
          <a:p>
            <a:pPr marL="228600" lvl="0" indent="-205740" algn="just" rtl="0">
              <a:lnSpc>
                <a:spcPct val="150000"/>
              </a:lnSpc>
              <a:spcBef>
                <a:spcPts val="0"/>
              </a:spcBef>
              <a:spcAft>
                <a:spcPts val="0"/>
              </a:spcAft>
              <a:buSzPct val="100000"/>
              <a:buChar char="▪"/>
            </a:pPr>
            <a:r>
              <a:rPr lang="en-US" sz="2400"/>
              <a:t>L'aide à la recherche d'un soutien psychologique, ainsi que la formation et l'information des professionnels.   </a:t>
            </a:r>
            <a:endParaRPr sz="2400"/>
          </a:p>
          <a:p>
            <a:pPr marL="228600" lvl="0" indent="-205740" algn="just" rtl="0">
              <a:lnSpc>
                <a:spcPct val="150000"/>
              </a:lnSpc>
              <a:spcBef>
                <a:spcPts val="0"/>
              </a:spcBef>
              <a:spcAft>
                <a:spcPts val="0"/>
              </a:spcAft>
              <a:buSzPct val="100000"/>
              <a:buChar char="▪"/>
            </a:pPr>
            <a:r>
              <a:rPr lang="en-US" sz="2400"/>
              <a:t>Aider à gérer les émotions et les sentiments. </a:t>
            </a:r>
            <a:endParaRPr sz="2400"/>
          </a:p>
          <a:p>
            <a:pPr marL="0" lvl="0" indent="0" algn="just" rtl="0">
              <a:lnSpc>
                <a:spcPct val="150000"/>
              </a:lnSpc>
              <a:spcBef>
                <a:spcPts val="0"/>
              </a:spcBef>
              <a:spcAft>
                <a:spcPts val="0"/>
              </a:spcAft>
              <a:buSzPct val="91666"/>
              <a:buNone/>
            </a:pPr>
            <a:endParaRPr sz="2400"/>
          </a:p>
        </p:txBody>
      </p:sp>
      <p:pic>
        <p:nvPicPr>
          <p:cNvPr id="327" name="Google Shape;327;g2bbb28a7d3b_0_482" descr="Free african african american black vector"/>
          <p:cNvPicPr preferRelativeResize="0"/>
          <p:nvPr/>
        </p:nvPicPr>
        <p:blipFill rotWithShape="1">
          <a:blip r:embed="rId3">
            <a:alphaModFix/>
          </a:blip>
          <a:srcRect/>
          <a:stretch/>
        </p:blipFill>
        <p:spPr>
          <a:xfrm>
            <a:off x="8867007" y="1893750"/>
            <a:ext cx="3066644" cy="3407402"/>
          </a:xfrm>
          <a:prstGeom prst="rect">
            <a:avLst/>
          </a:prstGeom>
          <a:noFill/>
          <a:ln>
            <a:noFill/>
          </a:ln>
        </p:spPr>
      </p:pic>
      <p:sp>
        <p:nvSpPr>
          <p:cNvPr id="328" name="Google Shape;328;g2bbb28a7d3b_0_482"/>
          <p:cNvSpPr/>
          <p:nvPr/>
        </p:nvSpPr>
        <p:spPr>
          <a:xfrm>
            <a:off x="9291632" y="559477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329" name="Google Shape;329;g2bbb28a7d3b_0_482"/>
          <p:cNvSpPr/>
          <p:nvPr/>
        </p:nvSpPr>
        <p:spPr>
          <a:xfrm>
            <a:off x="7"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0" name="Google Shape;330;g2bbb28a7d3b_0_482"/>
          <p:cNvSpPr txBox="1"/>
          <p:nvPr/>
        </p:nvSpPr>
        <p:spPr>
          <a:xfrm>
            <a:off x="489475" y="0"/>
            <a:ext cx="3972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100"/>
              <a:buFont typeface="Arial"/>
              <a:buNone/>
            </a:pPr>
            <a:r>
              <a:rPr lang="en-US" sz="2200" b="1" i="0" u="none" strike="noStrike" cap="none">
                <a:solidFill>
                  <a:srgbClr val="000000"/>
                </a:solidFill>
                <a:latin typeface="Calibri"/>
                <a:ea typeface="Calibri"/>
                <a:cs typeface="Calibri"/>
                <a:sym typeface="Calibri"/>
              </a:rPr>
              <a:t>Applis pour la santé mentale </a:t>
            </a:r>
            <a:endParaRPr sz="1400" b="0" i="0" u="none" strike="noStrike" cap="none">
              <a:solidFill>
                <a:srgbClr val="000000"/>
              </a:solidFill>
              <a:latin typeface="Arial"/>
              <a:ea typeface="Arial"/>
              <a:cs typeface="Arial"/>
              <a:sym typeface="Arial"/>
            </a:endParaRPr>
          </a:p>
        </p:txBody>
      </p:sp>
      <p:sp>
        <p:nvSpPr>
          <p:cNvPr id="331" name="Google Shape;331;g2bbb28a7d3b_0_482"/>
          <p:cNvSpPr/>
          <p:nvPr/>
        </p:nvSpPr>
        <p:spPr>
          <a:xfrm>
            <a:off x="4176" y="89875"/>
            <a:ext cx="583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600" b="1" i="0" u="none" strike="noStrike" cap="none">
                <a:solidFill>
                  <a:srgbClr val="FFFFFF"/>
                </a:solidFill>
                <a:latin typeface="Gill Sans"/>
                <a:ea typeface="Gill Sans"/>
                <a:cs typeface="Gill Sans"/>
                <a:sym typeface="Gill Sans"/>
              </a:rPr>
              <a:t>10.</a:t>
            </a:r>
            <a:r>
              <a:rPr lang="en-US" sz="1600" b="1">
                <a:solidFill>
                  <a:srgbClr val="FFFFFF"/>
                </a:solidFill>
                <a:latin typeface="Gill Sans"/>
                <a:ea typeface="Gill Sans"/>
                <a:cs typeface="Gill Sans"/>
                <a:sym typeface="Gill Sans"/>
              </a:rPr>
              <a:t>4</a:t>
            </a:r>
            <a:r>
              <a:rPr lang="en-US" sz="1600" b="1" i="0" u="none" strike="noStrike" cap="none">
                <a:solidFill>
                  <a:srgbClr val="FFFFFF"/>
                </a:solidFill>
                <a:latin typeface="Gill Sans"/>
                <a:ea typeface="Gill Sans"/>
                <a:cs typeface="Gill Sans"/>
                <a:sym typeface="Gill Sans"/>
              </a:rPr>
              <a:t> </a:t>
            </a:r>
            <a:endParaRPr sz="16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bbb28a7d3b_0_550"/>
          <p:cNvSpPr txBox="1">
            <a:spLocks noGrp="1"/>
          </p:cNvSpPr>
          <p:nvPr>
            <p:ph type="title"/>
          </p:nvPr>
        </p:nvSpPr>
        <p:spPr>
          <a:xfrm>
            <a:off x="566100" y="962438"/>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000"/>
              <a:t>Fournir un retour d'information et discuter </a:t>
            </a:r>
            <a:endParaRPr sz="3000"/>
          </a:p>
        </p:txBody>
      </p:sp>
      <p:sp>
        <p:nvSpPr>
          <p:cNvPr id="337" name="Google Shape;337;g2bbb28a7d3b_0_550"/>
          <p:cNvSpPr txBox="1">
            <a:spLocks noGrp="1"/>
          </p:cNvSpPr>
          <p:nvPr>
            <p:ph type="body" idx="1"/>
          </p:nvPr>
        </p:nvSpPr>
        <p:spPr>
          <a:xfrm>
            <a:off x="481800" y="1824075"/>
            <a:ext cx="6919500" cy="3241800"/>
          </a:xfrm>
          <a:prstGeom prst="rect">
            <a:avLst/>
          </a:prstGeom>
          <a:noFill/>
          <a:ln>
            <a:noFill/>
          </a:ln>
        </p:spPr>
        <p:txBody>
          <a:bodyPr spcFirstLastPara="1" wrap="square" lIns="91425" tIns="45700" rIns="91425" bIns="45700" anchor="t" anchorCtr="0">
            <a:normAutofit/>
          </a:bodyPr>
          <a:lstStyle/>
          <a:p>
            <a:pPr marL="228600" lvl="0" indent="-213995" algn="l" rtl="0">
              <a:lnSpc>
                <a:spcPct val="150000"/>
              </a:lnSpc>
              <a:spcBef>
                <a:spcPts val="0"/>
              </a:spcBef>
              <a:spcAft>
                <a:spcPts val="0"/>
              </a:spcAft>
              <a:buSzPts val="2200"/>
              <a:buChar char="▪"/>
            </a:pPr>
            <a:r>
              <a:rPr lang="en-US" i="1"/>
              <a:t>Pensez-vous que ce cours a été </a:t>
            </a:r>
            <a:r>
              <a:rPr lang="en-US" b="1" i="1"/>
              <a:t>utile </a:t>
            </a:r>
            <a:r>
              <a:rPr lang="en-US" i="1"/>
              <a:t>?</a:t>
            </a:r>
            <a:endParaRPr i="1"/>
          </a:p>
          <a:p>
            <a:pPr marL="228600" lvl="0" indent="-213995" algn="l" rtl="0">
              <a:lnSpc>
                <a:spcPct val="150000"/>
              </a:lnSpc>
              <a:spcBef>
                <a:spcPts val="0"/>
              </a:spcBef>
              <a:spcAft>
                <a:spcPts val="0"/>
              </a:spcAft>
              <a:buSzPts val="2200"/>
              <a:buChar char="▪"/>
            </a:pPr>
            <a:r>
              <a:rPr lang="en-US" i="1"/>
              <a:t>Pensez-vous </a:t>
            </a:r>
            <a:r>
              <a:rPr lang="en-US" b="1" i="1"/>
              <a:t>utiliser l'</a:t>
            </a:r>
            <a:r>
              <a:rPr lang="en-US" i="1"/>
              <a:t>une des applications du module ?</a:t>
            </a:r>
            <a:endParaRPr i="1"/>
          </a:p>
          <a:p>
            <a:pPr marL="228600" lvl="0" indent="-213995" algn="l" rtl="0">
              <a:lnSpc>
                <a:spcPct val="150000"/>
              </a:lnSpc>
              <a:spcBef>
                <a:spcPts val="0"/>
              </a:spcBef>
              <a:spcAft>
                <a:spcPts val="0"/>
              </a:spcAft>
              <a:buSzPts val="2200"/>
              <a:buChar char="▪"/>
            </a:pPr>
            <a:r>
              <a:rPr lang="en-US" i="1"/>
              <a:t>D'après votre expérience, considérez-vous que ces applications </a:t>
            </a:r>
            <a:r>
              <a:rPr lang="en-US" b="1" i="1"/>
              <a:t>contribuent à atteindre les </a:t>
            </a:r>
            <a:r>
              <a:rPr lang="en-US" i="1"/>
              <a:t>objectifs ?</a:t>
            </a:r>
            <a:endParaRPr i="1"/>
          </a:p>
          <a:p>
            <a:pPr marL="228600" lvl="0" indent="-213995" algn="l" rtl="0">
              <a:lnSpc>
                <a:spcPct val="150000"/>
              </a:lnSpc>
              <a:spcBef>
                <a:spcPts val="0"/>
              </a:spcBef>
              <a:spcAft>
                <a:spcPts val="0"/>
              </a:spcAft>
              <a:buSzPts val="2200"/>
              <a:buChar char="▪"/>
            </a:pPr>
            <a:r>
              <a:rPr lang="en-US" i="1"/>
              <a:t>Pouvez-vous nous faire part d'une </a:t>
            </a:r>
            <a:r>
              <a:rPr lang="en-US" b="1" i="1"/>
              <a:t>expérience positive que vous avez eue </a:t>
            </a:r>
            <a:r>
              <a:rPr lang="en-US" i="1"/>
              <a:t>avec l'application utilisée ?</a:t>
            </a:r>
            <a:endParaRPr i="1"/>
          </a:p>
        </p:txBody>
      </p:sp>
      <p:pic>
        <p:nvPicPr>
          <p:cNvPr id="338" name="Google Shape;338;g2bbb28a7d3b_0_550" descr="Illustration of speech bubbles"/>
          <p:cNvPicPr preferRelativeResize="0"/>
          <p:nvPr/>
        </p:nvPicPr>
        <p:blipFill rotWithShape="1">
          <a:blip r:embed="rId3">
            <a:alphaModFix/>
          </a:blip>
          <a:srcRect l="13951" t="22662" r="15336" b="22972"/>
          <a:stretch/>
        </p:blipFill>
        <p:spPr>
          <a:xfrm>
            <a:off x="7401292" y="744357"/>
            <a:ext cx="4216400" cy="3241677"/>
          </a:xfrm>
          <a:prstGeom prst="rect">
            <a:avLst/>
          </a:prstGeom>
          <a:noFill/>
          <a:ln>
            <a:noFill/>
          </a:ln>
        </p:spPr>
      </p:pic>
      <p:sp>
        <p:nvSpPr>
          <p:cNvPr id="339" name="Google Shape;339;g2bbb28a7d3b_0_550"/>
          <p:cNvSpPr txBox="1"/>
          <p:nvPr/>
        </p:nvSpPr>
        <p:spPr>
          <a:xfrm>
            <a:off x="6032864" y="6503930"/>
            <a:ext cx="615913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 xmlns:ahyp="http://schemas.microsoft.com/office/drawing/2018/hyperlinkcolor" val="tx"/>
                    </a:ext>
                  </a:extLst>
                </a:hlinkClick>
              </a:rPr>
              <a:t>Conçu par Freepik</a:t>
            </a:r>
            <a:endParaRPr sz="1200" b="0" i="0" u="none" strike="noStrike" cap="none">
              <a:solidFill>
                <a:srgbClr val="000000"/>
              </a:solidFill>
              <a:latin typeface="Arial"/>
              <a:ea typeface="Arial"/>
              <a:cs typeface="Arial"/>
              <a:sym typeface="Arial"/>
            </a:endParaRPr>
          </a:p>
        </p:txBody>
      </p:sp>
      <p:sp>
        <p:nvSpPr>
          <p:cNvPr id="340" name="Google Shape;340;g2bbb28a7d3b_0_550"/>
          <p:cNvSpPr/>
          <p:nvPr/>
        </p:nvSpPr>
        <p:spPr>
          <a:xfrm>
            <a:off x="7"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1" name="Google Shape;341;g2bbb28a7d3b_0_550"/>
          <p:cNvSpPr txBox="1"/>
          <p:nvPr/>
        </p:nvSpPr>
        <p:spPr>
          <a:xfrm>
            <a:off x="489475" y="0"/>
            <a:ext cx="3972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100"/>
              <a:buFont typeface="Arial"/>
              <a:buNone/>
            </a:pPr>
            <a:r>
              <a:rPr lang="en-US" sz="2200" b="1" i="0" u="none" strike="noStrike" cap="none">
                <a:solidFill>
                  <a:srgbClr val="000000"/>
                </a:solidFill>
                <a:latin typeface="Calibri"/>
                <a:ea typeface="Calibri"/>
                <a:cs typeface="Calibri"/>
                <a:sym typeface="Calibri"/>
              </a:rPr>
              <a:t>Applis pour la santé mentale </a:t>
            </a:r>
            <a:endParaRPr sz="1400" b="0" i="0" u="none" strike="noStrike" cap="none">
              <a:solidFill>
                <a:srgbClr val="000000"/>
              </a:solidFill>
              <a:latin typeface="Arial"/>
              <a:ea typeface="Arial"/>
              <a:cs typeface="Arial"/>
              <a:sym typeface="Arial"/>
            </a:endParaRPr>
          </a:p>
        </p:txBody>
      </p:sp>
      <p:sp>
        <p:nvSpPr>
          <p:cNvPr id="342" name="Google Shape;342;g2bbb28a7d3b_0_550"/>
          <p:cNvSpPr/>
          <p:nvPr/>
        </p:nvSpPr>
        <p:spPr>
          <a:xfrm>
            <a:off x="4176" y="89875"/>
            <a:ext cx="583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600" b="1" i="0" u="none" strike="noStrike" cap="none">
                <a:solidFill>
                  <a:srgbClr val="FFFFFF"/>
                </a:solidFill>
                <a:latin typeface="Gill Sans"/>
                <a:ea typeface="Gill Sans"/>
                <a:cs typeface="Gill Sans"/>
                <a:sym typeface="Gill Sans"/>
              </a:rPr>
              <a:t>10.</a:t>
            </a:r>
            <a:r>
              <a:rPr lang="en-US" sz="1600" b="1">
                <a:solidFill>
                  <a:srgbClr val="FFFFFF"/>
                </a:solidFill>
                <a:latin typeface="Gill Sans"/>
                <a:ea typeface="Gill Sans"/>
                <a:cs typeface="Gill Sans"/>
                <a:sym typeface="Gill Sans"/>
              </a:rPr>
              <a:t>4</a:t>
            </a:r>
            <a:r>
              <a:rPr lang="en-US" sz="1600" b="1" i="0" u="none" strike="noStrike" cap="none">
                <a:solidFill>
                  <a:srgbClr val="FFFFFF"/>
                </a:solidFill>
                <a:latin typeface="Gill Sans"/>
                <a:ea typeface="Gill Sans"/>
                <a:cs typeface="Gill Sans"/>
                <a:sym typeface="Gill Sans"/>
              </a:rPr>
              <a:t> </a:t>
            </a:r>
            <a:endParaRPr sz="16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0.4 Session de clôtur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Nky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M2T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zZM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M2T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M2T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M2T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NkyhZFQaV5GsAAABvAAAAHAAAAHVuaXZlcnNhbC9sb2NhbF9zZXR0aW5ncy54bWwNyrEKwkAMANC9XxEySB3Uugn2rpujCK0fENogB7mk9ELRv/e2N7x++GaBnbeSTANezx0C62xL0k/A9/Q43RCKky4kphxQDWGITS82k4zsXmOBVejH28S5wvlJuc4XqbOkAu1B/B6PeInNH1BLAwQUAAIACADNky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zZMoWeohDhNLAAAAbAAAABsAAAB1bml2ZXJzYWwvdW5pdmVyc2FsLnBuZy54bWyzsa/IzVEoSy0qzszPs1Uy1DNQsrfj5bIpKEoty0wtV6gAigEFIUBJoRLINUJwyzNTSjKAQiYmFgjBjNTM9IwSoKiBhRlcVB9oKABQSwECAAAUAAIACACpflBPNmFYAkcDAADhCQAAFAAAAAAAAAABAAAAAAAAAAAAdW5pdmVyc2FsL3BsYXllci54bWxQSwECAAAUAAIACADNkyhZtTf0qBwFAADhEwAAHQAAAAAAAAABAAAAAAB5AwAAdW5pdmVyc2FsL2NvbW1vbl9tZXNzYWdlcy5sbmdQSwECAAAUAAIACADNkyhZFR5gG6MAAAB/AQAALgAAAAAAAAABAAAAAADQCAAAdW5pdmVyc2FsL3BsYXliYWNrX2FuZF9uYXZpZ2F0aW9uX3NldHRpbmdzLnhtbFBLAQIAABQAAgAIAM2TKFl0STUfPAQAAAwVAAAnAAAAAAAAAAEAAAAAAL8JAAB1bml2ZXJzYWwvZmxhc2hfcHVibGlzaGluZ19zZXR0aW5ncy54bWxQSwECAAAUAAIACADNkyhZN4uHansDAACsDAAAIQAAAAAAAAABAAAAAABADgAAdW5pdmVyc2FsL2ZsYXNoX3NraW5fc2V0dGluZ3MueG1sUEsBAgAAFAACAAgAzZMoWaavViM2BAAAlhQAACYAAAAAAAAAAQAAAAAA+hEAAHVuaXZlcnNhbC9odG1sX3B1Ymxpc2hpbmdfc2V0dGluZ3MueG1sUEsBAgAAFAACAAgAzZMoWSYPfuiwAQAAbwYAAB8AAAAAAAAAAQAAAAAAdBYAAHVuaXZlcnNhbC9odG1sX3NraW5fc2V0dGluZ3MuanNQSwECAAAUAAIACADNkyhZFQaV5GsAAABvAAAAHAAAAAAAAAABAAAAAABhGAAAdW5pdmVyc2FsL2xvY2FsX3NldHRpbmdzLnhtbFBLAQIAABQAAgAIAM2TKFnCG66ZaBIAAPdNAAAXAAAAAAAAAAAAAAAAAAYZAAB1bml2ZXJzYWwvdW5pdmVyc2FsLnBuZ1BLAQIAABQAAgAIAM2TKFnqIQ4TSwAAAGwAAAAbAAAAAAAAAAEAAAAAAKMrAAB1bml2ZXJzYWwvdW5pdmVyc2FsLnBuZy54bWxQSwUGAAAAAAoACgAGAwAAJywAAAAA"/>
  <p:tag name="ISPRING_LMS_API_VERSION" val="SCORM 1.2"/>
  <p:tag name="ISPRING_ULTRA_SCORM_COURSE_ID" val="07B65320-2999-443B-B93B-AE550A18C09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10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0.4 Session de clôtur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634</Words>
  <Application>Microsoft Office PowerPoint</Application>
  <PresentationFormat>Ευρεία οθόνη</PresentationFormat>
  <Paragraphs>102</Paragraphs>
  <Slides>10</Slides>
  <Notes>10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5</vt:i4>
      </vt:variant>
      <vt:variant>
        <vt:lpstr>Τίτλοι διαφανειών</vt:lpstr>
      </vt:variant>
      <vt:variant>
        <vt:i4>10</vt:i4>
      </vt:variant>
    </vt:vector>
  </HeadingPairs>
  <TitlesOfParts>
    <vt:vector size="21" baseType="lpstr">
      <vt:lpstr>Noto Sans Symbols</vt:lpstr>
      <vt:lpstr>Arial</vt:lpstr>
      <vt:lpstr>Impact</vt:lpstr>
      <vt:lpstr>Gill Sans</vt:lpstr>
      <vt:lpstr>Roboto</vt:lpstr>
      <vt:lpstr>Calibri</vt:lpstr>
      <vt:lpstr>Θέμα του Office</vt:lpstr>
      <vt:lpstr>Θέμα του Office</vt:lpstr>
      <vt:lpstr>Θέμα του Office</vt:lpstr>
      <vt:lpstr>Θέμα του Office</vt:lpstr>
      <vt:lpstr>Θέμα του Office</vt:lpstr>
      <vt:lpstr>Παρουσίαση του PowerPoint</vt:lpstr>
      <vt:lpstr>Partenaires</vt:lpstr>
      <vt:lpstr>Objectifs</vt:lpstr>
      <vt:lpstr>Objectifs</vt:lpstr>
      <vt:lpstr>Compétences</vt:lpstr>
      <vt:lpstr>Santé mentale</vt:lpstr>
      <vt:lpstr>Émotions</vt:lpstr>
      <vt:lpstr>Applications dans le domaine de la santé mentale</vt:lpstr>
      <vt:lpstr>Fournir un retour d'information et discuter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10.4 Session de clôture</dc:title>
  <dc:creator>pantelis bbalaouras</dc:creator>
  <cp:lastModifiedBy>pantelis</cp:lastModifiedBy>
  <cp:revision>4</cp:revision>
  <dcterms:created xsi:type="dcterms:W3CDTF">2020-06-02T13:31:56Z</dcterms:created>
  <dcterms:modified xsi:type="dcterms:W3CDTF">2024-09-08T15:30:57Z</dcterms:modified>
</cp:coreProperties>
</file>