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6" r:id="rId2"/>
  </p:sldMasterIdLst>
  <p:notesMasterIdLst>
    <p:notesMasterId r:id="rId1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12192000" cy="6858000"/>
  <p:notesSz cx="6858000" cy="9144000"/>
  <p:embeddedFontLst>
    <p:embeddedFont>
      <p:font typeface="Gill Sans" panose="020B0604020202020204" charset="0"/>
      <p:regular r:id="rId19"/>
      <p:bold r:id="rId20"/>
    </p:embeddedFont>
    <p:embeddedFont>
      <p:font typeface="Calibri" panose="020F0502020204030204" pitchFamily="34" charset="0"/>
      <p:regular r:id="rId21"/>
      <p:bold r:id="rId22"/>
      <p:italic r:id="rId23"/>
      <p:boldItalic r:id="rId24"/>
    </p:embeddedFont>
    <p:embeddedFont>
      <p:font typeface="Roboto" panose="02000000000000000000" pitchFamily="2" charset="0"/>
      <p:regular r:id="rId25"/>
      <p:bold r:id="rId26"/>
      <p:italic r:id="rId27"/>
      <p:boldItalic r:id="rId28"/>
    </p:embeddedFont>
    <p:embeddedFont>
      <p:font typeface="Impact" panose="020B0806030902050204" pitchFamily="34" charset="0"/>
      <p:regular r:id="rId29"/>
    </p:embeddedFont>
  </p:embeddedFontLst>
  <p:custDataLst>
    <p:tags r:id="rId30"/>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hfJQC9li5kDeh9UGeJGjvRjPNhA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37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font" Target="fonts/font3.fntdata"/><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font" Target="fonts/font1.fntdata"/><Relationship Id="rId31"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tags" Target="tags/tag1.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 name="Google Shape;6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Bonne réponse : VRAI</a:t>
            </a:r>
            <a:endParaRPr/>
          </a:p>
        </p:txBody>
      </p:sp>
      <p:sp>
        <p:nvSpPr>
          <p:cNvPr id="220" name="Google Shape;22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Réponse correcte : A et B et C </a:t>
            </a:r>
            <a:endParaRPr/>
          </a:p>
        </p:txBody>
      </p:sp>
      <p:sp>
        <p:nvSpPr>
          <p:cNvPr id="232" name="Google Shape;23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Bonne réponse : VRAI</a:t>
            </a:r>
            <a:endParaRPr/>
          </a:p>
        </p:txBody>
      </p:sp>
      <p:sp>
        <p:nvSpPr>
          <p:cNvPr id="247" name="Google Shape;247;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Réponse correcte : B et D</a:t>
            </a:r>
            <a:endParaRPr/>
          </a:p>
        </p:txBody>
      </p:sp>
      <p:sp>
        <p:nvSpPr>
          <p:cNvPr id="259" name="Google Shape;259;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Bonne réponse : FAUX</a:t>
            </a:r>
            <a:endParaRPr/>
          </a:p>
        </p:txBody>
      </p:sp>
      <p:sp>
        <p:nvSpPr>
          <p:cNvPr id="274" name="Google Shape;274;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Réponse correcte : A et D</a:t>
            </a:r>
            <a:endParaRPr/>
          </a:p>
        </p:txBody>
      </p:sp>
      <p:sp>
        <p:nvSpPr>
          <p:cNvPr id="133" name="Google Shape;13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Réponses correctes : C et D </a:t>
            </a:r>
            <a:endParaRPr/>
          </a:p>
        </p:txBody>
      </p:sp>
      <p:sp>
        <p:nvSpPr>
          <p:cNvPr id="148" name="Google Shape;14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Bonne réponse : FAUX</a:t>
            </a:r>
            <a:endParaRPr/>
          </a:p>
        </p:txBody>
      </p:sp>
      <p:sp>
        <p:nvSpPr>
          <p:cNvPr id="163" name="Google Shape;16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Réponses correctes : A et B et D</a:t>
            </a:r>
            <a:endParaRPr/>
          </a:p>
        </p:txBody>
      </p:sp>
      <p:sp>
        <p:nvSpPr>
          <p:cNvPr id="175" name="Google Shape;17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Réponse correcte : B et D</a:t>
            </a:r>
            <a:endParaRPr/>
          </a:p>
        </p:txBody>
      </p:sp>
      <p:sp>
        <p:nvSpPr>
          <p:cNvPr id="190" name="Google Shape;19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Réponse correcte : B </a:t>
            </a:r>
            <a:endParaRPr/>
          </a:p>
        </p:txBody>
      </p:sp>
      <p:sp>
        <p:nvSpPr>
          <p:cNvPr id="205" name="Google Shape;20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5"/>
        <p:cNvGrpSpPr/>
        <p:nvPr/>
      </p:nvGrpSpPr>
      <p:grpSpPr>
        <a:xfrm>
          <a:off x="0" y="0"/>
          <a:ext cx="0" cy="0"/>
          <a:chOff x="0" y="0"/>
          <a:chExt cx="0" cy="0"/>
        </a:xfrm>
      </p:grpSpPr>
      <p:pic>
        <p:nvPicPr>
          <p:cNvPr id="16" name="Google Shape;16;p17"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17"/>
        <p:cNvGrpSpPr/>
        <p:nvPr/>
      </p:nvGrpSpPr>
      <p:grpSpPr>
        <a:xfrm>
          <a:off x="0" y="0"/>
          <a:ext cx="0" cy="0"/>
          <a:chOff x="0" y="0"/>
          <a:chExt cx="0" cy="0"/>
        </a:xfrm>
      </p:grpSpPr>
      <p:sp>
        <p:nvSpPr>
          <p:cNvPr id="18" name="Google Shape;18;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8"/>
          <p:cNvSpPr txBox="1"/>
          <p:nvPr/>
        </p:nvSpPr>
        <p:spPr>
          <a:xfrm>
            <a:off x="361999" y="5260932"/>
            <a:ext cx="2562438"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rgbClr val="FFFFFF"/>
                </a:solidFill>
                <a:latin typeface="Impact"/>
                <a:ea typeface="Impact"/>
                <a:cs typeface="Impact"/>
                <a:sym typeface="Impact"/>
              </a:rPr>
              <a:t>2. Empower</a:t>
            </a:r>
            <a:endParaRPr/>
          </a:p>
        </p:txBody>
      </p:sp>
      <p:sp>
        <p:nvSpPr>
          <p:cNvPr id="20" name="Google Shape;20;p18"/>
          <p:cNvSpPr txBox="1"/>
          <p:nvPr/>
        </p:nvSpPr>
        <p:spPr>
          <a:xfrm>
            <a:off x="6112132" y="5231422"/>
            <a:ext cx="2465863"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rgbClr val="FFFFFF"/>
                </a:solidFill>
                <a:latin typeface="Impact"/>
                <a:ea typeface="Impact"/>
                <a:cs typeface="Impact"/>
                <a:sym typeface="Impact"/>
              </a:rPr>
              <a:t>3. Participate</a:t>
            </a:r>
            <a:endParaRPr/>
          </a:p>
        </p:txBody>
      </p:sp>
      <p:sp>
        <p:nvSpPr>
          <p:cNvPr id="21" name="Google Shape;21;p18"/>
          <p:cNvSpPr txBox="1"/>
          <p:nvPr/>
        </p:nvSpPr>
        <p:spPr>
          <a:xfrm>
            <a:off x="381260" y="2409476"/>
            <a:ext cx="250962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0" i="0" u="none" strike="noStrike" cap="none">
                <a:solidFill>
                  <a:srgbClr val="FFFFFF"/>
                </a:solidFill>
                <a:latin typeface="Impact"/>
                <a:ea typeface="Impact"/>
                <a:cs typeface="Impact"/>
                <a:sym typeface="Impact"/>
              </a:rPr>
              <a:t>1. Prevent</a:t>
            </a:r>
            <a:endParaRPr/>
          </a:p>
        </p:txBody>
      </p:sp>
      <p:pic>
        <p:nvPicPr>
          <p:cNvPr id="22" name="Google Shape;22;p18"/>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24" name="Google Shape;24;p18"/>
          <p:cNvPicPr preferRelativeResize="0"/>
          <p:nvPr/>
        </p:nvPicPr>
        <p:blipFill rotWithShape="1">
          <a:blip r:embed="rId2">
            <a:alphaModFix/>
          </a:blip>
          <a:srcRect b="59835"/>
          <a:stretch/>
        </p:blipFill>
        <p:spPr>
          <a:xfrm rot="10800000">
            <a:off x="-8250" y="-4107"/>
            <a:ext cx="12191695" cy="349261"/>
          </a:xfrm>
          <a:prstGeom prst="rect">
            <a:avLst/>
          </a:prstGeom>
          <a:noFill/>
          <a:ln>
            <a:noFill/>
          </a:ln>
        </p:spPr>
      </p:pic>
      <p:pic>
        <p:nvPicPr>
          <p:cNvPr id="25" name="Google Shape;25;p18"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31635" y="365125"/>
            <a:ext cx="591924" cy="1059378"/>
          </a:xfrm>
          <a:prstGeom prst="rect">
            <a:avLst/>
          </a:prstGeom>
          <a:noFill/>
          <a:ln>
            <a:noFill/>
          </a:ln>
        </p:spPr>
      </p:pic>
      <p:pic>
        <p:nvPicPr>
          <p:cNvPr id="10" name="Εικόνα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Unit slide single column" type="obj">
  <p:cSld name="OBJECT">
    <p:spTree>
      <p:nvGrpSpPr>
        <p:cNvPr id="1" name="Shape 26"/>
        <p:cNvGrpSpPr/>
        <p:nvPr/>
      </p:nvGrpSpPr>
      <p:grpSpPr>
        <a:xfrm>
          <a:off x="0" y="0"/>
          <a:ext cx="0" cy="0"/>
          <a:chOff x="0" y="0"/>
          <a:chExt cx="0" cy="0"/>
        </a:xfrm>
      </p:grpSpPr>
      <p:sp>
        <p:nvSpPr>
          <p:cNvPr id="27" name="Google Shape;27;p19"/>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19"/>
          <p:cNvSpPr txBox="1">
            <a:spLocks noGrp="1"/>
          </p:cNvSpPr>
          <p:nvPr>
            <p:ph type="body" idx="1"/>
          </p:nvPr>
        </p:nvSpPr>
        <p:spPr>
          <a:xfrm>
            <a:off x="557999" y="1799999"/>
            <a:ext cx="5852132" cy="4865977"/>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SzPts val="2400"/>
              <a:buChar char="▪"/>
              <a:defRPr sz="2400"/>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19"/>
          <p:cNvSpPr txBox="1"/>
          <p:nvPr/>
        </p:nvSpPr>
        <p:spPr>
          <a:xfrm>
            <a:off x="0" y="81370"/>
            <a:ext cx="8709225" cy="322139"/>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i="0" u="none" strike="noStrike" cap="none">
                <a:solidFill>
                  <a:schemeClr val="lt1"/>
                </a:solidFill>
                <a:highlight>
                  <a:srgbClr val="C01E24"/>
                </a:highlight>
                <a:latin typeface="Arial"/>
                <a:ea typeface="Arial"/>
                <a:cs typeface="Arial"/>
                <a:sym typeface="Arial"/>
              </a:rPr>
              <a:t> </a:t>
            </a:r>
            <a:r>
              <a:rPr lang="en-US" sz="1800" b="1" i="0" u="none" strike="noStrike" cap="none">
                <a:solidFill>
                  <a:schemeClr val="lt1"/>
                </a:solidFill>
                <a:highlight>
                  <a:srgbClr val="C01E24"/>
                </a:highlight>
                <a:latin typeface="Calibri"/>
                <a:ea typeface="Calibri"/>
                <a:cs typeface="Calibri"/>
                <a:sym typeface="Calibri"/>
              </a:rPr>
              <a:t>2.2</a:t>
            </a:r>
            <a:r>
              <a:rPr lang="en-US" sz="1800" b="1" i="0" u="none" strike="noStrike" cap="none">
                <a:solidFill>
                  <a:schemeClr val="lt1"/>
                </a:solidFill>
                <a:highlight>
                  <a:srgbClr val="C01E24"/>
                </a:highlight>
                <a:latin typeface="Arial"/>
                <a:ea typeface="Arial"/>
                <a:cs typeface="Arial"/>
                <a:sym typeface="Arial"/>
              </a:rPr>
              <a:t> </a:t>
            </a:r>
            <a:r>
              <a:rPr lang="en-US" sz="1800" b="0" i="0" u="none" strike="noStrike" cap="none">
                <a:solidFill>
                  <a:srgbClr val="7F7F7F"/>
                </a:solidFill>
                <a:latin typeface="Arial"/>
                <a:ea typeface="Arial"/>
                <a:cs typeface="Arial"/>
                <a:sym typeface="Arial"/>
              </a:rPr>
              <a:t> How to search and select Health Apps</a:t>
            </a:r>
            <a:endParaRPr sz="1800" b="0" i="0" u="none" strike="noStrike" cap="none">
              <a:solidFill>
                <a:srgbClr val="7F7F7F"/>
              </a:solidFill>
              <a:latin typeface="Calibri"/>
              <a:ea typeface="Calibri"/>
              <a:cs typeface="Calibri"/>
              <a:sym typeface="Calibri"/>
            </a:endParaRPr>
          </a:p>
        </p:txBody>
      </p:sp>
      <p:pic>
        <p:nvPicPr>
          <p:cNvPr id="30" name="Google Shape;30;p19"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bmodule Intro">
  <p:cSld name="Submodule Intro">
    <p:spTree>
      <p:nvGrpSpPr>
        <p:cNvPr id="1" name="Shape 31"/>
        <p:cNvGrpSpPr/>
        <p:nvPr/>
      </p:nvGrpSpPr>
      <p:grpSpPr>
        <a:xfrm>
          <a:off x="0" y="0"/>
          <a:ext cx="0" cy="0"/>
          <a:chOff x="0" y="0"/>
          <a:chExt cx="0" cy="0"/>
        </a:xfrm>
      </p:grpSpPr>
      <p:sp>
        <p:nvSpPr>
          <p:cNvPr id="32" name="Google Shape;32;p22"/>
          <p:cNvSpPr/>
          <p:nvPr/>
        </p:nvSpPr>
        <p:spPr>
          <a:xfrm>
            <a:off x="0" y="2218305"/>
            <a:ext cx="12192001" cy="3787362"/>
          </a:xfrm>
          <a:custGeom>
            <a:avLst/>
            <a:gdLst/>
            <a:ahLst/>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a:noFill/>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285750" marR="0" lvl="0" indent="-171450" algn="ctr" rtl="0">
              <a:spcBef>
                <a:spcPts val="0"/>
              </a:spcBef>
              <a:spcAft>
                <a:spcPts val="0"/>
              </a:spcAft>
              <a:buClr>
                <a:schemeClr val="dk1"/>
              </a:buClr>
              <a:buSzPts val="1800"/>
              <a:buFont typeface="Noto Sans Symbols"/>
              <a:buNone/>
            </a:pPr>
            <a:endParaRPr sz="1800">
              <a:solidFill>
                <a:schemeClr val="dk1"/>
              </a:solidFill>
              <a:latin typeface="Calibri"/>
              <a:ea typeface="Calibri"/>
              <a:cs typeface="Calibri"/>
              <a:sym typeface="Calibri"/>
            </a:endParaRPr>
          </a:p>
        </p:txBody>
      </p:sp>
      <p:sp>
        <p:nvSpPr>
          <p:cNvPr id="33" name="Google Shape;33;p22"/>
          <p:cNvSpPr txBox="1">
            <a:spLocks noGrp="1"/>
          </p:cNvSpPr>
          <p:nvPr>
            <p:ph type="title"/>
          </p:nvPr>
        </p:nvSpPr>
        <p:spPr>
          <a:xfrm>
            <a:off x="558000" y="1080000"/>
            <a:ext cx="10515600" cy="61834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2"/>
          <p:cNvSpPr txBox="1">
            <a:spLocks noGrp="1"/>
          </p:cNvSpPr>
          <p:nvPr>
            <p:ph type="body" idx="1"/>
          </p:nvPr>
        </p:nvSpPr>
        <p:spPr>
          <a:xfrm>
            <a:off x="558000" y="2218304"/>
            <a:ext cx="7872768" cy="3787361"/>
          </a:xfrm>
          <a:prstGeom prst="rect">
            <a:avLst/>
          </a:prstGeom>
          <a:noFill/>
          <a:ln>
            <a:noFill/>
          </a:ln>
        </p:spPr>
        <p:txBody>
          <a:bodyPr spcFirstLastPara="1" wrap="square" lIns="91425" tIns="45700" rIns="91425" bIns="45700" anchor="t" anchorCtr="0">
            <a:normAutofit/>
          </a:bodyPr>
          <a:lstStyle>
            <a:lvl1pPr marL="457200" lvl="0" indent="-368300" algn="l">
              <a:lnSpc>
                <a:spcPct val="100000"/>
              </a:lnSpc>
              <a:spcBef>
                <a:spcPts val="600"/>
              </a:spcBef>
              <a:spcAft>
                <a:spcPts val="0"/>
              </a:spcAft>
              <a:buClr>
                <a:srgbClr val="C00000"/>
              </a:buClr>
              <a:buSzPts val="2200"/>
              <a:buFont typeface="Noto Sans Symbols"/>
              <a:buChar char="✔"/>
              <a:defRPr>
                <a:solidFill>
                  <a:schemeClr val="dk1"/>
                </a:solidFill>
                <a:latin typeface="Calibri"/>
                <a:ea typeface="Calibri"/>
                <a:cs typeface="Calibri"/>
                <a:sym typeface="Calibri"/>
              </a:defRPr>
            </a:lvl1pPr>
            <a:lvl2pPr marL="914400" lvl="1" indent="-396240" algn="l">
              <a:lnSpc>
                <a:spcPct val="100000"/>
              </a:lnSpc>
              <a:spcBef>
                <a:spcPts val="600"/>
              </a:spcBef>
              <a:spcAft>
                <a:spcPts val="0"/>
              </a:spcAft>
              <a:buClr>
                <a:srgbClr val="C00000"/>
              </a:buClr>
              <a:buSzPts val="2640"/>
              <a:buFont typeface="Noto Sans Symbols"/>
              <a:buChar char="✔"/>
              <a:defRPr>
                <a:solidFill>
                  <a:schemeClr val="dk1"/>
                </a:solidFill>
                <a:latin typeface="Calibri"/>
                <a:ea typeface="Calibri"/>
                <a:cs typeface="Calibri"/>
                <a:sym typeface="Calibri"/>
              </a:defRPr>
            </a:lvl2pPr>
            <a:lvl3pPr marL="1371600" lvl="2"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3pPr>
            <a:lvl4pPr marL="1828800" lvl="3"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4pPr>
            <a:lvl5pPr marL="2286000" lvl="4"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5" name="Google Shape;35;p22"/>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36" name="Google Shape;36;p22"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8" name="Εικόνα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38"/>
        <p:cNvGrpSpPr/>
        <p:nvPr/>
      </p:nvGrpSpPr>
      <p:grpSpPr>
        <a:xfrm>
          <a:off x="0" y="0"/>
          <a:ext cx="0" cy="0"/>
          <a:chOff x="0" y="0"/>
          <a:chExt cx="0" cy="0"/>
        </a:xfrm>
      </p:grpSpPr>
      <p:sp>
        <p:nvSpPr>
          <p:cNvPr id="39" name="Google Shape;39;p23"/>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3600"/>
              <a:buFont typeface="Calibri"/>
              <a:buNone/>
              <a:defRPr sz="36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3"/>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1800"/>
              <a:buNone/>
              <a:defRPr sz="1800" b="1">
                <a:solidFill>
                  <a:srgbClr val="000000"/>
                </a:solidFill>
                <a:latin typeface="Arial"/>
                <a:ea typeface="Arial"/>
                <a:cs typeface="Arial"/>
                <a:sym typeface="Arial"/>
              </a:defRPr>
            </a:lvl1pPr>
            <a:lvl2pPr marL="914400" lvl="1" indent="-228600" algn="l">
              <a:lnSpc>
                <a:spcPct val="100000"/>
              </a:lnSpc>
              <a:spcBef>
                <a:spcPts val="600"/>
              </a:spcBef>
              <a:spcAft>
                <a:spcPts val="0"/>
              </a:spcAft>
              <a:buSzPts val="24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3"/>
          <p:cNvSpPr txBox="1">
            <a:spLocks noGrp="1"/>
          </p:cNvSpPr>
          <p:nvPr>
            <p:ph type="body" idx="2"/>
          </p:nvPr>
        </p:nvSpPr>
        <p:spPr>
          <a:xfrm>
            <a:off x="558000" y="2687950"/>
            <a:ext cx="10515600" cy="3684588"/>
          </a:xfrm>
          <a:prstGeom prst="rect">
            <a:avLst/>
          </a:prstGeom>
          <a:noFill/>
          <a:ln>
            <a:noFill/>
          </a:ln>
        </p:spPr>
        <p:txBody>
          <a:bodyPr spcFirstLastPara="1" wrap="square" lIns="91425" tIns="45700" rIns="91425" bIns="45700" anchor="t" anchorCtr="0">
            <a:normAutofit/>
          </a:bodyPr>
          <a:lstStyle>
            <a:lvl1pPr marL="457200" lvl="0" indent="-368300" algn="l">
              <a:lnSpc>
                <a:spcPct val="150000"/>
              </a:lnSpc>
              <a:spcBef>
                <a:spcPts val="600"/>
              </a:spcBef>
              <a:spcAft>
                <a:spcPts val="0"/>
              </a:spcAft>
              <a:buClr>
                <a:srgbClr val="C01E24"/>
              </a:buClr>
              <a:buSzPts val="2200"/>
              <a:buChar char="▪"/>
              <a:defRPr>
                <a:latin typeface="Calibri"/>
                <a:ea typeface="Calibri"/>
                <a:cs typeface="Calibri"/>
                <a:sym typeface="Calibri"/>
              </a:defRPr>
            </a:lvl1pPr>
            <a:lvl2pPr marL="914400" lvl="1" indent="-396240" algn="l">
              <a:lnSpc>
                <a:spcPct val="150000"/>
              </a:lnSpc>
              <a:spcBef>
                <a:spcPts val="600"/>
              </a:spcBef>
              <a:spcAft>
                <a:spcPts val="0"/>
              </a:spcAft>
              <a:buClr>
                <a:srgbClr val="C01E24"/>
              </a:buClr>
              <a:buSzPts val="2640"/>
              <a:buChar char="▪"/>
              <a:defRPr>
                <a:latin typeface="Calibri"/>
                <a:ea typeface="Calibri"/>
                <a:cs typeface="Calibri"/>
                <a:sym typeface="Calibri"/>
              </a:defRPr>
            </a:lvl2pPr>
            <a:lvl3pPr marL="1371600" lvl="2" indent="-355600" algn="l">
              <a:lnSpc>
                <a:spcPct val="150000"/>
              </a:lnSpc>
              <a:spcBef>
                <a:spcPts val="600"/>
              </a:spcBef>
              <a:spcAft>
                <a:spcPts val="0"/>
              </a:spcAft>
              <a:buClr>
                <a:srgbClr val="C01E24"/>
              </a:buClr>
              <a:buSzPts val="2000"/>
              <a:buChar char="▪"/>
              <a:defRPr>
                <a:latin typeface="Calibri"/>
                <a:ea typeface="Calibri"/>
                <a:cs typeface="Calibri"/>
                <a:sym typeface="Calibri"/>
              </a:defRPr>
            </a:lvl3pPr>
            <a:lvl4pPr marL="1828800" lvl="3" indent="-355600" algn="l">
              <a:lnSpc>
                <a:spcPct val="150000"/>
              </a:lnSpc>
              <a:spcBef>
                <a:spcPts val="600"/>
              </a:spcBef>
              <a:spcAft>
                <a:spcPts val="0"/>
              </a:spcAft>
              <a:buClr>
                <a:srgbClr val="C01E24"/>
              </a:buClr>
              <a:buSzPts val="2000"/>
              <a:buChar char="▪"/>
              <a:defRPr>
                <a:latin typeface="Calibri"/>
                <a:ea typeface="Calibri"/>
                <a:cs typeface="Calibri"/>
                <a:sym typeface="Calibri"/>
              </a:defRPr>
            </a:lvl4pPr>
            <a:lvl5pPr marL="2286000" lvl="4" indent="-355600" algn="l">
              <a:lnSpc>
                <a:spcPct val="150000"/>
              </a:lnSpc>
              <a:spcBef>
                <a:spcPts val="600"/>
              </a:spcBef>
              <a:spcAft>
                <a:spcPts val="0"/>
              </a:spcAft>
              <a:buClr>
                <a:srgbClr val="C01E24"/>
              </a:buClr>
              <a:buSzPts val="2000"/>
              <a:buChar char="▪"/>
              <a:defRPr>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2" name="Google Shape;42;p23"/>
          <p:cNvPicPr preferRelativeResize="0"/>
          <p:nvPr userDrawn="1"/>
        </p:nvPicPr>
        <p:blipFill rotWithShape="1">
          <a:blip r:embed="rId2">
            <a:alphaModFix/>
          </a:blip>
          <a:srcRect b="59835"/>
          <a:stretch/>
        </p:blipFill>
        <p:spPr>
          <a:xfrm>
            <a:off x="4903" y="6508739"/>
            <a:ext cx="12191695" cy="349261"/>
          </a:xfrm>
          <a:prstGeom prst="rect">
            <a:avLst/>
          </a:prstGeom>
          <a:noFill/>
          <a:ln>
            <a:noFill/>
          </a:ln>
        </p:spPr>
      </p:pic>
      <p:pic>
        <p:nvPicPr>
          <p:cNvPr id="43" name="Google Shape;43;p23"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8" name="Εικόνα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Unit slide with 2 columns" type="twoObj">
  <p:cSld name="TWO_OBJECTS">
    <p:spTree>
      <p:nvGrpSpPr>
        <p:cNvPr id="1" name="Shape 45"/>
        <p:cNvGrpSpPr/>
        <p:nvPr/>
      </p:nvGrpSpPr>
      <p:grpSpPr>
        <a:xfrm>
          <a:off x="0" y="0"/>
          <a:ext cx="0" cy="0"/>
          <a:chOff x="0" y="0"/>
          <a:chExt cx="0" cy="0"/>
        </a:xfrm>
      </p:grpSpPr>
      <p:sp>
        <p:nvSpPr>
          <p:cNvPr id="46" name="Google Shape;46;p24"/>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4"/>
          <p:cNvSpPr txBox="1">
            <a:spLocks noGrp="1"/>
          </p:cNvSpPr>
          <p:nvPr>
            <p:ph type="body" idx="1"/>
          </p:nvPr>
        </p:nvSpPr>
        <p:spPr>
          <a:xfrm>
            <a:off x="557999" y="1800000"/>
            <a:ext cx="5409663"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4"/>
          <p:cNvSpPr txBox="1">
            <a:spLocks noGrp="1"/>
          </p:cNvSpPr>
          <p:nvPr>
            <p:ph type="body" idx="2"/>
          </p:nvPr>
        </p:nvSpPr>
        <p:spPr>
          <a:xfrm>
            <a:off x="6172199" y="1800000"/>
            <a:ext cx="5782377"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9" name="Google Shape;49;p24"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50" name="Google Shape;50;p24"/>
          <p:cNvSpPr txBox="1"/>
          <p:nvPr/>
        </p:nvSpPr>
        <p:spPr>
          <a:xfrm>
            <a:off x="0" y="98623"/>
            <a:ext cx="8709225" cy="322139"/>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a:solidFill>
                  <a:schemeClr val="lt1"/>
                </a:solidFill>
                <a:highlight>
                  <a:srgbClr val="C01E24"/>
                </a:highlight>
                <a:latin typeface="Arial"/>
                <a:ea typeface="Arial"/>
                <a:cs typeface="Arial"/>
                <a:sym typeface="Arial"/>
              </a:rPr>
              <a:t> </a:t>
            </a:r>
            <a:r>
              <a:rPr lang="en-US" sz="1800" b="1">
                <a:solidFill>
                  <a:schemeClr val="lt1"/>
                </a:solidFill>
                <a:highlight>
                  <a:srgbClr val="C01E24"/>
                </a:highlight>
                <a:latin typeface="Calibri"/>
                <a:ea typeface="Calibri"/>
                <a:cs typeface="Calibri"/>
                <a:sym typeface="Calibri"/>
              </a:rPr>
              <a:t>2.2</a:t>
            </a:r>
            <a:r>
              <a:rPr lang="en-US" sz="1800" b="1">
                <a:solidFill>
                  <a:schemeClr val="lt1"/>
                </a:solidFill>
                <a:highlight>
                  <a:srgbClr val="C01E24"/>
                </a:highlight>
                <a:latin typeface="Arial"/>
                <a:ea typeface="Arial"/>
                <a:cs typeface="Arial"/>
                <a:sym typeface="Arial"/>
              </a:rPr>
              <a:t> </a:t>
            </a:r>
            <a:r>
              <a:rPr lang="en-US" sz="1800">
                <a:solidFill>
                  <a:srgbClr val="7F7F7F"/>
                </a:solidFill>
                <a:latin typeface="Arial"/>
                <a:ea typeface="Arial"/>
                <a:cs typeface="Arial"/>
                <a:sym typeface="Arial"/>
              </a:rPr>
              <a:t> How to search and select Health Apps</a:t>
            </a:r>
            <a:endParaRPr sz="1800">
              <a:solidFill>
                <a:srgbClr val="7F7F7F"/>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ubmodule other slide 1 column">
  <p:cSld name="Submodule other slide 1 column">
    <p:spTree>
      <p:nvGrpSpPr>
        <p:cNvPr id="1" name="Shape 51"/>
        <p:cNvGrpSpPr/>
        <p:nvPr/>
      </p:nvGrpSpPr>
      <p:grpSpPr>
        <a:xfrm>
          <a:off x="0" y="0"/>
          <a:ext cx="0" cy="0"/>
          <a:chOff x="0" y="0"/>
          <a:chExt cx="0" cy="0"/>
        </a:xfrm>
      </p:grpSpPr>
      <p:sp>
        <p:nvSpPr>
          <p:cNvPr id="52" name="Google Shape;52;p25"/>
          <p:cNvSpPr txBox="1">
            <a:spLocks noGrp="1"/>
          </p:cNvSpPr>
          <p:nvPr>
            <p:ph type="title"/>
          </p:nvPr>
        </p:nvSpPr>
        <p:spPr>
          <a:xfrm>
            <a:off x="558000" y="1080000"/>
            <a:ext cx="11059692" cy="7281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400"/>
              <a:buFont typeface="Calibri"/>
              <a:buNone/>
              <a:defRPr sz="24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25"/>
          <p:cNvSpPr txBox="1">
            <a:spLocks noGrp="1"/>
          </p:cNvSpPr>
          <p:nvPr>
            <p:ph type="body" idx="1"/>
          </p:nvPr>
        </p:nvSpPr>
        <p:spPr>
          <a:xfrm>
            <a:off x="557999" y="2459736"/>
            <a:ext cx="11059693" cy="394132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25"/>
          <p:cNvSpPr txBox="1"/>
          <p:nvPr/>
        </p:nvSpPr>
        <p:spPr>
          <a:xfrm>
            <a:off x="0" y="98623"/>
            <a:ext cx="8709225" cy="322139"/>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a:solidFill>
                  <a:schemeClr val="lt1"/>
                </a:solidFill>
                <a:highlight>
                  <a:srgbClr val="C01E24"/>
                </a:highlight>
                <a:latin typeface="Arial"/>
                <a:ea typeface="Arial"/>
                <a:cs typeface="Arial"/>
                <a:sym typeface="Arial"/>
              </a:rPr>
              <a:t> </a:t>
            </a:r>
            <a:r>
              <a:rPr lang="en-US" sz="1800" b="1">
                <a:solidFill>
                  <a:schemeClr val="lt1"/>
                </a:solidFill>
                <a:highlight>
                  <a:srgbClr val="C01E24"/>
                </a:highlight>
                <a:latin typeface="Calibri"/>
                <a:ea typeface="Calibri"/>
                <a:cs typeface="Calibri"/>
                <a:sym typeface="Calibri"/>
              </a:rPr>
              <a:t>2.2</a:t>
            </a:r>
            <a:r>
              <a:rPr lang="en-US" sz="1800" b="1">
                <a:solidFill>
                  <a:schemeClr val="lt1"/>
                </a:solidFill>
                <a:highlight>
                  <a:srgbClr val="C01E24"/>
                </a:highlight>
                <a:latin typeface="Arial"/>
                <a:ea typeface="Arial"/>
                <a:cs typeface="Arial"/>
                <a:sym typeface="Arial"/>
              </a:rPr>
              <a:t> </a:t>
            </a:r>
            <a:r>
              <a:rPr lang="en-US" sz="1800">
                <a:solidFill>
                  <a:srgbClr val="7F7F7F"/>
                </a:solidFill>
                <a:latin typeface="Arial"/>
                <a:ea typeface="Arial"/>
                <a:cs typeface="Arial"/>
                <a:sym typeface="Arial"/>
              </a:rPr>
              <a:t> How to search and select Health Apps</a:t>
            </a:r>
            <a:endParaRPr sz="1800">
              <a:solidFill>
                <a:srgbClr val="7F7F7F"/>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61"/>
        <p:cNvGrpSpPr/>
        <p:nvPr/>
      </p:nvGrpSpPr>
      <p:grpSpPr>
        <a:xfrm>
          <a:off x="0" y="0"/>
          <a:ext cx="0" cy="0"/>
          <a:chOff x="0" y="0"/>
          <a:chExt cx="0" cy="0"/>
        </a:xfrm>
      </p:grpSpPr>
      <p:pic>
        <p:nvPicPr>
          <p:cNvPr id="62" name="Google Shape;62;p21"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6"/>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5"/>
        <p:cNvGrpSpPr/>
        <p:nvPr/>
      </p:nvGrpSpPr>
      <p:grpSpPr>
        <a:xfrm>
          <a:off x="0" y="0"/>
          <a:ext cx="0" cy="0"/>
          <a:chOff x="0" y="0"/>
          <a:chExt cx="0" cy="0"/>
        </a:xfrm>
      </p:grpSpPr>
      <p:sp>
        <p:nvSpPr>
          <p:cNvPr id="56" name="Google Shape;56;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7" name="Google Shape;57;p20"/>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lt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lt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58" name="Google Shape;5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59" name="Google Shape;5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60" name="Google Shape;6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u="none">
                <a:solidFill>
                  <a:schemeClr val="lt1"/>
                </a:solidFill>
                <a:latin typeface="Calibri"/>
                <a:ea typeface="Calibri"/>
                <a:cs typeface="Calibri"/>
                <a:sym typeface="Calibri"/>
              </a:defRPr>
            </a:lvl1pPr>
            <a:lvl2pPr marL="0" marR="0" lvl="1" indent="0" algn="r" rtl="0">
              <a:spcBef>
                <a:spcPts val="0"/>
              </a:spcBef>
              <a:buNone/>
              <a:defRPr sz="1200" b="0" u="none">
                <a:solidFill>
                  <a:schemeClr val="lt1"/>
                </a:solidFill>
                <a:latin typeface="Calibri"/>
                <a:ea typeface="Calibri"/>
                <a:cs typeface="Calibri"/>
                <a:sym typeface="Calibri"/>
              </a:defRPr>
            </a:lvl2pPr>
            <a:lvl3pPr marL="0" marR="0" lvl="2" indent="0" algn="r" rtl="0">
              <a:spcBef>
                <a:spcPts val="0"/>
              </a:spcBef>
              <a:buNone/>
              <a:defRPr sz="1200" b="0" u="none">
                <a:solidFill>
                  <a:schemeClr val="lt1"/>
                </a:solidFill>
                <a:latin typeface="Calibri"/>
                <a:ea typeface="Calibri"/>
                <a:cs typeface="Calibri"/>
                <a:sym typeface="Calibri"/>
              </a:defRPr>
            </a:lvl3pPr>
            <a:lvl4pPr marL="0" marR="0" lvl="3" indent="0" algn="r" rtl="0">
              <a:spcBef>
                <a:spcPts val="0"/>
              </a:spcBef>
              <a:buNone/>
              <a:defRPr sz="1200" b="0" u="none">
                <a:solidFill>
                  <a:schemeClr val="lt1"/>
                </a:solidFill>
                <a:latin typeface="Calibri"/>
                <a:ea typeface="Calibri"/>
                <a:cs typeface="Calibri"/>
                <a:sym typeface="Calibri"/>
              </a:defRPr>
            </a:lvl4pPr>
            <a:lvl5pPr marL="0" marR="0" lvl="4" indent="0" algn="r" rtl="0">
              <a:spcBef>
                <a:spcPts val="0"/>
              </a:spcBef>
              <a:buNone/>
              <a:defRPr sz="1200" b="0" u="none">
                <a:solidFill>
                  <a:schemeClr val="lt1"/>
                </a:solidFill>
                <a:latin typeface="Calibri"/>
                <a:ea typeface="Calibri"/>
                <a:cs typeface="Calibri"/>
                <a:sym typeface="Calibri"/>
              </a:defRPr>
            </a:lvl5pPr>
            <a:lvl6pPr marL="0" marR="0" lvl="5" indent="0" algn="r" rtl="0">
              <a:spcBef>
                <a:spcPts val="0"/>
              </a:spcBef>
              <a:buNone/>
              <a:defRPr sz="1200" b="0" u="none">
                <a:solidFill>
                  <a:schemeClr val="lt1"/>
                </a:solidFill>
                <a:latin typeface="Calibri"/>
                <a:ea typeface="Calibri"/>
                <a:cs typeface="Calibri"/>
                <a:sym typeface="Calibri"/>
              </a:defRPr>
            </a:lvl6pPr>
            <a:lvl7pPr marL="0" marR="0" lvl="6" indent="0" algn="r" rtl="0">
              <a:spcBef>
                <a:spcPts val="0"/>
              </a:spcBef>
              <a:buNone/>
              <a:defRPr sz="1200" b="0" u="none">
                <a:solidFill>
                  <a:schemeClr val="lt1"/>
                </a:solidFill>
                <a:latin typeface="Calibri"/>
                <a:ea typeface="Calibri"/>
                <a:cs typeface="Calibri"/>
                <a:sym typeface="Calibri"/>
              </a:defRPr>
            </a:lvl7pPr>
            <a:lvl8pPr marL="0" marR="0" lvl="7" indent="0" algn="r" rtl="0">
              <a:spcBef>
                <a:spcPts val="0"/>
              </a:spcBef>
              <a:buNone/>
              <a:defRPr sz="1200" b="0" u="none">
                <a:solidFill>
                  <a:schemeClr val="lt1"/>
                </a:solidFill>
                <a:latin typeface="Calibri"/>
                <a:ea typeface="Calibri"/>
                <a:cs typeface="Calibri"/>
                <a:sym typeface="Calibri"/>
              </a:defRPr>
            </a:lvl8pPr>
            <a:lvl9pPr marL="0" marR="0" lvl="8" indent="0" algn="r" rtl="0">
              <a:spcBef>
                <a:spcPts val="0"/>
              </a:spcBef>
              <a:buNone/>
              <a:defRPr sz="1200" b="0" u="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7" r:id="rId1"/>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6.jpg"/><Relationship Id="rId18" Type="http://schemas.openxmlformats.org/officeDocument/2006/relationships/hyperlink" Target="http://www.amsed.fr/" TargetMode="External"/><Relationship Id="rId3" Type="http://schemas.openxmlformats.org/officeDocument/2006/relationships/image" Target="../media/image11.jpg"/><Relationship Id="rId7" Type="http://schemas.openxmlformats.org/officeDocument/2006/relationships/image" Target="../media/image13.jpg"/><Relationship Id="rId12" Type="http://schemas.openxmlformats.org/officeDocument/2006/relationships/hyperlink" Target="https://www.media-k.eu/" TargetMode="External"/><Relationship Id="rId17"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17.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hyperlink" Target="http://www.coordina-oerh.com/" TargetMode="External"/><Relationship Id="rId11" Type="http://schemas.openxmlformats.org/officeDocument/2006/relationships/image" Target="../media/image15.jpg"/><Relationship Id="rId5" Type="http://schemas.openxmlformats.org/officeDocument/2006/relationships/image" Target="../media/image12.jpg"/><Relationship Id="rId15" Type="http://schemas.openxmlformats.org/officeDocument/2006/relationships/hyperlink" Target="http://www.connexions.gr/" TargetMode="External"/><Relationship Id="rId10" Type="http://schemas.openxmlformats.org/officeDocument/2006/relationships/hyperlink" Target="http://www.uv.es/"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4.jpg"/><Relationship Id="rId14" Type="http://schemas.openxmlformats.org/officeDocument/2006/relationships/hyperlink" Target="https://www.oxfamitalia.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
          <p:cNvSpPr txBox="1"/>
          <p:nvPr/>
        </p:nvSpPr>
        <p:spPr>
          <a:xfrm>
            <a:off x="4089116" y="3513902"/>
            <a:ext cx="8064946" cy="2015774"/>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0000"/>
              </a:buClr>
              <a:buSzPts val="3400"/>
              <a:buFont typeface="Calibri"/>
              <a:buNone/>
            </a:pPr>
            <a:r>
              <a:rPr lang="en-US" sz="3400" b="1" i="0" u="none" strike="noStrike" cap="none" dirty="0">
                <a:solidFill>
                  <a:srgbClr val="C00000"/>
                </a:solidFill>
                <a:latin typeface="Calibri"/>
                <a:ea typeface="Calibri"/>
                <a:cs typeface="Calibri"/>
                <a:sym typeface="Calibri"/>
              </a:rPr>
              <a:t>Module 2 - Session </a:t>
            </a:r>
            <a:r>
              <a:rPr lang="en-US" sz="3400" b="1" i="0" u="none" strike="noStrike" cap="none" dirty="0" err="1" smtClean="0">
                <a:solidFill>
                  <a:srgbClr val="C00000"/>
                </a:solidFill>
                <a:latin typeface="Calibri"/>
                <a:ea typeface="Calibri"/>
                <a:cs typeface="Calibri"/>
                <a:sym typeface="Calibri"/>
              </a:rPr>
              <a:t>d'auto-apprentissage</a:t>
            </a:r>
            <a:r>
              <a:rPr lang="en-US" sz="3400" b="1" i="0" u="none" strike="noStrike" cap="none" dirty="0" smtClean="0">
                <a:solidFill>
                  <a:srgbClr val="C00000"/>
                </a:solidFill>
                <a:latin typeface="Calibri"/>
                <a:ea typeface="Calibri"/>
                <a:cs typeface="Calibri"/>
                <a:sym typeface="Calibri"/>
              </a:rPr>
              <a:t> </a:t>
            </a:r>
            <a:r>
              <a:rPr lang="en-US" sz="2400" b="1" i="0" u="none" strike="noStrike" cap="none" dirty="0" smtClean="0">
                <a:solidFill>
                  <a:srgbClr val="C00000"/>
                </a:solidFill>
                <a:latin typeface="Calibri"/>
                <a:ea typeface="Calibri"/>
                <a:cs typeface="Calibri"/>
                <a:sym typeface="Calibri"/>
              </a:rPr>
              <a:t>(2.3</a:t>
            </a:r>
            <a:r>
              <a:rPr lang="en-US" sz="2400" b="1" i="0" u="none" strike="noStrike" cap="none" dirty="0">
                <a:solidFill>
                  <a:srgbClr val="C00000"/>
                </a:solidFill>
                <a:latin typeface="Calibri"/>
                <a:ea typeface="Calibri"/>
                <a:cs typeface="Calibri"/>
                <a:sym typeface="Calibri"/>
              </a:rPr>
              <a:t>)</a:t>
            </a:r>
            <a:r>
              <a:rPr lang="en-US" sz="3400" b="1" i="0" u="none" strike="noStrike" cap="none" dirty="0">
                <a:solidFill>
                  <a:schemeClr val="dk1"/>
                </a:solidFill>
                <a:latin typeface="Calibri"/>
                <a:ea typeface="Calibri"/>
                <a:cs typeface="Calibri"/>
                <a:sym typeface="Calibri"/>
              </a:rPr>
              <a:t/>
            </a:r>
            <a:br>
              <a:rPr lang="en-US" sz="3400" b="1" i="0" u="none" strike="noStrike" cap="none" dirty="0">
                <a:solidFill>
                  <a:schemeClr val="dk1"/>
                </a:solidFill>
                <a:latin typeface="Calibri"/>
                <a:ea typeface="Calibri"/>
                <a:cs typeface="Calibri"/>
                <a:sym typeface="Calibri"/>
              </a:rPr>
            </a:br>
            <a:r>
              <a:rPr lang="en-US" sz="4000" i="0" u="none" strike="noStrike" cap="none" dirty="0">
                <a:solidFill>
                  <a:schemeClr val="dk1"/>
                </a:solidFill>
                <a:latin typeface="Calibri"/>
                <a:ea typeface="Calibri"/>
                <a:cs typeface="Calibri"/>
                <a:sym typeface="Calibri"/>
              </a:rPr>
              <a:t>Comment </a:t>
            </a:r>
            <a:r>
              <a:rPr lang="en-US" sz="4000" i="0" u="none" strike="noStrike" cap="none" dirty="0" err="1">
                <a:solidFill>
                  <a:schemeClr val="dk1"/>
                </a:solidFill>
                <a:latin typeface="Calibri"/>
                <a:ea typeface="Calibri"/>
                <a:cs typeface="Calibri"/>
                <a:sym typeface="Calibri"/>
              </a:rPr>
              <a:t>rechercher</a:t>
            </a:r>
            <a:r>
              <a:rPr lang="en-US" sz="4000" i="0" u="none" strike="noStrike" cap="none" dirty="0">
                <a:solidFill>
                  <a:schemeClr val="dk1"/>
                </a:solidFill>
                <a:latin typeface="Calibri"/>
                <a:ea typeface="Calibri"/>
                <a:cs typeface="Calibri"/>
                <a:sym typeface="Calibri"/>
              </a:rPr>
              <a:t> et </a:t>
            </a:r>
            <a:r>
              <a:rPr lang="en-US" sz="4000" i="0" u="none" strike="noStrike" cap="none" dirty="0" err="1">
                <a:solidFill>
                  <a:schemeClr val="dk1"/>
                </a:solidFill>
                <a:latin typeface="Calibri"/>
                <a:ea typeface="Calibri"/>
                <a:cs typeface="Calibri"/>
                <a:sym typeface="Calibri"/>
              </a:rPr>
              <a:t>sélectionner</a:t>
            </a:r>
            <a:r>
              <a:rPr lang="en-US" sz="4000" i="0" u="none" strike="noStrike" cap="none" dirty="0">
                <a:solidFill>
                  <a:schemeClr val="dk1"/>
                </a:solidFill>
                <a:latin typeface="Calibri"/>
                <a:ea typeface="Calibri"/>
                <a:cs typeface="Calibri"/>
                <a:sym typeface="Calibri"/>
              </a:rPr>
              <a:t> des applications de santé</a:t>
            </a:r>
            <a:endParaRPr sz="3400" i="0" u="none" strike="noStrike" cap="none" dirty="0">
              <a:solidFill>
                <a:schemeClr val="dk1"/>
              </a:solidFill>
              <a:latin typeface="Calibri"/>
              <a:ea typeface="Calibri"/>
              <a:cs typeface="Calibri"/>
              <a:sym typeface="Calibri"/>
            </a:endParaRPr>
          </a:p>
        </p:txBody>
      </p:sp>
      <p:sp>
        <p:nvSpPr>
          <p:cNvPr id="68" name="Google Shape;68;p1"/>
          <p:cNvSpPr/>
          <p:nvPr/>
        </p:nvSpPr>
        <p:spPr>
          <a:xfrm>
            <a:off x="-2" y="671930"/>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1</a:t>
            </a:r>
            <a:endParaRPr sz="2400" b="0" i="0" u="none" strike="noStrike" cap="none">
              <a:solidFill>
                <a:srgbClr val="F2F2F2"/>
              </a:solidFill>
              <a:latin typeface="Calibri"/>
              <a:ea typeface="Calibri"/>
              <a:cs typeface="Calibri"/>
              <a:sym typeface="Calibri"/>
            </a:endParaRPr>
          </a:p>
        </p:txBody>
      </p:sp>
      <p:sp>
        <p:nvSpPr>
          <p:cNvPr id="69" name="Google Shape;69;p1"/>
          <p:cNvSpPr/>
          <p:nvPr/>
        </p:nvSpPr>
        <p:spPr>
          <a:xfrm>
            <a:off x="-56" y="2302518"/>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3</a:t>
            </a:r>
            <a:endParaRPr sz="2400" b="0" i="0" u="none" strike="noStrike" cap="none">
              <a:solidFill>
                <a:srgbClr val="F2F2F2"/>
              </a:solidFill>
              <a:latin typeface="Calibri"/>
              <a:ea typeface="Calibri"/>
              <a:cs typeface="Calibri"/>
              <a:sym typeface="Calibri"/>
            </a:endParaRPr>
          </a:p>
        </p:txBody>
      </p:sp>
      <p:sp>
        <p:nvSpPr>
          <p:cNvPr id="70" name="Google Shape;70;p1"/>
          <p:cNvSpPr/>
          <p:nvPr/>
        </p:nvSpPr>
        <p:spPr>
          <a:xfrm>
            <a:off x="-2" y="3170974"/>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4</a:t>
            </a:r>
            <a:endParaRPr sz="2400" b="0" i="0" u="none" strike="noStrike" cap="none">
              <a:solidFill>
                <a:srgbClr val="F2F2F2"/>
              </a:solidFill>
              <a:latin typeface="Calibri"/>
              <a:ea typeface="Calibri"/>
              <a:cs typeface="Calibri"/>
              <a:sym typeface="Calibri"/>
            </a:endParaRPr>
          </a:p>
        </p:txBody>
      </p:sp>
      <p:sp>
        <p:nvSpPr>
          <p:cNvPr id="71" name="Google Shape;71;p1"/>
          <p:cNvSpPr/>
          <p:nvPr/>
        </p:nvSpPr>
        <p:spPr>
          <a:xfrm>
            <a:off x="1655" y="4036937"/>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5</a:t>
            </a:r>
            <a:endParaRPr sz="2400" b="0" i="0" u="none" strike="noStrike" cap="none">
              <a:solidFill>
                <a:srgbClr val="F2F2F2"/>
              </a:solidFill>
              <a:latin typeface="Calibri"/>
              <a:ea typeface="Calibri"/>
              <a:cs typeface="Calibri"/>
              <a:sym typeface="Calibri"/>
            </a:endParaRPr>
          </a:p>
        </p:txBody>
      </p:sp>
      <p:pic>
        <p:nvPicPr>
          <p:cNvPr id="72" name="Google Shape;72;p1" descr="Εικόνα που περιέχει κείμενο, γραμματοσειρά, λογότυπο, γραφικά&#10;&#10;Περιγραφή που δημιουργήθηκε αυτόματα"/>
          <p:cNvPicPr preferRelativeResize="0"/>
          <p:nvPr/>
        </p:nvPicPr>
        <p:blipFill rotWithShape="1">
          <a:blip r:embed="rId3">
            <a:alphaModFix/>
          </a:blip>
          <a:srcRect l="19107"/>
          <a:stretch/>
        </p:blipFill>
        <p:spPr>
          <a:xfrm>
            <a:off x="4310344" y="1134849"/>
            <a:ext cx="6563496" cy="2084244"/>
          </a:xfrm>
          <a:prstGeom prst="rect">
            <a:avLst/>
          </a:prstGeom>
          <a:noFill/>
          <a:ln>
            <a:noFill/>
          </a:ln>
        </p:spPr>
      </p:pic>
      <p:sp>
        <p:nvSpPr>
          <p:cNvPr id="73" name="Google Shape;73;p1"/>
          <p:cNvSpPr txBox="1"/>
          <p:nvPr/>
        </p:nvSpPr>
        <p:spPr>
          <a:xfrm>
            <a:off x="4863323" y="2899483"/>
            <a:ext cx="6094902"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0" i="0" u="none" strike="noStrike" cap="none">
                <a:solidFill>
                  <a:srgbClr val="ABC7F1"/>
                </a:solidFill>
                <a:latin typeface="Calibri"/>
                <a:ea typeface="Calibri"/>
                <a:cs typeface="Calibri"/>
                <a:sym typeface="Calibri"/>
              </a:rPr>
              <a:t>https://apps4health.eu/</a:t>
            </a:r>
            <a:endParaRPr/>
          </a:p>
        </p:txBody>
      </p:sp>
      <p:pic>
        <p:nvPicPr>
          <p:cNvPr id="74" name="Google Shape;74;p1"/>
          <p:cNvPicPr preferRelativeResize="0"/>
          <p:nvPr/>
        </p:nvPicPr>
        <p:blipFill rotWithShape="1">
          <a:blip r:embed="rId4">
            <a:alphaModFix/>
          </a:blip>
          <a:srcRect/>
          <a:stretch/>
        </p:blipFill>
        <p:spPr>
          <a:xfrm>
            <a:off x="-8249" y="5991490"/>
            <a:ext cx="12191695" cy="869554"/>
          </a:xfrm>
          <a:prstGeom prst="rect">
            <a:avLst/>
          </a:prstGeom>
          <a:noFill/>
          <a:ln>
            <a:noFill/>
          </a:ln>
        </p:spPr>
      </p:pic>
      <p:pic>
        <p:nvPicPr>
          <p:cNvPr id="75" name="Google Shape;75;p1"/>
          <p:cNvPicPr preferRelativeResize="0"/>
          <p:nvPr/>
        </p:nvPicPr>
        <p:blipFill rotWithShape="1">
          <a:blip r:embed="rId5">
            <a:alphaModFix/>
          </a:blip>
          <a:srcRect/>
          <a:stretch/>
        </p:blipFill>
        <p:spPr>
          <a:xfrm>
            <a:off x="10748048" y="6336215"/>
            <a:ext cx="1406013" cy="492105"/>
          </a:xfrm>
          <a:prstGeom prst="rect">
            <a:avLst/>
          </a:prstGeom>
          <a:noFill/>
          <a:ln>
            <a:noFill/>
          </a:ln>
        </p:spPr>
      </p:pic>
      <p:pic>
        <p:nvPicPr>
          <p:cNvPr id="76" name="Google Shape;76;p1"/>
          <p:cNvPicPr preferRelativeResize="0"/>
          <p:nvPr/>
        </p:nvPicPr>
        <p:blipFill rotWithShape="1">
          <a:blip r:embed="rId4">
            <a:alphaModFix/>
          </a:blip>
          <a:srcRect b="59835"/>
          <a:stretch/>
        </p:blipFill>
        <p:spPr>
          <a:xfrm rot="10800000">
            <a:off x="-8250" y="-4107"/>
            <a:ext cx="12191695" cy="349261"/>
          </a:xfrm>
          <a:prstGeom prst="rect">
            <a:avLst/>
          </a:prstGeom>
          <a:noFill/>
          <a:ln>
            <a:noFill/>
          </a:ln>
        </p:spPr>
      </p:pic>
      <p:pic>
        <p:nvPicPr>
          <p:cNvPr id="77" name="Google Shape;77;p1" descr="Εικόνα που περιέχει clipart, σύμβολο, καρτούν, λογότυπο&#10;&#10;Περιγραφή που δημιουργήθηκε αυτόματα"/>
          <p:cNvPicPr preferRelativeResize="0"/>
          <p:nvPr/>
        </p:nvPicPr>
        <p:blipFill rotWithShape="1">
          <a:blip r:embed="rId6">
            <a:alphaModFix/>
          </a:blip>
          <a:srcRect/>
          <a:stretch/>
        </p:blipFill>
        <p:spPr>
          <a:xfrm>
            <a:off x="1996896" y="1576370"/>
            <a:ext cx="1880187" cy="3365007"/>
          </a:xfrm>
          <a:prstGeom prst="rect">
            <a:avLst/>
          </a:prstGeom>
          <a:noFill/>
          <a:ln>
            <a:noFill/>
          </a:ln>
        </p:spPr>
      </p:pic>
      <p:sp>
        <p:nvSpPr>
          <p:cNvPr id="78" name="Google Shape;78;p1"/>
          <p:cNvSpPr/>
          <p:nvPr/>
        </p:nvSpPr>
        <p:spPr>
          <a:xfrm>
            <a:off x="728869" y="1172199"/>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7</a:t>
            </a:r>
            <a:endParaRPr sz="2400" b="0" i="0" u="none" strike="noStrike" cap="none">
              <a:solidFill>
                <a:srgbClr val="F2F2F2"/>
              </a:solidFill>
              <a:latin typeface="Calibri"/>
              <a:ea typeface="Calibri"/>
              <a:cs typeface="Calibri"/>
              <a:sym typeface="Calibri"/>
            </a:endParaRPr>
          </a:p>
        </p:txBody>
      </p:sp>
      <p:sp>
        <p:nvSpPr>
          <p:cNvPr id="79" name="Google Shape;79;p1"/>
          <p:cNvSpPr/>
          <p:nvPr/>
        </p:nvSpPr>
        <p:spPr>
          <a:xfrm>
            <a:off x="721541" y="2008020"/>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8</a:t>
            </a:r>
            <a:endParaRPr sz="2400" b="0" i="0" u="none" strike="noStrike" cap="none">
              <a:solidFill>
                <a:srgbClr val="F2F2F2"/>
              </a:solidFill>
              <a:latin typeface="Calibri"/>
              <a:ea typeface="Calibri"/>
              <a:cs typeface="Calibri"/>
              <a:sym typeface="Calibri"/>
            </a:endParaRPr>
          </a:p>
        </p:txBody>
      </p:sp>
      <p:sp>
        <p:nvSpPr>
          <p:cNvPr id="80" name="Google Shape;80;p1"/>
          <p:cNvSpPr/>
          <p:nvPr/>
        </p:nvSpPr>
        <p:spPr>
          <a:xfrm>
            <a:off x="728815" y="2802787"/>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9</a:t>
            </a:r>
            <a:endParaRPr sz="2400" b="0" i="0" u="none" strike="noStrike" cap="none">
              <a:solidFill>
                <a:srgbClr val="F2F2F2"/>
              </a:solidFill>
              <a:latin typeface="Calibri"/>
              <a:ea typeface="Calibri"/>
              <a:cs typeface="Calibri"/>
              <a:sym typeface="Calibri"/>
            </a:endParaRPr>
          </a:p>
        </p:txBody>
      </p:sp>
      <p:sp>
        <p:nvSpPr>
          <p:cNvPr id="81" name="Google Shape;81;p1"/>
          <p:cNvSpPr/>
          <p:nvPr/>
        </p:nvSpPr>
        <p:spPr>
          <a:xfrm>
            <a:off x="728869" y="3671243"/>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10</a:t>
            </a:r>
            <a:endParaRPr sz="2400" b="0" i="0" u="none" strike="noStrike" cap="none">
              <a:solidFill>
                <a:srgbClr val="F2F2F2"/>
              </a:solidFill>
              <a:latin typeface="Calibri"/>
              <a:ea typeface="Calibri"/>
              <a:cs typeface="Calibri"/>
              <a:sym typeface="Calibri"/>
            </a:endParaRPr>
          </a:p>
        </p:txBody>
      </p:sp>
      <p:sp>
        <p:nvSpPr>
          <p:cNvPr id="82" name="Google Shape;82;p1"/>
          <p:cNvSpPr/>
          <p:nvPr/>
        </p:nvSpPr>
        <p:spPr>
          <a:xfrm>
            <a:off x="730526" y="4537206"/>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11</a:t>
            </a:r>
            <a:endParaRPr sz="2400" b="0" i="0" u="none" strike="noStrike" cap="none">
              <a:solidFill>
                <a:srgbClr val="F2F2F2"/>
              </a:solidFill>
              <a:latin typeface="Calibri"/>
              <a:ea typeface="Calibri"/>
              <a:cs typeface="Calibri"/>
              <a:sym typeface="Calibri"/>
            </a:endParaRPr>
          </a:p>
        </p:txBody>
      </p:sp>
      <p:sp>
        <p:nvSpPr>
          <p:cNvPr id="83" name="Google Shape;83;p1"/>
          <p:cNvSpPr/>
          <p:nvPr/>
        </p:nvSpPr>
        <p:spPr>
          <a:xfrm>
            <a:off x="2425150" y="6376653"/>
            <a:ext cx="8293082" cy="63242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1000" b="0" i="0" u="none" strike="noStrike" cap="none">
                <a:solidFill>
                  <a:srgbClr val="DDEAF6"/>
                </a:solidFill>
                <a:latin typeface="Calibri"/>
                <a:ea typeface="Calibri"/>
                <a:cs typeface="Calibri"/>
                <a:sym typeface="Calibri"/>
              </a:rPr>
              <a:t>Financé par l'Union européenne. Les points de vue et opinions exprimés n'engagent que leurs auteurs et ne reflètent pas nécessairement ceux de l'Union européenne ou de l'Agence exécutive européenne pour l'éducation et la culture (EACEA). Ni l'Union européenne ni l'EACEA ne peuvent en être tenues pour responsables.</a:t>
            </a:r>
            <a:endParaRPr sz="1000" b="0" i="0" u="none" strike="noStrike" cap="none">
              <a:solidFill>
                <a:srgbClr val="DDEAF6"/>
              </a:solidFill>
              <a:latin typeface="Calibri"/>
              <a:ea typeface="Calibri"/>
              <a:cs typeface="Calibri"/>
              <a:sym typeface="Calibri"/>
            </a:endParaRPr>
          </a:p>
        </p:txBody>
      </p:sp>
      <p:pic>
        <p:nvPicPr>
          <p:cNvPr id="84" name="Google Shape;84;p1"/>
          <p:cNvPicPr preferRelativeResize="0"/>
          <p:nvPr/>
        </p:nvPicPr>
        <p:blipFill>
          <a:blip r:embed="rId7"/>
          <a:srcRect/>
          <a:stretch/>
        </p:blipFill>
        <p:spPr>
          <a:xfrm>
            <a:off x="19458" y="6414599"/>
            <a:ext cx="1938951" cy="436098"/>
          </a:xfrm>
          <a:prstGeom prst="rect">
            <a:avLst/>
          </a:prstGeom>
          <a:noFill/>
          <a:ln>
            <a:noFill/>
          </a:ln>
        </p:spPr>
      </p:pic>
      <p:sp>
        <p:nvSpPr>
          <p:cNvPr id="85" name="Google Shape;85;p1"/>
          <p:cNvSpPr/>
          <p:nvPr/>
        </p:nvSpPr>
        <p:spPr>
          <a:xfrm>
            <a:off x="-835" y="4892447"/>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6</a:t>
            </a:r>
            <a:endParaRPr sz="2400" b="0" i="0" u="none" strike="noStrike" cap="none">
              <a:solidFill>
                <a:srgbClr val="F2F2F2"/>
              </a:solidFill>
              <a:latin typeface="Calibri"/>
              <a:ea typeface="Calibri"/>
              <a:cs typeface="Calibri"/>
              <a:sym typeface="Calibri"/>
            </a:endParaRPr>
          </a:p>
        </p:txBody>
      </p:sp>
      <p:sp>
        <p:nvSpPr>
          <p:cNvPr id="86" name="Google Shape;86;p1"/>
          <p:cNvSpPr/>
          <p:nvPr/>
        </p:nvSpPr>
        <p:spPr>
          <a:xfrm>
            <a:off x="-8163" y="1495460"/>
            <a:ext cx="722376" cy="868136"/>
          </a:xfrm>
          <a:prstGeom prst="rect">
            <a:avLst/>
          </a:prstGeom>
          <a:solidFill>
            <a:srgbClr val="C000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i="0" u="none" strike="noStrike" cap="none">
                <a:solidFill>
                  <a:schemeClr val="lt1"/>
                </a:solidFill>
                <a:latin typeface="Calibri"/>
                <a:ea typeface="Calibri"/>
                <a:cs typeface="Calibri"/>
                <a:sym typeface="Calibri"/>
              </a:rPr>
              <a:t>2</a:t>
            </a:r>
            <a:endParaRPr sz="2400" b="1"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0"/>
          <p:cNvSpPr/>
          <p:nvPr/>
        </p:nvSpPr>
        <p:spPr>
          <a:xfrm>
            <a:off x="2105025" y="1028700"/>
            <a:ext cx="7534275" cy="880487"/>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rgbClr val="203864"/>
                </a:solidFill>
                <a:latin typeface="Calibri"/>
                <a:ea typeface="Calibri"/>
                <a:cs typeface="Calibri"/>
                <a:sym typeface="Calibri"/>
              </a:rPr>
              <a:t>Vous devriez être sceptique si les seules données sur l'efficacité d'une application proviennent du développeur lui-même.</a:t>
            </a:r>
            <a:endParaRPr sz="1800" b="1" i="1">
              <a:solidFill>
                <a:srgbClr val="203864"/>
              </a:solidFill>
              <a:latin typeface="Calibri"/>
              <a:ea typeface="Calibri"/>
              <a:cs typeface="Calibri"/>
              <a:sym typeface="Calibri"/>
            </a:endParaRPr>
          </a:p>
        </p:txBody>
      </p:sp>
      <p:sp>
        <p:nvSpPr>
          <p:cNvPr id="225" name="Google Shape;225;p10"/>
          <p:cNvSpPr/>
          <p:nvPr/>
        </p:nvSpPr>
        <p:spPr>
          <a:xfrm>
            <a:off x="0" y="-3"/>
            <a:ext cx="409200" cy="301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a:solidFill>
                  <a:srgbClr val="FFFFFF"/>
                </a:solidFill>
                <a:latin typeface="Gill Sans"/>
                <a:ea typeface="Gill Sans"/>
                <a:cs typeface="Gill Sans"/>
                <a:sym typeface="Gill Sans"/>
              </a:rPr>
              <a:t>1 </a:t>
            </a:r>
            <a:endParaRPr sz="1800" b="1">
              <a:solidFill>
                <a:srgbClr val="FFFFFF"/>
              </a:solidFill>
              <a:latin typeface="Gill Sans"/>
              <a:ea typeface="Gill Sans"/>
              <a:cs typeface="Gill Sans"/>
              <a:sym typeface="Gill Sans"/>
            </a:endParaRPr>
          </a:p>
        </p:txBody>
      </p:sp>
      <p:sp>
        <p:nvSpPr>
          <p:cNvPr id="226" name="Google Shape;226;p10"/>
          <p:cNvSpPr/>
          <p:nvPr/>
        </p:nvSpPr>
        <p:spPr>
          <a:xfrm>
            <a:off x="0" y="0"/>
            <a:ext cx="631500" cy="4308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a:solidFill>
                <a:srgbClr val="FFFFFF"/>
              </a:solidFill>
              <a:latin typeface="Calibri"/>
              <a:ea typeface="Calibri"/>
              <a:cs typeface="Calibri"/>
              <a:sym typeface="Calibri"/>
            </a:endParaRPr>
          </a:p>
        </p:txBody>
      </p:sp>
      <p:sp>
        <p:nvSpPr>
          <p:cNvPr id="227" name="Google Shape;227;p10"/>
          <p:cNvSpPr txBox="1"/>
          <p:nvPr/>
        </p:nvSpPr>
        <p:spPr>
          <a:xfrm>
            <a:off x="631400" y="0"/>
            <a:ext cx="6100800" cy="4308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1800" b="1">
                <a:solidFill>
                  <a:srgbClr val="000000"/>
                </a:solidFill>
                <a:latin typeface="Calibri"/>
                <a:ea typeface="Calibri"/>
                <a:cs typeface="Calibri"/>
                <a:sym typeface="Calibri"/>
              </a:rPr>
              <a:t>Comment rechercher et sélectionner des applications de santé</a:t>
            </a:r>
            <a:endParaRPr sz="1800" b="1">
              <a:solidFill>
                <a:srgbClr val="000000"/>
              </a:solidFill>
              <a:latin typeface="Calibri"/>
              <a:ea typeface="Calibri"/>
              <a:cs typeface="Calibri"/>
              <a:sym typeface="Calibri"/>
            </a:endParaRPr>
          </a:p>
        </p:txBody>
      </p:sp>
      <p:sp>
        <p:nvSpPr>
          <p:cNvPr id="228" name="Google Shape;228;p10"/>
          <p:cNvSpPr/>
          <p:nvPr/>
        </p:nvSpPr>
        <p:spPr>
          <a:xfrm>
            <a:off x="80375" y="62900"/>
            <a:ext cx="551100" cy="301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a:solidFill>
                  <a:srgbClr val="FFFFFF"/>
                </a:solidFill>
                <a:latin typeface="Gill Sans"/>
                <a:ea typeface="Gill Sans"/>
                <a:cs typeface="Gill Sans"/>
                <a:sym typeface="Gill Sans"/>
              </a:rPr>
              <a:t>2.2 </a:t>
            </a:r>
            <a:endParaRPr sz="1800" b="1">
              <a:solidFill>
                <a:srgbClr val="FFFFFF"/>
              </a:solidFill>
              <a:latin typeface="Gill Sans"/>
              <a:ea typeface="Gill Sans"/>
              <a:cs typeface="Gill Sans"/>
              <a:sym typeface="Gill Sans"/>
            </a:endParaRPr>
          </a:p>
        </p:txBody>
      </p:sp>
      <p:sp>
        <p:nvSpPr>
          <p:cNvPr id="9" name="Ορθογώνιο 8">
            <a:extLst>
              <a:ext uri="{FF2B5EF4-FFF2-40B4-BE49-F238E27FC236}">
                <a16:creationId xmlns:a16="http://schemas.microsoft.com/office/drawing/2014/main" id="{88178301-C8A7-4724-8CF8-344EAE75664C}"/>
              </a:ext>
            </a:extLst>
          </p:cNvPr>
          <p:cNvSpPr/>
          <p:nvPr/>
        </p:nvSpPr>
        <p:spPr>
          <a:xfrm>
            <a:off x="6134100" y="2867023"/>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dirty="0">
                <a:latin typeface="Calibri"/>
                <a:ea typeface="Calibri"/>
                <a:cs typeface="Calibri"/>
                <a:sym typeface="Calibri"/>
              </a:rPr>
              <a:t>Faux</a:t>
            </a:r>
          </a:p>
        </p:txBody>
      </p:sp>
      <p:sp>
        <p:nvSpPr>
          <p:cNvPr id="10" name="Ορθογώνιο 9">
            <a:extLst>
              <a:ext uri="{FF2B5EF4-FFF2-40B4-BE49-F238E27FC236}">
                <a16:creationId xmlns:a16="http://schemas.microsoft.com/office/drawing/2014/main" id="{E448F981-31BC-4A5C-A52A-2CB296CA1B95}"/>
              </a:ext>
            </a:extLst>
          </p:cNvPr>
          <p:cNvSpPr/>
          <p:nvPr/>
        </p:nvSpPr>
        <p:spPr>
          <a:xfrm>
            <a:off x="2105025" y="286702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dirty="0" err="1">
                <a:latin typeface="Calibri"/>
                <a:ea typeface="Calibri"/>
                <a:cs typeface="Calibri"/>
                <a:sym typeface="Calibri"/>
              </a:rPr>
              <a:t>Vrai</a:t>
            </a:r>
            <a:endParaRPr lang="en-US" dirty="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9"/>
                                        </p:tgtEl>
                                        <p:attrNameLst>
                                          <p:attrName>fillcolor</p:attrName>
                                        </p:attrNameLst>
                                      </p:cBhvr>
                                      <p:to>
                                        <a:srgbClr val="C01E24"/>
                                      </p:to>
                                    </p:animClr>
                                    <p:set>
                                      <p:cBhvr>
                                        <p:cTn id="7" dur="2000" fill="hold"/>
                                        <p:tgtEl>
                                          <p:spTgt spid="9"/>
                                        </p:tgtEl>
                                        <p:attrNameLst>
                                          <p:attrName>fill.type</p:attrName>
                                        </p:attrNameLst>
                                      </p:cBhvr>
                                      <p:to>
                                        <p:strVal val="solid"/>
                                      </p:to>
                                    </p:set>
                                    <p:set>
                                      <p:cBhvr>
                                        <p:cTn id="8"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538135"/>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1"/>
          <p:cNvSpPr/>
          <p:nvPr/>
        </p:nvSpPr>
        <p:spPr>
          <a:xfrm>
            <a:off x="2105025" y="1028700"/>
            <a:ext cx="7534275" cy="904875"/>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rgbClr val="203864"/>
                </a:solidFill>
                <a:latin typeface="Calibri"/>
                <a:ea typeface="Calibri"/>
                <a:cs typeface="Calibri"/>
                <a:sym typeface="Calibri"/>
              </a:rPr>
              <a:t>Quels sont les risques liés à l'utilisation d'applications de santé de mauvaise qualité ?</a:t>
            </a:r>
            <a:endParaRPr sz="2000" b="1">
              <a:solidFill>
                <a:srgbClr val="203864"/>
              </a:solidFill>
              <a:latin typeface="Calibri"/>
              <a:ea typeface="Calibri"/>
              <a:cs typeface="Calibri"/>
              <a:sym typeface="Calibri"/>
            </a:endParaRPr>
          </a:p>
        </p:txBody>
      </p:sp>
      <p:sp>
        <p:nvSpPr>
          <p:cNvPr id="237" name="Google Shape;237;p11"/>
          <p:cNvSpPr txBox="1"/>
          <p:nvPr/>
        </p:nvSpPr>
        <p:spPr>
          <a:xfrm>
            <a:off x="2112600" y="1987425"/>
            <a:ext cx="26061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1">
                <a:solidFill>
                  <a:schemeClr val="dk1"/>
                </a:solidFill>
                <a:latin typeface="Calibri"/>
                <a:ea typeface="Calibri"/>
                <a:cs typeface="Calibri"/>
                <a:sym typeface="Calibri"/>
              </a:rPr>
              <a:t>Trois réponses sont correctes !</a:t>
            </a:r>
            <a:endParaRPr sz="1400" b="1" i="1">
              <a:solidFill>
                <a:schemeClr val="dk1"/>
              </a:solidFill>
              <a:latin typeface="Calibri"/>
              <a:ea typeface="Calibri"/>
              <a:cs typeface="Calibri"/>
              <a:sym typeface="Calibri"/>
            </a:endParaRPr>
          </a:p>
        </p:txBody>
      </p:sp>
      <p:sp>
        <p:nvSpPr>
          <p:cNvPr id="240" name="Google Shape;240;p11"/>
          <p:cNvSpPr/>
          <p:nvPr/>
        </p:nvSpPr>
        <p:spPr>
          <a:xfrm>
            <a:off x="0" y="-3"/>
            <a:ext cx="409200" cy="301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a:solidFill>
                  <a:srgbClr val="FFFFFF"/>
                </a:solidFill>
                <a:latin typeface="Gill Sans"/>
                <a:ea typeface="Gill Sans"/>
                <a:cs typeface="Gill Sans"/>
                <a:sym typeface="Gill Sans"/>
              </a:rPr>
              <a:t>1 </a:t>
            </a:r>
            <a:endParaRPr sz="1800" b="1">
              <a:solidFill>
                <a:srgbClr val="FFFFFF"/>
              </a:solidFill>
              <a:latin typeface="Gill Sans"/>
              <a:ea typeface="Gill Sans"/>
              <a:cs typeface="Gill Sans"/>
              <a:sym typeface="Gill Sans"/>
            </a:endParaRPr>
          </a:p>
        </p:txBody>
      </p:sp>
      <p:sp>
        <p:nvSpPr>
          <p:cNvPr id="241" name="Google Shape;241;p11"/>
          <p:cNvSpPr/>
          <p:nvPr/>
        </p:nvSpPr>
        <p:spPr>
          <a:xfrm>
            <a:off x="0" y="0"/>
            <a:ext cx="631500" cy="4308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a:solidFill>
                <a:srgbClr val="FFFFFF"/>
              </a:solidFill>
              <a:latin typeface="Calibri"/>
              <a:ea typeface="Calibri"/>
              <a:cs typeface="Calibri"/>
              <a:sym typeface="Calibri"/>
            </a:endParaRPr>
          </a:p>
        </p:txBody>
      </p:sp>
      <p:sp>
        <p:nvSpPr>
          <p:cNvPr id="242" name="Google Shape;242;p11"/>
          <p:cNvSpPr txBox="1"/>
          <p:nvPr/>
        </p:nvSpPr>
        <p:spPr>
          <a:xfrm>
            <a:off x="631400" y="0"/>
            <a:ext cx="6100800" cy="4308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1800" b="1">
                <a:solidFill>
                  <a:srgbClr val="000000"/>
                </a:solidFill>
                <a:latin typeface="Calibri"/>
                <a:ea typeface="Calibri"/>
                <a:cs typeface="Calibri"/>
                <a:sym typeface="Calibri"/>
              </a:rPr>
              <a:t>Comment rechercher et sélectionner des applications de santé</a:t>
            </a:r>
            <a:endParaRPr sz="1800" b="1">
              <a:solidFill>
                <a:srgbClr val="000000"/>
              </a:solidFill>
              <a:latin typeface="Calibri"/>
              <a:ea typeface="Calibri"/>
              <a:cs typeface="Calibri"/>
              <a:sym typeface="Calibri"/>
            </a:endParaRPr>
          </a:p>
        </p:txBody>
      </p:sp>
      <p:sp>
        <p:nvSpPr>
          <p:cNvPr id="243" name="Google Shape;243;p11"/>
          <p:cNvSpPr/>
          <p:nvPr/>
        </p:nvSpPr>
        <p:spPr>
          <a:xfrm>
            <a:off x="80375" y="62900"/>
            <a:ext cx="551100" cy="301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a:solidFill>
                  <a:srgbClr val="FFFFFF"/>
                </a:solidFill>
                <a:latin typeface="Gill Sans"/>
                <a:ea typeface="Gill Sans"/>
                <a:cs typeface="Gill Sans"/>
                <a:sym typeface="Gill Sans"/>
              </a:rPr>
              <a:t>2.2 </a:t>
            </a:r>
            <a:endParaRPr sz="1800" b="1">
              <a:solidFill>
                <a:srgbClr val="FFFFFF"/>
              </a:solidFill>
              <a:latin typeface="Gill Sans"/>
              <a:ea typeface="Gill Sans"/>
              <a:cs typeface="Gill Sans"/>
              <a:sym typeface="Gill Sans"/>
            </a:endParaRPr>
          </a:p>
        </p:txBody>
      </p:sp>
      <p:sp>
        <p:nvSpPr>
          <p:cNvPr id="12" name="Ορθογώνιο 11">
            <a:extLst>
              <a:ext uri="{FF2B5EF4-FFF2-40B4-BE49-F238E27FC236}">
                <a16:creationId xmlns:a16="http://schemas.microsoft.com/office/drawing/2014/main" id="{E448F981-31BC-4A5C-A52A-2CB296CA1B95}"/>
              </a:ext>
            </a:extLst>
          </p:cNvPr>
          <p:cNvSpPr/>
          <p:nvPr/>
        </p:nvSpPr>
        <p:spPr>
          <a:xfrm>
            <a:off x="6141675" y="2831512"/>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B. </a:t>
            </a:r>
            <a:r>
              <a:rPr lang="en-US" dirty="0">
                <a:latin typeface="Calibri"/>
                <a:ea typeface="Calibri"/>
                <a:cs typeface="Calibri"/>
                <a:sym typeface="Calibri"/>
              </a:rPr>
              <a:t>Les applications </a:t>
            </a:r>
            <a:r>
              <a:rPr lang="en-US" dirty="0" err="1">
                <a:latin typeface="Calibri"/>
                <a:ea typeface="Calibri"/>
                <a:cs typeface="Calibri"/>
                <a:sym typeface="Calibri"/>
              </a:rPr>
              <a:t>peuvent</a:t>
            </a:r>
            <a:r>
              <a:rPr lang="en-US" dirty="0">
                <a:latin typeface="Calibri"/>
                <a:ea typeface="Calibri"/>
                <a:cs typeface="Calibri"/>
                <a:sym typeface="Calibri"/>
              </a:rPr>
              <a:t> </a:t>
            </a:r>
            <a:r>
              <a:rPr lang="en-US" dirty="0" err="1">
                <a:latin typeface="Calibri"/>
                <a:ea typeface="Calibri"/>
                <a:cs typeface="Calibri"/>
                <a:sym typeface="Calibri"/>
              </a:rPr>
              <a:t>regrouper</a:t>
            </a:r>
            <a:r>
              <a:rPr lang="en-US" dirty="0">
                <a:latin typeface="Calibri"/>
                <a:ea typeface="Calibri"/>
                <a:cs typeface="Calibri"/>
                <a:sym typeface="Calibri"/>
              </a:rPr>
              <a:t> des </a:t>
            </a:r>
            <a:r>
              <a:rPr lang="en-US" dirty="0" err="1">
                <a:latin typeface="Calibri"/>
                <a:ea typeface="Calibri"/>
                <a:cs typeface="Calibri"/>
                <a:sym typeface="Calibri"/>
              </a:rPr>
              <a:t>informations</a:t>
            </a:r>
            <a:r>
              <a:rPr lang="en-US" dirty="0">
                <a:latin typeface="Calibri"/>
                <a:ea typeface="Calibri"/>
                <a:cs typeface="Calibri"/>
                <a:sym typeface="Calibri"/>
              </a:rPr>
              <a:t> </a:t>
            </a:r>
            <a:r>
              <a:rPr lang="en-US" dirty="0" err="1">
                <a:latin typeface="Calibri"/>
                <a:ea typeface="Calibri"/>
                <a:cs typeface="Calibri"/>
                <a:sym typeface="Calibri"/>
              </a:rPr>
              <a:t>médiocres</a:t>
            </a:r>
            <a:r>
              <a:rPr lang="en-US" dirty="0">
                <a:latin typeface="Calibri"/>
                <a:ea typeface="Calibri"/>
                <a:cs typeface="Calibri"/>
                <a:sym typeface="Calibri"/>
              </a:rPr>
              <a:t>, </a:t>
            </a:r>
            <a:r>
              <a:rPr lang="en-US" dirty="0" err="1">
                <a:latin typeface="Calibri"/>
                <a:ea typeface="Calibri"/>
                <a:cs typeface="Calibri"/>
                <a:sym typeface="Calibri"/>
              </a:rPr>
              <a:t>voire</a:t>
            </a:r>
            <a:r>
              <a:rPr lang="en-US" dirty="0">
                <a:latin typeface="Calibri"/>
                <a:ea typeface="Calibri"/>
                <a:cs typeface="Calibri"/>
                <a:sym typeface="Calibri"/>
              </a:rPr>
              <a:t> </a:t>
            </a:r>
            <a:r>
              <a:rPr lang="en-US" dirty="0" err="1">
                <a:latin typeface="Calibri"/>
                <a:ea typeface="Calibri"/>
                <a:cs typeface="Calibri"/>
                <a:sym typeface="Calibri"/>
              </a:rPr>
              <a:t>incorrectes</a:t>
            </a:r>
            <a:endParaRPr lang="el-GR" dirty="0"/>
          </a:p>
        </p:txBody>
      </p:sp>
      <p:sp>
        <p:nvSpPr>
          <p:cNvPr id="13" name="Ορθογώνιο 12">
            <a:extLst>
              <a:ext uri="{FF2B5EF4-FFF2-40B4-BE49-F238E27FC236}">
                <a16:creationId xmlns:a16="http://schemas.microsoft.com/office/drawing/2014/main" id="{330EFFD1-979D-4EE1-BDD9-918267F048CC}"/>
              </a:ext>
            </a:extLst>
          </p:cNvPr>
          <p:cNvSpPr/>
          <p:nvPr/>
        </p:nvSpPr>
        <p:spPr>
          <a:xfrm>
            <a:off x="6141675" y="4079287"/>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D. </a:t>
            </a:r>
            <a:r>
              <a:rPr lang="en-US" dirty="0">
                <a:latin typeface="Calibri"/>
                <a:ea typeface="Calibri"/>
                <a:cs typeface="Calibri"/>
                <a:sym typeface="Calibri"/>
              </a:rPr>
              <a:t>Les applications de santé </a:t>
            </a:r>
            <a:r>
              <a:rPr lang="en-US" dirty="0" err="1">
                <a:latin typeface="Calibri"/>
                <a:ea typeface="Calibri"/>
                <a:cs typeface="Calibri"/>
                <a:sym typeface="Calibri"/>
              </a:rPr>
              <a:t>sont</a:t>
            </a:r>
            <a:r>
              <a:rPr lang="en-US" dirty="0">
                <a:latin typeface="Calibri"/>
                <a:ea typeface="Calibri"/>
                <a:cs typeface="Calibri"/>
                <a:sym typeface="Calibri"/>
              </a:rPr>
              <a:t> </a:t>
            </a:r>
            <a:r>
              <a:rPr lang="en-US" dirty="0" err="1">
                <a:latin typeface="Calibri"/>
                <a:ea typeface="Calibri"/>
                <a:cs typeface="Calibri"/>
                <a:sym typeface="Calibri"/>
              </a:rPr>
              <a:t>généralement</a:t>
            </a:r>
            <a:r>
              <a:rPr lang="en-US" dirty="0">
                <a:latin typeface="Calibri"/>
                <a:ea typeface="Calibri"/>
                <a:cs typeface="Calibri"/>
                <a:sym typeface="Calibri"/>
              </a:rPr>
              <a:t> sans </a:t>
            </a:r>
            <a:r>
              <a:rPr lang="en-US" dirty="0" err="1">
                <a:latin typeface="Calibri"/>
                <a:ea typeface="Calibri"/>
                <a:cs typeface="Calibri"/>
                <a:sym typeface="Calibri"/>
              </a:rPr>
              <a:t>risque</a:t>
            </a:r>
            <a:r>
              <a:rPr lang="en-US" dirty="0">
                <a:latin typeface="Calibri"/>
                <a:ea typeface="Calibri"/>
                <a:cs typeface="Calibri"/>
                <a:sym typeface="Calibri"/>
              </a:rPr>
              <a:t> </a:t>
            </a:r>
            <a:endParaRPr lang="el-GR" dirty="0"/>
          </a:p>
        </p:txBody>
      </p:sp>
      <p:sp>
        <p:nvSpPr>
          <p:cNvPr id="14" name="Ορθογώνιο 13">
            <a:extLst>
              <a:ext uri="{FF2B5EF4-FFF2-40B4-BE49-F238E27FC236}">
                <a16:creationId xmlns:a16="http://schemas.microsoft.com/office/drawing/2014/main" id="{453F1606-7CA3-397D-C6BF-162075F56CBA}"/>
              </a:ext>
            </a:extLst>
          </p:cNvPr>
          <p:cNvSpPr/>
          <p:nvPr/>
        </p:nvSpPr>
        <p:spPr>
          <a:xfrm>
            <a:off x="2112600" y="4079287"/>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dirty="0"/>
              <a:t>C. </a:t>
            </a:r>
            <a:r>
              <a:rPr lang="fr-FR" dirty="0">
                <a:latin typeface="Calibri"/>
                <a:ea typeface="Calibri"/>
                <a:cs typeface="Calibri"/>
                <a:sym typeface="Calibri"/>
              </a:rPr>
              <a:t>Une information erronée sur les applications peut conduire à une évaluation incorrecte d'une maladie.</a:t>
            </a:r>
          </a:p>
        </p:txBody>
      </p:sp>
      <p:sp>
        <p:nvSpPr>
          <p:cNvPr id="15" name="Ορθογώνιο 14">
            <a:extLst>
              <a:ext uri="{FF2B5EF4-FFF2-40B4-BE49-F238E27FC236}">
                <a16:creationId xmlns:a16="http://schemas.microsoft.com/office/drawing/2014/main" id="{CAAE83D5-94E1-E69B-F4FC-8082A441E4B5}"/>
              </a:ext>
            </a:extLst>
          </p:cNvPr>
          <p:cNvSpPr/>
          <p:nvPr/>
        </p:nvSpPr>
        <p:spPr>
          <a:xfrm>
            <a:off x="2112600" y="283305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A. </a:t>
            </a:r>
            <a:r>
              <a:rPr lang="fr-FR" dirty="0">
                <a:latin typeface="Calibri"/>
                <a:ea typeface="Calibri"/>
                <a:cs typeface="Calibri"/>
                <a:sym typeface="Calibri"/>
              </a:rPr>
              <a:t>. Les applications peuvent faire de fausses allégations de </a:t>
            </a:r>
            <a:r>
              <a:rPr lang="fr-FR" dirty="0" smtClean="0">
                <a:latin typeface="Calibri"/>
                <a:ea typeface="Calibri"/>
                <a:cs typeface="Calibri"/>
                <a:sym typeface="Calibri"/>
              </a:rPr>
              <a:t>santé</a:t>
            </a:r>
            <a:endParaRPr lang="fr-FR" dirty="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2"/>
                                        </p:tgtEl>
                                        <p:attrNameLst>
                                          <p:attrName>fillcolor</p:attrName>
                                        </p:attrNameLst>
                                      </p:cBhvr>
                                      <p:to>
                                        <a:srgbClr val="538135"/>
                                      </p:to>
                                    </p:animClr>
                                    <p:set>
                                      <p:cBhvr>
                                        <p:cTn id="7" dur="2000" fill="hold"/>
                                        <p:tgtEl>
                                          <p:spTgt spid="12"/>
                                        </p:tgtEl>
                                        <p:attrNameLst>
                                          <p:attrName>fill.type</p:attrName>
                                        </p:attrNameLst>
                                      </p:cBhvr>
                                      <p:to>
                                        <p:strVal val="solid"/>
                                      </p:to>
                                    </p:set>
                                    <p:set>
                                      <p:cBhvr>
                                        <p:cTn id="8"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9" restart="whenNotActive" fill="hold" evtFilter="cancelBubble" nodeType="interactiveSeq">
                <p:stCondLst>
                  <p:cond evt="onClick" delay="0">
                    <p:tgtEl>
                      <p:spTgt spid="1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3"/>
                                        </p:tgtEl>
                                        <p:attrNameLst>
                                          <p:attrName>fillcolor</p:attrName>
                                        </p:attrNameLst>
                                      </p:cBhvr>
                                      <p:to>
                                        <a:srgbClr val="C01E24"/>
                                      </p:to>
                                    </p:animClr>
                                    <p:set>
                                      <p:cBhvr>
                                        <p:cTn id="14" dur="2000" fill="hold"/>
                                        <p:tgtEl>
                                          <p:spTgt spid="13"/>
                                        </p:tgtEl>
                                        <p:attrNameLst>
                                          <p:attrName>fill.type</p:attrName>
                                        </p:attrNameLst>
                                      </p:cBhvr>
                                      <p:to>
                                        <p:strVal val="solid"/>
                                      </p:to>
                                    </p:set>
                                    <p:set>
                                      <p:cBhvr>
                                        <p:cTn id="15"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16" restart="whenNotActive" fill="hold" evtFilter="cancelBubble" nodeType="interactiveSeq">
                <p:stCondLst>
                  <p:cond evt="onClick" delay="0">
                    <p:tgtEl>
                      <p:spTgt spid="1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4"/>
                                        </p:tgtEl>
                                        <p:attrNameLst>
                                          <p:attrName>fillcolor</p:attrName>
                                        </p:attrNameLst>
                                      </p:cBhvr>
                                      <p:to>
                                        <a:srgbClr val="538135"/>
                                      </p:to>
                                    </p:animClr>
                                    <p:set>
                                      <p:cBhvr>
                                        <p:cTn id="21" dur="2000" fill="hold"/>
                                        <p:tgtEl>
                                          <p:spTgt spid="14"/>
                                        </p:tgtEl>
                                        <p:attrNameLst>
                                          <p:attrName>fill.type</p:attrName>
                                        </p:attrNameLst>
                                      </p:cBhvr>
                                      <p:to>
                                        <p:strVal val="solid"/>
                                      </p:to>
                                    </p:set>
                                    <p:set>
                                      <p:cBhvr>
                                        <p:cTn id="22"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23" restart="whenNotActive" fill="hold" evtFilter="cancelBubble" nodeType="interactiveSeq">
                <p:stCondLst>
                  <p:cond evt="onClick" delay="0">
                    <p:tgtEl>
                      <p:spTgt spid="1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5"/>
                                        </p:tgtEl>
                                        <p:attrNameLst>
                                          <p:attrName>fillcolor</p:attrName>
                                        </p:attrNameLst>
                                      </p:cBhvr>
                                      <p:to>
                                        <a:srgbClr val="538135"/>
                                      </p:to>
                                    </p:animClr>
                                    <p:set>
                                      <p:cBhvr>
                                        <p:cTn id="28" dur="2000" fill="hold"/>
                                        <p:tgtEl>
                                          <p:spTgt spid="15"/>
                                        </p:tgtEl>
                                        <p:attrNameLst>
                                          <p:attrName>fill.type</p:attrName>
                                        </p:attrNameLst>
                                      </p:cBhvr>
                                      <p:to>
                                        <p:strVal val="solid"/>
                                      </p:to>
                                    </p:set>
                                    <p:set>
                                      <p:cBhvr>
                                        <p:cTn id="29"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2"/>
          <p:cNvSpPr/>
          <p:nvPr/>
        </p:nvSpPr>
        <p:spPr>
          <a:xfrm>
            <a:off x="2105025" y="1028700"/>
            <a:ext cx="7534200" cy="1657800"/>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rgbClr val="203864"/>
                </a:solidFill>
                <a:latin typeface="Calibri"/>
                <a:ea typeface="Calibri"/>
                <a:cs typeface="Calibri"/>
                <a:sym typeface="Calibri"/>
              </a:rPr>
              <a:t>Une mauvaise conception de l'application, telle qu'une interface utilisateur peu pratique, peut conduire à une utilisation peu fréquente et à une moindre adhésion au traitement lorsqu'elle est utilisée en complément d'une thérapie.</a:t>
            </a:r>
            <a:endParaRPr/>
          </a:p>
        </p:txBody>
      </p:sp>
      <p:sp>
        <p:nvSpPr>
          <p:cNvPr id="250" name="Google Shape;250;p12"/>
          <p:cNvSpPr/>
          <p:nvPr/>
        </p:nvSpPr>
        <p:spPr>
          <a:xfrm>
            <a:off x="6057900" y="3286125"/>
            <a:ext cx="3505200" cy="904800"/>
          </a:xfrm>
          <a:prstGeom prst="rect">
            <a:avLst/>
          </a:prstGeom>
          <a:solidFill>
            <a:schemeClr val="lt1"/>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Faux</a:t>
            </a:r>
            <a:endParaRPr sz="1800">
              <a:solidFill>
                <a:schemeClr val="dk1"/>
              </a:solidFill>
              <a:latin typeface="Calibri"/>
              <a:ea typeface="Calibri"/>
              <a:cs typeface="Calibri"/>
              <a:sym typeface="Calibri"/>
            </a:endParaRPr>
          </a:p>
        </p:txBody>
      </p:sp>
      <p:sp>
        <p:nvSpPr>
          <p:cNvPr id="251" name="Google Shape;251;p12"/>
          <p:cNvSpPr/>
          <p:nvPr/>
        </p:nvSpPr>
        <p:spPr>
          <a:xfrm>
            <a:off x="2028825" y="3286124"/>
            <a:ext cx="3505200" cy="904800"/>
          </a:xfrm>
          <a:prstGeom prst="rect">
            <a:avLst/>
          </a:prstGeom>
          <a:solidFill>
            <a:schemeClr val="lt1"/>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Vrai</a:t>
            </a:r>
            <a:endParaRPr sz="1800">
              <a:solidFill>
                <a:schemeClr val="dk1"/>
              </a:solidFill>
              <a:latin typeface="Calibri"/>
              <a:ea typeface="Calibri"/>
              <a:cs typeface="Calibri"/>
              <a:sym typeface="Calibri"/>
            </a:endParaRPr>
          </a:p>
        </p:txBody>
      </p:sp>
      <p:sp>
        <p:nvSpPr>
          <p:cNvPr id="252" name="Google Shape;252;p12"/>
          <p:cNvSpPr/>
          <p:nvPr/>
        </p:nvSpPr>
        <p:spPr>
          <a:xfrm>
            <a:off x="0" y="-3"/>
            <a:ext cx="409200" cy="301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a:solidFill>
                  <a:srgbClr val="FFFFFF"/>
                </a:solidFill>
                <a:latin typeface="Gill Sans"/>
                <a:ea typeface="Gill Sans"/>
                <a:cs typeface="Gill Sans"/>
                <a:sym typeface="Gill Sans"/>
              </a:rPr>
              <a:t>1 </a:t>
            </a:r>
            <a:endParaRPr sz="1800" b="1">
              <a:solidFill>
                <a:srgbClr val="FFFFFF"/>
              </a:solidFill>
              <a:latin typeface="Gill Sans"/>
              <a:ea typeface="Gill Sans"/>
              <a:cs typeface="Gill Sans"/>
              <a:sym typeface="Gill Sans"/>
            </a:endParaRPr>
          </a:p>
        </p:txBody>
      </p:sp>
      <p:sp>
        <p:nvSpPr>
          <p:cNvPr id="253" name="Google Shape;253;p12"/>
          <p:cNvSpPr/>
          <p:nvPr/>
        </p:nvSpPr>
        <p:spPr>
          <a:xfrm>
            <a:off x="0" y="0"/>
            <a:ext cx="631500" cy="4308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a:solidFill>
                <a:srgbClr val="FFFFFF"/>
              </a:solidFill>
              <a:latin typeface="Calibri"/>
              <a:ea typeface="Calibri"/>
              <a:cs typeface="Calibri"/>
              <a:sym typeface="Calibri"/>
            </a:endParaRPr>
          </a:p>
        </p:txBody>
      </p:sp>
      <p:sp>
        <p:nvSpPr>
          <p:cNvPr id="254" name="Google Shape;254;p12"/>
          <p:cNvSpPr txBox="1"/>
          <p:nvPr/>
        </p:nvSpPr>
        <p:spPr>
          <a:xfrm>
            <a:off x="631400" y="0"/>
            <a:ext cx="6100800" cy="4308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1800" b="1">
                <a:solidFill>
                  <a:srgbClr val="000000"/>
                </a:solidFill>
                <a:latin typeface="Calibri"/>
                <a:ea typeface="Calibri"/>
                <a:cs typeface="Calibri"/>
                <a:sym typeface="Calibri"/>
              </a:rPr>
              <a:t>Comment rechercher et sélectionner des applications de santé</a:t>
            </a:r>
            <a:endParaRPr sz="1800" b="1">
              <a:solidFill>
                <a:srgbClr val="000000"/>
              </a:solidFill>
              <a:latin typeface="Calibri"/>
              <a:ea typeface="Calibri"/>
              <a:cs typeface="Calibri"/>
              <a:sym typeface="Calibri"/>
            </a:endParaRPr>
          </a:p>
        </p:txBody>
      </p:sp>
      <p:sp>
        <p:nvSpPr>
          <p:cNvPr id="255" name="Google Shape;255;p12"/>
          <p:cNvSpPr/>
          <p:nvPr/>
        </p:nvSpPr>
        <p:spPr>
          <a:xfrm>
            <a:off x="80375" y="62900"/>
            <a:ext cx="551100" cy="301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a:solidFill>
                  <a:srgbClr val="FFFFFF"/>
                </a:solidFill>
                <a:latin typeface="Gill Sans"/>
                <a:ea typeface="Gill Sans"/>
                <a:cs typeface="Gill Sans"/>
                <a:sym typeface="Gill Sans"/>
              </a:rPr>
              <a:t>2.2 </a:t>
            </a:r>
            <a:endParaRPr sz="1800" b="1">
              <a:solidFill>
                <a:srgbClr val="FFFFFF"/>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3"/>
          <p:cNvSpPr/>
          <p:nvPr/>
        </p:nvSpPr>
        <p:spPr>
          <a:xfrm>
            <a:off x="2105025" y="1028700"/>
            <a:ext cx="7534275" cy="904875"/>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rgbClr val="203864"/>
                </a:solidFill>
                <a:latin typeface="Calibri"/>
                <a:ea typeface="Calibri"/>
                <a:cs typeface="Calibri"/>
                <a:sym typeface="Calibri"/>
              </a:rPr>
              <a:t>Quels sont les autres éléments à prendre en compte avant de s'engager dans une application ?</a:t>
            </a:r>
            <a:endParaRPr sz="2000" b="1">
              <a:solidFill>
                <a:srgbClr val="203864"/>
              </a:solidFill>
              <a:latin typeface="Calibri"/>
              <a:ea typeface="Calibri"/>
              <a:cs typeface="Calibri"/>
              <a:sym typeface="Calibri"/>
            </a:endParaRPr>
          </a:p>
        </p:txBody>
      </p:sp>
      <p:sp>
        <p:nvSpPr>
          <p:cNvPr id="264" name="Google Shape;264;p13"/>
          <p:cNvSpPr txBox="1"/>
          <p:nvPr/>
        </p:nvSpPr>
        <p:spPr>
          <a:xfrm>
            <a:off x="2112599" y="1987425"/>
            <a:ext cx="27951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1">
                <a:solidFill>
                  <a:schemeClr val="dk1"/>
                </a:solidFill>
                <a:latin typeface="Calibri"/>
                <a:ea typeface="Calibri"/>
                <a:cs typeface="Calibri"/>
                <a:sym typeface="Calibri"/>
              </a:rPr>
              <a:t>Deux réponses sont correctes !</a:t>
            </a:r>
            <a:endParaRPr/>
          </a:p>
        </p:txBody>
      </p:sp>
      <p:sp>
        <p:nvSpPr>
          <p:cNvPr id="267" name="Google Shape;267;p13"/>
          <p:cNvSpPr/>
          <p:nvPr/>
        </p:nvSpPr>
        <p:spPr>
          <a:xfrm>
            <a:off x="0" y="-3"/>
            <a:ext cx="409200" cy="301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a:solidFill>
                  <a:srgbClr val="FFFFFF"/>
                </a:solidFill>
                <a:latin typeface="Gill Sans"/>
                <a:ea typeface="Gill Sans"/>
                <a:cs typeface="Gill Sans"/>
                <a:sym typeface="Gill Sans"/>
              </a:rPr>
              <a:t>1 </a:t>
            </a:r>
            <a:endParaRPr sz="1800" b="1">
              <a:solidFill>
                <a:srgbClr val="FFFFFF"/>
              </a:solidFill>
              <a:latin typeface="Gill Sans"/>
              <a:ea typeface="Gill Sans"/>
              <a:cs typeface="Gill Sans"/>
              <a:sym typeface="Gill Sans"/>
            </a:endParaRPr>
          </a:p>
        </p:txBody>
      </p:sp>
      <p:sp>
        <p:nvSpPr>
          <p:cNvPr id="268" name="Google Shape;268;p13"/>
          <p:cNvSpPr/>
          <p:nvPr/>
        </p:nvSpPr>
        <p:spPr>
          <a:xfrm>
            <a:off x="0" y="0"/>
            <a:ext cx="631500" cy="4308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a:solidFill>
                <a:srgbClr val="FFFFFF"/>
              </a:solidFill>
              <a:latin typeface="Calibri"/>
              <a:ea typeface="Calibri"/>
              <a:cs typeface="Calibri"/>
              <a:sym typeface="Calibri"/>
            </a:endParaRPr>
          </a:p>
        </p:txBody>
      </p:sp>
      <p:sp>
        <p:nvSpPr>
          <p:cNvPr id="269" name="Google Shape;269;p13"/>
          <p:cNvSpPr txBox="1"/>
          <p:nvPr/>
        </p:nvSpPr>
        <p:spPr>
          <a:xfrm>
            <a:off x="631400" y="0"/>
            <a:ext cx="6100800" cy="4308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1800" b="1">
                <a:solidFill>
                  <a:srgbClr val="000000"/>
                </a:solidFill>
                <a:latin typeface="Calibri"/>
                <a:ea typeface="Calibri"/>
                <a:cs typeface="Calibri"/>
                <a:sym typeface="Calibri"/>
              </a:rPr>
              <a:t>Comment rechercher et sélectionner des applications de santé</a:t>
            </a:r>
            <a:endParaRPr sz="1800" b="1">
              <a:solidFill>
                <a:srgbClr val="000000"/>
              </a:solidFill>
              <a:latin typeface="Calibri"/>
              <a:ea typeface="Calibri"/>
              <a:cs typeface="Calibri"/>
              <a:sym typeface="Calibri"/>
            </a:endParaRPr>
          </a:p>
        </p:txBody>
      </p:sp>
      <p:sp>
        <p:nvSpPr>
          <p:cNvPr id="270" name="Google Shape;270;p13"/>
          <p:cNvSpPr/>
          <p:nvPr/>
        </p:nvSpPr>
        <p:spPr>
          <a:xfrm>
            <a:off x="80375" y="62900"/>
            <a:ext cx="551100" cy="301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a:solidFill>
                  <a:srgbClr val="FFFFFF"/>
                </a:solidFill>
                <a:latin typeface="Gill Sans"/>
                <a:ea typeface="Gill Sans"/>
                <a:cs typeface="Gill Sans"/>
                <a:sym typeface="Gill Sans"/>
              </a:rPr>
              <a:t>2.2 </a:t>
            </a:r>
            <a:endParaRPr sz="1800" b="1">
              <a:solidFill>
                <a:srgbClr val="FFFFFF"/>
              </a:solidFill>
              <a:latin typeface="Gill Sans"/>
              <a:ea typeface="Gill Sans"/>
              <a:cs typeface="Gill Sans"/>
              <a:sym typeface="Gill Sans"/>
            </a:endParaRPr>
          </a:p>
        </p:txBody>
      </p:sp>
      <p:sp>
        <p:nvSpPr>
          <p:cNvPr id="12" name="Ορθογώνιο 11">
            <a:extLst>
              <a:ext uri="{FF2B5EF4-FFF2-40B4-BE49-F238E27FC236}">
                <a16:creationId xmlns:a16="http://schemas.microsoft.com/office/drawing/2014/main" id="{88178301-C8A7-4724-8CF8-344EAE75664C}"/>
              </a:ext>
            </a:extLst>
          </p:cNvPr>
          <p:cNvSpPr/>
          <p:nvPr/>
        </p:nvSpPr>
        <p:spPr>
          <a:xfrm>
            <a:off x="2112599" y="2732087"/>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fr-FR" sz="1600" dirty="0">
                <a:latin typeface="Calibri"/>
                <a:ea typeface="Calibri"/>
                <a:cs typeface="Calibri"/>
                <a:sym typeface="Calibri"/>
              </a:rPr>
              <a:t>A. Puis-je créer un compte avec mon nom d'utilisateur préféré ?</a:t>
            </a:r>
            <a:endParaRPr lang="fr-FR" sz="1600" dirty="0"/>
          </a:p>
        </p:txBody>
      </p:sp>
      <p:sp>
        <p:nvSpPr>
          <p:cNvPr id="13" name="Ορθογώνιο 12">
            <a:extLst>
              <a:ext uri="{FF2B5EF4-FFF2-40B4-BE49-F238E27FC236}">
                <a16:creationId xmlns:a16="http://schemas.microsoft.com/office/drawing/2014/main" id="{E448F981-31BC-4A5C-A52A-2CB296CA1B95}"/>
              </a:ext>
            </a:extLst>
          </p:cNvPr>
          <p:cNvSpPr/>
          <p:nvPr/>
        </p:nvSpPr>
        <p:spPr>
          <a:xfrm>
            <a:off x="2112599" y="3979862"/>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600" dirty="0"/>
              <a:t>C. </a:t>
            </a:r>
            <a:r>
              <a:rPr lang="fr-FR" sz="1600" dirty="0">
                <a:latin typeface="Calibri"/>
                <a:ea typeface="Calibri"/>
                <a:cs typeface="Calibri"/>
                <a:sym typeface="Calibri"/>
              </a:rPr>
              <a:t>Ne vous engagez que dans des applications qui promettent des résultats dans un délai maximum de 3 jours.</a:t>
            </a:r>
            <a:endParaRPr lang="fr-FR" sz="1600" dirty="0"/>
          </a:p>
        </p:txBody>
      </p:sp>
      <p:sp>
        <p:nvSpPr>
          <p:cNvPr id="14" name="Ορθογώνιο 13">
            <a:extLst>
              <a:ext uri="{FF2B5EF4-FFF2-40B4-BE49-F238E27FC236}">
                <a16:creationId xmlns:a16="http://schemas.microsoft.com/office/drawing/2014/main" id="{125F46EE-6CDA-8890-2C52-D9C9E385EB0C}"/>
              </a:ext>
            </a:extLst>
          </p:cNvPr>
          <p:cNvSpPr/>
          <p:nvPr/>
        </p:nvSpPr>
        <p:spPr>
          <a:xfrm>
            <a:off x="6141674" y="3979863"/>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600" dirty="0"/>
              <a:t>D. </a:t>
            </a:r>
            <a:r>
              <a:rPr lang="fr-FR" sz="1600" dirty="0">
                <a:latin typeface="Calibri"/>
                <a:ea typeface="Calibri"/>
                <a:cs typeface="Calibri"/>
                <a:sym typeface="Calibri"/>
              </a:rPr>
              <a:t>L'application est-elle pratique à utiliser pour que vous ayez envie de l'utiliser régulièrement ?</a:t>
            </a:r>
            <a:endParaRPr lang="fr-FR" sz="1600" dirty="0"/>
          </a:p>
        </p:txBody>
      </p:sp>
      <p:sp>
        <p:nvSpPr>
          <p:cNvPr id="15" name="Ορθογώνιο 14">
            <a:extLst>
              <a:ext uri="{FF2B5EF4-FFF2-40B4-BE49-F238E27FC236}">
                <a16:creationId xmlns:a16="http://schemas.microsoft.com/office/drawing/2014/main" id="{0F4E5BB2-8B66-2676-A3B1-75DE3D29E88D}"/>
              </a:ext>
            </a:extLst>
          </p:cNvPr>
          <p:cNvSpPr/>
          <p:nvPr/>
        </p:nvSpPr>
        <p:spPr>
          <a:xfrm>
            <a:off x="6141674" y="2706687"/>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fr-FR" sz="1600" dirty="0">
                <a:latin typeface="Calibri"/>
                <a:ea typeface="Calibri"/>
                <a:cs typeface="Calibri"/>
                <a:sym typeface="Calibri"/>
              </a:rPr>
              <a:t>B. L'application nécessite-t-elle des achats in-</a:t>
            </a:r>
            <a:r>
              <a:rPr lang="fr-FR" sz="1600" dirty="0" err="1">
                <a:latin typeface="Calibri"/>
                <a:ea typeface="Calibri"/>
                <a:cs typeface="Calibri"/>
                <a:sym typeface="Calibri"/>
              </a:rPr>
              <a:t>app</a:t>
            </a:r>
            <a:r>
              <a:rPr lang="fr-FR" sz="1600" dirty="0">
                <a:latin typeface="Calibri"/>
                <a:ea typeface="Calibri"/>
                <a:cs typeface="Calibri"/>
                <a:sym typeface="Calibri"/>
              </a:rPr>
              <a:t> pour être utile ? </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2"/>
                                        </p:tgtEl>
                                        <p:attrNameLst>
                                          <p:attrName>fillcolor</p:attrName>
                                        </p:attrNameLst>
                                      </p:cBhvr>
                                      <p:to>
                                        <a:srgbClr val="C00000"/>
                                      </p:to>
                                    </p:animClr>
                                    <p:set>
                                      <p:cBhvr>
                                        <p:cTn id="7" dur="2000" fill="hold"/>
                                        <p:tgtEl>
                                          <p:spTgt spid="12"/>
                                        </p:tgtEl>
                                        <p:attrNameLst>
                                          <p:attrName>fill.type</p:attrName>
                                        </p:attrNameLst>
                                      </p:cBhvr>
                                      <p:to>
                                        <p:strVal val="solid"/>
                                      </p:to>
                                    </p:set>
                                    <p:set>
                                      <p:cBhvr>
                                        <p:cTn id="8"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9" restart="whenNotActive" fill="hold" evtFilter="cancelBubble" nodeType="interactiveSeq">
                <p:stCondLst>
                  <p:cond evt="onClick" delay="0">
                    <p:tgtEl>
                      <p:spTgt spid="1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3"/>
                                        </p:tgtEl>
                                        <p:attrNameLst>
                                          <p:attrName>fillcolor</p:attrName>
                                        </p:attrNameLst>
                                      </p:cBhvr>
                                      <p:to>
                                        <a:srgbClr val="C00000"/>
                                      </p:to>
                                    </p:animClr>
                                    <p:set>
                                      <p:cBhvr>
                                        <p:cTn id="14" dur="2000" fill="hold"/>
                                        <p:tgtEl>
                                          <p:spTgt spid="13"/>
                                        </p:tgtEl>
                                        <p:attrNameLst>
                                          <p:attrName>fill.type</p:attrName>
                                        </p:attrNameLst>
                                      </p:cBhvr>
                                      <p:to>
                                        <p:strVal val="solid"/>
                                      </p:to>
                                    </p:set>
                                    <p:set>
                                      <p:cBhvr>
                                        <p:cTn id="15"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16" restart="whenNotActive" fill="hold" evtFilter="cancelBubble" nodeType="interactiveSeq">
                <p:stCondLst>
                  <p:cond evt="onClick" delay="0">
                    <p:tgtEl>
                      <p:spTgt spid="1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4"/>
                                        </p:tgtEl>
                                        <p:attrNameLst>
                                          <p:attrName>fillcolor</p:attrName>
                                        </p:attrNameLst>
                                      </p:cBhvr>
                                      <p:to>
                                        <a:srgbClr val="538135"/>
                                      </p:to>
                                    </p:animClr>
                                    <p:set>
                                      <p:cBhvr>
                                        <p:cTn id="21" dur="2000" fill="hold"/>
                                        <p:tgtEl>
                                          <p:spTgt spid="14"/>
                                        </p:tgtEl>
                                        <p:attrNameLst>
                                          <p:attrName>fill.type</p:attrName>
                                        </p:attrNameLst>
                                      </p:cBhvr>
                                      <p:to>
                                        <p:strVal val="solid"/>
                                      </p:to>
                                    </p:set>
                                    <p:set>
                                      <p:cBhvr>
                                        <p:cTn id="22"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23" restart="whenNotActive" fill="hold" evtFilter="cancelBubble" nodeType="interactiveSeq">
                <p:stCondLst>
                  <p:cond evt="onClick" delay="0">
                    <p:tgtEl>
                      <p:spTgt spid="1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5"/>
                                        </p:tgtEl>
                                        <p:attrNameLst>
                                          <p:attrName>fillcolor</p:attrName>
                                        </p:attrNameLst>
                                      </p:cBhvr>
                                      <p:to>
                                        <a:srgbClr val="538135"/>
                                      </p:to>
                                    </p:animClr>
                                    <p:set>
                                      <p:cBhvr>
                                        <p:cTn id="28" dur="2000" fill="hold"/>
                                        <p:tgtEl>
                                          <p:spTgt spid="15"/>
                                        </p:tgtEl>
                                        <p:attrNameLst>
                                          <p:attrName>fill.type</p:attrName>
                                        </p:attrNameLst>
                                      </p:cBhvr>
                                      <p:to>
                                        <p:strVal val="solid"/>
                                      </p:to>
                                    </p:set>
                                    <p:set>
                                      <p:cBhvr>
                                        <p:cTn id="29"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14"/>
          <p:cNvSpPr/>
          <p:nvPr/>
        </p:nvSpPr>
        <p:spPr>
          <a:xfrm>
            <a:off x="2105025" y="1028700"/>
            <a:ext cx="7534200" cy="1110600"/>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rgbClr val="203864"/>
                </a:solidFill>
                <a:latin typeface="Calibri"/>
                <a:ea typeface="Calibri"/>
                <a:cs typeface="Calibri"/>
                <a:sym typeface="Calibri"/>
              </a:rPr>
              <a:t>Si vos données sont divulguées en raison de normes de protection des données insuffisantes, il est très facile de les supprimer à nouveau de l'internet.</a:t>
            </a:r>
            <a:endParaRPr/>
          </a:p>
        </p:txBody>
      </p:sp>
      <p:sp>
        <p:nvSpPr>
          <p:cNvPr id="279" name="Google Shape;279;p14"/>
          <p:cNvSpPr/>
          <p:nvPr/>
        </p:nvSpPr>
        <p:spPr>
          <a:xfrm>
            <a:off x="0" y="-3"/>
            <a:ext cx="409200" cy="301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a:solidFill>
                  <a:srgbClr val="FFFFFF"/>
                </a:solidFill>
                <a:latin typeface="Gill Sans"/>
                <a:ea typeface="Gill Sans"/>
                <a:cs typeface="Gill Sans"/>
                <a:sym typeface="Gill Sans"/>
              </a:rPr>
              <a:t>1 </a:t>
            </a:r>
            <a:endParaRPr sz="1800" b="1">
              <a:solidFill>
                <a:srgbClr val="FFFFFF"/>
              </a:solidFill>
              <a:latin typeface="Gill Sans"/>
              <a:ea typeface="Gill Sans"/>
              <a:cs typeface="Gill Sans"/>
              <a:sym typeface="Gill Sans"/>
            </a:endParaRPr>
          </a:p>
        </p:txBody>
      </p:sp>
      <p:sp>
        <p:nvSpPr>
          <p:cNvPr id="280" name="Google Shape;280;p14"/>
          <p:cNvSpPr/>
          <p:nvPr/>
        </p:nvSpPr>
        <p:spPr>
          <a:xfrm>
            <a:off x="0" y="0"/>
            <a:ext cx="631500" cy="4308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a:solidFill>
                <a:srgbClr val="FFFFFF"/>
              </a:solidFill>
              <a:latin typeface="Calibri"/>
              <a:ea typeface="Calibri"/>
              <a:cs typeface="Calibri"/>
              <a:sym typeface="Calibri"/>
            </a:endParaRPr>
          </a:p>
        </p:txBody>
      </p:sp>
      <p:sp>
        <p:nvSpPr>
          <p:cNvPr id="281" name="Google Shape;281;p14"/>
          <p:cNvSpPr txBox="1"/>
          <p:nvPr/>
        </p:nvSpPr>
        <p:spPr>
          <a:xfrm>
            <a:off x="631400" y="0"/>
            <a:ext cx="6100800" cy="4308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1800" b="1">
                <a:solidFill>
                  <a:srgbClr val="000000"/>
                </a:solidFill>
                <a:latin typeface="Calibri"/>
                <a:ea typeface="Calibri"/>
                <a:cs typeface="Calibri"/>
                <a:sym typeface="Calibri"/>
              </a:rPr>
              <a:t>Comment rechercher et sélectionner des applications de santé</a:t>
            </a:r>
            <a:endParaRPr sz="1800" b="1">
              <a:solidFill>
                <a:srgbClr val="000000"/>
              </a:solidFill>
              <a:latin typeface="Calibri"/>
              <a:ea typeface="Calibri"/>
              <a:cs typeface="Calibri"/>
              <a:sym typeface="Calibri"/>
            </a:endParaRPr>
          </a:p>
        </p:txBody>
      </p:sp>
      <p:sp>
        <p:nvSpPr>
          <p:cNvPr id="282" name="Google Shape;282;p14"/>
          <p:cNvSpPr/>
          <p:nvPr/>
        </p:nvSpPr>
        <p:spPr>
          <a:xfrm>
            <a:off x="80375" y="62900"/>
            <a:ext cx="551100" cy="301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a:solidFill>
                  <a:srgbClr val="FFFFFF"/>
                </a:solidFill>
                <a:latin typeface="Gill Sans"/>
                <a:ea typeface="Gill Sans"/>
                <a:cs typeface="Gill Sans"/>
                <a:sym typeface="Gill Sans"/>
              </a:rPr>
              <a:t>2.2 </a:t>
            </a:r>
            <a:endParaRPr sz="1800" b="1">
              <a:solidFill>
                <a:srgbClr val="FFFFFF"/>
              </a:solidFill>
              <a:latin typeface="Gill Sans"/>
              <a:ea typeface="Gill Sans"/>
              <a:cs typeface="Gill Sans"/>
              <a:sym typeface="Gill Sans"/>
            </a:endParaRPr>
          </a:p>
        </p:txBody>
      </p:sp>
      <p:sp>
        <p:nvSpPr>
          <p:cNvPr id="9" name="Ορθογώνιο 8">
            <a:extLst>
              <a:ext uri="{FF2B5EF4-FFF2-40B4-BE49-F238E27FC236}">
                <a16:creationId xmlns:a16="http://schemas.microsoft.com/office/drawing/2014/main" id="{2B18EBC2-C597-E149-F7FB-2325398F777F}"/>
              </a:ext>
            </a:extLst>
          </p:cNvPr>
          <p:cNvSpPr/>
          <p:nvPr/>
        </p:nvSpPr>
        <p:spPr>
          <a:xfrm>
            <a:off x="6134025" y="317182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2000" dirty="0">
                <a:latin typeface="Calibri"/>
                <a:ea typeface="Calibri"/>
                <a:cs typeface="Calibri"/>
                <a:sym typeface="Calibri"/>
              </a:rPr>
              <a:t>Faux</a:t>
            </a:r>
          </a:p>
        </p:txBody>
      </p:sp>
      <p:sp>
        <p:nvSpPr>
          <p:cNvPr id="10" name="Ορθογώνιο 9">
            <a:extLst>
              <a:ext uri="{FF2B5EF4-FFF2-40B4-BE49-F238E27FC236}">
                <a16:creationId xmlns:a16="http://schemas.microsoft.com/office/drawing/2014/main" id="{8E6EDB1D-739B-CB3E-986A-C5618EE44AC4}"/>
              </a:ext>
            </a:extLst>
          </p:cNvPr>
          <p:cNvSpPr/>
          <p:nvPr/>
        </p:nvSpPr>
        <p:spPr>
          <a:xfrm>
            <a:off x="2104950" y="317182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2000" dirty="0" err="1">
                <a:latin typeface="Calibri"/>
                <a:ea typeface="Calibri"/>
                <a:cs typeface="Calibri"/>
                <a:sym typeface="Calibri"/>
              </a:rPr>
              <a:t>Vrai</a:t>
            </a:r>
            <a:endParaRPr lang="en-US" sz="2000" dirty="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9"/>
                                        </p:tgtEl>
                                        <p:attrNameLst>
                                          <p:attrName>fillcolor</p:attrName>
                                        </p:attrNameLst>
                                      </p:cBhvr>
                                      <p:to>
                                        <a:srgbClr val="538135"/>
                                      </p:to>
                                    </p:animClr>
                                    <p:set>
                                      <p:cBhvr>
                                        <p:cTn id="7" dur="2000" fill="hold"/>
                                        <p:tgtEl>
                                          <p:spTgt spid="9"/>
                                        </p:tgtEl>
                                        <p:attrNameLst>
                                          <p:attrName>fill.type</p:attrName>
                                        </p:attrNameLst>
                                      </p:cBhvr>
                                      <p:to>
                                        <p:strVal val="solid"/>
                                      </p:to>
                                    </p:set>
                                    <p:set>
                                      <p:cBhvr>
                                        <p:cTn id="8"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C00000"/>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Shape 287"/>
        <p:cNvGrpSpPr/>
        <p:nvPr/>
      </p:nvGrpSpPr>
      <p:grpSpPr>
        <a:xfrm>
          <a:off x="0" y="0"/>
          <a:ext cx="0" cy="0"/>
          <a:chOff x="0" y="0"/>
          <a:chExt cx="0" cy="0"/>
        </a:xfrm>
      </p:grpSpPr>
      <p:sp>
        <p:nvSpPr>
          <p:cNvPr id="288" name="Google Shape;288;p15"/>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89" name="Google Shape;289;p15"/>
          <p:cNvSpPr/>
          <p:nvPr/>
        </p:nvSpPr>
        <p:spPr>
          <a:xfrm flipH="1">
            <a:off x="0" y="0"/>
            <a:ext cx="6024154" cy="6858000"/>
          </a:xfrm>
          <a:custGeom>
            <a:avLst/>
            <a:gdLst/>
            <a:ahLst/>
            <a:cxnLst/>
            <a:rect l="l" t="t" r="r" b="b"/>
            <a:pathLst>
              <a:path w="6024154" h="6858000" extrusionOk="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90" name="Google Shape;290;p15"/>
          <p:cNvPicPr preferRelativeResize="0"/>
          <p:nvPr/>
        </p:nvPicPr>
        <p:blipFill rotWithShape="1">
          <a:blip r:embed="rId3">
            <a:alphaModFix/>
          </a:blip>
          <a:srcRect/>
          <a:stretch/>
        </p:blipFill>
        <p:spPr>
          <a:xfrm>
            <a:off x="429768" y="3471531"/>
            <a:ext cx="2323213" cy="2323213"/>
          </a:xfrm>
          <a:prstGeom prst="rect">
            <a:avLst/>
          </a:prstGeom>
          <a:noFill/>
          <a:ln>
            <a:noFill/>
          </a:ln>
        </p:spPr>
      </p:pic>
      <p:pic>
        <p:nvPicPr>
          <p:cNvPr id="291" name="Google Shape;291;p15"/>
          <p:cNvPicPr preferRelativeResize="0"/>
          <p:nvPr/>
        </p:nvPicPr>
        <p:blipFill rotWithShape="1">
          <a:blip r:embed="rId3">
            <a:alphaModFix/>
          </a:blip>
          <a:srcRect/>
          <a:stretch/>
        </p:blipFill>
        <p:spPr>
          <a:xfrm>
            <a:off x="7476818" y="1708146"/>
            <a:ext cx="3265071" cy="3265071"/>
          </a:xfrm>
          <a:prstGeom prst="rect">
            <a:avLst/>
          </a:prstGeom>
          <a:solidFill>
            <a:srgbClr val="203864"/>
          </a:solidFill>
          <a:ln>
            <a:noFill/>
          </a:ln>
        </p:spPr>
      </p:pic>
      <p:sp>
        <p:nvSpPr>
          <p:cNvPr id="292" name="Google Shape;292;p15"/>
          <p:cNvSpPr txBox="1"/>
          <p:nvPr/>
        </p:nvSpPr>
        <p:spPr>
          <a:xfrm>
            <a:off x="13252" y="2855574"/>
            <a:ext cx="5034783" cy="228302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1E24"/>
              </a:buClr>
              <a:buSzPts val="2800"/>
              <a:buFont typeface="Calibri"/>
              <a:buNone/>
            </a:pPr>
            <a:r>
              <a:rPr lang="en-US" sz="2800" dirty="0" err="1">
                <a:solidFill>
                  <a:srgbClr val="C01E24"/>
                </a:solidFill>
                <a:latin typeface="Calibri"/>
                <a:ea typeface="Calibri"/>
                <a:cs typeface="Calibri"/>
                <a:sym typeface="Calibri"/>
              </a:rPr>
              <a:t>Félicitations</a:t>
            </a:r>
            <a:r>
              <a:rPr lang="en-US" sz="2800" dirty="0">
                <a:solidFill>
                  <a:srgbClr val="C01E24"/>
                </a:solidFill>
                <a:latin typeface="Calibri"/>
                <a:ea typeface="Calibri"/>
                <a:cs typeface="Calibri"/>
                <a:sym typeface="Calibri"/>
              </a:rPr>
              <a:t> !</a:t>
            </a:r>
            <a:br>
              <a:rPr lang="en-US" sz="2800" dirty="0">
                <a:solidFill>
                  <a:srgbClr val="C01E24"/>
                </a:solidFill>
                <a:latin typeface="Calibri"/>
                <a:ea typeface="Calibri"/>
                <a:cs typeface="Calibri"/>
                <a:sym typeface="Calibri"/>
              </a:rPr>
            </a:br>
            <a:r>
              <a:rPr lang="en-US" sz="2800" dirty="0">
                <a:solidFill>
                  <a:srgbClr val="C01E24"/>
                </a:solidFill>
                <a:latin typeface="Calibri"/>
                <a:ea typeface="Calibri"/>
                <a:cs typeface="Calibri"/>
                <a:sym typeface="Calibri"/>
              </a:rPr>
              <a:t/>
            </a:r>
            <a:br>
              <a:rPr lang="en-US" sz="2800" dirty="0">
                <a:solidFill>
                  <a:srgbClr val="C01E24"/>
                </a:solidFill>
                <a:latin typeface="Calibri"/>
                <a:ea typeface="Calibri"/>
                <a:cs typeface="Calibri"/>
                <a:sym typeface="Calibri"/>
              </a:rPr>
            </a:br>
            <a:r>
              <a:rPr lang="en-US" sz="2800" dirty="0" err="1">
                <a:solidFill>
                  <a:srgbClr val="C01E24"/>
                </a:solidFill>
                <a:latin typeface="Calibri"/>
                <a:ea typeface="Calibri"/>
                <a:cs typeface="Calibri"/>
                <a:sym typeface="Calibri"/>
              </a:rPr>
              <a:t>Vous</a:t>
            </a:r>
            <a:r>
              <a:rPr lang="en-US" sz="2800" dirty="0">
                <a:solidFill>
                  <a:srgbClr val="C01E24"/>
                </a:solidFill>
                <a:latin typeface="Calibri"/>
                <a:ea typeface="Calibri"/>
                <a:cs typeface="Calibri"/>
                <a:sym typeface="Calibri"/>
              </a:rPr>
              <a:t> </a:t>
            </a:r>
            <a:r>
              <a:rPr lang="en-US" sz="2800" dirty="0" err="1">
                <a:solidFill>
                  <a:srgbClr val="C01E24"/>
                </a:solidFill>
                <a:latin typeface="Calibri"/>
                <a:ea typeface="Calibri"/>
                <a:cs typeface="Calibri"/>
                <a:sym typeface="Calibri"/>
              </a:rPr>
              <a:t>avez</a:t>
            </a:r>
            <a:r>
              <a:rPr lang="en-US" sz="2800" dirty="0">
                <a:solidFill>
                  <a:srgbClr val="C01E24"/>
                </a:solidFill>
                <a:latin typeface="Calibri"/>
                <a:ea typeface="Calibri"/>
                <a:cs typeface="Calibri"/>
                <a:sym typeface="Calibri"/>
              </a:rPr>
              <a:t> </a:t>
            </a:r>
            <a:r>
              <a:rPr lang="en-US" sz="2800" dirty="0" err="1">
                <a:solidFill>
                  <a:srgbClr val="C01E24"/>
                </a:solidFill>
                <a:latin typeface="Calibri"/>
                <a:ea typeface="Calibri"/>
                <a:cs typeface="Calibri"/>
                <a:sym typeface="Calibri"/>
              </a:rPr>
              <a:t>terminé</a:t>
            </a:r>
            <a:r>
              <a:rPr lang="en-US" sz="2800" dirty="0">
                <a:solidFill>
                  <a:srgbClr val="C01E24"/>
                </a:solidFill>
                <a:latin typeface="Calibri"/>
                <a:ea typeface="Calibri"/>
                <a:cs typeface="Calibri"/>
                <a:sym typeface="Calibri"/>
              </a:rPr>
              <a:t> </a:t>
            </a:r>
            <a:r>
              <a:rPr lang="en-US" sz="2800" dirty="0" err="1">
                <a:solidFill>
                  <a:srgbClr val="C01E24"/>
                </a:solidFill>
                <a:latin typeface="Calibri"/>
                <a:ea typeface="Calibri"/>
                <a:cs typeface="Calibri"/>
                <a:sym typeface="Calibri"/>
              </a:rPr>
              <a:t>l'auto-apprentissage</a:t>
            </a:r>
            <a:r>
              <a:rPr lang="en-US" sz="2800" dirty="0">
                <a:solidFill>
                  <a:srgbClr val="C01E24"/>
                </a:solidFill>
                <a:latin typeface="Calibri"/>
                <a:ea typeface="Calibri"/>
                <a:cs typeface="Calibri"/>
                <a:sym typeface="Calibri"/>
              </a:rPr>
              <a:t> de </a:t>
            </a:r>
            <a:r>
              <a:rPr lang="en-US" sz="2800" dirty="0" err="1">
                <a:solidFill>
                  <a:srgbClr val="C01E24"/>
                </a:solidFill>
                <a:latin typeface="Calibri"/>
                <a:ea typeface="Calibri"/>
                <a:cs typeface="Calibri"/>
                <a:sym typeface="Calibri"/>
              </a:rPr>
              <a:t>ce</a:t>
            </a:r>
            <a:r>
              <a:rPr lang="en-US" sz="2800" dirty="0">
                <a:solidFill>
                  <a:srgbClr val="C01E24"/>
                </a:solidFill>
                <a:latin typeface="Calibri"/>
                <a:ea typeface="Calibri"/>
                <a:cs typeface="Calibri"/>
                <a:sym typeface="Calibri"/>
              </a:rPr>
              <a:t> module !</a:t>
            </a:r>
            <a:endParaRPr sz="2800" dirty="0">
              <a:solidFill>
                <a:srgbClr val="C01E24"/>
              </a:solidFill>
              <a:latin typeface="Calibri"/>
              <a:ea typeface="Calibri"/>
              <a:cs typeface="Calibri"/>
              <a:sym typeface="Calibri"/>
            </a:endParaRPr>
          </a:p>
        </p:txBody>
      </p:sp>
      <p:pic>
        <p:nvPicPr>
          <p:cNvPr id="294" name="Google Shape;294;p15" descr="Εικόνα που περιέχει κείμενο, γραμματοσειρά, λογότυπο, γραφικά&#10;&#10;Περιγραφή που δημιουργήθηκε αυτόματα"/>
          <p:cNvPicPr preferRelativeResize="0"/>
          <p:nvPr/>
        </p:nvPicPr>
        <p:blipFill rotWithShape="1">
          <a:blip r:embed="rId4">
            <a:alphaModFix/>
          </a:blip>
          <a:srcRect/>
          <a:stretch/>
        </p:blipFill>
        <p:spPr>
          <a:xfrm>
            <a:off x="197847" y="934357"/>
            <a:ext cx="5391295" cy="1223216"/>
          </a:xfrm>
          <a:prstGeom prst="rect">
            <a:avLst/>
          </a:prstGeom>
          <a:noFill/>
          <a:ln>
            <a:noFill/>
          </a:ln>
        </p:spPr>
      </p:pic>
      <p:pic>
        <p:nvPicPr>
          <p:cNvPr id="11" name="Εικόνα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
        <p:nvSpPr>
          <p:cNvPr id="12" name="Google Shape;197;p9"/>
          <p:cNvSpPr/>
          <p:nvPr/>
        </p:nvSpPr>
        <p:spPr>
          <a:xfrm>
            <a:off x="3987250" y="6328066"/>
            <a:ext cx="8293082" cy="63242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1000" b="0" i="0" dirty="0" err="1">
                <a:solidFill>
                  <a:srgbClr val="DDEAF6"/>
                </a:solidFill>
                <a:latin typeface="Arial"/>
                <a:ea typeface="Arial"/>
                <a:cs typeface="Arial"/>
                <a:sym typeface="Arial"/>
              </a:rPr>
              <a:t>Financé</a:t>
            </a:r>
            <a:r>
              <a:rPr lang="en-US" sz="1000" b="0" i="0" dirty="0">
                <a:solidFill>
                  <a:srgbClr val="DDEAF6"/>
                </a:solidFill>
                <a:latin typeface="Arial"/>
                <a:ea typeface="Arial"/>
                <a:cs typeface="Arial"/>
                <a:sym typeface="Arial"/>
              </a:rPr>
              <a:t> par </a:t>
            </a:r>
            <a:r>
              <a:rPr lang="en-US" sz="1000" b="0" i="0" dirty="0" err="1">
                <a:solidFill>
                  <a:srgbClr val="DDEAF6"/>
                </a:solidFill>
                <a:latin typeface="Arial"/>
                <a:ea typeface="Arial"/>
                <a:cs typeface="Arial"/>
                <a:sym typeface="Arial"/>
              </a:rPr>
              <a:t>l'Union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Les points de </a:t>
            </a:r>
            <a:r>
              <a:rPr lang="en-US" sz="1000" b="0" i="0" dirty="0" err="1">
                <a:solidFill>
                  <a:srgbClr val="DDEAF6"/>
                </a:solidFill>
                <a:latin typeface="Arial"/>
                <a:ea typeface="Arial"/>
                <a:cs typeface="Arial"/>
                <a:sym typeface="Arial"/>
              </a:rPr>
              <a:t>vue</a:t>
            </a:r>
            <a:r>
              <a:rPr lang="en-US" sz="1000" b="0" i="0" dirty="0">
                <a:solidFill>
                  <a:srgbClr val="DDEAF6"/>
                </a:solidFill>
                <a:latin typeface="Arial"/>
                <a:ea typeface="Arial"/>
                <a:cs typeface="Arial"/>
                <a:sym typeface="Arial"/>
              </a:rPr>
              <a:t> et opinions </a:t>
            </a:r>
            <a:r>
              <a:rPr lang="en-US" sz="1000" b="0" i="0" dirty="0" err="1">
                <a:solidFill>
                  <a:srgbClr val="DDEAF6"/>
                </a:solidFill>
                <a:latin typeface="Arial"/>
                <a:ea typeface="Arial"/>
                <a:cs typeface="Arial"/>
                <a:sym typeface="Arial"/>
              </a:rPr>
              <a:t>exprimés</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n'engagent</a:t>
            </a:r>
            <a:r>
              <a:rPr lang="en-US" sz="1000" b="0" i="0" dirty="0">
                <a:solidFill>
                  <a:srgbClr val="DDEAF6"/>
                </a:solidFill>
                <a:latin typeface="Arial"/>
                <a:ea typeface="Arial"/>
                <a:cs typeface="Arial"/>
                <a:sym typeface="Arial"/>
              </a:rPr>
              <a:t> que </a:t>
            </a:r>
            <a:r>
              <a:rPr lang="en-US" sz="1000" b="0" i="0" dirty="0" err="1">
                <a:solidFill>
                  <a:srgbClr val="DDEAF6"/>
                </a:solidFill>
                <a:latin typeface="Arial"/>
                <a:ea typeface="Arial"/>
                <a:cs typeface="Arial"/>
                <a:sym typeface="Arial"/>
              </a:rPr>
              <a:t>leurs</a:t>
            </a:r>
            <a:r>
              <a:rPr lang="en-US" sz="1000" b="0" i="0" dirty="0">
                <a:solidFill>
                  <a:srgbClr val="DDEAF6"/>
                </a:solidFill>
                <a:latin typeface="Arial"/>
                <a:ea typeface="Arial"/>
                <a:cs typeface="Arial"/>
                <a:sym typeface="Arial"/>
              </a:rPr>
              <a:t> auteurs et ne </a:t>
            </a:r>
            <a:r>
              <a:rPr lang="en-US" sz="1000" b="0" i="0" dirty="0" err="1">
                <a:solidFill>
                  <a:srgbClr val="DDEAF6"/>
                </a:solidFill>
                <a:latin typeface="Arial"/>
                <a:ea typeface="Arial"/>
                <a:cs typeface="Arial"/>
                <a:sym typeface="Arial"/>
              </a:rPr>
              <a:t>reflètent</a:t>
            </a:r>
            <a:r>
              <a:rPr lang="en-US" sz="1000" b="0" i="0" dirty="0">
                <a:solidFill>
                  <a:srgbClr val="DDEAF6"/>
                </a:solidFill>
                <a:latin typeface="Arial"/>
                <a:ea typeface="Arial"/>
                <a:cs typeface="Arial"/>
                <a:sym typeface="Arial"/>
              </a:rPr>
              <a:t> pas </a:t>
            </a:r>
            <a:r>
              <a:rPr lang="en-US" sz="1000" b="0" i="0" dirty="0" err="1">
                <a:solidFill>
                  <a:srgbClr val="DDEAF6"/>
                </a:solidFill>
                <a:latin typeface="Arial"/>
                <a:ea typeface="Arial"/>
                <a:cs typeface="Arial"/>
                <a:sym typeface="Arial"/>
              </a:rPr>
              <a:t>nécessairement</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ceux</a:t>
            </a:r>
            <a:r>
              <a:rPr lang="en-US" sz="1000" b="0" i="0" dirty="0">
                <a:solidFill>
                  <a:srgbClr val="DDEAF6"/>
                </a:solidFill>
                <a:latin typeface="Arial"/>
                <a:ea typeface="Arial"/>
                <a:cs typeface="Arial"/>
                <a:sym typeface="Arial"/>
              </a:rPr>
              <a:t> de </a:t>
            </a:r>
            <a:r>
              <a:rPr lang="en-US" sz="1000" b="0" i="0" dirty="0" err="1">
                <a:solidFill>
                  <a:srgbClr val="DDEAF6"/>
                </a:solidFill>
                <a:latin typeface="Arial"/>
                <a:ea typeface="Arial"/>
                <a:cs typeface="Arial"/>
                <a:sym typeface="Arial"/>
              </a:rPr>
              <a:t>l'Union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ou</a:t>
            </a:r>
            <a:r>
              <a:rPr lang="en-US" sz="1000" b="0" i="0" dirty="0">
                <a:solidFill>
                  <a:srgbClr val="DDEAF6"/>
                </a:solidFill>
                <a:latin typeface="Arial"/>
                <a:ea typeface="Arial"/>
                <a:cs typeface="Arial"/>
                <a:sym typeface="Arial"/>
              </a:rPr>
              <a:t> de </a:t>
            </a:r>
            <a:r>
              <a:rPr lang="en-US" sz="1000" b="0" i="0" dirty="0" err="1">
                <a:solidFill>
                  <a:srgbClr val="DDEAF6"/>
                </a:solidFill>
                <a:latin typeface="Arial"/>
                <a:ea typeface="Arial"/>
                <a:cs typeface="Arial"/>
                <a:sym typeface="Arial"/>
              </a:rPr>
              <a:t>l'Agence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exécutive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pour </a:t>
            </a:r>
            <a:r>
              <a:rPr lang="en-US" sz="1000" b="0" i="0" dirty="0" err="1">
                <a:solidFill>
                  <a:srgbClr val="DDEAF6"/>
                </a:solidFill>
                <a:latin typeface="Arial"/>
                <a:ea typeface="Arial"/>
                <a:cs typeface="Arial"/>
                <a:sym typeface="Arial"/>
              </a:rPr>
              <a:t>l'éducation</a:t>
            </a:r>
            <a:r>
              <a:rPr lang="en-US" sz="1000" b="0" i="0" dirty="0">
                <a:solidFill>
                  <a:srgbClr val="DDEAF6"/>
                </a:solidFill>
                <a:latin typeface="Arial"/>
                <a:ea typeface="Arial"/>
                <a:cs typeface="Arial"/>
                <a:sym typeface="Arial"/>
              </a:rPr>
              <a:t> et la culture (EACEA). Ni </a:t>
            </a:r>
            <a:r>
              <a:rPr lang="en-US" sz="1000" b="0" i="0" dirty="0" err="1">
                <a:solidFill>
                  <a:srgbClr val="DDEAF6"/>
                </a:solidFill>
                <a:latin typeface="Arial"/>
                <a:ea typeface="Arial"/>
                <a:cs typeface="Arial"/>
                <a:sym typeface="Arial"/>
              </a:rPr>
              <a:t>l'Union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ni</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l'EACEA</a:t>
            </a:r>
            <a:r>
              <a:rPr lang="en-US" sz="1000" b="0" i="0" dirty="0">
                <a:solidFill>
                  <a:srgbClr val="DDEAF6"/>
                </a:solidFill>
                <a:latin typeface="Arial"/>
                <a:ea typeface="Arial"/>
                <a:cs typeface="Arial"/>
                <a:sym typeface="Arial"/>
              </a:rPr>
              <a:t> ne </a:t>
            </a:r>
            <a:r>
              <a:rPr lang="en-US" sz="1000" b="0" i="0" dirty="0" err="1">
                <a:solidFill>
                  <a:srgbClr val="DDEAF6"/>
                </a:solidFill>
                <a:latin typeface="Arial"/>
                <a:ea typeface="Arial"/>
                <a:cs typeface="Arial"/>
                <a:sym typeface="Arial"/>
              </a:rPr>
              <a:t>peuvent</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être</a:t>
            </a:r>
            <a:r>
              <a:rPr lang="en-US" sz="1000" b="0" i="0" dirty="0">
                <a:solidFill>
                  <a:srgbClr val="DDEAF6"/>
                </a:solidFill>
                <a:latin typeface="Arial"/>
                <a:ea typeface="Arial"/>
                <a:cs typeface="Arial"/>
                <a:sym typeface="Arial"/>
              </a:rPr>
              <a:t> tenues pour </a:t>
            </a:r>
            <a:r>
              <a:rPr lang="en-US" sz="1000" b="0" i="0" dirty="0" err="1">
                <a:solidFill>
                  <a:srgbClr val="DDEAF6"/>
                </a:solidFill>
                <a:latin typeface="Arial"/>
                <a:ea typeface="Arial"/>
                <a:cs typeface="Arial"/>
                <a:sym typeface="Arial"/>
              </a:rPr>
              <a:t>responsables</a:t>
            </a:r>
            <a:r>
              <a:rPr lang="en-US" sz="1000" b="0" i="0" dirty="0">
                <a:solidFill>
                  <a:srgbClr val="DDEAF6"/>
                </a:solidFill>
                <a:latin typeface="Arial"/>
                <a:ea typeface="Arial"/>
                <a:cs typeface="Arial"/>
                <a:sym typeface="Arial"/>
              </a:rPr>
              <a:t>.</a:t>
            </a:r>
            <a:endParaRPr sz="1000" dirty="0">
              <a:solidFill>
                <a:srgbClr val="DDEAF6"/>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03864"/>
              </a:buClr>
              <a:buSzPts val="4800"/>
              <a:buFont typeface="Calibri"/>
              <a:buNone/>
            </a:pPr>
            <a:r>
              <a:rPr lang="en-US" sz="4800" b="1">
                <a:solidFill>
                  <a:srgbClr val="203864"/>
                </a:solidFill>
                <a:latin typeface="Calibri"/>
                <a:ea typeface="Calibri"/>
                <a:cs typeface="Calibri"/>
                <a:sym typeface="Calibri"/>
              </a:rPr>
              <a:t>Partenaires</a:t>
            </a:r>
            <a:endParaRPr sz="4800" b="1">
              <a:solidFill>
                <a:srgbClr val="203864"/>
              </a:solidFill>
              <a:latin typeface="Calibri"/>
              <a:ea typeface="Calibri"/>
              <a:cs typeface="Calibri"/>
              <a:sym typeface="Calibri"/>
            </a:endParaRPr>
          </a:p>
        </p:txBody>
      </p:sp>
      <p:grpSp>
        <p:nvGrpSpPr>
          <p:cNvPr id="93" name="Google Shape;93;p2"/>
          <p:cNvGrpSpPr/>
          <p:nvPr/>
        </p:nvGrpSpPr>
        <p:grpSpPr>
          <a:xfrm>
            <a:off x="6606686" y="1812884"/>
            <a:ext cx="6096000" cy="1677637"/>
            <a:chOff x="-1066801" y="1523553"/>
            <a:chExt cx="6096000" cy="1677637"/>
          </a:xfrm>
        </p:grpSpPr>
        <p:pic>
          <p:nvPicPr>
            <p:cNvPr id="94" name="Google Shape;94;p2"/>
            <p:cNvPicPr preferRelativeResize="0"/>
            <p:nvPr/>
          </p:nvPicPr>
          <p:blipFill rotWithShape="1">
            <a:blip r:embed="rId3">
              <a:alphaModFix/>
            </a:blip>
            <a:srcRect/>
            <a:stretch/>
          </p:blipFill>
          <p:spPr>
            <a:xfrm>
              <a:off x="1256678" y="1523553"/>
              <a:ext cx="1449043" cy="997191"/>
            </a:xfrm>
            <a:prstGeom prst="rect">
              <a:avLst/>
            </a:prstGeom>
            <a:noFill/>
            <a:ln>
              <a:noFill/>
            </a:ln>
          </p:spPr>
        </p:pic>
        <p:sp>
          <p:nvSpPr>
            <p:cNvPr id="95" name="Google Shape;95;p2"/>
            <p:cNvSpPr txBox="1"/>
            <p:nvPr/>
          </p:nvSpPr>
          <p:spPr>
            <a:xfrm>
              <a:off x="-1066801" y="2462526"/>
              <a:ext cx="609600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50" b="0" i="0" u="none" strike="noStrike" cap="none">
                  <a:solidFill>
                    <a:srgbClr val="203864"/>
                  </a:solidFill>
                  <a:latin typeface="Roboto"/>
                  <a:ea typeface="Roboto"/>
                  <a:cs typeface="Roboto"/>
                  <a:sym typeface="Roboto"/>
                </a:rPr>
                <a:t>WESTFALISCHE </a:t>
              </a:r>
              <a:r>
                <a:rPr lang="en-US" sz="1000" b="0" i="0" u="none" strike="noStrike" cap="none">
                  <a:solidFill>
                    <a:srgbClr val="203864"/>
                  </a:solidFill>
                  <a:latin typeface="Roboto"/>
                  <a:ea typeface="Roboto"/>
                  <a:cs typeface="Roboto"/>
                  <a:sym typeface="Roboto"/>
                </a:rPr>
                <a:t>HOCHSCHULE </a:t>
              </a:r>
              <a:r>
                <a:rPr lang="en-US" sz="1050" b="0" i="0" u="none" strike="noStrike" cap="none">
                  <a:solidFill>
                    <a:srgbClr val="203864"/>
                  </a:solidFill>
                  <a:latin typeface="Roboto"/>
                  <a:ea typeface="Roboto"/>
                  <a:cs typeface="Roboto"/>
                  <a:sym typeface="Roboto"/>
                </a:rPr>
                <a:t>GELSENKIRCHEN,</a:t>
              </a:r>
              <a:br>
                <a:rPr lang="en-US" sz="1050" b="0" i="0" u="none" strike="noStrike" cap="none">
                  <a:solidFill>
                    <a:srgbClr val="203864"/>
                  </a:solidFill>
                  <a:latin typeface="Roboto"/>
                  <a:ea typeface="Roboto"/>
                  <a:cs typeface="Roboto"/>
                  <a:sym typeface="Roboto"/>
                </a:rPr>
              </a:br>
              <a:r>
                <a:rPr lang="en-US" sz="1050" b="0" i="0" u="none" strike="noStrike" cap="none">
                  <a:solidFill>
                    <a:srgbClr val="203864"/>
                  </a:solidFill>
                  <a:latin typeface="Roboto"/>
                  <a:ea typeface="Roboto"/>
                  <a:cs typeface="Roboto"/>
                  <a:sym typeface="Roboto"/>
                </a:rPr>
                <a:t>BOCHOLT, RECKLINGHAUSEN</a:t>
              </a:r>
              <a:endParaRPr/>
            </a:p>
            <a:p>
              <a:pPr marL="0" marR="0" lvl="0" indent="0" algn="ctr" rtl="0">
                <a:spcBef>
                  <a:spcPts val="0"/>
                </a:spcBef>
                <a:spcAft>
                  <a:spcPts val="0"/>
                </a:spcAft>
                <a:buNone/>
              </a:pPr>
              <a:r>
                <a:rPr lang="en-US" sz="1050" b="0" i="0" u="none" strike="noStrike" cap="none">
                  <a:solidFill>
                    <a:srgbClr val="414042"/>
                  </a:solidFill>
                  <a:latin typeface="Roboto"/>
                  <a:ea typeface="Roboto"/>
                  <a:cs typeface="Roboto"/>
                  <a:sym typeface="Roboto"/>
                </a:rPr>
                <a:t>GELSENKIRCHEN, ALLEMAGNE</a:t>
              </a:r>
              <a:endParaRPr/>
            </a:p>
            <a:p>
              <a:pPr marL="0" marR="0" lvl="0" indent="0" algn="ctr" rtl="0">
                <a:spcBef>
                  <a:spcPts val="0"/>
                </a:spcBef>
                <a:spcAft>
                  <a:spcPts val="0"/>
                </a:spcAft>
                <a:buNone/>
              </a:pPr>
              <a:r>
                <a:rPr lang="en-US" sz="1050" b="0" i="0" u="sng" strike="noStrike" cap="none">
                  <a:solidFill>
                    <a:srgbClr val="D71920"/>
                  </a:solidFill>
                  <a:latin typeface="Roboto"/>
                  <a:ea typeface="Roboto"/>
                  <a:cs typeface="Roboto"/>
                  <a:sym typeface="Roboto"/>
                  <a:hlinkClick r:id="rId4">
                    <a:extLst>
                      <a:ext uri="{A12FA001-AC4F-418D-AE19-62706E023703}">
                        <ahyp:hlinkClr xmlns:ahyp="http://schemas.microsoft.com/office/drawing/2018/hyperlinkcolor" xmlns="" val="tx"/>
                      </a:ext>
                    </a:extLst>
                  </a:hlinkClick>
                </a:rPr>
                <a:t>www.w-hs.de</a:t>
              </a:r>
              <a:endParaRPr sz="1050" b="0" i="0" u="none" strike="noStrike" cap="none">
                <a:solidFill>
                  <a:srgbClr val="414042"/>
                </a:solidFill>
                <a:latin typeface="Roboto"/>
                <a:ea typeface="Roboto"/>
                <a:cs typeface="Roboto"/>
                <a:sym typeface="Roboto"/>
              </a:endParaRPr>
            </a:p>
          </p:txBody>
        </p:sp>
      </p:grpSp>
      <p:grpSp>
        <p:nvGrpSpPr>
          <p:cNvPr id="96" name="Google Shape;96;p2"/>
          <p:cNvGrpSpPr/>
          <p:nvPr/>
        </p:nvGrpSpPr>
        <p:grpSpPr>
          <a:xfrm>
            <a:off x="3483817" y="4504058"/>
            <a:ext cx="6629400" cy="1738414"/>
            <a:chOff x="2579204" y="1882706"/>
            <a:chExt cx="6629400" cy="1738414"/>
          </a:xfrm>
        </p:grpSpPr>
        <p:pic>
          <p:nvPicPr>
            <p:cNvPr id="97" name="Google Shape;97;p2"/>
            <p:cNvPicPr preferRelativeResize="0"/>
            <p:nvPr/>
          </p:nvPicPr>
          <p:blipFill rotWithShape="1">
            <a:blip r:embed="rId5">
              <a:alphaModFix/>
            </a:blip>
            <a:srcRect/>
            <a:stretch/>
          </p:blipFill>
          <p:spPr>
            <a:xfrm>
              <a:off x="4627079" y="1882706"/>
              <a:ext cx="2533650" cy="1047750"/>
            </a:xfrm>
            <a:prstGeom prst="rect">
              <a:avLst/>
            </a:prstGeom>
            <a:noFill/>
            <a:ln>
              <a:noFill/>
            </a:ln>
          </p:spPr>
        </p:pic>
        <p:sp>
          <p:nvSpPr>
            <p:cNvPr id="98" name="Google Shape;98;p2"/>
            <p:cNvSpPr txBox="1"/>
            <p:nvPr/>
          </p:nvSpPr>
          <p:spPr>
            <a:xfrm>
              <a:off x="2579204" y="2913234"/>
              <a:ext cx="662940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u="none" strike="noStrike" cap="none">
                  <a:solidFill>
                    <a:srgbClr val="203864"/>
                  </a:solidFill>
                  <a:latin typeface="Roboto"/>
                  <a:ea typeface="Roboto"/>
                  <a:cs typeface="Roboto"/>
                  <a:sym typeface="Roboto"/>
                </a:rPr>
                <a:t>COORDINA ORGANIZACIÓN DE EMPRESAS Y</a:t>
              </a:r>
              <a:br>
                <a:rPr lang="en-US" sz="1000" b="0" i="0" u="none" strike="noStrike" cap="none">
                  <a:solidFill>
                    <a:srgbClr val="203864"/>
                  </a:solidFill>
                  <a:latin typeface="Roboto"/>
                  <a:ea typeface="Roboto"/>
                  <a:cs typeface="Roboto"/>
                  <a:sym typeface="Roboto"/>
                </a:rPr>
              </a:br>
              <a:r>
                <a:rPr lang="en-US" sz="1000" b="0" i="0" u="none" strike="noStrike" cap="none">
                  <a:solidFill>
                    <a:srgbClr val="203864"/>
                  </a:solidFill>
                  <a:latin typeface="Roboto"/>
                  <a:ea typeface="Roboto"/>
                  <a:cs typeface="Roboto"/>
                  <a:sym typeface="Roboto"/>
                </a:rPr>
                <a:t>RECURSOS HUMANOS, S.L.</a:t>
              </a:r>
              <a:endParaRPr/>
            </a:p>
            <a:p>
              <a:pPr marL="0" marR="0" lvl="0" indent="0" algn="ctr" rtl="0">
                <a:spcBef>
                  <a:spcPts val="0"/>
                </a:spcBef>
                <a:spcAft>
                  <a:spcPts val="0"/>
                </a:spcAft>
                <a:buNone/>
              </a:pPr>
              <a:r>
                <a:rPr lang="en-US" sz="1000" b="0" i="0" u="none" strike="noStrike" cap="none">
                  <a:solidFill>
                    <a:srgbClr val="414042"/>
                  </a:solidFill>
                  <a:latin typeface="Roboto"/>
                  <a:ea typeface="Roboto"/>
                  <a:cs typeface="Roboto"/>
                  <a:sym typeface="Roboto"/>
                </a:rPr>
                <a:t>VALENCIA, ESPAGNE</a:t>
              </a:r>
              <a:endParaRPr/>
            </a:p>
            <a:p>
              <a:pPr marL="0" marR="0" lvl="0" indent="0" algn="ctr" rtl="0">
                <a:spcBef>
                  <a:spcPts val="0"/>
                </a:spcBef>
                <a:spcAft>
                  <a:spcPts val="0"/>
                </a:spcAft>
                <a:buNone/>
              </a:pPr>
              <a:r>
                <a:rPr lang="en-US" sz="1000" b="0" i="0" u="sng" strike="noStrike" cap="none">
                  <a:solidFill>
                    <a:srgbClr val="D71920"/>
                  </a:solidFill>
                  <a:latin typeface="Roboto"/>
                  <a:ea typeface="Roboto"/>
                  <a:cs typeface="Roboto"/>
                  <a:sym typeface="Roboto"/>
                  <a:hlinkClick r:id="rId6">
                    <a:extLst>
                      <a:ext uri="{A12FA001-AC4F-418D-AE19-62706E023703}">
                        <ahyp:hlinkClr xmlns:ahyp="http://schemas.microsoft.com/office/drawing/2018/hyperlinkcolor" xmlns="" val="tx"/>
                      </a:ext>
                    </a:extLst>
                  </a:hlinkClick>
                </a:rPr>
                <a:t>coordina-oerh.com</a:t>
              </a:r>
              <a:endParaRPr sz="1000" b="0" i="0" u="none" strike="noStrike" cap="none">
                <a:solidFill>
                  <a:srgbClr val="414042"/>
                </a:solidFill>
                <a:latin typeface="Roboto"/>
                <a:ea typeface="Roboto"/>
                <a:cs typeface="Roboto"/>
                <a:sym typeface="Roboto"/>
              </a:endParaRPr>
            </a:p>
          </p:txBody>
        </p:sp>
      </p:grpSp>
      <p:grpSp>
        <p:nvGrpSpPr>
          <p:cNvPr id="99" name="Google Shape;99;p2"/>
          <p:cNvGrpSpPr/>
          <p:nvPr/>
        </p:nvGrpSpPr>
        <p:grpSpPr>
          <a:xfrm>
            <a:off x="3020318" y="1776505"/>
            <a:ext cx="6634368" cy="1584248"/>
            <a:chOff x="6639106" y="2919412"/>
            <a:chExt cx="6634368" cy="1584248"/>
          </a:xfrm>
        </p:grpSpPr>
        <p:pic>
          <p:nvPicPr>
            <p:cNvPr id="100" name="Google Shape;100;p2"/>
            <p:cNvPicPr preferRelativeResize="0"/>
            <p:nvPr/>
          </p:nvPicPr>
          <p:blipFill rotWithShape="1">
            <a:blip r:embed="rId7">
              <a:alphaModFix/>
            </a:blip>
            <a:srcRect/>
            <a:stretch/>
          </p:blipFill>
          <p:spPr>
            <a:xfrm>
              <a:off x="8684703" y="2919412"/>
              <a:ext cx="2543175" cy="1047750"/>
            </a:xfrm>
            <a:prstGeom prst="rect">
              <a:avLst/>
            </a:prstGeom>
            <a:noFill/>
            <a:ln>
              <a:noFill/>
            </a:ln>
          </p:spPr>
        </p:pic>
        <p:sp>
          <p:nvSpPr>
            <p:cNvPr id="101" name="Google Shape;101;p2"/>
            <p:cNvSpPr txBox="1"/>
            <p:nvPr/>
          </p:nvSpPr>
          <p:spPr>
            <a:xfrm>
              <a:off x="6639106" y="3949662"/>
              <a:ext cx="6634368"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u="none" strike="noStrike" cap="none">
                  <a:solidFill>
                    <a:srgbClr val="203864"/>
                  </a:solidFill>
                  <a:latin typeface="Roboto"/>
                  <a:ea typeface="Roboto"/>
                  <a:cs typeface="Roboto"/>
                  <a:sym typeface="Roboto"/>
                </a:rPr>
                <a:t>PROLEPSIS</a:t>
              </a:r>
              <a:endParaRPr/>
            </a:p>
            <a:p>
              <a:pPr marL="0" marR="0" lvl="0" indent="0" algn="ctr" rtl="0">
                <a:spcBef>
                  <a:spcPts val="0"/>
                </a:spcBef>
                <a:spcAft>
                  <a:spcPts val="0"/>
                </a:spcAft>
                <a:buNone/>
              </a:pPr>
              <a:r>
                <a:rPr lang="en-US" sz="1000" b="0" i="0" u="none" strike="noStrike" cap="none">
                  <a:solidFill>
                    <a:srgbClr val="666666"/>
                  </a:solidFill>
                  <a:latin typeface="Roboto"/>
                  <a:ea typeface="Roboto"/>
                  <a:cs typeface="Roboto"/>
                  <a:sym typeface="Roboto"/>
                </a:rPr>
                <a:t>ATHENES, GRECE</a:t>
              </a:r>
              <a:br>
                <a:rPr lang="en-US" sz="1000" b="0" i="0" u="none" strike="noStrike" cap="none">
                  <a:solidFill>
                    <a:srgbClr val="666666"/>
                  </a:solidFill>
                  <a:latin typeface="Roboto"/>
                  <a:ea typeface="Roboto"/>
                  <a:cs typeface="Roboto"/>
                  <a:sym typeface="Roboto"/>
                </a:rPr>
              </a:br>
              <a:r>
                <a:rPr lang="en-US" sz="1000" b="0" i="0" u="sng" strike="noStrike" cap="none">
                  <a:solidFill>
                    <a:srgbClr val="D71920"/>
                  </a:solidFill>
                  <a:latin typeface="Roboto"/>
                  <a:ea typeface="Roboto"/>
                  <a:cs typeface="Roboto"/>
                  <a:sym typeface="Roboto"/>
                  <a:hlinkClick r:id="rId8">
                    <a:extLst>
                      <a:ext uri="{A12FA001-AC4F-418D-AE19-62706E023703}">
                        <ahyp:hlinkClr xmlns:ahyp="http://schemas.microsoft.com/office/drawing/2018/hyperlinkcolor" xmlns="" val="tx"/>
                      </a:ext>
                    </a:extLst>
                  </a:hlinkClick>
                </a:rPr>
                <a:t>www.prolepsis.gr</a:t>
              </a:r>
              <a:endParaRPr sz="1000" b="0" i="0" u="none" strike="noStrike" cap="none">
                <a:solidFill>
                  <a:srgbClr val="666666"/>
                </a:solidFill>
                <a:latin typeface="Roboto"/>
                <a:ea typeface="Roboto"/>
                <a:cs typeface="Roboto"/>
                <a:sym typeface="Roboto"/>
              </a:endParaRPr>
            </a:p>
          </p:txBody>
        </p:sp>
      </p:grpSp>
      <p:grpSp>
        <p:nvGrpSpPr>
          <p:cNvPr id="102" name="Google Shape;102;p2"/>
          <p:cNvGrpSpPr/>
          <p:nvPr/>
        </p:nvGrpSpPr>
        <p:grpSpPr>
          <a:xfrm>
            <a:off x="-1974174" y="1729933"/>
            <a:ext cx="6952420" cy="1601615"/>
            <a:chOff x="-1240501" y="3160643"/>
            <a:chExt cx="6952420" cy="1601615"/>
          </a:xfrm>
        </p:grpSpPr>
        <p:pic>
          <p:nvPicPr>
            <p:cNvPr id="103" name="Google Shape;103;p2"/>
            <p:cNvPicPr preferRelativeResize="0"/>
            <p:nvPr/>
          </p:nvPicPr>
          <p:blipFill rotWithShape="1">
            <a:blip r:embed="rId9">
              <a:alphaModFix/>
            </a:blip>
            <a:srcRect/>
            <a:stretch/>
          </p:blipFill>
          <p:spPr>
            <a:xfrm>
              <a:off x="964123" y="3160643"/>
              <a:ext cx="2543175" cy="1038225"/>
            </a:xfrm>
            <a:prstGeom prst="rect">
              <a:avLst/>
            </a:prstGeom>
            <a:noFill/>
            <a:ln>
              <a:noFill/>
            </a:ln>
          </p:spPr>
        </p:pic>
        <p:sp>
          <p:nvSpPr>
            <p:cNvPr id="104" name="Google Shape;104;p2"/>
            <p:cNvSpPr txBox="1"/>
            <p:nvPr/>
          </p:nvSpPr>
          <p:spPr>
            <a:xfrm>
              <a:off x="-1240501" y="4208260"/>
              <a:ext cx="695242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u="none" strike="noStrike" cap="none">
                  <a:solidFill>
                    <a:srgbClr val="203864"/>
                  </a:solidFill>
                  <a:latin typeface="Roboto"/>
                  <a:ea typeface="Roboto"/>
                  <a:cs typeface="Roboto"/>
                  <a:sym typeface="Roboto"/>
                </a:rPr>
                <a:t>UNIVERSITAT DE VALENCIA</a:t>
              </a:r>
              <a:endParaRPr/>
            </a:p>
            <a:p>
              <a:pPr marL="0" marR="0" lvl="0" indent="0" algn="ctr" rtl="0">
                <a:spcBef>
                  <a:spcPts val="0"/>
                </a:spcBef>
                <a:spcAft>
                  <a:spcPts val="0"/>
                </a:spcAft>
                <a:buNone/>
              </a:pPr>
              <a:r>
                <a:rPr lang="en-US" sz="1000" b="0" i="0" u="none" strike="noStrike" cap="none">
                  <a:solidFill>
                    <a:srgbClr val="414042"/>
                  </a:solidFill>
                  <a:latin typeface="Roboto"/>
                  <a:ea typeface="Roboto"/>
                  <a:cs typeface="Roboto"/>
                  <a:sym typeface="Roboto"/>
                </a:rPr>
                <a:t>VALENCIA, ESPAGNE</a:t>
              </a:r>
              <a:endParaRPr/>
            </a:p>
            <a:p>
              <a:pPr marL="0" marR="0" lvl="0" indent="0" algn="ctr" rtl="0">
                <a:spcBef>
                  <a:spcPts val="0"/>
                </a:spcBef>
                <a:spcAft>
                  <a:spcPts val="0"/>
                </a:spcAft>
                <a:buNone/>
              </a:pPr>
              <a:r>
                <a:rPr lang="en-US" sz="1000" b="0" i="0" u="sng" strike="noStrike" cap="none">
                  <a:solidFill>
                    <a:srgbClr val="D71920"/>
                  </a:solidFill>
                  <a:latin typeface="Roboto"/>
                  <a:ea typeface="Roboto"/>
                  <a:cs typeface="Roboto"/>
                  <a:sym typeface="Roboto"/>
                  <a:hlinkClick r:id="rId10">
                    <a:extLst>
                      <a:ext uri="{A12FA001-AC4F-418D-AE19-62706E023703}">
                        <ahyp:hlinkClr xmlns:ahyp="http://schemas.microsoft.com/office/drawing/2018/hyperlinkcolor" xmlns="" val="tx"/>
                      </a:ext>
                    </a:extLst>
                  </a:hlinkClick>
                </a:rPr>
                <a:t>www.uv.es</a:t>
              </a:r>
              <a:endParaRPr sz="1000" b="0" i="0" u="none" strike="noStrike" cap="none">
                <a:solidFill>
                  <a:srgbClr val="414042"/>
                </a:solidFill>
                <a:latin typeface="Roboto"/>
                <a:ea typeface="Roboto"/>
                <a:cs typeface="Roboto"/>
                <a:sym typeface="Roboto"/>
              </a:endParaRPr>
            </a:p>
          </p:txBody>
        </p:sp>
      </p:grpSp>
      <p:grpSp>
        <p:nvGrpSpPr>
          <p:cNvPr id="105" name="Google Shape;105;p2"/>
          <p:cNvGrpSpPr/>
          <p:nvPr/>
        </p:nvGrpSpPr>
        <p:grpSpPr>
          <a:xfrm>
            <a:off x="2776075" y="4478327"/>
            <a:ext cx="2543175" cy="1592961"/>
            <a:chOff x="4517932" y="3531206"/>
            <a:chExt cx="2543175" cy="1592961"/>
          </a:xfrm>
        </p:grpSpPr>
        <p:pic>
          <p:nvPicPr>
            <p:cNvPr id="106" name="Google Shape;106;p2"/>
            <p:cNvPicPr preferRelativeResize="0"/>
            <p:nvPr/>
          </p:nvPicPr>
          <p:blipFill rotWithShape="1">
            <a:blip r:embed="rId11">
              <a:alphaModFix/>
            </a:blip>
            <a:srcRect/>
            <a:stretch/>
          </p:blipFill>
          <p:spPr>
            <a:xfrm>
              <a:off x="4517932" y="3531206"/>
              <a:ext cx="2543175" cy="1020916"/>
            </a:xfrm>
            <a:prstGeom prst="rect">
              <a:avLst/>
            </a:prstGeom>
            <a:noFill/>
            <a:ln>
              <a:noFill/>
            </a:ln>
          </p:spPr>
        </p:pic>
        <p:sp>
          <p:nvSpPr>
            <p:cNvPr id="107" name="Google Shape;107;p2"/>
            <p:cNvSpPr txBox="1"/>
            <p:nvPr/>
          </p:nvSpPr>
          <p:spPr>
            <a:xfrm>
              <a:off x="4824413" y="4570169"/>
              <a:ext cx="2037497"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u="none" strike="noStrike" cap="none">
                  <a:solidFill>
                    <a:srgbClr val="203864"/>
                  </a:solidFill>
                  <a:latin typeface="Roboto"/>
                  <a:ea typeface="Roboto"/>
                  <a:cs typeface="Roboto"/>
                  <a:sym typeface="Roboto"/>
                </a:rPr>
                <a:t>media k GmbH</a:t>
              </a:r>
              <a:endParaRPr/>
            </a:p>
            <a:p>
              <a:pPr marL="0" marR="0" lvl="0" indent="0" algn="ctr" rtl="0">
                <a:spcBef>
                  <a:spcPts val="0"/>
                </a:spcBef>
                <a:spcAft>
                  <a:spcPts val="0"/>
                </a:spcAft>
                <a:buNone/>
              </a:pPr>
              <a:r>
                <a:rPr lang="en-US" sz="1000" b="0" i="0" u="none" strike="noStrike" cap="none">
                  <a:solidFill>
                    <a:srgbClr val="414042"/>
                  </a:solidFill>
                  <a:latin typeface="Roboto"/>
                  <a:ea typeface="Roboto"/>
                  <a:cs typeface="Roboto"/>
                  <a:sym typeface="Roboto"/>
                </a:rPr>
                <a:t>Bad Mergentheim, ALLEMAGNE</a:t>
              </a:r>
              <a:endParaRPr/>
            </a:p>
            <a:p>
              <a:pPr marL="0" marR="0" lvl="0" indent="0" algn="ctr" rtl="0">
                <a:spcBef>
                  <a:spcPts val="0"/>
                </a:spcBef>
                <a:spcAft>
                  <a:spcPts val="0"/>
                </a:spcAft>
                <a:buNone/>
              </a:pPr>
              <a:r>
                <a:rPr lang="en-US" sz="1000" b="0" i="0" u="sng" strike="noStrike" cap="none">
                  <a:solidFill>
                    <a:srgbClr val="D71920"/>
                  </a:solidFill>
                  <a:latin typeface="Roboto"/>
                  <a:ea typeface="Roboto"/>
                  <a:cs typeface="Roboto"/>
                  <a:sym typeface="Roboto"/>
                  <a:hlinkClick r:id="rId12">
                    <a:extLst>
                      <a:ext uri="{A12FA001-AC4F-418D-AE19-62706E023703}">
                        <ahyp:hlinkClr xmlns:ahyp="http://schemas.microsoft.com/office/drawing/2018/hyperlinkcolor" xmlns="" val="tx"/>
                      </a:ext>
                    </a:extLst>
                  </a:hlinkClick>
                </a:rPr>
                <a:t>www.media-k.eu</a:t>
              </a:r>
              <a:endParaRPr sz="1000" b="0" i="0" u="none" strike="noStrike" cap="none">
                <a:solidFill>
                  <a:srgbClr val="414042"/>
                </a:solidFill>
                <a:latin typeface="Roboto"/>
                <a:ea typeface="Roboto"/>
                <a:cs typeface="Roboto"/>
                <a:sym typeface="Roboto"/>
              </a:endParaRPr>
            </a:p>
          </p:txBody>
        </p:sp>
      </p:grpSp>
      <p:grpSp>
        <p:nvGrpSpPr>
          <p:cNvPr id="108" name="Google Shape;108;p2"/>
          <p:cNvGrpSpPr/>
          <p:nvPr/>
        </p:nvGrpSpPr>
        <p:grpSpPr>
          <a:xfrm>
            <a:off x="2859813" y="1422238"/>
            <a:ext cx="1973150" cy="2726448"/>
            <a:chOff x="9320178" y="2976204"/>
            <a:chExt cx="1973150" cy="2726448"/>
          </a:xfrm>
        </p:grpSpPr>
        <p:pic>
          <p:nvPicPr>
            <p:cNvPr id="109" name="Google Shape;109;p2"/>
            <p:cNvPicPr preferRelativeResize="0"/>
            <p:nvPr/>
          </p:nvPicPr>
          <p:blipFill rotWithShape="1">
            <a:blip r:embed="rId13">
              <a:alphaModFix/>
            </a:blip>
            <a:srcRect/>
            <a:stretch/>
          </p:blipFill>
          <p:spPr>
            <a:xfrm>
              <a:off x="9320178" y="2976204"/>
              <a:ext cx="1962150" cy="2152650"/>
            </a:xfrm>
            <a:prstGeom prst="rect">
              <a:avLst/>
            </a:prstGeom>
            <a:noFill/>
            <a:ln>
              <a:noFill/>
            </a:ln>
          </p:spPr>
        </p:pic>
        <p:sp>
          <p:nvSpPr>
            <p:cNvPr id="110" name="Google Shape;110;p2"/>
            <p:cNvSpPr txBox="1"/>
            <p:nvPr/>
          </p:nvSpPr>
          <p:spPr>
            <a:xfrm>
              <a:off x="9331178" y="5148654"/>
              <a:ext cx="196215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u="none" strike="noStrike" cap="none">
                  <a:solidFill>
                    <a:srgbClr val="203864"/>
                  </a:solidFill>
                  <a:latin typeface="Roboto"/>
                  <a:ea typeface="Roboto"/>
                  <a:cs typeface="Roboto"/>
                  <a:sym typeface="Roboto"/>
                </a:rPr>
                <a:t>OXFAM ITALIA INTERCULTURA</a:t>
              </a:r>
              <a:endParaRPr/>
            </a:p>
            <a:p>
              <a:pPr marL="0" marR="0" lvl="0" indent="0" algn="ctr" rtl="0">
                <a:spcBef>
                  <a:spcPts val="0"/>
                </a:spcBef>
                <a:spcAft>
                  <a:spcPts val="0"/>
                </a:spcAft>
                <a:buNone/>
              </a:pPr>
              <a:r>
                <a:rPr lang="en-US" sz="1000" b="0" i="0" u="none" strike="noStrike" cap="none">
                  <a:solidFill>
                    <a:srgbClr val="414042"/>
                  </a:solidFill>
                  <a:latin typeface="Roboto"/>
                  <a:ea typeface="Roboto"/>
                  <a:cs typeface="Roboto"/>
                  <a:sym typeface="Roboto"/>
                </a:rPr>
                <a:t>AREZZO, ITALIE</a:t>
              </a:r>
              <a:endParaRPr/>
            </a:p>
            <a:p>
              <a:pPr marL="0" marR="0" lvl="0" indent="0" algn="ctr" rtl="0">
                <a:spcBef>
                  <a:spcPts val="0"/>
                </a:spcBef>
                <a:spcAft>
                  <a:spcPts val="0"/>
                </a:spcAft>
                <a:buNone/>
              </a:pPr>
              <a:r>
                <a:rPr lang="en-US" sz="1000" b="0" i="0" u="sng" strike="noStrike" cap="none">
                  <a:solidFill>
                    <a:srgbClr val="D71920"/>
                  </a:solidFill>
                  <a:latin typeface="Roboto"/>
                  <a:ea typeface="Roboto"/>
                  <a:cs typeface="Roboto"/>
                  <a:sym typeface="Roboto"/>
                  <a:hlinkClick r:id="rId14">
                    <a:extLst>
                      <a:ext uri="{A12FA001-AC4F-418D-AE19-62706E023703}">
                        <ahyp:hlinkClr xmlns:ahyp="http://schemas.microsoft.com/office/drawing/2018/hyperlinkcolor" xmlns="" val="tx"/>
                      </a:ext>
                    </a:extLst>
                  </a:hlinkClick>
                </a:rPr>
                <a:t>www.oxfamitalia.org/</a:t>
              </a:r>
              <a:endParaRPr sz="1000" b="0" i="0" u="none" strike="noStrike" cap="none">
                <a:solidFill>
                  <a:srgbClr val="414042"/>
                </a:solidFill>
                <a:latin typeface="Roboto"/>
                <a:ea typeface="Roboto"/>
                <a:cs typeface="Roboto"/>
                <a:sym typeface="Roboto"/>
              </a:endParaRPr>
            </a:p>
          </p:txBody>
        </p:sp>
      </p:grpSp>
      <p:sp>
        <p:nvSpPr>
          <p:cNvPr id="111" name="Google Shape;111;p2"/>
          <p:cNvSpPr txBox="1"/>
          <p:nvPr/>
        </p:nvSpPr>
        <p:spPr>
          <a:xfrm>
            <a:off x="5662539" y="3702651"/>
            <a:ext cx="8558520"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i="0" u="none" strike="noStrike" cap="none">
                <a:solidFill>
                  <a:srgbClr val="203864"/>
                </a:solidFill>
                <a:latin typeface="Roboto"/>
                <a:ea typeface="Roboto"/>
                <a:cs typeface="Roboto"/>
                <a:sym typeface="Roboto"/>
              </a:rPr>
              <a:t>CONNEXIONS</a:t>
            </a:r>
            <a:endParaRPr/>
          </a:p>
          <a:p>
            <a:pPr marL="0" marR="0" lvl="0" indent="0" algn="ctr" rtl="0">
              <a:spcBef>
                <a:spcPts val="0"/>
              </a:spcBef>
              <a:spcAft>
                <a:spcPts val="0"/>
              </a:spcAft>
              <a:buNone/>
            </a:pPr>
            <a:r>
              <a:rPr lang="en-US" sz="1100" b="0" i="0" u="none" strike="noStrike" cap="none">
                <a:solidFill>
                  <a:srgbClr val="414042"/>
                </a:solidFill>
                <a:latin typeface="Roboto"/>
                <a:ea typeface="Roboto"/>
                <a:cs typeface="Roboto"/>
                <a:sym typeface="Roboto"/>
              </a:rPr>
              <a:t>ATHENES, GRECE</a:t>
            </a:r>
            <a:endParaRPr/>
          </a:p>
          <a:p>
            <a:pPr marL="0" marR="0" lvl="0" indent="0" algn="ctr" rtl="0">
              <a:spcBef>
                <a:spcPts val="0"/>
              </a:spcBef>
              <a:spcAft>
                <a:spcPts val="0"/>
              </a:spcAft>
              <a:buNone/>
            </a:pPr>
            <a:r>
              <a:rPr lang="en-US" sz="1100" b="0" i="0" u="sng" strike="noStrike" cap="none">
                <a:solidFill>
                  <a:srgbClr val="D71920"/>
                </a:solidFill>
                <a:latin typeface="Roboto"/>
                <a:ea typeface="Roboto"/>
                <a:cs typeface="Roboto"/>
                <a:sym typeface="Roboto"/>
                <a:hlinkClick r:id="rId15">
                  <a:extLst>
                    <a:ext uri="{A12FA001-AC4F-418D-AE19-62706E023703}">
                      <ahyp:hlinkClr xmlns:ahyp="http://schemas.microsoft.com/office/drawing/2018/hyperlinkcolor" xmlns="" val="tx"/>
                    </a:ext>
                  </a:extLst>
                </a:hlinkClick>
              </a:rPr>
              <a:t>www.connexions.gr </a:t>
            </a:r>
            <a:endParaRPr sz="1100" b="0" i="0" u="none" strike="noStrike" cap="none">
              <a:solidFill>
                <a:srgbClr val="414042"/>
              </a:solidFill>
              <a:latin typeface="Roboto"/>
              <a:ea typeface="Roboto"/>
              <a:cs typeface="Roboto"/>
              <a:sym typeface="Roboto"/>
            </a:endParaRPr>
          </a:p>
        </p:txBody>
      </p:sp>
      <p:pic>
        <p:nvPicPr>
          <p:cNvPr id="112" name="Google Shape;112;p2"/>
          <p:cNvPicPr preferRelativeResize="0"/>
          <p:nvPr/>
        </p:nvPicPr>
        <p:blipFill rotWithShape="1">
          <a:blip r:embed="rId16">
            <a:alphaModFix/>
          </a:blip>
          <a:srcRect/>
          <a:stretch/>
        </p:blipFill>
        <p:spPr>
          <a:xfrm>
            <a:off x="588861" y="4109931"/>
            <a:ext cx="2083037" cy="1322563"/>
          </a:xfrm>
          <a:prstGeom prst="rect">
            <a:avLst/>
          </a:prstGeom>
          <a:noFill/>
          <a:ln>
            <a:noFill/>
          </a:ln>
        </p:spPr>
      </p:pic>
      <p:pic>
        <p:nvPicPr>
          <p:cNvPr id="113" name="Google Shape;113;p2"/>
          <p:cNvPicPr preferRelativeResize="0"/>
          <p:nvPr/>
        </p:nvPicPr>
        <p:blipFill rotWithShape="1">
          <a:blip r:embed="rId17">
            <a:alphaModFix/>
          </a:blip>
          <a:srcRect/>
          <a:stretch/>
        </p:blipFill>
        <p:spPr>
          <a:xfrm>
            <a:off x="8766354" y="4519731"/>
            <a:ext cx="2158782" cy="886067"/>
          </a:xfrm>
          <a:prstGeom prst="rect">
            <a:avLst/>
          </a:prstGeom>
          <a:noFill/>
          <a:ln>
            <a:noFill/>
          </a:ln>
        </p:spPr>
      </p:pic>
      <p:sp>
        <p:nvSpPr>
          <p:cNvPr id="114" name="Google Shape;114;p2"/>
          <p:cNvSpPr txBox="1"/>
          <p:nvPr/>
        </p:nvSpPr>
        <p:spPr>
          <a:xfrm>
            <a:off x="5662539" y="5551538"/>
            <a:ext cx="8558520"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i="0" u="none" strike="noStrike" cap="none">
                <a:solidFill>
                  <a:srgbClr val="203864"/>
                </a:solidFill>
                <a:latin typeface="Roboto"/>
                <a:ea typeface="Roboto"/>
                <a:cs typeface="Roboto"/>
                <a:sym typeface="Roboto"/>
              </a:rPr>
              <a:t>AMSED</a:t>
            </a:r>
            <a:endParaRPr/>
          </a:p>
          <a:p>
            <a:pPr marL="0" marR="0" lvl="0" indent="0" algn="ctr" rtl="0">
              <a:spcBef>
                <a:spcPts val="0"/>
              </a:spcBef>
              <a:spcAft>
                <a:spcPts val="0"/>
              </a:spcAft>
              <a:buNone/>
            </a:pPr>
            <a:r>
              <a:rPr lang="en-US" sz="1100" b="0" i="0" u="none" strike="noStrike" cap="none">
                <a:solidFill>
                  <a:srgbClr val="414042"/>
                </a:solidFill>
                <a:latin typeface="Roboto"/>
                <a:ea typeface="Roboto"/>
                <a:cs typeface="Roboto"/>
                <a:sym typeface="Roboto"/>
              </a:rPr>
              <a:t>STRASBOURG, FRANCE</a:t>
            </a:r>
            <a:endParaRPr/>
          </a:p>
          <a:p>
            <a:pPr marL="0" marR="0" lvl="0" indent="0" algn="ctr" rtl="0">
              <a:spcBef>
                <a:spcPts val="0"/>
              </a:spcBef>
              <a:spcAft>
                <a:spcPts val="0"/>
              </a:spcAft>
              <a:buNone/>
            </a:pPr>
            <a:r>
              <a:rPr lang="en-US" sz="1100" b="0" i="0" u="sng" strike="noStrike" cap="none">
                <a:solidFill>
                  <a:srgbClr val="D71920"/>
                </a:solidFill>
                <a:latin typeface="Roboto"/>
                <a:ea typeface="Roboto"/>
                <a:cs typeface="Roboto"/>
                <a:sym typeface="Roboto"/>
                <a:hlinkClick r:id="rId18">
                  <a:extLst>
                    <a:ext uri="{A12FA001-AC4F-418D-AE19-62706E023703}">
                      <ahyp:hlinkClr xmlns:ahyp="http://schemas.microsoft.com/office/drawing/2018/hyperlinkcolor" xmlns="" val="tx"/>
                    </a:ext>
                  </a:extLst>
                </a:hlinkClick>
              </a:rPr>
              <a:t>www.amsed.fr </a:t>
            </a:r>
            <a:endParaRPr sz="1100" b="0" i="0" u="none" strike="noStrike" cap="none">
              <a:solidFill>
                <a:srgbClr val="414042"/>
              </a:solidFill>
              <a:latin typeface="Roboto"/>
              <a:ea typeface="Roboto"/>
              <a:cs typeface="Roboto"/>
              <a:sym typeface="Roboto"/>
            </a:endParaRPr>
          </a:p>
        </p:txBody>
      </p:sp>
      <p:sp>
        <p:nvSpPr>
          <p:cNvPr id="115" name="Google Shape;115;p2"/>
          <p:cNvSpPr txBox="1"/>
          <p:nvPr/>
        </p:nvSpPr>
        <p:spPr>
          <a:xfrm>
            <a:off x="-2994706" y="5494738"/>
            <a:ext cx="8558520"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i="0" u="none" strike="noStrike" cap="none">
                <a:solidFill>
                  <a:srgbClr val="203864"/>
                </a:solidFill>
                <a:latin typeface="Roboto"/>
                <a:ea typeface="Roboto"/>
                <a:cs typeface="Roboto"/>
                <a:sym typeface="Roboto"/>
              </a:rPr>
              <a:t>RESET</a:t>
            </a:r>
            <a:endParaRPr/>
          </a:p>
          <a:p>
            <a:pPr marL="0" marR="0" lvl="0" indent="0" algn="ctr" rtl="0">
              <a:spcBef>
                <a:spcPts val="0"/>
              </a:spcBef>
              <a:spcAft>
                <a:spcPts val="0"/>
              </a:spcAft>
              <a:buNone/>
            </a:pPr>
            <a:r>
              <a:rPr lang="en-US" sz="1100" b="0" i="0" u="none" strike="noStrike" cap="none">
                <a:solidFill>
                  <a:srgbClr val="414042"/>
                </a:solidFill>
                <a:latin typeface="Roboto"/>
                <a:ea typeface="Roboto"/>
                <a:cs typeface="Roboto"/>
                <a:sym typeface="Roboto"/>
              </a:rPr>
              <a:t>CHYPRE</a:t>
            </a:r>
            <a:endParaRPr/>
          </a:p>
          <a:p>
            <a:pPr marL="0" marR="0" lvl="0" indent="0" algn="ctr" rtl="0">
              <a:spcBef>
                <a:spcPts val="0"/>
              </a:spcBef>
              <a:spcAft>
                <a:spcPts val="0"/>
              </a:spcAft>
              <a:buNone/>
            </a:pPr>
            <a:r>
              <a:rPr lang="en-US" sz="1100" b="0" i="0" u="sng" strike="noStrike" cap="none">
                <a:solidFill>
                  <a:srgbClr val="D71920"/>
                </a:solidFill>
                <a:latin typeface="Roboto"/>
                <a:ea typeface="Roboto"/>
                <a:cs typeface="Roboto"/>
                <a:sym typeface="Roboto"/>
                <a:hlinkClick r:id="rId19">
                  <a:extLst>
                    <a:ext uri="{A12FA001-AC4F-418D-AE19-62706E023703}">
                      <ahyp:hlinkClr xmlns:ahyp="http://schemas.microsoft.com/office/drawing/2018/hyperlinkcolor" xmlns="" val="tx"/>
                    </a:ext>
                  </a:extLst>
                </a:hlinkClick>
              </a:rPr>
              <a:t>www.resetcy.com  </a:t>
            </a:r>
            <a:endParaRPr sz="1100" b="0" i="0" u="none" strike="noStrike" cap="none">
              <a:solidFill>
                <a:srgbClr val="414042"/>
              </a:solidFill>
              <a:latin typeface="Roboto"/>
              <a:ea typeface="Roboto"/>
              <a:cs typeface="Roboto"/>
              <a:sym typeface="Roboto"/>
            </a:endParaRPr>
          </a:p>
        </p:txBody>
      </p:sp>
      <p:pic>
        <p:nvPicPr>
          <p:cNvPr id="116" name="Google Shape;116;p2" descr="Εικόνα που περιέχει γραφικά, κείμενο, γραφιστική, γραμματοσειρά&#10;&#10;Περιγραφή που δημιουργήθηκε αυτόματα"/>
          <p:cNvPicPr preferRelativeResize="0"/>
          <p:nvPr/>
        </p:nvPicPr>
        <p:blipFill rotWithShape="1">
          <a:blip r:embed="rId20">
            <a:alphaModFix/>
          </a:blip>
          <a:srcRect/>
          <a:stretch/>
        </p:blipFill>
        <p:spPr>
          <a:xfrm>
            <a:off x="6337502" y="3609276"/>
            <a:ext cx="2687298" cy="812537"/>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1"/>
        <p:cNvGrpSpPr/>
        <p:nvPr/>
      </p:nvGrpSpPr>
      <p:grpSpPr>
        <a:xfrm>
          <a:off x="0" y="0"/>
          <a:ext cx="0" cy="0"/>
          <a:chOff x="0" y="0"/>
          <a:chExt cx="0" cy="0"/>
        </a:xfrm>
      </p:grpSpPr>
      <p:sp>
        <p:nvSpPr>
          <p:cNvPr id="122" name="Google Shape;122;p3"/>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3" name="Google Shape;123;p3"/>
          <p:cNvSpPr txBox="1">
            <a:spLocks noGrp="1"/>
          </p:cNvSpPr>
          <p:nvPr>
            <p:ph type="title"/>
          </p:nvPr>
        </p:nvSpPr>
        <p:spPr>
          <a:xfrm>
            <a:off x="4673298" y="345155"/>
            <a:ext cx="6992839" cy="325733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03864"/>
              </a:buClr>
              <a:buSzPts val="5400"/>
              <a:buFont typeface="Calibri"/>
              <a:buNone/>
            </a:pPr>
            <a:r>
              <a:rPr lang="en-US" sz="5400"/>
              <a:t>Auto-apprentissage soutenu par des outils de formation en ligne :</a:t>
            </a:r>
            <a:br>
              <a:rPr lang="en-US" sz="5400"/>
            </a:br>
            <a:r>
              <a:rPr lang="en-US" sz="5400"/>
              <a:t>Contenu</a:t>
            </a:r>
            <a:endParaRPr sz="5400"/>
          </a:p>
        </p:txBody>
      </p:sp>
      <p:grpSp>
        <p:nvGrpSpPr>
          <p:cNvPr id="124" name="Google Shape;124;p3"/>
          <p:cNvGrpSpPr/>
          <p:nvPr/>
        </p:nvGrpSpPr>
        <p:grpSpPr>
          <a:xfrm>
            <a:off x="4796610" y="3924133"/>
            <a:ext cx="6251110" cy="724884"/>
            <a:chOff x="0" y="747745"/>
            <a:chExt cx="6251110" cy="724884"/>
          </a:xfrm>
        </p:grpSpPr>
        <p:sp>
          <p:nvSpPr>
            <p:cNvPr id="125" name="Google Shape;125;p3"/>
            <p:cNvSpPr/>
            <p:nvPr/>
          </p:nvSpPr>
          <p:spPr>
            <a:xfrm>
              <a:off x="0" y="747745"/>
              <a:ext cx="6251110" cy="724884"/>
            </a:xfrm>
            <a:prstGeom prst="roundRect">
              <a:avLst>
                <a:gd name="adj" fmla="val 16667"/>
              </a:avLst>
            </a:prstGeom>
            <a:solidFill>
              <a:srgbClr val="C00000"/>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txBox="1"/>
            <p:nvPr/>
          </p:nvSpPr>
          <p:spPr>
            <a:xfrm>
              <a:off x="35386" y="783131"/>
              <a:ext cx="6180338" cy="654112"/>
            </a:xfrm>
            <a:prstGeom prst="rect">
              <a:avLst/>
            </a:prstGeom>
            <a:noFill/>
            <a:ln>
              <a:noFill/>
            </a:ln>
          </p:spPr>
          <p:txBody>
            <a:bodyPr spcFirstLastPara="1" wrap="square" lIns="80000" tIns="80000" rIns="80000" bIns="80000" anchor="ctr" anchorCtr="0">
              <a:noAutofit/>
            </a:bodyPr>
            <a:lstStyle/>
            <a:p>
              <a:pPr marL="0" marR="0" lvl="0" indent="0" algn="l" rtl="0">
                <a:lnSpc>
                  <a:spcPct val="90000"/>
                </a:lnSpc>
                <a:spcBef>
                  <a:spcPts val="0"/>
                </a:spcBef>
                <a:spcAft>
                  <a:spcPts val="0"/>
                </a:spcAft>
                <a:buClr>
                  <a:schemeClr val="lt1"/>
                </a:buClr>
                <a:buSzPts val="2100"/>
                <a:buFont typeface="Calibri"/>
                <a:buNone/>
              </a:pPr>
              <a:r>
                <a:rPr lang="en-US" sz="2100" b="0" i="0" u="none" strike="noStrike" cap="none">
                  <a:solidFill>
                    <a:schemeClr val="lt1"/>
                  </a:solidFill>
                  <a:latin typeface="Calibri"/>
                  <a:ea typeface="Calibri"/>
                  <a:cs typeface="Calibri"/>
                  <a:sym typeface="Calibri"/>
                </a:rPr>
                <a:t>1. Quiz and Self-assessment</a:t>
              </a:r>
              <a:endParaRPr sz="2100" b="0" i="0" u="none" strike="noStrike" cap="none">
                <a:solidFill>
                  <a:schemeClr val="lt1"/>
                </a:solidFill>
                <a:latin typeface="Calibri"/>
                <a:ea typeface="Calibri"/>
                <a:cs typeface="Calibri"/>
                <a:sym typeface="Calibri"/>
              </a:endParaRPr>
            </a:p>
          </p:txBody>
        </p:sp>
      </p:grpSp>
      <p:pic>
        <p:nvPicPr>
          <p:cNvPr id="127" name="Google Shape;127;p3"/>
          <p:cNvPicPr preferRelativeResize="0"/>
          <p:nvPr/>
        </p:nvPicPr>
        <p:blipFill rotWithShape="1">
          <a:blip r:embed="rId3">
            <a:alphaModFix/>
          </a:blip>
          <a:srcRect/>
          <a:stretch/>
        </p:blipFill>
        <p:spPr>
          <a:xfrm>
            <a:off x="-8249" y="5991490"/>
            <a:ext cx="12191695" cy="869554"/>
          </a:xfrm>
          <a:prstGeom prst="rect">
            <a:avLst/>
          </a:prstGeom>
          <a:noFill/>
          <a:ln>
            <a:noFill/>
          </a:ln>
        </p:spPr>
      </p:pic>
      <p:pic>
        <p:nvPicPr>
          <p:cNvPr id="128" name="Google Shape;128;p3" descr="Εικόνα που περιέχει clipart, σύμβολο, καρτούν, λογότυπο&#10;&#10;Περιγραφή που δημιουργήθηκε αυτόματα"/>
          <p:cNvPicPr preferRelativeResize="0"/>
          <p:nvPr/>
        </p:nvPicPr>
        <p:blipFill rotWithShape="1">
          <a:blip r:embed="rId4">
            <a:alphaModFix/>
          </a:blip>
          <a:srcRect/>
          <a:stretch/>
        </p:blipFill>
        <p:spPr>
          <a:xfrm>
            <a:off x="1169532" y="772050"/>
            <a:ext cx="2807395" cy="5024450"/>
          </a:xfrm>
          <a:prstGeom prst="rect">
            <a:avLst/>
          </a:prstGeom>
          <a:noFill/>
          <a:ln>
            <a:noFill/>
          </a:ln>
        </p:spPr>
      </p:pic>
      <p:pic>
        <p:nvPicPr>
          <p:cNvPr id="129" name="Google Shape;129;p3"/>
          <p:cNvPicPr preferRelativeResize="0"/>
          <p:nvPr/>
        </p:nvPicPr>
        <p:blipFill rotWithShape="1">
          <a:blip r:embed="rId3">
            <a:alphaModFix/>
          </a:blip>
          <a:srcRect b="59835"/>
          <a:stretch/>
        </p:blipFill>
        <p:spPr>
          <a:xfrm rot="10800000">
            <a:off x="-8250" y="-4107"/>
            <a:ext cx="12191695" cy="349261"/>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4"/>
          <p:cNvSpPr/>
          <p:nvPr/>
        </p:nvSpPr>
        <p:spPr>
          <a:xfrm>
            <a:off x="2105025" y="1028700"/>
            <a:ext cx="7534275" cy="904875"/>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i="0" u="none" strike="noStrike" cap="none">
                <a:solidFill>
                  <a:srgbClr val="203864"/>
                </a:solidFill>
                <a:latin typeface="Calibri"/>
                <a:ea typeface="Calibri"/>
                <a:cs typeface="Calibri"/>
                <a:sym typeface="Calibri"/>
              </a:rPr>
              <a:t>Quelles sont les questions importantes à poser au développeur d'une application de santé ?</a:t>
            </a:r>
            <a:endParaRPr sz="2000" b="1" i="0" u="none" strike="noStrike" cap="none">
              <a:solidFill>
                <a:srgbClr val="203864"/>
              </a:solidFill>
              <a:latin typeface="Calibri"/>
              <a:ea typeface="Calibri"/>
              <a:cs typeface="Calibri"/>
              <a:sym typeface="Calibri"/>
            </a:endParaRPr>
          </a:p>
        </p:txBody>
      </p:sp>
      <p:sp>
        <p:nvSpPr>
          <p:cNvPr id="139" name="Google Shape;139;p4"/>
          <p:cNvSpPr txBox="1"/>
          <p:nvPr/>
        </p:nvSpPr>
        <p:spPr>
          <a:xfrm>
            <a:off x="2112597" y="1987425"/>
            <a:ext cx="30360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1" u="none" strike="noStrike" cap="none">
                <a:solidFill>
                  <a:schemeClr val="dk1"/>
                </a:solidFill>
                <a:latin typeface="Calibri"/>
                <a:ea typeface="Calibri"/>
                <a:cs typeface="Calibri"/>
                <a:sym typeface="Calibri"/>
              </a:rPr>
              <a:t>Deux réponses sont correctes !</a:t>
            </a:r>
            <a:endParaRPr sz="1400" b="1" i="1" u="none" strike="noStrike" cap="none">
              <a:solidFill>
                <a:schemeClr val="dk1"/>
              </a:solidFill>
              <a:latin typeface="Calibri"/>
              <a:ea typeface="Calibri"/>
              <a:cs typeface="Calibri"/>
              <a:sym typeface="Calibri"/>
            </a:endParaRPr>
          </a:p>
        </p:txBody>
      </p:sp>
      <p:sp>
        <p:nvSpPr>
          <p:cNvPr id="141" name="Google Shape;141;p4"/>
          <p:cNvSpPr/>
          <p:nvPr/>
        </p:nvSpPr>
        <p:spPr>
          <a:xfrm>
            <a:off x="0" y="-3"/>
            <a:ext cx="409200" cy="301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a:solidFill>
                  <a:srgbClr val="FFFFFF"/>
                </a:solidFill>
                <a:latin typeface="Gill Sans"/>
                <a:ea typeface="Gill Sans"/>
                <a:cs typeface="Gill Sans"/>
                <a:sym typeface="Gill Sans"/>
              </a:rPr>
              <a:t>1 </a:t>
            </a:r>
            <a:endParaRPr sz="1800" b="1">
              <a:solidFill>
                <a:srgbClr val="FFFFFF"/>
              </a:solidFill>
              <a:latin typeface="Gill Sans"/>
              <a:ea typeface="Gill Sans"/>
              <a:cs typeface="Gill Sans"/>
              <a:sym typeface="Gill Sans"/>
            </a:endParaRPr>
          </a:p>
        </p:txBody>
      </p:sp>
      <p:sp>
        <p:nvSpPr>
          <p:cNvPr id="142" name="Google Shape;142;p4"/>
          <p:cNvSpPr/>
          <p:nvPr/>
        </p:nvSpPr>
        <p:spPr>
          <a:xfrm>
            <a:off x="0" y="0"/>
            <a:ext cx="631500" cy="4308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a:solidFill>
                <a:srgbClr val="FFFFFF"/>
              </a:solidFill>
              <a:latin typeface="Calibri"/>
              <a:ea typeface="Calibri"/>
              <a:cs typeface="Calibri"/>
              <a:sym typeface="Calibri"/>
            </a:endParaRPr>
          </a:p>
        </p:txBody>
      </p:sp>
      <p:sp>
        <p:nvSpPr>
          <p:cNvPr id="143" name="Google Shape;143;p4"/>
          <p:cNvSpPr txBox="1"/>
          <p:nvPr/>
        </p:nvSpPr>
        <p:spPr>
          <a:xfrm>
            <a:off x="631400" y="0"/>
            <a:ext cx="6100800" cy="4308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1800" b="1">
                <a:solidFill>
                  <a:srgbClr val="000000"/>
                </a:solidFill>
                <a:latin typeface="Calibri"/>
                <a:ea typeface="Calibri"/>
                <a:cs typeface="Calibri"/>
                <a:sym typeface="Calibri"/>
              </a:rPr>
              <a:t>Comment rechercher et sélectionner des applications de santé</a:t>
            </a:r>
            <a:endParaRPr sz="1800" b="1">
              <a:solidFill>
                <a:srgbClr val="000000"/>
              </a:solidFill>
              <a:latin typeface="Calibri"/>
              <a:ea typeface="Calibri"/>
              <a:cs typeface="Calibri"/>
              <a:sym typeface="Calibri"/>
            </a:endParaRPr>
          </a:p>
        </p:txBody>
      </p:sp>
      <p:sp>
        <p:nvSpPr>
          <p:cNvPr id="144" name="Google Shape;144;p4"/>
          <p:cNvSpPr/>
          <p:nvPr/>
        </p:nvSpPr>
        <p:spPr>
          <a:xfrm>
            <a:off x="80375" y="62900"/>
            <a:ext cx="551100" cy="301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a:solidFill>
                  <a:srgbClr val="FFFFFF"/>
                </a:solidFill>
                <a:latin typeface="Gill Sans"/>
                <a:ea typeface="Gill Sans"/>
                <a:cs typeface="Gill Sans"/>
                <a:sym typeface="Gill Sans"/>
              </a:rPr>
              <a:t>2.2 </a:t>
            </a:r>
            <a:endParaRPr sz="1800" b="1">
              <a:solidFill>
                <a:srgbClr val="FFFFFF"/>
              </a:solidFill>
              <a:latin typeface="Gill Sans"/>
              <a:ea typeface="Gill Sans"/>
              <a:cs typeface="Gill Sans"/>
              <a:sym typeface="Gill Sans"/>
            </a:endParaRPr>
          </a:p>
        </p:txBody>
      </p:sp>
      <p:sp>
        <p:nvSpPr>
          <p:cNvPr id="12" name="Ορθογώνιο 11">
            <a:extLst>
              <a:ext uri="{FF2B5EF4-FFF2-40B4-BE49-F238E27FC236}">
                <a16:creationId xmlns:a16="http://schemas.microsoft.com/office/drawing/2014/main" id="{E448F981-31BC-4A5C-A52A-2CB296CA1B95}"/>
              </a:ext>
            </a:extLst>
          </p:cNvPr>
          <p:cNvSpPr/>
          <p:nvPr/>
        </p:nvSpPr>
        <p:spPr>
          <a:xfrm>
            <a:off x="6141672" y="289051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fr-FR" sz="1800" dirty="0">
                <a:latin typeface="Calibri"/>
                <a:ea typeface="Calibri"/>
                <a:cs typeface="Calibri"/>
                <a:sym typeface="Calibri"/>
              </a:rPr>
              <a:t>B. Le nom de l'entreprise sonne-t-il bien ? </a:t>
            </a:r>
          </a:p>
        </p:txBody>
      </p:sp>
      <p:sp>
        <p:nvSpPr>
          <p:cNvPr id="13" name="Ορθογώνιο 12">
            <a:extLst>
              <a:ext uri="{FF2B5EF4-FFF2-40B4-BE49-F238E27FC236}">
                <a16:creationId xmlns:a16="http://schemas.microsoft.com/office/drawing/2014/main" id="{B08E9EB4-6838-4FCD-B853-E6E51FCAD438}"/>
              </a:ext>
            </a:extLst>
          </p:cNvPr>
          <p:cNvSpPr/>
          <p:nvPr/>
        </p:nvSpPr>
        <p:spPr>
          <a:xfrm>
            <a:off x="2112597" y="413829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FR" sz="1800" dirty="0">
                <a:latin typeface="Calibri"/>
                <a:ea typeface="Calibri"/>
                <a:cs typeface="Calibri"/>
                <a:sym typeface="Calibri"/>
              </a:rPr>
              <a:t>C. Ont-ils un logo et des graphiques attrayants </a:t>
            </a:r>
            <a:r>
              <a:rPr lang="fr-FR" sz="1800" dirty="0" smtClean="0">
                <a:latin typeface="Calibri"/>
                <a:ea typeface="Calibri"/>
                <a:cs typeface="Calibri"/>
                <a:sym typeface="Calibri"/>
              </a:rPr>
              <a:t>?</a:t>
            </a:r>
            <a:endParaRPr lang="fr-FR" sz="1800" baseline="30000" dirty="0">
              <a:latin typeface="Calibri"/>
              <a:ea typeface="Calibri"/>
              <a:cs typeface="Calibri"/>
              <a:sym typeface="Calibri"/>
            </a:endParaRPr>
          </a:p>
        </p:txBody>
      </p:sp>
      <p:sp>
        <p:nvSpPr>
          <p:cNvPr id="14" name="Ορθογώνιο 13">
            <a:extLst>
              <a:ext uri="{FF2B5EF4-FFF2-40B4-BE49-F238E27FC236}">
                <a16:creationId xmlns:a16="http://schemas.microsoft.com/office/drawing/2014/main" id="{330EFFD1-979D-4EE1-BDD9-918267F048CC}"/>
              </a:ext>
            </a:extLst>
          </p:cNvPr>
          <p:cNvSpPr/>
          <p:nvPr/>
        </p:nvSpPr>
        <p:spPr>
          <a:xfrm>
            <a:off x="6141672" y="413829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fr-FR" sz="1800" dirty="0">
                <a:latin typeface="Calibri"/>
                <a:ea typeface="Calibri"/>
                <a:cs typeface="Calibri"/>
                <a:sym typeface="Calibri"/>
              </a:rPr>
              <a:t>D. Ont-ils consulté des professionnels de la santé au cours du développement ?  </a:t>
            </a:r>
          </a:p>
        </p:txBody>
      </p:sp>
      <p:sp>
        <p:nvSpPr>
          <p:cNvPr id="15" name="Ορθογώνιο 14">
            <a:extLst>
              <a:ext uri="{FF2B5EF4-FFF2-40B4-BE49-F238E27FC236}">
                <a16:creationId xmlns:a16="http://schemas.microsoft.com/office/drawing/2014/main" id="{17264997-BBDF-1A84-F3D3-701F3ED59250}"/>
              </a:ext>
            </a:extLst>
          </p:cNvPr>
          <p:cNvSpPr/>
          <p:nvPr/>
        </p:nvSpPr>
        <p:spPr>
          <a:xfrm>
            <a:off x="2112597" y="287180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fr-FR" sz="1800" dirty="0">
                <a:latin typeface="Calibri"/>
                <a:ea typeface="Calibri"/>
                <a:cs typeface="Calibri"/>
                <a:sym typeface="Calibri"/>
              </a:rPr>
              <a:t>A. Ont-ils déjà conçu des applications de santé ?</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2"/>
                                        </p:tgtEl>
                                        <p:attrNameLst>
                                          <p:attrName>fillcolor</p:attrName>
                                        </p:attrNameLst>
                                      </p:cBhvr>
                                      <p:to>
                                        <a:srgbClr val="C00000"/>
                                      </p:to>
                                    </p:animClr>
                                    <p:set>
                                      <p:cBhvr>
                                        <p:cTn id="7" dur="2000" fill="hold"/>
                                        <p:tgtEl>
                                          <p:spTgt spid="12"/>
                                        </p:tgtEl>
                                        <p:attrNameLst>
                                          <p:attrName>fill.type</p:attrName>
                                        </p:attrNameLst>
                                      </p:cBhvr>
                                      <p:to>
                                        <p:strVal val="solid"/>
                                      </p:to>
                                    </p:set>
                                    <p:set>
                                      <p:cBhvr>
                                        <p:cTn id="8"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9" restart="whenNotActive" fill="hold" evtFilter="cancelBubble" nodeType="interactiveSeq">
                <p:stCondLst>
                  <p:cond evt="onClick" delay="0">
                    <p:tgtEl>
                      <p:spTgt spid="1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3"/>
                                        </p:tgtEl>
                                        <p:attrNameLst>
                                          <p:attrName>fillcolor</p:attrName>
                                        </p:attrNameLst>
                                      </p:cBhvr>
                                      <p:to>
                                        <a:srgbClr val="C00000"/>
                                      </p:to>
                                    </p:animClr>
                                    <p:set>
                                      <p:cBhvr>
                                        <p:cTn id="14" dur="2000" fill="hold"/>
                                        <p:tgtEl>
                                          <p:spTgt spid="13"/>
                                        </p:tgtEl>
                                        <p:attrNameLst>
                                          <p:attrName>fill.type</p:attrName>
                                        </p:attrNameLst>
                                      </p:cBhvr>
                                      <p:to>
                                        <p:strVal val="solid"/>
                                      </p:to>
                                    </p:set>
                                    <p:set>
                                      <p:cBhvr>
                                        <p:cTn id="15"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16" restart="whenNotActive" fill="hold" evtFilter="cancelBubble" nodeType="interactiveSeq">
                <p:stCondLst>
                  <p:cond evt="onClick" delay="0">
                    <p:tgtEl>
                      <p:spTgt spid="1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4"/>
                                        </p:tgtEl>
                                        <p:attrNameLst>
                                          <p:attrName>fillcolor</p:attrName>
                                        </p:attrNameLst>
                                      </p:cBhvr>
                                      <p:to>
                                        <a:srgbClr val="538135"/>
                                      </p:to>
                                    </p:animClr>
                                    <p:set>
                                      <p:cBhvr>
                                        <p:cTn id="21" dur="2000" fill="hold"/>
                                        <p:tgtEl>
                                          <p:spTgt spid="14"/>
                                        </p:tgtEl>
                                        <p:attrNameLst>
                                          <p:attrName>fill.type</p:attrName>
                                        </p:attrNameLst>
                                      </p:cBhvr>
                                      <p:to>
                                        <p:strVal val="solid"/>
                                      </p:to>
                                    </p:set>
                                    <p:set>
                                      <p:cBhvr>
                                        <p:cTn id="22"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23" restart="whenNotActive" fill="hold" evtFilter="cancelBubble" nodeType="interactiveSeq">
                <p:stCondLst>
                  <p:cond evt="onClick" delay="0">
                    <p:tgtEl>
                      <p:spTgt spid="1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5"/>
                                        </p:tgtEl>
                                        <p:attrNameLst>
                                          <p:attrName>fillcolor</p:attrName>
                                        </p:attrNameLst>
                                      </p:cBhvr>
                                      <p:to>
                                        <a:srgbClr val="538135"/>
                                      </p:to>
                                    </p:animClr>
                                    <p:set>
                                      <p:cBhvr>
                                        <p:cTn id="28" dur="2000" fill="hold"/>
                                        <p:tgtEl>
                                          <p:spTgt spid="15"/>
                                        </p:tgtEl>
                                        <p:attrNameLst>
                                          <p:attrName>fill.type</p:attrName>
                                        </p:attrNameLst>
                                      </p:cBhvr>
                                      <p:to>
                                        <p:strVal val="solid"/>
                                      </p:to>
                                    </p:set>
                                    <p:set>
                                      <p:cBhvr>
                                        <p:cTn id="29"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5"/>
          <p:cNvSpPr/>
          <p:nvPr/>
        </p:nvSpPr>
        <p:spPr>
          <a:xfrm>
            <a:off x="2105025" y="1028700"/>
            <a:ext cx="7534275" cy="904875"/>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i="0" u="none" strike="noStrike" cap="none">
                <a:solidFill>
                  <a:srgbClr val="203864"/>
                </a:solidFill>
                <a:latin typeface="Calibri"/>
                <a:ea typeface="Calibri"/>
                <a:cs typeface="Calibri"/>
                <a:sym typeface="Calibri"/>
              </a:rPr>
              <a:t>En ce qui concerne les questions de confidentialité et de sécurité, vous devriez vérifier :</a:t>
            </a:r>
            <a:endParaRPr sz="2000" b="1" i="0" u="none" strike="noStrike" cap="none">
              <a:solidFill>
                <a:srgbClr val="203864"/>
              </a:solidFill>
              <a:latin typeface="Calibri"/>
              <a:ea typeface="Calibri"/>
              <a:cs typeface="Calibri"/>
              <a:sym typeface="Calibri"/>
            </a:endParaRPr>
          </a:p>
        </p:txBody>
      </p:sp>
      <p:sp>
        <p:nvSpPr>
          <p:cNvPr id="153" name="Google Shape;153;p5"/>
          <p:cNvSpPr txBox="1"/>
          <p:nvPr/>
        </p:nvSpPr>
        <p:spPr>
          <a:xfrm>
            <a:off x="2112597" y="1987425"/>
            <a:ext cx="29313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1" u="none" strike="noStrike" cap="none">
                <a:solidFill>
                  <a:schemeClr val="dk1"/>
                </a:solidFill>
                <a:latin typeface="Calibri"/>
                <a:ea typeface="Calibri"/>
                <a:cs typeface="Calibri"/>
                <a:sym typeface="Calibri"/>
              </a:rPr>
              <a:t>Deux réponses sont correctes !</a:t>
            </a:r>
            <a:endParaRPr sz="1400" b="1" i="1" u="none" strike="noStrike" cap="none">
              <a:solidFill>
                <a:schemeClr val="dk1"/>
              </a:solidFill>
              <a:latin typeface="Calibri"/>
              <a:ea typeface="Calibri"/>
              <a:cs typeface="Calibri"/>
              <a:sym typeface="Calibri"/>
            </a:endParaRPr>
          </a:p>
        </p:txBody>
      </p:sp>
      <p:sp>
        <p:nvSpPr>
          <p:cNvPr id="156" name="Google Shape;156;p5"/>
          <p:cNvSpPr/>
          <p:nvPr/>
        </p:nvSpPr>
        <p:spPr>
          <a:xfrm>
            <a:off x="0" y="-3"/>
            <a:ext cx="409200" cy="301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a:solidFill>
                  <a:srgbClr val="FFFFFF"/>
                </a:solidFill>
                <a:latin typeface="Gill Sans"/>
                <a:ea typeface="Gill Sans"/>
                <a:cs typeface="Gill Sans"/>
                <a:sym typeface="Gill Sans"/>
              </a:rPr>
              <a:t>1 </a:t>
            </a:r>
            <a:endParaRPr sz="1800" b="1">
              <a:solidFill>
                <a:srgbClr val="FFFFFF"/>
              </a:solidFill>
              <a:latin typeface="Gill Sans"/>
              <a:ea typeface="Gill Sans"/>
              <a:cs typeface="Gill Sans"/>
              <a:sym typeface="Gill Sans"/>
            </a:endParaRPr>
          </a:p>
        </p:txBody>
      </p:sp>
      <p:sp>
        <p:nvSpPr>
          <p:cNvPr id="157" name="Google Shape;157;p5"/>
          <p:cNvSpPr/>
          <p:nvPr/>
        </p:nvSpPr>
        <p:spPr>
          <a:xfrm>
            <a:off x="0" y="0"/>
            <a:ext cx="631500" cy="4308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a:solidFill>
                <a:srgbClr val="FFFFFF"/>
              </a:solidFill>
              <a:latin typeface="Calibri"/>
              <a:ea typeface="Calibri"/>
              <a:cs typeface="Calibri"/>
              <a:sym typeface="Calibri"/>
            </a:endParaRPr>
          </a:p>
        </p:txBody>
      </p:sp>
      <p:sp>
        <p:nvSpPr>
          <p:cNvPr id="158" name="Google Shape;158;p5"/>
          <p:cNvSpPr txBox="1"/>
          <p:nvPr/>
        </p:nvSpPr>
        <p:spPr>
          <a:xfrm>
            <a:off x="631400" y="0"/>
            <a:ext cx="6100800" cy="4308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1800" b="1">
                <a:solidFill>
                  <a:srgbClr val="000000"/>
                </a:solidFill>
                <a:latin typeface="Calibri"/>
                <a:ea typeface="Calibri"/>
                <a:cs typeface="Calibri"/>
                <a:sym typeface="Calibri"/>
              </a:rPr>
              <a:t>Comment rechercher et sélectionner des applications de santé</a:t>
            </a:r>
            <a:endParaRPr sz="1800" b="1">
              <a:solidFill>
                <a:srgbClr val="000000"/>
              </a:solidFill>
              <a:latin typeface="Calibri"/>
              <a:ea typeface="Calibri"/>
              <a:cs typeface="Calibri"/>
              <a:sym typeface="Calibri"/>
            </a:endParaRPr>
          </a:p>
        </p:txBody>
      </p:sp>
      <p:sp>
        <p:nvSpPr>
          <p:cNvPr id="159" name="Google Shape;159;p5"/>
          <p:cNvSpPr/>
          <p:nvPr/>
        </p:nvSpPr>
        <p:spPr>
          <a:xfrm>
            <a:off x="80375" y="62900"/>
            <a:ext cx="551100" cy="301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a:solidFill>
                  <a:srgbClr val="FFFFFF"/>
                </a:solidFill>
                <a:latin typeface="Gill Sans"/>
                <a:ea typeface="Gill Sans"/>
                <a:cs typeface="Gill Sans"/>
                <a:sym typeface="Gill Sans"/>
              </a:rPr>
              <a:t>2.2 </a:t>
            </a:r>
            <a:endParaRPr sz="1800" b="1">
              <a:solidFill>
                <a:srgbClr val="FFFFFF"/>
              </a:solidFill>
              <a:latin typeface="Gill Sans"/>
              <a:ea typeface="Gill Sans"/>
              <a:cs typeface="Gill Sans"/>
              <a:sym typeface="Gill Sans"/>
            </a:endParaRPr>
          </a:p>
        </p:txBody>
      </p:sp>
      <p:sp>
        <p:nvSpPr>
          <p:cNvPr id="20" name="Ορθογώνιο 19">
            <a:extLst>
              <a:ext uri="{FF2B5EF4-FFF2-40B4-BE49-F238E27FC236}">
                <a16:creationId xmlns:a16="http://schemas.microsoft.com/office/drawing/2014/main" id="{E448F981-31BC-4A5C-A52A-2CB296CA1B95}"/>
              </a:ext>
            </a:extLst>
          </p:cNvPr>
          <p:cNvSpPr/>
          <p:nvPr/>
        </p:nvSpPr>
        <p:spPr>
          <a:xfrm>
            <a:off x="6134100" y="2704298"/>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fr-FR" dirty="0">
                <a:latin typeface="Calibri"/>
                <a:ea typeface="Calibri"/>
                <a:cs typeface="Calibri"/>
                <a:sym typeface="Calibri"/>
              </a:rPr>
              <a:t>B. Les préoccupations en matière de protection de la vie privée n'ont pas d'importance dans le cas des applications de santé</a:t>
            </a:r>
          </a:p>
        </p:txBody>
      </p:sp>
      <p:sp>
        <p:nvSpPr>
          <p:cNvPr id="21" name="Ορθογώνιο 20">
            <a:extLst>
              <a:ext uri="{FF2B5EF4-FFF2-40B4-BE49-F238E27FC236}">
                <a16:creationId xmlns:a16="http://schemas.microsoft.com/office/drawing/2014/main" id="{330EFFD1-979D-4EE1-BDD9-918267F048CC}"/>
              </a:ext>
            </a:extLst>
          </p:cNvPr>
          <p:cNvSpPr/>
          <p:nvPr/>
        </p:nvSpPr>
        <p:spPr>
          <a:xfrm>
            <a:off x="6134100" y="3952074"/>
            <a:ext cx="3505200" cy="129302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fr-FR" dirty="0">
                <a:latin typeface="Calibri"/>
                <a:ea typeface="Calibri"/>
                <a:cs typeface="Calibri"/>
                <a:sym typeface="Calibri"/>
              </a:rPr>
              <a:t>D. Si l'application demande l'autorisation d'accéder à des informations non liées qui peuvent être utilisées à des fins publicitaires.</a:t>
            </a:r>
          </a:p>
        </p:txBody>
      </p:sp>
      <p:sp>
        <p:nvSpPr>
          <p:cNvPr id="22" name="Ορθογώνιο 21">
            <a:extLst>
              <a:ext uri="{FF2B5EF4-FFF2-40B4-BE49-F238E27FC236}">
                <a16:creationId xmlns:a16="http://schemas.microsoft.com/office/drawing/2014/main" id="{5045F096-306F-A502-A0CD-F942A3196CC0}"/>
              </a:ext>
            </a:extLst>
          </p:cNvPr>
          <p:cNvSpPr/>
          <p:nvPr/>
        </p:nvSpPr>
        <p:spPr>
          <a:xfrm>
            <a:off x="2105025" y="3952073"/>
            <a:ext cx="3505200" cy="1293027"/>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FR" dirty="0">
                <a:latin typeface="Calibri"/>
                <a:ea typeface="Calibri"/>
                <a:cs typeface="Calibri"/>
                <a:sym typeface="Calibri"/>
              </a:rPr>
              <a:t>C. S'il existe des lignes directrices claires concernant les données qui seront stockées, la manière dont elles seront partagées et l'opportunité de le faire</a:t>
            </a:r>
          </a:p>
          <a:p>
            <a:pPr algn="ctr"/>
            <a:endParaRPr lang="el-GR" dirty="0"/>
          </a:p>
        </p:txBody>
      </p:sp>
      <p:sp>
        <p:nvSpPr>
          <p:cNvPr id="23" name="Ορθογώνιο 22">
            <a:extLst>
              <a:ext uri="{FF2B5EF4-FFF2-40B4-BE49-F238E27FC236}">
                <a16:creationId xmlns:a16="http://schemas.microsoft.com/office/drawing/2014/main" id="{404C7ADF-8A63-CE66-7BF4-7B2999D8822F}"/>
              </a:ext>
            </a:extLst>
          </p:cNvPr>
          <p:cNvSpPr/>
          <p:nvPr/>
        </p:nvSpPr>
        <p:spPr>
          <a:xfrm>
            <a:off x="2112607" y="269882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fr-FR" dirty="0">
                <a:latin typeface="Calibri"/>
                <a:ea typeface="Calibri"/>
                <a:cs typeface="Calibri"/>
                <a:sym typeface="Calibri"/>
              </a:rPr>
              <a:t>A. Si le mot "vie privée" est utilisé dans la description de l'application </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0"/>
                                        </p:tgtEl>
                                        <p:attrNameLst>
                                          <p:attrName>fillcolor</p:attrName>
                                        </p:attrNameLst>
                                      </p:cBhvr>
                                      <p:to>
                                        <a:srgbClr val="C00000"/>
                                      </p:to>
                                    </p:animClr>
                                    <p:set>
                                      <p:cBhvr>
                                        <p:cTn id="7" dur="2000" fill="hold"/>
                                        <p:tgtEl>
                                          <p:spTgt spid="20"/>
                                        </p:tgtEl>
                                        <p:attrNameLst>
                                          <p:attrName>fill.type</p:attrName>
                                        </p:attrNameLst>
                                      </p:cBhvr>
                                      <p:to>
                                        <p:strVal val="solid"/>
                                      </p:to>
                                    </p:set>
                                    <p:set>
                                      <p:cBhvr>
                                        <p:cTn id="8" dur="2000" fill="hold"/>
                                        <p:tgtEl>
                                          <p:spTgt spid="20"/>
                                        </p:tgtEl>
                                        <p:attrNameLst>
                                          <p:attrName>fill.on</p:attrName>
                                        </p:attrNameLst>
                                      </p:cBhvr>
                                      <p:to>
                                        <p:strVal val="true"/>
                                      </p:to>
                                    </p:set>
                                  </p:childTnLst>
                                </p:cTn>
                              </p:par>
                            </p:childTnLst>
                          </p:cTn>
                        </p:par>
                      </p:childTnLst>
                    </p:cTn>
                  </p:par>
                </p:childTnLst>
              </p:cTn>
              <p:nextCondLst>
                <p:cond evt="onClick" delay="0">
                  <p:tgtEl>
                    <p:spTgt spid="20"/>
                  </p:tgtEl>
                </p:cond>
              </p:nextCondLst>
            </p:seq>
            <p:seq concurrent="1" nextAc="seek">
              <p:cTn id="9" restart="whenNotActive" fill="hold" evtFilter="cancelBubble" nodeType="interactiveSeq">
                <p:stCondLst>
                  <p:cond evt="onClick" delay="0">
                    <p:tgtEl>
                      <p:spTgt spid="21"/>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21"/>
                                        </p:tgtEl>
                                        <p:attrNameLst>
                                          <p:attrName>fillcolor</p:attrName>
                                        </p:attrNameLst>
                                      </p:cBhvr>
                                      <p:to>
                                        <a:srgbClr val="538135"/>
                                      </p:to>
                                    </p:animClr>
                                    <p:set>
                                      <p:cBhvr>
                                        <p:cTn id="14" dur="2000" fill="hold"/>
                                        <p:tgtEl>
                                          <p:spTgt spid="21"/>
                                        </p:tgtEl>
                                        <p:attrNameLst>
                                          <p:attrName>fill.type</p:attrName>
                                        </p:attrNameLst>
                                      </p:cBhvr>
                                      <p:to>
                                        <p:strVal val="solid"/>
                                      </p:to>
                                    </p:set>
                                    <p:set>
                                      <p:cBhvr>
                                        <p:cTn id="15" dur="2000" fill="hold"/>
                                        <p:tgtEl>
                                          <p:spTgt spid="21"/>
                                        </p:tgtEl>
                                        <p:attrNameLst>
                                          <p:attrName>fill.on</p:attrName>
                                        </p:attrNameLst>
                                      </p:cBhvr>
                                      <p:to>
                                        <p:strVal val="true"/>
                                      </p:to>
                                    </p:set>
                                  </p:childTnLst>
                                </p:cTn>
                              </p:par>
                            </p:childTnLst>
                          </p:cTn>
                        </p:par>
                      </p:childTnLst>
                    </p:cTn>
                  </p:par>
                </p:childTnLst>
              </p:cTn>
              <p:nextCondLst>
                <p:cond evt="onClick" delay="0">
                  <p:tgtEl>
                    <p:spTgt spid="21"/>
                  </p:tgtEl>
                </p:cond>
              </p:nextCondLst>
            </p:seq>
            <p:seq concurrent="1" nextAc="seek">
              <p:cTn id="16" restart="whenNotActive" fill="hold" evtFilter="cancelBubble" nodeType="interactiveSeq">
                <p:stCondLst>
                  <p:cond evt="onClick" delay="0">
                    <p:tgtEl>
                      <p:spTgt spid="22"/>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22"/>
                                        </p:tgtEl>
                                        <p:attrNameLst>
                                          <p:attrName>fillcolor</p:attrName>
                                        </p:attrNameLst>
                                      </p:cBhvr>
                                      <p:to>
                                        <a:srgbClr val="538135"/>
                                      </p:to>
                                    </p:animClr>
                                    <p:set>
                                      <p:cBhvr>
                                        <p:cTn id="21" dur="2000" fill="hold"/>
                                        <p:tgtEl>
                                          <p:spTgt spid="22"/>
                                        </p:tgtEl>
                                        <p:attrNameLst>
                                          <p:attrName>fill.type</p:attrName>
                                        </p:attrNameLst>
                                      </p:cBhvr>
                                      <p:to>
                                        <p:strVal val="solid"/>
                                      </p:to>
                                    </p:set>
                                    <p:set>
                                      <p:cBhvr>
                                        <p:cTn id="22" dur="2000" fill="hold"/>
                                        <p:tgtEl>
                                          <p:spTgt spid="22"/>
                                        </p:tgtEl>
                                        <p:attrNameLst>
                                          <p:attrName>fill.on</p:attrName>
                                        </p:attrNameLst>
                                      </p:cBhvr>
                                      <p:to>
                                        <p:strVal val="true"/>
                                      </p:to>
                                    </p:set>
                                  </p:childTnLst>
                                </p:cTn>
                              </p:par>
                            </p:childTnLst>
                          </p:cTn>
                        </p:par>
                      </p:childTnLst>
                    </p:cTn>
                  </p:par>
                </p:childTnLst>
              </p:cTn>
              <p:nextCondLst>
                <p:cond evt="onClick" delay="0">
                  <p:tgtEl>
                    <p:spTgt spid="22"/>
                  </p:tgtEl>
                </p:cond>
              </p:nextCondLst>
            </p:seq>
            <p:seq concurrent="1" nextAc="seek">
              <p:cTn id="23" restart="whenNotActive" fill="hold" evtFilter="cancelBubble" nodeType="interactiveSeq">
                <p:stCondLst>
                  <p:cond evt="onClick" delay="0">
                    <p:tgtEl>
                      <p:spTgt spid="23"/>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23"/>
                                        </p:tgtEl>
                                        <p:attrNameLst>
                                          <p:attrName>fillcolor</p:attrName>
                                        </p:attrNameLst>
                                      </p:cBhvr>
                                      <p:to>
                                        <a:srgbClr val="C00000"/>
                                      </p:to>
                                    </p:animClr>
                                    <p:set>
                                      <p:cBhvr>
                                        <p:cTn id="28" dur="2000" fill="hold"/>
                                        <p:tgtEl>
                                          <p:spTgt spid="23"/>
                                        </p:tgtEl>
                                        <p:attrNameLst>
                                          <p:attrName>fill.type</p:attrName>
                                        </p:attrNameLst>
                                      </p:cBhvr>
                                      <p:to>
                                        <p:strVal val="solid"/>
                                      </p:to>
                                    </p:set>
                                    <p:set>
                                      <p:cBhvr>
                                        <p:cTn id="29" dur="2000" fill="hold"/>
                                        <p:tgtEl>
                                          <p:spTgt spid="23"/>
                                        </p:tgtEl>
                                        <p:attrNameLst>
                                          <p:attrName>fill.on</p:attrName>
                                        </p:attrNameLst>
                                      </p:cBhvr>
                                      <p:to>
                                        <p:strVal val="true"/>
                                      </p:to>
                                    </p:set>
                                  </p:childTnLst>
                                </p:cTn>
                              </p:par>
                            </p:childTnLst>
                          </p:cTn>
                        </p:par>
                      </p:childTnLst>
                    </p:cTn>
                  </p:par>
                </p:childTnLst>
              </p:cTn>
              <p:nextCondLst>
                <p:cond evt="onClick" delay="0">
                  <p:tgtEl>
                    <p:spTgt spid="2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6"/>
          <p:cNvSpPr/>
          <p:nvPr/>
        </p:nvSpPr>
        <p:spPr>
          <a:xfrm>
            <a:off x="2105025" y="1028700"/>
            <a:ext cx="7534275" cy="904875"/>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i="0" u="none" strike="noStrike" cap="none">
                <a:solidFill>
                  <a:srgbClr val="203864"/>
                </a:solidFill>
                <a:latin typeface="Calibri"/>
                <a:ea typeface="Calibri"/>
                <a:cs typeface="Calibri"/>
                <a:sym typeface="Calibri"/>
              </a:rPr>
              <a:t>Seul le contenu sponsorisé est digne de confiance</a:t>
            </a:r>
            <a:endParaRPr sz="2000" b="1" i="0" u="none" strike="noStrike" cap="none">
              <a:solidFill>
                <a:srgbClr val="203864"/>
              </a:solidFill>
              <a:latin typeface="Calibri"/>
              <a:ea typeface="Calibri"/>
              <a:cs typeface="Calibri"/>
              <a:sym typeface="Calibri"/>
            </a:endParaRPr>
          </a:p>
        </p:txBody>
      </p:sp>
      <p:sp>
        <p:nvSpPr>
          <p:cNvPr id="168" name="Google Shape;168;p6"/>
          <p:cNvSpPr/>
          <p:nvPr/>
        </p:nvSpPr>
        <p:spPr>
          <a:xfrm>
            <a:off x="0" y="-3"/>
            <a:ext cx="409200" cy="301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a:solidFill>
                  <a:srgbClr val="FFFFFF"/>
                </a:solidFill>
                <a:latin typeface="Gill Sans"/>
                <a:ea typeface="Gill Sans"/>
                <a:cs typeface="Gill Sans"/>
                <a:sym typeface="Gill Sans"/>
              </a:rPr>
              <a:t>1 </a:t>
            </a:r>
            <a:endParaRPr sz="1800" b="1">
              <a:solidFill>
                <a:srgbClr val="FFFFFF"/>
              </a:solidFill>
              <a:latin typeface="Gill Sans"/>
              <a:ea typeface="Gill Sans"/>
              <a:cs typeface="Gill Sans"/>
              <a:sym typeface="Gill Sans"/>
            </a:endParaRPr>
          </a:p>
        </p:txBody>
      </p:sp>
      <p:sp>
        <p:nvSpPr>
          <p:cNvPr id="169" name="Google Shape;169;p6"/>
          <p:cNvSpPr/>
          <p:nvPr/>
        </p:nvSpPr>
        <p:spPr>
          <a:xfrm>
            <a:off x="0" y="0"/>
            <a:ext cx="631500" cy="4308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a:solidFill>
                <a:srgbClr val="FFFFFF"/>
              </a:solidFill>
              <a:latin typeface="Calibri"/>
              <a:ea typeface="Calibri"/>
              <a:cs typeface="Calibri"/>
              <a:sym typeface="Calibri"/>
            </a:endParaRPr>
          </a:p>
        </p:txBody>
      </p:sp>
      <p:sp>
        <p:nvSpPr>
          <p:cNvPr id="170" name="Google Shape;170;p6"/>
          <p:cNvSpPr txBox="1"/>
          <p:nvPr/>
        </p:nvSpPr>
        <p:spPr>
          <a:xfrm>
            <a:off x="631400" y="0"/>
            <a:ext cx="6100800" cy="4308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1800" b="1">
                <a:solidFill>
                  <a:srgbClr val="000000"/>
                </a:solidFill>
                <a:latin typeface="Calibri"/>
                <a:ea typeface="Calibri"/>
                <a:cs typeface="Calibri"/>
                <a:sym typeface="Calibri"/>
              </a:rPr>
              <a:t>Comment rechercher et sélectionner des applications de santé</a:t>
            </a:r>
            <a:endParaRPr sz="1800" b="1">
              <a:solidFill>
                <a:srgbClr val="000000"/>
              </a:solidFill>
              <a:latin typeface="Calibri"/>
              <a:ea typeface="Calibri"/>
              <a:cs typeface="Calibri"/>
              <a:sym typeface="Calibri"/>
            </a:endParaRPr>
          </a:p>
        </p:txBody>
      </p:sp>
      <p:sp>
        <p:nvSpPr>
          <p:cNvPr id="171" name="Google Shape;171;p6"/>
          <p:cNvSpPr/>
          <p:nvPr/>
        </p:nvSpPr>
        <p:spPr>
          <a:xfrm>
            <a:off x="80375" y="62900"/>
            <a:ext cx="551100" cy="301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a:solidFill>
                  <a:srgbClr val="FFFFFF"/>
                </a:solidFill>
                <a:latin typeface="Gill Sans"/>
                <a:ea typeface="Gill Sans"/>
                <a:cs typeface="Gill Sans"/>
                <a:sym typeface="Gill Sans"/>
              </a:rPr>
              <a:t>2.2 </a:t>
            </a:r>
            <a:endParaRPr sz="1800" b="1">
              <a:solidFill>
                <a:srgbClr val="FFFFFF"/>
              </a:solidFill>
              <a:latin typeface="Gill Sans"/>
              <a:ea typeface="Gill Sans"/>
              <a:cs typeface="Gill Sans"/>
              <a:sym typeface="Gill Sans"/>
            </a:endParaRPr>
          </a:p>
        </p:txBody>
      </p:sp>
      <p:sp>
        <p:nvSpPr>
          <p:cNvPr id="9" name="Ορθογώνιο 8">
            <a:extLst>
              <a:ext uri="{FF2B5EF4-FFF2-40B4-BE49-F238E27FC236}">
                <a16:creationId xmlns:a16="http://schemas.microsoft.com/office/drawing/2014/main" id="{88178301-C8A7-4724-8CF8-344EAE75664C}"/>
              </a:ext>
            </a:extLst>
          </p:cNvPr>
          <p:cNvSpPr/>
          <p:nvPr/>
        </p:nvSpPr>
        <p:spPr>
          <a:xfrm>
            <a:off x="6134100" y="285115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t>Faux</a:t>
            </a:r>
            <a:endParaRPr lang="el-GR" dirty="0"/>
          </a:p>
        </p:txBody>
      </p:sp>
      <p:sp>
        <p:nvSpPr>
          <p:cNvPr id="10" name="Ορθογώνιο 9">
            <a:extLst>
              <a:ext uri="{FF2B5EF4-FFF2-40B4-BE49-F238E27FC236}">
                <a16:creationId xmlns:a16="http://schemas.microsoft.com/office/drawing/2014/main" id="{E448F981-31BC-4A5C-A52A-2CB296CA1B95}"/>
              </a:ext>
            </a:extLst>
          </p:cNvPr>
          <p:cNvSpPr/>
          <p:nvPr/>
        </p:nvSpPr>
        <p:spPr>
          <a:xfrm>
            <a:off x="2105025" y="285115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err="1" smtClean="0"/>
              <a:t>Vrai</a:t>
            </a:r>
            <a:endParaRPr lang="el-GR"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9"/>
                                        </p:tgtEl>
                                        <p:attrNameLst>
                                          <p:attrName>fillcolor</p:attrName>
                                        </p:attrNameLst>
                                      </p:cBhvr>
                                      <p:to>
                                        <a:srgbClr val="538135"/>
                                      </p:to>
                                    </p:animClr>
                                    <p:set>
                                      <p:cBhvr>
                                        <p:cTn id="7" dur="2000" fill="hold"/>
                                        <p:tgtEl>
                                          <p:spTgt spid="9"/>
                                        </p:tgtEl>
                                        <p:attrNameLst>
                                          <p:attrName>fill.type</p:attrName>
                                        </p:attrNameLst>
                                      </p:cBhvr>
                                      <p:to>
                                        <p:strVal val="solid"/>
                                      </p:to>
                                    </p:set>
                                    <p:set>
                                      <p:cBhvr>
                                        <p:cTn id="8"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C00000"/>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7"/>
          <p:cNvSpPr/>
          <p:nvPr/>
        </p:nvSpPr>
        <p:spPr>
          <a:xfrm>
            <a:off x="2105025" y="1028700"/>
            <a:ext cx="7534275" cy="904875"/>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i="0" u="none" strike="noStrike" cap="none">
                <a:solidFill>
                  <a:srgbClr val="203864"/>
                </a:solidFill>
                <a:latin typeface="Calibri"/>
                <a:ea typeface="Calibri"/>
                <a:cs typeface="Calibri"/>
                <a:sym typeface="Calibri"/>
              </a:rPr>
              <a:t>Quelles sont les stratégies fondées sur des données probantes utilisées par les applications de santé ?</a:t>
            </a:r>
            <a:endParaRPr sz="2000" b="1" i="0" u="none" strike="noStrike" cap="none">
              <a:solidFill>
                <a:srgbClr val="203864"/>
              </a:solidFill>
              <a:latin typeface="Calibri"/>
              <a:ea typeface="Calibri"/>
              <a:cs typeface="Calibri"/>
              <a:sym typeface="Calibri"/>
            </a:endParaRPr>
          </a:p>
        </p:txBody>
      </p:sp>
      <p:sp>
        <p:nvSpPr>
          <p:cNvPr id="181" name="Google Shape;181;p7"/>
          <p:cNvSpPr txBox="1"/>
          <p:nvPr/>
        </p:nvSpPr>
        <p:spPr>
          <a:xfrm>
            <a:off x="2112600" y="1987425"/>
            <a:ext cx="31515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1" u="none" strike="noStrike" cap="none">
                <a:solidFill>
                  <a:schemeClr val="dk1"/>
                </a:solidFill>
                <a:latin typeface="Calibri"/>
                <a:ea typeface="Calibri"/>
                <a:cs typeface="Calibri"/>
                <a:sym typeface="Calibri"/>
              </a:rPr>
              <a:t>Trois réponses sont correctes !</a:t>
            </a:r>
            <a:endParaRPr sz="1400" b="1" i="1" u="none" strike="noStrike" cap="none">
              <a:solidFill>
                <a:schemeClr val="dk1"/>
              </a:solidFill>
              <a:latin typeface="Calibri"/>
              <a:ea typeface="Calibri"/>
              <a:cs typeface="Calibri"/>
              <a:sym typeface="Calibri"/>
            </a:endParaRPr>
          </a:p>
        </p:txBody>
      </p:sp>
      <p:sp>
        <p:nvSpPr>
          <p:cNvPr id="183" name="Google Shape;183;p7"/>
          <p:cNvSpPr/>
          <p:nvPr/>
        </p:nvSpPr>
        <p:spPr>
          <a:xfrm>
            <a:off x="0" y="-3"/>
            <a:ext cx="409200" cy="301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a:solidFill>
                  <a:srgbClr val="FFFFFF"/>
                </a:solidFill>
                <a:latin typeface="Gill Sans"/>
                <a:ea typeface="Gill Sans"/>
                <a:cs typeface="Gill Sans"/>
                <a:sym typeface="Gill Sans"/>
              </a:rPr>
              <a:t>1 </a:t>
            </a:r>
            <a:endParaRPr sz="1800" b="1">
              <a:solidFill>
                <a:srgbClr val="FFFFFF"/>
              </a:solidFill>
              <a:latin typeface="Gill Sans"/>
              <a:ea typeface="Gill Sans"/>
              <a:cs typeface="Gill Sans"/>
              <a:sym typeface="Gill Sans"/>
            </a:endParaRPr>
          </a:p>
        </p:txBody>
      </p:sp>
      <p:sp>
        <p:nvSpPr>
          <p:cNvPr id="184" name="Google Shape;184;p7"/>
          <p:cNvSpPr/>
          <p:nvPr/>
        </p:nvSpPr>
        <p:spPr>
          <a:xfrm>
            <a:off x="0" y="0"/>
            <a:ext cx="631500" cy="4308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a:solidFill>
                <a:srgbClr val="FFFFFF"/>
              </a:solidFill>
              <a:latin typeface="Calibri"/>
              <a:ea typeface="Calibri"/>
              <a:cs typeface="Calibri"/>
              <a:sym typeface="Calibri"/>
            </a:endParaRPr>
          </a:p>
        </p:txBody>
      </p:sp>
      <p:sp>
        <p:nvSpPr>
          <p:cNvPr id="185" name="Google Shape;185;p7"/>
          <p:cNvSpPr txBox="1"/>
          <p:nvPr/>
        </p:nvSpPr>
        <p:spPr>
          <a:xfrm>
            <a:off x="631400" y="0"/>
            <a:ext cx="6100800" cy="4308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1800" b="1">
                <a:solidFill>
                  <a:srgbClr val="000000"/>
                </a:solidFill>
                <a:latin typeface="Calibri"/>
                <a:ea typeface="Calibri"/>
                <a:cs typeface="Calibri"/>
                <a:sym typeface="Calibri"/>
              </a:rPr>
              <a:t>Comment rechercher et sélectionner des applications de santé</a:t>
            </a:r>
            <a:endParaRPr sz="1800" b="1">
              <a:solidFill>
                <a:srgbClr val="000000"/>
              </a:solidFill>
              <a:latin typeface="Calibri"/>
              <a:ea typeface="Calibri"/>
              <a:cs typeface="Calibri"/>
              <a:sym typeface="Calibri"/>
            </a:endParaRPr>
          </a:p>
        </p:txBody>
      </p:sp>
      <p:sp>
        <p:nvSpPr>
          <p:cNvPr id="186" name="Google Shape;186;p7"/>
          <p:cNvSpPr/>
          <p:nvPr/>
        </p:nvSpPr>
        <p:spPr>
          <a:xfrm>
            <a:off x="80375" y="62900"/>
            <a:ext cx="551100" cy="301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a:solidFill>
                  <a:srgbClr val="FFFFFF"/>
                </a:solidFill>
                <a:latin typeface="Gill Sans"/>
                <a:ea typeface="Gill Sans"/>
                <a:cs typeface="Gill Sans"/>
                <a:sym typeface="Gill Sans"/>
              </a:rPr>
              <a:t>2.2 </a:t>
            </a:r>
            <a:endParaRPr sz="1800" b="1">
              <a:solidFill>
                <a:srgbClr val="FFFFFF"/>
              </a:solidFill>
              <a:latin typeface="Gill Sans"/>
              <a:ea typeface="Gill Sans"/>
              <a:cs typeface="Gill Sans"/>
              <a:sym typeface="Gill Sans"/>
            </a:endParaRPr>
          </a:p>
        </p:txBody>
      </p:sp>
      <p:sp>
        <p:nvSpPr>
          <p:cNvPr id="12" name="Ορθογώνιο 11">
            <a:extLst>
              <a:ext uri="{FF2B5EF4-FFF2-40B4-BE49-F238E27FC236}">
                <a16:creationId xmlns:a16="http://schemas.microsoft.com/office/drawing/2014/main" id="{88178301-C8A7-4724-8CF8-344EAE75664C}"/>
              </a:ext>
            </a:extLst>
          </p:cNvPr>
          <p:cNvSpPr/>
          <p:nvPr/>
        </p:nvSpPr>
        <p:spPr>
          <a:xfrm>
            <a:off x="2112600" y="274002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dirty="0"/>
              <a:t>A. </a:t>
            </a:r>
            <a:r>
              <a:rPr lang="en-US" dirty="0" err="1">
                <a:latin typeface="Calibri"/>
                <a:ea typeface="Calibri"/>
                <a:cs typeface="Calibri"/>
                <a:sym typeface="Calibri"/>
              </a:rPr>
              <a:t>Autocontrôle</a:t>
            </a:r>
            <a:r>
              <a:rPr lang="en-US" dirty="0">
                <a:latin typeface="Calibri"/>
                <a:ea typeface="Calibri"/>
                <a:cs typeface="Calibri"/>
                <a:sym typeface="Calibri"/>
              </a:rPr>
              <a:t>/</a:t>
            </a:r>
            <a:r>
              <a:rPr lang="en-US" dirty="0" err="1">
                <a:latin typeface="Calibri"/>
                <a:ea typeface="Calibri"/>
                <a:cs typeface="Calibri"/>
                <a:sym typeface="Calibri"/>
              </a:rPr>
              <a:t>suivi</a:t>
            </a:r>
            <a:endParaRPr lang="en-US" dirty="0"/>
          </a:p>
        </p:txBody>
      </p:sp>
      <p:sp>
        <p:nvSpPr>
          <p:cNvPr id="13" name="Ορθογώνιο 12">
            <a:extLst>
              <a:ext uri="{FF2B5EF4-FFF2-40B4-BE49-F238E27FC236}">
                <a16:creationId xmlns:a16="http://schemas.microsoft.com/office/drawing/2014/main" id="{B08E9EB4-6838-4FCD-B853-E6E51FCAD438}"/>
              </a:ext>
            </a:extLst>
          </p:cNvPr>
          <p:cNvSpPr/>
          <p:nvPr/>
        </p:nvSpPr>
        <p:spPr>
          <a:xfrm>
            <a:off x="2112600" y="398780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C. </a:t>
            </a:r>
            <a:r>
              <a:rPr lang="en-US" dirty="0" err="1">
                <a:latin typeface="Calibri"/>
                <a:ea typeface="Calibri"/>
                <a:cs typeface="Calibri"/>
                <a:sym typeface="Calibri"/>
              </a:rPr>
              <a:t>Une</a:t>
            </a:r>
            <a:r>
              <a:rPr lang="en-US" dirty="0">
                <a:latin typeface="Calibri"/>
                <a:ea typeface="Calibri"/>
                <a:cs typeface="Calibri"/>
                <a:sym typeface="Calibri"/>
              </a:rPr>
              <a:t> </a:t>
            </a:r>
            <a:r>
              <a:rPr lang="en-US" dirty="0" err="1">
                <a:latin typeface="Calibri"/>
                <a:ea typeface="Calibri"/>
                <a:cs typeface="Calibri"/>
                <a:sym typeface="Calibri"/>
              </a:rPr>
              <a:t>variété</a:t>
            </a:r>
            <a:r>
              <a:rPr lang="en-US" dirty="0">
                <a:latin typeface="Calibri"/>
                <a:ea typeface="Calibri"/>
                <a:cs typeface="Calibri"/>
                <a:sym typeface="Calibri"/>
              </a:rPr>
              <a:t> </a:t>
            </a:r>
            <a:r>
              <a:rPr lang="en-US" dirty="0" err="1">
                <a:latin typeface="Calibri"/>
                <a:ea typeface="Calibri"/>
                <a:cs typeface="Calibri"/>
                <a:sym typeface="Calibri"/>
              </a:rPr>
              <a:t>d'achats</a:t>
            </a:r>
            <a:r>
              <a:rPr lang="en-US" dirty="0">
                <a:latin typeface="Calibri"/>
                <a:ea typeface="Calibri"/>
                <a:cs typeface="Calibri"/>
                <a:sym typeface="Calibri"/>
              </a:rPr>
              <a:t> in-app</a:t>
            </a:r>
            <a:endParaRPr lang="el-GR" dirty="0"/>
          </a:p>
        </p:txBody>
      </p:sp>
      <p:sp>
        <p:nvSpPr>
          <p:cNvPr id="14" name="Ορθογώνιο 13">
            <a:extLst>
              <a:ext uri="{FF2B5EF4-FFF2-40B4-BE49-F238E27FC236}">
                <a16:creationId xmlns:a16="http://schemas.microsoft.com/office/drawing/2014/main" id="{330EFFD1-979D-4EE1-BDD9-918267F048CC}"/>
              </a:ext>
            </a:extLst>
          </p:cNvPr>
          <p:cNvSpPr/>
          <p:nvPr/>
        </p:nvSpPr>
        <p:spPr>
          <a:xfrm>
            <a:off x="6141675" y="398780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D. </a:t>
            </a:r>
            <a:r>
              <a:rPr lang="en-US" dirty="0">
                <a:latin typeface="Calibri"/>
                <a:ea typeface="Calibri"/>
                <a:cs typeface="Calibri"/>
                <a:sym typeface="Calibri"/>
              </a:rPr>
              <a:t>Indices </a:t>
            </a:r>
            <a:r>
              <a:rPr lang="en-US" dirty="0" err="1">
                <a:latin typeface="Calibri"/>
                <a:ea typeface="Calibri"/>
                <a:cs typeface="Calibri"/>
                <a:sym typeface="Calibri"/>
              </a:rPr>
              <a:t>ou</a:t>
            </a:r>
            <a:r>
              <a:rPr lang="en-US" dirty="0">
                <a:latin typeface="Calibri"/>
                <a:ea typeface="Calibri"/>
                <a:cs typeface="Calibri"/>
                <a:sym typeface="Calibri"/>
              </a:rPr>
              <a:t> notifications push</a:t>
            </a:r>
            <a:endParaRPr lang="en-US" dirty="0"/>
          </a:p>
        </p:txBody>
      </p:sp>
      <p:sp>
        <p:nvSpPr>
          <p:cNvPr id="15" name="Ορθογώνιο 14">
            <a:extLst>
              <a:ext uri="{FF2B5EF4-FFF2-40B4-BE49-F238E27FC236}">
                <a16:creationId xmlns:a16="http://schemas.microsoft.com/office/drawing/2014/main" id="{A45518AA-F061-EE6C-06B7-F594F1AC7F8C}"/>
              </a:ext>
            </a:extLst>
          </p:cNvPr>
          <p:cNvSpPr/>
          <p:nvPr/>
        </p:nvSpPr>
        <p:spPr>
          <a:xfrm>
            <a:off x="6141675" y="274002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B. </a:t>
            </a:r>
            <a:r>
              <a:rPr lang="en-US" dirty="0">
                <a:latin typeface="Calibri"/>
                <a:ea typeface="Calibri"/>
                <a:cs typeface="Calibri"/>
                <a:sym typeface="Calibri"/>
              </a:rPr>
              <a:t>Fixation des </a:t>
            </a:r>
            <a:r>
              <a:rPr lang="en-US" dirty="0" err="1">
                <a:latin typeface="Calibri"/>
                <a:ea typeface="Calibri"/>
                <a:cs typeface="Calibri"/>
                <a:sym typeface="Calibri"/>
              </a:rPr>
              <a:t>objectifs</a:t>
            </a:r>
            <a:r>
              <a:rPr lang="en-US" dirty="0">
                <a:latin typeface="Calibri"/>
                <a:ea typeface="Calibri"/>
                <a:cs typeface="Calibri"/>
                <a:sym typeface="Calibri"/>
              </a:rPr>
              <a:t> </a:t>
            </a:r>
            <a:endParaRPr lang="el-GR"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2"/>
                                        </p:tgtEl>
                                        <p:attrNameLst>
                                          <p:attrName>fillcolor</p:attrName>
                                        </p:attrNameLst>
                                      </p:cBhvr>
                                      <p:to>
                                        <a:srgbClr val="538135"/>
                                      </p:to>
                                    </p:animClr>
                                    <p:set>
                                      <p:cBhvr>
                                        <p:cTn id="7" dur="2000" fill="hold"/>
                                        <p:tgtEl>
                                          <p:spTgt spid="12"/>
                                        </p:tgtEl>
                                        <p:attrNameLst>
                                          <p:attrName>fill.type</p:attrName>
                                        </p:attrNameLst>
                                      </p:cBhvr>
                                      <p:to>
                                        <p:strVal val="solid"/>
                                      </p:to>
                                    </p:set>
                                    <p:set>
                                      <p:cBhvr>
                                        <p:cTn id="8"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9" restart="whenNotActive" fill="hold" evtFilter="cancelBubble" nodeType="interactiveSeq">
                <p:stCondLst>
                  <p:cond evt="onClick" delay="0">
                    <p:tgtEl>
                      <p:spTgt spid="1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3"/>
                                        </p:tgtEl>
                                        <p:attrNameLst>
                                          <p:attrName>fillcolor</p:attrName>
                                        </p:attrNameLst>
                                      </p:cBhvr>
                                      <p:to>
                                        <a:srgbClr val="C00000"/>
                                      </p:to>
                                    </p:animClr>
                                    <p:set>
                                      <p:cBhvr>
                                        <p:cTn id="14" dur="2000" fill="hold"/>
                                        <p:tgtEl>
                                          <p:spTgt spid="13"/>
                                        </p:tgtEl>
                                        <p:attrNameLst>
                                          <p:attrName>fill.type</p:attrName>
                                        </p:attrNameLst>
                                      </p:cBhvr>
                                      <p:to>
                                        <p:strVal val="solid"/>
                                      </p:to>
                                    </p:set>
                                    <p:set>
                                      <p:cBhvr>
                                        <p:cTn id="15"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16" restart="whenNotActive" fill="hold" evtFilter="cancelBubble" nodeType="interactiveSeq">
                <p:stCondLst>
                  <p:cond evt="onClick" delay="0">
                    <p:tgtEl>
                      <p:spTgt spid="1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4"/>
                                        </p:tgtEl>
                                        <p:attrNameLst>
                                          <p:attrName>fillcolor</p:attrName>
                                        </p:attrNameLst>
                                      </p:cBhvr>
                                      <p:to>
                                        <a:srgbClr val="538135"/>
                                      </p:to>
                                    </p:animClr>
                                    <p:set>
                                      <p:cBhvr>
                                        <p:cTn id="21" dur="2000" fill="hold"/>
                                        <p:tgtEl>
                                          <p:spTgt spid="14"/>
                                        </p:tgtEl>
                                        <p:attrNameLst>
                                          <p:attrName>fill.type</p:attrName>
                                        </p:attrNameLst>
                                      </p:cBhvr>
                                      <p:to>
                                        <p:strVal val="solid"/>
                                      </p:to>
                                    </p:set>
                                    <p:set>
                                      <p:cBhvr>
                                        <p:cTn id="22"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23" restart="whenNotActive" fill="hold" evtFilter="cancelBubble" nodeType="interactiveSeq">
                <p:stCondLst>
                  <p:cond evt="onClick" delay="0">
                    <p:tgtEl>
                      <p:spTgt spid="1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5"/>
                                        </p:tgtEl>
                                        <p:attrNameLst>
                                          <p:attrName>fillcolor</p:attrName>
                                        </p:attrNameLst>
                                      </p:cBhvr>
                                      <p:to>
                                        <a:srgbClr val="538135"/>
                                      </p:to>
                                    </p:animClr>
                                    <p:set>
                                      <p:cBhvr>
                                        <p:cTn id="28" dur="2000" fill="hold"/>
                                        <p:tgtEl>
                                          <p:spTgt spid="15"/>
                                        </p:tgtEl>
                                        <p:attrNameLst>
                                          <p:attrName>fill.type</p:attrName>
                                        </p:attrNameLst>
                                      </p:cBhvr>
                                      <p:to>
                                        <p:strVal val="solid"/>
                                      </p:to>
                                    </p:set>
                                    <p:set>
                                      <p:cBhvr>
                                        <p:cTn id="29"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8"/>
          <p:cNvSpPr/>
          <p:nvPr/>
        </p:nvSpPr>
        <p:spPr>
          <a:xfrm>
            <a:off x="2105025" y="1028700"/>
            <a:ext cx="7534275" cy="904875"/>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i="0" u="none" strike="noStrike" cap="none">
                <a:solidFill>
                  <a:srgbClr val="203864"/>
                </a:solidFill>
                <a:latin typeface="Calibri"/>
                <a:ea typeface="Calibri"/>
                <a:cs typeface="Calibri"/>
                <a:sym typeface="Calibri"/>
              </a:rPr>
              <a:t>Que faut-il vérifier pour savoir si une application est digne de confiance ?</a:t>
            </a:r>
            <a:endParaRPr sz="2000" b="1" i="0" u="none" strike="noStrike" cap="none">
              <a:solidFill>
                <a:srgbClr val="203864"/>
              </a:solidFill>
              <a:latin typeface="Calibri"/>
              <a:ea typeface="Calibri"/>
              <a:cs typeface="Calibri"/>
              <a:sym typeface="Calibri"/>
            </a:endParaRPr>
          </a:p>
        </p:txBody>
      </p:sp>
      <p:sp>
        <p:nvSpPr>
          <p:cNvPr id="194" name="Google Shape;194;p8"/>
          <p:cNvSpPr txBox="1"/>
          <p:nvPr/>
        </p:nvSpPr>
        <p:spPr>
          <a:xfrm>
            <a:off x="2112598" y="1987425"/>
            <a:ext cx="28056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1" u="none" strike="noStrike" cap="none">
                <a:solidFill>
                  <a:schemeClr val="dk1"/>
                </a:solidFill>
                <a:latin typeface="Calibri"/>
                <a:ea typeface="Calibri"/>
                <a:cs typeface="Calibri"/>
                <a:sym typeface="Calibri"/>
              </a:rPr>
              <a:t>Deux réponses sont correctes !</a:t>
            </a:r>
            <a:endParaRPr/>
          </a:p>
        </p:txBody>
      </p:sp>
      <p:sp>
        <p:nvSpPr>
          <p:cNvPr id="198" name="Google Shape;198;p8"/>
          <p:cNvSpPr/>
          <p:nvPr/>
        </p:nvSpPr>
        <p:spPr>
          <a:xfrm>
            <a:off x="0" y="-3"/>
            <a:ext cx="409200" cy="301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a:solidFill>
                  <a:srgbClr val="FFFFFF"/>
                </a:solidFill>
                <a:latin typeface="Gill Sans"/>
                <a:ea typeface="Gill Sans"/>
                <a:cs typeface="Gill Sans"/>
                <a:sym typeface="Gill Sans"/>
              </a:rPr>
              <a:t>1 </a:t>
            </a:r>
            <a:endParaRPr sz="1800" b="1">
              <a:solidFill>
                <a:srgbClr val="FFFFFF"/>
              </a:solidFill>
              <a:latin typeface="Gill Sans"/>
              <a:ea typeface="Gill Sans"/>
              <a:cs typeface="Gill Sans"/>
              <a:sym typeface="Gill Sans"/>
            </a:endParaRPr>
          </a:p>
        </p:txBody>
      </p:sp>
      <p:sp>
        <p:nvSpPr>
          <p:cNvPr id="199" name="Google Shape;199;p8"/>
          <p:cNvSpPr/>
          <p:nvPr/>
        </p:nvSpPr>
        <p:spPr>
          <a:xfrm>
            <a:off x="0" y="0"/>
            <a:ext cx="631500" cy="4308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a:solidFill>
                <a:srgbClr val="FFFFFF"/>
              </a:solidFill>
              <a:latin typeface="Calibri"/>
              <a:ea typeface="Calibri"/>
              <a:cs typeface="Calibri"/>
              <a:sym typeface="Calibri"/>
            </a:endParaRPr>
          </a:p>
        </p:txBody>
      </p:sp>
      <p:sp>
        <p:nvSpPr>
          <p:cNvPr id="200" name="Google Shape;200;p8"/>
          <p:cNvSpPr txBox="1"/>
          <p:nvPr/>
        </p:nvSpPr>
        <p:spPr>
          <a:xfrm>
            <a:off x="631400" y="0"/>
            <a:ext cx="6100800" cy="4308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1800" b="1">
                <a:solidFill>
                  <a:srgbClr val="000000"/>
                </a:solidFill>
                <a:latin typeface="Calibri"/>
                <a:ea typeface="Calibri"/>
                <a:cs typeface="Calibri"/>
                <a:sym typeface="Calibri"/>
              </a:rPr>
              <a:t>Comment rechercher et sélectionner des applications de santé</a:t>
            </a:r>
            <a:endParaRPr sz="1800" b="1">
              <a:solidFill>
                <a:srgbClr val="000000"/>
              </a:solidFill>
              <a:latin typeface="Calibri"/>
              <a:ea typeface="Calibri"/>
              <a:cs typeface="Calibri"/>
              <a:sym typeface="Calibri"/>
            </a:endParaRPr>
          </a:p>
        </p:txBody>
      </p:sp>
      <p:sp>
        <p:nvSpPr>
          <p:cNvPr id="201" name="Google Shape;201;p8"/>
          <p:cNvSpPr/>
          <p:nvPr/>
        </p:nvSpPr>
        <p:spPr>
          <a:xfrm>
            <a:off x="80375" y="62900"/>
            <a:ext cx="551100" cy="301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a:solidFill>
                  <a:srgbClr val="FFFFFF"/>
                </a:solidFill>
                <a:latin typeface="Gill Sans"/>
                <a:ea typeface="Gill Sans"/>
                <a:cs typeface="Gill Sans"/>
                <a:sym typeface="Gill Sans"/>
              </a:rPr>
              <a:t>2.2 </a:t>
            </a:r>
            <a:endParaRPr sz="1800" b="1">
              <a:solidFill>
                <a:srgbClr val="FFFFFF"/>
              </a:solidFill>
              <a:latin typeface="Gill Sans"/>
              <a:ea typeface="Gill Sans"/>
              <a:cs typeface="Gill Sans"/>
              <a:sym typeface="Gill Sans"/>
            </a:endParaRPr>
          </a:p>
        </p:txBody>
      </p:sp>
      <p:sp>
        <p:nvSpPr>
          <p:cNvPr id="12" name="Ορθογώνιο 11">
            <a:extLst>
              <a:ext uri="{FF2B5EF4-FFF2-40B4-BE49-F238E27FC236}">
                <a16:creationId xmlns:a16="http://schemas.microsoft.com/office/drawing/2014/main" id="{88178301-C8A7-4724-8CF8-344EAE75664C}"/>
              </a:ext>
            </a:extLst>
          </p:cNvPr>
          <p:cNvSpPr/>
          <p:nvPr/>
        </p:nvSpPr>
        <p:spPr>
          <a:xfrm>
            <a:off x="2143125" y="28987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fr-FR" sz="1800" dirty="0">
                <a:latin typeface="Calibri"/>
                <a:ea typeface="Calibri"/>
                <a:cs typeface="Calibri"/>
                <a:sym typeface="Calibri"/>
              </a:rPr>
              <a:t>A. Ont-ils des publicités convaincantes pour l'application ?</a:t>
            </a:r>
            <a:endParaRPr lang="fr-FR" sz="1800" dirty="0"/>
          </a:p>
        </p:txBody>
      </p:sp>
      <p:sp>
        <p:nvSpPr>
          <p:cNvPr id="13" name="Ορθογώνιο 12">
            <a:extLst>
              <a:ext uri="{FF2B5EF4-FFF2-40B4-BE49-F238E27FC236}">
                <a16:creationId xmlns:a16="http://schemas.microsoft.com/office/drawing/2014/main" id="{2820AE4A-C0AE-8031-8456-F2AC0F597356}"/>
              </a:ext>
            </a:extLst>
          </p:cNvPr>
          <p:cNvSpPr/>
          <p:nvPr/>
        </p:nvSpPr>
        <p:spPr>
          <a:xfrm>
            <a:off x="6134100" y="416560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fr-FR" sz="1800" dirty="0">
                <a:latin typeface="Calibri"/>
                <a:ea typeface="Calibri"/>
                <a:cs typeface="Calibri"/>
                <a:sym typeface="Calibri"/>
              </a:rPr>
              <a:t>D. L'application a-t-elle été testée et jugée efficace par un organisme fiable et indépendant ?</a:t>
            </a:r>
            <a:endParaRPr lang="fr-FR" sz="1800" dirty="0"/>
          </a:p>
        </p:txBody>
      </p:sp>
      <p:sp>
        <p:nvSpPr>
          <p:cNvPr id="14" name="Ορθογώνιο 13">
            <a:extLst>
              <a:ext uri="{FF2B5EF4-FFF2-40B4-BE49-F238E27FC236}">
                <a16:creationId xmlns:a16="http://schemas.microsoft.com/office/drawing/2014/main" id="{40FAAD88-8716-A0B9-716A-49080BB8FEF3}"/>
              </a:ext>
            </a:extLst>
          </p:cNvPr>
          <p:cNvSpPr/>
          <p:nvPr/>
        </p:nvSpPr>
        <p:spPr>
          <a:xfrm>
            <a:off x="6134100" y="2880273"/>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fr-FR" sz="1800" dirty="0">
                <a:latin typeface="Calibri"/>
                <a:ea typeface="Calibri"/>
                <a:cs typeface="Calibri"/>
                <a:sym typeface="Calibri"/>
              </a:rPr>
              <a:t>B. Des hôpitaux ou des organismes de santé réputés soutiennent-ils l'application ? </a:t>
            </a:r>
          </a:p>
        </p:txBody>
      </p:sp>
      <p:sp>
        <p:nvSpPr>
          <p:cNvPr id="15" name="Ορθογώνιο 14">
            <a:extLst>
              <a:ext uri="{FF2B5EF4-FFF2-40B4-BE49-F238E27FC236}">
                <a16:creationId xmlns:a16="http://schemas.microsoft.com/office/drawing/2014/main" id="{27DAFA60-08FF-E63C-EBDB-145DF7E796E3}"/>
              </a:ext>
            </a:extLst>
          </p:cNvPr>
          <p:cNvSpPr/>
          <p:nvPr/>
        </p:nvSpPr>
        <p:spPr>
          <a:xfrm>
            <a:off x="2143125" y="4165606"/>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FR" sz="1800" dirty="0">
                <a:latin typeface="Calibri"/>
                <a:ea typeface="Calibri"/>
                <a:cs typeface="Calibri"/>
                <a:sym typeface="Calibri"/>
              </a:rPr>
              <a:t>C. Le développeur de l'application dit-il lui-même du bien de son application </a:t>
            </a:r>
            <a:r>
              <a:rPr lang="fr-FR" sz="1800" dirty="0" smtClean="0">
                <a:latin typeface="Calibri"/>
                <a:ea typeface="Calibri"/>
                <a:cs typeface="Calibri"/>
                <a:sym typeface="Calibri"/>
              </a:rPr>
              <a:t>?</a:t>
            </a:r>
            <a:endParaRPr lang="fr-FR" sz="18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2"/>
                                        </p:tgtEl>
                                        <p:attrNameLst>
                                          <p:attrName>fillcolor</p:attrName>
                                        </p:attrNameLst>
                                      </p:cBhvr>
                                      <p:to>
                                        <a:srgbClr val="C00000"/>
                                      </p:to>
                                    </p:animClr>
                                    <p:set>
                                      <p:cBhvr>
                                        <p:cTn id="7" dur="2000" fill="hold"/>
                                        <p:tgtEl>
                                          <p:spTgt spid="12"/>
                                        </p:tgtEl>
                                        <p:attrNameLst>
                                          <p:attrName>fill.type</p:attrName>
                                        </p:attrNameLst>
                                      </p:cBhvr>
                                      <p:to>
                                        <p:strVal val="solid"/>
                                      </p:to>
                                    </p:set>
                                    <p:set>
                                      <p:cBhvr>
                                        <p:cTn id="8"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9" restart="whenNotActive" fill="hold" evtFilter="cancelBubble" nodeType="interactiveSeq">
                <p:stCondLst>
                  <p:cond evt="onClick" delay="0">
                    <p:tgtEl>
                      <p:spTgt spid="1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3"/>
                                        </p:tgtEl>
                                        <p:attrNameLst>
                                          <p:attrName>fillcolor</p:attrName>
                                        </p:attrNameLst>
                                      </p:cBhvr>
                                      <p:to>
                                        <a:srgbClr val="538135"/>
                                      </p:to>
                                    </p:animClr>
                                    <p:set>
                                      <p:cBhvr>
                                        <p:cTn id="14" dur="2000" fill="hold"/>
                                        <p:tgtEl>
                                          <p:spTgt spid="13"/>
                                        </p:tgtEl>
                                        <p:attrNameLst>
                                          <p:attrName>fill.type</p:attrName>
                                        </p:attrNameLst>
                                      </p:cBhvr>
                                      <p:to>
                                        <p:strVal val="solid"/>
                                      </p:to>
                                    </p:set>
                                    <p:set>
                                      <p:cBhvr>
                                        <p:cTn id="15"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16" restart="whenNotActive" fill="hold" evtFilter="cancelBubble" nodeType="interactiveSeq">
                <p:stCondLst>
                  <p:cond evt="onClick" delay="0">
                    <p:tgtEl>
                      <p:spTgt spid="1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4"/>
                                        </p:tgtEl>
                                        <p:attrNameLst>
                                          <p:attrName>fillcolor</p:attrName>
                                        </p:attrNameLst>
                                      </p:cBhvr>
                                      <p:to>
                                        <a:srgbClr val="538135"/>
                                      </p:to>
                                    </p:animClr>
                                    <p:set>
                                      <p:cBhvr>
                                        <p:cTn id="21" dur="2000" fill="hold"/>
                                        <p:tgtEl>
                                          <p:spTgt spid="14"/>
                                        </p:tgtEl>
                                        <p:attrNameLst>
                                          <p:attrName>fill.type</p:attrName>
                                        </p:attrNameLst>
                                      </p:cBhvr>
                                      <p:to>
                                        <p:strVal val="solid"/>
                                      </p:to>
                                    </p:set>
                                    <p:set>
                                      <p:cBhvr>
                                        <p:cTn id="22"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23" restart="whenNotActive" fill="hold" evtFilter="cancelBubble" nodeType="interactiveSeq">
                <p:stCondLst>
                  <p:cond evt="onClick" delay="0">
                    <p:tgtEl>
                      <p:spTgt spid="1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5"/>
                                        </p:tgtEl>
                                        <p:attrNameLst>
                                          <p:attrName>fillcolor</p:attrName>
                                        </p:attrNameLst>
                                      </p:cBhvr>
                                      <p:to>
                                        <a:srgbClr val="C00000"/>
                                      </p:to>
                                    </p:animClr>
                                    <p:set>
                                      <p:cBhvr>
                                        <p:cTn id="28" dur="2000" fill="hold"/>
                                        <p:tgtEl>
                                          <p:spTgt spid="15"/>
                                        </p:tgtEl>
                                        <p:attrNameLst>
                                          <p:attrName>fill.type</p:attrName>
                                        </p:attrNameLst>
                                      </p:cBhvr>
                                      <p:to>
                                        <p:strVal val="solid"/>
                                      </p:to>
                                    </p:set>
                                    <p:set>
                                      <p:cBhvr>
                                        <p:cTn id="29"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9"/>
          <p:cNvSpPr/>
          <p:nvPr/>
        </p:nvSpPr>
        <p:spPr>
          <a:xfrm>
            <a:off x="2105025" y="1028700"/>
            <a:ext cx="7534275" cy="904875"/>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rgbClr val="203864"/>
                </a:solidFill>
                <a:latin typeface="Calibri"/>
                <a:ea typeface="Calibri"/>
                <a:cs typeface="Calibri"/>
                <a:sym typeface="Calibri"/>
              </a:rPr>
              <a:t>Où trouver des applications de santé ?</a:t>
            </a:r>
            <a:endParaRPr sz="2000" b="1">
              <a:solidFill>
                <a:srgbClr val="203864"/>
              </a:solidFill>
              <a:latin typeface="Calibri"/>
              <a:ea typeface="Calibri"/>
              <a:cs typeface="Calibri"/>
              <a:sym typeface="Calibri"/>
            </a:endParaRPr>
          </a:p>
        </p:txBody>
      </p:sp>
      <p:sp>
        <p:nvSpPr>
          <p:cNvPr id="212" name="Google Shape;212;p9"/>
          <p:cNvSpPr txBox="1"/>
          <p:nvPr/>
        </p:nvSpPr>
        <p:spPr>
          <a:xfrm>
            <a:off x="2112600" y="1987425"/>
            <a:ext cx="28263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1">
                <a:solidFill>
                  <a:schemeClr val="dk1"/>
                </a:solidFill>
                <a:latin typeface="Calibri"/>
                <a:ea typeface="Calibri"/>
                <a:cs typeface="Calibri"/>
                <a:sym typeface="Calibri"/>
              </a:rPr>
              <a:t>Une seule réponse est correcte !</a:t>
            </a:r>
            <a:endParaRPr sz="1400" b="1" i="1">
              <a:solidFill>
                <a:schemeClr val="dk1"/>
              </a:solidFill>
              <a:latin typeface="Calibri"/>
              <a:ea typeface="Calibri"/>
              <a:cs typeface="Calibri"/>
              <a:sym typeface="Calibri"/>
            </a:endParaRPr>
          </a:p>
        </p:txBody>
      </p:sp>
      <p:sp>
        <p:nvSpPr>
          <p:cNvPr id="213" name="Google Shape;213;p9"/>
          <p:cNvSpPr/>
          <p:nvPr/>
        </p:nvSpPr>
        <p:spPr>
          <a:xfrm>
            <a:off x="0" y="-3"/>
            <a:ext cx="409200" cy="301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a:solidFill>
                  <a:srgbClr val="FFFFFF"/>
                </a:solidFill>
                <a:latin typeface="Gill Sans"/>
                <a:ea typeface="Gill Sans"/>
                <a:cs typeface="Gill Sans"/>
                <a:sym typeface="Gill Sans"/>
              </a:rPr>
              <a:t>1 </a:t>
            </a:r>
            <a:endParaRPr sz="1800" b="1">
              <a:solidFill>
                <a:srgbClr val="FFFFFF"/>
              </a:solidFill>
              <a:latin typeface="Gill Sans"/>
              <a:ea typeface="Gill Sans"/>
              <a:cs typeface="Gill Sans"/>
              <a:sym typeface="Gill Sans"/>
            </a:endParaRPr>
          </a:p>
        </p:txBody>
      </p:sp>
      <p:sp>
        <p:nvSpPr>
          <p:cNvPr id="214" name="Google Shape;214;p9"/>
          <p:cNvSpPr/>
          <p:nvPr/>
        </p:nvSpPr>
        <p:spPr>
          <a:xfrm>
            <a:off x="0" y="0"/>
            <a:ext cx="631500" cy="4308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a:solidFill>
                <a:srgbClr val="FFFFFF"/>
              </a:solidFill>
              <a:latin typeface="Calibri"/>
              <a:ea typeface="Calibri"/>
              <a:cs typeface="Calibri"/>
              <a:sym typeface="Calibri"/>
            </a:endParaRPr>
          </a:p>
        </p:txBody>
      </p:sp>
      <p:sp>
        <p:nvSpPr>
          <p:cNvPr id="215" name="Google Shape;215;p9"/>
          <p:cNvSpPr txBox="1"/>
          <p:nvPr/>
        </p:nvSpPr>
        <p:spPr>
          <a:xfrm>
            <a:off x="631400" y="0"/>
            <a:ext cx="6100800" cy="4308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1800" b="1">
                <a:solidFill>
                  <a:srgbClr val="000000"/>
                </a:solidFill>
                <a:latin typeface="Calibri"/>
                <a:ea typeface="Calibri"/>
                <a:cs typeface="Calibri"/>
                <a:sym typeface="Calibri"/>
              </a:rPr>
              <a:t>Comment rechercher et sélectionner des applications de santé</a:t>
            </a:r>
            <a:endParaRPr sz="1800" b="1">
              <a:solidFill>
                <a:srgbClr val="000000"/>
              </a:solidFill>
              <a:latin typeface="Calibri"/>
              <a:ea typeface="Calibri"/>
              <a:cs typeface="Calibri"/>
              <a:sym typeface="Calibri"/>
            </a:endParaRPr>
          </a:p>
        </p:txBody>
      </p:sp>
      <p:sp>
        <p:nvSpPr>
          <p:cNvPr id="216" name="Google Shape;216;p9"/>
          <p:cNvSpPr/>
          <p:nvPr/>
        </p:nvSpPr>
        <p:spPr>
          <a:xfrm>
            <a:off x="80375" y="62900"/>
            <a:ext cx="551100" cy="301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a:solidFill>
                  <a:srgbClr val="FFFFFF"/>
                </a:solidFill>
                <a:latin typeface="Gill Sans"/>
                <a:ea typeface="Gill Sans"/>
                <a:cs typeface="Gill Sans"/>
                <a:sym typeface="Gill Sans"/>
              </a:rPr>
              <a:t>2.2 </a:t>
            </a:r>
            <a:endParaRPr sz="1800" b="1">
              <a:solidFill>
                <a:srgbClr val="FFFFFF"/>
              </a:solidFill>
              <a:latin typeface="Gill Sans"/>
              <a:ea typeface="Gill Sans"/>
              <a:cs typeface="Gill Sans"/>
              <a:sym typeface="Gill Sans"/>
            </a:endParaRPr>
          </a:p>
        </p:txBody>
      </p:sp>
      <p:sp>
        <p:nvSpPr>
          <p:cNvPr id="12" name="Ορθογώνιο 11">
            <a:extLst>
              <a:ext uri="{FF2B5EF4-FFF2-40B4-BE49-F238E27FC236}">
                <a16:creationId xmlns:a16="http://schemas.microsoft.com/office/drawing/2014/main" id="{88178301-C8A7-4724-8CF8-344EAE75664C}"/>
              </a:ext>
            </a:extLst>
          </p:cNvPr>
          <p:cNvSpPr/>
          <p:nvPr/>
        </p:nvSpPr>
        <p:spPr>
          <a:xfrm>
            <a:off x="2201500" y="287972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dirty="0">
                <a:latin typeface="Calibri"/>
                <a:ea typeface="Calibri"/>
                <a:cs typeface="Calibri"/>
                <a:sym typeface="Calibri"/>
              </a:rPr>
              <a:t>A. </a:t>
            </a:r>
            <a:r>
              <a:rPr lang="en-US" dirty="0" err="1">
                <a:latin typeface="Calibri"/>
                <a:ea typeface="Calibri"/>
                <a:cs typeface="Calibri"/>
                <a:sym typeface="Calibri"/>
              </a:rPr>
              <a:t>Groupes</a:t>
            </a:r>
            <a:r>
              <a:rPr lang="en-US" dirty="0">
                <a:latin typeface="Calibri"/>
                <a:ea typeface="Calibri"/>
                <a:cs typeface="Calibri"/>
                <a:sym typeface="Calibri"/>
              </a:rPr>
              <a:t> WhatsApp/Telegram </a:t>
            </a:r>
          </a:p>
        </p:txBody>
      </p:sp>
      <p:sp>
        <p:nvSpPr>
          <p:cNvPr id="13" name="Ορθογώνιο 12">
            <a:extLst>
              <a:ext uri="{FF2B5EF4-FFF2-40B4-BE49-F238E27FC236}">
                <a16:creationId xmlns:a16="http://schemas.microsoft.com/office/drawing/2014/main" id="{E448F981-31BC-4A5C-A52A-2CB296CA1B95}"/>
              </a:ext>
            </a:extLst>
          </p:cNvPr>
          <p:cNvSpPr/>
          <p:nvPr/>
        </p:nvSpPr>
        <p:spPr>
          <a:xfrm>
            <a:off x="6230575" y="287972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fr-FR" dirty="0">
                <a:latin typeface="Calibri"/>
                <a:ea typeface="Calibri"/>
                <a:cs typeface="Calibri"/>
                <a:sym typeface="Calibri"/>
              </a:rPr>
              <a:t>B. Magasins d'applications officiels : </a:t>
            </a:r>
            <a:r>
              <a:rPr lang="fr-FR" dirty="0" err="1">
                <a:latin typeface="Calibri"/>
                <a:ea typeface="Calibri"/>
                <a:cs typeface="Calibri"/>
                <a:sym typeface="Calibri"/>
              </a:rPr>
              <a:t>Apples</a:t>
            </a:r>
            <a:r>
              <a:rPr lang="fr-FR" dirty="0">
                <a:latin typeface="Calibri"/>
                <a:ea typeface="Calibri"/>
                <a:cs typeface="Calibri"/>
                <a:sym typeface="Calibri"/>
              </a:rPr>
              <a:t> App Store ou Google Play Store</a:t>
            </a:r>
          </a:p>
        </p:txBody>
      </p:sp>
      <p:sp>
        <p:nvSpPr>
          <p:cNvPr id="14" name="Ορθογώνιο 13">
            <a:extLst>
              <a:ext uri="{FF2B5EF4-FFF2-40B4-BE49-F238E27FC236}">
                <a16:creationId xmlns:a16="http://schemas.microsoft.com/office/drawing/2014/main" id="{B08E9EB4-6838-4FCD-B853-E6E51FCAD438}"/>
              </a:ext>
            </a:extLst>
          </p:cNvPr>
          <p:cNvSpPr/>
          <p:nvPr/>
        </p:nvSpPr>
        <p:spPr>
          <a:xfrm>
            <a:off x="2201500" y="412750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fr-FR" dirty="0">
                <a:latin typeface="Calibri"/>
                <a:ea typeface="Calibri"/>
                <a:cs typeface="Calibri"/>
                <a:sym typeface="Calibri"/>
              </a:rPr>
              <a:t>C. Uniquement sur les petits sites de blogs sur Internet</a:t>
            </a:r>
          </a:p>
        </p:txBody>
      </p:sp>
      <p:sp>
        <p:nvSpPr>
          <p:cNvPr id="15" name="Ορθογώνιο 14">
            <a:extLst>
              <a:ext uri="{FF2B5EF4-FFF2-40B4-BE49-F238E27FC236}">
                <a16:creationId xmlns:a16="http://schemas.microsoft.com/office/drawing/2014/main" id="{330EFFD1-979D-4EE1-BDD9-918267F048CC}"/>
              </a:ext>
            </a:extLst>
          </p:cNvPr>
          <p:cNvSpPr/>
          <p:nvPr/>
        </p:nvSpPr>
        <p:spPr>
          <a:xfrm>
            <a:off x="6230575" y="412750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dirty="0">
                <a:latin typeface="Calibri"/>
                <a:ea typeface="Calibri"/>
                <a:cs typeface="Calibri"/>
                <a:sym typeface="Calibri"/>
              </a:rPr>
              <a:t>D. </a:t>
            </a:r>
            <a:r>
              <a:rPr lang="en-US" dirty="0" err="1">
                <a:latin typeface="Calibri"/>
                <a:ea typeface="Calibri"/>
                <a:cs typeface="Calibri"/>
                <a:sym typeface="Calibri"/>
              </a:rPr>
              <a:t>Darknet</a:t>
            </a:r>
            <a:endParaRPr lang="en-US" dirty="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2"/>
                                        </p:tgtEl>
                                        <p:attrNameLst>
                                          <p:attrName>fillcolor</p:attrName>
                                        </p:attrNameLst>
                                      </p:cBhvr>
                                      <p:to>
                                        <a:srgbClr val="C00000"/>
                                      </p:to>
                                    </p:animClr>
                                    <p:set>
                                      <p:cBhvr>
                                        <p:cTn id="7" dur="2000" fill="hold"/>
                                        <p:tgtEl>
                                          <p:spTgt spid="12"/>
                                        </p:tgtEl>
                                        <p:attrNameLst>
                                          <p:attrName>fill.type</p:attrName>
                                        </p:attrNameLst>
                                      </p:cBhvr>
                                      <p:to>
                                        <p:strVal val="solid"/>
                                      </p:to>
                                    </p:set>
                                    <p:set>
                                      <p:cBhvr>
                                        <p:cTn id="8"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9" restart="whenNotActive" fill="hold" evtFilter="cancelBubble" nodeType="interactiveSeq">
                <p:stCondLst>
                  <p:cond evt="onClick" delay="0">
                    <p:tgtEl>
                      <p:spTgt spid="1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3"/>
                                        </p:tgtEl>
                                        <p:attrNameLst>
                                          <p:attrName>fillcolor</p:attrName>
                                        </p:attrNameLst>
                                      </p:cBhvr>
                                      <p:to>
                                        <a:srgbClr val="538135"/>
                                      </p:to>
                                    </p:animClr>
                                    <p:set>
                                      <p:cBhvr>
                                        <p:cTn id="14" dur="2000" fill="hold"/>
                                        <p:tgtEl>
                                          <p:spTgt spid="13"/>
                                        </p:tgtEl>
                                        <p:attrNameLst>
                                          <p:attrName>fill.type</p:attrName>
                                        </p:attrNameLst>
                                      </p:cBhvr>
                                      <p:to>
                                        <p:strVal val="solid"/>
                                      </p:to>
                                    </p:set>
                                    <p:set>
                                      <p:cBhvr>
                                        <p:cTn id="15"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16" restart="whenNotActive" fill="hold" evtFilter="cancelBubble" nodeType="interactiveSeq">
                <p:stCondLst>
                  <p:cond evt="onClick" delay="0">
                    <p:tgtEl>
                      <p:spTgt spid="1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4"/>
                                        </p:tgtEl>
                                        <p:attrNameLst>
                                          <p:attrName>fillcolor</p:attrName>
                                        </p:attrNameLst>
                                      </p:cBhvr>
                                      <p:to>
                                        <a:srgbClr val="C00000"/>
                                      </p:to>
                                    </p:animClr>
                                    <p:set>
                                      <p:cBhvr>
                                        <p:cTn id="21" dur="2000" fill="hold"/>
                                        <p:tgtEl>
                                          <p:spTgt spid="14"/>
                                        </p:tgtEl>
                                        <p:attrNameLst>
                                          <p:attrName>fill.type</p:attrName>
                                        </p:attrNameLst>
                                      </p:cBhvr>
                                      <p:to>
                                        <p:strVal val="solid"/>
                                      </p:to>
                                    </p:set>
                                    <p:set>
                                      <p:cBhvr>
                                        <p:cTn id="22"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23" restart="whenNotActive" fill="hold" evtFilter="cancelBubble" nodeType="interactiveSeq">
                <p:stCondLst>
                  <p:cond evt="onClick" delay="0">
                    <p:tgtEl>
                      <p:spTgt spid="1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5"/>
                                        </p:tgtEl>
                                        <p:attrNameLst>
                                          <p:attrName>fillcolor</p:attrName>
                                        </p:attrNameLst>
                                      </p:cBhvr>
                                      <p:to>
                                        <a:srgbClr val="C01E24"/>
                                      </p:to>
                                    </p:animClr>
                                    <p:set>
                                      <p:cBhvr>
                                        <p:cTn id="28" dur="2000" fill="hold"/>
                                        <p:tgtEl>
                                          <p:spTgt spid="15"/>
                                        </p:tgtEl>
                                        <p:attrNameLst>
                                          <p:attrName>fill.type</p:attrName>
                                        </p:attrNameLst>
                                      </p:cBhvr>
                                      <p:to>
                                        <p:strVal val="solid"/>
                                      </p:to>
                                    </p:set>
                                    <p:set>
                                      <p:cBhvr>
                                        <p:cTn id="29"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 2.3 Session d_auto-apprentissage"/>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CsVSdZ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KxVJ1k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rFUnWX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KxVJ1k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KxVJ1m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KxVJ1k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CsVSdZFQaV5GsAAABvAAAAHAAAAHVuaXZlcnNhbC9sb2NhbF9zZXR0aW5ncy54bWwNyrEKwkAMANC9XxEySB3Uugn2rpujCK0fENogB7mk9ELRv/e2N7x++GaBnbeSTANezx0C62xL0k/A9/Q43RCKky4kphxQDWGITS82k4zsXmOBVejH28S5wvlJuc4XqbOkAu1B/B6PeInNH1BLAwQUAAIACACtVSdZupx5WEgSAABQSgAAFwAAAHVuaXZlcnNhbC91bml2ZXJzYWwucG5n7Zx7WFNXtsBRe3VadWjrp1YMpF/VaquFVpvKw4CPjkidSttp5ZmkigoaJSCQQEJy7AvGWpIRR7EqpBYtVgwpAgYISWyjnCqVNCCJCknEiAFDEgNJDnmdc08I0EBn7j93vvvduTd8QM45e6/1W3vttddeJ4Rz+L1tsXOfCXomICBgbtyWtz8ICJjJDgh46p0/zESvZLM+daAv03I+iN0YUNOOGUBPnkrf8O6GgIBazmzXjv9Az5/O2pKUExDwR6nnZxpIubArICCuL+7tDR/mEw0qDeeAnfAIctHWBB2e/ezza7/a/KB1zcKexCWff2v+5pu/mlds3IJ/8OnswKNxD4qOpnUsaP1b/eGU2p6N2+d1P/vSSuoP72Zhz1yZe/KtBUVfSvrU+LaVmisyVnsOOybPpl8myqN2ERlKzp75HfSWavhIVMDo10io9DnvETQn1nvQswYzbfQgS5b11OjBVfx/t5PpYm+/DB6ULY0rHf2O/57M1EVpmpwKgTgPenSaonbf0rhKzi2muFclxsxTyIpud42pYyqJgBsEXKCQwho+3X0ELM0UWut2uL/a8gJ7tMPMRpujOmFRnGMDj/vc016pqwGolIqw4sS5tIkrRUviDM8XLfGcHJo2J7b03rIxO2e8wF7asHVc2+uYuH1lr3sNn/NxeOnt0B3h0z0nL1zNWvo94SfvcF8/1LvlA+HnvX/wnHwcID16jvpvCPoGj8HTLf3GTi5sUZH5Iip0cyV/C31bss4SKVBGiKMgzoTK+uLKBBLTCkdIHF18NdPZrTlhOVPfPpCXyc8ppBmxE7iMwFj98aeFR9pLKziKyTpQswjHvEO5H7EnvDT33THrdSd7t3TgFnk1VKShA1Pu8tqYz140RSizis80kGlY1/1ZJhasA2ADy7wQMBsrse5+2wjBR2NzidjVF6Zx345331Zx3Hc4B5x3ue67Bm27D2nAThF1ZMzdRH7RUaIZKXEKwiDehr2ixxkqqE3iatNAjb4q6XBKmjwwqIgt7UD9dQX/qNTHsgqE9Sid9QhW3g4m7c3NnLuZM3xxydhk5VzCY+I+GJ/U9YzwZH7GyKO1klf2vkdydJQZ4Qdh8E6GphaMyCzXCnOQRJ+u6BTJbTvrzmEJgKMKoEMD8YDDyIcf869AfEWTkJ0UM48KkZJBQ7v7t3A3oCsOcckEC08vc/c7enTRNMjMAVxGDjLCEUCAdrGm0SmNcUmdafBQGHKQ8cv5PLZpsoIMvOY0RfzK3sQwiWtIRUFsFA1nk/54bBkkgR16GurvWJMphadlQ9wU3YixJ+bEeJT9GsJWrFxM9bAzUvivOtwaxC0kIVYScpbZvwnbHMOC1ukxmnInOBG/96RyrusGd3/YW1tPySNjSYXm6wJnucZeLoxxVMY0O7tI7i4hyX6cVCCEJIibRkIcSgFnqgqH1gFANGD5wCfW62Ess7GMNVBmZPUuZPWK8xgiU2FPJEjTwbXj6+mQLcvyfTzzMUI7m9Qh7Z9NGvlJJXP3yFSCTBM76XdjirbfiFe7rTSEaejkNjlFZch94yYs/LMKQFKwf7cEpOhMkRylvaVdj8PwfrcqwoDBNJoJuQo0MzROZFac7H19C0tLJgkZfccTrkyxKgXRUihhkVvpI+4fV3LHbFgnQ4fIR2jYO8SsE5YnKfzI1WMNINpgRENEt3w83n7JWjpwamzhyWrTcRh3D2APwesMsFBv1zcoid0VPq6r6MuytC6m9EcYzpcR78E05bCyMpbjaxSaeoIWsTOrVAWAT6I6t7mosnsvTc31yTbfH+3tp94rh3Q+uWnfrvDmcqrO3eRX51f3b6JOzpsTKzF/guRCZwOBXQxNk8YuQnY74e364USuzCiuumtsifHZWD+ozA133AqE42mA7XpYjO2FYRABkQJoIanA7Uw2kZCXN91yjKDZ6y/6tNToR2ZbzW4Ixt62D0dEg3axhczqmGroMqk8CA9r1oqpkFLjlpwGg9er966KIzHrNlernJrvtYkWKZFZP6hGPosEokG+tZDrlT4U6ZVGXLOwEgQ6Ne1hOZvAf7v5q3C9LSiP6NTEDNvuXDamUPihHKQHsdqFEqdNYOLm4B8NpZZROUkIsagyDzFnYxFNtN1m1tsONpmG7Kn3RB17IXtqtKLPrugug3gAR3MkHu6tUrNgFXSha6o/ltsXx+qmPZxl3QaGaCSZJDVR2x70oWLlaUV3tdUWmakigsFcXYd23aN8BroDW5LS7tCRgvDkGYqgz0JlDc5GUCfMLWRrDV2RVPweFVHWFN1KZzRElz2cn8jpnEpLj8DwNqS7hZHi1bohjN7W1/XnatyDS2CqWlzPJoEVGgn9DIih8Hv3iHb25w9ehgn80EjgTBsTpHJl5kYPxTaE45/tLzeSBVEmmU/Zcjvj3kp2O5hK3FBPPJ5jx2XrT+YNmhvTYgbfALvLSM/RCgb3NWFo9vm5IBsksqMkyBBG112dN0j/pU+szeGHSpr5qqn2Dkjl560wauH7u1FHGNlRtm2cCDWxUm43LX2tTEvlEyMFzsJQWbZYFMkqb+t0dOXqpkYIrrjS+rjCWv2ADaZGYoUMxH4SdyF183GriQRAyDalu3qYny+0fBZSVwGIkHwGs11/sk2rZLb1GfI0ffPX6+1U/sx7zGhQlxjKL0wOlrRbyUOKledCIYIaeXPqYrIslcrp59uzt9ydu6KsHTSqgWh0Vpa0nddqXkoWKJ3t/AX0KvASRGLj1USepDo3AnY9cy5vsC+N1441ddiHkzzV1Y7+oRF09vfgTc2i1gvaYSxWmTl16R2bE0tPNLQ7c3yKXdxqjGqbcBhO9SmNS+bECqYGwhKp3FA/Zf5+zsqN8qvzq/u/pk52MLxjuJsBVyN0p4YgI/nq9dw5ILNYZEYtWttSyjVT2+wAczfjx3/c5rbGEvOW4ot5w/TfNSYzB9oAFtQRy6IwzKg4uVymb1GXm4S/VZOtaPF55V94pyvbF+5QadwEb/n61oTm/BNS+WJKy1ldfRmRvhf1gCBpslcjT0zy6FH2ZG9OensAnZiBRL/4/wbxzAJPCCpN0cNfyzJN3Xm3zHyx47HN3Tlpk2hAy6N4Yn5vTI/IqUIcYmC4AmBAdhnAYgzW4s6lhtQly2qjjElU+xkqZIgMQaQhznh4IKZbDNB96e8UVQKQGkBs1RSFARdiYIvqi85jkcPcFoa9j6MKDA0TWXqdAA2MbqvYFe7YwY9ejRHNGFPQucNT6Lg/yuOsEV9KYzm4yBEDsxq3QmRiImYx7lWCWjKzKrBl5DRkImlv796fbJJgJM0tQAPxRv3mcq1bb2hzl+mElm1cZ9AXoWBqBTLSUOPk8E8lc6G+kTxnOKY8hgsWfKHgXPTd+PEDWfWbS7G2LytxZy4lYHjyR4WaoI/V1jCkyz18accelXgOjrwriZ+RjNZ4M34NomzXM8m5yTJmi2nkZB6jAa39SBXIQU1meDJXZ25s04kySewYtbiQCSZ8GIxWFe6kJZ19TVRszju+rqKX9maIDu4peZH87F0VsL9kJflC0oy2oM9DN8l2P0QroIKP2ptFbFEL0hF0qp1PTJZlL6IpdHUzPVXWJ+lzw8m376po+4PriiqHnRwQS+FzmIuqQglFlW1QBk1zzbfY+PsfY8nPJknbsy0FZxRaxc8HF+1RXLicyQfCCK3lqquXFzPYaZ3NppGIYA6yASoXtjzOKHm3jPQabR2c7xwxhxGiobweRzQvjRPMKf/QN7o8Y0jOKHkVTDCldtJduxOTltw0z98IKt4oS3iZkLyk3d61Xq+8GkzKtmzT/mpPCzYxqkKlMvr5TvOI1oALCkbU8seeedHc8A3q/nu9/auDeGf3lLxUpnAqL9QtPoa+PDlYwAjOsefl6G1mylKeNjRNTt/dYT++rtpqDpvxK1rYKvs+2kD+JYkr67uT51z95EyMgm5UZdVXDA9FoNEwlGcsqrTWciTRFBWtsOF2s2nIytdFscK+O+5bTJKLK3HiSz8+7OmbHyGUbM1l/RJEYWtvBJ1lQ9jYE7gQNAwr0kWAClgHj7z6rfUmF61Ku8GEGbxuECwnvVIfGYP0mRYGc/WuFn1TKMglfVLPxrOChZyI875hdx7QbpGl/88ljsrWLMtPs5Fe4xqufdAmhkSmGLVAGD/8jk8eeH81xi2EYKeJ4TxfFl3oSQCwoduTMLqhReyQ7b64Zmp4Mn+Vw8wduWFa/HmoVP5YZYKVkLSjmSJihrAVTsUP9c1fvXvqL5PjpZ/r6gRstpE6taD127ZnLTWAnW+MfvKAopa4HXo+oMmqV8MDABymDjmhOKCVX5oUyK6LzThMsEY8Jxa9J9Bm1cMLOtrCgEGDE72Hcr5ZOWlZt/VmqATEo/UwgZeAWcTeM2mS0/GYYFNny5RVojfNJ6ijA2M9WUpgikIvaKz6gVBoL3FqkkPzo9PGP5NCwRZXjqYkyaeZIpPHtdDcWPL+ZA4B4rFcy1kdK/9WNAm8C60yUvybk1/8vxJf19a7RUbhtwzdtEmEmXUT72am4zBxzeX+P734QX6QH+QH+UF+kB/kB/lBfpAf5Af5QX6QH+QH+UF+kB/kB/lBfpAf5Af5QX6QH+QH+UF+kB/kB/lBfpAf5Af5QX7Q/wtQQmCs93ERpedYlBZza0rCTqzM+FLt0uCtqTiv9tel3vMxcsg3qj/tjJv4iOK69cIj10pzV43R8w9RFx5eNvGBxicBhtDnt3aM/4fz/Wn3CEt/e2BEz18pLD3WqIaGFtNMBeaVkPsaMAxw9ENNPFkOU3w4xR5J89W29v5sjpgJdYYVZkft/PMBplg/LG7lFZa3+Rp4f2YLtIlzpfK6RaFjlqAqynztvTr3Tsn8wPPkwRDkvWbFZLnBoi+LO3BUDrCCQKYdTSxlL6sJYSuw+xjmeSQJIj1gcjSEUYCrhE4625qqj+iMmT7LI+j6WEjOmaIS9R3e0aqJ6YpZJahgMOd4+n1DpuGNZ3NLVFrsO0qvHw5XF1UujB7qMgTW79GnjbqXICRn/wNltxIWE5KxMzw9+u8Rjmx1DJaJrYo1apVGHdxpDBKCa+kLSFCD1/kPLvZmQNLBvaNOyzXUSAndTiJLy0t3qjUbKa65FnDAI5FM0psp9XzTdWPj8oFk7zSar0nlUQWlJPKsCdlOIdKN6HjpjgqI1S+3NVbJUR9RGsSPKq34u8FlVJ7Xv/mvSuXH4NeWjg012HhK/KS/m4LvVKmquc5uwxvx1eioNPuZhoV6xuWolw1jxPexbKLrmlIAEuZ5RH9tEP4RauSRWQv1ygb8EckXrEGPrSkkpzlBgaspJo575XZxpXXTcBzp26fHLcVv8wQRBS+FLgloIP5WTS2jUFhlxTeNSxRVcpi2GGB6vEMSOersZqqyN6QK28e/IPTMC3dzvDZBMT756Hj6KEE8IEwR2Ja7bvpv/SGRqzVF9kSE/DgiZBnaurUVe5R38GKVIwQDENDfBrbwCtkb99fmBcaWyfs7HLg8ffGjY66bkRPuyWYE8WuavvP4xLhX9IzeZwJqcC/gb2gifkMKrKe/YPN/KEADURMC1Te3Gs23FEpWrXh5/NDyqPZxiytuZtXrT5X9MN0bSPospUUdiKfrvxbr4uBirZKKjjGFx7dnMOOp4PkJqRtZlloZfMuWoBR1IjnTxqk1Bwg6YX6pJJt1wDM8uSOZI/k2kxlGBfFx4/FbFY0R6a7zW6z9JlHu8OoFPEDZrdMmeFSsVxojexp45ofytTDMS28ROp9UwfsYqULPiDOYPDQKnry5uW7cUWsKrstnY+2PPY41Z4hEMIEKzhgfx5QFsa5Okp2L4bCp4PR/2qM3w/pguRhWrHGnC7WjybRGldc4ZX1X3M3KtZ/enC5Mm/bPeqDO2VYpvxwVMrb0ihkrCGnQSHHH+Fr7Gr7YDM4dbaUr+cwCxmuZ9Ml5CV2/bstsUg/8HvlK9MzRILf+FCtuFoWsFVkLSNrt4vbdY/kmiF1xPVD1cNboKnry2WgOOYbsyK+z2mtkziDBUF6oN0yyu7Is9UD/dzEvjlqONY5mxoqFksuit9byrAU1srXZK0m6CQNei9cXG4+5Do2mhEbcmBKrN69e5ainpPi1msIcxtnE0u369LcnUrnncUJ3iatOnOtyLDo6nv7fQ54EIlmQAHAKuo+0lmbWWdfscO/fMvb0l4DGdO++EHC/wrsFBBxieDe3gADjv6yTWG80IjPg6dFHgLf29XquxP1p29s1Gz/+9D8BUEsDBBQAAgAIAK1VJ1mRjA8hSgAAAGwAAAAbAAAAdW5pdmVyc2FsL3VuaXZlcnNhbC5wbmcueG1ss7GvyM1RKEstKs7Mz7NVMtQzULK34+WyKShKLctMLVeoAIoBBSFASaESyDVCcMszU0oygELG5mYIwYzUzPSMEqCogTFCqT7QUABQSwECAAAUAAIACACpflBPNmFYAkcDAADhCQAAFAAAAAAAAAABAAAAAAAAAAAAdW5pdmVyc2FsL3BsYXllci54bWxQSwECAAAUAAIACACsVSdZtTf0qBwFAADhEwAAHQAAAAAAAAABAAAAAAB5AwAAdW5pdmVyc2FsL2NvbW1vbl9tZXNzYWdlcy5sbmdQSwECAAAUAAIACACsVSdZFR5gG6MAAAB/AQAALgAAAAAAAAABAAAAAADQCAAAdW5pdmVyc2FsL3BsYXliYWNrX2FuZF9uYXZpZ2F0aW9uX3NldHRpbmdzLnhtbFBLAQIAABQAAgAIAKxVJ1l0STUfPAQAAAwVAAAnAAAAAAAAAAEAAAAAAL8JAAB1bml2ZXJzYWwvZmxhc2hfcHVibGlzaGluZ19zZXR0aW5ncy54bWxQSwECAAAUAAIACACsVSdZN4uHansDAACsDAAAIQAAAAAAAAABAAAAAABADgAAdW5pdmVyc2FsL2ZsYXNoX3NraW5fc2V0dGluZ3MueG1sUEsBAgAAFAACAAgArFUnWaavViM2BAAAlhQAACYAAAAAAAAAAQAAAAAA+hEAAHVuaXZlcnNhbC9odG1sX3B1Ymxpc2hpbmdfc2V0dGluZ3MueG1sUEsBAgAAFAACAAgArFUnWSYPfuiwAQAAbwYAAB8AAAAAAAAAAQAAAAAAdBYAAHVuaXZlcnNhbC9odG1sX3NraW5fc2V0dGluZ3MuanNQSwECAAAUAAIACACsVSdZFQaV5GsAAABvAAAAHAAAAAAAAAABAAAAAABhGAAAdW5pdmVyc2FsL2xvY2FsX3NldHRpbmdzLnhtbFBLAQIAABQAAgAIAK1VJ1m6nHlYSBIAAFBKAAAXAAAAAAAAAAAAAAAAAAYZAAB1bml2ZXJzYWwvdW5pdmVyc2FsLnBuZ1BLAQIAABQAAgAIAK1VJ1mRjA8hSgAAAGwAAAAbAAAAAAAAAAEAAAAAAIMrAAB1bml2ZXJzYWwvdW5pdmVyc2FsLnBuZy54bWxQSwUGAAAAAAoACgAGAwAABiwAAAAA"/>
  <p:tag name="ISPRING_LMS_API_VERSION" val="SCORM 1.2"/>
  <p:tag name="ISPRING_ULTRA_SCORM_COURSE_ID" val="9C3B6E98-50EF-42B7-9EEE-47DE9A2995BE"/>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MHAPPS\\French\\Training material for ETA 02_Fr&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ETA 2.3 Session d_auto-apprentissage"/>
  <p:tag name="ISPRING_FIRST_PUBLISH" val="1"/>
</p:tagLst>
</file>

<file path=ppt/theme/theme1.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986</Words>
  <Application>Microsoft Office PowerPoint</Application>
  <PresentationFormat>Ευρεία οθόνη</PresentationFormat>
  <Paragraphs>157</Paragraphs>
  <Slides>15</Slides>
  <Notes>15</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2</vt:i4>
      </vt:variant>
      <vt:variant>
        <vt:lpstr>Τίτλοι διαφανειών</vt:lpstr>
      </vt:variant>
      <vt:variant>
        <vt:i4>15</vt:i4>
      </vt:variant>
    </vt:vector>
  </HeadingPairs>
  <TitlesOfParts>
    <vt:vector size="23" baseType="lpstr">
      <vt:lpstr>Gill Sans</vt:lpstr>
      <vt:lpstr>Calibri</vt:lpstr>
      <vt:lpstr>Roboto</vt:lpstr>
      <vt:lpstr>Arial</vt:lpstr>
      <vt:lpstr>Impact</vt:lpstr>
      <vt:lpstr>Noto Sans Symbols</vt:lpstr>
      <vt:lpstr>Θέμα του Office</vt:lpstr>
      <vt:lpstr>Θέμα του Office</vt:lpstr>
      <vt:lpstr>Παρουσίαση του PowerPoint</vt:lpstr>
      <vt:lpstr>Partenaires</vt:lpstr>
      <vt:lpstr>Auto-apprentissage soutenu par des outils de formation en ligne : Contenu</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 2.3 Session d_auto-apprentissage</dc:title>
  <dc:creator>pantelis bbalaouras</dc:creator>
  <cp:lastModifiedBy>pantelis</cp:lastModifiedBy>
  <cp:revision>10</cp:revision>
  <dcterms:created xsi:type="dcterms:W3CDTF">2020-06-02T13:31:56Z</dcterms:created>
  <dcterms:modified xsi:type="dcterms:W3CDTF">2024-09-07T07:46:10Z</dcterms:modified>
</cp:coreProperties>
</file>