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25" r:id="rId2"/>
    <p:sldId id="526" r:id="rId3"/>
    <p:sldId id="545" r:id="rId4"/>
    <p:sldId id="420" r:id="rId5"/>
    <p:sldId id="430" r:id="rId6"/>
    <p:sldId id="503" r:id="rId7"/>
    <p:sldId id="505" r:id="rId8"/>
    <p:sldId id="506" r:id="rId9"/>
    <p:sldId id="507" r:id="rId10"/>
    <p:sldId id="508" r:id="rId11"/>
    <p:sldId id="509" r:id="rId12"/>
    <p:sldId id="510" r:id="rId13"/>
    <p:sldId id="511" r:id="rId14"/>
    <p:sldId id="512" r:id="rId15"/>
    <p:sldId id="513" r:id="rId16"/>
    <p:sldId id="514" r:id="rId17"/>
    <p:sldId id="515" r:id="rId18"/>
    <p:sldId id="516" r:id="rId19"/>
    <p:sldId id="546" r:id="rId20"/>
    <p:sldId id="547" r:id="rId21"/>
    <p:sldId id="548" r:id="rId22"/>
    <p:sldId id="522" r:id="rId23"/>
    <p:sldId id="404" r:id="rId24"/>
  </p:sldIdLst>
  <p:sldSz cx="12192000" cy="685800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8F8F8"/>
    <a:srgbClr val="203864"/>
    <a:srgbClr val="ABC7F1"/>
    <a:srgbClr val="ED7D31"/>
    <a:srgbClr val="CFD5EA"/>
    <a:srgbClr val="404040"/>
    <a:srgbClr val="C01E24"/>
    <a:srgbClr val="3F3F3F"/>
    <a:srgbClr val="E3E9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D1CB5-42CB-44B5-9B4D-E6BCCE114977}" v="10" dt="2024-05-02T08:19:19.12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7" autoAdjust="0"/>
    <p:restoredTop sz="87465" autoAdjust="0"/>
  </p:normalViewPr>
  <p:slideViewPr>
    <p:cSldViewPr snapToGrid="0">
      <p:cViewPr varScale="1">
        <p:scale>
          <a:sx n="90" d="100"/>
          <a:sy n="90" d="100"/>
        </p:scale>
        <p:origin x="342"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DDCD1CB5-42CB-44B5-9B4D-E6BCCE114977}"/>
    <pc:docChg chg="custSel modSld">
      <pc:chgData name="pantelis balaouras" userId="25e8755020fc1734" providerId="LiveId" clId="{DDCD1CB5-42CB-44B5-9B4D-E6BCCE114977}" dt="2024-05-02T08:19:19.126" v="16"/>
      <pc:docMkLst>
        <pc:docMk/>
      </pc:docMkLst>
      <pc:sldChg chg="addSp delSp modSp mod">
        <pc:chgData name="pantelis balaouras" userId="25e8755020fc1734" providerId="LiveId" clId="{DDCD1CB5-42CB-44B5-9B4D-E6BCCE114977}" dt="2024-05-02T08:18:03.473" v="5"/>
        <pc:sldMkLst>
          <pc:docMk/>
          <pc:sldMk cId="2033093179" sldId="420"/>
        </pc:sldMkLst>
        <pc:spChg chg="add mod">
          <ac:chgData name="pantelis balaouras" userId="25e8755020fc1734" providerId="LiveId" clId="{DDCD1CB5-42CB-44B5-9B4D-E6BCCE114977}" dt="2024-05-02T08:18:03.473" v="5"/>
          <ac:spMkLst>
            <pc:docMk/>
            <pc:sldMk cId="2033093179" sldId="420"/>
            <ac:spMk id="2" creationId="{F1E5739B-70AA-F9D9-B688-0BFCD8BDBF8C}"/>
          </ac:spMkLst>
        </pc:spChg>
        <pc:picChg chg="add mod">
          <ac:chgData name="pantelis balaouras" userId="25e8755020fc1734" providerId="LiveId" clId="{DDCD1CB5-42CB-44B5-9B4D-E6BCCE114977}" dt="2024-05-02T08:18:03.473" v="5"/>
          <ac:picMkLst>
            <pc:docMk/>
            <pc:sldMk cId="2033093179" sldId="420"/>
            <ac:picMk id="3" creationId="{671C886E-D7A5-C613-1524-67DA4F7ADC74}"/>
          </ac:picMkLst>
        </pc:picChg>
        <pc:picChg chg="del">
          <ac:chgData name="pantelis balaouras" userId="25e8755020fc1734" providerId="LiveId" clId="{DDCD1CB5-42CB-44B5-9B4D-E6BCCE114977}" dt="2024-05-02T08:17:41.283" v="0" actId="478"/>
          <ac:picMkLst>
            <pc:docMk/>
            <pc:sldMk cId="2033093179" sldId="420"/>
            <ac:picMk id="15" creationId="{4313419D-52B3-4469-9529-313D9EB0AF33}"/>
          </ac:picMkLst>
        </pc:picChg>
      </pc:sldChg>
      <pc:sldChg chg="addSp delSp modSp mod">
        <pc:chgData name="pantelis balaouras" userId="25e8755020fc1734" providerId="LiveId" clId="{DDCD1CB5-42CB-44B5-9B4D-E6BCCE114977}" dt="2024-05-02T08:18:55.485" v="12" actId="1076"/>
        <pc:sldMkLst>
          <pc:docMk/>
          <pc:sldMk cId="1774881352" sldId="430"/>
        </pc:sldMkLst>
        <pc:spChg chg="add mod">
          <ac:chgData name="pantelis balaouras" userId="25e8755020fc1734" providerId="LiveId" clId="{DDCD1CB5-42CB-44B5-9B4D-E6BCCE114977}" dt="2024-05-02T08:18:16.464" v="6"/>
          <ac:spMkLst>
            <pc:docMk/>
            <pc:sldMk cId="1774881352" sldId="430"/>
            <ac:spMk id="7" creationId="{1E187D40-6698-98E4-4443-0C828CE46E4F}"/>
          </ac:spMkLst>
        </pc:spChg>
        <pc:spChg chg="del">
          <ac:chgData name="pantelis balaouras" userId="25e8755020fc1734" providerId="LiveId" clId="{DDCD1CB5-42CB-44B5-9B4D-E6BCCE114977}" dt="2024-05-02T08:17:46.798" v="2" actId="478"/>
          <ac:spMkLst>
            <pc:docMk/>
            <pc:sldMk cId="1774881352" sldId="430"/>
            <ac:spMk id="10" creationId="{AECE3B70-4253-43C0-A340-9C0B8733C59B}"/>
          </ac:spMkLst>
        </pc:spChg>
        <pc:picChg chg="del">
          <ac:chgData name="pantelis balaouras" userId="25e8755020fc1734" providerId="LiveId" clId="{DDCD1CB5-42CB-44B5-9B4D-E6BCCE114977}" dt="2024-05-02T08:17:43.439" v="1" actId="478"/>
          <ac:picMkLst>
            <pc:docMk/>
            <pc:sldMk cId="1774881352" sldId="430"/>
            <ac:picMk id="6" creationId="{4F9928A1-D69A-4DB3-B985-F69D2FEE1FF6}"/>
          </ac:picMkLst>
        </pc:picChg>
        <pc:picChg chg="add mod">
          <ac:chgData name="pantelis balaouras" userId="25e8755020fc1734" providerId="LiveId" clId="{DDCD1CB5-42CB-44B5-9B4D-E6BCCE114977}" dt="2024-05-02T08:18:55.485" v="12" actId="1076"/>
          <ac:picMkLst>
            <pc:docMk/>
            <pc:sldMk cId="1774881352" sldId="430"/>
            <ac:picMk id="8" creationId="{008DFF2F-B8CE-7742-9889-A7A094CFC1A3}"/>
          </ac:picMkLst>
        </pc:picChg>
      </pc:sldChg>
      <pc:sldChg chg="addSp delSp modSp mod">
        <pc:chgData name="pantelis balaouras" userId="25e8755020fc1734" providerId="LiveId" clId="{DDCD1CB5-42CB-44B5-9B4D-E6BCCE114977}" dt="2024-05-02T08:19:02.220" v="13" actId="1076"/>
        <pc:sldMkLst>
          <pc:docMk/>
          <pc:sldMk cId="4267741932" sldId="503"/>
        </pc:sldMkLst>
        <pc:spChg chg="add mod">
          <ac:chgData name="pantelis balaouras" userId="25e8755020fc1734" providerId="LiveId" clId="{DDCD1CB5-42CB-44B5-9B4D-E6BCCE114977}" dt="2024-05-02T08:18:47.470" v="10" actId="1076"/>
          <ac:spMkLst>
            <pc:docMk/>
            <pc:sldMk cId="4267741932" sldId="503"/>
            <ac:spMk id="3" creationId="{31AA4E52-6AF2-99AA-EE59-36F65DE8F3D5}"/>
          </ac:spMkLst>
        </pc:spChg>
        <pc:spChg chg="del">
          <ac:chgData name="pantelis balaouras" userId="25e8755020fc1734" providerId="LiveId" clId="{DDCD1CB5-42CB-44B5-9B4D-E6BCCE114977}" dt="2024-05-02T08:17:51.547" v="4" actId="478"/>
          <ac:spMkLst>
            <pc:docMk/>
            <pc:sldMk cId="4267741932" sldId="503"/>
            <ac:spMk id="10" creationId="{ED2F4DDC-EDFB-2077-F4D4-7EFCA890F8B7}"/>
          </ac:spMkLst>
        </pc:spChg>
        <pc:picChg chg="add mod">
          <ac:chgData name="pantelis balaouras" userId="25e8755020fc1734" providerId="LiveId" clId="{DDCD1CB5-42CB-44B5-9B4D-E6BCCE114977}" dt="2024-05-02T08:19:02.220" v="13" actId="1076"/>
          <ac:picMkLst>
            <pc:docMk/>
            <pc:sldMk cId="4267741932" sldId="503"/>
            <ac:picMk id="2" creationId="{30CF13ED-F1B3-242B-5FCA-C1DAC7591E9A}"/>
          </ac:picMkLst>
        </pc:picChg>
        <pc:picChg chg="del">
          <ac:chgData name="pantelis balaouras" userId="25e8755020fc1734" providerId="LiveId" clId="{DDCD1CB5-42CB-44B5-9B4D-E6BCCE114977}" dt="2024-05-02T08:17:49.392" v="3" actId="478"/>
          <ac:picMkLst>
            <pc:docMk/>
            <pc:sldMk cId="4267741932" sldId="503"/>
            <ac:picMk id="6146" creationId="{2F61D9A2-E1E6-CBCE-83BF-D172B000C5B7}"/>
          </ac:picMkLst>
        </pc:picChg>
      </pc:sldChg>
      <pc:sldChg chg="addSp delSp modSp mod">
        <pc:chgData name="pantelis balaouras" userId="25e8755020fc1734" providerId="LiveId" clId="{DDCD1CB5-42CB-44B5-9B4D-E6BCCE114977}" dt="2024-05-02T08:19:19.126" v="16"/>
        <pc:sldMkLst>
          <pc:docMk/>
          <pc:sldMk cId="3699758299" sldId="515"/>
        </pc:sldMkLst>
        <pc:spChg chg="add mod">
          <ac:chgData name="pantelis balaouras" userId="25e8755020fc1734" providerId="LiveId" clId="{DDCD1CB5-42CB-44B5-9B4D-E6BCCE114977}" dt="2024-05-02T08:19:19.126" v="16"/>
          <ac:spMkLst>
            <pc:docMk/>
            <pc:sldMk cId="3699758299" sldId="515"/>
            <ac:spMk id="3" creationId="{161F9372-E77A-7B5A-A32E-7875C68027B8}"/>
          </ac:spMkLst>
        </pc:spChg>
        <pc:spChg chg="del">
          <ac:chgData name="pantelis balaouras" userId="25e8755020fc1734" providerId="LiveId" clId="{DDCD1CB5-42CB-44B5-9B4D-E6BCCE114977}" dt="2024-05-02T08:19:17.591" v="15" actId="478"/>
          <ac:spMkLst>
            <pc:docMk/>
            <pc:sldMk cId="3699758299" sldId="515"/>
            <ac:spMk id="10" creationId="{ED2F4DDC-EDFB-2077-F4D4-7EFCA890F8B7}"/>
          </ac:spMkLst>
        </pc:spChg>
        <pc:picChg chg="add mod">
          <ac:chgData name="pantelis balaouras" userId="25e8755020fc1734" providerId="LiveId" clId="{DDCD1CB5-42CB-44B5-9B4D-E6BCCE114977}" dt="2024-05-02T08:19:19.126" v="16"/>
          <ac:picMkLst>
            <pc:docMk/>
            <pc:sldMk cId="3699758299" sldId="515"/>
            <ac:picMk id="2" creationId="{661F150C-CFB9-C3EA-5768-84E09BCBB6A2}"/>
          </ac:picMkLst>
        </pc:picChg>
        <pc:picChg chg="del">
          <ac:chgData name="pantelis balaouras" userId="25e8755020fc1734" providerId="LiveId" clId="{DDCD1CB5-42CB-44B5-9B4D-E6BCCE114977}" dt="2024-05-02T08:19:15.418" v="14" actId="478"/>
          <ac:picMkLst>
            <pc:docMk/>
            <pc:sldMk cId="3699758299" sldId="515"/>
            <ac:picMk id="6146" creationId="{2F61D9A2-E1E6-CBCE-83BF-D172B000C5B7}"/>
          </ac:picMkLst>
        </pc:picChg>
      </pc:sldChg>
    </pc:docChg>
  </pc:docChgLst>
  <pc:docChgLst>
    <pc:chgData name="pantelis balaouras" userId="25e8755020fc1734" providerId="LiveId" clId="{53FB36A2-0BCE-4F2D-A33A-56264A57E961}"/>
    <pc:docChg chg="modSld">
      <pc:chgData name="pantelis balaouras" userId="25e8755020fc1734" providerId="LiveId" clId="{53FB36A2-0BCE-4F2D-A33A-56264A57E961}" dt="2024-05-02T09:30:48.048" v="3" actId="14100"/>
      <pc:docMkLst>
        <pc:docMk/>
      </pc:docMkLst>
      <pc:sldChg chg="modSp mod">
        <pc:chgData name="pantelis balaouras" userId="25e8755020fc1734" providerId="LiveId" clId="{53FB36A2-0BCE-4F2D-A33A-56264A57E961}" dt="2024-05-02T09:30:40.266" v="1" actId="14100"/>
        <pc:sldMkLst>
          <pc:docMk/>
          <pc:sldMk cId="2033093179" sldId="420"/>
        </pc:sldMkLst>
        <pc:spChg chg="mod">
          <ac:chgData name="pantelis balaouras" userId="25e8755020fc1734" providerId="LiveId" clId="{53FB36A2-0BCE-4F2D-A33A-56264A57E961}" dt="2024-05-02T09:30:40.266" v="1" actId="14100"/>
          <ac:spMkLst>
            <pc:docMk/>
            <pc:sldMk cId="2033093179" sldId="420"/>
            <ac:spMk id="13" creationId="{ACBE9AD0-B2F0-4ADA-8F10-B83476743F9C}"/>
          </ac:spMkLst>
        </pc:spChg>
      </pc:sldChg>
      <pc:sldChg chg="modSp mod">
        <pc:chgData name="pantelis balaouras" userId="25e8755020fc1734" providerId="LiveId" clId="{53FB36A2-0BCE-4F2D-A33A-56264A57E961}" dt="2024-05-02T09:30:48.048" v="3" actId="14100"/>
        <pc:sldMkLst>
          <pc:docMk/>
          <pc:sldMk cId="1774881352" sldId="430"/>
        </pc:sldMkLst>
        <pc:spChg chg="mod">
          <ac:chgData name="pantelis balaouras" userId="25e8755020fc1734" providerId="LiveId" clId="{53FB36A2-0BCE-4F2D-A33A-56264A57E961}" dt="2024-05-02T09:30:48.048" v="3" actId="14100"/>
          <ac:spMkLst>
            <pc:docMk/>
            <pc:sldMk cId="1774881352" sldId="430"/>
            <ac:spMk id="3" creationId="{1A416ECF-DB8A-24C7-4898-C1A252813BB9}"/>
          </ac:spMkLst>
        </pc:spChg>
      </pc:sldChg>
    </pc:docChg>
  </pc:docChgLst>
  <pc:docChgLst>
    <pc:chgData name="pantelis balaouras" userId="25e8755020fc1734" providerId="LiveId" clId="{2C017251-CCB4-4880-813E-F8B80D1391BB}"/>
    <pc:docChg chg="custSel modSld modMainMaster">
      <pc:chgData name="pantelis balaouras" userId="25e8755020fc1734" providerId="LiveId" clId="{2C017251-CCB4-4880-813E-F8B80D1391BB}" dt="2024-04-29T14:02:06.814" v="99" actId="20577"/>
      <pc:docMkLst>
        <pc:docMk/>
      </pc:docMkLst>
      <pc:sldChg chg="addSp delSp modSp mod">
        <pc:chgData name="pantelis balaouras" userId="25e8755020fc1734" providerId="LiveId" clId="{2C017251-CCB4-4880-813E-F8B80D1391BB}" dt="2024-04-29T14:01:41.755" v="98" actId="1036"/>
        <pc:sldMkLst>
          <pc:docMk/>
          <pc:sldMk cId="1915799683" sldId="404"/>
        </pc:sldMkLst>
        <pc:picChg chg="add mod">
          <ac:chgData name="pantelis balaouras" userId="25e8755020fc1734" providerId="LiveId" clId="{2C017251-CCB4-4880-813E-F8B80D1391BB}" dt="2024-04-29T14:01:41.755" v="98" actId="1036"/>
          <ac:picMkLst>
            <pc:docMk/>
            <pc:sldMk cId="1915799683" sldId="404"/>
            <ac:picMk id="4" creationId="{4765C832-4D08-1DF3-917E-2418B32AF73A}"/>
          </ac:picMkLst>
        </pc:picChg>
        <pc:picChg chg="del mod">
          <ac:chgData name="pantelis balaouras" userId="25e8755020fc1734" providerId="LiveId" clId="{2C017251-CCB4-4880-813E-F8B80D1391BB}" dt="2024-04-29T14:01:00.351" v="95" actId="478"/>
          <ac:picMkLst>
            <pc:docMk/>
            <pc:sldMk cId="1915799683" sldId="404"/>
            <ac:picMk id="2050" creationId="{2AB980B0-03D2-2E64-6760-C23D435A121F}"/>
          </ac:picMkLst>
        </pc:picChg>
      </pc:sldChg>
      <pc:sldChg chg="modSp mod">
        <pc:chgData name="pantelis balaouras" userId="25e8755020fc1734" providerId="LiveId" clId="{2C017251-CCB4-4880-813E-F8B80D1391BB}" dt="2024-04-29T13:54:20.866" v="18" actId="2711"/>
        <pc:sldMkLst>
          <pc:docMk/>
          <pc:sldMk cId="2033093179" sldId="420"/>
        </pc:sldMkLst>
        <pc:spChg chg="mod">
          <ac:chgData name="pantelis balaouras" userId="25e8755020fc1734" providerId="LiveId" clId="{2C017251-CCB4-4880-813E-F8B80D1391BB}" dt="2024-04-29T13:54:20.866" v="18" actId="2711"/>
          <ac:spMkLst>
            <pc:docMk/>
            <pc:sldMk cId="2033093179" sldId="420"/>
            <ac:spMk id="5" creationId="{F56DC747-739E-5A0C-94B8-E8F8E974AC85}"/>
          </ac:spMkLst>
        </pc:spChg>
      </pc:sldChg>
      <pc:sldChg chg="modSp mod">
        <pc:chgData name="pantelis balaouras" userId="25e8755020fc1734" providerId="LiveId" clId="{2C017251-CCB4-4880-813E-F8B80D1391BB}" dt="2024-04-29T13:54:25.421" v="19" actId="6549"/>
        <pc:sldMkLst>
          <pc:docMk/>
          <pc:sldMk cId="1774881352" sldId="430"/>
        </pc:sldMkLst>
        <pc:spChg chg="mod">
          <ac:chgData name="pantelis balaouras" userId="25e8755020fc1734" providerId="LiveId" clId="{2C017251-CCB4-4880-813E-F8B80D1391BB}" dt="2024-04-29T13:54:25.421" v="19" actId="6549"/>
          <ac:spMkLst>
            <pc:docMk/>
            <pc:sldMk cId="1774881352" sldId="430"/>
            <ac:spMk id="4" creationId="{7172F889-611B-4698-955F-B3C78DEA093A}"/>
          </ac:spMkLst>
        </pc:spChg>
      </pc:sldChg>
      <pc:sldChg chg="modSp mod">
        <pc:chgData name="pantelis balaouras" userId="25e8755020fc1734" providerId="LiveId" clId="{2C017251-CCB4-4880-813E-F8B80D1391BB}" dt="2024-04-29T13:53:59.469" v="16" actId="255"/>
        <pc:sldMkLst>
          <pc:docMk/>
          <pc:sldMk cId="4267741932" sldId="503"/>
        </pc:sldMkLst>
        <pc:spChg chg="mod">
          <ac:chgData name="pantelis balaouras" userId="25e8755020fc1734" providerId="LiveId" clId="{2C017251-CCB4-4880-813E-F8B80D1391BB}" dt="2024-04-29T13:53:59.469" v="16" actId="255"/>
          <ac:spMkLst>
            <pc:docMk/>
            <pc:sldMk cId="4267741932" sldId="503"/>
            <ac:spMk id="4" creationId="{E47D0821-8573-4002-9B33-F43C68A1D403}"/>
          </ac:spMkLst>
        </pc:spChg>
      </pc:sldChg>
      <pc:sldChg chg="modSp mod">
        <pc:chgData name="pantelis balaouras" userId="25e8755020fc1734" providerId="LiveId" clId="{2C017251-CCB4-4880-813E-F8B80D1391BB}" dt="2024-04-29T14:00:31.184" v="93" actId="20577"/>
        <pc:sldMkLst>
          <pc:docMk/>
          <pc:sldMk cId="1278730805" sldId="505"/>
        </pc:sldMkLst>
        <pc:spChg chg="mod">
          <ac:chgData name="pantelis balaouras" userId="25e8755020fc1734" providerId="LiveId" clId="{2C017251-CCB4-4880-813E-F8B80D1391BB}" dt="2024-04-29T14:00:31.184" v="93" actId="20577"/>
          <ac:spMkLst>
            <pc:docMk/>
            <pc:sldMk cId="1278730805" sldId="505"/>
            <ac:spMk id="4" creationId="{00000000-0000-0000-0000-000000000000}"/>
          </ac:spMkLst>
        </pc:spChg>
      </pc:sldChg>
      <pc:sldChg chg="modSp mod">
        <pc:chgData name="pantelis balaouras" userId="25e8755020fc1734" providerId="LiveId" clId="{2C017251-CCB4-4880-813E-F8B80D1391BB}" dt="2024-04-29T13:59:10.539" v="84" actId="6549"/>
        <pc:sldMkLst>
          <pc:docMk/>
          <pc:sldMk cId="3699758299" sldId="515"/>
        </pc:sldMkLst>
        <pc:spChg chg="mod">
          <ac:chgData name="pantelis balaouras" userId="25e8755020fc1734" providerId="LiveId" clId="{2C017251-CCB4-4880-813E-F8B80D1391BB}" dt="2024-04-29T13:59:10.539" v="84" actId="6549"/>
          <ac:spMkLst>
            <pc:docMk/>
            <pc:sldMk cId="3699758299" sldId="515"/>
            <ac:spMk id="4" creationId="{E47D0821-8573-4002-9B33-F43C68A1D403}"/>
          </ac:spMkLst>
        </pc:spChg>
        <pc:spChg chg="mod">
          <ac:chgData name="pantelis balaouras" userId="25e8755020fc1734" providerId="LiveId" clId="{2C017251-CCB4-4880-813E-F8B80D1391BB}" dt="2024-04-29T13:54:47.977" v="20" actId="6549"/>
          <ac:spMkLst>
            <pc:docMk/>
            <pc:sldMk cId="3699758299" sldId="515"/>
            <ac:spMk id="6" creationId="{AA5AE911-E515-48E3-AB8B-121C68B77A58}"/>
          </ac:spMkLst>
        </pc:spChg>
      </pc:sldChg>
      <pc:sldChg chg="modSp mod">
        <pc:chgData name="pantelis balaouras" userId="25e8755020fc1734" providerId="LiveId" clId="{2C017251-CCB4-4880-813E-F8B80D1391BB}" dt="2024-04-29T14:02:06.814" v="99" actId="20577"/>
        <pc:sldMkLst>
          <pc:docMk/>
          <pc:sldMk cId="2650300342" sldId="516"/>
        </pc:sldMkLst>
        <pc:spChg chg="mod">
          <ac:chgData name="pantelis balaouras" userId="25e8755020fc1734" providerId="LiveId" clId="{2C017251-CCB4-4880-813E-F8B80D1391BB}" dt="2024-04-29T13:55:36.590" v="28" actId="14100"/>
          <ac:spMkLst>
            <pc:docMk/>
            <pc:sldMk cId="2650300342" sldId="516"/>
            <ac:spMk id="3" creationId="{00000000-0000-0000-0000-000000000000}"/>
          </ac:spMkLst>
        </pc:spChg>
        <pc:spChg chg="mod">
          <ac:chgData name="pantelis balaouras" userId="25e8755020fc1734" providerId="LiveId" clId="{2C017251-CCB4-4880-813E-F8B80D1391BB}" dt="2024-04-29T14:02:06.814" v="99" actId="20577"/>
          <ac:spMkLst>
            <pc:docMk/>
            <pc:sldMk cId="2650300342" sldId="516"/>
            <ac:spMk id="4" creationId="{00000000-0000-0000-0000-000000000000}"/>
          </ac:spMkLst>
        </pc:spChg>
      </pc:sldChg>
      <pc:sldChg chg="modSp mod">
        <pc:chgData name="pantelis balaouras" userId="25e8755020fc1734" providerId="LiveId" clId="{2C017251-CCB4-4880-813E-F8B80D1391BB}" dt="2024-04-29T13:57:23.599" v="73" actId="1076"/>
        <pc:sldMkLst>
          <pc:docMk/>
          <pc:sldMk cId="261739274" sldId="522"/>
        </pc:sldMkLst>
        <pc:spChg chg="mod">
          <ac:chgData name="pantelis balaouras" userId="25e8755020fc1734" providerId="LiveId" clId="{2C017251-CCB4-4880-813E-F8B80D1391BB}" dt="2024-04-29T13:57:23.599" v="73" actId="1076"/>
          <ac:spMkLst>
            <pc:docMk/>
            <pc:sldMk cId="261739274" sldId="522"/>
            <ac:spMk id="3" creationId="{00000000-0000-0000-0000-000000000000}"/>
          </ac:spMkLst>
        </pc:spChg>
        <pc:spChg chg="mod">
          <ac:chgData name="pantelis balaouras" userId="25e8755020fc1734" providerId="LiveId" clId="{2C017251-CCB4-4880-813E-F8B80D1391BB}" dt="2024-04-29T13:57:19.348" v="72" actId="14100"/>
          <ac:spMkLst>
            <pc:docMk/>
            <pc:sldMk cId="261739274" sldId="522"/>
            <ac:spMk id="4" creationId="{00000000-0000-0000-0000-000000000000}"/>
          </ac:spMkLst>
        </pc:spChg>
      </pc:sldChg>
      <pc:sldChg chg="modSp mod">
        <pc:chgData name="pantelis balaouras" userId="25e8755020fc1734" providerId="LiveId" clId="{2C017251-CCB4-4880-813E-F8B80D1391BB}" dt="2024-04-29T13:50:27.785" v="7" actId="255"/>
        <pc:sldMkLst>
          <pc:docMk/>
          <pc:sldMk cId="1647190231" sldId="525"/>
        </pc:sldMkLst>
        <pc:spChg chg="mod">
          <ac:chgData name="pantelis balaouras" userId="25e8755020fc1734" providerId="LiveId" clId="{2C017251-CCB4-4880-813E-F8B80D1391BB}" dt="2024-04-29T13:50:27.785" v="7" actId="255"/>
          <ac:spMkLst>
            <pc:docMk/>
            <pc:sldMk cId="1647190231" sldId="525"/>
            <ac:spMk id="4" creationId="{122BC770-408C-50C8-126F-18790E99F2CB}"/>
          </ac:spMkLst>
        </pc:spChg>
      </pc:sldChg>
      <pc:sldChg chg="modSp mod">
        <pc:chgData name="pantelis balaouras" userId="25e8755020fc1734" providerId="LiveId" clId="{2C017251-CCB4-4880-813E-F8B80D1391BB}" dt="2024-04-29T13:56:04.712" v="54" actId="6549"/>
        <pc:sldMkLst>
          <pc:docMk/>
          <pc:sldMk cId="3735537851" sldId="546"/>
        </pc:sldMkLst>
        <pc:spChg chg="mod">
          <ac:chgData name="pantelis balaouras" userId="25e8755020fc1734" providerId="LiveId" clId="{2C017251-CCB4-4880-813E-F8B80D1391BB}" dt="2024-04-29T13:55:53.379" v="50" actId="1038"/>
          <ac:spMkLst>
            <pc:docMk/>
            <pc:sldMk cId="3735537851" sldId="546"/>
            <ac:spMk id="3" creationId="{00000000-0000-0000-0000-000000000000}"/>
          </ac:spMkLst>
        </pc:spChg>
        <pc:spChg chg="mod">
          <ac:chgData name="pantelis balaouras" userId="25e8755020fc1734" providerId="LiveId" clId="{2C017251-CCB4-4880-813E-F8B80D1391BB}" dt="2024-04-29T13:56:04.712" v="54" actId="6549"/>
          <ac:spMkLst>
            <pc:docMk/>
            <pc:sldMk cId="3735537851" sldId="546"/>
            <ac:spMk id="4" creationId="{00000000-0000-0000-0000-000000000000}"/>
          </ac:spMkLst>
        </pc:spChg>
      </pc:sldChg>
      <pc:sldChg chg="modSp mod">
        <pc:chgData name="pantelis balaouras" userId="25e8755020fc1734" providerId="LiveId" clId="{2C017251-CCB4-4880-813E-F8B80D1391BB}" dt="2024-04-29T13:56:26.666" v="60" actId="6549"/>
        <pc:sldMkLst>
          <pc:docMk/>
          <pc:sldMk cId="3329392746" sldId="547"/>
        </pc:sldMkLst>
        <pc:spChg chg="mod">
          <ac:chgData name="pantelis balaouras" userId="25e8755020fc1734" providerId="LiveId" clId="{2C017251-CCB4-4880-813E-F8B80D1391BB}" dt="2024-04-29T13:56:23.254" v="58" actId="14100"/>
          <ac:spMkLst>
            <pc:docMk/>
            <pc:sldMk cId="3329392746" sldId="547"/>
            <ac:spMk id="3" creationId="{00000000-0000-0000-0000-000000000000}"/>
          </ac:spMkLst>
        </pc:spChg>
        <pc:spChg chg="mod">
          <ac:chgData name="pantelis balaouras" userId="25e8755020fc1734" providerId="LiveId" clId="{2C017251-CCB4-4880-813E-F8B80D1391BB}" dt="2024-04-29T13:56:26.666" v="60" actId="6549"/>
          <ac:spMkLst>
            <pc:docMk/>
            <pc:sldMk cId="3329392746" sldId="547"/>
            <ac:spMk id="4" creationId="{00000000-0000-0000-0000-000000000000}"/>
          </ac:spMkLst>
        </pc:spChg>
      </pc:sldChg>
      <pc:sldChg chg="modSp mod">
        <pc:chgData name="pantelis balaouras" userId="25e8755020fc1734" providerId="LiveId" clId="{2C017251-CCB4-4880-813E-F8B80D1391BB}" dt="2024-04-29T13:56:55.677" v="67" actId="6549"/>
        <pc:sldMkLst>
          <pc:docMk/>
          <pc:sldMk cId="130941406" sldId="548"/>
        </pc:sldMkLst>
        <pc:spChg chg="mod">
          <ac:chgData name="pantelis balaouras" userId="25e8755020fc1734" providerId="LiveId" clId="{2C017251-CCB4-4880-813E-F8B80D1391BB}" dt="2024-04-29T13:56:43.904" v="64" actId="14100"/>
          <ac:spMkLst>
            <pc:docMk/>
            <pc:sldMk cId="130941406" sldId="548"/>
            <ac:spMk id="3" creationId="{00000000-0000-0000-0000-000000000000}"/>
          </ac:spMkLst>
        </pc:spChg>
        <pc:spChg chg="mod">
          <ac:chgData name="pantelis balaouras" userId="25e8755020fc1734" providerId="LiveId" clId="{2C017251-CCB4-4880-813E-F8B80D1391BB}" dt="2024-04-29T13:56:55.677" v="67" actId="6549"/>
          <ac:spMkLst>
            <pc:docMk/>
            <pc:sldMk cId="130941406" sldId="548"/>
            <ac:spMk id="4" creationId="{00000000-0000-0000-0000-000000000000}"/>
          </ac:spMkLst>
        </pc:spChg>
      </pc:sldChg>
      <pc:sldMasterChg chg="modSldLayout">
        <pc:chgData name="pantelis balaouras" userId="25e8755020fc1734" providerId="LiveId" clId="{2C017251-CCB4-4880-813E-F8B80D1391BB}" dt="2024-04-29T14:00:22.079" v="92"/>
        <pc:sldMasterMkLst>
          <pc:docMk/>
          <pc:sldMasterMk cId="1468923052" sldId="2147483648"/>
        </pc:sldMasterMkLst>
        <pc:sldLayoutChg chg="addSp delSp modSp">
          <pc:chgData name="pantelis balaouras" userId="25e8755020fc1734" providerId="LiveId" clId="{2C017251-CCB4-4880-813E-F8B80D1391BB}" dt="2024-04-29T14:00:22.079" v="92"/>
          <pc:sldLayoutMkLst>
            <pc:docMk/>
            <pc:sldMasterMk cId="1468923052" sldId="2147483648"/>
            <pc:sldLayoutMk cId="2577986437" sldId="2147483661"/>
          </pc:sldLayoutMkLst>
          <pc:spChg chg="add mod">
            <ac:chgData name="pantelis balaouras" userId="25e8755020fc1734" providerId="LiveId" clId="{2C017251-CCB4-4880-813E-F8B80D1391BB}" dt="2024-04-29T14:00:22.079" v="92"/>
            <ac:spMkLst>
              <pc:docMk/>
              <pc:sldMasterMk cId="1468923052" sldId="2147483648"/>
              <pc:sldLayoutMk cId="2577986437" sldId="2147483661"/>
              <ac:spMk id="5" creationId="{0CB00539-CE2C-28B7-2DFA-B2784A60F9B9}"/>
            </ac:spMkLst>
          </pc:spChg>
          <pc:spChg chg="del">
            <ac:chgData name="pantelis balaouras" userId="25e8755020fc1734" providerId="LiveId" clId="{2C017251-CCB4-4880-813E-F8B80D1391BB}" dt="2024-04-29T14:00:21.484" v="91" actId="478"/>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2C017251-CCB4-4880-813E-F8B80D1391BB}" dt="2024-04-29T14:00:17.167" v="90"/>
          <pc:sldLayoutMkLst>
            <pc:docMk/>
            <pc:sldMasterMk cId="1468923052" sldId="2147483648"/>
            <pc:sldLayoutMk cId="2515741970" sldId="2147483665"/>
          </pc:sldLayoutMkLst>
          <pc:spChg chg="del">
            <ac:chgData name="pantelis balaouras" userId="25e8755020fc1734" providerId="LiveId" clId="{2C017251-CCB4-4880-813E-F8B80D1391BB}" dt="2024-04-29T14:00:16.554" v="89"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2C017251-CCB4-4880-813E-F8B80D1391BB}" dt="2024-04-29T14:00:17.167" v="90"/>
            <ac:spMkLst>
              <pc:docMk/>
              <pc:sldMasterMk cId="1468923052" sldId="2147483648"/>
              <pc:sldLayoutMk cId="2515741970" sldId="2147483665"/>
              <ac:spMk id="7" creationId="{1C656A47-CBCB-0BBC-5086-885C9162B482}"/>
            </ac:spMkLst>
          </pc:spChg>
        </pc:sldLayoutChg>
        <pc:sldLayoutChg chg="addSp delSp modSp mod">
          <pc:chgData name="pantelis balaouras" userId="25e8755020fc1734" providerId="LiveId" clId="{2C017251-CCB4-4880-813E-F8B80D1391BB}" dt="2024-04-29T14:00:08.196" v="88" actId="6549"/>
          <pc:sldLayoutMkLst>
            <pc:docMk/>
            <pc:sldMasterMk cId="1468923052" sldId="2147483648"/>
            <pc:sldLayoutMk cId="2336866591" sldId="2147483666"/>
          </pc:sldLayoutMkLst>
          <pc:spChg chg="del">
            <ac:chgData name="pantelis balaouras" userId="25e8755020fc1734" providerId="LiveId" clId="{2C017251-CCB4-4880-813E-F8B80D1391BB}" dt="2024-04-29T14:00:03.594" v="85"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2C017251-CCB4-4880-813E-F8B80D1391BB}" dt="2024-04-29T14:00:08.196" v="88" actId="6549"/>
            <ac:spMkLst>
              <pc:docMk/>
              <pc:sldMasterMk cId="1468923052" sldId="2147483648"/>
              <pc:sldLayoutMk cId="2336866591" sldId="2147483666"/>
              <ac:spMk id="6" creationId="{F8C531E1-4735-F0C8-568E-4E3A4327321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27/6/2024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27/6/2024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17958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523958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427425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75023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86246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61810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362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698384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999945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174721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621073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334129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685944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98788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37326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81549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51372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595691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5" name="TextBox 12">
            <a:extLst>
              <a:ext uri="{FF2B5EF4-FFF2-40B4-BE49-F238E27FC236}">
                <a16:creationId xmlns:a16="http://schemas.microsoft.com/office/drawing/2014/main" id="{0CB00539-CE2C-28B7-2DFA-B2784A60F9B9}"/>
              </a:ext>
            </a:extLst>
          </p:cNvPr>
          <p:cNvSpPr txBox="1">
            <a:spLocks noChangeArrowheads="1"/>
          </p:cNvSpPr>
          <p:nvPr userDrawn="1"/>
        </p:nvSpPr>
        <p:spPr bwMode="auto">
          <a:xfrm>
            <a:off x="1" y="81370"/>
            <a:ext cx="4578178"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7.2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την υγεία των γυναικών</a:t>
            </a:r>
            <a:r>
              <a:rPr lang="en-US" altLang="el-GR" sz="1800" dirty="0">
                <a:solidFill>
                  <a:schemeClr val="tx1">
                    <a:lumMod val="50000"/>
                    <a:lumOff val="50000"/>
                  </a:schemeClr>
                </a:solidFill>
                <a:latin typeface="Abadi Extra Light" panose="020B0204020104020204" pitchFamily="34" charset="0"/>
              </a:rPr>
              <a:t>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1C656A47-CBCB-0BBC-5086-885C9162B482}"/>
              </a:ext>
            </a:extLst>
          </p:cNvPr>
          <p:cNvSpPr txBox="1">
            <a:spLocks noChangeArrowheads="1"/>
          </p:cNvSpPr>
          <p:nvPr userDrawn="1"/>
        </p:nvSpPr>
        <p:spPr bwMode="auto">
          <a:xfrm>
            <a:off x="1" y="81370"/>
            <a:ext cx="4578178"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7.2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την υγεία των γυναικών</a:t>
            </a:r>
            <a:r>
              <a:rPr lang="en-US" altLang="el-GR" sz="1800" dirty="0">
                <a:solidFill>
                  <a:schemeClr val="tx1">
                    <a:lumMod val="50000"/>
                    <a:lumOff val="50000"/>
                  </a:schemeClr>
                </a:solidFill>
                <a:latin typeface="Abadi Extra Light" panose="020B0204020104020204" pitchFamily="34" charset="0"/>
              </a:rPr>
              <a:t>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F8C531E1-4735-F0C8-568E-4E3A4327321F}"/>
              </a:ext>
            </a:extLst>
          </p:cNvPr>
          <p:cNvSpPr txBox="1">
            <a:spLocks noChangeArrowheads="1"/>
          </p:cNvSpPr>
          <p:nvPr userDrawn="1"/>
        </p:nvSpPr>
        <p:spPr bwMode="auto">
          <a:xfrm>
            <a:off x="1" y="81370"/>
            <a:ext cx="4578178"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7.2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την υγεία των γυναικών</a:t>
            </a:r>
            <a:r>
              <a:rPr lang="en-US" altLang="el-GR" sz="1800" dirty="0">
                <a:solidFill>
                  <a:schemeClr val="tx1">
                    <a:lumMod val="50000"/>
                    <a:lumOff val="50000"/>
                  </a:schemeClr>
                </a:solidFill>
                <a:latin typeface="Abadi Extra Light" panose="020B0204020104020204" pitchFamily="34" charset="0"/>
              </a:rPr>
              <a:t>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27/6/2024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4.jpg"/><Relationship Id="rId4" Type="http://schemas.openxmlformats.org/officeDocument/2006/relationships/image" Target="../media/image53.jp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6.jp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notesSlide" Target="../notesSlides/notesSlide15.xml"/><Relationship Id="rId16"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33.png"/><Relationship Id="rId9" Type="http://schemas.openxmlformats.org/officeDocument/2006/relationships/image" Target="../media/image71.png"/><Relationship Id="rId14" Type="http://schemas.openxmlformats.org/officeDocument/2006/relationships/image" Target="../media/image76.png"/></Relationships>
</file>

<file path=ppt/slides/_rels/slide16.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23" Type="http://schemas.openxmlformats.org/officeDocument/2006/relationships/image" Target="../media/image22.png"/><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1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4.jp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 Id="rId9"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l-GR" sz="3400" b="1" kern="1200" dirty="0">
                <a:solidFill>
                  <a:srgbClr val="C00000"/>
                </a:solidFill>
                <a:effectLst/>
                <a:latin typeface="+mj-lt"/>
                <a:ea typeface="+mj-ea"/>
                <a:cs typeface="+mj-cs"/>
              </a:rPr>
              <a:t>Ενότητα</a:t>
            </a:r>
            <a:r>
              <a:rPr lang="en-US" sz="3400" b="1" kern="1200" dirty="0">
                <a:solidFill>
                  <a:srgbClr val="C00000"/>
                </a:solidFill>
                <a:effectLst/>
                <a:latin typeface="+mj-lt"/>
                <a:ea typeface="+mj-ea"/>
                <a:cs typeface="+mj-cs"/>
              </a:rPr>
              <a:t> 7 – </a:t>
            </a:r>
            <a:r>
              <a:rPr lang="el-GR" sz="3400" b="1" kern="1200" dirty="0">
                <a:solidFill>
                  <a:srgbClr val="C00000"/>
                </a:solidFill>
                <a:effectLst/>
                <a:latin typeface="+mj-lt"/>
                <a:ea typeface="+mj-ea"/>
                <a:cs typeface="+mj-cs"/>
              </a:rPr>
              <a:t>Συνεδρία Βιωματικής Κατάρτισης</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(7.2)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l-GR" sz="4000" b="1" kern="1200" dirty="0">
                <a:solidFill>
                  <a:schemeClr val="tx1"/>
                </a:solidFill>
                <a:effectLst/>
                <a:latin typeface="+mj-lt"/>
                <a:ea typeface="+mj-ea"/>
                <a:cs typeface="+mj-cs"/>
              </a:rPr>
              <a:t>Εφαρμογές για την υγεία των γυναικών</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7</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277797"/>
            <a:ext cx="8293082" cy="632422"/>
          </a:xfrm>
          <a:prstGeom prst="rect">
            <a:avLst/>
          </a:prstGeom>
        </p:spPr>
        <p:txBody>
          <a:bodyPr vert="horz" lIns="91440" tIns="45720" rIns="91440" bIns="45720" rtlCol="0" anchor="ctr">
            <a:normAutofit/>
          </a:bodyPr>
          <a:lstStyle/>
          <a:p>
            <a:pPr algn="just">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6" name="Εικόνα 2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Ορθογώνιο 15"/>
          <p:cNvSpPr/>
          <p:nvPr/>
        </p:nvSpPr>
        <p:spPr>
          <a:xfrm>
            <a:off x="483293" y="4941389"/>
            <a:ext cx="2360233" cy="1732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t>...και τα συμπτώματα </a:t>
            </a:r>
            <a:r>
              <a:rPr lang="el-GR" sz="2000" dirty="0" err="1"/>
              <a:t>προεμμηνορυσιακού</a:t>
            </a:r>
            <a:r>
              <a:rPr lang="el-GR" sz="2000" dirty="0"/>
              <a:t> συνδρόμου.</a:t>
            </a:r>
          </a:p>
        </p:txBody>
      </p:sp>
      <p:sp>
        <p:nvSpPr>
          <p:cNvPr id="5" name="Ορθογώνιο 4"/>
          <p:cNvSpPr/>
          <p:nvPr/>
        </p:nvSpPr>
        <p:spPr>
          <a:xfrm>
            <a:off x="7396060" y="4743929"/>
            <a:ext cx="2251082" cy="193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Η εφαρμογή σας βοηθά να παρακολουθείτε τις μεθόδους αντισύλληψης, συμπεριλαμβανομένων τυχόν δόσεων που παραλείψατε.</a:t>
            </a:r>
          </a:p>
        </p:txBody>
      </p:sp>
      <p:sp>
        <p:nvSpPr>
          <p:cNvPr id="27" name="Ορθογώνιο 26"/>
          <p:cNvSpPr/>
          <p:nvPr/>
        </p:nvSpPr>
        <p:spPr>
          <a:xfrm>
            <a:off x="3666100" y="388327"/>
            <a:ext cx="2251082" cy="193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Μπορείτε ακόμη και να παρακολουθείτε τη σεξουαλική σας ζωή και διάφορες πτυχές που σχετίζονται με αυτήν.</a:t>
            </a:r>
          </a:p>
        </p:txBody>
      </p:sp>
      <p:pic>
        <p:nvPicPr>
          <p:cNvPr id="18" name="Immagine 17">
            <a:extLst>
              <a:ext uri="{FF2B5EF4-FFF2-40B4-BE49-F238E27FC236}">
                <a16:creationId xmlns:a16="http://schemas.microsoft.com/office/drawing/2014/main" id="{D0F1600A-4AA9-482A-A2BF-A3B2CF1DA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94" y="388327"/>
            <a:ext cx="2251092" cy="4202567"/>
          </a:xfrm>
          <a:prstGeom prst="rect">
            <a:avLst/>
          </a:prstGeom>
        </p:spPr>
      </p:pic>
      <p:pic>
        <p:nvPicPr>
          <p:cNvPr id="21" name="Immagine 20">
            <a:extLst>
              <a:ext uri="{FF2B5EF4-FFF2-40B4-BE49-F238E27FC236}">
                <a16:creationId xmlns:a16="http://schemas.microsoft.com/office/drawing/2014/main" id="{593416E8-6F57-4317-8F99-EACD027710D7}"/>
              </a:ext>
            </a:extLst>
          </p:cNvPr>
          <p:cNvPicPr>
            <a:picLocks noChangeAspect="1"/>
          </p:cNvPicPr>
          <p:nvPr/>
        </p:nvPicPr>
        <p:blipFill>
          <a:blip r:embed="rId4"/>
          <a:stretch>
            <a:fillRect/>
          </a:stretch>
        </p:blipFill>
        <p:spPr>
          <a:xfrm>
            <a:off x="1291820" y="4461809"/>
            <a:ext cx="634039" cy="774259"/>
          </a:xfrm>
          <a:prstGeom prst="rect">
            <a:avLst/>
          </a:prstGeom>
        </p:spPr>
      </p:pic>
      <p:pic>
        <p:nvPicPr>
          <p:cNvPr id="24" name="Immagine 23">
            <a:extLst>
              <a:ext uri="{FF2B5EF4-FFF2-40B4-BE49-F238E27FC236}">
                <a16:creationId xmlns:a16="http://schemas.microsoft.com/office/drawing/2014/main" id="{86A3D4F3-7358-44C0-BD8A-8D07150E2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6100" y="2518140"/>
            <a:ext cx="2251082" cy="4156119"/>
          </a:xfrm>
          <a:prstGeom prst="rect">
            <a:avLst/>
          </a:prstGeom>
        </p:spPr>
      </p:pic>
      <p:pic>
        <p:nvPicPr>
          <p:cNvPr id="34" name="Immagine 33">
            <a:extLst>
              <a:ext uri="{FF2B5EF4-FFF2-40B4-BE49-F238E27FC236}">
                <a16:creationId xmlns:a16="http://schemas.microsoft.com/office/drawing/2014/main" id="{7AF9BA48-8A03-45D7-A95A-E18652CC7BF0}"/>
              </a:ext>
            </a:extLst>
          </p:cNvPr>
          <p:cNvPicPr>
            <a:picLocks noChangeAspect="1"/>
          </p:cNvPicPr>
          <p:nvPr/>
        </p:nvPicPr>
        <p:blipFill>
          <a:blip r:embed="rId6"/>
          <a:stretch>
            <a:fillRect/>
          </a:stretch>
        </p:blipFill>
        <p:spPr>
          <a:xfrm>
            <a:off x="4474622" y="2097311"/>
            <a:ext cx="634038" cy="778137"/>
          </a:xfrm>
          <a:prstGeom prst="rect">
            <a:avLst/>
          </a:prstGeom>
        </p:spPr>
      </p:pic>
      <p:pic>
        <p:nvPicPr>
          <p:cNvPr id="36" name="Immagine 35">
            <a:extLst>
              <a:ext uri="{FF2B5EF4-FFF2-40B4-BE49-F238E27FC236}">
                <a16:creationId xmlns:a16="http://schemas.microsoft.com/office/drawing/2014/main" id="{85BCEEBE-D1DE-4E0E-8DEA-F87F67F0C1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7958" y="381867"/>
            <a:ext cx="2279184" cy="4209027"/>
          </a:xfrm>
          <a:prstGeom prst="rect">
            <a:avLst/>
          </a:prstGeom>
        </p:spPr>
      </p:pic>
      <p:pic>
        <p:nvPicPr>
          <p:cNvPr id="38" name="Immagine 37">
            <a:extLst>
              <a:ext uri="{FF2B5EF4-FFF2-40B4-BE49-F238E27FC236}">
                <a16:creationId xmlns:a16="http://schemas.microsoft.com/office/drawing/2014/main" id="{BEB0AB76-CBCC-459B-B8B2-8EEA240D168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237069" y="388327"/>
            <a:ext cx="1557775" cy="3005207"/>
          </a:xfrm>
          <a:prstGeom prst="rect">
            <a:avLst/>
          </a:prstGeom>
        </p:spPr>
      </p:pic>
      <p:pic>
        <p:nvPicPr>
          <p:cNvPr id="40" name="Immagine 39">
            <a:extLst>
              <a:ext uri="{FF2B5EF4-FFF2-40B4-BE49-F238E27FC236}">
                <a16:creationId xmlns:a16="http://schemas.microsoft.com/office/drawing/2014/main" id="{1B484C3D-70FC-4B2D-B625-DF47705AAD7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237069" y="3599024"/>
            <a:ext cx="1557775" cy="3063624"/>
          </a:xfrm>
          <a:prstGeom prst="rect">
            <a:avLst/>
          </a:prstGeom>
        </p:spPr>
      </p:pic>
      <p:pic>
        <p:nvPicPr>
          <p:cNvPr id="41" name="Immagine 40">
            <a:extLst>
              <a:ext uri="{FF2B5EF4-FFF2-40B4-BE49-F238E27FC236}">
                <a16:creationId xmlns:a16="http://schemas.microsoft.com/office/drawing/2014/main" id="{76642DEA-0559-44E4-948C-23BA5CDBB996}"/>
              </a:ext>
            </a:extLst>
          </p:cNvPr>
          <p:cNvPicPr>
            <a:picLocks noChangeAspect="1"/>
          </p:cNvPicPr>
          <p:nvPr/>
        </p:nvPicPr>
        <p:blipFill>
          <a:blip r:embed="rId10"/>
          <a:stretch>
            <a:fillRect/>
          </a:stretch>
        </p:blipFill>
        <p:spPr>
          <a:xfrm>
            <a:off x="8190531" y="4298620"/>
            <a:ext cx="634038" cy="778138"/>
          </a:xfrm>
          <a:prstGeom prst="rect">
            <a:avLst/>
          </a:prstGeom>
        </p:spPr>
      </p:pic>
      <p:sp>
        <p:nvSpPr>
          <p:cNvPr id="42" name="Freccia a destra 41">
            <a:extLst>
              <a:ext uri="{FF2B5EF4-FFF2-40B4-BE49-F238E27FC236}">
                <a16:creationId xmlns:a16="http://schemas.microsoft.com/office/drawing/2014/main" id="{7ACB3ECC-2096-41E7-9109-B607520D44BD}"/>
              </a:ext>
            </a:extLst>
          </p:cNvPr>
          <p:cNvSpPr/>
          <p:nvPr/>
        </p:nvSpPr>
        <p:spPr>
          <a:xfrm>
            <a:off x="8364553" y="2221313"/>
            <a:ext cx="1839686" cy="189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2 43">
            <a:extLst>
              <a:ext uri="{FF2B5EF4-FFF2-40B4-BE49-F238E27FC236}">
                <a16:creationId xmlns:a16="http://schemas.microsoft.com/office/drawing/2014/main" id="{C5F68D85-EC86-4E97-892B-7D15A6280307}"/>
              </a:ext>
            </a:extLst>
          </p:cNvPr>
          <p:cNvCxnSpPr>
            <a:cxnSpLocks/>
          </p:cNvCxnSpPr>
          <p:nvPr/>
        </p:nvCxnSpPr>
        <p:spPr>
          <a:xfrm>
            <a:off x="8364553" y="3002001"/>
            <a:ext cx="1951413" cy="15398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02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Ορθογώνιο 12"/>
          <p:cNvSpPr/>
          <p:nvPr/>
        </p:nvSpPr>
        <p:spPr>
          <a:xfrm>
            <a:off x="382901" y="482402"/>
            <a:ext cx="2258994" cy="147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a:t>Μπορείτε επίσης να καταχωρείτε τυχόν εξετάσεις που έχετε κάνει για την ανίχνευση οποιουδήποτε σεξουαλικώς μεταδιδόμενου νοσήματος ή τεστ εγκυμοσύνης.</a:t>
            </a:r>
            <a:endParaRPr lang="en-US" sz="1400" dirty="0"/>
          </a:p>
        </p:txBody>
      </p:sp>
      <p:sp>
        <p:nvSpPr>
          <p:cNvPr id="20" name="Ορθογώνιο 19"/>
          <p:cNvSpPr/>
          <p:nvPr/>
        </p:nvSpPr>
        <p:spPr>
          <a:xfrm>
            <a:off x="4148245" y="4975282"/>
            <a:ext cx="2233286" cy="1540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700" dirty="0"/>
              <a:t>Μπορείτε επίσης να παρακολουθείτε τα ραντεβού σας και να ορίζετε υπενθυμίσεις για μελλοντικά ραντεβού.</a:t>
            </a:r>
            <a:endParaRPr lang="en-US" sz="1700" dirty="0"/>
          </a:p>
        </p:txBody>
      </p:sp>
      <p:pic>
        <p:nvPicPr>
          <p:cNvPr id="12" name="Immagine 11">
            <a:extLst>
              <a:ext uri="{FF2B5EF4-FFF2-40B4-BE49-F238E27FC236}">
                <a16:creationId xmlns:a16="http://schemas.microsoft.com/office/drawing/2014/main" id="{B2AA6BFA-5C89-470A-9087-F3CBDA986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55" y="2362200"/>
            <a:ext cx="2233286" cy="4153292"/>
          </a:xfrm>
          <a:prstGeom prst="rect">
            <a:avLst/>
          </a:prstGeom>
        </p:spPr>
      </p:pic>
      <p:pic>
        <p:nvPicPr>
          <p:cNvPr id="28" name="Immagine 27">
            <a:extLst>
              <a:ext uri="{FF2B5EF4-FFF2-40B4-BE49-F238E27FC236}">
                <a16:creationId xmlns:a16="http://schemas.microsoft.com/office/drawing/2014/main" id="{E3DCA20C-0F7E-4577-A9D8-EA28CC0E5E7B}"/>
              </a:ext>
            </a:extLst>
          </p:cNvPr>
          <p:cNvPicPr>
            <a:picLocks noChangeAspect="1"/>
          </p:cNvPicPr>
          <p:nvPr/>
        </p:nvPicPr>
        <p:blipFill>
          <a:blip r:embed="rId4"/>
          <a:stretch>
            <a:fillRect/>
          </a:stretch>
        </p:blipFill>
        <p:spPr>
          <a:xfrm>
            <a:off x="1195378" y="1850465"/>
            <a:ext cx="634039" cy="786452"/>
          </a:xfrm>
          <a:prstGeom prst="rect">
            <a:avLst/>
          </a:prstGeom>
        </p:spPr>
      </p:pic>
      <p:pic>
        <p:nvPicPr>
          <p:cNvPr id="30" name="Immagine 29">
            <a:extLst>
              <a:ext uri="{FF2B5EF4-FFF2-40B4-BE49-F238E27FC236}">
                <a16:creationId xmlns:a16="http://schemas.microsoft.com/office/drawing/2014/main" id="{0120CA9D-7157-47AA-BB0E-8DC82704DC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031" y="482402"/>
            <a:ext cx="2235878" cy="4211912"/>
          </a:xfrm>
          <a:prstGeom prst="rect">
            <a:avLst/>
          </a:prstGeom>
        </p:spPr>
      </p:pic>
      <p:pic>
        <p:nvPicPr>
          <p:cNvPr id="32" name="Immagine 31">
            <a:extLst>
              <a:ext uri="{FF2B5EF4-FFF2-40B4-BE49-F238E27FC236}">
                <a16:creationId xmlns:a16="http://schemas.microsoft.com/office/drawing/2014/main" id="{656EBA62-3FDE-4345-97AC-8368F9A166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9112" y="2243691"/>
            <a:ext cx="2233286" cy="4211913"/>
          </a:xfrm>
          <a:prstGeom prst="rect">
            <a:avLst/>
          </a:prstGeom>
        </p:spPr>
      </p:pic>
      <p:pic>
        <p:nvPicPr>
          <p:cNvPr id="33" name="Immagine 32">
            <a:extLst>
              <a:ext uri="{FF2B5EF4-FFF2-40B4-BE49-F238E27FC236}">
                <a16:creationId xmlns:a16="http://schemas.microsoft.com/office/drawing/2014/main" id="{ACBED38D-E0BC-4F64-9BD5-16936A44AB74}"/>
              </a:ext>
            </a:extLst>
          </p:cNvPr>
          <p:cNvPicPr>
            <a:picLocks noChangeAspect="1"/>
          </p:cNvPicPr>
          <p:nvPr/>
        </p:nvPicPr>
        <p:blipFill>
          <a:blip r:embed="rId7"/>
          <a:stretch>
            <a:fillRect/>
          </a:stretch>
        </p:blipFill>
        <p:spPr>
          <a:xfrm>
            <a:off x="5978191" y="4636573"/>
            <a:ext cx="634039" cy="780356"/>
          </a:xfrm>
          <a:prstGeom prst="rect">
            <a:avLst/>
          </a:prstGeom>
        </p:spPr>
      </p:pic>
      <p:sp>
        <p:nvSpPr>
          <p:cNvPr id="34" name="Freccia angolare in su 33">
            <a:extLst>
              <a:ext uri="{FF2B5EF4-FFF2-40B4-BE49-F238E27FC236}">
                <a16:creationId xmlns:a16="http://schemas.microsoft.com/office/drawing/2014/main" id="{281117BA-FC78-4320-BB73-3A09AD0F16D7}"/>
              </a:ext>
            </a:extLst>
          </p:cNvPr>
          <p:cNvSpPr/>
          <p:nvPr/>
        </p:nvSpPr>
        <p:spPr>
          <a:xfrm>
            <a:off x="6323950" y="5359187"/>
            <a:ext cx="1383136" cy="7803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a:extLst>
              <a:ext uri="{FF2B5EF4-FFF2-40B4-BE49-F238E27FC236}">
                <a16:creationId xmlns:a16="http://schemas.microsoft.com/office/drawing/2014/main" id="{B30CAD12-B8E2-4C42-A1B0-63B4576240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62226" y="2243691"/>
            <a:ext cx="2243395" cy="4271801"/>
          </a:xfrm>
          <a:prstGeom prst="rect">
            <a:avLst/>
          </a:prstGeom>
        </p:spPr>
      </p:pic>
      <p:sp>
        <p:nvSpPr>
          <p:cNvPr id="37" name="Ορθογώνιο 12">
            <a:extLst>
              <a:ext uri="{FF2B5EF4-FFF2-40B4-BE49-F238E27FC236}">
                <a16:creationId xmlns:a16="http://schemas.microsoft.com/office/drawing/2014/main" id="{E55536E4-5796-4C9E-955C-CB7AECAD67D8}"/>
              </a:ext>
            </a:extLst>
          </p:cNvPr>
          <p:cNvSpPr/>
          <p:nvPr/>
        </p:nvSpPr>
        <p:spPr>
          <a:xfrm>
            <a:off x="9762226" y="482402"/>
            <a:ext cx="2258994" cy="147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a:t>Αν δεν σας ενδιαφέρει να παρακολουθείτε τόσες πολλές λεπτομέρειες, μπορείτε να επιλέξετε να αφαιρέσετε ορισμένες λειτουργίες από το μενού.</a:t>
            </a:r>
            <a:endParaRPr lang="en-US" sz="1400" dirty="0"/>
          </a:p>
        </p:txBody>
      </p:sp>
      <p:sp>
        <p:nvSpPr>
          <p:cNvPr id="38" name="Freccia in giù 37">
            <a:extLst>
              <a:ext uri="{FF2B5EF4-FFF2-40B4-BE49-F238E27FC236}">
                <a16:creationId xmlns:a16="http://schemas.microsoft.com/office/drawing/2014/main" id="{E22A7592-DF80-4EEC-A161-92E8002C1B65}"/>
              </a:ext>
            </a:extLst>
          </p:cNvPr>
          <p:cNvSpPr/>
          <p:nvPr/>
        </p:nvSpPr>
        <p:spPr>
          <a:xfrm>
            <a:off x="10725055" y="1958286"/>
            <a:ext cx="317736" cy="285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3583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457" y="5529944"/>
            <a:ext cx="2487290" cy="115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Από την αρχική σελίδα μπορείτε επίσης να έχετε πρόσβαση στο ημερολόγιο και σε πολλές πληροφορίες.</a:t>
            </a:r>
          </a:p>
        </p:txBody>
      </p:sp>
      <p:pic>
        <p:nvPicPr>
          <p:cNvPr id="22" name="Immagine 21">
            <a:extLst>
              <a:ext uri="{FF2B5EF4-FFF2-40B4-BE49-F238E27FC236}">
                <a16:creationId xmlns:a16="http://schemas.microsoft.com/office/drawing/2014/main" id="{09956486-A55B-4340-B38D-AA5044105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57" y="417061"/>
            <a:ext cx="2487290" cy="4929670"/>
          </a:xfrm>
          <a:prstGeom prst="rect">
            <a:avLst/>
          </a:prstGeom>
        </p:spPr>
      </p:pic>
      <p:pic>
        <p:nvPicPr>
          <p:cNvPr id="24" name="Immagine 23">
            <a:extLst>
              <a:ext uri="{FF2B5EF4-FFF2-40B4-BE49-F238E27FC236}">
                <a16:creationId xmlns:a16="http://schemas.microsoft.com/office/drawing/2014/main" id="{F4B4B822-6DA2-42E5-BC38-3756527F4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7943" y="417061"/>
            <a:ext cx="2822331" cy="5617223"/>
          </a:xfrm>
          <a:prstGeom prst="rect">
            <a:avLst/>
          </a:prstGeom>
        </p:spPr>
      </p:pic>
      <p:sp>
        <p:nvSpPr>
          <p:cNvPr id="25" name="Freccia angolare in su 24">
            <a:extLst>
              <a:ext uri="{FF2B5EF4-FFF2-40B4-BE49-F238E27FC236}">
                <a16:creationId xmlns:a16="http://schemas.microsoft.com/office/drawing/2014/main" id="{0D362FA7-7A45-4A50-A6B2-F871212D494B}"/>
              </a:ext>
            </a:extLst>
          </p:cNvPr>
          <p:cNvSpPr/>
          <p:nvPr/>
        </p:nvSpPr>
        <p:spPr>
          <a:xfrm>
            <a:off x="2971800" y="6034284"/>
            <a:ext cx="7206343" cy="653306"/>
          </a:xfrm>
          <a:prstGeom prst="bentUpArrow">
            <a:avLst>
              <a:gd name="adj1" fmla="val 20685"/>
              <a:gd name="adj2" fmla="val 25000"/>
              <a:gd name="adj3" fmla="val 37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Immagine 28">
            <a:extLst>
              <a:ext uri="{FF2B5EF4-FFF2-40B4-BE49-F238E27FC236}">
                <a16:creationId xmlns:a16="http://schemas.microsoft.com/office/drawing/2014/main" id="{201FB491-97AF-445B-BCC1-F0B04FDC8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1227" y="1655805"/>
            <a:ext cx="2487290" cy="4705132"/>
          </a:xfrm>
          <a:prstGeom prst="rect">
            <a:avLst/>
          </a:prstGeom>
        </p:spPr>
      </p:pic>
      <p:sp>
        <p:nvSpPr>
          <p:cNvPr id="30" name="Ορθογώνιο 1">
            <a:extLst>
              <a:ext uri="{FF2B5EF4-FFF2-40B4-BE49-F238E27FC236}">
                <a16:creationId xmlns:a16="http://schemas.microsoft.com/office/drawing/2014/main" id="{397BBFB4-9AE5-4EEC-B20E-1E17A1C41C08}"/>
              </a:ext>
            </a:extLst>
          </p:cNvPr>
          <p:cNvSpPr/>
          <p:nvPr/>
        </p:nvSpPr>
        <p:spPr>
          <a:xfrm>
            <a:off x="3712302" y="355277"/>
            <a:ext cx="4234542" cy="115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Κάτω από κάθε ημέρα εμφανίζονται κουκκίδες με διαφορετικά χρώματα, ανάλογα με το στοιχείο που αποφασίσατε να παρακολουθείτε. Κάνοντας κλικ στην ημέρα μπορείτε να δείτε τις λεπτομέρειες.</a:t>
            </a:r>
          </a:p>
        </p:txBody>
      </p:sp>
      <p:sp>
        <p:nvSpPr>
          <p:cNvPr id="31" name="Freccia a destra 30">
            <a:extLst>
              <a:ext uri="{FF2B5EF4-FFF2-40B4-BE49-F238E27FC236}">
                <a16:creationId xmlns:a16="http://schemas.microsoft.com/office/drawing/2014/main" id="{D793928C-D837-4173-933E-DD97F1F75BC4}"/>
              </a:ext>
            </a:extLst>
          </p:cNvPr>
          <p:cNvSpPr/>
          <p:nvPr/>
        </p:nvSpPr>
        <p:spPr>
          <a:xfrm rot="19763461">
            <a:off x="2829698" y="5472359"/>
            <a:ext cx="17652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42134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800" dirty="0"/>
              <a:t>Παράδειγμα</a:t>
            </a:r>
            <a:r>
              <a:rPr lang="en-GB" sz="2800" dirty="0"/>
              <a:t> 2: </a:t>
            </a:r>
            <a:r>
              <a:rPr lang="el-GR" sz="2800" dirty="0"/>
              <a:t/>
            </a:r>
            <a:br>
              <a:rPr lang="el-GR" sz="2800" dirty="0"/>
            </a:br>
            <a:r>
              <a:rPr lang="en-GB" sz="2800" dirty="0"/>
              <a:t>Know Your Lemons – </a:t>
            </a:r>
            <a:r>
              <a:rPr lang="el-GR" sz="2800" dirty="0"/>
              <a:t>Αυτοεξέταση</a:t>
            </a:r>
            <a:endParaRPr lang="el-GR" sz="2400" i="1" dirty="0"/>
          </a:p>
        </p:txBody>
      </p:sp>
      <p:sp>
        <p:nvSpPr>
          <p:cNvPr id="4" name="Θέση περιεχομένου 3"/>
          <p:cNvSpPr>
            <a:spLocks noGrp="1"/>
          </p:cNvSpPr>
          <p:nvPr>
            <p:ph idx="1"/>
          </p:nvPr>
        </p:nvSpPr>
        <p:spPr/>
        <p:txBody>
          <a:bodyPr>
            <a:normAutofit fontScale="25000" lnSpcReduction="20000"/>
          </a:bodyPr>
          <a:lstStyle/>
          <a:p>
            <a:pPr>
              <a:lnSpc>
                <a:spcPct val="120000"/>
              </a:lnSpc>
            </a:pPr>
            <a:r>
              <a:rPr lang="el-GR" sz="8800" dirty="0"/>
              <a:t>Εφαρμογή σχεδιασμένη για την έγκαιρη ανίχνευση του καρκίνου του μαστού και την παρακολούθηση της περιόδου. Είναι δωρεάν και δεν συλλέγει τα δεδομένα σας.</a:t>
            </a:r>
            <a:endParaRPr lang="en-US" sz="8800" dirty="0"/>
          </a:p>
          <a:p>
            <a:pPr marL="0" indent="0">
              <a:lnSpc>
                <a:spcPct val="120000"/>
              </a:lnSpc>
              <a:buNone/>
            </a:pPr>
            <a:r>
              <a:rPr lang="el-GR" sz="8800" dirty="0"/>
              <a:t>Βασικά χαρακτηριστικά:</a:t>
            </a:r>
            <a:endParaRPr lang="en-US" sz="8800" dirty="0"/>
          </a:p>
          <a:p>
            <a:pPr>
              <a:lnSpc>
                <a:spcPct val="120000"/>
              </a:lnSpc>
            </a:pPr>
            <a:r>
              <a:rPr lang="en-US" sz="8800" dirty="0"/>
              <a:t> #1 </a:t>
            </a:r>
            <a:r>
              <a:rPr lang="el-GR" sz="8800" dirty="0"/>
              <a:t>εφαρμογή για αυτοεξέταση μαστού</a:t>
            </a:r>
            <a:endParaRPr lang="en-US" sz="8800" dirty="0"/>
          </a:p>
          <a:p>
            <a:pPr>
              <a:lnSpc>
                <a:spcPct val="120000"/>
              </a:lnSpc>
            </a:pPr>
            <a:r>
              <a:rPr lang="en-US" sz="8800" dirty="0"/>
              <a:t> </a:t>
            </a:r>
            <a:r>
              <a:rPr lang="el-GR" sz="8800" dirty="0"/>
              <a:t>Μηνιαίες υπενθυμίσεις προσαρμοσμένες στον κύκλο του μαστού σας</a:t>
            </a:r>
            <a:endParaRPr lang="en-US" sz="8800" dirty="0"/>
          </a:p>
          <a:p>
            <a:pPr>
              <a:lnSpc>
                <a:spcPct val="120000"/>
              </a:lnSpc>
            </a:pPr>
            <a:r>
              <a:rPr lang="it-IT" sz="8800" dirty="0"/>
              <a:t> </a:t>
            </a:r>
            <a:r>
              <a:rPr lang="el-GR" sz="8800" dirty="0"/>
              <a:t>Κατανόηση του προγράμματος αυτοεξέτασής σας</a:t>
            </a:r>
            <a:endParaRPr lang="it-IT" sz="8800" dirty="0"/>
          </a:p>
          <a:p>
            <a:pPr>
              <a:lnSpc>
                <a:spcPct val="120000"/>
              </a:lnSpc>
            </a:pPr>
            <a:r>
              <a:rPr lang="el-GR" sz="8800" dirty="0"/>
              <a:t> Πληροφορίες για τους παράγοντες κινδύνου, λεπτομέρειες για τις ενδείξεις και τα συμπτώματα, προετοιμασία για μαστογραφία, και άλλα.</a:t>
            </a:r>
            <a:endParaRPr lang="en-US" sz="8800" dirty="0"/>
          </a:p>
        </p:txBody>
      </p:sp>
      <p:pic>
        <p:nvPicPr>
          <p:cNvPr id="5" name="Immagine 4">
            <a:extLst>
              <a:ext uri="{FF2B5EF4-FFF2-40B4-BE49-F238E27FC236}">
                <a16:creationId xmlns:a16="http://schemas.microsoft.com/office/drawing/2014/main" id="{2CD78D2F-4C50-487E-84D8-A3A8D5B54361}"/>
              </a:ext>
            </a:extLst>
          </p:cNvPr>
          <p:cNvPicPr>
            <a:picLocks noChangeAspect="1"/>
          </p:cNvPicPr>
          <p:nvPr/>
        </p:nvPicPr>
        <p:blipFill>
          <a:blip r:embed="rId3"/>
          <a:stretch>
            <a:fillRect/>
          </a:stretch>
        </p:blipFill>
        <p:spPr>
          <a:xfrm>
            <a:off x="10570028" y="729201"/>
            <a:ext cx="1447800" cy="1438578"/>
          </a:xfrm>
          <a:prstGeom prst="rect">
            <a:avLst/>
          </a:prstGeom>
        </p:spPr>
      </p:pic>
    </p:spTree>
    <p:extLst>
      <p:ext uri="{BB962C8B-B14F-4D97-AF65-F5344CB8AC3E}">
        <p14:creationId xmlns:p14="http://schemas.microsoft.com/office/powerpoint/2010/main" val="61522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9"/>
          <p:cNvSpPr/>
          <p:nvPr/>
        </p:nvSpPr>
        <p:spPr>
          <a:xfrm>
            <a:off x="435041" y="414380"/>
            <a:ext cx="2830285" cy="1358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Όταν ανοίξετε την εφαρμογή για πρώτη φορά, θα σας υποβάλει σύντομες ερωτήσεις για να προσαρμόσει το περιεχόμενο στην περίπτωσή σας.</a:t>
            </a:r>
          </a:p>
        </p:txBody>
      </p:sp>
      <p:pic>
        <p:nvPicPr>
          <p:cNvPr id="29" name="Immagine 28">
            <a:extLst>
              <a:ext uri="{FF2B5EF4-FFF2-40B4-BE49-F238E27FC236}">
                <a16:creationId xmlns:a16="http://schemas.microsoft.com/office/drawing/2014/main" id="{9FB2728E-0C43-42AA-90E1-066C34A2A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026" y="1879048"/>
            <a:ext cx="2330317" cy="4744783"/>
          </a:xfrm>
          <a:prstGeom prst="rect">
            <a:avLst/>
          </a:prstGeom>
        </p:spPr>
      </p:pic>
      <p:sp>
        <p:nvSpPr>
          <p:cNvPr id="30" name="Ορθογώνιο 11">
            <a:extLst>
              <a:ext uri="{FF2B5EF4-FFF2-40B4-BE49-F238E27FC236}">
                <a16:creationId xmlns:a16="http://schemas.microsoft.com/office/drawing/2014/main" id="{70E676AB-2458-485F-8CBC-4AE60F9FCCB4}"/>
              </a:ext>
            </a:extLst>
          </p:cNvPr>
          <p:cNvSpPr/>
          <p:nvPr/>
        </p:nvSpPr>
        <p:spPr>
          <a:xfrm>
            <a:off x="3577380" y="5453997"/>
            <a:ext cx="4173818" cy="1342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700" dirty="0"/>
              <a:t>Αφού συνδεθείτε με το όνομα χρήστη και τη διεύθυνση ηλεκτρονικού ταχυδρομείου σας, μπορείτε να αρχίσετε να χρησιμοποιείτε την εφαρμογή.</a:t>
            </a:r>
          </a:p>
        </p:txBody>
      </p:sp>
      <p:pic>
        <p:nvPicPr>
          <p:cNvPr id="8" name="Immagine 7">
            <a:extLst>
              <a:ext uri="{FF2B5EF4-FFF2-40B4-BE49-F238E27FC236}">
                <a16:creationId xmlns:a16="http://schemas.microsoft.com/office/drawing/2014/main" id="{9A50BB0F-D803-4B60-9FD1-B5A62C6239E6}"/>
              </a:ext>
            </a:extLst>
          </p:cNvPr>
          <p:cNvPicPr>
            <a:picLocks noChangeAspect="1"/>
          </p:cNvPicPr>
          <p:nvPr/>
        </p:nvPicPr>
        <p:blipFill>
          <a:blip r:embed="rId4"/>
          <a:stretch>
            <a:fillRect/>
          </a:stretch>
        </p:blipFill>
        <p:spPr>
          <a:xfrm>
            <a:off x="4071131" y="414380"/>
            <a:ext cx="2895851" cy="5138386"/>
          </a:xfrm>
          <a:prstGeom prst="rect">
            <a:avLst/>
          </a:prstGeom>
        </p:spPr>
      </p:pic>
      <p:pic>
        <p:nvPicPr>
          <p:cNvPr id="9" name="Immagine 8">
            <a:extLst>
              <a:ext uri="{FF2B5EF4-FFF2-40B4-BE49-F238E27FC236}">
                <a16:creationId xmlns:a16="http://schemas.microsoft.com/office/drawing/2014/main" id="{7ECDA01E-8B68-44F9-8F4A-C1A10A536E88}"/>
              </a:ext>
            </a:extLst>
          </p:cNvPr>
          <p:cNvPicPr>
            <a:picLocks noChangeAspect="1"/>
          </p:cNvPicPr>
          <p:nvPr/>
        </p:nvPicPr>
        <p:blipFill>
          <a:blip r:embed="rId5"/>
          <a:stretch>
            <a:fillRect/>
          </a:stretch>
        </p:blipFill>
        <p:spPr>
          <a:xfrm>
            <a:off x="5094906" y="1389578"/>
            <a:ext cx="451143" cy="554784"/>
          </a:xfrm>
          <a:prstGeom prst="rect">
            <a:avLst/>
          </a:prstGeom>
        </p:spPr>
      </p:pic>
      <p:pic>
        <p:nvPicPr>
          <p:cNvPr id="11" name="Immagine 10">
            <a:extLst>
              <a:ext uri="{FF2B5EF4-FFF2-40B4-BE49-F238E27FC236}">
                <a16:creationId xmlns:a16="http://schemas.microsoft.com/office/drawing/2014/main" id="{91930DF6-19FD-4EE2-8CAC-BA72E6B8942A}"/>
              </a:ext>
            </a:extLst>
          </p:cNvPr>
          <p:cNvPicPr>
            <a:picLocks noChangeAspect="1"/>
          </p:cNvPicPr>
          <p:nvPr/>
        </p:nvPicPr>
        <p:blipFill>
          <a:blip r:embed="rId6"/>
          <a:stretch>
            <a:fillRect/>
          </a:stretch>
        </p:blipFill>
        <p:spPr>
          <a:xfrm>
            <a:off x="4814905" y="3659208"/>
            <a:ext cx="451143" cy="548688"/>
          </a:xfrm>
          <a:prstGeom prst="rect">
            <a:avLst/>
          </a:prstGeom>
        </p:spPr>
      </p:pic>
      <p:pic>
        <p:nvPicPr>
          <p:cNvPr id="13" name="Immagine 12">
            <a:extLst>
              <a:ext uri="{FF2B5EF4-FFF2-40B4-BE49-F238E27FC236}">
                <a16:creationId xmlns:a16="http://schemas.microsoft.com/office/drawing/2014/main" id="{14CA3C33-398D-4950-9E17-CC8A81E25A99}"/>
              </a:ext>
            </a:extLst>
          </p:cNvPr>
          <p:cNvPicPr>
            <a:picLocks noChangeAspect="1"/>
          </p:cNvPicPr>
          <p:nvPr/>
        </p:nvPicPr>
        <p:blipFill>
          <a:blip r:embed="rId7"/>
          <a:stretch>
            <a:fillRect/>
          </a:stretch>
        </p:blipFill>
        <p:spPr>
          <a:xfrm>
            <a:off x="6374219" y="2923855"/>
            <a:ext cx="445047" cy="548688"/>
          </a:xfrm>
          <a:prstGeom prst="rect">
            <a:avLst/>
          </a:prstGeom>
        </p:spPr>
      </p:pic>
      <p:pic>
        <p:nvPicPr>
          <p:cNvPr id="19" name="Immagine 18">
            <a:extLst>
              <a:ext uri="{FF2B5EF4-FFF2-40B4-BE49-F238E27FC236}">
                <a16:creationId xmlns:a16="http://schemas.microsoft.com/office/drawing/2014/main" id="{1F96505A-A38D-4DA5-AF16-011ADF2453B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64286" y="182231"/>
            <a:ext cx="1436914" cy="2765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magine 19">
            <a:extLst>
              <a:ext uri="{FF2B5EF4-FFF2-40B4-BE49-F238E27FC236}">
                <a16:creationId xmlns:a16="http://schemas.microsoft.com/office/drawing/2014/main" id="{F9AAAB76-B12F-4618-92AC-AF6F07B5C8DB}"/>
              </a:ext>
            </a:extLst>
          </p:cNvPr>
          <p:cNvPicPr>
            <a:picLocks noChangeAspect="1"/>
          </p:cNvPicPr>
          <p:nvPr/>
        </p:nvPicPr>
        <p:blipFill>
          <a:blip r:embed="rId9"/>
          <a:stretch>
            <a:fillRect/>
          </a:stretch>
        </p:blipFill>
        <p:spPr>
          <a:xfrm>
            <a:off x="9238456" y="645603"/>
            <a:ext cx="725487" cy="896190"/>
          </a:xfrm>
          <a:prstGeom prst="rect">
            <a:avLst/>
          </a:prstGeom>
        </p:spPr>
      </p:pic>
      <p:pic>
        <p:nvPicPr>
          <p:cNvPr id="23" name="Immagine 22">
            <a:extLst>
              <a:ext uri="{FF2B5EF4-FFF2-40B4-BE49-F238E27FC236}">
                <a16:creationId xmlns:a16="http://schemas.microsoft.com/office/drawing/2014/main" id="{7E7BF6B4-0C2E-4669-93B2-B0C486E2FBD0}"/>
              </a:ext>
            </a:extLst>
          </p:cNvPr>
          <p:cNvPicPr>
            <a:picLocks noChangeAspect="1"/>
          </p:cNvPicPr>
          <p:nvPr/>
        </p:nvPicPr>
        <p:blipFill>
          <a:blip r:embed="rId10"/>
          <a:stretch>
            <a:fillRect/>
          </a:stretch>
        </p:blipFill>
        <p:spPr>
          <a:xfrm>
            <a:off x="8166872" y="3910554"/>
            <a:ext cx="1514542" cy="2765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Immagine 25">
            <a:extLst>
              <a:ext uri="{FF2B5EF4-FFF2-40B4-BE49-F238E27FC236}">
                <a16:creationId xmlns:a16="http://schemas.microsoft.com/office/drawing/2014/main" id="{04A2A85E-EE0A-453F-AA9B-1A877CCA7432}"/>
              </a:ext>
            </a:extLst>
          </p:cNvPr>
          <p:cNvPicPr>
            <a:picLocks noChangeAspect="1"/>
          </p:cNvPicPr>
          <p:nvPr/>
        </p:nvPicPr>
        <p:blipFill>
          <a:blip r:embed="rId11"/>
          <a:stretch>
            <a:fillRect/>
          </a:stretch>
        </p:blipFill>
        <p:spPr>
          <a:xfrm>
            <a:off x="9318670" y="5552766"/>
            <a:ext cx="725487" cy="896190"/>
          </a:xfrm>
          <a:prstGeom prst="rect">
            <a:avLst/>
          </a:prstGeom>
        </p:spPr>
      </p:pic>
      <p:pic>
        <p:nvPicPr>
          <p:cNvPr id="27" name="Immagine 26">
            <a:extLst>
              <a:ext uri="{FF2B5EF4-FFF2-40B4-BE49-F238E27FC236}">
                <a16:creationId xmlns:a16="http://schemas.microsoft.com/office/drawing/2014/main" id="{AB5412BA-91E5-4F6C-BAD4-785BE79A9D20}"/>
              </a:ext>
            </a:extLst>
          </p:cNvPr>
          <p:cNvPicPr>
            <a:picLocks noChangeAspect="1"/>
          </p:cNvPicPr>
          <p:nvPr/>
        </p:nvPicPr>
        <p:blipFill>
          <a:blip r:embed="rId12"/>
          <a:stretch>
            <a:fillRect/>
          </a:stretch>
        </p:blipFill>
        <p:spPr>
          <a:xfrm>
            <a:off x="3989661" y="5018818"/>
            <a:ext cx="451143" cy="548688"/>
          </a:xfrm>
          <a:prstGeom prst="rect">
            <a:avLst/>
          </a:prstGeom>
        </p:spPr>
      </p:pic>
      <p:sp>
        <p:nvSpPr>
          <p:cNvPr id="2" name="Ορθογώνιο 9">
            <a:extLst>
              <a:ext uri="{FF2B5EF4-FFF2-40B4-BE49-F238E27FC236}">
                <a16:creationId xmlns:a16="http://schemas.microsoft.com/office/drawing/2014/main" id="{3B69F7E2-8890-A42A-F1DE-A4A04AAED080}"/>
              </a:ext>
            </a:extLst>
          </p:cNvPr>
          <p:cNvSpPr/>
          <p:nvPr/>
        </p:nvSpPr>
        <p:spPr>
          <a:xfrm>
            <a:off x="9681415" y="1420628"/>
            <a:ext cx="2334970" cy="1358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Σημειώνοντας σε ποια μέρα του κύκλου σας βρίσκεστε, επιτρέπετε στην εφαρμογή να σας στέλνει έγκαιρες υπενθυμίσεις.</a:t>
            </a:r>
          </a:p>
        </p:txBody>
      </p:sp>
      <p:sp>
        <p:nvSpPr>
          <p:cNvPr id="3" name="Ορθογώνιο 9">
            <a:extLst>
              <a:ext uri="{FF2B5EF4-FFF2-40B4-BE49-F238E27FC236}">
                <a16:creationId xmlns:a16="http://schemas.microsoft.com/office/drawing/2014/main" id="{24AA74BE-17EF-0BA9-0A2E-68E25D1F91D7}"/>
              </a:ext>
            </a:extLst>
          </p:cNvPr>
          <p:cNvSpPr/>
          <p:nvPr/>
        </p:nvSpPr>
        <p:spPr>
          <a:xfrm>
            <a:off x="9713819" y="4208869"/>
            <a:ext cx="2334970" cy="1358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Πατώντας «</a:t>
            </a:r>
            <a:r>
              <a:rPr lang="en-US" sz="1400" dirty="0"/>
              <a:t>Do a self-exam</a:t>
            </a:r>
            <a:r>
              <a:rPr lang="el-GR" sz="1400" dirty="0"/>
              <a:t>» (Κάντε μια αυτοεξέταση), θα βρείτε οδηγίες (βίντεο, ηχητικά, κείμενο), που θα σας βοηθήσουν να κάνετε σωστά την </a:t>
            </a:r>
            <a:r>
              <a:rPr lang="el-GR" sz="1400" dirty="0" err="1"/>
              <a:t>αυτοξέταση</a:t>
            </a:r>
            <a:r>
              <a:rPr lang="el-GR" sz="1400" dirty="0"/>
              <a:t>.</a:t>
            </a:r>
          </a:p>
        </p:txBody>
      </p:sp>
    </p:spTree>
    <p:extLst>
      <p:ext uri="{BB962C8B-B14F-4D97-AF65-F5344CB8AC3E}">
        <p14:creationId xmlns:p14="http://schemas.microsoft.com/office/powerpoint/2010/main" val="1969999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p:cNvSpPr/>
          <p:nvPr/>
        </p:nvSpPr>
        <p:spPr>
          <a:xfrm>
            <a:off x="291385" y="5117446"/>
            <a:ext cx="2652279" cy="1093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Η συμπλήρωση του κουίζ θα βοηθήσει την εφαρμογή να προσαρμόσει τον προσωπικό σας οδηγό εξέτασης.</a:t>
            </a:r>
            <a:endParaRPr lang="el-GR" dirty="0"/>
          </a:p>
        </p:txBody>
      </p:sp>
      <p:pic>
        <p:nvPicPr>
          <p:cNvPr id="33" name="Immagine 32">
            <a:extLst>
              <a:ext uri="{FF2B5EF4-FFF2-40B4-BE49-F238E27FC236}">
                <a16:creationId xmlns:a16="http://schemas.microsoft.com/office/drawing/2014/main" id="{206C83CC-B6BF-46B6-A358-CD74BF8A9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43" y="500744"/>
            <a:ext cx="2238965" cy="4440614"/>
          </a:xfrm>
          <a:prstGeom prst="rect">
            <a:avLst/>
          </a:prstGeom>
        </p:spPr>
      </p:pic>
      <p:pic>
        <p:nvPicPr>
          <p:cNvPr id="34" name="Immagine 33">
            <a:extLst>
              <a:ext uri="{FF2B5EF4-FFF2-40B4-BE49-F238E27FC236}">
                <a16:creationId xmlns:a16="http://schemas.microsoft.com/office/drawing/2014/main" id="{E3B6973F-8F3F-46EC-92FD-AEC20C081A44}"/>
              </a:ext>
            </a:extLst>
          </p:cNvPr>
          <p:cNvPicPr>
            <a:picLocks noChangeAspect="1"/>
          </p:cNvPicPr>
          <p:nvPr/>
        </p:nvPicPr>
        <p:blipFill>
          <a:blip r:embed="rId4"/>
          <a:stretch>
            <a:fillRect/>
          </a:stretch>
        </p:blipFill>
        <p:spPr>
          <a:xfrm>
            <a:off x="0" y="4570723"/>
            <a:ext cx="728504" cy="894074"/>
          </a:xfrm>
          <a:prstGeom prst="rect">
            <a:avLst/>
          </a:prstGeom>
        </p:spPr>
      </p:pic>
      <p:pic>
        <p:nvPicPr>
          <p:cNvPr id="41" name="Immagine 40">
            <a:extLst>
              <a:ext uri="{FF2B5EF4-FFF2-40B4-BE49-F238E27FC236}">
                <a16:creationId xmlns:a16="http://schemas.microsoft.com/office/drawing/2014/main" id="{B4B40797-602B-4513-9F76-3DEC0965CB4C}"/>
              </a:ext>
            </a:extLst>
          </p:cNvPr>
          <p:cNvPicPr>
            <a:picLocks noChangeAspect="1"/>
          </p:cNvPicPr>
          <p:nvPr/>
        </p:nvPicPr>
        <p:blipFill>
          <a:blip r:embed="rId5"/>
          <a:stretch>
            <a:fillRect/>
          </a:stretch>
        </p:blipFill>
        <p:spPr>
          <a:xfrm>
            <a:off x="2943664" y="912885"/>
            <a:ext cx="1946722" cy="3616332"/>
          </a:xfrm>
          <a:prstGeom prst="rect">
            <a:avLst/>
          </a:prstGeom>
        </p:spPr>
      </p:pic>
      <p:pic>
        <p:nvPicPr>
          <p:cNvPr id="2" name="Immagine 1">
            <a:extLst>
              <a:ext uri="{FF2B5EF4-FFF2-40B4-BE49-F238E27FC236}">
                <a16:creationId xmlns:a16="http://schemas.microsoft.com/office/drawing/2014/main" id="{3FAEE79B-BF99-4677-9A82-E505D336D5A8}"/>
              </a:ext>
            </a:extLst>
          </p:cNvPr>
          <p:cNvPicPr>
            <a:picLocks noChangeAspect="1"/>
          </p:cNvPicPr>
          <p:nvPr/>
        </p:nvPicPr>
        <p:blipFill>
          <a:blip r:embed="rId6"/>
          <a:stretch>
            <a:fillRect/>
          </a:stretch>
        </p:blipFill>
        <p:spPr>
          <a:xfrm>
            <a:off x="7798244" y="1200692"/>
            <a:ext cx="1916182" cy="3636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Ορθογώνιο 6">
            <a:extLst>
              <a:ext uri="{FF2B5EF4-FFF2-40B4-BE49-F238E27FC236}">
                <a16:creationId xmlns:a16="http://schemas.microsoft.com/office/drawing/2014/main" id="{4E47490C-F167-4298-AB45-9AD4EB2F2EAC}"/>
              </a:ext>
            </a:extLst>
          </p:cNvPr>
          <p:cNvSpPr/>
          <p:nvPr/>
        </p:nvSpPr>
        <p:spPr>
          <a:xfrm>
            <a:off x="7269214" y="43654"/>
            <a:ext cx="2974243" cy="1157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a:t>Από την αρχική σελίδα μπορείτε πάντα να έχετε πρόσβαση στις διάφορες ενότητες: Παράγοντες κινδύνου και εξοικείωση (2), Έλεγχος (3) και Λογαριασμός (4).</a:t>
            </a:r>
            <a:endParaRPr lang="it-IT" sz="1500" dirty="0"/>
          </a:p>
        </p:txBody>
      </p:sp>
      <p:pic>
        <p:nvPicPr>
          <p:cNvPr id="3" name="Immagine 2">
            <a:extLst>
              <a:ext uri="{FF2B5EF4-FFF2-40B4-BE49-F238E27FC236}">
                <a16:creationId xmlns:a16="http://schemas.microsoft.com/office/drawing/2014/main" id="{CA13240B-D832-4F8C-AC9C-FDA0F6377BDE}"/>
              </a:ext>
            </a:extLst>
          </p:cNvPr>
          <p:cNvPicPr>
            <a:picLocks noChangeAspect="1"/>
          </p:cNvPicPr>
          <p:nvPr/>
        </p:nvPicPr>
        <p:blipFill>
          <a:blip r:embed="rId7"/>
          <a:stretch>
            <a:fillRect/>
          </a:stretch>
        </p:blipFill>
        <p:spPr>
          <a:xfrm>
            <a:off x="8179987" y="4831740"/>
            <a:ext cx="402371" cy="493819"/>
          </a:xfrm>
          <a:prstGeom prst="rect">
            <a:avLst/>
          </a:prstGeom>
        </p:spPr>
      </p:pic>
      <p:sp>
        <p:nvSpPr>
          <p:cNvPr id="9" name="Έλλειψη 53">
            <a:extLst>
              <a:ext uri="{FF2B5EF4-FFF2-40B4-BE49-F238E27FC236}">
                <a16:creationId xmlns:a16="http://schemas.microsoft.com/office/drawing/2014/main" id="{CDFA086F-D524-4A37-91D0-68745BED62D1}"/>
              </a:ext>
            </a:extLst>
          </p:cNvPr>
          <p:cNvSpPr/>
          <p:nvPr/>
        </p:nvSpPr>
        <p:spPr>
          <a:xfrm>
            <a:off x="8614812" y="4942699"/>
            <a:ext cx="349289"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pic>
        <p:nvPicPr>
          <p:cNvPr id="4" name="Immagine 3">
            <a:extLst>
              <a:ext uri="{FF2B5EF4-FFF2-40B4-BE49-F238E27FC236}">
                <a16:creationId xmlns:a16="http://schemas.microsoft.com/office/drawing/2014/main" id="{D1E2D388-6ECF-47B0-B8E7-74AED0BB1501}"/>
              </a:ext>
            </a:extLst>
          </p:cNvPr>
          <p:cNvPicPr>
            <a:picLocks noChangeAspect="1"/>
          </p:cNvPicPr>
          <p:nvPr/>
        </p:nvPicPr>
        <p:blipFill>
          <a:blip r:embed="rId8"/>
          <a:stretch>
            <a:fillRect/>
          </a:stretch>
        </p:blipFill>
        <p:spPr>
          <a:xfrm>
            <a:off x="8964101" y="4820266"/>
            <a:ext cx="441189" cy="548143"/>
          </a:xfrm>
          <a:prstGeom prst="rect">
            <a:avLst/>
          </a:prstGeom>
        </p:spPr>
      </p:pic>
      <p:pic>
        <p:nvPicPr>
          <p:cNvPr id="5" name="Immagine 4">
            <a:extLst>
              <a:ext uri="{FF2B5EF4-FFF2-40B4-BE49-F238E27FC236}">
                <a16:creationId xmlns:a16="http://schemas.microsoft.com/office/drawing/2014/main" id="{373C1FA0-C8BC-410F-863F-1764C63A660E}"/>
              </a:ext>
            </a:extLst>
          </p:cNvPr>
          <p:cNvPicPr>
            <a:picLocks noChangeAspect="1"/>
          </p:cNvPicPr>
          <p:nvPr/>
        </p:nvPicPr>
        <p:blipFill>
          <a:blip r:embed="rId9"/>
          <a:stretch>
            <a:fillRect/>
          </a:stretch>
        </p:blipFill>
        <p:spPr>
          <a:xfrm>
            <a:off x="9339263" y="4828483"/>
            <a:ext cx="441190" cy="548144"/>
          </a:xfrm>
          <a:prstGeom prst="rect">
            <a:avLst/>
          </a:prstGeom>
        </p:spPr>
      </p:pic>
      <p:sp>
        <p:nvSpPr>
          <p:cNvPr id="7" name="Freccia angolare in su 6">
            <a:extLst>
              <a:ext uri="{FF2B5EF4-FFF2-40B4-BE49-F238E27FC236}">
                <a16:creationId xmlns:a16="http://schemas.microsoft.com/office/drawing/2014/main" id="{996D9362-DA1B-4DF4-A21F-D6337371A09B}"/>
              </a:ext>
            </a:extLst>
          </p:cNvPr>
          <p:cNvSpPr/>
          <p:nvPr/>
        </p:nvSpPr>
        <p:spPr>
          <a:xfrm>
            <a:off x="2943664" y="4529217"/>
            <a:ext cx="1301765" cy="128416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0E39A42A-3FED-4A97-80B6-CE8566B17361}"/>
              </a:ext>
            </a:extLst>
          </p:cNvPr>
          <p:cNvPicPr>
            <a:picLocks noChangeAspect="1"/>
          </p:cNvPicPr>
          <p:nvPr/>
        </p:nvPicPr>
        <p:blipFill>
          <a:blip r:embed="rId10"/>
          <a:stretch>
            <a:fillRect/>
          </a:stretch>
        </p:blipFill>
        <p:spPr>
          <a:xfrm>
            <a:off x="5487568" y="45586"/>
            <a:ext cx="1719221" cy="3182388"/>
          </a:xfrm>
          <a:prstGeom prst="rect">
            <a:avLst/>
          </a:prstGeom>
        </p:spPr>
      </p:pic>
      <p:pic>
        <p:nvPicPr>
          <p:cNvPr id="10" name="Immagine 9">
            <a:extLst>
              <a:ext uri="{FF2B5EF4-FFF2-40B4-BE49-F238E27FC236}">
                <a16:creationId xmlns:a16="http://schemas.microsoft.com/office/drawing/2014/main" id="{1DD0AB0A-75C2-4D9C-AE23-5D994845A922}"/>
              </a:ext>
            </a:extLst>
          </p:cNvPr>
          <p:cNvPicPr>
            <a:picLocks noChangeAspect="1"/>
          </p:cNvPicPr>
          <p:nvPr/>
        </p:nvPicPr>
        <p:blipFill>
          <a:blip r:embed="rId11"/>
          <a:stretch>
            <a:fillRect/>
          </a:stretch>
        </p:blipFill>
        <p:spPr>
          <a:xfrm>
            <a:off x="6777578" y="1077505"/>
            <a:ext cx="503793" cy="619342"/>
          </a:xfrm>
          <a:prstGeom prst="rect">
            <a:avLst/>
          </a:prstGeom>
        </p:spPr>
      </p:pic>
      <p:pic>
        <p:nvPicPr>
          <p:cNvPr id="11" name="Immagine 10">
            <a:extLst>
              <a:ext uri="{FF2B5EF4-FFF2-40B4-BE49-F238E27FC236}">
                <a16:creationId xmlns:a16="http://schemas.microsoft.com/office/drawing/2014/main" id="{83771C3C-F59B-41C8-B4B9-8A5B650489E2}"/>
              </a:ext>
            </a:extLst>
          </p:cNvPr>
          <p:cNvPicPr>
            <a:picLocks noChangeAspect="1"/>
          </p:cNvPicPr>
          <p:nvPr/>
        </p:nvPicPr>
        <p:blipFill>
          <a:blip r:embed="rId12"/>
          <a:stretch>
            <a:fillRect/>
          </a:stretch>
        </p:blipFill>
        <p:spPr>
          <a:xfrm>
            <a:off x="5462805" y="3716024"/>
            <a:ext cx="1725318" cy="3188484"/>
          </a:xfrm>
          <a:prstGeom prst="rect">
            <a:avLst/>
          </a:prstGeom>
        </p:spPr>
      </p:pic>
      <p:pic>
        <p:nvPicPr>
          <p:cNvPr id="13" name="Immagine 12">
            <a:extLst>
              <a:ext uri="{FF2B5EF4-FFF2-40B4-BE49-F238E27FC236}">
                <a16:creationId xmlns:a16="http://schemas.microsoft.com/office/drawing/2014/main" id="{C3694111-694A-4B36-956C-5B6A5D633D46}"/>
              </a:ext>
            </a:extLst>
          </p:cNvPr>
          <p:cNvPicPr>
            <a:picLocks noChangeAspect="1"/>
          </p:cNvPicPr>
          <p:nvPr/>
        </p:nvPicPr>
        <p:blipFill>
          <a:blip r:embed="rId13"/>
          <a:stretch>
            <a:fillRect/>
          </a:stretch>
        </p:blipFill>
        <p:spPr>
          <a:xfrm>
            <a:off x="6764570" y="4713514"/>
            <a:ext cx="516023" cy="642980"/>
          </a:xfrm>
          <a:prstGeom prst="rect">
            <a:avLst/>
          </a:prstGeom>
        </p:spPr>
      </p:pic>
      <p:pic>
        <p:nvPicPr>
          <p:cNvPr id="14" name="Immagine 13">
            <a:extLst>
              <a:ext uri="{FF2B5EF4-FFF2-40B4-BE49-F238E27FC236}">
                <a16:creationId xmlns:a16="http://schemas.microsoft.com/office/drawing/2014/main" id="{0D71933C-16D1-47BA-BA0F-8F12D0C48BE8}"/>
              </a:ext>
            </a:extLst>
          </p:cNvPr>
          <p:cNvPicPr>
            <a:picLocks noChangeAspect="1"/>
          </p:cNvPicPr>
          <p:nvPr/>
        </p:nvPicPr>
        <p:blipFill>
          <a:blip r:embed="rId14"/>
          <a:stretch>
            <a:fillRect/>
          </a:stretch>
        </p:blipFill>
        <p:spPr>
          <a:xfrm>
            <a:off x="10305881" y="33022"/>
            <a:ext cx="1731414" cy="3182388"/>
          </a:xfrm>
          <a:prstGeom prst="rect">
            <a:avLst/>
          </a:prstGeom>
        </p:spPr>
      </p:pic>
      <p:pic>
        <p:nvPicPr>
          <p:cNvPr id="15" name="Immagine 14">
            <a:extLst>
              <a:ext uri="{FF2B5EF4-FFF2-40B4-BE49-F238E27FC236}">
                <a16:creationId xmlns:a16="http://schemas.microsoft.com/office/drawing/2014/main" id="{34DCF18C-DCA8-40BF-ADE8-732F8649FD62}"/>
              </a:ext>
            </a:extLst>
          </p:cNvPr>
          <p:cNvPicPr>
            <a:picLocks noChangeAspect="1"/>
          </p:cNvPicPr>
          <p:nvPr/>
        </p:nvPicPr>
        <p:blipFill>
          <a:blip r:embed="rId15"/>
          <a:stretch>
            <a:fillRect/>
          </a:stretch>
        </p:blipFill>
        <p:spPr>
          <a:xfrm>
            <a:off x="10243457" y="2786020"/>
            <a:ext cx="516023" cy="642980"/>
          </a:xfrm>
          <a:prstGeom prst="rect">
            <a:avLst/>
          </a:prstGeom>
        </p:spPr>
      </p:pic>
      <p:pic>
        <p:nvPicPr>
          <p:cNvPr id="16" name="Immagine 15">
            <a:extLst>
              <a:ext uri="{FF2B5EF4-FFF2-40B4-BE49-F238E27FC236}">
                <a16:creationId xmlns:a16="http://schemas.microsoft.com/office/drawing/2014/main" id="{B25A4688-3841-4354-969D-1BE62860ABFA}"/>
              </a:ext>
            </a:extLst>
          </p:cNvPr>
          <p:cNvPicPr>
            <a:picLocks noChangeAspect="1"/>
          </p:cNvPicPr>
          <p:nvPr/>
        </p:nvPicPr>
        <p:blipFill>
          <a:blip r:embed="rId16"/>
          <a:stretch>
            <a:fillRect/>
          </a:stretch>
        </p:blipFill>
        <p:spPr>
          <a:xfrm>
            <a:off x="10358336" y="3697459"/>
            <a:ext cx="1707028" cy="3127519"/>
          </a:xfrm>
          <a:prstGeom prst="rect">
            <a:avLst/>
          </a:prstGeom>
        </p:spPr>
      </p:pic>
      <p:pic>
        <p:nvPicPr>
          <p:cNvPr id="17" name="Immagine 16">
            <a:extLst>
              <a:ext uri="{FF2B5EF4-FFF2-40B4-BE49-F238E27FC236}">
                <a16:creationId xmlns:a16="http://schemas.microsoft.com/office/drawing/2014/main" id="{1E951C11-19A7-4AE3-80AE-6927B2337844}"/>
              </a:ext>
            </a:extLst>
          </p:cNvPr>
          <p:cNvPicPr>
            <a:picLocks noChangeAspect="1"/>
          </p:cNvPicPr>
          <p:nvPr/>
        </p:nvPicPr>
        <p:blipFill>
          <a:blip r:embed="rId17"/>
          <a:stretch>
            <a:fillRect/>
          </a:stretch>
        </p:blipFill>
        <p:spPr>
          <a:xfrm>
            <a:off x="11595715" y="3483869"/>
            <a:ext cx="559906" cy="692167"/>
          </a:xfrm>
          <a:prstGeom prst="rect">
            <a:avLst/>
          </a:prstGeom>
        </p:spPr>
      </p:pic>
      <p:sp>
        <p:nvSpPr>
          <p:cNvPr id="21" name="Ορθογώνιο 6">
            <a:extLst>
              <a:ext uri="{FF2B5EF4-FFF2-40B4-BE49-F238E27FC236}">
                <a16:creationId xmlns:a16="http://schemas.microsoft.com/office/drawing/2014/main" id="{DDA1FEBE-A4A8-4BAC-939E-CAB4F14E4F99}"/>
              </a:ext>
            </a:extLst>
          </p:cNvPr>
          <p:cNvSpPr/>
          <p:nvPr/>
        </p:nvSpPr>
        <p:spPr>
          <a:xfrm>
            <a:off x="7302334" y="5603479"/>
            <a:ext cx="2974243" cy="1157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Κάθε ενότητα περιέχει περαιτέρω πληροφορίες και προτάσεις.</a:t>
            </a:r>
          </a:p>
        </p:txBody>
      </p:sp>
    </p:spTree>
    <p:extLst>
      <p:ext uri="{BB962C8B-B14F-4D97-AF65-F5344CB8AC3E}">
        <p14:creationId xmlns:p14="http://schemas.microsoft.com/office/powerpoint/2010/main" val="3320238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F88410AD-999F-4DE8-88EE-F4BD050077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1229" y="475646"/>
            <a:ext cx="1480791" cy="2953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Immagine 22">
            <a:extLst>
              <a:ext uri="{FF2B5EF4-FFF2-40B4-BE49-F238E27FC236}">
                <a16:creationId xmlns:a16="http://schemas.microsoft.com/office/drawing/2014/main" id="{FE44E548-07EF-41B3-8D16-C5EC083AB0D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99740" y="475646"/>
            <a:ext cx="1490130" cy="2953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Immagine 24">
            <a:extLst>
              <a:ext uri="{FF2B5EF4-FFF2-40B4-BE49-F238E27FC236}">
                <a16:creationId xmlns:a16="http://schemas.microsoft.com/office/drawing/2014/main" id="{F6FC96CA-1A9A-4C90-A37D-58076DDE03A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97863" y="3572267"/>
            <a:ext cx="1509166" cy="2953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Freccia destra con strisce 31">
            <a:extLst>
              <a:ext uri="{FF2B5EF4-FFF2-40B4-BE49-F238E27FC236}">
                <a16:creationId xmlns:a16="http://schemas.microsoft.com/office/drawing/2014/main" id="{5EC47B06-4472-40BC-8767-F62155E23233}"/>
              </a:ext>
            </a:extLst>
          </p:cNvPr>
          <p:cNvSpPr/>
          <p:nvPr/>
        </p:nvSpPr>
        <p:spPr>
          <a:xfrm>
            <a:off x="2979654" y="1173440"/>
            <a:ext cx="438460" cy="2634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a:extLst>
              <a:ext uri="{FF2B5EF4-FFF2-40B4-BE49-F238E27FC236}">
                <a16:creationId xmlns:a16="http://schemas.microsoft.com/office/drawing/2014/main" id="{A3C15912-E5F7-42B9-80D1-CB8BD5107EC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75421" y="3572267"/>
            <a:ext cx="1540887" cy="2953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Ορθογώνιο 6">
            <a:extLst>
              <a:ext uri="{FF2B5EF4-FFF2-40B4-BE49-F238E27FC236}">
                <a16:creationId xmlns:a16="http://schemas.microsoft.com/office/drawing/2014/main" id="{F8E17ED1-7C36-49D8-9B9F-BE2B7AF93CBE}"/>
              </a:ext>
            </a:extLst>
          </p:cNvPr>
          <p:cNvSpPr/>
          <p:nvPr/>
        </p:nvSpPr>
        <p:spPr>
          <a:xfrm>
            <a:off x="350680" y="802879"/>
            <a:ext cx="2555806" cy="99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Από την ενότητα «Συμπτώματα» μπορείτε να πληροφορηθείτε για τα συμπτώματα.</a:t>
            </a:r>
            <a:endParaRPr lang="it-IT" sz="1600" dirty="0"/>
          </a:p>
        </p:txBody>
      </p:sp>
      <p:pic>
        <p:nvPicPr>
          <p:cNvPr id="2" name="Immagine 1">
            <a:extLst>
              <a:ext uri="{FF2B5EF4-FFF2-40B4-BE49-F238E27FC236}">
                <a16:creationId xmlns:a16="http://schemas.microsoft.com/office/drawing/2014/main" id="{3D1BF9F8-7482-4FFD-8CAA-06B853F07A6F}"/>
              </a:ext>
            </a:extLst>
          </p:cNvPr>
          <p:cNvPicPr>
            <a:picLocks noChangeAspect="1"/>
          </p:cNvPicPr>
          <p:nvPr/>
        </p:nvPicPr>
        <p:blipFill>
          <a:blip r:embed="rId7"/>
          <a:stretch>
            <a:fillRect/>
          </a:stretch>
        </p:blipFill>
        <p:spPr>
          <a:xfrm>
            <a:off x="5194494" y="1153859"/>
            <a:ext cx="457240" cy="304826"/>
          </a:xfrm>
          <a:prstGeom prst="rect">
            <a:avLst/>
          </a:prstGeom>
        </p:spPr>
      </p:pic>
      <p:pic>
        <p:nvPicPr>
          <p:cNvPr id="5" name="Immagine 4">
            <a:extLst>
              <a:ext uri="{FF2B5EF4-FFF2-40B4-BE49-F238E27FC236}">
                <a16:creationId xmlns:a16="http://schemas.microsoft.com/office/drawing/2014/main" id="{F6B13970-8DDB-4181-9CA2-299E026BB5D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181807" y="3572267"/>
            <a:ext cx="1412059" cy="2953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Ορθογώνιο 6">
            <a:extLst>
              <a:ext uri="{FF2B5EF4-FFF2-40B4-BE49-F238E27FC236}">
                <a16:creationId xmlns:a16="http://schemas.microsoft.com/office/drawing/2014/main" id="{FEF74BA7-E58D-482D-A53C-96A38EAB9AD9}"/>
              </a:ext>
            </a:extLst>
          </p:cNvPr>
          <p:cNvSpPr/>
          <p:nvPr/>
        </p:nvSpPr>
        <p:spPr>
          <a:xfrm>
            <a:off x="7902597" y="619153"/>
            <a:ext cx="3286533" cy="1635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Αν εντοπίσετε κάτι κατά την αυτοεξέτασή σας, η εφαρμογή μπορεί να σας δώσει συμβουλές για εξέταση από γιατρό ή περαιτέρω εξετάσεις.</a:t>
            </a:r>
            <a:endParaRPr lang="it-IT" sz="1600" dirty="0"/>
          </a:p>
        </p:txBody>
      </p:sp>
      <p:cxnSp>
        <p:nvCxnSpPr>
          <p:cNvPr id="9" name="Connettore 2 8">
            <a:extLst>
              <a:ext uri="{FF2B5EF4-FFF2-40B4-BE49-F238E27FC236}">
                <a16:creationId xmlns:a16="http://schemas.microsoft.com/office/drawing/2014/main" id="{61AF7EAA-A246-4B95-A126-B4969CB9889B}"/>
              </a:ext>
            </a:extLst>
          </p:cNvPr>
          <p:cNvCxnSpPr>
            <a:stCxn id="31" idx="2"/>
          </p:cNvCxnSpPr>
          <p:nvPr/>
        </p:nvCxnSpPr>
        <p:spPr>
          <a:xfrm>
            <a:off x="9545864" y="2254675"/>
            <a:ext cx="1643266" cy="11743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890DB59A-7D8E-4523-9416-991561BCBBF0}"/>
              </a:ext>
            </a:extLst>
          </p:cNvPr>
          <p:cNvCxnSpPr>
            <a:cxnSpLocks/>
            <a:stCxn id="31" idx="2"/>
          </p:cNvCxnSpPr>
          <p:nvPr/>
        </p:nvCxnSpPr>
        <p:spPr>
          <a:xfrm>
            <a:off x="9545864" y="2254675"/>
            <a:ext cx="0" cy="11743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1B645C24-09D6-4948-9C9B-58A51D32C008}"/>
              </a:ext>
            </a:extLst>
          </p:cNvPr>
          <p:cNvCxnSpPr>
            <a:stCxn id="31" idx="2"/>
          </p:cNvCxnSpPr>
          <p:nvPr/>
        </p:nvCxnSpPr>
        <p:spPr>
          <a:xfrm flipH="1">
            <a:off x="8041868" y="2254675"/>
            <a:ext cx="1503996" cy="11743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055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1E24"/>
                </a:solidFill>
              </a:rPr>
              <a:t>7.2.2</a:t>
            </a:r>
            <a:r>
              <a:rPr lang="en-US" altLang="el-GR" dirty="0">
                <a:solidFill>
                  <a:srgbClr val="C01E24"/>
                </a:solidFill>
              </a:rPr>
              <a:t/>
            </a:r>
            <a:br>
              <a:rPr lang="en-US" altLang="el-GR" dirty="0">
                <a:solidFill>
                  <a:srgbClr val="C01E24"/>
                </a:solidFill>
              </a:rPr>
            </a:br>
            <a:r>
              <a:rPr lang="el-GR" dirty="0">
                <a:solidFill>
                  <a:srgbClr val="C01E24"/>
                </a:solidFill>
              </a:rPr>
              <a:t>Ενσωμάτωση στην πραγματική ζωή</a:t>
            </a: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el-GR" sz="2000" dirty="0"/>
              <a:t>Παροχή πραγματικών σεναρίων για το πώς οι εφαρμογές υγείας μπορούν να βοηθήσουν τη συνολική υγεία των γυναικών.</a:t>
            </a:r>
            <a:endParaRPr lang="en-US" sz="2000" dirty="0"/>
          </a:p>
          <a:p>
            <a:pPr lvl="0"/>
            <a:r>
              <a:rPr lang="el-GR" sz="2000" dirty="0"/>
              <a:t>Παρουσίαση διάφορων πραγματικών σεναρίων στα οποία οι εφαρμογές για την υγεία των γυναικών θα μπορούσαν να είναι χρήσιμες.</a:t>
            </a:r>
            <a:endParaRPr lang="en-US" sz="2000" dirty="0"/>
          </a:p>
          <a:p>
            <a:pPr marL="0">
              <a:lnSpc>
                <a:spcPct val="120000"/>
              </a:lnSpc>
              <a:spcBef>
                <a:spcPts val="600"/>
              </a:spcBef>
              <a:buNone/>
            </a:pPr>
            <a:endParaRPr lang="el-GR" sz="2000" dirty="0"/>
          </a:p>
        </p:txBody>
      </p:sp>
      <p:pic>
        <p:nvPicPr>
          <p:cNvPr id="2" name="Picture 2" descr="Ambition abstract concept">
            <a:extLst>
              <a:ext uri="{FF2B5EF4-FFF2-40B4-BE49-F238E27FC236}">
                <a16:creationId xmlns:a16="http://schemas.microsoft.com/office/drawing/2014/main" id="{661F150C-CFB9-C3EA-5768-84E09BCBB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292034"/>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1F9372-E77A-7B5A-A32E-7875C68027B8}"/>
              </a:ext>
            </a:extLst>
          </p:cNvPr>
          <p:cNvSpPr txBox="1"/>
          <p:nvPr/>
        </p:nvSpPr>
        <p:spPr>
          <a:xfrm>
            <a:off x="5523839" y="6146950"/>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369975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Σενάριο</a:t>
            </a:r>
            <a:r>
              <a:rPr lang="en-GB" dirty="0"/>
              <a:t> 1</a:t>
            </a:r>
            <a:endParaRPr lang="el-GR" dirty="0"/>
          </a:p>
        </p:txBody>
      </p:sp>
      <p:sp>
        <p:nvSpPr>
          <p:cNvPr id="4" name="Θέση περιεχομένου 3"/>
          <p:cNvSpPr>
            <a:spLocks noGrp="1"/>
          </p:cNvSpPr>
          <p:nvPr>
            <p:ph idx="1"/>
          </p:nvPr>
        </p:nvSpPr>
        <p:spPr/>
        <p:txBody>
          <a:bodyPr>
            <a:normAutofit/>
          </a:bodyPr>
          <a:lstStyle/>
          <a:p>
            <a:r>
              <a:rPr lang="el-GR" dirty="0"/>
              <a:t>Η Β., μια 34χρονη γυναίκα, και ο Μ. είναι ζευγάρι εδώ και πολύ καιρό.</a:t>
            </a:r>
          </a:p>
          <a:p>
            <a:r>
              <a:rPr lang="el-GR" dirty="0"/>
              <a:t>Αποφασίζουν να παντρευτούν και θέλουν να οργανώσουν μια μεγάλη τελετή, προσκαλώντας οικογένεια και φίλους. Θέλουν όλα να είναι τέλεια. Η Β. φοβάται ότι η έντονη έμμηνος ρύση της μπορεί να της προκαλέσει δυσκολίες τη συγκεκριμένη ημέρα. Η τελετή είναι προγραμματισμένη να γίνει σε λίγους μήνες.</a:t>
            </a:r>
          </a:p>
          <a:p>
            <a:r>
              <a:rPr lang="el-GR" dirty="0"/>
              <a:t>Η Β. αποφασίζει να κατεβάσει μια εφαρμογή παρακολούθησης του εμμηνορροϊκού κύκλου, προκειμένου να παρακολουθεί την περίοδό της και να αποφασίσει ποια ημερομηνία είναι καλύτερα να γίνει ο γάμος.</a:t>
            </a:r>
            <a:r>
              <a:rPr lang="en-GB" dirty="0"/>
              <a:t> </a:t>
            </a:r>
          </a:p>
          <a:p>
            <a:endParaRPr lang="el-GR" dirty="0"/>
          </a:p>
        </p:txBody>
      </p:sp>
      <p:sp>
        <p:nvSpPr>
          <p:cNvPr id="3" name="Θέση κειμένου 2"/>
          <p:cNvSpPr>
            <a:spLocks noGrp="1"/>
          </p:cNvSpPr>
          <p:nvPr>
            <p:ph type="body" idx="4294967295"/>
          </p:nvPr>
        </p:nvSpPr>
        <p:spPr>
          <a:xfrm>
            <a:off x="557998" y="1936750"/>
            <a:ext cx="5904586" cy="503238"/>
          </a:xfrm>
        </p:spPr>
        <p:txBody>
          <a:bodyPr>
            <a:normAutofit/>
          </a:bodyPr>
          <a:lstStyle/>
          <a:p>
            <a:pPr marL="0" indent="0">
              <a:buNone/>
            </a:pPr>
            <a:r>
              <a:rPr lang="el-GR" sz="2400" b="1" dirty="0"/>
              <a:t>Προγραμματίζοντας ένα σημαντικό γεγονός</a:t>
            </a:r>
          </a:p>
        </p:txBody>
      </p:sp>
    </p:spTree>
    <p:extLst>
      <p:ext uri="{BB962C8B-B14F-4D97-AF65-F5344CB8AC3E}">
        <p14:creationId xmlns:p14="http://schemas.microsoft.com/office/powerpoint/2010/main" val="265030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Σενάριο</a:t>
            </a:r>
            <a:r>
              <a:rPr lang="en-GB" dirty="0"/>
              <a:t> 2</a:t>
            </a:r>
            <a:endParaRPr lang="el-GR" dirty="0"/>
          </a:p>
        </p:txBody>
      </p:sp>
      <p:sp>
        <p:nvSpPr>
          <p:cNvPr id="4" name="Θέση περιεχομένου 3"/>
          <p:cNvSpPr>
            <a:spLocks noGrp="1"/>
          </p:cNvSpPr>
          <p:nvPr>
            <p:ph idx="1"/>
          </p:nvPr>
        </p:nvSpPr>
        <p:spPr>
          <a:xfrm>
            <a:off x="557999" y="2575938"/>
            <a:ext cx="11059693" cy="3941326"/>
          </a:xfrm>
        </p:spPr>
        <p:txBody>
          <a:bodyPr>
            <a:normAutofit/>
          </a:bodyPr>
          <a:lstStyle/>
          <a:p>
            <a:r>
              <a:rPr lang="el-GR" dirty="0"/>
              <a:t>Η Φ., μια 40χρονη γυναίκα, έχει μια φίλη που μόλις διαγνώστηκε με καρκίνο του μαστού.</a:t>
            </a:r>
          </a:p>
          <a:p>
            <a:r>
              <a:rPr lang="el-GR" dirty="0"/>
              <a:t>Η Φ. φοβάται αρκετά τις αρρώστιες και αναστατώνεται πολύ από αυτή την είδηση. Αρχίζει να κάνει άσχημες σκέψεις και φοβάται ότι μπορεί να έχει κι εκείνη καρκίνο του μαστού. </a:t>
            </a:r>
          </a:p>
          <a:p>
            <a:r>
              <a:rPr lang="el-GR" dirty="0"/>
              <a:t>Μια άλλη φίλη προτείνει στη Φ. να κατεβάσει μια εφαρμογή αυτοεξέτασης, η οποία μπορεί να τη βοηθήσει να κάνει αυτοεξέταση και να ενημερωθεί για τον καρκίνο του μαστού και τα συμπτώματά του.</a:t>
            </a:r>
            <a:endParaRPr lang="en-GB" dirty="0"/>
          </a:p>
          <a:p>
            <a:endParaRPr lang="el-GR" dirty="0"/>
          </a:p>
        </p:txBody>
      </p:sp>
      <p:sp>
        <p:nvSpPr>
          <p:cNvPr id="3" name="Θέση κειμένου 2"/>
          <p:cNvSpPr>
            <a:spLocks noGrp="1"/>
          </p:cNvSpPr>
          <p:nvPr>
            <p:ph type="body" idx="4294967295"/>
          </p:nvPr>
        </p:nvSpPr>
        <p:spPr>
          <a:xfrm>
            <a:off x="515005" y="1808162"/>
            <a:ext cx="6392422" cy="503238"/>
          </a:xfrm>
        </p:spPr>
        <p:txBody>
          <a:bodyPr>
            <a:normAutofit/>
          </a:bodyPr>
          <a:lstStyle/>
          <a:p>
            <a:pPr marL="0" indent="0">
              <a:buNone/>
            </a:pPr>
            <a:r>
              <a:rPr lang="el-GR" sz="2400" b="1" dirty="0"/>
              <a:t>Διαχείριση μιας απροσδόκητης κατάστασης</a:t>
            </a:r>
          </a:p>
        </p:txBody>
      </p:sp>
    </p:spTree>
    <p:extLst>
      <p:ext uri="{BB962C8B-B14F-4D97-AF65-F5344CB8AC3E}">
        <p14:creationId xmlns:p14="http://schemas.microsoft.com/office/powerpoint/2010/main" val="3735537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l-GR" sz="4800" b="1" dirty="0">
                <a:solidFill>
                  <a:srgbClr val="203864"/>
                </a:solidFill>
                <a:latin typeface="+mn-lt"/>
              </a:rPr>
              <a:t>Εταίροι</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el-GR" sz="1050" b="0" i="0" dirty="0">
                  <a:solidFill>
                    <a:srgbClr val="414042"/>
                  </a:solidFill>
                  <a:effectLst/>
                  <a:latin typeface="Roboto" panose="02000000000000000000" pitchFamily="2" charset="0"/>
                </a:rPr>
                <a:t>ΓΚΕΛΣΕΝΚΙΡΧΕΝ, ΓΕΡΜΑΝΙΑ</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COORDINA ORGANIZACIÓN DE EMPRESAS Y</a:t>
              </a:r>
              <a:br>
                <a:rPr lang="es-ES" sz="1000" b="0" i="0" dirty="0">
                  <a:solidFill>
                    <a:srgbClr val="203864"/>
                  </a:solidFill>
                  <a:effectLst/>
                  <a:latin typeface="Roboto" panose="02000000000000000000" pitchFamily="2" charset="0"/>
                </a:rPr>
              </a:br>
              <a:r>
                <a:rPr lang="es-ES" sz="1000" b="0" i="0" dirty="0">
                  <a:solidFill>
                    <a:srgbClr val="203864"/>
                  </a:solidFill>
                  <a:effectLst/>
                  <a:latin typeface="Roboto" panose="02000000000000000000" pitchFamily="2" charset="0"/>
                </a:rPr>
                <a:t>RECURSOS HUMANOS, S.L.</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6"/>
                </a:rPr>
                <a:t>coordina-oerh.com</a:t>
              </a:r>
              <a:endParaRPr lang="es-ES" sz="1000" b="0" i="0" dirty="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el-GR" sz="1000" b="0" i="0" dirty="0">
                  <a:solidFill>
                    <a:srgbClr val="666666"/>
                  </a:solidFill>
                  <a:effectLst/>
                  <a:latin typeface="Roboto" panose="02000000000000000000" pitchFamily="2" charset="0"/>
                </a:rPr>
                <a:t>ΑΘΗΝΑ, ΕΛΛΑΔΑ</a:t>
              </a:r>
              <a:r>
                <a:rPr lang="nb-NO" sz="1000" b="0" i="0" dirty="0">
                  <a:solidFill>
                    <a:srgbClr val="666666"/>
                  </a:solidFill>
                  <a:effectLst/>
                  <a:latin typeface="Roboto" panose="02000000000000000000" pitchFamily="2" charset="0"/>
                </a:rPr>
                <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236694" cy="553998"/>
            </a:xfrm>
            <a:prstGeom prst="rect">
              <a:avLst/>
            </a:prstGeom>
            <a:noFill/>
          </p:spPr>
          <p:txBody>
            <a:bodyPr wrap="square">
              <a:spAutoFit/>
            </a:bodyPr>
            <a:lstStyle/>
            <a:p>
              <a:pPr algn="ctr" fontAlgn="base"/>
              <a:r>
                <a:rPr lang="nn-NO" sz="1000" b="0" i="0" dirty="0">
                  <a:solidFill>
                    <a:srgbClr val="203864"/>
                  </a:solidFill>
                  <a:effectLst/>
                  <a:latin typeface="Roboto" panose="02000000000000000000" pitchFamily="2" charset="0"/>
                </a:rPr>
                <a:t>media k </a:t>
              </a:r>
              <a:r>
                <a:rPr lang="nn-NO" sz="1000" b="0" i="0" dirty="0" err="1">
                  <a:solidFill>
                    <a:srgbClr val="203864"/>
                  </a:solidFill>
                  <a:effectLst/>
                  <a:latin typeface="Roboto" panose="02000000000000000000" pitchFamily="2" charset="0"/>
                </a:rPr>
                <a:t>GmbH</a:t>
              </a:r>
              <a:endParaRPr lang="nn-NO" sz="1000" b="0" i="0" dirty="0">
                <a:solidFill>
                  <a:srgbClr val="203864"/>
                </a:solidFill>
                <a:effectLst/>
                <a:latin typeface="Roboto" panose="02000000000000000000" pitchFamily="2" charset="0"/>
              </a:endParaRPr>
            </a:p>
            <a:p>
              <a:pPr algn="ctr" fontAlgn="base"/>
              <a:r>
                <a:rPr lang="el-GR" sz="1000" b="0" i="0" dirty="0" err="1">
                  <a:solidFill>
                    <a:srgbClr val="414042"/>
                  </a:solidFill>
                  <a:effectLst/>
                  <a:latin typeface="Roboto" panose="02000000000000000000" pitchFamily="2" charset="0"/>
                </a:rPr>
                <a:t>Μπαντ</a:t>
              </a:r>
              <a:r>
                <a:rPr lang="el-GR" sz="1000" b="0" i="0" dirty="0">
                  <a:solidFill>
                    <a:srgbClr val="414042"/>
                  </a:solidFill>
                  <a:effectLst/>
                  <a:latin typeface="Roboto" panose="02000000000000000000" pitchFamily="2" charset="0"/>
                </a:rPr>
                <a:t> </a:t>
              </a:r>
              <a:r>
                <a:rPr lang="el-GR" sz="1000" b="0" i="0" dirty="0" err="1">
                  <a:solidFill>
                    <a:srgbClr val="414042"/>
                  </a:solidFill>
                  <a:effectLst/>
                  <a:latin typeface="Roboto" panose="02000000000000000000" pitchFamily="2" charset="0"/>
                </a:rPr>
                <a:t>Μεργκεντχάιμ</a:t>
              </a:r>
              <a:r>
                <a:rPr lang="el-GR" sz="1000" b="0" i="0" dirty="0">
                  <a:solidFill>
                    <a:srgbClr val="414042"/>
                  </a:solidFill>
                  <a:effectLst/>
                  <a:latin typeface="Roboto" panose="02000000000000000000" pitchFamily="2" charset="0"/>
                </a:rPr>
                <a:t>, ΓΕΡΜΑΝΙΑ</a:t>
              </a:r>
            </a:p>
            <a:p>
              <a:pPr algn="ctr" fontAlgn="base"/>
              <a:r>
                <a:rPr lang="nn-NO" sz="1000" b="0" i="0" u="none" strike="noStrike" dirty="0">
                  <a:solidFill>
                    <a:srgbClr val="D71920"/>
                  </a:solidFill>
                  <a:effectLst/>
                  <a:latin typeface="Roboto" panose="02000000000000000000" pitchFamily="2" charset="0"/>
                  <a:hlinkClick r:id="rId12"/>
                </a:rPr>
                <a:t>www.media-k.eu</a:t>
              </a:r>
              <a:endParaRPr lang="nn-NO" sz="1000" b="0" i="0" dirty="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OXFAM ITALIA INTERCULTURA</a:t>
              </a:r>
            </a:p>
            <a:p>
              <a:pPr algn="ctr" fontAlgn="base"/>
              <a:r>
                <a:rPr lang="el-GR" sz="1000" b="0" i="0" dirty="0">
                  <a:solidFill>
                    <a:srgbClr val="414042"/>
                  </a:solidFill>
                  <a:effectLst/>
                  <a:latin typeface="Roboto" panose="02000000000000000000" pitchFamily="2" charset="0"/>
                </a:rPr>
                <a:t>ΑΡΕΤΖΟ, ΙΤΑΛΙΑ</a:t>
              </a:r>
              <a:endParaRPr lang="en-US" sz="1000" b="0" i="0" dirty="0">
                <a:solidFill>
                  <a:srgbClr val="414042"/>
                </a:solidFill>
                <a:effectLst/>
                <a:latin typeface="Roboto" panose="02000000000000000000" pitchFamily="2" charset="0"/>
              </a:endParaRPr>
            </a:p>
            <a:p>
              <a:pPr algn="ctr" fontAlgn="base"/>
              <a:r>
                <a:rPr lang="en-US" sz="1000" b="0" i="0" u="none" strike="noStrike" dirty="0">
                  <a:solidFill>
                    <a:srgbClr val="D71920"/>
                  </a:solidFill>
                  <a:effectLst/>
                  <a:latin typeface="Roboto" panose="02000000000000000000" pitchFamily="2" charset="0"/>
                  <a:hlinkClick r:id="rId14"/>
                </a:rPr>
                <a:t>www.oxfamitalia.org/</a:t>
              </a:r>
              <a:endParaRPr lang="en-US" sz="1000" b="0" i="0" dirty="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l-GR" sz="1100" b="0" i="0" dirty="0">
                <a:solidFill>
                  <a:srgbClr val="414042"/>
                </a:solidFill>
                <a:effectLst/>
                <a:latin typeface="Roboto" panose="02000000000000000000" pitchFamily="2" charset="0"/>
              </a:rPr>
              <a:t>ΑΘΗΝΑ, ΕΛΛΑΔΑ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l-GR" sz="1100" b="0" i="0" dirty="0">
                <a:solidFill>
                  <a:srgbClr val="414042"/>
                </a:solidFill>
                <a:effectLst/>
                <a:latin typeface="Roboto" panose="02000000000000000000" pitchFamily="2" charset="0"/>
              </a:rPr>
              <a:t>ΣΤΡΑΣΒΟΥΡΓΟ, ΓΑΛΛΙΑ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1433472" y="5327949"/>
            <a:ext cx="5534776"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l-GR" sz="1100" b="0" i="0" dirty="0">
                <a:solidFill>
                  <a:srgbClr val="414042"/>
                </a:solidFill>
                <a:effectLst/>
                <a:latin typeface="Roboto" panose="02000000000000000000" pitchFamily="2" charset="0"/>
              </a:rPr>
              <a:t>ΚΥΠΡΟΣ</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pic>
        <p:nvPicPr>
          <p:cNvPr id="30" name="image2.jpg" descr="Εικόνα που περιέχει γραμματοσειρά, κείμενο, Μπελ ηλεκτρίκ, μπλε&#10;&#10;Περιγραφή που δημιουργήθηκε αυτόματα">
            <a:extLst>
              <a:ext uri="{FF2B5EF4-FFF2-40B4-BE49-F238E27FC236}">
                <a16:creationId xmlns:a16="http://schemas.microsoft.com/office/drawing/2014/main" id="{ADC5E9D1-31A0-4C2C-83EC-5AA8E41FA85E}"/>
              </a:ext>
            </a:extLst>
          </p:cNvPr>
          <p:cNvPicPr/>
          <p:nvPr/>
        </p:nvPicPr>
        <p:blipFill>
          <a:blip r:embed="rId23"/>
          <a:stretch>
            <a:fillRect/>
          </a:stretch>
        </p:blipFill>
        <p:spPr>
          <a:xfrm>
            <a:off x="-1" y="6369627"/>
            <a:ext cx="1818409" cy="487577"/>
          </a:xfrm>
          <a:prstGeom prst="rect">
            <a:avLst/>
          </a:prstGeom>
          <a:ln/>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Σενάριο</a:t>
            </a:r>
            <a:r>
              <a:rPr lang="en-GB" dirty="0"/>
              <a:t> 3</a:t>
            </a:r>
            <a:endParaRPr lang="el-GR" dirty="0"/>
          </a:p>
        </p:txBody>
      </p:sp>
      <p:sp>
        <p:nvSpPr>
          <p:cNvPr id="4" name="Θέση περιεχομένου 3"/>
          <p:cNvSpPr>
            <a:spLocks noGrp="1"/>
          </p:cNvSpPr>
          <p:nvPr>
            <p:ph idx="1"/>
          </p:nvPr>
        </p:nvSpPr>
        <p:spPr/>
        <p:txBody>
          <a:bodyPr>
            <a:normAutofit/>
          </a:bodyPr>
          <a:lstStyle/>
          <a:p>
            <a:r>
              <a:rPr lang="el-GR" dirty="0"/>
              <a:t>Η Μ. είναι μια νεαρή μέλλουσα μητέρα που περιμένει το πρώτο της παιδί σε μια ξένη χώρα. Δεν μιλάει την γλώσσα της χώρας υποδοχής. Ο σύντροφός της είναι υποστηρικτικός, αλλά είναι επίσης άπειρος και δυσκολεύεται να επικοινωνήσει στην τοπική γλώσσα.</a:t>
            </a:r>
            <a:endParaRPr lang="en-GB" dirty="0"/>
          </a:p>
          <a:p>
            <a:r>
              <a:rPr lang="el-GR" dirty="0"/>
              <a:t>Η Μ. θέλει να προετοιμαστεί όσο το δυνατόν καλύτερα και να περάσει μια χαλαρή και ευχάριστη εγκυμοσύνη.</a:t>
            </a:r>
          </a:p>
          <a:p>
            <a:r>
              <a:rPr lang="el-GR" dirty="0"/>
              <a:t>Κατεβάζει μια εφαρμογή παρακολούθησης της εγκυμοσύνης, αφού μιλάει αγγλικά και μπορεί να αντλήσει χρήσιμες πληροφορίες από αυτήν.</a:t>
            </a:r>
            <a:endParaRPr lang="en-GB" dirty="0"/>
          </a:p>
          <a:p>
            <a:endParaRPr lang="el-GR" dirty="0"/>
          </a:p>
        </p:txBody>
      </p:sp>
      <p:sp>
        <p:nvSpPr>
          <p:cNvPr id="3" name="Θέση κειμένου 2"/>
          <p:cNvSpPr>
            <a:spLocks noGrp="1"/>
          </p:cNvSpPr>
          <p:nvPr>
            <p:ph type="body" idx="4294967295"/>
          </p:nvPr>
        </p:nvSpPr>
        <p:spPr>
          <a:xfrm>
            <a:off x="574308" y="1808162"/>
            <a:ext cx="4583480" cy="503238"/>
          </a:xfrm>
        </p:spPr>
        <p:txBody>
          <a:bodyPr>
            <a:normAutofit/>
          </a:bodyPr>
          <a:lstStyle/>
          <a:p>
            <a:pPr marL="0" indent="0">
              <a:buNone/>
            </a:pPr>
            <a:r>
              <a:rPr lang="el-GR" sz="2400" b="1" dirty="0"/>
              <a:t>Εγκυμοσύνη</a:t>
            </a:r>
          </a:p>
        </p:txBody>
      </p:sp>
    </p:spTree>
    <p:extLst>
      <p:ext uri="{BB962C8B-B14F-4D97-AF65-F5344CB8AC3E}">
        <p14:creationId xmlns:p14="http://schemas.microsoft.com/office/powerpoint/2010/main" val="3329392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Σενάριο</a:t>
            </a:r>
            <a:r>
              <a:rPr lang="en-GB" dirty="0"/>
              <a:t> 4</a:t>
            </a:r>
            <a:endParaRPr lang="el-GR" dirty="0"/>
          </a:p>
        </p:txBody>
      </p:sp>
      <p:sp>
        <p:nvSpPr>
          <p:cNvPr id="4" name="Θέση περιεχομένου 3"/>
          <p:cNvSpPr>
            <a:spLocks noGrp="1"/>
          </p:cNvSpPr>
          <p:nvPr>
            <p:ph idx="1"/>
          </p:nvPr>
        </p:nvSpPr>
        <p:spPr/>
        <p:txBody>
          <a:bodyPr>
            <a:normAutofit/>
          </a:bodyPr>
          <a:lstStyle/>
          <a:p>
            <a:r>
              <a:rPr lang="el-GR" dirty="0"/>
              <a:t>Η Ρ. είναι μια γυναίκα 49 ετών που εισέρχεται στη φάση της εμμηνόπαυσης.</a:t>
            </a:r>
            <a:endParaRPr lang="en-GB" dirty="0"/>
          </a:p>
          <a:p>
            <a:r>
              <a:rPr lang="el-GR" dirty="0"/>
              <a:t>Η Ρ. βιώνει αλλαγές στον κύκλο της </a:t>
            </a:r>
            <a:r>
              <a:rPr lang="el-GR" dirty="0" err="1"/>
              <a:t>περιεμμηνόπαυσης</a:t>
            </a:r>
            <a:r>
              <a:rPr lang="el-GR" dirty="0"/>
              <a:t> και θα ήθελε να είναι σε θέση να προβλέψει την έμμηνο ρύση της, καθώς προηγουμένως ήταν πολύ σταθερή.</a:t>
            </a:r>
          </a:p>
          <a:p>
            <a:r>
              <a:rPr lang="el-GR" dirty="0"/>
              <a:t>Κατεβάζει μια εφαρμογή για την εμμηνόπαυση, η οποία μπορεί να τη βοηθήσει να προβλέψει την περίοδό της με βάση τα μοτίβα της.</a:t>
            </a:r>
            <a:endParaRPr lang="en-GB" dirty="0"/>
          </a:p>
          <a:p>
            <a:endParaRPr lang="el-GR" dirty="0"/>
          </a:p>
        </p:txBody>
      </p:sp>
      <p:sp>
        <p:nvSpPr>
          <p:cNvPr id="3" name="Θέση κειμένου 2"/>
          <p:cNvSpPr>
            <a:spLocks noGrp="1"/>
          </p:cNvSpPr>
          <p:nvPr>
            <p:ph type="body" idx="4294967295"/>
          </p:nvPr>
        </p:nvSpPr>
        <p:spPr>
          <a:xfrm>
            <a:off x="574308" y="1808162"/>
            <a:ext cx="4583480" cy="503238"/>
          </a:xfrm>
        </p:spPr>
        <p:txBody>
          <a:bodyPr>
            <a:normAutofit/>
          </a:bodyPr>
          <a:lstStyle/>
          <a:p>
            <a:pPr marL="0" indent="0">
              <a:buNone/>
            </a:pPr>
            <a:r>
              <a:rPr lang="el-GR" sz="2400" b="1" dirty="0"/>
              <a:t>Μετάβαση στην εμμηνόπαυση</a:t>
            </a:r>
          </a:p>
        </p:txBody>
      </p:sp>
    </p:spTree>
    <p:extLst>
      <p:ext uri="{BB962C8B-B14F-4D97-AF65-F5344CB8AC3E}">
        <p14:creationId xmlns:p14="http://schemas.microsoft.com/office/powerpoint/2010/main" val="130941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Σενάριο</a:t>
            </a:r>
            <a:r>
              <a:rPr lang="en-GB" dirty="0"/>
              <a:t> X</a:t>
            </a:r>
            <a:r>
              <a:rPr lang="el-GR" dirty="0"/>
              <a:t>;</a:t>
            </a:r>
          </a:p>
        </p:txBody>
      </p:sp>
      <p:sp>
        <p:nvSpPr>
          <p:cNvPr id="4" name="Θέση περιεχομένου 3"/>
          <p:cNvSpPr>
            <a:spLocks noGrp="1"/>
          </p:cNvSpPr>
          <p:nvPr>
            <p:ph idx="1"/>
          </p:nvPr>
        </p:nvSpPr>
        <p:spPr>
          <a:xfrm>
            <a:off x="557999" y="2774730"/>
            <a:ext cx="11059693" cy="3626331"/>
          </a:xfrm>
        </p:spPr>
        <p:txBody>
          <a:bodyPr/>
          <a:lstStyle/>
          <a:p>
            <a:r>
              <a:rPr lang="el-GR" dirty="0"/>
              <a:t>Υπάρχει κάποιο άλλο σενάριο στο οποίο μια εφαρμογή για την υγεία των γυναικών θα μπορούσε να είναι χρήσιμη;</a:t>
            </a:r>
            <a:endParaRPr lang="en-US" dirty="0"/>
          </a:p>
          <a:p>
            <a:endParaRPr lang="el-GR" dirty="0"/>
          </a:p>
        </p:txBody>
      </p:sp>
      <p:sp>
        <p:nvSpPr>
          <p:cNvPr id="3" name="Θέση κειμένου 2"/>
          <p:cNvSpPr>
            <a:spLocks noGrp="1"/>
          </p:cNvSpPr>
          <p:nvPr>
            <p:ph type="body" idx="4294967295"/>
          </p:nvPr>
        </p:nvSpPr>
        <p:spPr>
          <a:xfrm>
            <a:off x="557999" y="2160588"/>
            <a:ext cx="4495636" cy="501650"/>
          </a:xfrm>
        </p:spPr>
        <p:txBody>
          <a:bodyPr>
            <a:normAutofit/>
          </a:bodyPr>
          <a:lstStyle/>
          <a:p>
            <a:pPr marL="0" indent="0">
              <a:buNone/>
            </a:pPr>
            <a:r>
              <a:rPr lang="el-GR" sz="2400" b="1" dirty="0"/>
              <a:t>Εισηγήσεις;</a:t>
            </a:r>
          </a:p>
        </p:txBody>
      </p:sp>
    </p:spTree>
    <p:extLst>
      <p:ext uri="{BB962C8B-B14F-4D97-AF65-F5344CB8AC3E}">
        <p14:creationId xmlns:p14="http://schemas.microsoft.com/office/powerpoint/2010/main" val="261739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7488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l-GR" sz="2800" dirty="0">
                <a:solidFill>
                  <a:srgbClr val="C01E24"/>
                </a:solidFill>
                <a:latin typeface="+mj-lt"/>
              </a:rPr>
              <a:t>Συγχαρητήρια</a:t>
            </a:r>
            <a:r>
              <a:rPr lang="el-GR" sz="2800">
                <a:solidFill>
                  <a:srgbClr val="C01E24"/>
                </a:solidFill>
                <a:latin typeface="+mj-lt"/>
              </a:rPr>
              <a:t>! </a:t>
            </a:r>
          </a:p>
          <a:p>
            <a:pPr algn="l">
              <a:spcAft>
                <a:spcPts val="600"/>
              </a:spcAft>
            </a:pPr>
            <a:r>
              <a:rPr lang="el-GR" sz="2800">
                <a:solidFill>
                  <a:srgbClr val="C01E24"/>
                </a:solidFill>
                <a:latin typeface="+mj-lt"/>
              </a:rPr>
              <a:t>Ολοκληρώσατε </a:t>
            </a:r>
            <a:r>
              <a:rPr lang="el-GR" sz="2800" dirty="0">
                <a:solidFill>
                  <a:srgbClr val="C01E24"/>
                </a:solidFill>
                <a:latin typeface="+mj-lt"/>
              </a:rPr>
              <a:t>τη διδασκαλία αυτής της ενότητας!</a:t>
            </a:r>
            <a:endParaRPr lang="en-US" sz="2800" dirty="0">
              <a:solidFill>
                <a:srgbClr val="C01E24"/>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27682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11" name="Εικόνα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509210"/>
            <a:ext cx="2085654" cy="391566"/>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838200" y="710444"/>
            <a:ext cx="10515600" cy="1325563"/>
          </a:xfrm>
        </p:spPr>
        <p:txBody>
          <a:bodyPr anchor="b">
            <a:normAutofit fontScale="90000"/>
          </a:bodyPr>
          <a:lstStyle/>
          <a:p>
            <a:r>
              <a:rPr lang="el-GR" sz="5400" dirty="0"/>
              <a:t>Συνεδρία Βιωματικής Κατάρτισης: Περιεχόμενο</a:t>
            </a:r>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7607281" cy="461665"/>
          </a:xfrm>
          <a:prstGeom prst="rect">
            <a:avLst/>
          </a:prstGeom>
          <a:solidFill>
            <a:srgbClr val="DDE0E5"/>
          </a:solidFill>
        </p:spPr>
        <p:txBody>
          <a:bodyPr wrap="square">
            <a:spAutoFit/>
          </a:bodyPr>
          <a:lstStyle/>
          <a:p>
            <a:r>
              <a:rPr lang="en-US" sz="2400" dirty="0"/>
              <a:t>1. </a:t>
            </a:r>
            <a:r>
              <a:rPr lang="el-GR" sz="2400" dirty="0">
                <a:hlinkClick r:id="rId4" action="ppaction://hlinksldjump"/>
              </a:rPr>
              <a:t>Παραδείγματα εφαρμογών για την υγεία των γυναικών</a:t>
            </a:r>
            <a:endParaRPr lang="el-GR" sz="2400" dirty="0"/>
          </a:p>
        </p:txBody>
      </p:sp>
      <p:sp>
        <p:nvSpPr>
          <p:cNvPr id="3" name="TextBox 2">
            <a:extLst>
              <a:ext uri="{FF2B5EF4-FFF2-40B4-BE49-F238E27FC236}">
                <a16:creationId xmlns:a16="http://schemas.microsoft.com/office/drawing/2014/main" id="{EC209EB8-3320-95F2-102C-FF6CB10284DA}"/>
              </a:ext>
            </a:extLst>
          </p:cNvPr>
          <p:cNvSpPr txBox="1"/>
          <p:nvPr/>
        </p:nvSpPr>
        <p:spPr>
          <a:xfrm>
            <a:off x="1489585" y="2979633"/>
            <a:ext cx="7379111" cy="461665"/>
          </a:xfrm>
          <a:prstGeom prst="rect">
            <a:avLst/>
          </a:prstGeom>
          <a:solidFill>
            <a:srgbClr val="DDE0E5"/>
          </a:solidFill>
        </p:spPr>
        <p:txBody>
          <a:bodyPr wrap="square">
            <a:spAutoFit/>
          </a:bodyPr>
          <a:lstStyle>
            <a:defPPr>
              <a:defRPr lang="el-GR"/>
            </a:defPPr>
            <a:lvl1pPr>
              <a:defRPr sz="2400"/>
            </a:lvl1pPr>
          </a:lstStyle>
          <a:p>
            <a:r>
              <a:rPr lang="en-US" dirty="0"/>
              <a:t>2. </a:t>
            </a:r>
            <a:r>
              <a:rPr lang="el-GR" dirty="0">
                <a:hlinkClick r:id="rId5" action="ppaction://hlinksldjump"/>
              </a:rPr>
              <a:t>Ενσωμάτωση στην πραγματική ζωή</a:t>
            </a:r>
            <a:endParaRPr lang="el-GR"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Στόχοι</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04349"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για την υγεία των γυναικών</a:t>
            </a:r>
            <a:r>
              <a:rPr lang="en-US" dirty="0">
                <a:solidFill>
                  <a:schemeClr val="tx1"/>
                </a:solidFill>
              </a:rPr>
              <a:t>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930013"/>
            <a:ext cx="7872768" cy="3075652"/>
          </a:xfrm>
        </p:spPr>
        <p:txBody>
          <a:bodyPr>
            <a:normAutofit/>
          </a:bodyPr>
          <a:lstStyle/>
          <a:p>
            <a:r>
              <a:rPr lang="el-GR" dirty="0"/>
              <a:t>Να βοηθήσει τις εκπαιδευόμενες να εξοικειωθούν με τις εφαρμογές γυναικείας υγείας.</a:t>
            </a:r>
            <a:endParaRPr lang="en-GB" dirty="0"/>
          </a:p>
          <a:p>
            <a:r>
              <a:rPr lang="el-GR" dirty="0"/>
              <a:t>Να παρέχει πραγματικά σενάρια και καταστάσεις για το πώς μπορούν οι εφαρμογές για τη γυναικεία υγεία να βοηθήσουν τη συνολική υγεία μιας γυναίκας.</a:t>
            </a:r>
            <a:endParaRPr lang="en-GB" dirty="0"/>
          </a:p>
          <a:p>
            <a:endParaRPr lang="en-US" dirty="0"/>
          </a:p>
        </p:txBody>
      </p:sp>
      <p:sp>
        <p:nvSpPr>
          <p:cNvPr id="2" name="TextBox 1">
            <a:extLst>
              <a:ext uri="{FF2B5EF4-FFF2-40B4-BE49-F238E27FC236}">
                <a16:creationId xmlns:a16="http://schemas.microsoft.com/office/drawing/2014/main" id="{F1E5739B-70AA-F9D9-B688-0BFCD8BDBF8C}"/>
              </a:ext>
            </a:extLst>
          </p:cNvPr>
          <p:cNvSpPr txBox="1"/>
          <p:nvPr/>
        </p:nvSpPr>
        <p:spPr>
          <a:xfrm>
            <a:off x="8312134" y="6156715"/>
            <a:ext cx="3879866" cy="276999"/>
          </a:xfrm>
          <a:prstGeom prst="rect">
            <a:avLst/>
          </a:prstGeom>
          <a:noFill/>
        </p:spPr>
        <p:txBody>
          <a:bodyPr wrap="square">
            <a:spAutoFit/>
          </a:bodyPr>
          <a:lstStyle/>
          <a:p>
            <a:pPr algn="r"/>
            <a:r>
              <a:rPr lang="el-GR" sz="1200" dirty="0">
                <a:hlinkClick r:id="rId3"/>
              </a:rPr>
              <a:t>Πηγή: Εικόνα από</a:t>
            </a:r>
            <a:r>
              <a:rPr lang="en-US" sz="1200" dirty="0">
                <a:hlinkClick r:id="rId3"/>
              </a:rPr>
              <a:t> nuraghies </a:t>
            </a:r>
            <a:r>
              <a:rPr lang="el-GR" sz="1200" dirty="0">
                <a:hlinkClick r:id="rId3"/>
              </a:rPr>
              <a:t>σε</a:t>
            </a:r>
            <a:r>
              <a:rPr lang="en-US" sz="1200" dirty="0">
                <a:hlinkClick r:id="rId3"/>
              </a:rPr>
              <a:t> Freepik</a:t>
            </a:r>
            <a:endParaRPr lang="el-GR" sz="1200" dirty="0"/>
          </a:p>
        </p:txBody>
      </p:sp>
      <p:pic>
        <p:nvPicPr>
          <p:cNvPr id="3" name="Google Shape;479;g2c319d66040_0_178">
            <a:extLst>
              <a:ext uri="{FF2B5EF4-FFF2-40B4-BE49-F238E27FC236}">
                <a16:creationId xmlns:a16="http://schemas.microsoft.com/office/drawing/2014/main" id="{671C886E-D7A5-C613-1524-67DA4F7ADC74}"/>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70032" y="2604099"/>
            <a:ext cx="6390605" cy="3389345"/>
          </a:xfrm>
        </p:spPr>
        <p:txBody>
          <a:bodyPr>
            <a:noAutofit/>
          </a:bodyPr>
          <a:lstStyle/>
          <a:p>
            <a:r>
              <a:rPr lang="el-GR" sz="2000" dirty="0"/>
              <a:t>Απόκτηση δεξιοτήτων που χρειάζονται για την αποτελεσματική χρήση εφαρμογών γυναικείας υγείας</a:t>
            </a:r>
            <a:r>
              <a:rPr lang="en-GB" sz="2000" dirty="0"/>
              <a:t>. </a:t>
            </a:r>
          </a:p>
          <a:p>
            <a:r>
              <a:rPr lang="el-GR" sz="2000" dirty="0"/>
              <a:t>Ενίσχυση των δεξιοτήτων που απαιτούνται για τη λήψη τεκμηριωμένων αποφάσεων όσον αφορά την επιλογή, τη χρήση και την ενσωμάτωση των εφαρμογών στην καθημερινή ζωή των εκπαιδευομένων, αν το επιθυμούν.</a:t>
            </a:r>
            <a:endParaRPr lang="en-GB" sz="2000" dirty="0"/>
          </a:p>
          <a:p>
            <a:endParaRPr lang="en-US" sz="2000" dirty="0"/>
          </a:p>
          <a:p>
            <a:pPr marL="0" indent="0">
              <a:lnSpc>
                <a:spcPct val="150000"/>
              </a:lnSpc>
              <a:spcAft>
                <a:spcPts val="1200"/>
              </a:spcAft>
              <a:buClr>
                <a:srgbClr val="C01E24"/>
              </a:buClr>
              <a:buNone/>
            </a:pPr>
            <a:endParaRPr lang="en-US" sz="2000" i="1" dirty="0">
              <a:solidFill>
                <a:srgbClr val="FF0000"/>
              </a:solidFill>
            </a:endParaRP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l-GR" dirty="0">
                <a:solidFill>
                  <a:srgbClr val="203864"/>
                </a:solidFill>
              </a:rPr>
              <a:t>Δεξιότητες</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68918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για την υγεία των γυναικών</a:t>
            </a:r>
            <a:r>
              <a:rPr lang="en-GB" dirty="0">
                <a:solidFill>
                  <a:schemeClr val="tx1"/>
                </a:solidFill>
              </a:rPr>
              <a:t> </a:t>
            </a:r>
            <a:r>
              <a:rPr lang="en-US" dirty="0">
                <a:solidFill>
                  <a:schemeClr val="tx1"/>
                </a:solidFill>
              </a:rPr>
              <a:t> </a:t>
            </a: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26720" cy="430887"/>
          </a:xfrm>
          <a:prstGeom prst="rect">
            <a:avLst/>
          </a:prstGeom>
        </p:spPr>
        <p:txBody>
          <a:bodyPr wrap="none">
            <a:spAutoFit/>
          </a:bodyPr>
          <a:lstStyle/>
          <a:p>
            <a:r>
              <a:rPr lang="it-IT"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1E187D40-6698-98E4-4443-0C828CE46E4F}"/>
              </a:ext>
            </a:extLst>
          </p:cNvPr>
          <p:cNvSpPr/>
          <p:nvPr/>
        </p:nvSpPr>
        <p:spPr>
          <a:xfrm>
            <a:off x="3419912" y="6129356"/>
            <a:ext cx="8772088" cy="276999"/>
          </a:xfrm>
          <a:prstGeom prst="rect">
            <a:avLst/>
          </a:prstGeom>
        </p:spPr>
        <p:txBody>
          <a:bodyPr wrap="square">
            <a:spAutoFit/>
          </a:bodyPr>
          <a:lstStyle/>
          <a:p>
            <a:pPr algn="r"/>
            <a:r>
              <a:rPr lang="el-GR" sz="1200" dirty="0">
                <a:hlinkClick r:id="rId3"/>
              </a:rPr>
              <a:t>Εικόνα από</a:t>
            </a:r>
            <a:r>
              <a:rPr lang="en-US" sz="1200" dirty="0">
                <a:hlinkClick r:id="rId3"/>
              </a:rPr>
              <a:t> vectorjuice </a:t>
            </a:r>
            <a:r>
              <a:rPr lang="el-GR" sz="1200" dirty="0">
                <a:hlinkClick r:id="rId3"/>
              </a:rPr>
              <a:t>σε</a:t>
            </a:r>
            <a:r>
              <a:rPr lang="en-US" sz="1200" dirty="0">
                <a:hlinkClick r:id="rId3"/>
              </a:rPr>
              <a:t> Freepik</a:t>
            </a:r>
            <a:endParaRPr lang="en-US" sz="1200" dirty="0"/>
          </a:p>
        </p:txBody>
      </p:sp>
      <p:pic>
        <p:nvPicPr>
          <p:cNvPr id="8" name="Google Shape;190;g2c07f5df07d_0_263">
            <a:extLst>
              <a:ext uri="{FF2B5EF4-FFF2-40B4-BE49-F238E27FC236}">
                <a16:creationId xmlns:a16="http://schemas.microsoft.com/office/drawing/2014/main" id="{008DFF2F-B8CE-7742-9889-A7A094CFC1A3}"/>
              </a:ext>
            </a:extLst>
          </p:cNvPr>
          <p:cNvPicPr preferRelativeResize="0"/>
          <p:nvPr/>
        </p:nvPicPr>
        <p:blipFill rotWithShape="1">
          <a:blip r:embed="rId4">
            <a:alphaModFix/>
          </a:blip>
          <a:srcRect l="9128" t="10193" r="8041" b="10723"/>
          <a:stretch/>
        </p:blipFill>
        <p:spPr>
          <a:xfrm>
            <a:off x="7570694" y="1897981"/>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30CF13ED-F1B3-242B-5FCA-C1DAC7591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292034"/>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lvl="0"/>
            <a:r>
              <a:rPr lang="en-US" altLang="el-GR" sz="2700" dirty="0">
                <a:solidFill>
                  <a:srgbClr val="C01E24"/>
                </a:solidFill>
              </a:rPr>
              <a:t>7.2.1</a:t>
            </a:r>
            <a:r>
              <a:rPr lang="en-US" altLang="el-GR" dirty="0">
                <a:solidFill>
                  <a:srgbClr val="C01E24"/>
                </a:solidFill>
              </a:rPr>
              <a:t/>
            </a:r>
            <a:br>
              <a:rPr lang="en-US" altLang="el-GR" dirty="0">
                <a:solidFill>
                  <a:srgbClr val="C01E24"/>
                </a:solidFill>
              </a:rPr>
            </a:br>
            <a:r>
              <a:rPr lang="el-GR" altLang="el-GR" dirty="0">
                <a:solidFill>
                  <a:srgbClr val="C01E24"/>
                </a:solidFill>
              </a:rPr>
              <a:t>Παραδείγματα εφαρμογών για την υγεία των γυναικών</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el-GR" sz="2000" dirty="0"/>
              <a:t>Εξοικείωση με τις πιο κοινές κατηγορίες εφαρμογών για την υγεία των γυναικών.</a:t>
            </a:r>
            <a:endParaRPr lang="en-US" sz="2000" dirty="0"/>
          </a:p>
          <a:p>
            <a:pPr fontAlgn="base"/>
            <a:r>
              <a:rPr lang="el-GR" sz="2000" dirty="0"/>
              <a:t>Προσδιορισμός και κατηγοριοποίηση των εφαρμογών και των βασικών χαρακτηριστικών και λειτουργιών τους.</a:t>
            </a:r>
            <a:endParaRPr lang="en-US" sz="2000" dirty="0"/>
          </a:p>
          <a:p>
            <a:pPr fontAlgn="base"/>
            <a:r>
              <a:rPr lang="el-GR" sz="2000" dirty="0"/>
              <a:t>Εξοικείωση με εφαρμογές που χρησιμοποιούν για πρώτη φορά.</a:t>
            </a:r>
            <a:endParaRPr lang="en-US" sz="2000" dirty="0"/>
          </a:p>
          <a:p>
            <a:pPr lvl="0"/>
            <a:endParaRPr lang="el-GR" sz="2000" dirty="0"/>
          </a:p>
        </p:txBody>
      </p:sp>
      <p:sp>
        <p:nvSpPr>
          <p:cNvPr id="3" name="TextBox 2">
            <a:extLst>
              <a:ext uri="{FF2B5EF4-FFF2-40B4-BE49-F238E27FC236}">
                <a16:creationId xmlns:a16="http://schemas.microsoft.com/office/drawing/2014/main" id="{31AA4E52-6AF2-99AA-EE59-36F65DE8F3D5}"/>
              </a:ext>
            </a:extLst>
          </p:cNvPr>
          <p:cNvSpPr txBox="1"/>
          <p:nvPr/>
        </p:nvSpPr>
        <p:spPr>
          <a:xfrm>
            <a:off x="5523839" y="6146950"/>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426774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000" y="666342"/>
            <a:ext cx="11059692" cy="728162"/>
          </a:xfrm>
        </p:spPr>
        <p:txBody>
          <a:bodyPr>
            <a:normAutofit fontScale="90000"/>
          </a:bodyPr>
          <a:lstStyle/>
          <a:p>
            <a:r>
              <a:rPr lang="el-GR" sz="2800" dirty="0"/>
              <a:t>Παράδειγμα</a:t>
            </a:r>
            <a:r>
              <a:rPr lang="en-GB" sz="2800" dirty="0"/>
              <a:t> 1: </a:t>
            </a:r>
            <a:r>
              <a:rPr lang="el-GR" sz="2800" dirty="0"/>
              <a:t/>
            </a:r>
            <a:br>
              <a:rPr lang="el-GR" sz="2800" dirty="0"/>
            </a:br>
            <a:r>
              <a:rPr lang="en-GB" sz="2800" dirty="0" err="1"/>
              <a:t>Euki</a:t>
            </a:r>
            <a:r>
              <a:rPr lang="en-GB" sz="2800" dirty="0"/>
              <a:t> – </a:t>
            </a:r>
            <a:r>
              <a:rPr lang="el-GR" sz="2800" dirty="0"/>
              <a:t>Εφαρμογή παρακολούθησης της περιόδου</a:t>
            </a:r>
            <a:endParaRPr lang="el-GR" sz="2400" dirty="0"/>
          </a:p>
        </p:txBody>
      </p:sp>
      <p:sp>
        <p:nvSpPr>
          <p:cNvPr id="4" name="Θέση περιεχομένου 3"/>
          <p:cNvSpPr>
            <a:spLocks noGrp="1"/>
          </p:cNvSpPr>
          <p:nvPr>
            <p:ph idx="1"/>
          </p:nvPr>
        </p:nvSpPr>
        <p:spPr>
          <a:xfrm>
            <a:off x="566153" y="1819044"/>
            <a:ext cx="11059693" cy="5038956"/>
          </a:xfrm>
        </p:spPr>
        <p:txBody>
          <a:bodyPr>
            <a:normAutofit fontScale="92500" lnSpcReduction="10000"/>
          </a:bodyPr>
          <a:lstStyle/>
          <a:p>
            <a:pPr marL="0" indent="0" algn="just">
              <a:buNone/>
            </a:pPr>
            <a:r>
              <a:rPr lang="el-GR" sz="1700" dirty="0"/>
              <a:t>Εφαρμογή παρακολούθησης της περιόδου που προσφέρει ολοκληρωμένες πληροφορίες για τη σεξουαλική και αναπαραγωγική υγεία, ένα υποστηρικτικό, περιεκτικό και προσαρμόσιμο περιβάλλον χρήστη και προστασία προσωπικών δεδομένων και ασφάλεια. Χαρακτηριστικά:</a:t>
            </a:r>
            <a:endParaRPr lang="en-US" sz="700" dirty="0"/>
          </a:p>
          <a:p>
            <a:pPr marL="457200" indent="-457200" algn="just">
              <a:buFont typeface="+mj-lt"/>
              <a:buAutoNum type="arabicPeriod"/>
            </a:pPr>
            <a:r>
              <a:rPr lang="el-GR" sz="1600" b="1" dirty="0"/>
              <a:t>ΗΜΕΡΟΛΟΓΙΟ ΚΑΙ ΚΑΤΑΓΡΑΦΗ</a:t>
            </a:r>
            <a:r>
              <a:rPr lang="en-GB" sz="1600" b="1" dirty="0"/>
              <a:t>: </a:t>
            </a:r>
            <a:r>
              <a:rPr lang="el-GR" sz="1600" dirty="0"/>
              <a:t>παρακολούθηση της αιμορραγίας, των συναισθημάτων, των αλλαγών στο σώμα, της σεξουαλικής δραστηριότητας, της αντισύλληψης και των ραντεβού· παρακολούθηση των εξετάσεων εγκυμοσύνης ή ΣΜΝ και των αποτελεσμάτων τους· εντοπισμός μοτίβων στον εμμηνορροϊκό κύκλο ή στις αλλαγές στο σώμα που συμβαίνουν κατά τη διάρκεια της περιόδου· καταγραφή παρατηρήσεων για κοινοποίηση με τον πάροχο υγειονομικής περίθαλψης στο επόμενο ραντεβού.</a:t>
            </a:r>
            <a:endParaRPr lang="en-US" sz="1600" dirty="0"/>
          </a:p>
          <a:p>
            <a:pPr marL="457200" indent="-457200" algn="just">
              <a:buFont typeface="+mj-lt"/>
              <a:buAutoNum type="arabicPeriod"/>
            </a:pPr>
            <a:r>
              <a:rPr lang="el-GR" sz="1600" b="1" dirty="0"/>
              <a:t>ΠΡΟΣΩΠΙΚΕΣ ΥΠΕΝΘΥΜΙΣΕΙΣ:</a:t>
            </a:r>
            <a:r>
              <a:rPr lang="it-IT" sz="1600" b="1" dirty="0"/>
              <a:t> </a:t>
            </a:r>
            <a:r>
              <a:rPr lang="el-GR" sz="1600" dirty="0"/>
              <a:t>Ορίστε μεμονωμένες ή επαναλαμβανόμενες υπενθυμίσεις για θέματα σεξουαλικής υγείας, όπως η λήψη χαπιών και τα τεστ εγκυμοσύνης. Λάβετε διακριτικές υπενθυμίσεις, ώστε κανείς να μην γνωρίζει τις λεπτομέρειες της προσωπικής σας ζωής.</a:t>
            </a:r>
            <a:endParaRPr lang="en-GB" sz="1600" b="1" dirty="0"/>
          </a:p>
          <a:p>
            <a:pPr marL="457200" indent="-457200">
              <a:buFont typeface="+mj-lt"/>
              <a:buAutoNum type="arabicPeriod"/>
            </a:pPr>
            <a:r>
              <a:rPr lang="el-GR" sz="1600" b="1" dirty="0"/>
              <a:t>ΥΠΟΣΤΗΡΙΞΗ ΓΙΑ ΑΜΒΛΩΣΗ ΚΑΙ ΑΠΟΒΟΛΗ:</a:t>
            </a:r>
            <a:r>
              <a:rPr lang="en-GB" sz="1600" b="1" dirty="0"/>
              <a:t> </a:t>
            </a:r>
            <a:r>
              <a:rPr lang="el-GR" sz="1600" dirty="0"/>
              <a:t>Μάθετε για τη φαρμακευτική και τη χειρουργική άμβλωση, προετοιμαστείτε για ένα ραντεβού στην κλινική, περιηγηθείτε στις συχνές ερωτήσεις για να λύσετε τυχόν απορίες σας και να συνδεθείτε με αξιόπιστες πηγές για περισσότερες πληροφορίες. Διαβάστε ιστορίες από άλλες γυναίκες που έχουν υποβληθεί σε άμβλωση ή έχουν αποβάλει.</a:t>
            </a:r>
            <a:endParaRPr lang="en-US" sz="1600" dirty="0"/>
          </a:p>
          <a:p>
            <a:pPr marL="457200" indent="-457200">
              <a:buFont typeface="+mj-lt"/>
              <a:buAutoNum type="arabicPeriod"/>
            </a:pPr>
            <a:r>
              <a:rPr lang="el-GR" sz="1600" b="1" dirty="0"/>
              <a:t>ΔΙΑΔΡΑΣΤΙΚΗ ΠΛΗΡΟΦΟΡΗΣΗ ΓΙΑ ΤΗΝ ΑΝΤΙΣΥΛΛΗΨΗ:</a:t>
            </a:r>
            <a:r>
              <a:rPr lang="en-GB" sz="1600" b="1" dirty="0"/>
              <a:t> </a:t>
            </a:r>
            <a:r>
              <a:rPr lang="el-GR" sz="1600" dirty="0"/>
              <a:t>Ενημερωθείτε για τις επιλογές που ανταποκρίνονται στις ανάγκες σας μέσω ενός διαδραστικού κουίζ. Μάθετε λεπτομερείς πληροφορίες για τις μεθόδους που σας ενδιαφέρουν περισσότερο.</a:t>
            </a:r>
            <a:endParaRPr lang="en-GB" sz="1600" b="1" dirty="0"/>
          </a:p>
          <a:p>
            <a:pPr marL="457200" indent="-457200">
              <a:buFont typeface="+mj-lt"/>
              <a:buAutoNum type="arabicPeriod"/>
            </a:pPr>
            <a:r>
              <a:rPr lang="el-GR" sz="1600" b="1" dirty="0"/>
              <a:t>ΣΤΟΙΧΕΙΑ ΓΙΑ ΤΗ ΣΕΞΟΥΑΛΙΚΟΤΗΤΑ:</a:t>
            </a:r>
            <a:r>
              <a:rPr lang="en-GB" sz="1600" b="1" dirty="0"/>
              <a:t> </a:t>
            </a:r>
            <a:r>
              <a:rPr lang="el-GR" sz="1600" dirty="0"/>
              <a:t>Περιηγηθείτε σε εύκολα κατανοητές πληροφορίες που αφορούν το βιολογικό φύλο, το κοινωνικό φύλο και τον σεξουαλικό προσανατολισμό· ενημερωθείτε για τη συναίνεση και για το πού μπορείτε να απευθυνθείτε αν χρειάζεστε υποστήριξη· συνδεθείτε με πηγές που μπορούν να απαντήσουν σε άλλες ερωτήσεις που έχετε σχετικά με θέματα ΛΟΑΤΚΙ, το σεξ, το φύλο και την υγεία.</a:t>
            </a:r>
            <a:endParaRPr lang="en-GB" sz="1600" b="1" dirty="0"/>
          </a:p>
        </p:txBody>
      </p:sp>
      <p:pic>
        <p:nvPicPr>
          <p:cNvPr id="3" name="Immagine 2">
            <a:extLst>
              <a:ext uri="{FF2B5EF4-FFF2-40B4-BE49-F238E27FC236}">
                <a16:creationId xmlns:a16="http://schemas.microsoft.com/office/drawing/2014/main" id="{5DA3C454-6673-454F-ACB7-5D76112AE5C4}"/>
              </a:ext>
            </a:extLst>
          </p:cNvPr>
          <p:cNvPicPr>
            <a:picLocks noChangeAspect="1"/>
          </p:cNvPicPr>
          <p:nvPr/>
        </p:nvPicPr>
        <p:blipFill>
          <a:blip r:embed="rId3"/>
          <a:stretch>
            <a:fillRect/>
          </a:stretch>
        </p:blipFill>
        <p:spPr>
          <a:xfrm>
            <a:off x="9703774" y="456938"/>
            <a:ext cx="1362106" cy="1362106"/>
          </a:xfrm>
          <a:prstGeom prst="rect">
            <a:avLst/>
          </a:prstGeom>
        </p:spPr>
      </p:pic>
    </p:spTree>
    <p:extLst>
      <p:ext uri="{BB962C8B-B14F-4D97-AF65-F5344CB8AC3E}">
        <p14:creationId xmlns:p14="http://schemas.microsoft.com/office/powerpoint/2010/main" val="1278730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33655" y="377238"/>
            <a:ext cx="2647669" cy="123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Η εικόνα που εμφανίζεται όταν ανοίγετε την εφαρμογή για 1</a:t>
            </a:r>
            <a:r>
              <a:rPr lang="el-GR" sz="2000" baseline="30000" dirty="0"/>
              <a:t>η</a:t>
            </a:r>
            <a:r>
              <a:rPr lang="el-GR" sz="2000" dirty="0"/>
              <a:t> φορά</a:t>
            </a:r>
          </a:p>
        </p:txBody>
      </p:sp>
      <p:sp>
        <p:nvSpPr>
          <p:cNvPr id="4" name="Ορθογώνιο 3"/>
          <p:cNvSpPr/>
          <p:nvPr/>
        </p:nvSpPr>
        <p:spPr>
          <a:xfrm>
            <a:off x="3953876" y="5457552"/>
            <a:ext cx="2647670" cy="123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Μπορείτε επίσης να ορίσετε έναν κωδικό </a:t>
            </a:r>
            <a:r>
              <a:rPr lang="en-GB" sz="1600" dirty="0"/>
              <a:t>PIN </a:t>
            </a:r>
            <a:r>
              <a:rPr lang="el-GR" sz="1600" dirty="0"/>
              <a:t>για την περαιτέρω προστασία των προσωπικών σας δεδομένων.</a:t>
            </a:r>
          </a:p>
        </p:txBody>
      </p:sp>
      <p:sp>
        <p:nvSpPr>
          <p:cNvPr id="18" name="Ορθογώνιο 17"/>
          <p:cNvSpPr/>
          <p:nvPr/>
        </p:nvSpPr>
        <p:spPr>
          <a:xfrm>
            <a:off x="7474097" y="236512"/>
            <a:ext cx="4560107"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Αφού κάνετε κλικ στο κουμπί </a:t>
            </a:r>
            <a:r>
              <a:rPr lang="en-GB" dirty="0"/>
              <a:t>LET</a:t>
            </a:r>
            <a:r>
              <a:rPr lang="el-GR" dirty="0"/>
              <a:t>’</a:t>
            </a:r>
            <a:r>
              <a:rPr lang="en-GB" dirty="0"/>
              <a:t>S START (</a:t>
            </a:r>
            <a:r>
              <a:rPr lang="el-GR" dirty="0"/>
              <a:t>Ας ξεκινήσουμε), αποφασίσετε αν θέλετε </a:t>
            </a:r>
            <a:r>
              <a:rPr lang="en-GB" dirty="0"/>
              <a:t>PIN </a:t>
            </a:r>
            <a:r>
              <a:rPr lang="el-GR" dirty="0"/>
              <a:t>ή όχι και συμφωνήσετε με τους όρους χρήσης, μπορείτε να αρχίσετε να παρακολουθείτε την περίοδό σας.</a:t>
            </a:r>
          </a:p>
        </p:txBody>
      </p:sp>
      <p:sp>
        <p:nvSpPr>
          <p:cNvPr id="19" name="Βέλος προς τα κάτω 18"/>
          <p:cNvSpPr/>
          <p:nvPr/>
        </p:nvSpPr>
        <p:spPr>
          <a:xfrm>
            <a:off x="10770430" y="1686813"/>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5" name="Immagine 24">
            <a:extLst>
              <a:ext uri="{FF2B5EF4-FFF2-40B4-BE49-F238E27FC236}">
                <a16:creationId xmlns:a16="http://schemas.microsoft.com/office/drawing/2014/main" id="{8D14F415-9186-4931-A194-17B113E05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12" y="1996168"/>
            <a:ext cx="2647669" cy="4692258"/>
          </a:xfrm>
          <a:prstGeom prst="rect">
            <a:avLst/>
          </a:prstGeom>
        </p:spPr>
      </p:pic>
      <p:sp>
        <p:nvSpPr>
          <p:cNvPr id="26" name="Freccia in giù 25">
            <a:extLst>
              <a:ext uri="{FF2B5EF4-FFF2-40B4-BE49-F238E27FC236}">
                <a16:creationId xmlns:a16="http://schemas.microsoft.com/office/drawing/2014/main" id="{826A6BA0-174A-4544-9BCD-955DBC65C880}"/>
              </a:ext>
            </a:extLst>
          </p:cNvPr>
          <p:cNvSpPr/>
          <p:nvPr/>
        </p:nvSpPr>
        <p:spPr>
          <a:xfrm>
            <a:off x="1620247" y="1608112"/>
            <a:ext cx="266797" cy="388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Immagine 28">
            <a:extLst>
              <a:ext uri="{FF2B5EF4-FFF2-40B4-BE49-F238E27FC236}">
                <a16:creationId xmlns:a16="http://schemas.microsoft.com/office/drawing/2014/main" id="{6FB6E935-B43B-44DB-A419-1D193D4BEA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876" y="377238"/>
            <a:ext cx="2647669" cy="4478974"/>
          </a:xfrm>
          <a:prstGeom prst="rect">
            <a:avLst/>
          </a:prstGeom>
        </p:spPr>
      </p:pic>
      <p:sp>
        <p:nvSpPr>
          <p:cNvPr id="30" name="Freccia in su 29">
            <a:extLst>
              <a:ext uri="{FF2B5EF4-FFF2-40B4-BE49-F238E27FC236}">
                <a16:creationId xmlns:a16="http://schemas.microsoft.com/office/drawing/2014/main" id="{1AA1A8E9-4094-4D97-B7B2-EC6D341B3ABA}"/>
              </a:ext>
            </a:extLst>
          </p:cNvPr>
          <p:cNvSpPr/>
          <p:nvPr/>
        </p:nvSpPr>
        <p:spPr>
          <a:xfrm>
            <a:off x="5163410" y="5025934"/>
            <a:ext cx="228600" cy="3592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Immagine 31">
            <a:extLst>
              <a:ext uri="{FF2B5EF4-FFF2-40B4-BE49-F238E27FC236}">
                <a16:creationId xmlns:a16="http://schemas.microsoft.com/office/drawing/2014/main" id="{CBEBFB7F-75AD-4311-95F7-A85C53F39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4150" y="1996168"/>
            <a:ext cx="2227114" cy="4478974"/>
          </a:xfrm>
          <a:prstGeom prst="rect">
            <a:avLst/>
          </a:prstGeom>
        </p:spPr>
      </p:pic>
      <p:sp>
        <p:nvSpPr>
          <p:cNvPr id="33" name="Ovale 32">
            <a:extLst>
              <a:ext uri="{FF2B5EF4-FFF2-40B4-BE49-F238E27FC236}">
                <a16:creationId xmlns:a16="http://schemas.microsoft.com/office/drawing/2014/main" id="{A0B60DDD-CF0E-4AE9-8AC3-0889A706F53B}"/>
              </a:ext>
            </a:extLst>
          </p:cNvPr>
          <p:cNvSpPr/>
          <p:nvPr/>
        </p:nvSpPr>
        <p:spPr>
          <a:xfrm>
            <a:off x="11887247" y="236512"/>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1</a:t>
            </a:r>
          </a:p>
        </p:txBody>
      </p:sp>
      <p:pic>
        <p:nvPicPr>
          <p:cNvPr id="34" name="Immagine 33">
            <a:extLst>
              <a:ext uri="{FF2B5EF4-FFF2-40B4-BE49-F238E27FC236}">
                <a16:creationId xmlns:a16="http://schemas.microsoft.com/office/drawing/2014/main" id="{0AFF406E-D201-4F9D-AE3A-FF2090602A5C}"/>
              </a:ext>
            </a:extLst>
          </p:cNvPr>
          <p:cNvPicPr>
            <a:picLocks noChangeAspect="1"/>
          </p:cNvPicPr>
          <p:nvPr/>
        </p:nvPicPr>
        <p:blipFill>
          <a:blip r:embed="rId6"/>
          <a:stretch>
            <a:fillRect/>
          </a:stretch>
        </p:blipFill>
        <p:spPr>
          <a:xfrm>
            <a:off x="2740156" y="6029446"/>
            <a:ext cx="402371" cy="499915"/>
          </a:xfrm>
          <a:prstGeom prst="rect">
            <a:avLst/>
          </a:prstGeom>
        </p:spPr>
      </p:pic>
      <p:sp>
        <p:nvSpPr>
          <p:cNvPr id="35" name="Ovale 34">
            <a:extLst>
              <a:ext uri="{FF2B5EF4-FFF2-40B4-BE49-F238E27FC236}">
                <a16:creationId xmlns:a16="http://schemas.microsoft.com/office/drawing/2014/main" id="{C71FF04F-24EA-4343-986E-5439CCADE281}"/>
              </a:ext>
            </a:extLst>
          </p:cNvPr>
          <p:cNvSpPr/>
          <p:nvPr/>
        </p:nvSpPr>
        <p:spPr>
          <a:xfrm>
            <a:off x="11887247" y="624568"/>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2</a:t>
            </a:r>
          </a:p>
        </p:txBody>
      </p:sp>
      <p:pic>
        <p:nvPicPr>
          <p:cNvPr id="36" name="Immagine 35">
            <a:extLst>
              <a:ext uri="{FF2B5EF4-FFF2-40B4-BE49-F238E27FC236}">
                <a16:creationId xmlns:a16="http://schemas.microsoft.com/office/drawing/2014/main" id="{3B0EF9FD-A3D8-4BD8-9961-22DC692EB360}"/>
              </a:ext>
            </a:extLst>
          </p:cNvPr>
          <p:cNvPicPr>
            <a:picLocks noChangeAspect="1"/>
          </p:cNvPicPr>
          <p:nvPr/>
        </p:nvPicPr>
        <p:blipFill>
          <a:blip r:embed="rId7"/>
          <a:stretch>
            <a:fillRect/>
          </a:stretch>
        </p:blipFill>
        <p:spPr>
          <a:xfrm>
            <a:off x="6400359" y="3892021"/>
            <a:ext cx="402371" cy="493819"/>
          </a:xfrm>
          <a:prstGeom prst="rect">
            <a:avLst/>
          </a:prstGeom>
        </p:spPr>
      </p:pic>
      <p:pic>
        <p:nvPicPr>
          <p:cNvPr id="38" name="Immagine 37">
            <a:extLst>
              <a:ext uri="{FF2B5EF4-FFF2-40B4-BE49-F238E27FC236}">
                <a16:creationId xmlns:a16="http://schemas.microsoft.com/office/drawing/2014/main" id="{AF2B0779-8070-4C24-9C73-3EC46EB7BA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3225" y="1833424"/>
            <a:ext cx="2647670" cy="4695937"/>
          </a:xfrm>
          <a:prstGeom prst="rect">
            <a:avLst/>
          </a:prstGeom>
        </p:spPr>
      </p:pic>
      <p:sp>
        <p:nvSpPr>
          <p:cNvPr id="39" name="Ovale 38">
            <a:extLst>
              <a:ext uri="{FF2B5EF4-FFF2-40B4-BE49-F238E27FC236}">
                <a16:creationId xmlns:a16="http://schemas.microsoft.com/office/drawing/2014/main" id="{D9B5CDA6-E2BC-4D8B-972F-9791A0840C3D}"/>
              </a:ext>
            </a:extLst>
          </p:cNvPr>
          <p:cNvSpPr/>
          <p:nvPr/>
        </p:nvSpPr>
        <p:spPr>
          <a:xfrm>
            <a:off x="11898086" y="1009086"/>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3</a:t>
            </a:r>
          </a:p>
        </p:txBody>
      </p:sp>
      <p:pic>
        <p:nvPicPr>
          <p:cNvPr id="40" name="Immagine 39">
            <a:extLst>
              <a:ext uri="{FF2B5EF4-FFF2-40B4-BE49-F238E27FC236}">
                <a16:creationId xmlns:a16="http://schemas.microsoft.com/office/drawing/2014/main" id="{14B1DE5E-CBDC-414C-B5F5-7DE478A6C0F5}"/>
              </a:ext>
            </a:extLst>
          </p:cNvPr>
          <p:cNvPicPr>
            <a:picLocks noChangeAspect="1"/>
          </p:cNvPicPr>
          <p:nvPr/>
        </p:nvPicPr>
        <p:blipFill>
          <a:blip r:embed="rId9"/>
          <a:stretch>
            <a:fillRect/>
          </a:stretch>
        </p:blipFill>
        <p:spPr>
          <a:xfrm>
            <a:off x="9049473" y="6282451"/>
            <a:ext cx="402371" cy="493819"/>
          </a:xfrm>
          <a:prstGeom prst="rect">
            <a:avLst/>
          </a:prstGeom>
        </p:spPr>
      </p:pic>
    </p:spTree>
    <p:extLst>
      <p:ext uri="{BB962C8B-B14F-4D97-AF65-F5344CB8AC3E}">
        <p14:creationId xmlns:p14="http://schemas.microsoft.com/office/powerpoint/2010/main" val="2717079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62839" y="402771"/>
            <a:ext cx="2227169" cy="1138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Κάντε κλικ στο «</a:t>
            </a:r>
            <a:r>
              <a:rPr lang="en-US" dirty="0"/>
              <a:t>T</a:t>
            </a:r>
            <a:r>
              <a:rPr lang="it-IT" dirty="0"/>
              <a:t>rack </a:t>
            </a:r>
            <a:r>
              <a:rPr lang="it-IT" dirty="0" err="1"/>
              <a:t>now</a:t>
            </a:r>
            <a:r>
              <a:rPr lang="el-GR" dirty="0"/>
              <a:t>»</a:t>
            </a:r>
            <a:r>
              <a:rPr lang="it-IT" dirty="0"/>
              <a:t> (</a:t>
            </a:r>
            <a:r>
              <a:rPr lang="el-GR" dirty="0"/>
              <a:t>παρακολούθηση τώρα) και ξεκινήστε!</a:t>
            </a:r>
          </a:p>
        </p:txBody>
      </p:sp>
      <p:sp>
        <p:nvSpPr>
          <p:cNvPr id="8" name="Βέλος προς τα κάτω 7"/>
          <p:cNvSpPr/>
          <p:nvPr/>
        </p:nvSpPr>
        <p:spPr>
          <a:xfrm>
            <a:off x="1585367" y="1540846"/>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3324909" y="4946980"/>
            <a:ext cx="2596610" cy="1834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Η εφαρμογή σας επιτρέπει να παρακολουθείτε πολλές διαφορετικές πτυχές της αναπαραγωγικής σας υγείας.</a:t>
            </a:r>
          </a:p>
        </p:txBody>
      </p:sp>
      <p:sp>
        <p:nvSpPr>
          <p:cNvPr id="20" name="Βέλος προς τα κάτω 19"/>
          <p:cNvSpPr/>
          <p:nvPr/>
        </p:nvSpPr>
        <p:spPr>
          <a:xfrm flipV="1">
            <a:off x="4531593" y="4573362"/>
            <a:ext cx="183241" cy="27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p:cNvSpPr/>
          <p:nvPr/>
        </p:nvSpPr>
        <p:spPr>
          <a:xfrm>
            <a:off x="6320138" y="142916"/>
            <a:ext cx="2286762" cy="1687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 Μπορείτε να παρακολουθείτε την έμμηνο ρύση σας και τα προϊόντα που χρησιμοποιείτε για να τη διαχειριστείτε.</a:t>
            </a:r>
            <a:endParaRPr lang="en-GB" dirty="0"/>
          </a:p>
        </p:txBody>
      </p:sp>
      <p:pic>
        <p:nvPicPr>
          <p:cNvPr id="11" name="Immagine 10">
            <a:extLst>
              <a:ext uri="{FF2B5EF4-FFF2-40B4-BE49-F238E27FC236}">
                <a16:creationId xmlns:a16="http://schemas.microsoft.com/office/drawing/2014/main" id="{CACC68B1-E057-4F7C-B23D-28A70FE1C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00" y="1851658"/>
            <a:ext cx="2487290" cy="4929670"/>
          </a:xfrm>
          <a:prstGeom prst="rect">
            <a:avLst/>
          </a:prstGeom>
        </p:spPr>
      </p:pic>
      <p:pic>
        <p:nvPicPr>
          <p:cNvPr id="33" name="Immagine 32">
            <a:extLst>
              <a:ext uri="{FF2B5EF4-FFF2-40B4-BE49-F238E27FC236}">
                <a16:creationId xmlns:a16="http://schemas.microsoft.com/office/drawing/2014/main" id="{21F9A0C7-B09E-4FDB-ACFA-B16B00ACC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835" y="402770"/>
            <a:ext cx="2062758" cy="4073948"/>
          </a:xfrm>
          <a:prstGeom prst="rect">
            <a:avLst/>
          </a:prstGeom>
        </p:spPr>
      </p:pic>
      <p:sp>
        <p:nvSpPr>
          <p:cNvPr id="31" name="Ovale 30">
            <a:extLst>
              <a:ext uri="{FF2B5EF4-FFF2-40B4-BE49-F238E27FC236}">
                <a16:creationId xmlns:a16="http://schemas.microsoft.com/office/drawing/2014/main" id="{413A2E3D-DC24-40B3-BE48-220076972649}"/>
              </a:ext>
            </a:extLst>
          </p:cNvPr>
          <p:cNvSpPr/>
          <p:nvPr/>
        </p:nvSpPr>
        <p:spPr>
          <a:xfrm>
            <a:off x="4567876" y="2759141"/>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4</a:t>
            </a:r>
          </a:p>
        </p:txBody>
      </p:sp>
      <p:pic>
        <p:nvPicPr>
          <p:cNvPr id="29" name="Immagine 28">
            <a:extLst>
              <a:ext uri="{FF2B5EF4-FFF2-40B4-BE49-F238E27FC236}">
                <a16:creationId xmlns:a16="http://schemas.microsoft.com/office/drawing/2014/main" id="{B2D43229-1630-441D-A46E-D99FC662E386}"/>
              </a:ext>
            </a:extLst>
          </p:cNvPr>
          <p:cNvPicPr>
            <a:picLocks noChangeAspect="1"/>
          </p:cNvPicPr>
          <p:nvPr/>
        </p:nvPicPr>
        <p:blipFill>
          <a:blip r:embed="rId5"/>
          <a:stretch>
            <a:fillRect/>
          </a:stretch>
        </p:blipFill>
        <p:spPr>
          <a:xfrm>
            <a:off x="4513648" y="2210298"/>
            <a:ext cx="402371" cy="493819"/>
          </a:xfrm>
          <a:prstGeom prst="rect">
            <a:avLst/>
          </a:prstGeom>
        </p:spPr>
      </p:pic>
      <p:pic>
        <p:nvPicPr>
          <p:cNvPr id="27" name="Immagine 26">
            <a:extLst>
              <a:ext uri="{FF2B5EF4-FFF2-40B4-BE49-F238E27FC236}">
                <a16:creationId xmlns:a16="http://schemas.microsoft.com/office/drawing/2014/main" id="{57AEA1E8-65E8-4079-BF0B-F758D8712AD9}"/>
              </a:ext>
            </a:extLst>
          </p:cNvPr>
          <p:cNvPicPr>
            <a:picLocks noChangeAspect="1"/>
          </p:cNvPicPr>
          <p:nvPr/>
        </p:nvPicPr>
        <p:blipFill>
          <a:blip r:embed="rId6"/>
          <a:stretch>
            <a:fillRect/>
          </a:stretch>
        </p:blipFill>
        <p:spPr>
          <a:xfrm>
            <a:off x="4516693" y="1228549"/>
            <a:ext cx="402371" cy="493819"/>
          </a:xfrm>
          <a:prstGeom prst="rect">
            <a:avLst/>
          </a:prstGeom>
        </p:spPr>
      </p:pic>
      <p:pic>
        <p:nvPicPr>
          <p:cNvPr id="28" name="Immagine 27">
            <a:extLst>
              <a:ext uri="{FF2B5EF4-FFF2-40B4-BE49-F238E27FC236}">
                <a16:creationId xmlns:a16="http://schemas.microsoft.com/office/drawing/2014/main" id="{0AAE5956-90B7-4AED-9AC7-1493AE2DA584}"/>
              </a:ext>
            </a:extLst>
          </p:cNvPr>
          <p:cNvPicPr>
            <a:picLocks noChangeAspect="1"/>
          </p:cNvPicPr>
          <p:nvPr/>
        </p:nvPicPr>
        <p:blipFill>
          <a:blip r:embed="rId7"/>
          <a:stretch>
            <a:fillRect/>
          </a:stretch>
        </p:blipFill>
        <p:spPr>
          <a:xfrm>
            <a:off x="4513648" y="1728257"/>
            <a:ext cx="402371" cy="493819"/>
          </a:xfrm>
          <a:prstGeom prst="rect">
            <a:avLst/>
          </a:prstGeom>
        </p:spPr>
      </p:pic>
      <p:sp>
        <p:nvSpPr>
          <p:cNvPr id="34" name="Ovale 33">
            <a:extLst>
              <a:ext uri="{FF2B5EF4-FFF2-40B4-BE49-F238E27FC236}">
                <a16:creationId xmlns:a16="http://schemas.microsoft.com/office/drawing/2014/main" id="{497BBBC9-C836-4BF4-BD82-D44D30DBC558}"/>
              </a:ext>
            </a:extLst>
          </p:cNvPr>
          <p:cNvSpPr/>
          <p:nvPr/>
        </p:nvSpPr>
        <p:spPr>
          <a:xfrm>
            <a:off x="4567876" y="3252960"/>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5</a:t>
            </a:r>
          </a:p>
        </p:txBody>
      </p:sp>
      <p:sp>
        <p:nvSpPr>
          <p:cNvPr id="35" name="Ovale 34">
            <a:extLst>
              <a:ext uri="{FF2B5EF4-FFF2-40B4-BE49-F238E27FC236}">
                <a16:creationId xmlns:a16="http://schemas.microsoft.com/office/drawing/2014/main" id="{D16BC29C-AC53-46C3-8148-6AB80D8EDC91}"/>
              </a:ext>
            </a:extLst>
          </p:cNvPr>
          <p:cNvSpPr/>
          <p:nvPr/>
        </p:nvSpPr>
        <p:spPr>
          <a:xfrm>
            <a:off x="4567876" y="3725719"/>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6</a:t>
            </a:r>
          </a:p>
        </p:txBody>
      </p:sp>
      <p:sp>
        <p:nvSpPr>
          <p:cNvPr id="36" name="Ovale 35">
            <a:extLst>
              <a:ext uri="{FF2B5EF4-FFF2-40B4-BE49-F238E27FC236}">
                <a16:creationId xmlns:a16="http://schemas.microsoft.com/office/drawing/2014/main" id="{CA44026D-A6E2-42BE-9989-3ED70CB647AC}"/>
              </a:ext>
            </a:extLst>
          </p:cNvPr>
          <p:cNvSpPr/>
          <p:nvPr/>
        </p:nvSpPr>
        <p:spPr>
          <a:xfrm>
            <a:off x="4567876" y="4214497"/>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7</a:t>
            </a:r>
          </a:p>
        </p:txBody>
      </p:sp>
      <p:pic>
        <p:nvPicPr>
          <p:cNvPr id="38" name="Immagine 37">
            <a:extLst>
              <a:ext uri="{FF2B5EF4-FFF2-40B4-BE49-F238E27FC236}">
                <a16:creationId xmlns:a16="http://schemas.microsoft.com/office/drawing/2014/main" id="{4542F672-0C66-488C-8E3B-D31A29F5B0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6420" y="2137556"/>
            <a:ext cx="2286762" cy="4577528"/>
          </a:xfrm>
          <a:prstGeom prst="rect">
            <a:avLst/>
          </a:prstGeom>
        </p:spPr>
      </p:pic>
      <p:pic>
        <p:nvPicPr>
          <p:cNvPr id="39" name="Immagine 38">
            <a:extLst>
              <a:ext uri="{FF2B5EF4-FFF2-40B4-BE49-F238E27FC236}">
                <a16:creationId xmlns:a16="http://schemas.microsoft.com/office/drawing/2014/main" id="{1E184F13-8AC5-4800-9D44-F4043BC14994}"/>
              </a:ext>
            </a:extLst>
          </p:cNvPr>
          <p:cNvPicPr>
            <a:picLocks noChangeAspect="1"/>
          </p:cNvPicPr>
          <p:nvPr/>
        </p:nvPicPr>
        <p:blipFill>
          <a:blip r:embed="rId6"/>
          <a:stretch>
            <a:fillRect/>
          </a:stretch>
        </p:blipFill>
        <p:spPr>
          <a:xfrm>
            <a:off x="7147792" y="1657848"/>
            <a:ext cx="631454" cy="774966"/>
          </a:xfrm>
          <a:prstGeom prst="rect">
            <a:avLst/>
          </a:prstGeom>
        </p:spPr>
      </p:pic>
      <p:pic>
        <p:nvPicPr>
          <p:cNvPr id="41" name="Immagine 40">
            <a:extLst>
              <a:ext uri="{FF2B5EF4-FFF2-40B4-BE49-F238E27FC236}">
                <a16:creationId xmlns:a16="http://schemas.microsoft.com/office/drawing/2014/main" id="{5AFA0691-40AE-41DD-9ACB-FFBFB17010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2281" y="134320"/>
            <a:ext cx="2327557" cy="4577529"/>
          </a:xfrm>
          <a:prstGeom prst="rect">
            <a:avLst/>
          </a:prstGeom>
        </p:spPr>
      </p:pic>
      <p:sp>
        <p:nvSpPr>
          <p:cNvPr id="42" name="Ορθογώνιο 20">
            <a:extLst>
              <a:ext uri="{FF2B5EF4-FFF2-40B4-BE49-F238E27FC236}">
                <a16:creationId xmlns:a16="http://schemas.microsoft.com/office/drawing/2014/main" id="{DB65C00C-EC94-41A0-A1CB-8B66679E6ADF}"/>
              </a:ext>
            </a:extLst>
          </p:cNvPr>
          <p:cNvSpPr/>
          <p:nvPr/>
        </p:nvSpPr>
        <p:spPr>
          <a:xfrm>
            <a:off x="9313076" y="5093335"/>
            <a:ext cx="2286762" cy="1687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t>Μπορείτε επίσης να παρακολουθείτε τα συναισθήματά σας...</a:t>
            </a:r>
            <a:endParaRPr lang="en-GB" sz="2000" dirty="0"/>
          </a:p>
        </p:txBody>
      </p:sp>
      <p:pic>
        <p:nvPicPr>
          <p:cNvPr id="43" name="Immagine 42">
            <a:extLst>
              <a:ext uri="{FF2B5EF4-FFF2-40B4-BE49-F238E27FC236}">
                <a16:creationId xmlns:a16="http://schemas.microsoft.com/office/drawing/2014/main" id="{173F1865-0905-4942-B5D0-31E049EB49DA}"/>
              </a:ext>
            </a:extLst>
          </p:cNvPr>
          <p:cNvPicPr>
            <a:picLocks noChangeAspect="1"/>
          </p:cNvPicPr>
          <p:nvPr/>
        </p:nvPicPr>
        <p:blipFill>
          <a:blip r:embed="rId7"/>
          <a:stretch>
            <a:fillRect/>
          </a:stretch>
        </p:blipFill>
        <p:spPr>
          <a:xfrm>
            <a:off x="10140730" y="4705852"/>
            <a:ext cx="631453" cy="774966"/>
          </a:xfrm>
          <a:prstGeom prst="rect">
            <a:avLst/>
          </a:prstGeom>
        </p:spPr>
      </p:pic>
    </p:spTree>
    <p:extLst>
      <p:ext uri="{BB962C8B-B14F-4D97-AF65-F5344CB8AC3E}">
        <p14:creationId xmlns:p14="http://schemas.microsoft.com/office/powerpoint/2010/main" val="102023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7 2 Women_s Health Apps EXPERIENTIAL TRAINNING"/>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NXNt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E1c2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TVz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E1c2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E1c2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E1c2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NXNtYFQaV5GsAAABvAAAAHAAAAHVuaXZlcnNhbC9sb2NhbF9zZXR0aW5ncy54bWwNyrEKwkAMANC9XxEySB3Uugn2rpujCK0fENogB7mk9ELRv/e2N7x++GaBnbeSTANezx0C62xL0k/A9/Q43RCKky4kphxQDWGITS82k4zsXmOBVejH28S5wvlJuc4XqbOkAu1B/B6PeInNH1BLAwQUAAIACABOXNt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OXNtYOp3ncEsAAABrAAAAGwAAAHVuaXZlcnNhbC91bml2ZXJzYWwucG5nLnhtbLOxr8jNUShLLSrOzM+zVTLUM1Cyt+PlsikoSi3LTC1XqACKAQUhQEmhEsg1QnDLM1NKMoBCBhYWCMGM1Mz0jBJbJQtDM7igPtBMAFBLAQIAABQAAgAIAKl+UE82YVgCRwMAAOEJAAAUAAAAAAAAAAEAAAAAAAAAAAB1bml2ZXJzYWwvcGxheWVyLnhtbFBLAQIAABQAAgAIAE1c21i1N/SoHAUAAOETAAAdAAAAAAAAAAEAAAAAAHkDAAB1bml2ZXJzYWwvY29tbW9uX21lc3NhZ2VzLmxuZ1BLAQIAABQAAgAIAE1c21gVHmAbowAAAH8BAAAuAAAAAAAAAAEAAAAAANAIAAB1bml2ZXJzYWwvcGxheWJhY2tfYW5kX25hdmlnYXRpb25fc2V0dGluZ3MueG1sUEsBAgAAFAACAAgATVzbWHRJNR88BAAADBUAACcAAAAAAAAAAQAAAAAAvwkAAHVuaXZlcnNhbC9mbGFzaF9wdWJsaXNoaW5nX3NldHRpbmdzLnhtbFBLAQIAABQAAgAIAE1c21g3i4dqewMAAKwMAAAhAAAAAAAAAAEAAAAAAEAOAAB1bml2ZXJzYWwvZmxhc2hfc2tpbl9zZXR0aW5ncy54bWxQSwECAAAUAAIACABNXNtYpq9WIzYEAACWFAAAJgAAAAAAAAABAAAAAAD6EQAAdW5pdmVyc2FsL2h0bWxfcHVibGlzaGluZ19zZXR0aW5ncy54bWxQSwECAAAUAAIACABNXNtYJg9+6LABAABvBgAAHwAAAAAAAAABAAAAAAB0FgAAdW5pdmVyc2FsL2h0bWxfc2tpbl9zZXR0aW5ncy5qc1BLAQIAABQAAgAIAE1c21gVBpXkawAAAG8AAAAcAAAAAAAAAAEAAAAAAGEYAAB1bml2ZXJzYWwvbG9jYWxfc2V0dGluZ3MueG1sUEsBAgAAFAACAAgATlzbWPV0pn6tEQAAqzkAABcAAAAAAAAAAAAAAAAABhkAAHVuaXZlcnNhbC91bml2ZXJzYWwucG5nUEsBAgAAFAACAAgATlzbWDqd53BLAAAAawAAABsAAAAAAAAAAQAAAAAA6CoAAHVuaXZlcnNhbC91bml2ZXJzYWwucG5nLnhtbFBLBQYAAAAACgAKAAYDAABsKwAAAAA="/>
  <p:tag name="ISPRING_LMS_API_VERSION" val="SCORM 1.2"/>
  <p:tag name="ISPRING_ULTRA_SCORM_COURSE_ID" val="07C889AF-D0A0-44E2-8D36-9462649D7F32"/>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7 2 Women_s Health Apps EXPERIENTIAL TRAINNING"/>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14229</TotalTime>
  <Words>1681</Words>
  <Application>Microsoft Office PowerPoint</Application>
  <PresentationFormat>Ευρεία οθόνη</PresentationFormat>
  <Paragraphs>163</Paragraphs>
  <Slides>23</Slides>
  <Notes>23</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23</vt:i4>
      </vt:variant>
    </vt:vector>
  </HeadingPairs>
  <TitlesOfParts>
    <vt:vector size="34"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Εταίροι</vt:lpstr>
      <vt:lpstr>Συνεδρία Βιωματικής Κατάρτισης: Περιεχόμενο</vt:lpstr>
      <vt:lpstr>Στόχοι</vt:lpstr>
      <vt:lpstr>Δεξιότητες</vt:lpstr>
      <vt:lpstr>7.2.1 Παραδείγματα εφαρμογών για την υγεία των γυναικών</vt:lpstr>
      <vt:lpstr>Παράδειγμα 1:  Euki – Εφαρμογή παρακολούθησης της περιόδου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Παράδειγμα 2:  Know Your Lemons – Αυτοεξέταση</vt:lpstr>
      <vt:lpstr>Παρουσίαση του PowerPoint</vt:lpstr>
      <vt:lpstr>Παρουσίαση του PowerPoint</vt:lpstr>
      <vt:lpstr>Παρουσίαση του PowerPoint</vt:lpstr>
      <vt:lpstr>7.2.2 Ενσωμάτωση στην πραγματική ζωή</vt:lpstr>
      <vt:lpstr>Σενάριο 1</vt:lpstr>
      <vt:lpstr>Σενάριο 2</vt:lpstr>
      <vt:lpstr>Σενάριο 3</vt:lpstr>
      <vt:lpstr>Σενάριο 4</vt:lpstr>
      <vt:lpstr>Σενάριο X;</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ETA7 2 Women_s Health Apps EXPERIENTIAL TRAINNING</dc:title>
  <dc:creator>pantelis bbalaouras</dc:creator>
  <cp:lastModifiedBy>pantelis</cp:lastModifiedBy>
  <cp:revision>1028</cp:revision>
  <dcterms:created xsi:type="dcterms:W3CDTF">2020-06-02T13:31:56Z</dcterms:created>
  <dcterms:modified xsi:type="dcterms:W3CDTF">2024-06-27T08:35:26Z</dcterms:modified>
</cp:coreProperties>
</file>