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embeddedFontLst>
    <p:embeddedFont>
      <p:font typeface="Impact" panose="020B0806030902050204" pitchFamily="34" charset="0"/>
      <p:regular r:id="rId27"/>
    </p:embeddedFont>
    <p:embeddedFont>
      <p:font typeface="Gill Sans" panose="020B0604020202020204" charset="0"/>
      <p:regular r:id="rId28"/>
      <p:bold r:id="rId29"/>
    </p:embeddedFont>
    <p:embeddedFont>
      <p:font typeface="Roboto" panose="02000000000000000000" pitchFamily="2"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APA85VBvS5mEIA+3hpv9sD02/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357" name="Google Shape;35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32" name="Google Shape;13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56" name="Google Shape;1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6"/>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0" i="0" u="none" strike="noStrike" cap="none">
                <a:solidFill>
                  <a:srgbClr val="FFFFFF"/>
                </a:solidFill>
                <a:latin typeface="Impact"/>
                <a:ea typeface="Impact"/>
                <a:cs typeface="Impact"/>
                <a:sym typeface="Impact"/>
              </a:rPr>
              <a:t>2. Empower</a:t>
            </a:r>
            <a:endParaRPr/>
          </a:p>
        </p:txBody>
      </p:sp>
      <p:sp>
        <p:nvSpPr>
          <p:cNvPr id="20" name="Google Shape;20;p26"/>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0" i="0" u="none" strike="noStrike" cap="none">
                <a:solidFill>
                  <a:srgbClr val="FFFFFF"/>
                </a:solidFill>
                <a:latin typeface="Impact"/>
                <a:ea typeface="Impact"/>
                <a:cs typeface="Impact"/>
                <a:sym typeface="Impact"/>
              </a:rPr>
              <a:t>3. Participate</a:t>
            </a:r>
            <a:endParaRPr/>
          </a:p>
        </p:txBody>
      </p:sp>
      <p:sp>
        <p:nvSpPr>
          <p:cNvPr id="21" name="Google Shape;21;p26"/>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0" i="0" u="none" strike="noStrike" cap="none">
                <a:solidFill>
                  <a:srgbClr val="FFFFFF"/>
                </a:solidFill>
                <a:latin typeface="Impact"/>
                <a:ea typeface="Impact"/>
                <a:cs typeface="Impact"/>
                <a:sym typeface="Impact"/>
              </a:rPr>
              <a:t>1. Prevent</a:t>
            </a:r>
            <a:endParaRPr/>
          </a:p>
        </p:txBody>
      </p:sp>
      <p:pic>
        <p:nvPicPr>
          <p:cNvPr id="22" name="Google Shape;22;p26"/>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26"/>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2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6"/>
        <p:cNvGrpSpPr/>
        <p:nvPr/>
      </p:nvGrpSpPr>
      <p:grpSpPr>
        <a:xfrm>
          <a:off x="0" y="0"/>
          <a:ext cx="0" cy="0"/>
          <a:chOff x="0" y="0"/>
          <a:chExt cx="0" cy="0"/>
        </a:xfrm>
      </p:grpSpPr>
      <p:sp>
        <p:nvSpPr>
          <p:cNvPr id="27" name="Google Shape;27;p27"/>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28" name="Google Shape;28;p27"/>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27"/>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1" name="Google Shape;31;p2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8"/>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2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8" name="Google Shape;38;p2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 name="Google Shape;43;p2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44" name="Google Shape;44;p29"/>
          <p:cNvSpPr txBox="1"/>
          <p:nvPr/>
        </p:nvSpPr>
        <p:spPr>
          <a:xfrm>
            <a:off x="1" y="81370"/>
            <a:ext cx="4578178"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it-IT" sz="1800" b="1">
                <a:solidFill>
                  <a:schemeClr val="lt1"/>
                </a:solidFill>
                <a:highlight>
                  <a:srgbClr val="C01E24"/>
                </a:highlight>
                <a:latin typeface="Arial"/>
                <a:ea typeface="Arial"/>
                <a:cs typeface="Arial"/>
                <a:sym typeface="Arial"/>
              </a:rPr>
              <a:t> 7.2 </a:t>
            </a:r>
            <a:r>
              <a:rPr lang="it-IT" sz="1800">
                <a:solidFill>
                  <a:srgbClr val="7F7F7F"/>
                </a:solidFill>
                <a:latin typeface="Arial"/>
                <a:ea typeface="Arial"/>
                <a:cs typeface="Arial"/>
                <a:sym typeface="Arial"/>
              </a:rPr>
              <a:t> Women’s health and relevant Health Apps </a:t>
            </a:r>
            <a:endParaRPr sz="180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2"/>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3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49" name="Google Shape;49;p32"/>
          <p:cNvSpPr txBox="1"/>
          <p:nvPr/>
        </p:nvSpPr>
        <p:spPr>
          <a:xfrm>
            <a:off x="1" y="81370"/>
            <a:ext cx="4578178"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it-IT" sz="1800" b="1">
                <a:solidFill>
                  <a:schemeClr val="lt1"/>
                </a:solidFill>
                <a:highlight>
                  <a:srgbClr val="C01E24"/>
                </a:highlight>
                <a:latin typeface="Arial"/>
                <a:ea typeface="Arial"/>
                <a:cs typeface="Arial"/>
                <a:sym typeface="Arial"/>
              </a:rPr>
              <a:t> 7.2 </a:t>
            </a:r>
            <a:r>
              <a:rPr lang="it-IT" sz="1800">
                <a:solidFill>
                  <a:srgbClr val="7F7F7F"/>
                </a:solidFill>
                <a:latin typeface="Arial"/>
                <a:ea typeface="Arial"/>
                <a:cs typeface="Arial"/>
                <a:sym typeface="Arial"/>
              </a:rPr>
              <a:t> Women’s health and relevant Health Apps </a:t>
            </a:r>
            <a:endParaRPr sz="1800">
              <a:solidFill>
                <a:srgbClr val="7F7F7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50"/>
        <p:cNvGrpSpPr/>
        <p:nvPr/>
      </p:nvGrpSpPr>
      <p:grpSpPr>
        <a:xfrm>
          <a:off x="0" y="0"/>
          <a:ext cx="0" cy="0"/>
          <a:chOff x="0" y="0"/>
          <a:chExt cx="0" cy="0"/>
        </a:xfrm>
      </p:grpSpPr>
      <p:sp>
        <p:nvSpPr>
          <p:cNvPr id="51" name="Google Shape;51;p33"/>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3"/>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3"/>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33"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5" name="Google Shape;55;p33"/>
          <p:cNvSpPr txBox="1"/>
          <p:nvPr/>
        </p:nvSpPr>
        <p:spPr>
          <a:xfrm>
            <a:off x="1" y="81370"/>
            <a:ext cx="4578178"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it-IT" sz="1800" b="1">
                <a:solidFill>
                  <a:schemeClr val="lt1"/>
                </a:solidFill>
                <a:highlight>
                  <a:srgbClr val="C01E24"/>
                </a:highlight>
                <a:latin typeface="Arial"/>
                <a:ea typeface="Arial"/>
                <a:cs typeface="Arial"/>
                <a:sym typeface="Arial"/>
              </a:rPr>
              <a:t> 7.2 </a:t>
            </a:r>
            <a:r>
              <a:rPr lang="it-IT" sz="1800">
                <a:solidFill>
                  <a:srgbClr val="7F7F7F"/>
                </a:solidFill>
                <a:latin typeface="Arial"/>
                <a:ea typeface="Arial"/>
                <a:cs typeface="Arial"/>
                <a:sym typeface="Arial"/>
              </a:rPr>
              <a:t> Women’s health and relevant Health Apps </a:t>
            </a:r>
            <a:endParaRPr sz="1800">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2"/>
        <p:cNvGrpSpPr/>
        <p:nvPr/>
      </p:nvGrpSpPr>
      <p:grpSpPr>
        <a:xfrm>
          <a:off x="0" y="0"/>
          <a:ext cx="0" cy="0"/>
          <a:chOff x="0" y="0"/>
          <a:chExt cx="0" cy="0"/>
        </a:xfrm>
      </p:grpSpPr>
      <p:pic>
        <p:nvPicPr>
          <p:cNvPr id="63" name="Google Shape;63;p31"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30"/>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9" name="Google Shape;5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1" name="Google Shape;6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jp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jpg"/></Relationships>
</file>

<file path=ppt/slides/_rels/slide11.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6.jp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3.jpg"/><Relationship Id="rId4" Type="http://schemas.openxmlformats.org/officeDocument/2006/relationships/image" Target="../media/image52.jp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image" Target="../media/image55.jp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5.jp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notesSlide" Target="../notesSlides/notesSlide15.xml"/><Relationship Id="rId16" Type="http://schemas.openxmlformats.org/officeDocument/2006/relationships/image" Target="../media/image77.png"/><Relationship Id="rId1" Type="http://schemas.openxmlformats.org/officeDocument/2006/relationships/slideLayout" Target="../slideLayouts/slideLayout5.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32.png"/><Relationship Id="rId9" Type="http://schemas.openxmlformats.org/officeDocument/2006/relationships/image" Target="../media/image70.png"/><Relationship Id="rId14" Type="http://schemas.openxmlformats.org/officeDocument/2006/relationships/image" Target="../media/image75.png"/></Relationships>
</file>

<file path=ppt/slides/_rels/slide16.xml.rels><?xml version="1.0" encoding="UTF-8" standalone="yes"?>
<Relationships xmlns="http://schemas.openxmlformats.org/package/2006/relationships"><Relationship Id="rId8" Type="http://schemas.openxmlformats.org/officeDocument/2006/relationships/image" Target="../media/image84.jpg"/><Relationship Id="rId3" Type="http://schemas.openxmlformats.org/officeDocument/2006/relationships/image" Target="../media/image79.jpg"/><Relationship Id="rId7"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82.jpg"/><Relationship Id="rId5" Type="http://schemas.openxmlformats.org/officeDocument/2006/relationships/image" Target="../media/image81.jpg"/><Relationship Id="rId4" Type="http://schemas.openxmlformats.org/officeDocument/2006/relationships/image" Target="../media/image80.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86.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3.jp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34.jpg"/><Relationship Id="rId9" Type="http://schemas.openxmlformats.org/officeDocument/2006/relationships/image" Target="../media/image3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p:nvPr/>
        </p:nvSpPr>
        <p:spPr>
          <a:xfrm>
            <a:off x="4310344" y="3513902"/>
            <a:ext cx="7843717" cy="2015774"/>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C00000"/>
              </a:buClr>
              <a:buSzPts val="3400"/>
              <a:buFont typeface="Calibri"/>
              <a:buNone/>
            </a:pPr>
            <a:r>
              <a:rPr lang="it-IT" sz="3400" b="1" i="0" u="none" strike="noStrike" cap="none">
                <a:solidFill>
                  <a:srgbClr val="C00000"/>
                </a:solidFill>
                <a:latin typeface="Calibri"/>
                <a:ea typeface="Calibri"/>
                <a:cs typeface="Calibri"/>
                <a:sym typeface="Calibri"/>
              </a:rPr>
              <a:t>Module 7 - Session de formation expérientielle </a:t>
            </a:r>
            <a:r>
              <a:rPr lang="it-IT" sz="2400" b="1" i="0" u="none" strike="noStrike" cap="none">
                <a:solidFill>
                  <a:srgbClr val="C00000"/>
                </a:solidFill>
                <a:latin typeface="Calibri"/>
                <a:ea typeface="Calibri"/>
                <a:cs typeface="Calibri"/>
                <a:sym typeface="Calibri"/>
              </a:rPr>
              <a:t>(7.2)</a:t>
            </a:r>
            <a:r>
              <a:rPr lang="it-IT" sz="3400" b="1" i="0" u="none" strike="noStrike" cap="none">
                <a:solidFill>
                  <a:schemeClr val="dk1"/>
                </a:solidFill>
                <a:latin typeface="Calibri"/>
                <a:ea typeface="Calibri"/>
                <a:cs typeface="Calibri"/>
                <a:sym typeface="Calibri"/>
              </a:rPr>
              <a:t/>
            </a:r>
            <a:br>
              <a:rPr lang="it-IT" sz="3400" b="1" i="0" u="none" strike="noStrike" cap="none">
                <a:solidFill>
                  <a:schemeClr val="dk1"/>
                </a:solidFill>
                <a:latin typeface="Calibri"/>
                <a:ea typeface="Calibri"/>
                <a:cs typeface="Calibri"/>
                <a:sym typeface="Calibri"/>
              </a:rPr>
            </a:br>
            <a:r>
              <a:rPr lang="it-IT" sz="4000" b="1" i="0" u="none" strike="noStrike" cap="none">
                <a:solidFill>
                  <a:schemeClr val="dk1"/>
                </a:solidFill>
                <a:latin typeface="Calibri"/>
                <a:ea typeface="Calibri"/>
                <a:cs typeface="Calibri"/>
                <a:sym typeface="Calibri"/>
              </a:rPr>
              <a:t>Santé des femmes et applications pertinentes</a:t>
            </a:r>
            <a:endParaRPr sz="3400" b="1" i="0" u="none" strike="noStrike" cap="none">
              <a:solidFill>
                <a:schemeClr val="dk1"/>
              </a:solidFill>
              <a:latin typeface="Calibri"/>
              <a:ea typeface="Calibri"/>
              <a:cs typeface="Calibri"/>
              <a:sym typeface="Calibri"/>
            </a:endParaRPr>
          </a:p>
        </p:txBody>
      </p:sp>
      <p:sp>
        <p:nvSpPr>
          <p:cNvPr id="69" name="Google Shape;69;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70" name="Google Shape;70;p1"/>
          <p:cNvSpPr/>
          <p:nvPr/>
        </p:nvSpPr>
        <p:spPr>
          <a:xfrm>
            <a:off x="2609" y="1507751"/>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71" name="Google Shape;71;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72" name="Google Shape;72;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73" name="Google Shape;73;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74" name="Google Shape;74;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5" name="Google Shape;75;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b="0" i="0" u="none" strike="noStrike" cap="none">
                <a:solidFill>
                  <a:srgbClr val="ABC7F1"/>
                </a:solidFill>
                <a:latin typeface="Calibri"/>
                <a:ea typeface="Calibri"/>
                <a:cs typeface="Calibri"/>
                <a:sym typeface="Calibri"/>
              </a:rPr>
              <a:t>https://apps4health.eu/</a:t>
            </a:r>
            <a:endParaRPr/>
          </a:p>
        </p:txBody>
      </p:sp>
      <p:pic>
        <p:nvPicPr>
          <p:cNvPr id="76" name="Google Shape;76;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7" name="Google Shape;77;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78" name="Google Shape;78;p1"/>
          <p:cNvSpPr/>
          <p:nvPr/>
        </p:nvSpPr>
        <p:spPr>
          <a:xfrm>
            <a:off x="510" y="490374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2400" b="0" i="0" u="none" strike="noStrike" cap="none">
                <a:solidFill>
                  <a:schemeClr val="lt1"/>
                </a:solidFill>
                <a:latin typeface="Calibri"/>
                <a:ea typeface="Calibri"/>
                <a:cs typeface="Calibri"/>
                <a:sym typeface="Calibri"/>
              </a:rPr>
              <a:t>6</a:t>
            </a:r>
            <a:endParaRPr sz="2400" b="0" i="0" u="none" strike="noStrike" cap="none">
              <a:solidFill>
                <a:schemeClr val="lt1"/>
              </a:solidFill>
              <a:latin typeface="Calibri"/>
              <a:ea typeface="Calibri"/>
              <a:cs typeface="Calibri"/>
              <a:sym typeface="Calibri"/>
            </a:endParaRPr>
          </a:p>
        </p:txBody>
      </p:sp>
      <p:pic>
        <p:nvPicPr>
          <p:cNvPr id="79" name="Google Shape;79;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80" name="Google Shape;80;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81" name="Google Shape;81;p1"/>
          <p:cNvSpPr/>
          <p:nvPr/>
        </p:nvSpPr>
        <p:spPr>
          <a:xfrm>
            <a:off x="728869" y="1172199"/>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2400" b="1" i="0" u="none" strike="noStrike" cap="none">
                <a:solidFill>
                  <a:srgbClr val="F2F2F2"/>
                </a:solidFill>
                <a:latin typeface="Calibri"/>
                <a:ea typeface="Calibri"/>
                <a:cs typeface="Calibri"/>
                <a:sym typeface="Calibri"/>
              </a:rPr>
              <a:t>7</a:t>
            </a:r>
            <a:endParaRPr sz="2400" b="1" i="0" u="none" strike="noStrike" cap="none">
              <a:solidFill>
                <a:srgbClr val="F2F2F2"/>
              </a:solidFill>
              <a:latin typeface="Calibri"/>
              <a:ea typeface="Calibri"/>
              <a:cs typeface="Calibri"/>
              <a:sym typeface="Calibri"/>
            </a:endParaRPr>
          </a:p>
        </p:txBody>
      </p:sp>
      <p:sp>
        <p:nvSpPr>
          <p:cNvPr id="82" name="Google Shape;82;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83" name="Google Shape;83;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84" name="Google Shape;84;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85" name="Google Shape;85;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86" name="Google Shape;86;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it-IT" sz="1000" b="0" i="0" u="none" strike="noStrike" cap="none">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b="0" i="0" u="none" strike="noStrike" cap="none">
              <a:solidFill>
                <a:srgbClr val="DDEAF6"/>
              </a:solidFill>
              <a:latin typeface="Calibri"/>
              <a:ea typeface="Calibri"/>
              <a:cs typeface="Calibri"/>
              <a:sym typeface="Calibri"/>
            </a:endParaRPr>
          </a:p>
        </p:txBody>
      </p:sp>
      <p:pic>
        <p:nvPicPr>
          <p:cNvPr id="87" name="Google Shape;87;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0"/>
          <p:cNvSpPr/>
          <p:nvPr/>
        </p:nvSpPr>
        <p:spPr>
          <a:xfrm>
            <a:off x="940500" y="5123276"/>
            <a:ext cx="2113800" cy="16272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2000">
                <a:solidFill>
                  <a:schemeClr val="lt1"/>
                </a:solidFill>
                <a:latin typeface="Calibri"/>
                <a:ea typeface="Calibri"/>
                <a:cs typeface="Calibri"/>
                <a:sym typeface="Calibri"/>
              </a:rPr>
              <a:t>... et les symptômes du syndrome prémenstruel.</a:t>
            </a:r>
            <a:endParaRPr sz="2000">
              <a:solidFill>
                <a:schemeClr val="lt1"/>
              </a:solidFill>
              <a:latin typeface="Calibri"/>
              <a:ea typeface="Calibri"/>
              <a:cs typeface="Calibri"/>
              <a:sym typeface="Calibri"/>
            </a:endParaRPr>
          </a:p>
        </p:txBody>
      </p:sp>
      <p:sp>
        <p:nvSpPr>
          <p:cNvPr id="228" name="Google Shape;228;p10"/>
          <p:cNvSpPr/>
          <p:nvPr/>
        </p:nvSpPr>
        <p:spPr>
          <a:xfrm>
            <a:off x="7431635" y="4937860"/>
            <a:ext cx="2113800" cy="18126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2000">
                <a:solidFill>
                  <a:schemeClr val="lt1"/>
                </a:solidFill>
                <a:latin typeface="Calibri"/>
                <a:ea typeface="Calibri"/>
                <a:cs typeface="Calibri"/>
                <a:sym typeface="Calibri"/>
              </a:rPr>
              <a:t>L'application vous aide à suivre vos méthodes contraceptives, y compris les éventuelles doses oubliées.</a:t>
            </a:r>
            <a:endParaRPr sz="2000">
              <a:solidFill>
                <a:schemeClr val="lt1"/>
              </a:solidFill>
              <a:latin typeface="Calibri"/>
              <a:ea typeface="Calibri"/>
              <a:cs typeface="Calibri"/>
              <a:sym typeface="Calibri"/>
            </a:endParaRPr>
          </a:p>
        </p:txBody>
      </p:sp>
      <p:sp>
        <p:nvSpPr>
          <p:cNvPr id="229" name="Google Shape;229;p10"/>
          <p:cNvSpPr/>
          <p:nvPr/>
        </p:nvSpPr>
        <p:spPr>
          <a:xfrm>
            <a:off x="3929177" y="847916"/>
            <a:ext cx="2113800" cy="18186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2000">
                <a:solidFill>
                  <a:schemeClr val="lt1"/>
                </a:solidFill>
                <a:latin typeface="Calibri"/>
                <a:ea typeface="Calibri"/>
                <a:cs typeface="Calibri"/>
                <a:sym typeface="Calibri"/>
              </a:rPr>
              <a:t>Vous pouvez même suivre votre activité sexuelle et les différents aspects qui y sont liés. </a:t>
            </a:r>
            <a:endParaRPr sz="2000">
              <a:solidFill>
                <a:schemeClr val="lt1"/>
              </a:solidFill>
              <a:latin typeface="Calibri"/>
              <a:ea typeface="Calibri"/>
              <a:cs typeface="Calibri"/>
              <a:sym typeface="Calibri"/>
            </a:endParaRPr>
          </a:p>
        </p:txBody>
      </p:sp>
      <p:pic>
        <p:nvPicPr>
          <p:cNvPr id="230" name="Google Shape;230;p10"/>
          <p:cNvPicPr preferRelativeResize="0"/>
          <p:nvPr/>
        </p:nvPicPr>
        <p:blipFill rotWithShape="1">
          <a:blip r:embed="rId3">
            <a:alphaModFix/>
          </a:blip>
          <a:srcRect/>
          <a:stretch/>
        </p:blipFill>
        <p:spPr>
          <a:xfrm>
            <a:off x="940500" y="847916"/>
            <a:ext cx="2113792" cy="3946241"/>
          </a:xfrm>
          <a:prstGeom prst="rect">
            <a:avLst/>
          </a:prstGeom>
          <a:noFill/>
          <a:ln>
            <a:noFill/>
          </a:ln>
        </p:spPr>
      </p:pic>
      <p:pic>
        <p:nvPicPr>
          <p:cNvPr id="231" name="Google Shape;231;p10"/>
          <p:cNvPicPr preferRelativeResize="0"/>
          <p:nvPr/>
        </p:nvPicPr>
        <p:blipFill rotWithShape="1">
          <a:blip r:embed="rId4">
            <a:alphaModFix/>
          </a:blip>
          <a:srcRect/>
          <a:stretch/>
        </p:blipFill>
        <p:spPr>
          <a:xfrm>
            <a:off x="1699712" y="4672947"/>
            <a:ext cx="595367" cy="727035"/>
          </a:xfrm>
          <a:prstGeom prst="rect">
            <a:avLst/>
          </a:prstGeom>
          <a:noFill/>
          <a:ln>
            <a:noFill/>
          </a:ln>
        </p:spPr>
      </p:pic>
      <p:pic>
        <p:nvPicPr>
          <p:cNvPr id="232" name="Google Shape;232;p10"/>
          <p:cNvPicPr preferRelativeResize="0"/>
          <p:nvPr/>
        </p:nvPicPr>
        <p:blipFill rotWithShape="1">
          <a:blip r:embed="rId5">
            <a:alphaModFix/>
          </a:blip>
          <a:srcRect/>
          <a:stretch/>
        </p:blipFill>
        <p:spPr>
          <a:xfrm>
            <a:off x="3929177" y="2847827"/>
            <a:ext cx="2113781" cy="3902627"/>
          </a:xfrm>
          <a:prstGeom prst="rect">
            <a:avLst/>
          </a:prstGeom>
          <a:noFill/>
          <a:ln>
            <a:noFill/>
          </a:ln>
        </p:spPr>
      </p:pic>
      <p:pic>
        <p:nvPicPr>
          <p:cNvPr id="233" name="Google Shape;233;p10"/>
          <p:cNvPicPr preferRelativeResize="0"/>
          <p:nvPr/>
        </p:nvPicPr>
        <p:blipFill rotWithShape="1">
          <a:blip r:embed="rId6">
            <a:alphaModFix/>
          </a:blip>
          <a:srcRect/>
          <a:stretch/>
        </p:blipFill>
        <p:spPr>
          <a:xfrm>
            <a:off x="4688385" y="2452665"/>
            <a:ext cx="595366" cy="730677"/>
          </a:xfrm>
          <a:prstGeom prst="rect">
            <a:avLst/>
          </a:prstGeom>
          <a:noFill/>
          <a:ln>
            <a:noFill/>
          </a:ln>
        </p:spPr>
      </p:pic>
      <p:pic>
        <p:nvPicPr>
          <p:cNvPr id="234" name="Google Shape;234;p10"/>
          <p:cNvPicPr preferRelativeResize="0"/>
          <p:nvPr/>
        </p:nvPicPr>
        <p:blipFill rotWithShape="1">
          <a:blip r:embed="rId7">
            <a:alphaModFix/>
          </a:blip>
          <a:srcRect/>
          <a:stretch/>
        </p:blipFill>
        <p:spPr>
          <a:xfrm>
            <a:off x="7405247" y="841850"/>
            <a:ext cx="2140169" cy="3952309"/>
          </a:xfrm>
          <a:prstGeom prst="rect">
            <a:avLst/>
          </a:prstGeom>
          <a:noFill/>
          <a:ln>
            <a:noFill/>
          </a:ln>
        </p:spPr>
      </p:pic>
      <p:pic>
        <p:nvPicPr>
          <p:cNvPr id="235" name="Google Shape;235;p10"/>
          <p:cNvPicPr preferRelativeResize="0"/>
          <p:nvPr/>
        </p:nvPicPr>
        <p:blipFill rotWithShape="1">
          <a:blip r:embed="rId8">
            <a:alphaModFix/>
          </a:blip>
          <a:srcRect/>
          <a:stretch/>
        </p:blipFill>
        <p:spPr>
          <a:xfrm>
            <a:off x="10099363" y="847916"/>
            <a:ext cx="1462763" cy="2821913"/>
          </a:xfrm>
          <a:prstGeom prst="rect">
            <a:avLst/>
          </a:prstGeom>
          <a:noFill/>
          <a:ln>
            <a:noFill/>
          </a:ln>
        </p:spPr>
      </p:pic>
      <p:pic>
        <p:nvPicPr>
          <p:cNvPr id="236" name="Google Shape;236;p10"/>
          <p:cNvPicPr preferRelativeResize="0"/>
          <p:nvPr/>
        </p:nvPicPr>
        <p:blipFill rotWithShape="1">
          <a:blip r:embed="rId9">
            <a:alphaModFix/>
          </a:blip>
          <a:srcRect/>
          <a:stretch/>
        </p:blipFill>
        <p:spPr>
          <a:xfrm>
            <a:off x="10099363" y="3862785"/>
            <a:ext cx="1462763" cy="2876767"/>
          </a:xfrm>
          <a:prstGeom prst="rect">
            <a:avLst/>
          </a:prstGeom>
          <a:noFill/>
          <a:ln>
            <a:noFill/>
          </a:ln>
        </p:spPr>
      </p:pic>
      <p:pic>
        <p:nvPicPr>
          <p:cNvPr id="237" name="Google Shape;237;p10"/>
          <p:cNvPicPr preferRelativeResize="0"/>
          <p:nvPr/>
        </p:nvPicPr>
        <p:blipFill rotWithShape="1">
          <a:blip r:embed="rId10">
            <a:alphaModFix/>
          </a:blip>
          <a:srcRect/>
          <a:stretch/>
        </p:blipFill>
        <p:spPr>
          <a:xfrm>
            <a:off x="8177649" y="4519711"/>
            <a:ext cx="595366" cy="730678"/>
          </a:xfrm>
          <a:prstGeom prst="rect">
            <a:avLst/>
          </a:prstGeom>
          <a:noFill/>
          <a:ln>
            <a:noFill/>
          </a:ln>
        </p:spPr>
      </p:pic>
      <p:sp>
        <p:nvSpPr>
          <p:cNvPr id="238" name="Google Shape;238;p10"/>
          <p:cNvSpPr/>
          <p:nvPr/>
        </p:nvSpPr>
        <p:spPr>
          <a:xfrm>
            <a:off x="8341057" y="2569104"/>
            <a:ext cx="1727400" cy="17820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39" name="Google Shape;239;p10"/>
          <p:cNvCxnSpPr/>
          <p:nvPr/>
        </p:nvCxnSpPr>
        <p:spPr>
          <a:xfrm>
            <a:off x="8341057" y="3302176"/>
            <a:ext cx="1832400" cy="1446000"/>
          </a:xfrm>
          <a:prstGeom prst="straightConnector1">
            <a:avLst/>
          </a:prstGeom>
          <a:noFill/>
          <a:ln w="76200" cap="flat" cmpd="sng">
            <a:solidFill>
              <a:schemeClr val="accent1"/>
            </a:solidFill>
            <a:prstDash val="solid"/>
            <a:miter lim="800000"/>
            <a:headEnd type="none" w="sm" len="sm"/>
            <a:tailEnd type="triangle" w="med" len="med"/>
          </a:ln>
        </p:spPr>
      </p:cxnSp>
      <p:sp>
        <p:nvSpPr>
          <p:cNvPr id="240" name="Google Shape;240;p10"/>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10"/>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it-IT" sz="2200" b="1">
                <a:solidFill>
                  <a:schemeClr val="dk1"/>
                </a:solidFill>
                <a:latin typeface="Calibri"/>
                <a:ea typeface="Calibri"/>
                <a:cs typeface="Calibri"/>
                <a:sym typeface="Calibri"/>
              </a:rPr>
              <a:t>Santé des femmes et applications pertinentes  </a:t>
            </a:r>
            <a:endParaRPr/>
          </a:p>
        </p:txBody>
      </p:sp>
      <p:sp>
        <p:nvSpPr>
          <p:cNvPr id="242" name="Google Shape;242;p10"/>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200" b="1">
                <a:solidFill>
                  <a:schemeClr val="lt1"/>
                </a:solidFill>
                <a:latin typeface="Gill Sans"/>
                <a:ea typeface="Gill Sans"/>
                <a:cs typeface="Gill Sans"/>
                <a:sym typeface="Gill Sans"/>
              </a:rPr>
              <a:t>7.2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1"/>
          <p:cNvSpPr/>
          <p:nvPr/>
        </p:nvSpPr>
        <p:spPr>
          <a:xfrm>
            <a:off x="992475" y="615600"/>
            <a:ext cx="2064900" cy="22827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1600">
                <a:solidFill>
                  <a:schemeClr val="lt1"/>
                </a:solidFill>
                <a:latin typeface="Calibri"/>
                <a:ea typeface="Calibri"/>
                <a:cs typeface="Calibri"/>
                <a:sym typeface="Calibri"/>
              </a:rPr>
              <a:t>Vous pouvez également savoir si et quand vous avez effectué un test de dépistage d'une maladie sexuellement transmissible ou un test de grossesse.</a:t>
            </a:r>
            <a:endParaRPr/>
          </a:p>
        </p:txBody>
      </p:sp>
      <p:pic>
        <p:nvPicPr>
          <p:cNvPr id="248" name="Google Shape;248;p11"/>
          <p:cNvPicPr preferRelativeResize="0"/>
          <p:nvPr/>
        </p:nvPicPr>
        <p:blipFill rotWithShape="1">
          <a:blip r:embed="rId3">
            <a:alphaModFix/>
          </a:blip>
          <a:srcRect/>
          <a:stretch/>
        </p:blipFill>
        <p:spPr>
          <a:xfrm>
            <a:off x="1004249" y="2719128"/>
            <a:ext cx="2041358" cy="3796370"/>
          </a:xfrm>
          <a:prstGeom prst="rect">
            <a:avLst/>
          </a:prstGeom>
          <a:noFill/>
          <a:ln>
            <a:noFill/>
          </a:ln>
        </p:spPr>
      </p:pic>
      <p:pic>
        <p:nvPicPr>
          <p:cNvPr id="249" name="Google Shape;249;p11"/>
          <p:cNvPicPr preferRelativeResize="0"/>
          <p:nvPr/>
        </p:nvPicPr>
        <p:blipFill rotWithShape="1">
          <a:blip r:embed="rId4">
            <a:alphaModFix/>
          </a:blip>
          <a:srcRect/>
          <a:stretch/>
        </p:blipFill>
        <p:spPr>
          <a:xfrm>
            <a:off x="412953" y="2419595"/>
            <a:ext cx="579550" cy="718867"/>
          </a:xfrm>
          <a:prstGeom prst="rect">
            <a:avLst/>
          </a:prstGeom>
          <a:noFill/>
          <a:ln>
            <a:noFill/>
          </a:ln>
        </p:spPr>
      </p:pic>
      <p:pic>
        <p:nvPicPr>
          <p:cNvPr id="250" name="Google Shape;250;p11"/>
          <p:cNvPicPr preferRelativeResize="0"/>
          <p:nvPr/>
        </p:nvPicPr>
        <p:blipFill rotWithShape="1">
          <a:blip r:embed="rId5">
            <a:alphaModFix/>
          </a:blip>
          <a:srcRect/>
          <a:stretch/>
        </p:blipFill>
        <p:spPr>
          <a:xfrm>
            <a:off x="4147041" y="1000874"/>
            <a:ext cx="2043727" cy="3849955"/>
          </a:xfrm>
          <a:prstGeom prst="rect">
            <a:avLst/>
          </a:prstGeom>
          <a:noFill/>
          <a:ln>
            <a:noFill/>
          </a:ln>
        </p:spPr>
      </p:pic>
      <p:pic>
        <p:nvPicPr>
          <p:cNvPr id="251" name="Google Shape;251;p11"/>
          <p:cNvPicPr preferRelativeResize="0"/>
          <p:nvPr/>
        </p:nvPicPr>
        <p:blipFill rotWithShape="1">
          <a:blip r:embed="rId6">
            <a:alphaModFix/>
          </a:blip>
          <a:srcRect/>
          <a:stretch/>
        </p:blipFill>
        <p:spPr>
          <a:xfrm>
            <a:off x="6528242" y="2610804"/>
            <a:ext cx="2041358" cy="3849953"/>
          </a:xfrm>
          <a:prstGeom prst="rect">
            <a:avLst/>
          </a:prstGeom>
          <a:noFill/>
          <a:ln>
            <a:noFill/>
          </a:ln>
        </p:spPr>
      </p:pic>
      <p:pic>
        <p:nvPicPr>
          <p:cNvPr id="252" name="Google Shape;252;p11"/>
          <p:cNvPicPr preferRelativeResize="0"/>
          <p:nvPr/>
        </p:nvPicPr>
        <p:blipFill rotWithShape="1">
          <a:blip r:embed="rId7">
            <a:alphaModFix/>
          </a:blip>
          <a:srcRect/>
          <a:stretch/>
        </p:blipFill>
        <p:spPr>
          <a:xfrm>
            <a:off x="6349382" y="4745274"/>
            <a:ext cx="579550" cy="713295"/>
          </a:xfrm>
          <a:prstGeom prst="rect">
            <a:avLst/>
          </a:prstGeom>
          <a:noFill/>
          <a:ln>
            <a:noFill/>
          </a:ln>
        </p:spPr>
      </p:pic>
      <p:sp>
        <p:nvSpPr>
          <p:cNvPr id="253" name="Google Shape;253;p11"/>
          <p:cNvSpPr/>
          <p:nvPr/>
        </p:nvSpPr>
        <p:spPr>
          <a:xfrm>
            <a:off x="6422977" y="5458564"/>
            <a:ext cx="1264200" cy="713400"/>
          </a:xfrm>
          <a:prstGeom prst="bentUpArrow">
            <a:avLst>
              <a:gd name="adj1" fmla="val 25000"/>
              <a:gd name="adj2" fmla="val 25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4" name="Google Shape;254;p11"/>
          <p:cNvPicPr preferRelativeResize="0"/>
          <p:nvPr/>
        </p:nvPicPr>
        <p:blipFill rotWithShape="1">
          <a:blip r:embed="rId8">
            <a:alphaModFix/>
          </a:blip>
          <a:srcRect/>
          <a:stretch/>
        </p:blipFill>
        <p:spPr>
          <a:xfrm>
            <a:off x="9565768" y="2610804"/>
            <a:ext cx="2050598" cy="3904697"/>
          </a:xfrm>
          <a:prstGeom prst="rect">
            <a:avLst/>
          </a:prstGeom>
          <a:noFill/>
          <a:ln>
            <a:noFill/>
          </a:ln>
        </p:spPr>
      </p:pic>
      <p:sp>
        <p:nvSpPr>
          <p:cNvPr id="255" name="Google Shape;255;p11"/>
          <p:cNvSpPr/>
          <p:nvPr/>
        </p:nvSpPr>
        <p:spPr>
          <a:xfrm>
            <a:off x="9565775" y="450900"/>
            <a:ext cx="2064900" cy="18990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1600">
                <a:solidFill>
                  <a:schemeClr val="lt1"/>
                </a:solidFill>
                <a:latin typeface="Calibri"/>
                <a:ea typeface="Calibri"/>
                <a:cs typeface="Calibri"/>
                <a:sym typeface="Calibri"/>
              </a:rPr>
              <a:t>Si vous n'êtes pas intéressé par le suivi de tant de détails, vous pouvez décider de supprimer certaines fonctions du menu.</a:t>
            </a:r>
            <a:endParaRPr/>
          </a:p>
        </p:txBody>
      </p:sp>
      <p:sp>
        <p:nvSpPr>
          <p:cNvPr id="256" name="Google Shape;256;p11"/>
          <p:cNvSpPr/>
          <p:nvPr/>
        </p:nvSpPr>
        <p:spPr>
          <a:xfrm>
            <a:off x="10445852" y="2349925"/>
            <a:ext cx="290400" cy="2610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11"/>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1"/>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it-IT" sz="2200" b="1">
                <a:solidFill>
                  <a:schemeClr val="dk1"/>
                </a:solidFill>
                <a:latin typeface="Calibri"/>
                <a:ea typeface="Calibri"/>
                <a:cs typeface="Calibri"/>
                <a:sym typeface="Calibri"/>
              </a:rPr>
              <a:t>Santé des femmes et applications pertinentes  </a:t>
            </a:r>
            <a:endParaRPr/>
          </a:p>
        </p:txBody>
      </p:sp>
      <p:sp>
        <p:nvSpPr>
          <p:cNvPr id="259" name="Google Shape;259;p11"/>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200" b="1">
                <a:solidFill>
                  <a:schemeClr val="lt1"/>
                </a:solidFill>
                <a:latin typeface="Gill Sans"/>
                <a:ea typeface="Gill Sans"/>
                <a:cs typeface="Gill Sans"/>
                <a:sym typeface="Gill Sans"/>
              </a:rPr>
              <a:t>7.2 </a:t>
            </a:r>
            <a:endParaRPr sz="2200" b="1">
              <a:solidFill>
                <a:schemeClr val="lt1"/>
              </a:solidFill>
              <a:latin typeface="Gill Sans"/>
              <a:ea typeface="Gill Sans"/>
              <a:cs typeface="Gill Sans"/>
              <a:sym typeface="Gill Sans"/>
            </a:endParaRPr>
          </a:p>
        </p:txBody>
      </p:sp>
      <p:sp>
        <p:nvSpPr>
          <p:cNvPr id="260" name="Google Shape;260;p11"/>
          <p:cNvSpPr/>
          <p:nvPr/>
        </p:nvSpPr>
        <p:spPr>
          <a:xfrm>
            <a:off x="4434250" y="4519575"/>
            <a:ext cx="2041500" cy="19959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2000">
                <a:solidFill>
                  <a:schemeClr val="lt1"/>
                </a:solidFill>
                <a:latin typeface="Calibri"/>
                <a:ea typeface="Calibri"/>
                <a:cs typeface="Calibri"/>
                <a:sym typeface="Calibri"/>
              </a:rPr>
              <a:t>Vous pouvez également suivre vos rendez-vous et programmer des rappels pour les prochains.</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2"/>
          <p:cNvPicPr preferRelativeResize="0"/>
          <p:nvPr/>
        </p:nvPicPr>
        <p:blipFill rotWithShape="1">
          <a:blip r:embed="rId3">
            <a:alphaModFix/>
          </a:blip>
          <a:srcRect/>
          <a:stretch/>
        </p:blipFill>
        <p:spPr>
          <a:xfrm>
            <a:off x="1119001" y="1135041"/>
            <a:ext cx="2202493" cy="4365225"/>
          </a:xfrm>
          <a:prstGeom prst="rect">
            <a:avLst/>
          </a:prstGeom>
          <a:noFill/>
          <a:ln>
            <a:noFill/>
          </a:ln>
        </p:spPr>
      </p:pic>
      <p:pic>
        <p:nvPicPr>
          <p:cNvPr id="267" name="Google Shape;267;p12"/>
          <p:cNvPicPr preferRelativeResize="0"/>
          <p:nvPr/>
        </p:nvPicPr>
        <p:blipFill rotWithShape="1">
          <a:blip r:embed="rId4">
            <a:alphaModFix/>
          </a:blip>
          <a:srcRect/>
          <a:stretch/>
        </p:blipFill>
        <p:spPr>
          <a:xfrm>
            <a:off x="8364581" y="1135041"/>
            <a:ext cx="2499170" cy="4974054"/>
          </a:xfrm>
          <a:prstGeom prst="rect">
            <a:avLst/>
          </a:prstGeom>
          <a:noFill/>
          <a:ln>
            <a:noFill/>
          </a:ln>
        </p:spPr>
      </p:pic>
      <p:sp>
        <p:nvSpPr>
          <p:cNvPr id="268" name="Google Shape;268;p12"/>
          <p:cNvSpPr/>
          <p:nvPr/>
        </p:nvSpPr>
        <p:spPr>
          <a:xfrm>
            <a:off x="3400349" y="6109096"/>
            <a:ext cx="6381300" cy="578400"/>
          </a:xfrm>
          <a:prstGeom prst="bentUpArrow">
            <a:avLst>
              <a:gd name="adj1" fmla="val 20685"/>
              <a:gd name="adj2" fmla="val 25000"/>
              <a:gd name="adj3" fmla="val 3744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9" name="Google Shape;269;p12"/>
          <p:cNvPicPr preferRelativeResize="0"/>
          <p:nvPr/>
        </p:nvPicPr>
        <p:blipFill rotWithShape="1">
          <a:blip r:embed="rId5">
            <a:alphaModFix/>
          </a:blip>
          <a:srcRect/>
          <a:stretch/>
        </p:blipFill>
        <p:spPr>
          <a:xfrm>
            <a:off x="4781219" y="2033120"/>
            <a:ext cx="2202493" cy="4365229"/>
          </a:xfrm>
          <a:prstGeom prst="rect">
            <a:avLst/>
          </a:prstGeom>
          <a:noFill/>
          <a:ln>
            <a:noFill/>
          </a:ln>
        </p:spPr>
      </p:pic>
      <p:sp>
        <p:nvSpPr>
          <p:cNvPr id="270" name="Google Shape;270;p12"/>
          <p:cNvSpPr/>
          <p:nvPr/>
        </p:nvSpPr>
        <p:spPr>
          <a:xfrm>
            <a:off x="3712125" y="615600"/>
            <a:ext cx="4006800" cy="15447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a:solidFill>
                  <a:schemeClr val="lt1"/>
                </a:solidFill>
                <a:latin typeface="Calibri"/>
                <a:ea typeface="Calibri"/>
                <a:cs typeface="Calibri"/>
                <a:sym typeface="Calibri"/>
              </a:rPr>
              <a:t>Des points de différentes couleurs, en fonction de l'aspect que vous avez décidé de suivre, apparaîtront sous chaque jour. En cliquant sur le jour, vous pouvez également voir les détails.</a:t>
            </a:r>
            <a:endParaRPr sz="1800">
              <a:solidFill>
                <a:schemeClr val="lt1"/>
              </a:solidFill>
              <a:latin typeface="Calibri"/>
              <a:ea typeface="Calibri"/>
              <a:cs typeface="Calibri"/>
              <a:sym typeface="Calibri"/>
            </a:endParaRPr>
          </a:p>
        </p:txBody>
      </p:sp>
      <p:sp>
        <p:nvSpPr>
          <p:cNvPr id="271" name="Google Shape;271;p12"/>
          <p:cNvSpPr/>
          <p:nvPr/>
        </p:nvSpPr>
        <p:spPr>
          <a:xfrm rot="-1836664">
            <a:off x="3274454" y="5611530"/>
            <a:ext cx="1563016" cy="429047"/>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2"/>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12"/>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it-IT" sz="2200" b="1">
                <a:solidFill>
                  <a:schemeClr val="dk1"/>
                </a:solidFill>
                <a:latin typeface="Calibri"/>
                <a:ea typeface="Calibri"/>
                <a:cs typeface="Calibri"/>
                <a:sym typeface="Calibri"/>
              </a:rPr>
              <a:t>Santé des femmes et applications pertinentes  </a:t>
            </a:r>
            <a:endParaRPr/>
          </a:p>
        </p:txBody>
      </p:sp>
      <p:sp>
        <p:nvSpPr>
          <p:cNvPr id="274" name="Google Shape;274;p12"/>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200" b="1">
                <a:solidFill>
                  <a:schemeClr val="lt1"/>
                </a:solidFill>
                <a:latin typeface="Gill Sans"/>
                <a:ea typeface="Gill Sans"/>
                <a:cs typeface="Gill Sans"/>
                <a:sym typeface="Gill Sans"/>
              </a:rPr>
              <a:t>7.2 </a:t>
            </a:r>
            <a:endParaRPr sz="2200" b="1">
              <a:solidFill>
                <a:schemeClr val="lt1"/>
              </a:solidFill>
              <a:latin typeface="Gill Sans"/>
              <a:ea typeface="Gill Sans"/>
              <a:cs typeface="Gill Sans"/>
              <a:sym typeface="Gill Sans"/>
            </a:endParaRPr>
          </a:p>
        </p:txBody>
      </p:sp>
      <p:sp>
        <p:nvSpPr>
          <p:cNvPr id="275" name="Google Shape;275;p12"/>
          <p:cNvSpPr/>
          <p:nvPr/>
        </p:nvSpPr>
        <p:spPr>
          <a:xfrm>
            <a:off x="713075" y="5327000"/>
            <a:ext cx="2608500" cy="14367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a:solidFill>
                  <a:schemeClr val="lt1"/>
                </a:solidFill>
                <a:latin typeface="Calibri"/>
                <a:ea typeface="Calibri"/>
                <a:cs typeface="Calibri"/>
                <a:sym typeface="Calibri"/>
              </a:rPr>
              <a:t>Depuis la page d'accueil, vous pouvez également accéder au calendrier et à une section d'information très riche.</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3"/>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00000"/>
              <a:buFont typeface="Calibri"/>
              <a:buNone/>
            </a:pPr>
            <a:r>
              <a:rPr lang="it-IT" sz="2800"/>
              <a:t>Exemple 2 : </a:t>
            </a:r>
            <a:br>
              <a:rPr lang="it-IT" sz="2800"/>
            </a:br>
            <a:r>
              <a:rPr lang="it-IT" sz="2800"/>
              <a:t>Connaître ses citrons - Auto-examen</a:t>
            </a:r>
            <a:endParaRPr sz="2400" i="1"/>
          </a:p>
        </p:txBody>
      </p:sp>
      <p:sp>
        <p:nvSpPr>
          <p:cNvPr id="281" name="Google Shape;281;p13"/>
          <p:cNvSpPr txBox="1">
            <a:spLocks noGrp="1"/>
          </p:cNvSpPr>
          <p:nvPr>
            <p:ph type="body" idx="1"/>
          </p:nvPr>
        </p:nvSpPr>
        <p:spPr>
          <a:xfrm>
            <a:off x="566149" y="2167786"/>
            <a:ext cx="11059800" cy="3941400"/>
          </a:xfrm>
          <a:prstGeom prst="rect">
            <a:avLst/>
          </a:prstGeom>
          <a:noFill/>
          <a:ln>
            <a:noFill/>
          </a:ln>
        </p:spPr>
        <p:txBody>
          <a:bodyPr spcFirstLastPara="1" wrap="square" lIns="91425" tIns="45700" rIns="91425" bIns="45700" anchor="t" anchorCtr="0">
            <a:normAutofit fontScale="25000" lnSpcReduction="20000"/>
          </a:bodyPr>
          <a:lstStyle/>
          <a:p>
            <a:pPr marL="228600" lvl="0" indent="-228600" algn="l" rtl="0">
              <a:lnSpc>
                <a:spcPct val="120000"/>
              </a:lnSpc>
              <a:spcBef>
                <a:spcPts val="0"/>
              </a:spcBef>
              <a:spcAft>
                <a:spcPts val="0"/>
              </a:spcAft>
              <a:buSzPct val="100000"/>
              <a:buChar char="▪"/>
            </a:pPr>
            <a:r>
              <a:rPr lang="it-IT" sz="8800"/>
              <a:t>Application conçue pour améliorer la détection précoce du cancer du sein et le suivi des règles. Elle est gratuite et ne collecte pas vos données.</a:t>
            </a:r>
            <a:endParaRPr/>
          </a:p>
          <a:p>
            <a:pPr marL="0" lvl="0" indent="0" algn="l" rtl="0">
              <a:lnSpc>
                <a:spcPct val="120000"/>
              </a:lnSpc>
              <a:spcBef>
                <a:spcPts val="1200"/>
              </a:spcBef>
              <a:spcAft>
                <a:spcPts val="0"/>
              </a:spcAft>
              <a:buSzPct val="100000"/>
              <a:buNone/>
            </a:pPr>
            <a:r>
              <a:rPr lang="it-IT" sz="8800"/>
              <a:t>Caractéristiques principales :</a:t>
            </a:r>
            <a:endParaRPr/>
          </a:p>
          <a:p>
            <a:pPr marL="228600" lvl="0" indent="-228600" algn="l" rtl="0">
              <a:lnSpc>
                <a:spcPct val="120000"/>
              </a:lnSpc>
              <a:spcBef>
                <a:spcPts val="1200"/>
              </a:spcBef>
              <a:spcAft>
                <a:spcPts val="0"/>
              </a:spcAft>
              <a:buSzPct val="100000"/>
              <a:buChar char="▪"/>
            </a:pPr>
            <a:r>
              <a:rPr lang="it-IT" sz="8800"/>
              <a:t> #Application n° 1 pour l'autopalpation des seins ;</a:t>
            </a:r>
            <a:endParaRPr/>
          </a:p>
          <a:p>
            <a:pPr marL="228600" lvl="0" indent="-228600" algn="l" rtl="0">
              <a:lnSpc>
                <a:spcPct val="120000"/>
              </a:lnSpc>
              <a:spcBef>
                <a:spcPts val="1200"/>
              </a:spcBef>
              <a:spcAft>
                <a:spcPts val="0"/>
              </a:spcAft>
              <a:buSzPct val="100000"/>
              <a:buChar char="▪"/>
            </a:pPr>
            <a:r>
              <a:rPr lang="it-IT" sz="8800"/>
              <a:t> Rappels mensuels synchronisés avec votre cycle mammaire ;</a:t>
            </a:r>
            <a:endParaRPr/>
          </a:p>
          <a:p>
            <a:pPr marL="228600" lvl="0" indent="-228600" algn="l" rtl="0">
              <a:lnSpc>
                <a:spcPct val="120000"/>
              </a:lnSpc>
              <a:spcBef>
                <a:spcPts val="1200"/>
              </a:spcBef>
              <a:spcAft>
                <a:spcPts val="0"/>
              </a:spcAft>
              <a:buSzPct val="100000"/>
              <a:buChar char="▪"/>
            </a:pPr>
            <a:r>
              <a:rPr lang="it-IT" sz="8800"/>
              <a:t> Comprendre votre plan de dépistage ;</a:t>
            </a:r>
            <a:endParaRPr/>
          </a:p>
          <a:p>
            <a:pPr marL="228600" lvl="0" indent="-228600" algn="l" rtl="0">
              <a:lnSpc>
                <a:spcPct val="120000"/>
              </a:lnSpc>
              <a:spcBef>
                <a:spcPts val="1200"/>
              </a:spcBef>
              <a:spcAft>
                <a:spcPts val="0"/>
              </a:spcAft>
              <a:buSzPct val="100000"/>
              <a:buChar char="▪"/>
            </a:pPr>
            <a:r>
              <a:rPr lang="it-IT" sz="8800"/>
              <a:t> Informations sur les facteurs de risque, détails sur les signes et symptômes, préparation aux mammographies, etc.</a:t>
            </a:r>
            <a:endParaRPr/>
          </a:p>
        </p:txBody>
      </p:sp>
      <p:pic>
        <p:nvPicPr>
          <p:cNvPr id="282" name="Google Shape;282;p13"/>
          <p:cNvPicPr preferRelativeResize="0"/>
          <p:nvPr/>
        </p:nvPicPr>
        <p:blipFill rotWithShape="1">
          <a:blip r:embed="rId3">
            <a:alphaModFix/>
          </a:blip>
          <a:srcRect/>
          <a:stretch/>
        </p:blipFill>
        <p:spPr>
          <a:xfrm>
            <a:off x="10538553" y="520676"/>
            <a:ext cx="1447800" cy="1438578"/>
          </a:xfrm>
          <a:prstGeom prst="rect">
            <a:avLst/>
          </a:prstGeom>
          <a:noFill/>
          <a:ln>
            <a:noFill/>
          </a:ln>
        </p:spPr>
      </p:pic>
      <p:sp>
        <p:nvSpPr>
          <p:cNvPr id="283" name="Google Shape;283;p13"/>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13"/>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it-IT" sz="2200" b="1">
                <a:solidFill>
                  <a:schemeClr val="dk1"/>
                </a:solidFill>
                <a:latin typeface="Calibri"/>
                <a:ea typeface="Calibri"/>
                <a:cs typeface="Calibri"/>
                <a:sym typeface="Calibri"/>
              </a:rPr>
              <a:t>Santé des femmes et applications pertinentes  </a:t>
            </a:r>
            <a:endParaRPr/>
          </a:p>
        </p:txBody>
      </p:sp>
      <p:sp>
        <p:nvSpPr>
          <p:cNvPr id="285" name="Google Shape;285;p13"/>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200" b="1">
                <a:solidFill>
                  <a:schemeClr val="lt1"/>
                </a:solidFill>
                <a:latin typeface="Gill Sans"/>
                <a:ea typeface="Gill Sans"/>
                <a:cs typeface="Gill Sans"/>
                <a:sym typeface="Gill Sans"/>
              </a:rPr>
              <a:t>7.2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4"/>
          <p:cNvSpPr/>
          <p:nvPr/>
        </p:nvSpPr>
        <p:spPr>
          <a:xfrm>
            <a:off x="896450" y="613500"/>
            <a:ext cx="2499900" cy="20439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Lorsque vous ouvrez l'application pour la 1</a:t>
            </a:r>
            <a:r>
              <a:rPr lang="it-IT" sz="1600" baseline="30000">
                <a:solidFill>
                  <a:schemeClr val="lt1"/>
                </a:solidFill>
                <a:latin typeface="Calibri"/>
                <a:ea typeface="Calibri"/>
                <a:cs typeface="Calibri"/>
                <a:sym typeface="Calibri"/>
              </a:rPr>
              <a:t>st</a:t>
            </a:r>
            <a:r>
              <a:rPr lang="it-IT" sz="1600">
                <a:solidFill>
                  <a:schemeClr val="lt1"/>
                </a:solidFill>
                <a:latin typeface="Calibri"/>
                <a:ea typeface="Calibri"/>
                <a:cs typeface="Calibri"/>
                <a:sym typeface="Calibri"/>
              </a:rPr>
              <a:t> fois, elle vous pose de brèves questions afin d'adapter le contenu à votre situation personnelle.</a:t>
            </a:r>
            <a:endParaRPr sz="1600">
              <a:solidFill>
                <a:schemeClr val="lt1"/>
              </a:solidFill>
              <a:latin typeface="Calibri"/>
              <a:ea typeface="Calibri"/>
              <a:cs typeface="Calibri"/>
              <a:sym typeface="Calibri"/>
            </a:endParaRPr>
          </a:p>
        </p:txBody>
      </p:sp>
      <p:pic>
        <p:nvPicPr>
          <p:cNvPr id="291" name="Google Shape;291;p14"/>
          <p:cNvPicPr preferRelativeResize="0"/>
          <p:nvPr/>
        </p:nvPicPr>
        <p:blipFill rotWithShape="1">
          <a:blip r:embed="rId3">
            <a:alphaModFix/>
          </a:blip>
          <a:srcRect/>
          <a:stretch/>
        </p:blipFill>
        <p:spPr>
          <a:xfrm>
            <a:off x="1117250" y="2763475"/>
            <a:ext cx="2058300" cy="4097323"/>
          </a:xfrm>
          <a:prstGeom prst="rect">
            <a:avLst/>
          </a:prstGeom>
          <a:noFill/>
          <a:ln>
            <a:noFill/>
          </a:ln>
        </p:spPr>
      </p:pic>
      <p:pic>
        <p:nvPicPr>
          <p:cNvPr id="292" name="Google Shape;292;p14"/>
          <p:cNvPicPr preferRelativeResize="0"/>
          <p:nvPr/>
        </p:nvPicPr>
        <p:blipFill rotWithShape="1">
          <a:blip r:embed="rId4">
            <a:alphaModFix/>
          </a:blip>
          <a:srcRect/>
          <a:stretch/>
        </p:blipFill>
        <p:spPr>
          <a:xfrm>
            <a:off x="4108097" y="807525"/>
            <a:ext cx="2557817" cy="4948719"/>
          </a:xfrm>
          <a:prstGeom prst="rect">
            <a:avLst/>
          </a:prstGeom>
          <a:noFill/>
          <a:ln>
            <a:noFill/>
          </a:ln>
        </p:spPr>
      </p:pic>
      <p:pic>
        <p:nvPicPr>
          <p:cNvPr id="293" name="Google Shape;293;p14"/>
          <p:cNvPicPr preferRelativeResize="0"/>
          <p:nvPr/>
        </p:nvPicPr>
        <p:blipFill rotWithShape="1">
          <a:blip r:embed="rId5">
            <a:alphaModFix/>
          </a:blip>
          <a:srcRect/>
          <a:stretch/>
        </p:blipFill>
        <p:spPr>
          <a:xfrm>
            <a:off x="5012366" y="1873942"/>
            <a:ext cx="398481" cy="490025"/>
          </a:xfrm>
          <a:prstGeom prst="rect">
            <a:avLst/>
          </a:prstGeom>
          <a:noFill/>
          <a:ln>
            <a:noFill/>
          </a:ln>
        </p:spPr>
      </p:pic>
      <p:pic>
        <p:nvPicPr>
          <p:cNvPr id="294" name="Google Shape;294;p14"/>
          <p:cNvPicPr preferRelativeResize="0"/>
          <p:nvPr/>
        </p:nvPicPr>
        <p:blipFill rotWithShape="1">
          <a:blip r:embed="rId6">
            <a:alphaModFix/>
          </a:blip>
          <a:srcRect/>
          <a:stretch/>
        </p:blipFill>
        <p:spPr>
          <a:xfrm>
            <a:off x="4765050" y="3878644"/>
            <a:ext cx="398481" cy="484641"/>
          </a:xfrm>
          <a:prstGeom prst="rect">
            <a:avLst/>
          </a:prstGeom>
          <a:noFill/>
          <a:ln>
            <a:noFill/>
          </a:ln>
        </p:spPr>
      </p:pic>
      <p:pic>
        <p:nvPicPr>
          <p:cNvPr id="295" name="Google Shape;295;p14"/>
          <p:cNvPicPr preferRelativeResize="0"/>
          <p:nvPr/>
        </p:nvPicPr>
        <p:blipFill rotWithShape="1">
          <a:blip r:embed="rId7">
            <a:alphaModFix/>
          </a:blip>
          <a:srcRect/>
          <a:stretch/>
        </p:blipFill>
        <p:spPr>
          <a:xfrm>
            <a:off x="6142345" y="3229127"/>
            <a:ext cx="393097" cy="484641"/>
          </a:xfrm>
          <a:prstGeom prst="rect">
            <a:avLst/>
          </a:prstGeom>
          <a:noFill/>
          <a:ln>
            <a:noFill/>
          </a:ln>
        </p:spPr>
      </p:pic>
      <p:pic>
        <p:nvPicPr>
          <p:cNvPr id="296" name="Google Shape;296;p14"/>
          <p:cNvPicPr preferRelativeResize="0"/>
          <p:nvPr/>
        </p:nvPicPr>
        <p:blipFill rotWithShape="1">
          <a:blip r:embed="rId8">
            <a:alphaModFix/>
          </a:blip>
          <a:srcRect/>
          <a:stretch/>
        </p:blipFill>
        <p:spPr>
          <a:xfrm>
            <a:off x="7723457" y="807526"/>
            <a:ext cx="1269182" cy="244243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97" name="Google Shape;297;p14"/>
          <p:cNvPicPr preferRelativeResize="0"/>
          <p:nvPr/>
        </p:nvPicPr>
        <p:blipFill rotWithShape="1">
          <a:blip r:embed="rId9">
            <a:alphaModFix/>
          </a:blip>
          <a:srcRect/>
          <a:stretch/>
        </p:blipFill>
        <p:spPr>
          <a:xfrm>
            <a:off x="7725741" y="4100651"/>
            <a:ext cx="1337749" cy="244244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98" name="Google Shape;298;p14"/>
          <p:cNvPicPr preferRelativeResize="0"/>
          <p:nvPr/>
        </p:nvPicPr>
        <p:blipFill rotWithShape="1">
          <a:blip r:embed="rId10">
            <a:alphaModFix/>
          </a:blip>
          <a:srcRect/>
          <a:stretch/>
        </p:blipFill>
        <p:spPr>
          <a:xfrm>
            <a:off x="4036137" y="5079550"/>
            <a:ext cx="398481" cy="484641"/>
          </a:xfrm>
          <a:prstGeom prst="rect">
            <a:avLst/>
          </a:prstGeom>
          <a:noFill/>
          <a:ln>
            <a:noFill/>
          </a:ln>
        </p:spPr>
      </p:pic>
      <p:sp>
        <p:nvSpPr>
          <p:cNvPr id="299" name="Google Shape;299;p14"/>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14"/>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it-IT" sz="2200" b="1">
                <a:solidFill>
                  <a:schemeClr val="dk1"/>
                </a:solidFill>
                <a:latin typeface="Calibri"/>
                <a:ea typeface="Calibri"/>
                <a:cs typeface="Calibri"/>
                <a:sym typeface="Calibri"/>
              </a:rPr>
              <a:t>Santé des femmes et applications pertinentes  </a:t>
            </a:r>
            <a:endParaRPr/>
          </a:p>
        </p:txBody>
      </p:sp>
      <p:sp>
        <p:nvSpPr>
          <p:cNvPr id="301" name="Google Shape;301;p14"/>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200" b="1">
                <a:solidFill>
                  <a:schemeClr val="lt1"/>
                </a:solidFill>
                <a:latin typeface="Gill Sans"/>
                <a:ea typeface="Gill Sans"/>
                <a:cs typeface="Gill Sans"/>
                <a:sym typeface="Gill Sans"/>
              </a:rPr>
              <a:t>7.2 </a:t>
            </a:r>
            <a:endParaRPr sz="2200" b="1">
              <a:solidFill>
                <a:schemeClr val="lt1"/>
              </a:solidFill>
              <a:latin typeface="Gill Sans"/>
              <a:ea typeface="Gill Sans"/>
              <a:cs typeface="Gill Sans"/>
              <a:sym typeface="Gill Sans"/>
            </a:endParaRPr>
          </a:p>
        </p:txBody>
      </p:sp>
      <p:sp>
        <p:nvSpPr>
          <p:cNvPr id="302" name="Google Shape;302;p14"/>
          <p:cNvSpPr/>
          <p:nvPr/>
        </p:nvSpPr>
        <p:spPr>
          <a:xfrm>
            <a:off x="3711850" y="5564200"/>
            <a:ext cx="3477600" cy="12981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Après vous être connecté avec votre nom d'utilisateur et votre adresse e-mail, vous pouvez commencer à utiliser l'application.</a:t>
            </a:r>
            <a:endParaRPr sz="1600">
              <a:solidFill>
                <a:schemeClr val="lt1"/>
              </a:solidFill>
              <a:latin typeface="Calibri"/>
              <a:ea typeface="Calibri"/>
              <a:cs typeface="Calibri"/>
              <a:sym typeface="Calibri"/>
            </a:endParaRPr>
          </a:p>
        </p:txBody>
      </p:sp>
      <p:sp>
        <p:nvSpPr>
          <p:cNvPr id="303" name="Google Shape;303;p14"/>
          <p:cNvSpPr/>
          <p:nvPr/>
        </p:nvSpPr>
        <p:spPr>
          <a:xfrm>
            <a:off x="9123275" y="1635225"/>
            <a:ext cx="2062500" cy="12486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500">
                <a:solidFill>
                  <a:schemeClr val="lt1"/>
                </a:solidFill>
                <a:latin typeface="Calibri"/>
                <a:ea typeface="Calibri"/>
                <a:cs typeface="Calibri"/>
                <a:sym typeface="Calibri"/>
              </a:rPr>
              <a:t>Si vous indiquez le jour de votre cycle, l'application vous enverra des rappels en temps voulu.</a:t>
            </a:r>
            <a:endParaRPr sz="1500">
              <a:solidFill>
                <a:schemeClr val="lt1"/>
              </a:solidFill>
              <a:latin typeface="Calibri"/>
              <a:ea typeface="Calibri"/>
              <a:cs typeface="Calibri"/>
              <a:sym typeface="Calibri"/>
            </a:endParaRPr>
          </a:p>
        </p:txBody>
      </p:sp>
      <p:sp>
        <p:nvSpPr>
          <p:cNvPr id="304" name="Google Shape;304;p14"/>
          <p:cNvSpPr/>
          <p:nvPr/>
        </p:nvSpPr>
        <p:spPr>
          <a:xfrm>
            <a:off x="9123275" y="3931488"/>
            <a:ext cx="2062500" cy="17613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500">
                <a:solidFill>
                  <a:schemeClr val="lt1"/>
                </a:solidFill>
                <a:latin typeface="Calibri"/>
                <a:ea typeface="Calibri"/>
                <a:cs typeface="Calibri"/>
                <a:sym typeface="Calibri"/>
              </a:rPr>
              <a:t>En cliquant sur "Faire un auto-examen", vous trouverez des tutoriels (vidéo, audio, texte) qui vous aideront à effectuer un auto-examen.</a:t>
            </a:r>
            <a:endParaRPr sz="1500">
              <a:solidFill>
                <a:schemeClr val="lt1"/>
              </a:solidFill>
              <a:latin typeface="Calibri"/>
              <a:ea typeface="Calibri"/>
              <a:cs typeface="Calibri"/>
              <a:sym typeface="Calibri"/>
            </a:endParaRPr>
          </a:p>
        </p:txBody>
      </p:sp>
      <p:pic>
        <p:nvPicPr>
          <p:cNvPr id="305" name="Google Shape;305;p14"/>
          <p:cNvPicPr preferRelativeResize="0"/>
          <p:nvPr/>
        </p:nvPicPr>
        <p:blipFill rotWithShape="1">
          <a:blip r:embed="rId11">
            <a:alphaModFix/>
          </a:blip>
          <a:srcRect/>
          <a:stretch/>
        </p:blipFill>
        <p:spPr>
          <a:xfrm>
            <a:off x="8743089" y="5551171"/>
            <a:ext cx="640801" cy="791580"/>
          </a:xfrm>
          <a:prstGeom prst="rect">
            <a:avLst/>
          </a:prstGeom>
          <a:noFill/>
          <a:ln>
            <a:noFill/>
          </a:ln>
        </p:spPr>
      </p:pic>
      <p:pic>
        <p:nvPicPr>
          <p:cNvPr id="306" name="Google Shape;306;p14"/>
          <p:cNvPicPr preferRelativeResize="0"/>
          <p:nvPr/>
        </p:nvPicPr>
        <p:blipFill rotWithShape="1">
          <a:blip r:embed="rId12">
            <a:alphaModFix/>
          </a:blip>
          <a:srcRect/>
          <a:stretch/>
        </p:blipFill>
        <p:spPr>
          <a:xfrm>
            <a:off x="8672238" y="1216809"/>
            <a:ext cx="640801" cy="79158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5"/>
          <p:cNvSpPr/>
          <p:nvPr/>
        </p:nvSpPr>
        <p:spPr>
          <a:xfrm>
            <a:off x="950700" y="5127473"/>
            <a:ext cx="2411100" cy="13635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En répondant à ce questionnaire, vous pourrez personnaliser votre guide de dépistage.</a:t>
            </a:r>
            <a:endParaRPr sz="1600">
              <a:solidFill>
                <a:schemeClr val="lt1"/>
              </a:solidFill>
              <a:latin typeface="Calibri"/>
              <a:ea typeface="Calibri"/>
              <a:cs typeface="Calibri"/>
              <a:sym typeface="Calibri"/>
            </a:endParaRPr>
          </a:p>
        </p:txBody>
      </p:sp>
      <p:pic>
        <p:nvPicPr>
          <p:cNvPr id="313" name="Google Shape;313;p15"/>
          <p:cNvPicPr preferRelativeResize="0"/>
          <p:nvPr/>
        </p:nvPicPr>
        <p:blipFill rotWithShape="1">
          <a:blip r:embed="rId3">
            <a:alphaModFix/>
          </a:blip>
          <a:srcRect/>
          <a:stretch/>
        </p:blipFill>
        <p:spPr>
          <a:xfrm>
            <a:off x="1138570" y="930456"/>
            <a:ext cx="2035438" cy="4036949"/>
          </a:xfrm>
          <a:prstGeom prst="rect">
            <a:avLst/>
          </a:prstGeom>
          <a:noFill/>
          <a:ln>
            <a:noFill/>
          </a:ln>
        </p:spPr>
      </p:pic>
      <p:pic>
        <p:nvPicPr>
          <p:cNvPr id="314" name="Google Shape;314;p15"/>
          <p:cNvPicPr preferRelativeResize="0"/>
          <p:nvPr/>
        </p:nvPicPr>
        <p:blipFill rotWithShape="1">
          <a:blip r:embed="rId4">
            <a:alphaModFix/>
          </a:blip>
          <a:srcRect/>
          <a:stretch/>
        </p:blipFill>
        <p:spPr>
          <a:xfrm>
            <a:off x="685800" y="4630463"/>
            <a:ext cx="662282" cy="812800"/>
          </a:xfrm>
          <a:prstGeom prst="rect">
            <a:avLst/>
          </a:prstGeom>
          <a:noFill/>
          <a:ln>
            <a:noFill/>
          </a:ln>
        </p:spPr>
      </p:pic>
      <p:pic>
        <p:nvPicPr>
          <p:cNvPr id="315" name="Google Shape;315;p15"/>
          <p:cNvPicPr preferRelativeResize="0"/>
          <p:nvPr/>
        </p:nvPicPr>
        <p:blipFill rotWithShape="1">
          <a:blip r:embed="rId5">
            <a:alphaModFix/>
          </a:blip>
          <a:srcRect/>
          <a:stretch/>
        </p:blipFill>
        <p:spPr>
          <a:xfrm>
            <a:off x="3361879" y="1305132"/>
            <a:ext cx="1769761" cy="3287598"/>
          </a:xfrm>
          <a:prstGeom prst="rect">
            <a:avLst/>
          </a:prstGeom>
          <a:noFill/>
          <a:ln>
            <a:noFill/>
          </a:ln>
        </p:spPr>
      </p:pic>
      <p:pic>
        <p:nvPicPr>
          <p:cNvPr id="316" name="Google Shape;316;p15"/>
          <p:cNvPicPr preferRelativeResize="0"/>
          <p:nvPr/>
        </p:nvPicPr>
        <p:blipFill rotWithShape="1">
          <a:blip r:embed="rId6">
            <a:alphaModFix/>
          </a:blip>
          <a:srcRect/>
          <a:stretch/>
        </p:blipFill>
        <p:spPr>
          <a:xfrm>
            <a:off x="7775169" y="1566776"/>
            <a:ext cx="1741997" cy="330548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17" name="Google Shape;317;p15"/>
          <p:cNvSpPr/>
          <p:nvPr/>
        </p:nvSpPr>
        <p:spPr>
          <a:xfrm>
            <a:off x="7294225" y="167775"/>
            <a:ext cx="2703900" cy="15939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500">
                <a:solidFill>
                  <a:schemeClr val="lt1"/>
                </a:solidFill>
                <a:latin typeface="Calibri"/>
                <a:ea typeface="Calibri"/>
                <a:cs typeface="Calibri"/>
                <a:sym typeface="Calibri"/>
              </a:rPr>
              <a:t>Depuis la page d'accueil, vous pouvez toujours accéder aux différentes sections : Auto-examen, symptômes (1) ; Facteurs de risque et familiarité (2) ; Dépistage (3) et Compte (4)</a:t>
            </a:r>
            <a:endParaRPr/>
          </a:p>
        </p:txBody>
      </p:sp>
      <p:pic>
        <p:nvPicPr>
          <p:cNvPr id="318" name="Google Shape;318;p15"/>
          <p:cNvPicPr preferRelativeResize="0"/>
          <p:nvPr/>
        </p:nvPicPr>
        <p:blipFill rotWithShape="1">
          <a:blip r:embed="rId7">
            <a:alphaModFix/>
          </a:blip>
          <a:srcRect/>
          <a:stretch/>
        </p:blipFill>
        <p:spPr>
          <a:xfrm>
            <a:off x="8122211" y="4867753"/>
            <a:ext cx="365795" cy="448930"/>
          </a:xfrm>
          <a:prstGeom prst="rect">
            <a:avLst/>
          </a:prstGeom>
          <a:noFill/>
          <a:ln>
            <a:noFill/>
          </a:ln>
        </p:spPr>
      </p:pic>
      <p:sp>
        <p:nvSpPr>
          <p:cNvPr id="319" name="Google Shape;319;p15"/>
          <p:cNvSpPr/>
          <p:nvPr/>
        </p:nvSpPr>
        <p:spPr>
          <a:xfrm>
            <a:off x="8517510" y="4968625"/>
            <a:ext cx="317400" cy="2079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a:solidFill>
                  <a:schemeClr val="lt1"/>
                </a:solidFill>
                <a:latin typeface="Calibri"/>
                <a:ea typeface="Calibri"/>
                <a:cs typeface="Calibri"/>
                <a:sym typeface="Calibri"/>
              </a:rPr>
              <a:t>2</a:t>
            </a:r>
            <a:endParaRPr sz="1800">
              <a:solidFill>
                <a:schemeClr val="lt1"/>
              </a:solidFill>
              <a:latin typeface="Calibri"/>
              <a:ea typeface="Calibri"/>
              <a:cs typeface="Calibri"/>
              <a:sym typeface="Calibri"/>
            </a:endParaRPr>
          </a:p>
        </p:txBody>
      </p:sp>
      <p:pic>
        <p:nvPicPr>
          <p:cNvPr id="320" name="Google Shape;320;p15"/>
          <p:cNvPicPr preferRelativeResize="0"/>
          <p:nvPr/>
        </p:nvPicPr>
        <p:blipFill rotWithShape="1">
          <a:blip r:embed="rId8">
            <a:alphaModFix/>
          </a:blip>
          <a:srcRect/>
          <a:stretch/>
        </p:blipFill>
        <p:spPr>
          <a:xfrm>
            <a:off x="8835048" y="4857322"/>
            <a:ext cx="401084" cy="498315"/>
          </a:xfrm>
          <a:prstGeom prst="rect">
            <a:avLst/>
          </a:prstGeom>
          <a:noFill/>
          <a:ln>
            <a:noFill/>
          </a:ln>
        </p:spPr>
      </p:pic>
      <p:pic>
        <p:nvPicPr>
          <p:cNvPr id="321" name="Google Shape;321;p15"/>
          <p:cNvPicPr preferRelativeResize="0"/>
          <p:nvPr/>
        </p:nvPicPr>
        <p:blipFill rotWithShape="1">
          <a:blip r:embed="rId9">
            <a:alphaModFix/>
          </a:blip>
          <a:srcRect/>
          <a:stretch/>
        </p:blipFill>
        <p:spPr>
          <a:xfrm>
            <a:off x="9176107" y="4864792"/>
            <a:ext cx="401085" cy="498316"/>
          </a:xfrm>
          <a:prstGeom prst="rect">
            <a:avLst/>
          </a:prstGeom>
          <a:noFill/>
          <a:ln>
            <a:noFill/>
          </a:ln>
        </p:spPr>
      </p:pic>
      <p:sp>
        <p:nvSpPr>
          <p:cNvPr id="322" name="Google Shape;322;p15"/>
          <p:cNvSpPr/>
          <p:nvPr/>
        </p:nvSpPr>
        <p:spPr>
          <a:xfrm>
            <a:off x="3361879" y="4592730"/>
            <a:ext cx="1183500" cy="1167300"/>
          </a:xfrm>
          <a:prstGeom prst="bentUpArrow">
            <a:avLst>
              <a:gd name="adj1" fmla="val 25000"/>
              <a:gd name="adj2" fmla="val 25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3" name="Google Shape;323;p15"/>
          <p:cNvPicPr preferRelativeResize="0"/>
          <p:nvPr/>
        </p:nvPicPr>
        <p:blipFill rotWithShape="1">
          <a:blip r:embed="rId10">
            <a:alphaModFix/>
          </a:blip>
          <a:srcRect/>
          <a:stretch/>
        </p:blipFill>
        <p:spPr>
          <a:xfrm>
            <a:off x="5671950" y="900850"/>
            <a:ext cx="1562925" cy="2665250"/>
          </a:xfrm>
          <a:prstGeom prst="rect">
            <a:avLst/>
          </a:prstGeom>
          <a:noFill/>
          <a:ln>
            <a:noFill/>
          </a:ln>
        </p:spPr>
      </p:pic>
      <p:pic>
        <p:nvPicPr>
          <p:cNvPr id="324" name="Google Shape;324;p15"/>
          <p:cNvPicPr preferRelativeResize="0"/>
          <p:nvPr/>
        </p:nvPicPr>
        <p:blipFill rotWithShape="1">
          <a:blip r:embed="rId11">
            <a:alphaModFix/>
          </a:blip>
          <a:srcRect/>
          <a:stretch/>
        </p:blipFill>
        <p:spPr>
          <a:xfrm>
            <a:off x="6847284" y="1454787"/>
            <a:ext cx="457997" cy="563042"/>
          </a:xfrm>
          <a:prstGeom prst="rect">
            <a:avLst/>
          </a:prstGeom>
          <a:noFill/>
          <a:ln>
            <a:noFill/>
          </a:ln>
        </p:spPr>
      </p:pic>
      <p:pic>
        <p:nvPicPr>
          <p:cNvPr id="325" name="Google Shape;325;p15"/>
          <p:cNvPicPr preferRelativeResize="0"/>
          <p:nvPr/>
        </p:nvPicPr>
        <p:blipFill rotWithShape="1">
          <a:blip r:embed="rId12">
            <a:alphaModFix/>
          </a:blip>
          <a:srcRect/>
          <a:stretch/>
        </p:blipFill>
        <p:spPr>
          <a:xfrm>
            <a:off x="5652026" y="3853458"/>
            <a:ext cx="1568484" cy="2898643"/>
          </a:xfrm>
          <a:prstGeom prst="rect">
            <a:avLst/>
          </a:prstGeom>
          <a:noFill/>
          <a:ln>
            <a:noFill/>
          </a:ln>
        </p:spPr>
      </p:pic>
      <p:pic>
        <p:nvPicPr>
          <p:cNvPr id="326" name="Google Shape;326;p15"/>
          <p:cNvPicPr preferRelativeResize="0"/>
          <p:nvPr/>
        </p:nvPicPr>
        <p:blipFill rotWithShape="1">
          <a:blip r:embed="rId13">
            <a:alphaModFix/>
          </a:blip>
          <a:srcRect/>
          <a:stretch/>
        </p:blipFill>
        <p:spPr>
          <a:xfrm>
            <a:off x="6835458" y="4760274"/>
            <a:ext cx="469116" cy="584531"/>
          </a:xfrm>
          <a:prstGeom prst="rect">
            <a:avLst/>
          </a:prstGeom>
          <a:noFill/>
          <a:ln>
            <a:noFill/>
          </a:ln>
        </p:spPr>
      </p:pic>
      <p:pic>
        <p:nvPicPr>
          <p:cNvPr id="327" name="Google Shape;327;p15"/>
          <p:cNvPicPr preferRelativeResize="0"/>
          <p:nvPr/>
        </p:nvPicPr>
        <p:blipFill rotWithShape="1">
          <a:blip r:embed="rId14">
            <a:alphaModFix/>
          </a:blip>
          <a:srcRect/>
          <a:stretch/>
        </p:blipFill>
        <p:spPr>
          <a:xfrm>
            <a:off x="10054857" y="505251"/>
            <a:ext cx="1574025" cy="2893100"/>
          </a:xfrm>
          <a:prstGeom prst="rect">
            <a:avLst/>
          </a:prstGeom>
          <a:noFill/>
          <a:ln>
            <a:noFill/>
          </a:ln>
        </p:spPr>
      </p:pic>
      <p:pic>
        <p:nvPicPr>
          <p:cNvPr id="328" name="Google Shape;328;p15"/>
          <p:cNvPicPr preferRelativeResize="0"/>
          <p:nvPr/>
        </p:nvPicPr>
        <p:blipFill rotWithShape="1">
          <a:blip r:embed="rId15">
            <a:alphaModFix/>
          </a:blip>
          <a:srcRect/>
          <a:stretch/>
        </p:blipFill>
        <p:spPr>
          <a:xfrm>
            <a:off x="9998108" y="3007994"/>
            <a:ext cx="469116" cy="584531"/>
          </a:xfrm>
          <a:prstGeom prst="rect">
            <a:avLst/>
          </a:prstGeom>
          <a:noFill/>
          <a:ln>
            <a:noFill/>
          </a:ln>
        </p:spPr>
      </p:pic>
      <p:pic>
        <p:nvPicPr>
          <p:cNvPr id="329" name="Google Shape;329;p15"/>
          <p:cNvPicPr preferRelativeResize="0"/>
          <p:nvPr/>
        </p:nvPicPr>
        <p:blipFill rotWithShape="1">
          <a:blip r:embed="rId16">
            <a:alphaModFix/>
          </a:blip>
          <a:srcRect/>
          <a:stretch/>
        </p:blipFill>
        <p:spPr>
          <a:xfrm>
            <a:off x="10102544" y="3836581"/>
            <a:ext cx="1551856" cy="2843219"/>
          </a:xfrm>
          <a:prstGeom prst="rect">
            <a:avLst/>
          </a:prstGeom>
          <a:noFill/>
          <a:ln>
            <a:noFill/>
          </a:ln>
        </p:spPr>
      </p:pic>
      <p:pic>
        <p:nvPicPr>
          <p:cNvPr id="330" name="Google Shape;330;p15"/>
          <p:cNvPicPr preferRelativeResize="0"/>
          <p:nvPr/>
        </p:nvPicPr>
        <p:blipFill rotWithShape="1">
          <a:blip r:embed="rId17">
            <a:alphaModFix/>
          </a:blip>
          <a:srcRect/>
          <a:stretch/>
        </p:blipFill>
        <p:spPr>
          <a:xfrm>
            <a:off x="10948140" y="3428994"/>
            <a:ext cx="559906" cy="692167"/>
          </a:xfrm>
          <a:prstGeom prst="rect">
            <a:avLst/>
          </a:prstGeom>
          <a:noFill/>
          <a:ln>
            <a:noFill/>
          </a:ln>
        </p:spPr>
      </p:pic>
      <p:sp>
        <p:nvSpPr>
          <p:cNvPr id="331" name="Google Shape;331;p15"/>
          <p:cNvSpPr/>
          <p:nvPr/>
        </p:nvSpPr>
        <p:spPr>
          <a:xfrm>
            <a:off x="7324350" y="5355627"/>
            <a:ext cx="2703900" cy="12654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Chaque section contient des informations complémentaires et des suggestions.</a:t>
            </a:r>
            <a:endParaRPr/>
          </a:p>
        </p:txBody>
      </p:sp>
      <p:sp>
        <p:nvSpPr>
          <p:cNvPr id="332" name="Google Shape;332;p15"/>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15"/>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it-IT" sz="2200" b="1">
                <a:solidFill>
                  <a:schemeClr val="dk1"/>
                </a:solidFill>
                <a:latin typeface="Calibri"/>
                <a:ea typeface="Calibri"/>
                <a:cs typeface="Calibri"/>
                <a:sym typeface="Calibri"/>
              </a:rPr>
              <a:t>Santé des femmes et applications pertinentes  </a:t>
            </a:r>
            <a:endParaRPr/>
          </a:p>
        </p:txBody>
      </p:sp>
      <p:sp>
        <p:nvSpPr>
          <p:cNvPr id="334" name="Google Shape;334;p15"/>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200" b="1">
                <a:solidFill>
                  <a:schemeClr val="lt1"/>
                </a:solidFill>
                <a:latin typeface="Gill Sans"/>
                <a:ea typeface="Gill Sans"/>
                <a:cs typeface="Gill Sans"/>
                <a:sym typeface="Gill Sans"/>
              </a:rPr>
              <a:t>7.2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16"/>
          <p:cNvPicPr preferRelativeResize="0"/>
          <p:nvPr/>
        </p:nvPicPr>
        <p:blipFill rotWithShape="1">
          <a:blip r:embed="rId3">
            <a:alphaModFix/>
          </a:blip>
          <a:srcRect/>
          <a:stretch/>
        </p:blipFill>
        <p:spPr>
          <a:xfrm>
            <a:off x="3778051" y="740350"/>
            <a:ext cx="1408819" cy="280981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40" name="Google Shape;340;p16"/>
          <p:cNvPicPr preferRelativeResize="0"/>
          <p:nvPr/>
        </p:nvPicPr>
        <p:blipFill rotWithShape="1">
          <a:blip r:embed="rId4">
            <a:alphaModFix/>
          </a:blip>
          <a:srcRect/>
          <a:stretch/>
        </p:blipFill>
        <p:spPr>
          <a:xfrm>
            <a:off x="5902715" y="740350"/>
            <a:ext cx="1417703" cy="280981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41" name="Google Shape;341;p16"/>
          <p:cNvPicPr preferRelativeResize="0"/>
          <p:nvPr/>
        </p:nvPicPr>
        <p:blipFill rotWithShape="1">
          <a:blip r:embed="rId5">
            <a:alphaModFix/>
          </a:blip>
          <a:srcRect/>
          <a:stretch/>
        </p:blipFill>
        <p:spPr>
          <a:xfrm>
            <a:off x="10372886" y="4048186"/>
            <a:ext cx="1435813" cy="280981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42" name="Google Shape;342;p16"/>
          <p:cNvSpPr/>
          <p:nvPr/>
        </p:nvSpPr>
        <p:spPr>
          <a:xfrm>
            <a:off x="3220095" y="1765949"/>
            <a:ext cx="417000" cy="250800"/>
          </a:xfrm>
          <a:prstGeom prst="striped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3" name="Google Shape;343;p16"/>
          <p:cNvPicPr preferRelativeResize="0"/>
          <p:nvPr/>
        </p:nvPicPr>
        <p:blipFill rotWithShape="1">
          <a:blip r:embed="rId6">
            <a:alphaModFix/>
          </a:blip>
          <a:srcRect/>
          <a:stretch/>
        </p:blipFill>
        <p:spPr>
          <a:xfrm>
            <a:off x="8734162" y="4048186"/>
            <a:ext cx="1465994" cy="280981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44" name="Google Shape;344;p16"/>
          <p:cNvSpPr/>
          <p:nvPr/>
        </p:nvSpPr>
        <p:spPr>
          <a:xfrm>
            <a:off x="718900" y="1413401"/>
            <a:ext cx="2431500" cy="12501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La section Symptômes vous permettra d'obtenir des informations spécifiques.</a:t>
            </a:r>
            <a:endParaRPr/>
          </a:p>
        </p:txBody>
      </p:sp>
      <p:pic>
        <p:nvPicPr>
          <p:cNvPr id="345" name="Google Shape;345;p16"/>
          <p:cNvPicPr preferRelativeResize="0"/>
          <p:nvPr/>
        </p:nvPicPr>
        <p:blipFill rotWithShape="1">
          <a:blip r:embed="rId7">
            <a:alphaModFix/>
          </a:blip>
          <a:srcRect/>
          <a:stretch/>
        </p:blipFill>
        <p:spPr>
          <a:xfrm>
            <a:off x="5327284" y="1747319"/>
            <a:ext cx="435016" cy="290011"/>
          </a:xfrm>
          <a:prstGeom prst="rect">
            <a:avLst/>
          </a:prstGeom>
          <a:noFill/>
          <a:ln>
            <a:noFill/>
          </a:ln>
        </p:spPr>
      </p:pic>
      <p:pic>
        <p:nvPicPr>
          <p:cNvPr id="346" name="Google Shape;346;p16"/>
          <p:cNvPicPr preferRelativeResize="0"/>
          <p:nvPr/>
        </p:nvPicPr>
        <p:blipFill rotWithShape="1">
          <a:blip r:embed="rId8">
            <a:alphaModFix/>
          </a:blip>
          <a:srcRect/>
          <a:stretch/>
        </p:blipFill>
        <p:spPr>
          <a:xfrm>
            <a:off x="7218005" y="4048186"/>
            <a:ext cx="1343426" cy="280981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47" name="Google Shape;347;p16"/>
          <p:cNvSpPr/>
          <p:nvPr/>
        </p:nvSpPr>
        <p:spPr>
          <a:xfrm>
            <a:off x="7903750" y="922800"/>
            <a:ext cx="3126900" cy="18720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Si vous remarquez quelque chose lors de votre auto-examen, l'application peut vous donner des indications sur l'examen par un médecin ou sur d'autres dépistages.</a:t>
            </a:r>
            <a:endParaRPr/>
          </a:p>
        </p:txBody>
      </p:sp>
      <p:cxnSp>
        <p:nvCxnSpPr>
          <p:cNvPr id="348" name="Google Shape;348;p16"/>
          <p:cNvCxnSpPr>
            <a:stCxn id="347" idx="2"/>
          </p:cNvCxnSpPr>
          <p:nvPr/>
        </p:nvCxnSpPr>
        <p:spPr>
          <a:xfrm>
            <a:off x="9467200" y="2794800"/>
            <a:ext cx="1563600" cy="1117200"/>
          </a:xfrm>
          <a:prstGeom prst="straightConnector1">
            <a:avLst/>
          </a:prstGeom>
          <a:noFill/>
          <a:ln w="76200" cap="flat" cmpd="sng">
            <a:solidFill>
              <a:schemeClr val="accent1"/>
            </a:solidFill>
            <a:prstDash val="solid"/>
            <a:miter lim="800000"/>
            <a:headEnd type="none" w="sm" len="sm"/>
            <a:tailEnd type="triangle" w="med" len="med"/>
          </a:ln>
        </p:spPr>
      </p:cxnSp>
      <p:cxnSp>
        <p:nvCxnSpPr>
          <p:cNvPr id="349" name="Google Shape;349;p16"/>
          <p:cNvCxnSpPr>
            <a:stCxn id="347" idx="2"/>
          </p:cNvCxnSpPr>
          <p:nvPr/>
        </p:nvCxnSpPr>
        <p:spPr>
          <a:xfrm>
            <a:off x="9467200" y="2794800"/>
            <a:ext cx="0" cy="1117200"/>
          </a:xfrm>
          <a:prstGeom prst="straightConnector1">
            <a:avLst/>
          </a:prstGeom>
          <a:noFill/>
          <a:ln w="76200" cap="flat" cmpd="sng">
            <a:solidFill>
              <a:schemeClr val="accent1"/>
            </a:solidFill>
            <a:prstDash val="solid"/>
            <a:miter lim="800000"/>
            <a:headEnd type="none" w="sm" len="sm"/>
            <a:tailEnd type="triangle" w="med" len="med"/>
          </a:ln>
        </p:spPr>
      </p:cxnSp>
      <p:cxnSp>
        <p:nvCxnSpPr>
          <p:cNvPr id="350" name="Google Shape;350;p16"/>
          <p:cNvCxnSpPr>
            <a:stCxn id="347" idx="2"/>
          </p:cNvCxnSpPr>
          <p:nvPr/>
        </p:nvCxnSpPr>
        <p:spPr>
          <a:xfrm flipH="1">
            <a:off x="8036500" y="2794800"/>
            <a:ext cx="1430700" cy="1117200"/>
          </a:xfrm>
          <a:prstGeom prst="straightConnector1">
            <a:avLst/>
          </a:prstGeom>
          <a:noFill/>
          <a:ln w="76200" cap="flat" cmpd="sng">
            <a:solidFill>
              <a:schemeClr val="accent1"/>
            </a:solidFill>
            <a:prstDash val="solid"/>
            <a:miter lim="800000"/>
            <a:headEnd type="none" w="sm" len="sm"/>
            <a:tailEnd type="triangle" w="med" len="med"/>
          </a:ln>
        </p:spPr>
      </p:cxnSp>
      <p:sp>
        <p:nvSpPr>
          <p:cNvPr id="351" name="Google Shape;351;p16"/>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16"/>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it-IT" sz="2200" b="1">
                <a:solidFill>
                  <a:schemeClr val="dk1"/>
                </a:solidFill>
                <a:latin typeface="Calibri"/>
                <a:ea typeface="Calibri"/>
                <a:cs typeface="Calibri"/>
                <a:sym typeface="Calibri"/>
              </a:rPr>
              <a:t>Santé des femmes et applications pertinentes  </a:t>
            </a:r>
            <a:endParaRPr/>
          </a:p>
        </p:txBody>
      </p:sp>
      <p:sp>
        <p:nvSpPr>
          <p:cNvPr id="353" name="Google Shape;353;p16"/>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200" b="1">
                <a:solidFill>
                  <a:schemeClr val="lt1"/>
                </a:solidFill>
                <a:latin typeface="Gill Sans"/>
                <a:ea typeface="Gill Sans"/>
                <a:cs typeface="Gill Sans"/>
                <a:sym typeface="Gill Sans"/>
              </a:rPr>
              <a:t>7.2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7"/>
          <p:cNvSpPr txBox="1">
            <a:spLocks noGrp="1"/>
          </p:cNvSpPr>
          <p:nvPr>
            <p:ph type="title"/>
          </p:nvPr>
        </p:nvSpPr>
        <p:spPr>
          <a:xfrm>
            <a:off x="558000" y="4710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100000"/>
              <a:buFont typeface="Calibri"/>
              <a:buNone/>
            </a:pPr>
            <a:r>
              <a:rPr lang="it-IT" sz="2700">
                <a:solidFill>
                  <a:srgbClr val="C01E24"/>
                </a:solidFill>
              </a:rPr>
              <a:t>7.2.2</a:t>
            </a:r>
            <a:r>
              <a:rPr lang="it-IT">
                <a:solidFill>
                  <a:srgbClr val="C01E24"/>
                </a:solidFill>
              </a:rPr>
              <a:t/>
            </a:r>
            <a:br>
              <a:rPr lang="it-IT">
                <a:solidFill>
                  <a:srgbClr val="C01E24"/>
                </a:solidFill>
              </a:rPr>
            </a:br>
            <a:r>
              <a:rPr lang="it-IT">
                <a:solidFill>
                  <a:srgbClr val="C01E24"/>
                </a:solidFill>
              </a:rPr>
              <a:t>Intégrations dans la vie réelle</a:t>
            </a:r>
            <a:endParaRPr>
              <a:solidFill>
                <a:srgbClr val="C01E24"/>
              </a:solidFill>
            </a:endParaRPr>
          </a:p>
        </p:txBody>
      </p:sp>
      <p:sp>
        <p:nvSpPr>
          <p:cNvPr id="360" name="Google Shape;360;p17"/>
          <p:cNvSpPr txBox="1">
            <a:spLocks noGrp="1"/>
          </p:cNvSpPr>
          <p:nvPr>
            <p:ph type="body" idx="1"/>
          </p:nvPr>
        </p:nvSpPr>
        <p:spPr>
          <a:xfrm>
            <a:off x="558000" y="15511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it-IT" sz="2200">
                <a:solidFill>
                  <a:srgbClr val="203864"/>
                </a:solidFill>
              </a:rPr>
              <a:t>Objectifs</a:t>
            </a:r>
            <a:endParaRPr/>
          </a:p>
        </p:txBody>
      </p:sp>
      <p:sp>
        <p:nvSpPr>
          <p:cNvPr id="361" name="Google Shape;361;p17"/>
          <p:cNvSpPr txBox="1">
            <a:spLocks noGrp="1"/>
          </p:cNvSpPr>
          <p:nvPr>
            <p:ph type="body" idx="2"/>
          </p:nvPr>
        </p:nvSpPr>
        <p:spPr>
          <a:xfrm>
            <a:off x="617621" y="2240943"/>
            <a:ext cx="5937000" cy="400830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000"/>
              <a:buChar char="▪"/>
            </a:pPr>
            <a:r>
              <a:rPr lang="it-IT" sz="2000"/>
              <a:t>Fournir des exemples concrets de la manière dont les applications de santé peuvent contribuer à la santé des femmes en général.</a:t>
            </a:r>
            <a:endParaRPr/>
          </a:p>
          <a:p>
            <a:pPr marL="228600" lvl="0" indent="-228600" algn="l" rtl="0">
              <a:lnSpc>
                <a:spcPct val="150000"/>
              </a:lnSpc>
              <a:spcBef>
                <a:spcPts val="1200"/>
              </a:spcBef>
              <a:spcAft>
                <a:spcPts val="0"/>
              </a:spcAft>
              <a:buSzPts val="2000"/>
              <a:buChar char="▪"/>
            </a:pPr>
            <a:r>
              <a:rPr lang="it-IT" sz="2000"/>
              <a:t>Présenter différents scénarios de la vie réelle dans lesquels les applications pour la santé des femmes pourraient être bénéfiques.</a:t>
            </a:r>
            <a:endParaRPr/>
          </a:p>
          <a:p>
            <a:pPr marL="0" lvl="0" indent="0" algn="l" rtl="0">
              <a:lnSpc>
                <a:spcPct val="120000"/>
              </a:lnSpc>
              <a:spcBef>
                <a:spcPts val="1200"/>
              </a:spcBef>
              <a:spcAft>
                <a:spcPts val="0"/>
              </a:spcAft>
              <a:buSzPts val="2000"/>
              <a:buNone/>
            </a:pPr>
            <a:endParaRPr sz="2000"/>
          </a:p>
        </p:txBody>
      </p:sp>
      <p:pic>
        <p:nvPicPr>
          <p:cNvPr id="362" name="Google Shape;362;p17" descr="Ambition abstract concept"/>
          <p:cNvPicPr preferRelativeResize="0"/>
          <p:nvPr/>
        </p:nvPicPr>
        <p:blipFill rotWithShape="1">
          <a:blip r:embed="rId3">
            <a:alphaModFix/>
          </a:blip>
          <a:srcRect/>
          <a:stretch/>
        </p:blipFill>
        <p:spPr>
          <a:xfrm>
            <a:off x="6674938" y="987934"/>
            <a:ext cx="5517062" cy="5343951"/>
          </a:xfrm>
          <a:prstGeom prst="rect">
            <a:avLst/>
          </a:prstGeom>
          <a:noFill/>
          <a:ln>
            <a:noFill/>
          </a:ln>
        </p:spPr>
      </p:pic>
      <p:sp>
        <p:nvSpPr>
          <p:cNvPr id="363" name="Google Shape;363;p17"/>
          <p:cNvSpPr txBox="1"/>
          <p:nvPr/>
        </p:nvSpPr>
        <p:spPr>
          <a:xfrm>
            <a:off x="5523839" y="5842850"/>
            <a:ext cx="60996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Conçu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8"/>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it-IT"/>
              <a:t>Scénario 1</a:t>
            </a:r>
            <a:endParaRPr/>
          </a:p>
        </p:txBody>
      </p:sp>
      <p:sp>
        <p:nvSpPr>
          <p:cNvPr id="369" name="Google Shape;369;p18"/>
          <p:cNvSpPr txBox="1">
            <a:spLocks noGrp="1"/>
          </p:cNvSpPr>
          <p:nvPr>
            <p:ph type="body" idx="1"/>
          </p:nvPr>
        </p:nvSpPr>
        <p:spPr>
          <a:xfrm>
            <a:off x="566100" y="2847728"/>
            <a:ext cx="11059800" cy="28779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it-IT"/>
              <a:t>B. une femme de 34 ans et M. sont ensemble depuis très longtemps</a:t>
            </a:r>
            <a:endParaRPr/>
          </a:p>
          <a:p>
            <a:pPr marL="228600" lvl="0" indent="-228600" algn="l" rtl="0">
              <a:lnSpc>
                <a:spcPct val="100000"/>
              </a:lnSpc>
              <a:spcBef>
                <a:spcPts val="1200"/>
              </a:spcBef>
              <a:spcAft>
                <a:spcPts val="0"/>
              </a:spcAft>
              <a:buSzPts val="2200"/>
              <a:buChar char="▪"/>
            </a:pPr>
            <a:r>
              <a:rPr lang="it-IT"/>
              <a:t>Ils décident de se marier et veulent organiser une grande cérémonie, en invitant leur famille et leurs amis et en voulant que tout soit parfait. B. craint que son flux menstruel important ne rende la journée plus difficile. La cérémonie doit avoir lieu dans quelques mois.</a:t>
            </a:r>
            <a:endParaRPr/>
          </a:p>
          <a:p>
            <a:pPr marL="228600" lvl="0" indent="-228600" algn="l" rtl="0">
              <a:lnSpc>
                <a:spcPct val="100000"/>
              </a:lnSpc>
              <a:spcBef>
                <a:spcPts val="1200"/>
              </a:spcBef>
              <a:spcAft>
                <a:spcPts val="0"/>
              </a:spcAft>
              <a:buSzPts val="2200"/>
              <a:buChar char="▪"/>
            </a:pPr>
            <a:r>
              <a:rPr lang="it-IT"/>
              <a:t>B. décide de télécharger une application de suivi du cycle menstruel, afin de suivre l'évolution de ses règles et de décider de la meilleure date pour le mariage.  </a:t>
            </a:r>
            <a:endParaRPr/>
          </a:p>
          <a:p>
            <a:pPr marL="0" lvl="0" indent="0" algn="l" rtl="0">
              <a:lnSpc>
                <a:spcPct val="100000"/>
              </a:lnSpc>
              <a:spcBef>
                <a:spcPts val="1200"/>
              </a:spcBef>
              <a:spcAft>
                <a:spcPts val="0"/>
              </a:spcAft>
              <a:buSzPts val="2200"/>
              <a:buNone/>
            </a:pPr>
            <a:endParaRPr/>
          </a:p>
        </p:txBody>
      </p:sp>
      <p:sp>
        <p:nvSpPr>
          <p:cNvPr id="370" name="Google Shape;370;p18"/>
          <p:cNvSpPr txBox="1">
            <a:spLocks noGrp="1"/>
          </p:cNvSpPr>
          <p:nvPr>
            <p:ph type="body" idx="4294967295"/>
          </p:nvPr>
        </p:nvSpPr>
        <p:spPr>
          <a:xfrm>
            <a:off x="558001" y="1936750"/>
            <a:ext cx="6425700" cy="50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it-IT" sz="2400" b="1"/>
              <a:t>Planification d'un événement important</a:t>
            </a:r>
            <a:endParaRPr sz="2400" b="1"/>
          </a:p>
        </p:txBody>
      </p:sp>
      <p:sp>
        <p:nvSpPr>
          <p:cNvPr id="371" name="Google Shape;371;p18"/>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18"/>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it-IT" sz="2200" b="1">
                <a:solidFill>
                  <a:schemeClr val="dk1"/>
                </a:solidFill>
                <a:latin typeface="Calibri"/>
                <a:ea typeface="Calibri"/>
                <a:cs typeface="Calibri"/>
                <a:sym typeface="Calibri"/>
              </a:rPr>
              <a:t>Santé des femmes et applications pertinentes  </a:t>
            </a:r>
            <a:endParaRPr/>
          </a:p>
        </p:txBody>
      </p:sp>
      <p:sp>
        <p:nvSpPr>
          <p:cNvPr id="373" name="Google Shape;373;p18"/>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200" b="1">
                <a:solidFill>
                  <a:schemeClr val="lt1"/>
                </a:solidFill>
                <a:latin typeface="Gill Sans"/>
                <a:ea typeface="Gill Sans"/>
                <a:cs typeface="Gill Sans"/>
                <a:sym typeface="Gill Sans"/>
              </a:rPr>
              <a:t>7.2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9"/>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it-IT"/>
              <a:t>Scénario 2</a:t>
            </a:r>
            <a:endParaRPr/>
          </a:p>
        </p:txBody>
      </p:sp>
      <p:sp>
        <p:nvSpPr>
          <p:cNvPr id="379" name="Google Shape;379;p19"/>
          <p:cNvSpPr txBox="1">
            <a:spLocks noGrp="1"/>
          </p:cNvSpPr>
          <p:nvPr>
            <p:ph type="body" idx="1"/>
          </p:nvPr>
        </p:nvSpPr>
        <p:spPr>
          <a:xfrm>
            <a:off x="557999" y="2575938"/>
            <a:ext cx="11059693" cy="394132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it-IT"/>
              <a:t>F. Une femme de 40 ans a une amie à qui l'on vient de diagnostiquer un cancer du sein.</a:t>
            </a:r>
            <a:endParaRPr/>
          </a:p>
          <a:p>
            <a:pPr marL="228600" lvl="0" indent="-228600" algn="l" rtl="0">
              <a:lnSpc>
                <a:spcPct val="100000"/>
              </a:lnSpc>
              <a:spcBef>
                <a:spcPts val="1200"/>
              </a:spcBef>
              <a:spcAft>
                <a:spcPts val="0"/>
              </a:spcAft>
              <a:buSzPts val="2200"/>
              <a:buChar char="▪"/>
            </a:pPr>
            <a:r>
              <a:rPr lang="it-IT"/>
              <a:t>F. a tendance à être légèrement hypocondriaque et elle est très émue par cette nouvelle. Elle commence à avoir de mauvaises pensées et craint d'avoir elle aussi un cancer du sein. </a:t>
            </a:r>
            <a:endParaRPr/>
          </a:p>
          <a:p>
            <a:pPr marL="228600" lvl="0" indent="-228600" algn="l" rtl="0">
              <a:lnSpc>
                <a:spcPct val="100000"/>
              </a:lnSpc>
              <a:spcBef>
                <a:spcPts val="1200"/>
              </a:spcBef>
              <a:spcAft>
                <a:spcPts val="0"/>
              </a:spcAft>
              <a:buSzPts val="2200"/>
              <a:buChar char="▪"/>
            </a:pPr>
            <a:r>
              <a:rPr lang="it-IT"/>
              <a:t>Une autre amie suggère à F. de télécharger une application d'auto-examen, qui peut l'aider à effectuer un auto-examen, à recueillir des informations supplémentaires sur le cancer du sein et ses symptômes possibles.</a:t>
            </a:r>
            <a:endParaRPr/>
          </a:p>
          <a:p>
            <a:pPr marL="228600" lvl="0" indent="-88900" algn="l" rtl="0">
              <a:lnSpc>
                <a:spcPct val="100000"/>
              </a:lnSpc>
              <a:spcBef>
                <a:spcPts val="1200"/>
              </a:spcBef>
              <a:spcAft>
                <a:spcPts val="0"/>
              </a:spcAft>
              <a:buSzPts val="2200"/>
              <a:buNone/>
            </a:pPr>
            <a:endParaRPr/>
          </a:p>
        </p:txBody>
      </p:sp>
      <p:sp>
        <p:nvSpPr>
          <p:cNvPr id="380" name="Google Shape;380;p19"/>
          <p:cNvSpPr txBox="1">
            <a:spLocks noGrp="1"/>
          </p:cNvSpPr>
          <p:nvPr>
            <p:ph type="body" idx="4294967295"/>
          </p:nvPr>
        </p:nvSpPr>
        <p:spPr>
          <a:xfrm>
            <a:off x="515005" y="1808162"/>
            <a:ext cx="5157788" cy="5032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it-IT" sz="2400" b="1"/>
              <a:t>Faire face à une situation inattendue</a:t>
            </a:r>
            <a:endParaRPr sz="2400" b="1"/>
          </a:p>
        </p:txBody>
      </p:sp>
      <p:sp>
        <p:nvSpPr>
          <p:cNvPr id="381" name="Google Shape;381;p19"/>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19"/>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it-IT" sz="2200" b="1">
                <a:solidFill>
                  <a:schemeClr val="dk1"/>
                </a:solidFill>
                <a:latin typeface="Calibri"/>
                <a:ea typeface="Calibri"/>
                <a:cs typeface="Calibri"/>
                <a:sym typeface="Calibri"/>
              </a:rPr>
              <a:t>Santé des femmes et applications pertinentes  </a:t>
            </a:r>
            <a:endParaRPr/>
          </a:p>
        </p:txBody>
      </p:sp>
      <p:sp>
        <p:nvSpPr>
          <p:cNvPr id="383" name="Google Shape;383;p19"/>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200" b="1">
                <a:solidFill>
                  <a:schemeClr val="lt1"/>
                </a:solidFill>
                <a:latin typeface="Gill Sans"/>
                <a:ea typeface="Gill Sans"/>
                <a:cs typeface="Gill Sans"/>
                <a:sym typeface="Gill Sans"/>
              </a:rPr>
              <a:t>7.2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it-IT"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4" name="Google Shape;94;p2"/>
          <p:cNvGrpSpPr/>
          <p:nvPr/>
        </p:nvGrpSpPr>
        <p:grpSpPr>
          <a:xfrm>
            <a:off x="6606686" y="1812884"/>
            <a:ext cx="6096000" cy="1677637"/>
            <a:chOff x="-1066801" y="1523553"/>
            <a:chExt cx="6096000" cy="1677637"/>
          </a:xfrm>
        </p:grpSpPr>
        <p:pic>
          <p:nvPicPr>
            <p:cNvPr id="95" name="Google Shape;95;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6" name="Google Shape;96;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050" b="0" i="0" u="none" strike="noStrike" cap="none">
                  <a:solidFill>
                    <a:srgbClr val="203864"/>
                  </a:solidFill>
                  <a:latin typeface="Roboto"/>
                  <a:ea typeface="Roboto"/>
                  <a:cs typeface="Roboto"/>
                  <a:sym typeface="Roboto"/>
                </a:rPr>
                <a:t>WESTFALISCHE </a:t>
              </a:r>
              <a:r>
                <a:rPr lang="it-IT" sz="1000" b="0" i="0" u="none" strike="noStrike" cap="none">
                  <a:solidFill>
                    <a:srgbClr val="203864"/>
                  </a:solidFill>
                  <a:latin typeface="Roboto"/>
                  <a:ea typeface="Roboto"/>
                  <a:cs typeface="Roboto"/>
                  <a:sym typeface="Roboto"/>
                </a:rPr>
                <a:t>HOCHSCHULE </a:t>
              </a:r>
              <a:r>
                <a:rPr lang="it-IT" sz="1050" b="0" i="0" u="none" strike="noStrike" cap="none">
                  <a:solidFill>
                    <a:srgbClr val="203864"/>
                  </a:solidFill>
                  <a:latin typeface="Roboto"/>
                  <a:ea typeface="Roboto"/>
                  <a:cs typeface="Roboto"/>
                  <a:sym typeface="Roboto"/>
                </a:rPr>
                <a:t>GELSENKIRCHEN,</a:t>
              </a:r>
              <a:br>
                <a:rPr lang="it-IT" sz="1050" b="0" i="0" u="none" strike="noStrike" cap="none">
                  <a:solidFill>
                    <a:srgbClr val="203864"/>
                  </a:solidFill>
                  <a:latin typeface="Roboto"/>
                  <a:ea typeface="Roboto"/>
                  <a:cs typeface="Roboto"/>
                  <a:sym typeface="Roboto"/>
                </a:rPr>
              </a:br>
              <a:r>
                <a:rPr lang="it-IT" sz="1050" b="0" i="0" u="none" strike="noStrike" cap="none">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it-IT" sz="1050" b="0" i="0" u="none" strike="noStrike" cap="none">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it-IT"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97" name="Google Shape;97;p2"/>
          <p:cNvGrpSpPr/>
          <p:nvPr/>
        </p:nvGrpSpPr>
        <p:grpSpPr>
          <a:xfrm>
            <a:off x="3483817" y="4504058"/>
            <a:ext cx="6629400" cy="1738414"/>
            <a:chOff x="2579204" y="1882706"/>
            <a:chExt cx="6629400" cy="1738414"/>
          </a:xfrm>
        </p:grpSpPr>
        <p:pic>
          <p:nvPicPr>
            <p:cNvPr id="98" name="Google Shape;98;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9" name="Google Shape;99;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000" b="0" i="0" u="none" strike="noStrike" cap="none">
                  <a:solidFill>
                    <a:srgbClr val="203864"/>
                  </a:solidFill>
                  <a:latin typeface="Roboto"/>
                  <a:ea typeface="Roboto"/>
                  <a:cs typeface="Roboto"/>
                  <a:sym typeface="Roboto"/>
                </a:rPr>
                <a:t>COORDINA ORGANIZACIÓN DE EMPRESAS Y</a:t>
              </a:r>
              <a:br>
                <a:rPr lang="it-IT" sz="1000" b="0" i="0" u="none" strike="noStrike" cap="none">
                  <a:solidFill>
                    <a:srgbClr val="203864"/>
                  </a:solidFill>
                  <a:latin typeface="Roboto"/>
                  <a:ea typeface="Roboto"/>
                  <a:cs typeface="Roboto"/>
                  <a:sym typeface="Roboto"/>
                </a:rPr>
              </a:br>
              <a:r>
                <a:rPr lang="it-IT" sz="1000" b="0" i="0" u="none" strike="noStrike" cap="none">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it-IT"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it-IT"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100" name="Google Shape;100;p2"/>
          <p:cNvGrpSpPr/>
          <p:nvPr/>
        </p:nvGrpSpPr>
        <p:grpSpPr>
          <a:xfrm>
            <a:off x="3020318" y="1776505"/>
            <a:ext cx="6634368" cy="1584248"/>
            <a:chOff x="6639106" y="2919412"/>
            <a:chExt cx="6634368" cy="1584248"/>
          </a:xfrm>
        </p:grpSpPr>
        <p:pic>
          <p:nvPicPr>
            <p:cNvPr id="101" name="Google Shape;101;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2" name="Google Shape;102;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000" b="0" i="0" u="none" strike="noStrike" cap="none">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it-IT" sz="1000" b="0" i="0" u="none" strike="noStrike" cap="none">
                  <a:solidFill>
                    <a:srgbClr val="666666"/>
                  </a:solidFill>
                  <a:latin typeface="Roboto"/>
                  <a:ea typeface="Roboto"/>
                  <a:cs typeface="Roboto"/>
                  <a:sym typeface="Roboto"/>
                </a:rPr>
                <a:t>ATHENES, GRECE</a:t>
              </a:r>
              <a:br>
                <a:rPr lang="it-IT" sz="1000" b="0" i="0" u="none" strike="noStrike" cap="none">
                  <a:solidFill>
                    <a:srgbClr val="666666"/>
                  </a:solidFill>
                  <a:latin typeface="Roboto"/>
                  <a:ea typeface="Roboto"/>
                  <a:cs typeface="Roboto"/>
                  <a:sym typeface="Roboto"/>
                </a:rPr>
              </a:br>
              <a:r>
                <a:rPr lang="it-IT"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03" name="Google Shape;103;p2"/>
          <p:cNvGrpSpPr/>
          <p:nvPr/>
        </p:nvGrpSpPr>
        <p:grpSpPr>
          <a:xfrm>
            <a:off x="-1974174" y="1729933"/>
            <a:ext cx="6952420" cy="1601615"/>
            <a:chOff x="-1240501" y="3160643"/>
            <a:chExt cx="6952420" cy="1601615"/>
          </a:xfrm>
        </p:grpSpPr>
        <p:pic>
          <p:nvPicPr>
            <p:cNvPr id="104" name="Google Shape;104;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5" name="Google Shape;105;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000" b="0" i="0" u="none" strike="noStrike" cap="none">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it-IT"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it-IT"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06" name="Google Shape;106;p2"/>
          <p:cNvGrpSpPr/>
          <p:nvPr/>
        </p:nvGrpSpPr>
        <p:grpSpPr>
          <a:xfrm>
            <a:off x="2776075" y="4478327"/>
            <a:ext cx="2543175" cy="1592961"/>
            <a:chOff x="4517932" y="3531206"/>
            <a:chExt cx="2543175" cy="1592961"/>
          </a:xfrm>
        </p:grpSpPr>
        <p:pic>
          <p:nvPicPr>
            <p:cNvPr id="107" name="Google Shape;107;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8" name="Google Shape;108;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000" b="0" i="0" u="none" strike="noStrike" cap="none">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it-IT" sz="1000" b="0" i="0" u="none" strike="noStrike" cap="none">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it-IT"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09" name="Google Shape;109;p2"/>
          <p:cNvGrpSpPr/>
          <p:nvPr/>
        </p:nvGrpSpPr>
        <p:grpSpPr>
          <a:xfrm>
            <a:off x="2859813" y="1422238"/>
            <a:ext cx="1973150" cy="2726448"/>
            <a:chOff x="9320178" y="2976204"/>
            <a:chExt cx="1973150" cy="2726448"/>
          </a:xfrm>
        </p:grpSpPr>
        <p:pic>
          <p:nvPicPr>
            <p:cNvPr id="110" name="Google Shape;110;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1" name="Google Shape;111;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000" b="0" i="0" u="none" strike="noStrike" cap="none">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it-IT" sz="1000" b="0" i="0" u="none" strike="noStrike" cap="none">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it-IT"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12" name="Google Shape;112;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b="0" i="0" u="none" strike="noStrike" cap="none">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it-IT" sz="1100" b="0" i="0" u="none" strike="noStrike" cap="none">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it-IT"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13" name="Google Shape;113;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4" name="Google Shape;114;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5" name="Google Shape;115;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b="0" i="0" u="none" strike="noStrike" cap="none">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it-IT" sz="1100" b="0" i="0" u="none" strike="noStrike" cap="none">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it-IT"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16" name="Google Shape;116;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b="0" i="0" u="none" strike="noStrike" cap="none">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it-IT" sz="1100" b="0" i="0" u="none" strike="noStrike" cap="none">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it-IT"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17" name="Google Shape;117;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18" name="Google Shape;118;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19" name="Google Shape;119;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0"/>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it-IT"/>
              <a:t>Scénario 3</a:t>
            </a:r>
            <a:endParaRPr/>
          </a:p>
        </p:txBody>
      </p:sp>
      <p:sp>
        <p:nvSpPr>
          <p:cNvPr id="389" name="Google Shape;389;p20"/>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it-IT"/>
              <a:t>M. est une jeune future maman qui attend son premier enfant dans un pays étranger et qui ne parle pas la langue locale. Son partenaire la soutient, mais il est également inexpérimenté et a du mal à parler la langue locale.</a:t>
            </a:r>
            <a:endParaRPr/>
          </a:p>
          <a:p>
            <a:pPr marL="228600" lvl="0" indent="-228600" algn="l" rtl="0">
              <a:lnSpc>
                <a:spcPct val="100000"/>
              </a:lnSpc>
              <a:spcBef>
                <a:spcPts val="1200"/>
              </a:spcBef>
              <a:spcAft>
                <a:spcPts val="0"/>
              </a:spcAft>
              <a:buSzPts val="2200"/>
              <a:buChar char="▪"/>
            </a:pPr>
            <a:r>
              <a:rPr lang="it-IT"/>
              <a:t>M. souhaite être aussi bien préparée que possible et vivre une grossesse détendue et heureuse.</a:t>
            </a:r>
            <a:endParaRPr/>
          </a:p>
          <a:p>
            <a:pPr marL="228600" lvl="0" indent="-228600" algn="l" rtl="0">
              <a:lnSpc>
                <a:spcPct val="100000"/>
              </a:lnSpc>
              <a:spcBef>
                <a:spcPts val="1200"/>
              </a:spcBef>
              <a:spcAft>
                <a:spcPts val="0"/>
              </a:spcAft>
              <a:buSzPts val="2200"/>
              <a:buChar char="▪"/>
            </a:pPr>
            <a:r>
              <a:rPr lang="it-IT"/>
              <a:t>Elle télécharge une application de suivi de grossesse parce qu'elle comprend l'anglais et qu'elle peut en tirer des informations utiles.</a:t>
            </a:r>
            <a:endParaRPr/>
          </a:p>
          <a:p>
            <a:pPr marL="228600" lvl="0" indent="-88900" algn="l" rtl="0">
              <a:lnSpc>
                <a:spcPct val="100000"/>
              </a:lnSpc>
              <a:spcBef>
                <a:spcPts val="1200"/>
              </a:spcBef>
              <a:spcAft>
                <a:spcPts val="0"/>
              </a:spcAft>
              <a:buSzPts val="2200"/>
              <a:buNone/>
            </a:pPr>
            <a:endParaRPr/>
          </a:p>
        </p:txBody>
      </p:sp>
      <p:sp>
        <p:nvSpPr>
          <p:cNvPr id="390" name="Google Shape;390;p20"/>
          <p:cNvSpPr txBox="1">
            <a:spLocks noGrp="1"/>
          </p:cNvSpPr>
          <p:nvPr>
            <p:ph type="body" idx="4294967295"/>
          </p:nvPr>
        </p:nvSpPr>
        <p:spPr>
          <a:xfrm>
            <a:off x="574308" y="1808162"/>
            <a:ext cx="4583480" cy="5032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it-IT" sz="2400" b="1"/>
              <a:t>Grossesse</a:t>
            </a:r>
            <a:endParaRPr sz="2400" b="1"/>
          </a:p>
        </p:txBody>
      </p:sp>
      <p:sp>
        <p:nvSpPr>
          <p:cNvPr id="391" name="Google Shape;391;p20"/>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20"/>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it-IT" sz="2200" b="1">
                <a:solidFill>
                  <a:schemeClr val="dk1"/>
                </a:solidFill>
                <a:latin typeface="Calibri"/>
                <a:ea typeface="Calibri"/>
                <a:cs typeface="Calibri"/>
                <a:sym typeface="Calibri"/>
              </a:rPr>
              <a:t>Santé des femmes et applications pertinentes  </a:t>
            </a:r>
            <a:endParaRPr/>
          </a:p>
        </p:txBody>
      </p:sp>
      <p:sp>
        <p:nvSpPr>
          <p:cNvPr id="393" name="Google Shape;393;p20"/>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200" b="1">
                <a:solidFill>
                  <a:schemeClr val="lt1"/>
                </a:solidFill>
                <a:latin typeface="Gill Sans"/>
                <a:ea typeface="Gill Sans"/>
                <a:cs typeface="Gill Sans"/>
                <a:sym typeface="Gill Sans"/>
              </a:rPr>
              <a:t>7.2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1"/>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it-IT"/>
              <a:t>Scénario 4</a:t>
            </a:r>
            <a:endParaRPr/>
          </a:p>
        </p:txBody>
      </p:sp>
      <p:sp>
        <p:nvSpPr>
          <p:cNvPr id="399" name="Google Shape;399;p21"/>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it-IT"/>
              <a:t>R. est une femme de 49 ans en phase de transition vers la ménopause.</a:t>
            </a:r>
            <a:endParaRPr/>
          </a:p>
          <a:p>
            <a:pPr marL="228600" lvl="0" indent="-228600" algn="l" rtl="0">
              <a:lnSpc>
                <a:spcPct val="100000"/>
              </a:lnSpc>
              <a:spcBef>
                <a:spcPts val="1200"/>
              </a:spcBef>
              <a:spcAft>
                <a:spcPts val="0"/>
              </a:spcAft>
              <a:buSzPts val="2200"/>
              <a:buChar char="▪"/>
            </a:pPr>
            <a:r>
              <a:rPr lang="it-IT"/>
              <a:t>R. subit des modifications du cycle de la périménopause et aimerait pouvoir prévoir ses menstruations, qui étaient auparavant très régulières.</a:t>
            </a:r>
            <a:endParaRPr/>
          </a:p>
          <a:p>
            <a:pPr marL="228600" lvl="0" indent="-228600" algn="l" rtl="0">
              <a:lnSpc>
                <a:spcPct val="100000"/>
              </a:lnSpc>
              <a:spcBef>
                <a:spcPts val="1200"/>
              </a:spcBef>
              <a:spcAft>
                <a:spcPts val="0"/>
              </a:spcAft>
              <a:buSzPts val="2200"/>
              <a:buChar char="▪"/>
            </a:pPr>
            <a:r>
              <a:rPr lang="it-IT"/>
              <a:t>Elle télécharge une application sur la ménopause, qui pourrait l'aider à prévoir ses règles en fonction de ses habitudes.</a:t>
            </a:r>
            <a:endParaRPr/>
          </a:p>
          <a:p>
            <a:pPr marL="228600" lvl="0" indent="-88900" algn="l" rtl="0">
              <a:lnSpc>
                <a:spcPct val="100000"/>
              </a:lnSpc>
              <a:spcBef>
                <a:spcPts val="1200"/>
              </a:spcBef>
              <a:spcAft>
                <a:spcPts val="0"/>
              </a:spcAft>
              <a:buSzPts val="2200"/>
              <a:buNone/>
            </a:pPr>
            <a:endParaRPr/>
          </a:p>
        </p:txBody>
      </p:sp>
      <p:sp>
        <p:nvSpPr>
          <p:cNvPr id="400" name="Google Shape;400;p21"/>
          <p:cNvSpPr txBox="1">
            <a:spLocks noGrp="1"/>
          </p:cNvSpPr>
          <p:nvPr>
            <p:ph type="body" idx="4294967295"/>
          </p:nvPr>
        </p:nvSpPr>
        <p:spPr>
          <a:xfrm>
            <a:off x="574308" y="1808162"/>
            <a:ext cx="4583480" cy="5032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it-IT" sz="2400" b="1"/>
              <a:t>Transition vers la ménopause</a:t>
            </a:r>
            <a:endParaRPr sz="2400" b="1"/>
          </a:p>
        </p:txBody>
      </p:sp>
      <p:sp>
        <p:nvSpPr>
          <p:cNvPr id="401" name="Google Shape;401;p21"/>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21"/>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it-IT" sz="2200" b="1">
                <a:solidFill>
                  <a:schemeClr val="dk1"/>
                </a:solidFill>
                <a:latin typeface="Calibri"/>
                <a:ea typeface="Calibri"/>
                <a:cs typeface="Calibri"/>
                <a:sym typeface="Calibri"/>
              </a:rPr>
              <a:t>Santé des femmes et applications pertinentes  </a:t>
            </a:r>
            <a:endParaRPr/>
          </a:p>
        </p:txBody>
      </p:sp>
      <p:sp>
        <p:nvSpPr>
          <p:cNvPr id="403" name="Google Shape;403;p21"/>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200" b="1">
                <a:solidFill>
                  <a:schemeClr val="lt1"/>
                </a:solidFill>
                <a:latin typeface="Gill Sans"/>
                <a:ea typeface="Gill Sans"/>
                <a:cs typeface="Gill Sans"/>
                <a:sym typeface="Gill Sans"/>
              </a:rPr>
              <a:t>7.2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2"/>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it-IT"/>
              <a:t>Scénario X ?</a:t>
            </a:r>
            <a:endParaRPr/>
          </a:p>
        </p:txBody>
      </p:sp>
      <p:sp>
        <p:nvSpPr>
          <p:cNvPr id="409" name="Google Shape;409;p22"/>
          <p:cNvSpPr txBox="1">
            <a:spLocks noGrp="1"/>
          </p:cNvSpPr>
          <p:nvPr>
            <p:ph type="body" idx="1"/>
          </p:nvPr>
        </p:nvSpPr>
        <p:spPr>
          <a:xfrm>
            <a:off x="557999" y="2774730"/>
            <a:ext cx="11059693" cy="3626331"/>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it-IT"/>
              <a:t>Y a-t-il d'autres scénarios dans lesquels une application pour les femmes pourrait être utile ?</a:t>
            </a:r>
            <a:endParaRPr/>
          </a:p>
          <a:p>
            <a:pPr marL="228600" lvl="0" indent="-88900" algn="l" rtl="0">
              <a:lnSpc>
                <a:spcPct val="100000"/>
              </a:lnSpc>
              <a:spcBef>
                <a:spcPts val="1200"/>
              </a:spcBef>
              <a:spcAft>
                <a:spcPts val="0"/>
              </a:spcAft>
              <a:buSzPts val="2200"/>
              <a:buNone/>
            </a:pPr>
            <a:endParaRPr/>
          </a:p>
        </p:txBody>
      </p:sp>
      <p:sp>
        <p:nvSpPr>
          <p:cNvPr id="410" name="Google Shape;410;p22"/>
          <p:cNvSpPr txBox="1">
            <a:spLocks noGrp="1"/>
          </p:cNvSpPr>
          <p:nvPr>
            <p:ph type="body" idx="4294967295"/>
          </p:nvPr>
        </p:nvSpPr>
        <p:spPr>
          <a:xfrm>
            <a:off x="557999" y="2160588"/>
            <a:ext cx="4495636" cy="5016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it-IT" sz="2400" b="1"/>
              <a:t>Suggestions ?</a:t>
            </a:r>
            <a:endParaRPr sz="2400" b="1"/>
          </a:p>
        </p:txBody>
      </p:sp>
      <p:sp>
        <p:nvSpPr>
          <p:cNvPr id="411" name="Google Shape;411;p22"/>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22"/>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it-IT" sz="2200" b="1">
                <a:solidFill>
                  <a:schemeClr val="dk1"/>
                </a:solidFill>
                <a:latin typeface="Calibri"/>
                <a:ea typeface="Calibri"/>
                <a:cs typeface="Calibri"/>
                <a:sym typeface="Calibri"/>
              </a:rPr>
              <a:t>Santé des femmes et applications pertinentes  </a:t>
            </a:r>
            <a:endParaRPr/>
          </a:p>
        </p:txBody>
      </p:sp>
      <p:sp>
        <p:nvSpPr>
          <p:cNvPr id="413" name="Google Shape;413;p22"/>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200" b="1">
                <a:solidFill>
                  <a:schemeClr val="lt1"/>
                </a:solidFill>
                <a:latin typeface="Gill Sans"/>
                <a:ea typeface="Gill Sans"/>
                <a:cs typeface="Gill Sans"/>
                <a:sym typeface="Gill Sans"/>
              </a:rPr>
              <a:t>7.2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418"/>
        <p:cNvGrpSpPr/>
        <p:nvPr/>
      </p:nvGrpSpPr>
      <p:grpSpPr>
        <a:xfrm>
          <a:off x="0" y="0"/>
          <a:ext cx="0" cy="0"/>
          <a:chOff x="0" y="0"/>
          <a:chExt cx="0" cy="0"/>
        </a:xfrm>
      </p:grpSpPr>
      <p:sp>
        <p:nvSpPr>
          <p:cNvPr id="419" name="Google Shape;419;p2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0" name="Google Shape;420;p23"/>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21" name="Google Shape;421;p23"/>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422" name="Google Shape;422;p23"/>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423" name="Google Shape;423;p23"/>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rgbClr val="C01E24"/>
              </a:buClr>
              <a:buSzPct val="100000"/>
              <a:buFont typeface="Calibri"/>
              <a:buNone/>
            </a:pPr>
            <a:r>
              <a:rPr lang="it-IT" sz="2800">
                <a:solidFill>
                  <a:srgbClr val="C01E24"/>
                </a:solidFill>
                <a:latin typeface="Calibri"/>
                <a:ea typeface="Calibri"/>
                <a:cs typeface="Calibri"/>
                <a:sym typeface="Calibri"/>
              </a:rPr>
              <a:t>Félicitations !</a:t>
            </a:r>
            <a:br>
              <a:rPr lang="it-IT" sz="2800">
                <a:solidFill>
                  <a:srgbClr val="C01E24"/>
                </a:solidFill>
                <a:latin typeface="Calibri"/>
                <a:ea typeface="Calibri"/>
                <a:cs typeface="Calibri"/>
                <a:sym typeface="Calibri"/>
              </a:rPr>
            </a:br>
            <a:r>
              <a:rPr lang="it-IT" sz="2800">
                <a:solidFill>
                  <a:srgbClr val="C01E24"/>
                </a:solidFill>
                <a:latin typeface="Calibri"/>
                <a:ea typeface="Calibri"/>
                <a:cs typeface="Calibri"/>
                <a:sym typeface="Calibri"/>
              </a:rPr>
              <a:t>Vous avez terminé la session de formation expérientielle de ce module !</a:t>
            </a:r>
            <a:endParaRPr/>
          </a:p>
        </p:txBody>
      </p:sp>
      <p:pic>
        <p:nvPicPr>
          <p:cNvPr id="424" name="Google Shape;424;p23"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1"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it-IT" sz="5400"/>
              <a:t>Session de formation expérientielle :  Contenu</a:t>
            </a:r>
            <a:endParaRPr sz="5400"/>
          </a:p>
        </p:txBody>
      </p:sp>
      <p:pic>
        <p:nvPicPr>
          <p:cNvPr id="126" name="Google Shape;126;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
        <p:nvSpPr>
          <p:cNvPr id="127" name="Google Shape;127;p3"/>
          <p:cNvSpPr txBox="1"/>
          <p:nvPr/>
        </p:nvSpPr>
        <p:spPr>
          <a:xfrm>
            <a:off x="1511997" y="2196650"/>
            <a:ext cx="91944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0" i="0" u="none" strike="noStrike" cap="none">
                <a:solidFill>
                  <a:schemeClr val="dk1"/>
                </a:solidFill>
                <a:latin typeface="Calibri"/>
                <a:ea typeface="Calibri"/>
                <a:cs typeface="Calibri"/>
                <a:sym typeface="Calibri"/>
              </a:rPr>
              <a:t>1. </a:t>
            </a:r>
            <a:r>
              <a:rPr lang="it-IT" sz="2400" b="0" i="0" u="sng" strike="noStrike" cap="none">
                <a:solidFill>
                  <a:schemeClr val="dk1"/>
                </a:solidFill>
                <a:latin typeface="Calibri"/>
                <a:ea typeface="Calibri"/>
                <a:cs typeface="Calibri"/>
                <a:sym typeface="Calibri"/>
                <a:hlinkClick r:id="rId4" action="ppaction://hlinksldjump">
                  <a:extLst>
                    <a:ext uri="{A12FA001-AC4F-418D-AE19-62706E023703}">
                      <ahyp:hlinkClr xmlns="" xmlns:ahyp="http://schemas.microsoft.com/office/drawing/2018/hyperlinkcolor" val="tx"/>
                    </a:ext>
                  </a:extLst>
                </a:hlinkClick>
              </a:rPr>
              <a:t>Exemples spécifiques d'applications pour la santé des femmes</a:t>
            </a:r>
            <a:endParaRPr sz="2400">
              <a:solidFill>
                <a:schemeClr val="dk1"/>
              </a:solidFill>
              <a:latin typeface="Calibri"/>
              <a:ea typeface="Calibri"/>
              <a:cs typeface="Calibri"/>
              <a:sym typeface="Calibri"/>
            </a:endParaRPr>
          </a:p>
        </p:txBody>
      </p:sp>
      <p:sp>
        <p:nvSpPr>
          <p:cNvPr id="128" name="Google Shape;128;p3"/>
          <p:cNvSpPr txBox="1"/>
          <p:nvPr/>
        </p:nvSpPr>
        <p:spPr>
          <a:xfrm>
            <a:off x="1489585" y="2979633"/>
            <a:ext cx="7379111"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0" u="none">
                <a:solidFill>
                  <a:schemeClr val="dk1"/>
                </a:solidFill>
                <a:latin typeface="Calibri"/>
                <a:ea typeface="Calibri"/>
                <a:cs typeface="Calibri"/>
                <a:sym typeface="Calibri"/>
              </a:rPr>
              <a:t>2. </a:t>
            </a:r>
            <a:r>
              <a:rPr lang="it-IT" sz="2400" b="0" u="sng">
                <a:solidFill>
                  <a:schemeClr val="dk1"/>
                </a:solidFill>
                <a:latin typeface="Calibri"/>
                <a:ea typeface="Calibri"/>
                <a:cs typeface="Calibri"/>
                <a:sym typeface="Calibri"/>
                <a:hlinkClick r:id="rId5" action="ppaction://hlinksldjump">
                  <a:extLst>
                    <a:ext uri="{A12FA001-AC4F-418D-AE19-62706E023703}">
                      <ahyp:hlinkClr xmlns="" xmlns:ahyp="http://schemas.microsoft.com/office/drawing/2018/hyperlinkcolor" val="tx"/>
                    </a:ext>
                  </a:extLst>
                </a:hlinkClick>
              </a:rPr>
              <a:t>Intégrations dans la vie réelle</a:t>
            </a:r>
            <a:endParaRPr sz="2400" b="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it-IT" sz="2200" b="1">
                <a:solidFill>
                  <a:srgbClr val="203864"/>
                </a:solidFill>
              </a:rPr>
              <a:t>Objectifs</a:t>
            </a:r>
            <a:endParaRPr>
              <a:solidFill>
                <a:srgbClr val="203864"/>
              </a:solidFill>
            </a:endParaRPr>
          </a:p>
        </p:txBody>
      </p:sp>
      <p:sp>
        <p:nvSpPr>
          <p:cNvPr id="135" name="Google Shape;135;p4"/>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4"/>
          <p:cNvSpPr txBox="1"/>
          <p:nvPr/>
        </p:nvSpPr>
        <p:spPr>
          <a:xfrm>
            <a:off x="526423" y="349000"/>
            <a:ext cx="5775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it-IT" sz="2200" b="1">
                <a:solidFill>
                  <a:schemeClr val="dk1"/>
                </a:solidFill>
                <a:latin typeface="Calibri"/>
                <a:ea typeface="Calibri"/>
                <a:cs typeface="Calibri"/>
                <a:sym typeface="Calibri"/>
              </a:rPr>
              <a:t>Santé des femmes et applications pertinentes  </a:t>
            </a:r>
            <a:endParaRPr/>
          </a:p>
        </p:txBody>
      </p:sp>
      <p:sp>
        <p:nvSpPr>
          <p:cNvPr id="137" name="Google Shape;137;p4"/>
          <p:cNvSpPr/>
          <p:nvPr/>
        </p:nvSpPr>
        <p:spPr>
          <a:xfrm>
            <a:off x="117332" y="438863"/>
            <a:ext cx="42672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200" b="1">
                <a:solidFill>
                  <a:schemeClr val="lt1"/>
                </a:solidFill>
                <a:latin typeface="Gill Sans"/>
                <a:ea typeface="Gill Sans"/>
                <a:cs typeface="Gill Sans"/>
                <a:sym typeface="Gill Sans"/>
              </a:rPr>
              <a:t>7 </a:t>
            </a:r>
            <a:endParaRPr sz="2200" b="1">
              <a:solidFill>
                <a:schemeClr val="lt1"/>
              </a:solidFill>
              <a:latin typeface="Gill Sans"/>
              <a:ea typeface="Gill Sans"/>
              <a:cs typeface="Gill Sans"/>
              <a:sym typeface="Gill Sans"/>
            </a:endParaRPr>
          </a:p>
        </p:txBody>
      </p:sp>
      <p:sp>
        <p:nvSpPr>
          <p:cNvPr id="138" name="Google Shape;138;p4"/>
          <p:cNvSpPr txBox="1">
            <a:spLocks noGrp="1"/>
          </p:cNvSpPr>
          <p:nvPr>
            <p:ph type="body" idx="1"/>
          </p:nvPr>
        </p:nvSpPr>
        <p:spPr>
          <a:xfrm>
            <a:off x="558000" y="2930013"/>
            <a:ext cx="7872768" cy="3075652"/>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C00000"/>
              </a:buClr>
              <a:buSzPts val="2200"/>
              <a:buFont typeface="Noto Sans Symbols"/>
              <a:buChar char="✔"/>
            </a:pPr>
            <a:r>
              <a:rPr lang="it-IT"/>
              <a:t>Aider les apprenants à se familiariser avec les applications relatives à la santé des femmes.</a:t>
            </a:r>
            <a:endParaRPr/>
          </a:p>
          <a:p>
            <a:pPr marL="228600" lvl="0" indent="-228600" algn="l" rtl="0">
              <a:lnSpc>
                <a:spcPct val="100000"/>
              </a:lnSpc>
              <a:spcBef>
                <a:spcPts val="1200"/>
              </a:spcBef>
              <a:spcAft>
                <a:spcPts val="0"/>
              </a:spcAft>
              <a:buClr>
                <a:srgbClr val="C00000"/>
              </a:buClr>
              <a:buSzPts val="2200"/>
              <a:buFont typeface="Noto Sans Symbols"/>
              <a:buChar char="✔"/>
            </a:pPr>
            <a:r>
              <a:rPr lang="it-IT"/>
              <a:t>Fournir des scénarios et des situations réelles montrant comment les applications de santé féminine peuvent contribuer à la santé des femmes en général.</a:t>
            </a:r>
            <a:br>
              <a:rPr lang="it-IT"/>
            </a:br>
            <a:endParaRPr/>
          </a:p>
          <a:p>
            <a:pPr marL="228600" lvl="0" indent="-88900" algn="l" rtl="0">
              <a:lnSpc>
                <a:spcPct val="100000"/>
              </a:lnSpc>
              <a:spcBef>
                <a:spcPts val="1200"/>
              </a:spcBef>
              <a:spcAft>
                <a:spcPts val="0"/>
              </a:spcAft>
              <a:buClr>
                <a:srgbClr val="C00000"/>
              </a:buClr>
              <a:buSzPts val="2200"/>
              <a:buFont typeface="Noto Sans Symbols"/>
              <a:buNone/>
            </a:pPr>
            <a:endParaRPr/>
          </a:p>
        </p:txBody>
      </p:sp>
      <p:sp>
        <p:nvSpPr>
          <p:cNvPr id="139" name="Google Shape;139;p4"/>
          <p:cNvSpPr txBox="1"/>
          <p:nvPr/>
        </p:nvSpPr>
        <p:spPr>
          <a:xfrm>
            <a:off x="8312134" y="6156715"/>
            <a:ext cx="387986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 Image par nuraghies sur Freepik</a:t>
            </a:r>
            <a:endParaRPr sz="1200">
              <a:solidFill>
                <a:schemeClr val="dk1"/>
              </a:solidFill>
              <a:latin typeface="Calibri"/>
              <a:ea typeface="Calibri"/>
              <a:cs typeface="Calibri"/>
              <a:sym typeface="Calibri"/>
            </a:endParaRPr>
          </a:p>
        </p:txBody>
      </p:sp>
      <p:pic>
        <p:nvPicPr>
          <p:cNvPr id="140" name="Google Shape;140;p4"/>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body" idx="1"/>
          </p:nvPr>
        </p:nvSpPr>
        <p:spPr>
          <a:xfrm>
            <a:off x="570032" y="2604099"/>
            <a:ext cx="6390605" cy="338934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C00000"/>
              </a:buClr>
              <a:buSzPts val="2000"/>
              <a:buFont typeface="Noto Sans Symbols"/>
              <a:buChar char="✔"/>
            </a:pPr>
            <a:r>
              <a:rPr lang="it-IT" sz="2000"/>
              <a:t>Donner aux participants les compétences nécessaires pour tirer profit de l'utilisation des applications de santé féminine. </a:t>
            </a:r>
            <a:endParaRPr/>
          </a:p>
          <a:p>
            <a:pPr marL="228600" lvl="0" indent="-228600" algn="l" rtl="0">
              <a:lnSpc>
                <a:spcPct val="100000"/>
              </a:lnSpc>
              <a:spcBef>
                <a:spcPts val="1200"/>
              </a:spcBef>
              <a:spcAft>
                <a:spcPts val="0"/>
              </a:spcAft>
              <a:buClr>
                <a:srgbClr val="C00000"/>
              </a:buClr>
              <a:buSzPts val="2000"/>
              <a:buFont typeface="Noto Sans Symbols"/>
              <a:buChar char="✔"/>
            </a:pPr>
            <a:r>
              <a:rPr lang="it-IT" sz="2000"/>
              <a:t>Améliorer les compétences nécessaires pour prendre des décisions éclairées concernant la sélection, l'utilisation et l'intégration des applications dans la vie quotidienne des participants, s'ils le souhaitent. </a:t>
            </a:r>
            <a:endParaRPr/>
          </a:p>
          <a:p>
            <a:pPr marL="228600" lvl="0" indent="-101600" algn="l" rtl="0">
              <a:lnSpc>
                <a:spcPct val="100000"/>
              </a:lnSpc>
              <a:spcBef>
                <a:spcPts val="1200"/>
              </a:spcBef>
              <a:spcAft>
                <a:spcPts val="0"/>
              </a:spcAft>
              <a:buClr>
                <a:srgbClr val="C00000"/>
              </a:buClr>
              <a:buSzPts val="2000"/>
              <a:buFont typeface="Noto Sans Symbols"/>
              <a:buNone/>
            </a:pPr>
            <a:endParaRPr sz="2000"/>
          </a:p>
          <a:p>
            <a:pPr marL="0" lvl="0" indent="0" algn="l" rtl="0">
              <a:lnSpc>
                <a:spcPct val="150000"/>
              </a:lnSpc>
              <a:spcBef>
                <a:spcPts val="1200"/>
              </a:spcBef>
              <a:spcAft>
                <a:spcPts val="0"/>
              </a:spcAft>
              <a:buClr>
                <a:srgbClr val="C01E24"/>
              </a:buClr>
              <a:buSzPts val="2000"/>
              <a:buNone/>
            </a:pPr>
            <a:endParaRPr sz="2000" i="1">
              <a:solidFill>
                <a:srgbClr val="FF0000"/>
              </a:solidFill>
            </a:endParaRPr>
          </a:p>
        </p:txBody>
      </p:sp>
      <p:sp>
        <p:nvSpPr>
          <p:cNvPr id="147" name="Google Shape;147;p5"/>
          <p:cNvSpPr txBox="1">
            <a:spLocks noGrp="1"/>
          </p:cNvSpPr>
          <p:nvPr>
            <p:ph type="title"/>
          </p:nvPr>
        </p:nvSpPr>
        <p:spPr>
          <a:xfrm>
            <a:off x="536509"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it-IT" sz="2200" b="1">
                <a:solidFill>
                  <a:srgbClr val="203864"/>
                </a:solidFill>
              </a:rPr>
              <a:t>Compétences</a:t>
            </a:r>
            <a:endParaRPr>
              <a:solidFill>
                <a:srgbClr val="203864"/>
              </a:solidFill>
            </a:endParaRPr>
          </a:p>
        </p:txBody>
      </p:sp>
      <p:sp>
        <p:nvSpPr>
          <p:cNvPr id="148" name="Google Shape;148;p5"/>
          <p:cNvSpPr/>
          <p:nvPr/>
        </p:nvSpPr>
        <p:spPr>
          <a:xfrm>
            <a:off x="3419912" y="6129356"/>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by vectorjuice on Freepik</a:t>
            </a:r>
            <a:endParaRPr sz="1200">
              <a:solidFill>
                <a:schemeClr val="dk1"/>
              </a:solidFill>
              <a:latin typeface="Calibri"/>
              <a:ea typeface="Calibri"/>
              <a:cs typeface="Calibri"/>
              <a:sym typeface="Calibri"/>
            </a:endParaRPr>
          </a:p>
        </p:txBody>
      </p:sp>
      <p:pic>
        <p:nvPicPr>
          <p:cNvPr id="149" name="Google Shape;149;p5"/>
          <p:cNvPicPr preferRelativeResize="0"/>
          <p:nvPr/>
        </p:nvPicPr>
        <p:blipFill rotWithShape="1">
          <a:blip r:embed="rId4">
            <a:alphaModFix/>
          </a:blip>
          <a:srcRect l="9128" t="10193" r="8040" b="10723"/>
          <a:stretch/>
        </p:blipFill>
        <p:spPr>
          <a:xfrm>
            <a:off x="7570694" y="1897981"/>
            <a:ext cx="4621306" cy="4163419"/>
          </a:xfrm>
          <a:prstGeom prst="rect">
            <a:avLst/>
          </a:prstGeom>
          <a:noFill/>
          <a:ln>
            <a:noFill/>
          </a:ln>
        </p:spPr>
      </p:pic>
      <p:sp>
        <p:nvSpPr>
          <p:cNvPr id="150" name="Google Shape;150;p5"/>
          <p:cNvSpPr/>
          <p:nvPr/>
        </p:nvSpPr>
        <p:spPr>
          <a:xfrm>
            <a:off x="36957" y="34899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5"/>
          <p:cNvSpPr txBox="1"/>
          <p:nvPr/>
        </p:nvSpPr>
        <p:spPr>
          <a:xfrm>
            <a:off x="526423" y="349000"/>
            <a:ext cx="5775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it-IT" sz="2200" b="1">
                <a:solidFill>
                  <a:schemeClr val="dk1"/>
                </a:solidFill>
                <a:latin typeface="Calibri"/>
                <a:ea typeface="Calibri"/>
                <a:cs typeface="Calibri"/>
                <a:sym typeface="Calibri"/>
              </a:rPr>
              <a:t>Santé des femmes et applications pertinentes  </a:t>
            </a:r>
            <a:endParaRPr/>
          </a:p>
        </p:txBody>
      </p:sp>
      <p:sp>
        <p:nvSpPr>
          <p:cNvPr id="152" name="Google Shape;152;p5"/>
          <p:cNvSpPr/>
          <p:nvPr/>
        </p:nvSpPr>
        <p:spPr>
          <a:xfrm>
            <a:off x="117332" y="438863"/>
            <a:ext cx="426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200" b="1">
                <a:solidFill>
                  <a:schemeClr val="lt1"/>
                </a:solidFill>
                <a:latin typeface="Gill Sans"/>
                <a:ea typeface="Gill Sans"/>
                <a:cs typeface="Gill Sans"/>
                <a:sym typeface="Gill Sans"/>
              </a:rPr>
              <a:t>7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6" descr="Ambition abstract concept"/>
          <p:cNvPicPr preferRelativeResize="0"/>
          <p:nvPr/>
        </p:nvPicPr>
        <p:blipFill rotWithShape="1">
          <a:blip r:embed="rId3">
            <a:alphaModFix/>
          </a:blip>
          <a:srcRect/>
          <a:stretch/>
        </p:blipFill>
        <p:spPr>
          <a:xfrm>
            <a:off x="6674938" y="1292034"/>
            <a:ext cx="5517062" cy="5343950"/>
          </a:xfrm>
          <a:prstGeom prst="rect">
            <a:avLst/>
          </a:prstGeom>
          <a:noFill/>
          <a:ln>
            <a:noFill/>
          </a:ln>
        </p:spPr>
      </p:pic>
      <p:sp>
        <p:nvSpPr>
          <p:cNvPr id="159" name="Google Shape;159;p6"/>
          <p:cNvSpPr txBox="1">
            <a:spLocks noGrp="1"/>
          </p:cNvSpPr>
          <p:nvPr>
            <p:ph type="title"/>
          </p:nvPr>
        </p:nvSpPr>
        <p:spPr>
          <a:xfrm>
            <a:off x="558000" y="828325"/>
            <a:ext cx="111867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100000"/>
              <a:buFont typeface="Calibri"/>
              <a:buNone/>
            </a:pPr>
            <a:r>
              <a:rPr lang="it-IT" sz="2700">
                <a:solidFill>
                  <a:srgbClr val="C01E24"/>
                </a:solidFill>
              </a:rPr>
              <a:t>7.2.1</a:t>
            </a:r>
            <a:r>
              <a:rPr lang="it-IT">
                <a:solidFill>
                  <a:srgbClr val="C01E24"/>
                </a:solidFill>
              </a:rPr>
              <a:t/>
            </a:r>
            <a:br>
              <a:rPr lang="it-IT">
                <a:solidFill>
                  <a:srgbClr val="C01E24"/>
                </a:solidFill>
              </a:rPr>
            </a:br>
            <a:r>
              <a:rPr lang="it-IT">
                <a:solidFill>
                  <a:srgbClr val="C01E24"/>
                </a:solidFill>
              </a:rPr>
              <a:t>Exemples spécifiques d'applications liées à la santé des femmes</a:t>
            </a:r>
            <a:endParaRPr>
              <a:solidFill>
                <a:srgbClr val="C01E24"/>
              </a:solidFill>
            </a:endParaRPr>
          </a:p>
        </p:txBody>
      </p:sp>
      <p:sp>
        <p:nvSpPr>
          <p:cNvPr id="160" name="Google Shape;160;p6"/>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it-IT" sz="2200">
                <a:solidFill>
                  <a:srgbClr val="203864"/>
                </a:solidFill>
              </a:rPr>
              <a:t>Objectifs</a:t>
            </a:r>
            <a:endParaRPr/>
          </a:p>
        </p:txBody>
      </p:sp>
      <p:sp>
        <p:nvSpPr>
          <p:cNvPr id="161" name="Google Shape;161;p6"/>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000"/>
              <a:buChar char="▪"/>
            </a:pPr>
            <a:r>
              <a:rPr lang="it-IT" sz="2000"/>
              <a:t>Connaître les types les plus courants d'applications relatives à la santé des femmes.</a:t>
            </a:r>
            <a:endParaRPr/>
          </a:p>
          <a:p>
            <a:pPr marL="228600" lvl="0" indent="-228600" algn="l" rtl="0">
              <a:lnSpc>
                <a:spcPct val="150000"/>
              </a:lnSpc>
              <a:spcBef>
                <a:spcPts val="1200"/>
              </a:spcBef>
              <a:spcAft>
                <a:spcPts val="0"/>
              </a:spcAft>
              <a:buSzPts val="2000"/>
              <a:buChar char="▪"/>
            </a:pPr>
            <a:r>
              <a:rPr lang="it-IT" sz="2000"/>
              <a:t>Identifier et catégoriser le type d'application, les caractéristiques principales et les sections. </a:t>
            </a:r>
            <a:endParaRPr/>
          </a:p>
          <a:p>
            <a:pPr marL="228600" lvl="0" indent="-228600" algn="l" rtl="0">
              <a:lnSpc>
                <a:spcPct val="150000"/>
              </a:lnSpc>
              <a:spcBef>
                <a:spcPts val="1200"/>
              </a:spcBef>
              <a:spcAft>
                <a:spcPts val="0"/>
              </a:spcAft>
              <a:buSzPts val="2000"/>
              <a:buChar char="▪"/>
            </a:pPr>
            <a:r>
              <a:rPr lang="it-IT" sz="2000"/>
              <a:t>Se familiariser avec l'utilisation d'une application pour la première fois.</a:t>
            </a:r>
            <a:endParaRPr/>
          </a:p>
          <a:p>
            <a:pPr marL="228600" lvl="0" indent="-101600" algn="l" rtl="0">
              <a:lnSpc>
                <a:spcPct val="150000"/>
              </a:lnSpc>
              <a:spcBef>
                <a:spcPts val="1200"/>
              </a:spcBef>
              <a:spcAft>
                <a:spcPts val="0"/>
              </a:spcAft>
              <a:buSzPts val="2000"/>
              <a:buNone/>
            </a:pPr>
            <a:endParaRPr sz="2000"/>
          </a:p>
        </p:txBody>
      </p:sp>
      <p:sp>
        <p:nvSpPr>
          <p:cNvPr id="162" name="Google Shape;162;p6"/>
          <p:cNvSpPr txBox="1"/>
          <p:nvPr/>
        </p:nvSpPr>
        <p:spPr>
          <a:xfrm>
            <a:off x="5523839" y="6146950"/>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Conçu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566150" y="729267"/>
            <a:ext cx="11059800" cy="72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it-IT" sz="2800"/>
              <a:t>Exemple 1 : Euki - Application de suivi des règles</a:t>
            </a:r>
            <a:endParaRPr sz="2400"/>
          </a:p>
        </p:txBody>
      </p:sp>
      <p:sp>
        <p:nvSpPr>
          <p:cNvPr id="168" name="Google Shape;168;p7"/>
          <p:cNvSpPr txBox="1">
            <a:spLocks noGrp="1"/>
          </p:cNvSpPr>
          <p:nvPr>
            <p:ph type="body" idx="1"/>
          </p:nvPr>
        </p:nvSpPr>
        <p:spPr>
          <a:xfrm>
            <a:off x="375800" y="1457375"/>
            <a:ext cx="11440500" cy="5213700"/>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SzPts val="1960"/>
              <a:buNone/>
            </a:pPr>
            <a:r>
              <a:rPr lang="it-IT" sz="1860"/>
              <a:t>Application de suivi des règles offrant des informations complètes sur la santé sexuelle et reproductive ; une interface positive, inclusive et personnalisable ; la confidentialité et la sécurité. Caractéristiques </a:t>
            </a:r>
            <a:r>
              <a:rPr lang="it-IT" sz="1720"/>
              <a:t>: </a:t>
            </a:r>
            <a:endParaRPr sz="1440"/>
          </a:p>
          <a:p>
            <a:pPr marL="0" lvl="0" indent="0" algn="l" rtl="0">
              <a:lnSpc>
                <a:spcPct val="80000"/>
              </a:lnSpc>
              <a:spcBef>
                <a:spcPts val="1200"/>
              </a:spcBef>
              <a:spcAft>
                <a:spcPts val="0"/>
              </a:spcAft>
              <a:buSzPts val="700"/>
              <a:buNone/>
            </a:pPr>
            <a:endParaRPr sz="600"/>
          </a:p>
          <a:p>
            <a:pPr marL="457200" lvl="0" indent="-450850" algn="just" rtl="0">
              <a:lnSpc>
                <a:spcPct val="80000"/>
              </a:lnSpc>
              <a:spcBef>
                <a:spcPts val="1200"/>
              </a:spcBef>
              <a:spcAft>
                <a:spcPts val="0"/>
              </a:spcAft>
              <a:buSzPts val="1790"/>
              <a:buFont typeface="Calibri"/>
              <a:buAutoNum type="arabicPeriod"/>
            </a:pPr>
            <a:r>
              <a:rPr lang="it-IT" sz="1790" b="1"/>
              <a:t>CALENDRIER ET ENREGISTREMENT : </a:t>
            </a:r>
            <a:r>
              <a:rPr lang="it-IT" sz="1790"/>
              <a:t>suivre les saignements, les émotions, les changements corporels, les rapports sexuels, la contraception et les rendez-vous ; suivre les tests de grossesse ou d'IST et leurs résultats ; trouver des schémas dans le cycle menstruel ou les changements corporels qui se produisent autour des règles ; rédiger des notes à partager avec un prestataire de soins de santé lors du prochain rendez-vous.</a:t>
            </a:r>
            <a:endParaRPr sz="1440"/>
          </a:p>
          <a:p>
            <a:pPr marL="457200" lvl="0" indent="-450850" algn="just" rtl="0">
              <a:lnSpc>
                <a:spcPct val="80000"/>
              </a:lnSpc>
              <a:spcBef>
                <a:spcPts val="1200"/>
              </a:spcBef>
              <a:spcAft>
                <a:spcPts val="0"/>
              </a:spcAft>
              <a:buSzPts val="1790"/>
              <a:buFont typeface="Calibri"/>
              <a:buAutoNum type="arabicPeriod"/>
            </a:pPr>
            <a:r>
              <a:rPr lang="it-IT" sz="1790" b="1"/>
              <a:t>RAPPELS PRIVÉS : </a:t>
            </a:r>
            <a:r>
              <a:rPr lang="it-IT" sz="1790"/>
              <a:t>programmer des rappels ponctuels ou répétés pour des besoins de santé sexuelle, comme la prise de pilules ou un test de grossesse ; recevoir des rappels discrets pour que personne ne connaisse les détails de sa vie personnelle.</a:t>
            </a:r>
            <a:endParaRPr sz="1790" b="1"/>
          </a:p>
          <a:p>
            <a:pPr marL="457200" lvl="0" indent="-450850" algn="l" rtl="0">
              <a:lnSpc>
                <a:spcPct val="80000"/>
              </a:lnSpc>
              <a:spcBef>
                <a:spcPts val="1200"/>
              </a:spcBef>
              <a:spcAft>
                <a:spcPts val="0"/>
              </a:spcAft>
              <a:buSzPts val="1790"/>
              <a:buFont typeface="Calibri"/>
              <a:buAutoNum type="arabicPeriod"/>
            </a:pPr>
            <a:r>
              <a:rPr lang="it-IT" sz="1790" b="1"/>
              <a:t>SOUTIEN A L'ABORTEMENT ET A LA FAUTE CUTURELLE : En </a:t>
            </a:r>
            <a:r>
              <a:rPr lang="it-IT" sz="1790"/>
              <a:t>savoir plus sur l'avortement médicamenteux et chirurgical ; Se préparer à un rendez-vous à la clinique ; Parcourir les FAQ pour répondre aux questions rapides que vous vous posez et vous connecter à des ressources fiables pour plus d'informations ; Lire les histoires d'autres personnes qui ont subi un avortement ou une fausse-couche.</a:t>
            </a:r>
            <a:endParaRPr sz="1440"/>
          </a:p>
          <a:p>
            <a:pPr marL="457200" lvl="0" indent="-450850" algn="l" rtl="0">
              <a:lnSpc>
                <a:spcPct val="80000"/>
              </a:lnSpc>
              <a:spcBef>
                <a:spcPts val="1200"/>
              </a:spcBef>
              <a:spcAft>
                <a:spcPts val="0"/>
              </a:spcAft>
              <a:buSzPts val="1790"/>
              <a:buFont typeface="Calibri"/>
              <a:buAutoNum type="arabicPeriod"/>
            </a:pPr>
            <a:r>
              <a:rPr lang="it-IT" sz="1790" b="1"/>
              <a:t>INFORMATIONS INTERACTIVES SUR LA CONTRACEPTION : </a:t>
            </a:r>
            <a:r>
              <a:rPr lang="it-IT" sz="1790"/>
              <a:t>découvrez les options qui répondent à vos besoins grâce à un quiz interactif ; accédez à des informations détaillées sur les méthodes qui vous intéressent le plus.</a:t>
            </a:r>
            <a:endParaRPr sz="1790" b="1"/>
          </a:p>
          <a:p>
            <a:pPr marL="457200" lvl="0" indent="-450850" algn="l" rtl="0">
              <a:lnSpc>
                <a:spcPct val="80000"/>
              </a:lnSpc>
              <a:spcBef>
                <a:spcPts val="1200"/>
              </a:spcBef>
              <a:spcAft>
                <a:spcPts val="0"/>
              </a:spcAft>
              <a:buSzPts val="1790"/>
              <a:buFont typeface="Calibri"/>
              <a:buAutoNum type="arabicPeriod"/>
            </a:pPr>
            <a:r>
              <a:rPr lang="it-IT" sz="1790" b="1"/>
              <a:t>LES FAITS SUR LA SEXUALITÉ : Faites </a:t>
            </a:r>
            <a:r>
              <a:rPr lang="it-IT" sz="1790"/>
              <a:t>défiler des informations faciles à comprendre sur le sexe, le genre et l'orientation sexuelle ; apprenez ce qu'est le consentement et où vous adresser si vous avez besoin de soutien ; accédez à des ressources qui peuvent répondre à d'autres questions que vous vous posez sur les questions LGBTQ, le sexe, le genre et la santé.</a:t>
            </a:r>
            <a:endParaRPr sz="1790" b="1"/>
          </a:p>
        </p:txBody>
      </p:sp>
      <p:pic>
        <p:nvPicPr>
          <p:cNvPr id="169" name="Google Shape;169;p7"/>
          <p:cNvPicPr preferRelativeResize="0"/>
          <p:nvPr/>
        </p:nvPicPr>
        <p:blipFill rotWithShape="1">
          <a:blip r:embed="rId3">
            <a:alphaModFix/>
          </a:blip>
          <a:srcRect/>
          <a:stretch/>
        </p:blipFill>
        <p:spPr>
          <a:xfrm>
            <a:off x="9829599" y="-12"/>
            <a:ext cx="1362106" cy="1362106"/>
          </a:xfrm>
          <a:prstGeom prst="rect">
            <a:avLst/>
          </a:prstGeom>
          <a:noFill/>
          <a:ln>
            <a:noFill/>
          </a:ln>
        </p:spPr>
      </p:pic>
      <p:sp>
        <p:nvSpPr>
          <p:cNvPr id="170" name="Google Shape;170;p7"/>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7"/>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it-IT" sz="2200" b="1">
                <a:solidFill>
                  <a:schemeClr val="dk1"/>
                </a:solidFill>
                <a:latin typeface="Calibri"/>
                <a:ea typeface="Calibri"/>
                <a:cs typeface="Calibri"/>
                <a:sym typeface="Calibri"/>
              </a:rPr>
              <a:t>Santé des femmes et applications pertinentes  </a:t>
            </a:r>
            <a:endParaRPr/>
          </a:p>
        </p:txBody>
      </p:sp>
      <p:sp>
        <p:nvSpPr>
          <p:cNvPr id="172" name="Google Shape;172;p7"/>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200" b="1">
                <a:solidFill>
                  <a:schemeClr val="lt1"/>
                </a:solidFill>
                <a:latin typeface="Gill Sans"/>
                <a:ea typeface="Gill Sans"/>
                <a:cs typeface="Gill Sans"/>
                <a:sym typeface="Gill Sans"/>
              </a:rPr>
              <a:t>7.2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p:nvPr/>
        </p:nvSpPr>
        <p:spPr>
          <a:xfrm>
            <a:off x="786321" y="1009075"/>
            <a:ext cx="2356200" cy="11283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2000">
                <a:solidFill>
                  <a:schemeClr val="lt1"/>
                </a:solidFill>
                <a:latin typeface="Calibri"/>
                <a:ea typeface="Calibri"/>
                <a:cs typeface="Calibri"/>
                <a:sym typeface="Calibri"/>
              </a:rPr>
              <a:t>L'image qui apparaît lorsque vous ouvrez l'application pour la 1</a:t>
            </a:r>
            <a:r>
              <a:rPr lang="it-IT" sz="2000" baseline="30000">
                <a:solidFill>
                  <a:schemeClr val="lt1"/>
                </a:solidFill>
                <a:latin typeface="Calibri"/>
                <a:ea typeface="Calibri"/>
                <a:cs typeface="Calibri"/>
                <a:sym typeface="Calibri"/>
              </a:rPr>
              <a:t>st</a:t>
            </a:r>
            <a:r>
              <a:rPr lang="it-IT" sz="2000">
                <a:solidFill>
                  <a:schemeClr val="lt1"/>
                </a:solidFill>
                <a:latin typeface="Calibri"/>
                <a:ea typeface="Calibri"/>
                <a:cs typeface="Calibri"/>
                <a:sym typeface="Calibri"/>
              </a:rPr>
              <a:t> fois</a:t>
            </a:r>
            <a:endParaRPr sz="2000">
              <a:solidFill>
                <a:schemeClr val="lt1"/>
              </a:solidFill>
              <a:latin typeface="Calibri"/>
              <a:ea typeface="Calibri"/>
              <a:cs typeface="Calibri"/>
              <a:sym typeface="Calibri"/>
            </a:endParaRPr>
          </a:p>
        </p:txBody>
      </p:sp>
      <p:sp>
        <p:nvSpPr>
          <p:cNvPr id="179" name="Google Shape;179;p8"/>
          <p:cNvSpPr/>
          <p:nvPr/>
        </p:nvSpPr>
        <p:spPr>
          <a:xfrm>
            <a:off x="3953875" y="5551675"/>
            <a:ext cx="2356200" cy="12246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2000">
                <a:solidFill>
                  <a:schemeClr val="lt1"/>
                </a:solidFill>
                <a:latin typeface="Calibri"/>
                <a:ea typeface="Calibri"/>
                <a:cs typeface="Calibri"/>
                <a:sym typeface="Calibri"/>
              </a:rPr>
              <a:t>Vous pouvez également définir un code PIN pour mieux protéger vos données personnelles.</a:t>
            </a:r>
            <a:endParaRPr sz="2000">
              <a:solidFill>
                <a:schemeClr val="lt1"/>
              </a:solidFill>
              <a:latin typeface="Calibri"/>
              <a:ea typeface="Calibri"/>
              <a:cs typeface="Calibri"/>
              <a:sym typeface="Calibri"/>
            </a:endParaRPr>
          </a:p>
        </p:txBody>
      </p:sp>
      <p:sp>
        <p:nvSpPr>
          <p:cNvPr id="180" name="Google Shape;180;p8"/>
          <p:cNvSpPr/>
          <p:nvPr/>
        </p:nvSpPr>
        <p:spPr>
          <a:xfrm>
            <a:off x="7474100" y="236499"/>
            <a:ext cx="4560000" cy="15042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2000">
                <a:solidFill>
                  <a:schemeClr val="lt1"/>
                </a:solidFill>
                <a:latin typeface="Calibri"/>
                <a:ea typeface="Calibri"/>
                <a:cs typeface="Calibri"/>
                <a:sym typeface="Calibri"/>
              </a:rPr>
              <a:t>Après avoir cliqué sur le bouton DÉMARRAGE, décidé si vous voulez un code PIN ou non et accepté les conditions d'utilisation, vous pouvez commencer à suivre vos règles.</a:t>
            </a:r>
            <a:endParaRPr sz="2000">
              <a:solidFill>
                <a:schemeClr val="lt1"/>
              </a:solidFill>
              <a:latin typeface="Calibri"/>
              <a:ea typeface="Calibri"/>
              <a:cs typeface="Calibri"/>
              <a:sym typeface="Calibri"/>
            </a:endParaRPr>
          </a:p>
        </p:txBody>
      </p:sp>
      <p:sp>
        <p:nvSpPr>
          <p:cNvPr id="181" name="Google Shape;181;p8"/>
          <p:cNvSpPr/>
          <p:nvPr/>
        </p:nvSpPr>
        <p:spPr>
          <a:xfrm>
            <a:off x="10770430" y="1763013"/>
            <a:ext cx="194700" cy="2901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2" name="Google Shape;182;p8"/>
          <p:cNvPicPr preferRelativeResize="0"/>
          <p:nvPr/>
        </p:nvPicPr>
        <p:blipFill rotWithShape="1">
          <a:blip r:embed="rId3">
            <a:alphaModFix/>
          </a:blip>
          <a:srcRect/>
          <a:stretch/>
        </p:blipFill>
        <p:spPr>
          <a:xfrm>
            <a:off x="782901" y="2492901"/>
            <a:ext cx="2356013" cy="4300675"/>
          </a:xfrm>
          <a:prstGeom prst="rect">
            <a:avLst/>
          </a:prstGeom>
          <a:noFill/>
          <a:ln>
            <a:noFill/>
          </a:ln>
        </p:spPr>
      </p:pic>
      <p:sp>
        <p:nvSpPr>
          <p:cNvPr id="183" name="Google Shape;183;p8"/>
          <p:cNvSpPr/>
          <p:nvPr/>
        </p:nvSpPr>
        <p:spPr>
          <a:xfrm>
            <a:off x="1842203" y="2137229"/>
            <a:ext cx="237300" cy="3558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4" name="Google Shape;184;p8"/>
          <p:cNvPicPr preferRelativeResize="0"/>
          <p:nvPr/>
        </p:nvPicPr>
        <p:blipFill rotWithShape="1">
          <a:blip r:embed="rId4">
            <a:alphaModFix/>
          </a:blip>
          <a:srcRect/>
          <a:stretch/>
        </p:blipFill>
        <p:spPr>
          <a:xfrm>
            <a:off x="3953875" y="859875"/>
            <a:ext cx="2356200" cy="4136453"/>
          </a:xfrm>
          <a:prstGeom prst="rect">
            <a:avLst/>
          </a:prstGeom>
          <a:noFill/>
          <a:ln>
            <a:noFill/>
          </a:ln>
        </p:spPr>
      </p:pic>
      <p:sp>
        <p:nvSpPr>
          <p:cNvPr id="185" name="Google Shape;185;p8"/>
          <p:cNvSpPr/>
          <p:nvPr/>
        </p:nvSpPr>
        <p:spPr>
          <a:xfrm>
            <a:off x="5030257" y="5153069"/>
            <a:ext cx="203400" cy="331800"/>
          </a:xfrm>
          <a:prstGeom prst="up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6" name="Google Shape;186;p8"/>
          <p:cNvPicPr preferRelativeResize="0"/>
          <p:nvPr/>
        </p:nvPicPr>
        <p:blipFill rotWithShape="1">
          <a:blip r:embed="rId5">
            <a:alphaModFix/>
          </a:blip>
          <a:srcRect/>
          <a:stretch/>
        </p:blipFill>
        <p:spPr>
          <a:xfrm>
            <a:off x="9754150" y="2185268"/>
            <a:ext cx="2133101" cy="4289881"/>
          </a:xfrm>
          <a:prstGeom prst="rect">
            <a:avLst/>
          </a:prstGeom>
          <a:noFill/>
          <a:ln>
            <a:noFill/>
          </a:ln>
        </p:spPr>
      </p:pic>
      <p:sp>
        <p:nvSpPr>
          <p:cNvPr id="187" name="Google Shape;187;p8"/>
          <p:cNvSpPr/>
          <p:nvPr/>
        </p:nvSpPr>
        <p:spPr>
          <a:xfrm>
            <a:off x="11887247" y="236512"/>
            <a:ext cx="293914" cy="337457"/>
          </a:xfrm>
          <a:prstGeom prst="ellipse">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a:solidFill>
                  <a:srgbClr val="0070C0"/>
                </a:solidFill>
                <a:latin typeface="Calibri"/>
                <a:ea typeface="Calibri"/>
                <a:cs typeface="Calibri"/>
                <a:sym typeface="Calibri"/>
              </a:rPr>
              <a:t>1</a:t>
            </a:r>
            <a:endParaRPr/>
          </a:p>
        </p:txBody>
      </p:sp>
      <p:pic>
        <p:nvPicPr>
          <p:cNvPr id="188" name="Google Shape;188;p8"/>
          <p:cNvPicPr preferRelativeResize="0"/>
          <p:nvPr/>
        </p:nvPicPr>
        <p:blipFill rotWithShape="1">
          <a:blip r:embed="rId6">
            <a:alphaModFix/>
          </a:blip>
          <a:srcRect/>
          <a:stretch/>
        </p:blipFill>
        <p:spPr>
          <a:xfrm>
            <a:off x="2740156" y="6029446"/>
            <a:ext cx="402371" cy="499915"/>
          </a:xfrm>
          <a:prstGeom prst="rect">
            <a:avLst/>
          </a:prstGeom>
          <a:noFill/>
          <a:ln>
            <a:noFill/>
          </a:ln>
        </p:spPr>
      </p:pic>
      <p:sp>
        <p:nvSpPr>
          <p:cNvPr id="189" name="Google Shape;189;p8"/>
          <p:cNvSpPr/>
          <p:nvPr/>
        </p:nvSpPr>
        <p:spPr>
          <a:xfrm>
            <a:off x="11887247" y="624568"/>
            <a:ext cx="293914" cy="337457"/>
          </a:xfrm>
          <a:prstGeom prst="ellipse">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a:solidFill>
                  <a:srgbClr val="0070C0"/>
                </a:solidFill>
                <a:latin typeface="Calibri"/>
                <a:ea typeface="Calibri"/>
                <a:cs typeface="Calibri"/>
                <a:sym typeface="Calibri"/>
              </a:rPr>
              <a:t>2</a:t>
            </a:r>
            <a:endParaRPr/>
          </a:p>
        </p:txBody>
      </p:sp>
      <p:pic>
        <p:nvPicPr>
          <p:cNvPr id="190" name="Google Shape;190;p8"/>
          <p:cNvPicPr preferRelativeResize="0"/>
          <p:nvPr/>
        </p:nvPicPr>
        <p:blipFill rotWithShape="1">
          <a:blip r:embed="rId7">
            <a:alphaModFix/>
          </a:blip>
          <a:srcRect/>
          <a:stretch/>
        </p:blipFill>
        <p:spPr>
          <a:xfrm>
            <a:off x="6400359" y="3892021"/>
            <a:ext cx="402371" cy="493819"/>
          </a:xfrm>
          <a:prstGeom prst="rect">
            <a:avLst/>
          </a:prstGeom>
          <a:noFill/>
          <a:ln>
            <a:noFill/>
          </a:ln>
        </p:spPr>
      </p:pic>
      <p:pic>
        <p:nvPicPr>
          <p:cNvPr id="191" name="Google Shape;191;p8"/>
          <p:cNvPicPr preferRelativeResize="0"/>
          <p:nvPr/>
        </p:nvPicPr>
        <p:blipFill rotWithShape="1">
          <a:blip r:embed="rId8">
            <a:alphaModFix/>
          </a:blip>
          <a:srcRect/>
          <a:stretch/>
        </p:blipFill>
        <p:spPr>
          <a:xfrm>
            <a:off x="6913225" y="1833424"/>
            <a:ext cx="2647670" cy="4695937"/>
          </a:xfrm>
          <a:prstGeom prst="rect">
            <a:avLst/>
          </a:prstGeom>
          <a:noFill/>
          <a:ln>
            <a:noFill/>
          </a:ln>
        </p:spPr>
      </p:pic>
      <p:sp>
        <p:nvSpPr>
          <p:cNvPr id="192" name="Google Shape;192;p8"/>
          <p:cNvSpPr/>
          <p:nvPr/>
        </p:nvSpPr>
        <p:spPr>
          <a:xfrm>
            <a:off x="11898086" y="1009086"/>
            <a:ext cx="293914" cy="337457"/>
          </a:xfrm>
          <a:prstGeom prst="ellipse">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a:solidFill>
                  <a:srgbClr val="0070C0"/>
                </a:solidFill>
                <a:latin typeface="Calibri"/>
                <a:ea typeface="Calibri"/>
                <a:cs typeface="Calibri"/>
                <a:sym typeface="Calibri"/>
              </a:rPr>
              <a:t>3</a:t>
            </a:r>
            <a:endParaRPr/>
          </a:p>
        </p:txBody>
      </p:sp>
      <p:pic>
        <p:nvPicPr>
          <p:cNvPr id="193" name="Google Shape;193;p8"/>
          <p:cNvPicPr preferRelativeResize="0"/>
          <p:nvPr/>
        </p:nvPicPr>
        <p:blipFill rotWithShape="1">
          <a:blip r:embed="rId9">
            <a:alphaModFix/>
          </a:blip>
          <a:srcRect/>
          <a:stretch/>
        </p:blipFill>
        <p:spPr>
          <a:xfrm>
            <a:off x="9049473" y="6282451"/>
            <a:ext cx="402371" cy="493819"/>
          </a:xfrm>
          <a:prstGeom prst="rect">
            <a:avLst/>
          </a:prstGeom>
          <a:noFill/>
          <a:ln>
            <a:noFill/>
          </a:ln>
        </p:spPr>
      </p:pic>
      <p:sp>
        <p:nvSpPr>
          <p:cNvPr id="194" name="Google Shape;194;p8"/>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8"/>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it-IT" sz="2200" b="1">
                <a:solidFill>
                  <a:schemeClr val="dk1"/>
                </a:solidFill>
                <a:latin typeface="Calibri"/>
                <a:ea typeface="Calibri"/>
                <a:cs typeface="Calibri"/>
                <a:sym typeface="Calibri"/>
              </a:rPr>
              <a:t>Santé des femmes et applications pertinentes  </a:t>
            </a:r>
            <a:endParaRPr/>
          </a:p>
        </p:txBody>
      </p:sp>
      <p:sp>
        <p:nvSpPr>
          <p:cNvPr id="196" name="Google Shape;196;p8"/>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200" b="1">
                <a:solidFill>
                  <a:schemeClr val="lt1"/>
                </a:solidFill>
                <a:latin typeface="Gill Sans"/>
                <a:ea typeface="Gill Sans"/>
                <a:cs typeface="Gill Sans"/>
                <a:sym typeface="Gill Sans"/>
              </a:rPr>
              <a:t>7.2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9"/>
          <p:cNvSpPr/>
          <p:nvPr/>
        </p:nvSpPr>
        <p:spPr>
          <a:xfrm>
            <a:off x="648475" y="812375"/>
            <a:ext cx="1908600" cy="11694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1800">
                <a:solidFill>
                  <a:schemeClr val="lt1"/>
                </a:solidFill>
                <a:latin typeface="Calibri"/>
                <a:ea typeface="Calibri"/>
                <a:cs typeface="Calibri"/>
                <a:sym typeface="Calibri"/>
              </a:rPr>
              <a:t>Cliquez sur la piste maintenant et vous pouvez commencer !</a:t>
            </a:r>
            <a:endParaRPr sz="1800">
              <a:solidFill>
                <a:schemeClr val="lt1"/>
              </a:solidFill>
              <a:latin typeface="Calibri"/>
              <a:ea typeface="Calibri"/>
              <a:cs typeface="Calibri"/>
              <a:sym typeface="Calibri"/>
            </a:endParaRPr>
          </a:p>
        </p:txBody>
      </p:sp>
      <p:sp>
        <p:nvSpPr>
          <p:cNvPr id="202" name="Google Shape;202;p9"/>
          <p:cNvSpPr/>
          <p:nvPr/>
        </p:nvSpPr>
        <p:spPr>
          <a:xfrm>
            <a:off x="3324901" y="5072133"/>
            <a:ext cx="2419500" cy="17091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2000">
                <a:solidFill>
                  <a:schemeClr val="lt1"/>
                </a:solidFill>
                <a:latin typeface="Calibri"/>
                <a:ea typeface="Calibri"/>
                <a:cs typeface="Calibri"/>
                <a:sym typeface="Calibri"/>
              </a:rPr>
              <a:t>L'application vous permet de suivre de nombreux aspects de votre santé reproductive.</a:t>
            </a:r>
            <a:endParaRPr sz="2000">
              <a:solidFill>
                <a:schemeClr val="lt1"/>
              </a:solidFill>
              <a:latin typeface="Calibri"/>
              <a:ea typeface="Calibri"/>
              <a:cs typeface="Calibri"/>
              <a:sym typeface="Calibri"/>
            </a:endParaRPr>
          </a:p>
        </p:txBody>
      </p:sp>
      <p:sp>
        <p:nvSpPr>
          <p:cNvPr id="203" name="Google Shape;203;p9"/>
          <p:cNvSpPr/>
          <p:nvPr/>
        </p:nvSpPr>
        <p:spPr>
          <a:xfrm rot="10800000" flipH="1">
            <a:off x="4449262" y="4724083"/>
            <a:ext cx="170700" cy="2580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9"/>
          <p:cNvSpPr/>
          <p:nvPr/>
        </p:nvSpPr>
        <p:spPr>
          <a:xfrm>
            <a:off x="6512199" y="749710"/>
            <a:ext cx="2104200" cy="15531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2000">
                <a:solidFill>
                  <a:schemeClr val="lt1"/>
                </a:solidFill>
                <a:latin typeface="Calibri"/>
                <a:ea typeface="Calibri"/>
                <a:cs typeface="Calibri"/>
                <a:sym typeface="Calibri"/>
              </a:rPr>
              <a:t> Vous pouvez suivre l'évolution de vos menstruations et des produits que vous utilisez pour y faire face.</a:t>
            </a:r>
            <a:endParaRPr/>
          </a:p>
        </p:txBody>
      </p:sp>
      <p:pic>
        <p:nvPicPr>
          <p:cNvPr id="205" name="Google Shape;205;p9"/>
          <p:cNvPicPr preferRelativeResize="0"/>
          <p:nvPr/>
        </p:nvPicPr>
        <p:blipFill rotWithShape="1">
          <a:blip r:embed="rId3">
            <a:alphaModFix/>
          </a:blip>
          <a:srcRect/>
          <a:stretch/>
        </p:blipFill>
        <p:spPr>
          <a:xfrm>
            <a:off x="439000" y="2168225"/>
            <a:ext cx="2327575" cy="4613099"/>
          </a:xfrm>
          <a:prstGeom prst="rect">
            <a:avLst/>
          </a:prstGeom>
          <a:noFill/>
          <a:ln>
            <a:noFill/>
          </a:ln>
        </p:spPr>
      </p:pic>
      <p:pic>
        <p:nvPicPr>
          <p:cNvPr id="206" name="Google Shape;206;p9"/>
          <p:cNvPicPr preferRelativeResize="0"/>
          <p:nvPr/>
        </p:nvPicPr>
        <p:blipFill rotWithShape="1">
          <a:blip r:embed="rId4">
            <a:alphaModFix/>
          </a:blip>
          <a:srcRect/>
          <a:stretch/>
        </p:blipFill>
        <p:spPr>
          <a:xfrm>
            <a:off x="3573616" y="837971"/>
            <a:ext cx="1922031" cy="3795986"/>
          </a:xfrm>
          <a:prstGeom prst="rect">
            <a:avLst/>
          </a:prstGeom>
          <a:noFill/>
          <a:ln>
            <a:noFill/>
          </a:ln>
        </p:spPr>
      </p:pic>
      <p:sp>
        <p:nvSpPr>
          <p:cNvPr id="207" name="Google Shape;207;p9"/>
          <p:cNvSpPr/>
          <p:nvPr/>
        </p:nvSpPr>
        <p:spPr>
          <a:xfrm>
            <a:off x="4483069" y="3033569"/>
            <a:ext cx="273900" cy="314400"/>
          </a:xfrm>
          <a:prstGeom prst="ellipse">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a:solidFill>
                  <a:srgbClr val="0070C0"/>
                </a:solidFill>
                <a:latin typeface="Calibri"/>
                <a:ea typeface="Calibri"/>
                <a:cs typeface="Calibri"/>
                <a:sym typeface="Calibri"/>
              </a:rPr>
              <a:t>4</a:t>
            </a:r>
            <a:endParaRPr/>
          </a:p>
        </p:txBody>
      </p:sp>
      <p:pic>
        <p:nvPicPr>
          <p:cNvPr id="208" name="Google Shape;208;p9"/>
          <p:cNvPicPr preferRelativeResize="0"/>
          <p:nvPr/>
        </p:nvPicPr>
        <p:blipFill rotWithShape="1">
          <a:blip r:embed="rId5">
            <a:alphaModFix/>
          </a:blip>
          <a:srcRect/>
          <a:stretch/>
        </p:blipFill>
        <p:spPr>
          <a:xfrm>
            <a:off x="4432541" y="2522173"/>
            <a:ext cx="374920" cy="460126"/>
          </a:xfrm>
          <a:prstGeom prst="rect">
            <a:avLst/>
          </a:prstGeom>
          <a:noFill/>
          <a:ln>
            <a:noFill/>
          </a:ln>
        </p:spPr>
      </p:pic>
      <p:pic>
        <p:nvPicPr>
          <p:cNvPr id="209" name="Google Shape;209;p9"/>
          <p:cNvPicPr preferRelativeResize="0"/>
          <p:nvPr/>
        </p:nvPicPr>
        <p:blipFill rotWithShape="1">
          <a:blip r:embed="rId6">
            <a:alphaModFix/>
          </a:blip>
          <a:srcRect/>
          <a:stretch/>
        </p:blipFill>
        <p:spPr>
          <a:xfrm>
            <a:off x="4435378" y="1607408"/>
            <a:ext cx="374920" cy="460126"/>
          </a:xfrm>
          <a:prstGeom prst="rect">
            <a:avLst/>
          </a:prstGeom>
          <a:noFill/>
          <a:ln>
            <a:noFill/>
          </a:ln>
        </p:spPr>
      </p:pic>
      <p:pic>
        <p:nvPicPr>
          <p:cNvPr id="210" name="Google Shape;210;p9"/>
          <p:cNvPicPr preferRelativeResize="0"/>
          <p:nvPr/>
        </p:nvPicPr>
        <p:blipFill rotWithShape="1">
          <a:blip r:embed="rId7">
            <a:alphaModFix/>
          </a:blip>
          <a:srcRect/>
          <a:stretch/>
        </p:blipFill>
        <p:spPr>
          <a:xfrm>
            <a:off x="4432541" y="2073021"/>
            <a:ext cx="374920" cy="460126"/>
          </a:xfrm>
          <a:prstGeom prst="rect">
            <a:avLst/>
          </a:prstGeom>
          <a:noFill/>
          <a:ln>
            <a:noFill/>
          </a:ln>
        </p:spPr>
      </p:pic>
      <p:sp>
        <p:nvSpPr>
          <p:cNvPr id="211" name="Google Shape;211;p9"/>
          <p:cNvSpPr/>
          <p:nvPr/>
        </p:nvSpPr>
        <p:spPr>
          <a:xfrm>
            <a:off x="4483069" y="3493695"/>
            <a:ext cx="273900" cy="314400"/>
          </a:xfrm>
          <a:prstGeom prst="ellipse">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a:solidFill>
                  <a:srgbClr val="0070C0"/>
                </a:solidFill>
                <a:latin typeface="Calibri"/>
                <a:ea typeface="Calibri"/>
                <a:cs typeface="Calibri"/>
                <a:sym typeface="Calibri"/>
              </a:rPr>
              <a:t>5</a:t>
            </a:r>
            <a:endParaRPr/>
          </a:p>
        </p:txBody>
      </p:sp>
      <p:sp>
        <p:nvSpPr>
          <p:cNvPr id="212" name="Google Shape;212;p9"/>
          <p:cNvSpPr/>
          <p:nvPr/>
        </p:nvSpPr>
        <p:spPr>
          <a:xfrm>
            <a:off x="4483069" y="3934198"/>
            <a:ext cx="273900" cy="314400"/>
          </a:xfrm>
          <a:prstGeom prst="ellipse">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a:solidFill>
                  <a:srgbClr val="0070C0"/>
                </a:solidFill>
                <a:latin typeface="Calibri"/>
                <a:ea typeface="Calibri"/>
                <a:cs typeface="Calibri"/>
                <a:sym typeface="Calibri"/>
              </a:rPr>
              <a:t>6</a:t>
            </a:r>
            <a:endParaRPr/>
          </a:p>
        </p:txBody>
      </p:sp>
      <p:sp>
        <p:nvSpPr>
          <p:cNvPr id="213" name="Google Shape;213;p9"/>
          <p:cNvSpPr/>
          <p:nvPr/>
        </p:nvSpPr>
        <p:spPr>
          <a:xfrm>
            <a:off x="4483069" y="4389627"/>
            <a:ext cx="273900" cy="314400"/>
          </a:xfrm>
          <a:prstGeom prst="ellipse">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a:solidFill>
                  <a:srgbClr val="0070C0"/>
                </a:solidFill>
                <a:latin typeface="Calibri"/>
                <a:ea typeface="Calibri"/>
                <a:cs typeface="Calibri"/>
                <a:sym typeface="Calibri"/>
              </a:rPr>
              <a:t>7</a:t>
            </a:r>
            <a:endParaRPr/>
          </a:p>
        </p:txBody>
      </p:sp>
      <p:pic>
        <p:nvPicPr>
          <p:cNvPr id="214" name="Google Shape;214;p9"/>
          <p:cNvPicPr preferRelativeResize="0"/>
          <p:nvPr/>
        </p:nvPicPr>
        <p:blipFill rotWithShape="1">
          <a:blip r:embed="rId8">
            <a:alphaModFix/>
          </a:blip>
          <a:srcRect/>
          <a:stretch/>
        </p:blipFill>
        <p:spPr>
          <a:xfrm>
            <a:off x="6545584" y="2585102"/>
            <a:ext cx="2104189" cy="4212067"/>
          </a:xfrm>
          <a:prstGeom prst="rect">
            <a:avLst/>
          </a:prstGeom>
          <a:noFill/>
          <a:ln>
            <a:noFill/>
          </a:ln>
        </p:spPr>
      </p:pic>
      <p:pic>
        <p:nvPicPr>
          <p:cNvPr id="215" name="Google Shape;215;p9"/>
          <p:cNvPicPr preferRelativeResize="0"/>
          <p:nvPr/>
        </p:nvPicPr>
        <p:blipFill rotWithShape="1">
          <a:blip r:embed="rId6">
            <a:alphaModFix/>
          </a:blip>
          <a:srcRect/>
          <a:stretch/>
        </p:blipFill>
        <p:spPr>
          <a:xfrm>
            <a:off x="7273774" y="2143693"/>
            <a:ext cx="581039" cy="713094"/>
          </a:xfrm>
          <a:prstGeom prst="rect">
            <a:avLst/>
          </a:prstGeom>
          <a:noFill/>
          <a:ln>
            <a:noFill/>
          </a:ln>
        </p:spPr>
      </p:pic>
      <p:pic>
        <p:nvPicPr>
          <p:cNvPr id="216" name="Google Shape;216;p9"/>
          <p:cNvPicPr preferRelativeResize="0"/>
          <p:nvPr/>
        </p:nvPicPr>
        <p:blipFill rotWithShape="1">
          <a:blip r:embed="rId9">
            <a:alphaModFix/>
          </a:blip>
          <a:srcRect/>
          <a:stretch/>
        </p:blipFill>
        <p:spPr>
          <a:xfrm>
            <a:off x="9228646" y="741800"/>
            <a:ext cx="2141728" cy="4212069"/>
          </a:xfrm>
          <a:prstGeom prst="rect">
            <a:avLst/>
          </a:prstGeom>
          <a:noFill/>
          <a:ln>
            <a:noFill/>
          </a:ln>
        </p:spPr>
      </p:pic>
      <p:sp>
        <p:nvSpPr>
          <p:cNvPr id="217" name="Google Shape;217;p9"/>
          <p:cNvSpPr/>
          <p:nvPr/>
        </p:nvSpPr>
        <p:spPr>
          <a:xfrm>
            <a:off x="9266184" y="5304898"/>
            <a:ext cx="2104200" cy="15531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2000">
                <a:solidFill>
                  <a:schemeClr val="lt1"/>
                </a:solidFill>
                <a:latin typeface="Calibri"/>
                <a:ea typeface="Calibri"/>
                <a:cs typeface="Calibri"/>
                <a:sym typeface="Calibri"/>
              </a:rPr>
              <a:t>Vous pouvez également suivre vos émotions.</a:t>
            </a:r>
            <a:endParaRPr/>
          </a:p>
        </p:txBody>
      </p:sp>
      <p:pic>
        <p:nvPicPr>
          <p:cNvPr id="218" name="Google Shape;218;p9"/>
          <p:cNvPicPr preferRelativeResize="0"/>
          <p:nvPr/>
        </p:nvPicPr>
        <p:blipFill rotWithShape="1">
          <a:blip r:embed="rId7">
            <a:alphaModFix/>
          </a:blip>
          <a:srcRect/>
          <a:stretch/>
        </p:blipFill>
        <p:spPr>
          <a:xfrm>
            <a:off x="10027759" y="4948351"/>
            <a:ext cx="581039" cy="713094"/>
          </a:xfrm>
          <a:prstGeom prst="rect">
            <a:avLst/>
          </a:prstGeom>
          <a:noFill/>
          <a:ln>
            <a:noFill/>
          </a:ln>
        </p:spPr>
      </p:pic>
      <p:sp>
        <p:nvSpPr>
          <p:cNvPr id="219" name="Google Shape;219;p9"/>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9"/>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it-IT" sz="2200" b="1">
                <a:solidFill>
                  <a:schemeClr val="dk1"/>
                </a:solidFill>
                <a:latin typeface="Calibri"/>
                <a:ea typeface="Calibri"/>
                <a:cs typeface="Calibri"/>
                <a:sym typeface="Calibri"/>
              </a:rPr>
              <a:t>Santé des femmes et applications pertinentes  </a:t>
            </a:r>
            <a:endParaRPr/>
          </a:p>
        </p:txBody>
      </p:sp>
      <p:sp>
        <p:nvSpPr>
          <p:cNvPr id="221" name="Google Shape;221;p9"/>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200" b="1">
                <a:solidFill>
                  <a:schemeClr val="lt1"/>
                </a:solidFill>
                <a:latin typeface="Gill Sans"/>
                <a:ea typeface="Gill Sans"/>
                <a:cs typeface="Gill Sans"/>
                <a:sym typeface="Gill Sans"/>
              </a:rPr>
              <a:t>7.2 </a:t>
            </a:r>
            <a:endParaRPr sz="2200" b="1">
              <a:solidFill>
                <a:schemeClr val="lt1"/>
              </a:solidFill>
              <a:latin typeface="Gill Sans"/>
              <a:ea typeface="Gill Sans"/>
              <a:cs typeface="Gill Sans"/>
              <a:sym typeface="Gill Sans"/>
            </a:endParaRPr>
          </a:p>
        </p:txBody>
      </p:sp>
      <p:sp>
        <p:nvSpPr>
          <p:cNvPr id="222" name="Google Shape;222;p9"/>
          <p:cNvSpPr/>
          <p:nvPr/>
        </p:nvSpPr>
        <p:spPr>
          <a:xfrm>
            <a:off x="1511756" y="1953573"/>
            <a:ext cx="182100" cy="2715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7.2 Séance de formation expérientiell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HkC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MeQ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x5A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MeQ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MeQ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MeQ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HkChZFQaV5GsAAABvAAAAHAAAAHVuaXZlcnNhbC9sb2NhbF9zZXR0aW5ncy54bWwNyrEKwkAMANC9XxEySB3Uugn2rpujCK0fENogB7mk9ELRv/e2N7x++GaBnbeSTANezx0C62xL0k/A9/Q43RCKky4kphxQDWGITS82k4zsXmOBVejH28S5wvlJuc4XqbOkAu1B/B6PeInNH1BLAwQUAAIACADIkC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yJAoWeohDhNLAAAAbAAAABsAAAB1bml2ZXJzYWwvdW5pdmVyc2FsLnBuZy54bWyzsa/IzVEoSy0qzszPs1Uy1DNQsrfj5bIpKEoty0wtV6gAigEFIUBJoRLINUJwyzNTSjKAQiYmFgjBjNTM9IwSoKiBhRlcVB9oKABQSwECAAAUAAIACACpflBPNmFYAkcDAADhCQAAFAAAAAAAAAABAAAAAAAAAAAAdW5pdmVyc2FsL3BsYXllci54bWxQSwECAAAUAAIACADHkChZtTf0qBwFAADhEwAAHQAAAAAAAAABAAAAAAB5AwAAdW5pdmVyc2FsL2NvbW1vbl9tZXNzYWdlcy5sbmdQSwECAAAUAAIACADHkChZFR5gG6MAAAB/AQAALgAAAAAAAAABAAAAAADQCAAAdW5pdmVyc2FsL3BsYXliYWNrX2FuZF9uYXZpZ2F0aW9uX3NldHRpbmdzLnhtbFBLAQIAABQAAgAIAMeQKFl0STUfPAQAAAwVAAAnAAAAAAAAAAEAAAAAAL8JAAB1bml2ZXJzYWwvZmxhc2hfcHVibGlzaGluZ19zZXR0aW5ncy54bWxQSwECAAAUAAIACADHkChZN4uHansDAACsDAAAIQAAAAAAAAABAAAAAABADgAAdW5pdmVyc2FsL2ZsYXNoX3NraW5fc2V0dGluZ3MueG1sUEsBAgAAFAACAAgAx5AoWaavViM2BAAAlhQAACYAAAAAAAAAAQAAAAAA+hEAAHVuaXZlcnNhbC9odG1sX3B1Ymxpc2hpbmdfc2V0dGluZ3MueG1sUEsBAgAAFAACAAgAx5AoWSYPfuiwAQAAbwYAAB8AAAAAAAAAAQAAAAAAdBYAAHVuaXZlcnNhbC9odG1sX3NraW5fc2V0dGluZ3MuanNQSwECAAAUAAIACADHkChZFQaV5GsAAABvAAAAHAAAAAAAAAABAAAAAABhGAAAdW5pdmVyc2FsL2xvY2FsX3NldHRpbmdzLnhtbFBLAQIAABQAAgAIAMiQKFnCG66ZaBIAAPdNAAAXAAAAAAAAAAAAAAAAAAYZAAB1bml2ZXJzYWwvdW5pdmVyc2FsLnBuZ1BLAQIAABQAAgAIAMiQKFnqIQ4TSwAAAGwAAAAbAAAAAAAAAAEAAAAAAKMrAAB1bml2ZXJzYWwvdW5pdmVyc2FsLnBuZy54bWxQSwUGAAAAAAoACgAGAwAAJywAAAAA"/>
  <p:tag name="ISPRING_LMS_API_VERSION" val="SCORM 1.2"/>
  <p:tag name="ISPRING_ULTRA_SCORM_COURSE_ID" val="0FFA9688-890E-48AF-B23D-EBA35F4C3183"/>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7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7.2 Séance de formation expérientiell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1816</Words>
  <Application>Microsoft Office PowerPoint</Application>
  <PresentationFormat>Ευρεία οθόνη</PresentationFormat>
  <Paragraphs>179</Paragraphs>
  <Slides>23</Slides>
  <Notes>23</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23</vt:i4>
      </vt:variant>
    </vt:vector>
  </HeadingPairs>
  <TitlesOfParts>
    <vt:vector size="31" baseType="lpstr">
      <vt:lpstr>Noto Sans Symbols</vt:lpstr>
      <vt:lpstr>Arial</vt:lpstr>
      <vt:lpstr>Impact</vt:lpstr>
      <vt:lpstr>Gill Sans</vt:lpstr>
      <vt:lpstr>Roboto</vt:lpstr>
      <vt:lpstr>Calibri</vt:lpstr>
      <vt:lpstr>Θέμα του Office</vt:lpstr>
      <vt:lpstr>Θέμα του Office</vt:lpstr>
      <vt:lpstr>Παρουσίαση του PowerPoint</vt:lpstr>
      <vt:lpstr>Partenaires</vt:lpstr>
      <vt:lpstr>Session de formation expérientielle :  Contenu</vt:lpstr>
      <vt:lpstr>Objectifs</vt:lpstr>
      <vt:lpstr>Compétences</vt:lpstr>
      <vt:lpstr>7.2.1 Exemples spécifiques d'applications liées à la santé des femmes</vt:lpstr>
      <vt:lpstr>Exemple 1 : Euki - Application de suivi des règles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Exemple 2 :  Connaître ses citrons - Auto-examen</vt:lpstr>
      <vt:lpstr>Παρουσίαση του PowerPoint</vt:lpstr>
      <vt:lpstr>Παρουσίαση του PowerPoint</vt:lpstr>
      <vt:lpstr>Παρουσίαση του PowerPoint</vt:lpstr>
      <vt:lpstr>7.2.2 Intégrations dans la vie réelle</vt:lpstr>
      <vt:lpstr>Scénario 1</vt:lpstr>
      <vt:lpstr>Scénario 2</vt:lpstr>
      <vt:lpstr>Scénario 3</vt:lpstr>
      <vt:lpstr>Scénario 4</vt:lpstr>
      <vt:lpstr>Scénario X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7.2 Séance de formation expérientielle</dc:title>
  <dc:creator>pantelis bbalaouras</dc:creator>
  <cp:lastModifiedBy>pantelis</cp:lastModifiedBy>
  <cp:revision>4</cp:revision>
  <dcterms:created xsi:type="dcterms:W3CDTF">2020-06-02T13:31:56Z</dcterms:created>
  <dcterms:modified xsi:type="dcterms:W3CDTF">2024-09-08T15:07:19Z</dcterms:modified>
</cp:coreProperties>
</file>