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12192000" cy="6858000"/>
  <p:notesSz cx="6858000" cy="9144000"/>
  <p:embeddedFontLst>
    <p:embeddedFont>
      <p:font typeface="Impact" panose="020B0806030902050204" pitchFamily="34" charset="0"/>
      <p:regular r:id="rId39"/>
    </p:embeddedFont>
    <p:embeddedFont>
      <p:font typeface="Gill Sans" panose="020B0604020202020204" charset="0"/>
      <p:regular r:id="rId40"/>
      <p:bold r:id="rId41"/>
    </p:embeddedFont>
    <p:embeddedFont>
      <p:font typeface="Roboto" panose="02000000000000000000" pitchFamily="2" charset="0"/>
      <p:regular r:id="rId42"/>
      <p:bold r:id="rId43"/>
      <p:italic r:id="rId44"/>
      <p:boldItalic r:id="rId45"/>
    </p:embeddedFont>
    <p:embeddedFont>
      <p:font typeface="Calibri" panose="020F0502020204030204" pitchFamily="34" charset="0"/>
      <p:regular r:id="rId46"/>
      <p:bold r:id="rId47"/>
      <p:italic r:id="rId48"/>
      <p:boldItalic r:id="rId49"/>
    </p:embeddedFont>
  </p:embeddedFontLst>
  <p:custDataLst>
    <p:tags r:id="rId5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gFpjzHbEnnVMLFWTZCeXR+KcBH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0" autoAdjust="0"/>
    <p:restoredTop sz="94660"/>
  </p:normalViewPr>
  <p:slideViewPr>
    <p:cSldViewPr snapToGrid="0">
      <p:cViewPr varScale="1">
        <p:scale>
          <a:sx n="98" d="100"/>
          <a:sy n="98" d="100"/>
        </p:scale>
        <p:origin x="3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6.xml"/><Relationship Id="rId51"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416" name="Google Shape;41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i="1">
              <a:solidFill>
                <a:srgbClr val="FF0000"/>
              </a:solidFill>
            </a:endParaRPr>
          </a:p>
        </p:txBody>
      </p:sp>
      <p:sp>
        <p:nvSpPr>
          <p:cNvPr id="132" name="Google Shape;13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7"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8"/>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b="0" i="0" u="none" strike="noStrike" cap="none">
                <a:solidFill>
                  <a:srgbClr val="FFFFFF"/>
                </a:solidFill>
                <a:latin typeface="Impact"/>
                <a:ea typeface="Impact"/>
                <a:cs typeface="Impact"/>
                <a:sym typeface="Impact"/>
              </a:rPr>
              <a:t>2. Empower</a:t>
            </a:r>
            <a:endParaRPr/>
          </a:p>
        </p:txBody>
      </p:sp>
      <p:sp>
        <p:nvSpPr>
          <p:cNvPr id="20" name="Google Shape;20;p38"/>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b="0" i="0" u="none" strike="noStrike" cap="none">
                <a:solidFill>
                  <a:srgbClr val="FFFFFF"/>
                </a:solidFill>
                <a:latin typeface="Impact"/>
                <a:ea typeface="Impact"/>
                <a:cs typeface="Impact"/>
                <a:sym typeface="Impact"/>
              </a:rPr>
              <a:t>3. Participate</a:t>
            </a:r>
            <a:endParaRPr/>
          </a:p>
        </p:txBody>
      </p:sp>
      <p:sp>
        <p:nvSpPr>
          <p:cNvPr id="21" name="Google Shape;21;p38"/>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800" b="0" i="0" u="none" strike="noStrike" cap="none">
                <a:solidFill>
                  <a:srgbClr val="FFFFFF"/>
                </a:solidFill>
                <a:latin typeface="Impact"/>
                <a:ea typeface="Impact"/>
                <a:cs typeface="Impact"/>
                <a:sym typeface="Impact"/>
              </a:rPr>
              <a:t>1. Prevent</a:t>
            </a:r>
            <a:endParaRPr/>
          </a:p>
        </p:txBody>
      </p:sp>
      <p:pic>
        <p:nvPicPr>
          <p:cNvPr id="22" name="Google Shape;22;p38"/>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38"/>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4" name="Google Shape;24;p3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6"/>
        <p:cNvGrpSpPr/>
        <p:nvPr/>
      </p:nvGrpSpPr>
      <p:grpSpPr>
        <a:xfrm>
          <a:off x="0" y="0"/>
          <a:ext cx="0" cy="0"/>
          <a:chOff x="0" y="0"/>
          <a:chExt cx="0" cy="0"/>
        </a:xfrm>
      </p:grpSpPr>
      <p:sp>
        <p:nvSpPr>
          <p:cNvPr id="27" name="Google Shape;27;p39"/>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28" name="Google Shape;28;p39"/>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9"/>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39"/>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1" name="Google Shape;31;p39"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3"/>
        <p:cNvGrpSpPr/>
        <p:nvPr/>
      </p:nvGrpSpPr>
      <p:grpSpPr>
        <a:xfrm>
          <a:off x="0" y="0"/>
          <a:ext cx="0" cy="0"/>
          <a:chOff x="0" y="0"/>
          <a:chExt cx="0" cy="0"/>
        </a:xfrm>
      </p:grpSpPr>
      <p:sp>
        <p:nvSpPr>
          <p:cNvPr id="34" name="Google Shape;34;p40"/>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0"/>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40"/>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40"/>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8" name="Google Shape;38;p40"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40"/>
        <p:cNvGrpSpPr/>
        <p:nvPr/>
      </p:nvGrpSpPr>
      <p:grpSpPr>
        <a:xfrm>
          <a:off x="0" y="0"/>
          <a:ext cx="0" cy="0"/>
          <a:chOff x="0" y="0"/>
          <a:chExt cx="0" cy="0"/>
        </a:xfrm>
      </p:grpSpPr>
      <p:sp>
        <p:nvSpPr>
          <p:cNvPr id="41" name="Google Shape;41;p4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1"/>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1"/>
          <p:cNvSpPr txBox="1"/>
          <p:nvPr/>
        </p:nvSpPr>
        <p:spPr>
          <a:xfrm>
            <a:off x="0" y="81370"/>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de-DE" sz="1800" b="1">
                <a:solidFill>
                  <a:schemeClr val="lt1"/>
                </a:solidFill>
                <a:highlight>
                  <a:srgbClr val="C01E24"/>
                </a:highlight>
                <a:latin typeface="Arial"/>
                <a:ea typeface="Arial"/>
                <a:cs typeface="Arial"/>
                <a:sym typeface="Arial"/>
              </a:rPr>
              <a:t> </a:t>
            </a:r>
            <a:r>
              <a:rPr lang="de-DE" sz="1800" b="1">
                <a:solidFill>
                  <a:schemeClr val="lt1"/>
                </a:solidFill>
                <a:highlight>
                  <a:srgbClr val="C01E24"/>
                </a:highlight>
                <a:latin typeface="Calibri"/>
                <a:ea typeface="Calibri"/>
                <a:cs typeface="Calibri"/>
                <a:sym typeface="Calibri"/>
              </a:rPr>
              <a:t>9.2</a:t>
            </a:r>
            <a:r>
              <a:rPr lang="de-DE" sz="1800" b="1">
                <a:solidFill>
                  <a:schemeClr val="lt1"/>
                </a:solidFill>
                <a:highlight>
                  <a:srgbClr val="C01E24"/>
                </a:highlight>
                <a:latin typeface="Arial"/>
                <a:ea typeface="Arial"/>
                <a:cs typeface="Arial"/>
                <a:sym typeface="Arial"/>
              </a:rPr>
              <a:t> </a:t>
            </a:r>
            <a:r>
              <a:rPr lang="de-DE" sz="1800">
                <a:solidFill>
                  <a:srgbClr val="7F7F7F"/>
                </a:solidFill>
                <a:latin typeface="Arial"/>
                <a:ea typeface="Arial"/>
                <a:cs typeface="Arial"/>
                <a:sym typeface="Arial"/>
              </a:rPr>
              <a:t> Health Apps for the Elderly</a:t>
            </a:r>
            <a:endParaRPr sz="1800">
              <a:solidFill>
                <a:srgbClr val="7F7F7F"/>
              </a:solidFill>
              <a:latin typeface="Calibri"/>
              <a:ea typeface="Calibri"/>
              <a:cs typeface="Calibri"/>
              <a:sym typeface="Calibri"/>
            </a:endParaRPr>
          </a:p>
        </p:txBody>
      </p:sp>
      <p:pic>
        <p:nvPicPr>
          <p:cNvPr id="44" name="Google Shape;44;p41"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p44"/>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4"/>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4"/>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4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0" name="Google Shape;50;p44"/>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de-DE" sz="1800" b="1">
                <a:solidFill>
                  <a:schemeClr val="lt1"/>
                </a:solidFill>
                <a:highlight>
                  <a:srgbClr val="C01E24"/>
                </a:highlight>
                <a:latin typeface="Arial"/>
                <a:ea typeface="Arial"/>
                <a:cs typeface="Arial"/>
                <a:sym typeface="Arial"/>
              </a:rPr>
              <a:t> </a:t>
            </a:r>
            <a:r>
              <a:rPr lang="de-DE" sz="1800" b="1">
                <a:solidFill>
                  <a:schemeClr val="lt1"/>
                </a:solidFill>
                <a:highlight>
                  <a:srgbClr val="C01E24"/>
                </a:highlight>
                <a:latin typeface="Calibri"/>
                <a:ea typeface="Calibri"/>
                <a:cs typeface="Calibri"/>
                <a:sym typeface="Calibri"/>
              </a:rPr>
              <a:t>9.2</a:t>
            </a:r>
            <a:r>
              <a:rPr lang="de-DE" sz="1800" b="1">
                <a:solidFill>
                  <a:schemeClr val="lt1"/>
                </a:solidFill>
                <a:highlight>
                  <a:srgbClr val="C01E24"/>
                </a:highlight>
                <a:latin typeface="Arial"/>
                <a:ea typeface="Arial"/>
                <a:cs typeface="Arial"/>
                <a:sym typeface="Arial"/>
              </a:rPr>
              <a:t> </a:t>
            </a:r>
            <a:r>
              <a:rPr lang="de-DE" sz="1800">
                <a:solidFill>
                  <a:srgbClr val="7F7F7F"/>
                </a:solidFill>
                <a:latin typeface="Arial"/>
                <a:ea typeface="Arial"/>
                <a:cs typeface="Arial"/>
                <a:sym typeface="Arial"/>
              </a:rPr>
              <a:t> Health Apps for the Elderly</a:t>
            </a:r>
            <a:endParaRPr sz="1800">
              <a:solidFill>
                <a:srgbClr val="7F7F7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p45"/>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45"/>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5"/>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de-DE" sz="1800" b="1">
                <a:solidFill>
                  <a:schemeClr val="lt1"/>
                </a:solidFill>
                <a:highlight>
                  <a:srgbClr val="C01E24"/>
                </a:highlight>
                <a:latin typeface="Arial"/>
                <a:ea typeface="Arial"/>
                <a:cs typeface="Arial"/>
                <a:sym typeface="Arial"/>
              </a:rPr>
              <a:t> </a:t>
            </a:r>
            <a:r>
              <a:rPr lang="de-DE" sz="1800" b="1">
                <a:solidFill>
                  <a:schemeClr val="lt1"/>
                </a:solidFill>
                <a:highlight>
                  <a:srgbClr val="C01E24"/>
                </a:highlight>
                <a:latin typeface="Calibri"/>
                <a:ea typeface="Calibri"/>
                <a:cs typeface="Calibri"/>
                <a:sym typeface="Calibri"/>
              </a:rPr>
              <a:t>9.2</a:t>
            </a:r>
            <a:r>
              <a:rPr lang="de-DE" sz="1800" b="1">
                <a:solidFill>
                  <a:schemeClr val="lt1"/>
                </a:solidFill>
                <a:highlight>
                  <a:srgbClr val="C01E24"/>
                </a:highlight>
                <a:latin typeface="Arial"/>
                <a:ea typeface="Arial"/>
                <a:cs typeface="Arial"/>
                <a:sym typeface="Arial"/>
              </a:rPr>
              <a:t> </a:t>
            </a:r>
            <a:r>
              <a:rPr lang="de-DE" sz="1800">
                <a:solidFill>
                  <a:srgbClr val="7F7F7F"/>
                </a:solidFill>
                <a:latin typeface="Arial"/>
                <a:ea typeface="Arial"/>
                <a:cs typeface="Arial"/>
                <a:sym typeface="Arial"/>
              </a:rPr>
              <a:t> Health Apps for the Elderly</a:t>
            </a:r>
            <a:endParaRPr sz="1800">
              <a:solidFill>
                <a:srgbClr val="7F7F7F"/>
              </a:solidFill>
              <a:latin typeface="Calibri"/>
              <a:ea typeface="Calibri"/>
              <a:cs typeface="Calibri"/>
              <a:sym typeface="Calibri"/>
            </a:endParaRPr>
          </a:p>
        </p:txBody>
      </p:sp>
      <p:pic>
        <p:nvPicPr>
          <p:cNvPr id="55" name="Google Shape;55;p45"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2"/>
        <p:cNvGrpSpPr/>
        <p:nvPr/>
      </p:nvGrpSpPr>
      <p:grpSpPr>
        <a:xfrm>
          <a:off x="0" y="0"/>
          <a:ext cx="0" cy="0"/>
          <a:chOff x="0" y="0"/>
          <a:chExt cx="0" cy="0"/>
        </a:xfrm>
      </p:grpSpPr>
      <p:pic>
        <p:nvPicPr>
          <p:cNvPr id="63" name="Google Shape;63;p4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6"/>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6"/>
        <p:cNvGrpSpPr/>
        <p:nvPr/>
      </p:nvGrpSpPr>
      <p:grpSpPr>
        <a:xfrm>
          <a:off x="0" y="0"/>
          <a:ext cx="0" cy="0"/>
          <a:chOff x="0" y="0"/>
          <a:chExt cx="0" cy="0"/>
        </a:xfrm>
      </p:grpSpPr>
      <p:sp>
        <p:nvSpPr>
          <p:cNvPr id="57" name="Google Shape;57;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42"/>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9" name="Google Shape;5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1" name="Google Shape;6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jpg"/></Relationships>
</file>

<file path=ppt/slides/_rels/slide1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8.jp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51.jpg"/><Relationship Id="rId4" Type="http://schemas.openxmlformats.org/officeDocument/2006/relationships/image" Target="../media/image50.jpg"/></Relationships>
</file>

<file path=ppt/slides/_rels/slide1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53.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60.jpg"/></Relationships>
</file>

<file path=ppt/slides/_rels/slide2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image" Target="../media/image62.jp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www.freepik.com/"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illustrations/fragezeichen-frage-antwort-101982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goals-smart-target-126237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slide" Target="slide27.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photos/tore-einstellung-b%C3%BCro-arbeit-2691265/"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vectors/herausforderung-schwierigkeit-kampf-6689107/"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vectors/veranstalter-datebook-tagebuch-146189/"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hyperlink" Target="https://pixabay.com/service/license-summary/" TargetMode="External"/><Relationship Id="rId5" Type="http://schemas.openxmlformats.org/officeDocument/2006/relationships/hyperlink" Target="https://pixabay.com/de/vectors/buch-buch-elektronik-e-buch-2282152/" TargetMode="External"/><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de/vectors/ausruf-markierung-gelb-146074/"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79.png"/><Relationship Id="rId4" Type="http://schemas.openxmlformats.org/officeDocument/2006/relationships/hyperlink" Target="https://pixabay.com/service/license-summar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5.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81.jpg"/></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3" Type="http://schemas.openxmlformats.org/officeDocument/2006/relationships/hyperlink" Target="https://elevateapp.com/"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
          <p:cNvSpPr txBox="1"/>
          <p:nvPr/>
        </p:nvSpPr>
        <p:spPr>
          <a:xfrm>
            <a:off x="4310344" y="3513902"/>
            <a:ext cx="7843717" cy="2015774"/>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C00000"/>
              </a:buClr>
              <a:buSzPts val="3400"/>
              <a:buFont typeface="Calibri"/>
              <a:buNone/>
            </a:pPr>
            <a:r>
              <a:rPr lang="de-DE" sz="3400" b="1" i="0" u="none" strike="noStrike" cap="none">
                <a:solidFill>
                  <a:srgbClr val="C00000"/>
                </a:solidFill>
                <a:latin typeface="Calibri"/>
                <a:ea typeface="Calibri"/>
                <a:cs typeface="Calibri"/>
                <a:sym typeface="Calibri"/>
              </a:rPr>
              <a:t>Module 9 - Session de formation expérientielle </a:t>
            </a:r>
            <a:r>
              <a:rPr lang="de-DE" sz="2400" b="1" i="0" u="none" strike="noStrike" cap="none">
                <a:solidFill>
                  <a:srgbClr val="C00000"/>
                </a:solidFill>
                <a:latin typeface="Calibri"/>
                <a:ea typeface="Calibri"/>
                <a:cs typeface="Calibri"/>
                <a:sym typeface="Calibri"/>
              </a:rPr>
              <a:t>(9.2)</a:t>
            </a:r>
            <a:r>
              <a:rPr lang="de-DE" sz="3400" b="1" i="0" u="none" strike="noStrike" cap="none">
                <a:solidFill>
                  <a:schemeClr val="dk1"/>
                </a:solidFill>
                <a:latin typeface="Calibri"/>
                <a:ea typeface="Calibri"/>
                <a:cs typeface="Calibri"/>
                <a:sym typeface="Calibri"/>
              </a:rPr>
              <a:t/>
            </a:r>
            <a:br>
              <a:rPr lang="de-DE" sz="3400" b="1" i="0" u="none" strike="noStrike" cap="none">
                <a:solidFill>
                  <a:schemeClr val="dk1"/>
                </a:solidFill>
                <a:latin typeface="Calibri"/>
                <a:ea typeface="Calibri"/>
                <a:cs typeface="Calibri"/>
                <a:sym typeface="Calibri"/>
              </a:rPr>
            </a:br>
            <a:r>
              <a:rPr lang="de-DE" sz="4000" b="1" i="0" u="none" strike="noStrike" cap="none">
                <a:solidFill>
                  <a:schemeClr val="dk1"/>
                </a:solidFill>
                <a:latin typeface="Calibri"/>
                <a:ea typeface="Calibri"/>
                <a:cs typeface="Calibri"/>
                <a:sym typeface="Calibri"/>
              </a:rPr>
              <a:t>Applications de santé pour les personnes âgées</a:t>
            </a:r>
            <a:endParaRPr sz="3400" b="1" i="0" u="none" strike="noStrike" cap="none">
              <a:solidFill>
                <a:schemeClr val="dk1"/>
              </a:solidFill>
              <a:latin typeface="Calibri"/>
              <a:ea typeface="Calibri"/>
              <a:cs typeface="Calibri"/>
              <a:sym typeface="Calibri"/>
            </a:endParaRPr>
          </a:p>
        </p:txBody>
      </p:sp>
      <p:sp>
        <p:nvSpPr>
          <p:cNvPr id="69" name="Google Shape;69;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a:solidFill>
                  <a:srgbClr val="F2F2F2"/>
                </a:solidFill>
                <a:latin typeface="Calibri"/>
                <a:ea typeface="Calibri"/>
                <a:cs typeface="Calibri"/>
                <a:sym typeface="Calibri"/>
              </a:rPr>
              <a:t>1</a:t>
            </a:r>
            <a:endParaRPr sz="2400" b="0" i="0" u="none" strike="noStrike" cap="none">
              <a:solidFill>
                <a:srgbClr val="F2F2F2"/>
              </a:solidFill>
              <a:latin typeface="Calibri"/>
              <a:ea typeface="Calibri"/>
              <a:cs typeface="Calibri"/>
              <a:sym typeface="Calibri"/>
            </a:endParaRPr>
          </a:p>
        </p:txBody>
      </p:sp>
      <p:sp>
        <p:nvSpPr>
          <p:cNvPr id="70" name="Google Shape;70;p1"/>
          <p:cNvSpPr/>
          <p:nvPr/>
        </p:nvSpPr>
        <p:spPr>
          <a:xfrm>
            <a:off x="2609" y="1507751"/>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71" name="Google Shape;71;p1"/>
          <p:cNvSpPr/>
          <p:nvPr/>
        </p:nvSpPr>
        <p:spPr>
          <a:xfrm>
            <a:off x="-56" y="2302518"/>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72" name="Google Shape;72;p1"/>
          <p:cNvSpPr/>
          <p:nvPr/>
        </p:nvSpPr>
        <p:spPr>
          <a:xfrm>
            <a:off x="-2" y="317097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73" name="Google Shape;73;p1"/>
          <p:cNvSpPr/>
          <p:nvPr/>
        </p:nvSpPr>
        <p:spPr>
          <a:xfrm>
            <a:off x="1655" y="403693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74" name="Google Shape;74;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75" name="Google Shape;75;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800" b="0" i="0" u="none" strike="noStrike" cap="none">
                <a:solidFill>
                  <a:srgbClr val="ABC7F1"/>
                </a:solidFill>
                <a:latin typeface="Calibri"/>
                <a:ea typeface="Calibri"/>
                <a:cs typeface="Calibri"/>
                <a:sym typeface="Calibri"/>
              </a:rPr>
              <a:t>https://apps4health.eu/</a:t>
            </a:r>
            <a:endParaRPr/>
          </a:p>
        </p:txBody>
      </p:sp>
      <p:pic>
        <p:nvPicPr>
          <p:cNvPr id="76" name="Google Shape;76;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77" name="Google Shape;77;p1"/>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78" name="Google Shape;78;p1"/>
          <p:cNvSpPr/>
          <p:nvPr/>
        </p:nvSpPr>
        <p:spPr>
          <a:xfrm>
            <a:off x="510" y="490374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a:solidFill>
                  <a:schemeClr val="lt1"/>
                </a:solidFill>
                <a:latin typeface="Calibri"/>
                <a:ea typeface="Calibri"/>
                <a:cs typeface="Calibri"/>
                <a:sym typeface="Calibri"/>
              </a:rPr>
              <a:t>6</a:t>
            </a:r>
            <a:endParaRPr sz="2400" b="0" i="0" u="none" strike="noStrike" cap="none">
              <a:solidFill>
                <a:schemeClr val="lt1"/>
              </a:solidFill>
              <a:latin typeface="Calibri"/>
              <a:ea typeface="Calibri"/>
              <a:cs typeface="Calibri"/>
              <a:sym typeface="Calibri"/>
            </a:endParaRPr>
          </a:p>
        </p:txBody>
      </p:sp>
      <p:pic>
        <p:nvPicPr>
          <p:cNvPr id="79" name="Google Shape;79;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80" name="Google Shape;80;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81" name="Google Shape;81;p1"/>
          <p:cNvSpPr/>
          <p:nvPr/>
        </p:nvSpPr>
        <p:spPr>
          <a:xfrm>
            <a:off x="728869" y="1172199"/>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82" name="Google Shape;82;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83" name="Google Shape;83;p1"/>
          <p:cNvSpPr/>
          <p:nvPr/>
        </p:nvSpPr>
        <p:spPr>
          <a:xfrm>
            <a:off x="728815" y="2802787"/>
            <a:ext cx="722376" cy="868136"/>
          </a:xfrm>
          <a:prstGeom prst="rect">
            <a:avLst/>
          </a:prstGeom>
          <a:solidFill>
            <a:srgbClr val="C01E2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1" i="0" u="none" strike="noStrike" cap="none">
                <a:solidFill>
                  <a:srgbClr val="F2F2F2"/>
                </a:solidFill>
                <a:latin typeface="Calibri"/>
                <a:ea typeface="Calibri"/>
                <a:cs typeface="Calibri"/>
                <a:sym typeface="Calibri"/>
              </a:rPr>
              <a:t>9</a:t>
            </a:r>
            <a:endParaRPr sz="2400" b="1" i="0" u="none" strike="noStrike" cap="none">
              <a:solidFill>
                <a:srgbClr val="F2F2F2"/>
              </a:solidFill>
              <a:latin typeface="Calibri"/>
              <a:ea typeface="Calibri"/>
              <a:cs typeface="Calibri"/>
              <a:sym typeface="Calibri"/>
            </a:endParaRPr>
          </a:p>
        </p:txBody>
      </p:sp>
      <p:sp>
        <p:nvSpPr>
          <p:cNvPr id="84" name="Google Shape;84;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85" name="Google Shape;85;p1"/>
          <p:cNvSpPr/>
          <p:nvPr/>
        </p:nvSpPr>
        <p:spPr>
          <a:xfrm>
            <a:off x="730526" y="4537206"/>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86" name="Google Shape;86;p1"/>
          <p:cNvSpPr/>
          <p:nvPr/>
        </p:nvSpPr>
        <p:spPr>
          <a:xfrm>
            <a:off x="2425150" y="6376653"/>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de-DE" sz="1000" b="0" i="0" u="none" strike="noStrike" cap="none">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b="0" i="0" u="none" strike="noStrike" cap="none">
              <a:solidFill>
                <a:srgbClr val="DDEAF6"/>
              </a:solidFill>
              <a:latin typeface="Calibri"/>
              <a:ea typeface="Calibri"/>
              <a:cs typeface="Calibri"/>
              <a:sym typeface="Calibri"/>
            </a:endParaRPr>
          </a:p>
        </p:txBody>
      </p:sp>
      <p:pic>
        <p:nvPicPr>
          <p:cNvPr id="87" name="Google Shape;87;p1"/>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0"/>
          <p:cNvSpPr txBox="1">
            <a:spLocks noGrp="1"/>
          </p:cNvSpPr>
          <p:nvPr>
            <p:ph type="title"/>
          </p:nvPr>
        </p:nvSpPr>
        <p:spPr>
          <a:xfrm>
            <a:off x="558000" y="9276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Commencez : Télécharger l'application</a:t>
            </a:r>
            <a:endParaRPr/>
          </a:p>
        </p:txBody>
      </p:sp>
      <p:sp>
        <p:nvSpPr>
          <p:cNvPr id="201" name="Google Shape;201;p10"/>
          <p:cNvSpPr txBox="1">
            <a:spLocks noGrp="1"/>
          </p:cNvSpPr>
          <p:nvPr>
            <p:ph type="body" idx="1"/>
          </p:nvPr>
        </p:nvSpPr>
        <p:spPr>
          <a:xfrm>
            <a:off x="557999" y="1647599"/>
            <a:ext cx="5852100" cy="48660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3200"/>
              <a:buFont typeface="Calibri"/>
              <a:buAutoNum type="arabicPeriod"/>
            </a:pPr>
            <a:r>
              <a:rPr lang="de-DE" sz="3200"/>
              <a:t>Allez sur votre App Store et tapez le nom de l'application - "Elevate".</a:t>
            </a:r>
            <a:endParaRPr/>
          </a:p>
          <a:p>
            <a:pPr marL="457200" lvl="0" indent="-457200" algn="l" rtl="0">
              <a:lnSpc>
                <a:spcPct val="100000"/>
              </a:lnSpc>
              <a:spcBef>
                <a:spcPts val="1200"/>
              </a:spcBef>
              <a:spcAft>
                <a:spcPts val="0"/>
              </a:spcAft>
              <a:buSzPts val="3200"/>
              <a:buFont typeface="Calibri"/>
              <a:buAutoNum type="arabicPeriod"/>
            </a:pPr>
            <a:r>
              <a:rPr lang="de-DE" sz="3200"/>
              <a:t>Recherchez l'icône de l'application Elevate et cliquez sur télécharger (ici : "Laden").</a:t>
            </a:r>
            <a:endParaRPr/>
          </a:p>
          <a:p>
            <a:pPr marL="457200" lvl="0" indent="-457200" algn="l" rtl="0">
              <a:lnSpc>
                <a:spcPct val="100000"/>
              </a:lnSpc>
              <a:spcBef>
                <a:spcPts val="1200"/>
              </a:spcBef>
              <a:spcAft>
                <a:spcPts val="0"/>
              </a:spcAft>
              <a:buSzPts val="3200"/>
              <a:buFont typeface="Calibri"/>
              <a:buAutoNum type="arabicPeriod"/>
            </a:pPr>
            <a:r>
              <a:rPr lang="de-DE" sz="3200"/>
              <a:t>Attendez que l'application soit téléchargée et ouvrez-la sur votre appareil. </a:t>
            </a:r>
            <a:endParaRPr/>
          </a:p>
        </p:txBody>
      </p:sp>
      <p:pic>
        <p:nvPicPr>
          <p:cNvPr id="202" name="Google Shape;202;p10"/>
          <p:cNvPicPr preferRelativeResize="0"/>
          <p:nvPr/>
        </p:nvPicPr>
        <p:blipFill rotWithShape="1">
          <a:blip r:embed="rId3">
            <a:alphaModFix/>
          </a:blip>
          <a:srcRect/>
          <a:stretch/>
        </p:blipFill>
        <p:spPr>
          <a:xfrm>
            <a:off x="7537055" y="1532696"/>
            <a:ext cx="4080638" cy="4760745"/>
          </a:xfrm>
          <a:prstGeom prst="rect">
            <a:avLst/>
          </a:prstGeom>
          <a:noFill/>
          <a:ln>
            <a:noFill/>
          </a:ln>
        </p:spPr>
      </p:pic>
      <p:sp>
        <p:nvSpPr>
          <p:cNvPr id="203" name="Google Shape;203;p10"/>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10"/>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205" name="Google Shape;205;p10"/>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1"/>
          <p:cNvSpPr txBox="1">
            <a:spLocks noGrp="1"/>
          </p:cNvSpPr>
          <p:nvPr>
            <p:ph type="title"/>
          </p:nvPr>
        </p:nvSpPr>
        <p:spPr>
          <a:xfrm>
            <a:off x="710400" y="10038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Commencez : Ouvrir l'application et lire les informations d'introduction</a:t>
            </a:r>
            <a:endParaRPr/>
          </a:p>
        </p:txBody>
      </p:sp>
      <p:pic>
        <p:nvPicPr>
          <p:cNvPr id="211" name="Google Shape;211;p11"/>
          <p:cNvPicPr preferRelativeResize="0"/>
          <p:nvPr/>
        </p:nvPicPr>
        <p:blipFill rotWithShape="1">
          <a:blip r:embed="rId3">
            <a:alphaModFix/>
          </a:blip>
          <a:srcRect l="-1" t="31627" r="1126" b="6357"/>
          <a:stretch/>
        </p:blipFill>
        <p:spPr>
          <a:xfrm>
            <a:off x="1553767" y="1914895"/>
            <a:ext cx="3133298" cy="4253022"/>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
        <p:nvSpPr>
          <p:cNvPr id="212" name="Google Shape;212;p11"/>
          <p:cNvSpPr txBox="1"/>
          <p:nvPr/>
        </p:nvSpPr>
        <p:spPr>
          <a:xfrm>
            <a:off x="396949" y="1914895"/>
            <a:ext cx="2158500" cy="14775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1) Premier écran, lorsque vous ouvrez l'application. Sélectionnez "Démarrer".</a:t>
            </a:r>
            <a:endParaRPr/>
          </a:p>
        </p:txBody>
      </p:sp>
      <p:pic>
        <p:nvPicPr>
          <p:cNvPr id="213" name="Google Shape;213;p11"/>
          <p:cNvPicPr preferRelativeResize="0"/>
          <p:nvPr/>
        </p:nvPicPr>
        <p:blipFill rotWithShape="1">
          <a:blip r:embed="rId4">
            <a:alphaModFix/>
          </a:blip>
          <a:srcRect l="8012" t="5159" r="2035" b="3059"/>
          <a:stretch/>
        </p:blipFill>
        <p:spPr>
          <a:xfrm>
            <a:off x="7685657" y="1491014"/>
            <a:ext cx="2158409" cy="4766078"/>
          </a:xfrm>
          <a:prstGeom prst="rect">
            <a:avLst/>
          </a:prstGeom>
          <a:noFill/>
          <a:ln>
            <a:noFill/>
          </a:ln>
        </p:spPr>
      </p:pic>
      <p:sp>
        <p:nvSpPr>
          <p:cNvPr id="214" name="Google Shape;214;p11"/>
          <p:cNvSpPr txBox="1"/>
          <p:nvPr/>
        </p:nvSpPr>
        <p:spPr>
          <a:xfrm>
            <a:off x="5380254" y="1855079"/>
            <a:ext cx="2158500" cy="42483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2) Deuxième écran : Les écrans suivants présentent l'application. Ils fournissent les mêmes informations que la description dans l'App Store. Vous pouvez balayer vers la gauche pour lire toutes les pages ou sauter cette partie en cliquant sur l'icône "Sauter" en haut à droite.</a:t>
            </a:r>
            <a:endParaRPr/>
          </a:p>
        </p:txBody>
      </p:sp>
      <p:sp>
        <p:nvSpPr>
          <p:cNvPr id="215" name="Google Shape;215;p11"/>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11"/>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217" name="Google Shape;217;p11"/>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2"/>
          <p:cNvSpPr txBox="1">
            <a:spLocks noGrp="1"/>
          </p:cNvSpPr>
          <p:nvPr>
            <p:ph type="title"/>
          </p:nvPr>
        </p:nvSpPr>
        <p:spPr>
          <a:xfrm>
            <a:off x="451674" y="622661"/>
            <a:ext cx="11059800" cy="605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ct val="100000"/>
              <a:buFont typeface="Calibri"/>
              <a:buNone/>
            </a:pPr>
            <a:r>
              <a:rPr lang="de-DE"/>
              <a:t>Commencez : Répondez aux questions d'introduction pour personnaliser votre expérience</a:t>
            </a:r>
            <a:endParaRPr/>
          </a:p>
        </p:txBody>
      </p:sp>
      <p:pic>
        <p:nvPicPr>
          <p:cNvPr id="223" name="Google Shape;223;p12"/>
          <p:cNvPicPr preferRelativeResize="0"/>
          <p:nvPr/>
        </p:nvPicPr>
        <p:blipFill rotWithShape="1">
          <a:blip r:embed="rId3">
            <a:alphaModFix/>
          </a:blip>
          <a:srcRect l="-1" t="30853" r="-215" b="29456"/>
          <a:stretch/>
        </p:blipFill>
        <p:spPr>
          <a:xfrm>
            <a:off x="242537" y="2679102"/>
            <a:ext cx="3175829" cy="272193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24" name="Google Shape;224;p12"/>
          <p:cNvSpPr txBox="1"/>
          <p:nvPr/>
        </p:nvSpPr>
        <p:spPr>
          <a:xfrm>
            <a:off x="327597" y="1679642"/>
            <a:ext cx="2158500" cy="12006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3) Troisième section : Répondez aux questions sur vos objectifs.</a:t>
            </a:r>
            <a:endParaRPr/>
          </a:p>
        </p:txBody>
      </p:sp>
      <p:pic>
        <p:nvPicPr>
          <p:cNvPr id="225" name="Google Shape;225;p12"/>
          <p:cNvPicPr preferRelativeResize="0"/>
          <p:nvPr/>
        </p:nvPicPr>
        <p:blipFill rotWithShape="1">
          <a:blip r:embed="rId4">
            <a:alphaModFix/>
          </a:blip>
          <a:srcRect l="1" t="5271" r="117" b="21084"/>
          <a:stretch/>
        </p:blipFill>
        <p:spPr>
          <a:xfrm>
            <a:off x="4871721" y="1227757"/>
            <a:ext cx="3165198" cy="505046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26" name="Google Shape;226;p12"/>
          <p:cNvSpPr txBox="1"/>
          <p:nvPr/>
        </p:nvSpPr>
        <p:spPr>
          <a:xfrm>
            <a:off x="3535325" y="1441394"/>
            <a:ext cx="4143000" cy="20319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4) L'application demandera aux utilisateurs s'ils sont prêts à améliorer différents domaines, par exemple les capacités de mémorisation.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de-DE" sz="1800">
                <a:solidFill>
                  <a:schemeClr val="dk1"/>
                </a:solidFill>
                <a:latin typeface="Calibri"/>
                <a:ea typeface="Calibri"/>
                <a:cs typeface="Calibri"/>
                <a:sym typeface="Calibri"/>
              </a:rPr>
              <a:t>Cliquez sur "Non" ou "Oui" pour définir vos objectifs.</a:t>
            </a:r>
            <a:endParaRPr/>
          </a:p>
        </p:txBody>
      </p:sp>
      <p:sp>
        <p:nvSpPr>
          <p:cNvPr id="227" name="Google Shape;227;p12"/>
          <p:cNvSpPr txBox="1"/>
          <p:nvPr/>
        </p:nvSpPr>
        <p:spPr>
          <a:xfrm>
            <a:off x="8629253" y="1314734"/>
            <a:ext cx="2978100" cy="50796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Informations complémentaires pour l'étape 4)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de-DE" sz="1800">
                <a:solidFill>
                  <a:schemeClr val="dk1"/>
                </a:solidFill>
                <a:latin typeface="Calibri"/>
                <a:ea typeface="Calibri"/>
                <a:cs typeface="Calibri"/>
                <a:sym typeface="Calibri"/>
              </a:rPr>
              <a:t>Vous pouvez décider d'améliorer...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de-DE" sz="1800">
                <a:solidFill>
                  <a:schemeClr val="dk1"/>
                </a:solidFill>
                <a:latin typeface="Calibri"/>
                <a:ea typeface="Calibri"/>
                <a:cs typeface="Calibri"/>
                <a:sym typeface="Calibri"/>
              </a:rPr>
              <a:t>Votre vocabulaire</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de-DE" sz="1800">
                <a:solidFill>
                  <a:schemeClr val="dk1"/>
                </a:solidFill>
                <a:latin typeface="Calibri"/>
                <a:ea typeface="Calibri"/>
                <a:cs typeface="Calibri"/>
                <a:sym typeface="Calibri"/>
              </a:rPr>
              <a:t>Articuler plus clairement vos pensées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de-DE" sz="1800">
                <a:solidFill>
                  <a:schemeClr val="dk1"/>
                </a:solidFill>
                <a:latin typeface="Calibri"/>
                <a:ea typeface="Calibri"/>
                <a:cs typeface="Calibri"/>
                <a:sym typeface="Calibri"/>
              </a:rPr>
              <a:t>Pour renforcer votre concentration pendant la lecture</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de-DE" sz="1800">
                <a:solidFill>
                  <a:schemeClr val="dk1"/>
                </a:solidFill>
                <a:latin typeface="Calibri"/>
                <a:ea typeface="Calibri"/>
                <a:cs typeface="Calibri"/>
                <a:sym typeface="Calibri"/>
              </a:rPr>
              <a:t>Améliorer les capacités d'écriture</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de-DE" sz="1800">
                <a:solidFill>
                  <a:schemeClr val="dk1"/>
                </a:solidFill>
                <a:latin typeface="Calibri"/>
                <a:ea typeface="Calibri"/>
                <a:cs typeface="Calibri"/>
                <a:sym typeface="Calibri"/>
              </a:rPr>
              <a:t>Pour calculer plus précisément et plus rapidement</a:t>
            </a:r>
            <a:endParaRPr sz="1800">
              <a:solidFill>
                <a:schemeClr val="dk1"/>
              </a:solidFill>
              <a:latin typeface="Calibri"/>
              <a:ea typeface="Calibri"/>
              <a:cs typeface="Calibri"/>
              <a:sym typeface="Calibri"/>
            </a:endParaRPr>
          </a:p>
        </p:txBody>
      </p:sp>
      <p:sp>
        <p:nvSpPr>
          <p:cNvPr id="228" name="Google Shape;228;p12"/>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12"/>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230" name="Google Shape;230;p12"/>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3"/>
          <p:cNvPicPr preferRelativeResize="0"/>
          <p:nvPr/>
        </p:nvPicPr>
        <p:blipFill rotWithShape="1">
          <a:blip r:embed="rId3">
            <a:alphaModFix/>
          </a:blip>
          <a:srcRect t="5582" r="-215" b="18293"/>
          <a:stretch/>
        </p:blipFill>
        <p:spPr>
          <a:xfrm>
            <a:off x="811378" y="2069503"/>
            <a:ext cx="2768342" cy="455073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36" name="Google Shape;236;p13"/>
          <p:cNvSpPr txBox="1"/>
          <p:nvPr/>
        </p:nvSpPr>
        <p:spPr>
          <a:xfrm>
            <a:off x="327597" y="1984442"/>
            <a:ext cx="2158409" cy="646331"/>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5) Partagez votre motivation.</a:t>
            </a:r>
            <a:endParaRPr/>
          </a:p>
        </p:txBody>
      </p:sp>
      <p:pic>
        <p:nvPicPr>
          <p:cNvPr id="237" name="Google Shape;237;p13"/>
          <p:cNvPicPr preferRelativeResize="0"/>
          <p:nvPr/>
        </p:nvPicPr>
        <p:blipFill rotWithShape="1">
          <a:blip r:embed="rId4">
            <a:alphaModFix/>
          </a:blip>
          <a:srcRect l="1" t="19845" r="1126" b="21240"/>
          <a:stretch/>
        </p:blipFill>
        <p:spPr>
          <a:xfrm>
            <a:off x="4316818" y="2630773"/>
            <a:ext cx="3133300" cy="404037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38" name="Google Shape;238;p13"/>
          <p:cNvSpPr txBox="1"/>
          <p:nvPr/>
        </p:nvSpPr>
        <p:spPr>
          <a:xfrm>
            <a:off x="4063501" y="1707443"/>
            <a:ext cx="2158409" cy="92333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6) Fournir des informations sur votre état de santé.</a:t>
            </a:r>
            <a:endParaRPr/>
          </a:p>
        </p:txBody>
      </p:sp>
      <p:sp>
        <p:nvSpPr>
          <p:cNvPr id="239" name="Google Shape;239;p13"/>
          <p:cNvSpPr txBox="1">
            <a:spLocks noGrp="1"/>
          </p:cNvSpPr>
          <p:nvPr>
            <p:ph type="title"/>
          </p:nvPr>
        </p:nvSpPr>
        <p:spPr>
          <a:xfrm>
            <a:off x="451674" y="927461"/>
            <a:ext cx="11059692" cy="6050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ct val="100000"/>
              <a:buFont typeface="Calibri"/>
              <a:buNone/>
            </a:pPr>
            <a:r>
              <a:rPr lang="de-DE"/>
              <a:t>Commencez : Répondez aux questions d'introduction pour personnaliser votre expérience</a:t>
            </a:r>
            <a:endParaRPr/>
          </a:p>
        </p:txBody>
      </p:sp>
      <p:pic>
        <p:nvPicPr>
          <p:cNvPr id="240" name="Google Shape;240;p13"/>
          <p:cNvPicPr preferRelativeResize="0"/>
          <p:nvPr/>
        </p:nvPicPr>
        <p:blipFill rotWithShape="1">
          <a:blip r:embed="rId5">
            <a:alphaModFix/>
          </a:blip>
          <a:srcRect l="-1" t="32713" r="118" b="14573"/>
          <a:stretch/>
        </p:blipFill>
        <p:spPr>
          <a:xfrm>
            <a:off x="8484482" y="2667202"/>
            <a:ext cx="3165198" cy="361507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41" name="Google Shape;241;p13"/>
          <p:cNvSpPr txBox="1"/>
          <p:nvPr/>
        </p:nvSpPr>
        <p:spPr>
          <a:xfrm>
            <a:off x="7765857" y="1765125"/>
            <a:ext cx="4136100" cy="12006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7) Préparez-vous à fournir des informations complémentaires, à compléter les paramètres et les exercices d'introduction.</a:t>
            </a:r>
            <a:endParaRPr/>
          </a:p>
        </p:txBody>
      </p:sp>
      <p:sp>
        <p:nvSpPr>
          <p:cNvPr id="242" name="Google Shape;242;p13"/>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13"/>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244" name="Google Shape;244;p13"/>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4"/>
          <p:cNvSpPr txBox="1"/>
          <p:nvPr/>
        </p:nvSpPr>
        <p:spPr>
          <a:xfrm>
            <a:off x="327601" y="1984450"/>
            <a:ext cx="3175800" cy="3693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8) Sélectionnez la langue.</a:t>
            </a:r>
            <a:endParaRPr/>
          </a:p>
        </p:txBody>
      </p:sp>
      <p:sp>
        <p:nvSpPr>
          <p:cNvPr id="250" name="Google Shape;250;p14"/>
          <p:cNvSpPr txBox="1"/>
          <p:nvPr/>
        </p:nvSpPr>
        <p:spPr>
          <a:xfrm>
            <a:off x="3957175" y="1611750"/>
            <a:ext cx="1444200" cy="39711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9) Fournir de plus amples informations, des paramètres complets et des exercices d'introduction.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de-DE" sz="1800">
                <a:solidFill>
                  <a:schemeClr val="dk1"/>
                </a:solidFill>
                <a:latin typeface="Calibri"/>
                <a:ea typeface="Calibri"/>
                <a:cs typeface="Calibri"/>
                <a:sym typeface="Calibri"/>
              </a:rPr>
              <a:t>Voir les exemples à droite.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14"/>
          <p:cNvSpPr txBox="1">
            <a:spLocks noGrp="1"/>
          </p:cNvSpPr>
          <p:nvPr>
            <p:ph type="title"/>
          </p:nvPr>
        </p:nvSpPr>
        <p:spPr>
          <a:xfrm>
            <a:off x="451674" y="927461"/>
            <a:ext cx="11059692" cy="6050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ts val="2800"/>
              <a:buFont typeface="Calibri"/>
              <a:buNone/>
            </a:pPr>
            <a:r>
              <a:rPr lang="de-DE"/>
              <a:t>Commencez : Paramètres et jeux complets pour personnaliser votre expérience</a:t>
            </a:r>
            <a:endParaRPr/>
          </a:p>
        </p:txBody>
      </p:sp>
      <p:pic>
        <p:nvPicPr>
          <p:cNvPr id="252" name="Google Shape;252;p14"/>
          <p:cNvPicPr preferRelativeResize="0"/>
          <p:nvPr/>
        </p:nvPicPr>
        <p:blipFill rotWithShape="1">
          <a:blip r:embed="rId3">
            <a:alphaModFix/>
          </a:blip>
          <a:srcRect t="28992" r="-215" b="28681"/>
          <a:stretch/>
        </p:blipFill>
        <p:spPr>
          <a:xfrm>
            <a:off x="327597" y="2584606"/>
            <a:ext cx="3175831" cy="290268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53" name="Google Shape;253;p14"/>
          <p:cNvPicPr preferRelativeResize="0"/>
          <p:nvPr/>
        </p:nvPicPr>
        <p:blipFill rotWithShape="1">
          <a:blip r:embed="rId4">
            <a:alphaModFix/>
          </a:blip>
          <a:srcRect l="1239" t="4806" r="1126" b="7287"/>
          <a:stretch/>
        </p:blipFill>
        <p:spPr>
          <a:xfrm>
            <a:off x="5518298" y="1611750"/>
            <a:ext cx="2336316" cy="455220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54" name="Google Shape;254;p14"/>
          <p:cNvPicPr preferRelativeResize="0"/>
          <p:nvPr/>
        </p:nvPicPr>
        <p:blipFill rotWithShape="1">
          <a:blip r:embed="rId5">
            <a:alphaModFix/>
          </a:blip>
          <a:srcRect l="21397" t="3960" r="22869" b="7858"/>
          <a:stretch/>
        </p:blipFill>
        <p:spPr>
          <a:xfrm>
            <a:off x="8059478" y="1613219"/>
            <a:ext cx="1329070" cy="455073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55" name="Google Shape;255;p14"/>
          <p:cNvPicPr preferRelativeResize="0"/>
          <p:nvPr/>
        </p:nvPicPr>
        <p:blipFill rotWithShape="1">
          <a:blip r:embed="rId6">
            <a:alphaModFix/>
          </a:blip>
          <a:srcRect l="2916" t="4693" r="3472" b="13447"/>
          <a:stretch/>
        </p:blipFill>
        <p:spPr>
          <a:xfrm>
            <a:off x="9537405" y="1549758"/>
            <a:ext cx="2488018" cy="470850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56" name="Google Shape;256;p14"/>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14"/>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258" name="Google Shape;258;p14"/>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5"/>
          <p:cNvPicPr preferRelativeResize="0"/>
          <p:nvPr/>
        </p:nvPicPr>
        <p:blipFill rotWithShape="1">
          <a:blip r:embed="rId3">
            <a:alphaModFix/>
          </a:blip>
          <a:srcRect t="28527" r="1798" b="26821"/>
          <a:stretch/>
        </p:blipFill>
        <p:spPr>
          <a:xfrm>
            <a:off x="526102" y="3211032"/>
            <a:ext cx="3112035" cy="306217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64" name="Google Shape;264;p15"/>
          <p:cNvSpPr txBox="1"/>
          <p:nvPr/>
        </p:nvSpPr>
        <p:spPr>
          <a:xfrm>
            <a:off x="244203" y="1831725"/>
            <a:ext cx="2817900" cy="12006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10) Une fois la partie introductive terminée, l'application évalue votre niveau de compétence.</a:t>
            </a:r>
            <a:endParaRPr/>
          </a:p>
        </p:txBody>
      </p:sp>
      <p:sp>
        <p:nvSpPr>
          <p:cNvPr id="265" name="Google Shape;265;p15"/>
          <p:cNvSpPr txBox="1">
            <a:spLocks noGrp="1"/>
          </p:cNvSpPr>
          <p:nvPr>
            <p:ph type="title"/>
          </p:nvPr>
        </p:nvSpPr>
        <p:spPr>
          <a:xfrm>
            <a:off x="451674" y="927461"/>
            <a:ext cx="11059692" cy="6050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ts val="2800"/>
              <a:buFont typeface="Calibri"/>
              <a:buNone/>
            </a:pPr>
            <a:r>
              <a:rPr lang="de-DE"/>
              <a:t>Commencez : Obtenez des résultats en fonction de votre niveau de compétence initial</a:t>
            </a:r>
            <a:endParaRPr/>
          </a:p>
        </p:txBody>
      </p:sp>
      <p:pic>
        <p:nvPicPr>
          <p:cNvPr id="266" name="Google Shape;266;p15"/>
          <p:cNvPicPr preferRelativeResize="0"/>
          <p:nvPr/>
        </p:nvPicPr>
        <p:blipFill rotWithShape="1">
          <a:blip r:embed="rId4">
            <a:alphaModFix/>
          </a:blip>
          <a:srcRect l="-1" t="25116" r="-216" b="3566"/>
          <a:stretch/>
        </p:blipFill>
        <p:spPr>
          <a:xfrm>
            <a:off x="4181781" y="1532557"/>
            <a:ext cx="3327330" cy="512429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67" name="Google Shape;267;p15"/>
          <p:cNvSpPr txBox="1"/>
          <p:nvPr/>
        </p:nvSpPr>
        <p:spPr>
          <a:xfrm>
            <a:off x="4181774" y="4259750"/>
            <a:ext cx="3111900" cy="12006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11) Elevate utilisera une valeur numérique pour évaluer votre niveau, l'EPQ. Cliquez sur "Obtenir les résultats".</a:t>
            </a:r>
            <a:endParaRPr/>
          </a:p>
        </p:txBody>
      </p:sp>
      <p:pic>
        <p:nvPicPr>
          <p:cNvPr id="268" name="Google Shape;268;p15"/>
          <p:cNvPicPr preferRelativeResize="0"/>
          <p:nvPr/>
        </p:nvPicPr>
        <p:blipFill rotWithShape="1">
          <a:blip r:embed="rId5">
            <a:alphaModFix/>
          </a:blip>
          <a:srcRect l="2245" t="18605" r="2466" b="2635"/>
          <a:stretch/>
        </p:blipFill>
        <p:spPr>
          <a:xfrm>
            <a:off x="8773633" y="1394035"/>
            <a:ext cx="2882276" cy="515562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69" name="Google Shape;269;p15"/>
          <p:cNvSpPr txBox="1"/>
          <p:nvPr/>
        </p:nvSpPr>
        <p:spPr>
          <a:xfrm>
            <a:off x="8129625" y="1970252"/>
            <a:ext cx="2506200" cy="14775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12) Lisez vos résultats dans chaque catégorie et cliquez sur "Finish setting up account" pour continuer.</a:t>
            </a:r>
            <a:endParaRPr/>
          </a:p>
        </p:txBody>
      </p:sp>
      <p:sp>
        <p:nvSpPr>
          <p:cNvPr id="270" name="Google Shape;270;p15"/>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15"/>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272" name="Google Shape;272;p15"/>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txBox="1"/>
          <p:nvPr/>
        </p:nvSpPr>
        <p:spPr>
          <a:xfrm>
            <a:off x="134832" y="1630965"/>
            <a:ext cx="1959000" cy="4247276"/>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dirty="0">
                <a:solidFill>
                  <a:schemeClr val="dk1"/>
                </a:solidFill>
                <a:latin typeface="Calibri"/>
                <a:ea typeface="Calibri"/>
                <a:cs typeface="Calibri"/>
                <a:sym typeface="Calibri"/>
              </a:rPr>
              <a:t>13) </a:t>
            </a:r>
            <a:r>
              <a:rPr lang="de-DE" sz="1600" dirty="0" err="1">
                <a:solidFill>
                  <a:schemeClr val="dk1"/>
                </a:solidFill>
                <a:latin typeface="Calibri"/>
                <a:ea typeface="Calibri"/>
                <a:cs typeface="Calibri"/>
                <a:sym typeface="Calibri"/>
              </a:rPr>
              <a:t>Vous</a:t>
            </a:r>
            <a:r>
              <a:rPr lang="de-DE" sz="1600" dirty="0">
                <a:solidFill>
                  <a:schemeClr val="dk1"/>
                </a:solidFill>
                <a:latin typeface="Calibri"/>
                <a:ea typeface="Calibri"/>
                <a:cs typeface="Calibri"/>
                <a:sym typeface="Calibri"/>
              </a:rPr>
              <a:t> </a:t>
            </a:r>
            <a:r>
              <a:rPr lang="de-DE" sz="1600" dirty="0" err="1">
                <a:solidFill>
                  <a:schemeClr val="dk1"/>
                </a:solidFill>
                <a:latin typeface="Calibri"/>
                <a:ea typeface="Calibri"/>
                <a:cs typeface="Calibri"/>
                <a:sym typeface="Calibri"/>
              </a:rPr>
              <a:t>pouvez</a:t>
            </a:r>
            <a:r>
              <a:rPr lang="de-DE" sz="1600" dirty="0">
                <a:solidFill>
                  <a:schemeClr val="dk1"/>
                </a:solidFill>
                <a:latin typeface="Calibri"/>
                <a:ea typeface="Calibri"/>
                <a:cs typeface="Calibri"/>
                <a:sym typeface="Calibri"/>
              </a:rPr>
              <a:t> </a:t>
            </a:r>
            <a:r>
              <a:rPr lang="de-DE" sz="1600" dirty="0" err="1">
                <a:solidFill>
                  <a:schemeClr val="dk1"/>
                </a:solidFill>
                <a:latin typeface="Calibri"/>
                <a:ea typeface="Calibri"/>
                <a:cs typeface="Calibri"/>
                <a:sym typeface="Calibri"/>
              </a:rPr>
              <a:t>créer</a:t>
            </a:r>
            <a:r>
              <a:rPr lang="de-DE" sz="1600" dirty="0">
                <a:solidFill>
                  <a:schemeClr val="dk1"/>
                </a:solidFill>
                <a:latin typeface="Calibri"/>
                <a:ea typeface="Calibri"/>
                <a:cs typeface="Calibri"/>
                <a:sym typeface="Calibri"/>
              </a:rPr>
              <a:t> </a:t>
            </a:r>
            <a:r>
              <a:rPr lang="de-DE" sz="1600" dirty="0" err="1">
                <a:solidFill>
                  <a:schemeClr val="dk1"/>
                </a:solidFill>
                <a:latin typeface="Calibri"/>
                <a:ea typeface="Calibri"/>
                <a:cs typeface="Calibri"/>
                <a:sym typeface="Calibri"/>
              </a:rPr>
              <a:t>votre</a:t>
            </a:r>
            <a:r>
              <a:rPr lang="de-DE" sz="1600" dirty="0">
                <a:solidFill>
                  <a:schemeClr val="dk1"/>
                </a:solidFill>
                <a:latin typeface="Calibri"/>
                <a:ea typeface="Calibri"/>
                <a:cs typeface="Calibri"/>
                <a:sym typeface="Calibri"/>
              </a:rPr>
              <a:t> </a:t>
            </a:r>
            <a:r>
              <a:rPr lang="de-DE" sz="1600" dirty="0" err="1">
                <a:solidFill>
                  <a:schemeClr val="dk1"/>
                </a:solidFill>
                <a:latin typeface="Calibri"/>
                <a:ea typeface="Calibri"/>
                <a:cs typeface="Calibri"/>
                <a:sym typeface="Calibri"/>
              </a:rPr>
              <a:t>compte</a:t>
            </a:r>
            <a:r>
              <a:rPr lang="de-DE" sz="1600" dirty="0">
                <a:solidFill>
                  <a:schemeClr val="dk1"/>
                </a:solidFill>
                <a:latin typeface="Calibri"/>
                <a:ea typeface="Calibri"/>
                <a:cs typeface="Calibri"/>
                <a:sym typeface="Calibri"/>
              </a:rPr>
              <a:t> de </a:t>
            </a:r>
            <a:r>
              <a:rPr lang="de-DE" sz="1600" dirty="0" err="1">
                <a:solidFill>
                  <a:schemeClr val="dk1"/>
                </a:solidFill>
                <a:latin typeface="Calibri"/>
                <a:ea typeface="Calibri"/>
                <a:cs typeface="Calibri"/>
                <a:sym typeface="Calibri"/>
              </a:rPr>
              <a:t>différentes</a:t>
            </a:r>
            <a:r>
              <a:rPr lang="de-DE" sz="1600" dirty="0">
                <a:solidFill>
                  <a:schemeClr val="dk1"/>
                </a:solidFill>
                <a:latin typeface="Calibri"/>
                <a:ea typeface="Calibri"/>
                <a:cs typeface="Calibri"/>
                <a:sym typeface="Calibri"/>
              </a:rPr>
              <a:t> </a:t>
            </a:r>
            <a:r>
              <a:rPr lang="de-DE" sz="1600" dirty="0" err="1">
                <a:solidFill>
                  <a:schemeClr val="dk1"/>
                </a:solidFill>
                <a:latin typeface="Calibri"/>
                <a:ea typeface="Calibri"/>
                <a:cs typeface="Calibri"/>
                <a:sym typeface="Calibri"/>
              </a:rPr>
              <a:t>manières</a:t>
            </a:r>
            <a:r>
              <a:rPr lang="de-DE" sz="1600" dirty="0">
                <a:solidFill>
                  <a:schemeClr val="dk1"/>
                </a:solidFill>
                <a:latin typeface="Calibri"/>
                <a:ea typeface="Calibri"/>
                <a:cs typeface="Calibri"/>
                <a:sym typeface="Calibri"/>
              </a:rPr>
              <a:t>, par </a:t>
            </a:r>
            <a:r>
              <a:rPr lang="de-DE" sz="1600" dirty="0" err="1">
                <a:solidFill>
                  <a:schemeClr val="dk1"/>
                </a:solidFill>
                <a:latin typeface="Calibri"/>
                <a:ea typeface="Calibri"/>
                <a:cs typeface="Calibri"/>
                <a:sym typeface="Calibri"/>
              </a:rPr>
              <a:t>exemple</a:t>
            </a:r>
            <a:r>
              <a:rPr lang="de-DE" sz="1600" dirty="0">
                <a:solidFill>
                  <a:schemeClr val="dk1"/>
                </a:solidFill>
                <a:latin typeface="Calibri"/>
                <a:ea typeface="Calibri"/>
                <a:cs typeface="Calibri"/>
                <a:sym typeface="Calibri"/>
              </a:rPr>
              <a:t> en </a:t>
            </a:r>
            <a:r>
              <a:rPr lang="de-DE" sz="1600" dirty="0" err="1">
                <a:solidFill>
                  <a:schemeClr val="dk1"/>
                </a:solidFill>
                <a:latin typeface="Calibri"/>
                <a:ea typeface="Calibri"/>
                <a:cs typeface="Calibri"/>
                <a:sym typeface="Calibri"/>
              </a:rPr>
              <a:t>utilisant</a:t>
            </a:r>
            <a:r>
              <a:rPr lang="de-DE" sz="1600" dirty="0">
                <a:solidFill>
                  <a:schemeClr val="dk1"/>
                </a:solidFill>
                <a:latin typeface="Calibri"/>
                <a:ea typeface="Calibri"/>
                <a:cs typeface="Calibri"/>
                <a:sym typeface="Calibri"/>
              </a:rPr>
              <a:t> </a:t>
            </a:r>
            <a:r>
              <a:rPr lang="de-DE" sz="1600" dirty="0" err="1">
                <a:solidFill>
                  <a:schemeClr val="dk1"/>
                </a:solidFill>
                <a:latin typeface="Calibri"/>
                <a:ea typeface="Calibri"/>
                <a:cs typeface="Calibri"/>
                <a:sym typeface="Calibri"/>
              </a:rPr>
              <a:t>votre</a:t>
            </a:r>
            <a:r>
              <a:rPr lang="de-DE" sz="1600" dirty="0">
                <a:solidFill>
                  <a:schemeClr val="dk1"/>
                </a:solidFill>
                <a:latin typeface="Calibri"/>
                <a:ea typeface="Calibri"/>
                <a:cs typeface="Calibri"/>
                <a:sym typeface="Calibri"/>
              </a:rPr>
              <a:t> </a:t>
            </a:r>
            <a:r>
              <a:rPr lang="de-DE" sz="1600" dirty="0" err="1">
                <a:solidFill>
                  <a:schemeClr val="dk1"/>
                </a:solidFill>
                <a:latin typeface="Calibri"/>
                <a:ea typeface="Calibri"/>
                <a:cs typeface="Calibri"/>
                <a:sym typeface="Calibri"/>
              </a:rPr>
              <a:t>adresse</a:t>
            </a:r>
            <a:r>
              <a:rPr lang="de-DE" sz="1600" dirty="0">
                <a:solidFill>
                  <a:schemeClr val="dk1"/>
                </a:solidFill>
                <a:latin typeface="Calibri"/>
                <a:ea typeface="Calibri"/>
                <a:cs typeface="Calibri"/>
                <a:sym typeface="Calibri"/>
              </a:rPr>
              <a:t> </a:t>
            </a:r>
            <a:r>
              <a:rPr lang="de-DE" sz="1600" dirty="0" err="1">
                <a:solidFill>
                  <a:schemeClr val="dk1"/>
                </a:solidFill>
                <a:latin typeface="Calibri"/>
                <a:ea typeface="Calibri"/>
                <a:cs typeface="Calibri"/>
                <a:sym typeface="Calibri"/>
              </a:rPr>
              <a:t>électronique</a:t>
            </a:r>
            <a:r>
              <a:rPr lang="de-DE" sz="16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de-DE" sz="1600" dirty="0" err="1">
                <a:solidFill>
                  <a:schemeClr val="dk1"/>
                </a:solidFill>
                <a:latin typeface="Calibri"/>
                <a:ea typeface="Calibri"/>
                <a:cs typeface="Calibri"/>
                <a:sym typeface="Calibri"/>
              </a:rPr>
              <a:t>Fournir</a:t>
            </a:r>
            <a:r>
              <a:rPr lang="de-DE" sz="1600" dirty="0">
                <a:solidFill>
                  <a:schemeClr val="dk1"/>
                </a:solidFill>
                <a:latin typeface="Calibri"/>
                <a:ea typeface="Calibri"/>
                <a:cs typeface="Calibri"/>
                <a:sym typeface="Calibri"/>
              </a:rPr>
              <a:t> : </a:t>
            </a:r>
            <a:r>
              <a:rPr lang="de-DE" sz="1600" dirty="0" err="1">
                <a:solidFill>
                  <a:schemeClr val="dk1"/>
                </a:solidFill>
                <a:latin typeface="Calibri"/>
                <a:ea typeface="Calibri"/>
                <a:cs typeface="Calibri"/>
                <a:sym typeface="Calibri"/>
              </a:rPr>
              <a:t>Nom</a:t>
            </a:r>
            <a:r>
              <a:rPr lang="de-DE" sz="1600" dirty="0">
                <a:solidFill>
                  <a:schemeClr val="dk1"/>
                </a:solidFill>
                <a:latin typeface="Calibri"/>
                <a:ea typeface="Calibri"/>
                <a:cs typeface="Calibri"/>
                <a:sym typeface="Calibri"/>
              </a:rPr>
              <a:t>, </a:t>
            </a:r>
            <a:r>
              <a:rPr lang="de-DE" sz="1600" dirty="0" err="1">
                <a:solidFill>
                  <a:schemeClr val="dk1"/>
                </a:solidFill>
                <a:latin typeface="Calibri"/>
                <a:ea typeface="Calibri"/>
                <a:cs typeface="Calibri"/>
                <a:sym typeface="Calibri"/>
              </a:rPr>
              <a:t>adresse</a:t>
            </a:r>
            <a:r>
              <a:rPr lang="de-DE" sz="1600" dirty="0">
                <a:solidFill>
                  <a:schemeClr val="dk1"/>
                </a:solidFill>
                <a:latin typeface="Calibri"/>
                <a:ea typeface="Calibri"/>
                <a:cs typeface="Calibri"/>
                <a:sym typeface="Calibri"/>
              </a:rPr>
              <a:t> </a:t>
            </a:r>
            <a:r>
              <a:rPr lang="de-DE" sz="1600" dirty="0" err="1">
                <a:solidFill>
                  <a:schemeClr val="dk1"/>
                </a:solidFill>
                <a:latin typeface="Calibri"/>
                <a:ea typeface="Calibri"/>
                <a:cs typeface="Calibri"/>
                <a:sym typeface="Calibri"/>
              </a:rPr>
              <a:t>électronique</a:t>
            </a:r>
            <a:r>
              <a:rPr lang="de-DE" sz="1600" dirty="0">
                <a:solidFill>
                  <a:schemeClr val="dk1"/>
                </a:solidFill>
                <a:latin typeface="Calibri"/>
                <a:ea typeface="Calibri"/>
                <a:cs typeface="Calibri"/>
                <a:sym typeface="Calibri"/>
              </a:rPr>
              <a:t>, </a:t>
            </a:r>
            <a:r>
              <a:rPr lang="de-DE" sz="1600" dirty="0" err="1">
                <a:solidFill>
                  <a:schemeClr val="dk1"/>
                </a:solidFill>
                <a:latin typeface="Calibri"/>
                <a:ea typeface="Calibri"/>
                <a:cs typeface="Calibri"/>
                <a:sym typeface="Calibri"/>
              </a:rPr>
              <a:t>mot</a:t>
            </a:r>
            <a:r>
              <a:rPr lang="de-DE" sz="1600" dirty="0">
                <a:solidFill>
                  <a:schemeClr val="dk1"/>
                </a:solidFill>
                <a:latin typeface="Calibri"/>
                <a:ea typeface="Calibri"/>
                <a:cs typeface="Calibri"/>
                <a:sym typeface="Calibri"/>
              </a:rPr>
              <a:t> de passe et </a:t>
            </a:r>
            <a:r>
              <a:rPr lang="de-DE" sz="1600" dirty="0" err="1">
                <a:solidFill>
                  <a:schemeClr val="dk1"/>
                </a:solidFill>
                <a:latin typeface="Calibri"/>
                <a:ea typeface="Calibri"/>
                <a:cs typeface="Calibri"/>
                <a:sym typeface="Calibri"/>
              </a:rPr>
              <a:t>âge</a:t>
            </a:r>
            <a:r>
              <a:rPr lang="de-DE" sz="16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de-DE" sz="1600" dirty="0" err="1">
                <a:solidFill>
                  <a:schemeClr val="dk1"/>
                </a:solidFill>
                <a:latin typeface="Calibri"/>
                <a:ea typeface="Calibri"/>
                <a:cs typeface="Calibri"/>
                <a:sym typeface="Calibri"/>
              </a:rPr>
              <a:t>Cliquez</a:t>
            </a:r>
            <a:r>
              <a:rPr lang="de-DE" sz="1600" dirty="0">
                <a:solidFill>
                  <a:schemeClr val="dk1"/>
                </a:solidFill>
                <a:latin typeface="Calibri"/>
                <a:ea typeface="Calibri"/>
                <a:cs typeface="Calibri"/>
                <a:sym typeface="Calibri"/>
              </a:rPr>
              <a:t> </a:t>
            </a:r>
            <a:r>
              <a:rPr lang="de-DE" sz="1600" dirty="0" err="1">
                <a:solidFill>
                  <a:schemeClr val="dk1"/>
                </a:solidFill>
                <a:latin typeface="Calibri"/>
                <a:ea typeface="Calibri"/>
                <a:cs typeface="Calibri"/>
                <a:sym typeface="Calibri"/>
              </a:rPr>
              <a:t>sur</a:t>
            </a:r>
            <a:r>
              <a:rPr lang="de-DE" sz="1600" dirty="0">
                <a:solidFill>
                  <a:schemeClr val="dk1"/>
                </a:solidFill>
                <a:latin typeface="Calibri"/>
                <a:ea typeface="Calibri"/>
                <a:cs typeface="Calibri"/>
                <a:sym typeface="Calibri"/>
              </a:rPr>
              <a:t> "</a:t>
            </a:r>
            <a:r>
              <a:rPr lang="de-DE" sz="1600" dirty="0" err="1">
                <a:solidFill>
                  <a:schemeClr val="dk1"/>
                </a:solidFill>
                <a:latin typeface="Calibri"/>
                <a:ea typeface="Calibri"/>
                <a:cs typeface="Calibri"/>
                <a:sym typeface="Calibri"/>
              </a:rPr>
              <a:t>S'inscrire</a:t>
            </a:r>
            <a:r>
              <a:rPr lang="de-DE" sz="1600" dirty="0">
                <a:solidFill>
                  <a:schemeClr val="dk1"/>
                </a:solidFill>
                <a:latin typeface="Calibri"/>
                <a:ea typeface="Calibri"/>
                <a:cs typeface="Calibri"/>
                <a:sym typeface="Calibri"/>
              </a:rPr>
              <a:t>" </a:t>
            </a:r>
            <a:r>
              <a:rPr lang="de-DE" sz="1600" dirty="0" err="1">
                <a:solidFill>
                  <a:schemeClr val="dk1"/>
                </a:solidFill>
                <a:latin typeface="Calibri"/>
                <a:ea typeface="Calibri"/>
                <a:cs typeface="Calibri"/>
                <a:sym typeface="Calibri"/>
              </a:rPr>
              <a:t>pour</a:t>
            </a:r>
            <a:r>
              <a:rPr lang="de-DE" sz="1600" dirty="0">
                <a:solidFill>
                  <a:schemeClr val="dk1"/>
                </a:solidFill>
                <a:latin typeface="Calibri"/>
                <a:ea typeface="Calibri"/>
                <a:cs typeface="Calibri"/>
                <a:sym typeface="Calibri"/>
              </a:rPr>
              <a:t> </a:t>
            </a:r>
            <a:r>
              <a:rPr lang="de-DE" sz="1600" dirty="0" err="1">
                <a:solidFill>
                  <a:schemeClr val="dk1"/>
                </a:solidFill>
                <a:latin typeface="Calibri"/>
                <a:ea typeface="Calibri"/>
                <a:cs typeface="Calibri"/>
                <a:sym typeface="Calibri"/>
              </a:rPr>
              <a:t>continuer</a:t>
            </a:r>
            <a:r>
              <a:rPr lang="de-DE" sz="1600" dirty="0" smtClean="0">
                <a:solidFill>
                  <a:schemeClr val="dk1"/>
                </a:solidFill>
                <a:latin typeface="Calibri"/>
                <a:ea typeface="Calibri"/>
                <a:cs typeface="Calibri"/>
                <a:sym typeface="Calibri"/>
              </a:rPr>
              <a:t>.</a:t>
            </a:r>
            <a:endParaRPr lang="el-GR" sz="1600" smtClean="0">
              <a:solidFill>
                <a:schemeClr val="dk1"/>
              </a:solidFill>
              <a:latin typeface="Calibri"/>
              <a:ea typeface="Calibri"/>
              <a:cs typeface="Calibri"/>
              <a:sym typeface="Calibri"/>
            </a:endParaRPr>
          </a:p>
          <a:p>
            <a:pPr marL="0" marR="0" lvl="0" indent="0" algn="l" rtl="0">
              <a:spcBef>
                <a:spcPts val="0"/>
              </a:spcBef>
              <a:spcAft>
                <a:spcPts val="0"/>
              </a:spcAft>
              <a:buNone/>
            </a:pPr>
            <a:endParaRPr dirty="0"/>
          </a:p>
        </p:txBody>
      </p:sp>
      <p:sp>
        <p:nvSpPr>
          <p:cNvPr id="278" name="Google Shape;278;p16"/>
          <p:cNvSpPr txBox="1">
            <a:spLocks noGrp="1"/>
          </p:cNvSpPr>
          <p:nvPr>
            <p:ph type="title"/>
          </p:nvPr>
        </p:nvSpPr>
        <p:spPr>
          <a:xfrm>
            <a:off x="451674" y="927461"/>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Commencez : Création d'un compte</a:t>
            </a:r>
            <a:endParaRPr/>
          </a:p>
        </p:txBody>
      </p:sp>
      <p:pic>
        <p:nvPicPr>
          <p:cNvPr id="279" name="Google Shape;279;p16"/>
          <p:cNvPicPr preferRelativeResize="0"/>
          <p:nvPr/>
        </p:nvPicPr>
        <p:blipFill rotWithShape="1">
          <a:blip r:embed="rId3">
            <a:alphaModFix/>
          </a:blip>
          <a:srcRect r="3215" b="9302"/>
          <a:stretch/>
        </p:blipFill>
        <p:spPr>
          <a:xfrm>
            <a:off x="2304819" y="1637415"/>
            <a:ext cx="2592850" cy="496540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80" name="Google Shape;280;p16"/>
          <p:cNvSpPr txBox="1"/>
          <p:nvPr/>
        </p:nvSpPr>
        <p:spPr>
          <a:xfrm>
            <a:off x="3319984" y="2222204"/>
            <a:ext cx="116958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dirty="0" err="1">
                <a:solidFill>
                  <a:schemeClr val="dk1"/>
                </a:solidFill>
                <a:latin typeface="Calibri"/>
                <a:ea typeface="Calibri"/>
                <a:cs typeface="Calibri"/>
                <a:sym typeface="Calibri"/>
              </a:rPr>
              <a:t>Nom</a:t>
            </a:r>
            <a:endParaRPr dirty="0"/>
          </a:p>
        </p:txBody>
      </p:sp>
      <p:sp>
        <p:nvSpPr>
          <p:cNvPr id="281" name="Google Shape;281;p16"/>
          <p:cNvSpPr txBox="1"/>
          <p:nvPr/>
        </p:nvSpPr>
        <p:spPr>
          <a:xfrm>
            <a:off x="3319984" y="2591536"/>
            <a:ext cx="116958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Calibri"/>
                <a:ea typeface="Calibri"/>
                <a:cs typeface="Calibri"/>
                <a:sym typeface="Calibri"/>
              </a:rPr>
              <a:t>Courrier électronique</a:t>
            </a:r>
            <a:endParaRPr/>
          </a:p>
        </p:txBody>
      </p:sp>
      <p:sp>
        <p:nvSpPr>
          <p:cNvPr id="282" name="Google Shape;282;p16"/>
          <p:cNvSpPr txBox="1"/>
          <p:nvPr/>
        </p:nvSpPr>
        <p:spPr>
          <a:xfrm>
            <a:off x="3319984" y="2991659"/>
            <a:ext cx="116958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Calibri"/>
                <a:ea typeface="Calibri"/>
                <a:cs typeface="Calibri"/>
                <a:sym typeface="Calibri"/>
              </a:rPr>
              <a:t>Mot de passe</a:t>
            </a:r>
            <a:endParaRPr/>
          </a:p>
        </p:txBody>
      </p:sp>
      <p:sp>
        <p:nvSpPr>
          <p:cNvPr id="283" name="Google Shape;283;p16"/>
          <p:cNvSpPr txBox="1"/>
          <p:nvPr/>
        </p:nvSpPr>
        <p:spPr>
          <a:xfrm>
            <a:off x="3319983" y="3420870"/>
            <a:ext cx="116958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Calibri"/>
                <a:ea typeface="Calibri"/>
                <a:cs typeface="Calibri"/>
                <a:sym typeface="Calibri"/>
              </a:rPr>
              <a:t>L'âge</a:t>
            </a:r>
            <a:endParaRPr/>
          </a:p>
        </p:txBody>
      </p:sp>
      <p:pic>
        <p:nvPicPr>
          <p:cNvPr id="284" name="Google Shape;284;p16"/>
          <p:cNvPicPr preferRelativeResize="0"/>
          <p:nvPr/>
        </p:nvPicPr>
        <p:blipFill rotWithShape="1">
          <a:blip r:embed="rId4">
            <a:alphaModFix/>
          </a:blip>
          <a:srcRect l="19420" t="31048" r="19575" b="11695"/>
          <a:stretch/>
        </p:blipFill>
        <p:spPr>
          <a:xfrm>
            <a:off x="5083229" y="3073030"/>
            <a:ext cx="1796582" cy="348748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85" name="Google Shape;285;p16"/>
          <p:cNvSpPr txBox="1"/>
          <p:nvPr/>
        </p:nvSpPr>
        <p:spPr>
          <a:xfrm>
            <a:off x="4970474" y="1398419"/>
            <a:ext cx="2043189" cy="1470116"/>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14) Attendez que l'application crée votre compte et votre programme de formation.</a:t>
            </a:r>
            <a:endParaRPr/>
          </a:p>
        </p:txBody>
      </p:sp>
      <p:pic>
        <p:nvPicPr>
          <p:cNvPr id="286" name="Google Shape;286;p16"/>
          <p:cNvPicPr preferRelativeResize="0"/>
          <p:nvPr/>
        </p:nvPicPr>
        <p:blipFill rotWithShape="1">
          <a:blip r:embed="rId5">
            <a:alphaModFix/>
          </a:blip>
          <a:srcRect t="19925" r="118" b="1779"/>
          <a:stretch/>
        </p:blipFill>
        <p:spPr>
          <a:xfrm>
            <a:off x="8885069" y="1435396"/>
            <a:ext cx="3165198" cy="536944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87" name="Google Shape;287;p16"/>
          <p:cNvSpPr txBox="1"/>
          <p:nvPr/>
        </p:nvSpPr>
        <p:spPr>
          <a:xfrm>
            <a:off x="7060815" y="1079280"/>
            <a:ext cx="2244900" cy="56337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15) Lire les informations sur le fonctionnement de l'essai gratuit.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de-DE" sz="1800">
                <a:solidFill>
                  <a:schemeClr val="dk1"/>
                </a:solidFill>
                <a:latin typeface="Calibri"/>
                <a:ea typeface="Calibri"/>
                <a:cs typeface="Calibri"/>
                <a:sym typeface="Calibri"/>
              </a:rPr>
              <a:t>Si vous faites défiler l'écran vers le bas, vous trouverez des instructions sur la manière d'annuler le service avant qu'il ne soit facturé à l'issue de la période d'essai de 7 jours.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de-DE" sz="1800">
                <a:solidFill>
                  <a:schemeClr val="dk1"/>
                </a:solidFill>
                <a:latin typeface="Calibri"/>
                <a:ea typeface="Calibri"/>
                <a:cs typeface="Calibri"/>
                <a:sym typeface="Calibri"/>
              </a:rPr>
              <a:t>Cliquez sur "Commencer mon essai gratuit maintenant" pour continuer.</a:t>
            </a:r>
            <a:endParaRPr/>
          </a:p>
        </p:txBody>
      </p:sp>
      <p:sp>
        <p:nvSpPr>
          <p:cNvPr id="288" name="Google Shape;288;p16"/>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 name="Google Shape;289;p16"/>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290" name="Google Shape;290;p16"/>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17"/>
          <p:cNvPicPr preferRelativeResize="0"/>
          <p:nvPr/>
        </p:nvPicPr>
        <p:blipFill rotWithShape="1">
          <a:blip r:embed="rId3">
            <a:alphaModFix/>
          </a:blip>
          <a:srcRect l="1" t="26822" r="18425" b="39253"/>
          <a:stretch/>
        </p:blipFill>
        <p:spPr>
          <a:xfrm>
            <a:off x="318156" y="2649573"/>
            <a:ext cx="2765286" cy="232646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96" name="Google Shape;296;p17"/>
          <p:cNvSpPr txBox="1">
            <a:spLocks noGrp="1"/>
          </p:cNvSpPr>
          <p:nvPr>
            <p:ph type="title"/>
          </p:nvPr>
        </p:nvSpPr>
        <p:spPr>
          <a:xfrm>
            <a:off x="451674" y="927461"/>
            <a:ext cx="11059692" cy="6050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ct val="100000"/>
              <a:buFont typeface="Calibri"/>
              <a:buNone/>
            </a:pPr>
            <a:r>
              <a:rPr lang="de-DE"/>
              <a:t>Commencez : Configurer son compte et résilier son abonnement pour éviter les frais</a:t>
            </a:r>
            <a:endParaRPr/>
          </a:p>
        </p:txBody>
      </p:sp>
      <p:sp>
        <p:nvSpPr>
          <p:cNvPr id="297" name="Google Shape;297;p17"/>
          <p:cNvSpPr txBox="1"/>
          <p:nvPr/>
        </p:nvSpPr>
        <p:spPr>
          <a:xfrm>
            <a:off x="318150" y="1671475"/>
            <a:ext cx="2093700" cy="12006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16) Attendez que l'application ait fini de créer votre compte.</a:t>
            </a:r>
            <a:endParaRPr/>
          </a:p>
        </p:txBody>
      </p:sp>
      <p:pic>
        <p:nvPicPr>
          <p:cNvPr id="298" name="Google Shape;298;p17"/>
          <p:cNvPicPr preferRelativeResize="0"/>
          <p:nvPr/>
        </p:nvPicPr>
        <p:blipFill rotWithShape="1">
          <a:blip r:embed="rId4">
            <a:alphaModFix/>
          </a:blip>
          <a:srcRect l="1" t="42170" r="3138" b="3255"/>
          <a:stretch/>
        </p:blipFill>
        <p:spPr>
          <a:xfrm>
            <a:off x="3682170" y="3168501"/>
            <a:ext cx="2899384" cy="353523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99" name="Google Shape;299;p17"/>
          <p:cNvSpPr txBox="1"/>
          <p:nvPr/>
        </p:nvSpPr>
        <p:spPr>
          <a:xfrm>
            <a:off x="3155275" y="1426125"/>
            <a:ext cx="3589500" cy="17547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17) L'application vous demandera de vous abonner. Vous pouvez annuler l'abonnement et continuer à utiliser la version d'essai gratuite de 7 jours. Cliquez sur "subscribe" (ici : "Abonnieren") pour continuer.</a:t>
            </a:r>
            <a:endParaRPr/>
          </a:p>
        </p:txBody>
      </p:sp>
      <p:pic>
        <p:nvPicPr>
          <p:cNvPr id="300" name="Google Shape;300;p17"/>
          <p:cNvPicPr preferRelativeResize="0"/>
          <p:nvPr/>
        </p:nvPicPr>
        <p:blipFill rotWithShape="1">
          <a:blip r:embed="rId5">
            <a:alphaModFix/>
          </a:blip>
          <a:srcRect/>
          <a:stretch/>
        </p:blipFill>
        <p:spPr>
          <a:xfrm>
            <a:off x="7282966" y="3168501"/>
            <a:ext cx="2786066" cy="326946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01" name="Google Shape;301;p17"/>
          <p:cNvSpPr txBox="1"/>
          <p:nvPr/>
        </p:nvSpPr>
        <p:spPr>
          <a:xfrm>
            <a:off x="7066125" y="1532550"/>
            <a:ext cx="4500300" cy="14775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18) Après la création du compte, vous pouvez accéder à vos abonnements dans l'App Store et annuler l'abonnement pour éviter les frais. Vous pouvez toujours utiliser l'application et profiter de votre essai de 7 jours.</a:t>
            </a:r>
            <a:endParaRPr/>
          </a:p>
        </p:txBody>
      </p:sp>
      <p:sp>
        <p:nvSpPr>
          <p:cNvPr id="302" name="Google Shape;302;p17"/>
          <p:cNvSpPr txBox="1"/>
          <p:nvPr/>
        </p:nvSpPr>
        <p:spPr>
          <a:xfrm>
            <a:off x="10301969" y="3614981"/>
            <a:ext cx="1553332" cy="2031325"/>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18) Cliquez sur "Annuler l'abonnement" (ici : "Kostenloses Probeabo kündigen").</a:t>
            </a:r>
            <a:endParaRPr/>
          </a:p>
        </p:txBody>
      </p:sp>
      <p:sp>
        <p:nvSpPr>
          <p:cNvPr id="303" name="Google Shape;303;p17"/>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17"/>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305" name="Google Shape;305;p17"/>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8"/>
          <p:cNvSpPr txBox="1">
            <a:spLocks noGrp="1"/>
          </p:cNvSpPr>
          <p:nvPr>
            <p:ph type="title"/>
          </p:nvPr>
        </p:nvSpPr>
        <p:spPr>
          <a:xfrm>
            <a:off x="324084" y="72898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Explorer l'interface utilisateur</a:t>
            </a:r>
            <a:endParaRPr/>
          </a:p>
        </p:txBody>
      </p:sp>
      <p:pic>
        <p:nvPicPr>
          <p:cNvPr id="311" name="Google Shape;311;p18"/>
          <p:cNvPicPr preferRelativeResize="0"/>
          <p:nvPr/>
        </p:nvPicPr>
        <p:blipFill rotWithShape="1">
          <a:blip r:embed="rId3">
            <a:alphaModFix/>
          </a:blip>
          <a:srcRect/>
          <a:stretch/>
        </p:blipFill>
        <p:spPr>
          <a:xfrm>
            <a:off x="1477925" y="1532557"/>
            <a:ext cx="2544209" cy="519932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12" name="Google Shape;312;p18"/>
          <p:cNvSpPr txBox="1"/>
          <p:nvPr/>
        </p:nvSpPr>
        <p:spPr>
          <a:xfrm>
            <a:off x="430200" y="2191625"/>
            <a:ext cx="1939800" cy="31401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19) La section "Aujourd'hui" propose des séances d'entraînement, des mots croisés quotidiens, des jeux récents et des séances d'entraînement personnalisées.</a:t>
            </a:r>
            <a:endParaRPr/>
          </a:p>
        </p:txBody>
      </p:sp>
      <p:pic>
        <p:nvPicPr>
          <p:cNvPr id="313" name="Google Shape;313;p18"/>
          <p:cNvPicPr preferRelativeResize="0"/>
          <p:nvPr/>
        </p:nvPicPr>
        <p:blipFill rotWithShape="1">
          <a:blip r:embed="rId4">
            <a:alphaModFix/>
          </a:blip>
          <a:srcRect/>
          <a:stretch/>
        </p:blipFill>
        <p:spPr>
          <a:xfrm>
            <a:off x="5327895" y="1532557"/>
            <a:ext cx="2545647" cy="513263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14" name="Google Shape;314;p18"/>
          <p:cNvSpPr txBox="1"/>
          <p:nvPr/>
        </p:nvSpPr>
        <p:spPr>
          <a:xfrm>
            <a:off x="4329075" y="2757875"/>
            <a:ext cx="2235300" cy="20319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20) La section "Performance" montre votre score EPQ, votre classement et votre activité dans l'application.</a:t>
            </a:r>
            <a:endParaRPr/>
          </a:p>
        </p:txBody>
      </p:sp>
      <p:pic>
        <p:nvPicPr>
          <p:cNvPr id="315" name="Google Shape;315;p18"/>
          <p:cNvPicPr preferRelativeResize="0"/>
          <p:nvPr/>
        </p:nvPicPr>
        <p:blipFill rotWithShape="1">
          <a:blip r:embed="rId5">
            <a:alphaModFix/>
          </a:blip>
          <a:srcRect/>
          <a:stretch/>
        </p:blipFill>
        <p:spPr>
          <a:xfrm>
            <a:off x="8769367" y="1420383"/>
            <a:ext cx="2614409" cy="531149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16" name="Google Shape;316;p18"/>
          <p:cNvSpPr txBox="1"/>
          <p:nvPr/>
        </p:nvSpPr>
        <p:spPr>
          <a:xfrm>
            <a:off x="8223750" y="3135375"/>
            <a:ext cx="2692500" cy="25860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21) La section "Jeux" affiche les jeux auxquels vous pouvez jouer dans chaque catégorie, par exemple la mémoire. Cliquez sur n'importe quel jeu pour commencer ou cliquez sur "Jouer un jeu aléatoire". </a:t>
            </a:r>
            <a:endParaRPr/>
          </a:p>
        </p:txBody>
      </p:sp>
      <p:sp>
        <p:nvSpPr>
          <p:cNvPr id="317" name="Google Shape;317;p18"/>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 name="Google Shape;318;p18"/>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319" name="Google Shape;319;p18"/>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9"/>
          <p:cNvSpPr txBox="1">
            <a:spLocks noGrp="1"/>
          </p:cNvSpPr>
          <p:nvPr>
            <p:ph type="title"/>
          </p:nvPr>
        </p:nvSpPr>
        <p:spPr>
          <a:xfrm>
            <a:off x="324084" y="72898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Explorer l'interface utilisateur</a:t>
            </a:r>
            <a:endParaRPr/>
          </a:p>
        </p:txBody>
      </p:sp>
      <p:pic>
        <p:nvPicPr>
          <p:cNvPr id="325" name="Google Shape;325;p19"/>
          <p:cNvPicPr preferRelativeResize="0"/>
          <p:nvPr/>
        </p:nvPicPr>
        <p:blipFill rotWithShape="1">
          <a:blip r:embed="rId3">
            <a:alphaModFix/>
          </a:blip>
          <a:srcRect/>
          <a:stretch/>
        </p:blipFill>
        <p:spPr>
          <a:xfrm>
            <a:off x="2059853" y="1394335"/>
            <a:ext cx="2617050" cy="534817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26" name="Google Shape;326;p19"/>
          <p:cNvSpPr txBox="1"/>
          <p:nvPr/>
        </p:nvSpPr>
        <p:spPr>
          <a:xfrm>
            <a:off x="196300" y="1761700"/>
            <a:ext cx="2617200" cy="28629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22) La section "Notifications" affichera des notifications basées sur vos paramètres, par exemple en autorisant l'application à vous notifier quotidiennement pour jouer ou à vous notifier pour les mises à jour de niveau.</a:t>
            </a:r>
            <a:endParaRPr/>
          </a:p>
        </p:txBody>
      </p:sp>
      <p:pic>
        <p:nvPicPr>
          <p:cNvPr id="327" name="Google Shape;327;p19"/>
          <p:cNvPicPr preferRelativeResize="0"/>
          <p:nvPr/>
        </p:nvPicPr>
        <p:blipFill rotWithShape="1">
          <a:blip r:embed="rId4">
            <a:alphaModFix/>
          </a:blip>
          <a:srcRect/>
          <a:stretch/>
        </p:blipFill>
        <p:spPr>
          <a:xfrm>
            <a:off x="7108572" y="1394335"/>
            <a:ext cx="2617050" cy="534817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28" name="Google Shape;328;p19"/>
          <p:cNvSpPr txBox="1"/>
          <p:nvPr/>
        </p:nvSpPr>
        <p:spPr>
          <a:xfrm>
            <a:off x="4676898" y="1482925"/>
            <a:ext cx="3127200" cy="42483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23) La section "Profil" indique vos réalisations, vos jours d'activité, vos séances d'entraînement effectuées.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de-DE" sz="1800">
                <a:solidFill>
                  <a:schemeClr val="dk1"/>
                </a:solidFill>
                <a:latin typeface="Calibri"/>
                <a:ea typeface="Calibri"/>
                <a:cs typeface="Calibri"/>
                <a:sym typeface="Calibri"/>
              </a:rPr>
              <a:t>Vous pouvez également entrer dans "Paramètres" et voir l'état du compte, modifier les paramètres de l'application, supprimer le compte ou vous déconnecter.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de-DE" sz="1800">
                <a:solidFill>
                  <a:schemeClr val="dk1"/>
                </a:solidFill>
                <a:latin typeface="Calibri"/>
                <a:ea typeface="Calibri"/>
                <a:cs typeface="Calibri"/>
                <a:sym typeface="Calibri"/>
              </a:rPr>
              <a:t>Vous pouvez également inviter des amis et partager vos progrès sur les médias sociaux.</a:t>
            </a:r>
            <a:endParaRPr/>
          </a:p>
        </p:txBody>
      </p:sp>
      <p:sp>
        <p:nvSpPr>
          <p:cNvPr id="329" name="Google Shape;329;p19"/>
          <p:cNvSpPr txBox="1"/>
          <p:nvPr/>
        </p:nvSpPr>
        <p:spPr>
          <a:xfrm>
            <a:off x="9987525" y="3449174"/>
            <a:ext cx="2009400" cy="12006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Il est temps de jouer à des jeux d'entraînement cérébral !</a:t>
            </a:r>
            <a:endParaRPr/>
          </a:p>
        </p:txBody>
      </p:sp>
      <p:sp>
        <p:nvSpPr>
          <p:cNvPr id="330" name="Google Shape;330;p19"/>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19"/>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332" name="Google Shape;332;p19"/>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de-DE"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94" name="Google Shape;94;p2"/>
          <p:cNvGrpSpPr/>
          <p:nvPr/>
        </p:nvGrpSpPr>
        <p:grpSpPr>
          <a:xfrm>
            <a:off x="6606686" y="1812884"/>
            <a:ext cx="6096000" cy="1677637"/>
            <a:chOff x="-1066801" y="1523553"/>
            <a:chExt cx="6096000" cy="1677637"/>
          </a:xfrm>
        </p:grpSpPr>
        <p:pic>
          <p:nvPicPr>
            <p:cNvPr id="95" name="Google Shape;95;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6" name="Google Shape;96;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0" i="0" u="none" strike="noStrike" cap="none">
                  <a:solidFill>
                    <a:srgbClr val="203864"/>
                  </a:solidFill>
                  <a:latin typeface="Roboto"/>
                  <a:ea typeface="Roboto"/>
                  <a:cs typeface="Roboto"/>
                  <a:sym typeface="Roboto"/>
                </a:rPr>
                <a:t>WESTFALISCHE </a:t>
              </a:r>
              <a:r>
                <a:rPr lang="de-DE" sz="1000" b="0" i="0" u="none" strike="noStrike" cap="none">
                  <a:solidFill>
                    <a:srgbClr val="203864"/>
                  </a:solidFill>
                  <a:latin typeface="Roboto"/>
                  <a:ea typeface="Roboto"/>
                  <a:cs typeface="Roboto"/>
                  <a:sym typeface="Roboto"/>
                </a:rPr>
                <a:t>HOCHSCHULE </a:t>
              </a:r>
              <a:r>
                <a:rPr lang="de-DE" sz="1050" b="0" i="0" u="none" strike="noStrike" cap="none">
                  <a:solidFill>
                    <a:srgbClr val="203864"/>
                  </a:solidFill>
                  <a:latin typeface="Roboto"/>
                  <a:ea typeface="Roboto"/>
                  <a:cs typeface="Roboto"/>
                  <a:sym typeface="Roboto"/>
                </a:rPr>
                <a:t>GELSENKIRCHEN,</a:t>
              </a:r>
              <a:br>
                <a:rPr lang="de-DE" sz="1050" b="0" i="0" u="none" strike="noStrike" cap="none">
                  <a:solidFill>
                    <a:srgbClr val="203864"/>
                  </a:solidFill>
                  <a:latin typeface="Roboto"/>
                  <a:ea typeface="Roboto"/>
                  <a:cs typeface="Roboto"/>
                  <a:sym typeface="Roboto"/>
                </a:rPr>
              </a:br>
              <a:r>
                <a:rPr lang="de-DE" sz="1050" b="0" i="0" u="none" strike="noStrike" cap="none">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de-DE" sz="1050" b="0" i="0" u="none" strike="noStrike" cap="none">
                  <a:solidFill>
                    <a:srgbClr val="414042"/>
                  </a:solidFill>
                  <a:latin typeface="Roboto"/>
                  <a:ea typeface="Roboto"/>
                  <a:cs typeface="Roboto"/>
                  <a:sym typeface="Roboto"/>
                </a:rPr>
                <a:t>GELSENKIRCHEN, ALLEMAGNE</a:t>
              </a:r>
              <a:endParaRPr/>
            </a:p>
            <a:p>
              <a:pPr marL="0" marR="0" lvl="0" indent="0" algn="ctr" rtl="0">
                <a:spcBef>
                  <a:spcPts val="0"/>
                </a:spcBef>
                <a:spcAft>
                  <a:spcPts val="0"/>
                </a:spcAft>
                <a:buNone/>
              </a:pPr>
              <a:r>
                <a:rPr lang="de-DE" sz="1050" b="0" i="0" u="sng" strike="noStrike" cap="non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97" name="Google Shape;97;p2"/>
          <p:cNvGrpSpPr/>
          <p:nvPr/>
        </p:nvGrpSpPr>
        <p:grpSpPr>
          <a:xfrm>
            <a:off x="3483817" y="4504058"/>
            <a:ext cx="6629400" cy="1738414"/>
            <a:chOff x="2579204" y="1882706"/>
            <a:chExt cx="6629400" cy="1738414"/>
          </a:xfrm>
        </p:grpSpPr>
        <p:pic>
          <p:nvPicPr>
            <p:cNvPr id="98" name="Google Shape;98;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99" name="Google Shape;99;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00" b="0" i="0" u="none" strike="noStrike" cap="none">
                  <a:solidFill>
                    <a:srgbClr val="203864"/>
                  </a:solidFill>
                  <a:latin typeface="Roboto"/>
                  <a:ea typeface="Roboto"/>
                  <a:cs typeface="Roboto"/>
                  <a:sym typeface="Roboto"/>
                </a:rPr>
                <a:t>COORDINA ORGANIZACIÓN DE EMPRESAS Y</a:t>
              </a:r>
              <a:br>
                <a:rPr lang="de-DE" sz="1000" b="0" i="0" u="none" strike="noStrike" cap="none">
                  <a:solidFill>
                    <a:srgbClr val="203864"/>
                  </a:solidFill>
                  <a:latin typeface="Roboto"/>
                  <a:ea typeface="Roboto"/>
                  <a:cs typeface="Roboto"/>
                  <a:sym typeface="Roboto"/>
                </a:rPr>
              </a:br>
              <a:r>
                <a:rPr lang="de-DE" sz="1000" b="0" i="0" u="none" strike="noStrike" cap="none">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de-DE"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de-DE" sz="1000" b="0" i="0" u="sng" strike="noStrike" cap="non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100" name="Google Shape;100;p2"/>
          <p:cNvGrpSpPr/>
          <p:nvPr/>
        </p:nvGrpSpPr>
        <p:grpSpPr>
          <a:xfrm>
            <a:off x="3020318" y="1776505"/>
            <a:ext cx="6634368" cy="1584248"/>
            <a:chOff x="6639106" y="2919412"/>
            <a:chExt cx="6634368" cy="1584248"/>
          </a:xfrm>
        </p:grpSpPr>
        <p:pic>
          <p:nvPicPr>
            <p:cNvPr id="101" name="Google Shape;101;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02" name="Google Shape;102;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00" b="0" i="0" u="none" strike="noStrike" cap="none">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de-DE" sz="1000" b="0" i="0" u="none" strike="noStrike" cap="none">
                  <a:solidFill>
                    <a:srgbClr val="666666"/>
                  </a:solidFill>
                  <a:latin typeface="Roboto"/>
                  <a:ea typeface="Roboto"/>
                  <a:cs typeface="Roboto"/>
                  <a:sym typeface="Roboto"/>
                </a:rPr>
                <a:t>ATHENES, GRECE</a:t>
              </a:r>
              <a:br>
                <a:rPr lang="de-DE" sz="1000" b="0" i="0" u="none" strike="noStrike" cap="none">
                  <a:solidFill>
                    <a:srgbClr val="666666"/>
                  </a:solidFill>
                  <a:latin typeface="Roboto"/>
                  <a:ea typeface="Roboto"/>
                  <a:cs typeface="Roboto"/>
                  <a:sym typeface="Roboto"/>
                </a:rPr>
              </a:br>
              <a:r>
                <a:rPr lang="de-DE" sz="1000" b="0" i="0" u="sng" strike="noStrike" cap="non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03" name="Google Shape;103;p2"/>
          <p:cNvGrpSpPr/>
          <p:nvPr/>
        </p:nvGrpSpPr>
        <p:grpSpPr>
          <a:xfrm>
            <a:off x="-1974174" y="1729933"/>
            <a:ext cx="6952420" cy="1601615"/>
            <a:chOff x="-1240501" y="3160643"/>
            <a:chExt cx="6952420" cy="1601615"/>
          </a:xfrm>
        </p:grpSpPr>
        <p:pic>
          <p:nvPicPr>
            <p:cNvPr id="104" name="Google Shape;104;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05" name="Google Shape;105;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00" b="0" i="0" u="none" strike="noStrike" cap="none">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de-DE"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de-DE" sz="1000" b="0" i="0" u="sng" strike="noStrike" cap="non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106" name="Google Shape;106;p2"/>
          <p:cNvGrpSpPr/>
          <p:nvPr/>
        </p:nvGrpSpPr>
        <p:grpSpPr>
          <a:xfrm>
            <a:off x="2776075" y="4478327"/>
            <a:ext cx="2543175" cy="1592961"/>
            <a:chOff x="4517932" y="3531206"/>
            <a:chExt cx="2543175" cy="1592961"/>
          </a:xfrm>
        </p:grpSpPr>
        <p:pic>
          <p:nvPicPr>
            <p:cNvPr id="107" name="Google Shape;107;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08" name="Google Shape;108;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00" b="0" i="0" u="none" strike="noStrike" cap="none">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de-DE" sz="1000" b="0" i="0" u="none" strike="noStrike" cap="none">
                  <a:solidFill>
                    <a:srgbClr val="414042"/>
                  </a:solidFill>
                  <a:latin typeface="Roboto"/>
                  <a:ea typeface="Roboto"/>
                  <a:cs typeface="Roboto"/>
                  <a:sym typeface="Roboto"/>
                </a:rPr>
                <a:t>Bad Mergentheim, ALLEMAGNE</a:t>
              </a:r>
              <a:endParaRPr/>
            </a:p>
            <a:p>
              <a:pPr marL="0" marR="0" lvl="0" indent="0" algn="ctr" rtl="0">
                <a:spcBef>
                  <a:spcPts val="0"/>
                </a:spcBef>
                <a:spcAft>
                  <a:spcPts val="0"/>
                </a:spcAft>
                <a:buNone/>
              </a:pPr>
              <a:r>
                <a:rPr lang="de-DE" sz="1000" b="0" i="0" u="sng" strike="noStrike" cap="non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09" name="Google Shape;109;p2"/>
          <p:cNvGrpSpPr/>
          <p:nvPr/>
        </p:nvGrpSpPr>
        <p:grpSpPr>
          <a:xfrm>
            <a:off x="2859813" y="1422238"/>
            <a:ext cx="1973150" cy="2726448"/>
            <a:chOff x="9320178" y="2976204"/>
            <a:chExt cx="1973150" cy="2726448"/>
          </a:xfrm>
        </p:grpSpPr>
        <p:pic>
          <p:nvPicPr>
            <p:cNvPr id="110" name="Google Shape;110;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11" name="Google Shape;111;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00" b="0" i="0" u="none" strike="noStrike" cap="none">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de-DE" sz="1000" b="0" i="0" u="none" strike="noStrike" cap="none">
                  <a:solidFill>
                    <a:srgbClr val="414042"/>
                  </a:solidFill>
                  <a:latin typeface="Roboto"/>
                  <a:ea typeface="Roboto"/>
                  <a:cs typeface="Roboto"/>
                  <a:sym typeface="Roboto"/>
                </a:rPr>
                <a:t>AREZZO, ITALIE</a:t>
              </a:r>
              <a:endParaRPr/>
            </a:p>
            <a:p>
              <a:pPr marL="0" marR="0" lvl="0" indent="0" algn="ctr" rtl="0">
                <a:spcBef>
                  <a:spcPts val="0"/>
                </a:spcBef>
                <a:spcAft>
                  <a:spcPts val="0"/>
                </a:spcAft>
                <a:buNone/>
              </a:pPr>
              <a:r>
                <a:rPr lang="de-DE" sz="1000" b="0" i="0" u="sng" strike="noStrike" cap="non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12" name="Google Shape;112;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100" b="0" i="0" u="none" strike="noStrike" cap="none">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de-DE" sz="1100" b="0" i="0" u="none" strike="noStrike" cap="none">
                <a:solidFill>
                  <a:srgbClr val="414042"/>
                </a:solidFill>
                <a:latin typeface="Roboto"/>
                <a:ea typeface="Roboto"/>
                <a:cs typeface="Roboto"/>
                <a:sym typeface="Roboto"/>
              </a:rPr>
              <a:t>ATHENES, GRECE</a:t>
            </a:r>
            <a:endParaRPr/>
          </a:p>
          <a:p>
            <a:pPr marL="0" marR="0" lvl="0" indent="0" algn="ctr" rtl="0">
              <a:spcBef>
                <a:spcPts val="0"/>
              </a:spcBef>
              <a:spcAft>
                <a:spcPts val="0"/>
              </a:spcAft>
              <a:buNone/>
            </a:pPr>
            <a:r>
              <a:rPr lang="de-DE" sz="1100" b="0" i="0" u="sng" strike="noStrike" cap="none">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113" name="Google Shape;113;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14" name="Google Shape;114;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15" name="Google Shape;115;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100" b="0" i="0" u="none" strike="noStrike" cap="none">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de-DE" sz="1100" b="0" i="0" u="none" strike="noStrike" cap="none">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de-DE" sz="1100" b="0" i="0" u="sng" strike="noStrike" cap="none">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 </a:t>
            </a:r>
            <a:endParaRPr sz="1100" b="0" i="0" u="none" strike="noStrike" cap="none">
              <a:solidFill>
                <a:srgbClr val="414042"/>
              </a:solidFill>
              <a:latin typeface="Roboto"/>
              <a:ea typeface="Roboto"/>
              <a:cs typeface="Roboto"/>
              <a:sym typeface="Roboto"/>
            </a:endParaRPr>
          </a:p>
        </p:txBody>
      </p:sp>
      <p:sp>
        <p:nvSpPr>
          <p:cNvPr id="116" name="Google Shape;116;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100" b="0" i="0" u="none" strike="noStrike" cap="none">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de-DE" sz="1100" b="0" i="0" u="none" strike="noStrike" cap="none">
                <a:solidFill>
                  <a:srgbClr val="414042"/>
                </a:solidFill>
                <a:latin typeface="Roboto"/>
                <a:ea typeface="Roboto"/>
                <a:cs typeface="Roboto"/>
                <a:sym typeface="Roboto"/>
              </a:rPr>
              <a:t>CHYPRE</a:t>
            </a:r>
            <a:endParaRPr/>
          </a:p>
          <a:p>
            <a:pPr marL="0" marR="0" lvl="0" indent="0" algn="ctr" rtl="0">
              <a:spcBef>
                <a:spcPts val="0"/>
              </a:spcBef>
              <a:spcAft>
                <a:spcPts val="0"/>
              </a:spcAft>
              <a:buNone/>
            </a:pPr>
            <a:r>
              <a:rPr lang="de-DE" sz="1100" b="0" i="0" u="sng" strike="noStrike" cap="none">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117" name="Google Shape;117;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18" name="Google Shape;118;p2"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19" name="Google Shape;119;p2"/>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0"/>
          <p:cNvSpPr txBox="1">
            <a:spLocks noGrp="1"/>
          </p:cNvSpPr>
          <p:nvPr>
            <p:ph type="title"/>
          </p:nvPr>
        </p:nvSpPr>
        <p:spPr>
          <a:xfrm>
            <a:off x="557998" y="683051"/>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Jouer à des jeux d'entraînement cérébral - Exemple : Jeux de mémoire</a:t>
            </a:r>
            <a:endParaRPr/>
          </a:p>
        </p:txBody>
      </p:sp>
      <p:sp>
        <p:nvSpPr>
          <p:cNvPr id="338" name="Google Shape;338;p20"/>
          <p:cNvSpPr txBox="1">
            <a:spLocks noGrp="1"/>
          </p:cNvSpPr>
          <p:nvPr>
            <p:ph type="body" idx="1"/>
          </p:nvPr>
        </p:nvSpPr>
        <p:spPr>
          <a:xfrm>
            <a:off x="557998" y="1647599"/>
            <a:ext cx="6682800" cy="4866000"/>
          </a:xfrm>
          <a:prstGeom prst="rect">
            <a:avLst/>
          </a:prstGeom>
          <a:noFill/>
          <a:ln>
            <a:noFill/>
          </a:ln>
        </p:spPr>
        <p:txBody>
          <a:bodyPr spcFirstLastPara="1" wrap="square" lIns="91425" tIns="45700" rIns="91425" bIns="45700" anchor="t" anchorCtr="0">
            <a:normAutofit fontScale="92500" lnSpcReduction="20000"/>
          </a:bodyPr>
          <a:lstStyle/>
          <a:p>
            <a:pPr marL="228600" lvl="0" indent="-217169" algn="l" rtl="0">
              <a:lnSpc>
                <a:spcPct val="100000"/>
              </a:lnSpc>
              <a:spcBef>
                <a:spcPts val="0"/>
              </a:spcBef>
              <a:spcAft>
                <a:spcPts val="0"/>
              </a:spcAft>
              <a:buSzPct val="100000"/>
              <a:buChar char="▪"/>
            </a:pPr>
            <a:r>
              <a:rPr lang="de-DE"/>
              <a:t>Elevate propose une variété de jeux de mémoire ciblant différentes capacités cognitives et permet ainsi d'entraîner la mémoire de manière complète.</a:t>
            </a:r>
            <a:endParaRPr/>
          </a:p>
          <a:p>
            <a:pPr marL="228600" lvl="0" indent="-217169" algn="l" rtl="0">
              <a:lnSpc>
                <a:spcPct val="100000"/>
              </a:lnSpc>
              <a:spcBef>
                <a:spcPts val="1200"/>
              </a:spcBef>
              <a:spcAft>
                <a:spcPts val="0"/>
              </a:spcAft>
              <a:buSzPct val="100000"/>
              <a:buChar char="▪"/>
            </a:pPr>
            <a:r>
              <a:rPr lang="de-DE"/>
              <a:t>Certains jeux vous font écouter un enregistrement audio sur un scénario. Le joueur doit se concentrer et écouter attentivement pour se souvenir des informations et accomplir des tâches simples faisant appel à la mémoire à court terme (par exemple, faire glisser des objets pour faire correspondre des informations).</a:t>
            </a:r>
            <a:endParaRPr/>
          </a:p>
          <a:p>
            <a:pPr marL="228600" lvl="0" indent="-217169" algn="l" rtl="0">
              <a:lnSpc>
                <a:spcPct val="100000"/>
              </a:lnSpc>
              <a:spcBef>
                <a:spcPts val="1200"/>
              </a:spcBef>
              <a:spcAft>
                <a:spcPts val="0"/>
              </a:spcAft>
              <a:buSzPct val="100000"/>
              <a:buChar char="▪"/>
            </a:pPr>
            <a:r>
              <a:rPr lang="de-DE"/>
              <a:t>Si le joueur prend de mauvaises décisions, il peut perdre des "vies" et finalement échouer au jeu. Le joueur peut recommencer le jeu après avoir échoué ou à tout moment. </a:t>
            </a:r>
            <a:endParaRPr/>
          </a:p>
          <a:p>
            <a:pPr marL="228600" lvl="0" indent="-217169" algn="l" rtl="0">
              <a:lnSpc>
                <a:spcPct val="100000"/>
              </a:lnSpc>
              <a:spcBef>
                <a:spcPts val="1200"/>
              </a:spcBef>
              <a:spcAft>
                <a:spcPts val="0"/>
              </a:spcAft>
              <a:buSzPct val="100000"/>
              <a:buChar char="▪"/>
            </a:pPr>
            <a:r>
              <a:rPr lang="de-DE"/>
              <a:t>Certains jeux proposent des explications pour les bonnes réponses.</a:t>
            </a:r>
            <a:endParaRPr/>
          </a:p>
          <a:p>
            <a:pPr marL="228600" lvl="0" indent="-87629" algn="l" rtl="0">
              <a:lnSpc>
                <a:spcPct val="100000"/>
              </a:lnSpc>
              <a:spcBef>
                <a:spcPts val="1200"/>
              </a:spcBef>
              <a:spcAft>
                <a:spcPts val="0"/>
              </a:spcAft>
              <a:buSzPct val="100000"/>
              <a:buNone/>
            </a:pPr>
            <a:endParaRPr/>
          </a:p>
        </p:txBody>
      </p:sp>
      <p:pic>
        <p:nvPicPr>
          <p:cNvPr id="339" name="Google Shape;339;p20"/>
          <p:cNvPicPr preferRelativeResize="0"/>
          <p:nvPr/>
        </p:nvPicPr>
        <p:blipFill rotWithShape="1">
          <a:blip r:embed="rId3">
            <a:alphaModFix/>
          </a:blip>
          <a:srcRect l="3592" t="15040" r="2543" b="22634"/>
          <a:stretch/>
        </p:blipFill>
        <p:spPr>
          <a:xfrm>
            <a:off x="7718786" y="1253979"/>
            <a:ext cx="3898903" cy="525959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40" name="Google Shape;340;p20"/>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20"/>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342" name="Google Shape;342;p20"/>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1"/>
          <p:cNvSpPr txBox="1">
            <a:spLocks noGrp="1"/>
          </p:cNvSpPr>
          <p:nvPr>
            <p:ph type="title"/>
          </p:nvPr>
        </p:nvSpPr>
        <p:spPr>
          <a:xfrm>
            <a:off x="331705" y="66533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Jouer à des jeux de mémoire - Exemple : "Jeu "Focus</a:t>
            </a:r>
            <a:endParaRPr/>
          </a:p>
        </p:txBody>
      </p:sp>
      <p:pic>
        <p:nvPicPr>
          <p:cNvPr id="348" name="Google Shape;348;p21"/>
          <p:cNvPicPr preferRelativeResize="0"/>
          <p:nvPr/>
        </p:nvPicPr>
        <p:blipFill rotWithShape="1">
          <a:blip r:embed="rId3">
            <a:alphaModFix/>
          </a:blip>
          <a:srcRect/>
          <a:stretch/>
        </p:blipFill>
        <p:spPr>
          <a:xfrm>
            <a:off x="2883497" y="1552536"/>
            <a:ext cx="2142572" cy="440966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49" name="Google Shape;349;p21"/>
          <p:cNvPicPr preferRelativeResize="0"/>
          <p:nvPr/>
        </p:nvPicPr>
        <p:blipFill rotWithShape="1">
          <a:blip r:embed="rId4">
            <a:alphaModFix/>
          </a:blip>
          <a:srcRect/>
          <a:stretch/>
        </p:blipFill>
        <p:spPr>
          <a:xfrm>
            <a:off x="7454543" y="1575043"/>
            <a:ext cx="2151977" cy="436465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50" name="Google Shape;350;p21"/>
          <p:cNvPicPr preferRelativeResize="0"/>
          <p:nvPr/>
        </p:nvPicPr>
        <p:blipFill rotWithShape="1">
          <a:blip r:embed="rId5">
            <a:alphaModFix/>
          </a:blip>
          <a:srcRect/>
          <a:stretch/>
        </p:blipFill>
        <p:spPr>
          <a:xfrm>
            <a:off x="5206991" y="1575044"/>
            <a:ext cx="2066630" cy="436465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51" name="Google Shape;351;p21"/>
          <p:cNvPicPr preferRelativeResize="0"/>
          <p:nvPr/>
        </p:nvPicPr>
        <p:blipFill rotWithShape="1">
          <a:blip r:embed="rId6">
            <a:alphaModFix/>
          </a:blip>
          <a:srcRect/>
          <a:stretch/>
        </p:blipFill>
        <p:spPr>
          <a:xfrm>
            <a:off x="9787442" y="1507161"/>
            <a:ext cx="2158344" cy="445504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52" name="Google Shape;352;p21"/>
          <p:cNvSpPr txBox="1"/>
          <p:nvPr/>
        </p:nvSpPr>
        <p:spPr>
          <a:xfrm>
            <a:off x="331700" y="1552350"/>
            <a:ext cx="2370900" cy="50796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Après avoir choisi le jeu "Focus", des informations sur les avantages du jeu et les scores obtenus s'affichent.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de-DE" sz="1800">
                <a:solidFill>
                  <a:schemeClr val="dk1"/>
                </a:solidFill>
                <a:latin typeface="Calibri"/>
                <a:ea typeface="Calibri"/>
                <a:cs typeface="Calibri"/>
                <a:sym typeface="Calibri"/>
              </a:rPr>
              <a:t>Avant de commencer le jeu, des informations et des instructions détaillées seront affichées, par exemple la nécessité de l'audio, comment et quand glisser pour faire correspondre les informations, tout en écoutant l'audio.</a:t>
            </a: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2"/>
          <p:cNvSpPr txBox="1">
            <a:spLocks noGrp="1"/>
          </p:cNvSpPr>
          <p:nvPr>
            <p:ph type="title"/>
          </p:nvPr>
        </p:nvSpPr>
        <p:spPr>
          <a:xfrm>
            <a:off x="331701" y="512925"/>
            <a:ext cx="86235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Jouer à des jeux de mémoire - Exemple : "Jeu "Focus</a:t>
            </a:r>
            <a:endParaRPr/>
          </a:p>
        </p:txBody>
      </p:sp>
      <p:sp>
        <p:nvSpPr>
          <p:cNvPr id="358" name="Google Shape;358;p22"/>
          <p:cNvSpPr txBox="1"/>
          <p:nvPr/>
        </p:nvSpPr>
        <p:spPr>
          <a:xfrm>
            <a:off x="331700" y="1149500"/>
            <a:ext cx="3569100" cy="50796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Le jeu "Focus" diffuse un enregistrement audio contenant des faits historiques sur trois grands hôtels situés dans différentes parties du monde. Les informations comprennent l'année de construction ou la personne célèbre qui y a vécu, par exemple.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de-DE" sz="1800">
                <a:solidFill>
                  <a:schemeClr val="dk1"/>
                </a:solidFill>
                <a:latin typeface="Calibri"/>
                <a:ea typeface="Calibri"/>
                <a:cs typeface="Calibri"/>
                <a:sym typeface="Calibri"/>
              </a:rPr>
              <a:t>Le joueur doit faire glisser les faits apparaissant vers le nom de l'hôtel correct, dès qu'ils apparaissent, pour terminer le jeu.</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de-DE" sz="1800">
                <a:solidFill>
                  <a:schemeClr val="dk1"/>
                </a:solidFill>
                <a:latin typeface="Calibri"/>
                <a:ea typeface="Calibri"/>
                <a:cs typeface="Calibri"/>
                <a:sym typeface="Calibri"/>
              </a:rPr>
              <a:t>Les faits peuvent apparaître tôt ou tard, ce qui rend difficile l'écoute, la mémorisation et l'association correcte des informations. </a:t>
            </a:r>
            <a:endParaRPr/>
          </a:p>
        </p:txBody>
      </p:sp>
      <p:pic>
        <p:nvPicPr>
          <p:cNvPr id="359" name="Google Shape;359;p22"/>
          <p:cNvPicPr preferRelativeResize="0"/>
          <p:nvPr/>
        </p:nvPicPr>
        <p:blipFill rotWithShape="1">
          <a:blip r:embed="rId3">
            <a:alphaModFix/>
          </a:blip>
          <a:srcRect/>
          <a:stretch/>
        </p:blipFill>
        <p:spPr>
          <a:xfrm>
            <a:off x="4058075" y="1186603"/>
            <a:ext cx="2142775" cy="463718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60" name="Google Shape;360;p22"/>
          <p:cNvPicPr preferRelativeResize="0"/>
          <p:nvPr/>
        </p:nvPicPr>
        <p:blipFill rotWithShape="1">
          <a:blip r:embed="rId4">
            <a:alphaModFix/>
          </a:blip>
          <a:srcRect/>
          <a:stretch/>
        </p:blipFill>
        <p:spPr>
          <a:xfrm>
            <a:off x="9820498" y="1104251"/>
            <a:ext cx="2217251" cy="459367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61" name="Google Shape;361;p22"/>
          <p:cNvSpPr txBox="1"/>
          <p:nvPr/>
        </p:nvSpPr>
        <p:spPr>
          <a:xfrm>
            <a:off x="6417075" y="1149500"/>
            <a:ext cx="3219300" cy="56337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Une correspondance correcte permet au fait de devenir un cercle autour du nom de l'hôtel concerné.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de-DE" sz="1800">
                <a:solidFill>
                  <a:schemeClr val="dk1"/>
                </a:solidFill>
                <a:latin typeface="Calibri"/>
                <a:ea typeface="Calibri"/>
                <a:cs typeface="Calibri"/>
                <a:sym typeface="Calibri"/>
              </a:rPr>
              <a:t>Une mauvaise correspondance ne sera pas visualisée par un cercle rouge. Le joueur perd une "vie" (cœur dans le coin supérieur droit). Si le joueur perd toutes ses "vies", il échoue au jeu et doit recommencer.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de-DE" sz="1800">
                <a:solidFill>
                  <a:schemeClr val="dk1"/>
                </a:solidFill>
                <a:latin typeface="Calibri"/>
                <a:ea typeface="Calibri"/>
                <a:cs typeface="Calibri"/>
                <a:sym typeface="Calibri"/>
              </a:rPr>
              <a:t>Si toutes les correspondances sont correctes, tous les cercles deviennent verts. Le joueur termine le jeu et accumule des points, qui contribueront à son score EQP et à son niveau global.</a:t>
            </a:r>
            <a:endParaRPr/>
          </a:p>
        </p:txBody>
      </p:sp>
      <p:sp>
        <p:nvSpPr>
          <p:cNvPr id="362" name="Google Shape;362;p22"/>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22"/>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364" name="Google Shape;364;p22"/>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3"/>
          <p:cNvSpPr txBox="1">
            <a:spLocks noGrp="1"/>
          </p:cNvSpPr>
          <p:nvPr>
            <p:ph type="title"/>
          </p:nvPr>
        </p:nvSpPr>
        <p:spPr>
          <a:xfrm>
            <a:off x="331705" y="66533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Jouer à des jeux de mémoire - Exemple : "Jeu "Rappel de nom</a:t>
            </a:r>
            <a:endParaRPr/>
          </a:p>
        </p:txBody>
      </p:sp>
      <p:pic>
        <p:nvPicPr>
          <p:cNvPr id="370" name="Google Shape;370;p23"/>
          <p:cNvPicPr preferRelativeResize="0"/>
          <p:nvPr/>
        </p:nvPicPr>
        <p:blipFill rotWithShape="1">
          <a:blip r:embed="rId3">
            <a:alphaModFix/>
          </a:blip>
          <a:srcRect/>
          <a:stretch/>
        </p:blipFill>
        <p:spPr>
          <a:xfrm>
            <a:off x="4033508" y="1331122"/>
            <a:ext cx="2410285" cy="492563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71" name="Google Shape;371;p23"/>
          <p:cNvPicPr preferRelativeResize="0"/>
          <p:nvPr/>
        </p:nvPicPr>
        <p:blipFill rotWithShape="1">
          <a:blip r:embed="rId4">
            <a:alphaModFix/>
          </a:blip>
          <a:srcRect/>
          <a:stretch/>
        </p:blipFill>
        <p:spPr>
          <a:xfrm>
            <a:off x="6701162" y="1331122"/>
            <a:ext cx="2432668" cy="492563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72" name="Google Shape;372;p23"/>
          <p:cNvPicPr preferRelativeResize="0"/>
          <p:nvPr/>
        </p:nvPicPr>
        <p:blipFill rotWithShape="1">
          <a:blip r:embed="rId5">
            <a:alphaModFix/>
          </a:blip>
          <a:srcRect/>
          <a:stretch/>
        </p:blipFill>
        <p:spPr>
          <a:xfrm>
            <a:off x="9391199" y="1331122"/>
            <a:ext cx="2276064" cy="492563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73" name="Google Shape;373;p23"/>
          <p:cNvSpPr txBox="1"/>
          <p:nvPr/>
        </p:nvSpPr>
        <p:spPr>
          <a:xfrm>
            <a:off x="937891" y="1352667"/>
            <a:ext cx="2739300" cy="50796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Après avoir choisi le jeu "Name recall", des informations sur les avantages du jeu et les scores obtenus s'affichent.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de-DE" sz="1800">
                <a:solidFill>
                  <a:schemeClr val="dk1"/>
                </a:solidFill>
                <a:latin typeface="Calibri"/>
                <a:ea typeface="Calibri"/>
                <a:cs typeface="Calibri"/>
                <a:sym typeface="Calibri"/>
              </a:rPr>
              <a:t>Avant de commencer le jeu, des informations et des instructions détaillées seront affichées, par exemple la nécessité de l'audio, comment et quand glisser pour faire correspondre les informations, tout en écoutant l'audio.</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 name="Google Shape;374;p23"/>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23"/>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376" name="Google Shape;376;p23"/>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4"/>
          <p:cNvSpPr txBox="1">
            <a:spLocks noGrp="1"/>
          </p:cNvSpPr>
          <p:nvPr>
            <p:ph type="title"/>
          </p:nvPr>
        </p:nvSpPr>
        <p:spPr>
          <a:xfrm>
            <a:off x="331705" y="58913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Jouer à des jeux de mémoire - Exemple : "Jeu "Rappel de nom</a:t>
            </a:r>
            <a:endParaRPr/>
          </a:p>
        </p:txBody>
      </p:sp>
      <p:pic>
        <p:nvPicPr>
          <p:cNvPr id="382" name="Google Shape;382;p24"/>
          <p:cNvPicPr preferRelativeResize="0"/>
          <p:nvPr/>
        </p:nvPicPr>
        <p:blipFill rotWithShape="1">
          <a:blip r:embed="rId3">
            <a:alphaModFix/>
          </a:blip>
          <a:srcRect t="5377" r="1292" b="31294"/>
          <a:stretch/>
        </p:blipFill>
        <p:spPr>
          <a:xfrm>
            <a:off x="5926310" y="1270424"/>
            <a:ext cx="1754374" cy="243584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83" name="Google Shape;383;p24"/>
          <p:cNvPicPr preferRelativeResize="0"/>
          <p:nvPr/>
        </p:nvPicPr>
        <p:blipFill rotWithShape="1">
          <a:blip r:embed="rId4">
            <a:alphaModFix/>
          </a:blip>
          <a:srcRect l="-1" t="6357" r="1125" b="30853"/>
          <a:stretch/>
        </p:blipFill>
        <p:spPr>
          <a:xfrm>
            <a:off x="7928914" y="1270425"/>
            <a:ext cx="1772385" cy="243584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84" name="Google Shape;384;p24"/>
          <p:cNvPicPr preferRelativeResize="0"/>
          <p:nvPr/>
        </p:nvPicPr>
        <p:blipFill rotWithShape="1">
          <a:blip r:embed="rId5">
            <a:alphaModFix/>
          </a:blip>
          <a:srcRect t="6202" r="2131" b="30698"/>
          <a:stretch/>
        </p:blipFill>
        <p:spPr>
          <a:xfrm>
            <a:off x="9949531" y="1270425"/>
            <a:ext cx="1745723" cy="243584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85" name="Google Shape;385;p24"/>
          <p:cNvPicPr preferRelativeResize="0"/>
          <p:nvPr/>
        </p:nvPicPr>
        <p:blipFill rotWithShape="1">
          <a:blip r:embed="rId6">
            <a:alphaModFix/>
          </a:blip>
          <a:srcRect t="6357" r="3474" b="30543"/>
          <a:stretch/>
        </p:blipFill>
        <p:spPr>
          <a:xfrm>
            <a:off x="5926310" y="3955313"/>
            <a:ext cx="1812886" cy="256473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86" name="Google Shape;386;p24"/>
          <p:cNvPicPr preferRelativeResize="0"/>
          <p:nvPr/>
        </p:nvPicPr>
        <p:blipFill rotWithShape="1">
          <a:blip r:embed="rId7">
            <a:alphaModFix/>
          </a:blip>
          <a:srcRect t="6357" r="1459" b="30543"/>
          <a:stretch/>
        </p:blipFill>
        <p:spPr>
          <a:xfrm>
            <a:off x="7928914" y="3955313"/>
            <a:ext cx="1850696" cy="256473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87" name="Google Shape;387;p24"/>
          <p:cNvSpPr txBox="1"/>
          <p:nvPr/>
        </p:nvSpPr>
        <p:spPr>
          <a:xfrm>
            <a:off x="408975" y="1426125"/>
            <a:ext cx="5327700" cy="42483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Le jeu "Rappel de nom" diffuse un enregistrement audio qui présente six personnes différentes de manière individuelle. Leur nom est mentionné et d'autres caractéristiques ou faits les concernant ou concernant les relations qu'elles entretiennent les unes avec les autres sont mentionnés.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de-DE" sz="1800">
                <a:solidFill>
                  <a:schemeClr val="dk1"/>
                </a:solidFill>
                <a:latin typeface="Calibri"/>
                <a:ea typeface="Calibri"/>
                <a:cs typeface="Calibri"/>
                <a:sym typeface="Calibri"/>
              </a:rPr>
              <a:t>Le joueur doit écouter attentivement et se souvenir du visage/avatar, du nom et des informations mentionnées sur chaque personne.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de-DE" sz="1800">
                <a:solidFill>
                  <a:schemeClr val="dk1"/>
                </a:solidFill>
                <a:latin typeface="Calibri"/>
                <a:ea typeface="Calibri"/>
                <a:cs typeface="Calibri"/>
                <a:sym typeface="Calibri"/>
              </a:rPr>
              <a:t>Le joueur doit écouter toutes les présentations des personnes. La quantité d'informations peut varier, ce qui rend difficile de se souvenir de toutes les spécificités de chaque personne.</a:t>
            </a:r>
            <a:endParaRPr/>
          </a:p>
        </p:txBody>
      </p:sp>
      <p:sp>
        <p:nvSpPr>
          <p:cNvPr id="388" name="Google Shape;388;p24"/>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p24"/>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390" name="Google Shape;390;p24"/>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5"/>
          <p:cNvSpPr txBox="1">
            <a:spLocks noGrp="1"/>
          </p:cNvSpPr>
          <p:nvPr>
            <p:ph type="title"/>
          </p:nvPr>
        </p:nvSpPr>
        <p:spPr>
          <a:xfrm>
            <a:off x="331705" y="66533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Jouer à des jeux de mémoire - Exemple : "Jeu "Rappel de nom</a:t>
            </a:r>
            <a:endParaRPr/>
          </a:p>
        </p:txBody>
      </p:sp>
      <p:sp>
        <p:nvSpPr>
          <p:cNvPr id="396" name="Google Shape;396;p25"/>
          <p:cNvSpPr txBox="1"/>
          <p:nvPr/>
        </p:nvSpPr>
        <p:spPr>
          <a:xfrm>
            <a:off x="626224" y="1426575"/>
            <a:ext cx="5550300" cy="50796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Calibri"/>
                <a:ea typeface="Calibri"/>
                <a:cs typeface="Calibri"/>
                <a:sym typeface="Calibri"/>
              </a:rPr>
              <a:t>Le jeu de "rappel de nom" montre ensuite une personne/un avatar et mentionne certaines informations, par exemple. L'enregistrement audio posera ensuite une question ou décrira une tâche.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de-DE" sz="1800">
                <a:solidFill>
                  <a:schemeClr val="dk1"/>
                </a:solidFill>
                <a:latin typeface="Calibri"/>
                <a:ea typeface="Calibri"/>
                <a:cs typeface="Calibri"/>
                <a:sym typeface="Calibri"/>
              </a:rPr>
              <a:t>Le joueur doit alors se souvenir des informations contenues dans les présentations précédentes et choisir la bonne option, par exemple le nom de la personne ou de l'avatar dans ce cas.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de-DE" sz="1800">
                <a:solidFill>
                  <a:schemeClr val="dk1"/>
                </a:solidFill>
                <a:latin typeface="Calibri"/>
                <a:ea typeface="Calibri"/>
                <a:cs typeface="Calibri"/>
                <a:sym typeface="Calibri"/>
              </a:rPr>
              <a:t>Les choix corrects seront visualisés par une coche verte. Les mauvais choix seront visualisés par une croix rouge.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de-DE" sz="1800">
                <a:solidFill>
                  <a:schemeClr val="dk1"/>
                </a:solidFill>
                <a:latin typeface="Calibri"/>
                <a:ea typeface="Calibri"/>
                <a:cs typeface="Calibri"/>
                <a:sym typeface="Calibri"/>
              </a:rPr>
              <a:t>À nouveau, le joueur perd une "vie" (cœur dans le coin supérieur droit). Si le joueur perd toutes ses "vies", il échoue au jeu et doit recommencer. Si toutes les tâches ont été effectuées correctement, le joueur accumule des points et améliore son score EQP et son niveau général.</a:t>
            </a:r>
            <a:endParaRPr/>
          </a:p>
        </p:txBody>
      </p:sp>
      <p:pic>
        <p:nvPicPr>
          <p:cNvPr id="397" name="Google Shape;397;p25"/>
          <p:cNvPicPr preferRelativeResize="0"/>
          <p:nvPr/>
        </p:nvPicPr>
        <p:blipFill rotWithShape="1">
          <a:blip r:embed="rId3">
            <a:alphaModFix/>
          </a:blip>
          <a:srcRect/>
          <a:stretch/>
        </p:blipFill>
        <p:spPr>
          <a:xfrm>
            <a:off x="6544100" y="1516775"/>
            <a:ext cx="2535299" cy="514427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98" name="Google Shape;398;p25"/>
          <p:cNvPicPr preferRelativeResize="0"/>
          <p:nvPr/>
        </p:nvPicPr>
        <p:blipFill rotWithShape="1">
          <a:blip r:embed="rId4">
            <a:alphaModFix/>
          </a:blip>
          <a:srcRect t="6361" r="-365" b="2806"/>
          <a:stretch/>
        </p:blipFill>
        <p:spPr>
          <a:xfrm>
            <a:off x="9388464" y="1541353"/>
            <a:ext cx="2601510" cy="509511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99" name="Google Shape;399;p25"/>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25"/>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401" name="Google Shape;401;p25"/>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6"/>
          <p:cNvSpPr txBox="1">
            <a:spLocks noGrp="1"/>
          </p:cNvSpPr>
          <p:nvPr>
            <p:ph type="title"/>
          </p:nvPr>
        </p:nvSpPr>
        <p:spPr>
          <a:xfrm>
            <a:off x="566150" y="80735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Résumé : Jeux de mémoire dans l'application Elevate</a:t>
            </a:r>
            <a:endParaRPr/>
          </a:p>
        </p:txBody>
      </p:sp>
      <p:sp>
        <p:nvSpPr>
          <p:cNvPr id="407" name="Google Shape;407;p26"/>
          <p:cNvSpPr txBox="1">
            <a:spLocks noGrp="1"/>
          </p:cNvSpPr>
          <p:nvPr>
            <p:ph type="body" idx="1"/>
          </p:nvPr>
        </p:nvSpPr>
        <p:spPr>
          <a:xfrm>
            <a:off x="211950" y="1412450"/>
            <a:ext cx="4559400" cy="49107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00000"/>
              </a:lnSpc>
              <a:spcBef>
                <a:spcPts val="0"/>
              </a:spcBef>
              <a:spcAft>
                <a:spcPts val="0"/>
              </a:spcAft>
              <a:buSzPct val="100000"/>
              <a:buChar char="▪"/>
            </a:pPr>
            <a:r>
              <a:rPr lang="de-DE"/>
              <a:t>L'application Elevate propose des jeux supplémentaires pour entraîner d'importantes capacités cognitives, telles que la mémoire (voir la vidéo).</a:t>
            </a:r>
            <a:endParaRPr/>
          </a:p>
          <a:p>
            <a:pPr marL="228600" lvl="0" indent="-228600" algn="l" rtl="0">
              <a:lnSpc>
                <a:spcPct val="100000"/>
              </a:lnSpc>
              <a:spcBef>
                <a:spcPts val="1200"/>
              </a:spcBef>
              <a:spcAft>
                <a:spcPts val="0"/>
              </a:spcAft>
              <a:buSzPct val="100000"/>
              <a:buChar char="▪"/>
            </a:pPr>
            <a:r>
              <a:rPr lang="de-DE"/>
              <a:t>Ainsi, cette application pourrait être utilisée pour aborder les "activités cognitives" en tant que domaine clé du vieillissement en bonne santé. </a:t>
            </a:r>
            <a:endParaRPr/>
          </a:p>
          <a:p>
            <a:pPr marL="228600" lvl="0" indent="-228600" algn="l" rtl="0">
              <a:lnSpc>
                <a:spcPct val="100000"/>
              </a:lnSpc>
              <a:spcBef>
                <a:spcPts val="1200"/>
              </a:spcBef>
              <a:spcAft>
                <a:spcPts val="0"/>
              </a:spcAft>
              <a:buSzPct val="100000"/>
              <a:buChar char="▪"/>
            </a:pPr>
            <a:r>
              <a:rPr lang="de-DE"/>
              <a:t>La formation pourrait contribuer à l'entraînement du cerveau, à la réduction des risques de maladies neurologiques et au maintien des capacités cognitives nécessaires à l'accomplissement autonome des AVQ.</a:t>
            </a:r>
            <a:endParaRPr/>
          </a:p>
        </p:txBody>
      </p:sp>
      <p:pic>
        <p:nvPicPr>
          <p:cNvPr id="408" name="Google Shape;408;p26"/>
          <p:cNvPicPr preferRelativeResize="0"/>
          <p:nvPr/>
        </p:nvPicPr>
        <p:blipFill rotWithShape="1">
          <a:blip r:embed="rId3">
            <a:alphaModFix/>
          </a:blip>
          <a:srcRect/>
          <a:stretch/>
        </p:blipFill>
        <p:spPr>
          <a:xfrm>
            <a:off x="5110306" y="1672385"/>
            <a:ext cx="6901712" cy="3882213"/>
          </a:xfrm>
          <a:prstGeom prst="rect">
            <a:avLst/>
          </a:prstGeom>
          <a:noFill/>
          <a:ln>
            <a:noFill/>
          </a:ln>
        </p:spPr>
      </p:pic>
      <p:sp>
        <p:nvSpPr>
          <p:cNvPr id="409" name="Google Shape;409;p26"/>
          <p:cNvSpPr/>
          <p:nvPr/>
        </p:nvSpPr>
        <p:spPr>
          <a:xfrm>
            <a:off x="9317175" y="6171037"/>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a:solidFill>
                  <a:schemeClr val="dk1"/>
                </a:solidFill>
                <a:latin typeface="Calibri"/>
                <a:ea typeface="Calibri"/>
                <a:cs typeface="Calibri"/>
                <a:sym typeface="Calibri"/>
              </a:rPr>
              <a:t>Source </a:t>
            </a:r>
            <a:endParaRPr/>
          </a:p>
        </p:txBody>
      </p:sp>
      <p:sp>
        <p:nvSpPr>
          <p:cNvPr id="410" name="Google Shape;410;p26"/>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26"/>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412" name="Google Shape;412;p26"/>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7"/>
          <p:cNvSpPr txBox="1"/>
          <p:nvPr/>
        </p:nvSpPr>
        <p:spPr>
          <a:xfrm>
            <a:off x="5419175" y="5419455"/>
            <a:ext cx="60996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Conçu par Freepik</a:t>
            </a:r>
            <a:endParaRPr sz="1200">
              <a:solidFill>
                <a:schemeClr val="dk1"/>
              </a:solidFill>
              <a:latin typeface="Calibri"/>
              <a:ea typeface="Calibri"/>
              <a:cs typeface="Calibri"/>
              <a:sym typeface="Calibri"/>
            </a:endParaRPr>
          </a:p>
        </p:txBody>
      </p:sp>
      <p:pic>
        <p:nvPicPr>
          <p:cNvPr id="419" name="Google Shape;419;p27" descr="Ambition abstract concept"/>
          <p:cNvPicPr preferRelativeResize="0"/>
          <p:nvPr/>
        </p:nvPicPr>
        <p:blipFill rotWithShape="1">
          <a:blip r:embed="rId4">
            <a:alphaModFix/>
          </a:blip>
          <a:srcRect/>
          <a:stretch/>
        </p:blipFill>
        <p:spPr>
          <a:xfrm>
            <a:off x="6668152" y="1130800"/>
            <a:ext cx="4677949" cy="4531151"/>
          </a:xfrm>
          <a:prstGeom prst="rect">
            <a:avLst/>
          </a:prstGeom>
          <a:noFill/>
          <a:ln>
            <a:noFill/>
          </a:ln>
        </p:spPr>
      </p:pic>
      <p:sp>
        <p:nvSpPr>
          <p:cNvPr id="420" name="Google Shape;420;p27"/>
          <p:cNvSpPr txBox="1">
            <a:spLocks noGrp="1"/>
          </p:cNvSpPr>
          <p:nvPr>
            <p:ph type="title"/>
          </p:nvPr>
        </p:nvSpPr>
        <p:spPr>
          <a:xfrm>
            <a:off x="558000" y="318000"/>
            <a:ext cx="105156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100000"/>
              <a:buFont typeface="Calibri"/>
              <a:buNone/>
            </a:pPr>
            <a:r>
              <a:rPr lang="de-DE" sz="2700">
                <a:solidFill>
                  <a:srgbClr val="C01E24"/>
                </a:solidFill>
              </a:rPr>
              <a:t>9.2.2</a:t>
            </a:r>
            <a:r>
              <a:rPr lang="de-DE">
                <a:solidFill>
                  <a:srgbClr val="C01E24"/>
                </a:solidFill>
              </a:rPr>
              <a:t/>
            </a:r>
            <a:br>
              <a:rPr lang="de-DE">
                <a:solidFill>
                  <a:srgbClr val="C01E24"/>
                </a:solidFill>
              </a:rPr>
            </a:br>
            <a:r>
              <a:rPr lang="de-DE">
                <a:solidFill>
                  <a:srgbClr val="C01E24"/>
                </a:solidFill>
              </a:rPr>
              <a:t>Défi d'intégration dans la vie réelle - Utilisation de la plateforme de formation en ligne</a:t>
            </a:r>
            <a:endParaRPr>
              <a:solidFill>
                <a:srgbClr val="C01E24"/>
              </a:solidFill>
            </a:endParaRPr>
          </a:p>
        </p:txBody>
      </p:sp>
      <p:sp>
        <p:nvSpPr>
          <p:cNvPr id="421" name="Google Shape;421;p27"/>
          <p:cNvSpPr txBox="1">
            <a:spLocks noGrp="1"/>
          </p:cNvSpPr>
          <p:nvPr>
            <p:ph type="body" idx="1"/>
          </p:nvPr>
        </p:nvSpPr>
        <p:spPr>
          <a:xfrm>
            <a:off x="558000" y="15504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solidFill>
                  <a:srgbClr val="203864"/>
                </a:solidFill>
              </a:rPr>
              <a:t>Objectifs</a:t>
            </a:r>
            <a:endParaRPr/>
          </a:p>
        </p:txBody>
      </p:sp>
      <p:sp>
        <p:nvSpPr>
          <p:cNvPr id="422" name="Google Shape;422;p27"/>
          <p:cNvSpPr txBox="1">
            <a:spLocks noGrp="1"/>
          </p:cNvSpPr>
          <p:nvPr>
            <p:ph type="body" idx="2"/>
          </p:nvPr>
        </p:nvSpPr>
        <p:spPr>
          <a:xfrm>
            <a:off x="617621" y="2240243"/>
            <a:ext cx="5937000" cy="400830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000"/>
              <a:buChar char="▪"/>
            </a:pPr>
            <a:r>
              <a:rPr lang="de-DE" sz="2000"/>
              <a:t>En savoir plus sur le cadre de définition des objectifs SMART et sur la manière dont il pourrait contribuer à l'intégration des applications de santé pour un vieillissement en bonne santé.</a:t>
            </a:r>
            <a:endParaRPr/>
          </a:p>
          <a:p>
            <a:pPr marL="228600" lvl="0" indent="-228600" algn="l" rtl="0">
              <a:lnSpc>
                <a:spcPct val="150000"/>
              </a:lnSpc>
              <a:spcBef>
                <a:spcPts val="1200"/>
              </a:spcBef>
              <a:spcAft>
                <a:spcPts val="0"/>
              </a:spcAft>
              <a:buSzPts val="2000"/>
              <a:buChar char="▪"/>
            </a:pPr>
            <a:r>
              <a:rPr lang="de-DE" sz="2000"/>
              <a:t>Pour en savoir plus sur le défi de l'intégration dans la vie réelle en 7 jours, soutenu par la plateforme de formation en ligne et les ressources d'auto-apprentissage.</a:t>
            </a:r>
            <a:endParaRPr sz="20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8"/>
          <p:cNvSpPr txBox="1">
            <a:spLocks noGrp="1"/>
          </p:cNvSpPr>
          <p:nvPr>
            <p:ph type="title"/>
          </p:nvPr>
        </p:nvSpPr>
        <p:spPr>
          <a:xfrm>
            <a:off x="558000" y="851400"/>
            <a:ext cx="11059800" cy="605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ct val="100000"/>
              <a:buFont typeface="Calibri"/>
              <a:buNone/>
            </a:pPr>
            <a:r>
              <a:rPr lang="de-DE"/>
              <a:t>Comment élaborer un plan pour intégrer une application de santé pour un vieillissement en bonne santé dans la vie de tous les jours ?</a:t>
            </a:r>
            <a:endParaRPr/>
          </a:p>
        </p:txBody>
      </p:sp>
      <p:pic>
        <p:nvPicPr>
          <p:cNvPr id="428" name="Google Shape;428;p28"/>
          <p:cNvPicPr preferRelativeResize="0"/>
          <p:nvPr/>
        </p:nvPicPr>
        <p:blipFill rotWithShape="1">
          <a:blip r:embed="rId3">
            <a:alphaModFix/>
          </a:blip>
          <a:srcRect/>
          <a:stretch/>
        </p:blipFill>
        <p:spPr>
          <a:xfrm>
            <a:off x="7868650" y="1800000"/>
            <a:ext cx="4323350" cy="4475750"/>
          </a:xfrm>
          <a:prstGeom prst="rect">
            <a:avLst/>
          </a:prstGeom>
          <a:noFill/>
          <a:ln>
            <a:noFill/>
          </a:ln>
        </p:spPr>
      </p:pic>
      <p:sp>
        <p:nvSpPr>
          <p:cNvPr id="429" name="Google Shape;429;p28"/>
          <p:cNvSpPr/>
          <p:nvPr/>
        </p:nvSpPr>
        <p:spPr>
          <a:xfrm>
            <a:off x="9656717" y="644038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de-DE"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sp>
        <p:nvSpPr>
          <p:cNvPr id="430" name="Google Shape;430;p28"/>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28"/>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432" name="Google Shape;432;p28"/>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
        <p:nvSpPr>
          <p:cNvPr id="433" name="Google Shape;433;p28"/>
          <p:cNvSpPr txBox="1">
            <a:spLocks noGrp="1"/>
          </p:cNvSpPr>
          <p:nvPr>
            <p:ph type="body" idx="1"/>
          </p:nvPr>
        </p:nvSpPr>
        <p:spPr>
          <a:xfrm>
            <a:off x="558000" y="1571400"/>
            <a:ext cx="8198100" cy="4866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ct val="100000"/>
              <a:buNone/>
            </a:pPr>
            <a:r>
              <a:rPr lang="de-DE"/>
              <a:t>Comment choisir une application santé pour vieillir en bonne santé ?</a:t>
            </a:r>
            <a:endParaRPr/>
          </a:p>
          <a:p>
            <a:pPr marL="0" lvl="0" indent="0" algn="l" rtl="0">
              <a:lnSpc>
                <a:spcPct val="100000"/>
              </a:lnSpc>
              <a:spcBef>
                <a:spcPts val="1200"/>
              </a:spcBef>
              <a:spcAft>
                <a:spcPts val="0"/>
              </a:spcAft>
              <a:buSzPct val="100000"/>
              <a:buNone/>
            </a:pPr>
            <a:r>
              <a:rPr lang="de-DE"/>
              <a:t>Vous pourriez :</a:t>
            </a:r>
            <a:endParaRPr/>
          </a:p>
          <a:p>
            <a:pPr marL="685800" lvl="1" indent="-216026" algn="l" rtl="0">
              <a:lnSpc>
                <a:spcPct val="100000"/>
              </a:lnSpc>
              <a:spcBef>
                <a:spcPts val="1200"/>
              </a:spcBef>
              <a:spcAft>
                <a:spcPts val="0"/>
              </a:spcAft>
              <a:buSzPct val="119999"/>
              <a:buChar char="▪"/>
            </a:pPr>
            <a:r>
              <a:rPr lang="de-DE"/>
              <a:t>Utilisez vos notes de l'activité 2 de la session d'enseignement sur les domaines pertinents du vieillissement en bonne santé et les possibilités de maintenir la capacité fonctionnelle.</a:t>
            </a:r>
            <a:endParaRPr/>
          </a:p>
          <a:p>
            <a:pPr marL="685800" lvl="1" indent="-216026" algn="l" rtl="0">
              <a:lnSpc>
                <a:spcPct val="100000"/>
              </a:lnSpc>
              <a:spcBef>
                <a:spcPts val="1200"/>
              </a:spcBef>
              <a:spcAft>
                <a:spcPts val="0"/>
              </a:spcAft>
              <a:buSzPct val="119999"/>
              <a:buChar char="▪"/>
            </a:pPr>
            <a:r>
              <a:rPr lang="de-DE"/>
              <a:t>Utilisez vos connaissances acquises lors de l'activité 4 de la session d'enseignement et précisez les avantages attendus, les obstacles potentiels et les facteurs facilitants. </a:t>
            </a:r>
            <a:endParaRPr/>
          </a:p>
          <a:p>
            <a:pPr marL="0" lvl="0" indent="0" algn="l" rtl="0">
              <a:lnSpc>
                <a:spcPct val="100000"/>
              </a:lnSpc>
              <a:spcBef>
                <a:spcPts val="1200"/>
              </a:spcBef>
              <a:spcAft>
                <a:spcPts val="0"/>
              </a:spcAft>
              <a:buSzPct val="100000"/>
              <a:buNone/>
            </a:pPr>
            <a:r>
              <a:rPr lang="de-DE" b="1"/>
              <a:t>Prenez un moment pour choisir une application de santé pour votre défi d'intégration dans la vie réelle, en vous basant sur toutes vos réflexions et connaissances sur les applications de santé pour un vieillissement en bonne santé !</a:t>
            </a:r>
            <a:endParaRPr/>
          </a:p>
          <a:p>
            <a:pPr marL="228600" lvl="0" indent="-76200" algn="l" rtl="0">
              <a:lnSpc>
                <a:spcPct val="100000"/>
              </a:lnSpc>
              <a:spcBef>
                <a:spcPts val="1200"/>
              </a:spcBef>
              <a:spcAft>
                <a:spcPts val="0"/>
              </a:spcAft>
              <a:buSzPct val="100000"/>
              <a:buNone/>
            </a:pPr>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9"/>
          <p:cNvSpPr txBox="1">
            <a:spLocks noGrp="1"/>
          </p:cNvSpPr>
          <p:nvPr>
            <p:ph type="title"/>
          </p:nvPr>
        </p:nvSpPr>
        <p:spPr>
          <a:xfrm>
            <a:off x="589897" y="159907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de-DE" sz="2400" b="0"/>
              <a:t>Technique : "Fixation d'objectifs "SMART</a:t>
            </a:r>
            <a:endParaRPr sz="2400" b="0"/>
          </a:p>
        </p:txBody>
      </p:sp>
      <p:pic>
        <p:nvPicPr>
          <p:cNvPr id="439" name="Google Shape;439;p29" descr="Free goals smart target illustration"/>
          <p:cNvPicPr preferRelativeResize="0"/>
          <p:nvPr/>
        </p:nvPicPr>
        <p:blipFill rotWithShape="1">
          <a:blip r:embed="rId3">
            <a:alphaModFix/>
          </a:blip>
          <a:srcRect/>
          <a:stretch/>
        </p:blipFill>
        <p:spPr>
          <a:xfrm>
            <a:off x="384803" y="2134011"/>
            <a:ext cx="5564406" cy="4399135"/>
          </a:xfrm>
          <a:prstGeom prst="rect">
            <a:avLst/>
          </a:prstGeom>
          <a:noFill/>
          <a:ln>
            <a:noFill/>
          </a:ln>
        </p:spPr>
      </p:pic>
      <p:sp>
        <p:nvSpPr>
          <p:cNvPr id="440" name="Google Shape;440;p29"/>
          <p:cNvSpPr txBox="1">
            <a:spLocks noGrp="1"/>
          </p:cNvSpPr>
          <p:nvPr>
            <p:ph type="body" idx="4294967295"/>
          </p:nvPr>
        </p:nvSpPr>
        <p:spPr>
          <a:xfrm>
            <a:off x="6685880" y="2342666"/>
            <a:ext cx="5099120" cy="419048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92D050"/>
              </a:buClr>
              <a:buSzPts val="2600"/>
              <a:buChar char="▪"/>
            </a:pPr>
            <a:r>
              <a:rPr lang="de-DE" sz="2600">
                <a:solidFill>
                  <a:srgbClr val="92D050"/>
                </a:solidFill>
              </a:rPr>
              <a:t>Spécifique</a:t>
            </a:r>
            <a:r>
              <a:rPr lang="de-DE" sz="2600"/>
              <a:t/>
            </a:r>
            <a:br>
              <a:rPr lang="de-DE" sz="2600"/>
            </a:br>
            <a:endParaRPr sz="2600"/>
          </a:p>
          <a:p>
            <a:pPr marL="228600" lvl="0" indent="-228600" algn="l" rtl="0">
              <a:lnSpc>
                <a:spcPct val="100000"/>
              </a:lnSpc>
              <a:spcBef>
                <a:spcPts val="1200"/>
              </a:spcBef>
              <a:spcAft>
                <a:spcPts val="0"/>
              </a:spcAft>
              <a:buClr>
                <a:srgbClr val="8DA9DB"/>
              </a:buClr>
              <a:buSzPts val="2600"/>
              <a:buChar char="▪"/>
            </a:pPr>
            <a:r>
              <a:rPr lang="de-DE" sz="2600">
                <a:solidFill>
                  <a:srgbClr val="8DA9DB"/>
                </a:solidFill>
              </a:rPr>
              <a:t>Mesurable</a:t>
            </a:r>
            <a:r>
              <a:rPr lang="de-DE" sz="2600"/>
              <a:t/>
            </a:r>
            <a:br>
              <a:rPr lang="de-DE" sz="2600"/>
            </a:br>
            <a:endParaRPr sz="2600"/>
          </a:p>
          <a:p>
            <a:pPr marL="228600" lvl="0" indent="-228600" algn="l" rtl="0">
              <a:lnSpc>
                <a:spcPct val="100000"/>
              </a:lnSpc>
              <a:spcBef>
                <a:spcPts val="1200"/>
              </a:spcBef>
              <a:spcAft>
                <a:spcPts val="0"/>
              </a:spcAft>
              <a:buClr>
                <a:srgbClr val="ED7D31"/>
              </a:buClr>
              <a:buSzPts val="2600"/>
              <a:buChar char="▪"/>
            </a:pPr>
            <a:r>
              <a:rPr lang="de-DE" sz="2600">
                <a:solidFill>
                  <a:srgbClr val="ED7D31"/>
                </a:solidFill>
              </a:rPr>
              <a:t>Réalisable - Atteignable</a:t>
            </a:r>
            <a:r>
              <a:rPr lang="de-DE" sz="2600"/>
              <a:t/>
            </a:r>
            <a:br>
              <a:rPr lang="de-DE" sz="2600"/>
            </a:br>
            <a:endParaRPr sz="2600"/>
          </a:p>
          <a:p>
            <a:pPr marL="228600" lvl="0" indent="-228600" algn="l" rtl="0">
              <a:lnSpc>
                <a:spcPct val="100000"/>
              </a:lnSpc>
              <a:spcBef>
                <a:spcPts val="1200"/>
              </a:spcBef>
              <a:spcAft>
                <a:spcPts val="0"/>
              </a:spcAft>
              <a:buClr>
                <a:srgbClr val="9933FF"/>
              </a:buClr>
              <a:buSzPts val="2600"/>
              <a:buChar char="▪"/>
            </a:pPr>
            <a:r>
              <a:rPr lang="de-DE" sz="2600" b="1"/>
              <a:t>Pertinent </a:t>
            </a:r>
            <a:br>
              <a:rPr lang="de-DE" sz="2600" b="1"/>
            </a:br>
            <a:endParaRPr sz="2600" b="1"/>
          </a:p>
          <a:p>
            <a:pPr marL="228600" lvl="0" indent="-228600" algn="l" rtl="0">
              <a:lnSpc>
                <a:spcPct val="100000"/>
              </a:lnSpc>
              <a:spcBef>
                <a:spcPts val="1200"/>
              </a:spcBef>
              <a:spcAft>
                <a:spcPts val="0"/>
              </a:spcAft>
              <a:buClr>
                <a:srgbClr val="FF3399"/>
              </a:buClr>
              <a:buSzPts val="2600"/>
              <a:buChar char="▪"/>
            </a:pPr>
            <a:r>
              <a:rPr lang="de-DE" sz="2600">
                <a:solidFill>
                  <a:srgbClr val="FF3399"/>
                </a:solidFill>
              </a:rPr>
              <a:t>En temps utile</a:t>
            </a:r>
            <a:endParaRPr/>
          </a:p>
        </p:txBody>
      </p:sp>
      <p:sp>
        <p:nvSpPr>
          <p:cNvPr id="441" name="Google Shape;441;p29"/>
          <p:cNvSpPr/>
          <p:nvPr/>
        </p:nvSpPr>
        <p:spPr>
          <a:xfrm>
            <a:off x="9512338" y="6394647"/>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de-DE"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sp>
        <p:nvSpPr>
          <p:cNvPr id="442" name="Google Shape;442;p29"/>
          <p:cNvSpPr txBox="1"/>
          <p:nvPr/>
        </p:nvSpPr>
        <p:spPr>
          <a:xfrm>
            <a:off x="589897" y="829926"/>
            <a:ext cx="11059692" cy="605096"/>
          </a:xfrm>
          <a:prstGeom prst="rect">
            <a:avLst/>
          </a:prstGeom>
          <a:noFill/>
          <a:ln>
            <a:noFill/>
          </a:ln>
        </p:spPr>
        <p:txBody>
          <a:bodyPr spcFirstLastPara="1" wrap="square" lIns="91425" tIns="45700" rIns="91425" bIns="45700" anchor="ctr" anchorCtr="0">
            <a:normAutofit fontScale="82500" lnSpcReduction="20000"/>
          </a:bodyPr>
          <a:lstStyle/>
          <a:p>
            <a:pPr marL="0" marR="0" lvl="0" indent="0" algn="l" rtl="0">
              <a:lnSpc>
                <a:spcPct val="90000"/>
              </a:lnSpc>
              <a:spcBef>
                <a:spcPts val="0"/>
              </a:spcBef>
              <a:spcAft>
                <a:spcPts val="0"/>
              </a:spcAft>
              <a:buClr>
                <a:srgbClr val="203864"/>
              </a:buClr>
              <a:buSzPct val="100000"/>
              <a:buFont typeface="Calibri"/>
              <a:buNone/>
            </a:pPr>
            <a:r>
              <a:rPr lang="de-DE" sz="2800" b="1">
                <a:solidFill>
                  <a:srgbClr val="203864"/>
                </a:solidFill>
                <a:latin typeface="Calibri"/>
                <a:ea typeface="Calibri"/>
                <a:cs typeface="Calibri"/>
                <a:sym typeface="Calibri"/>
              </a:rPr>
              <a:t>Comment élaborer un plan pour intégrer une application de santé pour un vieillissement en bonne santé dans la vie de tous les jours ?</a:t>
            </a:r>
            <a:endParaRPr/>
          </a:p>
        </p:txBody>
      </p:sp>
      <p:sp>
        <p:nvSpPr>
          <p:cNvPr id="443" name="Google Shape;443;p29"/>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29"/>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445" name="Google Shape;445;p29"/>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title"/>
          </p:nvPr>
        </p:nvSpPr>
        <p:spPr>
          <a:xfrm>
            <a:off x="838200" y="365125"/>
            <a:ext cx="11084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860"/>
              <a:buFont typeface="Gill Sans"/>
              <a:buNone/>
            </a:pPr>
            <a:r>
              <a:rPr lang="de-DE" sz="4460"/>
              <a:t>Session de formation expérientielle :  Contenu</a:t>
            </a:r>
            <a:endParaRPr sz="4460"/>
          </a:p>
        </p:txBody>
      </p:sp>
      <p:pic>
        <p:nvPicPr>
          <p:cNvPr id="126" name="Google Shape;126;p3"/>
          <p:cNvPicPr preferRelativeResize="0"/>
          <p:nvPr/>
        </p:nvPicPr>
        <p:blipFill rotWithShape="1">
          <a:blip r:embed="rId3">
            <a:alphaModFix/>
          </a:blip>
          <a:srcRect b="59835"/>
          <a:stretch/>
        </p:blipFill>
        <p:spPr>
          <a:xfrm rot="10800000">
            <a:off x="-8250" y="-4107"/>
            <a:ext cx="12191695" cy="349261"/>
          </a:xfrm>
          <a:prstGeom prst="rect">
            <a:avLst/>
          </a:prstGeom>
          <a:noFill/>
          <a:ln>
            <a:noFill/>
          </a:ln>
        </p:spPr>
      </p:pic>
      <p:sp>
        <p:nvSpPr>
          <p:cNvPr id="127" name="Google Shape;127;p3"/>
          <p:cNvSpPr txBox="1"/>
          <p:nvPr/>
        </p:nvSpPr>
        <p:spPr>
          <a:xfrm>
            <a:off x="1511998" y="2196650"/>
            <a:ext cx="96978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0" i="0" u="none" strike="noStrike" cap="none">
                <a:solidFill>
                  <a:schemeClr val="dk1"/>
                </a:solidFill>
                <a:latin typeface="Calibri"/>
                <a:ea typeface="Calibri"/>
                <a:cs typeface="Calibri"/>
                <a:sym typeface="Calibri"/>
              </a:rPr>
              <a:t>1. </a:t>
            </a:r>
            <a:r>
              <a:rPr lang="de-DE" sz="2400" b="0" i="0" u="sng" strike="noStrike" cap="none">
                <a:solidFill>
                  <a:schemeClr val="dk1"/>
                </a:solidFill>
                <a:latin typeface="Calibri"/>
                <a:ea typeface="Calibri"/>
                <a:cs typeface="Calibri"/>
                <a:sym typeface="Calibri"/>
                <a:hlinkClick r:id="rId4" action="ppaction://hlinksldjump">
                  <a:extLst>
                    <a:ext uri="{A12FA001-AC4F-418D-AE19-62706E023703}">
                      <ahyp:hlinkClr xmlns="" xmlns:ahyp="http://schemas.microsoft.com/office/drawing/2018/hyperlinkcolor" val="tx"/>
                    </a:ext>
                  </a:extLst>
                </a:hlinkClick>
              </a:rPr>
              <a:t>Exemple spécifique d'une application de santé pour les personnes âgées</a:t>
            </a:r>
            <a:endParaRPr sz="2400">
              <a:solidFill>
                <a:schemeClr val="dk1"/>
              </a:solidFill>
              <a:latin typeface="Calibri"/>
              <a:ea typeface="Calibri"/>
              <a:cs typeface="Calibri"/>
              <a:sym typeface="Calibri"/>
            </a:endParaRPr>
          </a:p>
        </p:txBody>
      </p:sp>
      <p:sp>
        <p:nvSpPr>
          <p:cNvPr id="128" name="Google Shape;128;p3"/>
          <p:cNvSpPr txBox="1"/>
          <p:nvPr/>
        </p:nvSpPr>
        <p:spPr>
          <a:xfrm>
            <a:off x="1489575" y="2979625"/>
            <a:ext cx="9311100" cy="8310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0" u="none">
                <a:solidFill>
                  <a:schemeClr val="dk1"/>
                </a:solidFill>
                <a:latin typeface="Calibri"/>
                <a:ea typeface="Calibri"/>
                <a:cs typeface="Calibri"/>
                <a:sym typeface="Calibri"/>
              </a:rPr>
              <a:t>2. </a:t>
            </a:r>
            <a:r>
              <a:rPr lang="de-DE" sz="2400" b="0" u="sng">
                <a:solidFill>
                  <a:schemeClr val="dk1"/>
                </a:solidFill>
                <a:latin typeface="Calibri"/>
                <a:ea typeface="Calibri"/>
                <a:cs typeface="Calibri"/>
                <a:sym typeface="Calibri"/>
                <a:hlinkClick r:id="rId5" action="ppaction://hlinksldjump">
                  <a:extLst>
                    <a:ext uri="{A12FA001-AC4F-418D-AE19-62706E023703}">
                      <ahyp:hlinkClr xmlns="" xmlns:ahyp="http://schemas.microsoft.com/office/drawing/2018/hyperlinkcolor" val="tx"/>
                    </a:ext>
                  </a:extLst>
                </a:hlinkClick>
              </a:rPr>
              <a:t>Défi d'intégration dans la vie réelle - utilisation de la plateforme de formation en ligne</a:t>
            </a:r>
            <a:endParaRPr sz="2400" b="0" u="none">
              <a:solidFill>
                <a:schemeClr val="dk1"/>
              </a:solidFill>
              <a:latin typeface="Calibri"/>
              <a:ea typeface="Calibri"/>
              <a:cs typeface="Calibri"/>
              <a:sym typeface="Calibri"/>
            </a:endParaRPr>
          </a:p>
        </p:txBody>
      </p:sp>
      <p:pic>
        <p:nvPicPr>
          <p:cNvPr id="2" name="Image 1">
            <a:extLst>
              <a:ext uri="{FF2B5EF4-FFF2-40B4-BE49-F238E27FC236}">
                <a16:creationId xmlns:a16="http://schemas.microsoft.com/office/drawing/2014/main" id="{F2E04F73-25BC-298F-10E9-E2807E323FFA}"/>
              </a:ext>
            </a:extLst>
          </p:cNvPr>
          <p:cNvPicPr>
            <a:picLocks noChangeAspect="1"/>
          </p:cNvPicPr>
          <p:nvPr/>
        </p:nvPicPr>
        <p:blipFill>
          <a:blip r:embed="rId6"/>
          <a:srcRect/>
          <a:stretch/>
        </p:blipFill>
        <p:spPr>
          <a:xfrm>
            <a:off x="0" y="6465443"/>
            <a:ext cx="1974836" cy="41431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0"/>
          <p:cNvSpPr txBox="1">
            <a:spLocks noGrp="1"/>
          </p:cNvSpPr>
          <p:nvPr>
            <p:ph type="title"/>
          </p:nvPr>
        </p:nvSpPr>
        <p:spPr>
          <a:xfrm>
            <a:off x="589475" y="83045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Veuillez partager votre choix avec le groupe</a:t>
            </a:r>
            <a:endParaRPr/>
          </a:p>
        </p:txBody>
      </p:sp>
      <p:sp>
        <p:nvSpPr>
          <p:cNvPr id="451" name="Google Shape;451;p30"/>
          <p:cNvSpPr txBox="1">
            <a:spLocks noGrp="1"/>
          </p:cNvSpPr>
          <p:nvPr>
            <p:ph type="body" idx="1"/>
          </p:nvPr>
        </p:nvSpPr>
        <p:spPr>
          <a:xfrm>
            <a:off x="589475" y="1550450"/>
            <a:ext cx="5852100" cy="4154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SzPct val="100000"/>
              <a:buNone/>
            </a:pPr>
            <a:r>
              <a:rPr lang="de-DE" b="1"/>
              <a:t>Veuillez préciser :</a:t>
            </a:r>
            <a:endParaRPr/>
          </a:p>
          <a:p>
            <a:pPr marL="228600" lvl="0" indent="-194310" algn="l" rtl="0">
              <a:lnSpc>
                <a:spcPct val="100000"/>
              </a:lnSpc>
              <a:spcBef>
                <a:spcPts val="1200"/>
              </a:spcBef>
              <a:spcAft>
                <a:spcPts val="0"/>
              </a:spcAft>
              <a:buSzPct val="100000"/>
              <a:buChar char="▪"/>
            </a:pPr>
            <a:r>
              <a:rPr lang="de-DE"/>
              <a:t>Nom de l'application et domaine clé ciblé du vieillissement en bonne santé. En quoi cela me concerne-t-il ?</a:t>
            </a:r>
            <a:endParaRPr/>
          </a:p>
          <a:p>
            <a:pPr marL="228600" lvl="0" indent="-194310" algn="l" rtl="0">
              <a:lnSpc>
                <a:spcPct val="100000"/>
              </a:lnSpc>
              <a:spcBef>
                <a:spcPts val="1200"/>
              </a:spcBef>
              <a:spcAft>
                <a:spcPts val="0"/>
              </a:spcAft>
              <a:buSzPct val="100000"/>
              <a:buChar char="▪"/>
            </a:pPr>
            <a:r>
              <a:rPr lang="de-DE"/>
              <a:t>Quels sont les avantages que vous souhaitez obtenir ? Comment pouvez-vous les mesurer ?</a:t>
            </a:r>
            <a:endParaRPr/>
          </a:p>
          <a:p>
            <a:pPr marL="228600" lvl="0" indent="-194310" algn="l" rtl="0">
              <a:lnSpc>
                <a:spcPct val="100000"/>
              </a:lnSpc>
              <a:spcBef>
                <a:spcPts val="1200"/>
              </a:spcBef>
              <a:spcAft>
                <a:spcPts val="0"/>
              </a:spcAft>
              <a:buSzPct val="100000"/>
              <a:buChar char="▪"/>
            </a:pPr>
            <a:r>
              <a:rPr lang="de-DE"/>
              <a:t>Comment l'expérience peut-elle être réalisée ? Quels pourraient être les obstacles et les facilitateurs concrets ?</a:t>
            </a:r>
            <a:endParaRPr/>
          </a:p>
          <a:p>
            <a:pPr marL="228600" lvl="0" indent="-194310" algn="l" rtl="0">
              <a:lnSpc>
                <a:spcPct val="100000"/>
              </a:lnSpc>
              <a:spcBef>
                <a:spcPts val="1200"/>
              </a:spcBef>
              <a:spcAft>
                <a:spcPts val="0"/>
              </a:spcAft>
              <a:buSzPct val="100000"/>
              <a:buChar char="▪"/>
            </a:pPr>
            <a:r>
              <a:rPr lang="de-DE"/>
              <a:t>Combien de temps vais-je essayer d'utiliser cette application ?</a:t>
            </a:r>
            <a:endParaRPr/>
          </a:p>
          <a:p>
            <a:pPr marL="228600" lvl="0" indent="-76200" algn="l" rtl="0">
              <a:lnSpc>
                <a:spcPct val="100000"/>
              </a:lnSpc>
              <a:spcBef>
                <a:spcPts val="1200"/>
              </a:spcBef>
              <a:spcAft>
                <a:spcPts val="0"/>
              </a:spcAft>
              <a:buSzPct val="100000"/>
              <a:buNone/>
            </a:pPr>
            <a:endParaRPr/>
          </a:p>
          <a:p>
            <a:pPr marL="228600" lvl="0" indent="-76200" algn="l" rtl="0">
              <a:lnSpc>
                <a:spcPct val="100000"/>
              </a:lnSpc>
              <a:spcBef>
                <a:spcPts val="1200"/>
              </a:spcBef>
              <a:spcAft>
                <a:spcPts val="0"/>
              </a:spcAft>
              <a:buSzPct val="100000"/>
              <a:buNone/>
            </a:pPr>
            <a:endParaRPr/>
          </a:p>
        </p:txBody>
      </p:sp>
      <p:pic>
        <p:nvPicPr>
          <p:cNvPr id="452" name="Google Shape;452;p30"/>
          <p:cNvPicPr preferRelativeResize="0"/>
          <p:nvPr/>
        </p:nvPicPr>
        <p:blipFill rotWithShape="1">
          <a:blip r:embed="rId3">
            <a:alphaModFix/>
          </a:blip>
          <a:srcRect/>
          <a:stretch/>
        </p:blipFill>
        <p:spPr>
          <a:xfrm>
            <a:off x="6947618" y="1825512"/>
            <a:ext cx="4986044" cy="3326278"/>
          </a:xfrm>
          <a:prstGeom prst="rect">
            <a:avLst/>
          </a:prstGeom>
          <a:noFill/>
          <a:ln>
            <a:noFill/>
          </a:ln>
        </p:spPr>
      </p:pic>
      <p:sp>
        <p:nvSpPr>
          <p:cNvPr id="453" name="Google Shape;453;p30"/>
          <p:cNvSpPr/>
          <p:nvPr/>
        </p:nvSpPr>
        <p:spPr>
          <a:xfrm>
            <a:off x="9216323" y="6128770"/>
            <a:ext cx="24117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de-DE"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sp>
        <p:nvSpPr>
          <p:cNvPr id="454" name="Google Shape;454;p30"/>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30"/>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456" name="Google Shape;456;p30"/>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1"/>
          <p:cNvSpPr txBox="1">
            <a:spLocks noGrp="1"/>
          </p:cNvSpPr>
          <p:nvPr>
            <p:ph type="title"/>
          </p:nvPr>
        </p:nvSpPr>
        <p:spPr>
          <a:xfrm>
            <a:off x="558000" y="829450"/>
            <a:ext cx="68976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Vous êtes invités à passer à l'action !</a:t>
            </a:r>
            <a:endParaRPr/>
          </a:p>
        </p:txBody>
      </p:sp>
      <p:sp>
        <p:nvSpPr>
          <p:cNvPr id="462" name="Google Shape;462;p31"/>
          <p:cNvSpPr txBox="1">
            <a:spLocks noGrp="1"/>
          </p:cNvSpPr>
          <p:nvPr>
            <p:ph type="body" idx="1"/>
          </p:nvPr>
        </p:nvSpPr>
        <p:spPr>
          <a:xfrm>
            <a:off x="557999" y="1647599"/>
            <a:ext cx="5852100" cy="48660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SzPts val="2400"/>
              <a:buNone/>
            </a:pPr>
            <a:r>
              <a:rPr lang="de-DE" b="1"/>
              <a:t>Vous êtes invité à expérimenter en collaboration l'application de santé que vous avez choisie pour votre domaine personnel de vieillissement en bonne santé en utilisant les ressources de la plateforme de formation en ligne !</a:t>
            </a:r>
            <a:endParaRPr/>
          </a:p>
          <a:p>
            <a:pPr marL="0" lvl="0" indent="0" algn="l" rtl="0">
              <a:lnSpc>
                <a:spcPct val="100000"/>
              </a:lnSpc>
              <a:spcBef>
                <a:spcPts val="1200"/>
              </a:spcBef>
              <a:spcAft>
                <a:spcPts val="0"/>
              </a:spcAft>
              <a:buSzPts val="2400"/>
              <a:buNone/>
            </a:pPr>
            <a:r>
              <a:rPr lang="de-DE" b="1"/>
              <a:t>Veuillez suivre les étapes suivantes : </a:t>
            </a:r>
            <a:endParaRPr/>
          </a:p>
          <a:p>
            <a:pPr marL="457200" lvl="0" indent="-457200" algn="l" rtl="0">
              <a:lnSpc>
                <a:spcPct val="100000"/>
              </a:lnSpc>
              <a:spcBef>
                <a:spcPts val="1200"/>
              </a:spcBef>
              <a:spcAft>
                <a:spcPts val="0"/>
              </a:spcAft>
              <a:buSzPts val="2400"/>
              <a:buFont typeface="Calibri"/>
              <a:buAutoNum type="arabicParenBoth"/>
            </a:pPr>
            <a:r>
              <a:rPr lang="de-DE"/>
              <a:t>Utilisez l'application pendant 7 jours.</a:t>
            </a:r>
            <a:endParaRPr/>
          </a:p>
          <a:p>
            <a:pPr marL="457200" lvl="0" indent="-457200" algn="l" rtl="0">
              <a:lnSpc>
                <a:spcPct val="100000"/>
              </a:lnSpc>
              <a:spcBef>
                <a:spcPts val="1200"/>
              </a:spcBef>
              <a:spcAft>
                <a:spcPts val="0"/>
              </a:spcAft>
              <a:buSzPts val="2400"/>
              <a:buFont typeface="Calibri"/>
              <a:buAutoNum type="arabicParenBoth"/>
            </a:pPr>
            <a:r>
              <a:rPr lang="de-DE"/>
              <a:t>Prenez dix minutes par jour pour remplir votre journal d'utilisateur.</a:t>
            </a:r>
            <a:endParaRPr/>
          </a:p>
          <a:p>
            <a:pPr marL="457200" lvl="0" indent="-457200" algn="l" rtl="0">
              <a:lnSpc>
                <a:spcPct val="100000"/>
              </a:lnSpc>
              <a:spcBef>
                <a:spcPts val="1200"/>
              </a:spcBef>
              <a:spcAft>
                <a:spcPts val="0"/>
              </a:spcAft>
              <a:buSzPts val="2400"/>
              <a:buFont typeface="Calibri"/>
              <a:buAutoNum type="arabicParenBoth"/>
            </a:pPr>
            <a:r>
              <a:rPr lang="de-DE"/>
              <a:t>Poser des questions en cas de problème. </a:t>
            </a:r>
            <a:endParaRPr/>
          </a:p>
          <a:p>
            <a:pPr marL="457200" lvl="0" indent="-457200" algn="l" rtl="0">
              <a:lnSpc>
                <a:spcPct val="100000"/>
              </a:lnSpc>
              <a:spcBef>
                <a:spcPts val="1200"/>
              </a:spcBef>
              <a:spcAft>
                <a:spcPts val="0"/>
              </a:spcAft>
              <a:buSzPts val="2400"/>
              <a:buFont typeface="Calibri"/>
              <a:buAutoNum type="arabicParenBoth"/>
            </a:pPr>
            <a:r>
              <a:rPr lang="de-DE"/>
              <a:t>N'hésitez pas à lire les journaux intimes des uns et des autres. </a:t>
            </a:r>
            <a:endParaRPr/>
          </a:p>
        </p:txBody>
      </p:sp>
      <p:pic>
        <p:nvPicPr>
          <p:cNvPr id="463" name="Google Shape;463;p31"/>
          <p:cNvPicPr preferRelativeResize="0"/>
          <p:nvPr/>
        </p:nvPicPr>
        <p:blipFill rotWithShape="1">
          <a:blip r:embed="rId3">
            <a:alphaModFix/>
          </a:blip>
          <a:srcRect/>
          <a:stretch/>
        </p:blipFill>
        <p:spPr>
          <a:xfrm>
            <a:off x="6586195" y="1647599"/>
            <a:ext cx="5605805" cy="3941582"/>
          </a:xfrm>
          <a:prstGeom prst="rect">
            <a:avLst/>
          </a:prstGeom>
          <a:noFill/>
          <a:ln>
            <a:noFill/>
          </a:ln>
        </p:spPr>
      </p:pic>
      <p:sp>
        <p:nvSpPr>
          <p:cNvPr id="464" name="Google Shape;464;p31"/>
          <p:cNvSpPr/>
          <p:nvPr/>
        </p:nvSpPr>
        <p:spPr>
          <a:xfrm>
            <a:off x="9656717" y="6287986"/>
            <a:ext cx="24117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de-DE"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sp>
        <p:nvSpPr>
          <p:cNvPr id="465" name="Google Shape;465;p31"/>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p31"/>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467" name="Google Shape;467;p31"/>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2"/>
          <p:cNvSpPr txBox="1">
            <a:spLocks noGrp="1"/>
          </p:cNvSpPr>
          <p:nvPr>
            <p:ph type="title"/>
          </p:nvPr>
        </p:nvSpPr>
        <p:spPr>
          <a:xfrm>
            <a:off x="558000" y="927600"/>
            <a:ext cx="11059800" cy="605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ct val="100000"/>
              <a:buFont typeface="Calibri"/>
              <a:buNone/>
            </a:pPr>
            <a:r>
              <a:rPr lang="de-DE"/>
              <a:t>Trouver et utiliser le modèle de "Journal de l'utilisateur" sur la plate-forme de formation en ligne.</a:t>
            </a:r>
            <a:endParaRPr/>
          </a:p>
        </p:txBody>
      </p:sp>
      <p:sp>
        <p:nvSpPr>
          <p:cNvPr id="473" name="Google Shape;473;p32"/>
          <p:cNvSpPr txBox="1">
            <a:spLocks noGrp="1"/>
          </p:cNvSpPr>
          <p:nvPr>
            <p:ph type="body" idx="1"/>
          </p:nvPr>
        </p:nvSpPr>
        <p:spPr>
          <a:xfrm>
            <a:off x="557999" y="1647599"/>
            <a:ext cx="6981900" cy="4866000"/>
          </a:xfrm>
          <a:prstGeom prst="rect">
            <a:avLst/>
          </a:prstGeom>
          <a:noFill/>
          <a:ln>
            <a:noFill/>
          </a:ln>
        </p:spPr>
        <p:txBody>
          <a:bodyPr spcFirstLastPara="1" wrap="square" lIns="91425" tIns="45700" rIns="91425" bIns="45700" anchor="t" anchorCtr="0">
            <a:normAutofit fontScale="92500" lnSpcReduction="10000"/>
          </a:bodyPr>
          <a:lstStyle/>
          <a:p>
            <a:pPr marL="228600" lvl="0" indent="-217169" algn="l" rtl="0">
              <a:lnSpc>
                <a:spcPct val="100000"/>
              </a:lnSpc>
              <a:spcBef>
                <a:spcPts val="0"/>
              </a:spcBef>
              <a:spcAft>
                <a:spcPts val="0"/>
              </a:spcAft>
              <a:buSzPct val="100000"/>
              <a:buChar char="▪"/>
            </a:pPr>
            <a:r>
              <a:rPr lang="de-DE"/>
              <a:t>Veuillez vous efforcer d'utiliser l'application quotidiennement et régulièrement pendant une semaine.</a:t>
            </a:r>
            <a:endParaRPr/>
          </a:p>
          <a:p>
            <a:pPr marL="228600" lvl="0" indent="-217169" algn="l" rtl="0">
              <a:lnSpc>
                <a:spcPct val="100000"/>
              </a:lnSpc>
              <a:spcBef>
                <a:spcPts val="1200"/>
              </a:spcBef>
              <a:spcAft>
                <a:spcPts val="0"/>
              </a:spcAft>
              <a:buSzPct val="100000"/>
              <a:buChar char="▪"/>
            </a:pPr>
            <a:r>
              <a:rPr lang="de-DE"/>
              <a:t>Trouver le document Word "Journal de l'utilisateur" sur la plate-forme de formation en ligne</a:t>
            </a:r>
            <a:endParaRPr/>
          </a:p>
          <a:p>
            <a:pPr marL="228600" lvl="0" indent="-217169" algn="l" rtl="0">
              <a:lnSpc>
                <a:spcPct val="100000"/>
              </a:lnSpc>
              <a:spcBef>
                <a:spcPts val="1200"/>
              </a:spcBef>
              <a:spcAft>
                <a:spcPts val="0"/>
              </a:spcAft>
              <a:buSzPct val="100000"/>
              <a:buChar char="▪"/>
            </a:pPr>
            <a:r>
              <a:rPr lang="de-DE"/>
              <a:t>Il contient des détails sur l'application que vous utilisez, vous demande les raisons de votre choix, vos objectifs SMART et vous permet de tenir un journal quotidien pour enregistrer vos expériences.</a:t>
            </a:r>
            <a:endParaRPr/>
          </a:p>
          <a:p>
            <a:pPr marL="228600" lvl="0" indent="-217169" algn="l" rtl="0">
              <a:lnSpc>
                <a:spcPct val="100000"/>
              </a:lnSpc>
              <a:spcBef>
                <a:spcPts val="1200"/>
              </a:spcBef>
              <a:spcAft>
                <a:spcPts val="0"/>
              </a:spcAft>
              <a:buSzPct val="100000"/>
              <a:buChar char="▪"/>
            </a:pPr>
            <a:r>
              <a:rPr lang="de-DE"/>
              <a:t>Ne prenez que 10 minutes par jour pour mettre à jour votre agenda sur la plateforme. Rédigez des énoncés courts sous forme de puces.</a:t>
            </a:r>
            <a:endParaRPr/>
          </a:p>
          <a:p>
            <a:pPr marL="228600" lvl="0" indent="-217169" algn="l" rtl="0">
              <a:lnSpc>
                <a:spcPct val="100000"/>
              </a:lnSpc>
              <a:spcBef>
                <a:spcPts val="1200"/>
              </a:spcBef>
              <a:spcAft>
                <a:spcPts val="0"/>
              </a:spcAft>
              <a:buSzPct val="100000"/>
              <a:buChar char="▪"/>
            </a:pPr>
            <a:r>
              <a:rPr lang="de-DE"/>
              <a:t>Si vous ne souhaitez pas partager vos expériences, vous pouvez garder votre "journal d'utilisateur" privé.</a:t>
            </a:r>
            <a:endParaRPr/>
          </a:p>
          <a:p>
            <a:pPr marL="228600" lvl="0" indent="-87629" algn="l" rtl="0">
              <a:lnSpc>
                <a:spcPct val="100000"/>
              </a:lnSpc>
              <a:spcBef>
                <a:spcPts val="1200"/>
              </a:spcBef>
              <a:spcAft>
                <a:spcPts val="0"/>
              </a:spcAft>
              <a:buSzPct val="100000"/>
              <a:buNone/>
            </a:pPr>
            <a:endParaRPr/>
          </a:p>
        </p:txBody>
      </p:sp>
      <p:pic>
        <p:nvPicPr>
          <p:cNvPr id="474" name="Google Shape;474;p32"/>
          <p:cNvPicPr preferRelativeResize="0"/>
          <p:nvPr/>
        </p:nvPicPr>
        <p:blipFill rotWithShape="1">
          <a:blip r:embed="rId3">
            <a:alphaModFix/>
          </a:blip>
          <a:srcRect/>
          <a:stretch/>
        </p:blipFill>
        <p:spPr>
          <a:xfrm>
            <a:off x="7848722" y="1931581"/>
            <a:ext cx="4123539" cy="3443800"/>
          </a:xfrm>
          <a:prstGeom prst="rect">
            <a:avLst/>
          </a:prstGeom>
          <a:noFill/>
          <a:ln>
            <a:noFill/>
          </a:ln>
        </p:spPr>
      </p:pic>
      <p:sp>
        <p:nvSpPr>
          <p:cNvPr id="475" name="Google Shape;475;p32"/>
          <p:cNvSpPr/>
          <p:nvPr/>
        </p:nvSpPr>
        <p:spPr>
          <a:xfrm>
            <a:off x="9656717" y="644038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de-DE"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sp>
        <p:nvSpPr>
          <p:cNvPr id="476" name="Google Shape;476;p32"/>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7" name="Google Shape;477;p32"/>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478" name="Google Shape;478;p32"/>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3"/>
          <p:cNvSpPr txBox="1">
            <a:spLocks noGrp="1"/>
          </p:cNvSpPr>
          <p:nvPr>
            <p:ph type="title"/>
          </p:nvPr>
        </p:nvSpPr>
        <p:spPr>
          <a:xfrm>
            <a:off x="558000" y="1003800"/>
            <a:ext cx="11059800" cy="605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ct val="100000"/>
              <a:buFont typeface="Calibri"/>
              <a:buNone/>
            </a:pPr>
            <a:r>
              <a:rPr lang="de-DE"/>
              <a:t>Participer aux expériences des autres sur la plateforme de formation en ligne</a:t>
            </a:r>
            <a:endParaRPr/>
          </a:p>
        </p:txBody>
      </p:sp>
      <p:sp>
        <p:nvSpPr>
          <p:cNvPr id="484" name="Google Shape;484;p33"/>
          <p:cNvSpPr txBox="1">
            <a:spLocks noGrp="1"/>
          </p:cNvSpPr>
          <p:nvPr>
            <p:ph type="body" idx="1"/>
          </p:nvPr>
        </p:nvSpPr>
        <p:spPr>
          <a:xfrm>
            <a:off x="557999" y="1723799"/>
            <a:ext cx="6981900" cy="4866000"/>
          </a:xfrm>
          <a:prstGeom prst="rect">
            <a:avLst/>
          </a:prstGeom>
          <a:noFill/>
          <a:ln>
            <a:noFill/>
          </a:ln>
        </p:spPr>
        <p:txBody>
          <a:bodyPr spcFirstLastPara="1" wrap="square" lIns="91425" tIns="45700" rIns="91425" bIns="45700" anchor="t" anchorCtr="0">
            <a:normAutofit fontScale="92500"/>
          </a:bodyPr>
          <a:lstStyle/>
          <a:p>
            <a:pPr marL="228600" lvl="0" indent="-217169" algn="l" rtl="0">
              <a:lnSpc>
                <a:spcPct val="100000"/>
              </a:lnSpc>
              <a:spcBef>
                <a:spcPts val="0"/>
              </a:spcBef>
              <a:spcAft>
                <a:spcPts val="0"/>
              </a:spcAft>
              <a:buSzPct val="100000"/>
              <a:buChar char="▪"/>
            </a:pPr>
            <a:r>
              <a:rPr lang="de-DE"/>
              <a:t>Si vous rencontrez des problèmes techniques ou autres qui vous empêcheraient de relever le défi, veuillez utiliser les outils de communication de la plateforme e-Training.</a:t>
            </a:r>
            <a:endParaRPr/>
          </a:p>
          <a:p>
            <a:pPr marL="0" lvl="0" indent="0" algn="l" rtl="0">
              <a:lnSpc>
                <a:spcPct val="100000"/>
              </a:lnSpc>
              <a:spcBef>
                <a:spcPts val="1200"/>
              </a:spcBef>
              <a:spcAft>
                <a:spcPts val="0"/>
              </a:spcAft>
              <a:buSzPct val="100000"/>
              <a:buNone/>
            </a:pPr>
            <a:r>
              <a:rPr lang="de-DE"/>
              <a:t> N'hésitez pas à échanger vos connaissances et vos expériences : </a:t>
            </a:r>
            <a:endParaRPr/>
          </a:p>
          <a:p>
            <a:pPr marL="228600" lvl="0" indent="-217169" algn="l" rtl="0">
              <a:lnSpc>
                <a:spcPct val="100000"/>
              </a:lnSpc>
              <a:spcBef>
                <a:spcPts val="1200"/>
              </a:spcBef>
              <a:spcAft>
                <a:spcPts val="0"/>
              </a:spcAft>
              <a:buSzPct val="100000"/>
              <a:buChar char="▪"/>
            </a:pPr>
            <a:r>
              <a:rPr lang="de-DE"/>
              <a:t>N'hésitez pas à poser des questions et à communiquer entre vous pour aider tout le monde à relever le défi.</a:t>
            </a:r>
            <a:endParaRPr/>
          </a:p>
          <a:p>
            <a:pPr marL="228600" lvl="0" indent="-217169" algn="l" rtl="0">
              <a:lnSpc>
                <a:spcPct val="100000"/>
              </a:lnSpc>
              <a:spcBef>
                <a:spcPts val="1200"/>
              </a:spcBef>
              <a:spcAft>
                <a:spcPts val="0"/>
              </a:spcAft>
              <a:buSzPct val="100000"/>
              <a:buChar char="▪"/>
            </a:pPr>
            <a:r>
              <a:rPr lang="de-DE"/>
              <a:t>Vous pouvez répondre aux messages concernant des problèmes, si vous connaissez une solution !</a:t>
            </a:r>
            <a:endParaRPr/>
          </a:p>
          <a:p>
            <a:pPr marL="228600" lvl="0" indent="-217169" algn="l" rtl="0">
              <a:lnSpc>
                <a:spcPct val="100000"/>
              </a:lnSpc>
              <a:spcBef>
                <a:spcPts val="1200"/>
              </a:spcBef>
              <a:spcAft>
                <a:spcPts val="0"/>
              </a:spcAft>
              <a:buSzPct val="100000"/>
              <a:buChar char="▪"/>
            </a:pPr>
            <a:r>
              <a:rPr lang="de-DE"/>
              <a:t>S'il existe des "journaux d'utilisateurs" publics, n'hésitez pas à les lire pour découvrir les expériences de vos pairs.</a:t>
            </a:r>
            <a:endParaRPr/>
          </a:p>
          <a:p>
            <a:pPr marL="228600" lvl="0" indent="-87629" algn="l" rtl="0">
              <a:lnSpc>
                <a:spcPct val="100000"/>
              </a:lnSpc>
              <a:spcBef>
                <a:spcPts val="1200"/>
              </a:spcBef>
              <a:spcAft>
                <a:spcPts val="0"/>
              </a:spcAft>
              <a:buSzPct val="100000"/>
              <a:buNone/>
            </a:pPr>
            <a:endParaRPr/>
          </a:p>
          <a:p>
            <a:pPr marL="228600" lvl="0" indent="-87629" algn="l" rtl="0">
              <a:lnSpc>
                <a:spcPct val="100000"/>
              </a:lnSpc>
              <a:spcBef>
                <a:spcPts val="1200"/>
              </a:spcBef>
              <a:spcAft>
                <a:spcPts val="0"/>
              </a:spcAft>
              <a:buSzPct val="100000"/>
              <a:buNone/>
            </a:pPr>
            <a:endParaRPr/>
          </a:p>
          <a:p>
            <a:pPr marL="228600" lvl="0" indent="-87629" algn="l" rtl="0">
              <a:lnSpc>
                <a:spcPct val="100000"/>
              </a:lnSpc>
              <a:spcBef>
                <a:spcPts val="1200"/>
              </a:spcBef>
              <a:spcAft>
                <a:spcPts val="0"/>
              </a:spcAft>
              <a:buSzPct val="100000"/>
              <a:buNone/>
            </a:pPr>
            <a:endParaRPr/>
          </a:p>
        </p:txBody>
      </p:sp>
      <p:pic>
        <p:nvPicPr>
          <p:cNvPr id="485" name="Google Shape;485;p33"/>
          <p:cNvPicPr preferRelativeResize="0"/>
          <p:nvPr/>
        </p:nvPicPr>
        <p:blipFill rotWithShape="1">
          <a:blip r:embed="rId3">
            <a:alphaModFix/>
          </a:blip>
          <a:srcRect/>
          <a:stretch/>
        </p:blipFill>
        <p:spPr>
          <a:xfrm>
            <a:off x="9016359" y="1532696"/>
            <a:ext cx="2144134" cy="2140784"/>
          </a:xfrm>
          <a:prstGeom prst="rect">
            <a:avLst/>
          </a:prstGeom>
          <a:noFill/>
          <a:ln>
            <a:noFill/>
          </a:ln>
        </p:spPr>
      </p:pic>
      <p:pic>
        <p:nvPicPr>
          <p:cNvPr id="486" name="Google Shape;486;p33"/>
          <p:cNvPicPr preferRelativeResize="0"/>
          <p:nvPr/>
        </p:nvPicPr>
        <p:blipFill rotWithShape="1">
          <a:blip r:embed="rId4">
            <a:alphaModFix/>
          </a:blip>
          <a:srcRect/>
          <a:stretch/>
        </p:blipFill>
        <p:spPr>
          <a:xfrm>
            <a:off x="9044893" y="3798685"/>
            <a:ext cx="2087064" cy="2087064"/>
          </a:xfrm>
          <a:prstGeom prst="rect">
            <a:avLst/>
          </a:prstGeom>
          <a:noFill/>
          <a:ln>
            <a:noFill/>
          </a:ln>
        </p:spPr>
      </p:pic>
      <p:sp>
        <p:nvSpPr>
          <p:cNvPr id="487" name="Google Shape;487;p33"/>
          <p:cNvSpPr/>
          <p:nvPr/>
        </p:nvSpPr>
        <p:spPr>
          <a:xfrm>
            <a:off x="9184848" y="6378320"/>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Source| </a:t>
            </a:r>
            <a:r>
              <a:rPr lang="de-DE" sz="1200" u="sng">
                <a:solidFill>
                  <a:schemeClr val="dk1"/>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sp>
        <p:nvSpPr>
          <p:cNvPr id="488" name="Google Shape;488;p33"/>
          <p:cNvSpPr/>
          <p:nvPr/>
        </p:nvSpPr>
        <p:spPr>
          <a:xfrm>
            <a:off x="7720543" y="6378319"/>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a:solidFill>
                  <a:schemeClr val="dk1"/>
                </a:solidFill>
                <a:latin typeface="Calibri"/>
                <a:ea typeface="Calibri"/>
                <a:cs typeface="Calibri"/>
                <a:sym typeface="Calibri"/>
              </a:rPr>
              <a:t>Source|</a:t>
            </a:r>
            <a:endParaRPr/>
          </a:p>
        </p:txBody>
      </p:sp>
      <p:sp>
        <p:nvSpPr>
          <p:cNvPr id="489" name="Google Shape;489;p33"/>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0" name="Google Shape;490;p33"/>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491" name="Google Shape;491;p33"/>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4"/>
          <p:cNvSpPr txBox="1">
            <a:spLocks noGrp="1"/>
          </p:cNvSpPr>
          <p:nvPr>
            <p:ph type="title"/>
          </p:nvPr>
        </p:nvSpPr>
        <p:spPr>
          <a:xfrm>
            <a:off x="558000" y="7752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Message important concernant le défi : c'est à vous de choisir ! </a:t>
            </a:r>
            <a:endParaRPr/>
          </a:p>
        </p:txBody>
      </p:sp>
      <p:sp>
        <p:nvSpPr>
          <p:cNvPr id="497" name="Google Shape;497;p34"/>
          <p:cNvSpPr txBox="1">
            <a:spLocks noGrp="1"/>
          </p:cNvSpPr>
          <p:nvPr>
            <p:ph type="body" idx="1"/>
          </p:nvPr>
        </p:nvSpPr>
        <p:spPr>
          <a:xfrm>
            <a:off x="557999" y="1495199"/>
            <a:ext cx="6981900" cy="4866000"/>
          </a:xfrm>
          <a:prstGeom prst="rect">
            <a:avLst/>
          </a:prstGeom>
          <a:noFill/>
          <a:ln>
            <a:noFill/>
          </a:ln>
        </p:spPr>
        <p:txBody>
          <a:bodyPr spcFirstLastPara="1" wrap="square" lIns="91425" tIns="45700" rIns="91425" bIns="45700" anchor="t" anchorCtr="0">
            <a:normAutofit fontScale="92500" lnSpcReduction="10000"/>
          </a:bodyPr>
          <a:lstStyle/>
          <a:p>
            <a:pPr marL="228600" lvl="0" indent="-205740" algn="l" rtl="0">
              <a:lnSpc>
                <a:spcPct val="100000"/>
              </a:lnSpc>
              <a:spcBef>
                <a:spcPts val="0"/>
              </a:spcBef>
              <a:spcAft>
                <a:spcPts val="0"/>
              </a:spcAft>
              <a:buSzPct val="100000"/>
              <a:buChar char="▪"/>
            </a:pPr>
            <a:r>
              <a:rPr lang="de-DE"/>
              <a:t>Remplir le "Journal de l'utilisateur" et le mettre à jour sur la plateforme est totalement volontaire !</a:t>
            </a:r>
            <a:endParaRPr/>
          </a:p>
          <a:p>
            <a:pPr marL="228600" lvl="0" indent="-205740" algn="l" rtl="0">
              <a:lnSpc>
                <a:spcPct val="100000"/>
              </a:lnSpc>
              <a:spcBef>
                <a:spcPts val="1200"/>
              </a:spcBef>
              <a:spcAft>
                <a:spcPts val="0"/>
              </a:spcAft>
              <a:buSzPct val="100000"/>
              <a:buChar char="▪"/>
            </a:pPr>
            <a:r>
              <a:rPr lang="de-DE"/>
              <a:t>Le choix de rendre votre journal public pour que tout le monde puisse le lire ou de le garder privé est une décision que vous êtes libre de prendre !</a:t>
            </a:r>
            <a:endParaRPr/>
          </a:p>
          <a:p>
            <a:pPr marL="228600" lvl="0" indent="-205740" algn="l" rtl="0">
              <a:lnSpc>
                <a:spcPct val="100000"/>
              </a:lnSpc>
              <a:spcBef>
                <a:spcPts val="1200"/>
              </a:spcBef>
              <a:spcAft>
                <a:spcPts val="0"/>
              </a:spcAft>
              <a:buSzPct val="100000"/>
              <a:buChar char="▪"/>
            </a:pPr>
            <a:r>
              <a:rPr lang="de-DE"/>
              <a:t>Vous pouvez simplement utiliser l'application de votre choix pour l'auto-apprentissage !</a:t>
            </a:r>
            <a:endParaRPr/>
          </a:p>
          <a:p>
            <a:pPr marL="228600" lvl="0" indent="-205740" algn="l" rtl="0">
              <a:lnSpc>
                <a:spcPct val="100000"/>
              </a:lnSpc>
              <a:spcBef>
                <a:spcPts val="1200"/>
              </a:spcBef>
              <a:spcAft>
                <a:spcPts val="0"/>
              </a:spcAft>
              <a:buSzPct val="100000"/>
              <a:buChar char="▪"/>
            </a:pPr>
            <a:r>
              <a:rPr lang="de-DE"/>
              <a:t>Si vous utilisez des applications similaires, n'hésitez pas à vous connecter et à échanger vos expériences à l'aide d'outils de communication.</a:t>
            </a:r>
            <a:endParaRPr/>
          </a:p>
          <a:p>
            <a:pPr marL="228600" lvl="0" indent="-205740" algn="l" rtl="0">
              <a:lnSpc>
                <a:spcPct val="100000"/>
              </a:lnSpc>
              <a:spcBef>
                <a:spcPts val="1200"/>
              </a:spcBef>
              <a:spcAft>
                <a:spcPts val="0"/>
              </a:spcAft>
              <a:buSzPct val="100000"/>
              <a:buChar char="▪"/>
            </a:pPr>
            <a:r>
              <a:rPr lang="de-DE"/>
              <a:t>La tenue d'un journal et la lecture des autres journaux peuvent vous aider à vous préparer à notre discussion lors de la session de clôture !</a:t>
            </a:r>
            <a:endParaRPr/>
          </a:p>
          <a:p>
            <a:pPr marL="228600" lvl="0" indent="-76200" algn="l" rtl="0">
              <a:lnSpc>
                <a:spcPct val="100000"/>
              </a:lnSpc>
              <a:spcBef>
                <a:spcPts val="1200"/>
              </a:spcBef>
              <a:spcAft>
                <a:spcPts val="0"/>
              </a:spcAft>
              <a:buSzPct val="100000"/>
              <a:buNone/>
            </a:pPr>
            <a:endParaRPr/>
          </a:p>
          <a:p>
            <a:pPr marL="228600" lvl="0" indent="-76200" algn="l" rtl="0">
              <a:lnSpc>
                <a:spcPct val="100000"/>
              </a:lnSpc>
              <a:spcBef>
                <a:spcPts val="1200"/>
              </a:spcBef>
              <a:spcAft>
                <a:spcPts val="0"/>
              </a:spcAft>
              <a:buSzPct val="100000"/>
              <a:buNone/>
            </a:pPr>
            <a:endParaRPr/>
          </a:p>
        </p:txBody>
      </p:sp>
      <p:sp>
        <p:nvSpPr>
          <p:cNvPr id="498" name="Google Shape;498;p34"/>
          <p:cNvSpPr/>
          <p:nvPr/>
        </p:nvSpPr>
        <p:spPr>
          <a:xfrm>
            <a:off x="9184848" y="6073520"/>
            <a:ext cx="24117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a:t>
            </a:r>
            <a:r>
              <a:rPr lang="de-DE"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pic>
        <p:nvPicPr>
          <p:cNvPr id="499" name="Google Shape;499;p34"/>
          <p:cNvPicPr preferRelativeResize="0"/>
          <p:nvPr/>
        </p:nvPicPr>
        <p:blipFill rotWithShape="1">
          <a:blip r:embed="rId5">
            <a:alphaModFix/>
          </a:blip>
          <a:srcRect/>
          <a:stretch/>
        </p:blipFill>
        <p:spPr>
          <a:xfrm>
            <a:off x="7539789" y="1577162"/>
            <a:ext cx="4572093" cy="4104168"/>
          </a:xfrm>
          <a:prstGeom prst="rect">
            <a:avLst/>
          </a:prstGeom>
          <a:noFill/>
          <a:ln>
            <a:noFill/>
          </a:ln>
        </p:spPr>
      </p:pic>
      <p:sp>
        <p:nvSpPr>
          <p:cNvPr id="500" name="Google Shape;500;p34"/>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1" name="Google Shape;501;p34"/>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502" name="Google Shape;502;p34"/>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507"/>
        <p:cNvGrpSpPr/>
        <p:nvPr/>
      </p:nvGrpSpPr>
      <p:grpSpPr>
        <a:xfrm>
          <a:off x="0" y="0"/>
          <a:ext cx="0" cy="0"/>
          <a:chOff x="0" y="0"/>
          <a:chExt cx="0" cy="0"/>
        </a:xfrm>
      </p:grpSpPr>
      <p:sp>
        <p:nvSpPr>
          <p:cNvPr id="508" name="Google Shape;508;p35"/>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9" name="Google Shape;509;p35"/>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10" name="Google Shape;510;p35"/>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511" name="Google Shape;511;p35"/>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512" name="Google Shape;512;p35"/>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rgbClr val="C01E24"/>
              </a:buClr>
              <a:buSzPct val="100000"/>
              <a:buFont typeface="Calibri"/>
              <a:buNone/>
            </a:pPr>
            <a:r>
              <a:rPr lang="de-DE" sz="2800">
                <a:solidFill>
                  <a:srgbClr val="C01E24"/>
                </a:solidFill>
                <a:latin typeface="Calibri"/>
                <a:ea typeface="Calibri"/>
                <a:cs typeface="Calibri"/>
                <a:sym typeface="Calibri"/>
              </a:rPr>
              <a:t>Félicitations !</a:t>
            </a:r>
            <a:br>
              <a:rPr lang="de-DE" sz="2800">
                <a:solidFill>
                  <a:srgbClr val="C01E24"/>
                </a:solidFill>
                <a:latin typeface="Calibri"/>
                <a:ea typeface="Calibri"/>
                <a:cs typeface="Calibri"/>
                <a:sym typeface="Calibri"/>
              </a:rPr>
            </a:br>
            <a:r>
              <a:rPr lang="de-DE" sz="2800">
                <a:solidFill>
                  <a:srgbClr val="C01E24"/>
                </a:solidFill>
                <a:latin typeface="Calibri"/>
                <a:ea typeface="Calibri"/>
                <a:cs typeface="Calibri"/>
                <a:sym typeface="Calibri"/>
              </a:rPr>
              <a:t>Vous avez terminé la session de formation expérientielle de ce module !</a:t>
            </a:r>
            <a:endParaRPr/>
          </a:p>
        </p:txBody>
      </p:sp>
      <p:pic>
        <p:nvPicPr>
          <p:cNvPr id="513" name="Google Shape;513;p35"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1"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de-DE" sz="2200" b="1">
                <a:solidFill>
                  <a:srgbClr val="203864"/>
                </a:solidFill>
              </a:rPr>
              <a:t>Objectifs</a:t>
            </a:r>
            <a:endParaRPr>
              <a:solidFill>
                <a:srgbClr val="203864"/>
              </a:solidFill>
            </a:endParaRPr>
          </a:p>
        </p:txBody>
      </p:sp>
      <p:sp>
        <p:nvSpPr>
          <p:cNvPr id="135" name="Google Shape;135;p4"/>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4"/>
          <p:cNvSpPr txBox="1"/>
          <p:nvPr/>
        </p:nvSpPr>
        <p:spPr>
          <a:xfrm>
            <a:off x="526419" y="348996"/>
            <a:ext cx="7931781"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137" name="Google Shape;137;p4"/>
          <p:cNvSpPr/>
          <p:nvPr/>
        </p:nvSpPr>
        <p:spPr>
          <a:xfrm>
            <a:off x="117332" y="438863"/>
            <a:ext cx="41710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 </a:t>
            </a:r>
            <a:endParaRPr sz="2200" b="1">
              <a:solidFill>
                <a:schemeClr val="lt1"/>
              </a:solidFill>
              <a:latin typeface="Gill Sans"/>
              <a:ea typeface="Gill Sans"/>
              <a:cs typeface="Gill Sans"/>
              <a:sym typeface="Gill Sans"/>
            </a:endParaRPr>
          </a:p>
        </p:txBody>
      </p:sp>
      <p:sp>
        <p:nvSpPr>
          <p:cNvPr id="138" name="Google Shape;138;p4"/>
          <p:cNvSpPr txBox="1">
            <a:spLocks noGrp="1"/>
          </p:cNvSpPr>
          <p:nvPr>
            <p:ph type="body" idx="1"/>
          </p:nvPr>
        </p:nvSpPr>
        <p:spPr>
          <a:xfrm>
            <a:off x="558000" y="2659117"/>
            <a:ext cx="8270690" cy="334654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Clr>
                <a:srgbClr val="C00000"/>
              </a:buClr>
              <a:buSzPct val="100000"/>
              <a:buFont typeface="Noto Sans Symbols"/>
              <a:buChar char="✔"/>
            </a:pPr>
            <a:r>
              <a:rPr lang="de-DE"/>
              <a:t>Découvrir les caractéristiques d'une application de santé spécifique pour un vieillissement en bonne santé.</a:t>
            </a:r>
            <a:endParaRPr/>
          </a:p>
          <a:p>
            <a:pPr marL="228600" lvl="0" indent="-228600" algn="l" rtl="0">
              <a:lnSpc>
                <a:spcPct val="100000"/>
              </a:lnSpc>
              <a:spcBef>
                <a:spcPts val="1200"/>
              </a:spcBef>
              <a:spcAft>
                <a:spcPts val="0"/>
              </a:spcAft>
              <a:buClr>
                <a:srgbClr val="C00000"/>
              </a:buClr>
              <a:buSzPct val="100000"/>
              <a:buFont typeface="Noto Sans Symbols"/>
              <a:buChar char="✔"/>
            </a:pPr>
            <a:r>
              <a:rPr lang="de-DE"/>
              <a:t>Comprendre en profondeur l'utilité des objectifs SMART et se familiariser avec leur utilisation.</a:t>
            </a:r>
            <a:endParaRPr/>
          </a:p>
          <a:p>
            <a:pPr marL="228600" lvl="0" indent="-228600" algn="l" rtl="0">
              <a:lnSpc>
                <a:spcPct val="100000"/>
              </a:lnSpc>
              <a:spcBef>
                <a:spcPts val="1200"/>
              </a:spcBef>
              <a:spcAft>
                <a:spcPts val="0"/>
              </a:spcAft>
              <a:buClr>
                <a:srgbClr val="C00000"/>
              </a:buClr>
              <a:buSzPct val="100000"/>
              <a:buFont typeface="Noto Sans Symbols"/>
              <a:buChar char="✔"/>
            </a:pPr>
            <a:r>
              <a:rPr lang="de-DE"/>
              <a:t>Appliquer les connaissances théoriques et les compétences de réflexion acquises au cours de la session d'enseignement.</a:t>
            </a:r>
            <a:endParaRPr/>
          </a:p>
          <a:p>
            <a:pPr marL="228600" lvl="0" indent="-228600" algn="l" rtl="0">
              <a:lnSpc>
                <a:spcPct val="100000"/>
              </a:lnSpc>
              <a:spcBef>
                <a:spcPts val="1200"/>
              </a:spcBef>
              <a:spcAft>
                <a:spcPts val="0"/>
              </a:spcAft>
              <a:buClr>
                <a:srgbClr val="C00000"/>
              </a:buClr>
              <a:buSzPct val="100000"/>
              <a:buFont typeface="Noto Sans Symbols"/>
              <a:buChar char="✔"/>
            </a:pPr>
            <a:r>
              <a:rPr lang="de-DE"/>
              <a:t>Être invité à relever le défi de l'intégration dans la vie réelle à l'aide de la plateforme de formation en ligne. </a:t>
            </a:r>
            <a:br>
              <a:rPr lang="de-DE"/>
            </a:br>
            <a:endParaRPr/>
          </a:p>
          <a:p>
            <a:pPr marL="228600" lvl="0" indent="-99377" algn="l" rtl="0">
              <a:lnSpc>
                <a:spcPct val="100000"/>
              </a:lnSpc>
              <a:spcBef>
                <a:spcPts val="1200"/>
              </a:spcBef>
              <a:spcAft>
                <a:spcPts val="0"/>
              </a:spcAft>
              <a:buClr>
                <a:srgbClr val="C00000"/>
              </a:buClr>
              <a:buSzPct val="100000"/>
              <a:buFont typeface="Noto Sans Symbols"/>
              <a:buNone/>
            </a:pPr>
            <a:endParaRPr/>
          </a:p>
        </p:txBody>
      </p:sp>
      <p:sp>
        <p:nvSpPr>
          <p:cNvPr id="139" name="Google Shape;139;p4"/>
          <p:cNvSpPr txBox="1"/>
          <p:nvPr/>
        </p:nvSpPr>
        <p:spPr>
          <a:xfrm>
            <a:off x="8312134" y="6156715"/>
            <a:ext cx="387986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 Image par nuraghies sur Freepik</a:t>
            </a:r>
            <a:endParaRPr sz="1200">
              <a:solidFill>
                <a:schemeClr val="dk1"/>
              </a:solidFill>
              <a:latin typeface="Calibri"/>
              <a:ea typeface="Calibri"/>
              <a:cs typeface="Calibri"/>
              <a:sym typeface="Calibri"/>
            </a:endParaRPr>
          </a:p>
        </p:txBody>
      </p:sp>
      <p:pic>
        <p:nvPicPr>
          <p:cNvPr id="140" name="Google Shape;140;p4"/>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body" idx="1"/>
          </p:nvPr>
        </p:nvSpPr>
        <p:spPr>
          <a:xfrm>
            <a:off x="570032" y="2299299"/>
            <a:ext cx="6671700" cy="33894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C00000"/>
              </a:buClr>
              <a:buSzPts val="2000"/>
              <a:buFont typeface="Noto Sans Symbols"/>
              <a:buChar char="✔"/>
            </a:pPr>
            <a:r>
              <a:rPr lang="de-DE" sz="2000"/>
              <a:t>Être capable de télécharger et d'utiliser une application de santé en rapport avec son propre domaine de santé. </a:t>
            </a:r>
            <a:endParaRPr/>
          </a:p>
          <a:p>
            <a:pPr marL="228600" lvl="0" indent="-228600" algn="l" rtl="0">
              <a:lnSpc>
                <a:spcPct val="100000"/>
              </a:lnSpc>
              <a:spcBef>
                <a:spcPts val="1200"/>
              </a:spcBef>
              <a:spcAft>
                <a:spcPts val="0"/>
              </a:spcAft>
              <a:buClr>
                <a:srgbClr val="C00000"/>
              </a:buClr>
              <a:buSzPts val="2000"/>
              <a:buFont typeface="Noto Sans Symbols"/>
              <a:buChar char="✔"/>
            </a:pPr>
            <a:r>
              <a:rPr lang="de-DE" sz="2000"/>
              <a:t>Pouvoir appliquer les connaissances sur les objectifs SMART. </a:t>
            </a:r>
            <a:endParaRPr/>
          </a:p>
          <a:p>
            <a:pPr marL="228600" lvl="0" indent="-228600" algn="l" rtl="0">
              <a:lnSpc>
                <a:spcPct val="100000"/>
              </a:lnSpc>
              <a:spcBef>
                <a:spcPts val="1200"/>
              </a:spcBef>
              <a:spcAft>
                <a:spcPts val="0"/>
              </a:spcAft>
              <a:buClr>
                <a:srgbClr val="C00000"/>
              </a:buClr>
              <a:buSzPts val="2000"/>
              <a:buFont typeface="Noto Sans Symbols"/>
              <a:buChar char="✔"/>
            </a:pPr>
            <a:r>
              <a:rPr lang="de-DE" sz="2000"/>
              <a:t>Être capable d'appliquer les connaissances sur le vieillissement en bonne santé et les stratégies pour évaluer les avantages potentiels ainsi que pour identifier les obstacles et les facilitateurs d'une utilisation constante.</a:t>
            </a:r>
            <a:endParaRPr/>
          </a:p>
          <a:p>
            <a:pPr marL="228600" lvl="0" indent="-228600" algn="l" rtl="0">
              <a:lnSpc>
                <a:spcPct val="100000"/>
              </a:lnSpc>
              <a:spcBef>
                <a:spcPts val="1200"/>
              </a:spcBef>
              <a:spcAft>
                <a:spcPts val="0"/>
              </a:spcAft>
              <a:buClr>
                <a:srgbClr val="C00000"/>
              </a:buClr>
              <a:buSzPts val="2000"/>
              <a:buFont typeface="Noto Sans Symbols"/>
              <a:buChar char="✔"/>
            </a:pPr>
            <a:r>
              <a:rPr lang="de-DE" sz="2000"/>
              <a:t>Refléter constamment l'utilisation en tenant un journal de l'utilisateur sur la plateforme e-Training.</a:t>
            </a:r>
            <a:endParaRPr/>
          </a:p>
          <a:p>
            <a:pPr marL="228600" lvl="0" indent="-101600" algn="l" rtl="0">
              <a:lnSpc>
                <a:spcPct val="100000"/>
              </a:lnSpc>
              <a:spcBef>
                <a:spcPts val="1200"/>
              </a:spcBef>
              <a:spcAft>
                <a:spcPts val="0"/>
              </a:spcAft>
              <a:buClr>
                <a:srgbClr val="C00000"/>
              </a:buClr>
              <a:buSzPts val="2000"/>
              <a:buFont typeface="Noto Sans Symbols"/>
              <a:buNone/>
            </a:pPr>
            <a:endParaRPr sz="2000"/>
          </a:p>
          <a:p>
            <a:pPr marL="0" lvl="0" indent="0" algn="l" rtl="0">
              <a:lnSpc>
                <a:spcPct val="150000"/>
              </a:lnSpc>
              <a:spcBef>
                <a:spcPts val="1200"/>
              </a:spcBef>
              <a:spcAft>
                <a:spcPts val="0"/>
              </a:spcAft>
              <a:buClr>
                <a:srgbClr val="C01E24"/>
              </a:buClr>
              <a:buSzPts val="2000"/>
              <a:buNone/>
            </a:pPr>
            <a:endParaRPr sz="2000" i="1">
              <a:solidFill>
                <a:srgbClr val="FF0000"/>
              </a:solidFill>
            </a:endParaRPr>
          </a:p>
        </p:txBody>
      </p:sp>
      <p:sp>
        <p:nvSpPr>
          <p:cNvPr id="147" name="Google Shape;147;p5"/>
          <p:cNvSpPr txBox="1">
            <a:spLocks noGrp="1"/>
          </p:cNvSpPr>
          <p:nvPr>
            <p:ph type="title"/>
          </p:nvPr>
        </p:nvSpPr>
        <p:spPr>
          <a:xfrm>
            <a:off x="536509" y="1047612"/>
            <a:ext cx="10515600" cy="61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de-DE" sz="2200" b="1">
                <a:solidFill>
                  <a:srgbClr val="203864"/>
                </a:solidFill>
              </a:rPr>
              <a:t>Compétences</a:t>
            </a:r>
            <a:endParaRPr>
              <a:solidFill>
                <a:srgbClr val="203864"/>
              </a:solidFill>
            </a:endParaRPr>
          </a:p>
        </p:txBody>
      </p:sp>
      <p:sp>
        <p:nvSpPr>
          <p:cNvPr id="148" name="Google Shape;148;p5"/>
          <p:cNvSpPr/>
          <p:nvPr/>
        </p:nvSpPr>
        <p:spPr>
          <a:xfrm>
            <a:off x="7" y="-12"/>
            <a:ext cx="4092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1 </a:t>
            </a:r>
            <a:endParaRPr sz="2200" b="1">
              <a:solidFill>
                <a:schemeClr val="lt1"/>
              </a:solidFill>
              <a:latin typeface="Gill Sans"/>
              <a:ea typeface="Gill Sans"/>
              <a:cs typeface="Gill Sans"/>
              <a:sym typeface="Gill Sans"/>
            </a:endParaRPr>
          </a:p>
        </p:txBody>
      </p:sp>
      <p:sp>
        <p:nvSpPr>
          <p:cNvPr id="149" name="Google Shape;149;p5"/>
          <p:cNvSpPr/>
          <p:nvPr/>
        </p:nvSpPr>
        <p:spPr>
          <a:xfrm>
            <a:off x="72032" y="62520"/>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5"/>
          <p:cNvSpPr txBox="1"/>
          <p:nvPr/>
        </p:nvSpPr>
        <p:spPr>
          <a:xfrm>
            <a:off x="561494" y="62521"/>
            <a:ext cx="6891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151" name="Google Shape;151;p5"/>
          <p:cNvSpPr/>
          <p:nvPr/>
        </p:nvSpPr>
        <p:spPr>
          <a:xfrm>
            <a:off x="152407" y="152388"/>
            <a:ext cx="4170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 </a:t>
            </a:r>
            <a:endParaRPr sz="2200" b="1">
              <a:solidFill>
                <a:schemeClr val="lt1"/>
              </a:solidFill>
              <a:latin typeface="Gill Sans"/>
              <a:ea typeface="Gill Sans"/>
              <a:cs typeface="Gill Sans"/>
              <a:sym typeface="Gill Sans"/>
            </a:endParaRPr>
          </a:p>
        </p:txBody>
      </p:sp>
      <p:sp>
        <p:nvSpPr>
          <p:cNvPr id="152" name="Google Shape;152;p5"/>
          <p:cNvSpPr/>
          <p:nvPr/>
        </p:nvSpPr>
        <p:spPr>
          <a:xfrm>
            <a:off x="3419912" y="5824556"/>
            <a:ext cx="87720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by vectorjuice on Freepik</a:t>
            </a:r>
            <a:endParaRPr sz="1200">
              <a:solidFill>
                <a:schemeClr val="dk1"/>
              </a:solidFill>
              <a:latin typeface="Calibri"/>
              <a:ea typeface="Calibri"/>
              <a:cs typeface="Calibri"/>
              <a:sym typeface="Calibri"/>
            </a:endParaRPr>
          </a:p>
        </p:txBody>
      </p:sp>
      <p:pic>
        <p:nvPicPr>
          <p:cNvPr id="153" name="Google Shape;153;p5"/>
          <p:cNvPicPr preferRelativeResize="0"/>
          <p:nvPr/>
        </p:nvPicPr>
        <p:blipFill rotWithShape="1">
          <a:blip r:embed="rId4">
            <a:alphaModFix/>
          </a:blip>
          <a:srcRect l="9128" t="10193" r="8040" b="10723"/>
          <a:stretch/>
        </p:blipFill>
        <p:spPr>
          <a:xfrm>
            <a:off x="7570694" y="1537447"/>
            <a:ext cx="4621307" cy="416342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558000" y="5465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100000"/>
              <a:buFont typeface="Calibri"/>
              <a:buNone/>
            </a:pPr>
            <a:r>
              <a:rPr lang="de-DE" sz="2700">
                <a:solidFill>
                  <a:srgbClr val="C01E24"/>
                </a:solidFill>
              </a:rPr>
              <a:t>9.2.1</a:t>
            </a:r>
            <a:r>
              <a:rPr lang="de-DE"/>
              <a:t/>
            </a:r>
            <a:br>
              <a:rPr lang="de-DE"/>
            </a:br>
            <a:r>
              <a:rPr lang="de-DE">
                <a:solidFill>
                  <a:srgbClr val="C01E24"/>
                </a:solidFill>
              </a:rPr>
              <a:t>Exemple spécifique d'une application de santé pour les personnes âgées</a:t>
            </a:r>
            <a:endParaRPr>
              <a:solidFill>
                <a:srgbClr val="C01E24"/>
              </a:solidFill>
            </a:endParaRPr>
          </a:p>
        </p:txBody>
      </p:sp>
      <p:sp>
        <p:nvSpPr>
          <p:cNvPr id="160" name="Google Shape;160;p6"/>
          <p:cNvSpPr txBox="1">
            <a:spLocks noGrp="1"/>
          </p:cNvSpPr>
          <p:nvPr>
            <p:ph type="body" idx="1"/>
          </p:nvPr>
        </p:nvSpPr>
        <p:spPr>
          <a:xfrm>
            <a:off x="558000" y="16266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solidFill>
                  <a:srgbClr val="203864"/>
                </a:solidFill>
              </a:rPr>
              <a:t>Objectifs</a:t>
            </a:r>
            <a:endParaRPr/>
          </a:p>
        </p:txBody>
      </p:sp>
      <p:sp>
        <p:nvSpPr>
          <p:cNvPr id="161" name="Google Shape;161;p6"/>
          <p:cNvSpPr txBox="1">
            <a:spLocks noGrp="1"/>
          </p:cNvSpPr>
          <p:nvPr>
            <p:ph type="body" idx="2"/>
          </p:nvPr>
        </p:nvSpPr>
        <p:spPr>
          <a:xfrm>
            <a:off x="617625" y="2316448"/>
            <a:ext cx="5937000" cy="3140700"/>
          </a:xfrm>
          <a:prstGeom prst="rect">
            <a:avLst/>
          </a:prstGeom>
          <a:noFill/>
          <a:ln>
            <a:noFill/>
          </a:ln>
        </p:spPr>
        <p:txBody>
          <a:bodyPr spcFirstLastPara="1" wrap="square" lIns="91425" tIns="45700" rIns="91425" bIns="45700" anchor="t" anchorCtr="0">
            <a:normAutofit/>
          </a:bodyPr>
          <a:lstStyle/>
          <a:p>
            <a:pPr marL="228600" lvl="0" indent="-228600" algn="l" rtl="0">
              <a:lnSpc>
                <a:spcPct val="115000"/>
              </a:lnSpc>
              <a:spcBef>
                <a:spcPts val="0"/>
              </a:spcBef>
              <a:spcAft>
                <a:spcPts val="0"/>
              </a:spcAft>
              <a:buSzPts val="2000"/>
              <a:buChar char="▪"/>
            </a:pPr>
            <a:r>
              <a:rPr lang="de-DE" sz="2000"/>
              <a:t>Se familiariser avec le processus de téléchargement et d'utilisation d'une application pour la première fois. </a:t>
            </a:r>
            <a:endParaRPr/>
          </a:p>
          <a:p>
            <a:pPr marL="228600" lvl="0" indent="-228600" algn="l" rtl="0">
              <a:lnSpc>
                <a:spcPct val="115000"/>
              </a:lnSpc>
              <a:spcBef>
                <a:spcPts val="1200"/>
              </a:spcBef>
              <a:spcAft>
                <a:spcPts val="0"/>
              </a:spcAft>
              <a:buSzPts val="2000"/>
              <a:buChar char="▪"/>
            </a:pPr>
            <a:r>
              <a:rPr lang="de-DE" sz="2000"/>
              <a:t>Comprendre ses caractéristiques et comment les explorer pour la première fois. </a:t>
            </a:r>
            <a:endParaRPr/>
          </a:p>
          <a:p>
            <a:pPr marL="228600" lvl="0" indent="-228600" algn="l" rtl="0">
              <a:lnSpc>
                <a:spcPct val="115000"/>
              </a:lnSpc>
              <a:spcBef>
                <a:spcPts val="1200"/>
              </a:spcBef>
              <a:spcAft>
                <a:spcPts val="0"/>
              </a:spcAft>
              <a:buSzPts val="2000"/>
              <a:buChar char="▪"/>
            </a:pPr>
            <a:r>
              <a:rPr lang="de-DE" sz="2000"/>
              <a:t>Comprendre où trouver des informations supplémentaires pour une application spécifique. </a:t>
            </a:r>
            <a:endParaRPr/>
          </a:p>
        </p:txBody>
      </p:sp>
      <p:pic>
        <p:nvPicPr>
          <p:cNvPr id="162" name="Google Shape;162;p6" descr="Ambition abstract concept"/>
          <p:cNvPicPr preferRelativeResize="0"/>
          <p:nvPr/>
        </p:nvPicPr>
        <p:blipFill rotWithShape="1">
          <a:blip r:embed="rId3">
            <a:alphaModFix/>
          </a:blip>
          <a:srcRect/>
          <a:stretch/>
        </p:blipFill>
        <p:spPr>
          <a:xfrm>
            <a:off x="6668152" y="1389850"/>
            <a:ext cx="4646501" cy="4500701"/>
          </a:xfrm>
          <a:prstGeom prst="rect">
            <a:avLst/>
          </a:prstGeom>
          <a:noFill/>
          <a:ln>
            <a:noFill/>
          </a:ln>
        </p:spPr>
      </p:pic>
      <p:sp>
        <p:nvSpPr>
          <p:cNvPr id="163" name="Google Shape;163;p6"/>
          <p:cNvSpPr txBox="1"/>
          <p:nvPr/>
        </p:nvSpPr>
        <p:spPr>
          <a:xfrm>
            <a:off x="5419175" y="5648055"/>
            <a:ext cx="60996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Conçu par Freepik</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ts val="2800"/>
              <a:buFont typeface="Calibri"/>
              <a:buNone/>
            </a:pPr>
            <a:r>
              <a:rPr lang="de-DE"/>
              <a:t>Exemple : "Elevate", une application pour un vieillissement en bonne santé</a:t>
            </a:r>
            <a:endParaRPr/>
          </a:p>
        </p:txBody>
      </p:sp>
      <p:sp>
        <p:nvSpPr>
          <p:cNvPr id="169" name="Google Shape;169;p7"/>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p>
            <a:pPr marL="228600" lvl="0" indent="-76200" algn="l" rtl="0">
              <a:lnSpc>
                <a:spcPct val="100000"/>
              </a:lnSpc>
              <a:spcBef>
                <a:spcPts val="0"/>
              </a:spcBef>
              <a:spcAft>
                <a:spcPts val="0"/>
              </a:spcAft>
              <a:buSzPts val="2400"/>
              <a:buNone/>
            </a:pPr>
            <a:endParaRPr/>
          </a:p>
          <a:p>
            <a:pPr marL="228600" lvl="0" indent="-76200" algn="l" rtl="0">
              <a:lnSpc>
                <a:spcPct val="100000"/>
              </a:lnSpc>
              <a:spcBef>
                <a:spcPts val="1200"/>
              </a:spcBef>
              <a:spcAft>
                <a:spcPts val="0"/>
              </a:spcAft>
              <a:buSzPts val="2400"/>
              <a:buNone/>
            </a:pPr>
            <a:endParaRPr/>
          </a:p>
        </p:txBody>
      </p:sp>
      <p:pic>
        <p:nvPicPr>
          <p:cNvPr id="170" name="Google Shape;170;p7"/>
          <p:cNvPicPr preferRelativeResize="0"/>
          <p:nvPr/>
        </p:nvPicPr>
        <p:blipFill rotWithShape="1">
          <a:blip r:embed="rId3">
            <a:alphaModFix/>
          </a:blip>
          <a:srcRect/>
          <a:stretch/>
        </p:blipFill>
        <p:spPr>
          <a:xfrm>
            <a:off x="7631923" y="1751268"/>
            <a:ext cx="4336645" cy="4336645"/>
          </a:xfrm>
          <a:prstGeom prst="roundRect">
            <a:avLst>
              <a:gd name="adj" fmla="val 8594"/>
            </a:avLst>
          </a:prstGeom>
          <a:solidFill>
            <a:srgbClr val="ECECEC"/>
          </a:solidFill>
          <a:ln>
            <a:noFill/>
          </a:ln>
          <a:effectLst>
            <a:reflection stA="38000" endPos="28000" dist="5000" dir="5400000" sy="-100000" algn="bl" rotWithShape="0"/>
          </a:effectLst>
        </p:spPr>
      </p:pic>
      <p:pic>
        <p:nvPicPr>
          <p:cNvPr id="171" name="Google Shape;171;p7"/>
          <p:cNvPicPr preferRelativeResize="0"/>
          <p:nvPr/>
        </p:nvPicPr>
        <p:blipFill rotWithShape="1">
          <a:blip r:embed="rId4">
            <a:alphaModFix/>
          </a:blip>
          <a:srcRect/>
          <a:stretch/>
        </p:blipFill>
        <p:spPr>
          <a:xfrm>
            <a:off x="650949" y="2075725"/>
            <a:ext cx="6800613" cy="3825345"/>
          </a:xfrm>
          <a:prstGeom prst="rect">
            <a:avLst/>
          </a:prstGeom>
          <a:noFill/>
          <a:ln>
            <a:noFill/>
          </a:ln>
        </p:spPr>
      </p:pic>
      <p:sp>
        <p:nvSpPr>
          <p:cNvPr id="172" name="Google Shape;172;p7"/>
          <p:cNvSpPr/>
          <p:nvPr/>
        </p:nvSpPr>
        <p:spPr>
          <a:xfrm>
            <a:off x="-1205859" y="617679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a:solidFill>
                  <a:schemeClr val="dk1"/>
                </a:solidFill>
                <a:latin typeface="Calibri"/>
                <a:ea typeface="Calibri"/>
                <a:cs typeface="Calibri"/>
                <a:sym typeface="Calibri"/>
              </a:rPr>
              <a:t>Source </a:t>
            </a:r>
            <a:endParaRPr/>
          </a:p>
        </p:txBody>
      </p:sp>
      <p:sp>
        <p:nvSpPr>
          <p:cNvPr id="173" name="Google Shape;173;p7"/>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7"/>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175" name="Google Shape;175;p7"/>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8"/>
          <p:cNvSpPr txBox="1">
            <a:spLocks noGrp="1"/>
          </p:cNvSpPr>
          <p:nvPr>
            <p:ph type="title"/>
          </p:nvPr>
        </p:nvSpPr>
        <p:spPr>
          <a:xfrm>
            <a:off x="558000" y="9276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Fiche d'information</a:t>
            </a:r>
            <a:endParaRPr/>
          </a:p>
        </p:txBody>
      </p:sp>
      <p:sp>
        <p:nvSpPr>
          <p:cNvPr id="181" name="Google Shape;181;p8"/>
          <p:cNvSpPr txBox="1">
            <a:spLocks noGrp="1"/>
          </p:cNvSpPr>
          <p:nvPr>
            <p:ph type="body" idx="1"/>
          </p:nvPr>
        </p:nvSpPr>
        <p:spPr>
          <a:xfrm>
            <a:off x="557999" y="1647599"/>
            <a:ext cx="5852100" cy="4866000"/>
          </a:xfrm>
          <a:prstGeom prst="rect">
            <a:avLst/>
          </a:prstGeom>
          <a:noFill/>
          <a:ln>
            <a:noFill/>
          </a:ln>
        </p:spPr>
        <p:txBody>
          <a:bodyPr spcFirstLastPara="1" wrap="square" lIns="91425" tIns="45700" rIns="91425" bIns="45700" anchor="t" anchorCtr="0">
            <a:normAutofit fontScale="77500" lnSpcReduction="20000"/>
          </a:bodyPr>
          <a:lstStyle/>
          <a:p>
            <a:pPr marL="228600" lvl="0" indent="-205740" algn="l" rtl="0">
              <a:lnSpc>
                <a:spcPct val="100000"/>
              </a:lnSpc>
              <a:spcBef>
                <a:spcPts val="0"/>
              </a:spcBef>
              <a:spcAft>
                <a:spcPts val="0"/>
              </a:spcAft>
              <a:buSzPct val="100000"/>
              <a:buChar char="▪"/>
            </a:pPr>
            <a:r>
              <a:rPr lang="de-DE"/>
              <a:t>Nom : Elevate - Jeux d'entraînement cérébral</a:t>
            </a:r>
            <a:endParaRPr/>
          </a:p>
          <a:p>
            <a:pPr marL="228600" lvl="0" indent="-205740" algn="l" rtl="0">
              <a:lnSpc>
                <a:spcPct val="100000"/>
              </a:lnSpc>
              <a:spcBef>
                <a:spcPts val="1200"/>
              </a:spcBef>
              <a:spcAft>
                <a:spcPts val="0"/>
              </a:spcAft>
              <a:buSzPct val="100000"/>
              <a:buChar char="▪"/>
            </a:pPr>
            <a:r>
              <a:rPr lang="de-DE"/>
              <a:t>Propriétaire : Elevate, Inc. </a:t>
            </a:r>
            <a:endParaRPr/>
          </a:p>
          <a:p>
            <a:pPr marL="228600" lvl="0" indent="-205740" algn="l" rtl="0">
              <a:lnSpc>
                <a:spcPct val="100000"/>
              </a:lnSpc>
              <a:spcBef>
                <a:spcPts val="1200"/>
              </a:spcBef>
              <a:spcAft>
                <a:spcPts val="0"/>
              </a:spcAft>
              <a:buSzPct val="100000"/>
              <a:buChar char="▪"/>
            </a:pPr>
            <a:r>
              <a:rPr lang="de-DE"/>
              <a:t>Site web </a:t>
            </a:r>
            <a:r>
              <a:rPr lang="de-DE" u="sng">
                <a:solidFill>
                  <a:schemeClr val="hlink"/>
                </a:solidFill>
                <a:hlinkClick r:id="rId3"/>
              </a:rPr>
              <a:t>: https://elevateapp.com/</a:t>
            </a:r>
            <a:endParaRPr/>
          </a:p>
          <a:p>
            <a:pPr marL="228600" lvl="0" indent="-205740" algn="l" rtl="0">
              <a:lnSpc>
                <a:spcPct val="100000"/>
              </a:lnSpc>
              <a:spcBef>
                <a:spcPts val="1200"/>
              </a:spcBef>
              <a:spcAft>
                <a:spcPts val="0"/>
              </a:spcAft>
              <a:buSzPct val="100000"/>
              <a:buChar char="▪"/>
            </a:pPr>
            <a:r>
              <a:rPr lang="de-DE"/>
              <a:t>Disponible sur l'App Store d'Apple et le Play Store de Google</a:t>
            </a:r>
            <a:endParaRPr/>
          </a:p>
          <a:p>
            <a:pPr marL="228600" lvl="0" indent="-205740" algn="l" rtl="0">
              <a:lnSpc>
                <a:spcPct val="100000"/>
              </a:lnSpc>
              <a:spcBef>
                <a:spcPts val="1200"/>
              </a:spcBef>
              <a:spcAft>
                <a:spcPts val="0"/>
              </a:spcAft>
              <a:buSzPct val="100000"/>
              <a:buChar char="▪"/>
            </a:pPr>
            <a:r>
              <a:rPr lang="de-DE"/>
              <a:t>Application utilisable sur les smartphones et les tablettes</a:t>
            </a:r>
            <a:endParaRPr/>
          </a:p>
          <a:p>
            <a:pPr marL="228600" lvl="0" indent="-205740" algn="l" rtl="0">
              <a:lnSpc>
                <a:spcPct val="100000"/>
              </a:lnSpc>
              <a:spcBef>
                <a:spcPts val="1200"/>
              </a:spcBef>
              <a:spcAft>
                <a:spcPts val="0"/>
              </a:spcAft>
              <a:buSzPct val="100000"/>
              <a:buChar char="▪"/>
            </a:pPr>
            <a:r>
              <a:rPr lang="de-DE"/>
              <a:t>L'application nécessite un compte utilisateur</a:t>
            </a:r>
            <a:endParaRPr/>
          </a:p>
          <a:p>
            <a:pPr marL="228600" lvl="0" indent="-205740" algn="l" rtl="0">
              <a:lnSpc>
                <a:spcPct val="100000"/>
              </a:lnSpc>
              <a:spcBef>
                <a:spcPts val="1200"/>
              </a:spcBef>
              <a:spcAft>
                <a:spcPts val="0"/>
              </a:spcAft>
              <a:buSzPct val="100000"/>
              <a:buChar char="▪"/>
            </a:pPr>
            <a:r>
              <a:rPr lang="de-DE"/>
              <a:t>Langue de l'application : Anglais </a:t>
            </a:r>
            <a:endParaRPr/>
          </a:p>
          <a:p>
            <a:pPr marL="228600" lvl="0" indent="-205740" algn="l" rtl="0">
              <a:lnSpc>
                <a:spcPct val="100000"/>
              </a:lnSpc>
              <a:spcBef>
                <a:spcPts val="1200"/>
              </a:spcBef>
              <a:spcAft>
                <a:spcPts val="0"/>
              </a:spcAft>
              <a:buSzPct val="100000"/>
              <a:buChar char="▪"/>
            </a:pPr>
            <a:r>
              <a:rPr lang="de-DE"/>
              <a:t>Elevate offre une période d'essai gratuite de 7 jours - à l'issue de cette période, un abonnement annuel est proposé au prix de 37,99 €.</a:t>
            </a:r>
            <a:endParaRPr/>
          </a:p>
          <a:p>
            <a:pPr marL="228600" lvl="0" indent="-205740" algn="l" rtl="0">
              <a:lnSpc>
                <a:spcPct val="100000"/>
              </a:lnSpc>
              <a:spcBef>
                <a:spcPts val="1200"/>
              </a:spcBef>
              <a:spcAft>
                <a:spcPts val="0"/>
              </a:spcAft>
              <a:buSzPct val="100000"/>
              <a:buChar char="▪"/>
            </a:pPr>
            <a:r>
              <a:rPr lang="de-DE"/>
              <a:t>Vous pouvez annuler votre adhésion pendant les 7 premiers jours et profiter de la période d'essai de 7 jours sans frais.</a:t>
            </a:r>
            <a:endParaRPr/>
          </a:p>
          <a:p>
            <a:pPr marL="228600" lvl="0" indent="-99060" algn="l" rtl="0">
              <a:lnSpc>
                <a:spcPct val="100000"/>
              </a:lnSpc>
              <a:spcBef>
                <a:spcPts val="1200"/>
              </a:spcBef>
              <a:spcAft>
                <a:spcPts val="0"/>
              </a:spcAft>
              <a:buSzPct val="100000"/>
              <a:buNone/>
            </a:pPr>
            <a:endParaRPr/>
          </a:p>
          <a:p>
            <a:pPr marL="228600" lvl="0" indent="-99060" algn="l" rtl="0">
              <a:lnSpc>
                <a:spcPct val="100000"/>
              </a:lnSpc>
              <a:spcBef>
                <a:spcPts val="1200"/>
              </a:spcBef>
              <a:spcAft>
                <a:spcPts val="0"/>
              </a:spcAft>
              <a:buSzPct val="100000"/>
              <a:buNone/>
            </a:pPr>
            <a:endParaRPr/>
          </a:p>
        </p:txBody>
      </p:sp>
      <p:pic>
        <p:nvPicPr>
          <p:cNvPr id="182" name="Google Shape;182;p8"/>
          <p:cNvPicPr preferRelativeResize="0"/>
          <p:nvPr/>
        </p:nvPicPr>
        <p:blipFill rotWithShape="1">
          <a:blip r:embed="rId4">
            <a:alphaModFix/>
          </a:blip>
          <a:srcRect/>
          <a:stretch/>
        </p:blipFill>
        <p:spPr>
          <a:xfrm>
            <a:off x="7281047" y="1647599"/>
            <a:ext cx="4336500" cy="4336500"/>
          </a:xfrm>
          <a:prstGeom prst="roundRect">
            <a:avLst>
              <a:gd name="adj" fmla="val 8594"/>
            </a:avLst>
          </a:prstGeom>
          <a:solidFill>
            <a:srgbClr val="ECECEC"/>
          </a:solidFill>
          <a:ln>
            <a:noFill/>
          </a:ln>
          <a:effectLst>
            <a:reflection stA="38000" endPos="28000" dist="5000" dir="5400000" sy="-100000" algn="bl" rotWithShape="0"/>
          </a:effectLst>
        </p:spPr>
      </p:pic>
      <p:sp>
        <p:nvSpPr>
          <p:cNvPr id="183" name="Google Shape;183;p8"/>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8"/>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185" name="Google Shape;185;p8"/>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title"/>
          </p:nvPr>
        </p:nvSpPr>
        <p:spPr>
          <a:xfrm>
            <a:off x="558001" y="1003800"/>
            <a:ext cx="11059800" cy="570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Description et caractéristiques</a:t>
            </a:r>
            <a:endParaRPr/>
          </a:p>
        </p:txBody>
      </p:sp>
      <p:sp>
        <p:nvSpPr>
          <p:cNvPr id="191" name="Google Shape;191;p9"/>
          <p:cNvSpPr txBox="1">
            <a:spLocks noGrp="1"/>
          </p:cNvSpPr>
          <p:nvPr>
            <p:ph type="body" idx="1"/>
          </p:nvPr>
        </p:nvSpPr>
        <p:spPr>
          <a:xfrm>
            <a:off x="558000" y="1682679"/>
            <a:ext cx="5852100" cy="4588200"/>
          </a:xfrm>
          <a:prstGeom prst="rect">
            <a:avLst/>
          </a:prstGeom>
          <a:noFill/>
          <a:ln>
            <a:noFill/>
          </a:ln>
        </p:spPr>
        <p:txBody>
          <a:bodyPr spcFirstLastPara="1" wrap="square" lIns="91425" tIns="45700" rIns="91425" bIns="45700" anchor="t" anchorCtr="0">
            <a:normAutofit fontScale="92500" lnSpcReduction="20000"/>
          </a:bodyPr>
          <a:lstStyle/>
          <a:p>
            <a:pPr marL="228600" lvl="0" indent="-217169" algn="l" rtl="0">
              <a:lnSpc>
                <a:spcPct val="100000"/>
              </a:lnSpc>
              <a:spcBef>
                <a:spcPts val="0"/>
              </a:spcBef>
              <a:spcAft>
                <a:spcPts val="0"/>
              </a:spcAft>
              <a:buSzPct val="100000"/>
              <a:buChar char="▪"/>
            </a:pPr>
            <a:r>
              <a:rPr lang="de-DE"/>
              <a:t>"Elevate est un programme d'entraînement cérébral conçu pour améliorer la concentration, la mémoire, les capacités d'expression orale, la vitesse de traitement, les compétences en mathématiques et bien plus encore. Chaque personne bénéficie d'un programme d'entraînement personnalisé qui s'adapte au fil du temps pour maximiser les résultats"</a:t>
            </a:r>
            <a:endParaRPr/>
          </a:p>
          <a:p>
            <a:pPr marL="228600" lvl="0" indent="-217169" algn="l" rtl="0">
              <a:lnSpc>
                <a:spcPct val="100000"/>
              </a:lnSpc>
              <a:spcBef>
                <a:spcPts val="1200"/>
              </a:spcBef>
              <a:spcAft>
                <a:spcPts val="0"/>
              </a:spcAft>
              <a:buSzPct val="100000"/>
              <a:buChar char="▪"/>
            </a:pPr>
            <a:r>
              <a:rPr lang="de-DE"/>
              <a:t>Offre plus de 40 jeux d'entraînement cérébral</a:t>
            </a:r>
            <a:endParaRPr/>
          </a:p>
          <a:p>
            <a:pPr marL="228600" lvl="0" indent="-217169" algn="l" rtl="0">
              <a:lnSpc>
                <a:spcPct val="100000"/>
              </a:lnSpc>
              <a:spcBef>
                <a:spcPts val="1200"/>
              </a:spcBef>
              <a:spcAft>
                <a:spcPts val="0"/>
              </a:spcAft>
              <a:buSzPct val="100000"/>
              <a:buChar char="▪"/>
            </a:pPr>
            <a:r>
              <a:rPr lang="de-DE"/>
              <a:t>Montre le suivi des performances</a:t>
            </a:r>
            <a:endParaRPr/>
          </a:p>
          <a:p>
            <a:pPr marL="228600" lvl="0" indent="-217169" algn="l" rtl="0">
              <a:lnSpc>
                <a:spcPct val="100000"/>
              </a:lnSpc>
              <a:spcBef>
                <a:spcPts val="1200"/>
              </a:spcBef>
              <a:spcAft>
                <a:spcPts val="0"/>
              </a:spcAft>
              <a:buSzPct val="100000"/>
              <a:buChar char="▪"/>
            </a:pPr>
            <a:r>
              <a:rPr lang="de-DE"/>
              <a:t>Entraînements personnalisés et adaptation à votre niveau</a:t>
            </a:r>
            <a:endParaRPr/>
          </a:p>
          <a:p>
            <a:pPr marL="228600" lvl="0" indent="-217169" algn="l" rtl="0">
              <a:lnSpc>
                <a:spcPct val="100000"/>
              </a:lnSpc>
              <a:spcBef>
                <a:spcPts val="1200"/>
              </a:spcBef>
              <a:spcAft>
                <a:spcPts val="0"/>
              </a:spcAft>
              <a:buSzPct val="100000"/>
              <a:buChar char="▪"/>
            </a:pPr>
            <a:r>
              <a:rPr lang="de-DE"/>
              <a:t>Calendrier d'entraînement et notifications pour rester motivé</a:t>
            </a:r>
            <a:endParaRPr/>
          </a:p>
          <a:p>
            <a:pPr marL="228600" lvl="0" indent="-87629" algn="l" rtl="0">
              <a:lnSpc>
                <a:spcPct val="100000"/>
              </a:lnSpc>
              <a:spcBef>
                <a:spcPts val="1200"/>
              </a:spcBef>
              <a:spcAft>
                <a:spcPts val="0"/>
              </a:spcAft>
              <a:buSzPct val="100000"/>
              <a:buNone/>
            </a:pPr>
            <a:endParaRPr/>
          </a:p>
        </p:txBody>
      </p:sp>
      <p:pic>
        <p:nvPicPr>
          <p:cNvPr id="192" name="Google Shape;192;p9"/>
          <p:cNvPicPr preferRelativeResize="0"/>
          <p:nvPr/>
        </p:nvPicPr>
        <p:blipFill rotWithShape="1">
          <a:blip r:embed="rId3">
            <a:alphaModFix/>
          </a:blip>
          <a:srcRect/>
          <a:stretch/>
        </p:blipFill>
        <p:spPr>
          <a:xfrm>
            <a:off x="7281047" y="1682679"/>
            <a:ext cx="4336500" cy="4088700"/>
          </a:xfrm>
          <a:prstGeom prst="roundRect">
            <a:avLst>
              <a:gd name="adj" fmla="val 8594"/>
            </a:avLst>
          </a:prstGeom>
          <a:solidFill>
            <a:srgbClr val="ECECEC"/>
          </a:solidFill>
          <a:ln>
            <a:noFill/>
          </a:ln>
          <a:effectLst>
            <a:reflection stA="38000" endPos="28000" dist="5000" dir="5400000" sy="-100000" algn="bl" rotWithShape="0"/>
          </a:effectLst>
        </p:spPr>
      </p:pic>
      <p:sp>
        <p:nvSpPr>
          <p:cNvPr id="193" name="Google Shape;193;p9"/>
          <p:cNvSpPr/>
          <p:nvPr/>
        </p:nvSpPr>
        <p:spPr>
          <a:xfrm>
            <a:off x="0" y="0"/>
            <a:ext cx="6510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9"/>
          <p:cNvSpPr txBox="1"/>
          <p:nvPr/>
        </p:nvSpPr>
        <p:spPr>
          <a:xfrm>
            <a:off x="650950" y="0"/>
            <a:ext cx="5759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a:solidFill>
                  <a:schemeClr val="dk1"/>
                </a:solidFill>
                <a:latin typeface="Calibri"/>
                <a:ea typeface="Calibri"/>
                <a:cs typeface="Calibri"/>
                <a:sym typeface="Calibri"/>
              </a:rPr>
              <a:t>Applications de santé pour les personnes âgées  </a:t>
            </a:r>
            <a:endParaRPr/>
          </a:p>
        </p:txBody>
      </p:sp>
      <p:sp>
        <p:nvSpPr>
          <p:cNvPr id="195" name="Google Shape;195;p9"/>
          <p:cNvSpPr/>
          <p:nvPr/>
        </p:nvSpPr>
        <p:spPr>
          <a:xfrm>
            <a:off x="80347" y="92400"/>
            <a:ext cx="570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200" b="1">
                <a:solidFill>
                  <a:schemeClr val="lt1"/>
                </a:solidFill>
                <a:latin typeface="Gill Sans"/>
                <a:ea typeface="Gill Sans"/>
                <a:cs typeface="Gill Sans"/>
                <a:sym typeface="Gill Sans"/>
              </a:rPr>
              <a:t>9.2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9.2 Séance de formation expérientiell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Uki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FSS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VJI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FSS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FSS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FSS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UkihZFQaV5GsAAABvAAAAHAAAAHVuaXZlcnNhbC9sb2NhbF9zZXR0aW5ncy54bWwNyrEKwkAMANC9XxEySB3Uugn2rpujCK0fENogB7mk9ELRv/e2N7x++GaBnbeSTANezx0C62xL0k/A9/Q43RCKky4kphxQDWGITS82k4zsXmOBVejH28S5wvlJuc4XqbOkAu1B/B6PeInNH1BLAwQUAAIACABVki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VZIoWeohDhNLAAAAbAAAABsAAAB1bml2ZXJzYWwvdW5pdmVyc2FsLnBuZy54bWyzsa/IzVEoSy0qzszPs1Uy1DNQsrfj5bIpKEoty0wtV6gAigEFIUBJoRLINUJwyzNTSjKAQiYmFgjBjNTM9IwSoKiBhRlcVB9oKABQSwECAAAUAAIACACpflBPNmFYAkcDAADhCQAAFAAAAAAAAAABAAAAAAAAAAAAdW5pdmVyc2FsL3BsYXllci54bWxQSwECAAAUAAIACABUkihZtTf0qBwFAADhEwAAHQAAAAAAAAABAAAAAAB5AwAAdW5pdmVyc2FsL2NvbW1vbl9tZXNzYWdlcy5sbmdQSwECAAAUAAIACABUkihZFR5gG6MAAAB/AQAALgAAAAAAAAABAAAAAADQCAAAdW5pdmVyc2FsL3BsYXliYWNrX2FuZF9uYXZpZ2F0aW9uX3NldHRpbmdzLnhtbFBLAQIAABQAAgAIAFSSKFl0STUfPAQAAAwVAAAnAAAAAAAAAAEAAAAAAL8JAAB1bml2ZXJzYWwvZmxhc2hfcHVibGlzaGluZ19zZXR0aW5ncy54bWxQSwECAAAUAAIACABUkihZN4uHansDAACsDAAAIQAAAAAAAAABAAAAAABADgAAdW5pdmVyc2FsL2ZsYXNoX3NraW5fc2V0dGluZ3MueG1sUEsBAgAAFAACAAgAVJIoWaavViM2BAAAlhQAACYAAAAAAAAAAQAAAAAA+hEAAHVuaXZlcnNhbC9odG1sX3B1Ymxpc2hpbmdfc2V0dGluZ3MueG1sUEsBAgAAFAACAAgAVJIoWSYPfuiwAQAAbwYAAB8AAAAAAAAAAQAAAAAAdBYAAHVuaXZlcnNhbC9odG1sX3NraW5fc2V0dGluZ3MuanNQSwECAAAUAAIACABUkihZFQaV5GsAAABvAAAAHAAAAAAAAAABAAAAAABhGAAAdW5pdmVyc2FsL2xvY2FsX3NldHRpbmdzLnhtbFBLAQIAABQAAgAIAFWSKFnCG66ZaBIAAPdNAAAXAAAAAAAAAAAAAAAAAAYZAAB1bml2ZXJzYWwvdW5pdmVyc2FsLnBuZ1BLAQIAABQAAgAIAFWSKFnqIQ4TSwAAAGwAAAAbAAAAAAAAAAEAAAAAAKMrAAB1bml2ZXJzYWwvdW5pdmVyc2FsLnBuZy54bWxQSwUGAAAAAAoACgAGAwAAJywAAAAA"/>
  <p:tag name="ISPRING_LMS_API_VERSION" val="SCORM 1.2"/>
  <p:tag name="ISPRING_ULTRA_SCORM_COURSE_ID" val="6FF7297E-5ED6-4361-9E34-B0749C3F9A57"/>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09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9.2 Séance de formation expérientiell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3332</Words>
  <Application>Microsoft Office PowerPoint</Application>
  <PresentationFormat>Ευρεία οθόνη</PresentationFormat>
  <Paragraphs>314</Paragraphs>
  <Slides>35</Slides>
  <Notes>35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35</vt:i4>
      </vt:variant>
    </vt:vector>
  </HeadingPairs>
  <TitlesOfParts>
    <vt:vector size="43" baseType="lpstr">
      <vt:lpstr>Noto Sans Symbols</vt:lpstr>
      <vt:lpstr>Arial</vt:lpstr>
      <vt:lpstr>Impact</vt:lpstr>
      <vt:lpstr>Gill Sans</vt:lpstr>
      <vt:lpstr>Roboto</vt:lpstr>
      <vt:lpstr>Calibri</vt:lpstr>
      <vt:lpstr>Θέμα του Office</vt:lpstr>
      <vt:lpstr>Θέμα του Office</vt:lpstr>
      <vt:lpstr>Παρουσίαση του PowerPoint</vt:lpstr>
      <vt:lpstr>Partenaires</vt:lpstr>
      <vt:lpstr>Session de formation expérientielle :  Contenu</vt:lpstr>
      <vt:lpstr>Objectifs</vt:lpstr>
      <vt:lpstr>Compétences</vt:lpstr>
      <vt:lpstr>9.2.1 Exemple spécifique d'une application de santé pour les personnes âgées</vt:lpstr>
      <vt:lpstr>Exemple : "Elevate", une application pour un vieillissement en bonne santé</vt:lpstr>
      <vt:lpstr>Fiche d'information</vt:lpstr>
      <vt:lpstr>Description et caractéristiques</vt:lpstr>
      <vt:lpstr>Commencez : Télécharger l'application</vt:lpstr>
      <vt:lpstr>Commencez : Ouvrir l'application et lire les informations d'introduction</vt:lpstr>
      <vt:lpstr>Commencez : Répondez aux questions d'introduction pour personnaliser votre expérience</vt:lpstr>
      <vt:lpstr>Commencez : Répondez aux questions d'introduction pour personnaliser votre expérience</vt:lpstr>
      <vt:lpstr>Commencez : Paramètres et jeux complets pour personnaliser votre expérience</vt:lpstr>
      <vt:lpstr>Commencez : Obtenez des résultats en fonction de votre niveau de compétence initial</vt:lpstr>
      <vt:lpstr>Commencez : Création d'un compte</vt:lpstr>
      <vt:lpstr>Commencez : Configurer son compte et résilier son abonnement pour éviter les frais</vt:lpstr>
      <vt:lpstr>Explorer l'interface utilisateur</vt:lpstr>
      <vt:lpstr>Explorer l'interface utilisateur</vt:lpstr>
      <vt:lpstr>Jouer à des jeux d'entraînement cérébral - Exemple : Jeux de mémoire</vt:lpstr>
      <vt:lpstr>Jouer à des jeux de mémoire - Exemple : "Jeu "Focus</vt:lpstr>
      <vt:lpstr>Jouer à des jeux de mémoire - Exemple : "Jeu "Focus</vt:lpstr>
      <vt:lpstr>Jouer à des jeux de mémoire - Exemple : "Jeu "Rappel de nom</vt:lpstr>
      <vt:lpstr>Jouer à des jeux de mémoire - Exemple : "Jeu "Rappel de nom</vt:lpstr>
      <vt:lpstr>Jouer à des jeux de mémoire - Exemple : "Jeu "Rappel de nom</vt:lpstr>
      <vt:lpstr>Résumé : Jeux de mémoire dans l'application Elevate</vt:lpstr>
      <vt:lpstr>9.2.2 Défi d'intégration dans la vie réelle - Utilisation de la plateforme de formation en ligne</vt:lpstr>
      <vt:lpstr>Comment élaborer un plan pour intégrer une application de santé pour un vieillissement en bonne santé dans la vie de tous les jours ?</vt:lpstr>
      <vt:lpstr>Technique : "Fixation d'objectifs "SMART</vt:lpstr>
      <vt:lpstr>Veuillez partager votre choix avec le groupe</vt:lpstr>
      <vt:lpstr>Vous êtes invités à passer à l'action !</vt:lpstr>
      <vt:lpstr>Trouver et utiliser le modèle de "Journal de l'utilisateur" sur la plate-forme de formation en ligne.</vt:lpstr>
      <vt:lpstr>Participer aux expériences des autres sur la plateforme de formation en ligne</vt:lpstr>
      <vt:lpstr>Message important concernant le défi : c'est à vous de choisir !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9.2 Séance de formation expérientielle</dc:title>
  <dc:creator>pantelis bbalaouras</dc:creator>
  <cp:lastModifiedBy>pantelis</cp:lastModifiedBy>
  <cp:revision>5</cp:revision>
  <dcterms:created xsi:type="dcterms:W3CDTF">2020-06-02T13:31:56Z</dcterms:created>
  <dcterms:modified xsi:type="dcterms:W3CDTF">2024-09-08T15:20:16Z</dcterms:modified>
</cp:coreProperties>
</file>