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64"/>
  </p:notesMasterIdLst>
  <p:sldIdLst>
    <p:sldId id="256" r:id="rId3"/>
    <p:sldId id="31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Lst>
  <p:sldSz cx="12192000" cy="6858000"/>
  <p:notesSz cx="6858000" cy="9144000"/>
  <p:embeddedFontLst>
    <p:embeddedFont>
      <p:font typeface="Calibri Light" panose="020F0302020204030204" pitchFamily="34" charset="0"/>
      <p:regular r:id="rId65"/>
      <p:italic r:id="rId66"/>
    </p:embeddedFont>
    <p:embeddedFont>
      <p:font typeface="Impact" panose="020B0806030902050204" pitchFamily="34" charset="0"/>
      <p:regular r:id="rId67"/>
    </p:embeddedFont>
    <p:embeddedFont>
      <p:font typeface="Gill Sans" panose="020B0604020202020204" charset="0"/>
      <p:regular r:id="rId68"/>
      <p:bold r:id="rId69"/>
    </p:embeddedFont>
    <p:embeddedFont>
      <p:font typeface="Roboto" panose="02000000000000000000" pitchFamily="2" charset="0"/>
      <p:regular r:id="rId70"/>
      <p:bold r:id="rId71"/>
      <p:italic r:id="rId72"/>
      <p:boldItalic r:id="rId73"/>
    </p:embeddedFont>
    <p:embeddedFont>
      <p:font typeface="Calibri" panose="020F0502020204030204" pitchFamily="34" charset="0"/>
      <p:regular r:id="rId74"/>
      <p:bold r:id="rId75"/>
      <p:italic r:id="rId76"/>
      <p:boldItalic r:id="rId77"/>
    </p:embeddedFont>
  </p:embeddedFontLst>
  <p:custDataLst>
    <p:tags r:id="rId7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iuJYvRljzQsRsuvm7oS9xixulp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A30A95-392D-467E-A0BD-B965ABA7212F}">
  <a:tblStyle styleId="{5AA30A95-392D-467E-A0BD-B965ABA7212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4.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0.fntdata"/><Relationship Id="rId79" Type="http://customschemas.google.com/relationships/presentationmetadata" Target="meta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8.fntdata"/><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2.fntdata"/><Relationship Id="rId7" Type="http://schemas.openxmlformats.org/officeDocument/2006/relationships/slide" Target="slides/slide5.xml"/><Relationship Id="rId71" Type="http://schemas.openxmlformats.org/officeDocument/2006/relationships/font" Target="fonts/font7.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archofdimes.org/pregnancy-week-week"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who.int/news-room/spotlight/why-we-need-to-talk-about-losing-a-baby"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hs.uk/pregnancy/finding-out/finding-out-you-are-pregnan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a:r>
            <a:br>
              <a:rPr lang="en-US"/>
            </a:br>
            <a:r>
              <a:rPr lang="en-US"/>
              <a:t/>
            </a:r>
            <a:br>
              <a:rPr lang="en-US"/>
            </a:br>
            <a:r>
              <a:rPr lang="en-US"/>
              <a:t/>
            </a:r>
            <a:br>
              <a:rPr lang="en-US"/>
            </a:br>
            <a:endParaRPr/>
          </a:p>
          <a:p>
            <a:pPr marL="0" lvl="0" indent="0" algn="l" rtl="0">
              <a:spcBef>
                <a:spcPts val="0"/>
              </a:spcBef>
              <a:spcAft>
                <a:spcPts val="0"/>
              </a:spcAft>
              <a:buNone/>
            </a:pPr>
            <a:endParaRPr/>
          </a:p>
        </p:txBody>
      </p:sp>
      <p:sp>
        <p:nvSpPr>
          <p:cNvPr id="232" name="Google Shape;23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
            </a:r>
            <a:br>
              <a:rPr lang="en-US"/>
            </a:br>
            <a:r>
              <a:rPr lang="en-US"/>
              <a:t/>
            </a:r>
            <a:br>
              <a:rPr lang="en-US"/>
            </a:br>
            <a:r>
              <a:rPr lang="en-US"/>
              <a:t/>
            </a:r>
            <a:br>
              <a:rPr lang="en-US"/>
            </a:br>
            <a:endParaRPr/>
          </a:p>
          <a:p>
            <a:pPr marL="0" lvl="0" indent="0" algn="l" rtl="0">
              <a:spcBef>
                <a:spcPts val="0"/>
              </a:spcBef>
              <a:spcAft>
                <a:spcPts val="0"/>
              </a:spcAft>
              <a:buNone/>
            </a:pPr>
            <a:endParaRPr/>
          </a:p>
        </p:txBody>
      </p:sp>
      <p:sp>
        <p:nvSpPr>
          <p:cNvPr id="245" name="Google Shape;24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a:r>
            <a:br>
              <a:rPr lang="en-US"/>
            </a:br>
            <a:r>
              <a:rPr lang="en-US"/>
              <a:t/>
            </a:r>
            <a:br>
              <a:rPr lang="en-US"/>
            </a:br>
            <a:r>
              <a:rPr lang="en-US"/>
              <a:t/>
            </a:r>
            <a:br>
              <a:rPr lang="en-US"/>
            </a:br>
            <a:endParaRPr/>
          </a:p>
          <a:p>
            <a:pPr marL="0" lvl="0" indent="0" algn="l" rtl="0">
              <a:spcBef>
                <a:spcPts val="0"/>
              </a:spcBef>
              <a:spcAft>
                <a:spcPts val="0"/>
              </a:spcAft>
              <a:buNone/>
            </a:pPr>
            <a:endParaRPr/>
          </a:p>
        </p:txBody>
      </p:sp>
      <p:sp>
        <p:nvSpPr>
          <p:cNvPr id="258" name="Google Shape;25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a:r>
            <a:br>
              <a:rPr lang="en-US"/>
            </a:br>
            <a:endParaRPr/>
          </a:p>
          <a:p>
            <a:pPr marL="0" lvl="0" indent="0" algn="l" rtl="0">
              <a:spcBef>
                <a:spcPts val="0"/>
              </a:spcBef>
              <a:spcAft>
                <a:spcPts val="0"/>
              </a:spcAft>
              <a:buNone/>
            </a:pPr>
            <a:endParaRPr/>
          </a:p>
        </p:txBody>
      </p:sp>
      <p:sp>
        <p:nvSpPr>
          <p:cNvPr id="271" name="Google Shape;27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90" name="Google Shape;29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00" name="Google Shape;3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14" name="Google Shape;31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150961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28" name="Google Shape;32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41" name="Google Shape;3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a:r>
            <a:br>
              <a:rPr lang="en-US"/>
            </a:br>
            <a:r>
              <a:rPr lang="en-US"/>
              <a:t/>
            </a:r>
            <a:br>
              <a:rPr lang="en-US"/>
            </a:br>
            <a:r>
              <a:rPr lang="en-US"/>
              <a:t/>
            </a:r>
            <a:br>
              <a:rPr lang="en-US"/>
            </a:br>
            <a:endParaRPr/>
          </a:p>
          <a:p>
            <a:pPr marL="0" lvl="0" indent="0" algn="l" rtl="0">
              <a:spcBef>
                <a:spcPts val="0"/>
              </a:spcBef>
              <a:spcAft>
                <a:spcPts val="0"/>
              </a:spcAft>
              <a:buNone/>
            </a:pPr>
            <a:endParaRPr/>
          </a:p>
        </p:txBody>
      </p:sp>
      <p:sp>
        <p:nvSpPr>
          <p:cNvPr id="358" name="Google Shape;35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a:r>
            <a:br>
              <a:rPr lang="en-US"/>
            </a:br>
            <a:r>
              <a:rPr lang="en-US"/>
              <a:t/>
            </a:r>
            <a:br>
              <a:rPr lang="en-US"/>
            </a:br>
            <a:endParaRPr/>
          </a:p>
          <a:p>
            <a:pPr marL="0" lvl="0" indent="0" algn="l" rtl="0">
              <a:spcBef>
                <a:spcPts val="0"/>
              </a:spcBef>
              <a:spcAft>
                <a:spcPts val="0"/>
              </a:spcAft>
              <a:buNone/>
            </a:pPr>
            <a:endParaRPr/>
          </a:p>
        </p:txBody>
      </p:sp>
      <p:sp>
        <p:nvSpPr>
          <p:cNvPr id="369" name="Google Shape;36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a:r>
            <a:br>
              <a:rPr lang="en-US"/>
            </a:br>
            <a:r>
              <a:rPr lang="en-US"/>
              <a:t/>
            </a:r>
            <a:br>
              <a:rPr lang="en-US"/>
            </a:br>
            <a:endParaRPr/>
          </a:p>
          <a:p>
            <a:pPr marL="0" lvl="0" indent="0" algn="l" rtl="0">
              <a:spcBef>
                <a:spcPts val="0"/>
              </a:spcBef>
              <a:spcAft>
                <a:spcPts val="0"/>
              </a:spcAft>
              <a:buNone/>
            </a:pPr>
            <a:endParaRPr/>
          </a:p>
        </p:txBody>
      </p:sp>
      <p:sp>
        <p:nvSpPr>
          <p:cNvPr id="383" name="Google Shape;38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a:r>
            <a:br>
              <a:rPr lang="en-US"/>
            </a:br>
            <a:endParaRPr/>
          </a:p>
          <a:p>
            <a:pPr marL="0" lvl="0" indent="0" algn="l" rtl="0">
              <a:spcBef>
                <a:spcPts val="0"/>
              </a:spcBef>
              <a:spcAft>
                <a:spcPts val="0"/>
              </a:spcAft>
              <a:buNone/>
            </a:pPr>
            <a:endParaRPr/>
          </a:p>
        </p:txBody>
      </p:sp>
      <p:sp>
        <p:nvSpPr>
          <p:cNvPr id="394" name="Google Shape;39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406" name="Google Shape;40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Pour aller plus loin </a:t>
            </a: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 </a:t>
            </a:r>
            <a:r>
              <a:rPr lang="en-US" sz="1200" u="none">
                <a:solidFill>
                  <a:schemeClr val="dk1"/>
                </a:solidFill>
                <a:latin typeface="Calibri"/>
                <a:ea typeface="Calibri"/>
                <a:cs typeface="Calibri"/>
                <a:sym typeface="Calibri"/>
              </a:rPr>
              <a:t>https://www.marchofdimes.org/pregnancy-week-week - Grossesse semaine par semaine</a:t>
            </a:r>
            <a:endParaRPr/>
          </a:p>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https://www.who.int/news-room/spotlight/why-we-need-to-talk-about-losing-a-baby </a:t>
            </a:r>
            <a:r>
              <a:rPr lang="en-US" sz="1200" u="none">
                <a:solidFill>
                  <a:schemeClr val="dk1"/>
                </a:solidFill>
                <a:latin typeface="Calibri"/>
                <a:ea typeface="Calibri"/>
                <a:cs typeface="Calibri"/>
                <a:sym typeface="Calibri"/>
              </a:rPr>
              <a:t>- Pourquoi nous devons parler de la perte d'un bébé</a:t>
            </a:r>
            <a:endParaRPr sz="1200" u="none">
              <a:solidFill>
                <a:schemeClr val="dk1"/>
              </a:solidFill>
              <a:latin typeface="Calibri"/>
              <a:ea typeface="Calibri"/>
              <a:cs typeface="Calibri"/>
              <a:sym typeface="Calibri"/>
            </a:endParaRPr>
          </a:p>
        </p:txBody>
      </p:sp>
      <p:sp>
        <p:nvSpPr>
          <p:cNvPr id="416" name="Google Shape;41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u="none">
              <a:solidFill>
                <a:schemeClr val="dk1"/>
              </a:solidFill>
              <a:latin typeface="Calibri"/>
              <a:ea typeface="Calibri"/>
              <a:cs typeface="Calibri"/>
              <a:sym typeface="Calibri"/>
            </a:endParaRPr>
          </a:p>
        </p:txBody>
      </p:sp>
      <p:sp>
        <p:nvSpPr>
          <p:cNvPr id="429" name="Google Shape;42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Vidéos :</a:t>
            </a:r>
            <a:endParaRPr/>
          </a:p>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https://www.nhs.uk/pregnancy/finding-out/finding-out-you-are-pregnant/ </a:t>
            </a:r>
            <a:r>
              <a:rPr lang="en-US" sz="1200" u="none">
                <a:solidFill>
                  <a:schemeClr val="dk1"/>
                </a:solidFill>
                <a:latin typeface="Calibri"/>
                <a:ea typeface="Calibri"/>
                <a:cs typeface="Calibri"/>
                <a:sym typeface="Calibri"/>
              </a:rPr>
              <a:t>- Sexe et grossesse</a:t>
            </a:r>
            <a:endParaRPr b="1"/>
          </a:p>
          <a:p>
            <a:pPr marL="0" lvl="0" indent="0" algn="l" rtl="0">
              <a:spcBef>
                <a:spcPts val="0"/>
              </a:spcBef>
              <a:spcAft>
                <a:spcPts val="0"/>
              </a:spcAft>
              <a:buNone/>
            </a:pPr>
            <a:r>
              <a:rPr lang="en-US"/>
              <a:t/>
            </a:r>
            <a:br>
              <a:rPr lang="en-US"/>
            </a:br>
            <a:r>
              <a:rPr lang="en-US"/>
              <a:t/>
            </a:r>
            <a:br>
              <a:rPr lang="en-US"/>
            </a:br>
            <a:r>
              <a:rPr lang="en-US"/>
              <a:t/>
            </a:r>
            <a:br>
              <a:rPr lang="en-US"/>
            </a:br>
            <a:endParaRPr/>
          </a:p>
          <a:p>
            <a:pPr marL="0" lvl="0" indent="0" algn="l" rtl="0">
              <a:spcBef>
                <a:spcPts val="0"/>
              </a:spcBef>
              <a:spcAft>
                <a:spcPts val="0"/>
              </a:spcAft>
              <a:buNone/>
            </a:pPr>
            <a:endParaRPr/>
          </a:p>
        </p:txBody>
      </p:sp>
      <p:sp>
        <p:nvSpPr>
          <p:cNvPr id="441" name="Google Shape;44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0"/>
          </a:p>
        </p:txBody>
      </p:sp>
      <p:sp>
        <p:nvSpPr>
          <p:cNvPr id="454" name="Google Shape;45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a:r>
            <a:br>
              <a:rPr lang="en-US"/>
            </a:br>
            <a:endParaRPr/>
          </a:p>
          <a:p>
            <a:pPr marL="0" lvl="0" indent="0" algn="l" rtl="0">
              <a:spcBef>
                <a:spcPts val="0"/>
              </a:spcBef>
              <a:spcAft>
                <a:spcPts val="0"/>
              </a:spcAft>
              <a:buNone/>
            </a:pPr>
            <a:endParaRPr/>
          </a:p>
        </p:txBody>
      </p:sp>
      <p:sp>
        <p:nvSpPr>
          <p:cNvPr id="483" name="Google Shape;48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506" name="Google Shape;50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16" name="Google Shape;51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29" name="Google Shape;52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43" name="Google Shape;54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60" name="Google Shape;56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578" name="Google Shape;57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0"/>
          </a:p>
        </p:txBody>
      </p:sp>
      <p:sp>
        <p:nvSpPr>
          <p:cNvPr id="589" name="Google Shape;58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a:r>
            <a:br>
              <a:rPr lang="en-US"/>
            </a:br>
            <a:r>
              <a:rPr lang="en-US"/>
              <a:t/>
            </a:r>
            <a:br>
              <a:rPr lang="en-US"/>
            </a:br>
            <a:endParaRPr/>
          </a:p>
          <a:p>
            <a:pPr marL="0" lvl="0" indent="0" algn="l" rtl="0">
              <a:spcBef>
                <a:spcPts val="0"/>
              </a:spcBef>
              <a:spcAft>
                <a:spcPts val="0"/>
              </a:spcAft>
              <a:buNone/>
            </a:pPr>
            <a:endParaRPr/>
          </a:p>
        </p:txBody>
      </p:sp>
      <p:sp>
        <p:nvSpPr>
          <p:cNvPr id="613" name="Google Shape;61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625" name="Google Shape;62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635" name="Google Shape;635;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
            </a:r>
            <a:br>
              <a:rPr lang="en-US" b="0"/>
            </a:br>
            <a:endParaRPr b="0"/>
          </a:p>
        </p:txBody>
      </p:sp>
      <p:sp>
        <p:nvSpPr>
          <p:cNvPr id="651" name="Google Shape;65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664" name="Google Shape;66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
            </a:r>
            <a:br>
              <a:rPr lang="en-US" b="1"/>
            </a:br>
            <a:endParaRPr b="1"/>
          </a:p>
        </p:txBody>
      </p:sp>
      <p:sp>
        <p:nvSpPr>
          <p:cNvPr id="675" name="Google Shape;67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687" name="Google Shape;68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a:r>
            <a:br>
              <a:rPr lang="en-US"/>
            </a:br>
            <a:endParaRPr/>
          </a:p>
          <a:p>
            <a:pPr marL="0" lvl="0" indent="0" algn="l" rtl="0">
              <a:spcBef>
                <a:spcPts val="0"/>
              </a:spcBef>
              <a:spcAft>
                <a:spcPts val="0"/>
              </a:spcAft>
              <a:buNone/>
            </a:pPr>
            <a:endParaRPr/>
          </a:p>
        </p:txBody>
      </p:sp>
      <p:sp>
        <p:nvSpPr>
          <p:cNvPr id="715" name="Google Shape;71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a:r>
            <a:br>
              <a:rPr lang="en-US"/>
            </a:br>
            <a:endParaRPr/>
          </a:p>
          <a:p>
            <a:pPr marL="0" lvl="0" indent="0" algn="l" rtl="0">
              <a:spcBef>
                <a:spcPts val="0"/>
              </a:spcBef>
              <a:spcAft>
                <a:spcPts val="0"/>
              </a:spcAft>
              <a:buNone/>
            </a:pPr>
            <a:endParaRPr/>
          </a:p>
        </p:txBody>
      </p:sp>
      <p:sp>
        <p:nvSpPr>
          <p:cNvPr id="726" name="Google Shape;72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738" name="Google Shape;73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US" b="1"/>
              <a:t/>
            </a:r>
            <a:br>
              <a:rPr lang="en-US" b="1"/>
            </a:br>
            <a:r>
              <a:rPr lang="en-US" b="1"/>
              <a:t/>
            </a:r>
            <a:br>
              <a:rPr lang="en-US" b="1"/>
            </a:b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748" name="Google Shape;74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0" name="Google Shape;76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9" name="Google Shape;80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48" name="Google Shape;1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8" name="Google Shape;828;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70" name="Google Shape;1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
            </a:r>
            <a:br>
              <a:rPr lang="en-US"/>
            </a:br>
            <a:endParaRPr/>
          </a:p>
          <a:p>
            <a:pPr marL="0" lvl="0" indent="0" algn="l" rtl="0">
              <a:spcBef>
                <a:spcPts val="0"/>
              </a:spcBef>
              <a:spcAft>
                <a:spcPts val="0"/>
              </a:spcAft>
              <a:buNone/>
            </a:pPr>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3"/>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2. Empower</a:t>
            </a:r>
            <a:endParaRPr/>
          </a:p>
        </p:txBody>
      </p:sp>
      <p:sp>
        <p:nvSpPr>
          <p:cNvPr id="20" name="Google Shape;20;p63"/>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3. Participate</a:t>
            </a:r>
            <a:endParaRPr/>
          </a:p>
        </p:txBody>
      </p:sp>
      <p:sp>
        <p:nvSpPr>
          <p:cNvPr id="21" name="Google Shape;21;p63"/>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FF"/>
                </a:solidFill>
                <a:latin typeface="Impact"/>
                <a:ea typeface="Impact"/>
                <a:cs typeface="Impact"/>
                <a:sym typeface="Impact"/>
              </a:rPr>
              <a:t>1. Prevent</a:t>
            </a:r>
            <a:endParaRPr/>
          </a:p>
        </p:txBody>
      </p:sp>
      <p:pic>
        <p:nvPicPr>
          <p:cNvPr id="22" name="Google Shape;22;p6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63"/>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6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6"/>
        <p:cNvGrpSpPr/>
        <p:nvPr/>
      </p:nvGrpSpPr>
      <p:grpSpPr>
        <a:xfrm>
          <a:off x="0" y="0"/>
          <a:ext cx="0" cy="0"/>
          <a:chOff x="0" y="0"/>
          <a:chExt cx="0" cy="0"/>
        </a:xfrm>
      </p:grpSpPr>
      <p:sp>
        <p:nvSpPr>
          <p:cNvPr id="27" name="Google Shape;27;p64"/>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28" name="Google Shape;28;p64"/>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4"/>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64"/>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1" name="Google Shape;31;p6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3"/>
        <p:cNvGrpSpPr/>
        <p:nvPr/>
      </p:nvGrpSpPr>
      <p:grpSpPr>
        <a:xfrm>
          <a:off x="0" y="0"/>
          <a:ext cx="0" cy="0"/>
          <a:chOff x="0" y="0"/>
          <a:chExt cx="0" cy="0"/>
        </a:xfrm>
      </p:grpSpPr>
      <p:sp>
        <p:nvSpPr>
          <p:cNvPr id="34" name="Google Shape;34;p65"/>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5"/>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65"/>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6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8" name="Google Shape;38;p6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0"/>
        <p:cNvGrpSpPr/>
        <p:nvPr/>
      </p:nvGrpSpPr>
      <p:grpSpPr>
        <a:xfrm>
          <a:off x="0" y="0"/>
          <a:ext cx="0" cy="0"/>
          <a:chOff x="0" y="0"/>
          <a:chExt cx="0" cy="0"/>
        </a:xfrm>
      </p:grpSpPr>
      <p:sp>
        <p:nvSpPr>
          <p:cNvPr id="41" name="Google Shape;41;p6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6"/>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6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45" name="Google Shape;45;p66"/>
          <p:cNvSpPr txBox="1"/>
          <p:nvPr/>
        </p:nvSpPr>
        <p:spPr>
          <a:xfrm>
            <a:off x="1" y="81370"/>
            <a:ext cx="4578178"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7.1 </a:t>
            </a:r>
            <a:r>
              <a:rPr lang="en-US" sz="1800">
                <a:solidFill>
                  <a:srgbClr val="7F7F7F"/>
                </a:solidFill>
                <a:latin typeface="Arial"/>
                <a:ea typeface="Arial"/>
                <a:cs typeface="Arial"/>
                <a:sym typeface="Arial"/>
              </a:rPr>
              <a:t> Women’s health and relevant Health Apps </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6"/>
        <p:cNvGrpSpPr/>
        <p:nvPr/>
      </p:nvGrpSpPr>
      <p:grpSpPr>
        <a:xfrm>
          <a:off x="0" y="0"/>
          <a:ext cx="0" cy="0"/>
          <a:chOff x="0" y="0"/>
          <a:chExt cx="0" cy="0"/>
        </a:xfrm>
      </p:grpSpPr>
      <p:sp>
        <p:nvSpPr>
          <p:cNvPr id="47" name="Google Shape;47;p67"/>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7"/>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7"/>
          <p:cNvSpPr txBox="1"/>
          <p:nvPr/>
        </p:nvSpPr>
        <p:spPr>
          <a:xfrm>
            <a:off x="1" y="81370"/>
            <a:ext cx="4578178"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7.1 </a:t>
            </a:r>
            <a:r>
              <a:rPr lang="en-US" sz="1800">
                <a:solidFill>
                  <a:srgbClr val="7F7F7F"/>
                </a:solidFill>
                <a:latin typeface="Arial"/>
                <a:ea typeface="Arial"/>
                <a:cs typeface="Arial"/>
                <a:sym typeface="Arial"/>
              </a:rPr>
              <a:t> Women’s health and relevant Health Apps </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50"/>
        <p:cNvGrpSpPr/>
        <p:nvPr/>
      </p:nvGrpSpPr>
      <p:grpSpPr>
        <a:xfrm>
          <a:off x="0" y="0"/>
          <a:ext cx="0" cy="0"/>
          <a:chOff x="0" y="0"/>
          <a:chExt cx="0" cy="0"/>
        </a:xfrm>
      </p:grpSpPr>
      <p:sp>
        <p:nvSpPr>
          <p:cNvPr id="51" name="Google Shape;51;p6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8"/>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8"/>
          <p:cNvSpPr txBox="1"/>
          <p:nvPr/>
        </p:nvSpPr>
        <p:spPr>
          <a:xfrm>
            <a:off x="1" y="81370"/>
            <a:ext cx="4578178"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7.1 </a:t>
            </a:r>
            <a:r>
              <a:rPr lang="en-US" sz="1800">
                <a:solidFill>
                  <a:srgbClr val="7F7F7F"/>
                </a:solidFill>
                <a:latin typeface="Arial"/>
                <a:ea typeface="Arial"/>
                <a:cs typeface="Arial"/>
                <a:sym typeface="Arial"/>
              </a:rPr>
              <a:t> Women’s health and relevant Health Apps </a:t>
            </a:r>
            <a:endParaRPr sz="1800">
              <a:solidFill>
                <a:srgbClr val="7F7F7F"/>
              </a:solidFill>
              <a:latin typeface="Calibri"/>
              <a:ea typeface="Calibri"/>
              <a:cs typeface="Calibri"/>
              <a:sym typeface="Calibri"/>
            </a:endParaRPr>
          </a:p>
        </p:txBody>
      </p:sp>
      <p:pic>
        <p:nvPicPr>
          <p:cNvPr id="54" name="Google Shape;54;p68"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3" name="Εικόνα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6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5IPshBl06Y"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policies.google.com/privacy" TargetMode="Externa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it/vectors/femmina-ragazza-salute-umano-2027987/"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hyperlink" Target="https://pixabay.com/service/license-summa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smartphone-telefono-medicinale-693455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smartphone-telefono-medicinale-693455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vectors/medico-medicinale-on-line-blog-672769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RRQyaTiSz8"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policies.google.com/privacy" TargetMode="Externa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mani-sollevato-mani-alzate-braccia-176884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donna-femminile-mestruazioni-678364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pixabay.com/service/license-summary/" TargetMode="External"/><Relationship Id="rId4" Type="http://schemas.openxmlformats.org/officeDocument/2006/relationships/hyperlink" Target="https://pixabay.com/it/illustrations/mestruazioni-periodo-di-tempo-757421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hyperlink" Target="https://pixabay.com/service/license-summary/" TargetMode="External"/><Relationship Id="rId3" Type="http://schemas.openxmlformats.org/officeDocument/2006/relationships/image" Target="../media/image35.jpg"/><Relationship Id="rId7" Type="http://schemas.openxmlformats.org/officeDocument/2006/relationships/hyperlink" Target="https://pixabay.com/it/illustrations/mestruazioni-periodo-di-tempo-7574218/"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youtube.com/watch?v=kLpzLHj-RzE&amp;t=53s" TargetMode="External"/><Relationship Id="rId5" Type="http://schemas.openxmlformats.org/officeDocument/2006/relationships/hyperlink" Target="https://www.youtube.com/watch?v=XJ8Zqq84s00" TargetMode="External"/><Relationship Id="rId4" Type="http://schemas.openxmlformats.org/officeDocument/2006/relationships/hyperlink" Target="https://www.youtube.com/watch?v=WOi2Bwvp6hw"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simpleinnovation.us/" TargetMode="External"/><Relationship Id="rId3" Type="http://schemas.openxmlformats.org/officeDocument/2006/relationships/hyperlink" Target="https://www.maya.live/eng.html" TargetMode="External"/><Relationship Id="rId7" Type="http://schemas.openxmlformats.org/officeDocument/2006/relationships/hyperlink" Target="https://play.google.com/store/apps/details?id=com.popularapp.periodcalendar&amp;hl=en&amp;gl=US"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helloclue.com/" TargetMode="External"/><Relationship Id="rId5" Type="http://schemas.openxmlformats.org/officeDocument/2006/relationships/hyperlink" Target="https://flo.health/product-tour/tracking-cycle" TargetMode="External"/><Relationship Id="rId4" Type="http://schemas.openxmlformats.org/officeDocument/2006/relationships/hyperlink" Target="https://www.womanlog.com/apps/womanlo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oR7_qat20vw"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www.youtube.com/watch?v=boSuzXUTX8M" TargetMode="External"/><Relationship Id="rId5" Type="http://schemas.openxmlformats.org/officeDocument/2006/relationships/hyperlink" Target="https://www.youtube.com/shorts/RC0t1EikoI4" TargetMode="External"/><Relationship Id="rId4" Type="http://schemas.openxmlformats.org/officeDocument/2006/relationships/hyperlink" Target="https://www.youtube.com/watch?v=MDE-16osGx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vectors/fecondazione-sperma-medico-691886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7nw-QA_-ED8" TargetMode="External"/><Relationship Id="rId7" Type="http://schemas.openxmlformats.org/officeDocument/2006/relationships/hyperlink" Target="https://policies.google.com/privacy"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www.youtube.com/watch?v=lpDW00nQhUo" TargetMode="External"/><Relationship Id="rId5" Type="http://schemas.openxmlformats.org/officeDocument/2006/relationships/hyperlink" Target="https://www.youtube.com/watch?v=IPj4dJnP85o" TargetMode="External"/><Relationship Id="rId4" Type="http://schemas.openxmlformats.org/officeDocument/2006/relationships/hyperlink" Target="https://www.youtube.com/watch?v=cfn04QUO4B8"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it/vectors/madre-terra-gaia-natura-silhouette-7485594/"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hyperlink" Target="https://pixabay.com/service/license-summary/"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8.jpg"/><Relationship Id="rId18" Type="http://schemas.openxmlformats.org/officeDocument/2006/relationships/hyperlink" Target="http://www.amsed.fr/" TargetMode="External"/><Relationship Id="rId3" Type="http://schemas.openxmlformats.org/officeDocument/2006/relationships/image" Target="../media/image13.jpg"/><Relationship Id="rId21" Type="http://schemas.openxmlformats.org/officeDocument/2006/relationships/image" Target="../media/image22.jpg"/><Relationship Id="rId7" Type="http://schemas.openxmlformats.org/officeDocument/2006/relationships/image" Target="../media/image15.jpg"/><Relationship Id="rId12" Type="http://schemas.openxmlformats.org/officeDocument/2006/relationships/hyperlink" Target="https://www.media-k.eu/" TargetMode="External"/><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7.jpg"/><Relationship Id="rId5" Type="http://schemas.openxmlformats.org/officeDocument/2006/relationships/image" Target="../media/image14.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6.jpg"/><Relationship Id="rId14" Type="http://schemas.openxmlformats.org/officeDocument/2006/relationships/hyperlink" Target="https://www.oxfamitalia.org/" TargetMode="External"/><Relationship Id="rId22"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hyperlink" Target="https://pixabay.com/service/license-summary/" TargetMode="External"/><Relationship Id="rId10" Type="http://schemas.openxmlformats.org/officeDocument/2006/relationships/image" Target="../media/image50.png"/><Relationship Id="rId4" Type="http://schemas.openxmlformats.org/officeDocument/2006/relationships/hyperlink" Target="https://pixabay.com/photos/bottle-mineral-water-glass-pour-2032980/" TargetMode="External"/><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hyperlink" Target="https://amila.io/"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hyperlink" Target="https://www.oviahealth.com/join/" TargetMode="External"/><Relationship Id="rId4" Type="http://schemas.openxmlformats.org/officeDocument/2006/relationships/hyperlink" Target="https://www.babycenter.com/mobile-app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prout-apps.com/sprout-pregnancy-iphone-app/"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s://www.whattoexpect.com/mobile-app/" TargetMode="External"/><Relationship Id="rId4" Type="http://schemas.openxmlformats.org/officeDocument/2006/relationships/hyperlink" Target="https://play.google.com/store/apps/details?id=com.pregnancy.tracker.due.date.countdown.contraction.timer&amp;hl=en_S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QvC_ZBodr80"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hyperlink" Target="https://www.youtube.com/watch?v=hsEW_j20P5w"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it/vectors/umano-primo-soccorso-medico-2730779/"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hyperlink" Target="https://pixabay.com/service/license/"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s://pixabay.com/it/vectors/anatomia-osso-umano-omero-2025077/" TargetMode="External"/><Relationship Id="rId5" Type="http://schemas.openxmlformats.org/officeDocument/2006/relationships/hyperlink" Target="https://pixabay.com/it/vectors/cuore-organo-linea-arte-biologia-7525978/" TargetMode="Externa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8" Type="http://schemas.openxmlformats.org/officeDocument/2006/relationships/hyperlink" Target="https://pixabay.com/it/vectors/nastro-simbolo-cancro-madre-2818640/" TargetMode="External"/><Relationship Id="rId13" Type="http://schemas.openxmlformats.org/officeDocument/2006/relationships/image" Target="../media/image57.png"/><Relationship Id="rId3" Type="http://schemas.openxmlformats.org/officeDocument/2006/relationships/hyperlink" Target="https://www.cdc.gov/cancer/cervical/" TargetMode="External"/><Relationship Id="rId7" Type="http://schemas.openxmlformats.org/officeDocument/2006/relationships/hyperlink" Target="https://www.cdc.gov/cancer/cervical/basic_info/screening.htm" TargetMode="External"/><Relationship Id="rId12"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s://www.cdc.gov/cancer/vagvulv/" TargetMode="External"/><Relationship Id="rId11" Type="http://schemas.openxmlformats.org/officeDocument/2006/relationships/image" Target="../media/image55.png"/><Relationship Id="rId5" Type="http://schemas.openxmlformats.org/officeDocument/2006/relationships/hyperlink" Target="https://www.cdc.gov/cancer/uterine/" TargetMode="External"/><Relationship Id="rId10" Type="http://schemas.openxmlformats.org/officeDocument/2006/relationships/image" Target="../media/image54.png"/><Relationship Id="rId4" Type="http://schemas.openxmlformats.org/officeDocument/2006/relationships/hyperlink" Target="https://www.cdc.gov/cancer/ovarian/" TargetMode="External"/><Relationship Id="rId9" Type="http://schemas.openxmlformats.org/officeDocument/2006/relationships/hyperlink" Target="https://pixabay.com/service/license-summary/" TargetMode="External"/><Relationship Id="rId14" Type="http://schemas.openxmlformats.org/officeDocument/2006/relationships/image" Target="../media/image58.png"/></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hyperlink" Target="https://policies.google.com/privacy" TargetMode="External"/><Relationship Id="rId3" Type="http://schemas.openxmlformats.org/officeDocument/2006/relationships/hyperlink" Target="https://www.youtube.com/watch?v=sGi8WpCBT5Q" TargetMode="External"/><Relationship Id="rId7" Type="http://schemas.openxmlformats.org/officeDocument/2006/relationships/hyperlink" Target="https://pixabay.com/service/license-summary/" TargetMode="External"/><Relationship Id="rId12"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s://pixabay.com/it/vectors/nastro-simbolo-cancro-madre-2818640/" TargetMode="External"/><Relationship Id="rId11" Type="http://schemas.openxmlformats.org/officeDocument/2006/relationships/image" Target="../media/image57.png"/><Relationship Id="rId5" Type="http://schemas.openxmlformats.org/officeDocument/2006/relationships/hyperlink" Target="https://www.youtube.com/watch?v=4ex7XgeQo3A" TargetMode="External"/><Relationship Id="rId10" Type="http://schemas.openxmlformats.org/officeDocument/2006/relationships/image" Target="../media/image56.png"/><Relationship Id="rId4" Type="http://schemas.openxmlformats.org/officeDocument/2006/relationships/hyperlink" Target="https://www.youtube.com/watch?v=K2rq7m6vlvE" TargetMode="External"/><Relationship Id="rId9"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1.png"/><Relationship Id="rId7"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8.xml"/><Relationship Id="rId10" Type="http://schemas.openxmlformats.org/officeDocument/2006/relationships/slide" Target="slide52.xml"/><Relationship Id="rId4" Type="http://schemas.openxmlformats.org/officeDocument/2006/relationships/slide" Target="slide7.xml"/><Relationship Id="rId9" Type="http://schemas.openxmlformats.org/officeDocument/2006/relationships/slide" Target="slide43.xml"/></Relationships>
</file>

<file path=ppt/slides/_rels/slide40.xml.rels><?xml version="1.0" encoding="UTF-8" standalone="yes"?>
<Relationships xmlns="http://schemas.openxmlformats.org/package/2006/relationships"><Relationship Id="rId3" Type="http://schemas.openxmlformats.org/officeDocument/2006/relationships/hyperlink" Target="https://medlineplus.gov/ency/article/000468.htm"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hyperlink" Target="https://ibpllc.com/wp-content/uploads/2019/06/WomensPreventiveHealthSMALLER-1-768x980-1.jpg" TargetMode="External"/><Relationship Id="rId4" Type="http://schemas.openxmlformats.org/officeDocument/2006/relationships/hyperlink" Target="https://medlineplus.gov/ency/article/000403.ht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keepabreasteurope.com/" TargetMode="External"/><Relationship Id="rId7" Type="http://schemas.openxmlformats.org/officeDocument/2006/relationships/hyperlink" Target="https://play.google.com/store/apps/details?id=fr.crcdc.mondepistagecancer&amp;hl=fr"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hyperlink" Target="https://app.owise.net/signup" TargetMode="External"/><Relationship Id="rId5" Type="http://schemas.openxmlformats.org/officeDocument/2006/relationships/hyperlink" Target="https://breastcancernow.org/information-support/support-you/becca" TargetMode="External"/><Relationship Id="rId4" Type="http://schemas.openxmlformats.org/officeDocument/2006/relationships/hyperlink" Target="https://www.knowyourlemons.org/ap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NKhIvufyji0"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hyperlink" Target="https://policies.google.com/privacy"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it/photos/autunno-fogliame-foglie-di-autunno-83761/"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Fc2S7_k53k"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hyperlink" Target="https://policies.google.com/privacy" TargetMode="External"/><Relationship Id="rId5" Type="http://schemas.openxmlformats.org/officeDocument/2006/relationships/hyperlink" Target="https://www.youtube.com/watch?v=tH0ol0TPvcM" TargetMode="External"/><Relationship Id="rId4" Type="http://schemas.openxmlformats.org/officeDocument/2006/relationships/hyperlink" Target="https://www.youtube.com/watch?v=RCXYzfHxaDg"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hyperlink" Target="https://healthandher.com/menopause-perimenopause-app/?eur"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hyperlink" Target="https://femilog.com/" TargetMode="External"/><Relationship Id="rId4" Type="http://schemas.openxmlformats.org/officeDocument/2006/relationships/hyperlink" Target="https://www.balance-menopause.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50.xml.rels><?xml version="1.0" encoding="UTF-8" standalone="yes"?>
<Relationships xmlns="http://schemas.openxmlformats.org/package/2006/relationships"><Relationship Id="rId3" Type="http://schemas.openxmlformats.org/officeDocument/2006/relationships/hyperlink" Target="https://www.omena.app/"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hyperlink" Target="https://heyperry.com/" TargetMode="External"/><Relationship Id="rId4" Type="http://schemas.openxmlformats.org/officeDocument/2006/relationships/hyperlink" Target="https://www.eviamenopause.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fYUk55D69OE"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hyperlink" Target="https://policies.google.com/privacy"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www.who.int/publications/i/item/9789240052192" TargetMode="External"/><Relationship Id="rId7" Type="http://schemas.openxmlformats.org/officeDocument/2006/relationships/hyperlink" Target="https://www.msdmanuals.com/home/women-s-health-issues/biology-of-the-female-reproductive-system/menstrual-cycle"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hyperlink" Target="https://www.thriveagency.uk/insights/12-femtech-apps-helping-women-take-control-of-their-health/" TargetMode="External"/><Relationship Id="rId5" Type="http://schemas.openxmlformats.org/officeDocument/2006/relationships/hyperlink" Target="https://www.msf.org/empowering-women-practice-self-care" TargetMode="External"/><Relationship Id="rId4" Type="http://schemas.openxmlformats.org/officeDocument/2006/relationships/hyperlink" Target="https://msf.org.au/self-care-tips-managing-your-own-health"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womenshealth.gov/a-z-topics/prenatal-care" TargetMode="External"/><Relationship Id="rId3" Type="http://schemas.openxmlformats.org/officeDocument/2006/relationships/hyperlink" Target="https://www.who.int/health-topics/sexual-health#tab=tab_1" TargetMode="External"/><Relationship Id="rId7" Type="http://schemas.openxmlformats.org/officeDocument/2006/relationships/hyperlink" Target="https://www.cdc.gov/hearher/resources/download-share/warning-signs-poster.html#poster"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hyperlink" Target="https://www.nhs.uk/pregnancy/your-pregnancy-care/antenatal-checks-and-tests/" TargetMode="External"/><Relationship Id="rId5" Type="http://schemas.openxmlformats.org/officeDocument/2006/relationships/hyperlink" Target="https://www.who.int/health-topics/maternal-health#tab=tab_1" TargetMode="External"/><Relationship Id="rId4" Type="http://schemas.openxmlformats.org/officeDocument/2006/relationships/hyperlink" Target="https://www.marchofdimes.org/find-support/topics/pregnancy/what-full-ter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foundation.mozilla.org/en/privacynotincluded/what-to-expect-pregnancy-tracker-baby-app/"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hyperlink" Target="https://www.ncbi.nlm.nih.gov/pmc/articles/PMC8003441/" TargetMode="External"/><Relationship Id="rId5" Type="http://schemas.openxmlformats.org/officeDocument/2006/relationships/hyperlink" Target="https://www.nhs.uk/conditions/osteoporosis/" TargetMode="External"/><Relationship Id="rId4" Type="http://schemas.openxmlformats.org/officeDocument/2006/relationships/hyperlink" Target="https://world-heart-federation.org/what-we-do/women-cvd/"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cdc.gov/cancer/dcpc/resources/features/gynecologiccancers/index.htm" TargetMode="External"/><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hyperlink" Target="https://www.cdc.gov/cancer/gynecologic/basic_info/prevention.htm" TargetMode="External"/><Relationship Id="rId5" Type="http://schemas.openxmlformats.org/officeDocument/2006/relationships/hyperlink" Target="https://foundationforwomenscancer.org/gynecological-cancers/gynecologic-cancer-risk-prevention/maintaining-health/" TargetMode="External"/><Relationship Id="rId4" Type="http://schemas.openxmlformats.org/officeDocument/2006/relationships/hyperlink" Target="https://www.who.int/news-room/fact-sheets/detail/breast-canc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60.xml.rels><?xml version="1.0" encoding="UTF-8" standalone="yes"?>
<Relationships xmlns="http://schemas.openxmlformats.org/package/2006/relationships"><Relationship Id="rId3" Type="http://schemas.openxmlformats.org/officeDocument/2006/relationships/hyperlink" Target="https://www.hopkinsmedicine.org/health/wellness-and-prevention/womens-preventive-care-infographic"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hyperlink" Target="https://www.hopkinsmedicine.org/womens-wellness-program/strategies" TargetMode="External"/><Relationship Id="rId5" Type="http://schemas.openxmlformats.org/officeDocument/2006/relationships/hyperlink" Target="https://www.nhsinform.scot/healthy-living/womens-health/later-years-around-50-years-and-over/menopause-and-post-menopause-health/menopause" TargetMode="External"/><Relationship Id="rId4" Type="http://schemas.openxmlformats.org/officeDocument/2006/relationships/hyperlink" Target="https://teachonearth-webapp.teachonmars.com/training/je-prends-mon-depistage-en-main-bellebien-sept2023"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0.jp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t/photos/ospedale-donne-assistenza-sanitaria-7379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3645151" y="3211600"/>
            <a:ext cx="8388000" cy="201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a:ea typeface="Calibri"/>
                <a:cs typeface="Calibri"/>
                <a:sym typeface="Calibri"/>
              </a:rPr>
              <a:t>Module 7 - Session </a:t>
            </a:r>
            <a:r>
              <a:rPr lang="en-US" sz="3400" b="1" i="0" u="none" strike="noStrike" cap="none" dirty="0" err="1">
                <a:solidFill>
                  <a:srgbClr val="C00000"/>
                </a:solidFill>
                <a:latin typeface="Calibri"/>
                <a:ea typeface="Calibri"/>
                <a:cs typeface="Calibri"/>
                <a:sym typeface="Calibri"/>
              </a:rPr>
              <a:t>d'enseignement</a:t>
            </a:r>
            <a:r>
              <a:rPr lang="en-US" sz="3400" b="1" i="0" u="none" strike="noStrike" cap="none" dirty="0">
                <a:solidFill>
                  <a:srgbClr val="C00000"/>
                </a:solidFill>
                <a:latin typeface="Calibri"/>
                <a:ea typeface="Calibri"/>
                <a:cs typeface="Calibri"/>
                <a:sym typeface="Calibri"/>
              </a:rPr>
              <a:t> </a:t>
            </a:r>
            <a:r>
              <a:rPr lang="en-US" sz="2400" b="1" i="0" u="none" strike="noStrike" cap="none" dirty="0">
                <a:solidFill>
                  <a:srgbClr val="C00000"/>
                </a:solidFill>
                <a:latin typeface="Calibri"/>
                <a:ea typeface="Calibri"/>
                <a:cs typeface="Calibri"/>
                <a:sym typeface="Calibri"/>
              </a:rPr>
              <a:t>(7.1)</a:t>
            </a:r>
            <a:r>
              <a:rPr lang="en-US" sz="3400" b="1" i="0" u="none" strike="noStrike" cap="none" dirty="0">
                <a:solidFill>
                  <a:schemeClr val="dk1"/>
                </a:solidFill>
                <a:latin typeface="Calibri"/>
                <a:ea typeface="Calibri"/>
                <a:cs typeface="Calibri"/>
                <a:sym typeface="Calibri"/>
              </a:rPr>
              <a:t/>
            </a:r>
            <a:br>
              <a:rPr lang="en-US" sz="3400" b="1" i="0" u="none" strike="noStrike" cap="none" dirty="0">
                <a:solidFill>
                  <a:schemeClr val="dk1"/>
                </a:solidFill>
                <a:latin typeface="Calibri"/>
                <a:ea typeface="Calibri"/>
                <a:cs typeface="Calibri"/>
                <a:sym typeface="Calibri"/>
              </a:rPr>
            </a:br>
            <a:r>
              <a:rPr lang="en-US" sz="4000" b="1" i="0" u="none" strike="noStrike" cap="none" dirty="0">
                <a:solidFill>
                  <a:schemeClr val="dk1"/>
                </a:solidFill>
                <a:latin typeface="Calibri"/>
                <a:ea typeface="Calibri"/>
                <a:cs typeface="Calibri"/>
                <a:sym typeface="Calibri"/>
              </a:rPr>
              <a:t>Santé des femmes et applications </a:t>
            </a:r>
            <a:r>
              <a:rPr lang="en-US" sz="4000" b="1" i="0" u="none" strike="noStrike" cap="none" dirty="0" err="1">
                <a:solidFill>
                  <a:schemeClr val="dk1"/>
                </a:solidFill>
                <a:latin typeface="Calibri"/>
                <a:ea typeface="Calibri"/>
                <a:cs typeface="Calibri"/>
                <a:sym typeface="Calibri"/>
              </a:rPr>
              <a:t>pertinentes</a:t>
            </a:r>
            <a:r>
              <a:rPr lang="en-US" sz="4000" b="1" i="0" u="none" strike="noStrike" cap="none" dirty="0">
                <a:solidFill>
                  <a:schemeClr val="dk1"/>
                </a:solidFill>
                <a:latin typeface="Calibri"/>
                <a:ea typeface="Calibri"/>
                <a:cs typeface="Calibri"/>
                <a:sym typeface="Calibri"/>
              </a:rPr>
              <a:t>   </a:t>
            </a:r>
            <a:endParaRPr sz="34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8" name="Google Shape;68;p1"/>
          <p:cNvSpPr/>
          <p:nvPr/>
        </p:nvSpPr>
        <p:spPr>
          <a:xfrm>
            <a:off x="-2" y="443330"/>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69" name="Google Shape;69;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1" name="Google Shape;71;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2" name="Google Shape;72;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73" name="Google Shape;73;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3740499" y="1090274"/>
            <a:ext cx="6563498" cy="2084244"/>
          </a:xfrm>
          <a:prstGeom prst="rect">
            <a:avLst/>
          </a:prstGeom>
          <a:noFill/>
          <a:ln>
            <a:noFill/>
          </a:ln>
        </p:spPr>
      </p:pic>
      <p:sp>
        <p:nvSpPr>
          <p:cNvPr id="74" name="Google Shape;74;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75" name="Google Shape;75;p1"/>
          <p:cNvPicPr preferRelativeResize="0"/>
          <p:nvPr/>
        </p:nvPicPr>
        <p:blipFill rotWithShape="1">
          <a:blip r:embed="rId4">
            <a:alphaModFix/>
          </a:blip>
          <a:srcRect b="59833"/>
          <a:stretch/>
        </p:blipFill>
        <p:spPr>
          <a:xfrm rot="10800000">
            <a:off x="-8250" y="-4107"/>
            <a:ext cx="12191695" cy="349261"/>
          </a:xfrm>
          <a:prstGeom prst="rect">
            <a:avLst/>
          </a:prstGeom>
          <a:solidFill>
            <a:srgbClr val="DDE0E5"/>
          </a:solidFill>
          <a:ln w="12700" cap="flat" cmpd="sng">
            <a:solidFill>
              <a:srgbClr val="FFFFFF"/>
            </a:solidFill>
            <a:prstDash val="solid"/>
            <a:miter lim="800000"/>
            <a:headEnd type="none" w="sm" len="sm"/>
            <a:tailEnd type="none" w="sm" len="sm"/>
          </a:ln>
        </p:spPr>
      </p:pic>
      <p:pic>
        <p:nvPicPr>
          <p:cNvPr id="76" name="Google Shape;76;p1" descr="Εικόνα που περιέχει clipart, σύμβολο, καρτούν, λογότυπο&#10;&#10;Περιγραφή που δημιουργήθηκε αυτόματα"/>
          <p:cNvPicPr preferRelativeResize="0"/>
          <p:nvPr/>
        </p:nvPicPr>
        <p:blipFill rotWithShape="1">
          <a:blip r:embed="rId5">
            <a:alphaModFix/>
          </a:blip>
          <a:srcRect/>
          <a:stretch/>
        </p:blipFill>
        <p:spPr>
          <a:xfrm>
            <a:off x="1888851" y="1620324"/>
            <a:ext cx="1612800" cy="2886434"/>
          </a:xfrm>
          <a:prstGeom prst="rect">
            <a:avLst/>
          </a:prstGeom>
          <a:noFill/>
          <a:ln>
            <a:noFill/>
          </a:ln>
        </p:spPr>
      </p:pic>
      <p:sp>
        <p:nvSpPr>
          <p:cNvPr id="77" name="Google Shape;77;p1"/>
          <p:cNvSpPr/>
          <p:nvPr/>
        </p:nvSpPr>
        <p:spPr>
          <a:xfrm>
            <a:off x="728788" y="943600"/>
            <a:ext cx="713400" cy="875100"/>
          </a:xfrm>
          <a:prstGeom prst="rect">
            <a:avLst/>
          </a:prstGeom>
          <a:solidFill>
            <a:srgbClr val="C00000"/>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78" name="Google Shape;78;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79" name="Google Shape;79;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0" name="Google Shape;80;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1" name="Google Shape;81;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pic>
        <p:nvPicPr>
          <p:cNvPr id="83" name="Google Shape;83;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84" name="Google Shape;84;p1"/>
          <p:cNvPicPr preferRelativeResize="0"/>
          <p:nvPr/>
        </p:nvPicPr>
        <p:blipFill rotWithShape="1">
          <a:blip r:embed="rId6">
            <a:alphaModFix/>
          </a:blip>
          <a:srcRect/>
          <a:stretch/>
        </p:blipFill>
        <p:spPr>
          <a:xfrm>
            <a:off x="10748048" y="6336215"/>
            <a:ext cx="1406013" cy="492105"/>
          </a:xfrm>
          <a:prstGeom prst="rect">
            <a:avLst/>
          </a:prstGeom>
          <a:noFill/>
          <a:ln>
            <a:noFill/>
          </a:ln>
        </p:spPr>
      </p:pic>
      <p:sp>
        <p:nvSpPr>
          <p:cNvPr id="85" name="Google Shape;85;p1"/>
          <p:cNvSpPr/>
          <p:nvPr/>
        </p:nvSpPr>
        <p:spPr>
          <a:xfrm>
            <a:off x="1888851" y="6338016"/>
            <a:ext cx="8829381"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tenus responsables.</a:t>
            </a:r>
            <a:endParaRPr sz="1000" b="0" i="0" u="none" strike="noStrike" cap="none">
              <a:solidFill>
                <a:srgbClr val="DDEAF6"/>
              </a:solidFill>
              <a:latin typeface="Calibri"/>
              <a:ea typeface="Calibri"/>
              <a:cs typeface="Calibri"/>
              <a:sym typeface="Calibri"/>
            </a:endParaRPr>
          </a:p>
        </p:txBody>
      </p:sp>
      <p:pic>
        <p:nvPicPr>
          <p:cNvPr id="86" name="Google Shape;86;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sz="2800"/>
              <a:t>Santé des femmes et préjugés sexistes</a:t>
            </a:r>
            <a:endParaRPr/>
          </a:p>
        </p:txBody>
      </p:sp>
      <p:sp>
        <p:nvSpPr>
          <p:cNvPr id="195" name="Google Shape;195;p9"/>
          <p:cNvSpPr txBox="1">
            <a:spLocks noGrp="1"/>
          </p:cNvSpPr>
          <p:nvPr>
            <p:ph type="body" idx="1"/>
          </p:nvPr>
        </p:nvSpPr>
        <p:spPr>
          <a:xfrm>
            <a:off x="518600" y="2078075"/>
            <a:ext cx="5438700" cy="3091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00"/>
              <a:buNone/>
            </a:pPr>
            <a:endParaRPr sz="1500"/>
          </a:p>
          <a:p>
            <a:pPr marL="0" lvl="0" indent="0" algn="ctr" rtl="0">
              <a:lnSpc>
                <a:spcPct val="100000"/>
              </a:lnSpc>
              <a:spcBef>
                <a:spcPts val="1200"/>
              </a:spcBef>
              <a:spcAft>
                <a:spcPts val="0"/>
              </a:spcAft>
              <a:buSzPts val="2400"/>
              <a:buNone/>
            </a:pPr>
            <a:r>
              <a:rPr lang="en-US" sz="2400"/>
              <a:t>Combler le fossé : remédier aux inégalités entre les hommes et les femmes dans le domaine des soins de santé - VIDÉO</a:t>
            </a:r>
            <a:endParaRPr/>
          </a:p>
          <a:p>
            <a:pPr marL="0" lvl="0" indent="0" algn="ctr" rtl="0">
              <a:lnSpc>
                <a:spcPct val="100000"/>
              </a:lnSpc>
              <a:spcBef>
                <a:spcPts val="1200"/>
              </a:spcBef>
              <a:spcAft>
                <a:spcPts val="0"/>
              </a:spcAft>
              <a:buSzPts val="2400"/>
              <a:buNone/>
            </a:pPr>
            <a:endParaRPr sz="2400"/>
          </a:p>
          <a:p>
            <a:pPr marL="0" lvl="0" indent="0" algn="ctr" rtl="0">
              <a:lnSpc>
                <a:spcPct val="100000"/>
              </a:lnSpc>
              <a:spcBef>
                <a:spcPts val="1200"/>
              </a:spcBef>
              <a:spcAft>
                <a:spcPts val="0"/>
              </a:spcAft>
              <a:buSzPts val="2400"/>
              <a:buNone/>
            </a:pPr>
            <a:r>
              <a:rPr lang="en-US" sz="2400" u="sng">
                <a:solidFill>
                  <a:schemeClr val="hlink"/>
                </a:solidFill>
                <a:hlinkClick r:id="rId3"/>
              </a:rPr>
              <a:t>https://www.youtube.com/watch?v=Z5IPshBl06Y </a:t>
            </a:r>
            <a:r>
              <a:rPr lang="en-US" sz="2400"/>
              <a:t> (10:34)</a:t>
            </a:r>
            <a:endParaRPr/>
          </a:p>
        </p:txBody>
      </p:sp>
      <p:pic>
        <p:nvPicPr>
          <p:cNvPr id="196" name="Google Shape;196;p9"/>
          <p:cNvPicPr preferRelativeResize="0"/>
          <p:nvPr/>
        </p:nvPicPr>
        <p:blipFill rotWithShape="1">
          <a:blip r:embed="rId4">
            <a:alphaModFix/>
          </a:blip>
          <a:srcRect/>
          <a:stretch/>
        </p:blipFill>
        <p:spPr>
          <a:xfrm>
            <a:off x="6195226" y="2152215"/>
            <a:ext cx="5438775" cy="3427394"/>
          </a:xfrm>
          <a:prstGeom prst="rect">
            <a:avLst/>
          </a:prstGeom>
          <a:noFill/>
          <a:ln>
            <a:noFill/>
          </a:ln>
        </p:spPr>
      </p:pic>
      <p:sp>
        <p:nvSpPr>
          <p:cNvPr id="197" name="Google Shape;197;p9"/>
          <p:cNvSpPr/>
          <p:nvPr/>
        </p:nvSpPr>
        <p:spPr>
          <a:xfrm>
            <a:off x="7875177" y="-3925"/>
            <a:ext cx="43155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FFFFFF"/>
              </a:buClr>
              <a:buSzPts val="1665"/>
              <a:buFont typeface="Calibri"/>
              <a:buNone/>
            </a:pPr>
            <a:r>
              <a:rPr lang="en-US" sz="1665" b="0" i="0" u="none" strike="noStrike" cap="none">
                <a:solidFill>
                  <a:srgbClr val="FFFFFF"/>
                </a:solidFill>
                <a:latin typeface="Calibri"/>
                <a:ea typeface="Calibri"/>
                <a:cs typeface="Calibri"/>
                <a:sym typeface="Calibri"/>
              </a:rPr>
              <a:t>7.1.2 Applications de santé pour les femmes</a:t>
            </a:r>
            <a:endParaRPr sz="1665" b="0" i="0" u="none" strike="noStrike" cap="none">
              <a:solidFill>
                <a:srgbClr val="FFFFFF"/>
              </a:solidFill>
              <a:latin typeface="Calibri"/>
              <a:ea typeface="Calibri"/>
              <a:cs typeface="Calibri"/>
              <a:sym typeface="Calibri"/>
            </a:endParaRPr>
          </a:p>
        </p:txBody>
      </p:sp>
      <p:sp>
        <p:nvSpPr>
          <p:cNvPr id="198" name="Google Shape;198;p9"/>
          <p:cNvSpPr txBox="1"/>
          <p:nvPr/>
        </p:nvSpPr>
        <p:spPr>
          <a:xfrm>
            <a:off x="6179000" y="5513875"/>
            <a:ext cx="5438700" cy="6465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US" sz="1500">
                <a:solidFill>
                  <a:schemeClr val="dk1"/>
                </a:solidFill>
                <a:latin typeface="Calibri"/>
                <a:ea typeface="Calibri"/>
                <a:cs typeface="Calibri"/>
                <a:sym typeface="Calibri"/>
              </a:rPr>
              <a:t>Combler les inégalités des genres dans le domaine des soins de santé</a:t>
            </a:r>
            <a:endParaRPr sz="1500"/>
          </a:p>
        </p:txBody>
      </p:sp>
      <p:sp>
        <p:nvSpPr>
          <p:cNvPr id="199" name="Google Shape;199;p9"/>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9"/>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201" name="Google Shape;201;p9"/>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
        <p:nvSpPr>
          <p:cNvPr id="202" name="Google Shape;202;p9"/>
          <p:cNvSpPr txBox="1"/>
          <p:nvPr/>
        </p:nvSpPr>
        <p:spPr>
          <a:xfrm>
            <a:off x="710000" y="5283175"/>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5">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a:spLocks noGrp="1"/>
          </p:cNvSpPr>
          <p:nvPr>
            <p:ph type="body" idx="1"/>
          </p:nvPr>
        </p:nvSpPr>
        <p:spPr>
          <a:xfrm>
            <a:off x="566100" y="1424625"/>
            <a:ext cx="6717600" cy="49083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0000"/>
              <a:buNone/>
            </a:pPr>
            <a:r>
              <a:rPr lang="en-US" sz="2800">
                <a:latin typeface="Calibri"/>
                <a:ea typeface="Calibri"/>
                <a:cs typeface="Calibri"/>
                <a:sym typeface="Calibri"/>
              </a:rPr>
              <a:t>Près d'une femme sur quatre en âge de procréer n'a toujours pas accès à une contraception moderne.</a:t>
            </a:r>
            <a:endParaRPr/>
          </a:p>
          <a:p>
            <a:pPr marL="0" lvl="0" indent="0" algn="l" rtl="0">
              <a:lnSpc>
                <a:spcPct val="100000"/>
              </a:lnSpc>
              <a:spcBef>
                <a:spcPts val="1200"/>
              </a:spcBef>
              <a:spcAft>
                <a:spcPts val="0"/>
              </a:spcAft>
              <a:buSzPct val="100000"/>
              <a:buNone/>
            </a:pPr>
            <a:r>
              <a:rPr lang="en-US" sz="2800">
                <a:latin typeface="Calibri"/>
                <a:ea typeface="Calibri"/>
                <a:cs typeface="Calibri"/>
                <a:sym typeface="Calibri"/>
              </a:rPr>
              <a:t>Plus de la moitié des personnes âgées de plus de 15 ans vivant avec le VIH dans le monde sont des femmes.</a:t>
            </a:r>
            <a:endParaRPr/>
          </a:p>
          <a:p>
            <a:pPr marL="0" lvl="0" indent="0" algn="l" rtl="0">
              <a:lnSpc>
                <a:spcPct val="100000"/>
              </a:lnSpc>
              <a:spcBef>
                <a:spcPts val="1200"/>
              </a:spcBef>
              <a:spcAft>
                <a:spcPts val="0"/>
              </a:spcAft>
              <a:buSzPct val="100000"/>
              <a:buNone/>
            </a:pPr>
            <a:r>
              <a:rPr lang="en-US" sz="2800">
                <a:latin typeface="Calibri"/>
                <a:ea typeface="Calibri"/>
                <a:cs typeface="Calibri"/>
                <a:sym typeface="Calibri"/>
              </a:rPr>
              <a:t>L'avortement pratiqué dans des conditions dangereuses reste l'une des principales causes de décès chez les femmes enceintes dans le monde.</a:t>
            </a:r>
            <a:endParaRPr/>
          </a:p>
          <a:p>
            <a:pPr marL="0" lvl="0" indent="0" algn="l" rtl="0">
              <a:lnSpc>
                <a:spcPct val="100000"/>
              </a:lnSpc>
              <a:spcBef>
                <a:spcPts val="1200"/>
              </a:spcBef>
              <a:spcAft>
                <a:spcPts val="0"/>
              </a:spcAft>
              <a:buSzPct val="100000"/>
              <a:buNone/>
            </a:pPr>
            <a:r>
              <a:rPr lang="en-US" sz="2800">
                <a:latin typeface="Calibri"/>
                <a:ea typeface="Calibri"/>
                <a:cs typeface="Calibri"/>
                <a:sym typeface="Calibri"/>
              </a:rPr>
              <a:t>L'OMS donne l'occasion d'aborder ces questions avec ses lignes directrices 2019 sur l'autosoin.</a:t>
            </a:r>
            <a:endParaRPr sz="2600"/>
          </a:p>
        </p:txBody>
      </p:sp>
      <p:sp>
        <p:nvSpPr>
          <p:cNvPr id="209" name="Google Shape;209;p10"/>
          <p:cNvSpPr txBox="1">
            <a:spLocks noGrp="1"/>
          </p:cNvSpPr>
          <p:nvPr>
            <p:ph type="title"/>
          </p:nvPr>
        </p:nvSpPr>
        <p:spPr>
          <a:xfrm>
            <a:off x="566100" y="670100"/>
            <a:ext cx="69639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Santé des femmes et préjugés sexistes</a:t>
            </a:r>
            <a:endParaRPr/>
          </a:p>
        </p:txBody>
      </p:sp>
      <p:sp>
        <p:nvSpPr>
          <p:cNvPr id="210" name="Google Shape;210;p10"/>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rgbClr val="000000"/>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b="0" i="0" u="sng" strike="noStrike" cap="none">
                <a:solidFill>
                  <a:srgbClr val="000000"/>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b="0" i="0" u="none" strike="noStrike" cap="none">
              <a:solidFill>
                <a:srgbClr val="000000"/>
              </a:solidFill>
              <a:latin typeface="Calibri"/>
              <a:ea typeface="Calibri"/>
              <a:cs typeface="Calibri"/>
              <a:sym typeface="Calibri"/>
            </a:endParaRPr>
          </a:p>
        </p:txBody>
      </p:sp>
      <p:pic>
        <p:nvPicPr>
          <p:cNvPr id="211" name="Google Shape;211;p10"/>
          <p:cNvPicPr preferRelativeResize="0"/>
          <p:nvPr/>
        </p:nvPicPr>
        <p:blipFill rotWithShape="1">
          <a:blip r:embed="rId5">
            <a:alphaModFix/>
          </a:blip>
          <a:srcRect/>
          <a:stretch/>
        </p:blipFill>
        <p:spPr>
          <a:xfrm>
            <a:off x="7530121" y="1486497"/>
            <a:ext cx="4087570" cy="4908151"/>
          </a:xfrm>
          <a:prstGeom prst="rect">
            <a:avLst/>
          </a:prstGeom>
          <a:noFill/>
          <a:ln>
            <a:noFill/>
          </a:ln>
        </p:spPr>
      </p:pic>
      <p:sp>
        <p:nvSpPr>
          <p:cNvPr id="212" name="Google Shape;212;p10"/>
          <p:cNvSpPr/>
          <p:nvPr/>
        </p:nvSpPr>
        <p:spPr>
          <a:xfrm>
            <a:off x="7613003" y="-3925"/>
            <a:ext cx="45777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FFFFFF"/>
              </a:buClr>
              <a:buSzPts val="1665"/>
              <a:buFont typeface="Calibri"/>
              <a:buNone/>
            </a:pPr>
            <a:r>
              <a:rPr lang="en-US" sz="1665" b="0" i="0" u="none" strike="noStrike" cap="none">
                <a:solidFill>
                  <a:srgbClr val="FFFFFF"/>
                </a:solidFill>
                <a:latin typeface="Calibri"/>
                <a:ea typeface="Calibri"/>
                <a:cs typeface="Calibri"/>
                <a:sym typeface="Calibri"/>
              </a:rPr>
              <a:t>7.1.2 Applications de santé pour les femmes</a:t>
            </a:r>
            <a:endParaRPr sz="1665" b="0" i="0" u="none" strike="noStrike" cap="none">
              <a:solidFill>
                <a:srgbClr val="FFFFFF"/>
              </a:solidFill>
              <a:latin typeface="Calibri"/>
              <a:ea typeface="Calibri"/>
              <a:cs typeface="Calibri"/>
              <a:sym typeface="Calibri"/>
            </a:endParaRPr>
          </a:p>
        </p:txBody>
      </p:sp>
      <p:sp>
        <p:nvSpPr>
          <p:cNvPr id="213" name="Google Shape;213;p10"/>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4" name="Google Shape;214;p10"/>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215" name="Google Shape;215;p10"/>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1"/>
          <p:cNvPicPr preferRelativeResize="0"/>
          <p:nvPr/>
        </p:nvPicPr>
        <p:blipFill rotWithShape="1">
          <a:blip r:embed="rId3">
            <a:alphaModFix/>
          </a:blip>
          <a:srcRect/>
          <a:stretch/>
        </p:blipFill>
        <p:spPr>
          <a:xfrm>
            <a:off x="7812250" y="5263175"/>
            <a:ext cx="4379750" cy="1594824"/>
          </a:xfrm>
          <a:prstGeom prst="rect">
            <a:avLst/>
          </a:prstGeom>
          <a:noFill/>
          <a:ln>
            <a:noFill/>
          </a:ln>
        </p:spPr>
      </p:pic>
      <p:sp>
        <p:nvSpPr>
          <p:cNvPr id="222" name="Google Shape;222;p11"/>
          <p:cNvSpPr txBox="1">
            <a:spLocks noGrp="1"/>
          </p:cNvSpPr>
          <p:nvPr>
            <p:ph type="body" idx="1"/>
          </p:nvPr>
        </p:nvSpPr>
        <p:spPr>
          <a:xfrm>
            <a:off x="557999" y="1602389"/>
            <a:ext cx="11344200" cy="467610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00000"/>
              </a:lnSpc>
              <a:spcBef>
                <a:spcPts val="0"/>
              </a:spcBef>
              <a:spcAft>
                <a:spcPts val="0"/>
              </a:spcAft>
              <a:buSzPts val="2400"/>
              <a:buNone/>
            </a:pPr>
            <a:r>
              <a:rPr lang="en-US" sz="2400"/>
              <a:t>L'autosoin </a:t>
            </a:r>
            <a:r>
              <a:rPr lang="en-US" sz="2400">
                <a:latin typeface="Calibri"/>
                <a:ea typeface="Calibri"/>
                <a:cs typeface="Calibri"/>
                <a:sym typeface="Calibri"/>
              </a:rPr>
              <a:t>vise à équiper les personnes et à leur confier un rôle central dans leur propre santé. </a:t>
            </a:r>
            <a:r>
              <a:rPr lang="en-US" sz="2400"/>
              <a:t>Les auto soins comprennent</a:t>
            </a:r>
            <a:endParaRPr/>
          </a:p>
          <a:p>
            <a:pPr marL="228600" lvl="0" indent="-228600" algn="l" rtl="0">
              <a:lnSpc>
                <a:spcPct val="100000"/>
              </a:lnSpc>
              <a:spcBef>
                <a:spcPts val="1200"/>
              </a:spcBef>
              <a:spcAft>
                <a:spcPts val="0"/>
              </a:spcAft>
              <a:buSzPts val="2400"/>
              <a:buChar char="▪"/>
            </a:pPr>
            <a:r>
              <a:rPr lang="en-US" sz="2400">
                <a:latin typeface="Calibri"/>
                <a:ea typeface="Calibri"/>
                <a:cs typeface="Calibri"/>
                <a:sym typeface="Calibri"/>
              </a:rPr>
              <a:t>l'autogestion des médicaments, du traitement, de l'examen, de l'injection et de l'administration ;</a:t>
            </a:r>
            <a:endParaRPr/>
          </a:p>
          <a:p>
            <a:pPr marL="228600" lvl="0" indent="-228600" algn="l" rtl="0">
              <a:lnSpc>
                <a:spcPct val="100000"/>
              </a:lnSpc>
              <a:spcBef>
                <a:spcPts val="1200"/>
              </a:spcBef>
              <a:spcAft>
                <a:spcPts val="0"/>
              </a:spcAft>
              <a:buSzPts val="2400"/>
              <a:buChar char="▪"/>
            </a:pPr>
            <a:r>
              <a:rPr lang="en-US" sz="2400"/>
              <a:t>l'auto diagnostic</a:t>
            </a:r>
            <a:r>
              <a:rPr lang="en-US" sz="2400">
                <a:latin typeface="Calibri"/>
                <a:ea typeface="Calibri"/>
                <a:cs typeface="Calibri"/>
                <a:sym typeface="Calibri"/>
              </a:rPr>
              <a:t>, allant de l'échantillonnage et du dépistage au diagnostic, à la collecte et au suivi ;</a:t>
            </a:r>
            <a:endParaRPr/>
          </a:p>
          <a:p>
            <a:pPr marL="228600" lvl="0" indent="-228600" algn="l" rtl="0">
              <a:lnSpc>
                <a:spcPct val="100000"/>
              </a:lnSpc>
              <a:spcBef>
                <a:spcPts val="1200"/>
              </a:spcBef>
              <a:spcAft>
                <a:spcPts val="0"/>
              </a:spcAft>
              <a:buSzPts val="2400"/>
              <a:buChar char="▪"/>
            </a:pPr>
            <a:r>
              <a:rPr lang="en-US" sz="2400">
                <a:latin typeface="Calibri"/>
                <a:ea typeface="Calibri"/>
                <a:cs typeface="Calibri"/>
                <a:sym typeface="Calibri"/>
              </a:rPr>
              <a:t>la conscience de soi, l'auto-assistance, l'auto-éducation, l'autorégulation, l'auto-efficacité et l'autodétermination</a:t>
            </a:r>
            <a:endParaRPr/>
          </a:p>
          <a:p>
            <a:pPr marL="0" lvl="0" indent="0" algn="ctr" rtl="0">
              <a:lnSpc>
                <a:spcPct val="100000"/>
              </a:lnSpc>
              <a:spcBef>
                <a:spcPts val="1200"/>
              </a:spcBef>
              <a:spcAft>
                <a:spcPts val="0"/>
              </a:spcAft>
              <a:buSzPts val="2400"/>
              <a:buNone/>
            </a:pPr>
            <a:r>
              <a:rPr lang="en-US" sz="2400" b="1"/>
              <a:t>La simplification des tests et des traitements, les dispositifs de soins sur le lieu de travail et la technologie mobile ont tous rendu l'autogestion des soins plus possible ces dernières années, avec des avantages potentiels considérables pour les femmes et les jeunes filles.</a:t>
            </a:r>
            <a:endParaRPr/>
          </a:p>
          <a:p>
            <a:pPr marL="0" lvl="0" indent="0" algn="l" rtl="0">
              <a:lnSpc>
                <a:spcPct val="100000"/>
              </a:lnSpc>
              <a:spcBef>
                <a:spcPts val="1200"/>
              </a:spcBef>
              <a:spcAft>
                <a:spcPts val="0"/>
              </a:spcAft>
              <a:buSzPts val="2200"/>
              <a:buNone/>
            </a:pPr>
            <a:endParaRPr/>
          </a:p>
        </p:txBody>
      </p:sp>
      <p:sp>
        <p:nvSpPr>
          <p:cNvPr id="223" name="Google Shape;223;p11"/>
          <p:cNvSpPr txBox="1">
            <a:spLocks noGrp="1"/>
          </p:cNvSpPr>
          <p:nvPr>
            <p:ph type="title"/>
          </p:nvPr>
        </p:nvSpPr>
        <p:spPr>
          <a:xfrm>
            <a:off x="557999" y="864119"/>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Prendre soin de soi</a:t>
            </a:r>
            <a:endParaRPr/>
          </a:p>
        </p:txBody>
      </p:sp>
      <p:sp>
        <p:nvSpPr>
          <p:cNvPr id="224" name="Google Shape;224;p11"/>
          <p:cNvSpPr/>
          <p:nvPr/>
        </p:nvSpPr>
        <p:spPr>
          <a:xfrm>
            <a:off x="9752970" y="6411686"/>
            <a:ext cx="237371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rgbClr val="000000"/>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b="0" i="0" u="sng" strike="noStrike" cap="none">
                <a:solidFill>
                  <a:srgbClr val="000000"/>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b="0" i="0" u="none" strike="noStrike" cap="none">
              <a:solidFill>
                <a:srgbClr val="000000"/>
              </a:solidFill>
              <a:latin typeface="Calibri"/>
              <a:ea typeface="Calibri"/>
              <a:cs typeface="Calibri"/>
              <a:sym typeface="Calibri"/>
            </a:endParaRPr>
          </a:p>
        </p:txBody>
      </p:sp>
      <p:sp>
        <p:nvSpPr>
          <p:cNvPr id="225" name="Google Shape;225;p11"/>
          <p:cNvSpPr/>
          <p:nvPr/>
        </p:nvSpPr>
        <p:spPr>
          <a:xfrm>
            <a:off x="7864677" y="-3925"/>
            <a:ext cx="43260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FFFFFF"/>
              </a:buClr>
              <a:buSzPts val="1665"/>
              <a:buFont typeface="Calibri"/>
              <a:buNone/>
            </a:pPr>
            <a:r>
              <a:rPr lang="en-US" sz="1665" b="0" i="0" u="none" strike="noStrike" cap="none">
                <a:solidFill>
                  <a:srgbClr val="FFFFFF"/>
                </a:solidFill>
                <a:latin typeface="Calibri"/>
                <a:ea typeface="Calibri"/>
                <a:cs typeface="Calibri"/>
                <a:sym typeface="Calibri"/>
              </a:rPr>
              <a:t>7.1.2 Applications de santé pour les femmes</a:t>
            </a:r>
            <a:endParaRPr sz="1665" b="0" i="0" u="none" strike="noStrike" cap="none">
              <a:solidFill>
                <a:srgbClr val="FFFFFF"/>
              </a:solidFill>
              <a:latin typeface="Calibri"/>
              <a:ea typeface="Calibri"/>
              <a:cs typeface="Calibri"/>
              <a:sym typeface="Calibri"/>
            </a:endParaRPr>
          </a:p>
        </p:txBody>
      </p:sp>
      <p:sp>
        <p:nvSpPr>
          <p:cNvPr id="226" name="Google Shape;226;p11"/>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7" name="Google Shape;227;p11"/>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228" name="Google Shape;228;p11"/>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2"/>
          <p:cNvPicPr preferRelativeResize="0"/>
          <p:nvPr/>
        </p:nvPicPr>
        <p:blipFill rotWithShape="1">
          <a:blip r:embed="rId3">
            <a:alphaModFix/>
          </a:blip>
          <a:srcRect/>
          <a:stretch/>
        </p:blipFill>
        <p:spPr>
          <a:xfrm>
            <a:off x="7780800" y="5209925"/>
            <a:ext cx="4411200" cy="1648075"/>
          </a:xfrm>
          <a:prstGeom prst="rect">
            <a:avLst/>
          </a:prstGeom>
          <a:solidFill>
            <a:srgbClr val="F2F2F2"/>
          </a:solidFill>
          <a:ln>
            <a:noFill/>
          </a:ln>
        </p:spPr>
      </p:pic>
      <p:sp>
        <p:nvSpPr>
          <p:cNvPr id="235" name="Google Shape;235;p12"/>
          <p:cNvSpPr txBox="1">
            <a:spLocks noGrp="1"/>
          </p:cNvSpPr>
          <p:nvPr>
            <p:ph type="title"/>
          </p:nvPr>
        </p:nvSpPr>
        <p:spPr>
          <a:xfrm>
            <a:off x="557999" y="637053"/>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Prendre soin de soi, c'est se donner les moyens d'agir</a:t>
            </a:r>
            <a:endParaRPr/>
          </a:p>
        </p:txBody>
      </p:sp>
      <p:sp>
        <p:nvSpPr>
          <p:cNvPr id="236" name="Google Shape;236;p12"/>
          <p:cNvSpPr txBox="1">
            <a:spLocks noGrp="1"/>
          </p:cNvSpPr>
          <p:nvPr>
            <p:ph type="body" idx="1"/>
          </p:nvPr>
        </p:nvSpPr>
        <p:spPr>
          <a:xfrm>
            <a:off x="557999" y="1317118"/>
            <a:ext cx="11059800" cy="4675200"/>
          </a:xfrm>
          <a:prstGeom prst="rect">
            <a:avLst/>
          </a:prstGeom>
          <a:noFill/>
          <a:ln>
            <a:noFill/>
          </a:ln>
        </p:spPr>
        <p:txBody>
          <a:bodyPr spcFirstLastPara="1" wrap="square" lIns="91425" tIns="45700" rIns="91425" bIns="45700" anchor="t" anchorCtr="0">
            <a:normAutofit fontScale="55000" lnSpcReduction="20000"/>
          </a:bodyPr>
          <a:lstStyle/>
          <a:p>
            <a:pPr marL="0" lvl="0" indent="0" algn="just" rtl="0">
              <a:lnSpc>
                <a:spcPct val="100000"/>
              </a:lnSpc>
              <a:spcBef>
                <a:spcPts val="0"/>
              </a:spcBef>
              <a:spcAft>
                <a:spcPts val="0"/>
              </a:spcAft>
              <a:buSzPct val="100000"/>
              <a:buNone/>
            </a:pPr>
            <a:r>
              <a:rPr lang="en-US" sz="3500">
                <a:latin typeface="Calibri"/>
                <a:ea typeface="Calibri"/>
                <a:cs typeface="Calibri"/>
                <a:sym typeface="Calibri"/>
              </a:rPr>
              <a:t>Les interventions </a:t>
            </a:r>
            <a:r>
              <a:rPr lang="en-US" sz="3500"/>
              <a:t>d'auto soin</a:t>
            </a:r>
            <a:r>
              <a:rPr lang="en-US" sz="3500">
                <a:latin typeface="Calibri"/>
                <a:ea typeface="Calibri"/>
                <a:cs typeface="Calibri"/>
                <a:sym typeface="Calibri"/>
              </a:rPr>
              <a:t> peuvent :</a:t>
            </a:r>
            <a:endParaRPr/>
          </a:p>
          <a:p>
            <a:pPr marL="285750" lvl="0" indent="-269112" algn="just" rtl="0">
              <a:lnSpc>
                <a:spcPct val="100000"/>
              </a:lnSpc>
              <a:spcBef>
                <a:spcPts val="1200"/>
              </a:spcBef>
              <a:spcAft>
                <a:spcPts val="0"/>
              </a:spcAft>
              <a:buSzPct val="100000"/>
              <a:buFont typeface="Arial"/>
              <a:buChar char="•"/>
            </a:pPr>
            <a:r>
              <a:rPr lang="en-US" sz="3500">
                <a:latin typeface="Calibri"/>
                <a:ea typeface="Calibri"/>
                <a:cs typeface="Calibri"/>
                <a:sym typeface="Calibri"/>
              </a:rPr>
              <a:t>Étendre les soins de santé en dehors de l'hôpital ou de la clinique, au-delà du médecin ou de l'infirmière ;</a:t>
            </a:r>
            <a:endParaRPr/>
          </a:p>
          <a:p>
            <a:pPr marL="285750" lvl="0" indent="-269112" algn="just" rtl="0">
              <a:lnSpc>
                <a:spcPct val="100000"/>
              </a:lnSpc>
              <a:spcBef>
                <a:spcPts val="1200"/>
              </a:spcBef>
              <a:spcAft>
                <a:spcPts val="0"/>
              </a:spcAft>
              <a:buSzPct val="100000"/>
              <a:buFont typeface="Arial"/>
              <a:buChar char="•"/>
            </a:pPr>
            <a:r>
              <a:rPr lang="en-US" sz="3500">
                <a:latin typeface="Calibri"/>
                <a:ea typeface="Calibri"/>
                <a:cs typeface="Calibri"/>
                <a:sym typeface="Calibri"/>
              </a:rPr>
              <a:t>Offrir des options de soins de santé fondées sur des données probantes et à faible risque, directement et discrètement dans la communauté ou à domicile ;</a:t>
            </a:r>
            <a:endParaRPr/>
          </a:p>
          <a:p>
            <a:pPr marL="285750" lvl="0" indent="-269112" algn="just" rtl="0">
              <a:lnSpc>
                <a:spcPct val="100000"/>
              </a:lnSpc>
              <a:spcBef>
                <a:spcPts val="1200"/>
              </a:spcBef>
              <a:spcAft>
                <a:spcPts val="0"/>
              </a:spcAft>
              <a:buSzPct val="100000"/>
              <a:buFont typeface="Arial"/>
              <a:buChar char="•"/>
            </a:pPr>
            <a:r>
              <a:rPr lang="en-US" sz="3500">
                <a:latin typeface="Calibri"/>
                <a:ea typeface="Calibri"/>
                <a:cs typeface="Calibri"/>
                <a:sym typeface="Calibri"/>
              </a:rPr>
              <a:t>Plus pratiques ou plus confidentielles, les approches d'autosoins peuvent permettre un diagnostic précoce et des soins médicaux plus opportuns ;</a:t>
            </a:r>
            <a:endParaRPr/>
          </a:p>
          <a:p>
            <a:pPr marL="285750" lvl="0" indent="-269112" algn="just" rtl="0">
              <a:lnSpc>
                <a:spcPct val="100000"/>
              </a:lnSpc>
              <a:spcBef>
                <a:spcPts val="1200"/>
              </a:spcBef>
              <a:spcAft>
                <a:spcPts val="0"/>
              </a:spcAft>
              <a:buSzPct val="100000"/>
              <a:buFont typeface="Arial"/>
              <a:buChar char="•"/>
            </a:pPr>
            <a:r>
              <a:rPr lang="en-US" sz="3500">
                <a:latin typeface="Calibri"/>
                <a:ea typeface="Calibri"/>
                <a:cs typeface="Calibri"/>
                <a:sym typeface="Calibri"/>
              </a:rPr>
              <a:t>En se concentrant sur les besoins individuels d'une femme, ils peuvent également améliorer la qualité des soins qu'elle reçoit : des soins appropriés, respectueux et fondés sur la confiance.</a:t>
            </a:r>
            <a:endParaRPr/>
          </a:p>
          <a:p>
            <a:pPr marL="0" lvl="0" indent="0" algn="just" rtl="0">
              <a:lnSpc>
                <a:spcPct val="100000"/>
              </a:lnSpc>
              <a:spcBef>
                <a:spcPts val="1200"/>
              </a:spcBef>
              <a:spcAft>
                <a:spcPts val="0"/>
              </a:spcAft>
              <a:buSzPct val="100000"/>
              <a:buNone/>
            </a:pPr>
            <a:r>
              <a:rPr lang="en-US" sz="3500" b="1"/>
              <a:t>L'autosoin responsabilise les femmes </a:t>
            </a:r>
            <a:r>
              <a:rPr lang="en-US" sz="3500"/>
              <a:t>car il leur donne accès à des informations et à des services qui leur permettent de décider de ce qui leur convient le mieux. Les femmes gagnent en choix et en autonomie.   </a:t>
            </a:r>
            <a:endParaRPr/>
          </a:p>
          <a:p>
            <a:pPr marL="0" lvl="0" indent="0" algn="just" rtl="0">
              <a:lnSpc>
                <a:spcPct val="100000"/>
              </a:lnSpc>
              <a:spcBef>
                <a:spcPts val="1200"/>
              </a:spcBef>
              <a:spcAft>
                <a:spcPts val="0"/>
              </a:spcAft>
              <a:buSzPct val="100000"/>
              <a:buNone/>
            </a:pPr>
            <a:r>
              <a:rPr lang="en-US" sz="3500" b="1"/>
              <a:t>L'auto soin permet également aux femmes d'aider et de prendre soin des autres membres de leur communauté, </a:t>
            </a:r>
            <a:r>
              <a:rPr lang="en-US" sz="3500"/>
              <a:t>en partageant des informations fiables entre pairs, en dispensant des soins </a:t>
            </a:r>
            <a:r>
              <a:rPr lang="en-US" sz="3500" b="1"/>
              <a:t>en tant qu'agents de santé communautaires </a:t>
            </a:r>
            <a:r>
              <a:rPr lang="en-US" sz="3500"/>
              <a:t>et en s'engageant auprès de personnes ayant la même expérience vécue et les mêmes besoins en matière de santé.</a:t>
            </a:r>
            <a:endParaRPr sz="3500">
              <a:latin typeface="Calibri"/>
              <a:ea typeface="Calibri"/>
              <a:cs typeface="Calibri"/>
              <a:sym typeface="Calibri"/>
            </a:endParaRPr>
          </a:p>
          <a:p>
            <a:pPr marL="0" lvl="0" indent="0" algn="just" rtl="0">
              <a:lnSpc>
                <a:spcPct val="150000"/>
              </a:lnSpc>
              <a:spcBef>
                <a:spcPts val="1200"/>
              </a:spcBef>
              <a:spcAft>
                <a:spcPts val="0"/>
              </a:spcAft>
              <a:buSzPct val="100000"/>
              <a:buNone/>
            </a:pPr>
            <a:endParaRPr sz="2400" u="sng">
              <a:latin typeface="Calibri"/>
              <a:ea typeface="Calibri"/>
              <a:cs typeface="Calibri"/>
              <a:sym typeface="Calibri"/>
            </a:endParaRPr>
          </a:p>
        </p:txBody>
      </p:sp>
      <p:sp>
        <p:nvSpPr>
          <p:cNvPr id="237" name="Google Shape;237;p12"/>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rgbClr val="000000"/>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b="0" i="0" u="sng" strike="noStrike" cap="none">
                <a:solidFill>
                  <a:srgbClr val="000000"/>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b="0" i="0" u="none" strike="noStrike" cap="none">
              <a:solidFill>
                <a:srgbClr val="000000"/>
              </a:solidFill>
              <a:latin typeface="Calibri"/>
              <a:ea typeface="Calibri"/>
              <a:cs typeface="Calibri"/>
              <a:sym typeface="Calibri"/>
            </a:endParaRPr>
          </a:p>
        </p:txBody>
      </p:sp>
      <p:sp>
        <p:nvSpPr>
          <p:cNvPr id="238" name="Google Shape;238;p12"/>
          <p:cNvSpPr/>
          <p:nvPr/>
        </p:nvSpPr>
        <p:spPr>
          <a:xfrm>
            <a:off x="7728352" y="-3925"/>
            <a:ext cx="44625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FFFFFF"/>
              </a:buClr>
              <a:buSzPts val="1665"/>
              <a:buFont typeface="Calibri"/>
              <a:buNone/>
            </a:pPr>
            <a:r>
              <a:rPr lang="en-US" sz="1665" b="0" i="0" u="none" strike="noStrike" cap="none">
                <a:solidFill>
                  <a:srgbClr val="FFFFFF"/>
                </a:solidFill>
                <a:latin typeface="Calibri"/>
                <a:ea typeface="Calibri"/>
                <a:cs typeface="Calibri"/>
                <a:sym typeface="Calibri"/>
              </a:rPr>
              <a:t>7.1.2 Applications de santé pour les femmes</a:t>
            </a:r>
            <a:endParaRPr sz="1665" b="0" i="0" u="none" strike="noStrike" cap="none">
              <a:solidFill>
                <a:srgbClr val="FFFFFF"/>
              </a:solidFill>
              <a:latin typeface="Calibri"/>
              <a:ea typeface="Calibri"/>
              <a:cs typeface="Calibri"/>
              <a:sym typeface="Calibri"/>
            </a:endParaRPr>
          </a:p>
        </p:txBody>
      </p:sp>
      <p:sp>
        <p:nvSpPr>
          <p:cNvPr id="239" name="Google Shape;239;p12"/>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p12"/>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241" name="Google Shape;241;p12"/>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3"/>
          <p:cNvSpPr txBox="1">
            <a:spLocks noGrp="1"/>
          </p:cNvSpPr>
          <p:nvPr>
            <p:ph type="title"/>
          </p:nvPr>
        </p:nvSpPr>
        <p:spPr>
          <a:xfrm>
            <a:off x="557999" y="789453"/>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Applications pour la santé des femmes</a:t>
            </a:r>
            <a:endParaRPr/>
          </a:p>
        </p:txBody>
      </p:sp>
      <p:pic>
        <p:nvPicPr>
          <p:cNvPr id="248" name="Google Shape;248;p13"/>
          <p:cNvPicPr preferRelativeResize="0"/>
          <p:nvPr/>
        </p:nvPicPr>
        <p:blipFill rotWithShape="1">
          <a:blip r:embed="rId3">
            <a:alphaModFix/>
          </a:blip>
          <a:srcRect/>
          <a:stretch/>
        </p:blipFill>
        <p:spPr>
          <a:xfrm>
            <a:off x="7388174" y="1856074"/>
            <a:ext cx="4776525" cy="3414476"/>
          </a:xfrm>
          <a:prstGeom prst="rect">
            <a:avLst/>
          </a:prstGeom>
          <a:noFill/>
          <a:ln>
            <a:noFill/>
          </a:ln>
        </p:spPr>
      </p:pic>
      <p:sp>
        <p:nvSpPr>
          <p:cNvPr id="249" name="Google Shape;249;p13"/>
          <p:cNvSpPr txBox="1">
            <a:spLocks noGrp="1"/>
          </p:cNvSpPr>
          <p:nvPr>
            <p:ph type="body" idx="1"/>
          </p:nvPr>
        </p:nvSpPr>
        <p:spPr>
          <a:xfrm>
            <a:off x="558000" y="1393325"/>
            <a:ext cx="6830100" cy="4675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SzPts val="2200"/>
              <a:buNone/>
            </a:pPr>
            <a:r>
              <a:rPr lang="en-US"/>
              <a:t>Malgré les préjugés sexistes et la stigmatisation associée aux problèmes de santé des femmes depuis des siècles, il existe sur le marché de nombreuses applications de santé destinées spécifiquement aux femmes. Nous les avons réparties en quatre groupes principaux, en fonction de leur objectif :</a:t>
            </a:r>
            <a:endParaRPr/>
          </a:p>
          <a:p>
            <a:pPr marL="228600" lvl="0" indent="-228600" algn="l" rtl="0">
              <a:lnSpc>
                <a:spcPct val="100000"/>
              </a:lnSpc>
              <a:spcBef>
                <a:spcPts val="1200"/>
              </a:spcBef>
              <a:spcAft>
                <a:spcPts val="0"/>
              </a:spcAft>
              <a:buSzPts val="2200"/>
              <a:buChar char="▪"/>
            </a:pPr>
            <a:r>
              <a:rPr lang="en-US"/>
              <a:t>Applications liées à </a:t>
            </a:r>
            <a:r>
              <a:rPr lang="en-US" b="1"/>
              <a:t>Cycle menstruel et contraception </a:t>
            </a:r>
            <a:r>
              <a:rPr lang="en-US"/>
              <a:t>; </a:t>
            </a:r>
            <a:endParaRPr/>
          </a:p>
          <a:p>
            <a:pPr marL="228600" lvl="0" indent="-228600" algn="l" rtl="0">
              <a:lnSpc>
                <a:spcPct val="100000"/>
              </a:lnSpc>
              <a:spcBef>
                <a:spcPts val="1200"/>
              </a:spcBef>
              <a:spcAft>
                <a:spcPts val="0"/>
              </a:spcAft>
              <a:buSzPts val="2200"/>
              <a:buChar char="▪"/>
            </a:pPr>
            <a:r>
              <a:rPr lang="en-US"/>
              <a:t>Applications liées à </a:t>
            </a:r>
            <a:r>
              <a:rPr lang="en-US" b="1"/>
              <a:t>Grossesse et post-partum </a:t>
            </a:r>
            <a:r>
              <a:rPr lang="en-US"/>
              <a:t>;</a:t>
            </a:r>
            <a:endParaRPr/>
          </a:p>
          <a:p>
            <a:pPr marL="228600" lvl="0" indent="-228600" algn="l" rtl="0">
              <a:lnSpc>
                <a:spcPct val="100000"/>
              </a:lnSpc>
              <a:spcBef>
                <a:spcPts val="1200"/>
              </a:spcBef>
              <a:spcAft>
                <a:spcPts val="0"/>
              </a:spcAft>
              <a:buSzPts val="2200"/>
              <a:buChar char="▪"/>
            </a:pPr>
            <a:r>
              <a:rPr lang="en-US"/>
              <a:t>Applications axées sur le </a:t>
            </a:r>
            <a:r>
              <a:rPr lang="en-US" b="1"/>
              <a:t>dépistage et la prévention </a:t>
            </a:r>
            <a:r>
              <a:rPr lang="en-US"/>
              <a:t>;</a:t>
            </a:r>
            <a:endParaRPr/>
          </a:p>
          <a:p>
            <a:pPr marL="228600" lvl="0" indent="-228600" algn="l" rtl="0">
              <a:lnSpc>
                <a:spcPct val="100000"/>
              </a:lnSpc>
              <a:spcBef>
                <a:spcPts val="1200"/>
              </a:spcBef>
              <a:spcAft>
                <a:spcPts val="0"/>
              </a:spcAft>
              <a:buSzPts val="2200"/>
              <a:buChar char="▪"/>
            </a:pPr>
            <a:r>
              <a:rPr lang="en-US"/>
              <a:t>Applications pour la </a:t>
            </a:r>
            <a:r>
              <a:rPr lang="en-US" b="1"/>
              <a:t>périménopause et la ménopause</a:t>
            </a:r>
            <a:r>
              <a:rPr lang="en-US"/>
              <a:t>.</a:t>
            </a:r>
            <a:endParaRPr sz="2400" u="sng">
              <a:latin typeface="Calibri"/>
              <a:ea typeface="Calibri"/>
              <a:cs typeface="Calibri"/>
              <a:sym typeface="Calibri"/>
            </a:endParaRPr>
          </a:p>
        </p:txBody>
      </p:sp>
      <p:sp>
        <p:nvSpPr>
          <p:cNvPr id="250" name="Google Shape;250;p13"/>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rgbClr val="000000"/>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b="0" i="0" u="sng" strike="noStrike" cap="none">
                <a:solidFill>
                  <a:srgbClr val="000000"/>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b="0" i="0" u="none" strike="noStrike" cap="none">
              <a:solidFill>
                <a:srgbClr val="000000"/>
              </a:solidFill>
              <a:latin typeface="Calibri"/>
              <a:ea typeface="Calibri"/>
              <a:cs typeface="Calibri"/>
              <a:sym typeface="Calibri"/>
            </a:endParaRPr>
          </a:p>
        </p:txBody>
      </p:sp>
      <p:sp>
        <p:nvSpPr>
          <p:cNvPr id="251" name="Google Shape;251;p13"/>
          <p:cNvSpPr/>
          <p:nvPr/>
        </p:nvSpPr>
        <p:spPr>
          <a:xfrm>
            <a:off x="8084900" y="-3925"/>
            <a:ext cx="41061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FFFFFF"/>
              </a:buClr>
              <a:buSzPts val="1665"/>
              <a:buFont typeface="Calibri"/>
              <a:buNone/>
            </a:pPr>
            <a:r>
              <a:rPr lang="en-US" sz="1665" b="0" i="0" u="none" strike="noStrike" cap="none">
                <a:solidFill>
                  <a:srgbClr val="FFFFFF"/>
                </a:solidFill>
                <a:latin typeface="Calibri"/>
                <a:ea typeface="Calibri"/>
                <a:cs typeface="Calibri"/>
                <a:sym typeface="Calibri"/>
              </a:rPr>
              <a:t>7.1.2 Applications de santé pour les femmes</a:t>
            </a:r>
            <a:endParaRPr sz="1665" b="0" i="0" u="none" strike="noStrike" cap="none">
              <a:solidFill>
                <a:srgbClr val="FFFFFF"/>
              </a:solidFill>
              <a:latin typeface="Calibri"/>
              <a:ea typeface="Calibri"/>
              <a:cs typeface="Calibri"/>
              <a:sym typeface="Calibri"/>
            </a:endParaRPr>
          </a:p>
        </p:txBody>
      </p:sp>
      <p:sp>
        <p:nvSpPr>
          <p:cNvPr id="252" name="Google Shape;252;p13"/>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3" name="Google Shape;253;p13"/>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254" name="Google Shape;254;p13"/>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4"/>
          <p:cNvSpPr txBox="1">
            <a:spLocks noGrp="1"/>
          </p:cNvSpPr>
          <p:nvPr>
            <p:ph type="title"/>
          </p:nvPr>
        </p:nvSpPr>
        <p:spPr>
          <a:xfrm>
            <a:off x="557999" y="1094253"/>
            <a:ext cx="11059800" cy="605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t>Applications pour la santé des femmes</a:t>
            </a:r>
            <a:endParaRPr/>
          </a:p>
        </p:txBody>
      </p:sp>
      <p:sp>
        <p:nvSpPr>
          <p:cNvPr id="261" name="Google Shape;261;p14"/>
          <p:cNvSpPr txBox="1">
            <a:spLocks noGrp="1"/>
          </p:cNvSpPr>
          <p:nvPr>
            <p:ph type="body" idx="1"/>
          </p:nvPr>
        </p:nvSpPr>
        <p:spPr>
          <a:xfrm>
            <a:off x="610450" y="2177997"/>
            <a:ext cx="5334900" cy="2790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400"/>
              <a:buNone/>
            </a:pPr>
            <a:r>
              <a:rPr lang="en-US" sz="2400"/>
              <a:t>Applications pour la santé et le bien-être des femmes - VIDÉO</a:t>
            </a:r>
            <a:endParaRPr/>
          </a:p>
          <a:p>
            <a:pPr marL="0" lvl="0" indent="0" algn="ctr" rtl="0">
              <a:lnSpc>
                <a:spcPct val="100000"/>
              </a:lnSpc>
              <a:spcBef>
                <a:spcPts val="0"/>
              </a:spcBef>
              <a:spcAft>
                <a:spcPts val="0"/>
              </a:spcAft>
              <a:buClr>
                <a:schemeClr val="dk1"/>
              </a:buClr>
              <a:buSzPts val="2400"/>
              <a:buNone/>
            </a:pPr>
            <a:endParaRPr sz="2400"/>
          </a:p>
          <a:p>
            <a:pPr marL="0" lvl="0" indent="0" algn="ctr" rtl="0">
              <a:lnSpc>
                <a:spcPct val="100000"/>
              </a:lnSpc>
              <a:spcBef>
                <a:spcPts val="0"/>
              </a:spcBef>
              <a:spcAft>
                <a:spcPts val="0"/>
              </a:spcAft>
              <a:buClr>
                <a:schemeClr val="dk1"/>
              </a:buClr>
              <a:buSzPts val="2400"/>
              <a:buNone/>
            </a:pPr>
            <a:endParaRPr sz="2400"/>
          </a:p>
          <a:p>
            <a:pPr marL="0" lvl="0" indent="0" algn="ctr" rtl="0">
              <a:lnSpc>
                <a:spcPct val="100000"/>
              </a:lnSpc>
              <a:spcBef>
                <a:spcPts val="0"/>
              </a:spcBef>
              <a:spcAft>
                <a:spcPts val="0"/>
              </a:spcAft>
              <a:buClr>
                <a:schemeClr val="dk1"/>
              </a:buClr>
              <a:buSzPts val="2400"/>
              <a:buNone/>
            </a:pPr>
            <a:r>
              <a:rPr lang="en-US" sz="2400" u="sng">
                <a:solidFill>
                  <a:schemeClr val="hlink"/>
                </a:solidFill>
                <a:hlinkClick r:id="rId3"/>
              </a:rPr>
              <a:t>https://www.youtube.com/watch?v=DRRQyaTiSz8 </a:t>
            </a:r>
            <a:r>
              <a:rPr lang="en-US" sz="2400"/>
              <a:t> (2:09)</a:t>
            </a:r>
            <a:endParaRPr sz="2400"/>
          </a:p>
        </p:txBody>
      </p:sp>
      <p:pic>
        <p:nvPicPr>
          <p:cNvPr id="262" name="Google Shape;262;p14"/>
          <p:cNvPicPr preferRelativeResize="0"/>
          <p:nvPr/>
        </p:nvPicPr>
        <p:blipFill rotWithShape="1">
          <a:blip r:embed="rId4">
            <a:alphaModFix/>
          </a:blip>
          <a:srcRect/>
          <a:stretch/>
        </p:blipFill>
        <p:spPr>
          <a:xfrm>
            <a:off x="6096000" y="1899557"/>
            <a:ext cx="5932630" cy="3668486"/>
          </a:xfrm>
          <a:prstGeom prst="rect">
            <a:avLst/>
          </a:prstGeom>
          <a:noFill/>
          <a:ln>
            <a:noFill/>
          </a:ln>
        </p:spPr>
      </p:pic>
      <p:sp>
        <p:nvSpPr>
          <p:cNvPr id="263" name="Google Shape;263;p14"/>
          <p:cNvSpPr/>
          <p:nvPr/>
        </p:nvSpPr>
        <p:spPr>
          <a:xfrm>
            <a:off x="7938077" y="-3925"/>
            <a:ext cx="42528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FFFFFF"/>
              </a:buClr>
              <a:buSzPts val="1665"/>
              <a:buFont typeface="Calibri"/>
              <a:buNone/>
            </a:pPr>
            <a:r>
              <a:rPr lang="en-US" sz="1665" b="0" i="0" u="none" strike="noStrike" cap="none">
                <a:solidFill>
                  <a:srgbClr val="FFFFFF"/>
                </a:solidFill>
                <a:latin typeface="Calibri"/>
                <a:ea typeface="Calibri"/>
                <a:cs typeface="Calibri"/>
                <a:sym typeface="Calibri"/>
              </a:rPr>
              <a:t>7.1.2 Applications de santé pour les femmes</a:t>
            </a:r>
            <a:endParaRPr sz="1665" b="0" i="0" u="none" strike="noStrike" cap="none">
              <a:solidFill>
                <a:srgbClr val="FFFFFF"/>
              </a:solidFill>
              <a:latin typeface="Calibri"/>
              <a:ea typeface="Calibri"/>
              <a:cs typeface="Calibri"/>
              <a:sym typeface="Calibri"/>
            </a:endParaRPr>
          </a:p>
        </p:txBody>
      </p:sp>
      <p:sp>
        <p:nvSpPr>
          <p:cNvPr id="264" name="Google Shape;264;p14"/>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5" name="Google Shape;265;p14"/>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266" name="Google Shape;266;p14"/>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
        <p:nvSpPr>
          <p:cNvPr id="267" name="Google Shape;267;p14"/>
          <p:cNvSpPr txBox="1"/>
          <p:nvPr/>
        </p:nvSpPr>
        <p:spPr>
          <a:xfrm>
            <a:off x="749950" y="4813500"/>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5">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5"/>
          <p:cNvPicPr preferRelativeResize="0"/>
          <p:nvPr/>
        </p:nvPicPr>
        <p:blipFill rotWithShape="1">
          <a:blip r:embed="rId3">
            <a:alphaModFix/>
          </a:blip>
          <a:srcRect/>
          <a:stretch/>
        </p:blipFill>
        <p:spPr>
          <a:xfrm>
            <a:off x="2503982" y="1467633"/>
            <a:ext cx="9688018" cy="5336707"/>
          </a:xfrm>
          <a:prstGeom prst="rect">
            <a:avLst/>
          </a:prstGeom>
          <a:noFill/>
          <a:ln>
            <a:noFill/>
          </a:ln>
        </p:spPr>
      </p:pic>
      <p:sp>
        <p:nvSpPr>
          <p:cNvPr id="274" name="Google Shape;274;p15"/>
          <p:cNvSpPr txBox="1">
            <a:spLocks noGrp="1"/>
          </p:cNvSpPr>
          <p:nvPr>
            <p:ph type="title"/>
          </p:nvPr>
        </p:nvSpPr>
        <p:spPr>
          <a:xfrm>
            <a:off x="558000" y="817976"/>
            <a:ext cx="11396576" cy="5991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t>La santé des femmes et vous</a:t>
            </a:r>
            <a:endParaRPr/>
          </a:p>
        </p:txBody>
      </p:sp>
      <p:sp>
        <p:nvSpPr>
          <p:cNvPr id="275" name="Google Shape;275;p15"/>
          <p:cNvSpPr/>
          <p:nvPr/>
        </p:nvSpPr>
        <p:spPr>
          <a:xfrm>
            <a:off x="141516" y="1537780"/>
            <a:ext cx="7467598" cy="1336537"/>
          </a:xfrm>
          <a:prstGeom prst="wedgeEllipseCallout">
            <a:avLst>
              <a:gd name="adj1" fmla="val -21999"/>
              <a:gd name="adj2" fmla="val 77160"/>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15"/>
          <p:cNvSpPr txBox="1"/>
          <p:nvPr/>
        </p:nvSpPr>
        <p:spPr>
          <a:xfrm>
            <a:off x="481801" y="1679188"/>
            <a:ext cx="10599856" cy="489340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01E24"/>
              </a:buClr>
              <a:buSzPts val="2400"/>
              <a:buFont typeface="Noto Sans Symbols"/>
              <a:buNone/>
            </a:pPr>
            <a:endParaRPr sz="2400">
              <a:solidFill>
                <a:schemeClr val="dk1"/>
              </a:solidFill>
              <a:latin typeface="Calibri"/>
              <a:ea typeface="Calibri"/>
              <a:cs typeface="Calibri"/>
              <a:sym typeface="Calibri"/>
            </a:endParaRPr>
          </a:p>
          <a:p>
            <a:pPr marL="228600" marR="0" lvl="0" indent="-88900" algn="l" rtl="0">
              <a:lnSpc>
                <a:spcPct val="100000"/>
              </a:lnSpc>
              <a:spcBef>
                <a:spcPts val="1200"/>
              </a:spcBef>
              <a:spcAft>
                <a:spcPts val="0"/>
              </a:spcAft>
              <a:buClr>
                <a:srgbClr val="C01E24"/>
              </a:buClr>
              <a:buSzPts val="2200"/>
              <a:buFont typeface="Noto Sans Symbols"/>
              <a:buNone/>
            </a:pPr>
            <a:endParaRPr sz="2200">
              <a:solidFill>
                <a:schemeClr val="dk1"/>
              </a:solidFill>
              <a:latin typeface="Calibri"/>
              <a:ea typeface="Calibri"/>
              <a:cs typeface="Calibri"/>
              <a:sym typeface="Calibri"/>
            </a:endParaRPr>
          </a:p>
        </p:txBody>
      </p:sp>
      <p:sp>
        <p:nvSpPr>
          <p:cNvPr id="277" name="Google Shape;277;p15"/>
          <p:cNvSpPr/>
          <p:nvPr/>
        </p:nvSpPr>
        <p:spPr>
          <a:xfrm>
            <a:off x="613476" y="1780578"/>
            <a:ext cx="6271418" cy="850939"/>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en-US" sz="2000" b="1">
                <a:solidFill>
                  <a:schemeClr val="dk1"/>
                </a:solidFill>
                <a:latin typeface="Arial"/>
                <a:ea typeface="Arial"/>
                <a:cs typeface="Arial"/>
                <a:sym typeface="Arial"/>
              </a:rPr>
              <a:t>Quelles sont les questions les plus importantes pour vous en matière de santé des femmes ?</a:t>
            </a:r>
            <a:endParaRPr sz="2000" b="1">
              <a:solidFill>
                <a:schemeClr val="dk1"/>
              </a:solidFill>
              <a:latin typeface="Arial"/>
              <a:ea typeface="Arial"/>
              <a:cs typeface="Arial"/>
              <a:sym typeface="Arial"/>
            </a:endParaRPr>
          </a:p>
        </p:txBody>
      </p:sp>
      <p:sp>
        <p:nvSpPr>
          <p:cNvPr id="278" name="Google Shape;278;p15"/>
          <p:cNvSpPr/>
          <p:nvPr/>
        </p:nvSpPr>
        <p:spPr>
          <a:xfrm>
            <a:off x="2950029" y="3444968"/>
            <a:ext cx="6389914" cy="862697"/>
          </a:xfrm>
          <a:prstGeom prst="wedgeRectCallout">
            <a:avLst>
              <a:gd name="adj1" fmla="val -23388"/>
              <a:gd name="adj2" fmla="val 117919"/>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5"/>
          <p:cNvSpPr/>
          <p:nvPr/>
        </p:nvSpPr>
        <p:spPr>
          <a:xfrm>
            <a:off x="3002450" y="3721075"/>
            <a:ext cx="6390000" cy="450900"/>
          </a:xfrm>
          <a:prstGeom prst="rect">
            <a:avLst/>
          </a:prstGeom>
          <a:noFill/>
          <a:ln>
            <a:noFill/>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None/>
            </a:pPr>
            <a:r>
              <a:rPr lang="en-US" sz="2000" b="1">
                <a:solidFill>
                  <a:schemeClr val="dk1"/>
                </a:solidFill>
                <a:latin typeface="Arial"/>
                <a:ea typeface="Arial"/>
                <a:cs typeface="Arial"/>
                <a:sym typeface="Arial"/>
              </a:rPr>
              <a:t>Connaissez-vous l'autogestion de ces problèmes ?</a:t>
            </a:r>
            <a:endParaRPr sz="2000" b="1">
              <a:solidFill>
                <a:schemeClr val="dk1"/>
              </a:solidFill>
              <a:latin typeface="Arial"/>
              <a:ea typeface="Arial"/>
              <a:cs typeface="Arial"/>
              <a:sym typeface="Arial"/>
            </a:endParaRPr>
          </a:p>
        </p:txBody>
      </p:sp>
      <p:sp>
        <p:nvSpPr>
          <p:cNvPr id="280" name="Google Shape;280;p15"/>
          <p:cNvSpPr/>
          <p:nvPr/>
        </p:nvSpPr>
        <p:spPr>
          <a:xfrm>
            <a:off x="6411686" y="5071146"/>
            <a:ext cx="5542800" cy="862800"/>
          </a:xfrm>
          <a:prstGeom prst="wedgeRoundRectCallout">
            <a:avLst>
              <a:gd name="adj1" fmla="val -20833"/>
              <a:gd name="adj2" fmla="val 94046"/>
              <a:gd name="adj3" fmla="val 16667"/>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5"/>
          <p:cNvSpPr/>
          <p:nvPr/>
        </p:nvSpPr>
        <p:spPr>
          <a:xfrm>
            <a:off x="6502439" y="5134268"/>
            <a:ext cx="5452200" cy="4509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000" b="1">
                <a:solidFill>
                  <a:schemeClr val="dk1"/>
                </a:solidFill>
                <a:latin typeface="Arial"/>
                <a:ea typeface="Arial"/>
                <a:cs typeface="Arial"/>
                <a:sym typeface="Arial"/>
              </a:rPr>
              <a:t>Quels sont, selon vous, les principaux problèmes ?</a:t>
            </a:r>
            <a:endParaRPr sz="2000" b="1">
              <a:solidFill>
                <a:schemeClr val="dk1"/>
              </a:solidFill>
              <a:latin typeface="Arial"/>
              <a:ea typeface="Arial"/>
              <a:cs typeface="Arial"/>
              <a:sym typeface="Arial"/>
            </a:endParaRPr>
          </a:p>
        </p:txBody>
      </p:sp>
      <p:sp>
        <p:nvSpPr>
          <p:cNvPr id="282" name="Google Shape;282;p15"/>
          <p:cNvSpPr/>
          <p:nvPr/>
        </p:nvSpPr>
        <p:spPr>
          <a:xfrm>
            <a:off x="9752970" y="6411686"/>
            <a:ext cx="237371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rgbClr val="000000"/>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b="0" i="0" u="sng" strike="noStrike" cap="none">
                <a:solidFill>
                  <a:srgbClr val="000000"/>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b="0" i="0" u="none" strike="noStrike" cap="none">
              <a:solidFill>
                <a:srgbClr val="000000"/>
              </a:solidFill>
              <a:latin typeface="Calibri"/>
              <a:ea typeface="Calibri"/>
              <a:cs typeface="Calibri"/>
              <a:sym typeface="Calibri"/>
            </a:endParaRPr>
          </a:p>
        </p:txBody>
      </p:sp>
      <p:sp>
        <p:nvSpPr>
          <p:cNvPr id="283" name="Google Shape;283;p15"/>
          <p:cNvSpPr/>
          <p:nvPr/>
        </p:nvSpPr>
        <p:spPr>
          <a:xfrm>
            <a:off x="7938077" y="-3925"/>
            <a:ext cx="42528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FFFFFF"/>
              </a:buClr>
              <a:buSzPts val="1665"/>
              <a:buFont typeface="Calibri"/>
              <a:buNone/>
            </a:pPr>
            <a:r>
              <a:rPr lang="en-US" sz="1665" b="0" i="0" u="none" strike="noStrike" cap="none">
                <a:solidFill>
                  <a:srgbClr val="FFFFFF"/>
                </a:solidFill>
                <a:latin typeface="Calibri"/>
                <a:ea typeface="Calibri"/>
                <a:cs typeface="Calibri"/>
                <a:sym typeface="Calibri"/>
              </a:rPr>
              <a:t>7.1.2 Applications de santé pour les femmes</a:t>
            </a:r>
            <a:endParaRPr sz="1665" b="0" i="0" u="none" strike="noStrike" cap="none">
              <a:solidFill>
                <a:srgbClr val="FFFFFF"/>
              </a:solidFill>
              <a:latin typeface="Calibri"/>
              <a:ea typeface="Calibri"/>
              <a:cs typeface="Calibri"/>
              <a:sym typeface="Calibri"/>
            </a:endParaRPr>
          </a:p>
        </p:txBody>
      </p:sp>
      <p:sp>
        <p:nvSpPr>
          <p:cNvPr id="284" name="Google Shape;284;p15"/>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5" name="Google Shape;285;p15"/>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286" name="Google Shape;286;p15"/>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6"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293" name="Google Shape;293;p16"/>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par Freepik</a:t>
            </a:r>
            <a:endParaRPr sz="1200">
              <a:solidFill>
                <a:schemeClr val="dk1"/>
              </a:solidFill>
              <a:latin typeface="Calibri"/>
              <a:ea typeface="Calibri"/>
              <a:cs typeface="Calibri"/>
              <a:sym typeface="Calibri"/>
            </a:endParaRPr>
          </a:p>
        </p:txBody>
      </p:sp>
      <p:sp>
        <p:nvSpPr>
          <p:cNvPr id="294" name="Google Shape;294;p16"/>
          <p:cNvSpPr txBox="1">
            <a:spLocks noGrp="1"/>
          </p:cNvSpPr>
          <p:nvPr>
            <p:ph type="title"/>
          </p:nvPr>
        </p:nvSpPr>
        <p:spPr>
          <a:xfrm>
            <a:off x="558000" y="6227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7.1.3</a:t>
            </a:r>
            <a:r>
              <a:rPr lang="en-US"/>
              <a:t/>
            </a:r>
            <a:br>
              <a:rPr lang="en-US"/>
            </a:br>
            <a:r>
              <a:rPr lang="en-US">
                <a:solidFill>
                  <a:srgbClr val="C01E24"/>
                </a:solidFill>
              </a:rPr>
              <a:t>Cycle menstruel et contraception</a:t>
            </a:r>
            <a:endParaRPr>
              <a:solidFill>
                <a:srgbClr val="C01E24"/>
              </a:solidFill>
            </a:endParaRPr>
          </a:p>
        </p:txBody>
      </p:sp>
      <p:sp>
        <p:nvSpPr>
          <p:cNvPr id="295" name="Google Shape;295;p16"/>
          <p:cNvSpPr txBox="1">
            <a:spLocks noGrp="1"/>
          </p:cNvSpPr>
          <p:nvPr>
            <p:ph type="body" idx="1"/>
          </p:nvPr>
        </p:nvSpPr>
        <p:spPr>
          <a:xfrm>
            <a:off x="558000" y="17028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296" name="Google Shape;296;p16"/>
          <p:cNvSpPr txBox="1">
            <a:spLocks noGrp="1"/>
          </p:cNvSpPr>
          <p:nvPr>
            <p:ph type="body" idx="2"/>
          </p:nvPr>
        </p:nvSpPr>
        <p:spPr>
          <a:xfrm>
            <a:off x="673239" y="2392643"/>
            <a:ext cx="5866800" cy="34701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a:t>Pour en savoir plus :</a:t>
            </a:r>
            <a:endParaRPr/>
          </a:p>
          <a:p>
            <a:pPr marL="228600" lvl="0" indent="-228600" algn="l" rtl="0">
              <a:lnSpc>
                <a:spcPct val="150000"/>
              </a:lnSpc>
              <a:spcBef>
                <a:spcPts val="600"/>
              </a:spcBef>
              <a:spcAft>
                <a:spcPts val="0"/>
              </a:spcAft>
              <a:buSzPts val="2000"/>
              <a:buChar char="▪"/>
            </a:pPr>
            <a:r>
              <a:rPr lang="en-US" sz="2000"/>
              <a:t>Concepts de base sur le cycle menstruel et les méthodes de contraception.</a:t>
            </a:r>
            <a:endParaRPr/>
          </a:p>
          <a:p>
            <a:pPr marL="228600" lvl="0" indent="-228600" algn="l" rtl="0">
              <a:lnSpc>
                <a:spcPct val="150000"/>
              </a:lnSpc>
              <a:spcBef>
                <a:spcPts val="600"/>
              </a:spcBef>
              <a:spcAft>
                <a:spcPts val="0"/>
              </a:spcAft>
              <a:buSzPts val="2000"/>
              <a:buChar char="▪"/>
            </a:pPr>
            <a:r>
              <a:rPr lang="en-US" sz="2000"/>
              <a:t>Raisons d'utiliser les traceurs de cycles menstruels.</a:t>
            </a:r>
            <a:endParaRPr/>
          </a:p>
          <a:p>
            <a:pPr marL="228600" lvl="0" indent="-228600" algn="l" rtl="0">
              <a:lnSpc>
                <a:spcPct val="150000"/>
              </a:lnSpc>
              <a:spcBef>
                <a:spcPts val="1200"/>
              </a:spcBef>
              <a:spcAft>
                <a:spcPts val="0"/>
              </a:spcAft>
              <a:buClr>
                <a:srgbClr val="C01E24"/>
              </a:buClr>
              <a:buSzPts val="2000"/>
              <a:buChar char="▪"/>
            </a:pPr>
            <a:r>
              <a:rPr lang="en-US" sz="2000"/>
              <a:t>Identifier et classer les applications de suivi du cycle menstruel.</a:t>
            </a:r>
            <a:endParaRPr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7"/>
          <p:cNvSpPr txBox="1">
            <a:spLocks noGrp="1"/>
          </p:cNvSpPr>
          <p:nvPr>
            <p:ph type="title"/>
          </p:nvPr>
        </p:nvSpPr>
        <p:spPr>
          <a:xfrm>
            <a:off x="557999" y="684025"/>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Cycle menstruel</a:t>
            </a:r>
            <a:endParaRPr/>
          </a:p>
        </p:txBody>
      </p:sp>
      <p:sp>
        <p:nvSpPr>
          <p:cNvPr id="303" name="Google Shape;303;p17"/>
          <p:cNvSpPr/>
          <p:nvPr/>
        </p:nvSpPr>
        <p:spPr>
          <a:xfrm>
            <a:off x="8132781" y="-3933"/>
            <a:ext cx="4057960" cy="40715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7.1.3 Cycle menstruel et méthodes de contraception</a:t>
            </a:r>
            <a:endParaRPr sz="1530">
              <a:solidFill>
                <a:schemeClr val="lt1"/>
              </a:solidFill>
              <a:latin typeface="Calibri"/>
              <a:ea typeface="Calibri"/>
              <a:cs typeface="Calibri"/>
              <a:sym typeface="Calibri"/>
            </a:endParaRPr>
          </a:p>
        </p:txBody>
      </p:sp>
      <p:pic>
        <p:nvPicPr>
          <p:cNvPr id="304" name="Google Shape;304;p17"/>
          <p:cNvPicPr preferRelativeResize="0"/>
          <p:nvPr/>
        </p:nvPicPr>
        <p:blipFill rotWithShape="1">
          <a:blip r:embed="rId3">
            <a:alphaModFix/>
          </a:blip>
          <a:srcRect/>
          <a:stretch/>
        </p:blipFill>
        <p:spPr>
          <a:xfrm>
            <a:off x="7282926" y="3339793"/>
            <a:ext cx="4627473" cy="3054855"/>
          </a:xfrm>
          <a:prstGeom prst="rect">
            <a:avLst/>
          </a:prstGeom>
          <a:noFill/>
          <a:ln>
            <a:noFill/>
          </a:ln>
        </p:spPr>
      </p:pic>
      <p:sp>
        <p:nvSpPr>
          <p:cNvPr id="305" name="Google Shape;305;p17"/>
          <p:cNvSpPr txBox="1">
            <a:spLocks noGrp="1"/>
          </p:cNvSpPr>
          <p:nvPr>
            <p:ph type="body" idx="1"/>
          </p:nvPr>
        </p:nvSpPr>
        <p:spPr>
          <a:xfrm>
            <a:off x="557998" y="1289121"/>
            <a:ext cx="11352402" cy="1824194"/>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120000"/>
              </a:lnSpc>
              <a:spcBef>
                <a:spcPts val="0"/>
              </a:spcBef>
              <a:spcAft>
                <a:spcPts val="0"/>
              </a:spcAft>
              <a:buSzPts val="2400"/>
              <a:buNone/>
            </a:pPr>
            <a:r>
              <a:rPr lang="en-US"/>
              <a:t>La menstruation est l'élimination de la muqueuse utérine (endomètre) accompagnée de saignements. Elles se produisent par cycles approximativement mensuels tout au long de la vie reproductive de la femme, sauf pendant la grossesse. Les règles apparaissent à la puberté (ménarche) et s'arrêtent définitivement à la ménopause (définie comme un an après le dernier cycle menstruel).</a:t>
            </a:r>
            <a:endParaRPr/>
          </a:p>
        </p:txBody>
      </p:sp>
      <p:sp>
        <p:nvSpPr>
          <p:cNvPr id="306" name="Google Shape;306;p17"/>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307" name="Google Shape;307;p17"/>
          <p:cNvSpPr/>
          <p:nvPr/>
        </p:nvSpPr>
        <p:spPr>
          <a:xfrm>
            <a:off x="637050" y="3999227"/>
            <a:ext cx="5597100" cy="2040900"/>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Le cycle menstruel est l'un des signes vitaux les plus importants pour la santé féminine. En le suivant, les applications de suivi peuvent signaler tout problème de santé sous-jacent potentiel.</a:t>
            </a:r>
            <a:endParaRPr sz="2400">
              <a:solidFill>
                <a:schemeClr val="dk1"/>
              </a:solidFill>
              <a:latin typeface="Calibri"/>
              <a:ea typeface="Calibri"/>
              <a:cs typeface="Calibri"/>
              <a:sym typeface="Calibri"/>
            </a:endParaRPr>
          </a:p>
        </p:txBody>
      </p:sp>
      <p:sp>
        <p:nvSpPr>
          <p:cNvPr id="308" name="Google Shape;308;p17"/>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9" name="Google Shape;309;p17"/>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310" name="Google Shape;310;p17"/>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18"/>
          <p:cNvPicPr preferRelativeResize="0"/>
          <p:nvPr/>
        </p:nvPicPr>
        <p:blipFill rotWithShape="1">
          <a:blip r:embed="rId3">
            <a:alphaModFix/>
          </a:blip>
          <a:srcRect/>
          <a:stretch/>
        </p:blipFill>
        <p:spPr>
          <a:xfrm>
            <a:off x="6005424" y="4163387"/>
            <a:ext cx="5687309" cy="2610774"/>
          </a:xfrm>
          <a:prstGeom prst="rect">
            <a:avLst/>
          </a:prstGeom>
          <a:noFill/>
          <a:ln>
            <a:noFill/>
          </a:ln>
        </p:spPr>
      </p:pic>
      <p:sp>
        <p:nvSpPr>
          <p:cNvPr id="317" name="Google Shape;317;p18"/>
          <p:cNvSpPr txBox="1">
            <a:spLocks noGrp="1"/>
          </p:cNvSpPr>
          <p:nvPr>
            <p:ph type="title"/>
          </p:nvPr>
        </p:nvSpPr>
        <p:spPr>
          <a:xfrm>
            <a:off x="557999" y="684025"/>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Applications de suivi des règles</a:t>
            </a:r>
            <a:endParaRPr/>
          </a:p>
        </p:txBody>
      </p:sp>
      <p:sp>
        <p:nvSpPr>
          <p:cNvPr id="318" name="Google Shape;318;p18"/>
          <p:cNvSpPr txBox="1">
            <a:spLocks noGrp="1"/>
          </p:cNvSpPr>
          <p:nvPr>
            <p:ph type="body" idx="1"/>
          </p:nvPr>
        </p:nvSpPr>
        <p:spPr>
          <a:xfrm>
            <a:off x="644384" y="1421688"/>
            <a:ext cx="10973307" cy="2362199"/>
          </a:xfrm>
          <a:prstGeom prst="rect">
            <a:avLst/>
          </a:prstGeom>
          <a:noFill/>
          <a:ln>
            <a:noFill/>
          </a:ln>
        </p:spPr>
        <p:txBody>
          <a:bodyPr spcFirstLastPara="1" wrap="square" lIns="91425" tIns="45700" rIns="91425" bIns="45700" anchor="t" anchorCtr="0">
            <a:normAutofit fontScale="77500" lnSpcReduction="20000"/>
          </a:bodyPr>
          <a:lstStyle/>
          <a:p>
            <a:pPr marL="0" lvl="0" indent="0" algn="just" rtl="0">
              <a:lnSpc>
                <a:spcPct val="120000"/>
              </a:lnSpc>
              <a:spcBef>
                <a:spcPts val="0"/>
              </a:spcBef>
              <a:spcAft>
                <a:spcPts val="0"/>
              </a:spcAft>
              <a:buSzPct val="100000"/>
              <a:buNone/>
            </a:pPr>
            <a:r>
              <a:rPr lang="en-US"/>
              <a:t>Par définition, le cycle menstruel commence avec le premier jour de saignement, qui est compté comme le jour 1. Le cycle se termine juste avant les prochaines règles. Les cycles menstruels durent normalement de 24 à 38 jours. Seuls 10 à 15 % des femmes ont des cycles de 28 jours exactement. De plus, chez au moins 20 % des femmes, les cycles sont irréguliers. C'est-à-dire qu'ils sont plus longs ou plus courts que la normale.</a:t>
            </a:r>
            <a:endParaRPr/>
          </a:p>
          <a:p>
            <a:pPr marL="0" lvl="0" indent="0" algn="just" rtl="0">
              <a:lnSpc>
                <a:spcPct val="100000"/>
              </a:lnSpc>
              <a:spcBef>
                <a:spcPts val="1200"/>
              </a:spcBef>
              <a:spcAft>
                <a:spcPts val="0"/>
              </a:spcAft>
              <a:buSzPct val="100000"/>
              <a:buNone/>
            </a:pPr>
            <a:r>
              <a:rPr lang="en-US"/>
              <a:t>Dans sa version la plus simple, l'application permet aux femmes de saisir les dates de début et de fin de leurs règles, puis de calculer la prochaine date de début sur la base de ces informations. L'application peut également utiliser ces données pour estimer l'ovulation, c'est-à-dire le moment où la conception est la plus probable. </a:t>
            </a:r>
            <a:endParaRPr/>
          </a:p>
          <a:p>
            <a:pPr marL="0" lvl="0" indent="0" algn="just" rtl="0">
              <a:lnSpc>
                <a:spcPct val="120000"/>
              </a:lnSpc>
              <a:spcBef>
                <a:spcPts val="1200"/>
              </a:spcBef>
              <a:spcAft>
                <a:spcPts val="0"/>
              </a:spcAft>
              <a:buSzPct val="100000"/>
              <a:buNone/>
            </a:pPr>
            <a:endParaRPr/>
          </a:p>
        </p:txBody>
      </p:sp>
      <p:sp>
        <p:nvSpPr>
          <p:cNvPr id="319" name="Google Shape;319;p18"/>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320" name="Google Shape;320;p18"/>
          <p:cNvSpPr/>
          <p:nvPr/>
        </p:nvSpPr>
        <p:spPr>
          <a:xfrm>
            <a:off x="710009" y="4345420"/>
            <a:ext cx="4820100" cy="2246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Calibri"/>
                <a:ea typeface="Calibri"/>
                <a:cs typeface="Calibri"/>
                <a:sym typeface="Calibri"/>
              </a:rPr>
              <a:t>Certaines proposent de suivre des données supplémentaires, notamment la température basale du corps, les habitudes de sommeil, les douleurs menstruelles et l'activité sexuelle, ce qui peut fournir des indices supplémentaires - bien que les développeurs de l'application aient émis des doutes quant à l'utilisation de ces données.</a:t>
            </a:r>
            <a:endParaRPr/>
          </a:p>
        </p:txBody>
      </p:sp>
      <p:sp>
        <p:nvSpPr>
          <p:cNvPr id="321" name="Google Shape;321;p18"/>
          <p:cNvSpPr/>
          <p:nvPr/>
        </p:nvSpPr>
        <p:spPr>
          <a:xfrm>
            <a:off x="8132781" y="-3933"/>
            <a:ext cx="4057960" cy="40715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7.1.3 Cycle menstruel et méthodes de contraception</a:t>
            </a:r>
            <a:endParaRPr sz="1530">
              <a:solidFill>
                <a:schemeClr val="lt1"/>
              </a:solidFill>
              <a:latin typeface="Calibri"/>
              <a:ea typeface="Calibri"/>
              <a:cs typeface="Calibri"/>
              <a:sym typeface="Calibri"/>
            </a:endParaRPr>
          </a:p>
        </p:txBody>
      </p:sp>
      <p:sp>
        <p:nvSpPr>
          <p:cNvPr id="322" name="Google Shape;322;p18"/>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3" name="Google Shape;323;p18"/>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324" name="Google Shape;324;p18"/>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6068490" cy="2561566"/>
          </a:xfrm>
          <a:prstGeom prst="rect">
            <a:avLst/>
          </a:prstGeom>
          <a:noFill/>
          <a:ln>
            <a:noFill/>
          </a:ln>
        </p:spPr>
        <p:txBody>
          <a:bodyPr spcFirstLastPara="1" wrap="square" lIns="91425" tIns="45700" rIns="91425" bIns="45700" anchor="ctr" anchorCtr="0">
            <a:normAutofit/>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7</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fr-FR" sz="4000" dirty="0">
                <a:solidFill>
                  <a:schemeClr val="dk1"/>
                </a:solidFill>
                <a:ea typeface="Calibri"/>
                <a:cs typeface="Calibri"/>
                <a:sym typeface="Calibri"/>
              </a:rPr>
              <a:t>Santé des femmes et applications pertinentes </a:t>
            </a: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pic>
        <p:nvPicPr>
          <p:cNvPr id="3" name="Εικόνα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365174" y="2117904"/>
            <a:ext cx="5622471" cy="3748314"/>
          </a:xfrm>
          <a:prstGeom prst="rect">
            <a:avLst/>
          </a:prstGeom>
        </p:spPr>
      </p:pic>
    </p:spTree>
    <p:extLst>
      <p:ext uri="{BB962C8B-B14F-4D97-AF65-F5344CB8AC3E}">
        <p14:creationId xmlns:p14="http://schemas.microsoft.com/office/powerpoint/2010/main" val="2203610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9"/>
          <p:cNvPicPr preferRelativeResize="0"/>
          <p:nvPr/>
        </p:nvPicPr>
        <p:blipFill rotWithShape="1">
          <a:blip r:embed="rId3">
            <a:alphaModFix/>
          </a:blip>
          <a:srcRect/>
          <a:stretch/>
        </p:blipFill>
        <p:spPr>
          <a:xfrm>
            <a:off x="574309" y="1215457"/>
            <a:ext cx="11282361" cy="5179192"/>
          </a:xfrm>
          <a:prstGeom prst="rect">
            <a:avLst/>
          </a:prstGeom>
          <a:noFill/>
          <a:ln>
            <a:noFill/>
          </a:ln>
        </p:spPr>
      </p:pic>
      <p:sp>
        <p:nvSpPr>
          <p:cNvPr id="331" name="Google Shape;331;p19"/>
          <p:cNvSpPr txBox="1">
            <a:spLocks noGrp="1"/>
          </p:cNvSpPr>
          <p:nvPr>
            <p:ph type="title"/>
          </p:nvPr>
        </p:nvSpPr>
        <p:spPr>
          <a:xfrm>
            <a:off x="557999" y="684025"/>
            <a:ext cx="11059692" cy="6050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t>Applications de suivi des règles</a:t>
            </a:r>
            <a:endParaRPr/>
          </a:p>
        </p:txBody>
      </p:sp>
      <p:sp>
        <p:nvSpPr>
          <p:cNvPr id="332" name="Google Shape;332;p19"/>
          <p:cNvSpPr txBox="1">
            <a:spLocks noGrp="1"/>
          </p:cNvSpPr>
          <p:nvPr>
            <p:ph type="body" idx="1"/>
          </p:nvPr>
        </p:nvSpPr>
        <p:spPr>
          <a:xfrm>
            <a:off x="644384" y="1421688"/>
            <a:ext cx="11212200" cy="4973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400"/>
              <a:buNone/>
            </a:pPr>
            <a:r>
              <a:rPr lang="en-US" b="1"/>
              <a:t>Vidéos</a:t>
            </a:r>
            <a:endParaRPr/>
          </a:p>
          <a:p>
            <a:pPr marL="0" lvl="0" indent="0" algn="ctr" rtl="0">
              <a:lnSpc>
                <a:spcPct val="100000"/>
              </a:lnSpc>
              <a:spcBef>
                <a:spcPts val="0"/>
              </a:spcBef>
              <a:spcAft>
                <a:spcPts val="0"/>
              </a:spcAft>
              <a:buClr>
                <a:schemeClr val="dk1"/>
              </a:buClr>
              <a:buSzPts val="2400"/>
              <a:buNone/>
            </a:pPr>
            <a:endParaRPr b="1" u="sng">
              <a:solidFill>
                <a:schemeClr val="hlink"/>
              </a:solidFill>
              <a:hlinkClick r:id="rId4"/>
            </a:endParaRPr>
          </a:p>
          <a:p>
            <a:pPr marL="0" lvl="0" indent="0" algn="ctr" rtl="0">
              <a:lnSpc>
                <a:spcPct val="100000"/>
              </a:lnSpc>
              <a:spcBef>
                <a:spcPts val="0"/>
              </a:spcBef>
              <a:spcAft>
                <a:spcPts val="0"/>
              </a:spcAft>
              <a:buClr>
                <a:schemeClr val="dk1"/>
              </a:buClr>
              <a:buSzPts val="2400"/>
              <a:buNone/>
            </a:pPr>
            <a:endParaRPr b="1" u="sng">
              <a:solidFill>
                <a:schemeClr val="hlink"/>
              </a:solidFill>
              <a:hlinkClick r:id="rId4"/>
            </a:endParaRPr>
          </a:p>
          <a:p>
            <a:pPr marL="0" lvl="0" indent="0" algn="ctr" rtl="0">
              <a:lnSpc>
                <a:spcPct val="100000"/>
              </a:lnSpc>
              <a:spcBef>
                <a:spcPts val="0"/>
              </a:spcBef>
              <a:spcAft>
                <a:spcPts val="0"/>
              </a:spcAft>
              <a:buClr>
                <a:schemeClr val="dk1"/>
              </a:buClr>
              <a:buSzPts val="2400"/>
              <a:buNone/>
            </a:pPr>
            <a:r>
              <a:rPr lang="en-US" b="1" u="sng">
                <a:solidFill>
                  <a:schemeClr val="hlink"/>
                </a:solidFill>
                <a:hlinkClick r:id="rId4"/>
              </a:rPr>
              <a:t>https://www.youtube.com/watch?v=WOi2Bwvp6hw </a:t>
            </a:r>
            <a:r>
              <a:rPr lang="en-US"/>
              <a:t>- </a:t>
            </a:r>
            <a:r>
              <a:rPr lang="en-US" b="1"/>
              <a:t>Vos règles en 2 minutes</a:t>
            </a:r>
            <a:endParaRPr/>
          </a:p>
          <a:p>
            <a:pPr marL="0" lvl="0" indent="0" algn="ctr" rtl="0">
              <a:lnSpc>
                <a:spcPct val="100000"/>
              </a:lnSpc>
              <a:spcBef>
                <a:spcPts val="0"/>
              </a:spcBef>
              <a:spcAft>
                <a:spcPts val="0"/>
              </a:spcAft>
              <a:buClr>
                <a:schemeClr val="dk1"/>
              </a:buClr>
              <a:buSzPts val="2400"/>
              <a:buNone/>
            </a:pPr>
            <a:endParaRPr/>
          </a:p>
          <a:p>
            <a:pPr marL="0" lvl="0" indent="0" algn="ctr" rtl="0">
              <a:lnSpc>
                <a:spcPct val="100000"/>
              </a:lnSpc>
              <a:spcBef>
                <a:spcPts val="0"/>
              </a:spcBef>
              <a:spcAft>
                <a:spcPts val="0"/>
              </a:spcAft>
              <a:buClr>
                <a:schemeClr val="dk1"/>
              </a:buClr>
              <a:buSzPts val="2400"/>
              <a:buNone/>
            </a:pPr>
            <a:endParaRPr/>
          </a:p>
          <a:p>
            <a:pPr marL="0" lvl="0" indent="0" algn="ctr" rtl="0">
              <a:lnSpc>
                <a:spcPct val="100000"/>
              </a:lnSpc>
              <a:spcBef>
                <a:spcPts val="0"/>
              </a:spcBef>
              <a:spcAft>
                <a:spcPts val="0"/>
              </a:spcAft>
              <a:buClr>
                <a:schemeClr val="dk1"/>
              </a:buClr>
              <a:buSzPts val="2400"/>
              <a:buNone/>
            </a:pPr>
            <a:r>
              <a:rPr lang="en-US" b="1" u="sng">
                <a:solidFill>
                  <a:schemeClr val="hlink"/>
                </a:solidFill>
                <a:hlinkClick r:id="rId5"/>
              </a:rPr>
              <a:t>https://www.youtube.com/watch?v=XJ8Zqq84s00 </a:t>
            </a:r>
            <a:r>
              <a:rPr lang="en-US"/>
              <a:t>- </a:t>
            </a:r>
            <a:r>
              <a:rPr lang="en-US" b="1"/>
              <a:t>Votre cycle en 3 minutes (Flo)</a:t>
            </a:r>
            <a:endParaRPr/>
          </a:p>
          <a:p>
            <a:pPr marL="0" lvl="0" indent="0" algn="ctr" rtl="0">
              <a:lnSpc>
                <a:spcPct val="100000"/>
              </a:lnSpc>
              <a:spcBef>
                <a:spcPts val="0"/>
              </a:spcBef>
              <a:spcAft>
                <a:spcPts val="0"/>
              </a:spcAft>
              <a:buClr>
                <a:schemeClr val="dk1"/>
              </a:buClr>
              <a:buSzPts val="2400"/>
              <a:buNone/>
            </a:pPr>
            <a:endParaRPr/>
          </a:p>
          <a:p>
            <a:pPr marL="0" lvl="0" indent="0" algn="ctr" rtl="0">
              <a:lnSpc>
                <a:spcPct val="100000"/>
              </a:lnSpc>
              <a:spcBef>
                <a:spcPts val="0"/>
              </a:spcBef>
              <a:spcAft>
                <a:spcPts val="0"/>
              </a:spcAft>
              <a:buClr>
                <a:schemeClr val="dk1"/>
              </a:buClr>
              <a:buSzPts val="2400"/>
              <a:buNone/>
            </a:pPr>
            <a:endParaRPr/>
          </a:p>
          <a:p>
            <a:pPr marL="0" lvl="0" indent="0" algn="ctr" rtl="0">
              <a:lnSpc>
                <a:spcPct val="100000"/>
              </a:lnSpc>
              <a:spcBef>
                <a:spcPts val="0"/>
              </a:spcBef>
              <a:spcAft>
                <a:spcPts val="0"/>
              </a:spcAft>
              <a:buClr>
                <a:schemeClr val="dk1"/>
              </a:buClr>
              <a:buSzPts val="2400"/>
              <a:buNone/>
            </a:pPr>
            <a:r>
              <a:rPr lang="en-US" b="1" u="sng">
                <a:solidFill>
                  <a:schemeClr val="hlink"/>
                </a:solidFill>
                <a:hlinkClick r:id="rId6"/>
              </a:rPr>
              <a:t>https://www.youtube.com/watch?v=kLpzLHj-RzE&amp;t=53s </a:t>
            </a:r>
            <a:r>
              <a:rPr lang="en-US"/>
              <a:t>- </a:t>
            </a:r>
            <a:r>
              <a:rPr lang="en-US" b="1"/>
              <a:t>Ciclo mestruale : le false credenze (italien)</a:t>
            </a:r>
            <a:endParaRPr b="1"/>
          </a:p>
          <a:p>
            <a:pPr marL="0" lvl="0" indent="0" algn="just" rtl="0">
              <a:lnSpc>
                <a:spcPct val="120000"/>
              </a:lnSpc>
              <a:spcBef>
                <a:spcPts val="600"/>
              </a:spcBef>
              <a:spcAft>
                <a:spcPts val="0"/>
              </a:spcAft>
              <a:buSzPts val="2400"/>
              <a:buNone/>
            </a:pPr>
            <a:endParaRPr/>
          </a:p>
        </p:txBody>
      </p:sp>
      <p:sp>
        <p:nvSpPr>
          <p:cNvPr id="333" name="Google Shape;333;p19"/>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7">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8">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334" name="Google Shape;334;p19"/>
          <p:cNvSpPr/>
          <p:nvPr/>
        </p:nvSpPr>
        <p:spPr>
          <a:xfrm>
            <a:off x="7214527" y="-3925"/>
            <a:ext cx="4976100" cy="407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7.1.3 Cycle menstruel et méthodes de contraception</a:t>
            </a:r>
            <a:endParaRPr sz="1530">
              <a:solidFill>
                <a:schemeClr val="lt1"/>
              </a:solidFill>
              <a:latin typeface="Calibri"/>
              <a:ea typeface="Calibri"/>
              <a:cs typeface="Calibri"/>
              <a:sym typeface="Calibri"/>
            </a:endParaRPr>
          </a:p>
        </p:txBody>
      </p:sp>
      <p:sp>
        <p:nvSpPr>
          <p:cNvPr id="335" name="Google Shape;335;p19"/>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6" name="Google Shape;336;p19"/>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337" name="Google Shape;337;p19"/>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txBox="1">
            <a:spLocks noGrp="1"/>
          </p:cNvSpPr>
          <p:nvPr>
            <p:ph type="title"/>
          </p:nvPr>
        </p:nvSpPr>
        <p:spPr>
          <a:xfrm>
            <a:off x="557999" y="684025"/>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Raisons d'utiliser les applications de suivi des règles</a:t>
            </a:r>
            <a:endParaRPr/>
          </a:p>
        </p:txBody>
      </p:sp>
      <p:sp>
        <p:nvSpPr>
          <p:cNvPr id="344" name="Google Shape;344;p20"/>
          <p:cNvSpPr txBox="1">
            <a:spLocks noGrp="1"/>
          </p:cNvSpPr>
          <p:nvPr>
            <p:ph type="body" idx="1"/>
          </p:nvPr>
        </p:nvSpPr>
        <p:spPr>
          <a:xfrm>
            <a:off x="747547" y="1469571"/>
            <a:ext cx="5881854" cy="48006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SzPct val="100000"/>
              <a:buNone/>
            </a:pPr>
            <a:r>
              <a:rPr lang="en-US"/>
              <a:t>Les trackers de règles sont utilisés pour un certain nombre de raisons, dont les suivantes</a:t>
            </a:r>
            <a:endParaRPr/>
          </a:p>
          <a:p>
            <a:pPr marL="0" lvl="0" indent="0" algn="l" rtl="0">
              <a:lnSpc>
                <a:spcPct val="100000"/>
              </a:lnSpc>
              <a:spcBef>
                <a:spcPts val="1200"/>
              </a:spcBef>
              <a:spcAft>
                <a:spcPts val="0"/>
              </a:spcAft>
              <a:buSzPct val="100000"/>
              <a:buNone/>
            </a:pPr>
            <a:endParaRPr/>
          </a:p>
          <a:p>
            <a:pPr marL="228600" lvl="0" indent="-228600" algn="l" rtl="0">
              <a:lnSpc>
                <a:spcPct val="120000"/>
              </a:lnSpc>
              <a:spcBef>
                <a:spcPts val="1200"/>
              </a:spcBef>
              <a:spcAft>
                <a:spcPts val="0"/>
              </a:spcAft>
              <a:buSzPct val="100000"/>
              <a:buChar char="▪"/>
            </a:pPr>
            <a:r>
              <a:rPr lang="en-US"/>
              <a:t>Essayer d'avoir un bébé ;</a:t>
            </a:r>
            <a:endParaRPr/>
          </a:p>
          <a:p>
            <a:pPr marL="228600" lvl="0" indent="-228600" algn="l" rtl="0">
              <a:lnSpc>
                <a:spcPct val="120000"/>
              </a:lnSpc>
              <a:spcBef>
                <a:spcPts val="1200"/>
              </a:spcBef>
              <a:spcAft>
                <a:spcPts val="0"/>
              </a:spcAft>
              <a:buSzPct val="100000"/>
              <a:buChar char="▪"/>
            </a:pPr>
            <a:r>
              <a:rPr lang="en-US" b="1" u="sng"/>
              <a:t>Essayer d'éviter d'avoir un bébé </a:t>
            </a:r>
            <a:r>
              <a:rPr lang="en-US"/>
              <a:t>;</a:t>
            </a:r>
            <a:endParaRPr b="1"/>
          </a:p>
          <a:p>
            <a:pPr marL="228600" lvl="0" indent="-228600" algn="l" rtl="0">
              <a:lnSpc>
                <a:spcPct val="120000"/>
              </a:lnSpc>
              <a:spcBef>
                <a:spcPts val="1200"/>
              </a:spcBef>
              <a:spcAft>
                <a:spcPts val="0"/>
              </a:spcAft>
              <a:buSzPct val="100000"/>
              <a:buChar char="▪"/>
            </a:pPr>
            <a:r>
              <a:rPr lang="en-US"/>
              <a:t>Suivi des symptômes d'affections telles que le SOPK (syndrome des ovaires polykystiques) ou la TPM (tension prémenstruelle) ;</a:t>
            </a:r>
            <a:endParaRPr/>
          </a:p>
          <a:p>
            <a:pPr marL="228600" lvl="0" indent="-228600" algn="l" rtl="0">
              <a:lnSpc>
                <a:spcPct val="120000"/>
              </a:lnSpc>
              <a:spcBef>
                <a:spcPts val="1200"/>
              </a:spcBef>
              <a:spcAft>
                <a:spcPts val="0"/>
              </a:spcAft>
              <a:buSzPct val="100000"/>
              <a:buChar char="▪"/>
            </a:pPr>
            <a:r>
              <a:rPr lang="en-US"/>
              <a:t>Suivi des modifications des règles d'une femme pendant la périménopause ; </a:t>
            </a:r>
            <a:endParaRPr/>
          </a:p>
          <a:p>
            <a:pPr marL="228600" lvl="0" indent="-228600" algn="l" rtl="0">
              <a:lnSpc>
                <a:spcPct val="120000"/>
              </a:lnSpc>
              <a:spcBef>
                <a:spcPts val="1200"/>
              </a:spcBef>
              <a:spcAft>
                <a:spcPts val="0"/>
              </a:spcAft>
              <a:buSzPct val="100000"/>
              <a:buChar char="▪"/>
            </a:pPr>
            <a:r>
              <a:rPr lang="en-US"/>
              <a:t>Planifier des événements tels que des vacances ou des mariages, lorsque l'hémorragie peut s'avérer gênante.</a:t>
            </a:r>
            <a:endParaRPr/>
          </a:p>
          <a:p>
            <a:pPr marL="0" lvl="0" indent="0" algn="just" rtl="0">
              <a:lnSpc>
                <a:spcPct val="120000"/>
              </a:lnSpc>
              <a:spcBef>
                <a:spcPts val="1200"/>
              </a:spcBef>
              <a:spcAft>
                <a:spcPts val="0"/>
              </a:spcAft>
              <a:buSzPct val="100000"/>
              <a:buNone/>
            </a:pPr>
            <a:endParaRPr/>
          </a:p>
        </p:txBody>
      </p:sp>
      <p:pic>
        <p:nvPicPr>
          <p:cNvPr id="345" name="Google Shape;345;p20" descr="https://lh7-us.googleusercontent.com/hpbQN-Ak-g3CrxfkuP5qrItOsHpYLzMr4iGlyfyEYNNNuELx4Ur_VnlRG5zHBgl-qwh67ImKD1uq1wKpI3GrBQoXN5m6UaYrEU_0hfvppDRTp342t8-BOOAe7ZSlOqp33mnkupesSfC72143brS9Gg=s2048"/>
          <p:cNvPicPr preferRelativeResize="0"/>
          <p:nvPr/>
        </p:nvPicPr>
        <p:blipFill rotWithShape="1">
          <a:blip r:embed="rId3">
            <a:alphaModFix/>
          </a:blip>
          <a:srcRect/>
          <a:stretch/>
        </p:blipFill>
        <p:spPr>
          <a:xfrm>
            <a:off x="7420248" y="1289125"/>
            <a:ext cx="1487619" cy="1487622"/>
          </a:xfrm>
          <a:prstGeom prst="rect">
            <a:avLst/>
          </a:prstGeom>
          <a:noFill/>
          <a:ln>
            <a:noFill/>
          </a:ln>
        </p:spPr>
      </p:pic>
      <p:pic>
        <p:nvPicPr>
          <p:cNvPr id="346" name="Google Shape;346;p20" descr="https://lh7-us.googleusercontent.com/B8iHoKynLjJGE9maux8fwUvTuq44i54SrgPSfyMgKaKgFVIPMe_wu-lCCusuLQ9SnMz0_VLj9hxv_qFj7oTfxXaVNCwp1f3gGhyLGzqn4tQZxS_3uK3lU4ZU3LnV0MfxDFjy0BfYfDJcD4mtcpZqLw=s2048"/>
          <p:cNvPicPr preferRelativeResize="0"/>
          <p:nvPr/>
        </p:nvPicPr>
        <p:blipFill rotWithShape="1">
          <a:blip r:embed="rId4">
            <a:alphaModFix/>
          </a:blip>
          <a:srcRect/>
          <a:stretch/>
        </p:blipFill>
        <p:spPr>
          <a:xfrm>
            <a:off x="10361698" y="3006146"/>
            <a:ext cx="1365627" cy="1365630"/>
          </a:xfrm>
          <a:prstGeom prst="rect">
            <a:avLst/>
          </a:prstGeom>
          <a:noFill/>
          <a:ln>
            <a:noFill/>
          </a:ln>
        </p:spPr>
      </p:pic>
      <p:pic>
        <p:nvPicPr>
          <p:cNvPr id="347" name="Google Shape;347;p20" descr="https://lh7-us.googleusercontent.com/UCcCSbNC-KgVUx06RzjUhJGC5dJNvxqZ7bhuiCMTC6vjMgxHdUdNDSqdSh7R2tbKNg80QCKce9tU3_K3ts5Znp2ok9F6RTp84n-Jax4YJdtyVj4vh6y-5AKe6r3ro-zLosZQrHUfZuQU7lpfdmGLDQ=s2048"/>
          <p:cNvPicPr preferRelativeResize="0"/>
          <p:nvPr/>
        </p:nvPicPr>
        <p:blipFill rotWithShape="1">
          <a:blip r:embed="rId5">
            <a:alphaModFix/>
          </a:blip>
          <a:srcRect/>
          <a:stretch/>
        </p:blipFill>
        <p:spPr>
          <a:xfrm>
            <a:off x="9586077" y="1350121"/>
            <a:ext cx="1365627" cy="1365630"/>
          </a:xfrm>
          <a:prstGeom prst="rect">
            <a:avLst/>
          </a:prstGeom>
          <a:noFill/>
          <a:ln>
            <a:noFill/>
          </a:ln>
        </p:spPr>
      </p:pic>
      <p:pic>
        <p:nvPicPr>
          <p:cNvPr id="348" name="Google Shape;348;p20" descr="https://lh7-us.googleusercontent.com/10em8wPR46lONeC9RP1sya2U33bS_7avnqyPZnXeFrKM15XsGjkmCMJB_-7Aan_mJQ_qL4FRo9lFsizQkA3MLxDU2qeCNygJizmnANYyNVaPvo4mDl2sAsjZ3ID6coMpX_8W1CkoSBZGtjbCl1NLpg=s2048"/>
          <p:cNvPicPr preferRelativeResize="0"/>
          <p:nvPr/>
        </p:nvPicPr>
        <p:blipFill rotWithShape="1">
          <a:blip r:embed="rId6">
            <a:alphaModFix/>
          </a:blip>
          <a:srcRect/>
          <a:stretch/>
        </p:blipFill>
        <p:spPr>
          <a:xfrm>
            <a:off x="8225053" y="3006146"/>
            <a:ext cx="1365627" cy="1365630"/>
          </a:xfrm>
          <a:prstGeom prst="rect">
            <a:avLst/>
          </a:prstGeom>
          <a:noFill/>
          <a:ln>
            <a:noFill/>
          </a:ln>
        </p:spPr>
      </p:pic>
      <p:pic>
        <p:nvPicPr>
          <p:cNvPr id="349" name="Google Shape;349;p20" descr="https://lh7-us.googleusercontent.com/XcWDOYa1-96ZthGluPiZ8N84E_j5rop3NUJKwcDNWBwLRWbdO1LZ-AqaBPobFcWoGi9ody94YaLIvWkn6ryL_G1lu1VMgPeFUpgllydWDZKdV98hsZ106xfDDqhX2GINvAfw42DB_Rlo2LewUKRmjA=s2048"/>
          <p:cNvPicPr preferRelativeResize="0"/>
          <p:nvPr/>
        </p:nvPicPr>
        <p:blipFill rotWithShape="1">
          <a:blip r:embed="rId7">
            <a:alphaModFix/>
          </a:blip>
          <a:srcRect/>
          <a:stretch/>
        </p:blipFill>
        <p:spPr>
          <a:xfrm>
            <a:off x="7542239" y="4662173"/>
            <a:ext cx="1365627" cy="1365630"/>
          </a:xfrm>
          <a:prstGeom prst="rect">
            <a:avLst/>
          </a:prstGeom>
          <a:noFill/>
          <a:ln>
            <a:noFill/>
          </a:ln>
        </p:spPr>
      </p:pic>
      <p:pic>
        <p:nvPicPr>
          <p:cNvPr id="350" name="Google Shape;350;p20" descr="https://lh7-us.googleusercontent.com/bDi5a5OZxdoQjlehFM8Br0CdLIWyM0vGWeHTFnoUkp43Vd8-9TqyGnygncDzycQkh_ftjstxC4Tb3rGpmiVnT2M2m8uRxKC-avU_w-AgSbg9zxuKoq34CS3fzpcvzdg1HgqSYzc8Z1UA71GUgAOQKw=s2048"/>
          <p:cNvPicPr preferRelativeResize="0"/>
          <p:nvPr/>
        </p:nvPicPr>
        <p:blipFill rotWithShape="1">
          <a:blip r:embed="rId8">
            <a:alphaModFix/>
          </a:blip>
          <a:srcRect/>
          <a:stretch/>
        </p:blipFill>
        <p:spPr>
          <a:xfrm>
            <a:off x="9617889" y="4623603"/>
            <a:ext cx="1487619" cy="1487622"/>
          </a:xfrm>
          <a:prstGeom prst="rect">
            <a:avLst/>
          </a:prstGeom>
          <a:noFill/>
          <a:ln>
            <a:noFill/>
          </a:ln>
        </p:spPr>
      </p:pic>
      <p:sp>
        <p:nvSpPr>
          <p:cNvPr id="351" name="Google Shape;351;p20"/>
          <p:cNvSpPr/>
          <p:nvPr/>
        </p:nvSpPr>
        <p:spPr>
          <a:xfrm>
            <a:off x="7518625" y="-3925"/>
            <a:ext cx="4672200" cy="407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7.1.3 Cycle menstruel et méthodes de contraception</a:t>
            </a:r>
            <a:endParaRPr sz="1530">
              <a:solidFill>
                <a:schemeClr val="lt1"/>
              </a:solidFill>
              <a:latin typeface="Calibri"/>
              <a:ea typeface="Calibri"/>
              <a:cs typeface="Calibri"/>
              <a:sym typeface="Calibri"/>
            </a:endParaRPr>
          </a:p>
        </p:txBody>
      </p:sp>
      <p:sp>
        <p:nvSpPr>
          <p:cNvPr id="352" name="Google Shape;352;p20"/>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3" name="Google Shape;353;p20"/>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354" name="Google Shape;354;p20"/>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1"/>
          <p:cNvSpPr txBox="1">
            <a:spLocks noGrp="1"/>
          </p:cNvSpPr>
          <p:nvPr>
            <p:ph type="title"/>
          </p:nvPr>
        </p:nvSpPr>
        <p:spPr>
          <a:xfrm>
            <a:off x="608104" y="966189"/>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Contraception</a:t>
            </a:r>
            <a:endParaRPr>
              <a:solidFill>
                <a:srgbClr val="C00000"/>
              </a:solidFill>
            </a:endParaRPr>
          </a:p>
        </p:txBody>
      </p:sp>
      <p:sp>
        <p:nvSpPr>
          <p:cNvPr id="361" name="Google Shape;361;p21"/>
          <p:cNvSpPr txBox="1">
            <a:spLocks noGrp="1"/>
          </p:cNvSpPr>
          <p:nvPr>
            <p:ph type="body" idx="1"/>
          </p:nvPr>
        </p:nvSpPr>
        <p:spPr>
          <a:xfrm>
            <a:off x="608104" y="1837126"/>
            <a:ext cx="10689900" cy="43023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SzPts val="2800"/>
              <a:buNone/>
            </a:pPr>
            <a:r>
              <a:rPr lang="en-US" sz="2800" b="1"/>
              <a:t>Utilisation de méthodes ou de dispositifs pour prévenir les grossesses non désirées.</a:t>
            </a:r>
            <a:endParaRPr/>
          </a:p>
          <a:p>
            <a:pPr marL="0" lvl="0" indent="0" algn="just" rtl="0">
              <a:lnSpc>
                <a:spcPct val="100000"/>
              </a:lnSpc>
              <a:spcBef>
                <a:spcPts val="1800"/>
              </a:spcBef>
              <a:spcAft>
                <a:spcPts val="0"/>
              </a:spcAft>
              <a:buSzPts val="2200"/>
              <a:buNone/>
            </a:pPr>
            <a:r>
              <a:rPr lang="en-US"/>
              <a:t>L'information et les services en matière de contraception sont fondamentaux pour la santé et les droits de l'homme de tous les individus. La prévention des grossesses non désirées contribue à réduire la mauvaise santé maternelle et le nombre de décès liés à la grossesse.</a:t>
            </a:r>
            <a:endParaRPr/>
          </a:p>
          <a:p>
            <a:pPr marL="0" lvl="0" indent="0" algn="just" rtl="0">
              <a:lnSpc>
                <a:spcPct val="100000"/>
              </a:lnSpc>
              <a:spcBef>
                <a:spcPts val="1800"/>
              </a:spcBef>
              <a:spcAft>
                <a:spcPts val="0"/>
              </a:spcAft>
              <a:buSzPts val="2200"/>
              <a:buNone/>
            </a:pPr>
            <a:r>
              <a:rPr lang="en-US"/>
              <a:t>En réduisant les taux de grossesses non désirées, la contraception diminue également le besoin d'avortements dangereux et réduit la transmission du VIH de la mère au nouveau-né. Elle peut également favoriser l'éducation des filles et offrir aux femmes la possibilité de participer plus pleinement à la société, y compris en occupant un emploi rémunéré.</a:t>
            </a:r>
            <a:endParaRPr/>
          </a:p>
          <a:p>
            <a:pPr marL="0" lvl="0" indent="0" algn="just" rtl="0">
              <a:lnSpc>
                <a:spcPct val="100000"/>
              </a:lnSpc>
              <a:spcBef>
                <a:spcPts val="1800"/>
              </a:spcBef>
              <a:spcAft>
                <a:spcPts val="0"/>
              </a:spcAft>
              <a:buSzPts val="2200"/>
              <a:buNone/>
            </a:pPr>
            <a:r>
              <a:rPr lang="en-US"/>
              <a:t>Par conséquent, la contraception est une composante de la santé générale, sexuelle et reproductive et aide à vivre pleinement sa vie sexuelle sans inquiétude et à gérer la fertilité de manière responsable.</a:t>
            </a:r>
            <a:endParaRPr b="1"/>
          </a:p>
        </p:txBody>
      </p:sp>
      <p:sp>
        <p:nvSpPr>
          <p:cNvPr id="362" name="Google Shape;362;p21"/>
          <p:cNvSpPr/>
          <p:nvPr/>
        </p:nvSpPr>
        <p:spPr>
          <a:xfrm>
            <a:off x="7759826" y="-3925"/>
            <a:ext cx="4431000" cy="407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7.1.3 Cycle menstruel et méthodes de contraception</a:t>
            </a:r>
            <a:endParaRPr sz="1530">
              <a:solidFill>
                <a:schemeClr val="lt1"/>
              </a:solidFill>
              <a:latin typeface="Calibri"/>
              <a:ea typeface="Calibri"/>
              <a:cs typeface="Calibri"/>
              <a:sym typeface="Calibri"/>
            </a:endParaRPr>
          </a:p>
        </p:txBody>
      </p:sp>
      <p:sp>
        <p:nvSpPr>
          <p:cNvPr id="363" name="Google Shape;363;p21"/>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4" name="Google Shape;364;p21"/>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365" name="Google Shape;365;p21"/>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2"/>
          <p:cNvSpPr txBox="1">
            <a:spLocks noGrp="1"/>
          </p:cNvSpPr>
          <p:nvPr>
            <p:ph type="title"/>
          </p:nvPr>
        </p:nvSpPr>
        <p:spPr>
          <a:xfrm>
            <a:off x="649952" y="734150"/>
            <a:ext cx="47610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Méthodes de contraception</a:t>
            </a:r>
            <a:endParaRPr>
              <a:solidFill>
                <a:srgbClr val="C00000"/>
              </a:solidFill>
            </a:endParaRPr>
          </a:p>
        </p:txBody>
      </p:sp>
      <p:sp>
        <p:nvSpPr>
          <p:cNvPr id="372" name="Google Shape;372;p22"/>
          <p:cNvSpPr txBox="1">
            <a:spLocks noGrp="1"/>
          </p:cNvSpPr>
          <p:nvPr>
            <p:ph type="body" idx="1"/>
          </p:nvPr>
        </p:nvSpPr>
        <p:spPr>
          <a:xfrm>
            <a:off x="566150" y="1339250"/>
            <a:ext cx="11374200" cy="751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200"/>
              <a:buNone/>
            </a:pPr>
            <a:r>
              <a:rPr lang="en-US" sz="2000" b="1" u="sng"/>
              <a:t>Les applications de suivi des règles ne sont pas en elles-mêmes des méthodes de contraception sûres.</a:t>
            </a:r>
            <a:endParaRPr sz="2000"/>
          </a:p>
          <a:p>
            <a:pPr marL="0" lvl="0" indent="0" algn="just" rtl="0">
              <a:lnSpc>
                <a:spcPct val="90000"/>
              </a:lnSpc>
              <a:spcBef>
                <a:spcPts val="1800"/>
              </a:spcBef>
              <a:spcAft>
                <a:spcPts val="0"/>
              </a:spcAft>
              <a:buSzPts val="2200"/>
              <a:buNone/>
            </a:pPr>
            <a:r>
              <a:rPr lang="en-US" sz="2000"/>
              <a:t>Il existe de nombreux types de contraception, dont l'efficacité varie en fonction de leur utilisation. Certaines méthodes peuvent être obtenues en vente libre, d'autres nécessitent un avis médical, voire une intervention chirurgicale. Les prestataires de soins de santé jouent un rôle important en aidant les gens à trouver et à utiliser une méthode qui soit à la fois efficace et acceptable.</a:t>
            </a:r>
            <a:endParaRPr sz="2000"/>
          </a:p>
          <a:p>
            <a:pPr marL="0" lvl="0" indent="0" algn="l" rtl="0">
              <a:lnSpc>
                <a:spcPct val="90000"/>
              </a:lnSpc>
              <a:spcBef>
                <a:spcPts val="1800"/>
              </a:spcBef>
              <a:spcAft>
                <a:spcPts val="0"/>
              </a:spcAft>
              <a:buSzPts val="2200"/>
              <a:buNone/>
            </a:pPr>
            <a:endParaRPr sz="2000" b="1"/>
          </a:p>
        </p:txBody>
      </p:sp>
      <p:sp>
        <p:nvSpPr>
          <p:cNvPr id="373" name="Google Shape;373;p22"/>
          <p:cNvSpPr/>
          <p:nvPr/>
        </p:nvSpPr>
        <p:spPr>
          <a:xfrm>
            <a:off x="566150" y="2980288"/>
            <a:ext cx="6637800" cy="3785700"/>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C01E24"/>
              </a:buClr>
              <a:buSzPts val="2000"/>
              <a:buFont typeface="Noto Sans Symbols"/>
              <a:buChar char="▪"/>
            </a:pPr>
            <a:r>
              <a:rPr lang="en-US" sz="2000" b="1">
                <a:solidFill>
                  <a:srgbClr val="000000"/>
                </a:solidFill>
                <a:latin typeface="Calibri"/>
                <a:ea typeface="Calibri"/>
                <a:cs typeface="Calibri"/>
                <a:sym typeface="Calibri"/>
              </a:rPr>
              <a:t>Contraception hormonale : </a:t>
            </a:r>
            <a:r>
              <a:rPr lang="en-US" sz="2000">
                <a:solidFill>
                  <a:srgbClr val="000000"/>
                </a:solidFill>
                <a:latin typeface="Calibri"/>
                <a:ea typeface="Calibri"/>
                <a:cs typeface="Calibri"/>
                <a:sym typeface="Calibri"/>
              </a:rPr>
              <a:t>Il s'agit généralement de </a:t>
            </a:r>
            <a:r>
              <a:rPr lang="en-US" sz="2000" b="1">
                <a:solidFill>
                  <a:srgbClr val="000000"/>
                </a:solidFill>
                <a:latin typeface="Calibri"/>
                <a:ea typeface="Calibri"/>
                <a:cs typeface="Calibri"/>
                <a:sym typeface="Calibri"/>
              </a:rPr>
              <a:t>pilules </a:t>
            </a:r>
            <a:r>
              <a:rPr lang="en-US" sz="2000">
                <a:solidFill>
                  <a:srgbClr val="000000"/>
                </a:solidFill>
                <a:latin typeface="Calibri"/>
                <a:ea typeface="Calibri"/>
                <a:cs typeface="Calibri"/>
                <a:sym typeface="Calibri"/>
              </a:rPr>
              <a:t>orales </a:t>
            </a:r>
            <a:r>
              <a:rPr lang="en-US" sz="2000" b="1">
                <a:solidFill>
                  <a:srgbClr val="000000"/>
                </a:solidFill>
                <a:latin typeface="Calibri"/>
                <a:ea typeface="Calibri"/>
                <a:cs typeface="Calibri"/>
                <a:sym typeface="Calibri"/>
              </a:rPr>
              <a:t>ou d'implants</a:t>
            </a:r>
            <a:r>
              <a:rPr lang="en-US" sz="2000">
                <a:solidFill>
                  <a:srgbClr val="000000"/>
                </a:solidFill>
                <a:latin typeface="Calibri"/>
                <a:ea typeface="Calibri"/>
                <a:cs typeface="Calibri"/>
                <a:sym typeface="Calibri"/>
              </a:rPr>
              <a:t>, de </a:t>
            </a:r>
            <a:r>
              <a:rPr lang="en-US" sz="2000" b="1">
                <a:solidFill>
                  <a:srgbClr val="000000"/>
                </a:solidFill>
                <a:latin typeface="Calibri"/>
                <a:ea typeface="Calibri"/>
                <a:cs typeface="Calibri"/>
                <a:sym typeface="Calibri"/>
              </a:rPr>
              <a:t>patchs </a:t>
            </a:r>
            <a:r>
              <a:rPr lang="en-US" sz="2000">
                <a:solidFill>
                  <a:srgbClr val="000000"/>
                </a:solidFill>
                <a:latin typeface="Calibri"/>
                <a:ea typeface="Calibri"/>
                <a:cs typeface="Calibri"/>
                <a:sym typeface="Calibri"/>
              </a:rPr>
              <a:t>ou d'</a:t>
            </a:r>
            <a:r>
              <a:rPr lang="en-US" sz="2000" b="1">
                <a:solidFill>
                  <a:srgbClr val="000000"/>
                </a:solidFill>
                <a:latin typeface="Calibri"/>
                <a:ea typeface="Calibri"/>
                <a:cs typeface="Calibri"/>
                <a:sym typeface="Calibri"/>
              </a:rPr>
              <a:t>anneaux vaginaux.</a:t>
            </a:r>
            <a:r>
              <a:rPr lang="en-US" sz="2000">
                <a:solidFill>
                  <a:srgbClr val="000000"/>
                </a:solidFill>
                <a:latin typeface="Calibri"/>
                <a:ea typeface="Calibri"/>
                <a:cs typeface="Calibri"/>
                <a:sym typeface="Calibri"/>
              </a:rPr>
              <a:t> Ils libèrent de petites quantités d'une ou plusieurs hormones qui empêchent l'ovulation.</a:t>
            </a:r>
            <a:endParaRPr sz="2000" b="1">
              <a:solidFill>
                <a:srgbClr val="000000"/>
              </a:solidFill>
              <a:latin typeface="Calibri"/>
              <a:ea typeface="Calibri"/>
              <a:cs typeface="Calibri"/>
              <a:sym typeface="Calibri"/>
            </a:endParaRPr>
          </a:p>
          <a:p>
            <a:pPr marL="228600" marR="0" lvl="0" indent="-228600" algn="just" rtl="0">
              <a:spcBef>
                <a:spcPts val="1200"/>
              </a:spcBef>
              <a:spcAft>
                <a:spcPts val="0"/>
              </a:spcAft>
              <a:buClr>
                <a:srgbClr val="C01E24"/>
              </a:buClr>
              <a:buSzPts val="2000"/>
              <a:buFont typeface="Noto Sans Symbols"/>
              <a:buChar char="▪"/>
            </a:pPr>
            <a:r>
              <a:rPr lang="en-US" sz="2000" b="1">
                <a:solidFill>
                  <a:srgbClr val="000000"/>
                </a:solidFill>
                <a:latin typeface="Calibri"/>
                <a:ea typeface="Calibri"/>
                <a:cs typeface="Calibri"/>
                <a:sym typeface="Calibri"/>
              </a:rPr>
              <a:t>Contraception "barrière" ou mécanique : </a:t>
            </a:r>
            <a:r>
              <a:rPr lang="en-US" sz="2000">
                <a:solidFill>
                  <a:srgbClr val="000000"/>
                </a:solidFill>
                <a:latin typeface="Calibri"/>
                <a:ea typeface="Calibri"/>
                <a:cs typeface="Calibri"/>
                <a:sym typeface="Calibri"/>
              </a:rPr>
              <a:t>Préservatifs masculins, </a:t>
            </a:r>
            <a:r>
              <a:rPr lang="en-US" sz="2000" b="1">
                <a:solidFill>
                  <a:srgbClr val="000000"/>
                </a:solidFill>
                <a:latin typeface="Calibri"/>
                <a:ea typeface="Calibri"/>
                <a:cs typeface="Calibri"/>
                <a:sym typeface="Calibri"/>
              </a:rPr>
              <a:t>préservatifs </a:t>
            </a:r>
            <a:r>
              <a:rPr lang="en-US" sz="2000">
                <a:solidFill>
                  <a:srgbClr val="000000"/>
                </a:solidFill>
                <a:latin typeface="Calibri"/>
                <a:ea typeface="Calibri"/>
                <a:cs typeface="Calibri"/>
                <a:sym typeface="Calibri"/>
              </a:rPr>
              <a:t>féminins, </a:t>
            </a:r>
            <a:r>
              <a:rPr lang="en-US" sz="2000" b="1">
                <a:solidFill>
                  <a:srgbClr val="000000"/>
                </a:solidFill>
                <a:latin typeface="Calibri"/>
                <a:ea typeface="Calibri"/>
                <a:cs typeface="Calibri"/>
                <a:sym typeface="Calibri"/>
              </a:rPr>
              <a:t>diaphragme </a:t>
            </a:r>
            <a:r>
              <a:rPr lang="en-US" sz="2000">
                <a:solidFill>
                  <a:srgbClr val="000000"/>
                </a:solidFill>
                <a:latin typeface="Calibri"/>
                <a:ea typeface="Calibri"/>
                <a:cs typeface="Calibri"/>
                <a:sym typeface="Calibri"/>
              </a:rPr>
              <a:t>ou cape contraceptive, </a:t>
            </a:r>
            <a:r>
              <a:rPr lang="en-US" sz="2000" b="1">
                <a:solidFill>
                  <a:srgbClr val="000000"/>
                </a:solidFill>
                <a:latin typeface="Calibri"/>
                <a:ea typeface="Calibri"/>
                <a:cs typeface="Calibri"/>
                <a:sym typeface="Calibri"/>
              </a:rPr>
              <a:t>dispositifs intra-utérins </a:t>
            </a:r>
            <a:r>
              <a:rPr lang="en-US" sz="2000">
                <a:solidFill>
                  <a:srgbClr val="000000"/>
                </a:solidFill>
                <a:latin typeface="Calibri"/>
                <a:ea typeface="Calibri"/>
                <a:cs typeface="Calibri"/>
                <a:sym typeface="Calibri"/>
              </a:rPr>
              <a:t>(DIU).</a:t>
            </a:r>
            <a:endParaRPr sz="2000" b="1">
              <a:solidFill>
                <a:srgbClr val="000000"/>
              </a:solidFill>
              <a:latin typeface="Calibri"/>
              <a:ea typeface="Calibri"/>
              <a:cs typeface="Calibri"/>
              <a:sym typeface="Calibri"/>
            </a:endParaRPr>
          </a:p>
          <a:p>
            <a:pPr marL="228600" marR="0" lvl="0" indent="-228600" algn="just" rtl="0">
              <a:spcBef>
                <a:spcPts val="1200"/>
              </a:spcBef>
              <a:spcAft>
                <a:spcPts val="0"/>
              </a:spcAft>
              <a:buClr>
                <a:srgbClr val="C01E24"/>
              </a:buClr>
              <a:buSzPts val="2000"/>
              <a:buFont typeface="Noto Sans Symbols"/>
              <a:buChar char="▪"/>
            </a:pPr>
            <a:r>
              <a:rPr lang="en-US" sz="2000" b="1">
                <a:solidFill>
                  <a:srgbClr val="000000"/>
                </a:solidFill>
                <a:latin typeface="Calibri"/>
                <a:ea typeface="Calibri"/>
                <a:cs typeface="Calibri"/>
                <a:sym typeface="Calibri"/>
              </a:rPr>
              <a:t>La contraception d'urgence : </a:t>
            </a:r>
            <a:r>
              <a:rPr lang="en-US" sz="2000">
                <a:solidFill>
                  <a:srgbClr val="000000"/>
                </a:solidFill>
                <a:latin typeface="Calibri"/>
                <a:ea typeface="Calibri"/>
                <a:cs typeface="Calibri"/>
                <a:sym typeface="Calibri"/>
              </a:rPr>
              <a:t>Il est possible de prévenir une grossesse après un rapport sexuel non protégé ou en cas d'échec de la contraception, que ce soit avec une pilule ou un stérilet. Une fenêtre de cinq jours est prévue à cet effet. </a:t>
            </a:r>
            <a:endParaRPr sz="2000">
              <a:solidFill>
                <a:schemeClr val="dk1"/>
              </a:solidFill>
              <a:latin typeface="Calibri"/>
              <a:ea typeface="Calibri"/>
              <a:cs typeface="Calibri"/>
              <a:sym typeface="Calibri"/>
            </a:endParaRPr>
          </a:p>
        </p:txBody>
      </p:sp>
      <p:pic>
        <p:nvPicPr>
          <p:cNvPr id="374" name="Google Shape;374;p22"/>
          <p:cNvPicPr preferRelativeResize="0"/>
          <p:nvPr/>
        </p:nvPicPr>
        <p:blipFill rotWithShape="1">
          <a:blip r:embed="rId3">
            <a:alphaModFix/>
          </a:blip>
          <a:srcRect/>
          <a:stretch/>
        </p:blipFill>
        <p:spPr>
          <a:xfrm>
            <a:off x="7488158" y="3441724"/>
            <a:ext cx="4452290" cy="2862825"/>
          </a:xfrm>
          <a:prstGeom prst="rect">
            <a:avLst/>
          </a:prstGeom>
          <a:noFill/>
          <a:ln>
            <a:noFill/>
          </a:ln>
        </p:spPr>
      </p:pic>
      <p:sp>
        <p:nvSpPr>
          <p:cNvPr id="375" name="Google Shape;375;p22"/>
          <p:cNvSpPr/>
          <p:nvPr/>
        </p:nvSpPr>
        <p:spPr>
          <a:xfrm>
            <a:off x="9728829" y="6533147"/>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Source|</a:t>
            </a:r>
            <a:endParaRPr/>
          </a:p>
        </p:txBody>
      </p:sp>
      <p:sp>
        <p:nvSpPr>
          <p:cNvPr id="376" name="Google Shape;376;p22"/>
          <p:cNvSpPr/>
          <p:nvPr/>
        </p:nvSpPr>
        <p:spPr>
          <a:xfrm>
            <a:off x="7602526" y="-3925"/>
            <a:ext cx="4588200" cy="407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7.1.3 Cycle menstruel et méthodes de contraception</a:t>
            </a:r>
            <a:endParaRPr sz="1530">
              <a:solidFill>
                <a:schemeClr val="lt1"/>
              </a:solidFill>
              <a:latin typeface="Calibri"/>
              <a:ea typeface="Calibri"/>
              <a:cs typeface="Calibri"/>
              <a:sym typeface="Calibri"/>
            </a:endParaRPr>
          </a:p>
        </p:txBody>
      </p:sp>
      <p:sp>
        <p:nvSpPr>
          <p:cNvPr id="377" name="Google Shape;377;p22"/>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8" name="Google Shape;378;p22"/>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379" name="Google Shape;379;p22"/>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3"/>
          <p:cNvSpPr txBox="1">
            <a:spLocks noGrp="1"/>
          </p:cNvSpPr>
          <p:nvPr>
            <p:ph type="title"/>
          </p:nvPr>
        </p:nvSpPr>
        <p:spPr>
          <a:xfrm>
            <a:off x="566102" y="615588"/>
            <a:ext cx="11059800" cy="605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t>Applications de suivi des règles</a:t>
            </a:r>
            <a:endParaRPr>
              <a:solidFill>
                <a:srgbClr val="C00000"/>
              </a:solidFill>
            </a:endParaRPr>
          </a:p>
        </p:txBody>
      </p:sp>
      <p:graphicFrame>
        <p:nvGraphicFramePr>
          <p:cNvPr id="386" name="Google Shape;386;p23"/>
          <p:cNvGraphicFramePr/>
          <p:nvPr>
            <p:extLst>
              <p:ext uri="{D42A27DB-BD31-4B8C-83A1-F6EECF244321}">
                <p14:modId xmlns:p14="http://schemas.microsoft.com/office/powerpoint/2010/main" val="3112404520"/>
              </p:ext>
            </p:extLst>
          </p:nvPr>
        </p:nvGraphicFramePr>
        <p:xfrm>
          <a:off x="395222" y="1315601"/>
          <a:ext cx="11746980" cy="5240699"/>
        </p:xfrm>
        <a:graphic>
          <a:graphicData uri="http://schemas.openxmlformats.org/drawingml/2006/table">
            <a:tbl>
              <a:tblPr firstRow="1" bandRow="1">
                <a:noFill/>
                <a:tableStyleId>{5AA30A95-392D-467E-A0BD-B965ABA7212F}</a:tableStyleId>
              </a:tblPr>
              <a:tblGrid>
                <a:gridCol w="2356400">
                  <a:extLst>
                    <a:ext uri="{9D8B030D-6E8A-4147-A177-3AD203B41FA5}">
                      <a16:colId xmlns:a16="http://schemas.microsoft.com/office/drawing/2014/main" val="20000"/>
                    </a:ext>
                  </a:extLst>
                </a:gridCol>
                <a:gridCol w="1376737">
                  <a:extLst>
                    <a:ext uri="{9D8B030D-6E8A-4147-A177-3AD203B41FA5}">
                      <a16:colId xmlns:a16="http://schemas.microsoft.com/office/drawing/2014/main" val="20001"/>
                    </a:ext>
                  </a:extLst>
                </a:gridCol>
                <a:gridCol w="1140432">
                  <a:extLst>
                    <a:ext uri="{9D8B030D-6E8A-4147-A177-3AD203B41FA5}">
                      <a16:colId xmlns:a16="http://schemas.microsoft.com/office/drawing/2014/main" val="20002"/>
                    </a:ext>
                  </a:extLst>
                </a:gridCol>
                <a:gridCol w="1726058">
                  <a:extLst>
                    <a:ext uri="{9D8B030D-6E8A-4147-A177-3AD203B41FA5}">
                      <a16:colId xmlns:a16="http://schemas.microsoft.com/office/drawing/2014/main" val="20003"/>
                    </a:ext>
                  </a:extLst>
                </a:gridCol>
                <a:gridCol w="5147353">
                  <a:extLst>
                    <a:ext uri="{9D8B030D-6E8A-4147-A177-3AD203B41FA5}">
                      <a16:colId xmlns:a16="http://schemas.microsoft.com/office/drawing/2014/main" val="20004"/>
                    </a:ext>
                  </a:extLst>
                </a:gridCol>
              </a:tblGrid>
              <a:tr h="532850">
                <a:tc>
                  <a:txBody>
                    <a:bodyPr/>
                    <a:lstStyle/>
                    <a:p>
                      <a:pPr marL="0" marR="0" lvl="0" indent="0" algn="l" rtl="0">
                        <a:spcBef>
                          <a:spcPts val="0"/>
                        </a:spcBef>
                        <a:spcAft>
                          <a:spcPts val="0"/>
                        </a:spcAft>
                        <a:buNone/>
                      </a:pPr>
                      <a:r>
                        <a:rPr lang="en-US" sz="1800" u="none" strike="noStrike" cap="none"/>
                        <a:t>Nom</a:t>
                      </a:r>
                      <a:endParaRPr/>
                    </a:p>
                  </a:txBody>
                  <a:tcPr marL="91450" marR="91450" marT="45725" marB="45725"/>
                </a:tc>
                <a:tc>
                  <a:txBody>
                    <a:bodyPr/>
                    <a:lstStyle/>
                    <a:p>
                      <a:pPr marL="0" marR="0" lvl="0" indent="0" algn="l" rtl="0">
                        <a:spcBef>
                          <a:spcPts val="0"/>
                        </a:spcBef>
                        <a:spcAft>
                          <a:spcPts val="0"/>
                        </a:spcAft>
                        <a:buNone/>
                      </a:pPr>
                      <a:r>
                        <a:rPr lang="en-US" sz="1800"/>
                        <a:t>Coût</a:t>
                      </a:r>
                      <a:endParaRPr/>
                    </a:p>
                  </a:txBody>
                  <a:tcPr marL="91450" marR="91450" marT="45725" marB="45725"/>
                </a:tc>
                <a:tc>
                  <a:txBody>
                    <a:bodyPr/>
                    <a:lstStyle/>
                    <a:p>
                      <a:pPr marL="0" marR="0" lvl="0" indent="0" algn="l" rtl="0">
                        <a:spcBef>
                          <a:spcPts val="0"/>
                        </a:spcBef>
                        <a:spcAft>
                          <a:spcPts val="0"/>
                        </a:spcAft>
                        <a:buNone/>
                      </a:pPr>
                      <a:r>
                        <a:rPr lang="en-US" sz="1600" dirty="0" err="1"/>
                        <a:t>Disponible</a:t>
                      </a:r>
                      <a:r>
                        <a:rPr lang="en-US" sz="1600" dirty="0"/>
                        <a:t> sur</a:t>
                      </a:r>
                      <a:endParaRPr sz="1200" dirty="0"/>
                    </a:p>
                  </a:txBody>
                  <a:tcPr marL="91450" marR="91450" marT="45725" marB="45725"/>
                </a:tc>
                <a:tc>
                  <a:txBody>
                    <a:bodyPr/>
                    <a:lstStyle/>
                    <a:p>
                      <a:pPr marL="0" marR="0" lvl="0" indent="0" algn="l" rtl="0">
                        <a:spcBef>
                          <a:spcPts val="0"/>
                        </a:spcBef>
                        <a:spcAft>
                          <a:spcPts val="0"/>
                        </a:spcAft>
                        <a:buNone/>
                      </a:pPr>
                      <a:r>
                        <a:rPr lang="en-US" sz="1800"/>
                        <a:t>Lien</a:t>
                      </a:r>
                      <a:endParaRPr/>
                    </a:p>
                  </a:txBody>
                  <a:tcPr marL="91450" marR="91450" marT="45725" marB="45725"/>
                </a:tc>
                <a:tc>
                  <a:txBody>
                    <a:bodyPr/>
                    <a:lstStyle/>
                    <a:p>
                      <a:pPr marL="0" marR="0" lvl="0" indent="0" algn="l" rtl="0">
                        <a:spcBef>
                          <a:spcPts val="0"/>
                        </a:spcBef>
                        <a:spcAft>
                          <a:spcPts val="0"/>
                        </a:spcAft>
                        <a:buNone/>
                      </a:pPr>
                      <a:r>
                        <a:rPr lang="en-US" sz="1800"/>
                        <a:t>Description</a:t>
                      </a:r>
                      <a:endParaRPr/>
                    </a:p>
                  </a:txBody>
                  <a:tcPr marL="91450" marR="91450" marT="45725" marB="45725"/>
                </a:tc>
                <a:extLst>
                  <a:ext uri="{0D108BD9-81ED-4DB2-BD59-A6C34878D82A}">
                    <a16:rowId xmlns:a16="http://schemas.microsoft.com/office/drawing/2014/main" val="10000"/>
                  </a:ext>
                </a:extLst>
              </a:tr>
              <a:tr h="761200">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Maya</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dirty="0" err="1">
                          <a:solidFill>
                            <a:schemeClr val="dk1"/>
                          </a:solidFill>
                          <a:latin typeface="Calibri"/>
                          <a:ea typeface="Calibri"/>
                          <a:cs typeface="Calibri"/>
                          <a:sym typeface="Calibri"/>
                        </a:rPr>
                        <a:t>Gratuit</a:t>
                      </a:r>
                      <a:r>
                        <a:rPr lang="en-US" sz="1800" b="0" i="0" u="none" strike="noStrike" dirty="0" smtClean="0">
                          <a:solidFill>
                            <a:schemeClr val="dk1"/>
                          </a:solidFill>
                          <a:latin typeface="Calibri"/>
                          <a:ea typeface="Calibri"/>
                          <a:cs typeface="Calibri"/>
                          <a:sym typeface="Calibri"/>
                        </a:rPr>
                        <a:t>/</a:t>
                      </a:r>
                      <a:endParaRPr lang="el-GR" sz="1800" b="0" i="0" u="none" strike="noStrik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u="none" strike="noStrike" dirty="0" smtClean="0">
                          <a:solidFill>
                            <a:schemeClr val="dk1"/>
                          </a:solidFill>
                          <a:latin typeface="Calibri"/>
                          <a:ea typeface="Calibri"/>
                          <a:cs typeface="Calibri"/>
                          <a:sym typeface="Calibri"/>
                        </a:rPr>
                        <a:t>Premium</a:t>
                      </a:r>
                      <a:endParaRPr sz="1800" dirty="0"/>
                    </a:p>
                  </a:txBody>
                  <a:tcPr marL="91450" marR="91450" marT="45725" marB="45725"/>
                </a:tc>
                <a:tc>
                  <a:txBody>
                    <a:bodyPr/>
                    <a:lstStyle/>
                    <a:p>
                      <a:pPr marL="0" marR="0" lvl="0" indent="0" algn="l" rtl="0">
                        <a:spcBef>
                          <a:spcPts val="0"/>
                        </a:spcBef>
                        <a:spcAft>
                          <a:spcPts val="0"/>
                        </a:spcAft>
                        <a:buNone/>
                      </a:pPr>
                      <a:r>
                        <a:rPr lang="en-US" sz="1800" b="0" i="0" u="none" strike="noStrike" dirty="0">
                          <a:solidFill>
                            <a:schemeClr val="dk1"/>
                          </a:solidFill>
                          <a:latin typeface="Calibri"/>
                          <a:ea typeface="Calibri"/>
                          <a:cs typeface="Calibri"/>
                          <a:sym typeface="Calibri"/>
                        </a:rPr>
                        <a:t>Android, </a:t>
                      </a:r>
                      <a:endParaRPr lang="el-GR" sz="1800" b="0" i="0" u="none" strike="noStrik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u="none" strike="noStrike" dirty="0" smtClean="0">
                          <a:solidFill>
                            <a:schemeClr val="dk1"/>
                          </a:solidFill>
                          <a:latin typeface="Calibri"/>
                          <a:ea typeface="Calibri"/>
                          <a:cs typeface="Calibri"/>
                          <a:sym typeface="Calibri"/>
                        </a:rPr>
                        <a:t>IOS</a:t>
                      </a:r>
                      <a:endParaRPr sz="1800" dirty="0"/>
                    </a:p>
                  </a:txBody>
                  <a:tcPr marL="91450" marR="91450" marT="45725" marB="45725"/>
                </a:tc>
                <a:tc>
                  <a:txBody>
                    <a:bodyPr/>
                    <a:lstStyle/>
                    <a:p>
                      <a:pPr marL="0" marR="0" lvl="0" indent="0" algn="l" rtl="0">
                        <a:spcBef>
                          <a:spcPts val="0"/>
                        </a:spcBef>
                        <a:spcAft>
                          <a:spcPts val="0"/>
                        </a:spcAft>
                        <a:buNone/>
                      </a:pPr>
                      <a:r>
                        <a:rPr lang="en-US" sz="800" b="0" i="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https://www.maya.live/eng.html</a:t>
                      </a:r>
                      <a:endParaRPr sz="800"/>
                    </a:p>
                  </a:txBody>
                  <a:tcPr marL="91450" marR="91450" marT="45725" marB="45725"/>
                </a:tc>
                <a:tc>
                  <a:txBody>
                    <a:bodyPr/>
                    <a:lstStyle/>
                    <a:p>
                      <a:pPr marL="0" marR="0" lvl="0" indent="0" algn="just" rtl="0">
                        <a:spcBef>
                          <a:spcPts val="0"/>
                        </a:spcBef>
                        <a:spcAft>
                          <a:spcPts val="0"/>
                        </a:spcAft>
                        <a:buNone/>
                      </a:pPr>
                      <a:r>
                        <a:rPr lang="en-US" sz="1800" b="0" i="0">
                          <a:solidFill>
                            <a:schemeClr val="dk1"/>
                          </a:solidFill>
                          <a:latin typeface="Calibri"/>
                          <a:ea typeface="Calibri"/>
                          <a:cs typeface="Calibri"/>
                          <a:sym typeface="Calibri"/>
                        </a:rPr>
                        <a:t>Suivi du cycle et de la santé, prédiction de la fertilité, suivi de la grossesse, communauté pour les femmes</a:t>
                      </a:r>
                      <a:endParaRPr sz="1800"/>
                    </a:p>
                  </a:txBody>
                  <a:tcPr marL="91450" marR="91450" marT="45725" marB="45725"/>
                </a:tc>
                <a:extLst>
                  <a:ext uri="{0D108BD9-81ED-4DB2-BD59-A6C34878D82A}">
                    <a16:rowId xmlns:a16="http://schemas.microsoft.com/office/drawing/2014/main" val="10001"/>
                  </a:ext>
                </a:extLst>
              </a:tr>
              <a:tr h="606127">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WomanLog</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dirty="0" err="1">
                          <a:solidFill>
                            <a:schemeClr val="dk1"/>
                          </a:solidFill>
                          <a:latin typeface="Calibri"/>
                          <a:ea typeface="Calibri"/>
                          <a:cs typeface="Calibri"/>
                          <a:sym typeface="Calibri"/>
                        </a:rPr>
                        <a:t>Gratuit</a:t>
                      </a:r>
                      <a:r>
                        <a:rPr lang="en-US" sz="1800" b="0" i="0" u="none" strike="noStrike" dirty="0" smtClean="0">
                          <a:solidFill>
                            <a:schemeClr val="dk1"/>
                          </a:solidFill>
                          <a:latin typeface="Calibri"/>
                          <a:ea typeface="Calibri"/>
                          <a:cs typeface="Calibri"/>
                          <a:sym typeface="Calibri"/>
                        </a:rPr>
                        <a:t>/</a:t>
                      </a:r>
                      <a:endParaRPr lang="el-GR" sz="1800" b="0" i="0" u="none" strike="noStrik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dirty="0" smtClean="0">
                          <a:solidFill>
                            <a:schemeClr val="dk1"/>
                          </a:solidFill>
                          <a:latin typeface="Calibri"/>
                          <a:ea typeface="Calibri"/>
                          <a:cs typeface="Calibri"/>
                          <a:sym typeface="Calibri"/>
                        </a:rPr>
                        <a:t>Premium</a:t>
                      </a: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dirty="0">
                          <a:solidFill>
                            <a:schemeClr val="dk1"/>
                          </a:solidFill>
                          <a:latin typeface="Calibri"/>
                          <a:ea typeface="Calibri"/>
                          <a:cs typeface="Calibri"/>
                          <a:sym typeface="Calibri"/>
                        </a:rPr>
                        <a:t>Android, </a:t>
                      </a:r>
                      <a:endParaRPr lang="el-GR" sz="1800" b="0" i="0" u="none" strike="noStrik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dirty="0" smtClean="0">
                          <a:solidFill>
                            <a:schemeClr val="dk1"/>
                          </a:solidFill>
                          <a:latin typeface="Calibri"/>
                          <a:ea typeface="Calibri"/>
                          <a:cs typeface="Calibri"/>
                          <a:sym typeface="Calibri"/>
                        </a:rPr>
                        <a:t>IOS</a:t>
                      </a:r>
                      <a:endParaRPr sz="1800" dirty="0"/>
                    </a:p>
                  </a:txBody>
                  <a:tcPr marL="91450" marR="91450" marT="45725" marB="45725"/>
                </a:tc>
                <a:tc>
                  <a:txBody>
                    <a:bodyPr/>
                    <a:lstStyle/>
                    <a:p>
                      <a:pPr marL="0" marR="0" lvl="0" indent="0" algn="l" rtl="0">
                        <a:spcBef>
                          <a:spcPts val="0"/>
                        </a:spcBef>
                        <a:spcAft>
                          <a:spcPts val="0"/>
                        </a:spcAft>
                        <a:buNone/>
                      </a:pPr>
                      <a:r>
                        <a:rPr lang="en-US" sz="800" b="0" i="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https://www.womanlog.com/apps/womanlog</a:t>
                      </a:r>
                      <a:endParaRPr sz="800"/>
                    </a:p>
                  </a:txBody>
                  <a:tcPr marL="91450" marR="91450" marT="45725" marB="45725"/>
                </a:tc>
                <a:tc>
                  <a:txBody>
                    <a:bodyPr/>
                    <a:lstStyle/>
                    <a:p>
                      <a:pPr marL="0" marR="0" lvl="0" indent="0" algn="just" rtl="0">
                        <a:spcBef>
                          <a:spcPts val="0"/>
                        </a:spcBef>
                        <a:spcAft>
                          <a:spcPts val="0"/>
                        </a:spcAft>
                        <a:buNone/>
                      </a:pPr>
                      <a:r>
                        <a:rPr lang="en-US" sz="1800" b="0" i="0" dirty="0" err="1">
                          <a:solidFill>
                            <a:schemeClr val="dk1"/>
                          </a:solidFill>
                          <a:latin typeface="Calibri"/>
                          <a:ea typeface="Calibri"/>
                          <a:cs typeface="Calibri"/>
                          <a:sym typeface="Calibri"/>
                        </a:rPr>
                        <a:t>Suivi</a:t>
                      </a:r>
                      <a:r>
                        <a:rPr lang="en-US" sz="1800" b="0" i="0" dirty="0">
                          <a:solidFill>
                            <a:schemeClr val="dk1"/>
                          </a:solidFill>
                          <a:latin typeface="Calibri"/>
                          <a:ea typeface="Calibri"/>
                          <a:cs typeface="Calibri"/>
                          <a:sym typeface="Calibri"/>
                        </a:rPr>
                        <a:t> du cycle, </a:t>
                      </a:r>
                      <a:r>
                        <a:rPr lang="en-US" sz="1800" b="0" i="0" dirty="0" err="1">
                          <a:solidFill>
                            <a:schemeClr val="dk1"/>
                          </a:solidFill>
                          <a:latin typeface="Calibri"/>
                          <a:ea typeface="Calibri"/>
                          <a:cs typeface="Calibri"/>
                          <a:sym typeface="Calibri"/>
                        </a:rPr>
                        <a:t>prédiction</a:t>
                      </a:r>
                      <a:r>
                        <a:rPr lang="en-US" sz="1800" b="0" i="0" dirty="0">
                          <a:solidFill>
                            <a:schemeClr val="dk1"/>
                          </a:solidFill>
                          <a:latin typeface="Calibri"/>
                          <a:ea typeface="Calibri"/>
                          <a:cs typeface="Calibri"/>
                          <a:sym typeface="Calibri"/>
                        </a:rPr>
                        <a:t> de la </a:t>
                      </a:r>
                      <a:r>
                        <a:rPr lang="en-US" sz="1800" b="0" i="0" dirty="0" err="1">
                          <a:solidFill>
                            <a:schemeClr val="dk1"/>
                          </a:solidFill>
                          <a:latin typeface="Calibri"/>
                          <a:ea typeface="Calibri"/>
                          <a:cs typeface="Calibri"/>
                          <a:sym typeface="Calibri"/>
                        </a:rPr>
                        <a:t>fertilité</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suivi</a:t>
                      </a:r>
                      <a:r>
                        <a:rPr lang="en-US" sz="1800" b="0" i="0" dirty="0">
                          <a:solidFill>
                            <a:schemeClr val="dk1"/>
                          </a:solidFill>
                          <a:latin typeface="Calibri"/>
                          <a:ea typeface="Calibri"/>
                          <a:cs typeface="Calibri"/>
                          <a:sym typeface="Calibri"/>
                        </a:rPr>
                        <a:t> des </a:t>
                      </a:r>
                      <a:r>
                        <a:rPr lang="en-US" sz="1800" b="0" i="0" dirty="0" err="1">
                          <a:solidFill>
                            <a:schemeClr val="dk1"/>
                          </a:solidFill>
                          <a:latin typeface="Calibri"/>
                          <a:ea typeface="Calibri"/>
                          <a:cs typeface="Calibri"/>
                          <a:sym typeface="Calibri"/>
                        </a:rPr>
                        <a:t>symptômes</a:t>
                      </a:r>
                      <a:r>
                        <a:rPr lang="en-US" sz="1800" b="0" i="0" dirty="0">
                          <a:solidFill>
                            <a:schemeClr val="dk1"/>
                          </a:solidFill>
                          <a:latin typeface="Calibri"/>
                          <a:ea typeface="Calibri"/>
                          <a:cs typeface="Calibri"/>
                          <a:sym typeface="Calibri"/>
                        </a:rPr>
                        <a:t>, rappels</a:t>
                      </a:r>
                      <a:endParaRPr sz="1800" dirty="0"/>
                    </a:p>
                  </a:txBody>
                  <a:tcPr marL="91450" marR="91450" marT="45725" marB="45725"/>
                </a:tc>
                <a:extLst>
                  <a:ext uri="{0D108BD9-81ED-4DB2-BD59-A6C34878D82A}">
                    <a16:rowId xmlns:a16="http://schemas.microsoft.com/office/drawing/2014/main" val="10002"/>
                  </a:ext>
                </a:extLst>
              </a:tr>
              <a:tr h="636037">
                <a:tc>
                  <a:txBody>
                    <a:bodyPr/>
                    <a:lstStyle/>
                    <a:p>
                      <a:pPr marL="0" marR="0" lvl="0" indent="0" algn="l" rtl="0">
                        <a:spcBef>
                          <a:spcPts val="0"/>
                        </a:spcBef>
                        <a:spcAft>
                          <a:spcPts val="0"/>
                        </a:spcAft>
                        <a:buNone/>
                      </a:pPr>
                      <a:r>
                        <a:rPr lang="en-US" sz="1800" dirty="0"/>
                        <a:t>Flo</a:t>
                      </a:r>
                      <a:endParaRPr sz="1800" dirty="0"/>
                    </a:p>
                  </a:txBody>
                  <a:tcPr marL="91450" marR="91450" marT="45725" marB="45725"/>
                </a:tc>
                <a:tc>
                  <a:txBody>
                    <a:bodyPr/>
                    <a:lstStyle/>
                    <a:p>
                      <a:pPr marL="0" marR="0" lvl="0" indent="0" algn="l" rtl="0">
                        <a:spcBef>
                          <a:spcPts val="0"/>
                        </a:spcBef>
                        <a:spcAft>
                          <a:spcPts val="0"/>
                        </a:spcAft>
                        <a:buNone/>
                      </a:pPr>
                      <a:r>
                        <a:rPr lang="en-US" sz="1800" b="0" i="0" u="none" strike="noStrike" dirty="0" err="1">
                          <a:solidFill>
                            <a:schemeClr val="dk1"/>
                          </a:solidFill>
                          <a:latin typeface="Calibri"/>
                          <a:ea typeface="Calibri"/>
                          <a:cs typeface="Calibri"/>
                          <a:sym typeface="Calibri"/>
                        </a:rPr>
                        <a:t>Gratuit</a:t>
                      </a:r>
                      <a:r>
                        <a:rPr lang="en-US" sz="1800" b="0" i="0" u="none" strike="noStrike" dirty="0">
                          <a:solidFill>
                            <a:schemeClr val="dk1"/>
                          </a:solidFill>
                          <a:latin typeface="Calibri"/>
                          <a:ea typeface="Calibri"/>
                          <a:cs typeface="Calibri"/>
                          <a:sym typeface="Calibri"/>
                        </a:rPr>
                        <a:t> </a:t>
                      </a:r>
                      <a:r>
                        <a:rPr lang="el-GR" sz="1800" b="0" i="0" u="none" strike="noStrike" dirty="0" smtClean="0">
                          <a:solidFill>
                            <a:schemeClr val="dk1"/>
                          </a:solidFill>
                          <a:latin typeface="Calibri"/>
                          <a:ea typeface="Calibri"/>
                          <a:cs typeface="Calibri"/>
                          <a:sym typeface="Calibri"/>
                        </a:rPr>
                        <a:t>/</a:t>
                      </a:r>
                    </a:p>
                    <a:p>
                      <a:pPr marL="0" marR="0" lvl="0" indent="0" algn="l" rtl="0">
                        <a:spcBef>
                          <a:spcPts val="0"/>
                        </a:spcBef>
                        <a:spcAft>
                          <a:spcPts val="0"/>
                        </a:spcAft>
                        <a:buNone/>
                      </a:pPr>
                      <a:r>
                        <a:rPr lang="en-US" sz="1800" b="0" i="0" u="none" strike="noStrike" dirty="0" smtClean="0">
                          <a:solidFill>
                            <a:schemeClr val="dk1"/>
                          </a:solidFill>
                          <a:latin typeface="Calibri"/>
                          <a:ea typeface="Calibri"/>
                          <a:cs typeface="Calibri"/>
                          <a:sym typeface="Calibri"/>
                        </a:rPr>
                        <a:t>Premium</a:t>
                      </a: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dirty="0">
                          <a:solidFill>
                            <a:schemeClr val="dk1"/>
                          </a:solidFill>
                          <a:latin typeface="Calibri"/>
                          <a:ea typeface="Calibri"/>
                          <a:cs typeface="Calibri"/>
                          <a:sym typeface="Calibri"/>
                        </a:rPr>
                        <a:t>Android, </a:t>
                      </a:r>
                      <a:endParaRPr lang="el-GR" sz="1800" b="0" i="0" u="none" strike="noStrik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dirty="0" smtClean="0">
                          <a:solidFill>
                            <a:schemeClr val="dk1"/>
                          </a:solidFill>
                          <a:latin typeface="Calibri"/>
                          <a:ea typeface="Calibri"/>
                          <a:cs typeface="Calibri"/>
                          <a:sym typeface="Calibri"/>
                        </a:rPr>
                        <a:t>IOS</a:t>
                      </a:r>
                      <a:endParaRPr sz="1800" dirty="0"/>
                    </a:p>
                  </a:txBody>
                  <a:tcPr marL="91450" marR="91450" marT="45725" marB="45725"/>
                </a:tc>
                <a:tc>
                  <a:txBody>
                    <a:bodyPr/>
                    <a:lstStyle/>
                    <a:p>
                      <a:pPr marL="0" marR="0" lvl="0" indent="0" algn="l" rtl="0">
                        <a:spcBef>
                          <a:spcPts val="0"/>
                        </a:spcBef>
                        <a:spcAft>
                          <a:spcPts val="0"/>
                        </a:spcAft>
                        <a:buNone/>
                      </a:pPr>
                      <a:r>
                        <a:rPr lang="en-US" sz="800" b="0" i="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https://flo.health/product-tour/tracking-cycle</a:t>
                      </a:r>
                      <a:endParaRPr sz="800"/>
                    </a:p>
                  </a:txBody>
                  <a:tcPr marL="91450" marR="91450" marT="45725" marB="45725"/>
                </a:tc>
                <a:tc>
                  <a:txBody>
                    <a:bodyPr/>
                    <a:lstStyle/>
                    <a:p>
                      <a:pPr marL="0" marR="0" lvl="0" indent="0" algn="just" rtl="0">
                        <a:spcBef>
                          <a:spcPts val="0"/>
                        </a:spcBef>
                        <a:spcAft>
                          <a:spcPts val="0"/>
                        </a:spcAft>
                        <a:buNone/>
                      </a:pPr>
                      <a:r>
                        <a:rPr lang="en-US" sz="1800" b="0" i="0" dirty="0" err="1">
                          <a:solidFill>
                            <a:schemeClr val="dk1"/>
                          </a:solidFill>
                          <a:latin typeface="Calibri"/>
                          <a:ea typeface="Calibri"/>
                          <a:cs typeface="Calibri"/>
                          <a:sym typeface="Calibri"/>
                        </a:rPr>
                        <a:t>Suivi</a:t>
                      </a:r>
                      <a:r>
                        <a:rPr lang="en-US" sz="1800" b="0" i="0" dirty="0">
                          <a:solidFill>
                            <a:schemeClr val="dk1"/>
                          </a:solidFill>
                          <a:latin typeface="Calibri"/>
                          <a:ea typeface="Calibri"/>
                          <a:cs typeface="Calibri"/>
                          <a:sym typeface="Calibri"/>
                        </a:rPr>
                        <a:t> du cycle, </a:t>
                      </a:r>
                      <a:r>
                        <a:rPr lang="en-US" sz="1800" b="0" i="0" dirty="0" err="1">
                          <a:solidFill>
                            <a:schemeClr val="dk1"/>
                          </a:solidFill>
                          <a:latin typeface="Calibri"/>
                          <a:ea typeface="Calibri"/>
                          <a:cs typeface="Calibri"/>
                          <a:sym typeface="Calibri"/>
                        </a:rPr>
                        <a:t>prédiction</a:t>
                      </a:r>
                      <a:r>
                        <a:rPr lang="en-US" sz="1800" b="0" i="0" dirty="0">
                          <a:solidFill>
                            <a:schemeClr val="dk1"/>
                          </a:solidFill>
                          <a:latin typeface="Calibri"/>
                          <a:ea typeface="Calibri"/>
                          <a:cs typeface="Calibri"/>
                          <a:sym typeface="Calibri"/>
                        </a:rPr>
                        <a:t> de la </a:t>
                      </a:r>
                      <a:r>
                        <a:rPr lang="en-US" sz="1800" b="0" i="0" dirty="0" err="1">
                          <a:solidFill>
                            <a:schemeClr val="dk1"/>
                          </a:solidFill>
                          <a:latin typeface="Calibri"/>
                          <a:ea typeface="Calibri"/>
                          <a:cs typeface="Calibri"/>
                          <a:sym typeface="Calibri"/>
                        </a:rPr>
                        <a:t>fertilité</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suivi</a:t>
                      </a:r>
                      <a:r>
                        <a:rPr lang="en-US" sz="1800" b="0" i="0" dirty="0">
                          <a:solidFill>
                            <a:schemeClr val="dk1"/>
                          </a:solidFill>
                          <a:latin typeface="Calibri"/>
                          <a:ea typeface="Calibri"/>
                          <a:cs typeface="Calibri"/>
                          <a:sym typeface="Calibri"/>
                        </a:rPr>
                        <a:t> de la </a:t>
                      </a:r>
                      <a:r>
                        <a:rPr lang="en-US" sz="1800" b="0" i="0" dirty="0" err="1">
                          <a:solidFill>
                            <a:schemeClr val="dk1"/>
                          </a:solidFill>
                          <a:latin typeface="Calibri"/>
                          <a:ea typeface="Calibri"/>
                          <a:cs typeface="Calibri"/>
                          <a:sym typeface="Calibri"/>
                        </a:rPr>
                        <a:t>grossesse</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ressources</a:t>
                      </a:r>
                      <a:r>
                        <a:rPr lang="en-US" sz="1800" b="0" i="0" dirty="0">
                          <a:solidFill>
                            <a:schemeClr val="dk1"/>
                          </a:solidFill>
                          <a:latin typeface="Calibri"/>
                          <a:ea typeface="Calibri"/>
                          <a:cs typeface="Calibri"/>
                          <a:sym typeface="Calibri"/>
                        </a:rPr>
                        <a:t> et articles</a:t>
                      </a:r>
                      <a:endParaRPr sz="1800" dirty="0"/>
                    </a:p>
                  </a:txBody>
                  <a:tcPr marL="91450" marR="91450" marT="45725" marB="45725"/>
                </a:tc>
                <a:extLst>
                  <a:ext uri="{0D108BD9-81ED-4DB2-BD59-A6C34878D82A}">
                    <a16:rowId xmlns:a16="http://schemas.microsoft.com/office/drawing/2014/main" val="10003"/>
                  </a:ext>
                </a:extLst>
              </a:tr>
              <a:tr h="641039">
                <a:tc>
                  <a:txBody>
                    <a:bodyPr/>
                    <a:lstStyle/>
                    <a:p>
                      <a:pPr marL="0" marR="0" lvl="0" indent="0" algn="l" rtl="0">
                        <a:spcBef>
                          <a:spcPts val="0"/>
                        </a:spcBef>
                        <a:spcAft>
                          <a:spcPts val="0"/>
                        </a:spcAft>
                        <a:buNone/>
                      </a:pPr>
                      <a:r>
                        <a:rPr lang="en-US" sz="1800"/>
                        <a:t>Indice</a:t>
                      </a:r>
                      <a:endParaRPr sz="1800"/>
                    </a:p>
                  </a:txBody>
                  <a:tcPr marL="91450" marR="91450" marT="45725" marB="45725"/>
                </a:tc>
                <a:tc>
                  <a:txBody>
                    <a:bodyPr/>
                    <a:lstStyle/>
                    <a:p>
                      <a:pPr marL="0" marR="0" lvl="0" indent="0" algn="l" rtl="0">
                        <a:spcBef>
                          <a:spcPts val="0"/>
                        </a:spcBef>
                        <a:spcAft>
                          <a:spcPts val="0"/>
                        </a:spcAft>
                        <a:buNone/>
                      </a:pPr>
                      <a:r>
                        <a:rPr lang="en-US" sz="1800" b="0" i="0" dirty="0" err="1">
                          <a:solidFill>
                            <a:schemeClr val="dk1"/>
                          </a:solidFill>
                          <a:latin typeface="Calibri"/>
                          <a:ea typeface="Calibri"/>
                          <a:cs typeface="Calibri"/>
                          <a:sym typeface="Calibri"/>
                        </a:rPr>
                        <a:t>Gratuit</a:t>
                      </a:r>
                      <a:r>
                        <a:rPr lang="en-US" sz="1800" b="0" i="0" dirty="0" smtClean="0">
                          <a:solidFill>
                            <a:schemeClr val="dk1"/>
                          </a:solidFill>
                          <a:latin typeface="Calibri"/>
                          <a:ea typeface="Calibri"/>
                          <a:cs typeface="Calibri"/>
                          <a:sym typeface="Calibri"/>
                        </a:rPr>
                        <a:t>/</a:t>
                      </a:r>
                      <a:endParaRPr lang="el-GR" sz="1800" b="0" i="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dirty="0" smtClean="0">
                          <a:solidFill>
                            <a:schemeClr val="dk1"/>
                          </a:solidFill>
                          <a:latin typeface="Calibri"/>
                          <a:ea typeface="Calibri"/>
                          <a:cs typeface="Calibri"/>
                          <a:sym typeface="Calibri"/>
                        </a:rPr>
                        <a:t>Premium</a:t>
                      </a: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dirty="0">
                          <a:solidFill>
                            <a:schemeClr val="dk1"/>
                          </a:solidFill>
                          <a:latin typeface="Calibri"/>
                          <a:ea typeface="Calibri"/>
                          <a:cs typeface="Calibri"/>
                          <a:sym typeface="Calibri"/>
                        </a:rPr>
                        <a:t>Android, </a:t>
                      </a:r>
                      <a:endParaRPr lang="el-GR" sz="1800" b="0" i="0" u="none" strike="noStrik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dirty="0" smtClean="0">
                          <a:solidFill>
                            <a:schemeClr val="dk1"/>
                          </a:solidFill>
                          <a:latin typeface="Calibri"/>
                          <a:ea typeface="Calibri"/>
                          <a:cs typeface="Calibri"/>
                          <a:sym typeface="Calibri"/>
                        </a:rPr>
                        <a:t>IOS</a:t>
                      </a:r>
                      <a:endParaRPr sz="1800" dirty="0"/>
                    </a:p>
                  </a:txBody>
                  <a:tcPr marL="91450" marR="91450" marT="45725" marB="45725"/>
                </a:tc>
                <a:tc>
                  <a:txBody>
                    <a:bodyPr/>
                    <a:lstStyle/>
                    <a:p>
                      <a:pPr marL="0" marR="0" lvl="0" indent="0" algn="l" rtl="0">
                        <a:spcBef>
                          <a:spcPts val="0"/>
                        </a:spcBef>
                        <a:spcAft>
                          <a:spcPts val="0"/>
                        </a:spcAft>
                        <a:buNone/>
                      </a:pPr>
                      <a:r>
                        <a:rPr lang="en-US" sz="800" b="0" i="0" u="sng">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https://helloclue.com/</a:t>
                      </a:r>
                      <a:endParaRPr sz="800"/>
                    </a:p>
                  </a:txBody>
                  <a:tcPr marL="91450" marR="91450" marT="45725" marB="45725"/>
                </a:tc>
                <a:tc>
                  <a:txBody>
                    <a:bodyPr/>
                    <a:lstStyle/>
                    <a:p>
                      <a:pPr marL="0" marR="0" lvl="0" indent="0" algn="just" rtl="0">
                        <a:spcBef>
                          <a:spcPts val="0"/>
                        </a:spcBef>
                        <a:spcAft>
                          <a:spcPts val="0"/>
                        </a:spcAft>
                        <a:buNone/>
                      </a:pPr>
                      <a:r>
                        <a:rPr lang="en-US" sz="1800" b="0" i="0" dirty="0" err="1">
                          <a:solidFill>
                            <a:schemeClr val="dk1"/>
                          </a:solidFill>
                          <a:latin typeface="Calibri"/>
                          <a:ea typeface="Calibri"/>
                          <a:cs typeface="Calibri"/>
                          <a:sym typeface="Calibri"/>
                        </a:rPr>
                        <a:t>Suivi</a:t>
                      </a:r>
                      <a:r>
                        <a:rPr lang="en-US" sz="1800" b="0" i="0" dirty="0">
                          <a:solidFill>
                            <a:schemeClr val="dk1"/>
                          </a:solidFill>
                          <a:latin typeface="Calibri"/>
                          <a:ea typeface="Calibri"/>
                          <a:cs typeface="Calibri"/>
                          <a:sym typeface="Calibri"/>
                        </a:rPr>
                        <a:t> du cycle, </a:t>
                      </a:r>
                      <a:r>
                        <a:rPr lang="en-US" sz="1800" b="0" i="0" dirty="0" err="1">
                          <a:solidFill>
                            <a:schemeClr val="dk1"/>
                          </a:solidFill>
                          <a:latin typeface="Calibri"/>
                          <a:ea typeface="Calibri"/>
                          <a:cs typeface="Calibri"/>
                          <a:sym typeface="Calibri"/>
                        </a:rPr>
                        <a:t>suivi</a:t>
                      </a:r>
                      <a:r>
                        <a:rPr lang="en-US" sz="1800" b="0" i="0" dirty="0">
                          <a:solidFill>
                            <a:schemeClr val="dk1"/>
                          </a:solidFill>
                          <a:latin typeface="Calibri"/>
                          <a:ea typeface="Calibri"/>
                          <a:cs typeface="Calibri"/>
                          <a:sym typeface="Calibri"/>
                        </a:rPr>
                        <a:t> des </a:t>
                      </a:r>
                      <a:r>
                        <a:rPr lang="en-US" sz="1800" b="0" i="0" dirty="0" err="1">
                          <a:solidFill>
                            <a:schemeClr val="dk1"/>
                          </a:solidFill>
                          <a:latin typeface="Calibri"/>
                          <a:ea typeface="Calibri"/>
                          <a:cs typeface="Calibri"/>
                          <a:sym typeface="Calibri"/>
                        </a:rPr>
                        <a:t>symptômes</a:t>
                      </a:r>
                      <a:r>
                        <a:rPr lang="en-US" sz="1800" b="0" i="0" dirty="0">
                          <a:solidFill>
                            <a:schemeClr val="dk1"/>
                          </a:solidFill>
                          <a:latin typeface="Calibri"/>
                          <a:ea typeface="Calibri"/>
                          <a:cs typeface="Calibri"/>
                          <a:sym typeface="Calibri"/>
                        </a:rPr>
                        <a:t>, rappels, </a:t>
                      </a:r>
                      <a:r>
                        <a:rPr lang="en-US" sz="1800" b="0" i="0" dirty="0" err="1">
                          <a:solidFill>
                            <a:schemeClr val="dk1"/>
                          </a:solidFill>
                          <a:latin typeface="Calibri"/>
                          <a:ea typeface="Calibri"/>
                          <a:cs typeface="Calibri"/>
                          <a:sym typeface="Calibri"/>
                        </a:rPr>
                        <a:t>prédiction</a:t>
                      </a:r>
                      <a:r>
                        <a:rPr lang="en-US" sz="1800" b="0" i="0" dirty="0">
                          <a:solidFill>
                            <a:schemeClr val="dk1"/>
                          </a:solidFill>
                          <a:latin typeface="Calibri"/>
                          <a:ea typeface="Calibri"/>
                          <a:cs typeface="Calibri"/>
                          <a:sym typeface="Calibri"/>
                        </a:rPr>
                        <a:t> de la </a:t>
                      </a:r>
                      <a:r>
                        <a:rPr lang="en-US" sz="1800" b="0" i="0" dirty="0" err="1">
                          <a:solidFill>
                            <a:schemeClr val="dk1"/>
                          </a:solidFill>
                          <a:latin typeface="Calibri"/>
                          <a:ea typeface="Calibri"/>
                          <a:cs typeface="Calibri"/>
                          <a:sym typeface="Calibri"/>
                        </a:rPr>
                        <a:t>fertilité</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suivi</a:t>
                      </a:r>
                      <a:r>
                        <a:rPr lang="en-US" sz="1800" b="0" i="0" dirty="0">
                          <a:solidFill>
                            <a:schemeClr val="dk1"/>
                          </a:solidFill>
                          <a:latin typeface="Calibri"/>
                          <a:ea typeface="Calibri"/>
                          <a:cs typeface="Calibri"/>
                          <a:sym typeface="Calibri"/>
                        </a:rPr>
                        <a:t> de la </a:t>
                      </a:r>
                      <a:r>
                        <a:rPr lang="en-US" sz="1800" b="0" i="0" dirty="0" err="1">
                          <a:solidFill>
                            <a:schemeClr val="dk1"/>
                          </a:solidFill>
                          <a:latin typeface="Calibri"/>
                          <a:ea typeface="Calibri"/>
                          <a:cs typeface="Calibri"/>
                          <a:sym typeface="Calibri"/>
                        </a:rPr>
                        <a:t>grossesse</a:t>
                      </a:r>
                      <a:endParaRPr sz="1800" dirty="0"/>
                    </a:p>
                  </a:txBody>
                  <a:tcPr marL="91450" marR="91450" marT="45725" marB="45725"/>
                </a:tc>
                <a:extLst>
                  <a:ext uri="{0D108BD9-81ED-4DB2-BD59-A6C34878D82A}">
                    <a16:rowId xmlns:a16="http://schemas.microsoft.com/office/drawing/2014/main" val="10004"/>
                  </a:ext>
                </a:extLst>
              </a:tr>
              <a:tr h="989575">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Calendrier des périodes Suivi des périodes</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dirty="0" err="1">
                          <a:solidFill>
                            <a:schemeClr val="dk1"/>
                          </a:solidFill>
                          <a:latin typeface="Calibri"/>
                          <a:ea typeface="Calibri"/>
                          <a:cs typeface="Calibri"/>
                          <a:sym typeface="Calibri"/>
                        </a:rPr>
                        <a:t>Gratuit</a:t>
                      </a:r>
                      <a:r>
                        <a:rPr lang="en-US" sz="1800" b="0" i="0" dirty="0" smtClean="0">
                          <a:solidFill>
                            <a:schemeClr val="dk1"/>
                          </a:solidFill>
                          <a:latin typeface="Calibri"/>
                          <a:ea typeface="Calibri"/>
                          <a:cs typeface="Calibri"/>
                          <a:sym typeface="Calibri"/>
                        </a:rPr>
                        <a:t>/</a:t>
                      </a:r>
                      <a:endParaRPr lang="el-GR" sz="1800" b="0" i="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dirty="0" smtClean="0">
                          <a:solidFill>
                            <a:schemeClr val="dk1"/>
                          </a:solidFill>
                          <a:latin typeface="Calibri"/>
                          <a:ea typeface="Calibri"/>
                          <a:cs typeface="Calibri"/>
                          <a:sym typeface="Calibri"/>
                        </a:rPr>
                        <a:t>Premium</a:t>
                      </a:r>
                      <a:endParaRPr sz="1800"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dirty="0" smtClean="0">
                          <a:solidFill>
                            <a:schemeClr val="dk1"/>
                          </a:solidFill>
                          <a:latin typeface="Calibri"/>
                          <a:ea typeface="Calibri"/>
                          <a:cs typeface="Calibri"/>
                          <a:sym typeface="Calibri"/>
                        </a:rPr>
                        <a:t>Android</a:t>
                      </a:r>
                      <a:endParaRPr sz="1800" dirty="0"/>
                    </a:p>
                  </a:txBody>
                  <a:tcPr marL="91450" marR="91450" marT="45725" marB="45725"/>
                </a:tc>
                <a:tc>
                  <a:txBody>
                    <a:bodyPr/>
                    <a:lstStyle/>
                    <a:p>
                      <a:pPr marL="0" marR="0" lvl="0" indent="0" algn="l" rtl="0">
                        <a:spcBef>
                          <a:spcPts val="0"/>
                        </a:spcBef>
                        <a:spcAft>
                          <a:spcPts val="0"/>
                        </a:spcAft>
                        <a:buNone/>
                      </a:pPr>
                      <a:r>
                        <a:rPr lang="en-US" sz="800" b="0" i="0" u="sng">
                          <a:solidFill>
                            <a:schemeClr val="dk1"/>
                          </a:solidFill>
                          <a:latin typeface="Calibri"/>
                          <a:ea typeface="Calibri"/>
                          <a:cs typeface="Calibri"/>
                          <a:sym typeface="Calibri"/>
                          <a:hlinkClick r:id="rId7">
                            <a:extLst>
                              <a:ext uri="{A12FA001-AC4F-418D-AE19-62706E023703}">
                                <ahyp:hlinkClr xmlns="" xmlns:ahyp="http://schemas.microsoft.com/office/drawing/2018/hyperlinkcolor" val="tx"/>
                              </a:ext>
                            </a:extLst>
                          </a:hlinkClick>
                        </a:rPr>
                        <a:t>https://play.google.com/store/apps/details?id=com.popularapp.periodcalendar&amp;hl=en&amp;gl=US</a:t>
                      </a:r>
                      <a:endParaRPr sz="800"/>
                    </a:p>
                  </a:txBody>
                  <a:tcPr marL="91450" marR="91450" marT="45725" marB="45725"/>
                </a:tc>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Suivi du cycle, Prévision de fertilité, Suivi des symptômes et des humeurs, Rappels</a:t>
                      </a:r>
                      <a:endParaRPr sz="1800"/>
                    </a:p>
                  </a:txBody>
                  <a:tcPr marL="91450" marR="91450" marT="45725" marB="45725"/>
                </a:tc>
                <a:extLst>
                  <a:ext uri="{0D108BD9-81ED-4DB2-BD59-A6C34878D82A}">
                    <a16:rowId xmlns:a16="http://schemas.microsoft.com/office/drawing/2014/main" val="10005"/>
                  </a:ext>
                </a:extLst>
              </a:tr>
              <a:tr h="989575">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Mon calendrier Suivi des périodes</a:t>
                      </a:r>
                      <a:endParaRPr sz="1800"/>
                    </a:p>
                  </a:txBody>
                  <a:tcPr marL="91450" marR="91450" marT="45725" marB="45725"/>
                </a:tc>
                <a:tc>
                  <a:txBody>
                    <a:bodyPr/>
                    <a:lstStyle/>
                    <a:p>
                      <a:pPr marL="0" marR="0" lvl="0" indent="0" algn="l" rtl="0">
                        <a:spcBef>
                          <a:spcPts val="0"/>
                        </a:spcBef>
                        <a:spcAft>
                          <a:spcPts val="0"/>
                        </a:spcAft>
                        <a:buNone/>
                      </a:pPr>
                      <a:r>
                        <a:rPr lang="en-US" sz="1800" b="0" i="0" dirty="0" err="1">
                          <a:solidFill>
                            <a:schemeClr val="dk1"/>
                          </a:solidFill>
                          <a:latin typeface="Calibri"/>
                          <a:ea typeface="Calibri"/>
                          <a:cs typeface="Calibri"/>
                          <a:sym typeface="Calibri"/>
                        </a:rPr>
                        <a:t>Gratuit</a:t>
                      </a:r>
                      <a:r>
                        <a:rPr lang="en-US" sz="1800" b="0" i="0" dirty="0" smtClean="0">
                          <a:solidFill>
                            <a:schemeClr val="dk1"/>
                          </a:solidFill>
                          <a:latin typeface="Calibri"/>
                          <a:ea typeface="Calibri"/>
                          <a:cs typeface="Calibri"/>
                          <a:sym typeface="Calibri"/>
                        </a:rPr>
                        <a:t>/</a:t>
                      </a:r>
                      <a:endParaRPr lang="el-GR" sz="1800" b="0" i="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dirty="0" smtClean="0">
                          <a:solidFill>
                            <a:schemeClr val="dk1"/>
                          </a:solidFill>
                          <a:latin typeface="Calibri"/>
                          <a:ea typeface="Calibri"/>
                          <a:cs typeface="Calibri"/>
                          <a:sym typeface="Calibri"/>
                        </a:rPr>
                        <a:t>Premium</a:t>
                      </a:r>
                      <a:endParaRPr sz="1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dirty="0">
                          <a:solidFill>
                            <a:schemeClr val="dk1"/>
                          </a:solidFill>
                          <a:latin typeface="Calibri"/>
                          <a:ea typeface="Calibri"/>
                          <a:cs typeface="Calibri"/>
                          <a:sym typeface="Calibri"/>
                        </a:rPr>
                        <a:t>Android, </a:t>
                      </a:r>
                      <a:endParaRPr lang="el-GR" sz="1800" b="0" i="0" u="none" strike="noStrik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dirty="0" smtClean="0">
                          <a:solidFill>
                            <a:schemeClr val="dk1"/>
                          </a:solidFill>
                          <a:latin typeface="Calibri"/>
                          <a:ea typeface="Calibri"/>
                          <a:cs typeface="Calibri"/>
                          <a:sym typeface="Calibri"/>
                        </a:rPr>
                        <a:t>IOS</a:t>
                      </a:r>
                      <a:endParaRPr sz="1800" dirty="0"/>
                    </a:p>
                  </a:txBody>
                  <a:tcPr marL="91450" marR="91450" marT="45725" marB="45725"/>
                </a:tc>
                <a:tc>
                  <a:txBody>
                    <a:bodyPr/>
                    <a:lstStyle/>
                    <a:p>
                      <a:pPr marL="0" marR="0" lvl="0" indent="0" algn="l" rtl="0">
                        <a:spcBef>
                          <a:spcPts val="0"/>
                        </a:spcBef>
                        <a:spcAft>
                          <a:spcPts val="0"/>
                        </a:spcAft>
                        <a:buNone/>
                      </a:pPr>
                      <a:r>
                        <a:rPr lang="en-US" sz="800" b="0" i="0" u="sng" dirty="0">
                          <a:solidFill>
                            <a:schemeClr val="dk1"/>
                          </a:solidFill>
                          <a:latin typeface="Calibri"/>
                          <a:ea typeface="Calibri"/>
                          <a:cs typeface="Calibri"/>
                          <a:sym typeface="Calibri"/>
                          <a:hlinkClick r:id="rId8">
                            <a:extLst>
                              <a:ext uri="{A12FA001-AC4F-418D-AE19-62706E023703}">
                                <ahyp:hlinkClr xmlns="" xmlns:ahyp="http://schemas.microsoft.com/office/drawing/2018/hyperlinkcolor" val="tx"/>
                              </a:ext>
                            </a:extLst>
                          </a:hlinkClick>
                        </a:rPr>
                        <a:t>https://simpleinnovation.us/</a:t>
                      </a:r>
                      <a:endParaRPr sz="800" dirty="0"/>
                    </a:p>
                  </a:txBody>
                  <a:tcPr marL="91450" marR="91450" marT="45725" marB="45725"/>
                </a:tc>
                <a:tc>
                  <a:txBody>
                    <a:bodyPr/>
                    <a:lstStyle/>
                    <a:p>
                      <a:pPr marL="0" marR="0" lvl="0" indent="0" algn="l" rtl="0">
                        <a:spcBef>
                          <a:spcPts val="0"/>
                        </a:spcBef>
                        <a:spcAft>
                          <a:spcPts val="0"/>
                        </a:spcAft>
                        <a:buNone/>
                      </a:pPr>
                      <a:r>
                        <a:rPr lang="en-US" sz="1800" b="0" i="0" dirty="0" err="1">
                          <a:solidFill>
                            <a:schemeClr val="dk1"/>
                          </a:solidFill>
                          <a:latin typeface="Calibri"/>
                          <a:ea typeface="Calibri"/>
                          <a:cs typeface="Calibri"/>
                          <a:sym typeface="Calibri"/>
                        </a:rPr>
                        <a:t>Suivi</a:t>
                      </a:r>
                      <a:r>
                        <a:rPr lang="en-US" sz="1800" b="0" i="0" dirty="0">
                          <a:solidFill>
                            <a:schemeClr val="dk1"/>
                          </a:solidFill>
                          <a:latin typeface="Calibri"/>
                          <a:ea typeface="Calibri"/>
                          <a:cs typeface="Calibri"/>
                          <a:sym typeface="Calibri"/>
                        </a:rPr>
                        <a:t> du cycle, </a:t>
                      </a:r>
                      <a:r>
                        <a:rPr lang="en-US" sz="1800" b="0" i="0" dirty="0" err="1">
                          <a:solidFill>
                            <a:schemeClr val="dk1"/>
                          </a:solidFill>
                          <a:latin typeface="Calibri"/>
                          <a:ea typeface="Calibri"/>
                          <a:cs typeface="Calibri"/>
                          <a:sym typeface="Calibri"/>
                        </a:rPr>
                        <a:t>prédiction</a:t>
                      </a:r>
                      <a:r>
                        <a:rPr lang="en-US" sz="1800" b="0" i="0" dirty="0">
                          <a:solidFill>
                            <a:schemeClr val="dk1"/>
                          </a:solidFill>
                          <a:latin typeface="Calibri"/>
                          <a:ea typeface="Calibri"/>
                          <a:cs typeface="Calibri"/>
                          <a:sym typeface="Calibri"/>
                        </a:rPr>
                        <a:t> de la </a:t>
                      </a:r>
                      <a:r>
                        <a:rPr lang="en-US" sz="1800" b="0" i="0" dirty="0" err="1">
                          <a:solidFill>
                            <a:schemeClr val="dk1"/>
                          </a:solidFill>
                          <a:latin typeface="Calibri"/>
                          <a:ea typeface="Calibri"/>
                          <a:cs typeface="Calibri"/>
                          <a:sym typeface="Calibri"/>
                        </a:rPr>
                        <a:t>fertilité</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suivi</a:t>
                      </a:r>
                      <a:r>
                        <a:rPr lang="en-US" sz="1800" b="0" i="0" dirty="0">
                          <a:solidFill>
                            <a:schemeClr val="dk1"/>
                          </a:solidFill>
                          <a:latin typeface="Calibri"/>
                          <a:ea typeface="Calibri"/>
                          <a:cs typeface="Calibri"/>
                          <a:sym typeface="Calibri"/>
                        </a:rPr>
                        <a:t> des </a:t>
                      </a:r>
                      <a:r>
                        <a:rPr lang="en-US" sz="1800" b="0" i="0" dirty="0" err="1">
                          <a:solidFill>
                            <a:schemeClr val="dk1"/>
                          </a:solidFill>
                          <a:latin typeface="Calibri"/>
                          <a:ea typeface="Calibri"/>
                          <a:cs typeface="Calibri"/>
                          <a:sym typeface="Calibri"/>
                        </a:rPr>
                        <a:t>symptômes</a:t>
                      </a:r>
                      <a:r>
                        <a:rPr lang="en-US" sz="1800" b="0" i="0" dirty="0">
                          <a:solidFill>
                            <a:schemeClr val="dk1"/>
                          </a:solidFill>
                          <a:latin typeface="Calibri"/>
                          <a:ea typeface="Calibri"/>
                          <a:cs typeface="Calibri"/>
                          <a:sym typeface="Calibri"/>
                        </a:rPr>
                        <a:t> et des </a:t>
                      </a:r>
                      <a:r>
                        <a:rPr lang="en-US" sz="1800" b="0" i="0" dirty="0" err="1">
                          <a:solidFill>
                            <a:schemeClr val="dk1"/>
                          </a:solidFill>
                          <a:latin typeface="Calibri"/>
                          <a:ea typeface="Calibri"/>
                          <a:cs typeface="Calibri"/>
                          <a:sym typeface="Calibri"/>
                        </a:rPr>
                        <a:t>humeurs</a:t>
                      </a:r>
                      <a:r>
                        <a:rPr lang="en-US" sz="1800" b="0" i="0" dirty="0">
                          <a:solidFill>
                            <a:schemeClr val="dk1"/>
                          </a:solidFill>
                          <a:latin typeface="Calibri"/>
                          <a:ea typeface="Calibri"/>
                          <a:cs typeface="Calibri"/>
                          <a:sym typeface="Calibri"/>
                        </a:rPr>
                        <a:t>, rappels, </a:t>
                      </a:r>
                      <a:r>
                        <a:rPr lang="en-US" sz="1800" b="0" i="0" dirty="0" err="1">
                          <a:solidFill>
                            <a:schemeClr val="dk1"/>
                          </a:solidFill>
                          <a:latin typeface="Calibri"/>
                          <a:ea typeface="Calibri"/>
                          <a:cs typeface="Calibri"/>
                          <a:sym typeface="Calibri"/>
                        </a:rPr>
                        <a:t>hautement</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personnalisable</a:t>
                      </a:r>
                      <a:r>
                        <a:rPr lang="en-US" sz="1800" b="0" i="0" dirty="0">
                          <a:solidFill>
                            <a:schemeClr val="dk1"/>
                          </a:solidFill>
                          <a:latin typeface="Calibri"/>
                          <a:ea typeface="Calibri"/>
                          <a:cs typeface="Calibri"/>
                          <a:sym typeface="Calibri"/>
                        </a:rPr>
                        <a:t>.</a:t>
                      </a:r>
                      <a:endParaRPr sz="1800" dirty="0"/>
                    </a:p>
                  </a:txBody>
                  <a:tcPr marL="91450" marR="91450" marT="45725" marB="45725"/>
                </a:tc>
                <a:extLst>
                  <a:ext uri="{0D108BD9-81ED-4DB2-BD59-A6C34878D82A}">
                    <a16:rowId xmlns:a16="http://schemas.microsoft.com/office/drawing/2014/main" val="10006"/>
                  </a:ext>
                </a:extLst>
              </a:tr>
            </a:tbl>
          </a:graphicData>
        </a:graphic>
      </p:graphicFrame>
      <p:sp>
        <p:nvSpPr>
          <p:cNvPr id="387" name="Google Shape;387;p23"/>
          <p:cNvSpPr/>
          <p:nvPr/>
        </p:nvSpPr>
        <p:spPr>
          <a:xfrm>
            <a:off x="7571076" y="-3925"/>
            <a:ext cx="4619700" cy="407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7.1.3 Cycle menstruel et méthodes de contraception</a:t>
            </a:r>
            <a:endParaRPr sz="1530">
              <a:solidFill>
                <a:schemeClr val="lt1"/>
              </a:solidFill>
              <a:latin typeface="Calibri"/>
              <a:ea typeface="Calibri"/>
              <a:cs typeface="Calibri"/>
              <a:sym typeface="Calibri"/>
            </a:endParaRPr>
          </a:p>
        </p:txBody>
      </p:sp>
      <p:sp>
        <p:nvSpPr>
          <p:cNvPr id="388" name="Google Shape;388;p23"/>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9" name="Google Shape;389;p23"/>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390" name="Google Shape;390;p23"/>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4"/>
          <p:cNvSpPr txBox="1">
            <a:spLocks noGrp="1"/>
          </p:cNvSpPr>
          <p:nvPr>
            <p:ph type="title"/>
          </p:nvPr>
        </p:nvSpPr>
        <p:spPr>
          <a:xfrm>
            <a:off x="566154" y="736445"/>
            <a:ext cx="11059800" cy="605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t>Applications de suivi des règles</a:t>
            </a:r>
            <a:endParaRPr>
              <a:solidFill>
                <a:srgbClr val="C00000"/>
              </a:solidFill>
            </a:endParaRPr>
          </a:p>
        </p:txBody>
      </p:sp>
      <p:sp>
        <p:nvSpPr>
          <p:cNvPr id="397" name="Google Shape;397;p24"/>
          <p:cNvSpPr/>
          <p:nvPr/>
        </p:nvSpPr>
        <p:spPr>
          <a:xfrm>
            <a:off x="751113" y="1395443"/>
            <a:ext cx="10874700" cy="507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Vidéos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https://www.youtube.com/watch?v=6Ht9LdXBg3U - Maya (espagnol)</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https://www.youtube.com/watch?v=sDGIXcGjgig - Flo (Hindi)</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https://www.youtube.com/watch?v=If-Da2kzeG0 - Flo (anglais)</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https://www.youtube.com/watch?v=oR7_qat20vw </a:t>
            </a:r>
            <a:r>
              <a:rPr lang="en-US" sz="1800" b="1">
                <a:solidFill>
                  <a:schemeClr val="dk1"/>
                </a:solidFill>
                <a:latin typeface="Calibri"/>
                <a:ea typeface="Calibri"/>
                <a:cs typeface="Calibri"/>
                <a:sym typeface="Calibri"/>
              </a:rPr>
              <a:t>- Revue des applications de suivi des règles | Clue, Eve, Period tracker lite (anglais)</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https://www.youtube.com/watch?v=6nud8XApWb4 - Clue (anglais)</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https://www.youtube.com/watch?v=MDE-16osGx0 </a:t>
            </a:r>
            <a:r>
              <a:rPr lang="en-US" sz="1800" b="1">
                <a:solidFill>
                  <a:schemeClr val="dk1"/>
                </a:solidFill>
                <a:latin typeface="Calibri"/>
                <a:ea typeface="Calibri"/>
                <a:cs typeface="Calibri"/>
                <a:sym typeface="Calibri"/>
              </a:rPr>
              <a:t>- WomanLog Calendrier et suivi des règles</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https://www.youtube.com/shorts/RC0t1EikoI4 </a:t>
            </a:r>
            <a:r>
              <a:rPr lang="en-US" sz="1800" b="1">
                <a:solidFill>
                  <a:schemeClr val="dk1"/>
                </a:solidFill>
                <a:latin typeface="Calibri"/>
                <a:ea typeface="Calibri"/>
                <a:cs typeface="Calibri"/>
                <a:sym typeface="Calibri"/>
              </a:rPr>
              <a:t>- Calendrier des règles Suivi des règles (anglais/hindi)</a:t>
            </a:r>
            <a:endParaRPr/>
          </a:p>
          <a:p>
            <a:pPr marL="0" marR="0" lvl="0" indent="0" algn="ctr" rtl="0">
              <a:spcBef>
                <a:spcPts val="0"/>
              </a:spcBef>
              <a:spcAft>
                <a:spcPts val="0"/>
              </a:spcAft>
              <a:buNone/>
            </a:pPr>
            <a:r>
              <a:rPr lang="en-US" sz="1800" b="1" u="sng">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https://www.youtube.com/watch?v=boSuzXUTX8M</a:t>
            </a:r>
            <a:r>
              <a:rPr lang="en-US" sz="1800" b="1">
                <a:solidFill>
                  <a:schemeClr val="dk1"/>
                </a:solidFill>
                <a:latin typeface="Calibri"/>
                <a:ea typeface="Calibri"/>
                <a:cs typeface="Calibri"/>
                <a:sym typeface="Calibri"/>
              </a:rPr>
              <a:t/>
            </a:r>
            <a:br>
              <a:rPr lang="en-US" sz="1800" b="1">
                <a:solidFill>
                  <a:schemeClr val="dk1"/>
                </a:solidFill>
                <a:latin typeface="Calibri"/>
                <a:ea typeface="Calibri"/>
                <a:cs typeface="Calibri"/>
                <a:sym typeface="Calibri"/>
              </a:rPr>
            </a:br>
            <a:endParaRPr sz="1800" b="1">
              <a:solidFill>
                <a:schemeClr val="dk1"/>
              </a:solidFill>
              <a:latin typeface="Calibri"/>
              <a:ea typeface="Calibri"/>
              <a:cs typeface="Calibri"/>
              <a:sym typeface="Calibri"/>
            </a:endParaRPr>
          </a:p>
        </p:txBody>
      </p:sp>
      <p:sp>
        <p:nvSpPr>
          <p:cNvPr id="398" name="Google Shape;398;p24"/>
          <p:cNvSpPr/>
          <p:nvPr/>
        </p:nvSpPr>
        <p:spPr>
          <a:xfrm>
            <a:off x="7350852" y="-3925"/>
            <a:ext cx="4839900" cy="407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a:solidFill>
                  <a:schemeClr val="lt1"/>
                </a:solidFill>
                <a:latin typeface="Calibri"/>
                <a:ea typeface="Calibri"/>
                <a:cs typeface="Calibri"/>
                <a:sym typeface="Calibri"/>
              </a:rPr>
              <a:t>7.1.3 Cycle menstruel et méthodes de contraception</a:t>
            </a:r>
            <a:endParaRPr sz="1530">
              <a:solidFill>
                <a:schemeClr val="lt1"/>
              </a:solidFill>
              <a:latin typeface="Calibri"/>
              <a:ea typeface="Calibri"/>
              <a:cs typeface="Calibri"/>
              <a:sym typeface="Calibri"/>
            </a:endParaRPr>
          </a:p>
        </p:txBody>
      </p:sp>
      <p:sp>
        <p:nvSpPr>
          <p:cNvPr id="399" name="Google Shape;399;p24"/>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0" name="Google Shape;400;p24"/>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401" name="Google Shape;401;p24"/>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
        <p:nvSpPr>
          <p:cNvPr id="402" name="Google Shape;402;p24"/>
          <p:cNvSpPr txBox="1"/>
          <p:nvPr/>
        </p:nvSpPr>
        <p:spPr>
          <a:xfrm>
            <a:off x="3568100" y="6451550"/>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5"/>
          <p:cNvSpPr txBox="1">
            <a:spLocks noGrp="1"/>
          </p:cNvSpPr>
          <p:nvPr>
            <p:ph type="title"/>
          </p:nvPr>
        </p:nvSpPr>
        <p:spPr>
          <a:xfrm>
            <a:off x="558000" y="6989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7.1.4</a:t>
            </a:r>
            <a:r>
              <a:rPr lang="en-US"/>
              <a:t/>
            </a:r>
            <a:br>
              <a:rPr lang="en-US"/>
            </a:br>
            <a:r>
              <a:rPr lang="en-US">
                <a:solidFill>
                  <a:srgbClr val="C01E24"/>
                </a:solidFill>
              </a:rPr>
              <a:t>Grossesse et post-partum</a:t>
            </a:r>
            <a:endParaRPr>
              <a:solidFill>
                <a:srgbClr val="C01E24"/>
              </a:solidFill>
            </a:endParaRPr>
          </a:p>
        </p:txBody>
      </p:sp>
      <p:sp>
        <p:nvSpPr>
          <p:cNvPr id="409" name="Google Shape;409;p25"/>
          <p:cNvSpPr txBox="1">
            <a:spLocks noGrp="1"/>
          </p:cNvSpPr>
          <p:nvPr>
            <p:ph type="body" idx="1"/>
          </p:nvPr>
        </p:nvSpPr>
        <p:spPr>
          <a:xfrm>
            <a:off x="558000" y="1779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410" name="Google Shape;410;p25"/>
          <p:cNvSpPr txBox="1">
            <a:spLocks noGrp="1"/>
          </p:cNvSpPr>
          <p:nvPr>
            <p:ph type="body" idx="2"/>
          </p:nvPr>
        </p:nvSpPr>
        <p:spPr>
          <a:xfrm>
            <a:off x="673239" y="2468843"/>
            <a:ext cx="5866800" cy="3470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SzPct val="100000"/>
              <a:buNone/>
            </a:pPr>
            <a:r>
              <a:rPr lang="en-US"/>
              <a:t>Pour en savoir plus :</a:t>
            </a:r>
            <a:endParaRPr/>
          </a:p>
          <a:p>
            <a:pPr marL="228600" lvl="0" indent="-218122" algn="l" rtl="0">
              <a:lnSpc>
                <a:spcPct val="150000"/>
              </a:lnSpc>
              <a:spcBef>
                <a:spcPts val="1200"/>
              </a:spcBef>
              <a:spcAft>
                <a:spcPts val="0"/>
              </a:spcAft>
              <a:buSzPct val="100000"/>
              <a:buChar char="▪"/>
            </a:pPr>
            <a:r>
              <a:rPr lang="en-US"/>
              <a:t>Concepts de base sur la grossesse et le post-partum.</a:t>
            </a:r>
            <a:endParaRPr/>
          </a:p>
          <a:p>
            <a:pPr marL="228600" lvl="0" indent="-218122" algn="l" rtl="0">
              <a:lnSpc>
                <a:spcPct val="150000"/>
              </a:lnSpc>
              <a:spcBef>
                <a:spcPts val="1200"/>
              </a:spcBef>
              <a:spcAft>
                <a:spcPts val="0"/>
              </a:spcAft>
              <a:buSzPct val="100000"/>
              <a:buChar char="▪"/>
            </a:pPr>
            <a:r>
              <a:rPr lang="en-US"/>
              <a:t>Santé maternelle et soins pendant la grossesse.</a:t>
            </a:r>
            <a:endParaRPr/>
          </a:p>
          <a:p>
            <a:pPr marL="228600" lvl="0" indent="-218122" algn="l" rtl="0">
              <a:lnSpc>
                <a:spcPct val="150000"/>
              </a:lnSpc>
              <a:spcBef>
                <a:spcPts val="1200"/>
              </a:spcBef>
              <a:spcAft>
                <a:spcPts val="0"/>
              </a:spcAft>
              <a:buClr>
                <a:srgbClr val="C01E24"/>
              </a:buClr>
              <a:buSzPct val="100000"/>
              <a:buChar char="▪"/>
            </a:pPr>
            <a:r>
              <a:rPr lang="en-US"/>
              <a:t>Comment identifier et classer les applications de suivi de grossesse.</a:t>
            </a:r>
            <a:endParaRPr/>
          </a:p>
          <a:p>
            <a:pPr marL="0" lvl="0" indent="0" algn="l" rtl="0">
              <a:lnSpc>
                <a:spcPct val="120000"/>
              </a:lnSpc>
              <a:spcBef>
                <a:spcPts val="1200"/>
              </a:spcBef>
              <a:spcAft>
                <a:spcPts val="0"/>
              </a:spcAft>
              <a:buSzPct val="100000"/>
              <a:buNone/>
            </a:pPr>
            <a:endParaRPr sz="2000"/>
          </a:p>
        </p:txBody>
      </p:sp>
      <p:pic>
        <p:nvPicPr>
          <p:cNvPr id="411" name="Google Shape;411;p25" descr="Ambition abstract concept"/>
          <p:cNvPicPr preferRelativeResize="0"/>
          <p:nvPr/>
        </p:nvPicPr>
        <p:blipFill rotWithShape="1">
          <a:blip r:embed="rId3">
            <a:alphaModFix/>
          </a:blip>
          <a:srcRect/>
          <a:stretch/>
        </p:blipFill>
        <p:spPr>
          <a:xfrm>
            <a:off x="6668151" y="1163975"/>
            <a:ext cx="5037024" cy="4878975"/>
          </a:xfrm>
          <a:prstGeom prst="rect">
            <a:avLst/>
          </a:prstGeom>
          <a:noFill/>
          <a:ln>
            <a:noFill/>
          </a:ln>
        </p:spPr>
      </p:pic>
      <p:sp>
        <p:nvSpPr>
          <p:cNvPr id="412" name="Google Shape;412;p25"/>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26"/>
          <p:cNvPicPr preferRelativeResize="0">
            <a:picLocks noGrp="1"/>
          </p:cNvPicPr>
          <p:nvPr>
            <p:ph type="body" idx="1"/>
          </p:nvPr>
        </p:nvPicPr>
        <p:blipFill rotWithShape="1">
          <a:blip r:embed="rId3">
            <a:alphaModFix/>
          </a:blip>
          <a:srcRect/>
          <a:stretch/>
        </p:blipFill>
        <p:spPr>
          <a:xfrm>
            <a:off x="8678075" y="2789349"/>
            <a:ext cx="3442200" cy="1829100"/>
          </a:xfrm>
          <a:prstGeom prst="rect">
            <a:avLst/>
          </a:prstGeom>
          <a:noFill/>
          <a:ln>
            <a:noFill/>
          </a:ln>
        </p:spPr>
      </p:pic>
      <p:sp>
        <p:nvSpPr>
          <p:cNvPr id="419" name="Google Shape;419;p26"/>
          <p:cNvSpPr txBox="1">
            <a:spLocks noGrp="1"/>
          </p:cNvSpPr>
          <p:nvPr>
            <p:ph type="title"/>
          </p:nvPr>
        </p:nvSpPr>
        <p:spPr>
          <a:xfrm>
            <a:off x="558000" y="585175"/>
            <a:ext cx="2231400" cy="59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Grossesse</a:t>
            </a:r>
            <a:endParaRPr/>
          </a:p>
        </p:txBody>
      </p:sp>
      <p:sp>
        <p:nvSpPr>
          <p:cNvPr id="420" name="Google Shape;420;p26"/>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7.1.4 Grossesse et post-partum</a:t>
            </a:r>
            <a:endParaRPr sz="1800">
              <a:solidFill>
                <a:schemeClr val="lt1"/>
              </a:solidFill>
              <a:latin typeface="Calibri"/>
              <a:ea typeface="Calibri"/>
              <a:cs typeface="Calibri"/>
              <a:sym typeface="Calibri"/>
            </a:endParaRPr>
          </a:p>
        </p:txBody>
      </p:sp>
      <p:sp>
        <p:nvSpPr>
          <p:cNvPr id="421" name="Google Shape;421;p26"/>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422" name="Google Shape;422;p26"/>
          <p:cNvSpPr/>
          <p:nvPr/>
        </p:nvSpPr>
        <p:spPr>
          <a:xfrm>
            <a:off x="558000" y="1108152"/>
            <a:ext cx="7908268" cy="57861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La grossesse survient lorsque les spermatozoïdes pénètrent dans le vagin, traversent le col de l'utérus et l'utérus jusqu'à la trompe de Fallope et fécondent un ovule. Les femmes ont plus de chances de tomber enceintes au moment de l'ovulation, lorsque l'ovule est prêt et qu'elles sont au maximum de leur fertilité. Les femmes de moins de 40 ans qui ont des rapports sexuels réguliers sans utiliser de contraception ont 8 chances sur 10 de tomber enceintes dans l'année qui suit.</a:t>
            </a:r>
            <a:endParaRPr sz="1800">
              <a:solidFill>
                <a:schemeClr val="dk1"/>
              </a:solidFill>
              <a:latin typeface="Calibri"/>
              <a:ea typeface="Calibri"/>
              <a:cs typeface="Calibri"/>
              <a:sym typeface="Calibri"/>
            </a:endParaRPr>
          </a:p>
          <a:p>
            <a:pPr marL="0" marR="0" lvl="0" indent="0" algn="l" rtl="0">
              <a:spcBef>
                <a:spcPts val="1200"/>
              </a:spcBef>
              <a:spcAft>
                <a:spcPts val="0"/>
              </a:spcAft>
              <a:buNone/>
            </a:pPr>
            <a:r>
              <a:rPr lang="en-US" sz="1800">
                <a:solidFill>
                  <a:srgbClr val="000000"/>
                </a:solidFill>
                <a:latin typeface="Calibri"/>
                <a:ea typeface="Calibri"/>
                <a:cs typeface="Calibri"/>
                <a:sym typeface="Calibri"/>
              </a:rPr>
              <a:t>La grossesse dure généralement environ 40 semaines (280 jours) entre le premier jour des dernières règles et la date d'accouchement. Une </a:t>
            </a:r>
            <a:r>
              <a:rPr lang="en-US" sz="1800" b="1">
                <a:solidFill>
                  <a:srgbClr val="000000"/>
                </a:solidFill>
                <a:latin typeface="Calibri"/>
                <a:ea typeface="Calibri"/>
                <a:cs typeface="Calibri"/>
                <a:sym typeface="Calibri"/>
              </a:rPr>
              <a:t>grossesse à terme </a:t>
            </a:r>
            <a:r>
              <a:rPr lang="en-US" sz="1800">
                <a:solidFill>
                  <a:srgbClr val="000000"/>
                </a:solidFill>
                <a:latin typeface="Calibri"/>
                <a:ea typeface="Calibri"/>
                <a:cs typeface="Calibri"/>
                <a:sym typeface="Calibri"/>
              </a:rPr>
              <a:t>dure entre 39 semaines, 0 jour et 40 semaines, 6 jours. Cette période s'étend d'une semaine avant la date prévue de l'accouchement à une semaine après la date prévue de l'accouchement. </a:t>
            </a:r>
            <a:endParaRPr sz="1800">
              <a:solidFill>
                <a:schemeClr val="dk1"/>
              </a:solidFill>
              <a:latin typeface="Calibri"/>
              <a:ea typeface="Calibri"/>
              <a:cs typeface="Calibri"/>
              <a:sym typeface="Calibri"/>
            </a:endParaRPr>
          </a:p>
          <a:p>
            <a:pPr marL="0" marR="0" lvl="0" indent="0" algn="l" rtl="0">
              <a:spcBef>
                <a:spcPts val="1200"/>
              </a:spcBef>
              <a:spcAft>
                <a:spcPts val="0"/>
              </a:spcAft>
              <a:buNone/>
            </a:pPr>
            <a:r>
              <a:rPr lang="en-US" sz="1800">
                <a:solidFill>
                  <a:srgbClr val="000000"/>
                </a:solidFill>
                <a:latin typeface="Calibri"/>
                <a:ea typeface="Calibri"/>
                <a:cs typeface="Calibri"/>
                <a:sym typeface="Calibri"/>
              </a:rPr>
              <a:t>Dans le cas d'une </a:t>
            </a:r>
            <a:r>
              <a:rPr lang="en-US" sz="1800" b="1">
                <a:solidFill>
                  <a:srgbClr val="000000"/>
                </a:solidFill>
                <a:latin typeface="Calibri"/>
                <a:ea typeface="Calibri"/>
                <a:cs typeface="Calibri"/>
                <a:sym typeface="Calibri"/>
              </a:rPr>
              <a:t>grossesse à terme précoce</a:t>
            </a:r>
            <a:r>
              <a:rPr lang="en-US" sz="1800">
                <a:solidFill>
                  <a:srgbClr val="000000"/>
                </a:solidFill>
                <a:latin typeface="Calibri"/>
                <a:ea typeface="Calibri"/>
                <a:cs typeface="Calibri"/>
                <a:sym typeface="Calibri"/>
              </a:rPr>
              <a:t>, le bébé naît entre 37 semaines, 0 jour et 38 semaines, 6 jours ; à </a:t>
            </a:r>
            <a:r>
              <a:rPr lang="en-US" sz="1800" b="1">
                <a:solidFill>
                  <a:srgbClr val="000000"/>
                </a:solidFill>
                <a:latin typeface="Calibri"/>
                <a:ea typeface="Calibri"/>
                <a:cs typeface="Calibri"/>
                <a:sym typeface="Calibri"/>
              </a:rPr>
              <a:t>terme tardif, le </a:t>
            </a:r>
            <a:r>
              <a:rPr lang="en-US" sz="1800">
                <a:solidFill>
                  <a:srgbClr val="000000"/>
                </a:solidFill>
                <a:latin typeface="Calibri"/>
                <a:ea typeface="Calibri"/>
                <a:cs typeface="Calibri"/>
                <a:sym typeface="Calibri"/>
              </a:rPr>
              <a:t>bébé naît entre 41 semaines, 0 jour et 41 semaines, 6 jours ; et </a:t>
            </a:r>
            <a:r>
              <a:rPr lang="en-US" sz="1800" b="1">
                <a:solidFill>
                  <a:srgbClr val="000000"/>
                </a:solidFill>
                <a:latin typeface="Calibri"/>
                <a:ea typeface="Calibri"/>
                <a:cs typeface="Calibri"/>
                <a:sym typeface="Calibri"/>
              </a:rPr>
              <a:t>après terme, le </a:t>
            </a:r>
            <a:r>
              <a:rPr lang="en-US" sz="1800">
                <a:solidFill>
                  <a:srgbClr val="000000"/>
                </a:solidFill>
                <a:latin typeface="Calibri"/>
                <a:ea typeface="Calibri"/>
                <a:cs typeface="Calibri"/>
                <a:sym typeface="Calibri"/>
              </a:rPr>
              <a:t>bébé naît après 42 semaines, 0 jour.</a:t>
            </a:r>
            <a:endParaRPr sz="1200"/>
          </a:p>
          <a:p>
            <a:pPr marL="0" marR="0" lvl="0" indent="0" algn="l" rtl="0">
              <a:spcBef>
                <a:spcPts val="1200"/>
              </a:spcBef>
              <a:spcAft>
                <a:spcPts val="0"/>
              </a:spcAft>
              <a:buNone/>
            </a:pPr>
            <a:r>
              <a:rPr lang="en-US" sz="1800">
                <a:solidFill>
                  <a:srgbClr val="000000"/>
                </a:solidFill>
                <a:latin typeface="Calibri"/>
                <a:ea typeface="Calibri"/>
                <a:cs typeface="Calibri"/>
                <a:sym typeface="Calibri"/>
              </a:rPr>
              <a:t>Chaque semaine de grossesse compte pour la santé de votre bébé. Par exemple, le cerveau et les poumons de votre bébé se développent encore au cours des dernières semaines de la grossesse. Si votre grossesse est en bonne santé, attendez que le travail commence de lui-même.</a:t>
            </a:r>
            <a:endParaRPr sz="1800">
              <a:solidFill>
                <a:schemeClr val="dk1"/>
              </a:solidFill>
              <a:latin typeface="Calibri"/>
              <a:ea typeface="Calibri"/>
              <a:cs typeface="Calibri"/>
              <a:sym typeface="Calibri"/>
            </a:endParaRPr>
          </a:p>
        </p:txBody>
      </p:sp>
      <p:sp>
        <p:nvSpPr>
          <p:cNvPr id="423" name="Google Shape;423;p26"/>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4" name="Google Shape;424;p26"/>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425" name="Google Shape;425;p26"/>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7"/>
          <p:cNvSpPr txBox="1">
            <a:spLocks noGrp="1"/>
          </p:cNvSpPr>
          <p:nvPr>
            <p:ph type="title"/>
          </p:nvPr>
        </p:nvSpPr>
        <p:spPr>
          <a:xfrm>
            <a:off x="589450" y="917939"/>
            <a:ext cx="11396700" cy="59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Grossesse</a:t>
            </a:r>
            <a:endParaRPr/>
          </a:p>
        </p:txBody>
      </p:sp>
      <p:sp>
        <p:nvSpPr>
          <p:cNvPr id="432" name="Google Shape;432;p27"/>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7.1.4 Grossesse et post-partum</a:t>
            </a:r>
            <a:endParaRPr sz="1800">
              <a:solidFill>
                <a:schemeClr val="lt1"/>
              </a:solidFill>
              <a:latin typeface="Calibri"/>
              <a:ea typeface="Calibri"/>
              <a:cs typeface="Calibri"/>
              <a:sym typeface="Calibri"/>
            </a:endParaRPr>
          </a:p>
        </p:txBody>
      </p:sp>
      <p:sp>
        <p:nvSpPr>
          <p:cNvPr id="433" name="Google Shape;433;p27"/>
          <p:cNvSpPr/>
          <p:nvPr/>
        </p:nvSpPr>
        <p:spPr>
          <a:xfrm>
            <a:off x="510421" y="1631456"/>
            <a:ext cx="10353900" cy="317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Vidéos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https://www.youtube.com/watch?v=7nw-QA_-ED8 </a:t>
            </a:r>
            <a:r>
              <a:rPr lang="en-US" sz="1800" b="1">
                <a:solidFill>
                  <a:schemeClr val="dk1"/>
                </a:solidFill>
                <a:latin typeface="Calibri"/>
                <a:ea typeface="Calibri"/>
                <a:cs typeface="Calibri"/>
                <a:sym typeface="Calibri"/>
              </a:rPr>
              <a:t>- Voici votre grossesse en 2 minutes</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https://www.youtube.com/watch?v=KwP__y5lEHM - Voici votre accouchement en 2 minutes</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https://www.youtube.com/watch?v=cfn04QUO4B8 </a:t>
            </a:r>
            <a:r>
              <a:rPr lang="en-US" sz="1800" b="1">
                <a:solidFill>
                  <a:schemeClr val="dk1"/>
                </a:solidFill>
                <a:latin typeface="Calibri"/>
                <a:ea typeface="Calibri"/>
                <a:cs typeface="Calibri"/>
                <a:sym typeface="Calibri"/>
              </a:rPr>
              <a:t>- Ce à quoi vous pouvez vous attendre au cours du premier trimestre de votre grossesse</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https://www.youtube.com/watch?v=IPj4dJnP85o </a:t>
            </a:r>
            <a:r>
              <a:rPr lang="en-US" sz="1800" b="1">
                <a:solidFill>
                  <a:schemeClr val="dk1"/>
                </a:solidFill>
                <a:latin typeface="Calibri"/>
                <a:ea typeface="Calibri"/>
                <a:cs typeface="Calibri"/>
                <a:sym typeface="Calibri"/>
              </a:rPr>
              <a:t>- Ce à quoi vous pouvez vous attendre au cours du deuxième trimestre de votre grossesse</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u="sng">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https://www.youtube.com/watch?v=lpDW00nQhUo </a:t>
            </a:r>
            <a:r>
              <a:rPr lang="en-US" sz="1800" b="1">
                <a:solidFill>
                  <a:schemeClr val="dk1"/>
                </a:solidFill>
                <a:latin typeface="Calibri"/>
                <a:ea typeface="Calibri"/>
                <a:cs typeface="Calibri"/>
                <a:sym typeface="Calibri"/>
              </a:rPr>
              <a:t>- Ce à quoi vous pouvez vous attendre au cours du troisième trimestre de votre grossesse</a:t>
            </a:r>
            <a:endParaRPr sz="1800" b="1">
              <a:solidFill>
                <a:schemeClr val="dk1"/>
              </a:solidFill>
              <a:latin typeface="Calibri"/>
              <a:ea typeface="Calibri"/>
              <a:cs typeface="Calibri"/>
              <a:sym typeface="Calibri"/>
            </a:endParaRPr>
          </a:p>
        </p:txBody>
      </p:sp>
      <p:sp>
        <p:nvSpPr>
          <p:cNvPr id="434" name="Google Shape;434;p27"/>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5" name="Google Shape;435;p27"/>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436" name="Google Shape;436;p27"/>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
        <p:nvSpPr>
          <p:cNvPr id="437" name="Google Shape;437;p27"/>
          <p:cNvSpPr txBox="1"/>
          <p:nvPr/>
        </p:nvSpPr>
        <p:spPr>
          <a:xfrm>
            <a:off x="3159425" y="6406075"/>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7">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8"/>
          <p:cNvSpPr txBox="1">
            <a:spLocks noGrp="1"/>
          </p:cNvSpPr>
          <p:nvPr>
            <p:ph type="title"/>
          </p:nvPr>
        </p:nvSpPr>
        <p:spPr>
          <a:xfrm>
            <a:off x="397658" y="655104"/>
            <a:ext cx="11396700" cy="59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Santé maternelle et soins de grossesse</a:t>
            </a:r>
            <a:endParaRPr/>
          </a:p>
        </p:txBody>
      </p:sp>
      <p:sp>
        <p:nvSpPr>
          <p:cNvPr id="444" name="Google Shape;444;p28"/>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7.1.4 Grossesse et post-partum</a:t>
            </a:r>
            <a:endParaRPr sz="1800">
              <a:solidFill>
                <a:schemeClr val="lt1"/>
              </a:solidFill>
              <a:latin typeface="Calibri"/>
              <a:ea typeface="Calibri"/>
              <a:cs typeface="Calibri"/>
              <a:sym typeface="Calibri"/>
            </a:endParaRPr>
          </a:p>
        </p:txBody>
      </p:sp>
      <p:sp>
        <p:nvSpPr>
          <p:cNvPr id="445" name="Google Shape;445;p28"/>
          <p:cNvSpPr txBox="1">
            <a:spLocks noGrp="1"/>
          </p:cNvSpPr>
          <p:nvPr>
            <p:ph type="body" idx="1"/>
          </p:nvPr>
        </p:nvSpPr>
        <p:spPr>
          <a:xfrm>
            <a:off x="4990159" y="1340097"/>
            <a:ext cx="7049400" cy="55602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1550"/>
              <a:buNone/>
            </a:pPr>
            <a:r>
              <a:rPr lang="en-US" sz="1750"/>
              <a:t>La santé maternelle fait référence à la santé des femmes pendant la grossesse, l'accouchement et la période postnatale. </a:t>
            </a:r>
            <a:endParaRPr sz="750"/>
          </a:p>
          <a:p>
            <a:pPr marL="0" lvl="0" indent="0" algn="l" rtl="0">
              <a:lnSpc>
                <a:spcPct val="120000"/>
              </a:lnSpc>
              <a:spcBef>
                <a:spcPts val="1200"/>
              </a:spcBef>
              <a:spcAft>
                <a:spcPts val="0"/>
              </a:spcAft>
              <a:buSzPts val="1550"/>
              <a:buNone/>
            </a:pPr>
            <a:r>
              <a:rPr lang="en-US" sz="1750"/>
              <a:t>Chaque étape devrait être une expérience positive, garantissant que les femmes et leurs bébés atteignent leur plein potentiel de santé et de bien-être. </a:t>
            </a:r>
            <a:endParaRPr sz="750"/>
          </a:p>
          <a:p>
            <a:pPr marL="0" lvl="0" indent="0" algn="l" rtl="0">
              <a:lnSpc>
                <a:spcPct val="120000"/>
              </a:lnSpc>
              <a:spcBef>
                <a:spcPts val="1200"/>
              </a:spcBef>
              <a:spcAft>
                <a:spcPts val="0"/>
              </a:spcAft>
              <a:buSzPts val="1550"/>
              <a:buNone/>
            </a:pPr>
            <a:r>
              <a:rPr lang="en-US" sz="1750"/>
              <a:t>Les soins prénatals sont les soins que les femmes reçoivent des professionnels de la santé pendant leur grossesse, afin de s'assurer que la mère et le bébé se portent le mieux possible. Ils sont parfois appelés soins de grossesse ou soins de maternité.</a:t>
            </a:r>
            <a:endParaRPr sz="750"/>
          </a:p>
          <a:p>
            <a:pPr marL="0" lvl="0" indent="0" algn="l" rtl="0">
              <a:lnSpc>
                <a:spcPct val="120000"/>
              </a:lnSpc>
              <a:spcBef>
                <a:spcPts val="1200"/>
              </a:spcBef>
              <a:spcAft>
                <a:spcPts val="0"/>
              </a:spcAft>
              <a:buSzPts val="1550"/>
              <a:buNone/>
            </a:pPr>
            <a:r>
              <a:rPr lang="en-US" sz="1750"/>
              <a:t>Il est important de consulter un médecin ou un obstétricien le plus tôt possible pour obtenir les soins prénataux (grossesse) et les informations dont vous avez besoin pour mener une grossesse saine (avant 8/10 semaines de grossesse).</a:t>
            </a:r>
            <a:endParaRPr sz="750"/>
          </a:p>
          <a:p>
            <a:pPr marL="0" lvl="0" indent="0" algn="l" rtl="0">
              <a:lnSpc>
                <a:spcPct val="120000"/>
              </a:lnSpc>
              <a:spcBef>
                <a:spcPts val="1200"/>
              </a:spcBef>
              <a:spcAft>
                <a:spcPts val="0"/>
              </a:spcAft>
              <a:buSzPts val="1550"/>
              <a:buNone/>
            </a:pPr>
            <a:r>
              <a:rPr lang="en-US" sz="1750"/>
              <a:t>Un mode de vie sain et des soins de santé avant, pendant et après la grossesse peuvent réduire le risque de complications de la grossesse.</a:t>
            </a:r>
            <a:endParaRPr sz="750"/>
          </a:p>
        </p:txBody>
      </p:sp>
      <p:sp>
        <p:nvSpPr>
          <p:cNvPr id="446" name="Google Shape;446;p28"/>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447" name="Google Shape;447;p28"/>
          <p:cNvPicPr preferRelativeResize="0"/>
          <p:nvPr/>
        </p:nvPicPr>
        <p:blipFill rotWithShape="1">
          <a:blip r:embed="rId5">
            <a:alphaModFix/>
          </a:blip>
          <a:srcRect/>
          <a:stretch/>
        </p:blipFill>
        <p:spPr>
          <a:xfrm>
            <a:off x="591422" y="1254210"/>
            <a:ext cx="4257223" cy="5295671"/>
          </a:xfrm>
          <a:prstGeom prst="rect">
            <a:avLst/>
          </a:prstGeom>
          <a:noFill/>
          <a:ln>
            <a:noFill/>
          </a:ln>
        </p:spPr>
      </p:pic>
      <p:sp>
        <p:nvSpPr>
          <p:cNvPr id="448" name="Google Shape;448;p28"/>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9" name="Google Shape;449;p28"/>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450" name="Google Shape;450;p28"/>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3" name="Google Shape;93;p2"/>
          <p:cNvGrpSpPr/>
          <p:nvPr/>
        </p:nvGrpSpPr>
        <p:grpSpPr>
          <a:xfrm>
            <a:off x="6606686" y="1812884"/>
            <a:ext cx="6096000" cy="1677637"/>
            <a:chOff x="-1066801" y="1523553"/>
            <a:chExt cx="6096000" cy="1677637"/>
          </a:xfrm>
        </p:grpSpPr>
        <p:pic>
          <p:nvPicPr>
            <p:cNvPr id="94" name="Google Shape;94;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5" name="Google Shape;95;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3483817" y="4504058"/>
            <a:ext cx="6629400" cy="1738414"/>
            <a:chOff x="2579204" y="1882706"/>
            <a:chExt cx="6629400" cy="1738414"/>
          </a:xfrm>
        </p:grpSpPr>
        <p:pic>
          <p:nvPicPr>
            <p:cNvPr id="97" name="Google Shape;97;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8" name="Google Shape;98;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3020318" y="1776505"/>
            <a:ext cx="6634368" cy="1584248"/>
            <a:chOff x="6639106" y="2919412"/>
            <a:chExt cx="6634368" cy="1584248"/>
          </a:xfrm>
        </p:grpSpPr>
        <p:pic>
          <p:nvPicPr>
            <p:cNvPr id="100" name="Google Shape;100;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1" name="Google Shape;101;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2" name="Google Shape;102;p2"/>
          <p:cNvGrpSpPr/>
          <p:nvPr/>
        </p:nvGrpSpPr>
        <p:grpSpPr>
          <a:xfrm>
            <a:off x="-1974174" y="1729933"/>
            <a:ext cx="6952420" cy="1601615"/>
            <a:chOff x="-1240501" y="3160643"/>
            <a:chExt cx="6952420" cy="1601615"/>
          </a:xfrm>
        </p:grpSpPr>
        <p:pic>
          <p:nvPicPr>
            <p:cNvPr id="103" name="Google Shape;103;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4" name="Google Shape;104;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5" name="Google Shape;105;p2"/>
          <p:cNvGrpSpPr/>
          <p:nvPr/>
        </p:nvGrpSpPr>
        <p:grpSpPr>
          <a:xfrm>
            <a:off x="2776075" y="4478327"/>
            <a:ext cx="2543175" cy="1592961"/>
            <a:chOff x="4517932" y="3531206"/>
            <a:chExt cx="2543175" cy="1592961"/>
          </a:xfrm>
        </p:grpSpPr>
        <p:pic>
          <p:nvPicPr>
            <p:cNvPr id="106" name="Google Shape;106;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7" name="Google Shape;107;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8" name="Google Shape;108;p2"/>
          <p:cNvGrpSpPr/>
          <p:nvPr/>
        </p:nvGrpSpPr>
        <p:grpSpPr>
          <a:xfrm>
            <a:off x="2859813" y="1422238"/>
            <a:ext cx="1973150" cy="2726448"/>
            <a:chOff x="9320178" y="2976204"/>
            <a:chExt cx="1973150" cy="2726448"/>
          </a:xfrm>
        </p:grpSpPr>
        <p:pic>
          <p:nvPicPr>
            <p:cNvPr id="109" name="Google Shape;109;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0" name="Google Shape;110;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1" name="Google Shape;111;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2" name="Google Shape;112;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3" name="Google Shape;113;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4" name="Google Shape;114;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5" name="Google Shape;115;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6" name="Google Shape;116;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7" name="Google Shape;117;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8" name="Google Shape;118;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29" descr="https://lh7-us.googleusercontent.com/V1hQNNvVib5vk9bHXObsm-ydZynEFBWyy7g6IEqtEmy_RkHtMQfQzpzvTOSWrbdvnsz_BxpNyixhZI8_YtFB9kQ_IwCtjmH3DsT4pMUBCyESdJ1e4EL9ca1fQYYYqyZvamxmF4jps_y15XN5QcP6Fw=s2048"/>
          <p:cNvPicPr preferRelativeResize="0"/>
          <p:nvPr/>
        </p:nvPicPr>
        <p:blipFill rotWithShape="1">
          <a:blip r:embed="rId3">
            <a:alphaModFix/>
          </a:blip>
          <a:srcRect/>
          <a:stretch/>
        </p:blipFill>
        <p:spPr>
          <a:xfrm>
            <a:off x="7716342" y="2909189"/>
            <a:ext cx="3166020" cy="1583011"/>
          </a:xfrm>
          <a:prstGeom prst="rect">
            <a:avLst/>
          </a:prstGeom>
          <a:noFill/>
          <a:ln>
            <a:noFill/>
          </a:ln>
        </p:spPr>
      </p:pic>
      <p:sp>
        <p:nvSpPr>
          <p:cNvPr id="457" name="Google Shape;457;p29"/>
          <p:cNvSpPr/>
          <p:nvPr/>
        </p:nvSpPr>
        <p:spPr>
          <a:xfrm>
            <a:off x="8528013" y="-311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7.1.4 Grossesse et post-partum</a:t>
            </a:r>
            <a:endParaRPr sz="1800">
              <a:solidFill>
                <a:schemeClr val="lt1"/>
              </a:solidFill>
              <a:latin typeface="Calibri"/>
              <a:ea typeface="Calibri"/>
              <a:cs typeface="Calibri"/>
              <a:sym typeface="Calibri"/>
            </a:endParaRPr>
          </a:p>
        </p:txBody>
      </p:sp>
      <p:sp>
        <p:nvSpPr>
          <p:cNvPr id="458" name="Google Shape;458;p29"/>
          <p:cNvSpPr txBox="1">
            <a:spLocks noGrp="1"/>
          </p:cNvSpPr>
          <p:nvPr>
            <p:ph type="title"/>
          </p:nvPr>
        </p:nvSpPr>
        <p:spPr>
          <a:xfrm>
            <a:off x="558000" y="690410"/>
            <a:ext cx="11396700" cy="59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Apps de suivi de grossesse</a:t>
            </a:r>
            <a:endParaRPr/>
          </a:p>
        </p:txBody>
      </p:sp>
      <p:sp>
        <p:nvSpPr>
          <p:cNvPr id="459" name="Google Shape;459;p29"/>
          <p:cNvSpPr txBox="1"/>
          <p:nvPr/>
        </p:nvSpPr>
        <p:spPr>
          <a:xfrm>
            <a:off x="558000" y="1442025"/>
            <a:ext cx="7306800" cy="52833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Clr>
                <a:srgbClr val="C01E24"/>
              </a:buClr>
              <a:buSzPts val="2400"/>
              <a:buFont typeface="Noto Sans Symbols"/>
              <a:buNone/>
            </a:pPr>
            <a:r>
              <a:rPr lang="en-US" sz="2400">
                <a:solidFill>
                  <a:schemeClr val="dk1"/>
                </a:solidFill>
                <a:latin typeface="Calibri"/>
                <a:ea typeface="Calibri"/>
                <a:cs typeface="Calibri"/>
                <a:sym typeface="Calibri"/>
              </a:rPr>
              <a:t>Les applications de grossesse permettent aux femmes d'être informées de ce qui se passe chaque semaine de la grossesse et de donner un sens à tout cela.</a:t>
            </a:r>
            <a:endParaRPr sz="2200">
              <a:solidFill>
                <a:schemeClr val="dk1"/>
              </a:solidFill>
              <a:latin typeface="Calibri"/>
              <a:ea typeface="Calibri"/>
              <a:cs typeface="Calibri"/>
              <a:sym typeface="Calibri"/>
            </a:endParaRPr>
          </a:p>
          <a:p>
            <a:pPr marL="0" marR="0" lvl="0" indent="0" algn="l" rtl="0">
              <a:lnSpc>
                <a:spcPct val="100000"/>
              </a:lnSpc>
              <a:spcBef>
                <a:spcPts val="1800"/>
              </a:spcBef>
              <a:spcAft>
                <a:spcPts val="0"/>
              </a:spcAft>
              <a:buClr>
                <a:srgbClr val="C01E24"/>
              </a:buClr>
              <a:buSzPts val="2400"/>
              <a:buFont typeface="Noto Sans Symbols"/>
              <a:buNone/>
            </a:pPr>
            <a:r>
              <a:rPr lang="en-US" sz="2400">
                <a:solidFill>
                  <a:schemeClr val="dk1"/>
                </a:solidFill>
                <a:latin typeface="Calibri"/>
                <a:ea typeface="Calibri"/>
                <a:cs typeface="Calibri"/>
                <a:sym typeface="Calibri"/>
              </a:rPr>
              <a:t>Ces applications vous informent sur le développement de votre bébé et vous donnent des statistiques, comme la taille de votre bébé (la taille d'une noix ? d'un avocat ?). Elles peuvent également vous aider à suivre les changements de votre corps au cours de la grossesse et certaines d'entre elles proposent un solide répertoire d'informations sur la santé concernant les sujets liés à la grossesse. </a:t>
            </a:r>
            <a:endParaRPr sz="2200">
              <a:solidFill>
                <a:schemeClr val="dk1"/>
              </a:solidFill>
              <a:latin typeface="Calibri"/>
              <a:ea typeface="Calibri"/>
              <a:cs typeface="Calibri"/>
              <a:sym typeface="Calibri"/>
            </a:endParaRPr>
          </a:p>
          <a:p>
            <a:pPr marL="0" marR="0" lvl="0" indent="0" algn="l" rtl="0">
              <a:lnSpc>
                <a:spcPct val="100000"/>
              </a:lnSpc>
              <a:spcBef>
                <a:spcPts val="1800"/>
              </a:spcBef>
              <a:spcAft>
                <a:spcPts val="0"/>
              </a:spcAft>
              <a:buClr>
                <a:srgbClr val="C01E24"/>
              </a:buClr>
              <a:buSzPts val="2400"/>
              <a:buFont typeface="Noto Sans Symbols"/>
              <a:buNone/>
            </a:pPr>
            <a:r>
              <a:rPr lang="en-US" sz="2400">
                <a:solidFill>
                  <a:schemeClr val="dk1"/>
                </a:solidFill>
                <a:latin typeface="Calibri"/>
                <a:ea typeface="Calibri"/>
                <a:cs typeface="Calibri"/>
                <a:sym typeface="Calibri"/>
              </a:rPr>
              <a:t>Ces applications vont toujours plus loin sur le plan technologique et, bien qu'elles puissent être des guides utiles, elles ne devraient pas remplacer les médecins. </a:t>
            </a:r>
            <a:endParaRPr sz="2200">
              <a:solidFill>
                <a:schemeClr val="dk1"/>
              </a:solidFill>
              <a:latin typeface="Calibri"/>
              <a:ea typeface="Calibri"/>
              <a:cs typeface="Calibri"/>
              <a:sym typeface="Calibri"/>
            </a:endParaRPr>
          </a:p>
        </p:txBody>
      </p:sp>
      <p:sp>
        <p:nvSpPr>
          <p:cNvPr id="460" name="Google Shape;460;p29"/>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461" name="Google Shape;461;p29" descr="https://lh7-us.googleusercontent.com/dw9HkjUEFHMA7jBpSGM0FvxB1kskG4YYRwFArDOD9a39oNn48gTW6PHsUp7uSdYAgYVn3Mo4rtA_0cJrJDMApoVILDxxdGtohiklwsrEOESf3MoS4RVpg_ckRD1TjBTp9Vq8Es2-pVwbiwl6IeoFxw=s2048"/>
          <p:cNvPicPr preferRelativeResize="0"/>
          <p:nvPr/>
        </p:nvPicPr>
        <p:blipFill rotWithShape="1">
          <a:blip r:embed="rId6">
            <a:alphaModFix/>
          </a:blip>
          <a:srcRect/>
          <a:stretch/>
        </p:blipFill>
        <p:spPr>
          <a:xfrm>
            <a:off x="8560312" y="1385012"/>
            <a:ext cx="1354587" cy="1354588"/>
          </a:xfrm>
          <a:prstGeom prst="rect">
            <a:avLst/>
          </a:prstGeom>
          <a:noFill/>
          <a:ln>
            <a:noFill/>
          </a:ln>
        </p:spPr>
      </p:pic>
      <p:pic>
        <p:nvPicPr>
          <p:cNvPr id="462" name="Google Shape;462;p29" descr="https://lh7-us.googleusercontent.com/NFUxmJlBiCKoYD-22cfD5zl3tHOjgRYCSjgtSdgpkRqUoNeiw7Gqk5Ufr9VMbA0i11hHXIDZJMCkhbD0r5yFQ1S0yJgxGs3VH1Gs8NrA1nSUd_x3IRMIu_ZJCkKJ4UDaIiRQYSMQg1zaCMGS2DAG9g=s2048"/>
          <p:cNvPicPr preferRelativeResize="0"/>
          <p:nvPr/>
        </p:nvPicPr>
        <p:blipFill rotWithShape="1">
          <a:blip r:embed="rId7">
            <a:alphaModFix/>
          </a:blip>
          <a:srcRect/>
          <a:stretch/>
        </p:blipFill>
        <p:spPr>
          <a:xfrm>
            <a:off x="10506138" y="1385012"/>
            <a:ext cx="1354588" cy="1354589"/>
          </a:xfrm>
          <a:prstGeom prst="rect">
            <a:avLst/>
          </a:prstGeom>
          <a:noFill/>
          <a:ln>
            <a:noFill/>
          </a:ln>
        </p:spPr>
      </p:pic>
      <p:pic>
        <p:nvPicPr>
          <p:cNvPr id="463" name="Google Shape;463;p29" descr="https://lh7-us.googleusercontent.com/-kb1K9STTs7_Boar0rwo95kvCAFgZgdYby1M2YtGKZNdkoY3HnmP0iI_rC8e2zU2TQeR9e9jhAR3NNekFY2ae7Xr9aoCClrUWU6k30oBkV64Bsvo5PDuU6tRUQ4wQnvADTyM4eBNc7h2f9kl8Clnaw=s2048"/>
          <p:cNvPicPr preferRelativeResize="0"/>
          <p:nvPr/>
        </p:nvPicPr>
        <p:blipFill rotWithShape="1">
          <a:blip r:embed="rId8">
            <a:alphaModFix/>
          </a:blip>
          <a:srcRect/>
          <a:stretch/>
        </p:blipFill>
        <p:spPr>
          <a:xfrm>
            <a:off x="10506138" y="2909189"/>
            <a:ext cx="1354588" cy="1354589"/>
          </a:xfrm>
          <a:prstGeom prst="rect">
            <a:avLst/>
          </a:prstGeom>
          <a:noFill/>
          <a:ln>
            <a:noFill/>
          </a:ln>
        </p:spPr>
      </p:pic>
      <p:pic>
        <p:nvPicPr>
          <p:cNvPr id="464" name="Google Shape;464;p29" descr="https://lh7-us.googleusercontent.com/ubk_26rYOXb8Pv5DKzkMg6Ab_A2U7ubtSJN-RjYrmYi-cQbRvHG4_mtmvXCXljFiAX0m9VMKjyWb78KK6Cwrz3QBTdK4kkyx0D3FTBukMUKs6JFl6YfBtwu3TnHWhGoxUGS_MEGKi5hDaDmge5KWgA=s2048"/>
          <p:cNvPicPr preferRelativeResize="0"/>
          <p:nvPr/>
        </p:nvPicPr>
        <p:blipFill rotWithShape="1">
          <a:blip r:embed="rId9">
            <a:alphaModFix/>
          </a:blip>
          <a:srcRect/>
          <a:stretch/>
        </p:blipFill>
        <p:spPr>
          <a:xfrm>
            <a:off x="8560312" y="4791830"/>
            <a:ext cx="1354906" cy="1354907"/>
          </a:xfrm>
          <a:prstGeom prst="rect">
            <a:avLst/>
          </a:prstGeom>
          <a:noFill/>
          <a:ln>
            <a:noFill/>
          </a:ln>
        </p:spPr>
      </p:pic>
      <p:pic>
        <p:nvPicPr>
          <p:cNvPr id="465" name="Google Shape;465;p29" descr="https://lh7-us.googleusercontent.com/Sn_Ea4HM9Rhnka1ZTgFAjnYSTyz97Gsx7XjoClmk_O4lclAhj3EgxP9ujvJN7nLdqRbCOJWmUzxNAf0xQKT-WomPJi4u_OqFBxOEFGft-0iWDCTsEgh_fNFUE_mCvujIX-NYurwU21mb8n0gJ9iuXQ=s2048"/>
          <p:cNvPicPr preferRelativeResize="0"/>
          <p:nvPr/>
        </p:nvPicPr>
        <p:blipFill rotWithShape="1">
          <a:blip r:embed="rId10">
            <a:alphaModFix/>
          </a:blip>
          <a:srcRect/>
          <a:stretch/>
        </p:blipFill>
        <p:spPr>
          <a:xfrm>
            <a:off x="10505820" y="4791829"/>
            <a:ext cx="1354906" cy="1354907"/>
          </a:xfrm>
          <a:prstGeom prst="rect">
            <a:avLst/>
          </a:prstGeom>
          <a:noFill/>
          <a:ln>
            <a:noFill/>
          </a:ln>
        </p:spPr>
      </p:pic>
      <p:sp>
        <p:nvSpPr>
          <p:cNvPr id="466" name="Google Shape;466;p29"/>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7" name="Google Shape;467;p29"/>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468" name="Google Shape;468;p29"/>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0"/>
          <p:cNvSpPr/>
          <p:nvPr/>
        </p:nvSpPr>
        <p:spPr>
          <a:xfrm>
            <a:off x="8543792" y="10271"/>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rgbClr val="FFFFFF"/>
                </a:solidFill>
                <a:latin typeface="Calibri"/>
                <a:ea typeface="Calibri"/>
                <a:cs typeface="Calibri"/>
                <a:sym typeface="Calibri"/>
              </a:rPr>
              <a:t>7.1.4 Grossesse et post-partum</a:t>
            </a:r>
            <a:endParaRPr sz="1800">
              <a:solidFill>
                <a:srgbClr val="FFFFFF"/>
              </a:solidFill>
              <a:latin typeface="Calibri"/>
              <a:ea typeface="Calibri"/>
              <a:cs typeface="Calibri"/>
              <a:sym typeface="Calibri"/>
            </a:endParaRPr>
          </a:p>
        </p:txBody>
      </p:sp>
      <p:sp>
        <p:nvSpPr>
          <p:cNvPr id="475" name="Google Shape;475;p30"/>
          <p:cNvSpPr txBox="1">
            <a:spLocks noGrp="1"/>
          </p:cNvSpPr>
          <p:nvPr>
            <p:ph type="title"/>
          </p:nvPr>
        </p:nvSpPr>
        <p:spPr>
          <a:xfrm>
            <a:off x="401767" y="541300"/>
            <a:ext cx="11059800" cy="605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t>Apps de suivi de grossesse</a:t>
            </a:r>
            <a:endParaRPr>
              <a:solidFill>
                <a:srgbClr val="C00000"/>
              </a:solidFill>
            </a:endParaRPr>
          </a:p>
        </p:txBody>
      </p:sp>
      <p:graphicFrame>
        <p:nvGraphicFramePr>
          <p:cNvPr id="476" name="Google Shape;476;p30"/>
          <p:cNvGraphicFramePr/>
          <p:nvPr>
            <p:extLst>
              <p:ext uri="{D42A27DB-BD31-4B8C-83A1-F6EECF244321}">
                <p14:modId xmlns:p14="http://schemas.microsoft.com/office/powerpoint/2010/main" val="2703887220"/>
              </p:ext>
            </p:extLst>
          </p:nvPr>
        </p:nvGraphicFramePr>
        <p:xfrm>
          <a:off x="401767" y="1146400"/>
          <a:ext cx="11624590" cy="5688703"/>
        </p:xfrm>
        <a:graphic>
          <a:graphicData uri="http://schemas.openxmlformats.org/drawingml/2006/table">
            <a:tbl>
              <a:tblPr firstRow="1" bandRow="1">
                <a:noFill/>
                <a:tableStyleId>{5AA30A95-392D-467E-A0BD-B965ABA7212F}</a:tableStyleId>
              </a:tblPr>
              <a:tblGrid>
                <a:gridCol w="1201002">
                  <a:extLst>
                    <a:ext uri="{9D8B030D-6E8A-4147-A177-3AD203B41FA5}">
                      <a16:colId xmlns:a16="http://schemas.microsoft.com/office/drawing/2014/main" val="20000"/>
                    </a:ext>
                  </a:extLst>
                </a:gridCol>
                <a:gridCol w="924674">
                  <a:extLst>
                    <a:ext uri="{9D8B030D-6E8A-4147-A177-3AD203B41FA5}">
                      <a16:colId xmlns:a16="http://schemas.microsoft.com/office/drawing/2014/main" val="20001"/>
                    </a:ext>
                  </a:extLst>
                </a:gridCol>
                <a:gridCol w="1109609">
                  <a:extLst>
                    <a:ext uri="{9D8B030D-6E8A-4147-A177-3AD203B41FA5}">
                      <a16:colId xmlns:a16="http://schemas.microsoft.com/office/drawing/2014/main" val="20002"/>
                    </a:ext>
                  </a:extLst>
                </a:gridCol>
                <a:gridCol w="965770">
                  <a:extLst>
                    <a:ext uri="{9D8B030D-6E8A-4147-A177-3AD203B41FA5}">
                      <a16:colId xmlns:a16="http://schemas.microsoft.com/office/drawing/2014/main" val="20003"/>
                    </a:ext>
                  </a:extLst>
                </a:gridCol>
                <a:gridCol w="7423535">
                  <a:extLst>
                    <a:ext uri="{9D8B030D-6E8A-4147-A177-3AD203B41FA5}">
                      <a16:colId xmlns:a16="http://schemas.microsoft.com/office/drawing/2014/main" val="20004"/>
                    </a:ext>
                  </a:extLst>
                </a:gridCol>
              </a:tblGrid>
              <a:tr h="750913">
                <a:tc>
                  <a:txBody>
                    <a:bodyPr/>
                    <a:lstStyle/>
                    <a:p>
                      <a:pPr marL="0" marR="0" lvl="0" indent="0" algn="l" rtl="0">
                        <a:spcBef>
                          <a:spcPts val="0"/>
                        </a:spcBef>
                        <a:spcAft>
                          <a:spcPts val="0"/>
                        </a:spcAft>
                        <a:buNone/>
                      </a:pPr>
                      <a:r>
                        <a:rPr lang="en-US" sz="1800"/>
                        <a:t>Nom</a:t>
                      </a:r>
                      <a:endParaRPr/>
                    </a:p>
                  </a:txBody>
                  <a:tcPr marL="91450" marR="91450" marT="45725" marB="45725"/>
                </a:tc>
                <a:tc>
                  <a:txBody>
                    <a:bodyPr/>
                    <a:lstStyle/>
                    <a:p>
                      <a:pPr marL="0" marR="0" lvl="0" indent="0" algn="l" rtl="0">
                        <a:spcBef>
                          <a:spcPts val="0"/>
                        </a:spcBef>
                        <a:spcAft>
                          <a:spcPts val="0"/>
                        </a:spcAft>
                        <a:buNone/>
                      </a:pPr>
                      <a:r>
                        <a:rPr lang="en-US" sz="1800"/>
                        <a:t>Coût</a:t>
                      </a:r>
                      <a:endParaRPr/>
                    </a:p>
                  </a:txBody>
                  <a:tcPr marL="91450" marR="91450" marT="45725" marB="45725"/>
                </a:tc>
                <a:tc>
                  <a:txBody>
                    <a:bodyPr/>
                    <a:lstStyle/>
                    <a:p>
                      <a:pPr marL="0" marR="0" lvl="0" indent="0" algn="l" rtl="0">
                        <a:spcBef>
                          <a:spcPts val="0"/>
                        </a:spcBef>
                        <a:spcAft>
                          <a:spcPts val="0"/>
                        </a:spcAft>
                        <a:buNone/>
                      </a:pPr>
                      <a:r>
                        <a:rPr lang="en-US" sz="1800"/>
                        <a:t>Disponible sur</a:t>
                      </a:r>
                      <a:endParaRPr/>
                    </a:p>
                  </a:txBody>
                  <a:tcPr marL="91450" marR="91450" marT="45725" marB="45725"/>
                </a:tc>
                <a:tc>
                  <a:txBody>
                    <a:bodyPr/>
                    <a:lstStyle/>
                    <a:p>
                      <a:pPr marL="0" marR="0" lvl="0" indent="0" algn="l" rtl="0">
                        <a:spcBef>
                          <a:spcPts val="0"/>
                        </a:spcBef>
                        <a:spcAft>
                          <a:spcPts val="0"/>
                        </a:spcAft>
                        <a:buNone/>
                      </a:pPr>
                      <a:r>
                        <a:rPr lang="en-US" sz="1800"/>
                        <a:t>Lien</a:t>
                      </a:r>
                      <a:endParaRPr/>
                    </a:p>
                  </a:txBody>
                  <a:tcPr marL="91450" marR="91450" marT="45725" marB="45725"/>
                </a:tc>
                <a:tc>
                  <a:txBody>
                    <a:bodyPr/>
                    <a:lstStyle/>
                    <a:p>
                      <a:pPr marL="0" marR="0" lvl="0" indent="0" algn="l" rtl="0">
                        <a:spcBef>
                          <a:spcPts val="0"/>
                        </a:spcBef>
                        <a:spcAft>
                          <a:spcPts val="0"/>
                        </a:spcAft>
                        <a:buNone/>
                      </a:pPr>
                      <a:r>
                        <a:rPr lang="en-US" sz="1800"/>
                        <a:t>Description</a:t>
                      </a:r>
                      <a:endParaRPr/>
                    </a:p>
                  </a:txBody>
                  <a:tcPr marL="91450" marR="91450" marT="45725" marB="45725"/>
                </a:tc>
                <a:extLst>
                  <a:ext uri="{0D108BD9-81ED-4DB2-BD59-A6C34878D82A}">
                    <a16:rowId xmlns:a16="http://schemas.microsoft.com/office/drawing/2014/main" val="10000"/>
                  </a:ext>
                </a:extLst>
              </a:tr>
              <a:tr h="623675">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Amila - Suivi de grossesse</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Gratuit</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dirty="0">
                          <a:solidFill>
                            <a:schemeClr val="dk1"/>
                          </a:solidFill>
                          <a:latin typeface="Calibri"/>
                          <a:ea typeface="Calibri"/>
                          <a:cs typeface="Calibri"/>
                          <a:sym typeface="Calibri"/>
                        </a:rPr>
                        <a:t>Android, </a:t>
                      </a:r>
                      <a:endParaRPr lang="el-GR" sz="1800" b="0" i="0" u="none" strike="noStrik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u="none" strike="noStrike" dirty="0" smtClean="0">
                          <a:solidFill>
                            <a:schemeClr val="dk1"/>
                          </a:solidFill>
                          <a:latin typeface="Calibri"/>
                          <a:ea typeface="Calibri"/>
                          <a:cs typeface="Calibri"/>
                          <a:sym typeface="Calibri"/>
                        </a:rPr>
                        <a:t>IOS</a:t>
                      </a:r>
                      <a:endParaRPr sz="1800" dirty="0"/>
                    </a:p>
                  </a:txBody>
                  <a:tcPr marL="91450" marR="91450" marT="45725" marB="45725"/>
                </a:tc>
                <a:tc>
                  <a:txBody>
                    <a:bodyPr/>
                    <a:lstStyle/>
                    <a:p>
                      <a:pPr marL="0" marR="0" lvl="0" indent="0" algn="l" rtl="0">
                        <a:spcBef>
                          <a:spcPts val="0"/>
                        </a:spcBef>
                        <a:spcAft>
                          <a:spcPts val="0"/>
                        </a:spcAft>
                        <a:buNone/>
                      </a:pPr>
                      <a:r>
                        <a:rPr lang="en-US" sz="1100" b="0" i="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https://amila.io/</a:t>
                      </a:r>
                      <a:endParaRPr sz="11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Suivi de grossesse, ressources et articles, calcul de la semaine de grossesse en cours, calcul de la date d'échéance, suivi du poids de grossesse, suivi des coups de pied et des contractions du bébé, suivi de la progression de la bosse de grossesse, notes sur les symptômes de la grossesse et les rendez-vous chez le médecin.</a:t>
                      </a:r>
                      <a:endParaRPr sz="1800"/>
                    </a:p>
                  </a:txBody>
                  <a:tcPr marL="91450" marR="91450" marT="45725" marB="45725"/>
                </a:tc>
                <a:extLst>
                  <a:ext uri="{0D108BD9-81ED-4DB2-BD59-A6C34878D82A}">
                    <a16:rowId xmlns:a16="http://schemas.microsoft.com/office/drawing/2014/main" val="10001"/>
                  </a:ext>
                </a:extLst>
              </a:tr>
              <a:tr h="890975">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BabyCenter - Application de grossesse et suivi de bébé</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a:solidFill>
                            <a:schemeClr val="dk1"/>
                          </a:solidFill>
                          <a:latin typeface="Calibri"/>
                          <a:ea typeface="Calibri"/>
                          <a:cs typeface="Calibri"/>
                          <a:sym typeface="Calibri"/>
                        </a:rPr>
                        <a:t>Gratuit</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dirty="0">
                          <a:solidFill>
                            <a:schemeClr val="dk1"/>
                          </a:solidFill>
                          <a:latin typeface="Calibri"/>
                          <a:ea typeface="Calibri"/>
                          <a:cs typeface="Calibri"/>
                          <a:sym typeface="Calibri"/>
                        </a:rPr>
                        <a:t>Android, </a:t>
                      </a:r>
                      <a:endParaRPr lang="el-GR" sz="1800" b="0" i="0" u="none" strike="noStrik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dirty="0" smtClean="0">
                          <a:solidFill>
                            <a:schemeClr val="dk1"/>
                          </a:solidFill>
                          <a:latin typeface="Calibri"/>
                          <a:ea typeface="Calibri"/>
                          <a:cs typeface="Calibri"/>
                          <a:sym typeface="Calibri"/>
                        </a:rPr>
                        <a:t>IOS</a:t>
                      </a:r>
                      <a:endParaRPr sz="1800"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r>
                        <a:rPr lang="en-US" sz="1100" b="0" i="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https://www.babycenter.com/mobile-apps</a:t>
                      </a:r>
                      <a:endParaRPr sz="1100"/>
                    </a:p>
                  </a:txBody>
                  <a:tcPr marL="91450" marR="91450" marT="45725" marB="45725"/>
                </a:tc>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Suivi de grossesse, prédiction de fertilité, vidéos sur le développement fœtal en 3D, conseils, entraînements de grossesse et conseils nutritionnels, calendrier de grossesse, recherche de noms de bébés, liste de contrôle de la liste de naissance, cours d'accouchement en ligne et bien plus encore.</a:t>
                      </a:r>
                      <a:endParaRPr sz="1800"/>
                    </a:p>
                  </a:txBody>
                  <a:tcPr marL="91450" marR="91450" marT="45725" marB="45725"/>
                </a:tc>
                <a:extLst>
                  <a:ext uri="{0D108BD9-81ED-4DB2-BD59-A6C34878D82A}">
                    <a16:rowId xmlns:a16="http://schemas.microsoft.com/office/drawing/2014/main" val="10002"/>
                  </a:ext>
                </a:extLst>
              </a:tr>
              <a:tr h="1425550">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Ovia Suivi de grossesse et de bébé</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Gratuit</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dirty="0">
                          <a:solidFill>
                            <a:schemeClr val="dk1"/>
                          </a:solidFill>
                          <a:latin typeface="Calibri"/>
                          <a:ea typeface="Calibri"/>
                          <a:cs typeface="Calibri"/>
                          <a:sym typeface="Calibri"/>
                        </a:rPr>
                        <a:t>Android, </a:t>
                      </a:r>
                      <a:endParaRPr lang="el-GR" sz="1800" b="0" i="0" u="none" strike="noStrik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dirty="0" smtClean="0">
                          <a:solidFill>
                            <a:schemeClr val="dk1"/>
                          </a:solidFill>
                          <a:latin typeface="Calibri"/>
                          <a:ea typeface="Calibri"/>
                          <a:cs typeface="Calibri"/>
                          <a:sym typeface="Calibri"/>
                        </a:rPr>
                        <a:t>IOS</a:t>
                      </a:r>
                      <a:endParaRPr sz="1800"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r>
                        <a:rPr lang="en-US" sz="1100" b="0" i="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https://www.oviahealth.com/join/</a:t>
                      </a:r>
                      <a:endParaRPr sz="1100" dirty="0"/>
                    </a:p>
                  </a:txBody>
                  <a:tcPr marL="91450" marR="91450" marT="45725" marB="45725"/>
                </a:tc>
                <a:tc>
                  <a:txBody>
                    <a:bodyPr/>
                    <a:lstStyle/>
                    <a:p>
                      <a:pPr marL="0" marR="0" lvl="0" indent="0" algn="l" rtl="0">
                        <a:spcBef>
                          <a:spcPts val="0"/>
                        </a:spcBef>
                        <a:spcAft>
                          <a:spcPts val="0"/>
                        </a:spcAft>
                        <a:buNone/>
                      </a:pPr>
                      <a:r>
                        <a:rPr lang="en-US" sz="1800" b="0" i="0" dirty="0">
                          <a:solidFill>
                            <a:schemeClr val="dk1"/>
                          </a:solidFill>
                          <a:latin typeface="Calibri"/>
                          <a:ea typeface="Calibri"/>
                          <a:cs typeface="Calibri"/>
                          <a:sym typeface="Calibri"/>
                        </a:rPr>
                        <a:t>Illustrations 3D de </a:t>
                      </a:r>
                      <a:r>
                        <a:rPr lang="en-US" sz="1800" b="0" i="0" dirty="0" err="1">
                          <a:solidFill>
                            <a:schemeClr val="dk1"/>
                          </a:solidFill>
                          <a:latin typeface="Calibri"/>
                          <a:ea typeface="Calibri"/>
                          <a:cs typeface="Calibri"/>
                          <a:sym typeface="Calibri"/>
                        </a:rPr>
                        <a:t>l'utérus</a:t>
                      </a:r>
                      <a:r>
                        <a:rPr lang="en-US" sz="1800" b="0" i="0" dirty="0">
                          <a:solidFill>
                            <a:schemeClr val="dk1"/>
                          </a:solidFill>
                          <a:latin typeface="Calibri"/>
                          <a:ea typeface="Calibri"/>
                          <a:cs typeface="Calibri"/>
                          <a:sym typeface="Calibri"/>
                        </a:rPr>
                        <a:t> pour </a:t>
                      </a:r>
                      <a:r>
                        <a:rPr lang="en-US" sz="1800" b="0" i="0" dirty="0" err="1">
                          <a:solidFill>
                            <a:schemeClr val="dk1"/>
                          </a:solidFill>
                          <a:latin typeface="Calibri"/>
                          <a:ea typeface="Calibri"/>
                          <a:cs typeface="Calibri"/>
                          <a:sym typeface="Calibri"/>
                        </a:rPr>
                        <a:t>chaque</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semaine</a:t>
                      </a:r>
                      <a:r>
                        <a:rPr lang="en-US" sz="1800" b="0" i="0" dirty="0">
                          <a:solidFill>
                            <a:schemeClr val="dk1"/>
                          </a:solidFill>
                          <a:latin typeface="Calibri"/>
                          <a:ea typeface="Calibri"/>
                          <a:cs typeface="Calibri"/>
                          <a:sym typeface="Calibri"/>
                        </a:rPr>
                        <a:t> de </a:t>
                      </a:r>
                      <a:r>
                        <a:rPr lang="en-US" sz="1800" b="0" i="0" dirty="0" err="1">
                          <a:solidFill>
                            <a:schemeClr val="dk1"/>
                          </a:solidFill>
                          <a:latin typeface="Calibri"/>
                          <a:ea typeface="Calibri"/>
                          <a:cs typeface="Calibri"/>
                          <a:sym typeface="Calibri"/>
                        </a:rPr>
                        <a:t>grossesse</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compte</a:t>
                      </a:r>
                      <a:r>
                        <a:rPr lang="en-US" sz="1800" b="0" i="0" dirty="0">
                          <a:solidFill>
                            <a:schemeClr val="dk1"/>
                          </a:solidFill>
                          <a:latin typeface="Calibri"/>
                          <a:ea typeface="Calibri"/>
                          <a:cs typeface="Calibri"/>
                          <a:sym typeface="Calibri"/>
                        </a:rPr>
                        <a:t> à </a:t>
                      </a:r>
                      <a:r>
                        <a:rPr lang="en-US" sz="1800" b="0" i="0" dirty="0" err="1">
                          <a:solidFill>
                            <a:schemeClr val="dk1"/>
                          </a:solidFill>
                          <a:latin typeface="Calibri"/>
                          <a:ea typeface="Calibri"/>
                          <a:cs typeface="Calibri"/>
                          <a:sym typeface="Calibri"/>
                        </a:rPr>
                        <a:t>rebours</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visuel</a:t>
                      </a:r>
                      <a:r>
                        <a:rPr lang="en-US" sz="1800" b="0" i="0" dirty="0">
                          <a:solidFill>
                            <a:schemeClr val="dk1"/>
                          </a:solidFill>
                          <a:latin typeface="Calibri"/>
                          <a:ea typeface="Calibri"/>
                          <a:cs typeface="Calibri"/>
                          <a:sym typeface="Calibri"/>
                        </a:rPr>
                        <a:t> de la date </a:t>
                      </a:r>
                      <a:r>
                        <a:rPr lang="en-US" sz="1800" b="0" i="0" dirty="0" err="1">
                          <a:solidFill>
                            <a:schemeClr val="dk1"/>
                          </a:solidFill>
                          <a:latin typeface="Calibri"/>
                          <a:ea typeface="Calibri"/>
                          <a:cs typeface="Calibri"/>
                          <a:sym typeface="Calibri"/>
                        </a:rPr>
                        <a:t>d'accouchement</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vidéos</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hebdomadaires</a:t>
                      </a:r>
                      <a:r>
                        <a:rPr lang="en-US" sz="1800" b="0" i="0" dirty="0">
                          <a:solidFill>
                            <a:schemeClr val="dk1"/>
                          </a:solidFill>
                          <a:latin typeface="Calibri"/>
                          <a:ea typeface="Calibri"/>
                          <a:cs typeface="Calibri"/>
                          <a:sym typeface="Calibri"/>
                        </a:rPr>
                        <a:t> et </a:t>
                      </a:r>
                      <a:r>
                        <a:rPr lang="en-US" sz="1800" b="0" i="0" dirty="0" err="1">
                          <a:solidFill>
                            <a:schemeClr val="dk1"/>
                          </a:solidFill>
                          <a:latin typeface="Calibri"/>
                          <a:ea typeface="Calibri"/>
                          <a:cs typeface="Calibri"/>
                          <a:sym typeface="Calibri"/>
                        </a:rPr>
                        <a:t>contenu</a:t>
                      </a:r>
                      <a:r>
                        <a:rPr lang="en-US" sz="1800" b="0" i="0" dirty="0">
                          <a:solidFill>
                            <a:schemeClr val="dk1"/>
                          </a:solidFill>
                          <a:latin typeface="Calibri"/>
                          <a:ea typeface="Calibri"/>
                          <a:cs typeface="Calibri"/>
                          <a:sym typeface="Calibri"/>
                        </a:rPr>
                        <a:t> sur les </a:t>
                      </a:r>
                      <a:r>
                        <a:rPr lang="en-US" sz="1800" b="0" i="0" dirty="0" err="1">
                          <a:solidFill>
                            <a:schemeClr val="dk1"/>
                          </a:solidFill>
                          <a:latin typeface="Calibri"/>
                          <a:ea typeface="Calibri"/>
                          <a:cs typeface="Calibri"/>
                          <a:sym typeface="Calibri"/>
                        </a:rPr>
                        <a:t>symptômes</a:t>
                      </a:r>
                      <a:r>
                        <a:rPr lang="en-US" sz="1800" b="0" i="0" dirty="0">
                          <a:solidFill>
                            <a:schemeClr val="dk1"/>
                          </a:solidFill>
                          <a:latin typeface="Calibri"/>
                          <a:ea typeface="Calibri"/>
                          <a:cs typeface="Calibri"/>
                          <a:sym typeface="Calibri"/>
                        </a:rPr>
                        <a:t> de la </a:t>
                      </a:r>
                      <a:r>
                        <a:rPr lang="en-US" sz="1800" b="0" i="0" dirty="0" err="1">
                          <a:solidFill>
                            <a:schemeClr val="dk1"/>
                          </a:solidFill>
                          <a:latin typeface="Calibri"/>
                          <a:ea typeface="Calibri"/>
                          <a:cs typeface="Calibri"/>
                          <a:sym typeface="Calibri"/>
                        </a:rPr>
                        <a:t>grossesse</a:t>
                      </a:r>
                      <a:r>
                        <a:rPr lang="en-US" sz="1800" b="0" i="0" dirty="0">
                          <a:solidFill>
                            <a:schemeClr val="dk1"/>
                          </a:solidFill>
                          <a:latin typeface="Calibri"/>
                          <a:ea typeface="Calibri"/>
                          <a:cs typeface="Calibri"/>
                          <a:sym typeface="Calibri"/>
                        </a:rPr>
                        <a:t>, les </a:t>
                      </a:r>
                      <a:r>
                        <a:rPr lang="en-US" sz="1800" b="0" i="0" dirty="0" err="1">
                          <a:solidFill>
                            <a:schemeClr val="dk1"/>
                          </a:solidFill>
                          <a:latin typeface="Calibri"/>
                          <a:ea typeface="Calibri"/>
                          <a:cs typeface="Calibri"/>
                          <a:sym typeface="Calibri"/>
                        </a:rPr>
                        <a:t>changements</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corporels</a:t>
                      </a:r>
                      <a:r>
                        <a:rPr lang="en-US" sz="1800" b="0" i="0" dirty="0">
                          <a:solidFill>
                            <a:schemeClr val="dk1"/>
                          </a:solidFill>
                          <a:latin typeface="Calibri"/>
                          <a:ea typeface="Calibri"/>
                          <a:cs typeface="Calibri"/>
                          <a:sym typeface="Calibri"/>
                        </a:rPr>
                        <a:t> et les </a:t>
                      </a:r>
                      <a:r>
                        <a:rPr lang="en-US" sz="1800" b="0" i="0" dirty="0" err="1">
                          <a:solidFill>
                            <a:schemeClr val="dk1"/>
                          </a:solidFill>
                          <a:latin typeface="Calibri"/>
                          <a:ea typeface="Calibri"/>
                          <a:cs typeface="Calibri"/>
                          <a:sym typeface="Calibri"/>
                        </a:rPr>
                        <a:t>conseils</a:t>
                      </a:r>
                      <a:r>
                        <a:rPr lang="en-US" sz="1800" b="0" i="0" dirty="0">
                          <a:solidFill>
                            <a:schemeClr val="dk1"/>
                          </a:solidFill>
                          <a:latin typeface="Calibri"/>
                          <a:ea typeface="Calibri"/>
                          <a:cs typeface="Calibri"/>
                          <a:sym typeface="Calibri"/>
                        </a:rPr>
                        <a:t> pour </a:t>
                      </a:r>
                      <a:r>
                        <a:rPr lang="en-US" sz="1800" b="0" i="0" dirty="0" err="1">
                          <a:solidFill>
                            <a:schemeClr val="dk1"/>
                          </a:solidFill>
                          <a:latin typeface="Calibri"/>
                          <a:ea typeface="Calibri"/>
                          <a:cs typeface="Calibri"/>
                          <a:sym typeface="Calibri"/>
                        </a:rPr>
                        <a:t>bébé</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comparaison</a:t>
                      </a:r>
                      <a:r>
                        <a:rPr lang="en-US" sz="1800" b="0" i="0" dirty="0">
                          <a:solidFill>
                            <a:schemeClr val="dk1"/>
                          </a:solidFill>
                          <a:latin typeface="Calibri"/>
                          <a:ea typeface="Calibri"/>
                          <a:cs typeface="Calibri"/>
                          <a:sym typeface="Calibri"/>
                        </a:rPr>
                        <a:t> de la </a:t>
                      </a:r>
                      <a:r>
                        <a:rPr lang="en-US" sz="1800" b="0" i="0" dirty="0" err="1">
                          <a:solidFill>
                            <a:schemeClr val="dk1"/>
                          </a:solidFill>
                          <a:latin typeface="Calibri"/>
                          <a:ea typeface="Calibri"/>
                          <a:cs typeface="Calibri"/>
                          <a:sym typeface="Calibri"/>
                        </a:rPr>
                        <a:t>taille</a:t>
                      </a:r>
                      <a:r>
                        <a:rPr lang="en-US" sz="1800" b="0" i="0" dirty="0">
                          <a:solidFill>
                            <a:schemeClr val="dk1"/>
                          </a:solidFill>
                          <a:latin typeface="Calibri"/>
                          <a:ea typeface="Calibri"/>
                          <a:cs typeface="Calibri"/>
                          <a:sym typeface="Calibri"/>
                        </a:rPr>
                        <a:t> des </a:t>
                      </a:r>
                      <a:r>
                        <a:rPr lang="en-US" sz="1800" b="0" i="0" dirty="0" err="1">
                          <a:solidFill>
                            <a:schemeClr val="dk1"/>
                          </a:solidFill>
                          <a:latin typeface="Calibri"/>
                          <a:ea typeface="Calibri"/>
                          <a:cs typeface="Calibri"/>
                          <a:sym typeface="Calibri"/>
                        </a:rPr>
                        <a:t>bébés</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recherche</a:t>
                      </a:r>
                      <a:r>
                        <a:rPr lang="en-US" sz="1800" b="0" i="0" dirty="0">
                          <a:solidFill>
                            <a:schemeClr val="dk1"/>
                          </a:solidFill>
                          <a:latin typeface="Calibri"/>
                          <a:ea typeface="Calibri"/>
                          <a:cs typeface="Calibri"/>
                          <a:sym typeface="Calibri"/>
                        </a:rPr>
                        <a:t> de </a:t>
                      </a:r>
                      <a:r>
                        <a:rPr lang="en-US" sz="1800" b="0" i="0" dirty="0" err="1">
                          <a:solidFill>
                            <a:schemeClr val="dk1"/>
                          </a:solidFill>
                          <a:latin typeface="Calibri"/>
                          <a:ea typeface="Calibri"/>
                          <a:cs typeface="Calibri"/>
                          <a:sym typeface="Calibri"/>
                        </a:rPr>
                        <a:t>prénoms</a:t>
                      </a:r>
                      <a:r>
                        <a:rPr lang="en-US" sz="1800" b="0" i="0" dirty="0">
                          <a:solidFill>
                            <a:schemeClr val="dk1"/>
                          </a:solidFill>
                          <a:latin typeface="Calibri"/>
                          <a:ea typeface="Calibri"/>
                          <a:cs typeface="Calibri"/>
                          <a:sym typeface="Calibri"/>
                        </a:rPr>
                        <a:t>, </a:t>
                      </a:r>
                      <a:r>
                        <a:rPr lang="en-US" sz="1800" b="0" i="0" dirty="0" err="1">
                          <a:solidFill>
                            <a:schemeClr val="dk1"/>
                          </a:solidFill>
                          <a:latin typeface="Calibri"/>
                          <a:ea typeface="Calibri"/>
                          <a:cs typeface="Calibri"/>
                          <a:sym typeface="Calibri"/>
                        </a:rPr>
                        <a:t>suivi</a:t>
                      </a:r>
                      <a:r>
                        <a:rPr lang="en-US" sz="1800" b="0" i="0" dirty="0">
                          <a:solidFill>
                            <a:schemeClr val="dk1"/>
                          </a:solidFill>
                          <a:latin typeface="Calibri"/>
                          <a:ea typeface="Calibri"/>
                          <a:cs typeface="Calibri"/>
                          <a:sym typeface="Calibri"/>
                        </a:rPr>
                        <a:t> de la </a:t>
                      </a:r>
                      <a:r>
                        <a:rPr lang="en-US" sz="1800" b="0" i="0" dirty="0" err="1">
                          <a:solidFill>
                            <a:schemeClr val="dk1"/>
                          </a:solidFill>
                          <a:latin typeface="Calibri"/>
                          <a:ea typeface="Calibri"/>
                          <a:cs typeface="Calibri"/>
                          <a:sym typeface="Calibri"/>
                        </a:rPr>
                        <a:t>grossesse</a:t>
                      </a:r>
                      <a:r>
                        <a:rPr lang="en-US" sz="1800" b="0" i="0" dirty="0">
                          <a:solidFill>
                            <a:schemeClr val="dk1"/>
                          </a:solidFill>
                          <a:latin typeface="Calibri"/>
                          <a:ea typeface="Calibri"/>
                          <a:cs typeface="Calibri"/>
                          <a:sym typeface="Calibri"/>
                        </a:rPr>
                        <a:t> et </a:t>
                      </a:r>
                      <a:r>
                        <a:rPr lang="en-US" sz="1800" b="0" i="0" dirty="0" err="1">
                          <a:solidFill>
                            <a:schemeClr val="dk1"/>
                          </a:solidFill>
                          <a:latin typeface="Calibri"/>
                          <a:ea typeface="Calibri"/>
                          <a:cs typeface="Calibri"/>
                          <a:sym typeface="Calibri"/>
                        </a:rPr>
                        <a:t>calendrier</a:t>
                      </a:r>
                      <a:r>
                        <a:rPr lang="en-US" sz="1800" b="0" i="0" dirty="0">
                          <a:solidFill>
                            <a:schemeClr val="dk1"/>
                          </a:solidFill>
                          <a:latin typeface="Calibri"/>
                          <a:ea typeface="Calibri"/>
                          <a:cs typeface="Calibri"/>
                          <a:sym typeface="Calibri"/>
                        </a:rPr>
                        <a:t> de </a:t>
                      </a:r>
                      <a:r>
                        <a:rPr lang="en-US" sz="1800" b="0" i="0" dirty="0" err="1">
                          <a:solidFill>
                            <a:schemeClr val="dk1"/>
                          </a:solidFill>
                          <a:latin typeface="Calibri"/>
                          <a:ea typeface="Calibri"/>
                          <a:cs typeface="Calibri"/>
                          <a:sym typeface="Calibri"/>
                        </a:rPr>
                        <a:t>croissance</a:t>
                      </a:r>
                      <a:r>
                        <a:rPr lang="en-US" sz="1800" b="0" i="0" dirty="0">
                          <a:solidFill>
                            <a:schemeClr val="dk1"/>
                          </a:solidFill>
                          <a:latin typeface="Calibri"/>
                          <a:ea typeface="Calibri"/>
                          <a:cs typeface="Calibri"/>
                          <a:sym typeface="Calibri"/>
                        </a:rPr>
                        <a:t> du </a:t>
                      </a:r>
                      <a:r>
                        <a:rPr lang="en-US" sz="1800" b="0" i="0" dirty="0" err="1">
                          <a:solidFill>
                            <a:schemeClr val="dk1"/>
                          </a:solidFill>
                          <a:latin typeface="Calibri"/>
                          <a:ea typeface="Calibri"/>
                          <a:cs typeface="Calibri"/>
                          <a:sym typeface="Calibri"/>
                        </a:rPr>
                        <a:t>bébé</a:t>
                      </a:r>
                      <a:r>
                        <a:rPr lang="en-US" sz="1800" b="0" i="0" dirty="0">
                          <a:solidFill>
                            <a:schemeClr val="dk1"/>
                          </a:solidFill>
                          <a:latin typeface="Calibri"/>
                          <a:ea typeface="Calibri"/>
                          <a:cs typeface="Calibri"/>
                          <a:sym typeface="Calibri"/>
                        </a:rPr>
                        <a:t>, et </a:t>
                      </a:r>
                      <a:r>
                        <a:rPr lang="en-US" sz="1800" b="0" i="0" dirty="0" err="1">
                          <a:solidFill>
                            <a:schemeClr val="dk1"/>
                          </a:solidFill>
                          <a:latin typeface="Calibri"/>
                          <a:ea typeface="Calibri"/>
                          <a:cs typeface="Calibri"/>
                          <a:sym typeface="Calibri"/>
                        </a:rPr>
                        <a:t>bien</a:t>
                      </a:r>
                      <a:r>
                        <a:rPr lang="en-US" sz="1800" b="0" i="0" dirty="0">
                          <a:solidFill>
                            <a:schemeClr val="dk1"/>
                          </a:solidFill>
                          <a:latin typeface="Calibri"/>
                          <a:ea typeface="Calibri"/>
                          <a:cs typeface="Calibri"/>
                          <a:sym typeface="Calibri"/>
                        </a:rPr>
                        <a:t> plus encore.</a:t>
                      </a:r>
                      <a:endParaRPr sz="1800" dirty="0"/>
                    </a:p>
                  </a:txBody>
                  <a:tcPr marL="91450" marR="91450" marT="45725" marB="45725"/>
                </a:tc>
                <a:extLst>
                  <a:ext uri="{0D108BD9-81ED-4DB2-BD59-A6C34878D82A}">
                    <a16:rowId xmlns:a16="http://schemas.microsoft.com/office/drawing/2014/main" val="10003"/>
                  </a:ext>
                </a:extLst>
              </a:tr>
            </a:tbl>
          </a:graphicData>
        </a:graphic>
      </p:graphicFrame>
      <p:sp>
        <p:nvSpPr>
          <p:cNvPr id="477" name="Google Shape;477;p30"/>
          <p:cNvSpPr/>
          <p:nvPr/>
        </p:nvSpPr>
        <p:spPr>
          <a:xfrm>
            <a:off x="-2" y="14204"/>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8" name="Google Shape;478;p30"/>
          <p:cNvSpPr txBox="1"/>
          <p:nvPr/>
        </p:nvSpPr>
        <p:spPr>
          <a:xfrm>
            <a:off x="710001" y="14204"/>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479" name="Google Shape;479;p30"/>
          <p:cNvSpPr/>
          <p:nvPr/>
        </p:nvSpPr>
        <p:spPr>
          <a:xfrm>
            <a:off x="80373" y="104079"/>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1"/>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rgbClr val="FFFFFF"/>
                </a:solidFill>
                <a:latin typeface="Calibri"/>
                <a:ea typeface="Calibri"/>
                <a:cs typeface="Calibri"/>
                <a:sym typeface="Calibri"/>
              </a:rPr>
              <a:t>7.1.4 Grossesse et post-partum</a:t>
            </a:r>
            <a:endParaRPr sz="1800">
              <a:solidFill>
                <a:srgbClr val="FFFFFF"/>
              </a:solidFill>
              <a:latin typeface="Calibri"/>
              <a:ea typeface="Calibri"/>
              <a:cs typeface="Calibri"/>
              <a:sym typeface="Calibri"/>
            </a:endParaRPr>
          </a:p>
        </p:txBody>
      </p:sp>
      <p:sp>
        <p:nvSpPr>
          <p:cNvPr id="486" name="Google Shape;486;p31"/>
          <p:cNvSpPr txBox="1">
            <a:spLocks noGrp="1"/>
          </p:cNvSpPr>
          <p:nvPr>
            <p:ph type="title"/>
          </p:nvPr>
        </p:nvSpPr>
        <p:spPr>
          <a:xfrm>
            <a:off x="566150" y="610784"/>
            <a:ext cx="11059692" cy="6050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t>Apps de suivi de grossesse</a:t>
            </a:r>
            <a:endParaRPr>
              <a:solidFill>
                <a:srgbClr val="C00000"/>
              </a:solidFill>
            </a:endParaRPr>
          </a:p>
        </p:txBody>
      </p:sp>
      <p:graphicFrame>
        <p:nvGraphicFramePr>
          <p:cNvPr id="487" name="Google Shape;487;p31"/>
          <p:cNvGraphicFramePr/>
          <p:nvPr/>
        </p:nvGraphicFramePr>
        <p:xfrm>
          <a:off x="566150" y="1283710"/>
          <a:ext cx="11059700" cy="3566190"/>
        </p:xfrm>
        <a:graphic>
          <a:graphicData uri="http://schemas.openxmlformats.org/drawingml/2006/table">
            <a:tbl>
              <a:tblPr firstRow="1" bandRow="1">
                <a:noFill/>
                <a:tableStyleId>{5AA30A95-392D-467E-A0BD-B965ABA7212F}</a:tableStyleId>
              </a:tblPr>
              <a:tblGrid>
                <a:gridCol w="1915800">
                  <a:extLst>
                    <a:ext uri="{9D8B030D-6E8A-4147-A177-3AD203B41FA5}">
                      <a16:colId xmlns:a16="http://schemas.microsoft.com/office/drawing/2014/main" val="20000"/>
                    </a:ext>
                  </a:extLst>
                </a:gridCol>
                <a:gridCol w="74022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665525">
                  <a:extLst>
                    <a:ext uri="{9D8B030D-6E8A-4147-A177-3AD203B41FA5}">
                      <a16:colId xmlns:a16="http://schemas.microsoft.com/office/drawing/2014/main" val="20003"/>
                    </a:ext>
                  </a:extLst>
                </a:gridCol>
                <a:gridCol w="5671350">
                  <a:extLst>
                    <a:ext uri="{9D8B030D-6E8A-4147-A177-3AD203B41FA5}">
                      <a16:colId xmlns:a16="http://schemas.microsoft.com/office/drawing/2014/main" val="20004"/>
                    </a:ext>
                  </a:extLst>
                </a:gridCol>
              </a:tblGrid>
              <a:tr h="623675">
                <a:tc>
                  <a:txBody>
                    <a:bodyPr/>
                    <a:lstStyle/>
                    <a:p>
                      <a:pPr marL="0" marR="0" lvl="0" indent="0" algn="l" rtl="0">
                        <a:spcBef>
                          <a:spcPts val="0"/>
                        </a:spcBef>
                        <a:spcAft>
                          <a:spcPts val="0"/>
                        </a:spcAft>
                        <a:buNone/>
                      </a:pPr>
                      <a:r>
                        <a:rPr lang="en-US" sz="1800"/>
                        <a:t>Nom</a:t>
                      </a:r>
                      <a:endParaRPr/>
                    </a:p>
                  </a:txBody>
                  <a:tcPr marL="91450" marR="91450" marT="45725" marB="45725"/>
                </a:tc>
                <a:tc>
                  <a:txBody>
                    <a:bodyPr/>
                    <a:lstStyle/>
                    <a:p>
                      <a:pPr marL="0" marR="0" lvl="0" indent="0" algn="l" rtl="0">
                        <a:spcBef>
                          <a:spcPts val="0"/>
                        </a:spcBef>
                        <a:spcAft>
                          <a:spcPts val="0"/>
                        </a:spcAft>
                        <a:buNone/>
                      </a:pPr>
                      <a:r>
                        <a:rPr lang="en-US" sz="1800"/>
                        <a:t>Coût</a:t>
                      </a:r>
                      <a:endParaRPr/>
                    </a:p>
                  </a:txBody>
                  <a:tcPr marL="91450" marR="91450" marT="45725" marB="45725"/>
                </a:tc>
                <a:tc>
                  <a:txBody>
                    <a:bodyPr/>
                    <a:lstStyle/>
                    <a:p>
                      <a:pPr marL="0" marR="0" lvl="0" indent="0" algn="l" rtl="0">
                        <a:spcBef>
                          <a:spcPts val="0"/>
                        </a:spcBef>
                        <a:spcAft>
                          <a:spcPts val="0"/>
                        </a:spcAft>
                        <a:buNone/>
                      </a:pPr>
                      <a:r>
                        <a:rPr lang="en-US" sz="1800"/>
                        <a:t>Disponible sur</a:t>
                      </a:r>
                      <a:endParaRPr/>
                    </a:p>
                  </a:txBody>
                  <a:tcPr marL="91450" marR="91450" marT="45725" marB="45725"/>
                </a:tc>
                <a:tc>
                  <a:txBody>
                    <a:bodyPr/>
                    <a:lstStyle/>
                    <a:p>
                      <a:pPr marL="0" marR="0" lvl="0" indent="0" algn="l" rtl="0">
                        <a:spcBef>
                          <a:spcPts val="0"/>
                        </a:spcBef>
                        <a:spcAft>
                          <a:spcPts val="0"/>
                        </a:spcAft>
                        <a:buNone/>
                      </a:pPr>
                      <a:r>
                        <a:rPr lang="en-US" sz="1800"/>
                        <a:t>Lien</a:t>
                      </a:r>
                      <a:endParaRPr/>
                    </a:p>
                  </a:txBody>
                  <a:tcPr marL="91450" marR="91450" marT="45725" marB="45725"/>
                </a:tc>
                <a:tc>
                  <a:txBody>
                    <a:bodyPr/>
                    <a:lstStyle/>
                    <a:p>
                      <a:pPr marL="0" marR="0" lvl="0" indent="0" algn="l" rtl="0">
                        <a:spcBef>
                          <a:spcPts val="0"/>
                        </a:spcBef>
                        <a:spcAft>
                          <a:spcPts val="0"/>
                        </a:spcAft>
                        <a:buNone/>
                      </a:pPr>
                      <a:r>
                        <a:rPr lang="en-US" sz="1800"/>
                        <a:t>Description</a:t>
                      </a:r>
                      <a:endParaRPr/>
                    </a:p>
                  </a:txBody>
                  <a:tcPr marL="91450" marR="91450" marT="45725" marB="45725"/>
                </a:tc>
                <a:extLst>
                  <a:ext uri="{0D108BD9-81ED-4DB2-BD59-A6C34878D82A}">
                    <a16:rowId xmlns:a16="http://schemas.microsoft.com/office/drawing/2014/main" val="10000"/>
                  </a:ext>
                </a:extLst>
              </a:tr>
              <a:tr h="623675">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Germe</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Gratuit/Premium</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Android, IOS</a:t>
                      </a:r>
                      <a:endParaRPr sz="1800"/>
                    </a:p>
                  </a:txBody>
                  <a:tcPr marL="91450" marR="91450" marT="45725" marB="45725"/>
                </a:tc>
                <a:tc>
                  <a:txBody>
                    <a:bodyPr/>
                    <a:lstStyle/>
                    <a:p>
                      <a:pPr marL="0" marR="0" lvl="0" indent="0" algn="l" rtl="0">
                        <a:spcBef>
                          <a:spcPts val="0"/>
                        </a:spcBef>
                        <a:spcAft>
                          <a:spcPts val="0"/>
                        </a:spcAft>
                        <a:buNone/>
                      </a:pPr>
                      <a:r>
                        <a:rPr lang="en-US" sz="1400" b="0" i="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https://sprout-apps.com/sprout-pregnancy-iphone-app/</a:t>
                      </a:r>
                      <a:endParaRPr sz="1400"/>
                    </a:p>
                  </a:txBody>
                  <a:tcPr marL="91450" marR="91450" marT="45725" marB="45725"/>
                </a:tc>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Calculatrice de la date d'accouchement, informations quotidiennes et hebdomadaires sur la mère et le bébé en développement, suivi du poids, compteur de coups de pied, minuteur de contractions, listes de contrôle, etc.</a:t>
                      </a:r>
                      <a:endParaRPr sz="1800"/>
                    </a:p>
                  </a:txBody>
                  <a:tcPr marL="91450" marR="91450" marT="45725" marB="45725"/>
                </a:tc>
                <a:extLst>
                  <a:ext uri="{0D108BD9-81ED-4DB2-BD59-A6C34878D82A}">
                    <a16:rowId xmlns:a16="http://schemas.microsoft.com/office/drawing/2014/main" val="10001"/>
                  </a:ext>
                </a:extLst>
              </a:tr>
              <a:tr h="890975">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Momly</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a:solidFill>
                            <a:schemeClr val="dk1"/>
                          </a:solidFill>
                          <a:latin typeface="Calibri"/>
                          <a:ea typeface="Calibri"/>
                          <a:cs typeface="Calibri"/>
                          <a:sym typeface="Calibri"/>
                        </a:rPr>
                        <a:t>Gratuit/Premium</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a:solidFill>
                            <a:schemeClr val="dk1"/>
                          </a:solidFill>
                          <a:latin typeface="Calibri"/>
                          <a:ea typeface="Calibri"/>
                          <a:cs typeface="Calibri"/>
                          <a:sym typeface="Calibri"/>
                        </a:rPr>
                        <a:t>Android</a:t>
                      </a: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400" b="0" i="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https://play.google.com/store/apps/details?id=com.pregnancy.tracker.due.date.countdown.contraction.timer&amp;hl=en_SG</a:t>
                      </a:r>
                      <a:endParaRPr sz="14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Grossesse semaine par semaine - Conseils et articles, visualisation de la taille du bébé, compte à rebours de la date d'échéance, calendrier de grossesse, liste des prénoms de bébé, chronomètre des contractions, plan d'accouchement, liste de contrôle du sac d'hôpital, liste d'achats pour bébé et bien plus encore.</a:t>
                      </a:r>
                      <a:endParaRPr sz="1800"/>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488" name="Google Shape;488;p31"/>
          <p:cNvGraphicFramePr/>
          <p:nvPr/>
        </p:nvGraphicFramePr>
        <p:xfrm>
          <a:off x="566150" y="4991080"/>
          <a:ext cx="11059700" cy="1463050"/>
        </p:xfrm>
        <a:graphic>
          <a:graphicData uri="http://schemas.openxmlformats.org/drawingml/2006/table">
            <a:tbl>
              <a:tblPr firstRow="1" bandRow="1">
                <a:noFill/>
                <a:tableStyleId>{5AA30A95-392D-467E-A0BD-B965ABA7212F}</a:tableStyleId>
              </a:tblPr>
              <a:tblGrid>
                <a:gridCol w="1915800">
                  <a:extLst>
                    <a:ext uri="{9D8B030D-6E8A-4147-A177-3AD203B41FA5}">
                      <a16:colId xmlns:a16="http://schemas.microsoft.com/office/drawing/2014/main" val="20000"/>
                    </a:ext>
                  </a:extLst>
                </a:gridCol>
                <a:gridCol w="740225">
                  <a:extLst>
                    <a:ext uri="{9D8B030D-6E8A-4147-A177-3AD203B41FA5}">
                      <a16:colId xmlns:a16="http://schemas.microsoft.com/office/drawing/2014/main" val="20001"/>
                    </a:ext>
                  </a:extLst>
                </a:gridCol>
                <a:gridCol w="1240975">
                  <a:extLst>
                    <a:ext uri="{9D8B030D-6E8A-4147-A177-3AD203B41FA5}">
                      <a16:colId xmlns:a16="http://schemas.microsoft.com/office/drawing/2014/main" val="20002"/>
                    </a:ext>
                  </a:extLst>
                </a:gridCol>
                <a:gridCol w="1491350">
                  <a:extLst>
                    <a:ext uri="{9D8B030D-6E8A-4147-A177-3AD203B41FA5}">
                      <a16:colId xmlns:a16="http://schemas.microsoft.com/office/drawing/2014/main" val="20003"/>
                    </a:ext>
                  </a:extLst>
                </a:gridCol>
                <a:gridCol w="5671350">
                  <a:extLst>
                    <a:ext uri="{9D8B030D-6E8A-4147-A177-3AD203B41FA5}">
                      <a16:colId xmlns:a16="http://schemas.microsoft.com/office/drawing/2014/main" val="20004"/>
                    </a:ext>
                  </a:extLst>
                </a:gridCol>
              </a:tblGrid>
              <a:tr h="623675">
                <a:tc>
                  <a:txBody>
                    <a:bodyPr/>
                    <a:lstStyle/>
                    <a:p>
                      <a:pPr marL="0" marR="0" lvl="0" indent="0" algn="l" rtl="0">
                        <a:spcBef>
                          <a:spcPts val="0"/>
                        </a:spcBef>
                        <a:spcAft>
                          <a:spcPts val="0"/>
                        </a:spcAft>
                        <a:buNone/>
                      </a:pPr>
                      <a:r>
                        <a:rPr lang="en-US" sz="1800" b="0">
                          <a:solidFill>
                            <a:schemeClr val="dk1"/>
                          </a:solidFill>
                        </a:rPr>
                        <a:t>Qu'est-ce qui vous attend ? - </a:t>
                      </a:r>
                      <a:r>
                        <a:rPr lang="en-US" sz="1800" b="0" i="0">
                          <a:solidFill>
                            <a:schemeClr val="dk1"/>
                          </a:solidFill>
                          <a:latin typeface="Calibri"/>
                          <a:ea typeface="Calibri"/>
                          <a:cs typeface="Calibri"/>
                          <a:sym typeface="Calibri"/>
                        </a:rPr>
                        <a:t>Suivi de grossesse et de bébé</a:t>
                      </a:r>
                      <a:endParaRPr sz="1800"/>
                    </a:p>
                  </a:txBody>
                  <a:tcPr marL="91450" marR="91450" marT="45725" marB="45725">
                    <a:solidFill>
                      <a:srgbClr val="D5DBE5"/>
                    </a:solidFill>
                  </a:tcPr>
                </a:tc>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Gratuit</a:t>
                      </a:r>
                      <a:endParaRPr sz="1800"/>
                    </a:p>
                  </a:txBody>
                  <a:tcPr marL="91450" marR="91450" marT="45725" marB="45725">
                    <a:solidFill>
                      <a:srgbClr val="D5DBE5"/>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a:solidFill>
                            <a:schemeClr val="dk1"/>
                          </a:solidFill>
                          <a:latin typeface="Calibri"/>
                          <a:ea typeface="Calibri"/>
                          <a:cs typeface="Calibri"/>
                          <a:sym typeface="Calibri"/>
                        </a:rPr>
                        <a:t>Android, IOS</a:t>
                      </a:r>
                      <a:endParaRPr sz="1800"/>
                    </a:p>
                  </a:txBody>
                  <a:tcPr marL="91450" marR="91450" marT="45725" marB="45725">
                    <a:solidFill>
                      <a:srgbClr val="D5DBE5"/>
                    </a:solidFill>
                  </a:tcPr>
                </a:tc>
                <a:tc>
                  <a:txBody>
                    <a:bodyPr/>
                    <a:lstStyle/>
                    <a:p>
                      <a:pPr marL="0" marR="0" lvl="0" indent="0" algn="l" rtl="0">
                        <a:spcBef>
                          <a:spcPts val="0"/>
                        </a:spcBef>
                        <a:spcAft>
                          <a:spcPts val="0"/>
                        </a:spcAft>
                        <a:buNone/>
                      </a:pPr>
                      <a:r>
                        <a:rPr lang="en-US" sz="1400" b="0" i="0" u="sng" strike="noStrike">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https://www.whattoexpect.com/mobile-app/</a:t>
                      </a:r>
                      <a:endParaRPr sz="1400"/>
                    </a:p>
                  </a:txBody>
                  <a:tcPr marL="91450" marR="91450" marT="45725" marB="45725">
                    <a:solidFill>
                      <a:srgbClr val="D5DBE5"/>
                    </a:solidFill>
                  </a:tcPr>
                </a:tc>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Calculatrice de la date d'échéance, suivi de la grossesse, comparaison de la taille du bébé, suivi des symptômes, du poids de la grossesse, des coups de pied et des souvenirs, articles revus par des experts sur les symptômes de la grossesse et la santé, vidéos et plus encore.</a:t>
                      </a:r>
                      <a:endParaRPr sz="1800"/>
                    </a:p>
                  </a:txBody>
                  <a:tcPr marL="91450" marR="91450" marT="45725" marB="45725">
                    <a:solidFill>
                      <a:srgbClr val="D5DBE5"/>
                    </a:solidFill>
                  </a:tcPr>
                </a:tc>
                <a:extLst>
                  <a:ext uri="{0D108BD9-81ED-4DB2-BD59-A6C34878D82A}">
                    <a16:rowId xmlns:a16="http://schemas.microsoft.com/office/drawing/2014/main" val="10000"/>
                  </a:ext>
                </a:extLst>
              </a:tr>
            </a:tbl>
          </a:graphicData>
        </a:graphic>
      </p:graphicFrame>
      <p:sp>
        <p:nvSpPr>
          <p:cNvPr id="489" name="Google Shape;489;p31"/>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0" name="Google Shape;490;p31"/>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491" name="Google Shape;491;p31"/>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2"/>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rgbClr val="FFFFFF"/>
                </a:solidFill>
                <a:latin typeface="Calibri"/>
                <a:ea typeface="Calibri"/>
                <a:cs typeface="Calibri"/>
                <a:sym typeface="Calibri"/>
              </a:rPr>
              <a:t>7.1.4 Grossesse et post-partum</a:t>
            </a:r>
            <a:endParaRPr sz="1800">
              <a:solidFill>
                <a:srgbClr val="FFFFFF"/>
              </a:solidFill>
              <a:latin typeface="Calibri"/>
              <a:ea typeface="Calibri"/>
              <a:cs typeface="Calibri"/>
              <a:sym typeface="Calibri"/>
            </a:endParaRPr>
          </a:p>
        </p:txBody>
      </p:sp>
      <p:sp>
        <p:nvSpPr>
          <p:cNvPr id="498" name="Google Shape;498;p32"/>
          <p:cNvSpPr txBox="1">
            <a:spLocks noGrp="1"/>
          </p:cNvSpPr>
          <p:nvPr>
            <p:ph type="title"/>
          </p:nvPr>
        </p:nvSpPr>
        <p:spPr>
          <a:xfrm>
            <a:off x="566154" y="928036"/>
            <a:ext cx="11059800" cy="605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t>Apps de suivi de grossesse</a:t>
            </a:r>
            <a:endParaRPr>
              <a:solidFill>
                <a:srgbClr val="C00000"/>
              </a:solidFill>
            </a:endParaRPr>
          </a:p>
        </p:txBody>
      </p:sp>
      <p:sp>
        <p:nvSpPr>
          <p:cNvPr id="499" name="Google Shape;499;p32"/>
          <p:cNvSpPr/>
          <p:nvPr/>
        </p:nvSpPr>
        <p:spPr>
          <a:xfrm>
            <a:off x="566153" y="1533132"/>
            <a:ext cx="11059800" cy="4832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Vidéos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https://www.youtube.com/watch?v=WncQSJDsbTU - Amila Pregnancy Tracker (Hindi) </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
            </a:r>
            <a:br>
              <a:rPr lang="en-US" sz="1800" b="1">
                <a:solidFill>
                  <a:schemeClr val="dk1"/>
                </a:solidFill>
                <a:latin typeface="Calibri"/>
                <a:ea typeface="Calibri"/>
                <a:cs typeface="Calibri"/>
                <a:sym typeface="Calibri"/>
              </a:rPr>
            </a:br>
            <a:r>
              <a:rPr lang="en-US" sz="1800" b="1">
                <a:solidFill>
                  <a:schemeClr val="dk1"/>
                </a:solidFill>
                <a:latin typeface="Calibri"/>
                <a:ea typeface="Calibri"/>
                <a:cs typeface="Calibri"/>
                <a:sym typeface="Calibri"/>
              </a:rPr>
              <a:t>https://www.youtube.com/watch?v=lKtxxnHn9vM - Ovia Pregnancy Tracker (anglais)</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https://www.youtube.com/watch?v=8UIMBDHjUjk - BabyCenter (Punjabi)</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https://www.youtube.com/watch?v=YJoFfezQEbQ - What to Expect review (anglais)</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
            </a:r>
            <a:br>
              <a:rPr lang="en-US" sz="1800" b="1">
                <a:solidFill>
                  <a:schemeClr val="dk1"/>
                </a:solidFill>
                <a:latin typeface="Calibri"/>
                <a:ea typeface="Calibri"/>
                <a:cs typeface="Calibri"/>
                <a:sym typeface="Calibri"/>
              </a:rPr>
            </a:br>
            <a:r>
              <a:rPr lang="en-US" sz="1800" b="1"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https://www.youtube.com/watch?v=QvC_ZBodr80 </a:t>
            </a:r>
            <a:r>
              <a:rPr lang="en-US" sz="1800" b="1">
                <a:solidFill>
                  <a:schemeClr val="dk1"/>
                </a:solidFill>
                <a:latin typeface="Calibri"/>
                <a:ea typeface="Calibri"/>
                <a:cs typeface="Calibri"/>
                <a:sym typeface="Calibri"/>
              </a:rPr>
              <a:t>- Tutoriel de l'application Sprout Pregnancy (anglais)</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https://www.youtube.com/watch?v=hsEW_j20P5w </a:t>
            </a:r>
            <a:r>
              <a:rPr lang="en-US" sz="1800" b="1">
                <a:solidFill>
                  <a:schemeClr val="dk1"/>
                </a:solidFill>
                <a:latin typeface="Calibri"/>
                <a:ea typeface="Calibri"/>
                <a:cs typeface="Calibri"/>
                <a:sym typeface="Calibri"/>
              </a:rPr>
              <a:t>- Pregnancy App Reviews : Pregnancy+, What to Expect, Baby Bump Pro, The Bump, Sprout, Pink Pad Pro, Baby Center, Ovia Pregnancy (anglais)</a:t>
            </a:r>
            <a:br>
              <a:rPr lang="en-US" sz="1800" b="1">
                <a:solidFill>
                  <a:schemeClr val="dk1"/>
                </a:solidFill>
                <a:latin typeface="Calibri"/>
                <a:ea typeface="Calibri"/>
                <a:cs typeface="Calibri"/>
                <a:sym typeface="Calibri"/>
              </a:rPr>
            </a:b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32"/>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1" name="Google Shape;501;p32"/>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502" name="Google Shape;502;p32"/>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33" descr="Ambition abstract concept"/>
          <p:cNvPicPr preferRelativeResize="0"/>
          <p:nvPr/>
        </p:nvPicPr>
        <p:blipFill rotWithShape="1">
          <a:blip r:embed="rId3">
            <a:alphaModFix/>
          </a:blip>
          <a:srcRect/>
          <a:stretch/>
        </p:blipFill>
        <p:spPr>
          <a:xfrm>
            <a:off x="7049151" y="822825"/>
            <a:ext cx="4838550" cy="4686724"/>
          </a:xfrm>
          <a:prstGeom prst="rect">
            <a:avLst/>
          </a:prstGeom>
          <a:noFill/>
          <a:ln>
            <a:noFill/>
          </a:ln>
        </p:spPr>
      </p:pic>
      <p:sp>
        <p:nvSpPr>
          <p:cNvPr id="509" name="Google Shape;509;p33"/>
          <p:cNvSpPr txBox="1">
            <a:spLocks noGrp="1"/>
          </p:cNvSpPr>
          <p:nvPr>
            <p:ph type="title"/>
          </p:nvPr>
        </p:nvSpPr>
        <p:spPr>
          <a:xfrm>
            <a:off x="558000" y="3179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7.1.5</a:t>
            </a:r>
            <a:r>
              <a:rPr lang="en-US"/>
              <a:t/>
            </a:r>
            <a:br>
              <a:rPr lang="en-US"/>
            </a:br>
            <a:r>
              <a:rPr lang="en-US">
                <a:solidFill>
                  <a:srgbClr val="C01E24"/>
                </a:solidFill>
              </a:rPr>
              <a:t>Dépistage et prévention</a:t>
            </a:r>
            <a:endParaRPr>
              <a:solidFill>
                <a:srgbClr val="C01E24"/>
              </a:solidFill>
            </a:endParaRPr>
          </a:p>
        </p:txBody>
      </p:sp>
      <p:sp>
        <p:nvSpPr>
          <p:cNvPr id="510" name="Google Shape;510;p33"/>
          <p:cNvSpPr txBox="1">
            <a:spLocks noGrp="1"/>
          </p:cNvSpPr>
          <p:nvPr>
            <p:ph type="body" idx="1"/>
          </p:nvPr>
        </p:nvSpPr>
        <p:spPr>
          <a:xfrm>
            <a:off x="558000" y="1398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511" name="Google Shape;511;p33"/>
          <p:cNvSpPr txBox="1">
            <a:spLocks noGrp="1"/>
          </p:cNvSpPr>
          <p:nvPr>
            <p:ph type="body" idx="2"/>
          </p:nvPr>
        </p:nvSpPr>
        <p:spPr>
          <a:xfrm>
            <a:off x="617621" y="2087843"/>
            <a:ext cx="7160100" cy="4008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SzPts val="2200"/>
              <a:buNone/>
            </a:pPr>
            <a:r>
              <a:rPr lang="en-US"/>
              <a:t>Pour en savoir plus :</a:t>
            </a:r>
            <a:endParaRPr/>
          </a:p>
          <a:p>
            <a:pPr marL="228600" lvl="0" indent="-228600" algn="l" rtl="0">
              <a:lnSpc>
                <a:spcPct val="150000"/>
              </a:lnSpc>
              <a:spcBef>
                <a:spcPts val="1200"/>
              </a:spcBef>
              <a:spcAft>
                <a:spcPts val="0"/>
              </a:spcAft>
              <a:buSzPts val="2200"/>
              <a:buChar char="▪"/>
            </a:pPr>
            <a:r>
              <a:rPr lang="en-US"/>
              <a:t>Les concepts de base concernant les différences entre les sexes en matière de santé.</a:t>
            </a:r>
            <a:endParaRPr/>
          </a:p>
          <a:p>
            <a:pPr marL="228600" lvl="0" indent="-228600" algn="l" rtl="0">
              <a:lnSpc>
                <a:spcPct val="150000"/>
              </a:lnSpc>
              <a:spcBef>
                <a:spcPts val="1200"/>
              </a:spcBef>
              <a:spcAft>
                <a:spcPts val="0"/>
              </a:spcAft>
              <a:buSzPts val="2200"/>
              <a:buChar char="▪"/>
            </a:pPr>
            <a:r>
              <a:rPr lang="en-US"/>
              <a:t>Les cancers gynécologiques et du sein.</a:t>
            </a:r>
            <a:endParaRPr/>
          </a:p>
          <a:p>
            <a:pPr marL="228600" lvl="0" indent="-228600" algn="l" rtl="0">
              <a:lnSpc>
                <a:spcPct val="150000"/>
              </a:lnSpc>
              <a:spcBef>
                <a:spcPts val="1200"/>
              </a:spcBef>
              <a:spcAft>
                <a:spcPts val="0"/>
              </a:spcAft>
              <a:buSzPts val="2200"/>
              <a:buChar char="▪"/>
            </a:pPr>
            <a:r>
              <a:rPr lang="en-US"/>
              <a:t>La prévention et le dépistage.</a:t>
            </a:r>
            <a:endParaRPr/>
          </a:p>
          <a:p>
            <a:pPr marL="228600" lvl="0" indent="-228600" algn="l" rtl="0">
              <a:lnSpc>
                <a:spcPct val="150000"/>
              </a:lnSpc>
              <a:spcBef>
                <a:spcPts val="1200"/>
              </a:spcBef>
              <a:spcAft>
                <a:spcPts val="0"/>
              </a:spcAft>
              <a:buClr>
                <a:srgbClr val="C01E24"/>
              </a:buClr>
              <a:buSzPts val="2200"/>
              <a:buChar char="▪"/>
            </a:pPr>
            <a:r>
              <a:rPr lang="en-US"/>
              <a:t>Voir des exemples d'applications de santé dans ce domaine.</a:t>
            </a:r>
            <a:endParaRPr sz="2400"/>
          </a:p>
        </p:txBody>
      </p:sp>
      <p:sp>
        <p:nvSpPr>
          <p:cNvPr id="512" name="Google Shape;512;p33"/>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4"/>
          <p:cNvSpPr txBox="1">
            <a:spLocks noGrp="1"/>
          </p:cNvSpPr>
          <p:nvPr>
            <p:ph type="title"/>
          </p:nvPr>
        </p:nvSpPr>
        <p:spPr>
          <a:xfrm>
            <a:off x="1067338" y="836825"/>
            <a:ext cx="9878100" cy="540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Différences de santé entre les hommes et les femmes</a:t>
            </a:r>
            <a:endParaRPr/>
          </a:p>
        </p:txBody>
      </p:sp>
      <p:sp>
        <p:nvSpPr>
          <p:cNvPr id="519" name="Google Shape;519;p34"/>
          <p:cNvSpPr txBox="1">
            <a:spLocks noGrp="1"/>
          </p:cNvSpPr>
          <p:nvPr>
            <p:ph type="body" idx="1"/>
          </p:nvPr>
        </p:nvSpPr>
        <p:spPr>
          <a:xfrm>
            <a:off x="3388752" y="1439385"/>
            <a:ext cx="7556700" cy="47928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680"/>
              <a:buNone/>
            </a:pPr>
            <a:r>
              <a:rPr lang="en-US" sz="1779"/>
              <a:t>Les différences de santé entre les sexes apparaissent dès la naissance et sont associées à l'espérance de vie et au vieillissement en bonne santé des hommes et des femmes. </a:t>
            </a:r>
            <a:endParaRPr sz="1779"/>
          </a:p>
          <a:p>
            <a:pPr marL="0" lvl="0" indent="0" algn="ctr" rtl="0">
              <a:lnSpc>
                <a:spcPct val="90000"/>
              </a:lnSpc>
              <a:spcBef>
                <a:spcPts val="1200"/>
              </a:spcBef>
              <a:spcAft>
                <a:spcPts val="0"/>
              </a:spcAft>
              <a:buSzPts val="1680"/>
              <a:buNone/>
            </a:pPr>
            <a:r>
              <a:rPr lang="en-US" sz="1779"/>
              <a:t/>
            </a:r>
            <a:br>
              <a:rPr lang="en-US" sz="1779"/>
            </a:br>
            <a:r>
              <a:rPr lang="en-US" sz="1779" b="1"/>
              <a:t>Les femmes vivent plus longtemps, mais avec des maladies et des handicaps</a:t>
            </a:r>
            <a:r>
              <a:rPr lang="en-US" sz="1779"/>
              <a:t>. </a:t>
            </a:r>
            <a:endParaRPr sz="1779"/>
          </a:p>
          <a:p>
            <a:pPr marL="0" lvl="0" indent="0" algn="ctr" rtl="0">
              <a:lnSpc>
                <a:spcPct val="90000"/>
              </a:lnSpc>
              <a:spcBef>
                <a:spcPts val="1200"/>
              </a:spcBef>
              <a:spcAft>
                <a:spcPts val="0"/>
              </a:spcAft>
              <a:buSzPts val="1680"/>
              <a:buNone/>
            </a:pPr>
            <a:endParaRPr sz="1779"/>
          </a:p>
          <a:p>
            <a:pPr marL="0" lvl="0" indent="0" algn="l" rtl="0">
              <a:lnSpc>
                <a:spcPct val="90000"/>
              </a:lnSpc>
              <a:spcBef>
                <a:spcPts val="1200"/>
              </a:spcBef>
              <a:spcAft>
                <a:spcPts val="0"/>
              </a:spcAft>
              <a:buSzPts val="1680"/>
              <a:buNone/>
            </a:pPr>
            <a:r>
              <a:rPr lang="en-US" sz="1779"/>
              <a:t>Les femmes vivent plus longtemps avec des </a:t>
            </a:r>
            <a:r>
              <a:rPr lang="en-US" sz="1779" b="1"/>
              <a:t>maladies neurodégénératives </a:t>
            </a:r>
            <a:r>
              <a:rPr lang="en-US" sz="1779"/>
              <a:t>et </a:t>
            </a:r>
            <a:r>
              <a:rPr lang="en-US" sz="1779" b="1"/>
              <a:t>rhumatismales </a:t>
            </a:r>
            <a:r>
              <a:rPr lang="en-US" sz="1779"/>
              <a:t>et souffrent plus fréquemment de chutes et de fractures.</a:t>
            </a:r>
            <a:endParaRPr sz="1779"/>
          </a:p>
          <a:p>
            <a:pPr marL="0" lvl="0" indent="0" algn="just" rtl="0">
              <a:lnSpc>
                <a:spcPct val="90000"/>
              </a:lnSpc>
              <a:spcBef>
                <a:spcPts val="1200"/>
              </a:spcBef>
              <a:spcAft>
                <a:spcPts val="0"/>
              </a:spcAft>
              <a:buSzPts val="1680"/>
              <a:buNone/>
            </a:pPr>
            <a:r>
              <a:rPr lang="en-US" sz="1779"/>
              <a:t/>
            </a:r>
            <a:br>
              <a:rPr lang="en-US" sz="1779"/>
            </a:br>
            <a:r>
              <a:rPr lang="en-US" sz="1779"/>
              <a:t>Chez les femmes, il faut également ajouter aux pathologies chroniques et à l'invalidité un risque plus élevé de </a:t>
            </a:r>
            <a:r>
              <a:rPr lang="en-US" sz="1779" b="1"/>
              <a:t>dépression</a:t>
            </a:r>
            <a:r>
              <a:rPr lang="en-US" sz="1779"/>
              <a:t>, dû à des conditions de maladie et de solitude plus fréquentes au cours des dernières années de vie que chez les hommes. </a:t>
            </a:r>
            <a:endParaRPr sz="1779"/>
          </a:p>
          <a:p>
            <a:pPr marL="0" lvl="0" indent="0" algn="just" rtl="0">
              <a:lnSpc>
                <a:spcPct val="90000"/>
              </a:lnSpc>
              <a:spcBef>
                <a:spcPts val="1200"/>
              </a:spcBef>
              <a:spcAft>
                <a:spcPts val="0"/>
              </a:spcAft>
              <a:buSzPts val="1680"/>
              <a:buNone/>
            </a:pPr>
            <a:endParaRPr sz="1779"/>
          </a:p>
          <a:p>
            <a:pPr marL="0" lvl="0" indent="0" algn="ctr" rtl="0">
              <a:lnSpc>
                <a:spcPct val="90000"/>
              </a:lnSpc>
              <a:spcBef>
                <a:spcPts val="1200"/>
              </a:spcBef>
              <a:spcAft>
                <a:spcPts val="0"/>
              </a:spcAft>
              <a:buSzPts val="1680"/>
              <a:buNone/>
            </a:pPr>
            <a:r>
              <a:rPr lang="en-US" sz="1779" b="1"/>
              <a:t>Vidéo : </a:t>
            </a:r>
            <a:r>
              <a:rPr lang="en-US" sz="1779"/>
              <a:t>Importance de la santé des femmes | Ce que vous ne savez peut-être pas sur la santé des femmes (anglais/hindi) - </a:t>
            </a:r>
            <a:r>
              <a:rPr lang="en-US" sz="1779" u="sng"/>
              <a:t>https://www.youtube.com/watch?v=lr7MOKB2glM </a:t>
            </a:r>
            <a:endParaRPr sz="1779" b="1"/>
          </a:p>
        </p:txBody>
      </p:sp>
      <p:sp>
        <p:nvSpPr>
          <p:cNvPr id="520" name="Google Shape;520;p34"/>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7.1.5 Dépistage et prévention </a:t>
            </a:r>
            <a:endParaRPr sz="1800">
              <a:solidFill>
                <a:schemeClr val="lt1"/>
              </a:solidFill>
              <a:latin typeface="Calibri"/>
              <a:ea typeface="Calibri"/>
              <a:cs typeface="Calibri"/>
              <a:sym typeface="Calibri"/>
            </a:endParaRPr>
          </a:p>
        </p:txBody>
      </p:sp>
      <p:pic>
        <p:nvPicPr>
          <p:cNvPr id="521" name="Google Shape;521;p34"/>
          <p:cNvPicPr preferRelativeResize="0"/>
          <p:nvPr/>
        </p:nvPicPr>
        <p:blipFill rotWithShape="1">
          <a:blip r:embed="rId3">
            <a:alphaModFix/>
          </a:blip>
          <a:srcRect/>
          <a:stretch/>
        </p:blipFill>
        <p:spPr>
          <a:xfrm>
            <a:off x="251575" y="1735705"/>
            <a:ext cx="2418398" cy="4645318"/>
          </a:xfrm>
          <a:prstGeom prst="rect">
            <a:avLst/>
          </a:prstGeom>
          <a:noFill/>
          <a:ln>
            <a:noFill/>
          </a:ln>
        </p:spPr>
      </p:pic>
      <p:sp>
        <p:nvSpPr>
          <p:cNvPr id="522" name="Google Shape;522;p34"/>
          <p:cNvSpPr/>
          <p:nvPr/>
        </p:nvSpPr>
        <p:spPr>
          <a:xfrm>
            <a:off x="9569597" y="6232173"/>
            <a:ext cx="2154000" cy="2475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523" name="Google Shape;523;p34"/>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4" name="Google Shape;524;p34"/>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525" name="Google Shape;525;p34"/>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5"/>
          <p:cNvSpPr txBox="1">
            <a:spLocks noGrp="1"/>
          </p:cNvSpPr>
          <p:nvPr>
            <p:ph type="title"/>
          </p:nvPr>
        </p:nvSpPr>
        <p:spPr>
          <a:xfrm>
            <a:off x="566149" y="685088"/>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Différences de santé entre les hommes et les femmes</a:t>
            </a:r>
            <a:endParaRPr/>
          </a:p>
        </p:txBody>
      </p:sp>
      <p:sp>
        <p:nvSpPr>
          <p:cNvPr id="532" name="Google Shape;532;p35"/>
          <p:cNvSpPr txBox="1">
            <a:spLocks noGrp="1"/>
          </p:cNvSpPr>
          <p:nvPr>
            <p:ph type="body" idx="1"/>
          </p:nvPr>
        </p:nvSpPr>
        <p:spPr>
          <a:xfrm>
            <a:off x="5426673" y="1512087"/>
            <a:ext cx="6275400" cy="5312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380"/>
              <a:buNone/>
            </a:pPr>
            <a:r>
              <a:rPr lang="en-US" sz="2280">
                <a:solidFill>
                  <a:srgbClr val="000000"/>
                </a:solidFill>
                <a:latin typeface="Calibri"/>
                <a:ea typeface="Calibri"/>
                <a:cs typeface="Calibri"/>
                <a:sym typeface="Calibri"/>
              </a:rPr>
              <a:t>L'hétérogénéité du mécanisme, de la manifestation, du pronostic et de la réponse au traitement des </a:t>
            </a:r>
            <a:r>
              <a:rPr lang="en-US" sz="2280" b="1">
                <a:solidFill>
                  <a:srgbClr val="000000"/>
                </a:solidFill>
                <a:latin typeface="Calibri"/>
                <a:ea typeface="Calibri"/>
                <a:cs typeface="Calibri"/>
                <a:sym typeface="Calibri"/>
              </a:rPr>
              <a:t>maladies cardiovasculaires </a:t>
            </a:r>
            <a:r>
              <a:rPr lang="en-US" sz="2280">
                <a:solidFill>
                  <a:srgbClr val="000000"/>
                </a:solidFill>
                <a:latin typeface="Calibri"/>
                <a:ea typeface="Calibri"/>
                <a:cs typeface="Calibri"/>
                <a:sym typeface="Calibri"/>
              </a:rPr>
              <a:t>est désormais évidente entre les patients masculins et féminins. Les maladies cardiovasculaires sont la principale cause de décès après la ménopause chez les femmes.</a:t>
            </a:r>
            <a:endParaRPr sz="1940"/>
          </a:p>
          <a:p>
            <a:pPr marL="0" lvl="0" indent="0" algn="l" rtl="0">
              <a:lnSpc>
                <a:spcPct val="80000"/>
              </a:lnSpc>
              <a:spcBef>
                <a:spcPts val="0"/>
              </a:spcBef>
              <a:spcAft>
                <a:spcPts val="0"/>
              </a:spcAft>
              <a:buSzPts val="2380"/>
              <a:buNone/>
            </a:pPr>
            <a:endParaRPr sz="2280">
              <a:solidFill>
                <a:srgbClr val="000000"/>
              </a:solidFill>
              <a:latin typeface="Calibri"/>
              <a:ea typeface="Calibri"/>
              <a:cs typeface="Calibri"/>
              <a:sym typeface="Calibri"/>
            </a:endParaRPr>
          </a:p>
          <a:p>
            <a:pPr marL="0" lvl="0" indent="0" algn="l" rtl="0">
              <a:lnSpc>
                <a:spcPct val="80000"/>
              </a:lnSpc>
              <a:spcBef>
                <a:spcPts val="0"/>
              </a:spcBef>
              <a:spcAft>
                <a:spcPts val="0"/>
              </a:spcAft>
              <a:buSzPts val="2210"/>
              <a:buNone/>
            </a:pPr>
            <a:r>
              <a:rPr lang="en-US" sz="2110" b="1"/>
              <a:t>L'ostéoporose </a:t>
            </a:r>
            <a:r>
              <a:rPr lang="en-US" sz="2110"/>
              <a:t>est quatre fois plus fréquente chez les femmes que chez les hommes, mais certaines données indiquent que les hommes ont tendance à souffrir davantage de complications liées à l'ostéoporose.</a:t>
            </a:r>
            <a:endParaRPr sz="1940"/>
          </a:p>
          <a:p>
            <a:pPr marL="0" lvl="0" indent="0" algn="l" rtl="0">
              <a:lnSpc>
                <a:spcPct val="80000"/>
              </a:lnSpc>
              <a:spcBef>
                <a:spcPts val="0"/>
              </a:spcBef>
              <a:spcAft>
                <a:spcPts val="0"/>
              </a:spcAft>
              <a:buSzPts val="2040"/>
              <a:buNone/>
            </a:pPr>
            <a:endParaRPr sz="1940"/>
          </a:p>
          <a:p>
            <a:pPr marL="0" lvl="0" indent="0" algn="l" rtl="0">
              <a:lnSpc>
                <a:spcPct val="80000"/>
              </a:lnSpc>
              <a:spcBef>
                <a:spcPts val="0"/>
              </a:spcBef>
              <a:spcAft>
                <a:spcPts val="0"/>
              </a:spcAft>
              <a:buSzPts val="2210"/>
              <a:buNone/>
            </a:pPr>
            <a:r>
              <a:rPr lang="en-US" sz="2110" b="1"/>
              <a:t>Le vieillissement </a:t>
            </a:r>
            <a:r>
              <a:rPr lang="en-US" sz="2110"/>
              <a:t>est un facteur de risque connu dans le développement des </a:t>
            </a:r>
            <a:r>
              <a:rPr lang="en-US" sz="2110" b="1"/>
              <a:t>cancers </a:t>
            </a:r>
            <a:r>
              <a:rPr lang="en-US" sz="2110"/>
              <a:t>et il y a une nette augmentation de l'incidence du cancer avec l'âge. Entre 30 et 50 ans, le taux de diagnostic de cancer est plus élevé chez les femmes que chez les hommes, car le cancer du sein est déjà relativement fréquent dans cette tranche d'âge.</a:t>
            </a:r>
            <a:endParaRPr sz="1940"/>
          </a:p>
          <a:p>
            <a:pPr marL="0" lvl="0" indent="0" algn="just" rtl="0">
              <a:lnSpc>
                <a:spcPct val="80000"/>
              </a:lnSpc>
              <a:spcBef>
                <a:spcPts val="0"/>
              </a:spcBef>
              <a:spcAft>
                <a:spcPts val="0"/>
              </a:spcAft>
              <a:buSzPts val="2380"/>
              <a:buNone/>
            </a:pPr>
            <a:endParaRPr sz="2280"/>
          </a:p>
        </p:txBody>
      </p:sp>
      <p:sp>
        <p:nvSpPr>
          <p:cNvPr id="533" name="Google Shape;533;p35"/>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7.1.5 Dépistage et prévention </a:t>
            </a:r>
            <a:endParaRPr sz="1800">
              <a:solidFill>
                <a:schemeClr val="lt1"/>
              </a:solidFill>
              <a:latin typeface="Calibri"/>
              <a:ea typeface="Calibri"/>
              <a:cs typeface="Calibri"/>
              <a:sym typeface="Calibri"/>
            </a:endParaRPr>
          </a:p>
        </p:txBody>
      </p:sp>
      <p:pic>
        <p:nvPicPr>
          <p:cNvPr id="534" name="Google Shape;534;p35"/>
          <p:cNvPicPr preferRelativeResize="0"/>
          <p:nvPr/>
        </p:nvPicPr>
        <p:blipFill rotWithShape="1">
          <a:blip r:embed="rId3">
            <a:alphaModFix/>
          </a:blip>
          <a:srcRect/>
          <a:stretch/>
        </p:blipFill>
        <p:spPr>
          <a:xfrm>
            <a:off x="557999" y="1743686"/>
            <a:ext cx="2552699" cy="3675427"/>
          </a:xfrm>
          <a:prstGeom prst="rect">
            <a:avLst/>
          </a:prstGeom>
          <a:noFill/>
          <a:ln>
            <a:noFill/>
          </a:ln>
        </p:spPr>
      </p:pic>
      <p:pic>
        <p:nvPicPr>
          <p:cNvPr id="535" name="Google Shape;535;p35"/>
          <p:cNvPicPr preferRelativeResize="0"/>
          <p:nvPr/>
        </p:nvPicPr>
        <p:blipFill rotWithShape="1">
          <a:blip r:embed="rId4">
            <a:alphaModFix/>
          </a:blip>
          <a:srcRect/>
          <a:stretch/>
        </p:blipFill>
        <p:spPr>
          <a:xfrm>
            <a:off x="2873973" y="1426436"/>
            <a:ext cx="2552701" cy="5052176"/>
          </a:xfrm>
          <a:prstGeom prst="rect">
            <a:avLst/>
          </a:prstGeom>
          <a:noFill/>
          <a:ln>
            <a:noFill/>
          </a:ln>
        </p:spPr>
      </p:pic>
      <p:sp>
        <p:nvSpPr>
          <p:cNvPr id="536" name="Google Shape;536;p35"/>
          <p:cNvSpPr/>
          <p:nvPr/>
        </p:nvSpPr>
        <p:spPr>
          <a:xfrm>
            <a:off x="9703280" y="6394647"/>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7">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537" name="Google Shape;537;p35"/>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8" name="Google Shape;538;p35"/>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539" name="Google Shape;539;p35"/>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6"/>
          <p:cNvSpPr txBox="1">
            <a:spLocks noGrp="1"/>
          </p:cNvSpPr>
          <p:nvPr>
            <p:ph type="title"/>
          </p:nvPr>
        </p:nvSpPr>
        <p:spPr>
          <a:xfrm>
            <a:off x="566150" y="638150"/>
            <a:ext cx="67740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Cancers gynécologiques et mammaires</a:t>
            </a:r>
            <a:endParaRPr/>
          </a:p>
        </p:txBody>
      </p:sp>
      <p:sp>
        <p:nvSpPr>
          <p:cNvPr id="546" name="Google Shape;546;p36"/>
          <p:cNvSpPr txBox="1">
            <a:spLocks noGrp="1"/>
          </p:cNvSpPr>
          <p:nvPr>
            <p:ph type="body" idx="1"/>
          </p:nvPr>
        </p:nvSpPr>
        <p:spPr>
          <a:xfrm>
            <a:off x="557998" y="1360714"/>
            <a:ext cx="7519201" cy="5027945"/>
          </a:xfrm>
          <a:prstGeom prst="rect">
            <a:avLst/>
          </a:prstGeom>
          <a:noFill/>
          <a:ln>
            <a:noFill/>
          </a:ln>
        </p:spPr>
        <p:txBody>
          <a:bodyPr spcFirstLastPara="1" wrap="square" lIns="91425" tIns="45700" rIns="91425" bIns="45700" anchor="t" anchorCtr="0">
            <a:noAutofit/>
          </a:bodyPr>
          <a:lstStyle/>
          <a:p>
            <a:pPr marL="228600" lvl="0" indent="-209550" algn="l" rtl="0">
              <a:lnSpc>
                <a:spcPct val="100000"/>
              </a:lnSpc>
              <a:spcBef>
                <a:spcPts val="0"/>
              </a:spcBef>
              <a:spcAft>
                <a:spcPts val="0"/>
              </a:spcAft>
              <a:buSzPts val="1740"/>
              <a:buChar char="▪"/>
            </a:pPr>
            <a:r>
              <a:rPr lang="en-US" sz="1740" i="1"/>
              <a:t>Le cancer </a:t>
            </a:r>
            <a:r>
              <a:rPr lang="en-US" sz="1740"/>
              <a:t>est une maladie dans laquelle les cellules du corps se développent de manière incontrôlée. Lorsque le cancer se déclare dans les organes reproducteurs d'une femme, il s'agit d'un </a:t>
            </a:r>
            <a:r>
              <a:rPr lang="en-US" sz="1740" i="1"/>
              <a:t>cancer gynécologique. Les </a:t>
            </a:r>
            <a:r>
              <a:rPr lang="en-US" sz="1740"/>
              <a:t>cinq principaux types de cancer gynécologique sont : le cancer </a:t>
            </a:r>
            <a:r>
              <a:rPr lang="en-US" sz="1740" u="sng">
                <a:solidFill>
                  <a:schemeClr val="hlink"/>
                </a:solidFill>
                <a:hlinkClick r:id="rId3"/>
              </a:rPr>
              <a:t>du col de l'utérus, le cancer de l'</a:t>
            </a:r>
            <a:r>
              <a:rPr lang="en-US" sz="1740" u="sng">
                <a:solidFill>
                  <a:schemeClr val="hlink"/>
                </a:solidFill>
                <a:hlinkClick r:id="rId4"/>
              </a:rPr>
              <a:t>ovaire, le cancer de l'</a:t>
            </a:r>
            <a:r>
              <a:rPr lang="en-US" sz="1740"/>
              <a:t>utérus</a:t>
            </a:r>
            <a:r>
              <a:rPr lang="en-US" sz="1740" u="sng">
                <a:solidFill>
                  <a:schemeClr val="hlink"/>
                </a:solidFill>
                <a:hlinkClick r:id="rId5"/>
              </a:rPr>
              <a:t>, le cancer </a:t>
            </a:r>
            <a:r>
              <a:rPr lang="en-US" sz="1740" u="sng">
                <a:solidFill>
                  <a:schemeClr val="hlink"/>
                </a:solidFill>
                <a:hlinkClick r:id="rId6"/>
              </a:rPr>
              <a:t>du vagin et le cancer de la vulve.</a:t>
            </a:r>
            <a:r>
              <a:rPr lang="en-US" sz="1740"/>
              <a:t> (Un sixième type de cancer gynécologique est le très rare cancer des trompes de Fallope).</a:t>
            </a:r>
            <a:endParaRPr sz="2080"/>
          </a:p>
          <a:p>
            <a:pPr marL="228600" lvl="0" indent="-209550" algn="l" rtl="0">
              <a:lnSpc>
                <a:spcPct val="100000"/>
              </a:lnSpc>
              <a:spcBef>
                <a:spcPts val="1800"/>
              </a:spcBef>
              <a:spcAft>
                <a:spcPts val="0"/>
              </a:spcAft>
              <a:buSzPts val="1740"/>
              <a:buChar char="▪"/>
            </a:pPr>
            <a:r>
              <a:rPr lang="en-US" sz="1740"/>
              <a:t>De tous les </a:t>
            </a:r>
            <a:r>
              <a:rPr lang="en-US" sz="1740" b="1"/>
              <a:t>cancers gynécologiques</a:t>
            </a:r>
            <a:r>
              <a:rPr lang="en-US" sz="1740"/>
              <a:t>, seul le cancer du col de l'utérus fait l'objet de </a:t>
            </a:r>
            <a:r>
              <a:rPr lang="en-US" sz="1740" u="sng">
                <a:solidFill>
                  <a:schemeClr val="hlink"/>
                </a:solidFill>
                <a:hlinkClick r:id="rId7"/>
              </a:rPr>
              <a:t>tests de dépistage </a:t>
            </a:r>
            <a:r>
              <a:rPr lang="en-US" sz="1740"/>
              <a:t>qui permettent de le détecter à un stade précoce, lorsque le traitement est le plus efficace.</a:t>
            </a:r>
            <a:endParaRPr sz="1740"/>
          </a:p>
          <a:p>
            <a:pPr marL="228600" lvl="0" indent="-209550" algn="l" rtl="0">
              <a:lnSpc>
                <a:spcPct val="100000"/>
              </a:lnSpc>
              <a:spcBef>
                <a:spcPts val="1800"/>
              </a:spcBef>
              <a:spcAft>
                <a:spcPts val="0"/>
              </a:spcAft>
              <a:buSzPts val="1740"/>
              <a:buChar char="▪"/>
            </a:pPr>
            <a:r>
              <a:rPr lang="en-US" sz="1740"/>
              <a:t>Environ une femme sur sept se voit diagnostiquer un </a:t>
            </a:r>
            <a:r>
              <a:rPr lang="en-US" sz="1740" b="1"/>
              <a:t>cancer du sein </a:t>
            </a:r>
            <a:r>
              <a:rPr lang="en-US" sz="1740"/>
              <a:t>au cours de sa vie. Les chances de guérison sont bonnes si le cancer est détecté à un stade précoce. C'est pourquoi il est essentiel que les femmes vérifient régulièrement si leurs seins ont changé et qu'elles fassent toujours examiner ces changements par un médecin généraliste. Dans de rares cas, un cancer du sein peut également être diagnostiqué chez l'homme.</a:t>
            </a:r>
            <a:endParaRPr sz="2080"/>
          </a:p>
          <a:p>
            <a:pPr marL="0" lvl="0" indent="0" algn="l" rtl="0">
              <a:lnSpc>
                <a:spcPct val="100000"/>
              </a:lnSpc>
              <a:spcBef>
                <a:spcPts val="1800"/>
              </a:spcBef>
              <a:spcAft>
                <a:spcPts val="0"/>
              </a:spcAft>
              <a:buSzPts val="2210"/>
              <a:buNone/>
            </a:pPr>
            <a:endParaRPr sz="1910"/>
          </a:p>
        </p:txBody>
      </p:sp>
      <p:sp>
        <p:nvSpPr>
          <p:cNvPr id="547" name="Google Shape;547;p36"/>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7.1.5 Dépistage et prévention </a:t>
            </a:r>
            <a:endParaRPr sz="1800">
              <a:solidFill>
                <a:schemeClr val="lt1"/>
              </a:solidFill>
              <a:latin typeface="Calibri"/>
              <a:ea typeface="Calibri"/>
              <a:cs typeface="Calibri"/>
              <a:sym typeface="Calibri"/>
            </a:endParaRPr>
          </a:p>
        </p:txBody>
      </p:sp>
      <p:sp>
        <p:nvSpPr>
          <p:cNvPr id="548" name="Google Shape;548;p36"/>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8">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9">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549" name="Google Shape;549;p36"/>
          <p:cNvPicPr preferRelativeResize="0"/>
          <p:nvPr/>
        </p:nvPicPr>
        <p:blipFill rotWithShape="1">
          <a:blip r:embed="rId10">
            <a:alphaModFix/>
          </a:blip>
          <a:srcRect/>
          <a:stretch/>
        </p:blipFill>
        <p:spPr>
          <a:xfrm>
            <a:off x="8652954" y="1360725"/>
            <a:ext cx="3398621" cy="4474099"/>
          </a:xfrm>
          <a:prstGeom prst="rect">
            <a:avLst/>
          </a:prstGeom>
          <a:noFill/>
          <a:ln>
            <a:noFill/>
          </a:ln>
        </p:spPr>
      </p:pic>
      <p:pic>
        <p:nvPicPr>
          <p:cNvPr id="550" name="Google Shape;550;p36" descr="https://lh7-us.googleusercontent.com/VJlh76T7zzZOwU9ef2Rvhyzcsxoznp7bc0hcVn9p_P10xpNhUS3yNbZl6-S5HOmugdUkWbFEax4-9-qoKzs6t4LePWls8VHrbV7B4WqwUHvrFjI3NUtGzAaPZIGM29SC98zLG9JC_R5utV9s4ENkOQ=s2048"/>
          <p:cNvPicPr preferRelativeResize="0"/>
          <p:nvPr/>
        </p:nvPicPr>
        <p:blipFill rotWithShape="1">
          <a:blip r:embed="rId11">
            <a:alphaModFix/>
          </a:blip>
          <a:srcRect/>
          <a:stretch/>
        </p:blipFill>
        <p:spPr>
          <a:xfrm>
            <a:off x="6019101" y="6048225"/>
            <a:ext cx="868526" cy="738424"/>
          </a:xfrm>
          <a:prstGeom prst="rect">
            <a:avLst/>
          </a:prstGeom>
          <a:noFill/>
          <a:ln>
            <a:noFill/>
          </a:ln>
        </p:spPr>
      </p:pic>
      <p:pic>
        <p:nvPicPr>
          <p:cNvPr id="551" name="Google Shape;551;p36" descr="https://lh7-us.googleusercontent.com/YzPgK4h6GqK3AgA3e6hlfwg2cuH_NoX82TL5emc__-zjfonFxLkTHYSZMoofKfmraEzUsjG8efKb_FD1QfBl4SxHZhWmN83JqZfu-lXcCnS_FRebmyL4zSpfQ7J5DvSEB8XDRrW4PODM5Xs9n7Ox6g=s2048"/>
          <p:cNvPicPr preferRelativeResize="0"/>
          <p:nvPr/>
        </p:nvPicPr>
        <p:blipFill rotWithShape="1">
          <a:blip r:embed="rId12">
            <a:alphaModFix/>
          </a:blip>
          <a:srcRect/>
          <a:stretch/>
        </p:blipFill>
        <p:spPr>
          <a:xfrm>
            <a:off x="7080070" y="6042973"/>
            <a:ext cx="769771" cy="654461"/>
          </a:xfrm>
          <a:prstGeom prst="rect">
            <a:avLst/>
          </a:prstGeom>
          <a:noFill/>
          <a:ln>
            <a:noFill/>
          </a:ln>
        </p:spPr>
      </p:pic>
      <p:pic>
        <p:nvPicPr>
          <p:cNvPr id="552" name="Google Shape;552;p36" descr="https://lh7-us.googleusercontent.com/4xiKMmzrxziYTv_iDiWGdiNTsT1hYJg8Y-wJi0jsOERwJrkWnhDWncIUkVzgH-vc85At9NxWfSw_6nOj2MLsjotBAFtc6LfTsuP_cY69eDi7BiCZ_B2_aQahCcBEa_Lkekj0cfFjhQAqf3beEf5sfQ=s2048"/>
          <p:cNvPicPr preferRelativeResize="0"/>
          <p:nvPr/>
        </p:nvPicPr>
        <p:blipFill rotWithShape="1">
          <a:blip r:embed="rId13">
            <a:alphaModFix/>
          </a:blip>
          <a:srcRect/>
          <a:stretch/>
        </p:blipFill>
        <p:spPr>
          <a:xfrm>
            <a:off x="8170616" y="6048225"/>
            <a:ext cx="769772" cy="654462"/>
          </a:xfrm>
          <a:prstGeom prst="rect">
            <a:avLst/>
          </a:prstGeom>
          <a:noFill/>
          <a:ln>
            <a:noFill/>
          </a:ln>
        </p:spPr>
      </p:pic>
      <p:pic>
        <p:nvPicPr>
          <p:cNvPr id="553" name="Google Shape;553;p36" descr="https://lh7-us.googleusercontent.com/k2ex1q28AhJAK7I77e_VD-GvU4Y7mOK_Uk_AzKznIXplHQBuqyltVopry_33aKbI7Kv65Jx_4XP7X1AXIsLAvk7cbwtSlqKHwjcb-I_hbxAg9r9YLyOqZsDitJ-OY9PfthTDFavm9Ae1kiTgK8yKFw=s2048"/>
          <p:cNvPicPr preferRelativeResize="0"/>
          <p:nvPr/>
        </p:nvPicPr>
        <p:blipFill rotWithShape="1">
          <a:blip r:embed="rId14">
            <a:alphaModFix/>
          </a:blip>
          <a:srcRect/>
          <a:stretch/>
        </p:blipFill>
        <p:spPr>
          <a:xfrm>
            <a:off x="9281804" y="6048225"/>
            <a:ext cx="769772" cy="654462"/>
          </a:xfrm>
          <a:prstGeom prst="rect">
            <a:avLst/>
          </a:prstGeom>
          <a:noFill/>
          <a:ln>
            <a:noFill/>
          </a:ln>
        </p:spPr>
      </p:pic>
      <p:sp>
        <p:nvSpPr>
          <p:cNvPr id="554" name="Google Shape;554;p36"/>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5" name="Google Shape;555;p36"/>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556" name="Google Shape;556;p36"/>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7"/>
          <p:cNvSpPr txBox="1">
            <a:spLocks noGrp="1"/>
          </p:cNvSpPr>
          <p:nvPr>
            <p:ph type="title"/>
          </p:nvPr>
        </p:nvSpPr>
        <p:spPr>
          <a:xfrm>
            <a:off x="566149" y="684571"/>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Cancers gynécologiques et mammaires</a:t>
            </a:r>
            <a:endParaRPr/>
          </a:p>
        </p:txBody>
      </p:sp>
      <p:sp>
        <p:nvSpPr>
          <p:cNvPr id="563" name="Google Shape;563;p37"/>
          <p:cNvSpPr txBox="1">
            <a:spLocks noGrp="1"/>
          </p:cNvSpPr>
          <p:nvPr>
            <p:ph type="body" idx="1"/>
          </p:nvPr>
        </p:nvSpPr>
        <p:spPr>
          <a:xfrm>
            <a:off x="566148" y="1453564"/>
            <a:ext cx="7519200" cy="4789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400"/>
              <a:buNone/>
            </a:pPr>
            <a:r>
              <a:rPr lang="en-US" b="1"/>
              <a:t>Vidéos :</a:t>
            </a:r>
            <a:endParaRPr/>
          </a:p>
          <a:p>
            <a:pPr marL="0" lvl="0" indent="0" algn="l" rtl="0">
              <a:lnSpc>
                <a:spcPct val="100000"/>
              </a:lnSpc>
              <a:spcBef>
                <a:spcPts val="0"/>
              </a:spcBef>
              <a:spcAft>
                <a:spcPts val="0"/>
              </a:spcAft>
              <a:buClr>
                <a:schemeClr val="dk1"/>
              </a:buClr>
              <a:buSzPts val="2400"/>
              <a:buNone/>
            </a:pPr>
            <a:endParaRPr b="1"/>
          </a:p>
          <a:p>
            <a:pPr marL="0" lvl="0" indent="0" algn="l" rtl="0">
              <a:lnSpc>
                <a:spcPct val="100000"/>
              </a:lnSpc>
              <a:spcBef>
                <a:spcPts val="0"/>
              </a:spcBef>
              <a:spcAft>
                <a:spcPts val="0"/>
              </a:spcAft>
              <a:buClr>
                <a:schemeClr val="dk1"/>
              </a:buClr>
              <a:buSzPts val="2400"/>
              <a:buNone/>
            </a:pPr>
            <a:r>
              <a:rPr lang="en-US" u="sng">
                <a:solidFill>
                  <a:schemeClr val="hlink"/>
                </a:solidFill>
                <a:hlinkClick r:id="rId3"/>
              </a:rPr>
              <a:t>https://www.youtube.com/watch?v=sGi8WpCBT5Q </a:t>
            </a:r>
            <a:r>
              <a:rPr lang="en-US"/>
              <a:t>- Comment s'auto-examiner et passer une mammographie : vidéo de sensibilisation au cancer du sein (anglais)</a:t>
            </a: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en-US" u="sng">
                <a:solidFill>
                  <a:schemeClr val="hlink"/>
                </a:solidFill>
                <a:hlinkClick r:id="rId4"/>
              </a:rPr>
              <a:t>https://www.youtube.com/watch?v=K2rq7m6vlvE </a:t>
            </a:r>
            <a:r>
              <a:rPr lang="en-US"/>
              <a:t>- Comment s'auto-examiner, quand faire une mammographie (français)</a:t>
            </a:r>
            <a:endParaRPr/>
          </a:p>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0"/>
              </a:spcBef>
              <a:spcAft>
                <a:spcPts val="0"/>
              </a:spcAft>
              <a:buClr>
                <a:schemeClr val="dk1"/>
              </a:buClr>
              <a:buSzPts val="2400"/>
              <a:buNone/>
            </a:pPr>
            <a:r>
              <a:rPr lang="en-US" u="sng">
                <a:solidFill>
                  <a:schemeClr val="hlink"/>
                </a:solidFill>
                <a:hlinkClick r:id="rId5"/>
              </a:rPr>
              <a:t>https://www.youtube.com/watch?v=4ex7XgeQo3A </a:t>
            </a:r>
            <a:r>
              <a:rPr lang="en-US"/>
              <a:t>- Wie mache ich eine Selbstuntersuchung, warum Mammographie ? Brustgesundheit (Allemand)</a:t>
            </a:r>
            <a:endParaRPr b="1"/>
          </a:p>
          <a:p>
            <a:pPr marL="0" lvl="0" indent="0" algn="l" rtl="0">
              <a:lnSpc>
                <a:spcPct val="120000"/>
              </a:lnSpc>
              <a:spcBef>
                <a:spcPts val="600"/>
              </a:spcBef>
              <a:spcAft>
                <a:spcPts val="0"/>
              </a:spcAft>
              <a:buSzPts val="2600"/>
              <a:buNone/>
            </a:pPr>
            <a:endParaRPr sz="2600"/>
          </a:p>
        </p:txBody>
      </p:sp>
      <p:sp>
        <p:nvSpPr>
          <p:cNvPr id="564" name="Google Shape;564;p37"/>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7.1.5 Dépistage et prévention </a:t>
            </a:r>
            <a:endParaRPr sz="1800">
              <a:solidFill>
                <a:schemeClr val="lt1"/>
              </a:solidFill>
              <a:latin typeface="Calibri"/>
              <a:ea typeface="Calibri"/>
              <a:cs typeface="Calibri"/>
              <a:sym typeface="Calibri"/>
            </a:endParaRPr>
          </a:p>
        </p:txBody>
      </p:sp>
      <p:sp>
        <p:nvSpPr>
          <p:cNvPr id="565" name="Google Shape;565;p37"/>
          <p:cNvSpPr/>
          <p:nvPr/>
        </p:nvSpPr>
        <p:spPr>
          <a:xfrm>
            <a:off x="9752970" y="6394648"/>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Source| </a:t>
            </a:r>
            <a:r>
              <a:rPr lang="en-US" sz="1200" u="sng">
                <a:solidFill>
                  <a:schemeClr val="dk1"/>
                </a:solidFill>
                <a:latin typeface="Calibri"/>
                <a:ea typeface="Calibri"/>
                <a:cs typeface="Calibri"/>
                <a:sym typeface="Calibri"/>
                <a:hlinkClick r:id="rId7">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pic>
        <p:nvPicPr>
          <p:cNvPr id="566" name="Google Shape;566;p37"/>
          <p:cNvPicPr preferRelativeResize="0"/>
          <p:nvPr/>
        </p:nvPicPr>
        <p:blipFill rotWithShape="1">
          <a:blip r:embed="rId8">
            <a:alphaModFix/>
          </a:blip>
          <a:srcRect/>
          <a:stretch/>
        </p:blipFill>
        <p:spPr>
          <a:xfrm>
            <a:off x="8528012" y="1020849"/>
            <a:ext cx="3418720" cy="5326718"/>
          </a:xfrm>
          <a:prstGeom prst="rect">
            <a:avLst/>
          </a:prstGeom>
          <a:noFill/>
          <a:ln>
            <a:noFill/>
          </a:ln>
        </p:spPr>
      </p:pic>
      <p:pic>
        <p:nvPicPr>
          <p:cNvPr id="567" name="Google Shape;567;p37" descr="https://lh7-us.googleusercontent.com/VJlh76T7zzZOwU9ef2Rvhyzcsxoznp7bc0hcVn9p_P10xpNhUS3yNbZl6-S5HOmugdUkWbFEax4-9-qoKzs6t4LePWls8VHrbV7B4WqwUHvrFjI3NUtGzAaPZIGM29SC98zLG9JC_R5utV9s4ENkOQ=s2048"/>
          <p:cNvPicPr preferRelativeResize="0"/>
          <p:nvPr/>
        </p:nvPicPr>
        <p:blipFill rotWithShape="1">
          <a:blip r:embed="rId9">
            <a:alphaModFix/>
          </a:blip>
          <a:srcRect/>
          <a:stretch/>
        </p:blipFill>
        <p:spPr>
          <a:xfrm>
            <a:off x="2682701" y="6150423"/>
            <a:ext cx="881323" cy="613500"/>
          </a:xfrm>
          <a:prstGeom prst="rect">
            <a:avLst/>
          </a:prstGeom>
          <a:noFill/>
          <a:ln>
            <a:noFill/>
          </a:ln>
        </p:spPr>
      </p:pic>
      <p:pic>
        <p:nvPicPr>
          <p:cNvPr id="568" name="Google Shape;568;p37" descr="https://lh7-us.googleusercontent.com/YzPgK4h6GqK3AgA3e6hlfwg2cuH_NoX82TL5emc__-zjfonFxLkTHYSZMoofKfmraEzUsjG8efKb_FD1QfBl4SxHZhWmN83JqZfu-lXcCnS_FRebmyL4zSpfQ7J5DvSEB8XDRrW4PODM5Xs9n7Ox6g=s2048"/>
          <p:cNvPicPr preferRelativeResize="0"/>
          <p:nvPr/>
        </p:nvPicPr>
        <p:blipFill rotWithShape="1">
          <a:blip r:embed="rId10">
            <a:alphaModFix/>
          </a:blip>
          <a:srcRect/>
          <a:stretch/>
        </p:blipFill>
        <p:spPr>
          <a:xfrm>
            <a:off x="4530974" y="6150423"/>
            <a:ext cx="781113" cy="543742"/>
          </a:xfrm>
          <a:prstGeom prst="rect">
            <a:avLst/>
          </a:prstGeom>
          <a:noFill/>
          <a:ln>
            <a:noFill/>
          </a:ln>
        </p:spPr>
      </p:pic>
      <p:pic>
        <p:nvPicPr>
          <p:cNvPr id="569" name="Google Shape;569;p37" descr="https://lh7-us.googleusercontent.com/4xiKMmzrxziYTv_iDiWGdiNTsT1hYJg8Y-wJi0jsOERwJrkWnhDWncIUkVzgH-vc85At9NxWfSw_6nOj2MLsjotBAFtc6LfTsuP_cY69eDi7BiCZ_B2_aQahCcBEa_Lkekj0cfFjhQAqf3beEf5sfQ=s2048"/>
          <p:cNvPicPr preferRelativeResize="0"/>
          <p:nvPr/>
        </p:nvPicPr>
        <p:blipFill rotWithShape="1">
          <a:blip r:embed="rId11">
            <a:alphaModFix/>
          </a:blip>
          <a:srcRect/>
          <a:stretch/>
        </p:blipFill>
        <p:spPr>
          <a:xfrm>
            <a:off x="6538243" y="6150422"/>
            <a:ext cx="781113" cy="543742"/>
          </a:xfrm>
          <a:prstGeom prst="rect">
            <a:avLst/>
          </a:prstGeom>
          <a:noFill/>
          <a:ln>
            <a:noFill/>
          </a:ln>
        </p:spPr>
      </p:pic>
      <p:pic>
        <p:nvPicPr>
          <p:cNvPr id="570" name="Google Shape;570;p37" descr="https://lh7-us.googleusercontent.com/k2ex1q28AhJAK7I77e_VD-GvU4Y7mOK_Uk_AzKznIXplHQBuqyltVopry_33aKbI7Kv65Jx_4XP7X1AXIsLAvk7cbwtSlqKHwjcb-I_hbxAg9r9YLyOqZsDitJ-OY9PfthTDFavm9Ae1kiTgK8yKFw=s2048"/>
          <p:cNvPicPr preferRelativeResize="0"/>
          <p:nvPr/>
        </p:nvPicPr>
        <p:blipFill rotWithShape="1">
          <a:blip r:embed="rId12">
            <a:alphaModFix/>
          </a:blip>
          <a:srcRect/>
          <a:stretch/>
        </p:blipFill>
        <p:spPr>
          <a:xfrm>
            <a:off x="8467737" y="6150422"/>
            <a:ext cx="781113" cy="543742"/>
          </a:xfrm>
          <a:prstGeom prst="rect">
            <a:avLst/>
          </a:prstGeom>
          <a:noFill/>
          <a:ln>
            <a:noFill/>
          </a:ln>
        </p:spPr>
      </p:pic>
      <p:sp>
        <p:nvSpPr>
          <p:cNvPr id="571" name="Google Shape;571;p37"/>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2" name="Google Shape;572;p37"/>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573" name="Google Shape;573;p37"/>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
        <p:nvSpPr>
          <p:cNvPr id="574" name="Google Shape;574;p37"/>
          <p:cNvSpPr txBox="1"/>
          <p:nvPr/>
        </p:nvSpPr>
        <p:spPr>
          <a:xfrm>
            <a:off x="3228300" y="5769200"/>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13">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38"/>
          <p:cNvSpPr txBox="1">
            <a:spLocks noGrp="1"/>
          </p:cNvSpPr>
          <p:nvPr>
            <p:ph type="title"/>
          </p:nvPr>
        </p:nvSpPr>
        <p:spPr>
          <a:xfrm>
            <a:off x="566154" y="684522"/>
            <a:ext cx="11059800" cy="60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La prévention</a:t>
            </a:r>
            <a:endParaRPr/>
          </a:p>
        </p:txBody>
      </p:sp>
      <p:sp>
        <p:nvSpPr>
          <p:cNvPr id="581" name="Google Shape;581;p38"/>
          <p:cNvSpPr txBox="1">
            <a:spLocks noGrp="1"/>
          </p:cNvSpPr>
          <p:nvPr>
            <p:ph type="body" idx="1"/>
          </p:nvPr>
        </p:nvSpPr>
        <p:spPr>
          <a:xfrm>
            <a:off x="558000" y="1274703"/>
            <a:ext cx="11067846" cy="528032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10000"/>
              </a:lnSpc>
              <a:spcBef>
                <a:spcPts val="0"/>
              </a:spcBef>
              <a:spcAft>
                <a:spcPts val="0"/>
              </a:spcAft>
              <a:buSzPct val="100000"/>
              <a:buChar char="▪"/>
            </a:pPr>
            <a:r>
              <a:rPr lang="en-US" b="1"/>
              <a:t>La nutrition </a:t>
            </a:r>
            <a:r>
              <a:rPr lang="en-US"/>
              <a:t>est une question fondamentale pour le bien-être et la santé et, lorsqu'elle est adoptée selon des critères équilibrés, elle contribue à la définition d'une bonne condition physique et à la prévention de multiples maladies, voire à la réduction de la mortalité.</a:t>
            </a:r>
            <a:endParaRPr/>
          </a:p>
          <a:p>
            <a:pPr marL="228600" lvl="0" indent="-228600" algn="l" rtl="0">
              <a:lnSpc>
                <a:spcPct val="110000"/>
              </a:lnSpc>
              <a:spcBef>
                <a:spcPts val="1200"/>
              </a:spcBef>
              <a:spcAft>
                <a:spcPts val="0"/>
              </a:spcAft>
              <a:buSzPct val="100000"/>
              <a:buChar char="▪"/>
            </a:pPr>
            <a:r>
              <a:rPr lang="en-US" b="1"/>
              <a:t>L'activité physique</a:t>
            </a:r>
            <a:r>
              <a:rPr lang="en-US"/>
              <a:t>, surtout combinée à une alimentation équilibrée, est essentielle pour être en bonne santé : elle garantit une bonne relation avec la nourriture et un mode de vie sain. L'activité sportive favorise les systèmes cardiovasculaire et musculaire ainsi que le bien-être psychologique, mais elle n'est pas largement pratiquée par l'ensemble de la population.</a:t>
            </a:r>
            <a:endParaRPr/>
          </a:p>
          <a:p>
            <a:pPr marL="228600" lvl="0" indent="-228600" algn="l" rtl="0">
              <a:lnSpc>
                <a:spcPct val="110000"/>
              </a:lnSpc>
              <a:spcBef>
                <a:spcPts val="1200"/>
              </a:spcBef>
              <a:spcAft>
                <a:spcPts val="0"/>
              </a:spcAft>
              <a:buSzPct val="100000"/>
              <a:buChar char="▪"/>
            </a:pPr>
            <a:r>
              <a:rPr lang="en-US" b="1"/>
              <a:t>Le poids </a:t>
            </a:r>
            <a:r>
              <a:rPr lang="en-US"/>
              <a:t>est l'un des indicateurs utiles pour examiner l'état de santé et donne des informations sur la santé globale, bien qu'il doive être associé à d'autres dimensions liées au bien-être mental et physique, telles que la relation avec la nourriture. Cette approche est particulièrement importante lorsqu'il s'agit de traiter le poids dans une perspective de genre, un domaine qui présente des différences entre les tendances en matière de poids et les comportements alimentaires.</a:t>
            </a:r>
            <a:endParaRPr/>
          </a:p>
          <a:p>
            <a:pPr marL="228600" lvl="0" indent="-228600" algn="l" rtl="0">
              <a:lnSpc>
                <a:spcPct val="110000"/>
              </a:lnSpc>
              <a:spcBef>
                <a:spcPts val="1200"/>
              </a:spcBef>
              <a:spcAft>
                <a:spcPts val="0"/>
              </a:spcAft>
              <a:buSzPct val="100000"/>
              <a:buChar char="▪"/>
            </a:pPr>
            <a:r>
              <a:rPr lang="en-US"/>
              <a:t>Certains tests de </a:t>
            </a:r>
            <a:r>
              <a:rPr lang="en-US" b="1"/>
              <a:t>dépistage </a:t>
            </a:r>
            <a:r>
              <a:rPr lang="en-US"/>
              <a:t>peuvent aider à diagnostiquer des problèmes de santé à un stade précoce. Demandez à votre médecin quels sont les tests qui vous conviennent.</a:t>
            </a:r>
            <a:endParaRPr/>
          </a:p>
          <a:p>
            <a:pPr marL="0" lvl="0" indent="0" algn="l" rtl="0">
              <a:lnSpc>
                <a:spcPct val="110000"/>
              </a:lnSpc>
              <a:spcBef>
                <a:spcPts val="1200"/>
              </a:spcBef>
              <a:spcAft>
                <a:spcPts val="0"/>
              </a:spcAft>
              <a:buSzPct val="100000"/>
              <a:buNone/>
            </a:pPr>
            <a:endParaRPr/>
          </a:p>
          <a:p>
            <a:pPr marL="0" lvl="0" indent="0" algn="l" rtl="0">
              <a:lnSpc>
                <a:spcPct val="110000"/>
              </a:lnSpc>
              <a:spcBef>
                <a:spcPts val="1200"/>
              </a:spcBef>
              <a:spcAft>
                <a:spcPts val="0"/>
              </a:spcAft>
              <a:buSzPct val="100000"/>
              <a:buNone/>
            </a:pPr>
            <a:endParaRPr/>
          </a:p>
        </p:txBody>
      </p:sp>
      <p:sp>
        <p:nvSpPr>
          <p:cNvPr id="582" name="Google Shape;582;p38"/>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7.1.5 Dépistage et prévention </a:t>
            </a:r>
            <a:endParaRPr sz="1800">
              <a:solidFill>
                <a:schemeClr val="lt1"/>
              </a:solidFill>
              <a:latin typeface="Calibri"/>
              <a:ea typeface="Calibri"/>
              <a:cs typeface="Calibri"/>
              <a:sym typeface="Calibri"/>
            </a:endParaRPr>
          </a:p>
        </p:txBody>
      </p:sp>
      <p:sp>
        <p:nvSpPr>
          <p:cNvPr id="583" name="Google Shape;583;p38"/>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4" name="Google Shape;584;p38"/>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585" name="Google Shape;585;p38"/>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838200" y="198651"/>
            <a:ext cx="10515600"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a:t>Session d'enseignement :  Contenu</a:t>
            </a:r>
            <a:endParaRPr sz="5400"/>
          </a:p>
        </p:txBody>
      </p:sp>
      <p:pic>
        <p:nvPicPr>
          <p:cNvPr id="125" name="Google Shape;125;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6" name="Google Shape;126;p3"/>
          <p:cNvSpPr txBox="1"/>
          <p:nvPr/>
        </p:nvSpPr>
        <p:spPr>
          <a:xfrm>
            <a:off x="1512006" y="1658341"/>
            <a:ext cx="4431594"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1. </a:t>
            </a:r>
            <a:r>
              <a:rPr lang="en-US" sz="2400" b="0" i="0" u="sng" strike="noStrike" cap="none">
                <a:solidFill>
                  <a:srgbClr val="0070C0"/>
                </a:solidFill>
                <a:latin typeface="Calibri"/>
                <a:ea typeface="Calibri"/>
                <a:cs typeface="Calibri"/>
                <a:sym typeface="Calibri"/>
                <a:hlinkClick r:id="rId4" action="ppaction://hlinksldjump">
                  <a:extLst>
                    <a:ext uri="{A12FA001-AC4F-418D-AE19-62706E023703}">
                      <ahyp:hlinkClr xmlns="" xmlns:ahyp="http://schemas.microsoft.com/office/drawing/2018/hyperlinkcolor" val="tx"/>
                    </a:ext>
                  </a:extLst>
                </a:hlinkClick>
              </a:rPr>
              <a:t>Introduction et présentation </a:t>
            </a:r>
            <a:endParaRPr sz="2400" b="0" i="0" u="sng" strike="noStrike" cap="none">
              <a:solidFill>
                <a:srgbClr val="0070C0"/>
              </a:solidFill>
              <a:latin typeface="Calibri"/>
              <a:ea typeface="Calibri"/>
              <a:cs typeface="Calibri"/>
              <a:sym typeface="Calibri"/>
            </a:endParaRPr>
          </a:p>
        </p:txBody>
      </p:sp>
      <p:sp>
        <p:nvSpPr>
          <p:cNvPr id="127" name="Google Shape;127;p3"/>
          <p:cNvSpPr txBox="1"/>
          <p:nvPr/>
        </p:nvSpPr>
        <p:spPr>
          <a:xfrm>
            <a:off x="1511997" y="2254125"/>
            <a:ext cx="73959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2. </a:t>
            </a:r>
            <a:r>
              <a:rPr lang="en-US" sz="2400" b="0" i="0" u="sng" strike="noStrike" cap="none">
                <a:solidFill>
                  <a:srgbClr val="0070C0"/>
                </a:solidFill>
                <a:latin typeface="Calibri"/>
                <a:ea typeface="Calibri"/>
                <a:cs typeface="Calibri"/>
                <a:sym typeface="Calibri"/>
                <a:hlinkClick r:id="rId5" action="ppaction://hlinksldjump">
                  <a:extLst>
                    <a:ext uri="{A12FA001-AC4F-418D-AE19-62706E023703}">
                      <ahyp:hlinkClr xmlns="" xmlns:ahyp="http://schemas.microsoft.com/office/drawing/2018/hyperlinkcolor" val="tx"/>
                    </a:ext>
                  </a:extLst>
                </a:hlinkClick>
              </a:rPr>
              <a:t>Applications pour la santé des femmes </a:t>
            </a:r>
            <a:endParaRPr sz="2400" b="0" i="0" u="none" strike="noStrike" cap="none">
              <a:solidFill>
                <a:srgbClr val="0070C0"/>
              </a:solidFill>
              <a:latin typeface="Calibri"/>
              <a:ea typeface="Calibri"/>
              <a:cs typeface="Calibri"/>
              <a:sym typeface="Calibri"/>
            </a:endParaRPr>
          </a:p>
        </p:txBody>
      </p:sp>
      <p:sp>
        <p:nvSpPr>
          <p:cNvPr id="128" name="Google Shape;128;p3"/>
          <p:cNvSpPr txBox="1"/>
          <p:nvPr/>
        </p:nvSpPr>
        <p:spPr>
          <a:xfrm>
            <a:off x="1511998" y="2843125"/>
            <a:ext cx="81423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3. </a:t>
            </a:r>
            <a:r>
              <a:rPr lang="en-US" sz="2400" b="0" i="0" u="sng" strike="noStrike" cap="none">
                <a:solidFill>
                  <a:srgbClr val="0070C0"/>
                </a:solidFill>
                <a:latin typeface="Calibri"/>
                <a:ea typeface="Calibri"/>
                <a:cs typeface="Calibri"/>
                <a:sym typeface="Calibri"/>
                <a:hlinkClick r:id="rId6" action="ppaction://hlinksldjump">
                  <a:extLst>
                    <a:ext uri="{A12FA001-AC4F-418D-AE19-62706E023703}">
                      <ahyp:hlinkClr xmlns="" xmlns:ahyp="http://schemas.microsoft.com/office/drawing/2018/hyperlinkcolor" val="tx"/>
                    </a:ext>
                  </a:extLst>
                </a:hlinkClick>
              </a:rPr>
              <a:t>Cycle menstruel et méthodes de contraception</a:t>
            </a:r>
            <a:endParaRPr sz="2400" b="0" i="0" u="sng" strike="noStrike" cap="none">
              <a:solidFill>
                <a:srgbClr val="0070C0"/>
              </a:solidFill>
              <a:latin typeface="Calibri"/>
              <a:ea typeface="Calibri"/>
              <a:cs typeface="Calibri"/>
              <a:sym typeface="Calibri"/>
            </a:endParaRPr>
          </a:p>
        </p:txBody>
      </p:sp>
      <p:sp>
        <p:nvSpPr>
          <p:cNvPr id="129" name="Google Shape;129;p3"/>
          <p:cNvSpPr txBox="1"/>
          <p:nvPr/>
        </p:nvSpPr>
        <p:spPr>
          <a:xfrm>
            <a:off x="1514276" y="3435511"/>
            <a:ext cx="4126794"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4. </a:t>
            </a:r>
            <a:r>
              <a:rPr lang="en-US" sz="2400" b="0" i="0" u="sng" strike="noStrike" cap="none">
                <a:solidFill>
                  <a:srgbClr val="0070C0"/>
                </a:solidFill>
                <a:latin typeface="Calibri"/>
                <a:ea typeface="Calibri"/>
                <a:cs typeface="Calibri"/>
                <a:sym typeface="Calibri"/>
                <a:hlinkClick r:id="rId7" action="ppaction://hlinksldjump">
                  <a:extLst>
                    <a:ext uri="{A12FA001-AC4F-418D-AE19-62706E023703}">
                      <ahyp:hlinkClr xmlns="" xmlns:ahyp="http://schemas.microsoft.com/office/drawing/2018/hyperlinkcolor" val="tx"/>
                    </a:ext>
                  </a:extLst>
                </a:hlinkClick>
              </a:rPr>
              <a:t>Grossesse et post-partum</a:t>
            </a:r>
            <a:endParaRPr sz="2400" b="0" i="0" u="sng" strike="noStrike" cap="none">
              <a:solidFill>
                <a:srgbClr val="0070C0"/>
              </a:solidFill>
              <a:latin typeface="Calibri"/>
              <a:ea typeface="Calibri"/>
              <a:cs typeface="Calibri"/>
              <a:sym typeface="Calibri"/>
            </a:endParaRPr>
          </a:p>
        </p:txBody>
      </p:sp>
      <p:sp>
        <p:nvSpPr>
          <p:cNvPr id="130" name="Google Shape;130;p3"/>
          <p:cNvSpPr txBox="1"/>
          <p:nvPr/>
        </p:nvSpPr>
        <p:spPr>
          <a:xfrm>
            <a:off x="1512006" y="4027901"/>
            <a:ext cx="4126793"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5. </a:t>
            </a:r>
            <a:r>
              <a:rPr lang="en-US" sz="2400" b="0" i="0" u="sng" strike="noStrike" cap="none">
                <a:solidFill>
                  <a:srgbClr val="0070C0"/>
                </a:solidFill>
                <a:latin typeface="Calibri"/>
                <a:ea typeface="Calibri"/>
                <a:cs typeface="Calibri"/>
                <a:sym typeface="Calibri"/>
                <a:hlinkClick r:id="rId8" action="ppaction://hlinksldjump">
                  <a:extLst>
                    <a:ext uri="{A12FA001-AC4F-418D-AE19-62706E023703}">
                      <ahyp:hlinkClr xmlns="" xmlns:ahyp="http://schemas.microsoft.com/office/drawing/2018/hyperlinkcolor" val="tx"/>
                    </a:ext>
                  </a:extLst>
                </a:hlinkClick>
              </a:rPr>
              <a:t>Dépistage et prévention</a:t>
            </a:r>
            <a:endParaRPr sz="2400" b="0" i="0" u="sng" strike="noStrike" cap="none">
              <a:solidFill>
                <a:srgbClr val="0070C0"/>
              </a:solidFill>
              <a:latin typeface="Calibri"/>
              <a:ea typeface="Calibri"/>
              <a:cs typeface="Calibri"/>
              <a:sym typeface="Calibri"/>
            </a:endParaRPr>
          </a:p>
        </p:txBody>
      </p:sp>
      <p:sp>
        <p:nvSpPr>
          <p:cNvPr id="131" name="Google Shape;131;p3"/>
          <p:cNvSpPr txBox="1"/>
          <p:nvPr/>
        </p:nvSpPr>
        <p:spPr>
          <a:xfrm>
            <a:off x="1512006" y="4620291"/>
            <a:ext cx="3883711"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6. </a:t>
            </a:r>
            <a:r>
              <a:rPr lang="en-US" sz="2400" b="0" i="0" u="sng" strike="noStrike" cap="none">
                <a:solidFill>
                  <a:srgbClr val="0070C0"/>
                </a:solidFill>
                <a:latin typeface="Calibri"/>
                <a:ea typeface="Calibri"/>
                <a:cs typeface="Calibri"/>
                <a:sym typeface="Calibri"/>
                <a:hlinkClick r:id="rId9" action="ppaction://hlinksldjump">
                  <a:extLst>
                    <a:ext uri="{A12FA001-AC4F-418D-AE19-62706E023703}">
                      <ahyp:hlinkClr xmlns="" xmlns:ahyp="http://schemas.microsoft.com/office/drawing/2018/hyperlinkcolor" val="tx"/>
                    </a:ext>
                  </a:extLst>
                </a:hlinkClick>
              </a:rPr>
              <a:t>La ménopause</a:t>
            </a:r>
            <a:endParaRPr sz="2400" b="0" i="0" u="sng" strike="noStrike" cap="none">
              <a:solidFill>
                <a:srgbClr val="0070C0"/>
              </a:solidFill>
              <a:latin typeface="Calibri"/>
              <a:ea typeface="Calibri"/>
              <a:cs typeface="Calibri"/>
              <a:sym typeface="Calibri"/>
            </a:endParaRPr>
          </a:p>
        </p:txBody>
      </p:sp>
      <p:sp>
        <p:nvSpPr>
          <p:cNvPr id="132" name="Google Shape;132;p3"/>
          <p:cNvSpPr txBox="1"/>
          <p:nvPr/>
        </p:nvSpPr>
        <p:spPr>
          <a:xfrm>
            <a:off x="1512005" y="5212681"/>
            <a:ext cx="3883711"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7. </a:t>
            </a:r>
            <a:r>
              <a:rPr lang="en-US" sz="2400" b="0" i="0" u="sng" strike="noStrike" cap="none">
                <a:solidFill>
                  <a:srgbClr val="0070C0"/>
                </a:solidFill>
                <a:latin typeface="Calibri"/>
                <a:ea typeface="Calibri"/>
                <a:cs typeface="Calibri"/>
                <a:sym typeface="Calibri"/>
                <a:hlinkClick r:id="rId10" action="ppaction://hlinksldjump">
                  <a:extLst>
                    <a:ext uri="{A12FA001-AC4F-418D-AE19-62706E023703}">
                      <ahyp:hlinkClr xmlns="" xmlns:ahyp="http://schemas.microsoft.com/office/drawing/2018/hyperlinkcolor" val="tx"/>
                    </a:ext>
                  </a:extLst>
                </a:hlinkClick>
              </a:rPr>
              <a:t>Discussion et évaluation</a:t>
            </a:r>
            <a:endParaRPr sz="2400" b="0" i="0" u="sng" strike="noStrike" cap="none">
              <a:solidFill>
                <a:srgbClr val="0070C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9"/>
          <p:cNvSpPr txBox="1">
            <a:spLocks noGrp="1"/>
          </p:cNvSpPr>
          <p:nvPr>
            <p:ph type="title"/>
          </p:nvPr>
        </p:nvSpPr>
        <p:spPr>
          <a:xfrm>
            <a:off x="558001" y="655969"/>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Dépistage</a:t>
            </a:r>
            <a:endParaRPr/>
          </a:p>
        </p:txBody>
      </p:sp>
      <p:sp>
        <p:nvSpPr>
          <p:cNvPr id="592" name="Google Shape;592;p39"/>
          <p:cNvSpPr txBox="1">
            <a:spLocks noGrp="1"/>
          </p:cNvSpPr>
          <p:nvPr>
            <p:ph type="body" idx="1"/>
          </p:nvPr>
        </p:nvSpPr>
        <p:spPr>
          <a:xfrm>
            <a:off x="558001" y="1222296"/>
            <a:ext cx="6244734" cy="5485333"/>
          </a:xfrm>
          <a:prstGeom prst="rect">
            <a:avLst/>
          </a:prstGeom>
          <a:noFill/>
          <a:ln>
            <a:noFill/>
          </a:ln>
        </p:spPr>
        <p:txBody>
          <a:bodyPr spcFirstLastPara="1" wrap="square" lIns="91425" tIns="45700" rIns="91425" bIns="45700" anchor="t" anchorCtr="0">
            <a:noAutofit/>
          </a:bodyPr>
          <a:lstStyle/>
          <a:p>
            <a:pPr marL="228600" lvl="0" indent="-215900" algn="l" rtl="0">
              <a:lnSpc>
                <a:spcPct val="110000"/>
              </a:lnSpc>
              <a:spcBef>
                <a:spcPts val="0"/>
              </a:spcBef>
              <a:spcAft>
                <a:spcPts val="0"/>
              </a:spcAft>
              <a:buSzPts val="2200"/>
              <a:buChar char="▪"/>
            </a:pPr>
            <a:r>
              <a:rPr lang="en-US" sz="2200"/>
              <a:t>Même si vous vous sentez bien, vous devez consulter votre médecin pour des examens réguliers. </a:t>
            </a:r>
            <a:endParaRPr sz="2200"/>
          </a:p>
          <a:p>
            <a:pPr marL="228600" lvl="0" indent="-215900" algn="l" rtl="0">
              <a:lnSpc>
                <a:spcPct val="110000"/>
              </a:lnSpc>
              <a:spcBef>
                <a:spcPts val="1200"/>
              </a:spcBef>
              <a:spcAft>
                <a:spcPts val="0"/>
              </a:spcAft>
              <a:buSzPts val="2200"/>
              <a:buChar char="▪"/>
            </a:pPr>
            <a:r>
              <a:rPr lang="en-US" sz="2200"/>
              <a:t>Ces visites peuvent vous aider à éviter des problèmes à l'avenir. Par exemple, le seul moyen de savoir si vous souffrez d'</a:t>
            </a:r>
            <a:r>
              <a:rPr lang="en-US" sz="2200" u="sng">
                <a:solidFill>
                  <a:schemeClr val="hlink"/>
                </a:solidFill>
                <a:hlinkClick r:id="rId3"/>
              </a:rPr>
              <a:t>hypertension artérielle </a:t>
            </a:r>
            <a:r>
              <a:rPr lang="en-US" sz="2200"/>
              <a:t>est de la faire contrôler régulièrement. L'hyperglycémie et l'</a:t>
            </a:r>
            <a:r>
              <a:rPr lang="en-US" sz="2200" u="sng">
                <a:solidFill>
                  <a:schemeClr val="hlink"/>
                </a:solidFill>
                <a:hlinkClick r:id="rId4"/>
              </a:rPr>
              <a:t>hypercholestérolémie </a:t>
            </a:r>
            <a:r>
              <a:rPr lang="en-US" sz="2200"/>
              <a:t>peuvent également ne présenter aucun symptôme dans les premiers temps. Une simple analyse de sang peut permettre de les détecter.</a:t>
            </a:r>
            <a:endParaRPr sz="2200"/>
          </a:p>
          <a:p>
            <a:pPr marL="228600" lvl="0" indent="-215900" algn="l" rtl="0">
              <a:lnSpc>
                <a:spcPct val="110000"/>
              </a:lnSpc>
              <a:spcBef>
                <a:spcPts val="1200"/>
              </a:spcBef>
              <a:spcAft>
                <a:spcPts val="0"/>
              </a:spcAft>
              <a:buSzPts val="2200"/>
              <a:buChar char="▪"/>
            </a:pPr>
            <a:r>
              <a:rPr lang="en-US" sz="2200"/>
              <a:t>Il y a des moments précis où vous devez consulter votre médecin ou subir des examens de santé spécifiques.</a:t>
            </a:r>
            <a:endParaRPr sz="2200"/>
          </a:p>
        </p:txBody>
      </p:sp>
      <p:sp>
        <p:nvSpPr>
          <p:cNvPr id="593" name="Google Shape;593;p39"/>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7.1.5 Dépistage et prévention </a:t>
            </a:r>
            <a:endParaRPr sz="1800">
              <a:solidFill>
                <a:schemeClr val="lt1"/>
              </a:solidFill>
              <a:latin typeface="Calibri"/>
              <a:ea typeface="Calibri"/>
              <a:cs typeface="Calibri"/>
              <a:sym typeface="Calibri"/>
            </a:endParaRPr>
          </a:p>
        </p:txBody>
      </p:sp>
      <p:sp>
        <p:nvSpPr>
          <p:cNvPr id="594" name="Google Shape;594;p39"/>
          <p:cNvSpPr/>
          <p:nvPr/>
        </p:nvSpPr>
        <p:spPr>
          <a:xfrm>
            <a:off x="4245780" y="6430631"/>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Source</a:t>
            </a:r>
            <a:endParaRPr sz="1200">
              <a:solidFill>
                <a:schemeClr val="dk1"/>
              </a:solidFill>
              <a:latin typeface="Calibri"/>
              <a:ea typeface="Calibri"/>
              <a:cs typeface="Calibri"/>
              <a:sym typeface="Calibri"/>
            </a:endParaRPr>
          </a:p>
        </p:txBody>
      </p:sp>
      <p:pic>
        <p:nvPicPr>
          <p:cNvPr id="595" name="Google Shape;595;p39" descr="https://lh7-us.googleusercontent.com/RlJ7KzK87FlBCPgqk3wnY0fe2Icum79kG05P9rsQkJyPULh8DN0viBnYb7y1YFSIFvm5N0f5J3n6JM1wa1lqxqx46odXYETIqwm8V00WmZq-Q-UnBX0yFSvJeO-HFEo66UzQy4GLU61U5CWs1D2FNw=s2048"/>
          <p:cNvPicPr preferRelativeResize="0"/>
          <p:nvPr/>
        </p:nvPicPr>
        <p:blipFill rotWithShape="1">
          <a:blip r:embed="rId6">
            <a:alphaModFix/>
          </a:blip>
          <a:srcRect/>
          <a:stretch/>
        </p:blipFill>
        <p:spPr>
          <a:xfrm>
            <a:off x="6740362" y="-3933"/>
            <a:ext cx="5451638" cy="6953373"/>
          </a:xfrm>
          <a:prstGeom prst="rect">
            <a:avLst/>
          </a:prstGeom>
          <a:noFill/>
          <a:ln>
            <a:noFill/>
          </a:ln>
        </p:spPr>
      </p:pic>
      <p:sp>
        <p:nvSpPr>
          <p:cNvPr id="596" name="Google Shape;596;p39"/>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7" name="Google Shape;597;p39"/>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598" name="Google Shape;598;p39"/>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0"/>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rgbClr val="FFFFFF"/>
                </a:solidFill>
                <a:latin typeface="Calibri"/>
                <a:ea typeface="Calibri"/>
                <a:cs typeface="Calibri"/>
                <a:sym typeface="Calibri"/>
              </a:rPr>
              <a:t>7.1.5 Dépistage et prévention </a:t>
            </a:r>
            <a:endParaRPr sz="1800">
              <a:solidFill>
                <a:srgbClr val="FFFFFF"/>
              </a:solidFill>
              <a:latin typeface="Calibri"/>
              <a:ea typeface="Calibri"/>
              <a:cs typeface="Calibri"/>
              <a:sym typeface="Calibri"/>
            </a:endParaRPr>
          </a:p>
        </p:txBody>
      </p:sp>
      <p:sp>
        <p:nvSpPr>
          <p:cNvPr id="605" name="Google Shape;605;p40"/>
          <p:cNvSpPr txBox="1">
            <a:spLocks noGrp="1"/>
          </p:cNvSpPr>
          <p:nvPr>
            <p:ph type="title"/>
          </p:nvPr>
        </p:nvSpPr>
        <p:spPr>
          <a:xfrm>
            <a:off x="509502" y="533538"/>
            <a:ext cx="11059800" cy="605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t>Applications de dépistage et de prévention</a:t>
            </a:r>
            <a:endParaRPr>
              <a:solidFill>
                <a:srgbClr val="C00000"/>
              </a:solidFill>
            </a:endParaRPr>
          </a:p>
        </p:txBody>
      </p:sp>
      <p:graphicFrame>
        <p:nvGraphicFramePr>
          <p:cNvPr id="606" name="Google Shape;606;p40"/>
          <p:cNvGraphicFramePr/>
          <p:nvPr>
            <p:extLst>
              <p:ext uri="{D42A27DB-BD31-4B8C-83A1-F6EECF244321}">
                <p14:modId xmlns:p14="http://schemas.microsoft.com/office/powerpoint/2010/main" val="2861354799"/>
              </p:ext>
            </p:extLst>
          </p:nvPr>
        </p:nvGraphicFramePr>
        <p:xfrm>
          <a:off x="111194" y="1089881"/>
          <a:ext cx="11919844" cy="5740880"/>
        </p:xfrm>
        <a:graphic>
          <a:graphicData uri="http://schemas.openxmlformats.org/drawingml/2006/table">
            <a:tbl>
              <a:tblPr firstRow="1" bandRow="1">
                <a:noFill/>
                <a:tableStyleId>{5AA30A95-392D-467E-A0BD-B965ABA7212F}</a:tableStyleId>
              </a:tblPr>
              <a:tblGrid>
                <a:gridCol w="1553219">
                  <a:extLst>
                    <a:ext uri="{9D8B030D-6E8A-4147-A177-3AD203B41FA5}">
                      <a16:colId xmlns:a16="http://schemas.microsoft.com/office/drawing/2014/main" val="20000"/>
                    </a:ext>
                  </a:extLst>
                </a:gridCol>
                <a:gridCol w="904126">
                  <a:extLst>
                    <a:ext uri="{9D8B030D-6E8A-4147-A177-3AD203B41FA5}">
                      <a16:colId xmlns:a16="http://schemas.microsoft.com/office/drawing/2014/main" val="20001"/>
                    </a:ext>
                  </a:extLst>
                </a:gridCol>
                <a:gridCol w="1282803">
                  <a:extLst>
                    <a:ext uri="{9D8B030D-6E8A-4147-A177-3AD203B41FA5}">
                      <a16:colId xmlns:a16="http://schemas.microsoft.com/office/drawing/2014/main" val="20002"/>
                    </a:ext>
                  </a:extLst>
                </a:gridCol>
                <a:gridCol w="1152172">
                  <a:extLst>
                    <a:ext uri="{9D8B030D-6E8A-4147-A177-3AD203B41FA5}">
                      <a16:colId xmlns:a16="http://schemas.microsoft.com/office/drawing/2014/main" val="20003"/>
                    </a:ext>
                  </a:extLst>
                </a:gridCol>
                <a:gridCol w="7027524">
                  <a:extLst>
                    <a:ext uri="{9D8B030D-6E8A-4147-A177-3AD203B41FA5}">
                      <a16:colId xmlns:a16="http://schemas.microsoft.com/office/drawing/2014/main" val="20004"/>
                    </a:ext>
                  </a:extLst>
                </a:gridCol>
              </a:tblGrid>
              <a:tr h="492125">
                <a:tc>
                  <a:txBody>
                    <a:bodyPr/>
                    <a:lstStyle/>
                    <a:p>
                      <a:pPr marL="0" marR="0" lvl="0" indent="0" algn="l" rtl="0">
                        <a:spcBef>
                          <a:spcPts val="0"/>
                        </a:spcBef>
                        <a:spcAft>
                          <a:spcPts val="0"/>
                        </a:spcAft>
                        <a:buNone/>
                      </a:pPr>
                      <a:r>
                        <a:rPr lang="en-US" sz="1800"/>
                        <a:t>Nom</a:t>
                      </a:r>
                      <a:endParaRPr/>
                    </a:p>
                  </a:txBody>
                  <a:tcPr marL="91450" marR="91450" marT="45725" marB="45725"/>
                </a:tc>
                <a:tc>
                  <a:txBody>
                    <a:bodyPr/>
                    <a:lstStyle/>
                    <a:p>
                      <a:pPr marL="0" marR="0" lvl="0" indent="0" algn="l" rtl="0">
                        <a:spcBef>
                          <a:spcPts val="0"/>
                        </a:spcBef>
                        <a:spcAft>
                          <a:spcPts val="0"/>
                        </a:spcAft>
                        <a:buNone/>
                      </a:pPr>
                      <a:r>
                        <a:rPr lang="en-US" sz="1800"/>
                        <a:t>Coût</a:t>
                      </a:r>
                      <a:endParaRPr/>
                    </a:p>
                  </a:txBody>
                  <a:tcPr marL="91450" marR="91450" marT="45725" marB="45725"/>
                </a:tc>
                <a:tc>
                  <a:txBody>
                    <a:bodyPr/>
                    <a:lstStyle/>
                    <a:p>
                      <a:pPr marL="0" marR="0" lvl="0" indent="0" algn="l" rtl="0">
                        <a:spcBef>
                          <a:spcPts val="0"/>
                        </a:spcBef>
                        <a:spcAft>
                          <a:spcPts val="0"/>
                        </a:spcAft>
                        <a:buNone/>
                      </a:pPr>
                      <a:r>
                        <a:rPr lang="en-US" sz="1800"/>
                        <a:t>Disponible sur</a:t>
                      </a:r>
                      <a:endParaRPr/>
                    </a:p>
                  </a:txBody>
                  <a:tcPr marL="91450" marR="91450" marT="45725" marB="45725"/>
                </a:tc>
                <a:tc>
                  <a:txBody>
                    <a:bodyPr/>
                    <a:lstStyle/>
                    <a:p>
                      <a:pPr marL="0" marR="0" lvl="0" indent="0" algn="l" rtl="0">
                        <a:spcBef>
                          <a:spcPts val="0"/>
                        </a:spcBef>
                        <a:spcAft>
                          <a:spcPts val="0"/>
                        </a:spcAft>
                        <a:buNone/>
                      </a:pPr>
                      <a:r>
                        <a:rPr lang="en-US" sz="1800"/>
                        <a:t>Lien</a:t>
                      </a:r>
                      <a:endParaRPr/>
                    </a:p>
                  </a:txBody>
                  <a:tcPr marL="91450" marR="91450" marT="45725" marB="45725"/>
                </a:tc>
                <a:tc>
                  <a:txBody>
                    <a:bodyPr/>
                    <a:lstStyle/>
                    <a:p>
                      <a:pPr marL="0" marR="0" lvl="0" indent="0" algn="l" rtl="0">
                        <a:spcBef>
                          <a:spcPts val="0"/>
                        </a:spcBef>
                        <a:spcAft>
                          <a:spcPts val="0"/>
                        </a:spcAft>
                        <a:buNone/>
                      </a:pPr>
                      <a:r>
                        <a:rPr lang="en-US" sz="1800" dirty="0"/>
                        <a:t>Description</a:t>
                      </a:r>
                      <a:endParaRPr dirty="0"/>
                    </a:p>
                  </a:txBody>
                  <a:tcPr marL="91450" marR="91450" marT="45725" marB="45725"/>
                </a:tc>
                <a:extLst>
                  <a:ext uri="{0D108BD9-81ED-4DB2-BD59-A6C34878D82A}">
                    <a16:rowId xmlns:a16="http://schemas.microsoft.com/office/drawing/2014/main" val="10000"/>
                  </a:ext>
                </a:extLst>
              </a:tr>
              <a:tr h="1054550">
                <a:tc>
                  <a:txBody>
                    <a:bodyPr/>
                    <a:lstStyle/>
                    <a:p>
                      <a:pPr marL="0" marR="0" lvl="0" indent="0" algn="l" rtl="0">
                        <a:spcBef>
                          <a:spcPts val="0"/>
                        </a:spcBef>
                        <a:spcAft>
                          <a:spcPts val="0"/>
                        </a:spcAft>
                        <a:buNone/>
                      </a:pPr>
                      <a:r>
                        <a:rPr lang="en-US" sz="1600" b="0" i="0">
                          <a:solidFill>
                            <a:schemeClr val="dk1"/>
                          </a:solidFill>
                          <a:latin typeface="Calibri"/>
                          <a:ea typeface="Calibri"/>
                          <a:cs typeface="Calibri"/>
                          <a:sym typeface="Calibri"/>
                        </a:rPr>
                        <a:t>Garder une application pour le sein</a:t>
                      </a:r>
                      <a:endParaRPr sz="1600"/>
                    </a:p>
                  </a:txBody>
                  <a:tcPr marL="91450" marR="91450" marT="45725" marB="45725"/>
                </a:tc>
                <a:tc>
                  <a:txBody>
                    <a:bodyPr/>
                    <a:lstStyle/>
                    <a:p>
                      <a:pPr marL="0" marR="0" lvl="0" indent="0" algn="l" rtl="0">
                        <a:spcBef>
                          <a:spcPts val="0"/>
                        </a:spcBef>
                        <a:spcAft>
                          <a:spcPts val="0"/>
                        </a:spcAft>
                        <a:buNone/>
                      </a:pPr>
                      <a:r>
                        <a:rPr lang="en-US" sz="1600" b="0" i="0" u="none" strike="noStrike">
                          <a:solidFill>
                            <a:schemeClr val="dk1"/>
                          </a:solidFill>
                          <a:latin typeface="Calibri"/>
                          <a:ea typeface="Calibri"/>
                          <a:cs typeface="Calibri"/>
                          <a:sym typeface="Calibri"/>
                        </a:rPr>
                        <a:t>Gratuit</a:t>
                      </a:r>
                      <a:endParaRPr sz="1600"/>
                    </a:p>
                  </a:txBody>
                  <a:tcPr marL="91450" marR="91450" marT="45725" marB="45725"/>
                </a:tc>
                <a:tc>
                  <a:txBody>
                    <a:bodyPr/>
                    <a:lstStyle/>
                    <a:p>
                      <a:pPr marL="0" marR="0" lvl="0" indent="0" algn="l" rtl="0">
                        <a:spcBef>
                          <a:spcPts val="0"/>
                        </a:spcBef>
                        <a:spcAft>
                          <a:spcPts val="0"/>
                        </a:spcAft>
                        <a:buNone/>
                      </a:pPr>
                      <a:r>
                        <a:rPr lang="en-US" sz="1600" b="0" i="0" u="none" strike="noStrike" dirty="0">
                          <a:solidFill>
                            <a:schemeClr val="dk1"/>
                          </a:solidFill>
                          <a:latin typeface="Calibri"/>
                          <a:ea typeface="Calibri"/>
                          <a:cs typeface="Calibri"/>
                          <a:sym typeface="Calibri"/>
                        </a:rPr>
                        <a:t>Android, </a:t>
                      </a:r>
                      <a:endParaRPr lang="el-GR" sz="1600" b="0" i="0" u="none" strike="noStrik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0" i="0" u="none" strike="noStrike" dirty="0" smtClean="0">
                          <a:solidFill>
                            <a:schemeClr val="dk1"/>
                          </a:solidFill>
                          <a:latin typeface="Calibri"/>
                          <a:ea typeface="Calibri"/>
                          <a:cs typeface="Calibri"/>
                          <a:sym typeface="Calibri"/>
                        </a:rPr>
                        <a:t>IOS</a:t>
                      </a:r>
                      <a:endParaRPr sz="1600" dirty="0"/>
                    </a:p>
                  </a:txBody>
                  <a:tcPr marL="91450" marR="91450" marT="45725" marB="45725"/>
                </a:tc>
                <a:tc>
                  <a:txBody>
                    <a:bodyPr/>
                    <a:lstStyle/>
                    <a:p>
                      <a:pPr marL="0" marR="0" lvl="0" indent="0" algn="l" rtl="0">
                        <a:spcBef>
                          <a:spcPts val="0"/>
                        </a:spcBef>
                        <a:spcAft>
                          <a:spcPts val="0"/>
                        </a:spcAft>
                        <a:buNone/>
                      </a:pPr>
                      <a:r>
                        <a:rPr lang="en-US" sz="1000" b="0" i="0" u="sng"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https://www.keepabreasteurope.com/</a:t>
                      </a:r>
                      <a:endParaRPr sz="1000" dirty="0"/>
                    </a:p>
                  </a:txBody>
                  <a:tcPr marL="91450" marR="91450" marT="45725" marB="45725"/>
                </a:tc>
                <a:tc>
                  <a:txBody>
                    <a:bodyPr/>
                    <a:lstStyle/>
                    <a:p>
                      <a:pPr marL="0" marR="0" lvl="0" indent="0" algn="just" rtl="0">
                        <a:spcBef>
                          <a:spcPts val="0"/>
                        </a:spcBef>
                        <a:spcAft>
                          <a:spcPts val="0"/>
                        </a:spcAft>
                        <a:buNone/>
                      </a:pPr>
                      <a:r>
                        <a:rPr lang="en-US" sz="1400" b="0" i="0" u="none" strike="noStrike">
                          <a:solidFill>
                            <a:schemeClr val="dk1"/>
                          </a:solidFill>
                          <a:latin typeface="Calibri"/>
                          <a:ea typeface="Calibri"/>
                          <a:cs typeface="Calibri"/>
                          <a:sym typeface="Calibri"/>
                        </a:rPr>
                        <a:t>Tutoriel d'auto-vérification étape par étape avec gifs animés, fonction de programmation basée sur le cycle menstruel, ressources et informations sur la santé du sein, connexion directe aux soins virtuels via Carbon Health, récits de survivantes du cancer du sein, récompenses pour les utilisateurs qui s'auto-vérifient tous les mois, fonction de partage dans l'application.</a:t>
                      </a:r>
                      <a:endParaRPr sz="1400"/>
                    </a:p>
                  </a:txBody>
                  <a:tcPr marL="91450" marR="91450" marT="45725" marB="45725"/>
                </a:tc>
                <a:extLst>
                  <a:ext uri="{0D108BD9-81ED-4DB2-BD59-A6C34878D82A}">
                    <a16:rowId xmlns:a16="http://schemas.microsoft.com/office/drawing/2014/main" val="10001"/>
                  </a:ext>
                </a:extLst>
              </a:tr>
              <a:tr h="703025">
                <a:tc>
                  <a:txBody>
                    <a:bodyPr/>
                    <a:lstStyle/>
                    <a:p>
                      <a:pPr marL="0" marR="0" lvl="0" indent="0" algn="l" rtl="0">
                        <a:spcBef>
                          <a:spcPts val="0"/>
                        </a:spcBef>
                        <a:spcAft>
                          <a:spcPts val="0"/>
                        </a:spcAft>
                        <a:buNone/>
                      </a:pPr>
                      <a:r>
                        <a:rPr lang="en-US" sz="1600" b="0" i="0" u="none" strike="noStrike">
                          <a:solidFill>
                            <a:schemeClr val="dk1"/>
                          </a:solidFill>
                          <a:latin typeface="Calibri"/>
                          <a:ea typeface="Calibri"/>
                          <a:cs typeface="Calibri"/>
                          <a:sym typeface="Calibri"/>
                        </a:rPr>
                        <a:t>Connaître ses citrons Santé du sein</a:t>
                      </a:r>
                      <a:endParaRPr sz="16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600" b="0" i="0" u="none" strike="noStrike">
                          <a:solidFill>
                            <a:schemeClr val="dk1"/>
                          </a:solidFill>
                          <a:latin typeface="Calibri"/>
                          <a:ea typeface="Calibri"/>
                          <a:cs typeface="Calibri"/>
                          <a:sym typeface="Calibri"/>
                        </a:rPr>
                        <a:t>Gratuit</a:t>
                      </a:r>
                      <a:endParaRPr sz="16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600" b="0" i="0" u="none" strike="noStrike" dirty="0">
                          <a:solidFill>
                            <a:schemeClr val="dk1"/>
                          </a:solidFill>
                          <a:latin typeface="Calibri"/>
                          <a:ea typeface="Calibri"/>
                          <a:cs typeface="Calibri"/>
                          <a:sym typeface="Calibri"/>
                        </a:rPr>
                        <a:t>Android</a:t>
                      </a:r>
                      <a:r>
                        <a:rPr lang="en-US" sz="1600" b="0" i="0" u="none" strike="noStrike" dirty="0" smtClean="0">
                          <a:solidFill>
                            <a:schemeClr val="dk1"/>
                          </a:solidFill>
                          <a:latin typeface="Calibri"/>
                          <a:ea typeface="Calibri"/>
                          <a:cs typeface="Calibri"/>
                          <a:sym typeface="Calibri"/>
                        </a:rPr>
                        <a:t>,</a:t>
                      </a:r>
                      <a:endParaRPr lang="el-GR" sz="1600" b="0" i="0" u="none" strike="noStrik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600" b="0" i="0" u="none" strike="noStrike" dirty="0" smtClean="0">
                          <a:solidFill>
                            <a:schemeClr val="dk1"/>
                          </a:solidFill>
                          <a:latin typeface="Calibri"/>
                          <a:ea typeface="Calibri"/>
                          <a:cs typeface="Calibri"/>
                          <a:sym typeface="Calibri"/>
                        </a:rPr>
                        <a:t> </a:t>
                      </a:r>
                      <a:r>
                        <a:rPr lang="en-US" sz="1600" b="0" i="0" u="none" strike="noStrike" dirty="0">
                          <a:solidFill>
                            <a:schemeClr val="dk1"/>
                          </a:solidFill>
                          <a:latin typeface="Calibri"/>
                          <a:ea typeface="Calibri"/>
                          <a:cs typeface="Calibri"/>
                          <a:sym typeface="Calibri"/>
                        </a:rPr>
                        <a:t>IOS</a:t>
                      </a:r>
                      <a:endParaRPr sz="1600" dirty="0"/>
                    </a:p>
                    <a:p>
                      <a:pPr marL="0" marR="0" lvl="0" indent="0" algn="l" rtl="0">
                        <a:spcBef>
                          <a:spcPts val="0"/>
                        </a:spcBef>
                        <a:spcAft>
                          <a:spcPts val="0"/>
                        </a:spcAft>
                        <a:buNone/>
                      </a:pPr>
                      <a:endParaRPr sz="1600" dirty="0"/>
                    </a:p>
                  </a:txBody>
                  <a:tcPr marL="91450" marR="91450" marT="45725" marB="45725"/>
                </a:tc>
                <a:tc>
                  <a:txBody>
                    <a:bodyPr/>
                    <a:lstStyle/>
                    <a:p>
                      <a:pPr marL="0" marR="0" lvl="0" indent="0" algn="l" rtl="0">
                        <a:spcBef>
                          <a:spcPts val="0"/>
                        </a:spcBef>
                        <a:spcAft>
                          <a:spcPts val="0"/>
                        </a:spcAft>
                        <a:buNone/>
                      </a:pPr>
                      <a:r>
                        <a:rPr lang="en-US" sz="1000" b="0" i="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https://www.knowyourlemons.org/app</a:t>
                      </a:r>
                      <a:endParaRPr sz="1000" dirty="0"/>
                    </a:p>
                  </a:txBody>
                  <a:tcPr marL="91450" marR="91450" marT="45725" marB="45725"/>
                </a:tc>
                <a:tc>
                  <a:txBody>
                    <a:bodyPr/>
                    <a:lstStyle/>
                    <a:p>
                      <a:pPr marL="0" marR="0" lvl="0" indent="0" algn="just" rtl="0">
                        <a:spcBef>
                          <a:spcPts val="0"/>
                        </a:spcBef>
                        <a:spcAft>
                          <a:spcPts val="0"/>
                        </a:spcAft>
                        <a:buNone/>
                      </a:pPr>
                      <a:r>
                        <a:rPr lang="en-US" sz="1400" b="0" i="0">
                          <a:solidFill>
                            <a:schemeClr val="dk1"/>
                          </a:solidFill>
                          <a:latin typeface="Calibri"/>
                          <a:ea typeface="Calibri"/>
                          <a:cs typeface="Calibri"/>
                          <a:sym typeface="Calibri"/>
                        </a:rPr>
                        <a:t>Tutoriel d'autocontrôle, fonction de programmation basée sur le cycle menstruel, plan de dépistage personnel, ressources et informations sur la santé du sein.</a:t>
                      </a:r>
                      <a:endParaRPr sz="1400"/>
                    </a:p>
                  </a:txBody>
                  <a:tcPr marL="91450" marR="91450" marT="45725" marB="45725"/>
                </a:tc>
                <a:extLst>
                  <a:ext uri="{0D108BD9-81ED-4DB2-BD59-A6C34878D82A}">
                    <a16:rowId xmlns:a16="http://schemas.microsoft.com/office/drawing/2014/main" val="10002"/>
                  </a:ext>
                </a:extLst>
              </a:tr>
              <a:tr h="1382650">
                <a:tc>
                  <a:txBody>
                    <a:bodyPr/>
                    <a:lstStyle/>
                    <a:p>
                      <a:pPr marL="0" marR="0" lvl="0" indent="0" algn="l" rtl="0">
                        <a:spcBef>
                          <a:spcPts val="0"/>
                        </a:spcBef>
                        <a:spcAft>
                          <a:spcPts val="0"/>
                        </a:spcAft>
                        <a:buNone/>
                      </a:pPr>
                      <a:r>
                        <a:rPr lang="en-US" sz="1600" b="0" i="0">
                          <a:solidFill>
                            <a:schemeClr val="dk1"/>
                          </a:solidFill>
                          <a:latin typeface="Calibri"/>
                          <a:ea typeface="Calibri"/>
                          <a:cs typeface="Calibri"/>
                          <a:sym typeface="Calibri"/>
                        </a:rPr>
                        <a:t>Becca - Soutien au cancer du sein</a:t>
                      </a:r>
                      <a:endParaRPr sz="1600"/>
                    </a:p>
                  </a:txBody>
                  <a:tcPr marL="91450" marR="91450" marT="45725" marB="45725"/>
                </a:tc>
                <a:tc>
                  <a:txBody>
                    <a:bodyPr/>
                    <a:lstStyle/>
                    <a:p>
                      <a:pPr marL="0" marR="0" lvl="0" indent="0" algn="l" rtl="0">
                        <a:spcBef>
                          <a:spcPts val="0"/>
                        </a:spcBef>
                        <a:spcAft>
                          <a:spcPts val="0"/>
                        </a:spcAft>
                        <a:buNone/>
                      </a:pPr>
                      <a:r>
                        <a:rPr lang="en-US" sz="1600" b="0" i="0" u="none" strike="noStrike">
                          <a:solidFill>
                            <a:schemeClr val="dk1"/>
                          </a:solidFill>
                          <a:latin typeface="Calibri"/>
                          <a:ea typeface="Calibri"/>
                          <a:cs typeface="Calibri"/>
                          <a:sym typeface="Calibri"/>
                        </a:rPr>
                        <a:t>Gratuit</a:t>
                      </a:r>
                      <a:endParaRPr sz="16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600" b="0" i="0" u="none" strike="noStrike" dirty="0">
                          <a:solidFill>
                            <a:schemeClr val="dk1"/>
                          </a:solidFill>
                          <a:latin typeface="Calibri"/>
                          <a:ea typeface="Calibri"/>
                          <a:cs typeface="Calibri"/>
                          <a:sym typeface="Calibri"/>
                        </a:rPr>
                        <a:t>Android, </a:t>
                      </a:r>
                      <a:endParaRPr lang="el-GR" sz="1600" b="0" i="0" u="none" strike="noStrik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600" b="0" i="0" u="none" strike="noStrike" dirty="0" smtClean="0">
                          <a:solidFill>
                            <a:schemeClr val="dk1"/>
                          </a:solidFill>
                          <a:latin typeface="Calibri"/>
                          <a:ea typeface="Calibri"/>
                          <a:cs typeface="Calibri"/>
                          <a:sym typeface="Calibri"/>
                        </a:rPr>
                        <a:t>IOS</a:t>
                      </a:r>
                      <a:endParaRPr sz="1600" dirty="0"/>
                    </a:p>
                    <a:p>
                      <a:pPr marL="0" marR="0" lvl="0" indent="0" algn="l" rtl="0">
                        <a:spcBef>
                          <a:spcPts val="0"/>
                        </a:spcBef>
                        <a:spcAft>
                          <a:spcPts val="0"/>
                        </a:spcAft>
                        <a:buNone/>
                      </a:pPr>
                      <a:endParaRPr sz="1600" dirty="0"/>
                    </a:p>
                  </a:txBody>
                  <a:tcPr marL="91450" marR="91450" marT="45725" marB="45725"/>
                </a:tc>
                <a:tc>
                  <a:txBody>
                    <a:bodyPr/>
                    <a:lstStyle/>
                    <a:p>
                      <a:pPr marL="0" marR="0" lvl="0" indent="0" algn="l" rtl="0">
                        <a:spcBef>
                          <a:spcPts val="0"/>
                        </a:spcBef>
                        <a:spcAft>
                          <a:spcPts val="0"/>
                        </a:spcAft>
                        <a:buNone/>
                      </a:pPr>
                      <a:r>
                        <a:rPr lang="en-US" sz="1000" b="0" i="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https://breastcancernow.org/information-support/support-you/becca</a:t>
                      </a:r>
                      <a:endParaRPr sz="1000" dirty="0"/>
                    </a:p>
                  </a:txBody>
                  <a:tcPr marL="91450" marR="91450" marT="45725" marB="45725"/>
                </a:tc>
                <a:tc>
                  <a:txBody>
                    <a:bodyPr/>
                    <a:lstStyle/>
                    <a:p>
                      <a:pPr marL="0" marR="0" lvl="0" indent="0" algn="just" rtl="0">
                        <a:spcBef>
                          <a:spcPts val="0"/>
                        </a:spcBef>
                        <a:spcAft>
                          <a:spcPts val="0"/>
                        </a:spcAft>
                        <a:buNone/>
                      </a:pPr>
                      <a:r>
                        <a:rPr lang="en-US" sz="1400" b="0" i="0">
                          <a:solidFill>
                            <a:schemeClr val="dk1"/>
                          </a:solidFill>
                          <a:latin typeface="Calibri"/>
                          <a:ea typeface="Calibri"/>
                          <a:cs typeface="Calibri"/>
                          <a:sym typeface="Calibri"/>
                        </a:rPr>
                        <a:t>Recueil d'informations et de soutien provenant de diverses sources, notamment de spécialistes, de publications en ligne et de la communauté du cancer du sein : effets secondaires des médicaments, récits d'opérations chirurgicales, conseils sur les relations amoureuses, gestion des symptômes de la ménopause. Blogs, suggestions de podcasts, recettes, tutoriels de maquillage, programmes d'exercices et articles de diététiciens, d'infirmières et de professionnels de la santé qualifiés.</a:t>
                      </a:r>
                      <a:endParaRPr sz="1400"/>
                    </a:p>
                  </a:txBody>
                  <a:tcPr marL="91450" marR="91450" marT="45725" marB="45725"/>
                </a:tc>
                <a:extLst>
                  <a:ext uri="{0D108BD9-81ED-4DB2-BD59-A6C34878D82A}">
                    <a16:rowId xmlns:a16="http://schemas.microsoft.com/office/drawing/2014/main" val="10003"/>
                  </a:ext>
                </a:extLst>
              </a:tr>
              <a:tr h="703025">
                <a:tc>
                  <a:txBody>
                    <a:bodyPr/>
                    <a:lstStyle/>
                    <a:p>
                      <a:pPr marL="0" marR="0" lvl="0" indent="0" algn="l" rtl="0">
                        <a:spcBef>
                          <a:spcPts val="0"/>
                        </a:spcBef>
                        <a:spcAft>
                          <a:spcPts val="0"/>
                        </a:spcAft>
                        <a:buNone/>
                      </a:pPr>
                      <a:r>
                        <a:rPr lang="en-US" sz="1600" b="0" i="0" u="none" strike="noStrike">
                          <a:solidFill>
                            <a:schemeClr val="dk1"/>
                          </a:solidFill>
                          <a:latin typeface="Calibri"/>
                          <a:ea typeface="Calibri"/>
                          <a:cs typeface="Calibri"/>
                          <a:sym typeface="Calibri"/>
                        </a:rPr>
                        <a:t>Soutien au cancer du sein OWise</a:t>
                      </a:r>
                      <a:endParaRPr sz="1600"/>
                    </a:p>
                  </a:txBody>
                  <a:tcPr marL="91450" marR="91450" marT="45725" marB="45725"/>
                </a:tc>
                <a:tc>
                  <a:txBody>
                    <a:bodyPr/>
                    <a:lstStyle/>
                    <a:p>
                      <a:pPr marL="0" marR="0" lvl="0" indent="0" algn="l" rtl="0">
                        <a:spcBef>
                          <a:spcPts val="0"/>
                        </a:spcBef>
                        <a:spcAft>
                          <a:spcPts val="0"/>
                        </a:spcAft>
                        <a:buNone/>
                      </a:pPr>
                      <a:r>
                        <a:rPr lang="en-US" sz="1600" b="0" i="0">
                          <a:solidFill>
                            <a:schemeClr val="dk1"/>
                          </a:solidFill>
                          <a:latin typeface="Calibri"/>
                          <a:ea typeface="Calibri"/>
                          <a:cs typeface="Calibri"/>
                          <a:sym typeface="Calibri"/>
                        </a:rPr>
                        <a:t>Gratuit</a:t>
                      </a:r>
                      <a:endParaRPr sz="16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600" b="0" i="0" u="none" strike="noStrike" dirty="0">
                          <a:solidFill>
                            <a:schemeClr val="dk1"/>
                          </a:solidFill>
                          <a:latin typeface="Calibri"/>
                          <a:ea typeface="Calibri"/>
                          <a:cs typeface="Calibri"/>
                          <a:sym typeface="Calibri"/>
                        </a:rPr>
                        <a:t>Android, </a:t>
                      </a:r>
                      <a:endParaRPr lang="el-GR" sz="1600" b="0" i="0" u="none" strike="noStrik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600" b="0" i="0" u="none" strike="noStrike" dirty="0" smtClean="0">
                          <a:solidFill>
                            <a:schemeClr val="dk1"/>
                          </a:solidFill>
                          <a:latin typeface="Calibri"/>
                          <a:ea typeface="Calibri"/>
                          <a:cs typeface="Calibri"/>
                          <a:sym typeface="Calibri"/>
                        </a:rPr>
                        <a:t>IOS</a:t>
                      </a:r>
                      <a:endParaRPr sz="1600" dirty="0"/>
                    </a:p>
                  </a:txBody>
                  <a:tcPr marL="91450" marR="91450" marT="45725" marB="45725"/>
                </a:tc>
                <a:tc>
                  <a:txBody>
                    <a:bodyPr/>
                    <a:lstStyle/>
                    <a:p>
                      <a:pPr marL="0" marR="0" lvl="0" indent="0" algn="l" rtl="0">
                        <a:spcBef>
                          <a:spcPts val="0"/>
                        </a:spcBef>
                        <a:spcAft>
                          <a:spcPts val="0"/>
                        </a:spcAft>
                        <a:buNone/>
                      </a:pPr>
                      <a:r>
                        <a:rPr lang="en-US" sz="900" u="sng" dirty="0">
                          <a:solidFill>
                            <a:schemeClr val="hlink"/>
                          </a:solidFill>
                          <a:hlinkClick r:id="rId6"/>
                        </a:rPr>
                        <a:t>https://app.owise.net/signup</a:t>
                      </a:r>
                      <a:endParaRPr sz="900" dirty="0"/>
                    </a:p>
                  </a:txBody>
                  <a:tcPr marL="91450" marR="91450" marT="45725" marB="45725"/>
                </a:tc>
                <a:tc>
                  <a:txBody>
                    <a:bodyPr/>
                    <a:lstStyle/>
                    <a:p>
                      <a:pPr marL="0" marR="0" lvl="0" indent="0" algn="just" rtl="0">
                        <a:spcBef>
                          <a:spcPts val="0"/>
                        </a:spcBef>
                        <a:spcAft>
                          <a:spcPts val="0"/>
                        </a:spcAft>
                        <a:buNone/>
                      </a:pPr>
                      <a:r>
                        <a:rPr lang="en-US" sz="1400" b="0" i="0" dirty="0" err="1">
                          <a:solidFill>
                            <a:schemeClr val="dk1"/>
                          </a:solidFill>
                          <a:latin typeface="Calibri"/>
                          <a:ea typeface="Calibri"/>
                          <a:cs typeface="Calibri"/>
                          <a:sym typeface="Calibri"/>
                        </a:rPr>
                        <a:t>Informations</a:t>
                      </a:r>
                      <a:r>
                        <a:rPr lang="en-US" sz="1400" b="0" i="0" dirty="0">
                          <a:solidFill>
                            <a:schemeClr val="dk1"/>
                          </a:solidFill>
                          <a:latin typeface="Calibri"/>
                          <a:ea typeface="Calibri"/>
                          <a:cs typeface="Calibri"/>
                          <a:sym typeface="Calibri"/>
                        </a:rPr>
                        <a:t> </a:t>
                      </a:r>
                      <a:r>
                        <a:rPr lang="en-US" sz="1400" b="0" i="0" dirty="0" err="1">
                          <a:solidFill>
                            <a:schemeClr val="dk1"/>
                          </a:solidFill>
                          <a:latin typeface="Calibri"/>
                          <a:ea typeface="Calibri"/>
                          <a:cs typeface="Calibri"/>
                          <a:sym typeface="Calibri"/>
                        </a:rPr>
                        <a:t>médicales</a:t>
                      </a:r>
                      <a:r>
                        <a:rPr lang="en-US" sz="1400" b="0" i="0" dirty="0">
                          <a:solidFill>
                            <a:schemeClr val="dk1"/>
                          </a:solidFill>
                          <a:latin typeface="Calibri"/>
                          <a:ea typeface="Calibri"/>
                          <a:cs typeface="Calibri"/>
                          <a:sym typeface="Calibri"/>
                        </a:rPr>
                        <a:t> </a:t>
                      </a:r>
                      <a:r>
                        <a:rPr lang="en-US" sz="1400" b="0" i="0" dirty="0" err="1">
                          <a:solidFill>
                            <a:schemeClr val="dk1"/>
                          </a:solidFill>
                          <a:latin typeface="Calibri"/>
                          <a:ea typeface="Calibri"/>
                          <a:cs typeface="Calibri"/>
                          <a:sym typeface="Calibri"/>
                        </a:rPr>
                        <a:t>personnalisées</a:t>
                      </a:r>
                      <a:r>
                        <a:rPr lang="en-US" sz="1400" b="0" i="0" dirty="0">
                          <a:solidFill>
                            <a:schemeClr val="dk1"/>
                          </a:solidFill>
                          <a:latin typeface="Calibri"/>
                          <a:ea typeface="Calibri"/>
                          <a:cs typeface="Calibri"/>
                          <a:sym typeface="Calibri"/>
                        </a:rPr>
                        <a:t>, </a:t>
                      </a:r>
                      <a:r>
                        <a:rPr lang="en-US" sz="1400" b="0" i="0" dirty="0" err="1">
                          <a:solidFill>
                            <a:schemeClr val="dk1"/>
                          </a:solidFill>
                          <a:latin typeface="Calibri"/>
                          <a:ea typeface="Calibri"/>
                          <a:cs typeface="Calibri"/>
                          <a:sym typeface="Calibri"/>
                        </a:rPr>
                        <a:t>outils</a:t>
                      </a:r>
                      <a:r>
                        <a:rPr lang="en-US" sz="1400" b="0" i="0" dirty="0">
                          <a:solidFill>
                            <a:schemeClr val="dk1"/>
                          </a:solidFill>
                          <a:latin typeface="Calibri"/>
                          <a:ea typeface="Calibri"/>
                          <a:cs typeface="Calibri"/>
                          <a:sym typeface="Calibri"/>
                        </a:rPr>
                        <a:t> de </a:t>
                      </a:r>
                      <a:r>
                        <a:rPr lang="en-US" sz="1400" b="0" i="0" dirty="0" err="1">
                          <a:solidFill>
                            <a:schemeClr val="dk1"/>
                          </a:solidFill>
                          <a:latin typeface="Calibri"/>
                          <a:ea typeface="Calibri"/>
                          <a:cs typeface="Calibri"/>
                          <a:sym typeface="Calibri"/>
                        </a:rPr>
                        <a:t>suivi</a:t>
                      </a:r>
                      <a:r>
                        <a:rPr lang="en-US" sz="1400" b="0" i="0" dirty="0">
                          <a:solidFill>
                            <a:schemeClr val="dk1"/>
                          </a:solidFill>
                          <a:latin typeface="Calibri"/>
                          <a:ea typeface="Calibri"/>
                          <a:cs typeface="Calibri"/>
                          <a:sym typeface="Calibri"/>
                        </a:rPr>
                        <a:t> (</a:t>
                      </a:r>
                      <a:r>
                        <a:rPr lang="en-US" sz="1400" b="0" i="0" dirty="0" err="1">
                          <a:solidFill>
                            <a:schemeClr val="dk1"/>
                          </a:solidFill>
                          <a:latin typeface="Calibri"/>
                          <a:ea typeface="Calibri"/>
                          <a:cs typeface="Calibri"/>
                          <a:sym typeface="Calibri"/>
                        </a:rPr>
                        <a:t>expériences</a:t>
                      </a:r>
                      <a:r>
                        <a:rPr lang="en-US" sz="1400" b="0" i="0" dirty="0">
                          <a:solidFill>
                            <a:schemeClr val="dk1"/>
                          </a:solidFill>
                          <a:latin typeface="Calibri"/>
                          <a:ea typeface="Calibri"/>
                          <a:cs typeface="Calibri"/>
                          <a:sym typeface="Calibri"/>
                        </a:rPr>
                        <a:t> de </a:t>
                      </a:r>
                      <a:r>
                        <a:rPr lang="en-US" sz="1400" b="0" i="0" dirty="0" err="1">
                          <a:solidFill>
                            <a:schemeClr val="dk1"/>
                          </a:solidFill>
                          <a:latin typeface="Calibri"/>
                          <a:ea typeface="Calibri"/>
                          <a:cs typeface="Calibri"/>
                          <a:sym typeface="Calibri"/>
                        </a:rPr>
                        <a:t>traitement</a:t>
                      </a:r>
                      <a:r>
                        <a:rPr lang="en-US" sz="1400" b="0" i="0" dirty="0">
                          <a:solidFill>
                            <a:schemeClr val="dk1"/>
                          </a:solidFill>
                          <a:latin typeface="Calibri"/>
                          <a:ea typeface="Calibri"/>
                          <a:cs typeface="Calibri"/>
                          <a:sym typeface="Calibri"/>
                        </a:rPr>
                        <a:t>, </a:t>
                      </a:r>
                      <a:r>
                        <a:rPr lang="en-US" sz="1400" b="0" i="0" dirty="0" err="1">
                          <a:solidFill>
                            <a:schemeClr val="dk1"/>
                          </a:solidFill>
                          <a:latin typeface="Calibri"/>
                          <a:ea typeface="Calibri"/>
                          <a:cs typeface="Calibri"/>
                          <a:sym typeface="Calibri"/>
                        </a:rPr>
                        <a:t>effets</a:t>
                      </a:r>
                      <a:r>
                        <a:rPr lang="en-US" sz="1400" b="0" i="0" dirty="0">
                          <a:solidFill>
                            <a:schemeClr val="dk1"/>
                          </a:solidFill>
                          <a:latin typeface="Calibri"/>
                          <a:ea typeface="Calibri"/>
                          <a:cs typeface="Calibri"/>
                          <a:sym typeface="Calibri"/>
                        </a:rPr>
                        <a:t> </a:t>
                      </a:r>
                      <a:r>
                        <a:rPr lang="en-US" sz="1400" b="0" i="0" dirty="0" err="1">
                          <a:solidFill>
                            <a:schemeClr val="dk1"/>
                          </a:solidFill>
                          <a:latin typeface="Calibri"/>
                          <a:ea typeface="Calibri"/>
                          <a:cs typeface="Calibri"/>
                          <a:sym typeface="Calibri"/>
                        </a:rPr>
                        <a:t>secondaires</a:t>
                      </a:r>
                      <a:r>
                        <a:rPr lang="en-US" sz="1400" b="0" i="0" dirty="0">
                          <a:solidFill>
                            <a:schemeClr val="dk1"/>
                          </a:solidFill>
                          <a:latin typeface="Calibri"/>
                          <a:ea typeface="Calibri"/>
                          <a:cs typeface="Calibri"/>
                          <a:sym typeface="Calibri"/>
                        </a:rPr>
                        <a:t>, </a:t>
                      </a:r>
                      <a:r>
                        <a:rPr lang="en-US" sz="1400" b="0" i="0" dirty="0" err="1">
                          <a:solidFill>
                            <a:schemeClr val="dk1"/>
                          </a:solidFill>
                          <a:latin typeface="Calibri"/>
                          <a:ea typeface="Calibri"/>
                          <a:cs typeface="Calibri"/>
                          <a:sym typeface="Calibri"/>
                        </a:rPr>
                        <a:t>qualité</a:t>
                      </a:r>
                      <a:r>
                        <a:rPr lang="en-US" sz="1400" b="0" i="0" dirty="0">
                          <a:solidFill>
                            <a:schemeClr val="dk1"/>
                          </a:solidFill>
                          <a:latin typeface="Calibri"/>
                          <a:ea typeface="Calibri"/>
                          <a:cs typeface="Calibri"/>
                          <a:sym typeface="Calibri"/>
                        </a:rPr>
                        <a:t> de vie </a:t>
                      </a:r>
                      <a:r>
                        <a:rPr lang="en-US" sz="1400" b="0" i="0" dirty="0" err="1">
                          <a:solidFill>
                            <a:schemeClr val="dk1"/>
                          </a:solidFill>
                          <a:latin typeface="Calibri"/>
                          <a:ea typeface="Calibri"/>
                          <a:cs typeface="Calibri"/>
                          <a:sym typeface="Calibri"/>
                        </a:rPr>
                        <a:t>globale</a:t>
                      </a:r>
                      <a:r>
                        <a:rPr lang="en-US" sz="1400" b="0" i="0" dirty="0">
                          <a:solidFill>
                            <a:schemeClr val="dk1"/>
                          </a:solidFill>
                          <a:latin typeface="Calibri"/>
                          <a:ea typeface="Calibri"/>
                          <a:cs typeface="Calibri"/>
                          <a:sym typeface="Calibri"/>
                        </a:rPr>
                        <a:t>), rappels, etc.</a:t>
                      </a:r>
                      <a:endParaRPr sz="1400" dirty="0"/>
                    </a:p>
                  </a:txBody>
                  <a:tcPr marL="91450" marR="91450" marT="45725" marB="45725"/>
                </a:tc>
                <a:extLst>
                  <a:ext uri="{0D108BD9-81ED-4DB2-BD59-A6C34878D82A}">
                    <a16:rowId xmlns:a16="http://schemas.microsoft.com/office/drawing/2014/main" val="10004"/>
                  </a:ext>
                </a:extLst>
              </a:tr>
              <a:tr h="913950">
                <a:tc>
                  <a:txBody>
                    <a:bodyPr/>
                    <a:lstStyle/>
                    <a:p>
                      <a:pPr marL="0" marR="0" lvl="0" indent="0" algn="l" rtl="0">
                        <a:spcBef>
                          <a:spcPts val="0"/>
                        </a:spcBef>
                        <a:spcAft>
                          <a:spcPts val="0"/>
                        </a:spcAft>
                        <a:buNone/>
                      </a:pPr>
                      <a:r>
                        <a:rPr lang="en-US" sz="1600" b="0" i="0" dirty="0">
                          <a:solidFill>
                            <a:schemeClr val="dk1"/>
                          </a:solidFill>
                          <a:latin typeface="Calibri"/>
                          <a:ea typeface="Calibri"/>
                          <a:cs typeface="Calibri"/>
                          <a:sym typeface="Calibri"/>
                        </a:rPr>
                        <a:t>Mon </a:t>
                      </a:r>
                      <a:r>
                        <a:rPr lang="en-US" sz="1600" b="0" i="0" dirty="0" err="1">
                          <a:solidFill>
                            <a:schemeClr val="dk1"/>
                          </a:solidFill>
                          <a:latin typeface="Calibri"/>
                          <a:ea typeface="Calibri"/>
                          <a:cs typeface="Calibri"/>
                          <a:sym typeface="Calibri"/>
                        </a:rPr>
                        <a:t>dépistage</a:t>
                      </a:r>
                      <a:r>
                        <a:rPr lang="en-US" sz="1600" b="0" i="0" dirty="0">
                          <a:solidFill>
                            <a:schemeClr val="dk1"/>
                          </a:solidFill>
                          <a:latin typeface="Calibri"/>
                          <a:ea typeface="Calibri"/>
                          <a:cs typeface="Calibri"/>
                          <a:sym typeface="Calibri"/>
                        </a:rPr>
                        <a:t> : Cancer</a:t>
                      </a:r>
                      <a:endParaRPr sz="16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600" b="0" i="0">
                          <a:solidFill>
                            <a:schemeClr val="dk1"/>
                          </a:solidFill>
                          <a:latin typeface="Calibri"/>
                          <a:ea typeface="Calibri"/>
                          <a:cs typeface="Calibri"/>
                          <a:sym typeface="Calibri"/>
                        </a:rPr>
                        <a:t>Gratuit</a:t>
                      </a:r>
                      <a:endParaRPr sz="16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600" b="0" i="0" u="none" strike="noStrike" dirty="0">
                          <a:solidFill>
                            <a:schemeClr val="dk1"/>
                          </a:solidFill>
                          <a:latin typeface="Calibri"/>
                          <a:ea typeface="Calibri"/>
                          <a:cs typeface="Calibri"/>
                          <a:sym typeface="Calibri"/>
                        </a:rPr>
                        <a:t>Android, </a:t>
                      </a:r>
                      <a:endParaRPr lang="el-GR" sz="1600" b="0" i="0" u="none" strike="noStrik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600" b="0" i="0" u="none" strike="noStrike" dirty="0" smtClean="0">
                          <a:solidFill>
                            <a:schemeClr val="dk1"/>
                          </a:solidFill>
                          <a:latin typeface="Calibri"/>
                          <a:ea typeface="Calibri"/>
                          <a:cs typeface="Calibri"/>
                          <a:sym typeface="Calibri"/>
                        </a:rPr>
                        <a:t>IOS</a:t>
                      </a:r>
                      <a:endParaRPr sz="1600" dirty="0"/>
                    </a:p>
                    <a:p>
                      <a:pPr marL="0" marR="0" lvl="0" indent="0" algn="l" rtl="0">
                        <a:spcBef>
                          <a:spcPts val="0"/>
                        </a:spcBef>
                        <a:spcAft>
                          <a:spcPts val="0"/>
                        </a:spcAft>
                        <a:buNone/>
                      </a:pPr>
                      <a:endParaRPr sz="1600" dirty="0"/>
                    </a:p>
                  </a:txBody>
                  <a:tcPr marL="91450" marR="91450" marT="45725" marB="45725"/>
                </a:tc>
                <a:tc>
                  <a:txBody>
                    <a:bodyPr/>
                    <a:lstStyle/>
                    <a:p>
                      <a:pPr marL="0" marR="0" lvl="0" indent="0" algn="l" rtl="0">
                        <a:spcBef>
                          <a:spcPts val="0"/>
                        </a:spcBef>
                        <a:spcAft>
                          <a:spcPts val="0"/>
                        </a:spcAft>
                        <a:buNone/>
                      </a:pPr>
                      <a:r>
                        <a:rPr lang="en-US" sz="900" dirty="0" smtClean="0">
                          <a:hlinkClick r:id="rId7"/>
                        </a:rPr>
                        <a:t>Link</a:t>
                      </a:r>
                      <a:endParaRPr sz="900" dirty="0"/>
                    </a:p>
                  </a:txBody>
                  <a:tcPr marL="91450" marR="91450" marT="45725" marB="45725"/>
                </a:tc>
                <a:tc>
                  <a:txBody>
                    <a:bodyPr/>
                    <a:lstStyle/>
                    <a:p>
                      <a:pPr marL="0" marR="0" lvl="0" indent="0" algn="l" rtl="0">
                        <a:spcBef>
                          <a:spcPts val="0"/>
                        </a:spcBef>
                        <a:spcAft>
                          <a:spcPts val="0"/>
                        </a:spcAft>
                        <a:buNone/>
                      </a:pPr>
                      <a:r>
                        <a:rPr lang="en-US" sz="1400" b="0" i="0" u="none" strike="noStrike" dirty="0" err="1">
                          <a:solidFill>
                            <a:schemeClr val="dk1"/>
                          </a:solidFill>
                          <a:latin typeface="Calibri"/>
                          <a:ea typeface="Calibri"/>
                          <a:cs typeface="Calibri"/>
                          <a:sym typeface="Calibri"/>
                        </a:rPr>
                        <a:t>Évaluation</a:t>
                      </a:r>
                      <a:r>
                        <a:rPr lang="en-US" sz="1400" b="0" i="0" u="none" strike="noStrike" dirty="0">
                          <a:solidFill>
                            <a:schemeClr val="dk1"/>
                          </a:solidFill>
                          <a:latin typeface="Calibri"/>
                          <a:ea typeface="Calibri"/>
                          <a:cs typeface="Calibri"/>
                          <a:sym typeface="Calibri"/>
                        </a:rPr>
                        <a:t> du </a:t>
                      </a:r>
                      <a:r>
                        <a:rPr lang="en-US" sz="1400" b="0" i="0" u="none" strike="noStrike" dirty="0" err="1">
                          <a:solidFill>
                            <a:schemeClr val="dk1"/>
                          </a:solidFill>
                          <a:latin typeface="Calibri"/>
                          <a:ea typeface="Calibri"/>
                          <a:cs typeface="Calibri"/>
                          <a:sym typeface="Calibri"/>
                        </a:rPr>
                        <a:t>risque</a:t>
                      </a:r>
                      <a:r>
                        <a:rPr lang="en-US" sz="1400" b="0" i="0" u="none" strike="noStrike" dirty="0">
                          <a:solidFill>
                            <a:schemeClr val="dk1"/>
                          </a:solidFill>
                          <a:latin typeface="Calibri"/>
                          <a:ea typeface="Calibri"/>
                          <a:cs typeface="Calibri"/>
                          <a:sym typeface="Calibri"/>
                        </a:rPr>
                        <a:t> de cancer, Orientation du </a:t>
                      </a:r>
                      <a:r>
                        <a:rPr lang="en-US" sz="1400" b="0" i="0" u="none" strike="noStrike" dirty="0" err="1">
                          <a:solidFill>
                            <a:schemeClr val="dk1"/>
                          </a:solidFill>
                          <a:latin typeface="Calibri"/>
                          <a:ea typeface="Calibri"/>
                          <a:cs typeface="Calibri"/>
                          <a:sym typeface="Calibri"/>
                        </a:rPr>
                        <a:t>dépistage</a:t>
                      </a:r>
                      <a:endParaRPr sz="1400" dirty="0"/>
                    </a:p>
                  </a:txBody>
                  <a:tcPr marL="91450" marR="91450" marT="45725" marB="45725"/>
                </a:tc>
                <a:extLst>
                  <a:ext uri="{0D108BD9-81ED-4DB2-BD59-A6C34878D82A}">
                    <a16:rowId xmlns:a16="http://schemas.microsoft.com/office/drawing/2014/main" val="10005"/>
                  </a:ext>
                </a:extLst>
              </a:tr>
            </a:tbl>
          </a:graphicData>
        </a:graphic>
      </p:graphicFrame>
      <p:sp>
        <p:nvSpPr>
          <p:cNvPr id="607" name="Google Shape;607;p40"/>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8" name="Google Shape;608;p40"/>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609" name="Google Shape;609;p40"/>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1"/>
          <p:cNvSpPr/>
          <p:nvPr/>
        </p:nvSpPr>
        <p:spPr>
          <a:xfrm>
            <a:off x="8554065" y="-3933"/>
            <a:ext cx="3636675"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rgbClr val="FFFFFF"/>
                </a:solidFill>
                <a:latin typeface="Calibri"/>
                <a:ea typeface="Calibri"/>
                <a:cs typeface="Calibri"/>
                <a:sym typeface="Calibri"/>
              </a:rPr>
              <a:t>7.1.5 Dépistage et prévention </a:t>
            </a:r>
            <a:endParaRPr sz="1800">
              <a:solidFill>
                <a:srgbClr val="FFFFFF"/>
              </a:solidFill>
              <a:latin typeface="Calibri"/>
              <a:ea typeface="Calibri"/>
              <a:cs typeface="Calibri"/>
              <a:sym typeface="Calibri"/>
            </a:endParaRPr>
          </a:p>
        </p:txBody>
      </p:sp>
      <p:sp>
        <p:nvSpPr>
          <p:cNvPr id="616" name="Google Shape;616;p41"/>
          <p:cNvSpPr txBox="1">
            <a:spLocks noGrp="1"/>
          </p:cNvSpPr>
          <p:nvPr>
            <p:ph type="title"/>
          </p:nvPr>
        </p:nvSpPr>
        <p:spPr>
          <a:xfrm>
            <a:off x="566104" y="962936"/>
            <a:ext cx="11059800" cy="605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t>Applications de dépistage et de prévention</a:t>
            </a:r>
            <a:endParaRPr>
              <a:solidFill>
                <a:srgbClr val="C00000"/>
              </a:solidFill>
            </a:endParaRPr>
          </a:p>
        </p:txBody>
      </p:sp>
      <p:sp>
        <p:nvSpPr>
          <p:cNvPr id="617" name="Google Shape;617;p41"/>
          <p:cNvSpPr/>
          <p:nvPr/>
        </p:nvSpPr>
        <p:spPr>
          <a:xfrm>
            <a:off x="685799" y="2136339"/>
            <a:ext cx="10613571"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Vidéos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https://www.youtube.com/watch?v=G5VpEyvu8CY - Keep a Breast (anglais)</a:t>
            </a:r>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https://www.youtube.com/watch?v=evIO9CNfybQ - Keep a Brest (espagnol)</a:t>
            </a:r>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https://www.youtube.com/watch?v=NKhIvufyji0 </a:t>
            </a:r>
            <a:r>
              <a:rPr lang="en-US" sz="2000" b="1">
                <a:solidFill>
                  <a:schemeClr val="dk1"/>
                </a:solidFill>
                <a:latin typeface="Calibri"/>
                <a:ea typeface="Calibri"/>
                <a:cs typeface="Calibri"/>
                <a:sym typeface="Calibri"/>
              </a:rPr>
              <a:t>- Connaître ses citrons® en 60 secondes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41"/>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9" name="Google Shape;619;p41"/>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620" name="Google Shape;620;p41"/>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
        <p:nvSpPr>
          <p:cNvPr id="621" name="Google Shape;621;p41"/>
          <p:cNvSpPr txBox="1"/>
          <p:nvPr/>
        </p:nvSpPr>
        <p:spPr>
          <a:xfrm>
            <a:off x="3207350" y="6167700"/>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4">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2"/>
          <p:cNvSpPr txBox="1">
            <a:spLocks noGrp="1"/>
          </p:cNvSpPr>
          <p:nvPr>
            <p:ph type="title"/>
          </p:nvPr>
        </p:nvSpPr>
        <p:spPr>
          <a:xfrm>
            <a:off x="558000" y="6227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7.1.6</a:t>
            </a:r>
            <a:r>
              <a:rPr lang="en-US"/>
              <a:t/>
            </a:r>
            <a:br>
              <a:rPr lang="en-US"/>
            </a:br>
            <a:r>
              <a:rPr lang="en-US">
                <a:solidFill>
                  <a:srgbClr val="C01E24"/>
                </a:solidFill>
              </a:rPr>
              <a:t>La ménopause</a:t>
            </a:r>
            <a:endParaRPr>
              <a:solidFill>
                <a:srgbClr val="C01E24"/>
              </a:solidFill>
            </a:endParaRPr>
          </a:p>
        </p:txBody>
      </p:sp>
      <p:sp>
        <p:nvSpPr>
          <p:cNvPr id="628" name="Google Shape;628;p42"/>
          <p:cNvSpPr txBox="1">
            <a:spLocks noGrp="1"/>
          </p:cNvSpPr>
          <p:nvPr>
            <p:ph type="body" idx="1"/>
          </p:nvPr>
        </p:nvSpPr>
        <p:spPr>
          <a:xfrm>
            <a:off x="558000" y="17028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629" name="Google Shape;629;p42"/>
          <p:cNvSpPr txBox="1">
            <a:spLocks noGrp="1"/>
          </p:cNvSpPr>
          <p:nvPr>
            <p:ph type="body" idx="2"/>
          </p:nvPr>
        </p:nvSpPr>
        <p:spPr>
          <a:xfrm>
            <a:off x="558000" y="2230750"/>
            <a:ext cx="5379000" cy="36846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200"/>
              <a:buNone/>
            </a:pPr>
            <a:r>
              <a:rPr lang="en-US" dirty="0"/>
              <a:t>Pour en savoir plus</a:t>
            </a:r>
            <a:endParaRPr dirty="0"/>
          </a:p>
          <a:p>
            <a:pPr marL="228600" lvl="0" indent="-228600" algn="l" rtl="0">
              <a:lnSpc>
                <a:spcPct val="150000"/>
              </a:lnSpc>
              <a:spcBef>
                <a:spcPts val="1200"/>
              </a:spcBef>
              <a:spcAft>
                <a:spcPts val="0"/>
              </a:spcAft>
              <a:buSzPts val="2200"/>
              <a:buChar char="▪"/>
            </a:pPr>
            <a:r>
              <a:rPr lang="en-US" dirty="0"/>
              <a:t>Les concepts de base de la </a:t>
            </a:r>
            <a:r>
              <a:rPr lang="en-US" dirty="0" err="1"/>
              <a:t>ménopause</a:t>
            </a:r>
            <a:r>
              <a:rPr lang="en-US" dirty="0"/>
              <a:t>.</a:t>
            </a:r>
            <a:endParaRPr dirty="0"/>
          </a:p>
          <a:p>
            <a:pPr marL="228600" lvl="0" indent="-228600" algn="l" rtl="0">
              <a:lnSpc>
                <a:spcPct val="150000"/>
              </a:lnSpc>
              <a:spcBef>
                <a:spcPts val="1200"/>
              </a:spcBef>
              <a:spcAft>
                <a:spcPts val="0"/>
              </a:spcAft>
              <a:buSzPts val="2200"/>
              <a:buChar char="▪"/>
            </a:pPr>
            <a:r>
              <a:rPr lang="en-US" dirty="0"/>
              <a:t>Les avantages des applications sur la </a:t>
            </a:r>
            <a:r>
              <a:rPr lang="en-US" dirty="0" err="1"/>
              <a:t>ménopause</a:t>
            </a:r>
            <a:r>
              <a:rPr lang="en-US" dirty="0"/>
              <a:t>.</a:t>
            </a:r>
            <a:endParaRPr dirty="0"/>
          </a:p>
          <a:p>
            <a:pPr marL="228600" lvl="0" indent="-228600" algn="l" rtl="0">
              <a:lnSpc>
                <a:spcPct val="150000"/>
              </a:lnSpc>
              <a:spcBef>
                <a:spcPts val="1200"/>
              </a:spcBef>
              <a:spcAft>
                <a:spcPts val="0"/>
              </a:spcAft>
              <a:buSzPts val="2200"/>
              <a:buChar char="▪"/>
            </a:pPr>
            <a:r>
              <a:rPr lang="en-US" dirty="0" err="1"/>
              <a:t>Exemples</a:t>
            </a:r>
            <a:r>
              <a:rPr lang="en-US" dirty="0"/>
              <a:t> d'applications de santé dans ce domaine. </a:t>
            </a:r>
            <a:endParaRPr dirty="0"/>
          </a:p>
          <a:p>
            <a:pPr marL="228600" lvl="0" indent="-88900" algn="l" rtl="0">
              <a:lnSpc>
                <a:spcPct val="150000"/>
              </a:lnSpc>
              <a:spcBef>
                <a:spcPts val="1200"/>
              </a:spcBef>
              <a:spcAft>
                <a:spcPts val="0"/>
              </a:spcAft>
              <a:buClr>
                <a:srgbClr val="C01E24"/>
              </a:buClr>
              <a:buSzPts val="2200"/>
              <a:buNone/>
            </a:pPr>
            <a:endParaRPr dirty="0"/>
          </a:p>
        </p:txBody>
      </p:sp>
      <p:pic>
        <p:nvPicPr>
          <p:cNvPr id="630" name="Google Shape;630;p42" descr="Ambition abstract concept"/>
          <p:cNvPicPr preferRelativeResize="0"/>
          <p:nvPr/>
        </p:nvPicPr>
        <p:blipFill rotWithShape="1">
          <a:blip r:embed="rId3">
            <a:alphaModFix/>
          </a:blip>
          <a:srcRect/>
          <a:stretch/>
        </p:blipFill>
        <p:spPr>
          <a:xfrm>
            <a:off x="7100100" y="863000"/>
            <a:ext cx="4403300" cy="4265149"/>
          </a:xfrm>
          <a:prstGeom prst="rect">
            <a:avLst/>
          </a:prstGeom>
          <a:noFill/>
          <a:ln>
            <a:noFill/>
          </a:ln>
        </p:spPr>
      </p:pic>
      <p:sp>
        <p:nvSpPr>
          <p:cNvPr id="631" name="Google Shape;631;p42"/>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p43"/>
          <p:cNvPicPr preferRelativeResize="0"/>
          <p:nvPr/>
        </p:nvPicPr>
        <p:blipFill rotWithShape="1">
          <a:blip r:embed="rId3">
            <a:alphaModFix/>
          </a:blip>
          <a:srcRect/>
          <a:stretch/>
        </p:blipFill>
        <p:spPr>
          <a:xfrm>
            <a:off x="998425" y="785574"/>
            <a:ext cx="10395709" cy="5646175"/>
          </a:xfrm>
          <a:prstGeom prst="rect">
            <a:avLst/>
          </a:prstGeom>
          <a:noFill/>
          <a:ln>
            <a:noFill/>
          </a:ln>
        </p:spPr>
      </p:pic>
      <p:sp>
        <p:nvSpPr>
          <p:cNvPr id="638" name="Google Shape;638;p43"/>
          <p:cNvSpPr txBox="1">
            <a:spLocks noGrp="1"/>
          </p:cNvSpPr>
          <p:nvPr>
            <p:ph type="title"/>
          </p:nvPr>
        </p:nvSpPr>
        <p:spPr>
          <a:xfrm>
            <a:off x="998425" y="869595"/>
            <a:ext cx="10421100" cy="547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Ménopause</a:t>
            </a:r>
            <a:endParaRPr>
              <a:solidFill>
                <a:schemeClr val="lt1"/>
              </a:solidFill>
            </a:endParaRPr>
          </a:p>
        </p:txBody>
      </p:sp>
      <p:sp>
        <p:nvSpPr>
          <p:cNvPr id="639" name="Google Shape;639;p43"/>
          <p:cNvSpPr/>
          <p:nvPr/>
        </p:nvSpPr>
        <p:spPr>
          <a:xfrm>
            <a:off x="998425" y="1449509"/>
            <a:ext cx="3845400" cy="23358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0000"/>
                </a:solidFill>
                <a:latin typeface="Calibri"/>
                <a:ea typeface="Calibri"/>
                <a:cs typeface="Calibri"/>
                <a:sym typeface="Calibri"/>
              </a:rPr>
              <a:t>La ménopause est la période qui marque la fin des cycles menstruels d'une femme. La ménopause dure un an, car lorsqu'une femme passe 12 mois consécutifs sans règles, elle entre en post-ménopause. La ménopause peut survenir à la quarantaine ou à la cinquantaine, mais l'âge moyen est de 50 ans en Europe.</a:t>
            </a:r>
            <a:endParaRPr sz="2000">
              <a:solidFill>
                <a:schemeClr val="dk1"/>
              </a:solidFill>
              <a:latin typeface="Calibri"/>
              <a:ea typeface="Calibri"/>
              <a:cs typeface="Calibri"/>
              <a:sym typeface="Calibri"/>
            </a:endParaRPr>
          </a:p>
        </p:txBody>
      </p:sp>
      <p:sp>
        <p:nvSpPr>
          <p:cNvPr id="640" name="Google Shape;640;p43"/>
          <p:cNvSpPr/>
          <p:nvPr/>
        </p:nvSpPr>
        <p:spPr>
          <a:xfrm>
            <a:off x="6323670" y="1019088"/>
            <a:ext cx="4299000" cy="13509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La ménopause est un processus biologique naturel. Mais les symptômes physiques, tels que les bouffées de chaleur, et les symptômes émotionnels de la ménopause peuvent perturber le sommeil, diminuer les niveaux d'énergie ou affecter la santé émotionnelle.</a:t>
            </a:r>
            <a:endParaRPr sz="1800">
              <a:solidFill>
                <a:schemeClr val="dk1"/>
              </a:solidFill>
              <a:latin typeface="Calibri"/>
              <a:ea typeface="Calibri"/>
              <a:cs typeface="Calibri"/>
              <a:sym typeface="Calibri"/>
            </a:endParaRPr>
          </a:p>
        </p:txBody>
      </p:sp>
      <p:sp>
        <p:nvSpPr>
          <p:cNvPr id="641" name="Google Shape;641;p43"/>
          <p:cNvSpPr/>
          <p:nvPr/>
        </p:nvSpPr>
        <p:spPr>
          <a:xfrm>
            <a:off x="5552168" y="2778084"/>
            <a:ext cx="5574300" cy="13509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La ménopause est une étape normale de la vie d'une femme. On l'appelle parfois "le changement de vie". La ménopause ne survient pas d'un seul coup. Au fur et à mesure que le corps d'une femme passe à la ménopause sur plusieurs années, elle peut présenter des symptômes de ménopause et des règles irrégulières.</a:t>
            </a:r>
            <a:endParaRPr sz="1800">
              <a:solidFill>
                <a:schemeClr val="dk1"/>
              </a:solidFill>
              <a:latin typeface="Calibri"/>
              <a:ea typeface="Calibri"/>
              <a:cs typeface="Calibri"/>
              <a:sym typeface="Calibri"/>
            </a:endParaRPr>
          </a:p>
        </p:txBody>
      </p:sp>
      <p:sp>
        <p:nvSpPr>
          <p:cNvPr id="642" name="Google Shape;642;p43"/>
          <p:cNvSpPr/>
          <p:nvPr/>
        </p:nvSpPr>
        <p:spPr>
          <a:xfrm>
            <a:off x="998425" y="4457168"/>
            <a:ext cx="10395600" cy="230828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La </a:t>
            </a:r>
            <a:r>
              <a:rPr lang="en-US" sz="1800" dirty="0" err="1">
                <a:solidFill>
                  <a:schemeClr val="dk1"/>
                </a:solidFill>
                <a:latin typeface="Calibri"/>
                <a:ea typeface="Calibri"/>
                <a:cs typeface="Calibri"/>
                <a:sym typeface="Calibri"/>
              </a:rPr>
              <a:t>plupart</a:t>
            </a:r>
            <a:r>
              <a:rPr lang="en-US" sz="1800" dirty="0">
                <a:solidFill>
                  <a:schemeClr val="dk1"/>
                </a:solidFill>
                <a:latin typeface="Calibri"/>
                <a:ea typeface="Calibri"/>
                <a:cs typeface="Calibri"/>
                <a:sym typeface="Calibri"/>
              </a:rPr>
              <a:t> des </a:t>
            </a:r>
            <a:r>
              <a:rPr lang="en-US" sz="1800" dirty="0" err="1">
                <a:solidFill>
                  <a:schemeClr val="dk1"/>
                </a:solidFill>
                <a:latin typeface="Calibri"/>
                <a:ea typeface="Calibri"/>
                <a:cs typeface="Calibri"/>
                <a:sym typeface="Calibri"/>
              </a:rPr>
              <a:t>études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portant</a:t>
            </a:r>
            <a:r>
              <a:rPr lang="en-US" sz="1800" dirty="0">
                <a:solidFill>
                  <a:schemeClr val="dk1"/>
                </a:solidFill>
                <a:latin typeface="Calibri"/>
                <a:ea typeface="Calibri"/>
                <a:cs typeface="Calibri"/>
                <a:sym typeface="Calibri"/>
              </a:rPr>
              <a:t> sur les femmes </a:t>
            </a:r>
            <a:r>
              <a:rPr lang="en-US" sz="1800" dirty="0" err="1">
                <a:solidFill>
                  <a:schemeClr val="dk1"/>
                </a:solidFill>
                <a:latin typeface="Calibri"/>
                <a:ea typeface="Calibri"/>
                <a:cs typeface="Calibri"/>
                <a:sym typeface="Calibri"/>
              </a:rPr>
              <a:t>migrantes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ont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révélé</a:t>
            </a:r>
            <a:r>
              <a:rPr lang="en-US" sz="1800" dirty="0">
                <a:solidFill>
                  <a:schemeClr val="dk1"/>
                </a:solidFill>
                <a:latin typeface="Calibri"/>
                <a:ea typeface="Calibri"/>
                <a:cs typeface="Calibri"/>
                <a:sym typeface="Calibri"/>
              </a:rPr>
              <a:t> que </a:t>
            </a:r>
            <a:r>
              <a:rPr lang="en-US" sz="1800" dirty="0" err="1">
                <a:solidFill>
                  <a:schemeClr val="dk1"/>
                </a:solidFill>
                <a:latin typeface="Calibri"/>
                <a:ea typeface="Calibri"/>
                <a:cs typeface="Calibri"/>
                <a:sym typeface="Calibri"/>
              </a:rPr>
              <a:t>leurs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expériences</a:t>
            </a:r>
            <a:r>
              <a:rPr lang="en-US" sz="1800" dirty="0">
                <a:solidFill>
                  <a:schemeClr val="dk1"/>
                </a:solidFill>
                <a:latin typeface="Calibri"/>
                <a:ea typeface="Calibri"/>
                <a:cs typeface="Calibri"/>
                <a:sym typeface="Calibri"/>
              </a:rPr>
              <a:t> de la </a:t>
            </a:r>
            <a:r>
              <a:rPr lang="en-US" sz="1800" dirty="0" err="1">
                <a:solidFill>
                  <a:schemeClr val="dk1"/>
                </a:solidFill>
                <a:latin typeface="Calibri"/>
                <a:ea typeface="Calibri"/>
                <a:cs typeface="Calibri"/>
                <a:sym typeface="Calibri"/>
              </a:rPr>
              <a:t>ménopause</a:t>
            </a:r>
            <a:r>
              <a:rPr lang="en-US" sz="1800" dirty="0">
                <a:solidFill>
                  <a:schemeClr val="dk1"/>
                </a:solidFill>
                <a:latin typeface="Calibri"/>
                <a:ea typeface="Calibri"/>
                <a:cs typeface="Calibri"/>
                <a:sym typeface="Calibri"/>
              </a:rPr>
              <a:t> et </a:t>
            </a:r>
            <a:r>
              <a:rPr lang="en-US" sz="1800" dirty="0" err="1">
                <a:solidFill>
                  <a:schemeClr val="dk1"/>
                </a:solidFill>
                <a:latin typeface="Calibri"/>
                <a:ea typeface="Calibri"/>
                <a:cs typeface="Calibri"/>
                <a:sym typeface="Calibri"/>
              </a:rPr>
              <a:t>leurs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stratégies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d'autosoins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étaient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fondées</a:t>
            </a:r>
            <a:r>
              <a:rPr lang="en-US" sz="1800" dirty="0">
                <a:solidFill>
                  <a:schemeClr val="dk1"/>
                </a:solidFill>
                <a:latin typeface="Calibri"/>
                <a:ea typeface="Calibri"/>
                <a:cs typeface="Calibri"/>
                <a:sym typeface="Calibri"/>
              </a:rPr>
              <a:t> sur la culture ; que les femmes </a:t>
            </a:r>
            <a:r>
              <a:rPr lang="en-US" sz="1800" dirty="0" err="1">
                <a:solidFill>
                  <a:schemeClr val="dk1"/>
                </a:solidFill>
                <a:latin typeface="Calibri"/>
                <a:ea typeface="Calibri"/>
                <a:cs typeface="Calibri"/>
                <a:sym typeface="Calibri"/>
              </a:rPr>
              <a:t>migrantes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sont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peu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susceptibles</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rechercher</a:t>
            </a:r>
            <a:r>
              <a:rPr lang="en-US" sz="1800" dirty="0">
                <a:solidFill>
                  <a:schemeClr val="dk1"/>
                </a:solidFill>
                <a:latin typeface="Calibri"/>
                <a:ea typeface="Calibri"/>
                <a:cs typeface="Calibri"/>
                <a:sym typeface="Calibri"/>
              </a:rPr>
              <a:t> des </a:t>
            </a:r>
            <a:r>
              <a:rPr lang="en-US" sz="1800" dirty="0" err="1">
                <a:solidFill>
                  <a:schemeClr val="dk1"/>
                </a:solidFill>
                <a:latin typeface="Calibri"/>
                <a:ea typeface="Calibri"/>
                <a:cs typeface="Calibri"/>
                <a:sym typeface="Calibri"/>
              </a:rPr>
              <a:t>soins</a:t>
            </a:r>
            <a:r>
              <a:rPr lang="en-US" sz="1800" dirty="0">
                <a:solidFill>
                  <a:schemeClr val="dk1"/>
                </a:solidFill>
                <a:latin typeface="Calibri"/>
                <a:ea typeface="Calibri"/>
                <a:cs typeface="Calibri"/>
                <a:sym typeface="Calibri"/>
              </a:rPr>
              <a:t> de santé </a:t>
            </a:r>
            <a:r>
              <a:rPr lang="en-US" sz="1800" dirty="0" err="1">
                <a:solidFill>
                  <a:schemeClr val="dk1"/>
                </a:solidFill>
                <a:latin typeface="Calibri"/>
                <a:ea typeface="Calibri"/>
                <a:cs typeface="Calibri"/>
                <a:sym typeface="Calibri"/>
              </a:rPr>
              <a:t>liés</a:t>
            </a:r>
            <a:r>
              <a:rPr lang="en-US" sz="1800" dirty="0">
                <a:solidFill>
                  <a:schemeClr val="dk1"/>
                </a:solidFill>
                <a:latin typeface="Calibri"/>
                <a:ea typeface="Calibri"/>
                <a:cs typeface="Calibri"/>
                <a:sym typeface="Calibri"/>
              </a:rPr>
              <a:t> à la </a:t>
            </a:r>
            <a:r>
              <a:rPr lang="en-US" sz="1800" dirty="0" err="1">
                <a:solidFill>
                  <a:schemeClr val="dk1"/>
                </a:solidFill>
                <a:latin typeface="Calibri"/>
                <a:ea typeface="Calibri"/>
                <a:cs typeface="Calibri"/>
                <a:sym typeface="Calibri"/>
              </a:rPr>
              <a:t>ménopause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d'entamer</a:t>
            </a:r>
            <a:r>
              <a:rPr lang="en-US" sz="1800" dirty="0">
                <a:solidFill>
                  <a:schemeClr val="dk1"/>
                </a:solidFill>
                <a:latin typeface="Calibri"/>
                <a:ea typeface="Calibri"/>
                <a:cs typeface="Calibri"/>
                <a:sym typeface="Calibri"/>
              </a:rPr>
              <a:t> des conversations sur la </a:t>
            </a:r>
            <a:r>
              <a:rPr lang="en-US" sz="1800" dirty="0" err="1">
                <a:solidFill>
                  <a:schemeClr val="dk1"/>
                </a:solidFill>
                <a:latin typeface="Calibri"/>
                <a:ea typeface="Calibri"/>
                <a:cs typeface="Calibri"/>
                <a:sym typeface="Calibri"/>
              </a:rPr>
              <a:t>ménopause</a:t>
            </a:r>
            <a:r>
              <a:rPr lang="en-US" sz="1800" dirty="0">
                <a:solidFill>
                  <a:schemeClr val="dk1"/>
                </a:solidFill>
                <a:latin typeface="Calibri"/>
                <a:ea typeface="Calibri"/>
                <a:cs typeface="Calibri"/>
                <a:sym typeface="Calibri"/>
              </a:rPr>
              <a:t> avec </a:t>
            </a:r>
            <a:r>
              <a:rPr lang="en-US" sz="1800" dirty="0" err="1">
                <a:solidFill>
                  <a:schemeClr val="dk1"/>
                </a:solidFill>
                <a:latin typeface="Calibri"/>
                <a:ea typeface="Calibri"/>
                <a:cs typeface="Calibri"/>
                <a:sym typeface="Calibri"/>
              </a:rPr>
              <a:t>leurs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prestataires</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soins</a:t>
            </a:r>
            <a:r>
              <a:rPr lang="en-US" sz="1800" dirty="0">
                <a:solidFill>
                  <a:schemeClr val="dk1"/>
                </a:solidFill>
                <a:latin typeface="Calibri"/>
                <a:ea typeface="Calibri"/>
                <a:cs typeface="Calibri"/>
                <a:sym typeface="Calibri"/>
              </a:rPr>
              <a:t> de santé ; et que la </a:t>
            </a:r>
            <a:r>
              <a:rPr lang="en-US" sz="1800" dirty="0" err="1">
                <a:solidFill>
                  <a:schemeClr val="dk1"/>
                </a:solidFill>
                <a:latin typeface="Calibri"/>
                <a:ea typeface="Calibri"/>
                <a:cs typeface="Calibri"/>
                <a:sym typeface="Calibri"/>
              </a:rPr>
              <a:t>plupart</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celles</a:t>
            </a:r>
            <a:r>
              <a:rPr lang="en-US" sz="1800" dirty="0">
                <a:solidFill>
                  <a:schemeClr val="dk1"/>
                </a:solidFill>
                <a:latin typeface="Calibri"/>
                <a:ea typeface="Calibri"/>
                <a:cs typeface="Calibri"/>
                <a:sym typeface="Calibri"/>
              </a:rPr>
              <a:t> qui </a:t>
            </a:r>
            <a:r>
              <a:rPr lang="en-US" sz="1800" dirty="0" err="1">
                <a:solidFill>
                  <a:schemeClr val="dk1"/>
                </a:solidFill>
                <a:latin typeface="Calibri"/>
                <a:ea typeface="Calibri"/>
                <a:cs typeface="Calibri"/>
                <a:sym typeface="Calibri"/>
              </a:rPr>
              <a:t>recherchent</a:t>
            </a:r>
            <a:r>
              <a:rPr lang="en-US" sz="1800" dirty="0">
                <a:solidFill>
                  <a:schemeClr val="dk1"/>
                </a:solidFill>
                <a:latin typeface="Calibri"/>
                <a:ea typeface="Calibri"/>
                <a:cs typeface="Calibri"/>
                <a:sym typeface="Calibri"/>
              </a:rPr>
              <a:t> des </a:t>
            </a:r>
            <a:r>
              <a:rPr lang="en-US" sz="1800" dirty="0" err="1">
                <a:solidFill>
                  <a:schemeClr val="dk1"/>
                </a:solidFill>
                <a:latin typeface="Calibri"/>
                <a:ea typeface="Calibri"/>
                <a:cs typeface="Calibri"/>
                <a:sym typeface="Calibri"/>
              </a:rPr>
              <a:t>soins</a:t>
            </a:r>
            <a:r>
              <a:rPr lang="en-US" sz="1800" dirty="0">
                <a:solidFill>
                  <a:schemeClr val="dk1"/>
                </a:solidFill>
                <a:latin typeface="Calibri"/>
                <a:ea typeface="Calibri"/>
                <a:cs typeface="Calibri"/>
                <a:sym typeface="Calibri"/>
              </a:rPr>
              <a:t> de santé </a:t>
            </a:r>
            <a:r>
              <a:rPr lang="en-US" sz="1800" dirty="0" err="1">
                <a:solidFill>
                  <a:schemeClr val="dk1"/>
                </a:solidFill>
                <a:latin typeface="Calibri"/>
                <a:ea typeface="Calibri"/>
                <a:cs typeface="Calibri"/>
                <a:sym typeface="Calibri"/>
              </a:rPr>
              <a:t>liés</a:t>
            </a:r>
            <a:r>
              <a:rPr lang="en-US" sz="1800" dirty="0">
                <a:solidFill>
                  <a:schemeClr val="dk1"/>
                </a:solidFill>
                <a:latin typeface="Calibri"/>
                <a:ea typeface="Calibri"/>
                <a:cs typeface="Calibri"/>
                <a:sym typeface="Calibri"/>
              </a:rPr>
              <a:t> à la </a:t>
            </a:r>
            <a:r>
              <a:rPr lang="en-US" sz="1800" dirty="0" err="1">
                <a:solidFill>
                  <a:schemeClr val="dk1"/>
                </a:solidFill>
                <a:latin typeface="Calibri"/>
                <a:ea typeface="Calibri"/>
                <a:cs typeface="Calibri"/>
                <a:sym typeface="Calibri"/>
              </a:rPr>
              <a:t>ménopause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sont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déçues</a:t>
            </a:r>
            <a:r>
              <a:rPr lang="en-US" sz="1800" dirty="0">
                <a:solidFill>
                  <a:schemeClr val="dk1"/>
                </a:solidFill>
                <a:latin typeface="Calibri"/>
                <a:ea typeface="Calibri"/>
                <a:cs typeface="Calibri"/>
                <a:sym typeface="Calibri"/>
              </a:rPr>
              <a:t> par les </a:t>
            </a:r>
            <a:r>
              <a:rPr lang="en-US" sz="1800" dirty="0" err="1">
                <a:solidFill>
                  <a:schemeClr val="dk1"/>
                </a:solidFill>
                <a:latin typeface="Calibri"/>
                <a:ea typeface="Calibri"/>
                <a:cs typeface="Calibri"/>
                <a:sym typeface="Calibri"/>
              </a:rPr>
              <a:t>soins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qu'elles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reçoivent</a:t>
            </a:r>
            <a:r>
              <a:rPr lang="en-US" sz="1800" dirty="0">
                <a:solidFill>
                  <a:schemeClr val="dk1"/>
                </a:solidFill>
                <a:latin typeface="Calibri"/>
                <a:ea typeface="Calibri"/>
                <a:cs typeface="Calibri"/>
                <a:sym typeface="Calibri"/>
              </a:rPr>
              <a:t>. Les </a:t>
            </a:r>
            <a:r>
              <a:rPr lang="en-US" sz="1800" dirty="0" err="1">
                <a:solidFill>
                  <a:schemeClr val="dk1"/>
                </a:solidFill>
                <a:latin typeface="Calibri"/>
                <a:ea typeface="Calibri"/>
                <a:cs typeface="Calibri"/>
                <a:sym typeface="Calibri"/>
              </a:rPr>
              <a:t>études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évaluant</a:t>
            </a:r>
            <a:r>
              <a:rPr lang="en-US" sz="1800" dirty="0">
                <a:solidFill>
                  <a:schemeClr val="dk1"/>
                </a:solidFill>
                <a:latin typeface="Calibri"/>
                <a:ea typeface="Calibri"/>
                <a:cs typeface="Calibri"/>
                <a:sym typeface="Calibri"/>
              </a:rPr>
              <a:t> les </a:t>
            </a:r>
            <a:r>
              <a:rPr lang="en-US" sz="1800" dirty="0" err="1">
                <a:solidFill>
                  <a:schemeClr val="dk1"/>
                </a:solidFill>
                <a:latin typeface="Calibri"/>
                <a:ea typeface="Calibri"/>
                <a:cs typeface="Calibri"/>
                <a:sym typeface="Calibri"/>
              </a:rPr>
              <a:t>connaissances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liées</a:t>
            </a:r>
            <a:r>
              <a:rPr lang="en-US" sz="1800" dirty="0">
                <a:solidFill>
                  <a:schemeClr val="dk1"/>
                </a:solidFill>
                <a:latin typeface="Calibri"/>
                <a:ea typeface="Calibri"/>
                <a:cs typeface="Calibri"/>
                <a:sym typeface="Calibri"/>
              </a:rPr>
              <a:t> à la </a:t>
            </a:r>
            <a:r>
              <a:rPr lang="en-US" sz="1800" dirty="0" err="1">
                <a:solidFill>
                  <a:schemeClr val="dk1"/>
                </a:solidFill>
                <a:latin typeface="Calibri"/>
                <a:ea typeface="Calibri"/>
                <a:cs typeface="Calibri"/>
                <a:sym typeface="Calibri"/>
              </a:rPr>
              <a:t>ménopause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ont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révélé</a:t>
            </a:r>
            <a:r>
              <a:rPr lang="en-US" sz="1800" dirty="0">
                <a:solidFill>
                  <a:schemeClr val="dk1"/>
                </a:solidFill>
                <a:latin typeface="Calibri"/>
                <a:ea typeface="Calibri"/>
                <a:cs typeface="Calibri"/>
                <a:sym typeface="Calibri"/>
              </a:rPr>
              <a:t> que de </a:t>
            </a:r>
            <a:r>
              <a:rPr lang="en-US" sz="1800" dirty="0" err="1">
                <a:solidFill>
                  <a:schemeClr val="dk1"/>
                </a:solidFill>
                <a:latin typeface="Calibri"/>
                <a:ea typeface="Calibri"/>
                <a:cs typeface="Calibri"/>
                <a:sym typeface="Calibri"/>
              </a:rPr>
              <a:t>nombreuses</a:t>
            </a:r>
            <a:r>
              <a:rPr lang="en-US" sz="1800" dirty="0">
                <a:solidFill>
                  <a:schemeClr val="dk1"/>
                </a:solidFill>
                <a:latin typeface="Calibri"/>
                <a:ea typeface="Calibri"/>
                <a:cs typeface="Calibri"/>
                <a:sym typeface="Calibri"/>
              </a:rPr>
              <a:t> femmes </a:t>
            </a:r>
            <a:r>
              <a:rPr lang="en-US" sz="1800" dirty="0" err="1">
                <a:solidFill>
                  <a:schemeClr val="dk1"/>
                </a:solidFill>
                <a:latin typeface="Calibri"/>
                <a:ea typeface="Calibri"/>
                <a:cs typeface="Calibri"/>
                <a:sym typeface="Calibri"/>
              </a:rPr>
              <a:t>migrantes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ont</a:t>
            </a:r>
            <a:r>
              <a:rPr lang="en-US" sz="1800" dirty="0">
                <a:solidFill>
                  <a:schemeClr val="dk1"/>
                </a:solidFill>
                <a:latin typeface="Calibri"/>
                <a:ea typeface="Calibri"/>
                <a:cs typeface="Calibri"/>
                <a:sym typeface="Calibri"/>
              </a:rPr>
              <a:t> des </a:t>
            </a:r>
            <a:r>
              <a:rPr lang="en-US" sz="1800" dirty="0" err="1">
                <a:solidFill>
                  <a:schemeClr val="dk1"/>
                </a:solidFill>
                <a:latin typeface="Calibri"/>
                <a:ea typeface="Calibri"/>
                <a:cs typeface="Calibri"/>
                <a:sym typeface="Calibri"/>
              </a:rPr>
              <a:t>connaissances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limitées</a:t>
            </a:r>
            <a:r>
              <a:rPr lang="en-US" sz="1800" dirty="0">
                <a:solidFill>
                  <a:schemeClr val="dk1"/>
                </a:solidFill>
                <a:latin typeface="Calibri"/>
                <a:ea typeface="Calibri"/>
                <a:cs typeface="Calibri"/>
                <a:sym typeface="Calibri"/>
              </a:rPr>
              <a:t> sur la </a:t>
            </a:r>
            <a:r>
              <a:rPr lang="en-US" sz="1800" dirty="0" err="1">
                <a:solidFill>
                  <a:schemeClr val="dk1"/>
                </a:solidFill>
                <a:latin typeface="Calibri"/>
                <a:ea typeface="Calibri"/>
                <a:cs typeface="Calibri"/>
                <a:sym typeface="Calibri"/>
              </a:rPr>
              <a:t>ménopause</a:t>
            </a:r>
            <a:r>
              <a:rPr lang="en-US" sz="1800" dirty="0">
                <a:solidFill>
                  <a:schemeClr val="dk1"/>
                </a:solidFill>
                <a:latin typeface="Calibri"/>
                <a:ea typeface="Calibri"/>
                <a:cs typeface="Calibri"/>
                <a:sym typeface="Calibri"/>
              </a:rPr>
              <a:t> et la santé post-</a:t>
            </a:r>
            <a:r>
              <a:rPr lang="en-US" sz="1800" dirty="0" err="1">
                <a:solidFill>
                  <a:schemeClr val="dk1"/>
                </a:solidFill>
                <a:latin typeface="Calibri"/>
                <a:ea typeface="Calibri"/>
                <a:cs typeface="Calibri"/>
                <a:sym typeface="Calibri"/>
              </a:rPr>
              <a:t>ménopausique</a:t>
            </a:r>
            <a:r>
              <a:rPr lang="en-US" sz="1800" dirty="0">
                <a:solidFill>
                  <a:schemeClr val="dk1"/>
                </a:solidFill>
                <a:latin typeface="Calibri"/>
                <a:ea typeface="Calibri"/>
                <a:cs typeface="Calibri"/>
                <a:sym typeface="Calibri"/>
              </a:rPr>
              <a:t>, et que la </a:t>
            </a:r>
            <a:r>
              <a:rPr lang="en-US" sz="1800" dirty="0" err="1">
                <a:solidFill>
                  <a:schemeClr val="dk1"/>
                </a:solidFill>
                <a:latin typeface="Calibri"/>
                <a:ea typeface="Calibri"/>
                <a:cs typeface="Calibri"/>
                <a:sym typeface="Calibri"/>
              </a:rPr>
              <a:t>famille</a:t>
            </a:r>
            <a:r>
              <a:rPr lang="en-US" sz="1800" dirty="0">
                <a:solidFill>
                  <a:schemeClr val="dk1"/>
                </a:solidFill>
                <a:latin typeface="Calibri"/>
                <a:ea typeface="Calibri"/>
                <a:cs typeface="Calibri"/>
                <a:sym typeface="Calibri"/>
              </a:rPr>
              <a:t> et les </a:t>
            </a:r>
            <a:r>
              <a:rPr lang="en-US" sz="1800" dirty="0" err="1">
                <a:solidFill>
                  <a:schemeClr val="dk1"/>
                </a:solidFill>
                <a:latin typeface="Calibri"/>
                <a:ea typeface="Calibri"/>
                <a:cs typeface="Calibri"/>
                <a:sym typeface="Calibri"/>
              </a:rPr>
              <a:t>amis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sont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leurs</a:t>
            </a:r>
            <a:r>
              <a:rPr lang="en-US" sz="1800" dirty="0">
                <a:solidFill>
                  <a:schemeClr val="dk1"/>
                </a:solidFill>
                <a:latin typeface="Calibri"/>
                <a:ea typeface="Calibri"/>
                <a:cs typeface="Calibri"/>
                <a:sym typeface="Calibri"/>
              </a:rPr>
              <a:t> sources </a:t>
            </a:r>
            <a:r>
              <a:rPr lang="en-US" sz="1800" dirty="0" err="1">
                <a:solidFill>
                  <a:schemeClr val="dk1"/>
                </a:solidFill>
                <a:latin typeface="Calibri"/>
                <a:ea typeface="Calibri"/>
                <a:cs typeface="Calibri"/>
                <a:sym typeface="Calibri"/>
              </a:rPr>
              <a:t>d'information</a:t>
            </a:r>
            <a:r>
              <a:rPr lang="en-US" sz="1800" dirty="0">
                <a:solidFill>
                  <a:schemeClr val="dk1"/>
                </a:solidFill>
                <a:latin typeface="Calibri"/>
                <a:ea typeface="Calibri"/>
                <a:cs typeface="Calibri"/>
                <a:sym typeface="Calibri"/>
              </a:rPr>
              <a:t> les plus </a:t>
            </a:r>
            <a:r>
              <a:rPr lang="en-US" sz="1800" dirty="0" err="1">
                <a:solidFill>
                  <a:schemeClr val="dk1"/>
                </a:solidFill>
                <a:latin typeface="Calibri"/>
                <a:ea typeface="Calibri"/>
                <a:cs typeface="Calibri"/>
                <a:sym typeface="Calibri"/>
              </a:rPr>
              <a:t>courantes</a:t>
            </a:r>
            <a:r>
              <a:rPr lang="en-US" sz="1800" dirty="0">
                <a:solidFill>
                  <a:schemeClr val="dk1"/>
                </a:solidFill>
                <a:latin typeface="Calibri"/>
                <a:ea typeface="Calibri"/>
                <a:cs typeface="Calibri"/>
                <a:sym typeface="Calibri"/>
              </a:rPr>
              <a:t> sur la </a:t>
            </a:r>
            <a:r>
              <a:rPr lang="en-US" sz="1800" dirty="0" err="1">
                <a:solidFill>
                  <a:schemeClr val="dk1"/>
                </a:solidFill>
                <a:latin typeface="Calibri"/>
                <a:ea typeface="Calibri"/>
                <a:cs typeface="Calibri"/>
                <a:sym typeface="Calibri"/>
              </a:rPr>
              <a:t>ménopause</a:t>
            </a:r>
            <a:r>
              <a:rPr lang="en-US" sz="1800" dirty="0" smtClean="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643" name="Google Shape;643;p43"/>
          <p:cNvSpPr/>
          <p:nvPr/>
        </p:nvSpPr>
        <p:spPr>
          <a:xfrm>
            <a:off x="9542858" y="6371479"/>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644" name="Google Shape;644;p43"/>
          <p:cNvSpPr/>
          <p:nvPr/>
        </p:nvSpPr>
        <p:spPr>
          <a:xfrm>
            <a:off x="10230522" y="-3933"/>
            <a:ext cx="1960218"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7.1.6 Ménopause</a:t>
            </a:r>
            <a:endParaRPr sz="1800">
              <a:solidFill>
                <a:schemeClr val="lt1"/>
              </a:solidFill>
              <a:latin typeface="Calibri"/>
              <a:ea typeface="Calibri"/>
              <a:cs typeface="Calibri"/>
              <a:sym typeface="Calibri"/>
            </a:endParaRPr>
          </a:p>
        </p:txBody>
      </p:sp>
      <p:sp>
        <p:nvSpPr>
          <p:cNvPr id="645" name="Google Shape;645;p43"/>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6" name="Google Shape;646;p43"/>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647" name="Google Shape;647;p43"/>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44" descr="https://lh7-us.googleusercontent.com/qDTsIoTPgm-YtQE0FQncoc8swnM_oS_hBgKWo1z6kmvfUB9RUo-nlR9xSPkviU57tBqecbox5slvnLpMoOshTIDEMXWHGWyCoGUnpqDmFplIYxYxcL2ik2k2m3B8Ncpk5zdqDaTFhf6CekGq7ezUXg=s2048"/>
          <p:cNvPicPr preferRelativeResize="0">
            <a:picLocks noGrp="1"/>
          </p:cNvPicPr>
          <p:nvPr>
            <p:ph type="body" idx="1"/>
          </p:nvPr>
        </p:nvPicPr>
        <p:blipFill rotWithShape="1">
          <a:blip r:embed="rId3">
            <a:alphaModFix/>
          </a:blip>
          <a:srcRect/>
          <a:stretch/>
        </p:blipFill>
        <p:spPr>
          <a:xfrm>
            <a:off x="956850" y="754850"/>
            <a:ext cx="7069500" cy="2884800"/>
          </a:xfrm>
          <a:prstGeom prst="rect">
            <a:avLst/>
          </a:prstGeom>
          <a:noFill/>
          <a:ln>
            <a:noFill/>
          </a:ln>
        </p:spPr>
      </p:pic>
      <p:sp>
        <p:nvSpPr>
          <p:cNvPr id="654" name="Google Shape;654;p44"/>
          <p:cNvSpPr/>
          <p:nvPr/>
        </p:nvSpPr>
        <p:spPr>
          <a:xfrm>
            <a:off x="956850" y="3882475"/>
            <a:ext cx="7222500" cy="268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0000"/>
                </a:solidFill>
                <a:latin typeface="Calibri"/>
                <a:ea typeface="Calibri"/>
                <a:cs typeface="Calibri"/>
                <a:sym typeface="Calibri"/>
              </a:rPr>
              <a:t>La périménopause </a:t>
            </a:r>
            <a:r>
              <a:rPr lang="en-US" sz="1600">
                <a:solidFill>
                  <a:srgbClr val="000000"/>
                </a:solidFill>
                <a:latin typeface="Calibri"/>
                <a:ea typeface="Calibri"/>
                <a:cs typeface="Calibri"/>
                <a:sym typeface="Calibri"/>
              </a:rPr>
              <a:t>- ou pré-ménopause - est un mot qui signifie "autour de la ménopause" et c'est le moment où les symptômes commencent à se manifester, jusqu'à la ménopause. Cette étape commence généralement 4 à 8 ans avant la ménopause. L'âge auquel la périménopause commence varie - certaines femmes la remarquent dans la quarantaine, mais d'autres peuvent en faire l'expérience dès le milieu de la trentaine.</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La périménopause survient lorsque les ovaires commencent à cesser de fonctionner. Ils commencent à produire des ovules et des follicules (sacs remplis de liquide qui contiennent un ovule) en moins grand nombre et de moins bonne qualité. Certains symptômes de la ménopause précoce, tels que des changements dans les règles ou des changements d'humeur.</a:t>
            </a:r>
            <a:endParaRPr sz="1600">
              <a:solidFill>
                <a:schemeClr val="dk1"/>
              </a:solidFill>
              <a:latin typeface="Calibri"/>
              <a:ea typeface="Calibri"/>
              <a:cs typeface="Calibri"/>
              <a:sym typeface="Calibri"/>
            </a:endParaRPr>
          </a:p>
        </p:txBody>
      </p:sp>
      <p:sp>
        <p:nvSpPr>
          <p:cNvPr id="655" name="Google Shape;655;p44"/>
          <p:cNvSpPr/>
          <p:nvPr/>
        </p:nvSpPr>
        <p:spPr>
          <a:xfrm>
            <a:off x="8281040" y="754850"/>
            <a:ext cx="3337800" cy="528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0000"/>
                </a:solidFill>
                <a:latin typeface="Calibri"/>
                <a:ea typeface="Calibri"/>
                <a:cs typeface="Calibri"/>
                <a:sym typeface="Calibri"/>
              </a:rPr>
              <a:t>La post-ménopause </a:t>
            </a:r>
            <a:r>
              <a:rPr lang="en-US" sz="1600">
                <a:solidFill>
                  <a:srgbClr val="000000"/>
                </a:solidFill>
                <a:latin typeface="Calibri"/>
                <a:ea typeface="Calibri"/>
                <a:cs typeface="Calibri"/>
                <a:sym typeface="Calibri"/>
              </a:rPr>
              <a:t>signifie simplement "après la ménopause", et les femmes atteignent ce stade lorsqu'il s'est écoulé 12 mois depuis leurs dernières règles. La post-ménopause marque la fin des années de procréation d'une femme, qui restera dans cette phase jusqu'à la fin de sa vie. Bien que les ovaires continuent à produire de faibles niveaux d'œstrogènes et de progestérone, la femme en post-ménopause n'ovule plus (ne libère plus d'ovules) et ne peut donc pas tomber enceinte.</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a:r>
            <a:br>
              <a:rPr lang="en-US" sz="1600">
                <a:solidFill>
                  <a:schemeClr val="dk1"/>
                </a:solidFill>
                <a:latin typeface="Calibri"/>
                <a:ea typeface="Calibri"/>
                <a:cs typeface="Calibri"/>
                <a:sym typeface="Calibri"/>
              </a:rPr>
            </a:br>
            <a:r>
              <a:rPr lang="en-US" sz="1600">
                <a:solidFill>
                  <a:srgbClr val="000000"/>
                </a:solidFill>
                <a:latin typeface="Calibri"/>
                <a:ea typeface="Calibri"/>
                <a:cs typeface="Calibri"/>
                <a:sym typeface="Calibri"/>
              </a:rPr>
              <a:t>Les symptômes de la ménopause persistent pendant environ 2 à 7 ans après le dernier cycle menstruel (cela peut être plus long pour certaines personnes), mais après cette période, les symptômes s'atténuent souvent ou disparaissent complètement.</a:t>
            </a:r>
            <a:endParaRPr sz="1600">
              <a:solidFill>
                <a:schemeClr val="dk1"/>
              </a:solidFill>
              <a:latin typeface="Calibri"/>
              <a:ea typeface="Calibri"/>
              <a:cs typeface="Calibri"/>
              <a:sym typeface="Calibri"/>
            </a:endParaRPr>
          </a:p>
        </p:txBody>
      </p:sp>
      <p:sp>
        <p:nvSpPr>
          <p:cNvPr id="656" name="Google Shape;656;p44"/>
          <p:cNvSpPr/>
          <p:nvPr/>
        </p:nvSpPr>
        <p:spPr>
          <a:xfrm>
            <a:off x="9687656" y="6493193"/>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Source|</a:t>
            </a:r>
            <a:endParaRPr/>
          </a:p>
        </p:txBody>
      </p:sp>
      <p:sp>
        <p:nvSpPr>
          <p:cNvPr id="657" name="Google Shape;657;p44"/>
          <p:cNvSpPr/>
          <p:nvPr/>
        </p:nvSpPr>
        <p:spPr>
          <a:xfrm>
            <a:off x="10230522" y="-3933"/>
            <a:ext cx="1960218"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7.1.6 Ménopause</a:t>
            </a:r>
            <a:endParaRPr sz="1800">
              <a:solidFill>
                <a:schemeClr val="lt1"/>
              </a:solidFill>
              <a:latin typeface="Calibri"/>
              <a:ea typeface="Calibri"/>
              <a:cs typeface="Calibri"/>
              <a:sym typeface="Calibri"/>
            </a:endParaRPr>
          </a:p>
        </p:txBody>
      </p:sp>
      <p:sp>
        <p:nvSpPr>
          <p:cNvPr id="658" name="Google Shape;658;p44"/>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9" name="Google Shape;659;p44"/>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660" name="Google Shape;660;p44"/>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45"/>
          <p:cNvSpPr txBox="1">
            <a:spLocks noGrp="1"/>
          </p:cNvSpPr>
          <p:nvPr>
            <p:ph type="title"/>
          </p:nvPr>
        </p:nvSpPr>
        <p:spPr>
          <a:xfrm>
            <a:off x="557999" y="697451"/>
            <a:ext cx="11396700" cy="59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Symptômes de la ménopause</a:t>
            </a:r>
            <a:endParaRPr/>
          </a:p>
        </p:txBody>
      </p:sp>
      <p:sp>
        <p:nvSpPr>
          <p:cNvPr id="667" name="Google Shape;667;p45"/>
          <p:cNvSpPr txBox="1">
            <a:spLocks noGrp="1"/>
          </p:cNvSpPr>
          <p:nvPr>
            <p:ph type="body" idx="1"/>
          </p:nvPr>
        </p:nvSpPr>
        <p:spPr>
          <a:xfrm>
            <a:off x="579150" y="1296550"/>
            <a:ext cx="11354400" cy="5416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870"/>
              <a:buNone/>
            </a:pPr>
            <a:r>
              <a:rPr lang="en-US" sz="1900"/>
              <a:t>Les symptômes de la ménopause peuvent apparaître soudainement et être très visibles, ou être très légers au début. Les symptômes peuvent se manifester la plupart du temps une fois qu'ils sont apparus, ou seulement de temps en temps. Certaines femmes remarquent des changements dans de nombreux domaines. Certains symptômes de la ménopause, tels que l'humeur, sont similaires aux symptômes du syndrome prémenstruel (SPM). D'autres peuvent être nouveaux :</a:t>
            </a:r>
            <a:endParaRPr sz="1900"/>
          </a:p>
          <a:p>
            <a:pPr marL="0" lvl="0" indent="0" algn="l" rtl="0">
              <a:lnSpc>
                <a:spcPct val="80000"/>
              </a:lnSpc>
              <a:spcBef>
                <a:spcPts val="1200"/>
              </a:spcBef>
              <a:spcAft>
                <a:spcPts val="0"/>
              </a:spcAft>
              <a:buSzPts val="1870"/>
              <a:buNone/>
            </a:pPr>
            <a:r>
              <a:rPr lang="en-US" sz="1900"/>
              <a:t>Les règles peuvent ne pas être aussi régulières qu'auparavant. Elles peuvent également durer plus longtemps ou être plus courtes. Une femme peut sauter des mois. Les règles peuvent s'arrêter pendant quelques mois, puis reprendre.</a:t>
            </a:r>
            <a:endParaRPr sz="1900"/>
          </a:p>
          <a:p>
            <a:pPr marL="228600" lvl="0" indent="-230505" algn="l" rtl="0">
              <a:lnSpc>
                <a:spcPct val="80000"/>
              </a:lnSpc>
              <a:spcBef>
                <a:spcPts val="1200"/>
              </a:spcBef>
              <a:spcAft>
                <a:spcPts val="0"/>
              </a:spcAft>
              <a:buSzPts val="1900"/>
              <a:buChar char="▪"/>
            </a:pPr>
            <a:r>
              <a:rPr lang="en-US" sz="1900"/>
              <a:t>Les règles peuvent être plus abondantes ou plus légères qu'auparavant.</a:t>
            </a:r>
            <a:endParaRPr sz="1900"/>
          </a:p>
          <a:p>
            <a:pPr marL="228600" lvl="0" indent="-230505" algn="l" rtl="0">
              <a:lnSpc>
                <a:spcPct val="80000"/>
              </a:lnSpc>
              <a:spcBef>
                <a:spcPts val="1200"/>
              </a:spcBef>
              <a:spcAft>
                <a:spcPts val="0"/>
              </a:spcAft>
              <a:buSzPts val="1900"/>
              <a:buChar char="▪"/>
            </a:pPr>
            <a:r>
              <a:rPr lang="en-US" sz="1900"/>
              <a:t>Une femme peut avoir des bouffées de chaleur et des problèmes de sommeil.</a:t>
            </a:r>
            <a:endParaRPr sz="1900"/>
          </a:p>
          <a:p>
            <a:pPr marL="228600" lvl="0" indent="-230505" algn="l" rtl="0">
              <a:lnSpc>
                <a:spcPct val="80000"/>
              </a:lnSpc>
              <a:spcBef>
                <a:spcPts val="1200"/>
              </a:spcBef>
              <a:spcAft>
                <a:spcPts val="0"/>
              </a:spcAft>
              <a:buSzPts val="1900"/>
              <a:buChar char="▪"/>
            </a:pPr>
            <a:r>
              <a:rPr lang="en-US" sz="1900"/>
              <a:t>Une femme peut avoir des sautes d'humeur ou être irritable.</a:t>
            </a:r>
            <a:endParaRPr sz="1900"/>
          </a:p>
          <a:p>
            <a:pPr marL="228600" lvl="0" indent="-230505" algn="l" rtl="0">
              <a:lnSpc>
                <a:spcPct val="80000"/>
              </a:lnSpc>
              <a:spcBef>
                <a:spcPts val="1200"/>
              </a:spcBef>
              <a:spcAft>
                <a:spcPts val="0"/>
              </a:spcAft>
              <a:buSzPts val="1900"/>
              <a:buChar char="▪"/>
            </a:pPr>
            <a:r>
              <a:rPr lang="en-US" sz="1900"/>
              <a:t>Une femme peut souffrir de sécheresse vaginale. Les rapports sexuels peuvent être inconfortables ou douloureux.</a:t>
            </a:r>
            <a:endParaRPr sz="1900"/>
          </a:p>
          <a:p>
            <a:pPr marL="228600" lvl="0" indent="-230505" algn="l" rtl="0">
              <a:lnSpc>
                <a:spcPct val="80000"/>
              </a:lnSpc>
              <a:spcBef>
                <a:spcPts val="1200"/>
              </a:spcBef>
              <a:spcAft>
                <a:spcPts val="0"/>
              </a:spcAft>
              <a:buSzPts val="1900"/>
              <a:buChar char="▪"/>
            </a:pPr>
            <a:r>
              <a:rPr lang="en-US" sz="1900"/>
              <a:t>L'intérêt pour le sexe peut diminuer et l'excitation peut prendre plus de temps.</a:t>
            </a:r>
            <a:endParaRPr sz="1900"/>
          </a:p>
          <a:p>
            <a:pPr marL="0" lvl="0" indent="0" algn="l" rtl="0">
              <a:lnSpc>
                <a:spcPct val="80000"/>
              </a:lnSpc>
              <a:spcBef>
                <a:spcPts val="1200"/>
              </a:spcBef>
              <a:spcAft>
                <a:spcPts val="0"/>
              </a:spcAft>
              <a:buSzPts val="1870"/>
              <a:buNone/>
            </a:pPr>
            <a:r>
              <a:rPr lang="en-US" sz="1900"/>
              <a:t>D'autres changements possibles ne sont pas aussi perceptibles. Par exemple, vous pouvez commencer à perdre de la densité osseuse parce que vous avez moins d'œstrogènes. Cela peut conduire à l'ostéoporose, une maladie qui affaiblit les os et les rend plus fragiles. La modification du taux d'œstrogènes peut également augmenter le taux de cholestérol et accroître le risque de maladie cardiaque et d'accident vasculaire cérébral.</a:t>
            </a:r>
            <a:endParaRPr sz="1900"/>
          </a:p>
        </p:txBody>
      </p:sp>
      <p:sp>
        <p:nvSpPr>
          <p:cNvPr id="668" name="Google Shape;668;p45"/>
          <p:cNvSpPr/>
          <p:nvPr/>
        </p:nvSpPr>
        <p:spPr>
          <a:xfrm>
            <a:off x="10230522" y="-3933"/>
            <a:ext cx="1960218"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7.1.6 Ménopause</a:t>
            </a:r>
            <a:endParaRPr sz="1800">
              <a:solidFill>
                <a:schemeClr val="lt1"/>
              </a:solidFill>
              <a:latin typeface="Calibri"/>
              <a:ea typeface="Calibri"/>
              <a:cs typeface="Calibri"/>
              <a:sym typeface="Calibri"/>
            </a:endParaRPr>
          </a:p>
        </p:txBody>
      </p:sp>
      <p:sp>
        <p:nvSpPr>
          <p:cNvPr id="669" name="Google Shape;669;p45"/>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0" name="Google Shape;670;p45"/>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671" name="Google Shape;671;p45"/>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46"/>
          <p:cNvSpPr txBox="1">
            <a:spLocks noGrp="1"/>
          </p:cNvSpPr>
          <p:nvPr>
            <p:ph type="title"/>
          </p:nvPr>
        </p:nvSpPr>
        <p:spPr>
          <a:xfrm>
            <a:off x="557999" y="832364"/>
            <a:ext cx="11396700" cy="599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03864"/>
              </a:buClr>
              <a:buSzPts val="2800"/>
              <a:buFont typeface="Calibri"/>
              <a:buNone/>
            </a:pPr>
            <a:r>
              <a:rPr lang="en-US"/>
              <a:t>Ménopause</a:t>
            </a:r>
            <a:endParaRPr/>
          </a:p>
        </p:txBody>
      </p:sp>
      <p:sp>
        <p:nvSpPr>
          <p:cNvPr id="678" name="Google Shape;678;p46"/>
          <p:cNvSpPr txBox="1">
            <a:spLocks noGrp="1"/>
          </p:cNvSpPr>
          <p:nvPr>
            <p:ph type="body" idx="1"/>
          </p:nvPr>
        </p:nvSpPr>
        <p:spPr>
          <a:xfrm>
            <a:off x="557999" y="1473430"/>
            <a:ext cx="10501887" cy="489340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100000"/>
              <a:buNone/>
            </a:pPr>
            <a:r>
              <a:rPr lang="en-US" b="1"/>
              <a:t>Vidéos :</a:t>
            </a:r>
            <a:endParaRPr/>
          </a:p>
          <a:p>
            <a:pPr marL="0" lvl="0" indent="0" algn="l" rtl="0">
              <a:lnSpc>
                <a:spcPct val="100000"/>
              </a:lnSpc>
              <a:spcBef>
                <a:spcPts val="1200"/>
              </a:spcBef>
              <a:spcAft>
                <a:spcPts val="0"/>
              </a:spcAft>
              <a:buSzPct val="100000"/>
              <a:buNone/>
            </a:pPr>
            <a:endParaRPr b="1"/>
          </a:p>
          <a:p>
            <a:pPr marL="0" lvl="0" indent="0" algn="ctr" rtl="0">
              <a:lnSpc>
                <a:spcPct val="100000"/>
              </a:lnSpc>
              <a:spcBef>
                <a:spcPts val="1200"/>
              </a:spcBef>
              <a:spcAft>
                <a:spcPts val="0"/>
              </a:spcAft>
              <a:buSzPct val="100000"/>
              <a:buNone/>
            </a:pPr>
            <a:r>
              <a:rPr lang="en-US" sz="2400" b="1" u="sng">
                <a:solidFill>
                  <a:schemeClr val="hlink"/>
                </a:solidFill>
                <a:hlinkClick r:id="rId3"/>
              </a:rPr>
              <a:t>https://www.youtube.com/watch?v=-Fc2S7_k53k </a:t>
            </a:r>
            <a:r>
              <a:rPr lang="en-US" sz="2400" b="1"/>
              <a:t>- La ménopause en 2 minutes</a:t>
            </a:r>
            <a:endParaRPr/>
          </a:p>
          <a:p>
            <a:pPr marL="0" lvl="0" indent="0" algn="ctr" rtl="0">
              <a:lnSpc>
                <a:spcPct val="100000"/>
              </a:lnSpc>
              <a:spcBef>
                <a:spcPts val="1200"/>
              </a:spcBef>
              <a:spcAft>
                <a:spcPts val="0"/>
              </a:spcAft>
              <a:buSzPct val="100000"/>
              <a:buNone/>
            </a:pPr>
            <a:endParaRPr sz="2400" b="1"/>
          </a:p>
          <a:p>
            <a:pPr marL="0" lvl="0" indent="0" algn="ctr" rtl="0">
              <a:lnSpc>
                <a:spcPct val="100000"/>
              </a:lnSpc>
              <a:spcBef>
                <a:spcPts val="1200"/>
              </a:spcBef>
              <a:spcAft>
                <a:spcPts val="0"/>
              </a:spcAft>
              <a:buSzPct val="100000"/>
              <a:buNone/>
            </a:pPr>
            <a:r>
              <a:rPr lang="en-US" sz="2400" b="1" u="sng">
                <a:solidFill>
                  <a:schemeClr val="hlink"/>
                </a:solidFill>
                <a:hlinkClick r:id="rId4"/>
              </a:rPr>
              <a:t>https://www.youtube.com/watch?v=RCXYzfHxaDg </a:t>
            </a:r>
            <a:r>
              <a:rPr lang="en-US" sz="2400" b="1"/>
              <a:t>- Anne Henderson Aperçu de la ménopause (anglais)</a:t>
            </a:r>
            <a:endParaRPr/>
          </a:p>
          <a:p>
            <a:pPr marL="0" lvl="0" indent="0" algn="ctr" rtl="0">
              <a:lnSpc>
                <a:spcPct val="100000"/>
              </a:lnSpc>
              <a:spcBef>
                <a:spcPts val="1200"/>
              </a:spcBef>
              <a:spcAft>
                <a:spcPts val="0"/>
              </a:spcAft>
              <a:buSzPct val="100000"/>
              <a:buNone/>
            </a:pPr>
            <a:endParaRPr sz="2400" b="1"/>
          </a:p>
          <a:p>
            <a:pPr marL="0" lvl="0" indent="0" algn="ctr" rtl="0">
              <a:lnSpc>
                <a:spcPct val="100000"/>
              </a:lnSpc>
              <a:spcBef>
                <a:spcPts val="1200"/>
              </a:spcBef>
              <a:spcAft>
                <a:spcPts val="0"/>
              </a:spcAft>
              <a:buSzPct val="100000"/>
              <a:buNone/>
            </a:pPr>
            <a:r>
              <a:rPr lang="en-US" sz="2400" b="1" u="sng">
                <a:solidFill>
                  <a:schemeClr val="hlink"/>
                </a:solidFill>
                <a:hlinkClick r:id="rId5"/>
              </a:rPr>
              <a:t>https://www.youtube.com/watch?v=tH0ol0TPvcM </a:t>
            </a:r>
            <a:r>
              <a:rPr lang="en-US" sz="2400" b="1"/>
              <a:t>- Asanas pour la ménopause (anglais)</a:t>
            </a:r>
            <a:br>
              <a:rPr lang="en-US" sz="2400" b="1"/>
            </a:br>
            <a:endParaRPr sz="2400" b="1"/>
          </a:p>
          <a:p>
            <a:pPr marL="0" lvl="0" indent="0" algn="l" rtl="0">
              <a:lnSpc>
                <a:spcPct val="100000"/>
              </a:lnSpc>
              <a:spcBef>
                <a:spcPts val="1200"/>
              </a:spcBef>
              <a:spcAft>
                <a:spcPts val="0"/>
              </a:spcAft>
              <a:buSzPct val="100000"/>
              <a:buNone/>
            </a:pPr>
            <a:endParaRPr sz="2400"/>
          </a:p>
          <a:p>
            <a:pPr marL="228600" lvl="0" indent="-88900" algn="l" rtl="0">
              <a:lnSpc>
                <a:spcPct val="100000"/>
              </a:lnSpc>
              <a:spcBef>
                <a:spcPts val="1200"/>
              </a:spcBef>
              <a:spcAft>
                <a:spcPts val="0"/>
              </a:spcAft>
              <a:buSzPct val="100000"/>
              <a:buNone/>
            </a:pPr>
            <a:endParaRPr b="1"/>
          </a:p>
          <a:p>
            <a:pPr marL="0" lvl="0" indent="0" algn="l" rtl="0">
              <a:lnSpc>
                <a:spcPct val="120000"/>
              </a:lnSpc>
              <a:spcBef>
                <a:spcPts val="1200"/>
              </a:spcBef>
              <a:spcAft>
                <a:spcPts val="0"/>
              </a:spcAft>
              <a:buSzPct val="100000"/>
              <a:buNone/>
            </a:pPr>
            <a:endParaRPr sz="2600"/>
          </a:p>
        </p:txBody>
      </p:sp>
      <p:sp>
        <p:nvSpPr>
          <p:cNvPr id="679" name="Google Shape;679;p46"/>
          <p:cNvSpPr/>
          <p:nvPr/>
        </p:nvSpPr>
        <p:spPr>
          <a:xfrm>
            <a:off x="10230522" y="-3933"/>
            <a:ext cx="1960218"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7.1.6 Ménopause</a:t>
            </a:r>
            <a:endParaRPr sz="1800">
              <a:solidFill>
                <a:schemeClr val="lt1"/>
              </a:solidFill>
              <a:latin typeface="Calibri"/>
              <a:ea typeface="Calibri"/>
              <a:cs typeface="Calibri"/>
              <a:sym typeface="Calibri"/>
            </a:endParaRPr>
          </a:p>
        </p:txBody>
      </p:sp>
      <p:sp>
        <p:nvSpPr>
          <p:cNvPr id="680" name="Google Shape;680;p46"/>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1" name="Google Shape;681;p46"/>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682" name="Google Shape;682;p46"/>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
        <p:nvSpPr>
          <p:cNvPr id="683" name="Google Shape;683;p46"/>
          <p:cNvSpPr txBox="1"/>
          <p:nvPr/>
        </p:nvSpPr>
        <p:spPr>
          <a:xfrm>
            <a:off x="3728400" y="6188650"/>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6">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47"/>
          <p:cNvSpPr txBox="1">
            <a:spLocks noGrp="1"/>
          </p:cNvSpPr>
          <p:nvPr>
            <p:ph type="title"/>
          </p:nvPr>
        </p:nvSpPr>
        <p:spPr>
          <a:xfrm>
            <a:off x="557999" y="553168"/>
            <a:ext cx="11396700" cy="59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Avantages des applications sur la ménopause</a:t>
            </a:r>
            <a:endParaRPr/>
          </a:p>
        </p:txBody>
      </p:sp>
      <p:sp>
        <p:nvSpPr>
          <p:cNvPr id="690" name="Google Shape;690;p47"/>
          <p:cNvSpPr txBox="1">
            <a:spLocks noGrp="1"/>
          </p:cNvSpPr>
          <p:nvPr>
            <p:ph type="body" idx="1"/>
          </p:nvPr>
        </p:nvSpPr>
        <p:spPr>
          <a:xfrm>
            <a:off x="558000" y="1152350"/>
            <a:ext cx="7652700" cy="5422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SzPct val="100000"/>
              <a:buNone/>
            </a:pPr>
            <a:r>
              <a:rPr lang="en-US" sz="7200"/>
              <a:t>Bien entendu, le parcours de la ménopause est unique pour chaque femme, avec des symptômes et une gravité qui varient d'une personne à l'autre. La recherche montre que certaines femmes ne ressentent aucun symptôme.</a:t>
            </a:r>
            <a:endParaRPr/>
          </a:p>
          <a:p>
            <a:pPr marL="0" lvl="0" indent="0" algn="l" rtl="0">
              <a:lnSpc>
                <a:spcPct val="100000"/>
              </a:lnSpc>
              <a:spcBef>
                <a:spcPts val="1200"/>
              </a:spcBef>
              <a:spcAft>
                <a:spcPts val="0"/>
              </a:spcAft>
              <a:buSzPct val="100000"/>
              <a:buNone/>
            </a:pPr>
            <a:r>
              <a:rPr lang="en-US" sz="7200"/>
              <a:t/>
            </a:r>
            <a:br>
              <a:rPr lang="en-US" sz="7200"/>
            </a:br>
            <a:r>
              <a:rPr lang="en-US" sz="7200"/>
              <a:t>Les applications peuvent mettre les femmes en contact avec des professionnels de la santé, fournir un soutien communautaire par le biais de forums de discussion et même permettre aux utilisateurs de rencontrer virtuellement un médecin ou une infirmière praticienne et de recevoir des ordonnances pour un traitement hormonal substitutif.</a:t>
            </a:r>
            <a:endParaRPr/>
          </a:p>
          <a:p>
            <a:pPr marL="0" lvl="0" indent="0" algn="l" rtl="0">
              <a:lnSpc>
                <a:spcPct val="100000"/>
              </a:lnSpc>
              <a:spcBef>
                <a:spcPts val="1200"/>
              </a:spcBef>
              <a:spcAft>
                <a:spcPts val="0"/>
              </a:spcAft>
              <a:buSzPct val="100000"/>
              <a:buNone/>
            </a:pPr>
            <a:r>
              <a:rPr lang="en-US" sz="7200"/>
              <a:t/>
            </a:r>
            <a:br>
              <a:rPr lang="en-US" sz="7200"/>
            </a:br>
            <a:r>
              <a:rPr lang="en-US" sz="7200"/>
              <a:t>L'une des meilleures caractéristiques d'une application sur la ménopause est souvent un suivi qui permet aux utilisateurs de prendre note de leurs symptômes, de leur fréquence et de leur gravité. Si vous pouvez dire à votre médecin à quelle fréquence vous avez eu des sueurs nocturnes, quand vous avez remarqué pour la première fois des douleurs articulaires ou à quelle fréquence vous passez des nuits blanches, votre médecin sera peut-être mieux équipé pour déterminer comment traiter vos symptômes spécifiques de la ménopause.</a:t>
            </a:r>
            <a:endParaRPr/>
          </a:p>
          <a:p>
            <a:pPr marL="0" lvl="0" indent="0" algn="l" rtl="0">
              <a:lnSpc>
                <a:spcPct val="100000"/>
              </a:lnSpc>
              <a:spcBef>
                <a:spcPts val="1200"/>
              </a:spcBef>
              <a:spcAft>
                <a:spcPts val="0"/>
              </a:spcAft>
              <a:buSzPct val="100000"/>
              <a:buNone/>
            </a:pPr>
            <a:r>
              <a:rPr lang="en-US" sz="7200"/>
              <a:t/>
            </a:r>
            <a:br>
              <a:rPr lang="en-US" sz="7200"/>
            </a:br>
            <a:r>
              <a:rPr lang="en-US" sz="8000" b="1"/>
              <a:t>Aucune de ces applications ne devrait remplacer un gynécologue, mais certaines femmes ne consultent leur médecin qu'une fois par an.</a:t>
            </a:r>
            <a:endParaRPr sz="8000"/>
          </a:p>
          <a:p>
            <a:pPr marL="0" lvl="0" indent="0" algn="l" rtl="0">
              <a:lnSpc>
                <a:spcPct val="120000"/>
              </a:lnSpc>
              <a:spcBef>
                <a:spcPts val="1200"/>
              </a:spcBef>
              <a:spcAft>
                <a:spcPts val="0"/>
              </a:spcAft>
              <a:buSzPct val="100000"/>
              <a:buNone/>
            </a:pPr>
            <a:r>
              <a:rPr lang="en-US" sz="2600"/>
              <a:t/>
            </a:r>
            <a:br>
              <a:rPr lang="en-US" sz="2600"/>
            </a:br>
            <a:endParaRPr sz="2600"/>
          </a:p>
        </p:txBody>
      </p:sp>
      <p:pic>
        <p:nvPicPr>
          <p:cNvPr id="691" name="Google Shape;691;p47" descr="https://lh7-us.googleusercontent.com/BT4U6Ol00ZcdRVo5DGxzVADNahBUhMJArfQjH3JRUO69Pxv1AuSTOEpSbG8suiNxY1oQpb_DuKncNX3pSnqkIthLYJC-hr4IsWSoD9e87kCRKlNhyX6XDkiLrhxZF4OfOudvgEpUaK6ABJk=s2048"/>
          <p:cNvPicPr preferRelativeResize="0"/>
          <p:nvPr/>
        </p:nvPicPr>
        <p:blipFill rotWithShape="1">
          <a:blip r:embed="rId3">
            <a:alphaModFix/>
          </a:blip>
          <a:srcRect/>
          <a:stretch/>
        </p:blipFill>
        <p:spPr>
          <a:xfrm>
            <a:off x="8857125" y="1315401"/>
            <a:ext cx="1069676" cy="1188408"/>
          </a:xfrm>
          <a:prstGeom prst="rect">
            <a:avLst/>
          </a:prstGeom>
          <a:noFill/>
          <a:ln>
            <a:noFill/>
          </a:ln>
        </p:spPr>
      </p:pic>
      <p:pic>
        <p:nvPicPr>
          <p:cNvPr id="692" name="Google Shape;692;p47" descr="https://lh7-us.googleusercontent.com/VDjT4qchBbyTEBJqSt7qYAbWVJ7MtD3aV3qmZ-RRtQQVxUqCbWY-eTA0QBubqSUa7-dCy280KQHLYuK_GAbce74TR9Gj0gn8UPtVOWEHLmdp2ZNz0F65aHoQm7kSqgzLlCFBarbu9WKlwKQ=s2048"/>
          <p:cNvPicPr preferRelativeResize="0"/>
          <p:nvPr/>
        </p:nvPicPr>
        <p:blipFill rotWithShape="1">
          <a:blip r:embed="rId4">
            <a:alphaModFix/>
          </a:blip>
          <a:srcRect/>
          <a:stretch/>
        </p:blipFill>
        <p:spPr>
          <a:xfrm>
            <a:off x="10729068" y="1310823"/>
            <a:ext cx="1069676" cy="1188408"/>
          </a:xfrm>
          <a:prstGeom prst="rect">
            <a:avLst/>
          </a:prstGeom>
          <a:noFill/>
          <a:ln>
            <a:noFill/>
          </a:ln>
        </p:spPr>
      </p:pic>
      <p:pic>
        <p:nvPicPr>
          <p:cNvPr id="693" name="Google Shape;693;p47" descr="https://lh7-us.googleusercontent.com/c5YyHNQC96TQHxeENsOJnBD5Q4dS1h4IjQNWojPY_m6KI9xYsPXw6t0iAVrSTfM6VzQpURFA_l8ojU2ApDoa-ATp0l4YogRToRGtO8vDZ0QwgZHySkkUfkJYA7F5UPdtURHdzQ-VcuZJD2c=s2048"/>
          <p:cNvPicPr preferRelativeResize="0"/>
          <p:nvPr/>
        </p:nvPicPr>
        <p:blipFill rotWithShape="1">
          <a:blip r:embed="rId5">
            <a:alphaModFix/>
          </a:blip>
          <a:srcRect/>
          <a:stretch/>
        </p:blipFill>
        <p:spPr>
          <a:xfrm>
            <a:off x="9391963" y="3048018"/>
            <a:ext cx="1069676" cy="1188408"/>
          </a:xfrm>
          <a:prstGeom prst="rect">
            <a:avLst/>
          </a:prstGeom>
          <a:noFill/>
          <a:ln>
            <a:noFill/>
          </a:ln>
        </p:spPr>
      </p:pic>
      <p:pic>
        <p:nvPicPr>
          <p:cNvPr id="694" name="Google Shape;694;p47" descr="https://lh7-us.googleusercontent.com/0RnQ6pxznjOaAWzAPlDA-B-hJfUXp6Jp4RfF285UAJNBGj6qBCQ0G9OEpKodg4OtitJVWwTFlWQM2KduzkJyZ6KjbYIjQ4l_g_gtvnqBG_FHuTo5AiFrw5EztnrAb3pIZdXCxNtF8wx1IIo=s2048"/>
          <p:cNvPicPr preferRelativeResize="0"/>
          <p:nvPr/>
        </p:nvPicPr>
        <p:blipFill rotWithShape="1">
          <a:blip r:embed="rId6">
            <a:alphaModFix/>
          </a:blip>
          <a:srcRect/>
          <a:stretch/>
        </p:blipFill>
        <p:spPr>
          <a:xfrm>
            <a:off x="11122324" y="3048018"/>
            <a:ext cx="1069676" cy="1188408"/>
          </a:xfrm>
          <a:prstGeom prst="rect">
            <a:avLst/>
          </a:prstGeom>
          <a:noFill/>
          <a:ln>
            <a:noFill/>
          </a:ln>
        </p:spPr>
      </p:pic>
      <p:pic>
        <p:nvPicPr>
          <p:cNvPr id="695" name="Google Shape;695;p47" descr="https://lh7-us.googleusercontent.com/Z73stJldVAT5qTv9BsCKpTmjvC2eS9dqTod2tcDkUBVLCuaFGC_s4gwTPCDicg8KcaFial5caitisr_9jAK9BsLKYePqma8GK2Zp4Lq-mAD0EJTs466gLs1CnWalX7fzuAZesAW9q3s0hNw=s2048"/>
          <p:cNvPicPr preferRelativeResize="0"/>
          <p:nvPr/>
        </p:nvPicPr>
        <p:blipFill rotWithShape="1">
          <a:blip r:embed="rId7">
            <a:alphaModFix/>
          </a:blip>
          <a:srcRect/>
          <a:stretch/>
        </p:blipFill>
        <p:spPr>
          <a:xfrm>
            <a:off x="8973493" y="4780635"/>
            <a:ext cx="969073" cy="1076639"/>
          </a:xfrm>
          <a:prstGeom prst="rect">
            <a:avLst/>
          </a:prstGeom>
          <a:noFill/>
          <a:ln>
            <a:noFill/>
          </a:ln>
        </p:spPr>
      </p:pic>
      <p:pic>
        <p:nvPicPr>
          <p:cNvPr id="696" name="Google Shape;696;p47" descr="https://lh7-us.googleusercontent.com/Dx8UbznNSu1Qjj3-ynfFyt8JT_M3vecMg2fofuGvjtJvQKWWO6MMUvNElYTSx7FzUh6Ya1dxrilvUPOvJauSOdfgb6crjFB11euD-9Y82eIydtLtJDApKWuTqonVeA-qk67T9r9UQiUXx3o=s2048"/>
          <p:cNvPicPr preferRelativeResize="0"/>
          <p:nvPr/>
        </p:nvPicPr>
        <p:blipFill rotWithShape="1">
          <a:blip r:embed="rId8">
            <a:alphaModFix/>
          </a:blip>
          <a:srcRect/>
          <a:stretch/>
        </p:blipFill>
        <p:spPr>
          <a:xfrm>
            <a:off x="10829683" y="4779117"/>
            <a:ext cx="969073" cy="1076639"/>
          </a:xfrm>
          <a:prstGeom prst="rect">
            <a:avLst/>
          </a:prstGeom>
          <a:noFill/>
          <a:ln>
            <a:noFill/>
          </a:ln>
        </p:spPr>
      </p:pic>
      <p:sp>
        <p:nvSpPr>
          <p:cNvPr id="697" name="Google Shape;697;p47"/>
          <p:cNvSpPr/>
          <p:nvPr/>
        </p:nvSpPr>
        <p:spPr>
          <a:xfrm>
            <a:off x="10230522" y="-3933"/>
            <a:ext cx="1960218"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7.1.6 Ménopause</a:t>
            </a:r>
            <a:endParaRPr sz="1800">
              <a:solidFill>
                <a:schemeClr val="lt1"/>
              </a:solidFill>
              <a:latin typeface="Calibri"/>
              <a:ea typeface="Calibri"/>
              <a:cs typeface="Calibri"/>
              <a:sym typeface="Calibri"/>
            </a:endParaRPr>
          </a:p>
        </p:txBody>
      </p:sp>
      <p:sp>
        <p:nvSpPr>
          <p:cNvPr id="698" name="Google Shape;698;p47"/>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9" name="Google Shape;699;p47"/>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700" name="Google Shape;700;p47"/>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8"/>
          <p:cNvSpPr txBox="1">
            <a:spLocks noGrp="1"/>
          </p:cNvSpPr>
          <p:nvPr>
            <p:ph type="title"/>
          </p:nvPr>
        </p:nvSpPr>
        <p:spPr>
          <a:xfrm>
            <a:off x="566150" y="712028"/>
            <a:ext cx="11059800" cy="605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t>Applications sur la ménopause</a:t>
            </a:r>
            <a:endParaRPr>
              <a:solidFill>
                <a:srgbClr val="C00000"/>
              </a:solidFill>
            </a:endParaRPr>
          </a:p>
        </p:txBody>
      </p:sp>
      <p:graphicFrame>
        <p:nvGraphicFramePr>
          <p:cNvPr id="707" name="Google Shape;707;p48"/>
          <p:cNvGraphicFramePr/>
          <p:nvPr/>
        </p:nvGraphicFramePr>
        <p:xfrm>
          <a:off x="566150" y="1415641"/>
          <a:ext cx="11059700" cy="4754920"/>
        </p:xfrm>
        <a:graphic>
          <a:graphicData uri="http://schemas.openxmlformats.org/drawingml/2006/table">
            <a:tbl>
              <a:tblPr firstRow="1" bandRow="1">
                <a:noFill/>
                <a:tableStyleId>{5AA30A95-392D-467E-A0BD-B965ABA7212F}</a:tableStyleId>
              </a:tblPr>
              <a:tblGrid>
                <a:gridCol w="1915800">
                  <a:extLst>
                    <a:ext uri="{9D8B030D-6E8A-4147-A177-3AD203B41FA5}">
                      <a16:colId xmlns:a16="http://schemas.microsoft.com/office/drawing/2014/main" val="20000"/>
                    </a:ext>
                  </a:extLst>
                </a:gridCol>
                <a:gridCol w="740225">
                  <a:extLst>
                    <a:ext uri="{9D8B030D-6E8A-4147-A177-3AD203B41FA5}">
                      <a16:colId xmlns:a16="http://schemas.microsoft.com/office/drawing/2014/main" val="20001"/>
                    </a:ext>
                  </a:extLst>
                </a:gridCol>
                <a:gridCol w="1240975">
                  <a:extLst>
                    <a:ext uri="{9D8B030D-6E8A-4147-A177-3AD203B41FA5}">
                      <a16:colId xmlns:a16="http://schemas.microsoft.com/office/drawing/2014/main" val="20002"/>
                    </a:ext>
                  </a:extLst>
                </a:gridCol>
                <a:gridCol w="1491350">
                  <a:extLst>
                    <a:ext uri="{9D8B030D-6E8A-4147-A177-3AD203B41FA5}">
                      <a16:colId xmlns:a16="http://schemas.microsoft.com/office/drawing/2014/main" val="20003"/>
                    </a:ext>
                  </a:extLst>
                </a:gridCol>
                <a:gridCol w="5671350">
                  <a:extLst>
                    <a:ext uri="{9D8B030D-6E8A-4147-A177-3AD203B41FA5}">
                      <a16:colId xmlns:a16="http://schemas.microsoft.com/office/drawing/2014/main" val="20004"/>
                    </a:ext>
                  </a:extLst>
                </a:gridCol>
              </a:tblGrid>
              <a:tr h="623675">
                <a:tc>
                  <a:txBody>
                    <a:bodyPr/>
                    <a:lstStyle/>
                    <a:p>
                      <a:pPr marL="0" marR="0" lvl="0" indent="0" algn="l" rtl="0">
                        <a:spcBef>
                          <a:spcPts val="0"/>
                        </a:spcBef>
                        <a:spcAft>
                          <a:spcPts val="0"/>
                        </a:spcAft>
                        <a:buNone/>
                      </a:pPr>
                      <a:r>
                        <a:rPr lang="en-US" sz="1800"/>
                        <a:t>Nom</a:t>
                      </a:r>
                      <a:endParaRPr/>
                    </a:p>
                  </a:txBody>
                  <a:tcPr marL="91450" marR="91450" marT="45725" marB="45725"/>
                </a:tc>
                <a:tc>
                  <a:txBody>
                    <a:bodyPr/>
                    <a:lstStyle/>
                    <a:p>
                      <a:pPr marL="0" marR="0" lvl="0" indent="0" algn="l" rtl="0">
                        <a:spcBef>
                          <a:spcPts val="0"/>
                        </a:spcBef>
                        <a:spcAft>
                          <a:spcPts val="0"/>
                        </a:spcAft>
                        <a:buNone/>
                      </a:pPr>
                      <a:r>
                        <a:rPr lang="en-US" sz="1800"/>
                        <a:t>Coût</a:t>
                      </a:r>
                      <a:endParaRPr/>
                    </a:p>
                  </a:txBody>
                  <a:tcPr marL="91450" marR="91450" marT="45725" marB="45725"/>
                </a:tc>
                <a:tc>
                  <a:txBody>
                    <a:bodyPr/>
                    <a:lstStyle/>
                    <a:p>
                      <a:pPr marL="0" marR="0" lvl="0" indent="0" algn="l" rtl="0">
                        <a:spcBef>
                          <a:spcPts val="0"/>
                        </a:spcBef>
                        <a:spcAft>
                          <a:spcPts val="0"/>
                        </a:spcAft>
                        <a:buNone/>
                      </a:pPr>
                      <a:r>
                        <a:rPr lang="en-US" sz="1800"/>
                        <a:t>Disponible sur</a:t>
                      </a:r>
                      <a:endParaRPr/>
                    </a:p>
                  </a:txBody>
                  <a:tcPr marL="91450" marR="91450" marT="45725" marB="45725"/>
                </a:tc>
                <a:tc>
                  <a:txBody>
                    <a:bodyPr/>
                    <a:lstStyle/>
                    <a:p>
                      <a:pPr marL="0" marR="0" lvl="0" indent="0" algn="l" rtl="0">
                        <a:spcBef>
                          <a:spcPts val="0"/>
                        </a:spcBef>
                        <a:spcAft>
                          <a:spcPts val="0"/>
                        </a:spcAft>
                        <a:buNone/>
                      </a:pPr>
                      <a:r>
                        <a:rPr lang="en-US" sz="1800"/>
                        <a:t>Lien</a:t>
                      </a:r>
                      <a:endParaRPr/>
                    </a:p>
                  </a:txBody>
                  <a:tcPr marL="91450" marR="91450" marT="45725" marB="45725"/>
                </a:tc>
                <a:tc>
                  <a:txBody>
                    <a:bodyPr/>
                    <a:lstStyle/>
                    <a:p>
                      <a:pPr marL="0" marR="0" lvl="0" indent="0" algn="l" rtl="0">
                        <a:spcBef>
                          <a:spcPts val="0"/>
                        </a:spcBef>
                        <a:spcAft>
                          <a:spcPts val="0"/>
                        </a:spcAft>
                        <a:buNone/>
                      </a:pPr>
                      <a:r>
                        <a:rPr lang="en-US" sz="1800"/>
                        <a:t>Description</a:t>
                      </a:r>
                      <a:endParaRPr/>
                    </a:p>
                  </a:txBody>
                  <a:tcPr marL="91450" marR="91450" marT="45725" marB="45725"/>
                </a:tc>
                <a:extLst>
                  <a:ext uri="{0D108BD9-81ED-4DB2-BD59-A6C34878D82A}">
                    <a16:rowId xmlns:a16="http://schemas.microsoft.com/office/drawing/2014/main" val="10000"/>
                  </a:ext>
                </a:extLst>
              </a:tr>
              <a:tr h="623675">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Health &amp; Her Menopause App</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Gratuit</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Android, IOS</a:t>
                      </a:r>
                      <a:endParaRPr sz="1800"/>
                    </a:p>
                  </a:txBody>
                  <a:tcPr marL="91450" marR="91450" marT="45725" marB="45725"/>
                </a:tc>
                <a:tc>
                  <a:txBody>
                    <a:bodyPr/>
                    <a:lstStyle/>
                    <a:p>
                      <a:pPr marL="0" marR="0" lvl="0" indent="0" algn="l" rtl="0">
                        <a:spcBef>
                          <a:spcPts val="0"/>
                        </a:spcBef>
                        <a:spcAft>
                          <a:spcPts val="0"/>
                        </a:spcAft>
                        <a:buNone/>
                      </a:pPr>
                      <a:r>
                        <a:rPr lang="en-US" sz="1400" b="0" i="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https://healthandher.com/menopause-perimenopause-app/?eur</a:t>
                      </a:r>
                      <a:endParaRPr sz="1400"/>
                    </a:p>
                  </a:txBody>
                  <a:tcPr marL="91450" marR="91450" marT="45725" marB="45725"/>
                </a:tc>
                <a:tc>
                  <a:txBody>
                    <a:bodyPr/>
                    <a:lstStyle/>
                    <a:p>
                      <a:pPr marL="0" marR="0" lvl="0" indent="0" algn="just" rtl="0">
                        <a:spcBef>
                          <a:spcPts val="0"/>
                        </a:spcBef>
                        <a:spcAft>
                          <a:spcPts val="0"/>
                        </a:spcAft>
                        <a:buNone/>
                      </a:pPr>
                      <a:r>
                        <a:rPr lang="en-US" sz="1800" b="0" i="0">
                          <a:solidFill>
                            <a:schemeClr val="dk1"/>
                          </a:solidFill>
                          <a:latin typeface="Calibri"/>
                          <a:ea typeface="Calibri"/>
                          <a:cs typeface="Calibri"/>
                          <a:sym typeface="Calibri"/>
                        </a:rPr>
                        <a:t>Entraîneur personnel pour la ménopause, boîte à outils pour les symptômes, rappels quotidiens, bibliothèque de contenus d'experts, évaluation quotidienne des symptômes, suivi des règles dédiées.</a:t>
                      </a:r>
                      <a:endParaRPr sz="1800"/>
                    </a:p>
                  </a:txBody>
                  <a:tcPr marL="91450" marR="91450" marT="45725" marB="45725"/>
                </a:tc>
                <a:extLst>
                  <a:ext uri="{0D108BD9-81ED-4DB2-BD59-A6C34878D82A}">
                    <a16:rowId xmlns:a16="http://schemas.microsoft.com/office/drawing/2014/main" val="10001"/>
                  </a:ext>
                </a:extLst>
              </a:tr>
              <a:tr h="890975">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Balance - Soutien à la ménopause</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a:solidFill>
                            <a:schemeClr val="dk1"/>
                          </a:solidFill>
                          <a:latin typeface="Calibri"/>
                          <a:ea typeface="Calibri"/>
                          <a:cs typeface="Calibri"/>
                          <a:sym typeface="Calibri"/>
                        </a:rPr>
                        <a:t>Gratuit/Premium</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a:solidFill>
                            <a:schemeClr val="dk1"/>
                          </a:solidFill>
                          <a:latin typeface="Calibri"/>
                          <a:ea typeface="Calibri"/>
                          <a:cs typeface="Calibri"/>
                          <a:sym typeface="Calibri"/>
                        </a:rPr>
                        <a:t>Android, IOS</a:t>
                      </a: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400" b="0" i="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https://www.balance-menopause.com/</a:t>
                      </a:r>
                      <a:endParaRPr sz="1400"/>
                    </a:p>
                  </a:txBody>
                  <a:tcPr marL="91450" marR="91450" marT="45725" marB="45725"/>
                </a:tc>
                <a:tc>
                  <a:txBody>
                    <a:bodyPr/>
                    <a:lstStyle/>
                    <a:p>
                      <a:pPr marL="0" marR="0" lvl="0" indent="0" algn="just" rtl="0">
                        <a:spcBef>
                          <a:spcPts val="0"/>
                        </a:spcBef>
                        <a:spcAft>
                          <a:spcPts val="0"/>
                        </a:spcAft>
                        <a:buNone/>
                      </a:pPr>
                      <a:r>
                        <a:rPr lang="en-US" sz="1800" b="0" i="0">
                          <a:solidFill>
                            <a:schemeClr val="dk1"/>
                          </a:solidFill>
                          <a:latin typeface="Calibri"/>
                          <a:ea typeface="Calibri"/>
                          <a:cs typeface="Calibri"/>
                          <a:sym typeface="Calibri"/>
                        </a:rPr>
                        <a:t>Collection d'articles d'experts fondés sur des données probantes, suivi des symptômes et des périodes, Rapport sur la santé©, communauté, suivi de la santé mentale et de l'humeur, contrôle de la qualité du sommeil</a:t>
                      </a:r>
                      <a:endParaRPr sz="1800"/>
                    </a:p>
                  </a:txBody>
                  <a:tcPr marL="91450" marR="91450" marT="45725" marB="45725"/>
                </a:tc>
                <a:extLst>
                  <a:ext uri="{0D108BD9-81ED-4DB2-BD59-A6C34878D82A}">
                    <a16:rowId xmlns:a16="http://schemas.microsoft.com/office/drawing/2014/main" val="10002"/>
                  </a:ext>
                </a:extLst>
              </a:tr>
              <a:tr h="1425550">
                <a:tc>
                  <a:txBody>
                    <a:bodyPr/>
                    <a:lstStyle/>
                    <a:p>
                      <a:pPr marL="0" marR="0" lvl="0" indent="0" algn="l" rtl="0">
                        <a:spcBef>
                          <a:spcPts val="0"/>
                        </a:spcBef>
                        <a:spcAft>
                          <a:spcPts val="0"/>
                        </a:spcAft>
                        <a:buNone/>
                      </a:pPr>
                      <a:r>
                        <a:rPr lang="en-US" sz="1800" i="0">
                          <a:solidFill>
                            <a:schemeClr val="dk1"/>
                          </a:solidFill>
                          <a:latin typeface="Calibri"/>
                          <a:ea typeface="Calibri"/>
                          <a:cs typeface="Calibri"/>
                          <a:sym typeface="Calibri"/>
                        </a:rPr>
                        <a:t>Femilog</a:t>
                      </a:r>
                      <a:endParaRPr sz="1800"/>
                    </a:p>
                  </a:txBody>
                  <a:tcPr marL="91450" marR="91450" marT="45725" marB="45725"/>
                </a:tc>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14 jours d'essai gratuit</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a:solidFill>
                            <a:schemeClr val="dk1"/>
                          </a:solidFill>
                          <a:latin typeface="Calibri"/>
                          <a:ea typeface="Calibri"/>
                          <a:cs typeface="Calibri"/>
                          <a:sym typeface="Calibri"/>
                        </a:rPr>
                        <a:t>Android, IOS</a:t>
                      </a: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400" b="0" i="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https://femilog.com/</a:t>
                      </a:r>
                      <a:endParaRPr sz="1400"/>
                    </a:p>
                  </a:txBody>
                  <a:tcPr marL="91450" marR="91450" marT="45725" marB="45725"/>
                </a:tc>
                <a:tc>
                  <a:txBody>
                    <a:bodyPr/>
                    <a:lstStyle/>
                    <a:p>
                      <a:pPr marL="0" marR="0" lvl="0" indent="0" algn="just" rtl="0">
                        <a:spcBef>
                          <a:spcPts val="0"/>
                        </a:spcBef>
                        <a:spcAft>
                          <a:spcPts val="0"/>
                        </a:spcAft>
                        <a:buNone/>
                      </a:pPr>
                      <a:r>
                        <a:rPr lang="en-US" sz="1800" b="0" i="0">
                          <a:solidFill>
                            <a:schemeClr val="dk1"/>
                          </a:solidFill>
                          <a:latin typeface="Calibri"/>
                          <a:ea typeface="Calibri"/>
                          <a:cs typeface="Calibri"/>
                          <a:sym typeface="Calibri"/>
                        </a:rPr>
                        <a:t>Suivi des symptômes, suggestions personnalisées et approfondies, Quiz sur la ménopause, etc.</a:t>
                      </a:r>
                      <a:endParaRPr sz="1800"/>
                    </a:p>
                  </a:txBody>
                  <a:tcPr marL="91450" marR="91450" marT="45725" marB="45725"/>
                </a:tc>
                <a:extLst>
                  <a:ext uri="{0D108BD9-81ED-4DB2-BD59-A6C34878D82A}">
                    <a16:rowId xmlns:a16="http://schemas.microsoft.com/office/drawing/2014/main" val="10003"/>
                  </a:ext>
                </a:extLst>
              </a:tr>
            </a:tbl>
          </a:graphicData>
        </a:graphic>
      </p:graphicFrame>
      <p:sp>
        <p:nvSpPr>
          <p:cNvPr id="708" name="Google Shape;708;p48"/>
          <p:cNvSpPr/>
          <p:nvPr/>
        </p:nvSpPr>
        <p:spPr>
          <a:xfrm>
            <a:off x="10230522" y="-3933"/>
            <a:ext cx="1960218"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7.1.6 Ménopause</a:t>
            </a:r>
            <a:endParaRPr sz="1800">
              <a:solidFill>
                <a:schemeClr val="lt1"/>
              </a:solidFill>
              <a:latin typeface="Calibri"/>
              <a:ea typeface="Calibri"/>
              <a:cs typeface="Calibri"/>
              <a:sym typeface="Calibri"/>
            </a:endParaRPr>
          </a:p>
        </p:txBody>
      </p:sp>
      <p:sp>
        <p:nvSpPr>
          <p:cNvPr id="709" name="Google Shape;709;p48"/>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0" name="Google Shape;710;p48"/>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711" name="Google Shape;711;p48"/>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Objectifs</a:t>
            </a:r>
            <a:endParaRPr>
              <a:solidFill>
                <a:srgbClr val="203864"/>
              </a:solidFill>
            </a:endParaRPr>
          </a:p>
        </p:txBody>
      </p:sp>
      <p:sp>
        <p:nvSpPr>
          <p:cNvPr id="139" name="Google Shape;139;p4"/>
          <p:cNvSpPr/>
          <p:nvPr/>
        </p:nvSpPr>
        <p:spPr>
          <a:xfrm>
            <a:off x="36957" y="348995"/>
            <a:ext cx="489461" cy="61567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4"/>
          <p:cNvSpPr txBox="1"/>
          <p:nvPr/>
        </p:nvSpPr>
        <p:spPr>
          <a:xfrm>
            <a:off x="526423" y="349000"/>
            <a:ext cx="5744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141" name="Google Shape;141;p4"/>
          <p:cNvSpPr/>
          <p:nvPr/>
        </p:nvSpPr>
        <p:spPr>
          <a:xfrm>
            <a:off x="117332" y="438863"/>
            <a:ext cx="4267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 </a:t>
            </a:r>
            <a:endParaRPr sz="2200" b="1">
              <a:solidFill>
                <a:schemeClr val="lt1"/>
              </a:solidFill>
              <a:latin typeface="Gill Sans"/>
              <a:ea typeface="Gill Sans"/>
              <a:cs typeface="Gill Sans"/>
              <a:sym typeface="Gill Sans"/>
            </a:endParaRPr>
          </a:p>
        </p:txBody>
      </p:sp>
      <p:sp>
        <p:nvSpPr>
          <p:cNvPr id="142" name="Google Shape;142;p4"/>
          <p:cNvSpPr txBox="1">
            <a:spLocks noGrp="1"/>
          </p:cNvSpPr>
          <p:nvPr>
            <p:ph type="body" idx="1"/>
          </p:nvPr>
        </p:nvSpPr>
        <p:spPr>
          <a:xfrm>
            <a:off x="558000" y="2673626"/>
            <a:ext cx="7658153" cy="333203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C00000"/>
              </a:buClr>
              <a:buSzPts val="2400"/>
              <a:buFont typeface="Noto Sans Symbols"/>
              <a:buChar char="✔"/>
            </a:pPr>
            <a:r>
              <a:rPr lang="en-US" sz="2400">
                <a:solidFill>
                  <a:srgbClr val="000000"/>
                </a:solidFill>
                <a:latin typeface="Calibri"/>
                <a:ea typeface="Calibri"/>
                <a:cs typeface="Calibri"/>
                <a:sym typeface="Calibri"/>
              </a:rPr>
              <a:t>Sensibiliser à la santé des femmes et à son impact sur la communauté.</a:t>
            </a:r>
            <a:endParaRPr/>
          </a:p>
          <a:p>
            <a:pPr marL="228600" lvl="0" indent="-228600" algn="l" rtl="0">
              <a:lnSpc>
                <a:spcPct val="100000"/>
              </a:lnSpc>
              <a:spcBef>
                <a:spcPts val="1200"/>
              </a:spcBef>
              <a:spcAft>
                <a:spcPts val="0"/>
              </a:spcAft>
              <a:buSzPts val="2400"/>
              <a:buChar char="✔"/>
            </a:pPr>
            <a:r>
              <a:rPr lang="en-US" sz="2400"/>
              <a:t>Sensibiliser les femmes migrantes aux avantages de l'autogestion de la santé.</a:t>
            </a:r>
            <a:endParaRPr/>
          </a:p>
          <a:p>
            <a:pPr marL="228600" lvl="0" indent="-228600" algn="l" rtl="0">
              <a:lnSpc>
                <a:spcPct val="100000"/>
              </a:lnSpc>
              <a:spcBef>
                <a:spcPts val="1200"/>
              </a:spcBef>
              <a:spcAft>
                <a:spcPts val="0"/>
              </a:spcAft>
              <a:buClr>
                <a:srgbClr val="C00000"/>
              </a:buClr>
              <a:buSzPts val="2400"/>
              <a:buFont typeface="Noto Sans Symbols"/>
              <a:buChar char="✔"/>
            </a:pPr>
            <a:r>
              <a:rPr lang="en-US" sz="2400"/>
              <a:t>Se familiariser avec l'utilisation d'applications liées à la santé des femmes.</a:t>
            </a:r>
            <a:endParaRPr/>
          </a:p>
          <a:p>
            <a:pPr marL="228600" lvl="0" indent="-76200" algn="l" rtl="0">
              <a:lnSpc>
                <a:spcPct val="100000"/>
              </a:lnSpc>
              <a:spcBef>
                <a:spcPts val="1200"/>
              </a:spcBef>
              <a:spcAft>
                <a:spcPts val="0"/>
              </a:spcAft>
              <a:buSzPts val="2400"/>
              <a:buNone/>
            </a:pPr>
            <a:endParaRPr sz="2400"/>
          </a:p>
        </p:txBody>
      </p:sp>
      <p:sp>
        <p:nvSpPr>
          <p:cNvPr id="143" name="Google Shape;143;p4"/>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 Image par nuraghies sur Freepik</a:t>
            </a:r>
            <a:endParaRPr sz="1200">
              <a:solidFill>
                <a:schemeClr val="dk1"/>
              </a:solidFill>
              <a:latin typeface="Calibri"/>
              <a:ea typeface="Calibri"/>
              <a:cs typeface="Calibri"/>
              <a:sym typeface="Calibri"/>
            </a:endParaRPr>
          </a:p>
        </p:txBody>
      </p:sp>
      <p:pic>
        <p:nvPicPr>
          <p:cNvPr id="144" name="Google Shape;144;p4"/>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49"/>
          <p:cNvSpPr txBox="1">
            <a:spLocks noGrp="1"/>
          </p:cNvSpPr>
          <p:nvPr>
            <p:ph type="title"/>
          </p:nvPr>
        </p:nvSpPr>
        <p:spPr>
          <a:xfrm>
            <a:off x="566150" y="657019"/>
            <a:ext cx="11059800" cy="605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t>Applications sur la ménopause</a:t>
            </a:r>
            <a:endParaRPr>
              <a:solidFill>
                <a:srgbClr val="C00000"/>
              </a:solidFill>
            </a:endParaRPr>
          </a:p>
        </p:txBody>
      </p:sp>
      <p:graphicFrame>
        <p:nvGraphicFramePr>
          <p:cNvPr id="718" name="Google Shape;718;p49"/>
          <p:cNvGraphicFramePr/>
          <p:nvPr/>
        </p:nvGraphicFramePr>
        <p:xfrm>
          <a:off x="566150" y="1372098"/>
          <a:ext cx="11059700" cy="5303560"/>
        </p:xfrm>
        <a:graphic>
          <a:graphicData uri="http://schemas.openxmlformats.org/drawingml/2006/table">
            <a:tbl>
              <a:tblPr firstRow="1" bandRow="1">
                <a:noFill/>
                <a:tableStyleId>{5AA30A95-392D-467E-A0BD-B965ABA7212F}</a:tableStyleId>
              </a:tblPr>
              <a:tblGrid>
                <a:gridCol w="1915800">
                  <a:extLst>
                    <a:ext uri="{9D8B030D-6E8A-4147-A177-3AD203B41FA5}">
                      <a16:colId xmlns:a16="http://schemas.microsoft.com/office/drawing/2014/main" val="20000"/>
                    </a:ext>
                  </a:extLst>
                </a:gridCol>
                <a:gridCol w="740225">
                  <a:extLst>
                    <a:ext uri="{9D8B030D-6E8A-4147-A177-3AD203B41FA5}">
                      <a16:colId xmlns:a16="http://schemas.microsoft.com/office/drawing/2014/main" val="20001"/>
                    </a:ext>
                  </a:extLst>
                </a:gridCol>
                <a:gridCol w="1240975">
                  <a:extLst>
                    <a:ext uri="{9D8B030D-6E8A-4147-A177-3AD203B41FA5}">
                      <a16:colId xmlns:a16="http://schemas.microsoft.com/office/drawing/2014/main" val="20002"/>
                    </a:ext>
                  </a:extLst>
                </a:gridCol>
                <a:gridCol w="1491350">
                  <a:extLst>
                    <a:ext uri="{9D8B030D-6E8A-4147-A177-3AD203B41FA5}">
                      <a16:colId xmlns:a16="http://schemas.microsoft.com/office/drawing/2014/main" val="20003"/>
                    </a:ext>
                  </a:extLst>
                </a:gridCol>
                <a:gridCol w="5671350">
                  <a:extLst>
                    <a:ext uri="{9D8B030D-6E8A-4147-A177-3AD203B41FA5}">
                      <a16:colId xmlns:a16="http://schemas.microsoft.com/office/drawing/2014/main" val="20004"/>
                    </a:ext>
                  </a:extLst>
                </a:gridCol>
              </a:tblGrid>
              <a:tr h="623675">
                <a:tc>
                  <a:txBody>
                    <a:bodyPr/>
                    <a:lstStyle/>
                    <a:p>
                      <a:pPr marL="0" marR="0" lvl="0" indent="0" algn="l" rtl="0">
                        <a:spcBef>
                          <a:spcPts val="0"/>
                        </a:spcBef>
                        <a:spcAft>
                          <a:spcPts val="0"/>
                        </a:spcAft>
                        <a:buNone/>
                      </a:pPr>
                      <a:r>
                        <a:rPr lang="en-US" sz="1800"/>
                        <a:t>Nom</a:t>
                      </a:r>
                      <a:endParaRPr/>
                    </a:p>
                  </a:txBody>
                  <a:tcPr marL="91450" marR="91450" marT="45725" marB="45725"/>
                </a:tc>
                <a:tc>
                  <a:txBody>
                    <a:bodyPr/>
                    <a:lstStyle/>
                    <a:p>
                      <a:pPr marL="0" marR="0" lvl="0" indent="0" algn="l" rtl="0">
                        <a:spcBef>
                          <a:spcPts val="0"/>
                        </a:spcBef>
                        <a:spcAft>
                          <a:spcPts val="0"/>
                        </a:spcAft>
                        <a:buNone/>
                      </a:pPr>
                      <a:r>
                        <a:rPr lang="en-US" sz="1800"/>
                        <a:t>Coût</a:t>
                      </a:r>
                      <a:endParaRPr/>
                    </a:p>
                  </a:txBody>
                  <a:tcPr marL="91450" marR="91450" marT="45725" marB="45725"/>
                </a:tc>
                <a:tc>
                  <a:txBody>
                    <a:bodyPr/>
                    <a:lstStyle/>
                    <a:p>
                      <a:pPr marL="0" marR="0" lvl="0" indent="0" algn="l" rtl="0">
                        <a:spcBef>
                          <a:spcPts val="0"/>
                        </a:spcBef>
                        <a:spcAft>
                          <a:spcPts val="0"/>
                        </a:spcAft>
                        <a:buNone/>
                      </a:pPr>
                      <a:r>
                        <a:rPr lang="en-US" sz="1800"/>
                        <a:t>Disponible sur</a:t>
                      </a:r>
                      <a:endParaRPr/>
                    </a:p>
                  </a:txBody>
                  <a:tcPr marL="91450" marR="91450" marT="45725" marB="45725"/>
                </a:tc>
                <a:tc>
                  <a:txBody>
                    <a:bodyPr/>
                    <a:lstStyle/>
                    <a:p>
                      <a:pPr marL="0" marR="0" lvl="0" indent="0" algn="l" rtl="0">
                        <a:spcBef>
                          <a:spcPts val="0"/>
                        </a:spcBef>
                        <a:spcAft>
                          <a:spcPts val="0"/>
                        </a:spcAft>
                        <a:buNone/>
                      </a:pPr>
                      <a:r>
                        <a:rPr lang="en-US" sz="1800"/>
                        <a:t>Lien</a:t>
                      </a:r>
                      <a:endParaRPr/>
                    </a:p>
                  </a:txBody>
                  <a:tcPr marL="91450" marR="91450" marT="45725" marB="45725"/>
                </a:tc>
                <a:tc>
                  <a:txBody>
                    <a:bodyPr/>
                    <a:lstStyle/>
                    <a:p>
                      <a:pPr marL="0" marR="0" lvl="0" indent="0" algn="l" rtl="0">
                        <a:spcBef>
                          <a:spcPts val="0"/>
                        </a:spcBef>
                        <a:spcAft>
                          <a:spcPts val="0"/>
                        </a:spcAft>
                        <a:buNone/>
                      </a:pPr>
                      <a:r>
                        <a:rPr lang="en-US" sz="1800"/>
                        <a:t>Description</a:t>
                      </a:r>
                      <a:endParaRPr/>
                    </a:p>
                  </a:txBody>
                  <a:tcPr marL="91450" marR="91450" marT="45725" marB="45725"/>
                </a:tc>
                <a:extLst>
                  <a:ext uri="{0D108BD9-81ED-4DB2-BD59-A6C34878D82A}">
                    <a16:rowId xmlns:a16="http://schemas.microsoft.com/office/drawing/2014/main" val="10000"/>
                  </a:ext>
                </a:extLst>
              </a:tr>
              <a:tr h="623675">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Omena - Ménopause</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Gratuit/Premium</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Android, IOS</a:t>
                      </a:r>
                      <a:endParaRPr sz="1800"/>
                    </a:p>
                  </a:txBody>
                  <a:tcPr marL="91450" marR="91450" marT="45725" marB="45725"/>
                </a:tc>
                <a:tc>
                  <a:txBody>
                    <a:bodyPr/>
                    <a:lstStyle/>
                    <a:p>
                      <a:pPr marL="0" marR="0" lvl="0" indent="0" algn="l" rtl="0">
                        <a:spcBef>
                          <a:spcPts val="0"/>
                        </a:spcBef>
                        <a:spcAft>
                          <a:spcPts val="0"/>
                        </a:spcAft>
                        <a:buNone/>
                      </a:pPr>
                      <a:r>
                        <a:rPr lang="en-US" sz="1400" b="0" i="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https://www.omena.app/</a:t>
                      </a:r>
                      <a:endParaRPr sz="1400"/>
                    </a:p>
                  </a:txBody>
                  <a:tcPr marL="91450" marR="91450" marT="45725" marB="45725"/>
                </a:tc>
                <a:tc>
                  <a:txBody>
                    <a:bodyPr/>
                    <a:lstStyle/>
                    <a:p>
                      <a:pPr marL="0" marR="0" lvl="0" indent="0" algn="just" rtl="0">
                        <a:spcBef>
                          <a:spcPts val="0"/>
                        </a:spcBef>
                        <a:spcAft>
                          <a:spcPts val="0"/>
                        </a:spcAft>
                        <a:buNone/>
                      </a:pPr>
                      <a:r>
                        <a:rPr lang="en-US" sz="1800" b="0" i="0">
                          <a:solidFill>
                            <a:schemeClr val="dk1"/>
                          </a:solidFill>
                          <a:latin typeface="Calibri"/>
                          <a:ea typeface="Calibri"/>
                          <a:cs typeface="Calibri"/>
                          <a:sym typeface="Calibri"/>
                        </a:rPr>
                        <a:t>L'application comprend également plus de 80 articles explicatifs rédigés par des médecins pour aider les femmes à comprendre leur corps pendant cette période de transition hormonale.</a:t>
                      </a:r>
                      <a:endParaRPr sz="1800"/>
                    </a:p>
                  </a:txBody>
                  <a:tcPr marL="91450" marR="91450" marT="45725" marB="45725"/>
                </a:tc>
                <a:extLst>
                  <a:ext uri="{0D108BD9-81ED-4DB2-BD59-A6C34878D82A}">
                    <a16:rowId xmlns:a16="http://schemas.microsoft.com/office/drawing/2014/main" val="10001"/>
                  </a:ext>
                </a:extLst>
              </a:tr>
              <a:tr h="890975">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Evia : Hypnothérapie de la ménopause</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a:solidFill>
                            <a:schemeClr val="dk1"/>
                          </a:solidFill>
                          <a:latin typeface="Calibri"/>
                          <a:ea typeface="Calibri"/>
                          <a:cs typeface="Calibri"/>
                          <a:sym typeface="Calibri"/>
                        </a:rPr>
                        <a:t>7 jours d'essai gratuit</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a:solidFill>
                            <a:schemeClr val="dk1"/>
                          </a:solidFill>
                          <a:latin typeface="Calibri"/>
                          <a:ea typeface="Calibri"/>
                          <a:cs typeface="Calibri"/>
                          <a:sym typeface="Calibri"/>
                        </a:rPr>
                        <a:t>Android, IOS</a:t>
                      </a: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400" b="0" i="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https://www.eviamenopause.com/</a:t>
                      </a:r>
                      <a:endParaRPr sz="1400"/>
                    </a:p>
                  </a:txBody>
                  <a:tcPr marL="91450" marR="91450" marT="45725" marB="45725"/>
                </a:tc>
                <a:tc>
                  <a:txBody>
                    <a:bodyPr/>
                    <a:lstStyle/>
                    <a:p>
                      <a:pPr marL="0" marR="0" lvl="0" indent="0" algn="just" rtl="0">
                        <a:spcBef>
                          <a:spcPts val="0"/>
                        </a:spcBef>
                        <a:spcAft>
                          <a:spcPts val="0"/>
                        </a:spcAft>
                        <a:buNone/>
                      </a:pPr>
                      <a:r>
                        <a:rPr lang="en-US" sz="1800" b="0" i="0">
                          <a:solidFill>
                            <a:schemeClr val="dk1"/>
                          </a:solidFill>
                          <a:latin typeface="Calibri"/>
                          <a:ea typeface="Calibri"/>
                          <a:cs typeface="Calibri"/>
                          <a:sym typeface="Calibri"/>
                        </a:rPr>
                        <a:t>Programme de base de 5 semaines avec hypnothérapie fondée sur des preuves, séances quotidiennes relaxantes de 20 minutes, programme d'entretien de soutien pour aider à maintenir les résultats après cinq semaines, séance relaxante sur le sommeil, lectures éducatives quotidiennes sur la ménopause et les bouffées de chaleur, soutien par chat dans l'application par des personnes réelles.</a:t>
                      </a:r>
                      <a:endParaRPr sz="1800"/>
                    </a:p>
                  </a:txBody>
                  <a:tcPr marL="91450" marR="91450" marT="45725" marB="45725"/>
                </a:tc>
                <a:extLst>
                  <a:ext uri="{0D108BD9-81ED-4DB2-BD59-A6C34878D82A}">
                    <a16:rowId xmlns:a16="http://schemas.microsoft.com/office/drawing/2014/main" val="10002"/>
                  </a:ext>
                </a:extLst>
              </a:tr>
              <a:tr h="1425550">
                <a:tc>
                  <a:txBody>
                    <a:bodyPr/>
                    <a:lstStyle/>
                    <a:p>
                      <a:pPr marL="0" marR="0" lvl="0" indent="0" algn="l" rtl="0">
                        <a:spcBef>
                          <a:spcPts val="0"/>
                        </a:spcBef>
                        <a:spcAft>
                          <a:spcPts val="0"/>
                        </a:spcAft>
                        <a:buNone/>
                      </a:pPr>
                      <a:r>
                        <a:rPr lang="en-US" sz="1800" b="0" i="0" u="none" strike="noStrike">
                          <a:solidFill>
                            <a:schemeClr val="dk1"/>
                          </a:solidFill>
                          <a:latin typeface="Calibri"/>
                          <a:ea typeface="Calibri"/>
                          <a:cs typeface="Calibri"/>
                          <a:sym typeface="Calibri"/>
                        </a:rPr>
                        <a:t>perry : Communauté de la périménopause</a:t>
                      </a:r>
                      <a:endParaRPr sz="1800"/>
                    </a:p>
                  </a:txBody>
                  <a:tcPr marL="91450" marR="91450" marT="45725" marB="45725"/>
                </a:tc>
                <a:tc>
                  <a:txBody>
                    <a:bodyPr/>
                    <a:lstStyle/>
                    <a:p>
                      <a:pPr marL="0" marR="0" lvl="0" indent="0" algn="l" rtl="0">
                        <a:spcBef>
                          <a:spcPts val="0"/>
                        </a:spcBef>
                        <a:spcAft>
                          <a:spcPts val="0"/>
                        </a:spcAft>
                        <a:buNone/>
                      </a:pPr>
                      <a:r>
                        <a:rPr lang="en-US" sz="1800" b="0" i="0">
                          <a:solidFill>
                            <a:schemeClr val="dk1"/>
                          </a:solidFill>
                          <a:latin typeface="Calibri"/>
                          <a:ea typeface="Calibri"/>
                          <a:cs typeface="Calibri"/>
                          <a:sym typeface="Calibri"/>
                        </a:rPr>
                        <a:t>Gratuit</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a:solidFill>
                            <a:schemeClr val="dk1"/>
                          </a:solidFill>
                          <a:latin typeface="Calibri"/>
                          <a:ea typeface="Calibri"/>
                          <a:cs typeface="Calibri"/>
                          <a:sym typeface="Calibri"/>
                        </a:rPr>
                        <a:t>Android, IOS</a:t>
                      </a: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400" b="0" i="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https://heyperry.com/</a:t>
                      </a:r>
                      <a:endParaRPr sz="1400"/>
                    </a:p>
                  </a:txBody>
                  <a:tcPr marL="91450" marR="91450" marT="45725" marB="45725"/>
                </a:tc>
                <a:tc>
                  <a:txBody>
                    <a:bodyPr/>
                    <a:lstStyle/>
                    <a:p>
                      <a:pPr marL="0" marR="0" lvl="0" indent="0" algn="just" rtl="0">
                        <a:spcBef>
                          <a:spcPts val="0"/>
                        </a:spcBef>
                        <a:spcAft>
                          <a:spcPts val="0"/>
                        </a:spcAft>
                        <a:buNone/>
                      </a:pPr>
                      <a:r>
                        <a:rPr lang="en-US" sz="1800" b="0" i="0">
                          <a:solidFill>
                            <a:schemeClr val="dk1"/>
                          </a:solidFill>
                          <a:latin typeface="Calibri"/>
                          <a:ea typeface="Calibri"/>
                          <a:cs typeface="Calibri"/>
                          <a:sym typeface="Calibri"/>
                        </a:rPr>
                        <a:t>Communauté Perry (groupes sur des sujets spécifiques liés à la périménopause et à la ménopause, conversations en groupe ou individuelles), cours et tutoriels fondés sur la recherche, événements réguliers en direct avec des experts de la ménopause.</a:t>
                      </a:r>
                      <a:endParaRPr sz="1800"/>
                    </a:p>
                  </a:txBody>
                  <a:tcPr marL="91450" marR="91450" marT="45725" marB="45725"/>
                </a:tc>
                <a:extLst>
                  <a:ext uri="{0D108BD9-81ED-4DB2-BD59-A6C34878D82A}">
                    <a16:rowId xmlns:a16="http://schemas.microsoft.com/office/drawing/2014/main" val="10003"/>
                  </a:ext>
                </a:extLst>
              </a:tr>
            </a:tbl>
          </a:graphicData>
        </a:graphic>
      </p:graphicFrame>
      <p:sp>
        <p:nvSpPr>
          <p:cNvPr id="719" name="Google Shape;719;p49"/>
          <p:cNvSpPr/>
          <p:nvPr/>
        </p:nvSpPr>
        <p:spPr>
          <a:xfrm>
            <a:off x="10230522" y="-3933"/>
            <a:ext cx="1960218"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7.1.6 Ménopause</a:t>
            </a:r>
            <a:endParaRPr sz="1800">
              <a:solidFill>
                <a:schemeClr val="lt1"/>
              </a:solidFill>
              <a:latin typeface="Calibri"/>
              <a:ea typeface="Calibri"/>
              <a:cs typeface="Calibri"/>
              <a:sym typeface="Calibri"/>
            </a:endParaRPr>
          </a:p>
        </p:txBody>
      </p:sp>
      <p:sp>
        <p:nvSpPr>
          <p:cNvPr id="720" name="Google Shape;720;p49"/>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1" name="Google Shape;721;p49"/>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722" name="Google Shape;722;p49"/>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50"/>
          <p:cNvSpPr/>
          <p:nvPr/>
        </p:nvSpPr>
        <p:spPr>
          <a:xfrm>
            <a:off x="10230522" y="-3933"/>
            <a:ext cx="1960218"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a:solidFill>
                  <a:schemeClr val="lt1"/>
                </a:solidFill>
                <a:latin typeface="Calibri"/>
                <a:ea typeface="Calibri"/>
                <a:cs typeface="Calibri"/>
                <a:sym typeface="Calibri"/>
              </a:rPr>
              <a:t>7.1.6 Ménopause</a:t>
            </a:r>
            <a:endParaRPr sz="1800">
              <a:solidFill>
                <a:schemeClr val="lt1"/>
              </a:solidFill>
              <a:latin typeface="Calibri"/>
              <a:ea typeface="Calibri"/>
              <a:cs typeface="Calibri"/>
              <a:sym typeface="Calibri"/>
            </a:endParaRPr>
          </a:p>
        </p:txBody>
      </p:sp>
      <p:sp>
        <p:nvSpPr>
          <p:cNvPr id="729" name="Google Shape;729;p50"/>
          <p:cNvSpPr txBox="1">
            <a:spLocks noGrp="1"/>
          </p:cNvSpPr>
          <p:nvPr>
            <p:ph type="title"/>
          </p:nvPr>
        </p:nvSpPr>
        <p:spPr>
          <a:xfrm>
            <a:off x="566154" y="851836"/>
            <a:ext cx="11059800" cy="605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2800"/>
              <a:buFont typeface="Calibri"/>
              <a:buNone/>
            </a:pPr>
            <a:r>
              <a:rPr lang="en-US"/>
              <a:t>Applications sur la ménopause</a:t>
            </a:r>
            <a:endParaRPr>
              <a:solidFill>
                <a:srgbClr val="C00000"/>
              </a:solidFill>
            </a:endParaRPr>
          </a:p>
        </p:txBody>
      </p:sp>
      <p:sp>
        <p:nvSpPr>
          <p:cNvPr id="730" name="Google Shape;730;p50"/>
          <p:cNvSpPr/>
          <p:nvPr/>
        </p:nvSpPr>
        <p:spPr>
          <a:xfrm>
            <a:off x="566153" y="1556656"/>
            <a:ext cx="11059800" cy="480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Vidéos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https://www.youtube.com/watch?v=fYUk55D69OE </a:t>
            </a:r>
            <a:r>
              <a:rPr lang="en-US" sz="1800" b="1">
                <a:solidFill>
                  <a:schemeClr val="dk1"/>
                </a:solidFill>
                <a:latin typeface="Calibri"/>
                <a:ea typeface="Calibri"/>
                <a:cs typeface="Calibri"/>
                <a:sym typeface="Calibri"/>
              </a:rPr>
              <a:t>- Femilog® : Ménopause+Soins Mentaux</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u="sng">
                <a:solidFill>
                  <a:srgbClr val="0070C0"/>
                </a:solidFill>
                <a:latin typeface="Calibri"/>
                <a:ea typeface="Calibri"/>
                <a:cs typeface="Calibri"/>
                <a:sym typeface="Calibri"/>
              </a:rPr>
              <a:t>https://www.youtube.com/shorts/oZbh8sUU6yE </a:t>
            </a:r>
            <a:r>
              <a:rPr lang="en-US" sz="1800" b="1">
                <a:solidFill>
                  <a:schemeClr val="dk1"/>
                </a:solidFill>
                <a:latin typeface="Calibri"/>
                <a:ea typeface="Calibri"/>
                <a:cs typeface="Calibri"/>
                <a:sym typeface="Calibri"/>
              </a:rPr>
              <a:t>- Menopause app - Health &amp; Her</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https://www.facebook.com/watch/?v=857751258924492 - Balance Menopause App</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https://www.youtube.com/watch?v=OLkRwMv2r7g - Omena (français)</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
            </a:r>
            <a:br>
              <a:rPr lang="en-US" sz="1800" b="1">
                <a:solidFill>
                  <a:schemeClr val="dk1"/>
                </a:solidFill>
                <a:latin typeface="Calibri"/>
                <a:ea typeface="Calibri"/>
                <a:cs typeface="Calibri"/>
                <a:sym typeface="Calibri"/>
              </a:rPr>
            </a:br>
            <a:r>
              <a:rPr lang="en-US" sz="1800" b="1">
                <a:solidFill>
                  <a:schemeClr val="dk1"/>
                </a:solidFill>
                <a:latin typeface="Calibri"/>
                <a:ea typeface="Calibri"/>
                <a:cs typeface="Calibri"/>
                <a:sym typeface="Calibri"/>
              </a:rPr>
              <a:t>https://www.youtube.com/watch?v=VgG9vrqtzRU - perry (anglais)</a:t>
            </a:r>
            <a:br>
              <a:rPr lang="en-US" sz="1800" b="1">
                <a:solidFill>
                  <a:schemeClr val="dk1"/>
                </a:solidFill>
                <a:latin typeface="Calibri"/>
                <a:ea typeface="Calibri"/>
                <a:cs typeface="Calibri"/>
                <a:sym typeface="Calibri"/>
              </a:rPr>
            </a:br>
            <a:endParaRPr sz="1800" b="1">
              <a:solidFill>
                <a:schemeClr val="dk1"/>
              </a:solidFill>
              <a:latin typeface="Calibri"/>
              <a:ea typeface="Calibri"/>
              <a:cs typeface="Calibri"/>
              <a:sym typeface="Calibri"/>
            </a:endParaRPr>
          </a:p>
        </p:txBody>
      </p:sp>
      <p:sp>
        <p:nvSpPr>
          <p:cNvPr id="731" name="Google Shape;731;p50"/>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2" name="Google Shape;732;p50"/>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733" name="Google Shape;733;p50"/>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
        <p:nvSpPr>
          <p:cNvPr id="734" name="Google Shape;734;p50"/>
          <p:cNvSpPr txBox="1"/>
          <p:nvPr/>
        </p:nvSpPr>
        <p:spPr>
          <a:xfrm>
            <a:off x="3568100" y="6457575"/>
            <a:ext cx="5055900" cy="23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900">
                <a:solidFill>
                  <a:srgbClr val="222222"/>
                </a:solidFill>
                <a:highlight>
                  <a:srgbClr val="FFFFFF"/>
                </a:highlight>
              </a:rPr>
              <a:t>"En chargeant la vidéo, vous acceptez la politique de confidentialité de YouTube. </a:t>
            </a:r>
            <a:r>
              <a:rPr lang="en-US" sz="900" u="sng">
                <a:solidFill>
                  <a:srgbClr val="0563C1"/>
                </a:solidFill>
                <a:highlight>
                  <a:srgbClr val="FFFFFF"/>
                </a:highlight>
                <a:hlinkClick r:id="rId4">
                  <a:extLst>
                    <a:ext uri="{A12FA001-AC4F-418D-AE19-62706E023703}">
                      <ahyp:hlinkClr xmlns="" xmlns:ahyp="http://schemas.microsoft.com/office/drawing/2018/hyperlinkcolor" val="tx"/>
                    </a:ext>
                  </a:extLst>
                </a:hlinkClick>
              </a:rPr>
              <a:t>En savoir plus</a:t>
            </a:r>
            <a:r>
              <a:rPr lang="en-US" sz="900">
                <a:solidFill>
                  <a:srgbClr val="222222"/>
                </a:solidFill>
                <a:highlight>
                  <a:srgbClr val="FFFFFF"/>
                </a:highlight>
              </a:rPr>
              <a:t>"</a:t>
            </a:r>
            <a:endParaRPr sz="1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51"/>
          <p:cNvSpPr txBox="1">
            <a:spLocks noGrp="1"/>
          </p:cNvSpPr>
          <p:nvPr>
            <p:ph type="title"/>
          </p:nvPr>
        </p:nvSpPr>
        <p:spPr>
          <a:xfrm>
            <a:off x="558000" y="6989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7.1.7</a:t>
            </a:r>
            <a:r>
              <a:rPr lang="en-US"/>
              <a:t/>
            </a:r>
            <a:br>
              <a:rPr lang="en-US"/>
            </a:br>
            <a:r>
              <a:rPr lang="en-US">
                <a:solidFill>
                  <a:srgbClr val="C01E24"/>
                </a:solidFill>
              </a:rPr>
              <a:t>Discussion et évaluation</a:t>
            </a:r>
            <a:endParaRPr>
              <a:solidFill>
                <a:srgbClr val="C01E24"/>
              </a:solidFill>
            </a:endParaRPr>
          </a:p>
        </p:txBody>
      </p:sp>
      <p:sp>
        <p:nvSpPr>
          <p:cNvPr id="741" name="Google Shape;741;p51"/>
          <p:cNvSpPr txBox="1">
            <a:spLocks noGrp="1"/>
          </p:cNvSpPr>
          <p:nvPr>
            <p:ph type="body" idx="1"/>
          </p:nvPr>
        </p:nvSpPr>
        <p:spPr>
          <a:xfrm>
            <a:off x="558000" y="1779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742" name="Google Shape;742;p51"/>
          <p:cNvSpPr txBox="1">
            <a:spLocks noGrp="1"/>
          </p:cNvSpPr>
          <p:nvPr>
            <p:ph type="body" idx="2"/>
          </p:nvPr>
        </p:nvSpPr>
        <p:spPr>
          <a:xfrm>
            <a:off x="617621" y="2468843"/>
            <a:ext cx="5637300" cy="37317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000"/>
              <a:buChar char="▪"/>
            </a:pPr>
            <a:r>
              <a:rPr lang="en-US" sz="2000"/>
              <a:t>Résoudre et clarifier les malentendus qui ont émergé de toutes les informations théoriques précédentes.</a:t>
            </a:r>
            <a:endParaRPr/>
          </a:p>
          <a:p>
            <a:pPr marL="228600" lvl="0" indent="-228600" algn="l" rtl="0">
              <a:lnSpc>
                <a:spcPct val="150000"/>
              </a:lnSpc>
              <a:spcBef>
                <a:spcPts val="1200"/>
              </a:spcBef>
              <a:spcAft>
                <a:spcPts val="0"/>
              </a:spcAft>
              <a:buSzPts val="2000"/>
              <a:buChar char="▪"/>
            </a:pPr>
            <a:r>
              <a:rPr lang="en-US" sz="2000"/>
              <a:t>Assurer une compréhension approfondie du contenu du module. </a:t>
            </a:r>
            <a:endParaRPr/>
          </a:p>
          <a:p>
            <a:pPr marL="228600" lvl="0" indent="-228600" algn="l" rtl="0">
              <a:lnSpc>
                <a:spcPct val="150000"/>
              </a:lnSpc>
              <a:spcBef>
                <a:spcPts val="1200"/>
              </a:spcBef>
              <a:spcAft>
                <a:spcPts val="0"/>
              </a:spcAft>
              <a:buSzPts val="2000"/>
              <a:buChar char="▪"/>
            </a:pPr>
            <a:r>
              <a:rPr lang="en-US" sz="2000"/>
              <a:t>Pour évaluer le module. </a:t>
            </a:r>
            <a:endParaRPr sz="2000"/>
          </a:p>
        </p:txBody>
      </p:sp>
      <p:pic>
        <p:nvPicPr>
          <p:cNvPr id="743" name="Google Shape;743;p51" descr="Ambition abstract concept"/>
          <p:cNvPicPr preferRelativeResize="0"/>
          <p:nvPr/>
        </p:nvPicPr>
        <p:blipFill rotWithShape="1">
          <a:blip r:embed="rId3">
            <a:alphaModFix/>
          </a:blip>
          <a:srcRect/>
          <a:stretch/>
        </p:blipFill>
        <p:spPr>
          <a:xfrm>
            <a:off x="7179150" y="1240106"/>
            <a:ext cx="5012850" cy="4855569"/>
          </a:xfrm>
          <a:prstGeom prst="rect">
            <a:avLst/>
          </a:prstGeom>
          <a:noFill/>
          <a:ln>
            <a:noFill/>
          </a:ln>
        </p:spPr>
      </p:pic>
      <p:sp>
        <p:nvSpPr>
          <p:cNvPr id="744" name="Google Shape;744;p51"/>
          <p:cNvSpPr txBox="1"/>
          <p:nvPr/>
        </p:nvSpPr>
        <p:spPr>
          <a:xfrm>
            <a:off x="6000589" y="5818679"/>
            <a:ext cx="60996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52"/>
          <p:cNvSpPr txBox="1">
            <a:spLocks noGrp="1"/>
          </p:cNvSpPr>
          <p:nvPr>
            <p:ph type="title"/>
          </p:nvPr>
        </p:nvSpPr>
        <p:spPr>
          <a:xfrm>
            <a:off x="558000" y="1247800"/>
            <a:ext cx="4999800" cy="728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sz="2800"/>
              <a:t>Discussion</a:t>
            </a:r>
            <a:endParaRPr sz="2800"/>
          </a:p>
        </p:txBody>
      </p:sp>
      <p:sp>
        <p:nvSpPr>
          <p:cNvPr id="751" name="Google Shape;751;p52"/>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3200"/>
              <a:buChar char="▪"/>
            </a:pPr>
            <a:r>
              <a:rPr lang="en-US" sz="3200" i="1"/>
              <a:t>Des questions ?</a:t>
            </a:r>
            <a:endParaRPr/>
          </a:p>
          <a:p>
            <a:pPr marL="0" lvl="0" indent="0" algn="l" rtl="0">
              <a:lnSpc>
                <a:spcPct val="100000"/>
              </a:lnSpc>
              <a:spcBef>
                <a:spcPts val="1200"/>
              </a:spcBef>
              <a:spcAft>
                <a:spcPts val="0"/>
              </a:spcAft>
              <a:buSzPts val="3200"/>
              <a:buNone/>
            </a:pPr>
            <a:endParaRPr sz="3200" i="1"/>
          </a:p>
          <a:p>
            <a:pPr marL="228600" lvl="0" indent="-228600" algn="l" rtl="0">
              <a:lnSpc>
                <a:spcPct val="100000"/>
              </a:lnSpc>
              <a:spcBef>
                <a:spcPts val="1200"/>
              </a:spcBef>
              <a:spcAft>
                <a:spcPts val="0"/>
              </a:spcAft>
              <a:buSzPts val="3200"/>
              <a:buChar char="▪"/>
            </a:pPr>
            <a:r>
              <a:rPr lang="en-US" sz="3200" i="1"/>
              <a:t>Des éclaircissements ?</a:t>
            </a:r>
            <a:endParaRPr/>
          </a:p>
          <a:p>
            <a:pPr marL="228600" lvl="0" indent="-25400" algn="l" rtl="0">
              <a:lnSpc>
                <a:spcPct val="100000"/>
              </a:lnSpc>
              <a:spcBef>
                <a:spcPts val="1200"/>
              </a:spcBef>
              <a:spcAft>
                <a:spcPts val="0"/>
              </a:spcAft>
              <a:buSzPts val="3200"/>
              <a:buNone/>
            </a:pPr>
            <a:endParaRPr sz="3200" i="1"/>
          </a:p>
          <a:p>
            <a:pPr marL="228600" lvl="0" indent="-228600" algn="l" rtl="0">
              <a:lnSpc>
                <a:spcPct val="100000"/>
              </a:lnSpc>
              <a:spcBef>
                <a:spcPts val="1200"/>
              </a:spcBef>
              <a:spcAft>
                <a:spcPts val="0"/>
              </a:spcAft>
              <a:buSzPts val="3200"/>
              <a:buChar char="▪"/>
            </a:pPr>
            <a:r>
              <a:rPr lang="en-US" sz="3200" i="1"/>
              <a:t>Des commentaires ?</a:t>
            </a:r>
            <a:endParaRPr/>
          </a:p>
          <a:p>
            <a:pPr marL="228600" lvl="0" indent="-88900" algn="l" rtl="0">
              <a:lnSpc>
                <a:spcPct val="100000"/>
              </a:lnSpc>
              <a:spcBef>
                <a:spcPts val="1200"/>
              </a:spcBef>
              <a:spcAft>
                <a:spcPts val="0"/>
              </a:spcAft>
              <a:buSzPts val="2200"/>
              <a:buNone/>
            </a:pPr>
            <a:endParaRPr/>
          </a:p>
        </p:txBody>
      </p:sp>
      <p:sp>
        <p:nvSpPr>
          <p:cNvPr id="752" name="Google Shape;752;p52"/>
          <p:cNvSpPr/>
          <p:nvPr/>
        </p:nvSpPr>
        <p:spPr>
          <a:xfrm>
            <a:off x="9013371" y="0"/>
            <a:ext cx="3177369" cy="394636"/>
          </a:xfrm>
          <a:prstGeom prst="rect">
            <a:avLst/>
          </a:prstGeom>
          <a:solidFill>
            <a:srgbClr val="DDE0E5"/>
          </a:solid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None/>
            </a:pPr>
            <a:r>
              <a:rPr lang="en-US" sz="1800">
                <a:solidFill>
                  <a:schemeClr val="lt1"/>
                </a:solidFill>
                <a:latin typeface="Calibri"/>
                <a:ea typeface="Calibri"/>
                <a:cs typeface="Calibri"/>
                <a:sym typeface="Calibri"/>
              </a:rPr>
              <a:t>7.1.7 Discussion et évaluation</a:t>
            </a:r>
            <a:endParaRPr sz="1800">
              <a:solidFill>
                <a:schemeClr val="lt1"/>
              </a:solidFill>
              <a:latin typeface="Calibri"/>
              <a:ea typeface="Calibri"/>
              <a:cs typeface="Calibri"/>
              <a:sym typeface="Calibri"/>
            </a:endParaRPr>
          </a:p>
        </p:txBody>
      </p:sp>
      <p:pic>
        <p:nvPicPr>
          <p:cNvPr id="753" name="Google Shape;753;p52" descr="Free questions man head vector"/>
          <p:cNvPicPr preferRelativeResize="0"/>
          <p:nvPr/>
        </p:nvPicPr>
        <p:blipFill rotWithShape="1">
          <a:blip r:embed="rId3">
            <a:alphaModFix/>
          </a:blip>
          <a:srcRect/>
          <a:stretch/>
        </p:blipFill>
        <p:spPr>
          <a:xfrm>
            <a:off x="6999888" y="1444081"/>
            <a:ext cx="4509286" cy="4509286"/>
          </a:xfrm>
          <a:prstGeom prst="rect">
            <a:avLst/>
          </a:prstGeom>
          <a:noFill/>
          <a:ln>
            <a:noFill/>
          </a:ln>
        </p:spPr>
      </p:pic>
      <p:sp>
        <p:nvSpPr>
          <p:cNvPr id="754" name="Google Shape;754;p52"/>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755" name="Google Shape;755;p52"/>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6" name="Google Shape;756;p52"/>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757" name="Google Shape;757;p52"/>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53"/>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Questionnaire d'évaluation </a:t>
            </a:r>
            <a:endParaRPr/>
          </a:p>
        </p:txBody>
      </p:sp>
      <p:graphicFrame>
        <p:nvGraphicFramePr>
          <p:cNvPr id="763" name="Google Shape;763;p53"/>
          <p:cNvGraphicFramePr/>
          <p:nvPr/>
        </p:nvGraphicFramePr>
        <p:xfrm>
          <a:off x="558000" y="2127443"/>
          <a:ext cx="11060125" cy="767100"/>
        </p:xfrm>
        <a:graphic>
          <a:graphicData uri="http://schemas.openxmlformats.org/drawingml/2006/table">
            <a:tbl>
              <a:tblPr firstRow="1" bandRow="1">
                <a:noFill/>
                <a:tableStyleId>{5AA30A95-392D-467E-A0BD-B965ABA7212F}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contenu du module était stimulant et intéressant </a:t>
                      </a:r>
                      <a:r>
                        <a:rPr lang="en-US" sz="1800" i="1"/>
                        <a:t>(1 minimum, 5 maximum)</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764" name="Google Shape;764;p53"/>
          <p:cNvGraphicFramePr/>
          <p:nvPr/>
        </p:nvGraphicFramePr>
        <p:xfrm>
          <a:off x="557582" y="3646419"/>
          <a:ext cx="11060125" cy="767100"/>
        </p:xfrm>
        <a:graphic>
          <a:graphicData uri="http://schemas.openxmlformats.org/drawingml/2006/table">
            <a:tbl>
              <a:tblPr firstRow="1" bandRow="1">
                <a:noFill/>
                <a:tableStyleId>{5AA30A95-392D-467E-A0BD-B965ABA7212F}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contenu du module était clair, compréhensible et facile à suivre </a:t>
                      </a:r>
                      <a:r>
                        <a:rPr lang="en-US" sz="2000" i="1"/>
                        <a:t>(1 minimum, 5 maximum)</a:t>
                      </a:r>
                      <a:endParaRPr sz="2000"/>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765" name="Google Shape;765;p53"/>
          <p:cNvGraphicFramePr/>
          <p:nvPr/>
        </p:nvGraphicFramePr>
        <p:xfrm>
          <a:off x="558000" y="5213962"/>
          <a:ext cx="11060125" cy="767100"/>
        </p:xfrm>
        <a:graphic>
          <a:graphicData uri="http://schemas.openxmlformats.org/drawingml/2006/table">
            <a:tbl>
              <a:tblPr firstRow="1" bandRow="1">
                <a:noFill/>
                <a:tableStyleId>{5AA30A95-392D-467E-A0BD-B965ABA7212F}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formateur était bien préparé </a:t>
                      </a:r>
                      <a:r>
                        <a:rPr lang="en-US" sz="1800" i="1"/>
                        <a:t>(1 minimum, 5 maximum) </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766" name="Google Shape;766;p53"/>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67" name="Google Shape;767;p53"/>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768" name="Google Shape;768;p53"/>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54"/>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Questionnaire d'évaluation </a:t>
            </a:r>
            <a:endParaRPr/>
          </a:p>
        </p:txBody>
      </p:sp>
      <p:graphicFrame>
        <p:nvGraphicFramePr>
          <p:cNvPr id="774" name="Google Shape;774;p54"/>
          <p:cNvGraphicFramePr/>
          <p:nvPr/>
        </p:nvGraphicFramePr>
        <p:xfrm>
          <a:off x="558000" y="5212288"/>
          <a:ext cx="11060125" cy="767100"/>
        </p:xfrm>
        <a:graphic>
          <a:graphicData uri="http://schemas.openxmlformats.org/drawingml/2006/table">
            <a:tbl>
              <a:tblPr firstRow="1" bandRow="1">
                <a:noFill/>
                <a:tableStyleId>{5AA30A95-392D-467E-A0BD-B965ABA7212F}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Je suis globalement satisfait du module </a:t>
                      </a:r>
                      <a:r>
                        <a:rPr lang="en-US" sz="1800" i="1"/>
                        <a:t>(1 minimum, 5 maximum)</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775" name="Google Shape;775;p54"/>
          <p:cNvGraphicFramePr/>
          <p:nvPr/>
        </p:nvGraphicFramePr>
        <p:xfrm>
          <a:off x="558000" y="3646420"/>
          <a:ext cx="11060125" cy="767100"/>
        </p:xfrm>
        <a:graphic>
          <a:graphicData uri="http://schemas.openxmlformats.org/drawingml/2006/table">
            <a:tbl>
              <a:tblPr firstRow="1" bandRow="1">
                <a:noFill/>
                <a:tableStyleId>{5AA30A95-392D-467E-A0BD-B965ABA7212F}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 Je recommanderais ce module à d'autres personnes </a:t>
                      </a:r>
                      <a:r>
                        <a:rPr lang="en-US" sz="2000" i="1"/>
                        <a:t>(1 minimum, 5 maximum)</a:t>
                      </a:r>
                      <a:endParaRPr sz="2000"/>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776" name="Google Shape;776;p54"/>
          <p:cNvGraphicFramePr/>
          <p:nvPr/>
        </p:nvGraphicFramePr>
        <p:xfrm>
          <a:off x="557582" y="2123325"/>
          <a:ext cx="11060125" cy="767100"/>
        </p:xfrm>
        <a:graphic>
          <a:graphicData uri="http://schemas.openxmlformats.org/drawingml/2006/table">
            <a:tbl>
              <a:tblPr firstRow="1" bandRow="1">
                <a:noFill/>
                <a:tableStyleId>{5AA30A95-392D-467E-A0BD-B965ABA7212F}</a:tableStyleId>
              </a:tblPr>
              <a:tblGrid>
                <a:gridCol w="2212025">
                  <a:extLst>
                    <a:ext uri="{9D8B030D-6E8A-4147-A177-3AD203B41FA5}">
                      <a16:colId xmlns:a16="http://schemas.microsoft.com/office/drawing/2014/main" val="20000"/>
                    </a:ext>
                  </a:extLst>
                </a:gridCol>
                <a:gridCol w="2212025">
                  <a:extLst>
                    <a:ext uri="{9D8B030D-6E8A-4147-A177-3AD203B41FA5}">
                      <a16:colId xmlns:a16="http://schemas.microsoft.com/office/drawing/2014/main" val="20001"/>
                    </a:ext>
                  </a:extLst>
                </a:gridCol>
                <a:gridCol w="2212025">
                  <a:extLst>
                    <a:ext uri="{9D8B030D-6E8A-4147-A177-3AD203B41FA5}">
                      <a16:colId xmlns:a16="http://schemas.microsoft.com/office/drawing/2014/main" val="20002"/>
                    </a:ext>
                  </a:extLst>
                </a:gridCol>
                <a:gridCol w="2212025">
                  <a:extLst>
                    <a:ext uri="{9D8B030D-6E8A-4147-A177-3AD203B41FA5}">
                      <a16:colId xmlns:a16="http://schemas.microsoft.com/office/drawing/2014/main" val="20003"/>
                    </a:ext>
                  </a:extLst>
                </a:gridCol>
                <a:gridCol w="2212025">
                  <a:extLst>
                    <a:ext uri="{9D8B030D-6E8A-4147-A177-3AD203B41FA5}">
                      <a16:colId xmlns:a16="http://schemas.microsoft.com/office/drawing/2014/main" val="20004"/>
                    </a:ext>
                  </a:extLst>
                </a:gridCol>
              </a:tblGrid>
              <a:tr h="370850">
                <a:tc gridSpan="5">
                  <a:txBody>
                    <a:bodyPr/>
                    <a:lstStyle/>
                    <a:p>
                      <a:pPr marL="0" marR="0" lvl="0" indent="0" algn="l" rtl="0">
                        <a:spcBef>
                          <a:spcPts val="0"/>
                        </a:spcBef>
                        <a:spcAft>
                          <a:spcPts val="0"/>
                        </a:spcAft>
                        <a:buNone/>
                      </a:pPr>
                      <a:r>
                        <a:rPr lang="en-US" sz="2000"/>
                        <a:t>Le module a amélioré ma connaissance du sujet </a:t>
                      </a:r>
                      <a:r>
                        <a:rPr lang="en-US" sz="1800" i="1"/>
                        <a:t>(1 minimum, 5 maximum) </a:t>
                      </a:r>
                      <a:endParaRPr sz="1800" i="1"/>
                    </a:p>
                  </a:txBody>
                  <a:tcPr marL="91450" marR="91450" marT="45725" marB="45725"/>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1</a:t>
                      </a:r>
                      <a:endParaRPr sz="1800"/>
                    </a:p>
                  </a:txBody>
                  <a:tcPr marL="91450" marR="91450" marT="45725" marB="45725"/>
                </a:tc>
                <a:tc>
                  <a:txBody>
                    <a:bodyPr/>
                    <a:lstStyle/>
                    <a:p>
                      <a:pPr marL="0" marR="0" lvl="0" indent="0" algn="ctr" rtl="0">
                        <a:spcBef>
                          <a:spcPts val="0"/>
                        </a:spcBef>
                        <a:spcAft>
                          <a:spcPts val="0"/>
                        </a:spcAft>
                        <a:buNone/>
                      </a:pPr>
                      <a:r>
                        <a:rPr lang="en-US" sz="1800"/>
                        <a:t>2</a:t>
                      </a:r>
                      <a:endParaRPr sz="1800"/>
                    </a:p>
                  </a:txBody>
                  <a:tcPr marL="91450" marR="91450" marT="45725" marB="45725"/>
                </a:tc>
                <a:tc>
                  <a:txBody>
                    <a:bodyPr/>
                    <a:lstStyle/>
                    <a:p>
                      <a:pPr marL="0" marR="0" lvl="0" indent="0" algn="ctr" rtl="0">
                        <a:spcBef>
                          <a:spcPts val="0"/>
                        </a:spcBef>
                        <a:spcAft>
                          <a:spcPts val="0"/>
                        </a:spcAft>
                        <a:buNone/>
                      </a:pPr>
                      <a:r>
                        <a:rPr lang="en-US" sz="1800"/>
                        <a:t>3</a:t>
                      </a:r>
                      <a:endParaRPr sz="1800"/>
                    </a:p>
                  </a:txBody>
                  <a:tcPr marL="91450" marR="91450" marT="45725" marB="45725"/>
                </a:tc>
                <a:tc>
                  <a:txBody>
                    <a:bodyPr/>
                    <a:lstStyle/>
                    <a:p>
                      <a:pPr marL="0" marR="0" lvl="0" indent="0" algn="ctr" rtl="0">
                        <a:spcBef>
                          <a:spcPts val="0"/>
                        </a:spcBef>
                        <a:spcAft>
                          <a:spcPts val="0"/>
                        </a:spcAft>
                        <a:buNone/>
                      </a:pPr>
                      <a:r>
                        <a:rPr lang="en-US" sz="1800"/>
                        <a:t>4</a:t>
                      </a:r>
                      <a:endParaRPr sz="1800"/>
                    </a:p>
                  </a:txBody>
                  <a:tcPr marL="91450" marR="91450" marT="45725" marB="45725"/>
                </a:tc>
                <a:tc>
                  <a:txBody>
                    <a:bodyPr/>
                    <a:lstStyle/>
                    <a:p>
                      <a:pPr marL="0" marR="0" lvl="0" indent="0" algn="ctr" rtl="0">
                        <a:spcBef>
                          <a:spcPts val="0"/>
                        </a:spcBef>
                        <a:spcAft>
                          <a:spcPts val="0"/>
                        </a:spcAft>
                        <a:buNone/>
                      </a:pPr>
                      <a:r>
                        <a:rPr lang="en-US" sz="1800"/>
                        <a:t>5</a:t>
                      </a: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777" name="Google Shape;777;p54"/>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8" name="Google Shape;778;p54"/>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779" name="Google Shape;779;p54"/>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55"/>
          <p:cNvSpPr txBox="1">
            <a:spLocks noGrp="1"/>
          </p:cNvSpPr>
          <p:nvPr>
            <p:ph type="title"/>
          </p:nvPr>
        </p:nvSpPr>
        <p:spPr>
          <a:xfrm>
            <a:off x="557999" y="633685"/>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400"/>
              <a:buFont typeface="Calibri"/>
              <a:buNone/>
            </a:pPr>
            <a:r>
              <a:rPr lang="en-US">
                <a:solidFill>
                  <a:srgbClr val="C01E24"/>
                </a:solidFill>
              </a:rPr>
              <a:t>Références et lectures complémentaires (1)</a:t>
            </a:r>
            <a:endParaRPr/>
          </a:p>
        </p:txBody>
      </p:sp>
      <p:sp>
        <p:nvSpPr>
          <p:cNvPr id="785" name="Google Shape;785;p55"/>
          <p:cNvSpPr txBox="1">
            <a:spLocks noGrp="1"/>
          </p:cNvSpPr>
          <p:nvPr>
            <p:ph type="body" idx="1"/>
          </p:nvPr>
        </p:nvSpPr>
        <p:spPr>
          <a:xfrm>
            <a:off x="557998" y="1458686"/>
            <a:ext cx="11059693" cy="4332514"/>
          </a:xfrm>
          <a:prstGeom prst="rect">
            <a:avLst/>
          </a:prstGeom>
          <a:noFill/>
          <a:ln>
            <a:noFill/>
          </a:ln>
        </p:spPr>
        <p:txBody>
          <a:bodyPr spcFirstLastPara="1" wrap="square" lIns="91425" tIns="45700" rIns="91425" bIns="45700" anchor="t" anchorCtr="0">
            <a:noAutofit/>
          </a:bodyPr>
          <a:lstStyle/>
          <a:p>
            <a:pPr marL="342900" lvl="0" indent="-342900" algn="l" rtl="0">
              <a:lnSpc>
                <a:spcPct val="130000"/>
              </a:lnSpc>
              <a:spcBef>
                <a:spcPts val="0"/>
              </a:spcBef>
              <a:spcAft>
                <a:spcPts val="0"/>
              </a:spcAft>
              <a:buSzPts val="1400"/>
              <a:buFont typeface="Arial"/>
              <a:buChar char="•"/>
            </a:pPr>
            <a:r>
              <a:rPr lang="en-US" sz="1400"/>
              <a:t>Organisation mondiale de la santé. La santé des femmes. Consulté le 29.11.23 sur </a:t>
            </a:r>
            <a:r>
              <a:rPr lang="en-US" sz="1400" u="sng">
                <a:solidFill>
                  <a:srgbClr val="0563C1"/>
                </a:solidFill>
              </a:rPr>
              <a:t>: https://www.who.int/health-topics/women-s-health</a:t>
            </a:r>
            <a:endParaRPr sz="1400"/>
          </a:p>
          <a:p>
            <a:pPr marL="342900" lvl="0" indent="-342900" algn="l" rtl="0">
              <a:lnSpc>
                <a:spcPct val="130000"/>
              </a:lnSpc>
              <a:spcBef>
                <a:spcPts val="1200"/>
              </a:spcBef>
              <a:spcAft>
                <a:spcPts val="0"/>
              </a:spcAft>
              <a:buSzPts val="1400"/>
              <a:buFont typeface="Arial"/>
              <a:buChar char="•"/>
            </a:pPr>
            <a:r>
              <a:rPr lang="en-US" sz="1400"/>
              <a:t>Organisation mondiale de la santé. Genre et santé. Consulté le 29.11.23 sur </a:t>
            </a:r>
            <a:r>
              <a:rPr lang="en-US" sz="1400" u="sng">
                <a:solidFill>
                  <a:srgbClr val="0563C1"/>
                </a:solidFill>
              </a:rPr>
              <a:t>: https://www.who.int/health-topics/gender#tab=tab_1</a:t>
            </a:r>
            <a:endParaRPr sz="1400"/>
          </a:p>
          <a:p>
            <a:pPr marL="342900" lvl="0" indent="-342900" algn="l" rtl="0">
              <a:lnSpc>
                <a:spcPct val="130000"/>
              </a:lnSpc>
              <a:spcBef>
                <a:spcPts val="1200"/>
              </a:spcBef>
              <a:spcAft>
                <a:spcPts val="0"/>
              </a:spcAft>
              <a:buSzPts val="1400"/>
              <a:buFont typeface="Arial"/>
              <a:buChar char="•"/>
            </a:pPr>
            <a:r>
              <a:rPr lang="en-US" sz="1400"/>
              <a:t>Organisation mondiale de la santé. 27 juin 2022. Directive de l'OMS sur les interventions d'autosoins pour la santé et le bien-être, révision 2022. Consulté le 29.11.23 sur </a:t>
            </a:r>
            <a:r>
              <a:rPr lang="en-US" sz="1400" u="sng">
                <a:solidFill>
                  <a:schemeClr val="hlink"/>
                </a:solidFill>
                <a:hlinkClick r:id="rId3"/>
              </a:rPr>
              <a:t>: </a:t>
            </a:r>
            <a:r>
              <a:rPr lang="en-US" sz="1400"/>
              <a:t>https://www.who.int/publications/i/item/9789240052192 </a:t>
            </a:r>
            <a:endParaRPr sz="1400"/>
          </a:p>
          <a:p>
            <a:pPr marL="342900" lvl="0" indent="-342900" algn="l" rtl="0">
              <a:lnSpc>
                <a:spcPct val="130000"/>
              </a:lnSpc>
              <a:spcBef>
                <a:spcPts val="1200"/>
              </a:spcBef>
              <a:spcAft>
                <a:spcPts val="0"/>
              </a:spcAft>
              <a:buSzPts val="1400"/>
              <a:buFont typeface="Arial"/>
              <a:buChar char="•"/>
            </a:pPr>
            <a:r>
              <a:rPr lang="en-US" sz="1400"/>
              <a:t>Organisation mondiale de la santé. Interventions d'autosoins pour la santé. Consulté le 29.11.23 sur </a:t>
            </a:r>
            <a:r>
              <a:rPr lang="en-US" sz="1400" u="sng">
                <a:solidFill>
                  <a:srgbClr val="0563C1"/>
                </a:solidFill>
              </a:rPr>
              <a:t>: https://www.who.int/health-topics/self-care#tab=tab_1</a:t>
            </a:r>
            <a:endParaRPr sz="1400"/>
          </a:p>
          <a:p>
            <a:pPr marL="342900" lvl="0" indent="-342900" algn="l" rtl="0">
              <a:lnSpc>
                <a:spcPct val="130000"/>
              </a:lnSpc>
              <a:spcBef>
                <a:spcPts val="1200"/>
              </a:spcBef>
              <a:spcAft>
                <a:spcPts val="0"/>
              </a:spcAft>
              <a:buSzPts val="1400"/>
              <a:buFont typeface="Arial"/>
              <a:buChar char="•"/>
            </a:pPr>
            <a:r>
              <a:rPr lang="en-US" sz="1400"/>
              <a:t>Médecins sans frontières. Conseils pour gérer sa propre santé. Consulté le 29.11.23 sur </a:t>
            </a:r>
            <a:r>
              <a:rPr lang="en-US" sz="1400" u="sng">
                <a:solidFill>
                  <a:schemeClr val="hlink"/>
                </a:solidFill>
                <a:hlinkClick r:id="rId4"/>
              </a:rPr>
              <a:t>: </a:t>
            </a:r>
            <a:r>
              <a:rPr lang="en-US" sz="1400"/>
              <a:t>https://msf.org.au/self-care-tips-managing-your-own-health </a:t>
            </a:r>
            <a:endParaRPr/>
          </a:p>
          <a:p>
            <a:pPr marL="342900" lvl="0" indent="-342900" algn="l" rtl="0">
              <a:lnSpc>
                <a:spcPct val="130000"/>
              </a:lnSpc>
              <a:spcBef>
                <a:spcPts val="1200"/>
              </a:spcBef>
              <a:spcAft>
                <a:spcPts val="0"/>
              </a:spcAft>
              <a:buSzPts val="1400"/>
              <a:buFont typeface="Arial"/>
              <a:buChar char="•"/>
            </a:pPr>
            <a:r>
              <a:rPr lang="en-US" sz="1400"/>
              <a:t>Médecins sans frontières. 4 mars 2021. Pratiquer l'autosoin : donner aux femmes les moyens de gérer leur propre santé. Consulté le 29.11.23 sur </a:t>
            </a:r>
            <a:r>
              <a:rPr lang="en-US" sz="1400" u="sng">
                <a:solidFill>
                  <a:schemeClr val="hlink"/>
                </a:solidFill>
                <a:hlinkClick r:id="rId5"/>
              </a:rPr>
              <a:t>: </a:t>
            </a:r>
            <a:r>
              <a:rPr lang="en-US" sz="1400"/>
              <a:t>https://www.msf.org/empowering-women-practice-self-care </a:t>
            </a:r>
            <a:endParaRPr/>
          </a:p>
          <a:p>
            <a:pPr marL="342900" lvl="0" indent="-342900" algn="l" rtl="0">
              <a:lnSpc>
                <a:spcPct val="130000"/>
              </a:lnSpc>
              <a:spcBef>
                <a:spcPts val="1200"/>
              </a:spcBef>
              <a:spcAft>
                <a:spcPts val="0"/>
              </a:spcAft>
              <a:buSzPts val="1400"/>
              <a:buFont typeface="Arial"/>
              <a:buChar char="•"/>
            </a:pPr>
            <a:r>
              <a:rPr lang="en-US" sz="1400"/>
              <a:t>C. McClure. 12 applications femtech qui aident les femmes à prendre leur santé en main. Extrait le 29.11.23 de </a:t>
            </a:r>
            <a:r>
              <a:rPr lang="en-US" sz="1400" u="sng">
                <a:solidFill>
                  <a:schemeClr val="hlink"/>
                </a:solidFill>
                <a:hlinkClick r:id="rId6"/>
              </a:rPr>
              <a:t>: </a:t>
            </a:r>
            <a:r>
              <a:rPr lang="en-US" sz="1400"/>
              <a:t>https://www.thriveagency.uk/insights/12-femtech-apps-helping-women-take-control-of-their-health/ </a:t>
            </a:r>
            <a:endParaRPr/>
          </a:p>
          <a:p>
            <a:pPr marL="342900" lvl="0" indent="-342900" algn="l" rtl="0">
              <a:lnSpc>
                <a:spcPct val="130000"/>
              </a:lnSpc>
              <a:spcBef>
                <a:spcPts val="1200"/>
              </a:spcBef>
              <a:spcAft>
                <a:spcPts val="0"/>
              </a:spcAft>
              <a:buSzPts val="1400"/>
              <a:buFont typeface="Arial"/>
              <a:buChar char="•"/>
            </a:pPr>
            <a:r>
              <a:rPr lang="en-US" sz="1400"/>
              <a:t>J. E. McLaughlin. Septembre 2022. Cycle menstruel. Extrait le 29.11.23 de </a:t>
            </a:r>
            <a:r>
              <a:rPr lang="en-US" sz="1400" u="sng">
                <a:solidFill>
                  <a:schemeClr val="hlink"/>
                </a:solidFill>
                <a:hlinkClick r:id="rId7"/>
              </a:rPr>
              <a:t>: </a:t>
            </a:r>
            <a:r>
              <a:rPr lang="en-US" sz="1400"/>
              <a:t>https://www.msdmanuals.com/home/women-s-health-issues/biology-of-the-female-reproductive-system/menstrual-cycle </a:t>
            </a:r>
            <a:endParaRPr/>
          </a:p>
          <a:p>
            <a:pPr marL="342900" lvl="0" indent="-266700" algn="l" rtl="0">
              <a:lnSpc>
                <a:spcPct val="130000"/>
              </a:lnSpc>
              <a:spcBef>
                <a:spcPts val="1200"/>
              </a:spcBef>
              <a:spcAft>
                <a:spcPts val="0"/>
              </a:spcAft>
              <a:buSzPts val="1200"/>
              <a:buFont typeface="Arial"/>
              <a:buNone/>
            </a:pPr>
            <a:endParaRPr sz="1200"/>
          </a:p>
          <a:p>
            <a:pPr marL="342900" lvl="0" indent="-266700" algn="l" rtl="0">
              <a:lnSpc>
                <a:spcPct val="130000"/>
              </a:lnSpc>
              <a:spcBef>
                <a:spcPts val="1200"/>
              </a:spcBef>
              <a:spcAft>
                <a:spcPts val="0"/>
              </a:spcAft>
              <a:buSzPts val="1200"/>
              <a:buFont typeface="Arial"/>
              <a:buNone/>
            </a:pPr>
            <a:endParaRPr sz="1200"/>
          </a:p>
        </p:txBody>
      </p:sp>
      <p:sp>
        <p:nvSpPr>
          <p:cNvPr id="786" name="Google Shape;786;p55"/>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7" name="Google Shape;787;p55"/>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788" name="Google Shape;788;p55"/>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56"/>
          <p:cNvSpPr txBox="1">
            <a:spLocks noGrp="1"/>
          </p:cNvSpPr>
          <p:nvPr>
            <p:ph type="title"/>
          </p:nvPr>
        </p:nvSpPr>
        <p:spPr>
          <a:xfrm>
            <a:off x="557999" y="633685"/>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400"/>
              <a:buFont typeface="Calibri"/>
              <a:buNone/>
            </a:pPr>
            <a:r>
              <a:rPr lang="en-US">
                <a:solidFill>
                  <a:srgbClr val="C01E24"/>
                </a:solidFill>
              </a:rPr>
              <a:t>Références et lectures complémentaires (2)</a:t>
            </a:r>
            <a:endParaRPr/>
          </a:p>
        </p:txBody>
      </p:sp>
      <p:sp>
        <p:nvSpPr>
          <p:cNvPr id="794" name="Google Shape;794;p56"/>
          <p:cNvSpPr txBox="1">
            <a:spLocks noGrp="1"/>
          </p:cNvSpPr>
          <p:nvPr>
            <p:ph type="body" idx="1"/>
          </p:nvPr>
        </p:nvSpPr>
        <p:spPr>
          <a:xfrm>
            <a:off x="557998" y="1458686"/>
            <a:ext cx="11059693" cy="4332514"/>
          </a:xfrm>
          <a:prstGeom prst="rect">
            <a:avLst/>
          </a:prstGeom>
          <a:noFill/>
          <a:ln>
            <a:noFill/>
          </a:ln>
        </p:spPr>
        <p:txBody>
          <a:bodyPr spcFirstLastPara="1" wrap="square" lIns="91425" tIns="45700" rIns="91425" bIns="45700" anchor="t" anchorCtr="0">
            <a:noAutofit/>
          </a:bodyPr>
          <a:lstStyle/>
          <a:p>
            <a:pPr marL="342900" lvl="0" indent="-342900" algn="l" rtl="0">
              <a:lnSpc>
                <a:spcPct val="130000"/>
              </a:lnSpc>
              <a:spcBef>
                <a:spcPts val="0"/>
              </a:spcBef>
              <a:spcAft>
                <a:spcPts val="0"/>
              </a:spcAft>
              <a:buSzPts val="1400"/>
              <a:buFont typeface="Arial"/>
              <a:buChar char="•"/>
            </a:pPr>
            <a:r>
              <a:rPr lang="en-US" sz="1400"/>
              <a:t>Santé des femmes. 28 novembre 2023. Meilleure application de suivi des règles : 11 options pour connaître votre cycle, selon les gynécologues-obstétriciens. Consulté le 29.11.23 sur </a:t>
            </a:r>
            <a:r>
              <a:rPr lang="en-US" sz="1400" u="sng">
                <a:solidFill>
                  <a:srgbClr val="0563C1"/>
                </a:solidFill>
              </a:rPr>
              <a:t>: https://www.womenshealthmag.com/health/g26787041/best-period-tracking-apps/</a:t>
            </a:r>
            <a:endParaRPr sz="1400"/>
          </a:p>
          <a:p>
            <a:pPr marL="342900" lvl="0" indent="-342900" algn="l" rtl="0">
              <a:lnSpc>
                <a:spcPct val="130000"/>
              </a:lnSpc>
              <a:spcBef>
                <a:spcPts val="1200"/>
              </a:spcBef>
              <a:spcAft>
                <a:spcPts val="0"/>
              </a:spcAft>
              <a:buSzPts val="1400"/>
              <a:buFont typeface="Arial"/>
              <a:buChar char="•"/>
            </a:pPr>
            <a:r>
              <a:rPr lang="en-US" sz="1400"/>
              <a:t>BBC. 17 janvier 2021. Les femmes sont-elles déçues par les dispositifs de suivi des règles ? Extrait le 29.11.23 de </a:t>
            </a:r>
            <a:r>
              <a:rPr lang="en-US" sz="1400" u="sng">
                <a:solidFill>
                  <a:srgbClr val="0563C1"/>
                </a:solidFill>
              </a:rPr>
              <a:t>: https://www.bbc.com/news/technology-55146149 </a:t>
            </a:r>
            <a:endParaRPr/>
          </a:p>
          <a:p>
            <a:pPr marL="342900" lvl="0" indent="-342900" algn="l" rtl="0">
              <a:lnSpc>
                <a:spcPct val="130000"/>
              </a:lnSpc>
              <a:spcBef>
                <a:spcPts val="1200"/>
              </a:spcBef>
              <a:spcAft>
                <a:spcPts val="0"/>
              </a:spcAft>
              <a:buSzPts val="1400"/>
              <a:buFont typeface="Arial"/>
              <a:buChar char="•"/>
            </a:pPr>
            <a:r>
              <a:rPr lang="en-US" sz="1400"/>
              <a:t>Organisation mondiale de la santé. Santé sexuelle. Consulté le 29.11.23 sur </a:t>
            </a:r>
            <a:r>
              <a:rPr lang="en-US" sz="1400" u="sng">
                <a:solidFill>
                  <a:schemeClr val="hlink"/>
                </a:solidFill>
                <a:hlinkClick r:id="rId3"/>
              </a:rPr>
              <a:t>: </a:t>
            </a:r>
            <a:r>
              <a:rPr lang="en-US" sz="1400"/>
              <a:t>https://www.who.int/health-topics/sexual-health#tab=tab_1  </a:t>
            </a:r>
            <a:endParaRPr sz="1400"/>
          </a:p>
          <a:p>
            <a:pPr marL="342900" lvl="0" indent="-342900" algn="l" rtl="0">
              <a:lnSpc>
                <a:spcPct val="130000"/>
              </a:lnSpc>
              <a:spcBef>
                <a:spcPts val="1200"/>
              </a:spcBef>
              <a:spcAft>
                <a:spcPts val="0"/>
              </a:spcAft>
              <a:buSzPts val="1400"/>
              <a:buFont typeface="Arial"/>
              <a:buChar char="•"/>
            </a:pPr>
            <a:r>
              <a:rPr lang="en-US" sz="1400"/>
              <a:t>NHS. Contraception. Extrait le 29.11.23 de </a:t>
            </a:r>
            <a:r>
              <a:rPr lang="en-US" sz="1400" u="sng">
                <a:solidFill>
                  <a:srgbClr val="0563C1"/>
                </a:solidFill>
              </a:rPr>
              <a:t>: https://www.nhs.uk/contraception/ </a:t>
            </a:r>
            <a:endParaRPr/>
          </a:p>
          <a:p>
            <a:pPr marL="342900" lvl="0" indent="-342900" algn="l" rtl="0">
              <a:lnSpc>
                <a:spcPct val="130000"/>
              </a:lnSpc>
              <a:spcBef>
                <a:spcPts val="1200"/>
              </a:spcBef>
              <a:spcAft>
                <a:spcPts val="0"/>
              </a:spcAft>
              <a:buSzPts val="1400"/>
              <a:buFont typeface="Arial"/>
              <a:buChar char="•"/>
            </a:pPr>
            <a:r>
              <a:rPr lang="en-US" sz="1400"/>
              <a:t>La Marche des dix sous. Septembre 2018. Qu'est-ce que le terme complet ? Consulté le 29.11.23 sur </a:t>
            </a:r>
            <a:r>
              <a:rPr lang="en-US" sz="1400" u="sng">
                <a:solidFill>
                  <a:schemeClr val="hlink"/>
                </a:solidFill>
                <a:hlinkClick r:id="rId4"/>
              </a:rPr>
              <a:t>: </a:t>
            </a:r>
            <a:r>
              <a:rPr lang="en-US" sz="1400"/>
              <a:t>https://www.marchofdimes.org/find-support/topics/pregnancy/what-full-term </a:t>
            </a:r>
            <a:endParaRPr/>
          </a:p>
          <a:p>
            <a:pPr marL="342900" lvl="0" indent="-342900" algn="l" rtl="0">
              <a:lnSpc>
                <a:spcPct val="130000"/>
              </a:lnSpc>
              <a:spcBef>
                <a:spcPts val="1200"/>
              </a:spcBef>
              <a:spcAft>
                <a:spcPts val="0"/>
              </a:spcAft>
              <a:buSzPts val="1400"/>
              <a:buFont typeface="Arial"/>
              <a:buChar char="•"/>
            </a:pPr>
            <a:r>
              <a:rPr lang="en-US" sz="1400"/>
              <a:t>Organisation mondiale de la santé. Santé maternelle. Extrait le 29.11.23 de </a:t>
            </a:r>
            <a:r>
              <a:rPr lang="en-US" sz="1400" u="sng">
                <a:solidFill>
                  <a:schemeClr val="hlink"/>
                </a:solidFill>
                <a:hlinkClick r:id="rId5"/>
              </a:rPr>
              <a:t>: </a:t>
            </a:r>
            <a:r>
              <a:rPr lang="en-US" sz="1400"/>
              <a:t>https://www.who.int/health-topics/maternal-health#tab=tab_1  </a:t>
            </a:r>
            <a:endParaRPr/>
          </a:p>
          <a:p>
            <a:pPr marL="342900" lvl="0" indent="-342900" algn="l" rtl="0">
              <a:lnSpc>
                <a:spcPct val="130000"/>
              </a:lnSpc>
              <a:spcBef>
                <a:spcPts val="1200"/>
              </a:spcBef>
              <a:spcAft>
                <a:spcPts val="0"/>
              </a:spcAft>
              <a:buSzPts val="1400"/>
              <a:buFont typeface="Arial"/>
              <a:buChar char="•"/>
            </a:pPr>
            <a:r>
              <a:rPr lang="en-US" sz="1400"/>
              <a:t>NHS. Antenatal Checks and tests. Consulté le 29.11.23 sur </a:t>
            </a:r>
            <a:r>
              <a:rPr lang="en-US" sz="1400" u="sng">
                <a:solidFill>
                  <a:schemeClr val="hlink"/>
                </a:solidFill>
                <a:hlinkClick r:id="rId6"/>
              </a:rPr>
              <a:t>: </a:t>
            </a:r>
            <a:r>
              <a:rPr lang="en-US" sz="1400"/>
              <a:t>https://www.nhs.uk/pregnancy/your-pregnancy-care/antenatal-checks-and-tests/ </a:t>
            </a:r>
            <a:endParaRPr/>
          </a:p>
          <a:p>
            <a:pPr marL="342900" lvl="0" indent="-342900" algn="l" rtl="0">
              <a:lnSpc>
                <a:spcPct val="130000"/>
              </a:lnSpc>
              <a:spcBef>
                <a:spcPts val="1200"/>
              </a:spcBef>
              <a:spcAft>
                <a:spcPts val="0"/>
              </a:spcAft>
              <a:buSzPts val="1400"/>
              <a:buFont typeface="Arial"/>
              <a:buChar char="•"/>
            </a:pPr>
            <a:r>
              <a:rPr lang="en-US" sz="1400"/>
              <a:t>Centres de contrôle et de prévention des maladies. Urgent Maternal Warning Signs Educational Materials. Consulté le 29.11.23 sur </a:t>
            </a:r>
            <a:r>
              <a:rPr lang="en-US" sz="1400" u="sng">
                <a:solidFill>
                  <a:schemeClr val="hlink"/>
                </a:solidFill>
                <a:hlinkClick r:id="rId7"/>
              </a:rPr>
              <a:t>: </a:t>
            </a:r>
            <a:r>
              <a:rPr lang="en-US" sz="1400"/>
              <a:t>https://www.cdc.gov/hearher/resources/download-share/warning-signs-poster.html#poster </a:t>
            </a:r>
            <a:endParaRPr/>
          </a:p>
          <a:p>
            <a:pPr marL="342900" lvl="0" indent="-342900" algn="l" rtl="0">
              <a:lnSpc>
                <a:spcPct val="130000"/>
              </a:lnSpc>
              <a:spcBef>
                <a:spcPts val="1200"/>
              </a:spcBef>
              <a:spcAft>
                <a:spcPts val="0"/>
              </a:spcAft>
              <a:buSzPts val="1400"/>
              <a:buFont typeface="Arial"/>
              <a:buChar char="•"/>
            </a:pPr>
            <a:r>
              <a:rPr lang="en-US" sz="1400"/>
              <a:t>OASH. Soins prénataux. Extrait le 29.11.23 de </a:t>
            </a:r>
            <a:r>
              <a:rPr lang="en-US" sz="1400" u="sng">
                <a:solidFill>
                  <a:schemeClr val="hlink"/>
                </a:solidFill>
                <a:hlinkClick r:id="rId8"/>
              </a:rPr>
              <a:t>: </a:t>
            </a:r>
            <a:r>
              <a:rPr lang="en-US" sz="1400"/>
              <a:t>https://www.womenshealth.gov/a-z-topics/prenatal-care </a:t>
            </a:r>
            <a:endParaRPr/>
          </a:p>
          <a:p>
            <a:pPr marL="342900" lvl="0" indent="-266700" algn="l" rtl="0">
              <a:lnSpc>
                <a:spcPct val="130000"/>
              </a:lnSpc>
              <a:spcBef>
                <a:spcPts val="1200"/>
              </a:spcBef>
              <a:spcAft>
                <a:spcPts val="0"/>
              </a:spcAft>
              <a:buSzPts val="1200"/>
              <a:buFont typeface="Arial"/>
              <a:buNone/>
            </a:pPr>
            <a:endParaRPr sz="1200"/>
          </a:p>
          <a:p>
            <a:pPr marL="342900" lvl="0" indent="-266700" algn="l" rtl="0">
              <a:lnSpc>
                <a:spcPct val="130000"/>
              </a:lnSpc>
              <a:spcBef>
                <a:spcPts val="1200"/>
              </a:spcBef>
              <a:spcAft>
                <a:spcPts val="0"/>
              </a:spcAft>
              <a:buSzPts val="1200"/>
              <a:buFont typeface="Arial"/>
              <a:buNone/>
            </a:pPr>
            <a:endParaRPr sz="1200"/>
          </a:p>
        </p:txBody>
      </p:sp>
      <p:sp>
        <p:nvSpPr>
          <p:cNvPr id="795" name="Google Shape;795;p56"/>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96" name="Google Shape;796;p56"/>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797" name="Google Shape;797;p56"/>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57"/>
          <p:cNvSpPr txBox="1">
            <a:spLocks noGrp="1"/>
          </p:cNvSpPr>
          <p:nvPr>
            <p:ph type="title"/>
          </p:nvPr>
        </p:nvSpPr>
        <p:spPr>
          <a:xfrm>
            <a:off x="557999" y="633685"/>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400"/>
              <a:buFont typeface="Calibri"/>
              <a:buNone/>
            </a:pPr>
            <a:r>
              <a:rPr lang="en-US">
                <a:solidFill>
                  <a:srgbClr val="C01E24"/>
                </a:solidFill>
              </a:rPr>
              <a:t>Références et lectures complémentaires (3)</a:t>
            </a:r>
            <a:endParaRPr/>
          </a:p>
        </p:txBody>
      </p:sp>
      <p:sp>
        <p:nvSpPr>
          <p:cNvPr id="803" name="Google Shape;803;p57"/>
          <p:cNvSpPr txBox="1">
            <a:spLocks noGrp="1"/>
          </p:cNvSpPr>
          <p:nvPr>
            <p:ph type="body" idx="1"/>
          </p:nvPr>
        </p:nvSpPr>
        <p:spPr>
          <a:xfrm>
            <a:off x="557998" y="1458686"/>
            <a:ext cx="11059693" cy="4332514"/>
          </a:xfrm>
          <a:prstGeom prst="rect">
            <a:avLst/>
          </a:prstGeom>
          <a:noFill/>
          <a:ln>
            <a:noFill/>
          </a:ln>
        </p:spPr>
        <p:txBody>
          <a:bodyPr spcFirstLastPara="1" wrap="square" lIns="91425" tIns="45700" rIns="91425" bIns="45700" anchor="t" anchorCtr="0">
            <a:noAutofit/>
          </a:bodyPr>
          <a:lstStyle/>
          <a:p>
            <a:pPr marL="342900" lvl="0" indent="-342900" algn="l" rtl="0">
              <a:lnSpc>
                <a:spcPct val="130000"/>
              </a:lnSpc>
              <a:spcBef>
                <a:spcPts val="0"/>
              </a:spcBef>
              <a:spcAft>
                <a:spcPts val="0"/>
              </a:spcAft>
              <a:buSzPts val="1400"/>
              <a:buFont typeface="Arial"/>
              <a:buChar char="•"/>
            </a:pPr>
            <a:r>
              <a:rPr lang="en-US" sz="1400"/>
              <a:t>Lindberg S. 13 septembre 2021. Devriez-vous essayer une application de grossesse ? Extrait le 29.11.23 de </a:t>
            </a:r>
            <a:r>
              <a:rPr lang="en-US" sz="1400" u="sng">
                <a:solidFill>
                  <a:srgbClr val="0563C1"/>
                </a:solidFill>
              </a:rPr>
              <a:t>: https://www.verywellfamily.com/pregnancy-apps-4685312 </a:t>
            </a:r>
            <a:endParaRPr/>
          </a:p>
          <a:p>
            <a:pPr marL="342900" lvl="0" indent="-342900" algn="l" rtl="0">
              <a:lnSpc>
                <a:spcPct val="130000"/>
              </a:lnSpc>
              <a:spcBef>
                <a:spcPts val="1200"/>
              </a:spcBef>
              <a:spcAft>
                <a:spcPts val="0"/>
              </a:spcAft>
              <a:buSzPts val="1400"/>
              <a:buFont typeface="Arial"/>
              <a:buChar char="•"/>
            </a:pPr>
            <a:r>
              <a:rPr lang="en-US" sz="1400"/>
              <a:t>npr. 6 février 2022. La désinformation est partout - y compris dans les applications de grossesse</a:t>
            </a:r>
            <a:r>
              <a:rPr lang="en-US" sz="1400" b="1"/>
              <a:t>. </a:t>
            </a:r>
            <a:r>
              <a:rPr lang="en-US" sz="1400"/>
              <a:t>Extrait le 29.11.23 de </a:t>
            </a:r>
            <a:r>
              <a:rPr lang="en-US" sz="1400" u="sng">
                <a:solidFill>
                  <a:srgbClr val="0563C1"/>
                </a:solidFill>
              </a:rPr>
              <a:t>: https://www.npr.org/2022/02/06/1078634106/disinformation-is-everywhere-including-pregnancy-apps </a:t>
            </a:r>
            <a:endParaRPr/>
          </a:p>
          <a:p>
            <a:pPr marL="342900" lvl="0" indent="-342900" algn="l" rtl="0">
              <a:lnSpc>
                <a:spcPct val="130000"/>
              </a:lnSpc>
              <a:spcBef>
                <a:spcPts val="1200"/>
              </a:spcBef>
              <a:spcAft>
                <a:spcPts val="0"/>
              </a:spcAft>
              <a:buSzPts val="1400"/>
              <a:buFont typeface="Arial"/>
              <a:buChar char="•"/>
            </a:pPr>
            <a:r>
              <a:rPr lang="en-US" sz="1400"/>
              <a:t>*Privacy Not Included moz://a. What to Expect Pregnancy Tracker &amp; Baby App. Extrait le 29.11.23 de </a:t>
            </a:r>
            <a:r>
              <a:rPr lang="en-US" sz="1400" u="sng">
                <a:solidFill>
                  <a:schemeClr val="hlink"/>
                </a:solidFill>
                <a:hlinkClick r:id="rId3"/>
              </a:rPr>
              <a:t>: </a:t>
            </a:r>
            <a:r>
              <a:rPr lang="en-US" sz="1400"/>
              <a:t>https://foundation.mozilla.org/en/privacynotincluded/what-to-expect-pregnancy-tracker-baby-app/ </a:t>
            </a:r>
            <a:endParaRPr sz="1400"/>
          </a:p>
          <a:p>
            <a:pPr marL="342900" lvl="0" indent="-342900" algn="l" rtl="0">
              <a:lnSpc>
                <a:spcPct val="130000"/>
              </a:lnSpc>
              <a:spcBef>
                <a:spcPts val="1200"/>
              </a:spcBef>
              <a:spcAft>
                <a:spcPts val="0"/>
              </a:spcAft>
              <a:buSzPts val="1400"/>
              <a:buFont typeface="Arial"/>
              <a:buChar char="•"/>
            </a:pPr>
            <a:r>
              <a:rPr lang="en-US" sz="1400"/>
              <a:t>Nusselder W.J., Cambois E.M., Wapperom D., Meslé F., Looman C.W.N, Yokota R.T.C., Van Oyen H., Jagger C., Robine J.M. 5 juillet 2019. Women's excess unhealthy life years : dismangling the unhealthy life years gap (Les années de vie malsaines excédentaires des femmes : démêler l'écart entre les années de vie malsaines). Consulté le 29.11.23 sur </a:t>
            </a:r>
            <a:r>
              <a:rPr lang="en-US" sz="1400" u="sng">
                <a:solidFill>
                  <a:srgbClr val="0563C1"/>
                </a:solidFill>
              </a:rPr>
              <a:t>: https://www.ncbi.nlm.nih.gov/pmc/articles/PMC6761840/</a:t>
            </a:r>
            <a:endParaRPr/>
          </a:p>
          <a:p>
            <a:pPr marL="342900" lvl="0" indent="-342900" algn="l" rtl="0">
              <a:lnSpc>
                <a:spcPct val="130000"/>
              </a:lnSpc>
              <a:spcBef>
                <a:spcPts val="1200"/>
              </a:spcBef>
              <a:spcAft>
                <a:spcPts val="0"/>
              </a:spcAft>
              <a:buSzPts val="1400"/>
              <a:buFont typeface="Arial"/>
              <a:buChar char="•"/>
            </a:pPr>
            <a:r>
              <a:rPr lang="en-US" sz="1400"/>
              <a:t>Fédération mondiale de la santé. Les femmes et les maladies cardiovasculaires. Consulté le 29.11.23 sur </a:t>
            </a:r>
            <a:r>
              <a:rPr lang="en-US" sz="1400" u="sng">
                <a:solidFill>
                  <a:schemeClr val="hlink"/>
                </a:solidFill>
                <a:hlinkClick r:id="rId4"/>
              </a:rPr>
              <a:t>: </a:t>
            </a:r>
            <a:r>
              <a:rPr lang="en-US" sz="1400"/>
              <a:t>https://world-heart-federation.org/what-we-do/women-cvd/ </a:t>
            </a:r>
            <a:endParaRPr/>
          </a:p>
          <a:p>
            <a:pPr marL="342900" lvl="0" indent="-342900" algn="l" rtl="0">
              <a:lnSpc>
                <a:spcPct val="130000"/>
              </a:lnSpc>
              <a:spcBef>
                <a:spcPts val="1200"/>
              </a:spcBef>
              <a:spcAft>
                <a:spcPts val="0"/>
              </a:spcAft>
              <a:buSzPts val="1400"/>
              <a:buFont typeface="Arial"/>
              <a:buChar char="•"/>
            </a:pPr>
            <a:r>
              <a:rPr lang="en-US" sz="1400"/>
              <a:t>NHS. Vue d'ensemble de l'ostéoporose. Extrait le 29.11.23 de </a:t>
            </a:r>
            <a:r>
              <a:rPr lang="en-US" sz="1400" u="sng">
                <a:solidFill>
                  <a:schemeClr val="hlink"/>
                </a:solidFill>
                <a:hlinkClick r:id="rId5"/>
              </a:rPr>
              <a:t>: </a:t>
            </a:r>
            <a:r>
              <a:rPr lang="en-US" sz="1400"/>
              <a:t>https://www.nhs.uk/conditions/osteoporosis/ </a:t>
            </a:r>
            <a:endParaRPr/>
          </a:p>
          <a:p>
            <a:pPr marL="342900" lvl="0" indent="-342900" algn="l" rtl="0">
              <a:lnSpc>
                <a:spcPct val="130000"/>
              </a:lnSpc>
              <a:spcBef>
                <a:spcPts val="1200"/>
              </a:spcBef>
              <a:spcAft>
                <a:spcPts val="0"/>
              </a:spcAft>
              <a:buSzPts val="1400"/>
              <a:buFont typeface="Arial"/>
              <a:buChar char="•"/>
            </a:pPr>
            <a:r>
              <a:rPr lang="en-US" sz="1400"/>
              <a:t>Berner L., Floris G., Wildiers H., Hatse S. 19 mars 2021. Cancer et vieillissement : Deux processus biologiques étroitement interconnectés. Consulté le 29.11.23 sur </a:t>
            </a:r>
            <a:r>
              <a:rPr lang="en-US" sz="1400" u="sng">
                <a:solidFill>
                  <a:schemeClr val="hlink"/>
                </a:solidFill>
                <a:hlinkClick r:id="rId6"/>
              </a:rPr>
              <a:t>: </a:t>
            </a:r>
            <a:r>
              <a:rPr lang="en-US" sz="1400"/>
              <a:t>https://www.ncbi.nlm.nih.gov/pmc/articles/PMC8003441/ </a:t>
            </a:r>
            <a:endParaRPr/>
          </a:p>
          <a:p>
            <a:pPr marL="342900" lvl="0" indent="-266700" algn="l" rtl="0">
              <a:lnSpc>
                <a:spcPct val="130000"/>
              </a:lnSpc>
              <a:spcBef>
                <a:spcPts val="1200"/>
              </a:spcBef>
              <a:spcAft>
                <a:spcPts val="0"/>
              </a:spcAft>
              <a:buSzPts val="1200"/>
              <a:buFont typeface="Arial"/>
              <a:buNone/>
            </a:pPr>
            <a:endParaRPr sz="1200"/>
          </a:p>
          <a:p>
            <a:pPr marL="342900" lvl="0" indent="-266700" algn="l" rtl="0">
              <a:lnSpc>
                <a:spcPct val="130000"/>
              </a:lnSpc>
              <a:spcBef>
                <a:spcPts val="1200"/>
              </a:spcBef>
              <a:spcAft>
                <a:spcPts val="0"/>
              </a:spcAft>
              <a:buSzPts val="1200"/>
              <a:buFont typeface="Arial"/>
              <a:buNone/>
            </a:pPr>
            <a:endParaRPr sz="1200"/>
          </a:p>
        </p:txBody>
      </p:sp>
      <p:sp>
        <p:nvSpPr>
          <p:cNvPr id="804" name="Google Shape;804;p57"/>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5" name="Google Shape;805;p57"/>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806" name="Google Shape;806;p57"/>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8"/>
          <p:cNvSpPr txBox="1">
            <a:spLocks noGrp="1"/>
          </p:cNvSpPr>
          <p:nvPr>
            <p:ph type="title"/>
          </p:nvPr>
        </p:nvSpPr>
        <p:spPr>
          <a:xfrm>
            <a:off x="557999" y="633685"/>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400"/>
              <a:buFont typeface="Calibri"/>
              <a:buNone/>
            </a:pPr>
            <a:r>
              <a:rPr lang="en-US">
                <a:solidFill>
                  <a:srgbClr val="C01E24"/>
                </a:solidFill>
              </a:rPr>
              <a:t>Références et lectures complémentaires (4)</a:t>
            </a:r>
            <a:endParaRPr/>
          </a:p>
        </p:txBody>
      </p:sp>
      <p:sp>
        <p:nvSpPr>
          <p:cNvPr id="812" name="Google Shape;812;p58"/>
          <p:cNvSpPr txBox="1">
            <a:spLocks noGrp="1"/>
          </p:cNvSpPr>
          <p:nvPr>
            <p:ph type="body" idx="1"/>
          </p:nvPr>
        </p:nvSpPr>
        <p:spPr>
          <a:xfrm>
            <a:off x="557998" y="1458686"/>
            <a:ext cx="11059693" cy="4332514"/>
          </a:xfrm>
          <a:prstGeom prst="rect">
            <a:avLst/>
          </a:prstGeom>
          <a:noFill/>
          <a:ln>
            <a:noFill/>
          </a:ln>
        </p:spPr>
        <p:txBody>
          <a:bodyPr spcFirstLastPara="1" wrap="square" lIns="91425" tIns="45700" rIns="91425" bIns="45700" anchor="t" anchorCtr="0">
            <a:noAutofit/>
          </a:bodyPr>
          <a:lstStyle/>
          <a:p>
            <a:pPr marL="342900" lvl="0" indent="-342900" algn="l" rtl="0">
              <a:lnSpc>
                <a:spcPct val="130000"/>
              </a:lnSpc>
              <a:spcBef>
                <a:spcPts val="0"/>
              </a:spcBef>
              <a:spcAft>
                <a:spcPts val="0"/>
              </a:spcAft>
              <a:buSzPts val="1400"/>
              <a:buFont typeface="Arial"/>
              <a:buChar char="•"/>
            </a:pPr>
            <a:r>
              <a:rPr lang="en-US" sz="1400"/>
              <a:t>Centres de contrôle et de prévention des maladies. Sensibilisation au cancer gynécologique. Consulté le 29.11.23 sur </a:t>
            </a:r>
            <a:r>
              <a:rPr lang="en-US" sz="1400" u="sng">
                <a:solidFill>
                  <a:schemeClr val="hlink"/>
                </a:solidFill>
                <a:hlinkClick r:id="rId3"/>
              </a:rPr>
              <a:t>: </a:t>
            </a:r>
            <a:r>
              <a:rPr lang="en-US" sz="1400"/>
              <a:t>https://www.cdc.gov/cancer/dcpc/resources/features/gynecologiccancers/index.htm  </a:t>
            </a:r>
            <a:endParaRPr sz="1400"/>
          </a:p>
          <a:p>
            <a:pPr marL="342900" lvl="0" indent="-342900" algn="l" rtl="0">
              <a:lnSpc>
                <a:spcPct val="130000"/>
              </a:lnSpc>
              <a:spcBef>
                <a:spcPts val="1200"/>
              </a:spcBef>
              <a:spcAft>
                <a:spcPts val="0"/>
              </a:spcAft>
              <a:buSzPts val="1400"/>
              <a:buFont typeface="Arial"/>
              <a:buChar char="•"/>
            </a:pPr>
            <a:r>
              <a:rPr lang="en-US" sz="1400"/>
              <a:t>Organisation mondiale de la santé. Cancer du col de l'utérus. Extrait le 29.11.23 de </a:t>
            </a:r>
            <a:r>
              <a:rPr lang="en-US" sz="1400" u="sng">
                <a:solidFill>
                  <a:srgbClr val="0563C1"/>
                </a:solidFill>
              </a:rPr>
              <a:t>: https://www.who.int/health-topics/cervical-cancer#tab=tab_1</a:t>
            </a:r>
            <a:endParaRPr/>
          </a:p>
          <a:p>
            <a:pPr marL="342900" lvl="0" indent="-342900" algn="l" rtl="0">
              <a:lnSpc>
                <a:spcPct val="130000"/>
              </a:lnSpc>
              <a:spcBef>
                <a:spcPts val="1200"/>
              </a:spcBef>
              <a:spcAft>
                <a:spcPts val="0"/>
              </a:spcAft>
              <a:buSzPts val="1400"/>
              <a:buFont typeface="Arial"/>
              <a:buChar char="•"/>
            </a:pPr>
            <a:r>
              <a:rPr lang="en-US" sz="1400"/>
              <a:t>Centers for Disease Control and Prevention (Centres de contrôle et de prévention des maladies). Qu'est-ce que le cancer du sein </a:t>
            </a:r>
            <a:r>
              <a:rPr lang="en-US" sz="1400" b="1"/>
              <a:t>? </a:t>
            </a:r>
            <a:r>
              <a:rPr lang="en-US" sz="1400"/>
              <a:t>Consulté le 29.11.23 sur </a:t>
            </a:r>
            <a:r>
              <a:rPr lang="en-US" sz="1400" u="sng">
                <a:solidFill>
                  <a:srgbClr val="0563C1"/>
                </a:solidFill>
              </a:rPr>
              <a:t>: https://www.cdc.gov/cancer/breast/basic_info/what-is-breast-cancer.htm</a:t>
            </a:r>
            <a:endParaRPr/>
          </a:p>
          <a:p>
            <a:pPr marL="342900" lvl="0" indent="-342900" algn="l" rtl="0">
              <a:lnSpc>
                <a:spcPct val="130000"/>
              </a:lnSpc>
              <a:spcBef>
                <a:spcPts val="1200"/>
              </a:spcBef>
              <a:spcAft>
                <a:spcPts val="0"/>
              </a:spcAft>
              <a:buSzPts val="1400"/>
              <a:buFont typeface="Arial"/>
              <a:buChar char="•"/>
            </a:pPr>
            <a:r>
              <a:rPr lang="en-US" sz="1400"/>
              <a:t>Organisation mondiale de la santé. 11 mars 2024. Cancer du sein. Extrait le 27.03.24 de </a:t>
            </a:r>
            <a:r>
              <a:rPr lang="en-US" sz="1400" u="sng">
                <a:solidFill>
                  <a:schemeClr val="hlink"/>
                </a:solidFill>
                <a:hlinkClick r:id="rId4"/>
              </a:rPr>
              <a:t>: </a:t>
            </a:r>
            <a:r>
              <a:rPr lang="en-US" sz="1400"/>
              <a:t>https://www.who.int/news-room/fact-sheets/detail/breast-cancer </a:t>
            </a:r>
            <a:endParaRPr sz="1400"/>
          </a:p>
          <a:p>
            <a:pPr marL="342900" lvl="0" indent="-342900" algn="l" rtl="0">
              <a:lnSpc>
                <a:spcPct val="130000"/>
              </a:lnSpc>
              <a:spcBef>
                <a:spcPts val="1200"/>
              </a:spcBef>
              <a:spcAft>
                <a:spcPts val="0"/>
              </a:spcAft>
              <a:buSzPts val="1400"/>
              <a:buFont typeface="Arial"/>
              <a:buChar char="•"/>
            </a:pPr>
            <a:r>
              <a:rPr lang="en-US" sz="1400"/>
              <a:t>Fondation pour le cancer de la femme. Maintenir la santé. Consulté le 29.11.23 sur </a:t>
            </a:r>
            <a:r>
              <a:rPr lang="en-US" sz="1400" u="sng">
                <a:solidFill>
                  <a:srgbClr val="0563C1"/>
                </a:solidFill>
                <a:hlinkClick r:id="rId5">
                  <a:extLst>
                    <a:ext uri="{A12FA001-AC4F-418D-AE19-62706E023703}">
                      <ahyp:hlinkClr xmlns="" xmlns:ahyp="http://schemas.microsoft.com/office/drawing/2018/hyperlinkcolor" val="tx"/>
                    </a:ext>
                  </a:extLst>
                </a:hlinkClick>
              </a:rPr>
              <a:t>: https://foundationforwomenscancer.org/gynecological-cancers/gynecologic-cancer-risk-prevention/maintaining-health/</a:t>
            </a:r>
            <a:endParaRPr sz="1400" u="sng">
              <a:solidFill>
                <a:srgbClr val="0563C1"/>
              </a:solidFill>
            </a:endParaRPr>
          </a:p>
          <a:p>
            <a:pPr marL="342900" lvl="0" indent="-342900" algn="l" rtl="0">
              <a:lnSpc>
                <a:spcPct val="130000"/>
              </a:lnSpc>
              <a:spcBef>
                <a:spcPts val="1200"/>
              </a:spcBef>
              <a:spcAft>
                <a:spcPts val="0"/>
              </a:spcAft>
              <a:buSzPts val="1400"/>
              <a:buFont typeface="Arial"/>
              <a:buChar char="•"/>
            </a:pPr>
            <a:r>
              <a:rPr lang="en-US" sz="1400"/>
              <a:t>Centers for Disease Control and Prevention (Centres de contrôle et de prévention des maladies). Que puis-je faire pour réduire mon risque ? Consulté le 29.11.23 sur </a:t>
            </a:r>
            <a:r>
              <a:rPr lang="en-US" sz="1400" u="sng">
                <a:solidFill>
                  <a:schemeClr val="hlink"/>
                </a:solidFill>
                <a:hlinkClick r:id="rId6"/>
              </a:rPr>
              <a:t>: </a:t>
            </a:r>
            <a:r>
              <a:rPr lang="en-US" sz="1400"/>
              <a:t>https://www.cdc.gov/cancer/gynecologic/basic_info/prevention.htm </a:t>
            </a:r>
            <a:endParaRPr/>
          </a:p>
          <a:p>
            <a:pPr marL="342900" lvl="0" indent="-342900" algn="l" rtl="0">
              <a:lnSpc>
                <a:spcPct val="130000"/>
              </a:lnSpc>
              <a:spcBef>
                <a:spcPts val="1200"/>
              </a:spcBef>
              <a:spcAft>
                <a:spcPts val="0"/>
              </a:spcAft>
              <a:buSzPts val="1400"/>
              <a:buFont typeface="Arial"/>
              <a:buChar char="•"/>
            </a:pPr>
            <a:r>
              <a:rPr lang="en-US" sz="1400"/>
              <a:t>U.S. Food and Drug Administration. 5 Healthy Aging Tips for Women (Conseils pour vieillir en bonne santé). Consulté le 29.11.23 sur https://www.fda.gov/consumers/womens-health-topics/5-healthy-aging-tips-women </a:t>
            </a:r>
            <a:endParaRPr/>
          </a:p>
          <a:p>
            <a:pPr marL="0" lvl="0" indent="0" algn="l" rtl="0">
              <a:lnSpc>
                <a:spcPct val="130000"/>
              </a:lnSpc>
              <a:spcBef>
                <a:spcPts val="1200"/>
              </a:spcBef>
              <a:spcAft>
                <a:spcPts val="0"/>
              </a:spcAft>
              <a:buSzPts val="1200"/>
              <a:buNone/>
            </a:pPr>
            <a:endParaRPr sz="1200"/>
          </a:p>
          <a:p>
            <a:pPr marL="342900" lvl="0" indent="-266700" algn="l" rtl="0">
              <a:lnSpc>
                <a:spcPct val="130000"/>
              </a:lnSpc>
              <a:spcBef>
                <a:spcPts val="1200"/>
              </a:spcBef>
              <a:spcAft>
                <a:spcPts val="0"/>
              </a:spcAft>
              <a:buSzPts val="1200"/>
              <a:buFont typeface="Arial"/>
              <a:buNone/>
            </a:pPr>
            <a:endParaRPr sz="1200"/>
          </a:p>
        </p:txBody>
      </p:sp>
      <p:sp>
        <p:nvSpPr>
          <p:cNvPr id="813" name="Google Shape;813;p58"/>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4" name="Google Shape;814;p58"/>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815" name="Google Shape;815;p58"/>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Compétences</a:t>
            </a:r>
            <a:endParaRPr>
              <a:solidFill>
                <a:srgbClr val="203864"/>
              </a:solidFill>
            </a:endParaRPr>
          </a:p>
        </p:txBody>
      </p:sp>
      <p:sp>
        <p:nvSpPr>
          <p:cNvPr id="151" name="Google Shape;151;p5"/>
          <p:cNvSpPr txBox="1">
            <a:spLocks noGrp="1"/>
          </p:cNvSpPr>
          <p:nvPr>
            <p:ph type="body" idx="1"/>
          </p:nvPr>
        </p:nvSpPr>
        <p:spPr>
          <a:xfrm>
            <a:off x="558000" y="2441862"/>
            <a:ext cx="6314100" cy="33894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SzPct val="100000"/>
              <a:buChar char="✔"/>
            </a:pPr>
            <a:r>
              <a:rPr lang="en-US"/>
              <a:t>Les apprenants seront capables d'identifier les aspects de la santé des femmes les plus pertinents pour eux et la communauté à laquelle ils appartiennent.</a:t>
            </a:r>
            <a:endParaRPr/>
          </a:p>
          <a:p>
            <a:pPr marL="228600" lvl="0" indent="-228600" algn="l" rtl="0">
              <a:lnSpc>
                <a:spcPct val="100000"/>
              </a:lnSpc>
              <a:spcBef>
                <a:spcPts val="1200"/>
              </a:spcBef>
              <a:spcAft>
                <a:spcPts val="0"/>
              </a:spcAft>
              <a:buClr>
                <a:srgbClr val="C00000"/>
              </a:buClr>
              <a:buSzPct val="100000"/>
              <a:buFont typeface="Noto Sans Symbols"/>
              <a:buChar char="✔"/>
            </a:pPr>
            <a:r>
              <a:rPr lang="en-US"/>
              <a:t>Les femmes migrantes seront en mesure d'identifier les principaux domaines dans lesquels leur autogestion de la santé peut être améliorée.</a:t>
            </a:r>
            <a:endParaRPr/>
          </a:p>
          <a:p>
            <a:pPr marL="228600" lvl="0" indent="-228600" algn="l" rtl="0">
              <a:lnSpc>
                <a:spcPct val="100000"/>
              </a:lnSpc>
              <a:spcBef>
                <a:spcPts val="1200"/>
              </a:spcBef>
              <a:spcAft>
                <a:spcPts val="0"/>
              </a:spcAft>
              <a:buClr>
                <a:srgbClr val="C00000"/>
              </a:buClr>
              <a:buSzPct val="100000"/>
              <a:buFont typeface="Noto Sans Symbols"/>
              <a:buChar char="✔"/>
            </a:pPr>
            <a:r>
              <a:rPr lang="en-US"/>
              <a:t>Les apprenants sauront comment utiliser un ensemble d'applications de santé et pourront en tirer profit.</a:t>
            </a:r>
            <a:endParaRPr/>
          </a:p>
          <a:p>
            <a:pPr marL="228600" lvl="0" indent="-228600" algn="l" rtl="0">
              <a:lnSpc>
                <a:spcPct val="100000"/>
              </a:lnSpc>
              <a:spcBef>
                <a:spcPts val="1200"/>
              </a:spcBef>
              <a:spcAft>
                <a:spcPts val="0"/>
              </a:spcAft>
              <a:buClr>
                <a:srgbClr val="C00000"/>
              </a:buClr>
              <a:buSzPct val="100000"/>
              <a:buFont typeface="Noto Sans Symbols"/>
              <a:buChar char="✔"/>
            </a:pPr>
            <a:r>
              <a:rPr lang="en-US"/>
              <a:t>Les apprenants bénéficieront davantage de l'accès aux services de santé locaux.</a:t>
            </a:r>
            <a:endParaRPr/>
          </a:p>
        </p:txBody>
      </p:sp>
      <p:sp>
        <p:nvSpPr>
          <p:cNvPr id="152" name="Google Shape;152;p5"/>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pic>
        <p:nvPicPr>
          <p:cNvPr id="153" name="Google Shape;153;p5"/>
          <p:cNvPicPr preferRelativeResize="0"/>
          <p:nvPr/>
        </p:nvPicPr>
        <p:blipFill rotWithShape="1">
          <a:blip r:embed="rId4">
            <a:alphaModFix/>
          </a:blip>
          <a:srcRect l="9128" t="10193" r="8040" b="10723"/>
          <a:stretch/>
        </p:blipFill>
        <p:spPr>
          <a:xfrm>
            <a:off x="7570694" y="1842247"/>
            <a:ext cx="4621306" cy="4163419"/>
          </a:xfrm>
          <a:prstGeom prst="rect">
            <a:avLst/>
          </a:prstGeom>
          <a:noFill/>
          <a:ln>
            <a:noFill/>
          </a:ln>
        </p:spPr>
      </p:pic>
      <p:sp>
        <p:nvSpPr>
          <p:cNvPr id="154" name="Google Shape;154;p5"/>
          <p:cNvSpPr/>
          <p:nvPr/>
        </p:nvSpPr>
        <p:spPr>
          <a:xfrm>
            <a:off x="36957" y="34899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5"/>
          <p:cNvSpPr txBox="1"/>
          <p:nvPr/>
        </p:nvSpPr>
        <p:spPr>
          <a:xfrm>
            <a:off x="526423" y="349000"/>
            <a:ext cx="5744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156" name="Google Shape;156;p5"/>
          <p:cNvSpPr/>
          <p:nvPr/>
        </p:nvSpPr>
        <p:spPr>
          <a:xfrm>
            <a:off x="117332" y="438863"/>
            <a:ext cx="426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59"/>
          <p:cNvSpPr txBox="1">
            <a:spLocks noGrp="1"/>
          </p:cNvSpPr>
          <p:nvPr>
            <p:ph type="title"/>
          </p:nvPr>
        </p:nvSpPr>
        <p:spPr>
          <a:xfrm>
            <a:off x="557999" y="633685"/>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400"/>
              <a:buFont typeface="Calibri"/>
              <a:buNone/>
            </a:pPr>
            <a:r>
              <a:rPr lang="en-US">
                <a:solidFill>
                  <a:srgbClr val="C01E24"/>
                </a:solidFill>
              </a:rPr>
              <a:t>Références et lectures complémentaires (5)</a:t>
            </a:r>
            <a:endParaRPr/>
          </a:p>
        </p:txBody>
      </p:sp>
      <p:sp>
        <p:nvSpPr>
          <p:cNvPr id="821" name="Google Shape;821;p59"/>
          <p:cNvSpPr txBox="1">
            <a:spLocks noGrp="1"/>
          </p:cNvSpPr>
          <p:nvPr>
            <p:ph type="body" idx="1"/>
          </p:nvPr>
        </p:nvSpPr>
        <p:spPr>
          <a:xfrm>
            <a:off x="558000" y="1361850"/>
            <a:ext cx="11322900" cy="5001000"/>
          </a:xfrm>
          <a:prstGeom prst="rect">
            <a:avLst/>
          </a:prstGeom>
          <a:noFill/>
          <a:ln>
            <a:noFill/>
          </a:ln>
        </p:spPr>
        <p:txBody>
          <a:bodyPr spcFirstLastPara="1" wrap="square" lIns="91425" tIns="45700" rIns="91425" bIns="45700" anchor="t" anchorCtr="0">
            <a:noAutofit/>
          </a:bodyPr>
          <a:lstStyle/>
          <a:p>
            <a:pPr marL="342900" lvl="0" indent="-342900" algn="l" rtl="0">
              <a:lnSpc>
                <a:spcPct val="130000"/>
              </a:lnSpc>
              <a:spcBef>
                <a:spcPts val="0"/>
              </a:spcBef>
              <a:spcAft>
                <a:spcPts val="0"/>
              </a:spcAft>
              <a:buSzPts val="1400"/>
              <a:buFont typeface="Arial"/>
              <a:buChar char="•"/>
            </a:pPr>
            <a:r>
              <a:rPr lang="en-US" sz="1400"/>
              <a:t>Médecine Johns Hopkins. Chronologie des soins préventifs pour les femmes : Infographie. Consulté le 29.11.23 sur </a:t>
            </a:r>
            <a:r>
              <a:rPr lang="en-US" sz="1400" u="sng">
                <a:solidFill>
                  <a:schemeClr val="hlink"/>
                </a:solidFill>
                <a:hlinkClick r:id="rId3"/>
              </a:rPr>
              <a:t>: </a:t>
            </a:r>
            <a:r>
              <a:rPr lang="en-US" sz="1400"/>
              <a:t>https://www.hopkinsmedicine.org/health/wellness-and-prevention/womens-preventive-care-infographic </a:t>
            </a:r>
            <a:endParaRPr sz="1400"/>
          </a:p>
          <a:p>
            <a:pPr marL="342900" lvl="0" indent="-342900" algn="l" rtl="0">
              <a:lnSpc>
                <a:spcPct val="130000"/>
              </a:lnSpc>
              <a:spcBef>
                <a:spcPts val="1200"/>
              </a:spcBef>
              <a:spcAft>
                <a:spcPts val="0"/>
              </a:spcAft>
              <a:buSzPts val="1400"/>
              <a:buFont typeface="Arial"/>
              <a:buChar char="•"/>
            </a:pPr>
            <a:r>
              <a:rPr lang="en-US" sz="1400"/>
              <a:t>Enseigner sur Terre. Je prends mon dépistage en main - CHALLENGES. Extrait le 29.11.23 de </a:t>
            </a:r>
            <a:r>
              <a:rPr lang="en-US" sz="1400" u="sng">
                <a:solidFill>
                  <a:schemeClr val="hlink"/>
                </a:solidFill>
                <a:hlinkClick r:id="rId4"/>
              </a:rPr>
              <a:t>: </a:t>
            </a:r>
            <a:r>
              <a:rPr lang="en-US" sz="1400"/>
              <a:t>https://teachonearth-webapp.teachonmars.com/training/je-prends-mon-depistage-en-main-bellebien-sept2023 </a:t>
            </a:r>
            <a:endParaRPr sz="1400"/>
          </a:p>
          <a:p>
            <a:pPr marL="342900" lvl="0" indent="-342900" algn="l" rtl="0">
              <a:lnSpc>
                <a:spcPct val="130000"/>
              </a:lnSpc>
              <a:spcBef>
                <a:spcPts val="1200"/>
              </a:spcBef>
              <a:spcAft>
                <a:spcPts val="0"/>
              </a:spcAft>
              <a:buSzPts val="1400"/>
              <a:buFont typeface="Arial"/>
              <a:buChar char="•"/>
            </a:pPr>
            <a:r>
              <a:rPr lang="en-US" sz="1400"/>
              <a:t>Stanzel K.A., Hammarberg K., Fisher J. Août 2021. Challenges in menopausal care of immigrant women (Défis dans la prise en charge de la ménopause chez les femmes immigrées)</a:t>
            </a:r>
            <a:r>
              <a:rPr lang="en-US" sz="1400" b="1"/>
              <a:t>. </a:t>
            </a:r>
            <a:r>
              <a:rPr lang="en-US" sz="1400"/>
              <a:t>Consulté le 29.11.23 sur </a:t>
            </a:r>
            <a:r>
              <a:rPr lang="en-US" sz="1400" u="sng">
                <a:solidFill>
                  <a:srgbClr val="0563C1"/>
                </a:solidFill>
              </a:rPr>
              <a:t>: https://www.sciencedirect.com/science/article/abs/pii/S0378512221000785 </a:t>
            </a:r>
            <a:endParaRPr/>
          </a:p>
          <a:p>
            <a:pPr marL="342900" lvl="0" indent="-342900" algn="l" rtl="0">
              <a:lnSpc>
                <a:spcPct val="130000"/>
              </a:lnSpc>
              <a:spcBef>
                <a:spcPts val="1200"/>
              </a:spcBef>
              <a:spcAft>
                <a:spcPts val="0"/>
              </a:spcAft>
              <a:buSzPts val="1400"/>
              <a:buFont typeface="Arial"/>
              <a:buChar char="•"/>
            </a:pPr>
            <a:r>
              <a:rPr lang="en-US" sz="1400"/>
              <a:t>livi. 23 mai 2022. À quel âge serai-je ménopausée ? Guide du médecin</a:t>
            </a:r>
            <a:r>
              <a:rPr lang="en-US" sz="1400" b="1"/>
              <a:t>. </a:t>
            </a:r>
            <a:r>
              <a:rPr lang="en-US" sz="1400"/>
              <a:t>Extrait le 29.11.23 de </a:t>
            </a:r>
            <a:r>
              <a:rPr lang="en-US" sz="1400" u="sng">
                <a:solidFill>
                  <a:srgbClr val="0563C1"/>
                </a:solidFill>
              </a:rPr>
              <a:t>: https://www.livi.co.uk/your-health/what-age-will-i-reach-menopause-a-doctors-guide/</a:t>
            </a:r>
            <a:endParaRPr/>
          </a:p>
          <a:p>
            <a:pPr marL="342900" lvl="0" indent="-342900" algn="l" rtl="0">
              <a:lnSpc>
                <a:spcPct val="130000"/>
              </a:lnSpc>
              <a:spcBef>
                <a:spcPts val="1200"/>
              </a:spcBef>
              <a:spcAft>
                <a:spcPts val="0"/>
              </a:spcAft>
              <a:buSzPts val="1400"/>
              <a:buFont typeface="Arial"/>
              <a:buChar char="•"/>
            </a:pPr>
            <a:r>
              <a:rPr lang="en-US" sz="1400"/>
              <a:t>NHS inform. Menopause. Consulté le 29.11.23 sur </a:t>
            </a:r>
            <a:r>
              <a:rPr lang="en-US" sz="1400" u="sng">
                <a:solidFill>
                  <a:schemeClr val="hlink"/>
                </a:solidFill>
                <a:hlinkClick r:id="rId5"/>
              </a:rPr>
              <a:t>: </a:t>
            </a:r>
            <a:r>
              <a:rPr lang="en-US" sz="1400"/>
              <a:t>https://www.nhsinform.scot/healthy-living/womens-health/later-years-around-50-years-and-over/menopause-and-post-menopause-health/menopause </a:t>
            </a:r>
            <a:endParaRPr sz="1400"/>
          </a:p>
          <a:p>
            <a:pPr marL="342900" lvl="0" indent="-342900" algn="l" rtl="0">
              <a:lnSpc>
                <a:spcPct val="130000"/>
              </a:lnSpc>
              <a:spcBef>
                <a:spcPts val="1200"/>
              </a:spcBef>
              <a:spcAft>
                <a:spcPts val="0"/>
              </a:spcAft>
              <a:buSzPts val="1400"/>
              <a:buFont typeface="Arial"/>
              <a:buChar char="•"/>
            </a:pPr>
            <a:r>
              <a:rPr lang="en-US" sz="1400"/>
              <a:t>OASH. L'essentiel sur la ménopause. Consulté le 29.11.23 sur le site https://www.womenshealth.gov/menopause/menopause-basics </a:t>
            </a:r>
            <a:endParaRPr sz="1400" u="sng">
              <a:solidFill>
                <a:srgbClr val="0563C1"/>
              </a:solidFill>
            </a:endParaRPr>
          </a:p>
          <a:p>
            <a:pPr marL="342900" lvl="0" indent="-342900" algn="l" rtl="0">
              <a:lnSpc>
                <a:spcPct val="130000"/>
              </a:lnSpc>
              <a:spcBef>
                <a:spcPts val="1200"/>
              </a:spcBef>
              <a:spcAft>
                <a:spcPts val="0"/>
              </a:spcAft>
              <a:buSzPts val="1400"/>
              <a:buFont typeface="Arial"/>
              <a:buChar char="•"/>
            </a:pPr>
            <a:r>
              <a:rPr lang="en-US" sz="1400"/>
              <a:t>Médecine Johns Hopkins. Stratégies pour un vieillissement en bonne santé. Consulté le 29.11.23 sur </a:t>
            </a:r>
            <a:r>
              <a:rPr lang="en-US" sz="1400" u="sng">
                <a:solidFill>
                  <a:schemeClr val="hlink"/>
                </a:solidFill>
                <a:hlinkClick r:id="rId6"/>
              </a:rPr>
              <a:t>: </a:t>
            </a:r>
            <a:r>
              <a:rPr lang="en-US" sz="1400"/>
              <a:t>https://www.hopkinsmedicine.org/womens-wellness-program/strategies </a:t>
            </a:r>
            <a:endParaRPr/>
          </a:p>
          <a:p>
            <a:pPr marL="342900" lvl="0" indent="-342900" algn="l" rtl="0">
              <a:lnSpc>
                <a:spcPct val="130000"/>
              </a:lnSpc>
              <a:spcBef>
                <a:spcPts val="1200"/>
              </a:spcBef>
              <a:spcAft>
                <a:spcPts val="0"/>
              </a:spcAft>
              <a:buSzPts val="1400"/>
              <a:buFont typeface="Arial"/>
              <a:buChar char="•"/>
            </a:pPr>
            <a:r>
              <a:rPr lang="en-US" sz="1400"/>
              <a:t>Everyday Health. 14 avril 2023. Menopause Apps You Should Know About. Consulté le 29.11.23 sur https://www.everydayhealth.com/menopause/menopause-apps-you-should-know-about/ </a:t>
            </a:r>
            <a:endParaRPr/>
          </a:p>
          <a:p>
            <a:pPr marL="0" lvl="0" indent="0" algn="l" rtl="0">
              <a:lnSpc>
                <a:spcPct val="130000"/>
              </a:lnSpc>
              <a:spcBef>
                <a:spcPts val="1200"/>
              </a:spcBef>
              <a:spcAft>
                <a:spcPts val="0"/>
              </a:spcAft>
              <a:buSzPts val="1200"/>
              <a:buNone/>
            </a:pPr>
            <a:endParaRPr sz="1200"/>
          </a:p>
          <a:p>
            <a:pPr marL="342900" lvl="0" indent="-266700" algn="l" rtl="0">
              <a:lnSpc>
                <a:spcPct val="130000"/>
              </a:lnSpc>
              <a:spcBef>
                <a:spcPts val="1200"/>
              </a:spcBef>
              <a:spcAft>
                <a:spcPts val="0"/>
              </a:spcAft>
              <a:buSzPts val="1200"/>
              <a:buFont typeface="Arial"/>
              <a:buNone/>
            </a:pPr>
            <a:endParaRPr sz="1200"/>
          </a:p>
        </p:txBody>
      </p:sp>
      <p:sp>
        <p:nvSpPr>
          <p:cNvPr id="822" name="Google Shape;822;p59"/>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3" name="Google Shape;823;p59"/>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824" name="Google Shape;824;p59"/>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829"/>
        <p:cNvGrpSpPr/>
        <p:nvPr/>
      </p:nvGrpSpPr>
      <p:grpSpPr>
        <a:xfrm>
          <a:off x="0" y="0"/>
          <a:ext cx="0" cy="0"/>
          <a:chOff x="0" y="0"/>
          <a:chExt cx="0" cy="0"/>
        </a:xfrm>
      </p:grpSpPr>
      <p:sp>
        <p:nvSpPr>
          <p:cNvPr id="830" name="Google Shape;830;p60"/>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1" name="Google Shape;831;p60"/>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32" name="Google Shape;832;p60"/>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833" name="Google Shape;833;p60"/>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834" name="Google Shape;834;p60"/>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la session d'enseignement de ce module !</a:t>
            </a:r>
            <a:endParaRPr/>
          </a:p>
        </p:txBody>
      </p:sp>
      <p:pic>
        <p:nvPicPr>
          <p:cNvPr id="836" name="Google Shape;836;p60"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7.1.1</a:t>
            </a:r>
            <a:r>
              <a:rPr lang="en-US"/>
              <a:t/>
            </a:r>
            <a:br>
              <a:rPr lang="en-US"/>
            </a:br>
            <a:r>
              <a:rPr lang="en-US">
                <a:solidFill>
                  <a:srgbClr val="C01E24"/>
                </a:solidFill>
              </a:rPr>
              <a:t>Introduction et présentation</a:t>
            </a:r>
            <a:endParaRPr>
              <a:solidFill>
                <a:srgbClr val="C01E24"/>
              </a:solidFill>
            </a:endParaRPr>
          </a:p>
        </p:txBody>
      </p:sp>
      <p:sp>
        <p:nvSpPr>
          <p:cNvPr id="163" name="Google Shape;163;p6"/>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164" name="Google Shape;164;p6"/>
          <p:cNvSpPr txBox="1">
            <a:spLocks noGrp="1"/>
          </p:cNvSpPr>
          <p:nvPr>
            <p:ph type="body" idx="2"/>
          </p:nvPr>
        </p:nvSpPr>
        <p:spPr>
          <a:xfrm>
            <a:off x="673250" y="2849849"/>
            <a:ext cx="5866800" cy="29832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C01E24"/>
              </a:buClr>
              <a:buSzPts val="2400"/>
              <a:buChar char="▪"/>
            </a:pPr>
            <a:r>
              <a:rPr lang="en-US" sz="2400"/>
              <a:t>Présenter le projet Mig-Health Apps et l'organisation de la formation.</a:t>
            </a:r>
            <a:endParaRPr/>
          </a:p>
          <a:p>
            <a:pPr marL="228600" lvl="0" indent="-228600" algn="l" rtl="0">
              <a:lnSpc>
                <a:spcPct val="100000"/>
              </a:lnSpc>
              <a:spcBef>
                <a:spcPts val="1200"/>
              </a:spcBef>
              <a:spcAft>
                <a:spcPts val="0"/>
              </a:spcAft>
              <a:buSzPts val="2400"/>
              <a:buChar char="▪"/>
            </a:pPr>
            <a:r>
              <a:rPr lang="en-US" sz="2400"/>
              <a:t>Aider le formateur à comprendre les principales caractéristiques des apprenants (y compris leurs compétences numériques).</a:t>
            </a:r>
            <a:endParaRPr sz="2000"/>
          </a:p>
          <a:p>
            <a:pPr marL="0" lvl="0" indent="0" algn="l" rtl="0">
              <a:lnSpc>
                <a:spcPct val="120000"/>
              </a:lnSpc>
              <a:spcBef>
                <a:spcPts val="1200"/>
              </a:spcBef>
              <a:spcAft>
                <a:spcPts val="0"/>
              </a:spcAft>
              <a:buSzPts val="2000"/>
              <a:buNone/>
            </a:pPr>
            <a:endParaRPr sz="2000"/>
          </a:p>
        </p:txBody>
      </p:sp>
      <p:pic>
        <p:nvPicPr>
          <p:cNvPr id="165" name="Google Shape;165;p6"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166" name="Google Shape;166;p6"/>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7"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173" name="Google Shape;173;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pPr>
            <a:r>
              <a:rPr lang="en-US" sz="2000">
                <a:solidFill>
                  <a:srgbClr val="C01E24"/>
                </a:solidFill>
              </a:rPr>
              <a:t>7.1.2</a:t>
            </a:r>
            <a:r>
              <a:rPr lang="en-US"/>
              <a:t/>
            </a:r>
            <a:br>
              <a:rPr lang="en-US"/>
            </a:br>
            <a:r>
              <a:rPr lang="en-US">
                <a:solidFill>
                  <a:srgbClr val="C01E24"/>
                </a:solidFill>
              </a:rPr>
              <a:t>Apps pour la santé des femmes</a:t>
            </a:r>
            <a:endParaRPr>
              <a:solidFill>
                <a:srgbClr val="C01E24"/>
              </a:solidFill>
            </a:endParaRPr>
          </a:p>
        </p:txBody>
      </p:sp>
      <p:sp>
        <p:nvSpPr>
          <p:cNvPr id="174" name="Google Shape;174;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175" name="Google Shape;175;p7"/>
          <p:cNvSpPr txBox="1">
            <a:spLocks noGrp="1"/>
          </p:cNvSpPr>
          <p:nvPr>
            <p:ph type="body" idx="2"/>
          </p:nvPr>
        </p:nvSpPr>
        <p:spPr>
          <a:xfrm>
            <a:off x="673239" y="2849843"/>
            <a:ext cx="5866709" cy="3470112"/>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200"/>
              <a:buChar char="▪"/>
            </a:pPr>
            <a:r>
              <a:rPr lang="en-US"/>
              <a:t>Sensibiliser à la santé des femmes et à son impact sur la communauté dans son ensemble.</a:t>
            </a:r>
            <a:endParaRPr/>
          </a:p>
          <a:p>
            <a:pPr marL="228600" lvl="0" indent="-228600" algn="l" rtl="0">
              <a:lnSpc>
                <a:spcPct val="120000"/>
              </a:lnSpc>
              <a:spcBef>
                <a:spcPts val="1200"/>
              </a:spcBef>
              <a:spcAft>
                <a:spcPts val="0"/>
              </a:spcAft>
              <a:buSzPts val="2200"/>
              <a:buChar char="▪"/>
            </a:pPr>
            <a:r>
              <a:rPr lang="en-US"/>
              <a:t>Encourager l'autogestion de la santé.</a:t>
            </a:r>
            <a:endParaRPr/>
          </a:p>
          <a:p>
            <a:pPr marL="228600" lvl="0" indent="-228600" algn="l" rtl="0">
              <a:lnSpc>
                <a:spcPct val="120000"/>
              </a:lnSpc>
              <a:spcBef>
                <a:spcPts val="1200"/>
              </a:spcBef>
              <a:spcAft>
                <a:spcPts val="0"/>
              </a:spcAft>
              <a:buSzPts val="2200"/>
              <a:buChar char="▪"/>
            </a:pPr>
            <a:r>
              <a:rPr lang="en-US"/>
              <a:t>Aider les apprenants à se familiariser avec l'utilisation de cette famille d'applications de santé.</a:t>
            </a:r>
            <a:endParaRPr/>
          </a:p>
        </p:txBody>
      </p:sp>
      <p:sp>
        <p:nvSpPr>
          <p:cNvPr id="176" name="Google Shape;176;p7"/>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a:t>
            </a: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title"/>
          </p:nvPr>
        </p:nvSpPr>
        <p:spPr>
          <a:xfrm>
            <a:off x="557999" y="670832"/>
            <a:ext cx="11396700" cy="59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Santé des femmes et préjugés sexistes</a:t>
            </a:r>
            <a:endParaRPr/>
          </a:p>
        </p:txBody>
      </p:sp>
      <p:sp>
        <p:nvSpPr>
          <p:cNvPr id="183" name="Google Shape;183;p8"/>
          <p:cNvSpPr txBox="1">
            <a:spLocks noGrp="1"/>
          </p:cNvSpPr>
          <p:nvPr>
            <p:ph type="body" idx="1"/>
          </p:nvPr>
        </p:nvSpPr>
        <p:spPr>
          <a:xfrm>
            <a:off x="762426" y="1389775"/>
            <a:ext cx="8067000" cy="5204100"/>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SzPts val="1860"/>
              <a:buNone/>
            </a:pPr>
            <a:r>
              <a:rPr lang="en-US" sz="2260">
                <a:latin typeface="Calibri"/>
                <a:ea typeface="Calibri"/>
                <a:cs typeface="Calibri"/>
                <a:sym typeface="Calibri"/>
              </a:rPr>
              <a:t>La santé des femmes est, à ce jour, un sujet d'intérêt mondial car, dans de nombreuses sociétés, elles représentent un groupe défavorisé, caractérisé par une discrimination enracinée dans des facteurs socioculturels.</a:t>
            </a:r>
            <a:endParaRPr sz="2105"/>
          </a:p>
          <a:p>
            <a:pPr marL="0" lvl="0" indent="0" algn="just" rtl="0">
              <a:lnSpc>
                <a:spcPct val="80000"/>
              </a:lnSpc>
              <a:spcBef>
                <a:spcPts val="1200"/>
              </a:spcBef>
              <a:spcAft>
                <a:spcPts val="0"/>
              </a:spcAft>
              <a:buSzPts val="1860"/>
              <a:buNone/>
            </a:pPr>
            <a:r>
              <a:rPr lang="en-US" sz="2260">
                <a:latin typeface="Calibri"/>
                <a:ea typeface="Calibri"/>
                <a:cs typeface="Calibri"/>
                <a:sym typeface="Calibri"/>
              </a:rPr>
              <a:t>Les obstacles qui entravent l'accès des femmes aux soins de santé :</a:t>
            </a:r>
            <a:endParaRPr sz="2105"/>
          </a:p>
          <a:p>
            <a:pPr marL="685800" lvl="1" indent="-212851" algn="just" rtl="0">
              <a:lnSpc>
                <a:spcPct val="80000"/>
              </a:lnSpc>
              <a:spcBef>
                <a:spcPts val="1200"/>
              </a:spcBef>
              <a:spcAft>
                <a:spcPts val="0"/>
              </a:spcAft>
              <a:buSzPts val="2632"/>
              <a:buChar char="▪"/>
            </a:pPr>
            <a:r>
              <a:rPr lang="en-US" sz="2260">
                <a:latin typeface="Calibri"/>
                <a:ea typeface="Calibri"/>
                <a:cs typeface="Calibri"/>
                <a:sym typeface="Calibri"/>
              </a:rPr>
              <a:t>Connaissance limitée de la santé des femmes ;</a:t>
            </a:r>
            <a:endParaRPr sz="2105"/>
          </a:p>
          <a:p>
            <a:pPr marL="685800" lvl="1" indent="-212851" algn="just" rtl="0">
              <a:lnSpc>
                <a:spcPct val="80000"/>
              </a:lnSpc>
              <a:spcBef>
                <a:spcPts val="1200"/>
              </a:spcBef>
              <a:spcAft>
                <a:spcPts val="0"/>
              </a:spcAft>
              <a:buSzPts val="2632"/>
              <a:buChar char="▪"/>
            </a:pPr>
            <a:r>
              <a:rPr lang="en-US" sz="2260">
                <a:latin typeface="Calibri"/>
                <a:ea typeface="Calibri"/>
                <a:cs typeface="Calibri"/>
                <a:sym typeface="Calibri"/>
              </a:rPr>
              <a:t>La stigmatisation sociale ;</a:t>
            </a:r>
            <a:endParaRPr sz="2105"/>
          </a:p>
          <a:p>
            <a:pPr marL="685800" lvl="1" indent="-212851" algn="just" rtl="0">
              <a:lnSpc>
                <a:spcPct val="80000"/>
              </a:lnSpc>
              <a:spcBef>
                <a:spcPts val="1200"/>
              </a:spcBef>
              <a:spcAft>
                <a:spcPts val="0"/>
              </a:spcAft>
              <a:buSzPts val="2632"/>
              <a:buChar char="▪"/>
            </a:pPr>
            <a:r>
              <a:rPr lang="en-US" sz="2260">
                <a:latin typeface="Calibri"/>
                <a:ea typeface="Calibri"/>
                <a:cs typeface="Calibri"/>
                <a:sym typeface="Calibri"/>
              </a:rPr>
              <a:t>Manque de fonds ;</a:t>
            </a:r>
            <a:endParaRPr sz="2105"/>
          </a:p>
          <a:p>
            <a:pPr marL="685800" lvl="1" indent="-212851" algn="just" rtl="0">
              <a:lnSpc>
                <a:spcPct val="80000"/>
              </a:lnSpc>
              <a:spcBef>
                <a:spcPts val="1200"/>
              </a:spcBef>
              <a:spcAft>
                <a:spcPts val="0"/>
              </a:spcAft>
              <a:buSzPts val="2632"/>
              <a:buChar char="▪"/>
            </a:pPr>
            <a:r>
              <a:rPr lang="en-US" sz="2260">
                <a:latin typeface="Calibri"/>
                <a:ea typeface="Calibri"/>
                <a:cs typeface="Calibri"/>
                <a:sym typeface="Calibri"/>
              </a:rPr>
              <a:t>Croyances traditionnelles.</a:t>
            </a:r>
            <a:endParaRPr sz="2105"/>
          </a:p>
          <a:p>
            <a:pPr marL="0" lvl="0" indent="0" algn="l" rtl="0">
              <a:lnSpc>
                <a:spcPct val="80000"/>
              </a:lnSpc>
              <a:spcBef>
                <a:spcPts val="1200"/>
              </a:spcBef>
              <a:spcAft>
                <a:spcPts val="0"/>
              </a:spcAft>
              <a:buSzPts val="1860"/>
              <a:buNone/>
            </a:pPr>
            <a:r>
              <a:rPr lang="en-US" sz="2260"/>
              <a:t>Bien que le monde s'adapte lentement aux problèmes de santé des femmes, les inégalités persistent, en particulier dans les pays en développement et parmi les femmes migrantes.</a:t>
            </a:r>
            <a:endParaRPr sz="2260" b="1" u="sng">
              <a:latin typeface="Calibri"/>
              <a:ea typeface="Calibri"/>
              <a:cs typeface="Calibri"/>
              <a:sym typeface="Calibri"/>
            </a:endParaRPr>
          </a:p>
          <a:p>
            <a:pPr marL="0" lvl="0" indent="0" algn="just" rtl="0">
              <a:lnSpc>
                <a:spcPct val="80000"/>
              </a:lnSpc>
              <a:spcBef>
                <a:spcPts val="1200"/>
              </a:spcBef>
              <a:spcAft>
                <a:spcPts val="0"/>
              </a:spcAft>
              <a:buSzPts val="1860"/>
              <a:buNone/>
            </a:pPr>
            <a:endParaRPr sz="2260">
              <a:latin typeface="Calibri"/>
              <a:ea typeface="Calibri"/>
              <a:cs typeface="Calibri"/>
              <a:sym typeface="Calibri"/>
            </a:endParaRPr>
          </a:p>
        </p:txBody>
      </p:sp>
      <p:sp>
        <p:nvSpPr>
          <p:cNvPr id="184" name="Google Shape;184;p8"/>
          <p:cNvSpPr/>
          <p:nvPr/>
        </p:nvSpPr>
        <p:spPr>
          <a:xfrm>
            <a:off x="7990527" y="-3925"/>
            <a:ext cx="42003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FFFFFF"/>
              </a:buClr>
              <a:buSzPts val="1665"/>
              <a:buFont typeface="Calibri"/>
              <a:buNone/>
            </a:pPr>
            <a:r>
              <a:rPr lang="en-US" sz="1665" b="0" i="0" u="none" strike="noStrike" cap="none">
                <a:solidFill>
                  <a:srgbClr val="FFFFFF"/>
                </a:solidFill>
                <a:latin typeface="Calibri"/>
                <a:ea typeface="Calibri"/>
                <a:cs typeface="Calibri"/>
                <a:sym typeface="Calibri"/>
              </a:rPr>
              <a:t>7.1.2 Applications de santé pour les femmes</a:t>
            </a:r>
            <a:endParaRPr sz="1665" b="0" i="0" u="none" strike="noStrike" cap="none">
              <a:solidFill>
                <a:srgbClr val="FFFFFF"/>
              </a:solidFill>
              <a:latin typeface="Calibri"/>
              <a:ea typeface="Calibri"/>
              <a:cs typeface="Calibri"/>
              <a:sym typeface="Calibri"/>
            </a:endParaRPr>
          </a:p>
        </p:txBody>
      </p:sp>
      <p:pic>
        <p:nvPicPr>
          <p:cNvPr id="185" name="Google Shape;185;p8"/>
          <p:cNvPicPr preferRelativeResize="0"/>
          <p:nvPr/>
        </p:nvPicPr>
        <p:blipFill rotWithShape="1">
          <a:blip r:embed="rId3">
            <a:alphaModFix/>
          </a:blip>
          <a:srcRect/>
          <a:stretch/>
        </p:blipFill>
        <p:spPr>
          <a:xfrm>
            <a:off x="9085100" y="3137975"/>
            <a:ext cx="3063750" cy="2355275"/>
          </a:xfrm>
          <a:prstGeom prst="rect">
            <a:avLst/>
          </a:prstGeom>
          <a:noFill/>
          <a:ln>
            <a:noFill/>
          </a:ln>
        </p:spPr>
      </p:pic>
      <p:sp>
        <p:nvSpPr>
          <p:cNvPr id="186" name="Google Shape;186;p8"/>
          <p:cNvSpPr/>
          <p:nvPr/>
        </p:nvSpPr>
        <p:spPr>
          <a:xfrm>
            <a:off x="9779022" y="6464806"/>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a:solidFill>
                  <a:srgbClr val="000000"/>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b="0" i="0" u="sng" strike="noStrike" cap="none">
                <a:solidFill>
                  <a:srgbClr val="000000"/>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b="0" i="0" u="none" strike="noStrike" cap="none">
              <a:solidFill>
                <a:srgbClr val="000000"/>
              </a:solidFill>
              <a:latin typeface="Calibri"/>
              <a:ea typeface="Calibri"/>
              <a:cs typeface="Calibri"/>
              <a:sym typeface="Calibri"/>
            </a:endParaRPr>
          </a:p>
        </p:txBody>
      </p:sp>
      <p:sp>
        <p:nvSpPr>
          <p:cNvPr id="187" name="Google Shape;187;p8"/>
          <p:cNvSpPr/>
          <p:nvPr/>
        </p:nvSpPr>
        <p:spPr>
          <a:xfrm>
            <a:off x="-3" y="0"/>
            <a:ext cx="7101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8"/>
          <p:cNvSpPr txBox="1"/>
          <p:nvPr/>
        </p:nvSpPr>
        <p:spPr>
          <a:xfrm>
            <a:off x="710000" y="0"/>
            <a:ext cx="55239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Santé des femmes et applications pertinentes  </a:t>
            </a:r>
            <a:endParaRPr/>
          </a:p>
        </p:txBody>
      </p:sp>
      <p:sp>
        <p:nvSpPr>
          <p:cNvPr id="189" name="Google Shape;189;p8"/>
          <p:cNvSpPr/>
          <p:nvPr/>
        </p:nvSpPr>
        <p:spPr>
          <a:xfrm>
            <a:off x="80372" y="89875"/>
            <a:ext cx="62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7.1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7.1 Session d_enseignement"/>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RkC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GQ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kZA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JGQ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JGQ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JGQ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RkChZFQaV5GsAAABvAAAAHAAAAHVuaXZlcnNhbC9sb2NhbF9zZXR0aW5ncy54bWwNyrEKwkAMANC9XxEySB3Uugn2rpujCK0fENogB7mk9ELRv/e2N7x++GaBnbeSTANezx0C62xL0k/A9/Q43RCKky4kphxQDWGITS82k4zsXmOBVejH28S5wvlJuc4XqbOkAu1B/B6PeInNH1BLAwQUAAIACACSkC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kpAoWeohDhNLAAAAbAAAABsAAAB1bml2ZXJzYWwvdW5pdmVyc2FsLnBuZy54bWyzsa/IzVEoSy0qzszPs1Uy1DNQsrfj5bIpKEoty0wtV6gAigEFIUBJoRLINUJwyzNTSjKAQiYmFgjBjNTM9IwSoKiBhRlcVB9oKABQSwECAAAUAAIACACpflBPNmFYAkcDAADhCQAAFAAAAAAAAAABAAAAAAAAAAAAdW5pdmVyc2FsL3BsYXllci54bWxQSwECAAAUAAIACACRkChZtTf0qBwFAADhEwAAHQAAAAAAAAABAAAAAAB5AwAAdW5pdmVyc2FsL2NvbW1vbl9tZXNzYWdlcy5sbmdQSwECAAAUAAIACACRkChZFR5gG6MAAAB/AQAALgAAAAAAAAABAAAAAADQCAAAdW5pdmVyc2FsL3BsYXliYWNrX2FuZF9uYXZpZ2F0aW9uX3NldHRpbmdzLnhtbFBLAQIAABQAAgAIAJGQKFl0STUfPAQAAAwVAAAnAAAAAAAAAAEAAAAAAL8JAAB1bml2ZXJzYWwvZmxhc2hfcHVibGlzaGluZ19zZXR0aW5ncy54bWxQSwECAAAUAAIACACRkChZN4uHansDAACsDAAAIQAAAAAAAAABAAAAAABADgAAdW5pdmVyc2FsL2ZsYXNoX3NraW5fc2V0dGluZ3MueG1sUEsBAgAAFAACAAgAkZAoWaavViM2BAAAlhQAACYAAAAAAAAAAQAAAAAA+hEAAHVuaXZlcnNhbC9odG1sX3B1Ymxpc2hpbmdfc2V0dGluZ3MueG1sUEsBAgAAFAACAAgAkZAoWSYPfuiwAQAAbwYAAB8AAAAAAAAAAQAAAAAAdBYAAHVuaXZlcnNhbC9odG1sX3NraW5fc2V0dGluZ3MuanNQSwECAAAUAAIACACRkChZFQaV5GsAAABvAAAAHAAAAAAAAAABAAAAAABhGAAAdW5pdmVyc2FsL2xvY2FsX3NldHRpbmdzLnhtbFBLAQIAABQAAgAIAJKQKFnCG66ZaBIAAPdNAAAXAAAAAAAAAAAAAAAAAAYZAAB1bml2ZXJzYWwvdW5pdmVyc2FsLnBuZ1BLAQIAABQAAgAIAJKQKFnqIQ4TSwAAAGwAAAAbAAAAAAAAAAEAAAAAAKMrAAB1bml2ZXJzYWwvdW5pdmVyc2FsLnBuZy54bWxQSwUGAAAAAAoACgAGAwAAJywAAAAA"/>
  <p:tag name="ISPRING_LMS_API_VERSION" val="SCORM 1.2"/>
  <p:tag name="ISPRING_ULTRA_SCORM_COURSE_ID" val="C48D5FEF-018B-44F3-9AC6-48DEE790C731"/>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7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 7.1 Session d_enseignement"/>
  <p:tag name="ISPRING_FIRST_PUBLISH" val="1"/>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2546</TotalTime>
  <Words>8228</Words>
  <Application>Microsoft Office PowerPoint</Application>
  <PresentationFormat>Ευρεία οθόνη</PresentationFormat>
  <Paragraphs>845</Paragraphs>
  <Slides>61</Slides>
  <Notes>61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61</vt:i4>
      </vt:variant>
    </vt:vector>
  </HeadingPairs>
  <TitlesOfParts>
    <vt:vector size="70" baseType="lpstr">
      <vt:lpstr>Calibri Light</vt: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Παρουσίαση του PowerPoint</vt:lpstr>
      <vt:lpstr>Partenaires</vt:lpstr>
      <vt:lpstr>Session d'enseignement :  Contenu</vt:lpstr>
      <vt:lpstr>Objectifs</vt:lpstr>
      <vt:lpstr>Compétences</vt:lpstr>
      <vt:lpstr>7.1.1 Introduction et présentation</vt:lpstr>
      <vt:lpstr>7.1.2 Apps pour la santé des femmes</vt:lpstr>
      <vt:lpstr>Santé des femmes et préjugés sexistes</vt:lpstr>
      <vt:lpstr>Santé des femmes et préjugés sexistes</vt:lpstr>
      <vt:lpstr>Santé des femmes et préjugés sexistes</vt:lpstr>
      <vt:lpstr>Prendre soin de soi</vt:lpstr>
      <vt:lpstr>Prendre soin de soi, c'est se donner les moyens d'agir</vt:lpstr>
      <vt:lpstr>Applications pour la santé des femmes</vt:lpstr>
      <vt:lpstr>Applications pour la santé des femmes</vt:lpstr>
      <vt:lpstr>La santé des femmes et vous</vt:lpstr>
      <vt:lpstr>7.1.3 Cycle menstruel et contraception</vt:lpstr>
      <vt:lpstr>Cycle menstruel</vt:lpstr>
      <vt:lpstr>Applications de suivi des règles</vt:lpstr>
      <vt:lpstr>Applications de suivi des règles</vt:lpstr>
      <vt:lpstr>Raisons d'utiliser les applications de suivi des règles</vt:lpstr>
      <vt:lpstr>Contraception</vt:lpstr>
      <vt:lpstr>Méthodes de contraception</vt:lpstr>
      <vt:lpstr>Applications de suivi des règles</vt:lpstr>
      <vt:lpstr>Applications de suivi des règles</vt:lpstr>
      <vt:lpstr>7.1.4 Grossesse et post-partum</vt:lpstr>
      <vt:lpstr>Grossesse</vt:lpstr>
      <vt:lpstr>Grossesse</vt:lpstr>
      <vt:lpstr>Santé maternelle et soins de grossesse</vt:lpstr>
      <vt:lpstr>Apps de suivi de grossesse</vt:lpstr>
      <vt:lpstr>Apps de suivi de grossesse</vt:lpstr>
      <vt:lpstr>Apps de suivi de grossesse</vt:lpstr>
      <vt:lpstr>Apps de suivi de grossesse</vt:lpstr>
      <vt:lpstr>7.1.5 Dépistage et prévention</vt:lpstr>
      <vt:lpstr>Différences de santé entre les hommes et les femmes</vt:lpstr>
      <vt:lpstr>Différences de santé entre les hommes et les femmes</vt:lpstr>
      <vt:lpstr>Cancers gynécologiques et mammaires</vt:lpstr>
      <vt:lpstr>Cancers gynécologiques et mammaires</vt:lpstr>
      <vt:lpstr>La prévention</vt:lpstr>
      <vt:lpstr>Dépistage</vt:lpstr>
      <vt:lpstr>Applications de dépistage et de prévention</vt:lpstr>
      <vt:lpstr>Applications de dépistage et de prévention</vt:lpstr>
      <vt:lpstr>7.1.6 La ménopause</vt:lpstr>
      <vt:lpstr>Ménopause</vt:lpstr>
      <vt:lpstr>Παρουσίαση του PowerPoint</vt:lpstr>
      <vt:lpstr>Symptômes de la ménopause</vt:lpstr>
      <vt:lpstr>Ménopause</vt:lpstr>
      <vt:lpstr>Avantages des applications sur la ménopause</vt:lpstr>
      <vt:lpstr>Applications sur la ménopause</vt:lpstr>
      <vt:lpstr>Applications sur la ménopause</vt:lpstr>
      <vt:lpstr>Applications sur la ménopause</vt:lpstr>
      <vt:lpstr>7.1.7 Discussion et évaluation</vt:lpstr>
      <vt:lpstr>Discussion</vt:lpstr>
      <vt:lpstr>Questionnaire d'évaluation </vt:lpstr>
      <vt:lpstr>Questionnaire d'évaluation </vt:lpstr>
      <vt:lpstr>Références et lectures complémentaires (1)</vt:lpstr>
      <vt:lpstr>Références et lectures complémentaires (2)</vt:lpstr>
      <vt:lpstr>Références et lectures complémentaires (3)</vt:lpstr>
      <vt:lpstr>Références et lectures complémentaires (4)</vt:lpstr>
      <vt:lpstr>Références et lectures complémentaires (5)</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7.1 Session d_enseignement</dc:title>
  <dc:creator>pantelis bbalaouras</dc:creator>
  <cp:lastModifiedBy>pantelis</cp:lastModifiedBy>
  <cp:revision>11</cp:revision>
  <dcterms:created xsi:type="dcterms:W3CDTF">2020-06-02T13:31:56Z</dcterms:created>
  <dcterms:modified xsi:type="dcterms:W3CDTF">2024-09-10T09:11:04Z</dcterms:modified>
</cp:coreProperties>
</file>