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33"/>
  </p:notesMasterIdLst>
  <p:sldIdLst>
    <p:sldId id="256" r:id="rId3"/>
    <p:sldId id="28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embeddedFontLst>
    <p:embeddedFont>
      <p:font typeface="Calibri Light" panose="020F0302020204030204" pitchFamily="34" charset="0"/>
      <p:regular r:id="rId34"/>
      <p:italic r:id="rId35"/>
    </p:embeddedFont>
    <p:embeddedFont>
      <p:font typeface="Impact" panose="020B0806030902050204" pitchFamily="34" charset="0"/>
      <p:regular r:id="rId36"/>
    </p:embeddedFont>
    <p:embeddedFont>
      <p:font typeface="Gill Sans" panose="020B0604020202020204" charset="0"/>
      <p:regular r:id="rId37"/>
      <p:bold r:id="rId38"/>
    </p:embeddedFont>
    <p:embeddedFont>
      <p:font typeface="Roboto" panose="02000000000000000000" pitchFamily="2"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gz0BJlNHqG7ZPQhXiHYSrLlm0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B1FDB0-4AF2-4D53-83D2-64E5957C52BF}">
  <a:tblStyle styleId="{D7B1FDB0-4AF2-4D53-83D2-64E5957C52B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Réf : </a:t>
            </a:r>
            <a:endParaRPr/>
          </a:p>
          <a:p>
            <a:pPr marL="0" lvl="0" indent="0" algn="l" rtl="0">
              <a:spcBef>
                <a:spcPts val="0"/>
              </a:spcBef>
              <a:spcAft>
                <a:spcPts val="0"/>
              </a:spcAft>
              <a:buNone/>
            </a:pPr>
            <a:r>
              <a:rPr lang="en-US"/>
              <a:t>https://www.fao.org/3/i3261e/i3261e.pdf</a:t>
            </a:r>
            <a:endParaRPr/>
          </a:p>
          <a:p>
            <a:pPr marL="0" lvl="0" indent="0" algn="l" rtl="0">
              <a:spcBef>
                <a:spcPts val="0"/>
              </a:spcBef>
              <a:spcAft>
                <a:spcPts val="0"/>
              </a:spcAft>
              <a:buNone/>
            </a:pPr>
            <a:endParaRPr/>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Réf : </a:t>
            </a:r>
            <a:endParaRPr/>
          </a:p>
          <a:p>
            <a:pPr marL="0" lvl="0" indent="0" algn="l" rtl="0">
              <a:spcBef>
                <a:spcPts val="0"/>
              </a:spcBef>
              <a:spcAft>
                <a:spcPts val="0"/>
              </a:spcAft>
              <a:buNone/>
            </a:pPr>
            <a:r>
              <a:rPr lang="en-US"/>
              <a:t>https://www.fao.org/3/i3261e/i3261e.pdf</a:t>
            </a:r>
            <a:endParaRPr/>
          </a:p>
          <a:p>
            <a:pPr marL="0" lvl="0" indent="0" algn="l" rtl="0">
              <a:spcBef>
                <a:spcPts val="0"/>
              </a:spcBef>
              <a:spcAft>
                <a:spcPts val="0"/>
              </a:spcAft>
              <a:buNone/>
            </a:pPr>
            <a:endParaRPr/>
          </a:p>
        </p:txBody>
      </p:sp>
      <p:sp>
        <p:nvSpPr>
          <p:cNvPr id="221" name="Google Shape;2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Réf : </a:t>
            </a:r>
            <a:endParaRPr/>
          </a:p>
          <a:p>
            <a:pPr marL="0" lvl="0" indent="0" algn="l" rtl="0">
              <a:spcBef>
                <a:spcPts val="0"/>
              </a:spcBef>
              <a:spcAft>
                <a:spcPts val="0"/>
              </a:spcAft>
              <a:buNone/>
            </a:pPr>
            <a:r>
              <a:rPr lang="en-US"/>
              <a:t>https://www.fao.org/3/i3261e/i3261e.pdf</a:t>
            </a:r>
            <a:endParaRPr/>
          </a:p>
          <a:p>
            <a:pPr marL="0" lvl="0" indent="0" algn="l" rtl="0">
              <a:spcBef>
                <a:spcPts val="0"/>
              </a:spcBef>
              <a:spcAft>
                <a:spcPts val="0"/>
              </a:spcAft>
              <a:buNone/>
            </a:pP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https://www.who.int/news-room/fact-sheets/detail/healthy-diet </a:t>
            </a:r>
            <a:endParaRPr/>
          </a:p>
          <a:p>
            <a:pPr marL="0" lvl="0" indent="0" algn="l" rtl="0">
              <a:spcBef>
                <a:spcPts val="0"/>
              </a:spcBef>
              <a:spcAft>
                <a:spcPts val="0"/>
              </a:spcAft>
              <a:buNone/>
            </a:pPr>
            <a:r>
              <a:rPr lang="en-US" b="1"/>
              <a:t>https://www.emro.who.int/nutrition/healthy-eating/index.html </a:t>
            </a:r>
            <a:endParaRPr/>
          </a:p>
          <a:p>
            <a:pPr marL="0" lvl="0" indent="0" algn="l" rtl="0">
              <a:spcBef>
                <a:spcPts val="0"/>
              </a:spcBef>
              <a:spcAft>
                <a:spcPts val="0"/>
              </a:spcAft>
              <a:buNone/>
            </a:pPr>
            <a:r>
              <a:rPr lang="en-US" b="1"/>
              <a:t>https://www.un.org/nutrition/sites/www.un.org.nutrition/files/nutrition_decade_infographic_1_nutrition_at_a_glance.pdf</a:t>
            </a:r>
            <a:endParaRPr b="1"/>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57" name="Google Shape;25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r>
              <a:rPr lang="en-US"/>
              <a:t>https://www.emro.who.int/nutrition/healthy-eating/index.html</a:t>
            </a:r>
            <a:endParaRPr/>
          </a:p>
          <a:p>
            <a:pPr marL="0" marR="0" lvl="0" indent="0" algn="l" rtl="0">
              <a:lnSpc>
                <a:spcPct val="100000"/>
              </a:lnSpc>
              <a:spcBef>
                <a:spcPts val="0"/>
              </a:spcBef>
              <a:spcAft>
                <a:spcPts val="0"/>
              </a:spcAft>
              <a:buClr>
                <a:schemeClr val="dk1"/>
              </a:buClr>
              <a:buSzPts val="1200"/>
              <a:buFont typeface="Calibri"/>
              <a:buNone/>
            </a:pPr>
            <a:r>
              <a:rPr lang="en-US"/>
              <a:t>https://www.who.int/news-room/fact-sheets/detail/healthy-diet</a:t>
            </a:r>
            <a:endParaRPr/>
          </a:p>
          <a:p>
            <a:pPr marL="0" marR="0" lvl="0" indent="0" algn="l" rtl="0">
              <a:lnSpc>
                <a:spcPct val="100000"/>
              </a:lnSpc>
              <a:spcBef>
                <a:spcPts val="0"/>
              </a:spcBef>
              <a:spcAft>
                <a:spcPts val="0"/>
              </a:spcAft>
              <a:buClr>
                <a:schemeClr val="dk1"/>
              </a:buClr>
              <a:buSzPts val="1200"/>
              <a:buFont typeface="Calibri"/>
              <a:buNone/>
            </a:pPr>
            <a:r>
              <a:rPr lang="en-US"/>
              <a:t>Alimentation saine. Le Caire : Bureau régional de l'OMS pour la Méditerranée orientale ; 2019. Licence : CC BY-NC-SA 3.0 IGO. </a:t>
            </a:r>
            <a:endParaRPr/>
          </a:p>
        </p:txBody>
      </p:sp>
      <p:sp>
        <p:nvSpPr>
          <p:cNvPr id="283" name="Google Shape;2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r>
              <a:rPr lang="en-US"/>
              <a:t>https://www.emro.who.int/nutrition/healthy-eating/index.html</a:t>
            </a:r>
            <a:endParaRPr/>
          </a:p>
          <a:p>
            <a:pPr marL="0" marR="0" lvl="0" indent="0" algn="l" rtl="0">
              <a:lnSpc>
                <a:spcPct val="100000"/>
              </a:lnSpc>
              <a:spcBef>
                <a:spcPts val="0"/>
              </a:spcBef>
              <a:spcAft>
                <a:spcPts val="0"/>
              </a:spcAft>
              <a:buClr>
                <a:schemeClr val="dk1"/>
              </a:buClr>
              <a:buSzPts val="1200"/>
              <a:buFont typeface="Calibri"/>
              <a:buNone/>
            </a:pPr>
            <a:r>
              <a:rPr lang="en-US"/>
              <a:t>https://www.who.int/news-room/fact-sheets/detail/healthy-diet</a:t>
            </a:r>
            <a:endParaRPr/>
          </a:p>
          <a:p>
            <a:pPr marL="0" marR="0" lvl="0" indent="0" algn="l" rtl="0">
              <a:lnSpc>
                <a:spcPct val="100000"/>
              </a:lnSpc>
              <a:spcBef>
                <a:spcPts val="0"/>
              </a:spcBef>
              <a:spcAft>
                <a:spcPts val="0"/>
              </a:spcAft>
              <a:buClr>
                <a:schemeClr val="dk1"/>
              </a:buClr>
              <a:buSzPts val="1200"/>
              <a:buFont typeface="Calibri"/>
              <a:buNone/>
            </a:pPr>
            <a:r>
              <a:rPr lang="en-US"/>
              <a:t>Alimentation saine. Le Caire : Bureau régional de l'OMS pour la Méditerranée orientale ; 2019. Licence : CC BY-NC-SA 3.0 IGO. </a:t>
            </a:r>
            <a:endParaRPr/>
          </a:p>
        </p:txBody>
      </p:sp>
      <p:sp>
        <p:nvSpPr>
          <p:cNvPr id="296" name="Google Shape;29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https://www.un.org/nutrition/sites/www.un.org.nutrition/files/nutrition_decade_infographic_1_nutrition_at_a_glance.pdf </a:t>
            </a:r>
            <a:endParaRPr/>
          </a:p>
          <a:p>
            <a:pPr marL="0" lvl="0" indent="0" algn="l" rtl="0">
              <a:spcBef>
                <a:spcPts val="0"/>
              </a:spcBef>
              <a:spcAft>
                <a:spcPts val="0"/>
              </a:spcAft>
              <a:buNone/>
            </a:pPr>
            <a:r>
              <a:rPr lang="en-US" b="1"/>
              <a:t>https://www.fao.org/3/i3261e/i3261e.pdf - thème 1 leçon 3 </a:t>
            </a:r>
            <a:endParaRPr b="1"/>
          </a:p>
        </p:txBody>
      </p:sp>
      <p:sp>
        <p:nvSpPr>
          <p:cNvPr id="309" name="Google Shape;3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28046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a:t>https://www.emro.who.int/nutrition/healthy-eating/index.html</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lvl="0" indent="0" algn="l" rtl="0">
              <a:spcBef>
                <a:spcPts val="0"/>
              </a:spcBef>
              <a:spcAft>
                <a:spcPts val="0"/>
              </a:spcAft>
              <a:buNone/>
            </a:pPr>
            <a:endParaRPr b="1"/>
          </a:p>
        </p:txBody>
      </p:sp>
      <p:sp>
        <p:nvSpPr>
          <p:cNvPr id="319" name="Google Shape;31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Https://pixabay.com/illustrations/goals-smart-target-1262375/ </a:t>
            </a:r>
            <a:br>
              <a:rPr lang="en-US" b="1"/>
            </a:br>
            <a:r>
              <a:rPr lang="en-US" b="1"/>
              <a:t/>
            </a:r>
            <a:br>
              <a:rPr lang="en-US" b="1"/>
            </a:br>
            <a:endParaRPr b="1"/>
          </a:p>
        </p:txBody>
      </p:sp>
      <p:sp>
        <p:nvSpPr>
          <p:cNvPr id="332" name="Google Shape;3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r>
              <a:rPr lang="en-US"/>
              <a:t>https://www.emro.who.int/nutrition/healthy-eating/index.html</a:t>
            </a:r>
            <a:endParaRPr/>
          </a:p>
          <a:p>
            <a:pPr marL="0" marR="0" lvl="0" indent="0" algn="l" rtl="0">
              <a:lnSpc>
                <a:spcPct val="100000"/>
              </a:lnSpc>
              <a:spcBef>
                <a:spcPts val="0"/>
              </a:spcBef>
              <a:spcAft>
                <a:spcPts val="0"/>
              </a:spcAft>
              <a:buClr>
                <a:schemeClr val="dk1"/>
              </a:buClr>
              <a:buSzPts val="1200"/>
              <a:buFont typeface="Calibri"/>
              <a:buNone/>
            </a:pPr>
            <a:r>
              <a:rPr lang="en-US"/>
              <a:t>https://www.who.int/news-room/fact-sheets/detail/healthy-diet</a:t>
            </a:r>
            <a:endParaRPr/>
          </a:p>
          <a:p>
            <a:pPr marL="0" marR="0" lvl="0" indent="0" algn="l" rtl="0">
              <a:lnSpc>
                <a:spcPct val="100000"/>
              </a:lnSpc>
              <a:spcBef>
                <a:spcPts val="0"/>
              </a:spcBef>
              <a:spcAft>
                <a:spcPts val="0"/>
              </a:spcAft>
              <a:buClr>
                <a:schemeClr val="dk1"/>
              </a:buClr>
              <a:buSzPts val="1200"/>
              <a:buFont typeface="Calibri"/>
              <a:buNone/>
            </a:pPr>
            <a:r>
              <a:rPr lang="en-US"/>
              <a:t>Alimentation saine. Le Caire : Bureau régional de l'OMS pour la Méditerranée orientale ; 2019. Licence : CC BY-NC-SA 3.0 IGO. </a:t>
            </a:r>
            <a:endParaRPr/>
          </a:p>
        </p:txBody>
      </p:sp>
      <p:sp>
        <p:nvSpPr>
          <p:cNvPr id="342" name="Google Shape;3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55" name="Google Shape;35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Lien hypertexte</a:t>
            </a:r>
            <a:endParaRPr/>
          </a:p>
          <a:p>
            <a:pPr marL="0" lvl="0" indent="0" algn="l" rtl="0">
              <a:spcBef>
                <a:spcPts val="0"/>
              </a:spcBef>
              <a:spcAft>
                <a:spcPts val="0"/>
              </a:spcAft>
              <a:buNone/>
            </a:pPr>
            <a:r>
              <a:rPr lang="en-US" b="1"/>
              <a:t>Source 🡪 https://pixabay.com/vectors/questions-man-head-success-lamp-2519654/</a:t>
            </a: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365" name="Google Shape;36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Lien hypertexte</a:t>
            </a:r>
            <a:endParaRPr/>
          </a:p>
          <a:p>
            <a:pPr marL="0" lvl="0" indent="0" algn="l" rtl="0">
              <a:spcBef>
                <a:spcPts val="0"/>
              </a:spcBef>
              <a:spcAft>
                <a:spcPts val="0"/>
              </a:spcAft>
              <a:buNone/>
            </a:pPr>
            <a:r>
              <a:rPr lang="en-US" b="1"/>
              <a:t>Source 🡪 https://pixabay.com/vectors/questions-man-head-success-lamp-2519654/</a:t>
            </a: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378" name="Google Shape;37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Lien hypertexte</a:t>
            </a:r>
            <a:endParaRPr/>
          </a:p>
          <a:p>
            <a:pPr marL="0" lvl="0" indent="0" algn="l" rtl="0">
              <a:spcBef>
                <a:spcPts val="0"/>
              </a:spcBef>
              <a:spcAft>
                <a:spcPts val="0"/>
              </a:spcAft>
              <a:buNone/>
            </a:pPr>
            <a:r>
              <a:rPr lang="en-US" b="1"/>
              <a:t>Source 🡪 https://pixabay.com/vectors/questions-man-head-success-lamp-2519654/</a:t>
            </a: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391" name="Google Shape;39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 dshs.wa.gov/altsa/program-services/nutrition-education </a:t>
            </a:r>
            <a:endParaRPr/>
          </a:p>
          <a:p>
            <a:pPr marL="0" lvl="0" indent="0" algn="l" rtl="0">
              <a:spcBef>
                <a:spcPts val="0"/>
              </a:spcBef>
              <a:spcAft>
                <a:spcPts val="0"/>
              </a:spcAft>
              <a:buNone/>
            </a:pPr>
            <a:endParaRPr/>
          </a:p>
          <a:p>
            <a:pPr marL="0" lvl="0" indent="0" algn="l" rtl="0">
              <a:spcBef>
                <a:spcPts val="0"/>
              </a:spcBef>
              <a:spcAft>
                <a:spcPts val="0"/>
              </a:spcAft>
              <a:buNone/>
            </a:pPr>
            <a:r>
              <a:rPr lang="en-US" i="1">
                <a:solidFill>
                  <a:srgbClr val="FF0000"/>
                </a:solidFill>
              </a:rPr>
              <a:t>Acquérir des connaissances générales sur la nutrition</a:t>
            </a:r>
            <a:endParaRPr/>
          </a:p>
          <a:p>
            <a:pPr marL="0" lvl="0" indent="0" algn="l" rtl="0">
              <a:spcBef>
                <a:spcPts val="0"/>
              </a:spcBef>
              <a:spcAft>
                <a:spcPts val="0"/>
              </a:spcAft>
              <a:buNone/>
            </a:pPr>
            <a:r>
              <a:rPr lang="en-US" i="1">
                <a:solidFill>
                  <a:srgbClr val="FF0000"/>
                </a:solidFill>
              </a:rPr>
              <a:t>Fournir les connaissances et les compétences nécessaires à une réflexion critique sur l'alimentation et la santé afin que l'individu puisse faire des choix alimentaires sains à partir d'une offre alimentaire de plus en plus complexe. ΤΡΟΠΟΠΟΙΗΣΕ ΤΟ </a:t>
            </a:r>
            <a:endParaRPr i="1">
              <a:solidFill>
                <a:srgbClr val="FF0000"/>
              </a:solidFill>
            </a:endParaRPr>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Encyclopedia Britannica : ''La </a:t>
            </a:r>
            <a:r>
              <a:rPr lang="en-US" i="1"/>
              <a:t>nutrition humaine est le processus par lequel les substances contenues dans les aliments sont transformées en tissus corporels et fournissent l'énergie nécessaire à l'ensemble des activités physiques et mentales qui constituent la vie humaine</a:t>
            </a:r>
            <a:r>
              <a:rPr lang="en-US"/>
              <a:t>.'' https://www.britannica.com/science/human-nutrition </a:t>
            </a:r>
            <a:endParaRPr/>
          </a:p>
          <a:p>
            <a:pPr marL="0" marR="0" lvl="0" indent="0" algn="l" rtl="0">
              <a:lnSpc>
                <a:spcPct val="100000"/>
              </a:lnSpc>
              <a:spcBef>
                <a:spcPts val="0"/>
              </a:spcBef>
              <a:spcAft>
                <a:spcPts val="0"/>
              </a:spcAft>
              <a:buClr>
                <a:schemeClr val="dk1"/>
              </a:buClr>
              <a:buSzPts val="1200"/>
              <a:buFont typeface="Calibri"/>
              <a:buNone/>
            </a:pPr>
            <a:endParaRPr i="1"/>
          </a:p>
          <a:p>
            <a:pPr marL="0" lvl="0" indent="0" algn="l" rtl="0">
              <a:spcBef>
                <a:spcPts val="0"/>
              </a:spcBef>
              <a:spcAft>
                <a:spcPts val="0"/>
              </a:spcAft>
              <a:buNone/>
            </a:pPr>
            <a:r>
              <a:rPr lang="en-US" b="1"/>
              <a:t/>
            </a:r>
            <a:br>
              <a:rPr lang="en-US" b="1"/>
            </a:br>
            <a:r>
              <a:rPr lang="en-US"/>
              <a:t>Réf : </a:t>
            </a:r>
            <a:endParaRPr/>
          </a:p>
          <a:p>
            <a:pPr marL="0" lvl="0" indent="0" algn="l" rtl="0">
              <a:spcBef>
                <a:spcPts val="0"/>
              </a:spcBef>
              <a:spcAft>
                <a:spcPts val="0"/>
              </a:spcAft>
              <a:buNone/>
            </a:pPr>
            <a:r>
              <a:rPr lang="en-US"/>
              <a:t>https://www.fao.org/3/i3261e/i3261e.pdf</a:t>
            </a:r>
            <a:endParaRPr/>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Réf : </a:t>
            </a:r>
            <a:endParaRPr/>
          </a:p>
          <a:p>
            <a:pPr marL="0" lvl="0" indent="0" algn="l" rtl="0">
              <a:spcBef>
                <a:spcPts val="0"/>
              </a:spcBef>
              <a:spcAft>
                <a:spcPts val="0"/>
              </a:spcAft>
              <a:buNone/>
            </a:pPr>
            <a:r>
              <a:rPr lang="en-US"/>
              <a:t>https://www.fao.org/3/i3261e/i3261e.pdf</a:t>
            </a:r>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32"/>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32"/>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3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2"/>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3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3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28" name="Google Shape;28;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4"/>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5"/>
          <p:cNvSpPr txBox="1"/>
          <p:nvPr/>
        </p:nvSpPr>
        <p:spPr>
          <a:xfrm>
            <a:off x="0" y="81370"/>
            <a:ext cx="8709225" cy="3928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4.1 </a:t>
            </a:r>
            <a:r>
              <a:rPr lang="en-US" sz="2400">
                <a:solidFill>
                  <a:schemeClr val="dk1"/>
                </a:solidFill>
                <a:latin typeface="Arial"/>
                <a:ea typeface="Arial"/>
                <a:cs typeface="Arial"/>
                <a:sym typeface="Arial"/>
              </a:rPr>
              <a:t> </a:t>
            </a:r>
            <a:r>
              <a:rPr lang="en-US" sz="1800">
                <a:solidFill>
                  <a:srgbClr val="7F7F7F"/>
                </a:solidFill>
                <a:latin typeface="Arial"/>
                <a:ea typeface="Arial"/>
                <a:cs typeface="Arial"/>
                <a:sym typeface="Arial"/>
              </a:rPr>
              <a:t>Health apps for rest routines </a:t>
            </a:r>
            <a:endParaRPr sz="1800">
              <a:solidFill>
                <a:srgbClr val="7F7F7F"/>
              </a:solidFill>
              <a:latin typeface="Arial"/>
              <a:ea typeface="Arial"/>
              <a:cs typeface="Arial"/>
              <a:sym typeface="Arial"/>
            </a:endParaRPr>
          </a:p>
        </p:txBody>
      </p:sp>
      <p:pic>
        <p:nvPicPr>
          <p:cNvPr id="44" name="Google Shape;44;p3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6"/>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36"/>
          <p:cNvSpPr txBox="1"/>
          <p:nvPr/>
        </p:nvSpPr>
        <p:spPr>
          <a:xfrm>
            <a:off x="0" y="98623"/>
            <a:ext cx="8709225" cy="38779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4.1 </a:t>
            </a:r>
            <a:r>
              <a:rPr lang="en-US" sz="2400">
                <a:solidFill>
                  <a:schemeClr val="dk1"/>
                </a:solidFill>
                <a:latin typeface="Arial"/>
                <a:ea typeface="Arial"/>
                <a:cs typeface="Arial"/>
                <a:sym typeface="Arial"/>
              </a:rPr>
              <a:t> </a:t>
            </a:r>
            <a:r>
              <a:rPr lang="en-US" sz="1800">
                <a:solidFill>
                  <a:srgbClr val="7F7F7F"/>
                </a:solidFill>
                <a:latin typeface="Arial"/>
                <a:ea typeface="Arial"/>
                <a:cs typeface="Arial"/>
                <a:sym typeface="Arial"/>
              </a:rPr>
              <a:t>Health apps for rest routines </a:t>
            </a:r>
            <a:endParaRPr sz="180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3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7"/>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7"/>
          <p:cNvSpPr txBox="1"/>
          <p:nvPr/>
        </p:nvSpPr>
        <p:spPr>
          <a:xfrm>
            <a:off x="0" y="98623"/>
            <a:ext cx="8709225" cy="38779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4.1 </a:t>
            </a:r>
            <a:r>
              <a:rPr lang="en-US" sz="2400">
                <a:solidFill>
                  <a:schemeClr val="dk1"/>
                </a:solidFill>
                <a:latin typeface="Arial"/>
                <a:ea typeface="Arial"/>
                <a:cs typeface="Arial"/>
                <a:sym typeface="Arial"/>
              </a:rPr>
              <a:t> </a:t>
            </a:r>
            <a:r>
              <a:rPr lang="en-US" sz="1800">
                <a:solidFill>
                  <a:srgbClr val="7F7F7F"/>
                </a:solidFill>
                <a:latin typeface="Arial"/>
                <a:ea typeface="Arial"/>
                <a:cs typeface="Arial"/>
                <a:sym typeface="Arial"/>
              </a:rPr>
              <a:t>Health apps for rest routines </a:t>
            </a:r>
            <a:endParaRPr sz="180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39"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38"/>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vectors/homeless-beggar-social-care-sad-694962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llustrations/sheep-sleeping-fantasy-animal-7178748/"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illustrations/sheep-sleeping-fantasy-animal-717874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checklist-to-do-activities-boxes-176643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vectors/relax-sleeping-resting-stickman-15184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vectors/alien-smiley-green-sleepy-sleeping-29425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20/09/17/19/43/sleep-5580199_1280.p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illustrations/music-relax-headphone-181310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cdn.pixabay.com/photo/2016/04/01/09/38/bed-1299479_1280.pn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photos/sleep-insta-instagram-subscribe-6083398/"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illustrations/sheep-sleep-asleep-moon-stars-736380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illustrations/sheep-sleep-asleep-moon-stars-736380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pixabay.com/service/licen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illustrations/bed-sleep-cat-dream-kitten-2932284/"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7/s13167-020-00205-2"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9.jpg"/><Relationship Id="rId18" Type="http://schemas.openxmlformats.org/officeDocument/2006/relationships/hyperlink" Target="http://www.amsed.fr/" TargetMode="External"/><Relationship Id="rId3" Type="http://schemas.openxmlformats.org/officeDocument/2006/relationships/image" Target="../media/image14.jpg"/><Relationship Id="rId21" Type="http://schemas.openxmlformats.org/officeDocument/2006/relationships/image" Target="../media/image23.jpg"/><Relationship Id="rId7" Type="http://schemas.openxmlformats.org/officeDocument/2006/relationships/image" Target="../media/image16.jpg"/><Relationship Id="rId12" Type="http://schemas.openxmlformats.org/officeDocument/2006/relationships/hyperlink" Target="https://www.media-k.eu/" TargetMode="External"/><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8.jpg"/><Relationship Id="rId5" Type="http://schemas.openxmlformats.org/officeDocument/2006/relationships/image" Target="../media/image15.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7.jpg"/><Relationship Id="rId14" Type="http://schemas.openxmlformats.org/officeDocument/2006/relationships/hyperlink" Target="https://www.oxfamitalia.org/" TargetMode="External"/><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png"/><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vectors/camouflage-cartoon-comic-pretension-129738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pixabay.com/service/license-summa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llustrations/bed-sleep-night-sleeping-41837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4 - Session </a:t>
            </a:r>
            <a:r>
              <a:rPr lang="en-US" sz="3400" b="1" i="0" u="none" strike="noStrike" cap="none" dirty="0" err="1">
                <a:solidFill>
                  <a:srgbClr val="C00000"/>
                </a:solidFill>
                <a:latin typeface="Calibri"/>
                <a:ea typeface="Calibri"/>
                <a:cs typeface="Calibri"/>
                <a:sym typeface="Calibri"/>
              </a:rPr>
              <a:t>d'enseignement</a:t>
            </a:r>
            <a:r>
              <a:rPr lang="en-US" sz="3400" b="1" i="0" u="none" strike="noStrike" cap="none" dirty="0">
                <a:solidFill>
                  <a:srgbClr val="C00000"/>
                </a:solidFill>
                <a:latin typeface="Calibri"/>
                <a:ea typeface="Calibri"/>
                <a:cs typeface="Calibri"/>
                <a:sym typeface="Calibri"/>
              </a:rPr>
              <a:t> </a:t>
            </a:r>
            <a:r>
              <a:rPr lang="en-US" sz="2400" b="1" i="0" u="none" strike="noStrike" cap="none" dirty="0">
                <a:solidFill>
                  <a:srgbClr val="C00000"/>
                </a:solidFill>
                <a:latin typeface="Calibri"/>
                <a:ea typeface="Calibri"/>
                <a:cs typeface="Calibri"/>
                <a:sym typeface="Calibri"/>
              </a:rPr>
              <a:t>(4.1)</a:t>
            </a:r>
            <a:r>
              <a:rPr lang="en-US" sz="2400" b="1" i="0" u="none" strike="noStrike" cap="none" dirty="0">
                <a:solidFill>
                  <a:schemeClr val="dk1"/>
                </a:solidFill>
                <a:latin typeface="Calibri"/>
                <a:ea typeface="Calibri"/>
                <a:cs typeface="Calibri"/>
                <a:sym typeface="Calibri"/>
              </a:rPr>
              <a:t/>
            </a:r>
            <a:br>
              <a:rPr lang="en-US" sz="2400" b="1" i="0" u="none" strike="noStrike" cap="none" dirty="0">
                <a:solidFill>
                  <a:schemeClr val="dk1"/>
                </a:solidFill>
                <a:latin typeface="Calibri"/>
                <a:ea typeface="Calibri"/>
                <a:cs typeface="Calibri"/>
                <a:sym typeface="Calibri"/>
              </a:rPr>
            </a:br>
            <a:r>
              <a:rPr lang="en-US" sz="3400" b="1" i="0" u="none" strike="noStrike" cap="none" dirty="0">
                <a:solidFill>
                  <a:schemeClr val="dk1"/>
                </a:solidFill>
                <a:latin typeface="Calibri"/>
                <a:ea typeface="Calibri"/>
                <a:cs typeface="Calibri"/>
                <a:sym typeface="Calibri"/>
              </a:rPr>
              <a:t>Applications de santé pour les routines de repos</a:t>
            </a:r>
            <a:endParaRPr dirty="0"/>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C01E2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2F2F2"/>
                </a:solidFill>
                <a:latin typeface="Calibri"/>
                <a:ea typeface="Calibri"/>
                <a:cs typeface="Calibri"/>
                <a:sym typeface="Calibri"/>
              </a:rPr>
              <a:t>4</a:t>
            </a:r>
            <a:endParaRPr sz="2400" b="1">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6</a:t>
            </a:r>
            <a:endParaRPr sz="2400">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title"/>
          </p:nvPr>
        </p:nvSpPr>
        <p:spPr>
          <a:xfrm>
            <a:off x="610139" y="737318"/>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Difficultés de sommeil courantes chez les populations migrantes</a:t>
            </a:r>
            <a:endParaRPr/>
          </a:p>
        </p:txBody>
      </p:sp>
      <p:sp>
        <p:nvSpPr>
          <p:cNvPr id="198" name="Google Shape;198;p9"/>
          <p:cNvSpPr txBox="1"/>
          <p:nvPr/>
        </p:nvSpPr>
        <p:spPr>
          <a:xfrm>
            <a:off x="610139" y="1288047"/>
            <a:ext cx="7404972" cy="4893408"/>
          </a:xfrm>
          <a:prstGeom prst="rect">
            <a:avLst/>
          </a:prstGeom>
          <a:noFill/>
          <a:ln>
            <a:noFill/>
          </a:ln>
        </p:spPr>
        <p:txBody>
          <a:bodyPr spcFirstLastPara="1" wrap="square" lIns="91425" tIns="45700" rIns="91425" bIns="45700" anchor="t" anchorCtr="0">
            <a:normAutofit fontScale="85000" lnSpcReduction="1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Les troubles du sommeil sont principalement liés au stress d'adaptation dans le pays d'accueil, aux traumatismes, aux antécédents de torture ou de mauvais traitements et à la guerre.</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Les difficultés les plus courantes sont les suivantes : </a:t>
            </a:r>
            <a:endParaRPr/>
          </a:p>
          <a:p>
            <a:pPr marL="685800" marR="0" lvl="1" indent="-228600" algn="l" rtl="0">
              <a:lnSpc>
                <a:spcPct val="120000"/>
              </a:lnSpc>
              <a:spcBef>
                <a:spcPts val="1200"/>
              </a:spcBef>
              <a:spcAft>
                <a:spcPts val="0"/>
              </a:spcAft>
              <a:buClr>
                <a:srgbClr val="C01E24"/>
              </a:buClr>
              <a:buSzPct val="120000"/>
              <a:buFont typeface="Courier New"/>
              <a:buChar char="o"/>
            </a:pPr>
            <a:r>
              <a:rPr lang="en-US" sz="2600" b="0" i="0" u="none" strike="noStrike" cap="none">
                <a:solidFill>
                  <a:schemeClr val="dk1"/>
                </a:solidFill>
                <a:latin typeface="Calibri"/>
                <a:ea typeface="Calibri"/>
                <a:cs typeface="Calibri"/>
                <a:sym typeface="Calibri"/>
              </a:rPr>
              <a:t>Insomnie</a:t>
            </a:r>
            <a:endParaRPr/>
          </a:p>
          <a:p>
            <a:pPr marL="685800" marR="0" lvl="1" indent="-228600" algn="l" rtl="0">
              <a:lnSpc>
                <a:spcPct val="120000"/>
              </a:lnSpc>
              <a:spcBef>
                <a:spcPts val="1200"/>
              </a:spcBef>
              <a:spcAft>
                <a:spcPts val="0"/>
              </a:spcAft>
              <a:buClr>
                <a:srgbClr val="C01E24"/>
              </a:buClr>
              <a:buSzPct val="120000"/>
              <a:buFont typeface="Courier New"/>
              <a:buChar char="o"/>
            </a:pPr>
            <a:r>
              <a:rPr lang="en-US" sz="2600" b="0" i="0" u="none" strike="noStrike" cap="none">
                <a:solidFill>
                  <a:schemeClr val="dk1"/>
                </a:solidFill>
                <a:latin typeface="Calibri"/>
                <a:ea typeface="Calibri"/>
                <a:cs typeface="Calibri"/>
                <a:sym typeface="Calibri"/>
              </a:rPr>
              <a:t>Mauvaise qualité du sommeil</a:t>
            </a:r>
            <a:endParaRPr/>
          </a:p>
          <a:p>
            <a:pPr marL="685800" marR="0" lvl="1" indent="-228600" algn="l" rtl="0">
              <a:lnSpc>
                <a:spcPct val="120000"/>
              </a:lnSpc>
              <a:spcBef>
                <a:spcPts val="1200"/>
              </a:spcBef>
              <a:spcAft>
                <a:spcPts val="0"/>
              </a:spcAft>
              <a:buClr>
                <a:srgbClr val="C01E24"/>
              </a:buClr>
              <a:buSzPct val="120000"/>
              <a:buFont typeface="Courier New"/>
              <a:buChar char="o"/>
            </a:pPr>
            <a:r>
              <a:rPr lang="en-US" sz="2600" b="0" i="0" u="none" strike="noStrike" cap="none">
                <a:solidFill>
                  <a:schemeClr val="dk1"/>
                </a:solidFill>
                <a:latin typeface="Calibri"/>
                <a:ea typeface="Calibri"/>
                <a:cs typeface="Calibri"/>
                <a:sym typeface="Calibri"/>
              </a:rPr>
              <a:t>Cauchemars </a:t>
            </a:r>
            <a:endParaRPr/>
          </a:p>
          <a:p>
            <a:pPr marL="685800" marR="0" lvl="1" indent="-228600" algn="l" rtl="0">
              <a:lnSpc>
                <a:spcPct val="120000"/>
              </a:lnSpc>
              <a:spcBef>
                <a:spcPts val="1200"/>
              </a:spcBef>
              <a:spcAft>
                <a:spcPts val="0"/>
              </a:spcAft>
              <a:buClr>
                <a:srgbClr val="C01E24"/>
              </a:buClr>
              <a:buSzPct val="120000"/>
              <a:buFont typeface="Courier New"/>
              <a:buChar char="o"/>
            </a:pPr>
            <a:r>
              <a:rPr lang="en-US" sz="2600" b="0" i="0" u="none" strike="noStrike" cap="none">
                <a:solidFill>
                  <a:schemeClr val="dk1"/>
                </a:solidFill>
                <a:latin typeface="Calibri"/>
                <a:ea typeface="Calibri"/>
                <a:cs typeface="Calibri"/>
                <a:sym typeface="Calibri"/>
              </a:rPr>
              <a:t>Dormir pendant de courtes périodes à la fois (pauses) </a:t>
            </a:r>
            <a:endParaRPr/>
          </a:p>
          <a:p>
            <a:pPr marL="685800" marR="0" lvl="1" indent="-228600" algn="l" rtl="0">
              <a:lnSpc>
                <a:spcPct val="120000"/>
              </a:lnSpc>
              <a:spcBef>
                <a:spcPts val="1200"/>
              </a:spcBef>
              <a:spcAft>
                <a:spcPts val="0"/>
              </a:spcAft>
              <a:buClr>
                <a:srgbClr val="C01E24"/>
              </a:buClr>
              <a:buSzPct val="120000"/>
              <a:buFont typeface="Courier New"/>
              <a:buChar char="o"/>
            </a:pPr>
            <a:r>
              <a:rPr lang="en-US" sz="2600" b="0" i="0" u="none" strike="noStrike" cap="none">
                <a:solidFill>
                  <a:schemeClr val="dk1"/>
                </a:solidFill>
                <a:latin typeface="Calibri"/>
                <a:ea typeface="Calibri"/>
                <a:cs typeface="Calibri"/>
                <a:sym typeface="Calibri"/>
              </a:rPr>
              <a:t>Paralysie du sommeil (surtout chez les réfugiés)</a:t>
            </a:r>
            <a:endParaRPr sz="2200" b="0" i="0" u="none" strike="noStrike" cap="none">
              <a:solidFill>
                <a:schemeClr val="dk1"/>
              </a:solidFill>
              <a:latin typeface="Calibri"/>
              <a:ea typeface="Calibri"/>
              <a:cs typeface="Calibri"/>
              <a:sym typeface="Calibri"/>
            </a:endParaRPr>
          </a:p>
        </p:txBody>
      </p:sp>
      <p:sp>
        <p:nvSpPr>
          <p:cNvPr id="199" name="Google Shape;199;p9"/>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200" name="Google Shape;200;p9"/>
          <p:cNvPicPr preferRelativeResize="0"/>
          <p:nvPr/>
        </p:nvPicPr>
        <p:blipFill rotWithShape="1">
          <a:blip r:embed="rId5">
            <a:alphaModFix/>
          </a:blip>
          <a:srcRect l="29167" t="12827" r="25468" b="17807"/>
          <a:stretch/>
        </p:blipFill>
        <p:spPr>
          <a:xfrm>
            <a:off x="8631179" y="2192972"/>
            <a:ext cx="3426105" cy="3745025"/>
          </a:xfrm>
          <a:prstGeom prst="rect">
            <a:avLst/>
          </a:prstGeom>
          <a:noFill/>
          <a:ln>
            <a:noFill/>
          </a:ln>
        </p:spPr>
      </p:pic>
      <p:sp>
        <p:nvSpPr>
          <p:cNvPr id="201" name="Google Shape;201;p9"/>
          <p:cNvSpPr/>
          <p:nvPr/>
        </p:nvSpPr>
        <p:spPr>
          <a:xfrm>
            <a:off x="6973352" y="-3925"/>
            <a:ext cx="5217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4.1.1 Informations générales sur les routines de repos</a:t>
            </a:r>
            <a:endParaRPr sz="1665">
              <a:solidFill>
                <a:schemeClr val="lt1"/>
              </a:solidFill>
              <a:latin typeface="Calibri"/>
              <a:ea typeface="Calibri"/>
              <a:cs typeface="Calibri"/>
              <a:sym typeface="Calibri"/>
            </a:endParaRPr>
          </a:p>
        </p:txBody>
      </p:sp>
      <p:sp>
        <p:nvSpPr>
          <p:cNvPr id="202" name="Google Shape;202;p9"/>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9"/>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204" name="Google Shape;204;p9"/>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body" idx="1"/>
          </p:nvPr>
        </p:nvSpPr>
        <p:spPr>
          <a:xfrm>
            <a:off x="557999" y="1800000"/>
            <a:ext cx="6745912" cy="3844444"/>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00000"/>
              </a:lnSpc>
              <a:spcBef>
                <a:spcPts val="0"/>
              </a:spcBef>
              <a:spcAft>
                <a:spcPts val="0"/>
              </a:spcAft>
              <a:buSzPct val="100000"/>
              <a:buChar char="▪"/>
            </a:pPr>
            <a:r>
              <a:rPr lang="en-US" sz="2800"/>
              <a:t>Créez et respectez un horaire de sommeil, c'est-à-dire couchez-vous et levez-vous tous les jours à la même heure, et veillez à dormir 7 heures.</a:t>
            </a:r>
            <a:endParaRPr/>
          </a:p>
          <a:p>
            <a:pPr marL="228600" lvl="0" indent="-228600" algn="l" rtl="0">
              <a:lnSpc>
                <a:spcPct val="100000"/>
              </a:lnSpc>
              <a:spcBef>
                <a:spcPts val="1200"/>
              </a:spcBef>
              <a:spcAft>
                <a:spcPts val="0"/>
              </a:spcAft>
              <a:buSzPct val="100000"/>
              <a:buChar char="▪"/>
            </a:pPr>
            <a:r>
              <a:rPr lang="en-US" sz="2800"/>
              <a:t>Si vous ne parvenez pas à vous endormir dans les 20 premières minutes, quittez votre lit et faites quelque chose de relaxant, par exemple écoutez de la musique, et revenez-y lorsque vous vous sentez fatigué.</a:t>
            </a:r>
            <a:endParaRPr/>
          </a:p>
          <a:p>
            <a:pPr marL="228600" lvl="0" indent="-228600" algn="l" rtl="0">
              <a:lnSpc>
                <a:spcPct val="100000"/>
              </a:lnSpc>
              <a:spcBef>
                <a:spcPts val="1200"/>
              </a:spcBef>
              <a:spcAft>
                <a:spcPts val="0"/>
              </a:spcAft>
              <a:buSzPct val="100000"/>
              <a:buChar char="▪"/>
            </a:pPr>
            <a:r>
              <a:rPr lang="en-US" sz="2800"/>
              <a:t>Évitez de prendre des repas lourds avant de dormir ou de vous coucher le ventre vide.</a:t>
            </a:r>
            <a:endParaRPr/>
          </a:p>
          <a:p>
            <a:pPr marL="228600" lvl="0" indent="-75882" algn="l" rtl="0">
              <a:lnSpc>
                <a:spcPct val="100000"/>
              </a:lnSpc>
              <a:spcBef>
                <a:spcPts val="1200"/>
              </a:spcBef>
              <a:spcAft>
                <a:spcPts val="0"/>
              </a:spcAft>
              <a:buSzPct val="100000"/>
              <a:buNone/>
            </a:pPr>
            <a:endParaRPr sz="2600"/>
          </a:p>
        </p:txBody>
      </p:sp>
      <p:sp>
        <p:nvSpPr>
          <p:cNvPr id="211" name="Google Shape;211;p1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Comment établir une routine de sommeil </a:t>
            </a:r>
            <a:endParaRPr/>
          </a:p>
        </p:txBody>
      </p:sp>
      <p:sp>
        <p:nvSpPr>
          <p:cNvPr id="212" name="Google Shape;212;p10"/>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213" name="Google Shape;213;p10"/>
          <p:cNvPicPr preferRelativeResize="0"/>
          <p:nvPr/>
        </p:nvPicPr>
        <p:blipFill rotWithShape="1">
          <a:blip r:embed="rId5">
            <a:alphaModFix/>
          </a:blip>
          <a:srcRect l="8537" t="12995" r="1504" b="15747"/>
          <a:stretch/>
        </p:blipFill>
        <p:spPr>
          <a:xfrm>
            <a:off x="7839921" y="2284410"/>
            <a:ext cx="4352079" cy="3447313"/>
          </a:xfrm>
          <a:prstGeom prst="rect">
            <a:avLst/>
          </a:prstGeom>
          <a:noFill/>
          <a:ln>
            <a:noFill/>
          </a:ln>
        </p:spPr>
      </p:pic>
      <p:sp>
        <p:nvSpPr>
          <p:cNvPr id="214" name="Google Shape;214;p10"/>
          <p:cNvSpPr/>
          <p:nvPr/>
        </p:nvSpPr>
        <p:spPr>
          <a:xfrm>
            <a:off x="7350851" y="-3925"/>
            <a:ext cx="48399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4.1.1 Informations générales sur les routines de repos</a:t>
            </a:r>
            <a:endParaRPr sz="1665">
              <a:solidFill>
                <a:schemeClr val="lt1"/>
              </a:solidFill>
              <a:latin typeface="Calibri"/>
              <a:ea typeface="Calibri"/>
              <a:cs typeface="Calibri"/>
              <a:sym typeface="Calibri"/>
            </a:endParaRPr>
          </a:p>
        </p:txBody>
      </p:sp>
      <p:sp>
        <p:nvSpPr>
          <p:cNvPr id="215" name="Google Shape;215;p10"/>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0"/>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217" name="Google Shape;217;p10"/>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body" idx="1"/>
          </p:nvPr>
        </p:nvSpPr>
        <p:spPr>
          <a:xfrm>
            <a:off x="557999" y="1800000"/>
            <a:ext cx="6824934" cy="393172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SzPct val="100000"/>
              <a:buChar char="▪"/>
            </a:pPr>
            <a:r>
              <a:rPr lang="en-US" sz="2800"/>
              <a:t>Limiter les siestes pendant la journée </a:t>
            </a:r>
            <a:endParaRPr/>
          </a:p>
          <a:p>
            <a:pPr marL="228600" lvl="0" indent="-228600" algn="l" rtl="0">
              <a:lnSpc>
                <a:spcPct val="100000"/>
              </a:lnSpc>
              <a:spcBef>
                <a:spcPts val="1200"/>
              </a:spcBef>
              <a:spcAft>
                <a:spcPts val="0"/>
              </a:spcAft>
              <a:buSzPct val="100000"/>
              <a:buChar char="▪"/>
            </a:pPr>
            <a:r>
              <a:rPr lang="en-US" sz="2800"/>
              <a:t>Inclure l'activité physique dans votre vie quotidienne </a:t>
            </a:r>
            <a:endParaRPr/>
          </a:p>
          <a:p>
            <a:pPr marL="228600" lvl="0" indent="-228600" algn="l" rtl="0">
              <a:lnSpc>
                <a:spcPct val="100000"/>
              </a:lnSpc>
              <a:spcBef>
                <a:spcPts val="1200"/>
              </a:spcBef>
              <a:spcAft>
                <a:spcPts val="0"/>
              </a:spcAft>
              <a:buSzPct val="100000"/>
              <a:buChar char="▪"/>
            </a:pPr>
            <a:r>
              <a:rPr lang="en-US" sz="2800"/>
              <a:t>Si vous avez des pensées difficiles ou des inquiétudes, essayez de les noter dans un carnet.</a:t>
            </a:r>
            <a:endParaRPr/>
          </a:p>
          <a:p>
            <a:pPr marL="228600" lvl="0" indent="-228600" algn="l" rtl="0">
              <a:lnSpc>
                <a:spcPct val="100000"/>
              </a:lnSpc>
              <a:spcBef>
                <a:spcPts val="1200"/>
              </a:spcBef>
              <a:spcAft>
                <a:spcPts val="0"/>
              </a:spcAft>
              <a:buSzPct val="100000"/>
              <a:buChar char="▪"/>
            </a:pPr>
            <a:r>
              <a:rPr lang="en-US" sz="2800"/>
              <a:t> Si vous souffrez de cauchemars, assurez-vous d'avoir à côté de vous un objet qui, une fois réveillé, vous ramènera dans le présent et vous donnera le sentiment d'être en sécurité. </a:t>
            </a:r>
            <a:endParaRPr/>
          </a:p>
        </p:txBody>
      </p:sp>
      <p:sp>
        <p:nvSpPr>
          <p:cNvPr id="224" name="Google Shape;224;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Comment établir une routine de sommeil </a:t>
            </a:r>
            <a:endParaRPr/>
          </a:p>
        </p:txBody>
      </p:sp>
      <p:sp>
        <p:nvSpPr>
          <p:cNvPr id="225" name="Google Shape;225;p11"/>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226" name="Google Shape;226;p11"/>
          <p:cNvPicPr preferRelativeResize="0"/>
          <p:nvPr/>
        </p:nvPicPr>
        <p:blipFill rotWithShape="1">
          <a:blip r:embed="rId5">
            <a:alphaModFix/>
          </a:blip>
          <a:srcRect l="8537" t="12995" r="1504" b="15747"/>
          <a:stretch/>
        </p:blipFill>
        <p:spPr>
          <a:xfrm>
            <a:off x="7839921" y="2284410"/>
            <a:ext cx="4352079" cy="3447313"/>
          </a:xfrm>
          <a:prstGeom prst="rect">
            <a:avLst/>
          </a:prstGeom>
          <a:noFill/>
          <a:ln>
            <a:noFill/>
          </a:ln>
        </p:spPr>
      </p:pic>
      <p:sp>
        <p:nvSpPr>
          <p:cNvPr id="227" name="Google Shape;227;p11"/>
          <p:cNvSpPr/>
          <p:nvPr/>
        </p:nvSpPr>
        <p:spPr>
          <a:xfrm>
            <a:off x="7266976" y="-3925"/>
            <a:ext cx="49239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4.1.1 Informations générales sur les routines de repos</a:t>
            </a:r>
            <a:endParaRPr sz="1665">
              <a:solidFill>
                <a:schemeClr val="lt1"/>
              </a:solidFill>
              <a:latin typeface="Calibri"/>
              <a:ea typeface="Calibri"/>
              <a:cs typeface="Calibri"/>
              <a:sym typeface="Calibri"/>
            </a:endParaRPr>
          </a:p>
        </p:txBody>
      </p:sp>
      <p:sp>
        <p:nvSpPr>
          <p:cNvPr id="228" name="Google Shape;228;p11"/>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1"/>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230" name="Google Shape;230;p11"/>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a:spLocks noGrp="1"/>
          </p:cNvSpPr>
          <p:nvPr>
            <p:ph type="body" idx="1"/>
          </p:nvPr>
        </p:nvSpPr>
        <p:spPr>
          <a:xfrm>
            <a:off x="670888" y="1933556"/>
            <a:ext cx="5797645" cy="3844042"/>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SzPct val="100000"/>
              <a:buNone/>
            </a:pPr>
            <a:r>
              <a:rPr lang="en-US" sz="2800"/>
              <a:t>Prenez le temps de réfléchir aux questions suivantes et partagez-les avec les autres. </a:t>
            </a:r>
            <a:endParaRPr/>
          </a:p>
          <a:p>
            <a:pPr marL="228600" lvl="0" indent="-228600" algn="l" rtl="0">
              <a:lnSpc>
                <a:spcPct val="100000"/>
              </a:lnSpc>
              <a:spcBef>
                <a:spcPts val="1200"/>
              </a:spcBef>
              <a:spcAft>
                <a:spcPts val="0"/>
              </a:spcAft>
              <a:buSzPct val="100000"/>
              <a:buChar char="▪"/>
            </a:pPr>
            <a:r>
              <a:rPr lang="en-US" sz="2800"/>
              <a:t>Quelle est votre routine de repos ?</a:t>
            </a:r>
            <a:endParaRPr/>
          </a:p>
          <a:p>
            <a:pPr marL="228600" lvl="0" indent="-228600" algn="l" rtl="0">
              <a:lnSpc>
                <a:spcPct val="100000"/>
              </a:lnSpc>
              <a:spcBef>
                <a:spcPts val="1200"/>
              </a:spcBef>
              <a:spcAft>
                <a:spcPts val="0"/>
              </a:spcAft>
              <a:buSzPct val="100000"/>
              <a:buChar char="▪"/>
            </a:pPr>
            <a:r>
              <a:rPr lang="en-US" sz="2800"/>
              <a:t>Avez-vous déjà éprouvé des difficultés à dormir ? Quelles sont les difficultés de sommeil les plus courantes auxquelles vous êtes confronté ou avez été confronté dans le passé ?</a:t>
            </a:r>
            <a:endParaRPr/>
          </a:p>
          <a:p>
            <a:pPr marL="228600" lvl="0" indent="-228600" algn="l" rtl="0">
              <a:lnSpc>
                <a:spcPct val="100000"/>
              </a:lnSpc>
              <a:spcBef>
                <a:spcPts val="1200"/>
              </a:spcBef>
              <a:spcAft>
                <a:spcPts val="0"/>
              </a:spcAft>
              <a:buSzPct val="100000"/>
              <a:buChar char="▪"/>
            </a:pPr>
            <a:r>
              <a:rPr lang="en-US" sz="2800"/>
              <a:t>Qu'est-ce qui vous a aidé ou qu'est-ce qui vous aide ? </a:t>
            </a:r>
            <a:endParaRPr/>
          </a:p>
          <a:p>
            <a:pPr marL="228600" lvl="0" indent="-75882" algn="l" rtl="0">
              <a:lnSpc>
                <a:spcPct val="100000"/>
              </a:lnSpc>
              <a:spcBef>
                <a:spcPts val="1200"/>
              </a:spcBef>
              <a:spcAft>
                <a:spcPts val="0"/>
              </a:spcAft>
              <a:buSzPct val="100000"/>
              <a:buNone/>
            </a:pPr>
            <a:endParaRPr sz="2600"/>
          </a:p>
        </p:txBody>
      </p:sp>
      <p:sp>
        <p:nvSpPr>
          <p:cNvPr id="237" name="Google Shape;237;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Activité</a:t>
            </a:r>
            <a:endParaRPr/>
          </a:p>
        </p:txBody>
      </p:sp>
      <p:sp>
        <p:nvSpPr>
          <p:cNvPr id="238" name="Google Shape;238;p12"/>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239" name="Google Shape;239;p12"/>
          <p:cNvPicPr preferRelativeResize="0"/>
          <p:nvPr/>
        </p:nvPicPr>
        <p:blipFill rotWithShape="1">
          <a:blip r:embed="rId5">
            <a:alphaModFix/>
          </a:blip>
          <a:srcRect l="11069" t="9114" r="10957" b="11883"/>
          <a:stretch/>
        </p:blipFill>
        <p:spPr>
          <a:xfrm>
            <a:off x="7839921" y="2183097"/>
            <a:ext cx="3794079" cy="3844042"/>
          </a:xfrm>
          <a:prstGeom prst="rect">
            <a:avLst/>
          </a:prstGeom>
          <a:noFill/>
          <a:ln>
            <a:noFill/>
          </a:ln>
        </p:spPr>
      </p:pic>
      <p:sp>
        <p:nvSpPr>
          <p:cNvPr id="240" name="Google Shape;240;p12"/>
          <p:cNvSpPr/>
          <p:nvPr/>
        </p:nvSpPr>
        <p:spPr>
          <a:xfrm>
            <a:off x="7246001" y="-3925"/>
            <a:ext cx="49446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4.1.1 Informations générales sur les routines de repos</a:t>
            </a:r>
            <a:endParaRPr sz="1665">
              <a:solidFill>
                <a:schemeClr val="lt1"/>
              </a:solidFill>
              <a:latin typeface="Calibri"/>
              <a:ea typeface="Calibri"/>
              <a:cs typeface="Calibri"/>
              <a:sym typeface="Calibri"/>
            </a:endParaRPr>
          </a:p>
        </p:txBody>
      </p:sp>
      <p:sp>
        <p:nvSpPr>
          <p:cNvPr id="241" name="Google Shape;241;p12"/>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2"/>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243" name="Google Shape;243;p12"/>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a:spLocks noGrp="1"/>
          </p:cNvSpPr>
          <p:nvPr>
            <p:ph type="title"/>
          </p:nvPr>
        </p:nvSpPr>
        <p:spPr>
          <a:xfrm>
            <a:off x="617620" y="1079999"/>
            <a:ext cx="10455979"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4.1.2</a:t>
            </a:r>
            <a:r>
              <a:rPr lang="en-US"/>
              <a:t/>
            </a:r>
            <a:br>
              <a:rPr lang="en-US"/>
            </a:br>
            <a:r>
              <a:rPr lang="en-US">
                <a:solidFill>
                  <a:srgbClr val="C01E24"/>
                </a:solidFill>
              </a:rPr>
              <a:t>Applications des routines de repos et leurs avantages</a:t>
            </a:r>
            <a:endParaRPr>
              <a:solidFill>
                <a:srgbClr val="C01E24"/>
              </a:solidFill>
            </a:endParaRPr>
          </a:p>
        </p:txBody>
      </p:sp>
      <p:sp>
        <p:nvSpPr>
          <p:cNvPr id="250" name="Google Shape;250;p1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251" name="Google Shape;251;p13"/>
          <p:cNvSpPr txBox="1">
            <a:spLocks noGrp="1"/>
          </p:cNvSpPr>
          <p:nvPr>
            <p:ph type="body" idx="2"/>
          </p:nvPr>
        </p:nvSpPr>
        <p:spPr>
          <a:xfrm>
            <a:off x="617621" y="2849843"/>
            <a:ext cx="5637259" cy="400815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Identifier les raisons de l'utilisation d'applications pour les routines de repos. </a:t>
            </a:r>
            <a:endParaRPr/>
          </a:p>
          <a:p>
            <a:pPr marL="228600" lvl="0" indent="-228600" algn="l" rtl="0">
              <a:lnSpc>
                <a:spcPct val="150000"/>
              </a:lnSpc>
              <a:spcBef>
                <a:spcPts val="1200"/>
              </a:spcBef>
              <a:spcAft>
                <a:spcPts val="0"/>
              </a:spcAft>
              <a:buSzPts val="2400"/>
              <a:buChar char="▪"/>
            </a:pPr>
            <a:r>
              <a:rPr lang="en-US" sz="2400"/>
              <a:t>Se familiariser avec les types les plus courants d'applications pour les routines de repos.</a:t>
            </a:r>
            <a:endParaRPr/>
          </a:p>
        </p:txBody>
      </p:sp>
      <p:pic>
        <p:nvPicPr>
          <p:cNvPr id="252" name="Google Shape;252;p13"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253" name="Google Shape;253;p13"/>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latin typeface="Calibri"/>
                <a:ea typeface="Calibri"/>
                <a:cs typeface="Calibri"/>
                <a:sym typeface="Calibri"/>
              </a:rPr>
              <a:t>Image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Description des applications pour la routine de repos</a:t>
            </a:r>
            <a:endParaRPr/>
          </a:p>
        </p:txBody>
      </p:sp>
      <p:sp>
        <p:nvSpPr>
          <p:cNvPr id="260" name="Google Shape;260;p14"/>
          <p:cNvSpPr txBox="1">
            <a:spLocks noGrp="1"/>
          </p:cNvSpPr>
          <p:nvPr>
            <p:ph type="body" idx="1"/>
          </p:nvPr>
        </p:nvSpPr>
        <p:spPr>
          <a:xfrm>
            <a:off x="557999" y="1789366"/>
            <a:ext cx="11059693" cy="4675229"/>
          </a:xfrm>
          <a:prstGeom prst="rect">
            <a:avLst/>
          </a:prstGeom>
          <a:noFill/>
          <a:ln>
            <a:noFill/>
          </a:ln>
        </p:spPr>
        <p:txBody>
          <a:bodyPr spcFirstLastPara="1" wrap="square" lIns="91425" tIns="45700" rIns="91425" bIns="45700" anchor="t" anchorCtr="0">
            <a:normAutofit/>
          </a:bodyPr>
          <a:lstStyle/>
          <a:p>
            <a:pPr marL="685800" lvl="1" indent="-228600" algn="l" rtl="0">
              <a:lnSpc>
                <a:spcPct val="100000"/>
              </a:lnSpc>
              <a:spcBef>
                <a:spcPts val="0"/>
              </a:spcBef>
              <a:spcAft>
                <a:spcPts val="0"/>
              </a:spcAft>
              <a:buSzPts val="3120"/>
              <a:buChar char="▪"/>
            </a:pPr>
            <a:r>
              <a:rPr lang="en-US" sz="2600"/>
              <a:t>Les applications pour les routines de repos sont des applications mobiles conçues et destinées à améliorer le sommeil et la qualité du sommeil. </a:t>
            </a:r>
            <a:endParaRPr/>
          </a:p>
          <a:p>
            <a:pPr marL="685800" lvl="1" indent="-228600" algn="l" rtl="0">
              <a:lnSpc>
                <a:spcPct val="100000"/>
              </a:lnSpc>
              <a:spcBef>
                <a:spcPts val="1800"/>
              </a:spcBef>
              <a:spcAft>
                <a:spcPts val="0"/>
              </a:spcAft>
              <a:buSzPts val="3120"/>
              <a:buChar char="▪"/>
            </a:pPr>
            <a:r>
              <a:rPr lang="en-US" sz="2600"/>
              <a:t>Grâce à différentes fonctionnalités, les applications de sommeil peuvent aider les utilisateurs à mettre en place des pratiques d'hygiène du sommeil.</a:t>
            </a:r>
            <a:endParaRPr/>
          </a:p>
        </p:txBody>
      </p:sp>
      <p:sp>
        <p:nvSpPr>
          <p:cNvPr id="261" name="Google Shape;261;p14"/>
          <p:cNvSpPr/>
          <p:nvPr/>
        </p:nvSpPr>
        <p:spPr>
          <a:xfrm>
            <a:off x="6805575" y="-3925"/>
            <a:ext cx="5385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4.1.2 Applications des routines de repos et leurs avantages</a:t>
            </a:r>
            <a:endParaRPr sz="1665">
              <a:solidFill>
                <a:schemeClr val="lt1"/>
              </a:solidFill>
              <a:latin typeface="Calibri"/>
              <a:ea typeface="Calibri"/>
              <a:cs typeface="Calibri"/>
              <a:sym typeface="Calibri"/>
            </a:endParaRPr>
          </a:p>
        </p:txBody>
      </p:sp>
      <p:pic>
        <p:nvPicPr>
          <p:cNvPr id="262" name="Google Shape;262;p14"/>
          <p:cNvPicPr preferRelativeResize="0"/>
          <p:nvPr/>
        </p:nvPicPr>
        <p:blipFill rotWithShape="1">
          <a:blip r:embed="rId3">
            <a:alphaModFix/>
          </a:blip>
          <a:srcRect/>
          <a:stretch/>
        </p:blipFill>
        <p:spPr>
          <a:xfrm>
            <a:off x="3450112" y="3547818"/>
            <a:ext cx="5544273" cy="2772137"/>
          </a:xfrm>
          <a:prstGeom prst="rect">
            <a:avLst/>
          </a:prstGeom>
          <a:noFill/>
          <a:ln>
            <a:noFill/>
          </a:ln>
        </p:spPr>
      </p:pic>
      <p:sp>
        <p:nvSpPr>
          <p:cNvPr id="263" name="Google Shape;263;p14"/>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264" name="Google Shape;264;p14"/>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14"/>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266" name="Google Shape;266;p14"/>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txBox="1">
            <a:spLocks noGrp="1"/>
          </p:cNvSpPr>
          <p:nvPr>
            <p:ph type="title"/>
          </p:nvPr>
        </p:nvSpPr>
        <p:spPr>
          <a:xfrm>
            <a:off x="557999" y="679516"/>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Caractéristiques communes des applications de routine de repos</a:t>
            </a:r>
            <a:endParaRPr/>
          </a:p>
        </p:txBody>
      </p:sp>
      <p:sp>
        <p:nvSpPr>
          <p:cNvPr id="273" name="Google Shape;273;p15"/>
          <p:cNvSpPr txBox="1">
            <a:spLocks noGrp="1"/>
          </p:cNvSpPr>
          <p:nvPr>
            <p:ph type="body" idx="1"/>
          </p:nvPr>
        </p:nvSpPr>
        <p:spPr>
          <a:xfrm>
            <a:off x="664325" y="1267237"/>
            <a:ext cx="6254783" cy="481215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20000"/>
              </a:lnSpc>
              <a:spcBef>
                <a:spcPts val="0"/>
              </a:spcBef>
              <a:spcAft>
                <a:spcPts val="0"/>
              </a:spcAft>
              <a:buSzPct val="100000"/>
              <a:buChar char="▪"/>
            </a:pPr>
            <a:r>
              <a:rPr lang="en-US" sz="2600"/>
              <a:t>Suivi et contrôle du sommeil</a:t>
            </a:r>
            <a:endParaRPr/>
          </a:p>
          <a:p>
            <a:pPr marL="228600" lvl="0" indent="-228600" algn="l" rtl="0">
              <a:lnSpc>
                <a:spcPct val="120000"/>
              </a:lnSpc>
              <a:spcBef>
                <a:spcPts val="1200"/>
              </a:spcBef>
              <a:spcAft>
                <a:spcPts val="0"/>
              </a:spcAft>
              <a:buSzPct val="100000"/>
              <a:buChar char="▪"/>
            </a:pPr>
            <a:r>
              <a:rPr lang="en-US" sz="2600"/>
              <a:t>Enregistrer et analyser les sons, les mouvements et les comportements pendant le sommeil</a:t>
            </a:r>
            <a:endParaRPr/>
          </a:p>
          <a:p>
            <a:pPr marL="228600" lvl="0" indent="-228600" algn="l" rtl="0">
              <a:lnSpc>
                <a:spcPct val="120000"/>
              </a:lnSpc>
              <a:spcBef>
                <a:spcPts val="1200"/>
              </a:spcBef>
              <a:spcAft>
                <a:spcPts val="0"/>
              </a:spcAft>
              <a:buSzPct val="100000"/>
              <a:buChar char="▪"/>
            </a:pPr>
            <a:r>
              <a:rPr lang="en-US" sz="2600"/>
              <a:t>Conseils personnalisés pour améliorer le sommeil, y compris l'éducation à l'hygiène du sommeil</a:t>
            </a:r>
            <a:endParaRPr/>
          </a:p>
          <a:p>
            <a:pPr marL="228600" lvl="0" indent="-228600" algn="l" rtl="0">
              <a:lnSpc>
                <a:spcPct val="120000"/>
              </a:lnSpc>
              <a:spcBef>
                <a:spcPts val="1200"/>
              </a:spcBef>
              <a:spcAft>
                <a:spcPts val="0"/>
              </a:spcAft>
              <a:buSzPct val="100000"/>
              <a:buChar char="▪"/>
            </a:pPr>
            <a:r>
              <a:rPr lang="en-US" sz="2600"/>
              <a:t>Des activités de relaxation et de la musique qui peuvent vous aider à vous détendre et à bien dormir, comme la méditation ou le bruit blanc.</a:t>
            </a:r>
            <a:endParaRPr/>
          </a:p>
        </p:txBody>
      </p:sp>
      <p:sp>
        <p:nvSpPr>
          <p:cNvPr id="274" name="Google Shape;274;p15"/>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275" name="Google Shape;275;p15"/>
          <p:cNvPicPr preferRelativeResize="0"/>
          <p:nvPr/>
        </p:nvPicPr>
        <p:blipFill rotWithShape="1">
          <a:blip r:embed="rId5">
            <a:alphaModFix/>
          </a:blip>
          <a:srcRect/>
          <a:stretch/>
        </p:blipFill>
        <p:spPr>
          <a:xfrm>
            <a:off x="8107945" y="2009240"/>
            <a:ext cx="3526055" cy="3997653"/>
          </a:xfrm>
          <a:prstGeom prst="rect">
            <a:avLst/>
          </a:prstGeom>
          <a:noFill/>
          <a:ln>
            <a:noFill/>
          </a:ln>
        </p:spPr>
      </p:pic>
      <p:sp>
        <p:nvSpPr>
          <p:cNvPr id="276" name="Google Shape;276;p15"/>
          <p:cNvSpPr/>
          <p:nvPr/>
        </p:nvSpPr>
        <p:spPr>
          <a:xfrm>
            <a:off x="6816050" y="-3925"/>
            <a:ext cx="53748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4.1.2 Applications des routines de repos et leurs avantages</a:t>
            </a:r>
            <a:endParaRPr sz="1665">
              <a:solidFill>
                <a:schemeClr val="lt1"/>
              </a:solidFill>
              <a:latin typeface="Calibri"/>
              <a:ea typeface="Calibri"/>
              <a:cs typeface="Calibri"/>
              <a:sym typeface="Calibri"/>
            </a:endParaRPr>
          </a:p>
        </p:txBody>
      </p:sp>
      <p:sp>
        <p:nvSpPr>
          <p:cNvPr id="277" name="Google Shape;277;p15"/>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5"/>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279" name="Google Shape;279;p15"/>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Comment ils peuvent contribuer à l'amélioration d'une routine de repos</a:t>
            </a:r>
            <a:endParaRPr/>
          </a:p>
        </p:txBody>
      </p:sp>
      <p:sp>
        <p:nvSpPr>
          <p:cNvPr id="286" name="Google Shape;286;p16"/>
          <p:cNvSpPr txBox="1">
            <a:spLocks noGrp="1"/>
          </p:cNvSpPr>
          <p:nvPr>
            <p:ph type="body" idx="1"/>
          </p:nvPr>
        </p:nvSpPr>
        <p:spPr>
          <a:xfrm>
            <a:off x="558001" y="1831897"/>
            <a:ext cx="6244734" cy="467522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800"/>
              <a:buFont typeface="Noto Sans Symbols"/>
              <a:buChar char="✔"/>
            </a:pPr>
            <a:r>
              <a:rPr lang="en-US" sz="2800"/>
              <a:t>Améliorer le sommeil et sa qualité </a:t>
            </a:r>
            <a:endParaRPr/>
          </a:p>
          <a:p>
            <a:pPr marL="228600" lvl="0" indent="-228600" algn="l" rtl="0">
              <a:lnSpc>
                <a:spcPct val="100000"/>
              </a:lnSpc>
              <a:spcBef>
                <a:spcPts val="1200"/>
              </a:spcBef>
              <a:spcAft>
                <a:spcPts val="0"/>
              </a:spcAft>
              <a:buSzPts val="2800"/>
              <a:buFont typeface="Noto Sans Symbols"/>
              <a:buChar char="✔"/>
            </a:pPr>
            <a:r>
              <a:rPr lang="en-US" sz="2800"/>
              <a:t>Suivre les habitudes de sommeil et fournir des solutions personnalisées </a:t>
            </a:r>
            <a:endParaRPr/>
          </a:p>
          <a:p>
            <a:pPr marL="228600" lvl="0" indent="-228600" algn="l" rtl="0">
              <a:lnSpc>
                <a:spcPct val="100000"/>
              </a:lnSpc>
              <a:spcBef>
                <a:spcPts val="1200"/>
              </a:spcBef>
              <a:spcAft>
                <a:spcPts val="0"/>
              </a:spcAft>
              <a:buSzPts val="2800"/>
              <a:buFont typeface="Noto Sans Symbols"/>
              <a:buChar char="✔"/>
            </a:pPr>
            <a:r>
              <a:rPr lang="en-US" sz="2800"/>
              <a:t>Fournir des outils de relaxation, qui peuvent être très utiles si vous avez du mal à vous endormir ou à rester endormi pendant la nuit. </a:t>
            </a:r>
            <a:endParaRPr/>
          </a:p>
          <a:p>
            <a:pPr marL="685800" lvl="1" indent="-45719" algn="l" rtl="0">
              <a:lnSpc>
                <a:spcPct val="100000"/>
              </a:lnSpc>
              <a:spcBef>
                <a:spcPts val="1200"/>
              </a:spcBef>
              <a:spcAft>
                <a:spcPts val="0"/>
              </a:spcAft>
              <a:buSzPts val="2880"/>
              <a:buNone/>
            </a:pPr>
            <a:endParaRPr sz="2400"/>
          </a:p>
          <a:p>
            <a:pPr marL="685800" lvl="1" indent="-45719" algn="l" rtl="0">
              <a:lnSpc>
                <a:spcPct val="100000"/>
              </a:lnSpc>
              <a:spcBef>
                <a:spcPts val="1200"/>
              </a:spcBef>
              <a:spcAft>
                <a:spcPts val="0"/>
              </a:spcAft>
              <a:buSzPts val="2880"/>
              <a:buNone/>
            </a:pPr>
            <a:endParaRPr sz="2400"/>
          </a:p>
          <a:p>
            <a:pPr marL="0" lvl="0" indent="0" algn="l" rtl="0">
              <a:lnSpc>
                <a:spcPct val="100000"/>
              </a:lnSpc>
              <a:spcBef>
                <a:spcPts val="1200"/>
              </a:spcBef>
              <a:spcAft>
                <a:spcPts val="0"/>
              </a:spcAft>
              <a:buSzPts val="2800"/>
              <a:buNone/>
            </a:pPr>
            <a:endParaRPr sz="2800"/>
          </a:p>
          <a:p>
            <a:pPr marL="0" lvl="0" indent="0" algn="l" rtl="0">
              <a:lnSpc>
                <a:spcPct val="100000"/>
              </a:lnSpc>
              <a:spcBef>
                <a:spcPts val="1200"/>
              </a:spcBef>
              <a:spcAft>
                <a:spcPts val="0"/>
              </a:spcAft>
              <a:buSzPts val="2800"/>
              <a:buNone/>
            </a:pPr>
            <a:endParaRPr sz="2800"/>
          </a:p>
          <a:p>
            <a:pPr marL="228600" lvl="0" indent="-50800" algn="l" rtl="0">
              <a:lnSpc>
                <a:spcPct val="100000"/>
              </a:lnSpc>
              <a:spcBef>
                <a:spcPts val="1200"/>
              </a:spcBef>
              <a:spcAft>
                <a:spcPts val="0"/>
              </a:spcAft>
              <a:buSzPts val="2800"/>
              <a:buNone/>
            </a:pPr>
            <a:endParaRPr sz="2800"/>
          </a:p>
          <a:p>
            <a:pPr marL="457200" lvl="1" indent="0" algn="l" rtl="0">
              <a:lnSpc>
                <a:spcPct val="100000"/>
              </a:lnSpc>
              <a:spcBef>
                <a:spcPts val="1200"/>
              </a:spcBef>
              <a:spcAft>
                <a:spcPts val="0"/>
              </a:spcAft>
              <a:buSzPts val="2880"/>
              <a:buNone/>
            </a:pPr>
            <a:endParaRPr sz="2400"/>
          </a:p>
          <a:p>
            <a:pPr marL="228600" lvl="0" indent="-50800" algn="l" rtl="0">
              <a:lnSpc>
                <a:spcPct val="120000"/>
              </a:lnSpc>
              <a:spcBef>
                <a:spcPts val="1200"/>
              </a:spcBef>
              <a:spcAft>
                <a:spcPts val="0"/>
              </a:spcAft>
              <a:buSzPts val="2800"/>
              <a:buNone/>
            </a:pPr>
            <a:endParaRPr sz="2800"/>
          </a:p>
        </p:txBody>
      </p:sp>
      <p:sp>
        <p:nvSpPr>
          <p:cNvPr id="287" name="Google Shape;287;p16"/>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288" name="Google Shape;288;p16"/>
          <p:cNvPicPr preferRelativeResize="0"/>
          <p:nvPr/>
        </p:nvPicPr>
        <p:blipFill rotWithShape="1">
          <a:blip r:embed="rId5">
            <a:alphaModFix/>
          </a:blip>
          <a:srcRect/>
          <a:stretch/>
        </p:blipFill>
        <p:spPr>
          <a:xfrm>
            <a:off x="7604568" y="2246514"/>
            <a:ext cx="4421528" cy="3851566"/>
          </a:xfrm>
          <a:prstGeom prst="rect">
            <a:avLst/>
          </a:prstGeom>
          <a:noFill/>
          <a:ln>
            <a:noFill/>
          </a:ln>
        </p:spPr>
      </p:pic>
      <p:sp>
        <p:nvSpPr>
          <p:cNvPr id="289" name="Google Shape;289;p16"/>
          <p:cNvSpPr/>
          <p:nvPr/>
        </p:nvSpPr>
        <p:spPr>
          <a:xfrm>
            <a:off x="6847526" y="-3925"/>
            <a:ext cx="5343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4.1.2 Applications des routines de repos et leurs avantages</a:t>
            </a:r>
            <a:endParaRPr sz="1665">
              <a:solidFill>
                <a:schemeClr val="lt1"/>
              </a:solidFill>
              <a:latin typeface="Calibri"/>
              <a:ea typeface="Calibri"/>
              <a:cs typeface="Calibri"/>
              <a:sym typeface="Calibri"/>
            </a:endParaRPr>
          </a:p>
        </p:txBody>
      </p:sp>
      <p:sp>
        <p:nvSpPr>
          <p:cNvPr id="290" name="Google Shape;290;p16"/>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6"/>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292" name="Google Shape;292;p16"/>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a:solidFill>
                  <a:schemeClr val="dk1"/>
                </a:solidFill>
              </a:rPr>
              <a:t>Activité</a:t>
            </a:r>
            <a:endParaRPr/>
          </a:p>
        </p:txBody>
      </p:sp>
      <p:sp>
        <p:nvSpPr>
          <p:cNvPr id="299" name="Google Shape;299;p17"/>
          <p:cNvSpPr txBox="1">
            <a:spLocks noGrp="1"/>
          </p:cNvSpPr>
          <p:nvPr>
            <p:ph type="body" idx="1"/>
          </p:nvPr>
        </p:nvSpPr>
        <p:spPr>
          <a:xfrm>
            <a:off x="557999" y="1800000"/>
            <a:ext cx="7016845" cy="489340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Font typeface="Noto Sans Symbols"/>
              <a:buChar char="✔"/>
            </a:pPr>
            <a:r>
              <a:rPr lang="en-US" sz="2400"/>
              <a:t>Avez-vous déjà utilisé une application de routine de sommeil ?</a:t>
            </a:r>
            <a:endParaRPr/>
          </a:p>
          <a:p>
            <a:pPr marL="228600" lvl="0" indent="-76200" algn="l" rtl="0">
              <a:lnSpc>
                <a:spcPct val="100000"/>
              </a:lnSpc>
              <a:spcBef>
                <a:spcPts val="1200"/>
              </a:spcBef>
              <a:spcAft>
                <a:spcPts val="0"/>
              </a:spcAft>
              <a:buSzPts val="2400"/>
              <a:buFont typeface="Noto Sans Symbols"/>
              <a:buNone/>
            </a:pPr>
            <a:endParaRPr sz="2400"/>
          </a:p>
          <a:p>
            <a:pPr marL="228600" lvl="0" indent="-228600" algn="l" rtl="0">
              <a:lnSpc>
                <a:spcPct val="100000"/>
              </a:lnSpc>
              <a:spcBef>
                <a:spcPts val="1200"/>
              </a:spcBef>
              <a:spcAft>
                <a:spcPts val="0"/>
              </a:spcAft>
              <a:buSzPts val="2400"/>
              <a:buFont typeface="Noto Sans Symbols"/>
              <a:buChar char="✔"/>
            </a:pPr>
            <a:r>
              <a:rPr lang="en-US" sz="2400"/>
              <a:t>Si oui, comment s'est déroulée votre expérience ? A-t-elle été utile ? </a:t>
            </a:r>
            <a:endParaRPr/>
          </a:p>
          <a:p>
            <a:pPr marL="228600" lvl="0" indent="-76200" algn="l" rtl="0">
              <a:lnSpc>
                <a:spcPct val="100000"/>
              </a:lnSpc>
              <a:spcBef>
                <a:spcPts val="1200"/>
              </a:spcBef>
              <a:spcAft>
                <a:spcPts val="0"/>
              </a:spcAft>
              <a:buSzPts val="2400"/>
              <a:buFont typeface="Noto Sans Symbols"/>
              <a:buNone/>
            </a:pPr>
            <a:endParaRPr sz="2400"/>
          </a:p>
          <a:p>
            <a:pPr marL="228600" lvl="0" indent="-228600" algn="l" rtl="0">
              <a:lnSpc>
                <a:spcPct val="100000"/>
              </a:lnSpc>
              <a:spcBef>
                <a:spcPts val="1200"/>
              </a:spcBef>
              <a:spcAft>
                <a:spcPts val="0"/>
              </a:spcAft>
              <a:buSzPts val="2400"/>
              <a:buFont typeface="Noto Sans Symbols"/>
              <a:buChar char="✔"/>
            </a:pPr>
            <a:r>
              <a:rPr lang="en-US" sz="2400"/>
              <a:t>Quels sont les avantages et les inconvénients de l'utilisation d'une application mobile pour améliorer la qualité du sommeil ?</a:t>
            </a:r>
            <a:endParaRPr/>
          </a:p>
          <a:p>
            <a:pPr marL="0" lvl="0" indent="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b="1"/>
          </a:p>
          <a:p>
            <a:pPr marL="228600" lvl="0" indent="-76200" algn="l" rtl="0">
              <a:lnSpc>
                <a:spcPct val="100000"/>
              </a:lnSpc>
              <a:spcBef>
                <a:spcPts val="1200"/>
              </a:spcBef>
              <a:spcAft>
                <a:spcPts val="0"/>
              </a:spcAft>
              <a:buSzPts val="2400"/>
              <a:buNone/>
            </a:pPr>
            <a:endParaRPr sz="2400" b="1"/>
          </a:p>
          <a:p>
            <a:pPr marL="685800" lvl="1" indent="-45719" algn="l" rtl="0">
              <a:lnSpc>
                <a:spcPct val="100000"/>
              </a:lnSpc>
              <a:spcBef>
                <a:spcPts val="1200"/>
              </a:spcBef>
              <a:spcAft>
                <a:spcPts val="0"/>
              </a:spcAft>
              <a:buSzPts val="2880"/>
              <a:buNone/>
            </a:pPr>
            <a:endParaRPr sz="2400"/>
          </a:p>
          <a:p>
            <a:pPr marL="0" lvl="0" indent="0" algn="l" rtl="0">
              <a:lnSpc>
                <a:spcPct val="100000"/>
              </a:lnSpc>
              <a:spcBef>
                <a:spcPts val="1200"/>
              </a:spcBef>
              <a:spcAft>
                <a:spcPts val="0"/>
              </a:spcAft>
              <a:buSzPts val="2400"/>
              <a:buNone/>
            </a:pPr>
            <a:endParaRPr sz="2400"/>
          </a:p>
          <a:p>
            <a:pPr marL="0" lvl="0" indent="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a:p>
          <a:p>
            <a:pPr marL="457200" lvl="1" indent="0" algn="l" rtl="0">
              <a:lnSpc>
                <a:spcPct val="100000"/>
              </a:lnSpc>
              <a:spcBef>
                <a:spcPts val="1200"/>
              </a:spcBef>
              <a:spcAft>
                <a:spcPts val="0"/>
              </a:spcAft>
              <a:buSzPts val="2880"/>
              <a:buNone/>
            </a:pPr>
            <a:endParaRPr sz="2400"/>
          </a:p>
          <a:p>
            <a:pPr marL="228600" lvl="0" indent="-76200" algn="l" rtl="0">
              <a:lnSpc>
                <a:spcPct val="120000"/>
              </a:lnSpc>
              <a:spcBef>
                <a:spcPts val="1200"/>
              </a:spcBef>
              <a:spcAft>
                <a:spcPts val="0"/>
              </a:spcAft>
              <a:buSzPts val="2400"/>
              <a:buNone/>
            </a:pPr>
            <a:endParaRPr sz="2400"/>
          </a:p>
        </p:txBody>
      </p:sp>
      <p:sp>
        <p:nvSpPr>
          <p:cNvPr id="300" name="Google Shape;300;p17"/>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301" name="Google Shape;301;p17"/>
          <p:cNvPicPr preferRelativeResize="0"/>
          <p:nvPr/>
        </p:nvPicPr>
        <p:blipFill rotWithShape="1">
          <a:blip r:embed="rId5">
            <a:alphaModFix/>
          </a:blip>
          <a:srcRect/>
          <a:stretch/>
        </p:blipFill>
        <p:spPr>
          <a:xfrm>
            <a:off x="8629562" y="1973178"/>
            <a:ext cx="3004438" cy="3652118"/>
          </a:xfrm>
          <a:prstGeom prst="rect">
            <a:avLst/>
          </a:prstGeom>
          <a:noFill/>
          <a:ln>
            <a:noFill/>
          </a:ln>
        </p:spPr>
      </p:pic>
      <p:sp>
        <p:nvSpPr>
          <p:cNvPr id="302" name="Google Shape;302;p17"/>
          <p:cNvSpPr/>
          <p:nvPr/>
        </p:nvSpPr>
        <p:spPr>
          <a:xfrm>
            <a:off x="6983826" y="-3925"/>
            <a:ext cx="5206800" cy="3987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4.1.2 Applications des routines de repos et leurs avantages</a:t>
            </a:r>
            <a:endParaRPr sz="1665">
              <a:solidFill>
                <a:schemeClr val="lt1"/>
              </a:solidFill>
              <a:latin typeface="Calibri"/>
              <a:ea typeface="Calibri"/>
              <a:cs typeface="Calibri"/>
              <a:sym typeface="Calibri"/>
            </a:endParaRPr>
          </a:p>
        </p:txBody>
      </p:sp>
      <p:sp>
        <p:nvSpPr>
          <p:cNvPr id="303" name="Google Shape;303;p17"/>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7"/>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305" name="Google Shape;305;p17"/>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4.1.3</a:t>
            </a:r>
            <a:r>
              <a:rPr lang="en-US"/>
              <a:t/>
            </a:r>
            <a:br>
              <a:rPr lang="en-US"/>
            </a:br>
            <a:r>
              <a:rPr lang="en-US">
                <a:solidFill>
                  <a:srgbClr val="C01E24"/>
                </a:solidFill>
              </a:rPr>
              <a:t>Scénario de vie réelle</a:t>
            </a:r>
            <a:endParaRPr>
              <a:solidFill>
                <a:srgbClr val="C01E24"/>
              </a:solidFill>
            </a:endParaRPr>
          </a:p>
        </p:txBody>
      </p:sp>
      <p:sp>
        <p:nvSpPr>
          <p:cNvPr id="312" name="Google Shape;312;p1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313" name="Google Shape;313;p18"/>
          <p:cNvSpPr txBox="1">
            <a:spLocks noGrp="1"/>
          </p:cNvSpPr>
          <p:nvPr>
            <p:ph type="body" idx="2"/>
          </p:nvPr>
        </p:nvSpPr>
        <p:spPr>
          <a:xfrm>
            <a:off x="558001" y="2849843"/>
            <a:ext cx="6210548" cy="3470112"/>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Reconnaître l'impact des routines de repos sur la santé humaine.</a:t>
            </a:r>
            <a:endParaRPr/>
          </a:p>
          <a:p>
            <a:pPr marL="228600" lvl="0" indent="-228600" algn="l" rtl="0">
              <a:lnSpc>
                <a:spcPct val="150000"/>
              </a:lnSpc>
              <a:spcBef>
                <a:spcPts val="1200"/>
              </a:spcBef>
              <a:spcAft>
                <a:spcPts val="0"/>
              </a:spcAft>
              <a:buSzPts val="2400"/>
              <a:buChar char="▪"/>
            </a:pPr>
            <a:r>
              <a:rPr lang="en-US" sz="2400"/>
              <a:t>Apprendre à gérer les troubles du sommeil.</a:t>
            </a:r>
            <a:endParaRPr sz="2400"/>
          </a:p>
        </p:txBody>
      </p:sp>
      <p:pic>
        <p:nvPicPr>
          <p:cNvPr id="314" name="Google Shape;314;p18"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315" name="Google Shape;315;p18"/>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print">
            <a:extLst>
              <a:ext uri="{28A0092B-C50C-407E-A947-70E740481C1C}">
                <a14:useLocalDpi xmlns:a14="http://schemas.microsoft.com/office/drawing/2010/main" val="0"/>
              </a:ext>
            </a:extLst>
          </a:blip>
          <a:srcRect l="6692" t="8527" r="7726" b="12868"/>
          <a:stretch/>
        </p:blipFill>
        <p:spPr>
          <a:xfrm>
            <a:off x="7378995" y="1570462"/>
            <a:ext cx="4813005" cy="4420641"/>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b="21550"/>
          <a:stretch/>
        </p:blipFill>
        <p:spPr>
          <a:xfrm>
            <a:off x="1488562" y="374456"/>
            <a:ext cx="6563496" cy="1635097"/>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fontScale="92500" lnSpcReduction="2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fr-FR" sz="4000" dirty="0" smtClean="0"/>
              <a:t>Applications </a:t>
            </a:r>
            <a:r>
              <a:rPr lang="fr-FR" sz="4000" dirty="0"/>
              <a:t>de santé pour les routines de </a:t>
            </a:r>
            <a:r>
              <a:rPr lang="fr-FR" sz="4000" dirty="0" smtClean="0"/>
              <a:t>repos</a:t>
            </a:r>
            <a:endParaRPr lang="fr-FR" sz="4000" dirty="0"/>
          </a:p>
        </p:txBody>
      </p:sp>
    </p:spTree>
    <p:extLst>
      <p:ext uri="{BB962C8B-B14F-4D97-AF65-F5344CB8AC3E}">
        <p14:creationId xmlns:p14="http://schemas.microsoft.com/office/powerpoint/2010/main" val="840847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9"/>
          <p:cNvSpPr txBox="1">
            <a:spLocks noGrp="1"/>
          </p:cNvSpPr>
          <p:nvPr>
            <p:ph type="title"/>
          </p:nvPr>
        </p:nvSpPr>
        <p:spPr>
          <a:xfrm>
            <a:off x="558000" y="851400"/>
            <a:ext cx="11396700" cy="59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Scénario 1</a:t>
            </a:r>
            <a:endParaRPr/>
          </a:p>
        </p:txBody>
      </p:sp>
      <p:sp>
        <p:nvSpPr>
          <p:cNvPr id="322" name="Google Shape;322;p19"/>
          <p:cNvSpPr txBox="1">
            <a:spLocks noGrp="1"/>
          </p:cNvSpPr>
          <p:nvPr>
            <p:ph type="body" idx="1"/>
          </p:nvPr>
        </p:nvSpPr>
        <p:spPr>
          <a:xfrm>
            <a:off x="688489" y="1571399"/>
            <a:ext cx="7194000" cy="4520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SzPct val="100000"/>
              <a:buNone/>
            </a:pPr>
            <a:r>
              <a:rPr lang="en-US" sz="2600"/>
              <a:t>Abubakar est un homme de 34 ans, marié et père de deux enfants, âgés de 4 et 6 ans. Il est originaire d'Égypte et vit en Grèce depuis 20 ans. Il est propriétaire d'un petit restaurant, qu'il gère principalement seul et avec sa femme. Il travaille beaucoup pendant la journée et rentre chaque jour du travail très épuisé. Le mois dernier, il a signalé qu'il avait des difficultés à s'endormir le soir. Plus précisément, il reste éveillé dans son lit pendant deux heures et essaie de s'endormir, mais n'y parvient pas. Par ailleurs, sa femme lui a dit que pendant la nuit, il bougeait beaucoup dans son sommeil et semblait inquiet.</a:t>
            </a:r>
            <a:endParaRPr/>
          </a:p>
        </p:txBody>
      </p:sp>
      <p:sp>
        <p:nvSpPr>
          <p:cNvPr id="323" name="Google Shape;323;p19"/>
          <p:cNvSpPr/>
          <p:nvPr/>
        </p:nvSpPr>
        <p:spPr>
          <a:xfrm>
            <a:off x="8913303" y="-3925"/>
            <a:ext cx="32775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4.1.3 Scénario de vie réelle</a:t>
            </a:r>
            <a:endParaRPr sz="1800">
              <a:solidFill>
                <a:schemeClr val="lt1"/>
              </a:solidFill>
              <a:latin typeface="Calibri"/>
              <a:ea typeface="Calibri"/>
              <a:cs typeface="Calibri"/>
              <a:sym typeface="Calibri"/>
            </a:endParaRPr>
          </a:p>
        </p:txBody>
      </p:sp>
      <p:sp>
        <p:nvSpPr>
          <p:cNvPr id="324" name="Google Shape;324;p19"/>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rgbClr val="000000"/>
                </a:solidFill>
                <a:latin typeface="Calibri"/>
                <a:ea typeface="Calibri"/>
                <a:cs typeface="Calibri"/>
                <a:sym typeface="Calibri"/>
              </a:rPr>
              <a:t>: </a:t>
            </a:r>
            <a:r>
              <a:rPr lang="en-US" sz="1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Calibri"/>
              <a:ea typeface="Calibri"/>
              <a:cs typeface="Calibri"/>
              <a:sym typeface="Calibri"/>
            </a:endParaRPr>
          </a:p>
        </p:txBody>
      </p:sp>
      <p:pic>
        <p:nvPicPr>
          <p:cNvPr id="325" name="Google Shape;325;p19"/>
          <p:cNvPicPr preferRelativeResize="0"/>
          <p:nvPr/>
        </p:nvPicPr>
        <p:blipFill rotWithShape="1">
          <a:blip r:embed="rId5">
            <a:alphaModFix/>
          </a:blip>
          <a:srcRect/>
          <a:stretch/>
        </p:blipFill>
        <p:spPr>
          <a:xfrm>
            <a:off x="8152857" y="1973179"/>
            <a:ext cx="3898612" cy="3523980"/>
          </a:xfrm>
          <a:prstGeom prst="rect">
            <a:avLst/>
          </a:prstGeom>
          <a:noFill/>
          <a:ln>
            <a:noFill/>
          </a:ln>
        </p:spPr>
      </p:pic>
      <p:sp>
        <p:nvSpPr>
          <p:cNvPr id="326" name="Google Shape;326;p19"/>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9"/>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328" name="Google Shape;328;p19"/>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0"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335" name="Google Shape;335;p20"/>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
        <p:nvSpPr>
          <p:cNvPr id="336" name="Google Shape;336;p2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6.1.4</a:t>
            </a:r>
            <a:r>
              <a:rPr lang="en-US"/>
              <a:t/>
            </a:r>
            <a:br>
              <a:rPr lang="en-US"/>
            </a:br>
            <a:r>
              <a:rPr lang="en-US">
                <a:solidFill>
                  <a:srgbClr val="C01E24"/>
                </a:solidFill>
              </a:rPr>
              <a:t>Navigation dans les applications pour les routines de repos</a:t>
            </a:r>
            <a:endParaRPr>
              <a:solidFill>
                <a:srgbClr val="C01E24"/>
              </a:solidFill>
            </a:endParaRPr>
          </a:p>
        </p:txBody>
      </p:sp>
      <p:sp>
        <p:nvSpPr>
          <p:cNvPr id="337" name="Google Shape;337;p2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338" name="Google Shape;338;p20"/>
          <p:cNvSpPr txBox="1">
            <a:spLocks noGrp="1"/>
          </p:cNvSpPr>
          <p:nvPr>
            <p:ph type="body" idx="2"/>
          </p:nvPr>
        </p:nvSpPr>
        <p:spPr>
          <a:xfrm>
            <a:off x="617621" y="2849843"/>
            <a:ext cx="5937120" cy="299829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Explorer en toute sécurité différentes applications pour les routines de repos</a:t>
            </a:r>
            <a:endParaRPr/>
          </a:p>
          <a:p>
            <a:pPr marL="228600" lvl="0" indent="-228600" algn="l" rtl="0">
              <a:lnSpc>
                <a:spcPct val="150000"/>
              </a:lnSpc>
              <a:spcBef>
                <a:spcPts val="1200"/>
              </a:spcBef>
              <a:spcAft>
                <a:spcPts val="0"/>
              </a:spcAft>
              <a:buSzPts val="2400"/>
              <a:buChar char="▪"/>
            </a:pPr>
            <a:r>
              <a:rPr lang="en-US" sz="2400"/>
              <a:t>Se familiariser avec les applications pour les routines de repos</a:t>
            </a:r>
            <a:endParaRPr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1"/>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Activité</a:t>
            </a:r>
            <a:endParaRPr/>
          </a:p>
        </p:txBody>
      </p:sp>
      <p:sp>
        <p:nvSpPr>
          <p:cNvPr id="345" name="Google Shape;345;p21"/>
          <p:cNvSpPr txBox="1">
            <a:spLocks noGrp="1"/>
          </p:cNvSpPr>
          <p:nvPr>
            <p:ph type="body" idx="1"/>
          </p:nvPr>
        </p:nvSpPr>
        <p:spPr>
          <a:xfrm>
            <a:off x="557999" y="1800000"/>
            <a:ext cx="6350801" cy="489340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Font typeface="Noto Sans Symbols"/>
              <a:buChar char="✔"/>
            </a:pPr>
            <a:r>
              <a:rPr lang="en-US" sz="2400"/>
              <a:t>Répartis en groupes de 4-5 personnes</a:t>
            </a:r>
            <a:endParaRPr/>
          </a:p>
          <a:p>
            <a:pPr marL="228600" lvl="0" indent="-228600" algn="l" rtl="0">
              <a:lnSpc>
                <a:spcPct val="100000"/>
              </a:lnSpc>
              <a:spcBef>
                <a:spcPts val="1200"/>
              </a:spcBef>
              <a:spcAft>
                <a:spcPts val="0"/>
              </a:spcAft>
              <a:buSzPts val="2400"/>
              <a:buFont typeface="Noto Sans Symbols"/>
              <a:buChar char="✔"/>
            </a:pPr>
            <a:r>
              <a:rPr lang="en-US" sz="2400"/>
              <a:t>Aller sur AppStore ou Play store </a:t>
            </a:r>
            <a:endParaRPr/>
          </a:p>
          <a:p>
            <a:pPr marL="228600" lvl="0" indent="-228600" algn="l" rtl="0">
              <a:lnSpc>
                <a:spcPct val="100000"/>
              </a:lnSpc>
              <a:spcBef>
                <a:spcPts val="1200"/>
              </a:spcBef>
              <a:spcAft>
                <a:spcPts val="0"/>
              </a:spcAft>
              <a:buSzPts val="2400"/>
              <a:buFont typeface="Noto Sans Symbols"/>
              <a:buChar char="✔"/>
            </a:pPr>
            <a:r>
              <a:rPr lang="en-US" sz="2400"/>
              <a:t>Choisissez en groupe une application et téléchargez-la </a:t>
            </a:r>
            <a:endParaRPr/>
          </a:p>
          <a:p>
            <a:pPr marL="228600" lvl="0" indent="-228600" algn="l" rtl="0">
              <a:lnSpc>
                <a:spcPct val="100000"/>
              </a:lnSpc>
              <a:spcBef>
                <a:spcPts val="1200"/>
              </a:spcBef>
              <a:spcAft>
                <a:spcPts val="0"/>
              </a:spcAft>
              <a:buSzPts val="2400"/>
              <a:buFont typeface="Noto Sans Symbols"/>
              <a:buChar char="✔"/>
            </a:pPr>
            <a:r>
              <a:rPr lang="en-US" sz="2400"/>
              <a:t>Découvrez ses caractéristiques </a:t>
            </a:r>
            <a:endParaRPr/>
          </a:p>
          <a:p>
            <a:pPr marL="228600" lvl="0" indent="-228600" algn="l" rtl="0">
              <a:lnSpc>
                <a:spcPct val="100000"/>
              </a:lnSpc>
              <a:spcBef>
                <a:spcPts val="1200"/>
              </a:spcBef>
              <a:spcAft>
                <a:spcPts val="0"/>
              </a:spcAft>
              <a:buSzPts val="2400"/>
              <a:buFont typeface="Noto Sans Symbols"/>
              <a:buChar char="✔"/>
            </a:pPr>
            <a:r>
              <a:rPr lang="en-US" sz="2400"/>
              <a:t>Discuter des avantages et des inconvénients </a:t>
            </a:r>
            <a:endParaRPr/>
          </a:p>
          <a:p>
            <a:pPr marL="228600" lvl="0" indent="-76200" algn="l" rtl="0">
              <a:lnSpc>
                <a:spcPct val="100000"/>
              </a:lnSpc>
              <a:spcBef>
                <a:spcPts val="1200"/>
              </a:spcBef>
              <a:spcAft>
                <a:spcPts val="0"/>
              </a:spcAft>
              <a:buSzPts val="2400"/>
              <a:buFont typeface="Noto Sans Symbols"/>
              <a:buNone/>
            </a:pPr>
            <a:endParaRPr sz="2400"/>
          </a:p>
          <a:p>
            <a:pPr marL="228600" lvl="0" indent="-7620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b="1"/>
          </a:p>
          <a:p>
            <a:pPr marL="228600" lvl="0" indent="-76200" algn="l" rtl="0">
              <a:lnSpc>
                <a:spcPct val="100000"/>
              </a:lnSpc>
              <a:spcBef>
                <a:spcPts val="1200"/>
              </a:spcBef>
              <a:spcAft>
                <a:spcPts val="0"/>
              </a:spcAft>
              <a:buSzPts val="2400"/>
              <a:buNone/>
            </a:pPr>
            <a:endParaRPr sz="2400" b="1"/>
          </a:p>
          <a:p>
            <a:pPr marL="685800" lvl="1" indent="-45719" algn="l" rtl="0">
              <a:lnSpc>
                <a:spcPct val="100000"/>
              </a:lnSpc>
              <a:spcBef>
                <a:spcPts val="1200"/>
              </a:spcBef>
              <a:spcAft>
                <a:spcPts val="0"/>
              </a:spcAft>
              <a:buSzPts val="2880"/>
              <a:buNone/>
            </a:pPr>
            <a:endParaRPr sz="2400"/>
          </a:p>
          <a:p>
            <a:pPr marL="0" lvl="0" indent="0" algn="l" rtl="0">
              <a:lnSpc>
                <a:spcPct val="100000"/>
              </a:lnSpc>
              <a:spcBef>
                <a:spcPts val="1200"/>
              </a:spcBef>
              <a:spcAft>
                <a:spcPts val="0"/>
              </a:spcAft>
              <a:buSzPts val="2400"/>
              <a:buNone/>
            </a:pPr>
            <a:endParaRPr sz="2400"/>
          </a:p>
          <a:p>
            <a:pPr marL="0" lvl="0" indent="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a:p>
          <a:p>
            <a:pPr marL="457200" lvl="1" indent="0" algn="l" rtl="0">
              <a:lnSpc>
                <a:spcPct val="100000"/>
              </a:lnSpc>
              <a:spcBef>
                <a:spcPts val="1200"/>
              </a:spcBef>
              <a:spcAft>
                <a:spcPts val="0"/>
              </a:spcAft>
              <a:buSzPts val="2880"/>
              <a:buNone/>
            </a:pPr>
            <a:endParaRPr sz="2400"/>
          </a:p>
          <a:p>
            <a:pPr marL="228600" lvl="0" indent="-76200" algn="l" rtl="0">
              <a:lnSpc>
                <a:spcPct val="120000"/>
              </a:lnSpc>
              <a:spcBef>
                <a:spcPts val="1200"/>
              </a:spcBef>
              <a:spcAft>
                <a:spcPts val="0"/>
              </a:spcAft>
              <a:buSzPts val="2400"/>
              <a:buNone/>
            </a:pPr>
            <a:endParaRPr sz="2400"/>
          </a:p>
        </p:txBody>
      </p:sp>
      <p:sp>
        <p:nvSpPr>
          <p:cNvPr id="346" name="Google Shape;346;p21"/>
          <p:cNvSpPr/>
          <p:nvPr/>
        </p:nvSpPr>
        <p:spPr>
          <a:xfrm>
            <a:off x="6333700" y="-3925"/>
            <a:ext cx="58572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4.1.4 Navigation dans les applications pour les routines de repos</a:t>
            </a:r>
            <a:endParaRPr sz="1665">
              <a:solidFill>
                <a:schemeClr val="lt1"/>
              </a:solidFill>
              <a:latin typeface="Calibri"/>
              <a:ea typeface="Calibri"/>
              <a:cs typeface="Calibri"/>
              <a:sym typeface="Calibri"/>
            </a:endParaRPr>
          </a:p>
        </p:txBody>
      </p:sp>
      <p:sp>
        <p:nvSpPr>
          <p:cNvPr id="347" name="Google Shape;347;p21"/>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rgbClr val="000000"/>
                </a:solidFill>
                <a:latin typeface="Calibri"/>
                <a:ea typeface="Calibri"/>
                <a:cs typeface="Calibri"/>
                <a:sym typeface="Calibri"/>
              </a:rPr>
              <a:t>: </a:t>
            </a:r>
            <a:r>
              <a:rPr lang="en-US" sz="1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Calibri"/>
              <a:ea typeface="Calibri"/>
              <a:cs typeface="Calibri"/>
              <a:sym typeface="Calibri"/>
            </a:endParaRPr>
          </a:p>
        </p:txBody>
      </p:sp>
      <p:pic>
        <p:nvPicPr>
          <p:cNvPr id="348" name="Google Shape;348;p21"/>
          <p:cNvPicPr preferRelativeResize="0"/>
          <p:nvPr/>
        </p:nvPicPr>
        <p:blipFill rotWithShape="1">
          <a:blip r:embed="rId5">
            <a:alphaModFix/>
          </a:blip>
          <a:srcRect/>
          <a:stretch/>
        </p:blipFill>
        <p:spPr>
          <a:xfrm>
            <a:off x="7371943" y="2149131"/>
            <a:ext cx="4816677" cy="3717872"/>
          </a:xfrm>
          <a:prstGeom prst="rect">
            <a:avLst/>
          </a:prstGeom>
          <a:noFill/>
          <a:ln>
            <a:noFill/>
          </a:ln>
        </p:spPr>
      </p:pic>
      <p:sp>
        <p:nvSpPr>
          <p:cNvPr id="349" name="Google Shape;349;p21"/>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1"/>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351" name="Google Shape;351;p21"/>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4.1.5</a:t>
            </a:r>
            <a:r>
              <a:rPr lang="en-US"/>
              <a:t/>
            </a:r>
            <a:br>
              <a:rPr lang="en-US"/>
            </a:br>
            <a:r>
              <a:rPr lang="en-US">
                <a:solidFill>
                  <a:srgbClr val="C01E24"/>
                </a:solidFill>
              </a:rPr>
              <a:t>Discussion et évaluation</a:t>
            </a:r>
            <a:endParaRPr>
              <a:solidFill>
                <a:srgbClr val="C01E24"/>
              </a:solidFill>
            </a:endParaRPr>
          </a:p>
        </p:txBody>
      </p:sp>
      <p:sp>
        <p:nvSpPr>
          <p:cNvPr id="358" name="Google Shape;358;p2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359" name="Google Shape;359;p22"/>
          <p:cNvSpPr txBox="1">
            <a:spLocks noGrp="1"/>
          </p:cNvSpPr>
          <p:nvPr>
            <p:ph type="body" idx="2"/>
          </p:nvPr>
        </p:nvSpPr>
        <p:spPr>
          <a:xfrm>
            <a:off x="617620" y="2849843"/>
            <a:ext cx="5937119" cy="373182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US" sz="2000"/>
              <a:t>Résoudre et clarifier les malentendus qui ont émergé de toutes les informations théoriques précédentes.</a:t>
            </a:r>
            <a:endParaRPr/>
          </a:p>
          <a:p>
            <a:pPr marL="228600" lvl="0" indent="-228600" algn="l" rtl="0">
              <a:lnSpc>
                <a:spcPct val="150000"/>
              </a:lnSpc>
              <a:spcBef>
                <a:spcPts val="1200"/>
              </a:spcBef>
              <a:spcAft>
                <a:spcPts val="0"/>
              </a:spcAft>
              <a:buSzPts val="2000"/>
              <a:buChar char="▪"/>
            </a:pPr>
            <a:r>
              <a:rPr lang="en-US" sz="2000"/>
              <a:t>Assurer une compréhension approfondie du contenu du module. </a:t>
            </a:r>
            <a:endParaRPr/>
          </a:p>
          <a:p>
            <a:pPr marL="228600" lvl="0" indent="-228600" algn="l" rtl="0">
              <a:lnSpc>
                <a:spcPct val="150000"/>
              </a:lnSpc>
              <a:spcBef>
                <a:spcPts val="1200"/>
              </a:spcBef>
              <a:spcAft>
                <a:spcPts val="0"/>
              </a:spcAft>
              <a:buSzPts val="2000"/>
              <a:buChar char="▪"/>
            </a:pPr>
            <a:r>
              <a:rPr lang="en-US" sz="2000"/>
              <a:t>Évaluer le module. </a:t>
            </a:r>
            <a:endParaRPr sz="2000"/>
          </a:p>
        </p:txBody>
      </p:sp>
      <p:pic>
        <p:nvPicPr>
          <p:cNvPr id="360" name="Google Shape;360;p22"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361" name="Google Shape;361;p22"/>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En résumé... (1)</a:t>
            </a:r>
            <a:endParaRPr/>
          </a:p>
        </p:txBody>
      </p:sp>
      <p:sp>
        <p:nvSpPr>
          <p:cNvPr id="368" name="Google Shape;368;p23"/>
          <p:cNvSpPr txBox="1">
            <a:spLocks noGrp="1"/>
          </p:cNvSpPr>
          <p:nvPr>
            <p:ph type="body" idx="1"/>
          </p:nvPr>
        </p:nvSpPr>
        <p:spPr>
          <a:xfrm>
            <a:off x="558000" y="2459736"/>
            <a:ext cx="5961334"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sz="2400"/>
              <a:t>Comment les applications de routine de repos sont-elles utilisées ?</a:t>
            </a:r>
            <a:endParaRPr/>
          </a:p>
          <a:p>
            <a:pPr marL="228600" lvl="0" indent="-228600" algn="l" rtl="0">
              <a:lnSpc>
                <a:spcPct val="100000"/>
              </a:lnSpc>
              <a:spcBef>
                <a:spcPts val="1200"/>
              </a:spcBef>
              <a:spcAft>
                <a:spcPts val="0"/>
              </a:spcAft>
              <a:buSzPts val="2400"/>
              <a:buChar char="▪"/>
            </a:pPr>
            <a:r>
              <a:rPr lang="en-US" sz="2400"/>
              <a:t>Quelles sont leurs caractéristiques les plus courantes ? </a:t>
            </a:r>
            <a:endParaRPr/>
          </a:p>
          <a:p>
            <a:pPr marL="228600" lvl="0" indent="-228600" algn="l" rtl="0">
              <a:lnSpc>
                <a:spcPct val="100000"/>
              </a:lnSpc>
              <a:spcBef>
                <a:spcPts val="1200"/>
              </a:spcBef>
              <a:spcAft>
                <a:spcPts val="0"/>
              </a:spcAft>
              <a:buSzPts val="2400"/>
              <a:buChar char="▪"/>
            </a:pPr>
            <a:r>
              <a:rPr lang="en-US" sz="2400"/>
              <a:t>Quels sont les avantages et les défis liés à leur utilisation ? Quelles pourraient être les difficultés à les intégrer dans notre vie quotidienne ?</a:t>
            </a:r>
            <a:endParaRPr/>
          </a:p>
          <a:p>
            <a:pPr marL="228600" lvl="0" indent="-127000" algn="l" rtl="0">
              <a:lnSpc>
                <a:spcPct val="100000"/>
              </a:lnSpc>
              <a:spcBef>
                <a:spcPts val="1200"/>
              </a:spcBef>
              <a:spcAft>
                <a:spcPts val="0"/>
              </a:spcAft>
              <a:buSzPts val="1600"/>
              <a:buNone/>
            </a:pPr>
            <a:endParaRPr sz="1600"/>
          </a:p>
        </p:txBody>
      </p:sp>
      <p:sp>
        <p:nvSpPr>
          <p:cNvPr id="369" name="Google Shape;369;p23"/>
          <p:cNvSpPr/>
          <p:nvPr/>
        </p:nvSpPr>
        <p:spPr>
          <a:xfrm>
            <a:off x="9018175" y="-3925"/>
            <a:ext cx="31725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4.1.5 Discussion et évaluation</a:t>
            </a:r>
            <a:endParaRPr sz="1800">
              <a:solidFill>
                <a:schemeClr val="lt1"/>
              </a:solidFill>
              <a:latin typeface="Calibri"/>
              <a:ea typeface="Calibri"/>
              <a:cs typeface="Calibri"/>
              <a:sym typeface="Calibri"/>
            </a:endParaRPr>
          </a:p>
        </p:txBody>
      </p:sp>
      <p:sp>
        <p:nvSpPr>
          <p:cNvPr id="370" name="Google Shape;370;p23"/>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rgbClr val="000000"/>
                </a:solidFill>
                <a:latin typeface="Calibri"/>
                <a:ea typeface="Calibri"/>
                <a:cs typeface="Calibri"/>
                <a:sym typeface="Calibri"/>
              </a:rPr>
              <a:t>: </a:t>
            </a:r>
            <a:r>
              <a:rPr lang="en-US" sz="1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Calibri"/>
              <a:ea typeface="Calibri"/>
              <a:cs typeface="Calibri"/>
              <a:sym typeface="Calibri"/>
            </a:endParaRPr>
          </a:p>
        </p:txBody>
      </p:sp>
      <p:pic>
        <p:nvPicPr>
          <p:cNvPr id="371" name="Google Shape;371;p23"/>
          <p:cNvPicPr preferRelativeResize="0"/>
          <p:nvPr/>
        </p:nvPicPr>
        <p:blipFill rotWithShape="1">
          <a:blip r:embed="rId5">
            <a:alphaModFix/>
          </a:blip>
          <a:srcRect l="20807"/>
          <a:stretch/>
        </p:blipFill>
        <p:spPr>
          <a:xfrm>
            <a:off x="7778187" y="2304673"/>
            <a:ext cx="4413813" cy="3714217"/>
          </a:xfrm>
          <a:prstGeom prst="rect">
            <a:avLst/>
          </a:prstGeom>
          <a:noFill/>
          <a:ln>
            <a:noFill/>
          </a:ln>
        </p:spPr>
      </p:pic>
      <p:sp>
        <p:nvSpPr>
          <p:cNvPr id="372" name="Google Shape;372;p23"/>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3"/>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374" name="Google Shape;374;p23"/>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4"/>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En résumé... (2)</a:t>
            </a:r>
            <a:endParaRPr/>
          </a:p>
        </p:txBody>
      </p:sp>
      <p:sp>
        <p:nvSpPr>
          <p:cNvPr id="381" name="Google Shape;381;p24"/>
          <p:cNvSpPr txBox="1">
            <a:spLocks noGrp="1"/>
          </p:cNvSpPr>
          <p:nvPr>
            <p:ph type="body" idx="1"/>
          </p:nvPr>
        </p:nvSpPr>
        <p:spPr>
          <a:xfrm>
            <a:off x="558000" y="1917026"/>
            <a:ext cx="6644311" cy="4402929"/>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SzPct val="100000"/>
              <a:buChar char="▪"/>
            </a:pPr>
            <a:r>
              <a:rPr lang="en-US" sz="2400"/>
              <a:t>Une routine de sommeil comprend les activités que nous effectuons habituellement avant de dormir</a:t>
            </a:r>
            <a:endParaRPr/>
          </a:p>
          <a:p>
            <a:pPr marL="228600" lvl="0" indent="-228600" algn="l" rtl="0">
              <a:lnSpc>
                <a:spcPct val="100000"/>
              </a:lnSpc>
              <a:spcBef>
                <a:spcPts val="1200"/>
              </a:spcBef>
              <a:spcAft>
                <a:spcPts val="0"/>
              </a:spcAft>
              <a:buSzPct val="100000"/>
              <a:buChar char="▪"/>
            </a:pPr>
            <a:r>
              <a:rPr lang="en-US" sz="2400"/>
              <a:t>Entre autres, les applications mobiles conçues pour améliorer la qualité du sommeil peuvent nous aider à établir une routine de sommeil saine et personnalisée</a:t>
            </a:r>
            <a:endParaRPr/>
          </a:p>
          <a:p>
            <a:pPr marL="228600" lvl="0" indent="-228600" algn="l" rtl="0">
              <a:lnSpc>
                <a:spcPct val="100000"/>
              </a:lnSpc>
              <a:spcBef>
                <a:spcPts val="1200"/>
              </a:spcBef>
              <a:spcAft>
                <a:spcPts val="0"/>
              </a:spcAft>
              <a:buSzPct val="100000"/>
              <a:buChar char="▪"/>
            </a:pPr>
            <a:r>
              <a:rPr lang="en-US" sz="2400"/>
              <a:t>Les principales caractéristiques des applications de routine de repos sont le suivi du moniteur et du sommeil, les pratiques d'hygiène du sommeil personnalisées, les activités de relaxation et la musique, par exemple les techniques de respiration, les bruits blancs, etc.</a:t>
            </a:r>
            <a:endParaRPr/>
          </a:p>
          <a:p>
            <a:pPr marL="0" lvl="0" indent="0" algn="l" rtl="0">
              <a:lnSpc>
                <a:spcPct val="100000"/>
              </a:lnSpc>
              <a:spcBef>
                <a:spcPts val="1200"/>
              </a:spcBef>
              <a:spcAft>
                <a:spcPts val="0"/>
              </a:spcAft>
              <a:buSzPct val="100000"/>
              <a:buNone/>
            </a:pPr>
            <a:endParaRPr sz="1600"/>
          </a:p>
        </p:txBody>
      </p:sp>
      <p:sp>
        <p:nvSpPr>
          <p:cNvPr id="382" name="Google Shape;382;p24"/>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rgbClr val="000000"/>
                </a:solidFill>
                <a:latin typeface="Calibri"/>
                <a:ea typeface="Calibri"/>
                <a:cs typeface="Calibri"/>
                <a:sym typeface="Calibri"/>
              </a:rPr>
              <a:t>: </a:t>
            </a:r>
            <a:r>
              <a:rPr lang="en-US" sz="1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Calibri"/>
              <a:ea typeface="Calibri"/>
              <a:cs typeface="Calibri"/>
              <a:sym typeface="Calibri"/>
            </a:endParaRPr>
          </a:p>
        </p:txBody>
      </p:sp>
      <p:pic>
        <p:nvPicPr>
          <p:cNvPr id="383" name="Google Shape;383;p24"/>
          <p:cNvPicPr preferRelativeResize="0"/>
          <p:nvPr/>
        </p:nvPicPr>
        <p:blipFill rotWithShape="1">
          <a:blip r:embed="rId5">
            <a:alphaModFix/>
          </a:blip>
          <a:srcRect l="20807"/>
          <a:stretch/>
        </p:blipFill>
        <p:spPr>
          <a:xfrm>
            <a:off x="7778187" y="2304673"/>
            <a:ext cx="4413813" cy="3714217"/>
          </a:xfrm>
          <a:prstGeom prst="rect">
            <a:avLst/>
          </a:prstGeom>
          <a:noFill/>
          <a:ln>
            <a:noFill/>
          </a:ln>
        </p:spPr>
      </p:pic>
      <p:sp>
        <p:nvSpPr>
          <p:cNvPr id="384" name="Google Shape;384;p24"/>
          <p:cNvSpPr/>
          <p:nvPr/>
        </p:nvSpPr>
        <p:spPr>
          <a:xfrm>
            <a:off x="9025667" y="-3933"/>
            <a:ext cx="3165074"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4.1.5 Discussion et évaluation</a:t>
            </a:r>
            <a:endParaRPr sz="1800">
              <a:solidFill>
                <a:schemeClr val="lt1"/>
              </a:solidFill>
              <a:latin typeface="Calibri"/>
              <a:ea typeface="Calibri"/>
              <a:cs typeface="Calibri"/>
              <a:sym typeface="Calibri"/>
            </a:endParaRPr>
          </a:p>
        </p:txBody>
      </p:sp>
      <p:sp>
        <p:nvSpPr>
          <p:cNvPr id="385" name="Google Shape;385;p24"/>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4"/>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387" name="Google Shape;387;p24"/>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5"/>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Prochaines étapes...</a:t>
            </a:r>
            <a:endParaRPr/>
          </a:p>
        </p:txBody>
      </p:sp>
      <p:sp>
        <p:nvSpPr>
          <p:cNvPr id="394" name="Google Shape;394;p25"/>
          <p:cNvSpPr txBox="1">
            <a:spLocks noGrp="1"/>
          </p:cNvSpPr>
          <p:nvPr>
            <p:ph type="body" idx="1"/>
          </p:nvPr>
        </p:nvSpPr>
        <p:spPr>
          <a:xfrm>
            <a:off x="558000" y="2459736"/>
            <a:ext cx="5961334"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sz="2400"/>
              <a:t>Questions d'auto-évaluation </a:t>
            </a:r>
            <a:endParaRPr/>
          </a:p>
          <a:p>
            <a:pPr marL="228600" lvl="0" indent="-228600" algn="l" rtl="0">
              <a:lnSpc>
                <a:spcPct val="100000"/>
              </a:lnSpc>
              <a:spcBef>
                <a:spcPts val="1200"/>
              </a:spcBef>
              <a:spcAft>
                <a:spcPts val="0"/>
              </a:spcAft>
              <a:buSzPts val="2400"/>
              <a:buChar char="▪"/>
            </a:pPr>
            <a:r>
              <a:rPr lang="en-US" sz="2400"/>
              <a:t>Utilisation interactive d'une routine de repos spécifique </a:t>
            </a:r>
            <a:endParaRPr/>
          </a:p>
          <a:p>
            <a:pPr marL="228600" lvl="0" indent="-228600" algn="l" rtl="0">
              <a:lnSpc>
                <a:spcPct val="100000"/>
              </a:lnSpc>
              <a:spcBef>
                <a:spcPts val="1200"/>
              </a:spcBef>
              <a:spcAft>
                <a:spcPts val="0"/>
              </a:spcAft>
              <a:buSzPts val="2400"/>
              <a:buChar char="▪"/>
            </a:pPr>
            <a:r>
              <a:rPr lang="en-US" sz="2400"/>
              <a:t>Repos essai de routine par les stagiaires </a:t>
            </a:r>
            <a:endParaRPr/>
          </a:p>
          <a:p>
            <a:pPr marL="0" lvl="0" indent="0" algn="l" rtl="0">
              <a:lnSpc>
                <a:spcPct val="100000"/>
              </a:lnSpc>
              <a:spcBef>
                <a:spcPts val="1200"/>
              </a:spcBef>
              <a:spcAft>
                <a:spcPts val="0"/>
              </a:spcAft>
              <a:buSzPts val="1600"/>
              <a:buNone/>
            </a:pPr>
            <a:endParaRPr sz="1600"/>
          </a:p>
        </p:txBody>
      </p:sp>
      <p:sp>
        <p:nvSpPr>
          <p:cNvPr id="395" name="Google Shape;395;p25"/>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rgbClr val="000000"/>
                </a:solidFill>
                <a:latin typeface="Calibri"/>
                <a:ea typeface="Calibri"/>
                <a:cs typeface="Calibri"/>
                <a:sym typeface="Calibri"/>
              </a:rPr>
              <a:t>: </a:t>
            </a:r>
            <a:r>
              <a:rPr lang="en-US" sz="1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Calibri"/>
              <a:ea typeface="Calibri"/>
              <a:cs typeface="Calibri"/>
              <a:sym typeface="Calibri"/>
            </a:endParaRPr>
          </a:p>
        </p:txBody>
      </p:sp>
      <p:pic>
        <p:nvPicPr>
          <p:cNvPr id="396" name="Google Shape;396;p25"/>
          <p:cNvPicPr preferRelativeResize="0"/>
          <p:nvPr/>
        </p:nvPicPr>
        <p:blipFill rotWithShape="1">
          <a:blip r:embed="rId5">
            <a:alphaModFix/>
          </a:blip>
          <a:srcRect/>
          <a:stretch/>
        </p:blipFill>
        <p:spPr>
          <a:xfrm>
            <a:off x="7494282" y="2349001"/>
            <a:ext cx="4572000" cy="3429000"/>
          </a:xfrm>
          <a:prstGeom prst="rect">
            <a:avLst/>
          </a:prstGeom>
          <a:noFill/>
          <a:ln>
            <a:noFill/>
          </a:ln>
        </p:spPr>
      </p:pic>
      <p:sp>
        <p:nvSpPr>
          <p:cNvPr id="397" name="Google Shape;397;p25"/>
          <p:cNvSpPr/>
          <p:nvPr/>
        </p:nvSpPr>
        <p:spPr>
          <a:xfrm>
            <a:off x="8961121" y="-3933"/>
            <a:ext cx="3229620"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4.1.5 Discussion et évaluation</a:t>
            </a:r>
            <a:endParaRPr sz="1800">
              <a:solidFill>
                <a:schemeClr val="lt1"/>
              </a:solidFill>
              <a:latin typeface="Calibri"/>
              <a:ea typeface="Calibri"/>
              <a:cs typeface="Calibri"/>
              <a:sym typeface="Calibri"/>
            </a:endParaRPr>
          </a:p>
        </p:txBody>
      </p:sp>
      <p:sp>
        <p:nvSpPr>
          <p:cNvPr id="398" name="Google Shape;398;p25"/>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25"/>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400" name="Google Shape;400;p25"/>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6"/>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406" name="Google Shape;406;p26"/>
          <p:cNvGraphicFramePr/>
          <p:nvPr/>
        </p:nvGraphicFramePr>
        <p:xfrm>
          <a:off x="558000" y="2127443"/>
          <a:ext cx="11060125" cy="767100"/>
        </p:xfrm>
        <a:graphic>
          <a:graphicData uri="http://schemas.openxmlformats.org/drawingml/2006/table">
            <a:tbl>
              <a:tblPr firstRow="1" bandRow="1">
                <a:noFill/>
                <a:tableStyleId>{D7B1FDB0-4AF2-4D53-83D2-64E5957C52BF}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u="none" strike="noStrike" cap="none"/>
                        <a:t>Le contenu du module était stimulant et intéressant </a:t>
                      </a:r>
                      <a:r>
                        <a:rPr lang="en-US" sz="1800" i="1" u="none" strike="noStrike" cap="none"/>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407" name="Google Shape;407;p26"/>
          <p:cNvGraphicFramePr/>
          <p:nvPr/>
        </p:nvGraphicFramePr>
        <p:xfrm>
          <a:off x="557582" y="3646419"/>
          <a:ext cx="11060125" cy="767100"/>
        </p:xfrm>
        <a:graphic>
          <a:graphicData uri="http://schemas.openxmlformats.org/drawingml/2006/table">
            <a:tbl>
              <a:tblPr firstRow="1" bandRow="1">
                <a:noFill/>
                <a:tableStyleId>{D7B1FDB0-4AF2-4D53-83D2-64E5957C52BF}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contenu du module était clair, compréhensible et facile à suivre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408" name="Google Shape;408;p26"/>
          <p:cNvGraphicFramePr/>
          <p:nvPr/>
        </p:nvGraphicFramePr>
        <p:xfrm>
          <a:off x="558000" y="5213962"/>
          <a:ext cx="11060125" cy="767100"/>
        </p:xfrm>
        <a:graphic>
          <a:graphicData uri="http://schemas.openxmlformats.org/drawingml/2006/table">
            <a:tbl>
              <a:tblPr firstRow="1" bandRow="1">
                <a:noFill/>
                <a:tableStyleId>{D7B1FDB0-4AF2-4D53-83D2-64E5957C52BF}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formateur était bien préparé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409" name="Google Shape;409;p26"/>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26"/>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411" name="Google Shape;411;p26"/>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417" name="Google Shape;417;p27"/>
          <p:cNvGraphicFramePr/>
          <p:nvPr/>
        </p:nvGraphicFramePr>
        <p:xfrm>
          <a:off x="558000" y="5212288"/>
          <a:ext cx="11060125" cy="767100"/>
        </p:xfrm>
        <a:graphic>
          <a:graphicData uri="http://schemas.openxmlformats.org/drawingml/2006/table">
            <a:tbl>
              <a:tblPr firstRow="1" bandRow="1">
                <a:noFill/>
                <a:tableStyleId>{D7B1FDB0-4AF2-4D53-83D2-64E5957C52BF}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Je suis globalement satisfait du module </a:t>
                      </a:r>
                      <a:r>
                        <a:rPr lang="en-US" sz="1800" i="1"/>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418" name="Google Shape;418;p27"/>
          <p:cNvGraphicFramePr/>
          <p:nvPr/>
        </p:nvGraphicFramePr>
        <p:xfrm>
          <a:off x="558000" y="3646420"/>
          <a:ext cx="11060125" cy="767100"/>
        </p:xfrm>
        <a:graphic>
          <a:graphicData uri="http://schemas.openxmlformats.org/drawingml/2006/table">
            <a:tbl>
              <a:tblPr firstRow="1" bandRow="1">
                <a:noFill/>
                <a:tableStyleId>{D7B1FDB0-4AF2-4D53-83D2-64E5957C52BF}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 Je recommanderais ce module à d'autres personnes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419" name="Google Shape;419;p27"/>
          <p:cNvGraphicFramePr/>
          <p:nvPr/>
        </p:nvGraphicFramePr>
        <p:xfrm>
          <a:off x="557582" y="2123325"/>
          <a:ext cx="11060125" cy="767100"/>
        </p:xfrm>
        <a:graphic>
          <a:graphicData uri="http://schemas.openxmlformats.org/drawingml/2006/table">
            <a:tbl>
              <a:tblPr firstRow="1" bandRow="1">
                <a:noFill/>
                <a:tableStyleId>{D7B1FDB0-4AF2-4D53-83D2-64E5957C52BF}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module a amélioré ma connaissance du sujet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420" name="Google Shape;420;p27"/>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7"/>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422" name="Google Shape;422;p27"/>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sz="3600">
                <a:solidFill>
                  <a:srgbClr val="C01E24"/>
                </a:solidFill>
              </a:rPr>
              <a:t>Références, lectures complémentaires et clôture</a:t>
            </a:r>
            <a:endParaRPr sz="3600">
              <a:solidFill>
                <a:srgbClr val="C01E24"/>
              </a:solidFill>
            </a:endParaRPr>
          </a:p>
        </p:txBody>
      </p:sp>
      <p:sp>
        <p:nvSpPr>
          <p:cNvPr id="429" name="Google Shape;429;p28"/>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US" sz="1800" b="0" i="0">
                <a:solidFill>
                  <a:srgbClr val="212121"/>
                </a:solidFill>
                <a:latin typeface="Roboto"/>
                <a:ea typeface="Roboto"/>
                <a:cs typeface="Roboto"/>
                <a:sym typeface="Roboto"/>
              </a:rPr>
              <a:t>Clinique Mayo (2022). Conseils sur le sommeil : 6 steps to better sleep. Extrait de https://www.mayoclinic.org/healthy-lifestyle/adult-health/in-depth/sleep/art-20048379 </a:t>
            </a:r>
            <a:endParaRPr/>
          </a:p>
          <a:p>
            <a:pPr marL="228600" lvl="0" indent="-228600" algn="l" rtl="0">
              <a:lnSpc>
                <a:spcPct val="100000"/>
              </a:lnSpc>
              <a:spcBef>
                <a:spcPts val="1200"/>
              </a:spcBef>
              <a:spcAft>
                <a:spcPts val="0"/>
              </a:spcAft>
              <a:buSzPts val="1800"/>
              <a:buChar char="▪"/>
            </a:pPr>
            <a:r>
              <a:rPr lang="en-US" sz="1800" b="0" i="0">
                <a:solidFill>
                  <a:srgbClr val="212121"/>
                </a:solidFill>
                <a:latin typeface="Roboto"/>
                <a:ea typeface="Roboto"/>
                <a:cs typeface="Roboto"/>
                <a:sym typeface="Roboto"/>
              </a:rPr>
              <a:t>Office de prévention des maladies et de promotion de la santé (2023).</a:t>
            </a:r>
            <a:endParaRPr/>
          </a:p>
          <a:p>
            <a:pPr marL="228600" lvl="0" indent="-228600" algn="l" rtl="0">
              <a:lnSpc>
                <a:spcPct val="100000"/>
              </a:lnSpc>
              <a:spcBef>
                <a:spcPts val="1200"/>
              </a:spcBef>
              <a:spcAft>
                <a:spcPts val="0"/>
              </a:spcAft>
              <a:buSzPts val="1800"/>
              <a:buChar char="▪"/>
            </a:pPr>
            <a:r>
              <a:rPr lang="en-US" sz="1800" b="0" i="0">
                <a:solidFill>
                  <a:srgbClr val="212121"/>
                </a:solidFill>
                <a:latin typeface="Roboto"/>
                <a:ea typeface="Roboto"/>
                <a:cs typeface="Roboto"/>
                <a:sym typeface="Roboto"/>
              </a:rPr>
              <a:t>Richter, K., Baumgärtner, L., Niklewski, G., Peter, L., Köck, M., Kellner, S., Hillemacher, T. et Büttner-Teleaga, A. (2020). Les troubles du sommeil chez les migrants et les réfugiés : une revue systématique avec des implications pour une approche médicale personnalisée. </a:t>
            </a:r>
            <a:r>
              <a:rPr lang="en-US" sz="1800" b="0" i="1">
                <a:solidFill>
                  <a:srgbClr val="212121"/>
                </a:solidFill>
                <a:latin typeface="Roboto"/>
                <a:ea typeface="Roboto"/>
                <a:cs typeface="Roboto"/>
                <a:sym typeface="Roboto"/>
              </a:rPr>
              <a:t>The EPMA journal</a:t>
            </a:r>
            <a:r>
              <a:rPr lang="en-US" sz="1800" b="0" i="0">
                <a:solidFill>
                  <a:srgbClr val="212121"/>
                </a:solidFill>
                <a:latin typeface="Roboto"/>
                <a:ea typeface="Roboto"/>
                <a:cs typeface="Roboto"/>
                <a:sym typeface="Roboto"/>
              </a:rPr>
              <a:t>, </a:t>
            </a:r>
            <a:r>
              <a:rPr lang="en-US" sz="1800" b="0" i="1">
                <a:solidFill>
                  <a:srgbClr val="212121"/>
                </a:solidFill>
                <a:latin typeface="Roboto"/>
                <a:ea typeface="Roboto"/>
                <a:cs typeface="Roboto"/>
                <a:sym typeface="Roboto"/>
              </a:rPr>
              <a:t>11</a:t>
            </a:r>
            <a:r>
              <a:rPr lang="en-US" sz="1800" b="0" i="0">
                <a:solidFill>
                  <a:srgbClr val="212121"/>
                </a:solidFill>
                <a:latin typeface="Roboto"/>
                <a:ea typeface="Roboto"/>
                <a:cs typeface="Roboto"/>
                <a:sym typeface="Roboto"/>
              </a:rPr>
              <a:t>(2), 251-260. </a:t>
            </a:r>
            <a:r>
              <a:rPr lang="en-US" sz="1800" b="0" i="0" u="sng">
                <a:solidFill>
                  <a:srgbClr val="212121"/>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https://doi.</a:t>
            </a:r>
            <a:r>
              <a:rPr lang="en-US" sz="1800" b="0" i="0">
                <a:solidFill>
                  <a:srgbClr val="212121"/>
                </a:solidFill>
                <a:latin typeface="Roboto"/>
                <a:ea typeface="Roboto"/>
                <a:cs typeface="Roboto"/>
                <a:sym typeface="Roboto"/>
              </a:rPr>
              <a:t>org/10.1007/s13167-020-00205-2 </a:t>
            </a:r>
            <a:endParaRPr/>
          </a:p>
          <a:p>
            <a:pPr marL="228600" lvl="0" indent="-228600" algn="l" rtl="0">
              <a:lnSpc>
                <a:spcPct val="100000"/>
              </a:lnSpc>
              <a:spcBef>
                <a:spcPts val="1200"/>
              </a:spcBef>
              <a:spcAft>
                <a:spcPts val="0"/>
              </a:spcAft>
              <a:buSzPts val="1800"/>
              <a:buChar char="▪"/>
            </a:pPr>
            <a:r>
              <a:rPr lang="en-US" sz="1800">
                <a:solidFill>
                  <a:srgbClr val="212121"/>
                </a:solidFill>
                <a:latin typeface="Roboto"/>
                <a:ea typeface="Roboto"/>
                <a:cs typeface="Roboto"/>
                <a:sym typeface="Roboto"/>
              </a:rPr>
              <a:t>Les bases du sommeil (2023). Bedtime Routines for Adults (Routines du coucher pour les adultes). Tiré de https://www.sleepfoundation.org/sleep-hygiene/bedtime-routine-for-adults </a:t>
            </a:r>
            <a:endParaRPr sz="1800" b="0" i="0">
              <a:solidFill>
                <a:srgbClr val="212121"/>
              </a:solidFill>
              <a:latin typeface="Roboto"/>
              <a:ea typeface="Roboto"/>
              <a:cs typeface="Roboto"/>
              <a:sym typeface="Roboto"/>
            </a:endParaRPr>
          </a:p>
          <a:p>
            <a:pPr marL="228600" lvl="0" indent="-228600" algn="l" rtl="0">
              <a:lnSpc>
                <a:spcPct val="100000"/>
              </a:lnSpc>
              <a:spcBef>
                <a:spcPts val="1200"/>
              </a:spcBef>
              <a:spcAft>
                <a:spcPts val="0"/>
              </a:spcAft>
              <a:buSzPts val="1800"/>
              <a:buChar char="▪"/>
            </a:pPr>
            <a:r>
              <a:rPr lang="en-US" sz="1800" b="0" i="0">
                <a:solidFill>
                  <a:srgbClr val="212121"/>
                </a:solidFill>
                <a:latin typeface="Roboto"/>
                <a:ea typeface="Roboto"/>
                <a:cs typeface="Roboto"/>
                <a:sym typeface="Roboto"/>
              </a:rPr>
              <a:t>Fondations pour le sommeil (2022). Meilleures applications pour le sommeil. Extrait de https://www.sleepfoundation.org/best-sleep-apps </a:t>
            </a:r>
            <a:endParaRPr/>
          </a:p>
          <a:p>
            <a:pPr marL="0" lvl="0" indent="0" algn="l" rtl="0">
              <a:lnSpc>
                <a:spcPct val="100000"/>
              </a:lnSpc>
              <a:spcBef>
                <a:spcPts val="120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p:txBody>
      </p:sp>
      <p:sp>
        <p:nvSpPr>
          <p:cNvPr id="430" name="Google Shape;430;p28"/>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8"/>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432" name="Google Shape;432;p28"/>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4" name="Google Shape;94;p2"/>
          <p:cNvGrpSpPr/>
          <p:nvPr/>
        </p:nvGrpSpPr>
        <p:grpSpPr>
          <a:xfrm>
            <a:off x="6606686" y="1812884"/>
            <a:ext cx="6096000" cy="1677637"/>
            <a:chOff x="-1066801" y="1523553"/>
            <a:chExt cx="6096000" cy="1677637"/>
          </a:xfrm>
        </p:grpSpPr>
        <p:pic>
          <p:nvPicPr>
            <p:cNvPr id="95" name="Google Shape;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6" name="Google Shape;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 </a:t>
              </a:r>
              <a:r>
                <a:rPr lang="en-US" sz="1050" b="0" i="0">
                  <a:solidFill>
                    <a:srgbClr val="203864"/>
                  </a:solidFill>
                  <a:latin typeface="Roboto"/>
                  <a:ea typeface="Roboto"/>
                  <a:cs typeface="Roboto"/>
                  <a:sym typeface="Roboto"/>
                </a:rPr>
                <a:t>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97" name="Google Shape;97;p2"/>
          <p:cNvGrpSpPr/>
          <p:nvPr/>
        </p:nvGrpSpPr>
        <p:grpSpPr>
          <a:xfrm>
            <a:off x="3483817" y="4504058"/>
            <a:ext cx="6629400" cy="1738414"/>
            <a:chOff x="2579204" y="1882706"/>
            <a:chExt cx="6629400" cy="1738414"/>
          </a:xfrm>
        </p:grpSpPr>
        <p:pic>
          <p:nvPicPr>
            <p:cNvPr id="98" name="Google Shape;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9" name="Google Shape;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00" name="Google Shape;100;p2"/>
          <p:cNvGrpSpPr/>
          <p:nvPr/>
        </p:nvGrpSpPr>
        <p:grpSpPr>
          <a:xfrm>
            <a:off x="3020318" y="1776505"/>
            <a:ext cx="6634368" cy="1584248"/>
            <a:chOff x="6639106" y="2919412"/>
            <a:chExt cx="6634368" cy="1584248"/>
          </a:xfrm>
        </p:grpSpPr>
        <p:pic>
          <p:nvPicPr>
            <p:cNvPr id="101" name="Google Shape;1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2" name="Google Shape;1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ATHENES, GRECE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03" name="Google Shape;103;p2"/>
          <p:cNvGrpSpPr/>
          <p:nvPr/>
        </p:nvGrpSpPr>
        <p:grpSpPr>
          <a:xfrm>
            <a:off x="-1974174" y="1729933"/>
            <a:ext cx="6952420" cy="1601615"/>
            <a:chOff x="-1240501" y="3160643"/>
            <a:chExt cx="6952420" cy="1601615"/>
          </a:xfrm>
        </p:grpSpPr>
        <p:pic>
          <p:nvPicPr>
            <p:cNvPr id="104" name="Google Shape;1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5" name="Google Shape;1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06" name="Google Shape;106;p2"/>
          <p:cNvGrpSpPr/>
          <p:nvPr/>
        </p:nvGrpSpPr>
        <p:grpSpPr>
          <a:xfrm>
            <a:off x="2776075" y="4478327"/>
            <a:ext cx="2543175" cy="1592961"/>
            <a:chOff x="4517932" y="3531206"/>
            <a:chExt cx="2543175" cy="1592961"/>
          </a:xfrm>
        </p:grpSpPr>
        <p:pic>
          <p:nvPicPr>
            <p:cNvPr id="107" name="Google Shape;1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8" name="Google Shape;1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109" name="Google Shape;109;p2"/>
          <p:cNvGrpSpPr/>
          <p:nvPr/>
        </p:nvGrpSpPr>
        <p:grpSpPr>
          <a:xfrm>
            <a:off x="2859813" y="1422238"/>
            <a:ext cx="1973150" cy="2726448"/>
            <a:chOff x="9320178" y="2976204"/>
            <a:chExt cx="1973150" cy="2726448"/>
          </a:xfrm>
        </p:grpSpPr>
        <p:pic>
          <p:nvPicPr>
            <p:cNvPr id="110" name="Google Shape;1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1" name="Google Shape;1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112" name="Google Shape;1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a:solidFill>
                <a:srgbClr val="414042"/>
              </a:solidFill>
              <a:latin typeface="Roboto"/>
              <a:ea typeface="Roboto"/>
              <a:cs typeface="Roboto"/>
              <a:sym typeface="Roboto"/>
            </a:endParaRPr>
          </a:p>
        </p:txBody>
      </p:sp>
      <p:pic>
        <p:nvPicPr>
          <p:cNvPr id="113" name="Google Shape;1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4" name="Google Shape;1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5" name="Google Shape;1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a:solidFill>
                <a:srgbClr val="414042"/>
              </a:solidFill>
              <a:latin typeface="Roboto"/>
              <a:ea typeface="Roboto"/>
              <a:cs typeface="Roboto"/>
              <a:sym typeface="Roboto"/>
            </a:endParaRPr>
          </a:p>
        </p:txBody>
      </p:sp>
      <p:sp>
        <p:nvSpPr>
          <p:cNvPr id="116" name="Google Shape;1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a:solidFill>
                <a:srgbClr val="414042"/>
              </a:solidFill>
              <a:latin typeface="Roboto"/>
              <a:ea typeface="Roboto"/>
              <a:cs typeface="Roboto"/>
              <a:sym typeface="Roboto"/>
            </a:endParaRPr>
          </a:p>
        </p:txBody>
      </p:sp>
      <p:pic>
        <p:nvPicPr>
          <p:cNvPr id="117" name="Google Shape;1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8" name="Google Shape;118;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9" name="Google Shape;119;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437"/>
        <p:cNvGrpSpPr/>
        <p:nvPr/>
      </p:nvGrpSpPr>
      <p:grpSpPr>
        <a:xfrm>
          <a:off x="0" y="0"/>
          <a:ext cx="0" cy="0"/>
          <a:chOff x="0" y="0"/>
          <a:chExt cx="0" cy="0"/>
        </a:xfrm>
      </p:grpSpPr>
      <p:sp>
        <p:nvSpPr>
          <p:cNvPr id="438" name="Google Shape;438;p29"/>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9" name="Google Shape;439;p29"/>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0" name="Google Shape;440;p29"/>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441" name="Google Shape;441;p29"/>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442" name="Google Shape;442;p29"/>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d'enseignement de ce module !</a:t>
            </a:r>
            <a:endParaRPr/>
          </a:p>
        </p:txBody>
      </p:sp>
      <p:pic>
        <p:nvPicPr>
          <p:cNvPr id="444" name="Google Shape;444;p29"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2" name="Εικόνα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3"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Session d'enseignement :  Contenu</a:t>
            </a:r>
            <a:endParaRPr sz="5400"/>
          </a:p>
        </p:txBody>
      </p:sp>
      <p:pic>
        <p:nvPicPr>
          <p:cNvPr id="126" name="Google Shape;126;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7" name="Google Shape;127;p3"/>
          <p:cNvSpPr txBox="1"/>
          <p:nvPr/>
        </p:nvSpPr>
        <p:spPr>
          <a:xfrm>
            <a:off x="1512006" y="2196661"/>
            <a:ext cx="6504944" cy="47160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 </a:t>
            </a:r>
            <a:r>
              <a:rPr lang="en-US" sz="2400" u="sng">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Informations générales sur les routines de repos</a:t>
            </a:r>
            <a:endParaRPr sz="2400">
              <a:solidFill>
                <a:schemeClr val="dk1"/>
              </a:solidFill>
              <a:latin typeface="Calibri"/>
              <a:ea typeface="Calibri"/>
              <a:cs typeface="Calibri"/>
              <a:sym typeface="Calibri"/>
            </a:endParaRPr>
          </a:p>
        </p:txBody>
      </p:sp>
      <p:sp>
        <p:nvSpPr>
          <p:cNvPr id="128" name="Google Shape;128;p3"/>
          <p:cNvSpPr txBox="1"/>
          <p:nvPr/>
        </p:nvSpPr>
        <p:spPr>
          <a:xfrm>
            <a:off x="1437415" y="2938436"/>
            <a:ext cx="7036733"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 </a:t>
            </a:r>
            <a:r>
              <a:rPr lang="en-US" sz="2400" u="sng">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Applications des routines de repos et leurs avantages</a:t>
            </a:r>
            <a:endParaRPr sz="2400">
              <a:solidFill>
                <a:schemeClr val="dk1"/>
              </a:solidFill>
              <a:latin typeface="Calibri"/>
              <a:ea typeface="Calibri"/>
              <a:cs typeface="Calibri"/>
              <a:sym typeface="Calibri"/>
            </a:endParaRPr>
          </a:p>
        </p:txBody>
      </p:sp>
      <p:sp>
        <p:nvSpPr>
          <p:cNvPr id="129" name="Google Shape;129;p3"/>
          <p:cNvSpPr txBox="1"/>
          <p:nvPr/>
        </p:nvSpPr>
        <p:spPr>
          <a:xfrm>
            <a:off x="1488396" y="3505963"/>
            <a:ext cx="7549278"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 </a:t>
            </a:r>
            <a:r>
              <a:rPr lang="en-US" sz="2400" u="sng">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Naviguer dans les applications pour les routines de repos</a:t>
            </a:r>
            <a:endParaRPr sz="2400">
              <a:solidFill>
                <a:schemeClr val="dk1"/>
              </a:solidFill>
              <a:latin typeface="Calibri"/>
              <a:ea typeface="Calibri"/>
              <a:cs typeface="Calibri"/>
              <a:sym typeface="Calibri"/>
            </a:endParaRPr>
          </a:p>
        </p:txBody>
      </p:sp>
      <p:sp>
        <p:nvSpPr>
          <p:cNvPr id="130" name="Google Shape;130;p3"/>
          <p:cNvSpPr txBox="1"/>
          <p:nvPr/>
        </p:nvSpPr>
        <p:spPr>
          <a:xfrm>
            <a:off x="1512006" y="4122160"/>
            <a:ext cx="3155687"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 </a:t>
            </a:r>
            <a:r>
              <a:rPr lang="en-US" sz="2400" u="sng">
                <a:solidFill>
                  <a:schemeClr val="dk1"/>
                </a:solidFill>
                <a:latin typeface="Calibri"/>
                <a:ea typeface="Calibri"/>
                <a:cs typeface="Calibri"/>
                <a:sym typeface="Calibri"/>
                <a:hlinkClick r:id="rId7" action="ppaction://hlinksldjump">
                  <a:extLst>
                    <a:ext uri="{A12FA001-AC4F-418D-AE19-62706E023703}">
                      <ahyp:hlinkClr xmlns:ahyp="http://schemas.microsoft.com/office/drawing/2018/hyperlinkcolor" xmlns="" val="tx"/>
                    </a:ext>
                  </a:extLst>
                </a:hlinkClick>
              </a:rPr>
              <a:t>Scénario de vie réelle</a:t>
            </a:r>
            <a:endParaRPr sz="2400">
              <a:solidFill>
                <a:schemeClr val="dk1"/>
              </a:solidFill>
              <a:latin typeface="Calibri"/>
              <a:ea typeface="Calibri"/>
              <a:cs typeface="Calibri"/>
              <a:sym typeface="Calibri"/>
            </a:endParaRPr>
          </a:p>
        </p:txBody>
      </p:sp>
      <p:sp>
        <p:nvSpPr>
          <p:cNvPr id="131" name="Google Shape;131;p3"/>
          <p:cNvSpPr txBox="1"/>
          <p:nvPr/>
        </p:nvSpPr>
        <p:spPr>
          <a:xfrm>
            <a:off x="1488397" y="4758665"/>
            <a:ext cx="387873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a:solidFill>
                  <a:schemeClr val="dk1"/>
                </a:solidFill>
                <a:latin typeface="Calibri"/>
                <a:ea typeface="Calibri"/>
                <a:cs typeface="Calibri"/>
                <a:sym typeface="Calibri"/>
              </a:rPr>
              <a:t>5. </a:t>
            </a:r>
            <a:r>
              <a:rPr lang="en-US" sz="2400" u="sng">
                <a:solidFill>
                  <a:schemeClr val="dk1"/>
                </a:solidFill>
                <a:latin typeface="Calibri"/>
                <a:ea typeface="Calibri"/>
                <a:cs typeface="Calibri"/>
                <a:sym typeface="Calibri"/>
                <a:hlinkClick r:id="rId8" action="ppaction://hlinksldjump">
                  <a:extLst>
                    <a:ext uri="{A12FA001-AC4F-418D-AE19-62706E023703}">
                      <ahyp:hlinkClr xmlns:ahyp="http://schemas.microsoft.com/office/drawing/2018/hyperlinkcolor" xmlns="" val="tx"/>
                    </a:ext>
                  </a:extLst>
                </a:hlinkClick>
              </a:rPr>
              <a:t>Discussion et évaluation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38" name="Google Shape;138;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Des applications de santé pour se reposer</a:t>
            </a:r>
            <a:endParaRPr/>
          </a:p>
        </p:txBody>
      </p:sp>
      <p:sp>
        <p:nvSpPr>
          <p:cNvPr id="140" name="Google Shape;140;p4"/>
          <p:cNvSpPr/>
          <p:nvPr/>
        </p:nvSpPr>
        <p:spPr>
          <a:xfrm>
            <a:off x="117332" y="438863"/>
            <a:ext cx="32733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4</a:t>
            </a:r>
            <a:endParaRPr sz="2200" b="1">
              <a:solidFill>
                <a:schemeClr val="lt1"/>
              </a:solidFill>
              <a:latin typeface="Gill Sans"/>
              <a:ea typeface="Gill Sans"/>
              <a:cs typeface="Gill Sans"/>
              <a:sym typeface="Gill Sans"/>
            </a:endParaRPr>
          </a:p>
        </p:txBody>
      </p:sp>
      <p:sp>
        <p:nvSpPr>
          <p:cNvPr id="141" name="Google Shape;141;p4"/>
          <p:cNvSpPr txBox="1">
            <a:spLocks noGrp="1"/>
          </p:cNvSpPr>
          <p:nvPr>
            <p:ph type="body" idx="1"/>
          </p:nvPr>
        </p:nvSpPr>
        <p:spPr>
          <a:xfrm>
            <a:off x="548232" y="2364057"/>
            <a:ext cx="7888200" cy="33993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C00000"/>
              </a:buClr>
              <a:buSzPts val="2200"/>
              <a:buFont typeface="Noto Sans Symbols"/>
              <a:buChar char="✔"/>
            </a:pPr>
            <a:r>
              <a:rPr lang="en-US"/>
              <a:t>Sensibilisation à ce qu'est une routine de repos et à l'importance d'une routine de repos </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Identifier les principales activités nécessaires à la mise en place d'une routine de repos et la manière dont les applications de routine de repos peuvent y contribuer </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Comprendre les principaux concepts liés aux applications de santé et comment elles peuvent être utiles aux migrants </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Développer les compétences numériques et se familiariser avec l'utilisation des applications de routine de repos</a:t>
            </a:r>
            <a:endParaRPr/>
          </a:p>
        </p:txBody>
      </p:sp>
      <p:sp>
        <p:nvSpPr>
          <p:cNvPr id="142" name="Google Shape;142;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 Image par nuraghies sur Freepik</a:t>
            </a:r>
            <a:endParaRPr sz="1200">
              <a:solidFill>
                <a:schemeClr val="dk1"/>
              </a:solidFill>
              <a:latin typeface="Calibri"/>
              <a:ea typeface="Calibri"/>
              <a:cs typeface="Calibri"/>
              <a:sym typeface="Calibri"/>
            </a:endParaRPr>
          </a:p>
        </p:txBody>
      </p:sp>
      <p:pic>
        <p:nvPicPr>
          <p:cNvPr id="143" name="Google Shape;143;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50" name="Google Shape;150;p5"/>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5"/>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Des applications de santé pour se reposer</a:t>
            </a:r>
            <a:endParaRPr sz="2200" b="1">
              <a:solidFill>
                <a:schemeClr val="dk1"/>
              </a:solidFill>
              <a:latin typeface="Calibri"/>
              <a:ea typeface="Calibri"/>
              <a:cs typeface="Calibri"/>
              <a:sym typeface="Calibri"/>
            </a:endParaRPr>
          </a:p>
        </p:txBody>
      </p:sp>
      <p:sp>
        <p:nvSpPr>
          <p:cNvPr id="152" name="Google Shape;152;p5"/>
          <p:cNvSpPr/>
          <p:nvPr/>
        </p:nvSpPr>
        <p:spPr>
          <a:xfrm>
            <a:off x="117332" y="438863"/>
            <a:ext cx="41710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4 </a:t>
            </a:r>
            <a:endParaRPr sz="2200" b="1">
              <a:solidFill>
                <a:schemeClr val="lt1"/>
              </a:solidFill>
              <a:latin typeface="Gill Sans"/>
              <a:ea typeface="Gill Sans"/>
              <a:cs typeface="Gill Sans"/>
              <a:sym typeface="Gill Sans"/>
            </a:endParaRPr>
          </a:p>
        </p:txBody>
      </p:sp>
      <p:sp>
        <p:nvSpPr>
          <p:cNvPr id="153" name="Google Shape;153;p5"/>
          <p:cNvSpPr txBox="1">
            <a:spLocks noGrp="1"/>
          </p:cNvSpPr>
          <p:nvPr>
            <p:ph type="body" idx="1"/>
          </p:nvPr>
        </p:nvSpPr>
        <p:spPr>
          <a:xfrm>
            <a:off x="570025" y="2417072"/>
            <a:ext cx="6314100" cy="3389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C00000"/>
              </a:buClr>
              <a:buSzPts val="2200"/>
              <a:buFont typeface="Noto Sans Symbols"/>
              <a:buChar char="✔"/>
            </a:pPr>
            <a:r>
              <a:rPr lang="en-US"/>
              <a:t>Définition de ce qu'est une routine de repos et de son importance</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Explication de la manière dont les applications de routine de repos peuvent favoriser la mise en place d'une routine de sommeil et améliorer le sommeil en général </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Familiarisation et capacité à naviguer dans différentes applications de routine de repos et à les intégrer dans la vie quotidienne </a:t>
            </a:r>
            <a:endParaRPr/>
          </a:p>
        </p:txBody>
      </p:sp>
      <p:sp>
        <p:nvSpPr>
          <p:cNvPr id="154" name="Google Shape;154;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vectorjuice on Freepik</a:t>
            </a:r>
            <a:endParaRPr sz="1200">
              <a:solidFill>
                <a:schemeClr val="dk1"/>
              </a:solidFill>
              <a:latin typeface="Calibri"/>
              <a:ea typeface="Calibri"/>
              <a:cs typeface="Calibri"/>
              <a:sym typeface="Calibri"/>
            </a:endParaRPr>
          </a:p>
        </p:txBody>
      </p:sp>
      <p:pic>
        <p:nvPicPr>
          <p:cNvPr id="155" name="Google Shape;155;p5"/>
          <p:cNvPicPr preferRelativeResize="0"/>
          <p:nvPr/>
        </p:nvPicPr>
        <p:blipFill rotWithShape="1">
          <a:blip r:embed="rId4">
            <a:alphaModFix/>
          </a:blip>
          <a:srcRect l="9128" t="10193" r="8040" b="10723"/>
          <a:stretch/>
        </p:blipFill>
        <p:spPr>
          <a:xfrm>
            <a:off x="7570694" y="1842247"/>
            <a:ext cx="4621306" cy="416341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162" name="Google Shape;162;p6"/>
          <p:cNvSpPr txBox="1"/>
          <p:nvPr/>
        </p:nvSpPr>
        <p:spPr>
          <a:xfrm>
            <a:off x="5419175" y="6181455"/>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
        <p:nvSpPr>
          <p:cNvPr id="163" name="Google Shape;163;p6"/>
          <p:cNvSpPr txBox="1">
            <a:spLocks noGrp="1"/>
          </p:cNvSpPr>
          <p:nvPr>
            <p:ph type="title"/>
          </p:nvPr>
        </p:nvSpPr>
        <p:spPr>
          <a:xfrm>
            <a:off x="558000" y="7751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4.1.1</a:t>
            </a:r>
            <a:r>
              <a:rPr lang="en-US"/>
              <a:t/>
            </a:r>
            <a:br>
              <a:rPr lang="en-US"/>
            </a:br>
            <a:r>
              <a:rPr lang="en-US">
                <a:solidFill>
                  <a:srgbClr val="C01E24"/>
                </a:solidFill>
              </a:rPr>
              <a:t>Informations générales sur les routines de repos</a:t>
            </a:r>
            <a:endParaRPr>
              <a:solidFill>
                <a:srgbClr val="C01E24"/>
              </a:solidFill>
            </a:endParaRPr>
          </a:p>
        </p:txBody>
      </p:sp>
      <p:sp>
        <p:nvSpPr>
          <p:cNvPr id="164" name="Google Shape;164;p6"/>
          <p:cNvSpPr txBox="1">
            <a:spLocks noGrp="1"/>
          </p:cNvSpPr>
          <p:nvPr>
            <p:ph type="body" idx="1"/>
          </p:nvPr>
        </p:nvSpPr>
        <p:spPr>
          <a:xfrm>
            <a:off x="558000" y="18552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165" name="Google Shape;165;p6"/>
          <p:cNvSpPr txBox="1">
            <a:spLocks noGrp="1"/>
          </p:cNvSpPr>
          <p:nvPr>
            <p:ph type="body" idx="2"/>
          </p:nvPr>
        </p:nvSpPr>
        <p:spPr>
          <a:xfrm>
            <a:off x="673239" y="2545043"/>
            <a:ext cx="5866800" cy="3470100"/>
          </a:xfrm>
          <a:prstGeom prst="rect">
            <a:avLst/>
          </a:prstGeom>
          <a:noFill/>
          <a:ln>
            <a:noFill/>
          </a:ln>
        </p:spPr>
        <p:txBody>
          <a:bodyPr spcFirstLastPara="1" wrap="square" lIns="91425" tIns="45700" rIns="91425" bIns="45700" anchor="t" anchorCtr="0">
            <a:normAutofit lnSpcReduction="10000"/>
          </a:bodyPr>
          <a:lstStyle/>
          <a:p>
            <a:pPr marL="228600" lvl="0" indent="-217170" algn="l" rtl="0">
              <a:lnSpc>
                <a:spcPct val="150000"/>
              </a:lnSpc>
              <a:spcBef>
                <a:spcPts val="0"/>
              </a:spcBef>
              <a:spcAft>
                <a:spcPts val="0"/>
              </a:spcAft>
              <a:buClr>
                <a:srgbClr val="C01E24"/>
              </a:buClr>
              <a:buSzPct val="100000"/>
              <a:buChar char="▪"/>
            </a:pPr>
            <a:r>
              <a:rPr lang="en-US" sz="2400"/>
              <a:t>Acquérir des connaissances générales sur les routines de repos.</a:t>
            </a:r>
            <a:endParaRPr/>
          </a:p>
          <a:p>
            <a:pPr marL="228600" lvl="0" indent="-217170" algn="l" rtl="0">
              <a:lnSpc>
                <a:spcPct val="150000"/>
              </a:lnSpc>
              <a:spcBef>
                <a:spcPts val="1200"/>
              </a:spcBef>
              <a:spcAft>
                <a:spcPts val="0"/>
              </a:spcAft>
              <a:buSzPct val="100000"/>
              <a:buChar char="▪"/>
            </a:pPr>
            <a:r>
              <a:rPr lang="en-US" sz="2400"/>
              <a:t>Comprendre l'importance d'une routine de repos.</a:t>
            </a:r>
            <a:endParaRPr sz="2400"/>
          </a:p>
          <a:p>
            <a:pPr marL="228600" lvl="0" indent="-217170" algn="l" rtl="0">
              <a:lnSpc>
                <a:spcPct val="150000"/>
              </a:lnSpc>
              <a:spcBef>
                <a:spcPts val="1200"/>
              </a:spcBef>
              <a:spcAft>
                <a:spcPts val="0"/>
              </a:spcAft>
              <a:buSzPct val="100000"/>
              <a:buChar char="▪"/>
            </a:pPr>
            <a:r>
              <a:rPr lang="en-US" sz="2400"/>
              <a:t>Pour en savoir plus sur les troubles du sommeil.</a:t>
            </a:r>
            <a:endParaRPr/>
          </a:p>
          <a:p>
            <a:pPr marL="0" lvl="0" indent="0" algn="l" rtl="0">
              <a:lnSpc>
                <a:spcPct val="120000"/>
              </a:lnSpc>
              <a:spcBef>
                <a:spcPts val="1200"/>
              </a:spcBef>
              <a:spcAft>
                <a:spcPts val="0"/>
              </a:spcAft>
              <a:buSzPct val="100000"/>
              <a:buNone/>
            </a:pPr>
            <a:endParaRPr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557999" y="148990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Définition de la routine de repos</a:t>
            </a:r>
            <a:endParaRPr/>
          </a:p>
        </p:txBody>
      </p:sp>
      <p:sp>
        <p:nvSpPr>
          <p:cNvPr id="172" name="Google Shape;172;p7"/>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173" name="Google Shape;173;p7"/>
          <p:cNvSpPr txBox="1"/>
          <p:nvPr/>
        </p:nvSpPr>
        <p:spPr>
          <a:xfrm>
            <a:off x="558000" y="2106897"/>
            <a:ext cx="7555800" cy="44145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rgbClr val="C01E24"/>
              </a:buClr>
              <a:buSzPct val="100000"/>
              <a:buFont typeface="Noto Sans Symbols"/>
              <a:buNone/>
            </a:pPr>
            <a:endParaRPr sz="2200">
              <a:solidFill>
                <a:srgbClr val="203864"/>
              </a:solidFill>
              <a:latin typeface="Calibri"/>
              <a:ea typeface="Calibri"/>
              <a:cs typeface="Calibri"/>
              <a:sym typeface="Calibri"/>
            </a:endParaRPr>
          </a:p>
          <a:p>
            <a:pPr marL="228600" marR="0" lvl="0" indent="-203834" algn="l" rtl="0">
              <a:lnSpc>
                <a:spcPct val="160000"/>
              </a:lnSpc>
              <a:spcBef>
                <a:spcPts val="1200"/>
              </a:spcBef>
              <a:spcAft>
                <a:spcPts val="0"/>
              </a:spcAft>
              <a:buClr>
                <a:srgbClr val="C01E24"/>
              </a:buClr>
              <a:buSzPct val="100000"/>
              <a:buFont typeface="Noto Sans Symbols"/>
              <a:buChar char="▪"/>
            </a:pPr>
            <a:r>
              <a:rPr lang="en-US" sz="2600">
                <a:solidFill>
                  <a:srgbClr val="203864"/>
                </a:solidFill>
                <a:latin typeface="Calibri"/>
                <a:ea typeface="Calibri"/>
                <a:cs typeface="Calibri"/>
                <a:sym typeface="Calibri"/>
              </a:rPr>
              <a:t>Une routine de repos ou plus communément appelée routine de sommeil est la série d'activités que nous suivons une heure ou une demi-heure avant d'aller au lit, par exemple éteindre les lumières, éteindre les écrans, avoir une heure spécifique pour aller au lit chaque jour, préparer le lit pour dormir, lire un livre, etc.</a:t>
            </a:r>
            <a:endParaRPr/>
          </a:p>
          <a:p>
            <a:pPr marL="228600" marR="0" lvl="0" indent="-99377" algn="l" rtl="0">
              <a:lnSpc>
                <a:spcPct val="100000"/>
              </a:lnSpc>
              <a:spcBef>
                <a:spcPts val="1200"/>
              </a:spcBef>
              <a:spcAft>
                <a:spcPts val="0"/>
              </a:spcAft>
              <a:buClr>
                <a:srgbClr val="C01E24"/>
              </a:buClr>
              <a:buSzPct val="100000"/>
              <a:buFont typeface="Noto Sans Symbols"/>
              <a:buNone/>
            </a:pPr>
            <a:endParaRPr sz="2200">
              <a:solidFill>
                <a:srgbClr val="203864"/>
              </a:solidFill>
              <a:latin typeface="Calibri"/>
              <a:ea typeface="Calibri"/>
              <a:cs typeface="Calibri"/>
              <a:sym typeface="Calibri"/>
            </a:endParaRPr>
          </a:p>
          <a:p>
            <a:pPr marL="228600" marR="0" lvl="0" indent="-99377" algn="l" rtl="0">
              <a:lnSpc>
                <a:spcPct val="100000"/>
              </a:lnSpc>
              <a:spcBef>
                <a:spcPts val="1200"/>
              </a:spcBef>
              <a:spcAft>
                <a:spcPts val="0"/>
              </a:spcAft>
              <a:buClr>
                <a:srgbClr val="C01E24"/>
              </a:buClr>
              <a:buSzPct val="100000"/>
              <a:buFont typeface="Noto Sans Symbols"/>
              <a:buNone/>
            </a:pPr>
            <a:endParaRPr sz="2200">
              <a:solidFill>
                <a:srgbClr val="203864"/>
              </a:solidFill>
              <a:latin typeface="Calibri"/>
              <a:ea typeface="Calibri"/>
              <a:cs typeface="Calibri"/>
              <a:sym typeface="Calibri"/>
            </a:endParaRPr>
          </a:p>
          <a:p>
            <a:pPr marL="228600" marR="0" lvl="0" indent="-207644" algn="r" rtl="0">
              <a:lnSpc>
                <a:spcPct val="100000"/>
              </a:lnSpc>
              <a:spcBef>
                <a:spcPts val="1200"/>
              </a:spcBef>
              <a:spcAft>
                <a:spcPts val="0"/>
              </a:spcAft>
              <a:buClr>
                <a:srgbClr val="C01E24"/>
              </a:buClr>
              <a:buSzPct val="100000"/>
              <a:buFont typeface="Noto Sans Symbols"/>
              <a:buChar char="▪"/>
            </a:pPr>
            <a:r>
              <a:rPr lang="en-US" sz="2200">
                <a:solidFill>
                  <a:srgbClr val="203864"/>
                </a:solidFill>
                <a:latin typeface="Calibri"/>
                <a:ea typeface="Calibri"/>
                <a:cs typeface="Calibri"/>
                <a:sym typeface="Calibri"/>
              </a:rPr>
              <a:t>(</a:t>
            </a:r>
            <a:r>
              <a:rPr lang="en-US" sz="2200" i="1">
                <a:solidFill>
                  <a:srgbClr val="203864"/>
                </a:solidFill>
                <a:latin typeface="Calibri"/>
                <a:ea typeface="Calibri"/>
                <a:cs typeface="Calibri"/>
                <a:sym typeface="Calibri"/>
              </a:rPr>
              <a:t>Fondation pour le sommeil, 2023)</a:t>
            </a:r>
            <a:endParaRPr sz="2200">
              <a:solidFill>
                <a:srgbClr val="203864"/>
              </a:solidFill>
              <a:latin typeface="Calibri"/>
              <a:ea typeface="Calibri"/>
              <a:cs typeface="Calibri"/>
              <a:sym typeface="Calibri"/>
            </a:endParaRPr>
          </a:p>
        </p:txBody>
      </p:sp>
      <p:pic>
        <p:nvPicPr>
          <p:cNvPr id="174" name="Google Shape;174;p7"/>
          <p:cNvPicPr preferRelativeResize="0"/>
          <p:nvPr/>
        </p:nvPicPr>
        <p:blipFill rotWithShape="1">
          <a:blip r:embed="rId5">
            <a:alphaModFix/>
          </a:blip>
          <a:srcRect/>
          <a:stretch/>
        </p:blipFill>
        <p:spPr>
          <a:xfrm>
            <a:off x="8535975" y="2166700"/>
            <a:ext cx="3391238" cy="3611301"/>
          </a:xfrm>
          <a:prstGeom prst="rect">
            <a:avLst/>
          </a:prstGeom>
          <a:noFill/>
          <a:ln>
            <a:noFill/>
          </a:ln>
        </p:spPr>
      </p:pic>
      <p:sp>
        <p:nvSpPr>
          <p:cNvPr id="175" name="Google Shape;175;p7"/>
          <p:cNvSpPr/>
          <p:nvPr/>
        </p:nvSpPr>
        <p:spPr>
          <a:xfrm>
            <a:off x="7371826" y="-3925"/>
            <a:ext cx="48189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4.1.1 Informations générales sur les routines de repos</a:t>
            </a:r>
            <a:endParaRPr sz="1665">
              <a:solidFill>
                <a:schemeClr val="lt1"/>
              </a:solidFill>
              <a:latin typeface="Calibri"/>
              <a:ea typeface="Calibri"/>
              <a:cs typeface="Calibri"/>
              <a:sym typeface="Calibri"/>
            </a:endParaRPr>
          </a:p>
        </p:txBody>
      </p:sp>
      <p:sp>
        <p:nvSpPr>
          <p:cNvPr id="176" name="Google Shape;176;p7"/>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7"/>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178" name="Google Shape;178;p7"/>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Pourquoi les habitudes de sommeil sont-elles importantes ?</a:t>
            </a:r>
            <a:endParaRPr/>
          </a:p>
        </p:txBody>
      </p:sp>
      <p:sp>
        <p:nvSpPr>
          <p:cNvPr id="185" name="Google Shape;185;p8"/>
          <p:cNvSpPr txBox="1">
            <a:spLocks noGrp="1"/>
          </p:cNvSpPr>
          <p:nvPr>
            <p:ph type="body" idx="1"/>
          </p:nvPr>
        </p:nvSpPr>
        <p:spPr>
          <a:xfrm>
            <a:off x="557999" y="1799999"/>
            <a:ext cx="7329958" cy="467522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a:t>Règle notre horloge "biologique</a:t>
            </a:r>
            <a:endParaRPr/>
          </a:p>
          <a:p>
            <a:pPr marL="228600" lvl="0" indent="-228600" algn="l" rtl="0">
              <a:lnSpc>
                <a:spcPct val="120000"/>
              </a:lnSpc>
              <a:spcBef>
                <a:spcPts val="1200"/>
              </a:spcBef>
              <a:spcAft>
                <a:spcPts val="0"/>
              </a:spcAft>
              <a:buSzPts val="2400"/>
              <a:buChar char="▪"/>
            </a:pPr>
            <a:r>
              <a:rPr lang="en-US"/>
              <a:t>Réduire le stress</a:t>
            </a:r>
            <a:endParaRPr/>
          </a:p>
          <a:p>
            <a:pPr marL="228600" lvl="0" indent="-228600" algn="l" rtl="0">
              <a:lnSpc>
                <a:spcPct val="120000"/>
              </a:lnSpc>
              <a:spcBef>
                <a:spcPts val="1200"/>
              </a:spcBef>
              <a:spcAft>
                <a:spcPts val="0"/>
              </a:spcAft>
              <a:buSzPts val="2400"/>
              <a:buChar char="▪"/>
            </a:pPr>
            <a:r>
              <a:rPr lang="en-US"/>
              <a:t>Améliore l'humeur</a:t>
            </a:r>
            <a:endParaRPr/>
          </a:p>
          <a:p>
            <a:pPr marL="228600" lvl="0" indent="-228600" algn="l" rtl="0">
              <a:lnSpc>
                <a:spcPct val="120000"/>
              </a:lnSpc>
              <a:spcBef>
                <a:spcPts val="1200"/>
              </a:spcBef>
              <a:spcAft>
                <a:spcPts val="0"/>
              </a:spcAft>
              <a:buSzPts val="2400"/>
              <a:buChar char="▪"/>
            </a:pPr>
            <a:r>
              <a:rPr lang="en-US"/>
              <a:t>Maintien d'un poids sain  </a:t>
            </a:r>
            <a:endParaRPr/>
          </a:p>
          <a:p>
            <a:pPr marL="228600" lvl="0" indent="-228600" algn="l" rtl="0">
              <a:lnSpc>
                <a:spcPct val="120000"/>
              </a:lnSpc>
              <a:spcBef>
                <a:spcPts val="1200"/>
              </a:spcBef>
              <a:spcAft>
                <a:spcPts val="0"/>
              </a:spcAft>
              <a:buSzPts val="2400"/>
              <a:buChar char="▪"/>
            </a:pPr>
            <a:r>
              <a:rPr lang="en-US"/>
              <a:t>Être moins souvent malade</a:t>
            </a:r>
            <a:endParaRPr/>
          </a:p>
          <a:p>
            <a:pPr marL="228600" lvl="0" indent="-76200" algn="l" rtl="0">
              <a:lnSpc>
                <a:spcPct val="120000"/>
              </a:lnSpc>
              <a:spcBef>
                <a:spcPts val="1200"/>
              </a:spcBef>
              <a:spcAft>
                <a:spcPts val="0"/>
              </a:spcAft>
              <a:buSzPts val="2400"/>
              <a:buNone/>
            </a:pPr>
            <a:endParaRPr/>
          </a:p>
          <a:p>
            <a:pPr marL="0" lvl="0" indent="0" algn="r" rtl="0">
              <a:lnSpc>
                <a:spcPct val="100000"/>
              </a:lnSpc>
              <a:spcBef>
                <a:spcPts val="600"/>
              </a:spcBef>
              <a:spcAft>
                <a:spcPts val="0"/>
              </a:spcAft>
              <a:buSzPts val="2400"/>
              <a:buNone/>
            </a:pPr>
            <a:r>
              <a:rPr lang="en-US" b="0"/>
              <a:t>(</a:t>
            </a:r>
            <a:r>
              <a:rPr lang="en-US" sz="2000" b="0" i="1"/>
              <a:t>Office de prévention des maladies </a:t>
            </a:r>
            <a:endParaRPr/>
          </a:p>
          <a:p>
            <a:pPr marL="0" lvl="0" indent="0" algn="r" rtl="0">
              <a:lnSpc>
                <a:spcPct val="100000"/>
              </a:lnSpc>
              <a:spcBef>
                <a:spcPts val="0"/>
              </a:spcBef>
              <a:spcAft>
                <a:spcPts val="0"/>
              </a:spcAft>
              <a:buSzPts val="2000"/>
              <a:buNone/>
            </a:pPr>
            <a:r>
              <a:rPr lang="en-US" sz="2000" b="0" i="1"/>
              <a:t>&amp; Promotion de la santé, 2023</a:t>
            </a:r>
            <a:r>
              <a:rPr lang="en-US" b="0" i="1"/>
              <a:t>)</a:t>
            </a:r>
            <a:endParaRPr b="0"/>
          </a:p>
          <a:p>
            <a:pPr marL="0" lvl="0" indent="0" algn="l" rtl="0">
              <a:lnSpc>
                <a:spcPct val="120000"/>
              </a:lnSpc>
              <a:spcBef>
                <a:spcPts val="600"/>
              </a:spcBef>
              <a:spcAft>
                <a:spcPts val="0"/>
              </a:spcAft>
              <a:buSzPts val="2000"/>
              <a:buNone/>
            </a:pPr>
            <a:endParaRPr sz="2000"/>
          </a:p>
          <a:p>
            <a:pPr marL="228600" lvl="0" indent="-76200" algn="l" rtl="0">
              <a:lnSpc>
                <a:spcPct val="120000"/>
              </a:lnSpc>
              <a:spcBef>
                <a:spcPts val="1200"/>
              </a:spcBef>
              <a:spcAft>
                <a:spcPts val="0"/>
              </a:spcAft>
              <a:buSzPts val="2400"/>
              <a:buNone/>
            </a:pPr>
            <a:endParaRPr/>
          </a:p>
        </p:txBody>
      </p:sp>
      <p:sp>
        <p:nvSpPr>
          <p:cNvPr id="186" name="Google Shape;186;p8"/>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187" name="Google Shape;187;p8"/>
          <p:cNvPicPr preferRelativeResize="0"/>
          <p:nvPr/>
        </p:nvPicPr>
        <p:blipFill rotWithShape="1">
          <a:blip r:embed="rId5">
            <a:alphaModFix/>
          </a:blip>
          <a:srcRect l="10057" t="17568" r="16525" b="2448"/>
          <a:stretch/>
        </p:blipFill>
        <p:spPr>
          <a:xfrm>
            <a:off x="8391646" y="1777580"/>
            <a:ext cx="3800354" cy="4140308"/>
          </a:xfrm>
          <a:prstGeom prst="rect">
            <a:avLst/>
          </a:prstGeom>
          <a:noFill/>
          <a:ln>
            <a:noFill/>
          </a:ln>
        </p:spPr>
      </p:pic>
      <p:sp>
        <p:nvSpPr>
          <p:cNvPr id="188" name="Google Shape;188;p8"/>
          <p:cNvSpPr/>
          <p:nvPr/>
        </p:nvSpPr>
        <p:spPr>
          <a:xfrm>
            <a:off x="7204051" y="-3925"/>
            <a:ext cx="49866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665">
                <a:solidFill>
                  <a:schemeClr val="lt1"/>
                </a:solidFill>
                <a:latin typeface="Calibri"/>
                <a:ea typeface="Calibri"/>
                <a:cs typeface="Calibri"/>
                <a:sym typeface="Calibri"/>
              </a:rPr>
              <a:t>4.1.1 Informations générales sur les routines de repos</a:t>
            </a:r>
            <a:endParaRPr sz="1665">
              <a:solidFill>
                <a:schemeClr val="lt1"/>
              </a:solidFill>
              <a:latin typeface="Calibri"/>
              <a:ea typeface="Calibri"/>
              <a:cs typeface="Calibri"/>
              <a:sym typeface="Calibri"/>
            </a:endParaRPr>
          </a:p>
        </p:txBody>
      </p:sp>
      <p:sp>
        <p:nvSpPr>
          <p:cNvPr id="189" name="Google Shape;189;p8"/>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8"/>
          <p:cNvSpPr txBox="1"/>
          <p:nvPr/>
        </p:nvSpPr>
        <p:spPr>
          <a:xfrm>
            <a:off x="660601" y="-3925"/>
            <a:ext cx="51330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Des applications de santé pour se reposer</a:t>
            </a:r>
            <a:endParaRPr sz="1200"/>
          </a:p>
        </p:txBody>
      </p:sp>
      <p:sp>
        <p:nvSpPr>
          <p:cNvPr id="191" name="Google Shape;191;p8"/>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4.1</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4.1 Session d_enseignement"/>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CXS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Jd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Ql0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Jd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Jd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Jd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CXSdZFQaV5GsAAABvAAAAHAAAAHVuaXZlcnNhbC9sb2NhbF9zZXR0aW5ncy54bWwNyrEKwkAMANC9XxEySB3Uugn2rpujCK0fENogB7mk9ELRv/e2N7x++GaBnbeSTANezx0C62xL0k/A9/Q43RCKky4kphxQDWGITS82k4zsXmOBVejH28S5wvlJuc4XqbOkAu1B/B6PeInNH1BLAwQUAAIACABCXS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EJdJ1mRjA8hSgAAAGwAAAAbAAAAdW5pdmVyc2FsL3VuaXZlcnNhbC5wbmcueG1ss7GvyM1RKEstKs7Mz7NVMtQzULK34+WyKShKLctMLVeoAIoBBSFASaESyDVCcMszU0oygELG5mYIwYzUzPSMEqCogTFCqT7QUABQSwECAAAUAAIACACpflBPNmFYAkcDAADhCQAAFAAAAAAAAAABAAAAAAAAAAAAdW5pdmVyc2FsL3BsYXllci54bWxQSwECAAAUAAIACABCXSdZtTf0qBwFAADhEwAAHQAAAAAAAAABAAAAAAB5AwAAdW5pdmVyc2FsL2NvbW1vbl9tZXNzYWdlcy5sbmdQSwECAAAUAAIACABCXSdZFR5gG6MAAAB/AQAALgAAAAAAAAABAAAAAADQCAAAdW5pdmVyc2FsL3BsYXliYWNrX2FuZF9uYXZpZ2F0aW9uX3NldHRpbmdzLnhtbFBLAQIAABQAAgAIAEJdJ1l0STUfPAQAAAwVAAAnAAAAAAAAAAEAAAAAAL8JAAB1bml2ZXJzYWwvZmxhc2hfcHVibGlzaGluZ19zZXR0aW5ncy54bWxQSwECAAAUAAIACABCXSdZN4uHansDAACsDAAAIQAAAAAAAAABAAAAAABADgAAdW5pdmVyc2FsL2ZsYXNoX3NraW5fc2V0dGluZ3MueG1sUEsBAgAAFAACAAgAQl0nWaavViM2BAAAlhQAACYAAAAAAAAAAQAAAAAA+hEAAHVuaXZlcnNhbC9odG1sX3B1Ymxpc2hpbmdfc2V0dGluZ3MueG1sUEsBAgAAFAACAAgAQl0nWSYPfuiwAQAAbwYAAB8AAAAAAAAAAQAAAAAAdBYAAHVuaXZlcnNhbC9odG1sX3NraW5fc2V0dGluZ3MuanNQSwECAAAUAAIACABCXSdZFQaV5GsAAABvAAAAHAAAAAAAAAABAAAAAABhGAAAdW5pdmVyc2FsL2xvY2FsX3NldHRpbmdzLnhtbFBLAQIAABQAAgAIAEJdJ1m6nHlYSBIAAFBKAAAXAAAAAAAAAAAAAAAAAAYZAAB1bml2ZXJzYWwvdW5pdmVyc2FsLnBuZ1BLAQIAABQAAgAIAEJdJ1mRjA8hSgAAAGwAAAAbAAAAAAAAAAEAAAAAAIMrAAB1bml2ZXJzYWwvdW5pdmVyc2FsLnBuZy54bWxQSwUGAAAAAAoACgAGAwAABiwAAAAA"/>
  <p:tag name="ISPRING_LMS_API_VERSION" val="SCORM 1.2"/>
  <p:tag name="ISPRING_ULTRA_SCORM_COURSE_ID" val="EF631AF8-B4CB-404C-9B2C-F075FD670FF0"/>
  <p:tag name="ISPRING_CMI5_LAUNCH_METHOD" val="any window"/>
  <p:tag name="ISPRINGCLOUDFOLDERID" val="1"/>
  <p:tag name="ISPRINGONLINEFOLDERID" val="1"/>
  <p:tag name="ISPRING_OUTPUT_FOLDER" val="[[&quot;\u007F\uFFFD\uFFFD{A396230D-9A3A-426D-B380-67D82CDE4863}&quot;,&quot;C:\\Users\\pantelis\\Documents\\MHAPPS\\French\\Training material for ETA 04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ETA4-1"/>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ETA4-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1834</TotalTime>
  <Words>2483</Words>
  <Application>Microsoft Office PowerPoint</Application>
  <PresentationFormat>Ευρεία οθόνη</PresentationFormat>
  <Paragraphs>390</Paragraphs>
  <Slides>30</Slides>
  <Notes>30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30</vt:i4>
      </vt:variant>
    </vt:vector>
  </HeadingPairs>
  <TitlesOfParts>
    <vt:vector size="40" baseType="lpstr">
      <vt:lpstr>Calibri Light</vt:lpstr>
      <vt:lpstr>Noto Sans Symbols</vt:lpstr>
      <vt:lpstr>Arial</vt:lpstr>
      <vt:lpstr>Impact</vt:lpstr>
      <vt:lpstr>Gill Sans</vt:lpstr>
      <vt:lpstr>Courier New</vt:lpstr>
      <vt:lpstr>Roboto</vt:lpstr>
      <vt:lpstr>Calibri</vt:lpstr>
      <vt:lpstr>Θέμα του Office</vt:lpstr>
      <vt:lpstr>Θέμα του Office</vt:lpstr>
      <vt:lpstr>Παρουσίαση του PowerPoint</vt:lpstr>
      <vt:lpstr>Παρουσίαση του PowerPoint</vt:lpstr>
      <vt:lpstr>Partenaires</vt:lpstr>
      <vt:lpstr>Session d'enseignement :  Contenu</vt:lpstr>
      <vt:lpstr>Objectifs</vt:lpstr>
      <vt:lpstr>Compétences</vt:lpstr>
      <vt:lpstr>4.1.1 Informations générales sur les routines de repos</vt:lpstr>
      <vt:lpstr>Définition de la routine de repos</vt:lpstr>
      <vt:lpstr>Pourquoi les habitudes de sommeil sont-elles importantes ?</vt:lpstr>
      <vt:lpstr>Difficultés de sommeil courantes chez les populations migrantes</vt:lpstr>
      <vt:lpstr>Comment établir une routine de sommeil </vt:lpstr>
      <vt:lpstr>Comment établir une routine de sommeil </vt:lpstr>
      <vt:lpstr>Activité</vt:lpstr>
      <vt:lpstr>4.1.2 Applications des routines de repos et leurs avantages</vt:lpstr>
      <vt:lpstr>Description des applications pour la routine de repos</vt:lpstr>
      <vt:lpstr>Caractéristiques communes des applications de routine de repos</vt:lpstr>
      <vt:lpstr>Comment ils peuvent contribuer à l'amélioration d'une routine de repos</vt:lpstr>
      <vt:lpstr>Activité</vt:lpstr>
      <vt:lpstr>4.1.3 Scénario de vie réelle</vt:lpstr>
      <vt:lpstr>Scénario 1</vt:lpstr>
      <vt:lpstr>6.1.4 Navigation dans les applications pour les routines de repos</vt:lpstr>
      <vt:lpstr>Activité</vt:lpstr>
      <vt:lpstr>4.1.5 Discussion et évaluation</vt:lpstr>
      <vt:lpstr>En résumé... (1)</vt:lpstr>
      <vt:lpstr>En résumé... (2)</vt:lpstr>
      <vt:lpstr>Prochaines étapes...</vt:lpstr>
      <vt:lpstr>Questionnaire d'évaluation </vt:lpstr>
      <vt:lpstr>Questionnaire d'évaluation </vt:lpstr>
      <vt:lpstr>Références, lectures complémentaires et clôture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ETA4-1</dc:title>
  <dc:creator>pantelis bbalaouras</dc:creator>
  <cp:lastModifiedBy>pantelis</cp:lastModifiedBy>
  <cp:revision>10</cp:revision>
  <dcterms:created xsi:type="dcterms:W3CDTF">2020-06-02T13:31:56Z</dcterms:created>
  <dcterms:modified xsi:type="dcterms:W3CDTF">2024-09-10T08:51:33Z</dcterms:modified>
</cp:coreProperties>
</file>