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6" r:id="rId2"/>
  </p:sldMasterIdLst>
  <p:notesMasterIdLst>
    <p:notesMasterId r:id="rId26"/>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12192000" cy="6858000"/>
  <p:notesSz cx="6858000" cy="9144000"/>
  <p:embeddedFontLst>
    <p:embeddedFont>
      <p:font typeface="Impact" panose="020B0806030902050204" pitchFamily="34" charset="0"/>
      <p:regular r:id="rId27"/>
    </p:embeddedFont>
    <p:embeddedFont>
      <p:font typeface="Gill Sans" panose="020B0604020202020204" charset="0"/>
      <p:regular r:id="rId28"/>
      <p:bold r:id="rId29"/>
    </p:embeddedFont>
    <p:embeddedFont>
      <p:font typeface="Roboto" panose="02000000000000000000" pitchFamily="2" charset="0"/>
      <p:regular r:id="rId30"/>
      <p:bold r:id="rId31"/>
      <p:italic r:id="rId32"/>
      <p:boldItalic r:id="rId33"/>
    </p:embeddedFont>
    <p:embeddedFont>
      <p:font typeface="Calibri" panose="020F0502020204030204" pitchFamily="34" charset="0"/>
      <p:regular r:id="rId34"/>
      <p:bold r:id="rId35"/>
      <p:italic r:id="rId36"/>
      <p:boldItalic r:id="rId37"/>
    </p:embeddedFont>
  </p:embeddedFontLst>
  <p:custDataLst>
    <p:tags r:id="rId38"/>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9" roundtripDataSignature="AMtx7mh+agoQ7DxEdmxd2LHUQ5QH3nIuY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37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9" Type="http://customschemas.google.com/relationships/presentationmetadata" Target="metadata"/><Relationship Id="rId21" Type="http://schemas.openxmlformats.org/officeDocument/2006/relationships/slide" Target="slides/slide19.xml"/><Relationship Id="rId34" Type="http://schemas.openxmlformats.org/officeDocument/2006/relationships/font" Target="fonts/font8.fntdata"/><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3.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7.fntdata"/><Relationship Id="rId38"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 name="Google Shape;6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4" name="Google Shape;204;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Réponse correcte : B </a:t>
            </a:r>
            <a:endParaRPr/>
          </a:p>
        </p:txBody>
      </p:sp>
      <p:sp>
        <p:nvSpPr>
          <p:cNvPr id="205" name="Google Shape;205;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Bonne réponse : FAUX</a:t>
            </a:r>
            <a:endParaRPr/>
          </a:p>
        </p:txBody>
      </p:sp>
      <p:sp>
        <p:nvSpPr>
          <p:cNvPr id="219" name="Google Shape;219;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 name="Google Shape;229;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Les bonnes réponses :</a:t>
            </a:r>
            <a:endParaRPr/>
          </a:p>
          <a:p>
            <a:pPr marL="0" lvl="0" indent="0" algn="l" rtl="0">
              <a:spcBef>
                <a:spcPts val="0"/>
              </a:spcBef>
              <a:spcAft>
                <a:spcPts val="0"/>
              </a:spcAft>
              <a:buNone/>
            </a:pPr>
            <a:r>
              <a:rPr lang="en-US"/>
              <a:t>A 🡪 B</a:t>
            </a:r>
            <a:endParaRPr/>
          </a:p>
          <a:p>
            <a:pPr marL="0" lvl="0" indent="0" algn="l" rtl="0">
              <a:spcBef>
                <a:spcPts val="0"/>
              </a:spcBef>
              <a:spcAft>
                <a:spcPts val="0"/>
              </a:spcAft>
              <a:buNone/>
            </a:pPr>
            <a:r>
              <a:rPr lang="en-US"/>
              <a:t>B 🡪 D</a:t>
            </a:r>
            <a:endParaRPr/>
          </a:p>
          <a:p>
            <a:pPr marL="0" lvl="0" indent="0" algn="l" rtl="0">
              <a:spcBef>
                <a:spcPts val="0"/>
              </a:spcBef>
              <a:spcAft>
                <a:spcPts val="0"/>
              </a:spcAft>
              <a:buNone/>
            </a:pPr>
            <a:r>
              <a:rPr lang="en-US"/>
              <a:t>C 🡪 A</a:t>
            </a:r>
            <a:br>
              <a:rPr lang="en-US"/>
            </a:br>
            <a:r>
              <a:rPr lang="en-US"/>
              <a:t>D 🡪 C</a:t>
            </a:r>
            <a:endParaRPr/>
          </a:p>
        </p:txBody>
      </p:sp>
      <p:sp>
        <p:nvSpPr>
          <p:cNvPr id="230" name="Google Shape;230;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 name="Google Shape;247;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Réponse correcte : B et C </a:t>
            </a:r>
            <a:endParaRPr/>
          </a:p>
        </p:txBody>
      </p:sp>
      <p:sp>
        <p:nvSpPr>
          <p:cNvPr id="248" name="Google Shape;248;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1" name="Google Shape;261;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Bonne réponse : VRAI</a:t>
            </a:r>
            <a:endParaRPr/>
          </a:p>
        </p:txBody>
      </p:sp>
      <p:sp>
        <p:nvSpPr>
          <p:cNvPr id="262" name="Google Shape;262;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Réponse correcte : C</a:t>
            </a:r>
            <a:endParaRPr/>
          </a:p>
          <a:p>
            <a:pPr marL="0" lvl="0" indent="0" algn="l" rtl="0">
              <a:spcBef>
                <a:spcPts val="0"/>
              </a:spcBef>
              <a:spcAft>
                <a:spcPts val="0"/>
              </a:spcAft>
              <a:buNone/>
            </a:pPr>
            <a:endParaRPr/>
          </a:p>
        </p:txBody>
      </p:sp>
      <p:sp>
        <p:nvSpPr>
          <p:cNvPr id="273" name="Google Shape;273;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6" name="Google Shape;286;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Bonne réponse : VRAI</a:t>
            </a:r>
            <a:endParaRPr/>
          </a:p>
        </p:txBody>
      </p:sp>
      <p:sp>
        <p:nvSpPr>
          <p:cNvPr id="287" name="Google Shape;287;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7" name="Google Shape;297;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Réponse correcte : A</a:t>
            </a:r>
            <a:endParaRPr/>
          </a:p>
        </p:txBody>
      </p:sp>
      <p:sp>
        <p:nvSpPr>
          <p:cNvPr id="298" name="Google Shape;298;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1" name="Google Shape;311;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Bonne réponse : VRAI</a:t>
            </a:r>
            <a:endParaRPr/>
          </a:p>
        </p:txBody>
      </p:sp>
      <p:sp>
        <p:nvSpPr>
          <p:cNvPr id="312" name="Google Shape;312;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2" name="Google Shape;322;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Les bonnes réponses :</a:t>
            </a:r>
            <a:endParaRPr/>
          </a:p>
          <a:p>
            <a:pPr marL="0" lvl="0" indent="0" algn="l" rtl="0">
              <a:spcBef>
                <a:spcPts val="0"/>
              </a:spcBef>
              <a:spcAft>
                <a:spcPts val="0"/>
              </a:spcAft>
              <a:buNone/>
            </a:pPr>
            <a:r>
              <a:rPr lang="en-US"/>
              <a:t>A 🡪 D</a:t>
            </a:r>
            <a:endParaRPr/>
          </a:p>
          <a:p>
            <a:pPr marL="0" lvl="0" indent="0" algn="l" rtl="0">
              <a:spcBef>
                <a:spcPts val="0"/>
              </a:spcBef>
              <a:spcAft>
                <a:spcPts val="0"/>
              </a:spcAft>
              <a:buNone/>
            </a:pPr>
            <a:r>
              <a:rPr lang="en-US"/>
              <a:t>B 🡪 B </a:t>
            </a:r>
            <a:endParaRPr/>
          </a:p>
          <a:p>
            <a:pPr marL="0" lvl="0" indent="0" algn="l" rtl="0">
              <a:spcBef>
                <a:spcPts val="0"/>
              </a:spcBef>
              <a:spcAft>
                <a:spcPts val="0"/>
              </a:spcAft>
              <a:buNone/>
            </a:pPr>
            <a:r>
              <a:rPr lang="en-US"/>
              <a:t>C 🡪 </a:t>
            </a:r>
            <a:br>
              <a:rPr lang="en-US"/>
            </a:br>
            <a:r>
              <a:rPr lang="en-US"/>
              <a:t>D 🡪 </a:t>
            </a:r>
            <a:endParaRPr/>
          </a:p>
        </p:txBody>
      </p:sp>
      <p:sp>
        <p:nvSpPr>
          <p:cNvPr id="323" name="Google Shape;323;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 name="Google Shape;8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0" name="Google Shape;340;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Bonne réponse : FAUX</a:t>
            </a:r>
            <a:endParaRPr/>
          </a:p>
        </p:txBody>
      </p:sp>
      <p:sp>
        <p:nvSpPr>
          <p:cNvPr id="341" name="Google Shape;341;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Bonne réponse : VRAI </a:t>
            </a:r>
            <a:endParaRPr/>
          </a:p>
        </p:txBody>
      </p:sp>
      <p:sp>
        <p:nvSpPr>
          <p:cNvPr id="352" name="Google Shape;352;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2" name="Google Shape;362;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Bonne réponse : FAUX </a:t>
            </a:r>
            <a:endParaRPr/>
          </a:p>
        </p:txBody>
      </p:sp>
      <p:sp>
        <p:nvSpPr>
          <p:cNvPr id="363" name="Google Shape;363;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3" name="Google Shape;373;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4" name="Google Shape;374;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1" name="Google Shape;12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 name="Google Shape;122;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Réponse correcte : FAUX</a:t>
            </a:r>
            <a:endParaRPr/>
          </a:p>
        </p:txBody>
      </p:sp>
      <p:sp>
        <p:nvSpPr>
          <p:cNvPr id="130" name="Google Shape;130;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 name="Google Shape;140;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Réponses correctes : A et D </a:t>
            </a:r>
            <a:endParaRPr/>
          </a:p>
        </p:txBody>
      </p:sp>
      <p:sp>
        <p:nvSpPr>
          <p:cNvPr id="141" name="Google Shape;141;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Bonne réponse : VRAI</a:t>
            </a:r>
            <a:endParaRPr/>
          </a:p>
        </p:txBody>
      </p:sp>
      <p:sp>
        <p:nvSpPr>
          <p:cNvPr id="155" name="Google Shape;15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5" name="Google Shape;16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Bonne réponse : VRAI</a:t>
            </a:r>
            <a:endParaRPr/>
          </a:p>
        </p:txBody>
      </p:sp>
      <p:sp>
        <p:nvSpPr>
          <p:cNvPr id="166" name="Google Shape;166;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Réponses correctes : A et C</a:t>
            </a:r>
            <a:endParaRPr/>
          </a:p>
        </p:txBody>
      </p:sp>
      <p:sp>
        <p:nvSpPr>
          <p:cNvPr id="177" name="Google Shape;177;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Réponse correcte : B</a:t>
            </a:r>
            <a:endParaRPr/>
          </a:p>
        </p:txBody>
      </p:sp>
      <p:sp>
        <p:nvSpPr>
          <p:cNvPr id="191" name="Google Shape;191;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15"/>
        <p:cNvGrpSpPr/>
        <p:nvPr/>
      </p:nvGrpSpPr>
      <p:grpSpPr>
        <a:xfrm>
          <a:off x="0" y="0"/>
          <a:ext cx="0" cy="0"/>
          <a:chOff x="0" y="0"/>
          <a:chExt cx="0" cy="0"/>
        </a:xfrm>
      </p:grpSpPr>
      <p:pic>
        <p:nvPicPr>
          <p:cNvPr id="16" name="Google Shape;16;p25"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17"/>
        <p:cNvGrpSpPr/>
        <p:nvPr/>
      </p:nvGrpSpPr>
      <p:grpSpPr>
        <a:xfrm>
          <a:off x="0" y="0"/>
          <a:ext cx="0" cy="0"/>
          <a:chOff x="0" y="0"/>
          <a:chExt cx="0" cy="0"/>
        </a:xfrm>
      </p:grpSpPr>
      <p:sp>
        <p:nvSpPr>
          <p:cNvPr id="18" name="Google Shape;18;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26"/>
          <p:cNvSpPr txBox="1"/>
          <p:nvPr/>
        </p:nvSpPr>
        <p:spPr>
          <a:xfrm>
            <a:off x="361999" y="5260932"/>
            <a:ext cx="2562438"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rgbClr val="FFFFFF"/>
                </a:solidFill>
                <a:latin typeface="Impact"/>
                <a:ea typeface="Impact"/>
                <a:cs typeface="Impact"/>
                <a:sym typeface="Impact"/>
              </a:rPr>
              <a:t>2. Empower</a:t>
            </a:r>
            <a:endParaRPr/>
          </a:p>
        </p:txBody>
      </p:sp>
      <p:sp>
        <p:nvSpPr>
          <p:cNvPr id="20" name="Google Shape;20;p26"/>
          <p:cNvSpPr txBox="1"/>
          <p:nvPr/>
        </p:nvSpPr>
        <p:spPr>
          <a:xfrm>
            <a:off x="6112132" y="5231422"/>
            <a:ext cx="2465863"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rgbClr val="FFFFFF"/>
                </a:solidFill>
                <a:latin typeface="Impact"/>
                <a:ea typeface="Impact"/>
                <a:cs typeface="Impact"/>
                <a:sym typeface="Impact"/>
              </a:rPr>
              <a:t>3. Participate</a:t>
            </a:r>
            <a:endParaRPr/>
          </a:p>
        </p:txBody>
      </p:sp>
      <p:sp>
        <p:nvSpPr>
          <p:cNvPr id="21" name="Google Shape;21;p26"/>
          <p:cNvSpPr txBox="1"/>
          <p:nvPr/>
        </p:nvSpPr>
        <p:spPr>
          <a:xfrm>
            <a:off x="381260" y="2409476"/>
            <a:ext cx="250962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rgbClr val="FFFFFF"/>
                </a:solidFill>
                <a:latin typeface="Impact"/>
                <a:ea typeface="Impact"/>
                <a:cs typeface="Impact"/>
                <a:sym typeface="Impact"/>
              </a:rPr>
              <a:t>1. Prevent</a:t>
            </a:r>
            <a:endParaRPr/>
          </a:p>
        </p:txBody>
      </p:sp>
      <p:pic>
        <p:nvPicPr>
          <p:cNvPr id="22" name="Google Shape;22;p26"/>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23" name="Google Shape;23;p26"/>
          <p:cNvPicPr preferRelativeResize="0"/>
          <p:nvPr/>
        </p:nvPicPr>
        <p:blipFill rotWithShape="1">
          <a:blip r:embed="rId2">
            <a:alphaModFix/>
          </a:blip>
          <a:srcRect b="59835"/>
          <a:stretch/>
        </p:blipFill>
        <p:spPr>
          <a:xfrm rot="10800000">
            <a:off x="-8250" y="-4107"/>
            <a:ext cx="12191695" cy="349261"/>
          </a:xfrm>
          <a:prstGeom prst="rect">
            <a:avLst/>
          </a:prstGeom>
          <a:noFill/>
          <a:ln>
            <a:noFill/>
          </a:ln>
        </p:spPr>
      </p:pic>
      <p:pic>
        <p:nvPicPr>
          <p:cNvPr id="24" name="Google Shape;24;p26"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10" name="Εικόνα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Unit slide single column" type="obj">
  <p:cSld name="OBJECT">
    <p:spTree>
      <p:nvGrpSpPr>
        <p:cNvPr id="1" name="Shape 26"/>
        <p:cNvGrpSpPr/>
        <p:nvPr/>
      </p:nvGrpSpPr>
      <p:grpSpPr>
        <a:xfrm>
          <a:off x="0" y="0"/>
          <a:ext cx="0" cy="0"/>
          <a:chOff x="0" y="0"/>
          <a:chExt cx="0" cy="0"/>
        </a:xfrm>
      </p:grpSpPr>
      <p:sp>
        <p:nvSpPr>
          <p:cNvPr id="27" name="Google Shape;27;p27"/>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27"/>
          <p:cNvSpPr txBox="1">
            <a:spLocks noGrp="1"/>
          </p:cNvSpPr>
          <p:nvPr>
            <p:ph type="body" idx="1"/>
          </p:nvPr>
        </p:nvSpPr>
        <p:spPr>
          <a:xfrm>
            <a:off x="557999" y="1799999"/>
            <a:ext cx="5852132" cy="4865977"/>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9" name="Google Shape;29;p27"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30" name="Google Shape;30;p27"/>
          <p:cNvSpPr txBox="1"/>
          <p:nvPr/>
        </p:nvSpPr>
        <p:spPr>
          <a:xfrm>
            <a:off x="-52550" y="53756"/>
            <a:ext cx="4578178"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7.3 </a:t>
            </a:r>
            <a:r>
              <a:rPr lang="en-US" sz="1800">
                <a:solidFill>
                  <a:srgbClr val="7F7F7F"/>
                </a:solidFill>
                <a:latin typeface="Arial"/>
                <a:ea typeface="Arial"/>
                <a:cs typeface="Arial"/>
                <a:sym typeface="Arial"/>
              </a:rPr>
              <a:t> Women’s health and relevant Health Apps </a:t>
            </a:r>
            <a:endParaRPr sz="1800">
              <a:solidFill>
                <a:srgbClr val="7F7F7F"/>
              </a:solidFill>
              <a:latin typeface="Calibri"/>
              <a:ea typeface="Calibri"/>
              <a:cs typeface="Calibri"/>
              <a:sym typeface="Calibri"/>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ubmodule Intro">
  <p:cSld name="Submodule Intro">
    <p:spTree>
      <p:nvGrpSpPr>
        <p:cNvPr id="1" name="Shape 31"/>
        <p:cNvGrpSpPr/>
        <p:nvPr/>
      </p:nvGrpSpPr>
      <p:grpSpPr>
        <a:xfrm>
          <a:off x="0" y="0"/>
          <a:ext cx="0" cy="0"/>
          <a:chOff x="0" y="0"/>
          <a:chExt cx="0" cy="0"/>
        </a:xfrm>
      </p:grpSpPr>
      <p:sp>
        <p:nvSpPr>
          <p:cNvPr id="32" name="Google Shape;32;p30"/>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4901"/>
              </a:srgbClr>
            </a:outerShdw>
          </a:effectLst>
        </p:spPr>
        <p:txBody>
          <a:bodyPr spcFirstLastPara="1" wrap="square" lIns="91425" tIns="45700" rIns="91425" bIns="45700" anchor="ctr" anchorCtr="0">
            <a:noAutofit/>
          </a:bodyPr>
          <a:lstStyle/>
          <a:p>
            <a:pPr marL="285750" marR="0" lvl="0" indent="-171450" algn="ctr" rtl="0">
              <a:spcBef>
                <a:spcPts val="0"/>
              </a:spcBef>
              <a:spcAft>
                <a:spcPts val="0"/>
              </a:spcAft>
              <a:buClr>
                <a:schemeClr val="dk1"/>
              </a:buClr>
              <a:buSzPts val="1800"/>
              <a:buFont typeface="Noto Sans Symbols"/>
              <a:buNone/>
            </a:pPr>
            <a:endParaRPr sz="1800">
              <a:solidFill>
                <a:schemeClr val="dk1"/>
              </a:solidFill>
              <a:latin typeface="Calibri"/>
              <a:ea typeface="Calibri"/>
              <a:cs typeface="Calibri"/>
              <a:sym typeface="Calibri"/>
            </a:endParaRPr>
          </a:p>
        </p:txBody>
      </p:sp>
      <p:sp>
        <p:nvSpPr>
          <p:cNvPr id="33" name="Google Shape;33;p30"/>
          <p:cNvSpPr txBox="1">
            <a:spLocks noGrp="1"/>
          </p:cNvSpPr>
          <p:nvPr>
            <p:ph type="title"/>
          </p:nvPr>
        </p:nvSpPr>
        <p:spPr>
          <a:xfrm>
            <a:off x="558000" y="1080000"/>
            <a:ext cx="10515600" cy="6183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30"/>
          <p:cNvSpPr txBox="1">
            <a:spLocks noGrp="1"/>
          </p:cNvSpPr>
          <p:nvPr>
            <p:ph type="body" idx="1"/>
          </p:nvPr>
        </p:nvSpPr>
        <p:spPr>
          <a:xfrm>
            <a:off x="558000" y="2218304"/>
            <a:ext cx="7872768" cy="3787361"/>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5" name="Google Shape;35;p30"/>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36" name="Google Shape;36;p30"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38"/>
        <p:cNvGrpSpPr/>
        <p:nvPr/>
      </p:nvGrpSpPr>
      <p:grpSpPr>
        <a:xfrm>
          <a:off x="0" y="0"/>
          <a:ext cx="0" cy="0"/>
          <a:chOff x="0" y="0"/>
          <a:chExt cx="0" cy="0"/>
        </a:xfrm>
      </p:grpSpPr>
      <p:sp>
        <p:nvSpPr>
          <p:cNvPr id="39" name="Google Shape;39;p31"/>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31"/>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31"/>
          <p:cNvSpPr txBox="1">
            <a:spLocks noGrp="1"/>
          </p:cNvSpPr>
          <p:nvPr>
            <p:ph type="body" idx="2"/>
          </p:nvPr>
        </p:nvSpPr>
        <p:spPr>
          <a:xfrm>
            <a:off x="558000" y="2687950"/>
            <a:ext cx="10515600" cy="3684588"/>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2" name="Google Shape;42;p31"/>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43" name="Google Shape;43;p31"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45"/>
        <p:cNvGrpSpPr/>
        <p:nvPr/>
      </p:nvGrpSpPr>
      <p:grpSpPr>
        <a:xfrm>
          <a:off x="0" y="0"/>
          <a:ext cx="0" cy="0"/>
          <a:chOff x="0" y="0"/>
          <a:chExt cx="0" cy="0"/>
        </a:xfrm>
      </p:grpSpPr>
      <p:sp>
        <p:nvSpPr>
          <p:cNvPr id="46" name="Google Shape;46;p32"/>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32"/>
          <p:cNvSpPr txBox="1">
            <a:spLocks noGrp="1"/>
          </p:cNvSpPr>
          <p:nvPr>
            <p:ph type="body" idx="1"/>
          </p:nvPr>
        </p:nvSpPr>
        <p:spPr>
          <a:xfrm>
            <a:off x="557999" y="1800000"/>
            <a:ext cx="5409663"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6172199" y="1800000"/>
            <a:ext cx="5782377"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9" name="Google Shape;49;p32"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50" name="Google Shape;50;p32"/>
          <p:cNvSpPr txBox="1"/>
          <p:nvPr/>
        </p:nvSpPr>
        <p:spPr>
          <a:xfrm>
            <a:off x="-52550" y="53756"/>
            <a:ext cx="4578178"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7.3 </a:t>
            </a:r>
            <a:r>
              <a:rPr lang="en-US" sz="1800">
                <a:solidFill>
                  <a:srgbClr val="7F7F7F"/>
                </a:solidFill>
                <a:latin typeface="Arial"/>
                <a:ea typeface="Arial"/>
                <a:cs typeface="Arial"/>
                <a:sym typeface="Arial"/>
              </a:rPr>
              <a:t> Women’s health and relevant Health Apps </a:t>
            </a:r>
            <a:endParaRPr sz="1800">
              <a:solidFill>
                <a:srgbClr val="7F7F7F"/>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ubmodule other slide 1 column">
  <p:cSld name="Submodule other slide 1 column">
    <p:spTree>
      <p:nvGrpSpPr>
        <p:cNvPr id="1" name="Shape 51"/>
        <p:cNvGrpSpPr/>
        <p:nvPr/>
      </p:nvGrpSpPr>
      <p:grpSpPr>
        <a:xfrm>
          <a:off x="0" y="0"/>
          <a:ext cx="0" cy="0"/>
          <a:chOff x="0" y="0"/>
          <a:chExt cx="0" cy="0"/>
        </a:xfrm>
      </p:grpSpPr>
      <p:sp>
        <p:nvSpPr>
          <p:cNvPr id="52" name="Google Shape;52;p33"/>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33"/>
          <p:cNvSpPr txBox="1">
            <a:spLocks noGrp="1"/>
          </p:cNvSpPr>
          <p:nvPr>
            <p:ph type="body" idx="1"/>
          </p:nvPr>
        </p:nvSpPr>
        <p:spPr>
          <a:xfrm>
            <a:off x="557999" y="2459736"/>
            <a:ext cx="11059693" cy="394132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33"/>
          <p:cNvSpPr txBox="1"/>
          <p:nvPr/>
        </p:nvSpPr>
        <p:spPr>
          <a:xfrm>
            <a:off x="-52550" y="53756"/>
            <a:ext cx="4578178"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7.3 </a:t>
            </a:r>
            <a:r>
              <a:rPr lang="en-US" sz="1800">
                <a:solidFill>
                  <a:srgbClr val="7F7F7F"/>
                </a:solidFill>
                <a:latin typeface="Arial"/>
                <a:ea typeface="Arial"/>
                <a:cs typeface="Arial"/>
                <a:sym typeface="Arial"/>
              </a:rPr>
              <a:t> Women’s health and relevant Health Apps </a:t>
            </a:r>
            <a:endParaRPr sz="1800">
              <a:solidFill>
                <a:srgbClr val="7F7F7F"/>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61"/>
        <p:cNvGrpSpPr/>
        <p:nvPr/>
      </p:nvGrpSpPr>
      <p:grpSpPr>
        <a:xfrm>
          <a:off x="0" y="0"/>
          <a:ext cx="0" cy="0"/>
          <a:chOff x="0" y="0"/>
          <a:chExt cx="0" cy="0"/>
        </a:xfrm>
      </p:grpSpPr>
      <p:pic>
        <p:nvPicPr>
          <p:cNvPr id="62" name="Google Shape;62;p29"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4"/>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5"/>
        <p:cNvGrpSpPr/>
        <p:nvPr/>
      </p:nvGrpSpPr>
      <p:grpSpPr>
        <a:xfrm>
          <a:off x="0" y="0"/>
          <a:ext cx="0" cy="0"/>
          <a:chOff x="0" y="0"/>
          <a:chExt cx="0" cy="0"/>
        </a:xfrm>
      </p:grpSpPr>
      <p:sp>
        <p:nvSpPr>
          <p:cNvPr id="56" name="Google Shape;56;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7" name="Google Shape;57;p28"/>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lt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lt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58" name="Google Shape;58;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59" name="Google Shape;59;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60" name="Google Shape;60;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u="none">
                <a:solidFill>
                  <a:schemeClr val="lt1"/>
                </a:solidFill>
                <a:latin typeface="Calibri"/>
                <a:ea typeface="Calibri"/>
                <a:cs typeface="Calibri"/>
                <a:sym typeface="Calibri"/>
              </a:defRPr>
            </a:lvl1pPr>
            <a:lvl2pPr marL="0" marR="0" lvl="1" indent="0" algn="r" rtl="0">
              <a:spcBef>
                <a:spcPts val="0"/>
              </a:spcBef>
              <a:buNone/>
              <a:defRPr sz="1200" b="0" u="none">
                <a:solidFill>
                  <a:schemeClr val="lt1"/>
                </a:solidFill>
                <a:latin typeface="Calibri"/>
                <a:ea typeface="Calibri"/>
                <a:cs typeface="Calibri"/>
                <a:sym typeface="Calibri"/>
              </a:defRPr>
            </a:lvl2pPr>
            <a:lvl3pPr marL="0" marR="0" lvl="2" indent="0" algn="r" rtl="0">
              <a:spcBef>
                <a:spcPts val="0"/>
              </a:spcBef>
              <a:buNone/>
              <a:defRPr sz="1200" b="0" u="none">
                <a:solidFill>
                  <a:schemeClr val="lt1"/>
                </a:solidFill>
                <a:latin typeface="Calibri"/>
                <a:ea typeface="Calibri"/>
                <a:cs typeface="Calibri"/>
                <a:sym typeface="Calibri"/>
              </a:defRPr>
            </a:lvl3pPr>
            <a:lvl4pPr marL="0" marR="0" lvl="3" indent="0" algn="r" rtl="0">
              <a:spcBef>
                <a:spcPts val="0"/>
              </a:spcBef>
              <a:buNone/>
              <a:defRPr sz="1200" b="0" u="none">
                <a:solidFill>
                  <a:schemeClr val="lt1"/>
                </a:solidFill>
                <a:latin typeface="Calibri"/>
                <a:ea typeface="Calibri"/>
                <a:cs typeface="Calibri"/>
                <a:sym typeface="Calibri"/>
              </a:defRPr>
            </a:lvl4pPr>
            <a:lvl5pPr marL="0" marR="0" lvl="4" indent="0" algn="r" rtl="0">
              <a:spcBef>
                <a:spcPts val="0"/>
              </a:spcBef>
              <a:buNone/>
              <a:defRPr sz="1200" b="0" u="none">
                <a:solidFill>
                  <a:schemeClr val="lt1"/>
                </a:solidFill>
                <a:latin typeface="Calibri"/>
                <a:ea typeface="Calibri"/>
                <a:cs typeface="Calibri"/>
                <a:sym typeface="Calibri"/>
              </a:defRPr>
            </a:lvl5pPr>
            <a:lvl6pPr marL="0" marR="0" lvl="5" indent="0" algn="r" rtl="0">
              <a:spcBef>
                <a:spcPts val="0"/>
              </a:spcBef>
              <a:buNone/>
              <a:defRPr sz="1200" b="0" u="none">
                <a:solidFill>
                  <a:schemeClr val="lt1"/>
                </a:solidFill>
                <a:latin typeface="Calibri"/>
                <a:ea typeface="Calibri"/>
                <a:cs typeface="Calibri"/>
                <a:sym typeface="Calibri"/>
              </a:defRPr>
            </a:lvl6pPr>
            <a:lvl7pPr marL="0" marR="0" lvl="6" indent="0" algn="r" rtl="0">
              <a:spcBef>
                <a:spcPts val="0"/>
              </a:spcBef>
              <a:buNone/>
              <a:defRPr sz="1200" b="0" u="none">
                <a:solidFill>
                  <a:schemeClr val="lt1"/>
                </a:solidFill>
                <a:latin typeface="Calibri"/>
                <a:ea typeface="Calibri"/>
                <a:cs typeface="Calibri"/>
                <a:sym typeface="Calibri"/>
              </a:defRPr>
            </a:lvl7pPr>
            <a:lvl8pPr marL="0" marR="0" lvl="7" indent="0" algn="r" rtl="0">
              <a:spcBef>
                <a:spcPts val="0"/>
              </a:spcBef>
              <a:buNone/>
              <a:defRPr sz="1200" b="0" u="none">
                <a:solidFill>
                  <a:schemeClr val="lt1"/>
                </a:solidFill>
                <a:latin typeface="Calibri"/>
                <a:ea typeface="Calibri"/>
                <a:cs typeface="Calibri"/>
                <a:sym typeface="Calibri"/>
              </a:defRPr>
            </a:lvl8pPr>
            <a:lvl9pPr marL="0" marR="0" lvl="8" indent="0" algn="r" rtl="0">
              <a:spcBef>
                <a:spcPts val="0"/>
              </a:spcBef>
              <a:buNone/>
              <a:defRPr sz="1200" b="0" u="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7" r:id="rId1"/>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hyperlink" Target="https://www.prolepsis.gr/" TargetMode="External"/><Relationship Id="rId13" Type="http://schemas.openxmlformats.org/officeDocument/2006/relationships/image" Target="../media/image16.jpg"/><Relationship Id="rId18" Type="http://schemas.openxmlformats.org/officeDocument/2006/relationships/hyperlink" Target="http://www.amsed.fr/" TargetMode="External"/><Relationship Id="rId3" Type="http://schemas.openxmlformats.org/officeDocument/2006/relationships/image" Target="../media/image11.jpg"/><Relationship Id="rId21" Type="http://schemas.openxmlformats.org/officeDocument/2006/relationships/image" Target="../media/image20.jpg"/><Relationship Id="rId7" Type="http://schemas.openxmlformats.org/officeDocument/2006/relationships/image" Target="../media/image13.jpg"/><Relationship Id="rId12" Type="http://schemas.openxmlformats.org/officeDocument/2006/relationships/hyperlink" Target="https://www.media-k.eu/" TargetMode="External"/><Relationship Id="rId17" Type="http://schemas.openxmlformats.org/officeDocument/2006/relationships/image" Target="../media/image18.png"/><Relationship Id="rId2" Type="http://schemas.openxmlformats.org/officeDocument/2006/relationships/notesSlide" Target="../notesSlides/notesSlide2.xml"/><Relationship Id="rId16" Type="http://schemas.openxmlformats.org/officeDocument/2006/relationships/image" Target="../media/image17.png"/><Relationship Id="rId20"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hyperlink" Target="http://www.coordina-oerh.com/" TargetMode="External"/><Relationship Id="rId11" Type="http://schemas.openxmlformats.org/officeDocument/2006/relationships/image" Target="../media/image15.jpg"/><Relationship Id="rId5" Type="http://schemas.openxmlformats.org/officeDocument/2006/relationships/image" Target="../media/image12.jpg"/><Relationship Id="rId15" Type="http://schemas.openxmlformats.org/officeDocument/2006/relationships/hyperlink" Target="http://www.connexions.gr/" TargetMode="External"/><Relationship Id="rId10" Type="http://schemas.openxmlformats.org/officeDocument/2006/relationships/hyperlink" Target="http://www.uv.es/" TargetMode="External"/><Relationship Id="rId19" Type="http://schemas.openxmlformats.org/officeDocument/2006/relationships/hyperlink" Target="http://www.resetcy.com/" TargetMode="External"/><Relationship Id="rId4" Type="http://schemas.openxmlformats.org/officeDocument/2006/relationships/hyperlink" Target="https://www.w-hs.de/" TargetMode="External"/><Relationship Id="rId9" Type="http://schemas.openxmlformats.org/officeDocument/2006/relationships/image" Target="../media/image14.jpg"/><Relationship Id="rId14" Type="http://schemas.openxmlformats.org/officeDocument/2006/relationships/hyperlink" Target="https://www.oxfamitalia.org/" TargetMode="External"/><Relationship Id="rId22" Type="http://schemas.openxmlformats.org/officeDocument/2006/relationships/image" Target="../media/image21.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8.xml"/><Relationship Id="rId5" Type="http://schemas.openxmlformats.org/officeDocument/2006/relationships/image" Target="../media/image4.png"/><Relationship Id="rId4" Type="http://schemas.openxmlformats.org/officeDocument/2006/relationships/image" Target="../media/image23.jp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
          <p:cNvSpPr txBox="1"/>
          <p:nvPr/>
        </p:nvSpPr>
        <p:spPr>
          <a:xfrm>
            <a:off x="4310344" y="3513902"/>
            <a:ext cx="7307007" cy="2015774"/>
          </a:xfrm>
          <a:prstGeom prst="rect">
            <a:avLst/>
          </a:prstGeom>
          <a:noFill/>
          <a:ln>
            <a:noFill/>
          </a:ln>
        </p:spPr>
        <p:txBody>
          <a:bodyPr spcFirstLastPara="1" wrap="square" lIns="91425" tIns="45700" rIns="91425" bIns="45700" anchor="ctr" anchorCtr="0">
            <a:normAutofit lnSpcReduction="10000"/>
          </a:bodyPr>
          <a:lstStyle/>
          <a:p>
            <a:pPr marL="0" marR="0" lvl="0" indent="0" algn="ctr" rtl="0">
              <a:lnSpc>
                <a:spcPct val="90000"/>
              </a:lnSpc>
              <a:spcBef>
                <a:spcPts val="0"/>
              </a:spcBef>
              <a:spcAft>
                <a:spcPts val="0"/>
              </a:spcAft>
              <a:buClr>
                <a:srgbClr val="C00000"/>
              </a:buClr>
              <a:buSzPts val="3400"/>
              <a:buFont typeface="Calibri"/>
              <a:buNone/>
            </a:pPr>
            <a:r>
              <a:rPr lang="en-US" sz="3400" b="1" i="0" u="none" strike="noStrike" cap="none">
                <a:solidFill>
                  <a:srgbClr val="C00000"/>
                </a:solidFill>
                <a:latin typeface="Calibri"/>
                <a:ea typeface="Calibri"/>
                <a:cs typeface="Calibri"/>
                <a:sym typeface="Calibri"/>
              </a:rPr>
              <a:t>Module 7 - Session d'auto-apprentissage </a:t>
            </a:r>
            <a:r>
              <a:rPr lang="en-US" sz="2400" b="1" i="0" u="none" strike="noStrike" cap="none">
                <a:solidFill>
                  <a:srgbClr val="C00000"/>
                </a:solidFill>
                <a:latin typeface="Calibri"/>
                <a:ea typeface="Calibri"/>
                <a:cs typeface="Calibri"/>
                <a:sym typeface="Calibri"/>
              </a:rPr>
              <a:t>(7.3)</a:t>
            </a:r>
            <a:r>
              <a:rPr lang="en-US" sz="2400" b="1" i="0" u="none" strike="noStrike" cap="none">
                <a:solidFill>
                  <a:schemeClr val="dk1"/>
                </a:solidFill>
                <a:latin typeface="Calibri"/>
                <a:ea typeface="Calibri"/>
                <a:cs typeface="Calibri"/>
                <a:sym typeface="Calibri"/>
              </a:rPr>
              <a:t/>
            </a:r>
            <a:br>
              <a:rPr lang="en-US" sz="2400" b="1" i="0" u="none" strike="noStrike" cap="none">
                <a:solidFill>
                  <a:schemeClr val="dk1"/>
                </a:solidFill>
                <a:latin typeface="Calibri"/>
                <a:ea typeface="Calibri"/>
                <a:cs typeface="Calibri"/>
                <a:sym typeface="Calibri"/>
              </a:rPr>
            </a:br>
            <a:r>
              <a:rPr lang="en-US" sz="4000" b="1" i="0" u="none" strike="noStrike" cap="none">
                <a:solidFill>
                  <a:schemeClr val="dk1"/>
                </a:solidFill>
                <a:latin typeface="Calibri"/>
                <a:ea typeface="Calibri"/>
                <a:cs typeface="Calibri"/>
                <a:sym typeface="Calibri"/>
              </a:rPr>
              <a:t>Santé des femmes et applications pertinentes</a:t>
            </a:r>
            <a:endParaRPr sz="3400" b="1" i="0" u="none" strike="noStrike" cap="none">
              <a:solidFill>
                <a:schemeClr val="dk1"/>
              </a:solidFill>
              <a:latin typeface="Calibri"/>
              <a:ea typeface="Calibri"/>
              <a:cs typeface="Calibri"/>
              <a:sym typeface="Calibri"/>
            </a:endParaRPr>
          </a:p>
        </p:txBody>
      </p:sp>
      <p:sp>
        <p:nvSpPr>
          <p:cNvPr id="68" name="Google Shape;68;p1"/>
          <p:cNvSpPr/>
          <p:nvPr/>
        </p:nvSpPr>
        <p:spPr>
          <a:xfrm>
            <a:off x="-2" y="67193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1</a:t>
            </a:r>
            <a:endParaRPr sz="2400" b="0" i="0" u="none" strike="noStrike" cap="none">
              <a:solidFill>
                <a:srgbClr val="F2F2F2"/>
              </a:solidFill>
              <a:latin typeface="Calibri"/>
              <a:ea typeface="Calibri"/>
              <a:cs typeface="Calibri"/>
              <a:sym typeface="Calibri"/>
            </a:endParaRPr>
          </a:p>
        </p:txBody>
      </p:sp>
      <p:sp>
        <p:nvSpPr>
          <p:cNvPr id="69" name="Google Shape;69;p1"/>
          <p:cNvSpPr/>
          <p:nvPr/>
        </p:nvSpPr>
        <p:spPr>
          <a:xfrm>
            <a:off x="2609" y="1507751"/>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2</a:t>
            </a:r>
            <a:endParaRPr sz="2400" b="0" i="0" u="none" strike="noStrike" cap="none">
              <a:solidFill>
                <a:srgbClr val="F2F2F2"/>
              </a:solidFill>
              <a:latin typeface="Calibri"/>
              <a:ea typeface="Calibri"/>
              <a:cs typeface="Calibri"/>
              <a:sym typeface="Calibri"/>
            </a:endParaRPr>
          </a:p>
        </p:txBody>
      </p:sp>
      <p:sp>
        <p:nvSpPr>
          <p:cNvPr id="70" name="Google Shape;70;p1"/>
          <p:cNvSpPr/>
          <p:nvPr/>
        </p:nvSpPr>
        <p:spPr>
          <a:xfrm>
            <a:off x="-56" y="2302518"/>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3</a:t>
            </a:r>
            <a:endParaRPr sz="2400" b="0" i="0" u="none" strike="noStrike" cap="none">
              <a:solidFill>
                <a:srgbClr val="F2F2F2"/>
              </a:solidFill>
              <a:latin typeface="Calibri"/>
              <a:ea typeface="Calibri"/>
              <a:cs typeface="Calibri"/>
              <a:sym typeface="Calibri"/>
            </a:endParaRPr>
          </a:p>
        </p:txBody>
      </p:sp>
      <p:sp>
        <p:nvSpPr>
          <p:cNvPr id="71" name="Google Shape;71;p1"/>
          <p:cNvSpPr/>
          <p:nvPr/>
        </p:nvSpPr>
        <p:spPr>
          <a:xfrm>
            <a:off x="-2" y="3170974"/>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4</a:t>
            </a:r>
            <a:endParaRPr sz="2400" b="0" i="0" u="none" strike="noStrike" cap="none">
              <a:solidFill>
                <a:srgbClr val="F2F2F2"/>
              </a:solidFill>
              <a:latin typeface="Calibri"/>
              <a:ea typeface="Calibri"/>
              <a:cs typeface="Calibri"/>
              <a:sym typeface="Calibri"/>
            </a:endParaRPr>
          </a:p>
        </p:txBody>
      </p:sp>
      <p:sp>
        <p:nvSpPr>
          <p:cNvPr id="72" name="Google Shape;72;p1"/>
          <p:cNvSpPr/>
          <p:nvPr/>
        </p:nvSpPr>
        <p:spPr>
          <a:xfrm>
            <a:off x="1655" y="403693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5</a:t>
            </a:r>
            <a:endParaRPr sz="2400" b="0" i="0" u="none" strike="noStrike" cap="none">
              <a:solidFill>
                <a:srgbClr val="F2F2F2"/>
              </a:solidFill>
              <a:latin typeface="Calibri"/>
              <a:ea typeface="Calibri"/>
              <a:cs typeface="Calibri"/>
              <a:sym typeface="Calibri"/>
            </a:endParaRPr>
          </a:p>
        </p:txBody>
      </p:sp>
      <p:pic>
        <p:nvPicPr>
          <p:cNvPr id="73" name="Google Shape;73;p1" descr="Εικόνα που περιέχει κείμενο, γραμματοσειρά, λογότυπο, γραφικά&#10;&#10;Περιγραφή που δημιουργήθηκε αυτόματα"/>
          <p:cNvPicPr preferRelativeResize="0"/>
          <p:nvPr/>
        </p:nvPicPr>
        <p:blipFill rotWithShape="1">
          <a:blip r:embed="rId3">
            <a:alphaModFix/>
          </a:blip>
          <a:srcRect l="19107"/>
          <a:stretch/>
        </p:blipFill>
        <p:spPr>
          <a:xfrm>
            <a:off x="4310344" y="1134849"/>
            <a:ext cx="6563496" cy="2084244"/>
          </a:xfrm>
          <a:prstGeom prst="rect">
            <a:avLst/>
          </a:prstGeom>
          <a:noFill/>
          <a:ln>
            <a:noFill/>
          </a:ln>
        </p:spPr>
      </p:pic>
      <p:sp>
        <p:nvSpPr>
          <p:cNvPr id="74" name="Google Shape;74;p1"/>
          <p:cNvSpPr txBox="1"/>
          <p:nvPr/>
        </p:nvSpPr>
        <p:spPr>
          <a:xfrm>
            <a:off x="4863323" y="2899483"/>
            <a:ext cx="609490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800" b="0" i="0" u="none" strike="noStrike" cap="none">
                <a:solidFill>
                  <a:srgbClr val="ABC7F1"/>
                </a:solidFill>
                <a:latin typeface="Calibri"/>
                <a:ea typeface="Calibri"/>
                <a:cs typeface="Calibri"/>
                <a:sym typeface="Calibri"/>
              </a:rPr>
              <a:t>https://apps4health.eu/</a:t>
            </a:r>
            <a:endParaRPr/>
          </a:p>
        </p:txBody>
      </p:sp>
      <p:pic>
        <p:nvPicPr>
          <p:cNvPr id="75" name="Google Shape;75;p1"/>
          <p:cNvPicPr preferRelativeResize="0"/>
          <p:nvPr/>
        </p:nvPicPr>
        <p:blipFill rotWithShape="1">
          <a:blip r:embed="rId4">
            <a:alphaModFix/>
          </a:blip>
          <a:srcRect/>
          <a:stretch/>
        </p:blipFill>
        <p:spPr>
          <a:xfrm>
            <a:off x="-8249" y="5991490"/>
            <a:ext cx="12191695" cy="869554"/>
          </a:xfrm>
          <a:prstGeom prst="rect">
            <a:avLst/>
          </a:prstGeom>
          <a:noFill/>
          <a:ln>
            <a:noFill/>
          </a:ln>
        </p:spPr>
      </p:pic>
      <p:pic>
        <p:nvPicPr>
          <p:cNvPr id="76" name="Google Shape;76;p1"/>
          <p:cNvPicPr preferRelativeResize="0"/>
          <p:nvPr/>
        </p:nvPicPr>
        <p:blipFill rotWithShape="1">
          <a:blip r:embed="rId5">
            <a:alphaModFix/>
          </a:blip>
          <a:srcRect/>
          <a:stretch/>
        </p:blipFill>
        <p:spPr>
          <a:xfrm>
            <a:off x="10748048" y="6336215"/>
            <a:ext cx="1406013" cy="492105"/>
          </a:xfrm>
          <a:prstGeom prst="rect">
            <a:avLst/>
          </a:prstGeom>
          <a:noFill/>
          <a:ln>
            <a:noFill/>
          </a:ln>
        </p:spPr>
      </p:pic>
      <p:sp>
        <p:nvSpPr>
          <p:cNvPr id="77" name="Google Shape;77;p1"/>
          <p:cNvSpPr/>
          <p:nvPr/>
        </p:nvSpPr>
        <p:spPr>
          <a:xfrm>
            <a:off x="510" y="4903744"/>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chemeClr val="lt1"/>
                </a:solidFill>
                <a:latin typeface="Calibri"/>
                <a:ea typeface="Calibri"/>
                <a:cs typeface="Calibri"/>
                <a:sym typeface="Calibri"/>
              </a:rPr>
              <a:t>6</a:t>
            </a:r>
            <a:endParaRPr sz="2400" b="0" i="0" u="none" strike="noStrike" cap="none">
              <a:solidFill>
                <a:schemeClr val="lt1"/>
              </a:solidFill>
              <a:latin typeface="Calibri"/>
              <a:ea typeface="Calibri"/>
              <a:cs typeface="Calibri"/>
              <a:sym typeface="Calibri"/>
            </a:endParaRPr>
          </a:p>
        </p:txBody>
      </p:sp>
      <p:pic>
        <p:nvPicPr>
          <p:cNvPr id="78" name="Google Shape;78;p1"/>
          <p:cNvPicPr preferRelativeResize="0"/>
          <p:nvPr/>
        </p:nvPicPr>
        <p:blipFill rotWithShape="1">
          <a:blip r:embed="rId4">
            <a:alphaModFix/>
          </a:blip>
          <a:srcRect b="59835"/>
          <a:stretch/>
        </p:blipFill>
        <p:spPr>
          <a:xfrm rot="10800000">
            <a:off x="-8250" y="-4107"/>
            <a:ext cx="12191695" cy="349261"/>
          </a:xfrm>
          <a:prstGeom prst="rect">
            <a:avLst/>
          </a:prstGeom>
          <a:noFill/>
          <a:ln>
            <a:noFill/>
          </a:ln>
        </p:spPr>
      </p:pic>
      <p:pic>
        <p:nvPicPr>
          <p:cNvPr id="79" name="Google Shape;79;p1" descr="Εικόνα που περιέχει clipart, σύμβολο, καρτούν, λογότυπο&#10;&#10;Περιγραφή που δημιουργήθηκε αυτόματα"/>
          <p:cNvPicPr preferRelativeResize="0"/>
          <p:nvPr/>
        </p:nvPicPr>
        <p:blipFill rotWithShape="1">
          <a:blip r:embed="rId6">
            <a:alphaModFix/>
          </a:blip>
          <a:srcRect/>
          <a:stretch/>
        </p:blipFill>
        <p:spPr>
          <a:xfrm>
            <a:off x="1996896" y="1576370"/>
            <a:ext cx="1880187" cy="3365007"/>
          </a:xfrm>
          <a:prstGeom prst="rect">
            <a:avLst/>
          </a:prstGeom>
          <a:noFill/>
          <a:ln>
            <a:noFill/>
          </a:ln>
        </p:spPr>
      </p:pic>
      <p:sp>
        <p:nvSpPr>
          <p:cNvPr id="80" name="Google Shape;80;p1"/>
          <p:cNvSpPr/>
          <p:nvPr/>
        </p:nvSpPr>
        <p:spPr>
          <a:xfrm>
            <a:off x="728869" y="1172199"/>
            <a:ext cx="722376" cy="868136"/>
          </a:xfrm>
          <a:prstGeom prst="rect">
            <a:avLst/>
          </a:prstGeom>
          <a:solidFill>
            <a:srgbClr val="C00000"/>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i="0" u="none" strike="noStrike" cap="none">
                <a:solidFill>
                  <a:srgbClr val="F2F2F2"/>
                </a:solidFill>
                <a:latin typeface="Calibri"/>
                <a:ea typeface="Calibri"/>
                <a:cs typeface="Calibri"/>
                <a:sym typeface="Calibri"/>
              </a:rPr>
              <a:t>7</a:t>
            </a:r>
            <a:endParaRPr sz="2400" b="1" i="0" u="none" strike="noStrike" cap="none">
              <a:solidFill>
                <a:srgbClr val="F2F2F2"/>
              </a:solidFill>
              <a:latin typeface="Calibri"/>
              <a:ea typeface="Calibri"/>
              <a:cs typeface="Calibri"/>
              <a:sym typeface="Calibri"/>
            </a:endParaRPr>
          </a:p>
        </p:txBody>
      </p:sp>
      <p:sp>
        <p:nvSpPr>
          <p:cNvPr id="81" name="Google Shape;81;p1"/>
          <p:cNvSpPr/>
          <p:nvPr/>
        </p:nvSpPr>
        <p:spPr>
          <a:xfrm>
            <a:off x="721541" y="200802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8</a:t>
            </a:r>
            <a:endParaRPr sz="2400" b="0" i="0" u="none" strike="noStrike" cap="none">
              <a:solidFill>
                <a:srgbClr val="F2F2F2"/>
              </a:solidFill>
              <a:latin typeface="Calibri"/>
              <a:ea typeface="Calibri"/>
              <a:cs typeface="Calibri"/>
              <a:sym typeface="Calibri"/>
            </a:endParaRPr>
          </a:p>
        </p:txBody>
      </p:sp>
      <p:sp>
        <p:nvSpPr>
          <p:cNvPr id="82" name="Google Shape;82;p1"/>
          <p:cNvSpPr/>
          <p:nvPr/>
        </p:nvSpPr>
        <p:spPr>
          <a:xfrm>
            <a:off x="728815" y="280278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9</a:t>
            </a:r>
            <a:endParaRPr sz="2400" b="0" i="0" u="none" strike="noStrike" cap="none">
              <a:solidFill>
                <a:srgbClr val="F2F2F2"/>
              </a:solidFill>
              <a:latin typeface="Calibri"/>
              <a:ea typeface="Calibri"/>
              <a:cs typeface="Calibri"/>
              <a:sym typeface="Calibri"/>
            </a:endParaRPr>
          </a:p>
        </p:txBody>
      </p:sp>
      <p:sp>
        <p:nvSpPr>
          <p:cNvPr id="83" name="Google Shape;83;p1"/>
          <p:cNvSpPr/>
          <p:nvPr/>
        </p:nvSpPr>
        <p:spPr>
          <a:xfrm>
            <a:off x="728869" y="3671243"/>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10</a:t>
            </a:r>
            <a:endParaRPr sz="2400" b="0" i="0" u="none" strike="noStrike" cap="none">
              <a:solidFill>
                <a:srgbClr val="F2F2F2"/>
              </a:solidFill>
              <a:latin typeface="Calibri"/>
              <a:ea typeface="Calibri"/>
              <a:cs typeface="Calibri"/>
              <a:sym typeface="Calibri"/>
            </a:endParaRPr>
          </a:p>
        </p:txBody>
      </p:sp>
      <p:sp>
        <p:nvSpPr>
          <p:cNvPr id="84" name="Google Shape;84;p1"/>
          <p:cNvSpPr/>
          <p:nvPr/>
        </p:nvSpPr>
        <p:spPr>
          <a:xfrm>
            <a:off x="730526" y="4537206"/>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11</a:t>
            </a:r>
            <a:endParaRPr sz="2400" b="0" i="0" u="none" strike="noStrike" cap="none">
              <a:solidFill>
                <a:srgbClr val="F2F2F2"/>
              </a:solidFill>
              <a:latin typeface="Calibri"/>
              <a:ea typeface="Calibri"/>
              <a:cs typeface="Calibri"/>
              <a:sym typeface="Calibri"/>
            </a:endParaRPr>
          </a:p>
        </p:txBody>
      </p:sp>
      <p:sp>
        <p:nvSpPr>
          <p:cNvPr id="85" name="Google Shape;85;p1"/>
          <p:cNvSpPr/>
          <p:nvPr/>
        </p:nvSpPr>
        <p:spPr>
          <a:xfrm>
            <a:off x="2425150" y="6376653"/>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u="none" strike="noStrike" cap="none">
                <a:solidFill>
                  <a:srgbClr val="DDEAF6"/>
                </a:solidFill>
                <a:latin typeface="Calibri"/>
                <a:ea typeface="Calibri"/>
                <a:cs typeface="Calibri"/>
                <a:sym typeface="Calibri"/>
              </a:rPr>
              <a:t>Financé par l'Union européenne. Les points de vue et opinions exprimés n'engagent que leurs auteurs et ne reflètent pas nécessairement ceux de l'Union européenne ou de l'Agence exécutive européenne pour l'éducation et la culture (EACEA). Ni l'Union européenne ni l'EACEA ne peuvent en être tenues pour responsables.</a:t>
            </a:r>
            <a:endParaRPr sz="1000" b="0" i="0" u="none" strike="noStrike" cap="none">
              <a:solidFill>
                <a:srgbClr val="DDEAF6"/>
              </a:solidFill>
              <a:latin typeface="Calibri"/>
              <a:ea typeface="Calibri"/>
              <a:cs typeface="Calibri"/>
              <a:sym typeface="Calibri"/>
            </a:endParaRPr>
          </a:p>
        </p:txBody>
      </p:sp>
      <p:pic>
        <p:nvPicPr>
          <p:cNvPr id="86" name="Google Shape;86;p1"/>
          <p:cNvPicPr preferRelativeResize="0"/>
          <p:nvPr/>
        </p:nvPicPr>
        <p:blipFill>
          <a:blip r:embed="rId7"/>
          <a:srcRect/>
          <a:stretch/>
        </p:blipFill>
        <p:spPr>
          <a:xfrm>
            <a:off x="19458" y="6414599"/>
            <a:ext cx="1938951" cy="436098"/>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10"/>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La contraception...</a:t>
            </a:r>
            <a:endParaRPr sz="2000" b="1">
              <a:solidFill>
                <a:srgbClr val="203864"/>
              </a:solidFill>
              <a:latin typeface="Calibri"/>
              <a:ea typeface="Calibri"/>
              <a:cs typeface="Calibri"/>
              <a:sym typeface="Calibri"/>
            </a:endParaRPr>
          </a:p>
        </p:txBody>
      </p:sp>
      <p:sp>
        <p:nvSpPr>
          <p:cNvPr id="212" name="Google Shape;212;p10"/>
          <p:cNvSpPr txBox="1"/>
          <p:nvPr/>
        </p:nvSpPr>
        <p:spPr>
          <a:xfrm>
            <a:off x="2112598" y="2063625"/>
            <a:ext cx="28473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i="1">
                <a:solidFill>
                  <a:schemeClr val="dk1"/>
                </a:solidFill>
                <a:latin typeface="Calibri"/>
                <a:ea typeface="Calibri"/>
                <a:cs typeface="Calibri"/>
                <a:sym typeface="Calibri"/>
              </a:rPr>
              <a:t>Une seule réponse est correcte !</a:t>
            </a:r>
            <a:endParaRPr sz="1400" b="1" i="1">
              <a:solidFill>
                <a:schemeClr val="dk1"/>
              </a:solidFill>
              <a:latin typeface="Calibri"/>
              <a:ea typeface="Calibri"/>
              <a:cs typeface="Calibri"/>
              <a:sym typeface="Calibri"/>
            </a:endParaRPr>
          </a:p>
        </p:txBody>
      </p:sp>
      <p:sp>
        <p:nvSpPr>
          <p:cNvPr id="213" name="Google Shape;213;p10"/>
          <p:cNvSpPr/>
          <p:nvPr/>
        </p:nvSpPr>
        <p:spPr>
          <a:xfrm>
            <a:off x="-3" y="0"/>
            <a:ext cx="713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4" name="Google Shape;214;p10"/>
          <p:cNvSpPr txBox="1"/>
          <p:nvPr/>
        </p:nvSpPr>
        <p:spPr>
          <a:xfrm>
            <a:off x="713100" y="0"/>
            <a:ext cx="5552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200" b="1">
                <a:solidFill>
                  <a:srgbClr val="000000"/>
                </a:solidFill>
                <a:latin typeface="Calibri"/>
                <a:ea typeface="Calibri"/>
                <a:cs typeface="Calibri"/>
                <a:sym typeface="Calibri"/>
              </a:rPr>
              <a:t>Santé des femmes et applications pertinentes  </a:t>
            </a:r>
            <a:endParaRPr/>
          </a:p>
        </p:txBody>
      </p:sp>
      <p:sp>
        <p:nvSpPr>
          <p:cNvPr id="215" name="Google Shape;215;p10"/>
          <p:cNvSpPr/>
          <p:nvPr/>
        </p:nvSpPr>
        <p:spPr>
          <a:xfrm>
            <a:off x="80372" y="89875"/>
            <a:ext cx="632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a:solidFill>
                  <a:srgbClr val="FFFFFF"/>
                </a:solidFill>
                <a:latin typeface="Gill Sans"/>
                <a:ea typeface="Gill Sans"/>
                <a:cs typeface="Gill Sans"/>
                <a:sym typeface="Gill Sans"/>
              </a:rPr>
              <a:t>7.3 </a:t>
            </a:r>
            <a:endParaRPr sz="2200" b="1">
              <a:solidFill>
                <a:srgbClr val="FFFFFF"/>
              </a:solidFill>
              <a:latin typeface="Gill Sans"/>
              <a:ea typeface="Gill Sans"/>
              <a:cs typeface="Gill Sans"/>
              <a:sym typeface="Gill Sans"/>
            </a:endParaRPr>
          </a:p>
        </p:txBody>
      </p:sp>
      <p:sp>
        <p:nvSpPr>
          <p:cNvPr id="11" name="Ορθογώνιο 10">
            <a:extLst>
              <a:ext uri="{FF2B5EF4-FFF2-40B4-BE49-F238E27FC236}">
                <a16:creationId xmlns:a16="http://schemas.microsoft.com/office/drawing/2014/main" id="{88178301-C8A7-4724-8CF8-344EAE75664C}"/>
              </a:ext>
            </a:extLst>
          </p:cNvPr>
          <p:cNvSpPr/>
          <p:nvPr/>
        </p:nvSpPr>
        <p:spPr>
          <a:xfrm>
            <a:off x="2105025" y="2805462"/>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A. </a:t>
            </a:r>
            <a:r>
              <a:rPr lang="en-US" sz="1800" dirty="0">
                <a:latin typeface="Calibri"/>
                <a:ea typeface="Calibri"/>
                <a:cs typeface="Calibri"/>
                <a:sym typeface="Calibri"/>
              </a:rPr>
              <a:t>Est </a:t>
            </a:r>
            <a:r>
              <a:rPr lang="en-US" sz="1800" dirty="0" err="1">
                <a:latin typeface="Calibri"/>
                <a:ea typeface="Calibri"/>
                <a:cs typeface="Calibri"/>
                <a:sym typeface="Calibri"/>
              </a:rPr>
              <a:t>dangereux</a:t>
            </a:r>
            <a:endParaRPr lang="el-GR" sz="1800" dirty="0"/>
          </a:p>
        </p:txBody>
      </p:sp>
      <p:sp>
        <p:nvSpPr>
          <p:cNvPr id="12" name="Ορθογώνιο 11">
            <a:extLst>
              <a:ext uri="{FF2B5EF4-FFF2-40B4-BE49-F238E27FC236}">
                <a16:creationId xmlns:a16="http://schemas.microsoft.com/office/drawing/2014/main" id="{E448F981-31BC-4A5C-A52A-2CB296CA1B95}"/>
              </a:ext>
            </a:extLst>
          </p:cNvPr>
          <p:cNvSpPr/>
          <p:nvPr/>
        </p:nvSpPr>
        <p:spPr>
          <a:xfrm>
            <a:off x="6134100" y="2805462"/>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t>B. </a:t>
            </a:r>
            <a:r>
              <a:rPr lang="fr-FR" sz="1800" dirty="0">
                <a:latin typeface="Calibri"/>
                <a:ea typeface="Calibri"/>
                <a:cs typeface="Calibri"/>
                <a:sym typeface="Calibri"/>
              </a:rPr>
              <a:t>Crée des opportunités pour les femmes de participer plus pleinement à la société.</a:t>
            </a:r>
          </a:p>
        </p:txBody>
      </p:sp>
      <p:sp>
        <p:nvSpPr>
          <p:cNvPr id="13" name="Ορθογώνιο 12">
            <a:extLst>
              <a:ext uri="{FF2B5EF4-FFF2-40B4-BE49-F238E27FC236}">
                <a16:creationId xmlns:a16="http://schemas.microsoft.com/office/drawing/2014/main" id="{B08E9EB4-6838-4FCD-B853-E6E51FCAD438}"/>
              </a:ext>
            </a:extLst>
          </p:cNvPr>
          <p:cNvSpPr/>
          <p:nvPr/>
        </p:nvSpPr>
        <p:spPr>
          <a:xfrm>
            <a:off x="2105025" y="4053238"/>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t>C. </a:t>
            </a:r>
            <a:r>
              <a:rPr lang="fr-FR" sz="1800" dirty="0">
                <a:latin typeface="Calibri"/>
                <a:ea typeface="Calibri"/>
                <a:cs typeface="Calibri"/>
                <a:sym typeface="Calibri"/>
              </a:rPr>
              <a:t>Signifie avoir des rapports sexuels non protégés.</a:t>
            </a:r>
          </a:p>
        </p:txBody>
      </p:sp>
      <p:sp>
        <p:nvSpPr>
          <p:cNvPr id="14" name="Ορθογώνιο 13">
            <a:extLst>
              <a:ext uri="{FF2B5EF4-FFF2-40B4-BE49-F238E27FC236}">
                <a16:creationId xmlns:a16="http://schemas.microsoft.com/office/drawing/2014/main" id="{330EFFD1-979D-4EE1-BDD9-918267F048CC}"/>
              </a:ext>
            </a:extLst>
          </p:cNvPr>
          <p:cNvSpPr/>
          <p:nvPr/>
        </p:nvSpPr>
        <p:spPr>
          <a:xfrm>
            <a:off x="6134100" y="4053237"/>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smtClean="0"/>
              <a:t>D. </a:t>
            </a:r>
            <a:r>
              <a:rPr lang="en-US" sz="1800" dirty="0">
                <a:latin typeface="Calibri"/>
                <a:ea typeface="Calibri"/>
                <a:cs typeface="Calibri"/>
                <a:sym typeface="Calibri"/>
              </a:rPr>
              <a:t>Est d'un </a:t>
            </a:r>
            <a:r>
              <a:rPr lang="en-US" sz="1800" dirty="0" err="1">
                <a:latin typeface="Calibri"/>
                <a:ea typeface="Calibri"/>
                <a:cs typeface="Calibri"/>
                <a:sym typeface="Calibri"/>
              </a:rPr>
              <a:t>seul</a:t>
            </a:r>
            <a:r>
              <a:rPr lang="en-US" sz="1800" dirty="0">
                <a:latin typeface="Calibri"/>
                <a:ea typeface="Calibri"/>
                <a:cs typeface="Calibri"/>
                <a:sym typeface="Calibri"/>
              </a:rPr>
              <a:t> type</a:t>
            </a:r>
            <a:r>
              <a:rPr lang="en-US" sz="1800" dirty="0" smtClean="0">
                <a:latin typeface="Calibri"/>
                <a:ea typeface="Calibri"/>
                <a:cs typeface="Calibri"/>
                <a:sym typeface="Calibri"/>
              </a:rPr>
              <a:t>.</a:t>
            </a:r>
            <a:endParaRPr lang="en-US" sz="1800" dirty="0">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1"/>
                                        </p:tgtEl>
                                        <p:attrNameLst>
                                          <p:attrName>fillcolor</p:attrName>
                                        </p:attrNameLst>
                                      </p:cBhvr>
                                      <p:to>
                                        <a:srgbClr val="C00000"/>
                                      </p:to>
                                    </p:animClr>
                                    <p:set>
                                      <p:cBhvr>
                                        <p:cTn id="7" dur="2000" fill="hold"/>
                                        <p:tgtEl>
                                          <p:spTgt spid="11"/>
                                        </p:tgtEl>
                                        <p:attrNameLst>
                                          <p:attrName>fill.type</p:attrName>
                                        </p:attrNameLst>
                                      </p:cBhvr>
                                      <p:to>
                                        <p:strVal val="solid"/>
                                      </p:to>
                                    </p:set>
                                    <p:set>
                                      <p:cBhvr>
                                        <p:cTn id="8"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9" restart="whenNotActive" fill="hold" evtFilter="cancelBubble" nodeType="interactiveSeq">
                <p:stCondLst>
                  <p:cond evt="onClick" delay="0">
                    <p:tgtEl>
                      <p:spTgt spid="12"/>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2"/>
                                        </p:tgtEl>
                                        <p:attrNameLst>
                                          <p:attrName>fillcolor</p:attrName>
                                        </p:attrNameLst>
                                      </p:cBhvr>
                                      <p:to>
                                        <a:srgbClr val="538135"/>
                                      </p:to>
                                    </p:animClr>
                                    <p:set>
                                      <p:cBhvr>
                                        <p:cTn id="14" dur="2000" fill="hold"/>
                                        <p:tgtEl>
                                          <p:spTgt spid="12"/>
                                        </p:tgtEl>
                                        <p:attrNameLst>
                                          <p:attrName>fill.type</p:attrName>
                                        </p:attrNameLst>
                                      </p:cBhvr>
                                      <p:to>
                                        <p:strVal val="solid"/>
                                      </p:to>
                                    </p:set>
                                    <p:set>
                                      <p:cBhvr>
                                        <p:cTn id="15"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16" restart="whenNotActive" fill="hold" evtFilter="cancelBubble" nodeType="interactiveSeq">
                <p:stCondLst>
                  <p:cond evt="onClick" delay="0">
                    <p:tgtEl>
                      <p:spTgt spid="13"/>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3"/>
                                        </p:tgtEl>
                                        <p:attrNameLst>
                                          <p:attrName>fillcolor</p:attrName>
                                        </p:attrNameLst>
                                      </p:cBhvr>
                                      <p:to>
                                        <a:srgbClr val="C00000"/>
                                      </p:to>
                                    </p:animClr>
                                    <p:set>
                                      <p:cBhvr>
                                        <p:cTn id="21" dur="2000" fill="hold"/>
                                        <p:tgtEl>
                                          <p:spTgt spid="13"/>
                                        </p:tgtEl>
                                        <p:attrNameLst>
                                          <p:attrName>fill.type</p:attrName>
                                        </p:attrNameLst>
                                      </p:cBhvr>
                                      <p:to>
                                        <p:strVal val="solid"/>
                                      </p:to>
                                    </p:set>
                                    <p:set>
                                      <p:cBhvr>
                                        <p:cTn id="22"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3" restart="whenNotActive" fill="hold" evtFilter="cancelBubble" nodeType="interactiveSeq">
                <p:stCondLst>
                  <p:cond evt="onClick" delay="0">
                    <p:tgtEl>
                      <p:spTgt spid="14"/>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4"/>
                                        </p:tgtEl>
                                        <p:attrNameLst>
                                          <p:attrName>fillcolor</p:attrName>
                                        </p:attrNameLst>
                                      </p:cBhvr>
                                      <p:to>
                                        <a:srgbClr val="C01E24"/>
                                      </p:to>
                                    </p:animClr>
                                    <p:set>
                                      <p:cBhvr>
                                        <p:cTn id="28" dur="2000" fill="hold"/>
                                        <p:tgtEl>
                                          <p:spTgt spid="14"/>
                                        </p:tgtEl>
                                        <p:attrNameLst>
                                          <p:attrName>fill.type</p:attrName>
                                        </p:attrNameLst>
                                      </p:cBhvr>
                                      <p:to>
                                        <p:strVal val="solid"/>
                                      </p:to>
                                    </p:set>
                                    <p:set>
                                      <p:cBhvr>
                                        <p:cTn id="29"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11"/>
          <p:cNvSpPr/>
          <p:nvPr/>
        </p:nvSpPr>
        <p:spPr>
          <a:xfrm>
            <a:off x="2105025" y="1028700"/>
            <a:ext cx="7534275" cy="880487"/>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rgbClr val="203864"/>
                </a:solidFill>
                <a:latin typeface="Calibri"/>
                <a:ea typeface="Calibri"/>
                <a:cs typeface="Calibri"/>
                <a:sym typeface="Calibri"/>
              </a:rPr>
              <a:t>Les applications de suivi des règles sont des méthodes de contraception sûres</a:t>
            </a:r>
            <a:endParaRPr/>
          </a:p>
        </p:txBody>
      </p:sp>
      <p:sp>
        <p:nvSpPr>
          <p:cNvPr id="224" name="Google Shape;224;p11"/>
          <p:cNvSpPr/>
          <p:nvPr/>
        </p:nvSpPr>
        <p:spPr>
          <a:xfrm>
            <a:off x="-3" y="0"/>
            <a:ext cx="713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5" name="Google Shape;225;p11"/>
          <p:cNvSpPr txBox="1"/>
          <p:nvPr/>
        </p:nvSpPr>
        <p:spPr>
          <a:xfrm>
            <a:off x="713100" y="0"/>
            <a:ext cx="5552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200" b="1">
                <a:solidFill>
                  <a:srgbClr val="000000"/>
                </a:solidFill>
                <a:latin typeface="Calibri"/>
                <a:ea typeface="Calibri"/>
                <a:cs typeface="Calibri"/>
                <a:sym typeface="Calibri"/>
              </a:rPr>
              <a:t>Santé des femmes et applications pertinentes  </a:t>
            </a:r>
            <a:endParaRPr/>
          </a:p>
        </p:txBody>
      </p:sp>
      <p:sp>
        <p:nvSpPr>
          <p:cNvPr id="226" name="Google Shape;226;p11"/>
          <p:cNvSpPr/>
          <p:nvPr/>
        </p:nvSpPr>
        <p:spPr>
          <a:xfrm>
            <a:off x="80372" y="89875"/>
            <a:ext cx="632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a:solidFill>
                  <a:srgbClr val="FFFFFF"/>
                </a:solidFill>
                <a:latin typeface="Gill Sans"/>
                <a:ea typeface="Gill Sans"/>
                <a:cs typeface="Gill Sans"/>
                <a:sym typeface="Gill Sans"/>
              </a:rPr>
              <a:t>7.3 </a:t>
            </a:r>
            <a:endParaRPr sz="2200" b="1">
              <a:solidFill>
                <a:srgbClr val="FFFFFF"/>
              </a:solidFill>
              <a:latin typeface="Gill Sans"/>
              <a:ea typeface="Gill Sans"/>
              <a:cs typeface="Gill Sans"/>
              <a:sym typeface="Gill Sans"/>
            </a:endParaRPr>
          </a:p>
        </p:txBody>
      </p:sp>
      <p:sp>
        <p:nvSpPr>
          <p:cNvPr id="8" name="Ορθογώνιο 7">
            <a:extLst>
              <a:ext uri="{FF2B5EF4-FFF2-40B4-BE49-F238E27FC236}">
                <a16:creationId xmlns:a16="http://schemas.microsoft.com/office/drawing/2014/main" id="{88178301-C8A7-4724-8CF8-344EAE75664C}"/>
              </a:ext>
            </a:extLst>
          </p:cNvPr>
          <p:cNvSpPr/>
          <p:nvPr/>
        </p:nvSpPr>
        <p:spPr>
          <a:xfrm>
            <a:off x="2105025" y="286250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err="1" smtClean="0"/>
              <a:t>Vrai</a:t>
            </a:r>
            <a:endParaRPr lang="el-GR" sz="1800" dirty="0"/>
          </a:p>
        </p:txBody>
      </p:sp>
      <p:sp>
        <p:nvSpPr>
          <p:cNvPr id="9" name="Ορθογώνιο 8">
            <a:extLst>
              <a:ext uri="{FF2B5EF4-FFF2-40B4-BE49-F238E27FC236}">
                <a16:creationId xmlns:a16="http://schemas.microsoft.com/office/drawing/2014/main" id="{E448F981-31BC-4A5C-A52A-2CB296CA1B95}"/>
              </a:ext>
            </a:extLst>
          </p:cNvPr>
          <p:cNvSpPr/>
          <p:nvPr/>
        </p:nvSpPr>
        <p:spPr>
          <a:xfrm>
            <a:off x="6096000" y="286250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smtClean="0"/>
              <a:t>Faux</a:t>
            </a:r>
            <a:endParaRPr lang="el-GR" sz="18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rgbClr val="C01E24"/>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9" restart="whenNotActive" fill="hold" evtFilter="cancelBubble" nodeType="interactiveSeq">
                <p:stCondLst>
                  <p:cond evt="onClick" delay="0">
                    <p:tgtEl>
                      <p:spTgt spid="9"/>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9"/>
                                        </p:tgtEl>
                                        <p:attrNameLst>
                                          <p:attrName>fillcolor</p:attrName>
                                        </p:attrNameLst>
                                      </p:cBhvr>
                                      <p:to>
                                        <a:srgbClr val="538135"/>
                                      </p:to>
                                    </p:animClr>
                                    <p:set>
                                      <p:cBhvr>
                                        <p:cTn id="14" dur="2000" fill="hold"/>
                                        <p:tgtEl>
                                          <p:spTgt spid="9"/>
                                        </p:tgtEl>
                                        <p:attrNameLst>
                                          <p:attrName>fill.type</p:attrName>
                                        </p:attrNameLst>
                                      </p:cBhvr>
                                      <p:to>
                                        <p:strVal val="solid"/>
                                      </p:to>
                                    </p:set>
                                    <p:set>
                                      <p:cBhvr>
                                        <p:cTn id="15"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12"/>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Faites correspondre les colonnes.</a:t>
            </a:r>
            <a:endParaRPr sz="2000" b="1">
              <a:solidFill>
                <a:srgbClr val="203864"/>
              </a:solidFill>
              <a:latin typeface="Calibri"/>
              <a:ea typeface="Calibri"/>
              <a:cs typeface="Calibri"/>
              <a:sym typeface="Calibri"/>
            </a:endParaRPr>
          </a:p>
        </p:txBody>
      </p:sp>
      <p:sp>
        <p:nvSpPr>
          <p:cNvPr id="237" name="Google Shape;237;p12"/>
          <p:cNvSpPr txBox="1"/>
          <p:nvPr/>
        </p:nvSpPr>
        <p:spPr>
          <a:xfrm>
            <a:off x="2112601" y="1987425"/>
            <a:ext cx="31305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i="1">
                <a:solidFill>
                  <a:schemeClr val="dk1"/>
                </a:solidFill>
                <a:latin typeface="Calibri"/>
                <a:ea typeface="Calibri"/>
                <a:cs typeface="Calibri"/>
                <a:sym typeface="Calibri"/>
              </a:rPr>
              <a:t>Faites correspondre les colonnes !</a:t>
            </a:r>
            <a:endParaRPr sz="1400" b="1" i="1">
              <a:solidFill>
                <a:schemeClr val="dk1"/>
              </a:solidFill>
              <a:latin typeface="Calibri"/>
              <a:ea typeface="Calibri"/>
              <a:cs typeface="Calibri"/>
              <a:sym typeface="Calibri"/>
            </a:endParaRPr>
          </a:p>
        </p:txBody>
      </p:sp>
      <p:sp>
        <p:nvSpPr>
          <p:cNvPr id="242" name="Google Shape;242;p12"/>
          <p:cNvSpPr/>
          <p:nvPr/>
        </p:nvSpPr>
        <p:spPr>
          <a:xfrm>
            <a:off x="-3" y="0"/>
            <a:ext cx="713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3" name="Google Shape;243;p12"/>
          <p:cNvSpPr txBox="1"/>
          <p:nvPr/>
        </p:nvSpPr>
        <p:spPr>
          <a:xfrm>
            <a:off x="713100" y="0"/>
            <a:ext cx="5552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200" b="1">
                <a:solidFill>
                  <a:srgbClr val="000000"/>
                </a:solidFill>
                <a:latin typeface="Calibri"/>
                <a:ea typeface="Calibri"/>
                <a:cs typeface="Calibri"/>
                <a:sym typeface="Calibri"/>
              </a:rPr>
              <a:t>Santé des femmes et applications pertinentes  </a:t>
            </a:r>
            <a:endParaRPr/>
          </a:p>
        </p:txBody>
      </p:sp>
      <p:sp>
        <p:nvSpPr>
          <p:cNvPr id="244" name="Google Shape;244;p12"/>
          <p:cNvSpPr/>
          <p:nvPr/>
        </p:nvSpPr>
        <p:spPr>
          <a:xfrm>
            <a:off x="80372" y="89875"/>
            <a:ext cx="632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a:solidFill>
                  <a:srgbClr val="FFFFFF"/>
                </a:solidFill>
                <a:latin typeface="Gill Sans"/>
                <a:ea typeface="Gill Sans"/>
                <a:cs typeface="Gill Sans"/>
                <a:sym typeface="Gill Sans"/>
              </a:rPr>
              <a:t>7.3 </a:t>
            </a:r>
            <a:endParaRPr sz="2200" b="1">
              <a:solidFill>
                <a:srgbClr val="FFFFFF"/>
              </a:solidFill>
              <a:latin typeface="Gill Sans"/>
              <a:ea typeface="Gill Sans"/>
              <a:cs typeface="Gill Sans"/>
              <a:sym typeface="Gill Sans"/>
            </a:endParaRPr>
          </a:p>
        </p:txBody>
      </p:sp>
      <p:sp>
        <p:nvSpPr>
          <p:cNvPr id="15" name="Ορθογώνιο 14">
            <a:extLst>
              <a:ext uri="{FF2B5EF4-FFF2-40B4-BE49-F238E27FC236}">
                <a16:creationId xmlns:a16="http://schemas.microsoft.com/office/drawing/2014/main" id="{88178301-C8A7-4724-8CF8-344EAE75664C}"/>
              </a:ext>
            </a:extLst>
          </p:cNvPr>
          <p:cNvSpPr/>
          <p:nvPr/>
        </p:nvSpPr>
        <p:spPr>
          <a:xfrm>
            <a:off x="2100142" y="234877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A. </a:t>
            </a:r>
            <a:r>
              <a:rPr lang="en-US" sz="1800" dirty="0" err="1">
                <a:latin typeface="Calibri"/>
                <a:ea typeface="Calibri"/>
                <a:cs typeface="Calibri"/>
                <a:sym typeface="Calibri"/>
              </a:rPr>
              <a:t>Une</a:t>
            </a:r>
            <a:r>
              <a:rPr lang="en-US" sz="1800" dirty="0">
                <a:latin typeface="Calibri"/>
                <a:ea typeface="Calibri"/>
                <a:cs typeface="Calibri"/>
                <a:sym typeface="Calibri"/>
              </a:rPr>
              <a:t> </a:t>
            </a:r>
            <a:r>
              <a:rPr lang="en-US" sz="1800" dirty="0" err="1">
                <a:latin typeface="Calibri"/>
                <a:ea typeface="Calibri"/>
                <a:cs typeface="Calibri"/>
                <a:sym typeface="Calibri"/>
              </a:rPr>
              <a:t>grossesse</a:t>
            </a:r>
            <a:r>
              <a:rPr lang="en-US" sz="1800" dirty="0">
                <a:latin typeface="Calibri"/>
                <a:ea typeface="Calibri"/>
                <a:cs typeface="Calibri"/>
                <a:sym typeface="Calibri"/>
              </a:rPr>
              <a:t> à </a:t>
            </a:r>
            <a:r>
              <a:rPr lang="en-US" sz="1800" dirty="0" err="1">
                <a:latin typeface="Calibri"/>
                <a:ea typeface="Calibri"/>
                <a:cs typeface="Calibri"/>
                <a:sym typeface="Calibri"/>
              </a:rPr>
              <a:t>terme</a:t>
            </a:r>
            <a:endParaRPr lang="el-GR" sz="1800" dirty="0"/>
          </a:p>
        </p:txBody>
      </p:sp>
      <p:sp>
        <p:nvSpPr>
          <p:cNvPr id="16" name="Ορθογώνιο 15">
            <a:extLst>
              <a:ext uri="{FF2B5EF4-FFF2-40B4-BE49-F238E27FC236}">
                <a16:creationId xmlns:a16="http://schemas.microsoft.com/office/drawing/2014/main" id="{B08E9EB4-6838-4FCD-B853-E6E51FCAD438}"/>
              </a:ext>
            </a:extLst>
          </p:cNvPr>
          <p:cNvSpPr/>
          <p:nvPr/>
        </p:nvSpPr>
        <p:spPr>
          <a:xfrm>
            <a:off x="2100142" y="3596551"/>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t>B. </a:t>
            </a:r>
            <a:r>
              <a:rPr lang="en-US" sz="1800" dirty="0" err="1">
                <a:latin typeface="Calibri"/>
                <a:ea typeface="Calibri"/>
                <a:cs typeface="Calibri"/>
                <a:sym typeface="Calibri"/>
              </a:rPr>
              <a:t>L'arrachage</a:t>
            </a:r>
            <a:r>
              <a:rPr lang="en-US" sz="1800" dirty="0">
                <a:latin typeface="Calibri"/>
                <a:ea typeface="Calibri"/>
                <a:cs typeface="Calibri"/>
                <a:sym typeface="Calibri"/>
              </a:rPr>
              <a:t> </a:t>
            </a:r>
          </a:p>
        </p:txBody>
      </p:sp>
      <p:sp>
        <p:nvSpPr>
          <p:cNvPr id="17" name="Ορθογώνιο 16">
            <a:extLst>
              <a:ext uri="{FF2B5EF4-FFF2-40B4-BE49-F238E27FC236}">
                <a16:creationId xmlns:a16="http://schemas.microsoft.com/office/drawing/2014/main" id="{276C2C90-7C61-4DC5-BAF8-FF0E86A8BA4E}"/>
              </a:ext>
            </a:extLst>
          </p:cNvPr>
          <p:cNvSpPr/>
          <p:nvPr/>
        </p:nvSpPr>
        <p:spPr>
          <a:xfrm>
            <a:off x="2121908" y="4691343"/>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t>C. </a:t>
            </a:r>
            <a:r>
              <a:rPr lang="en-US" sz="1800" dirty="0">
                <a:latin typeface="Calibri"/>
                <a:ea typeface="Calibri"/>
                <a:cs typeface="Calibri"/>
                <a:sym typeface="Calibri"/>
              </a:rPr>
              <a:t>Santé </a:t>
            </a:r>
            <a:r>
              <a:rPr lang="en-US" sz="1800" dirty="0" err="1">
                <a:latin typeface="Calibri"/>
                <a:ea typeface="Calibri"/>
                <a:cs typeface="Calibri"/>
                <a:sym typeface="Calibri"/>
              </a:rPr>
              <a:t>maternelle</a:t>
            </a:r>
            <a:endParaRPr lang="en-US" sz="1800" dirty="0">
              <a:latin typeface="Calibri"/>
              <a:ea typeface="Calibri"/>
              <a:cs typeface="Calibri"/>
              <a:sym typeface="Calibri"/>
            </a:endParaRPr>
          </a:p>
        </p:txBody>
      </p:sp>
      <p:sp>
        <p:nvSpPr>
          <p:cNvPr id="18" name="Ορθογώνιο 17">
            <a:extLst>
              <a:ext uri="{FF2B5EF4-FFF2-40B4-BE49-F238E27FC236}">
                <a16:creationId xmlns:a16="http://schemas.microsoft.com/office/drawing/2014/main" id="{5876E361-1696-4DD7-B6DA-A327EC148472}"/>
              </a:ext>
            </a:extLst>
          </p:cNvPr>
          <p:cNvSpPr/>
          <p:nvPr/>
        </p:nvSpPr>
        <p:spPr>
          <a:xfrm>
            <a:off x="2119447" y="578613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D. </a:t>
            </a:r>
            <a:r>
              <a:rPr lang="en-US" sz="1800" dirty="0" err="1">
                <a:latin typeface="Calibri"/>
                <a:ea typeface="Calibri"/>
                <a:cs typeface="Calibri"/>
                <a:sym typeface="Calibri"/>
              </a:rPr>
              <a:t>Ostéoporose</a:t>
            </a:r>
            <a:r>
              <a:rPr lang="en-US" sz="1800" dirty="0">
                <a:latin typeface="Calibri"/>
                <a:ea typeface="Calibri"/>
                <a:cs typeface="Calibri"/>
                <a:sym typeface="Calibri"/>
              </a:rPr>
              <a:t> </a:t>
            </a:r>
            <a:r>
              <a:rPr lang="en-US" sz="1800" dirty="0" smtClean="0"/>
              <a:t> </a:t>
            </a:r>
            <a:endParaRPr lang="el-GR" sz="1800" dirty="0"/>
          </a:p>
        </p:txBody>
      </p:sp>
      <p:sp>
        <p:nvSpPr>
          <p:cNvPr id="19" name="Ορθογώνιο 18">
            <a:extLst>
              <a:ext uri="{FF2B5EF4-FFF2-40B4-BE49-F238E27FC236}">
                <a16:creationId xmlns:a16="http://schemas.microsoft.com/office/drawing/2014/main" id="{E448F981-31BC-4A5C-A52A-2CB296CA1B95}"/>
              </a:ext>
            </a:extLst>
          </p:cNvPr>
          <p:cNvSpPr/>
          <p:nvPr/>
        </p:nvSpPr>
        <p:spPr>
          <a:xfrm>
            <a:off x="6081233" y="234877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dirty="0"/>
              <a:t>A. </a:t>
            </a:r>
            <a:r>
              <a:rPr lang="fr-FR" dirty="0">
                <a:latin typeface="Calibri"/>
                <a:ea typeface="Calibri"/>
                <a:cs typeface="Calibri"/>
                <a:sym typeface="Calibri"/>
              </a:rPr>
              <a:t>Santé des femmes pendant la grossesse, l'accouchement et la période postnatale</a:t>
            </a:r>
          </a:p>
        </p:txBody>
      </p:sp>
      <p:sp>
        <p:nvSpPr>
          <p:cNvPr id="20" name="Ορθογώνιο 19">
            <a:extLst>
              <a:ext uri="{FF2B5EF4-FFF2-40B4-BE49-F238E27FC236}">
                <a16:creationId xmlns:a16="http://schemas.microsoft.com/office/drawing/2014/main" id="{330EFFD1-979D-4EE1-BDD9-918267F048CC}"/>
              </a:ext>
            </a:extLst>
          </p:cNvPr>
          <p:cNvSpPr/>
          <p:nvPr/>
        </p:nvSpPr>
        <p:spPr>
          <a:xfrm>
            <a:off x="6081233" y="3596551"/>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dirty="0"/>
              <a:t>B. </a:t>
            </a:r>
            <a:r>
              <a:rPr lang="fr-FR" dirty="0">
                <a:latin typeface="Calibri"/>
                <a:ea typeface="Calibri"/>
                <a:cs typeface="Calibri"/>
                <a:sym typeface="Calibri"/>
              </a:rPr>
              <a:t>dure entre 39 semaines, 0 jour et 40 semaines, 6 jours</a:t>
            </a:r>
          </a:p>
        </p:txBody>
      </p:sp>
      <p:sp>
        <p:nvSpPr>
          <p:cNvPr id="21" name="Ορθογώνιο 20">
            <a:extLst>
              <a:ext uri="{FF2B5EF4-FFF2-40B4-BE49-F238E27FC236}">
                <a16:creationId xmlns:a16="http://schemas.microsoft.com/office/drawing/2014/main" id="{71A3F062-269C-4402-8F65-5358C806FC03}"/>
              </a:ext>
            </a:extLst>
          </p:cNvPr>
          <p:cNvSpPr/>
          <p:nvPr/>
        </p:nvSpPr>
        <p:spPr>
          <a:xfrm>
            <a:off x="6102999" y="4691343"/>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dirty="0"/>
              <a:t>C</a:t>
            </a:r>
            <a:r>
              <a:rPr lang="en-US" dirty="0" smtClean="0"/>
              <a:t>.</a:t>
            </a:r>
            <a:r>
              <a:rPr lang="fr-FR" dirty="0" smtClean="0">
                <a:latin typeface="Calibri"/>
                <a:ea typeface="Calibri"/>
                <a:cs typeface="Calibri"/>
                <a:sym typeface="Calibri"/>
              </a:rPr>
              <a:t> </a:t>
            </a:r>
            <a:r>
              <a:rPr lang="fr-FR" dirty="0">
                <a:latin typeface="Calibri"/>
                <a:ea typeface="Calibri"/>
                <a:cs typeface="Calibri"/>
                <a:sym typeface="Calibri"/>
              </a:rPr>
              <a:t>Est quatre fois plus fréquente chez les femmes que chez les hommes</a:t>
            </a:r>
          </a:p>
        </p:txBody>
      </p:sp>
      <p:sp>
        <p:nvSpPr>
          <p:cNvPr id="22" name="Ορθογώνιο 21">
            <a:extLst>
              <a:ext uri="{FF2B5EF4-FFF2-40B4-BE49-F238E27FC236}">
                <a16:creationId xmlns:a16="http://schemas.microsoft.com/office/drawing/2014/main" id="{F2CF200D-C714-4BA9-AECB-681B7F038870}"/>
              </a:ext>
            </a:extLst>
          </p:cNvPr>
          <p:cNvSpPr/>
          <p:nvPr/>
        </p:nvSpPr>
        <p:spPr>
          <a:xfrm>
            <a:off x="6134100" y="5711489"/>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dirty="0"/>
              <a:t>D. </a:t>
            </a:r>
            <a:r>
              <a:rPr lang="fr-FR" dirty="0">
                <a:latin typeface="Calibri"/>
                <a:ea typeface="Calibri"/>
                <a:cs typeface="Calibri"/>
                <a:sym typeface="Calibri"/>
              </a:rPr>
              <a:t>fait partie des méthodes contraceptives les moins efficaces</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5"/>
                                        </p:tgtEl>
                                        <p:attrNameLst>
                                          <p:attrName>fillcolor</p:attrName>
                                        </p:attrNameLst>
                                      </p:cBhvr>
                                      <p:to>
                                        <a:srgbClr val="00B0F0"/>
                                      </p:to>
                                    </p:animClr>
                                    <p:set>
                                      <p:cBhvr>
                                        <p:cTn id="7" dur="2000" fill="hold"/>
                                        <p:tgtEl>
                                          <p:spTgt spid="15"/>
                                        </p:tgtEl>
                                        <p:attrNameLst>
                                          <p:attrName>fill.type</p:attrName>
                                        </p:attrNameLst>
                                      </p:cBhvr>
                                      <p:to>
                                        <p:strVal val="solid"/>
                                      </p:to>
                                    </p:set>
                                    <p:set>
                                      <p:cBhvr>
                                        <p:cTn id="8"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9" restart="whenNotActive" fill="hold" evtFilter="cancelBubble" nodeType="interactiveSeq">
                <p:stCondLst>
                  <p:cond evt="onClick" delay="0">
                    <p:tgtEl>
                      <p:spTgt spid="16"/>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6"/>
                                        </p:tgtEl>
                                        <p:attrNameLst>
                                          <p:attrName>fillcolor</p:attrName>
                                        </p:attrNameLst>
                                      </p:cBhvr>
                                      <p:to>
                                        <a:srgbClr val="FFC000"/>
                                      </p:to>
                                    </p:animClr>
                                    <p:set>
                                      <p:cBhvr>
                                        <p:cTn id="14" dur="2000" fill="hold"/>
                                        <p:tgtEl>
                                          <p:spTgt spid="16"/>
                                        </p:tgtEl>
                                        <p:attrNameLst>
                                          <p:attrName>fill.type</p:attrName>
                                        </p:attrNameLst>
                                      </p:cBhvr>
                                      <p:to>
                                        <p:strVal val="solid"/>
                                      </p:to>
                                    </p:set>
                                    <p:set>
                                      <p:cBhvr>
                                        <p:cTn id="15" dur="2000" fill="hold"/>
                                        <p:tgtEl>
                                          <p:spTgt spid="16"/>
                                        </p:tgtEl>
                                        <p:attrNameLst>
                                          <p:attrName>fill.on</p:attrName>
                                        </p:attrNameLst>
                                      </p:cBhvr>
                                      <p:to>
                                        <p:strVal val="true"/>
                                      </p:to>
                                    </p:set>
                                  </p:childTnLst>
                                </p:cTn>
                              </p:par>
                            </p:childTnLst>
                          </p:cTn>
                        </p:par>
                      </p:childTnLst>
                    </p:cTn>
                  </p:par>
                </p:childTnLst>
              </p:cTn>
              <p:nextCondLst>
                <p:cond evt="onClick" delay="0">
                  <p:tgtEl>
                    <p:spTgt spid="16"/>
                  </p:tgtEl>
                </p:cond>
              </p:nextCondLst>
            </p:seq>
            <p:seq concurrent="1" nextAc="seek">
              <p:cTn id="16" restart="whenNotActive" fill="hold" evtFilter="cancelBubble" nodeType="interactiveSeq">
                <p:stCondLst>
                  <p:cond evt="onClick" delay="0">
                    <p:tgtEl>
                      <p:spTgt spid="17"/>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7"/>
                                        </p:tgtEl>
                                        <p:attrNameLst>
                                          <p:attrName>fillcolor</p:attrName>
                                        </p:attrNameLst>
                                      </p:cBhvr>
                                      <p:to>
                                        <a:srgbClr val="2F5496"/>
                                      </p:to>
                                    </p:animClr>
                                    <p:set>
                                      <p:cBhvr>
                                        <p:cTn id="21" dur="2000" fill="hold"/>
                                        <p:tgtEl>
                                          <p:spTgt spid="17"/>
                                        </p:tgtEl>
                                        <p:attrNameLst>
                                          <p:attrName>fill.type</p:attrName>
                                        </p:attrNameLst>
                                      </p:cBhvr>
                                      <p:to>
                                        <p:strVal val="solid"/>
                                      </p:to>
                                    </p:set>
                                    <p:set>
                                      <p:cBhvr>
                                        <p:cTn id="22" dur="2000" fill="hold"/>
                                        <p:tgtEl>
                                          <p:spTgt spid="17"/>
                                        </p:tgtEl>
                                        <p:attrNameLst>
                                          <p:attrName>fill.on</p:attrName>
                                        </p:attrNameLst>
                                      </p:cBhvr>
                                      <p:to>
                                        <p:strVal val="true"/>
                                      </p:to>
                                    </p:set>
                                  </p:childTnLst>
                                </p:cTn>
                              </p:par>
                            </p:childTnLst>
                          </p:cTn>
                        </p:par>
                      </p:childTnLst>
                    </p:cTn>
                  </p:par>
                </p:childTnLst>
              </p:cTn>
              <p:nextCondLst>
                <p:cond evt="onClick" delay="0">
                  <p:tgtEl>
                    <p:spTgt spid="17"/>
                  </p:tgtEl>
                </p:cond>
              </p:nextCondLst>
            </p:seq>
            <p:seq concurrent="1" nextAc="seek">
              <p:cTn id="23" restart="whenNotActive" fill="hold" evtFilter="cancelBubble" nodeType="interactiveSeq">
                <p:stCondLst>
                  <p:cond evt="onClick" delay="0">
                    <p:tgtEl>
                      <p:spTgt spid="18"/>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8"/>
                                        </p:tgtEl>
                                        <p:attrNameLst>
                                          <p:attrName>fillcolor</p:attrName>
                                        </p:attrNameLst>
                                      </p:cBhvr>
                                      <p:to>
                                        <a:srgbClr val="7030A0"/>
                                      </p:to>
                                    </p:animClr>
                                    <p:set>
                                      <p:cBhvr>
                                        <p:cTn id="28" dur="2000" fill="hold"/>
                                        <p:tgtEl>
                                          <p:spTgt spid="18"/>
                                        </p:tgtEl>
                                        <p:attrNameLst>
                                          <p:attrName>fill.type</p:attrName>
                                        </p:attrNameLst>
                                      </p:cBhvr>
                                      <p:to>
                                        <p:strVal val="solid"/>
                                      </p:to>
                                    </p:set>
                                    <p:set>
                                      <p:cBhvr>
                                        <p:cTn id="29" dur="2000" fill="hold"/>
                                        <p:tgtEl>
                                          <p:spTgt spid="18"/>
                                        </p:tgtEl>
                                        <p:attrNameLst>
                                          <p:attrName>fill.on</p:attrName>
                                        </p:attrNameLst>
                                      </p:cBhvr>
                                      <p:to>
                                        <p:strVal val="true"/>
                                      </p:to>
                                    </p:set>
                                  </p:childTnLst>
                                </p:cTn>
                              </p:par>
                            </p:childTnLst>
                          </p:cTn>
                        </p:par>
                      </p:childTnLst>
                    </p:cTn>
                  </p:par>
                </p:childTnLst>
              </p:cTn>
              <p:nextCondLst>
                <p:cond evt="onClick" delay="0">
                  <p:tgtEl>
                    <p:spTgt spid="18"/>
                  </p:tgtEl>
                </p:cond>
              </p:nextCondLst>
            </p:seq>
            <p:seq concurrent="1" nextAc="seek">
              <p:cTn id="30" restart="whenNotActive" fill="hold" evtFilter="cancelBubble" nodeType="interactiveSeq">
                <p:stCondLst>
                  <p:cond evt="onClick" delay="0">
                    <p:tgtEl>
                      <p:spTgt spid="19"/>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000" fill="hold"/>
                                        <p:tgtEl>
                                          <p:spTgt spid="19"/>
                                        </p:tgtEl>
                                        <p:attrNameLst>
                                          <p:attrName>fillcolor</p:attrName>
                                        </p:attrNameLst>
                                      </p:cBhvr>
                                      <p:to>
                                        <a:srgbClr val="2F5496"/>
                                      </p:to>
                                    </p:animClr>
                                    <p:set>
                                      <p:cBhvr>
                                        <p:cTn id="35" dur="2000" fill="hold"/>
                                        <p:tgtEl>
                                          <p:spTgt spid="19"/>
                                        </p:tgtEl>
                                        <p:attrNameLst>
                                          <p:attrName>fill.type</p:attrName>
                                        </p:attrNameLst>
                                      </p:cBhvr>
                                      <p:to>
                                        <p:strVal val="solid"/>
                                      </p:to>
                                    </p:set>
                                    <p:set>
                                      <p:cBhvr>
                                        <p:cTn id="36" dur="2000" fill="hold"/>
                                        <p:tgtEl>
                                          <p:spTgt spid="19"/>
                                        </p:tgtEl>
                                        <p:attrNameLst>
                                          <p:attrName>fill.on</p:attrName>
                                        </p:attrNameLst>
                                      </p:cBhvr>
                                      <p:to>
                                        <p:strVal val="true"/>
                                      </p:to>
                                    </p:set>
                                  </p:childTnLst>
                                </p:cTn>
                              </p:par>
                            </p:childTnLst>
                          </p:cTn>
                        </p:par>
                      </p:childTnLst>
                    </p:cTn>
                  </p:par>
                </p:childTnLst>
              </p:cTn>
              <p:nextCondLst>
                <p:cond evt="onClick" delay="0">
                  <p:tgtEl>
                    <p:spTgt spid="19"/>
                  </p:tgtEl>
                </p:cond>
              </p:nextCondLst>
            </p:seq>
            <p:seq concurrent="1" nextAc="seek">
              <p:cTn id="37" restart="whenNotActive" fill="hold" evtFilter="cancelBubble" nodeType="interactiveSeq">
                <p:stCondLst>
                  <p:cond evt="onClick" delay="0">
                    <p:tgtEl>
                      <p:spTgt spid="20"/>
                    </p:tgtEl>
                  </p:cond>
                </p:stCondLst>
                <p:endSync evt="end" delay="0">
                  <p:rtn val="all"/>
                </p:endSync>
                <p:childTnLst>
                  <p:par>
                    <p:cTn id="38" fill="hold">
                      <p:stCondLst>
                        <p:cond delay="0"/>
                      </p:stCondLst>
                      <p:childTnLst>
                        <p:par>
                          <p:cTn id="39" fill="hold">
                            <p:stCondLst>
                              <p:cond delay="0"/>
                            </p:stCondLst>
                            <p:childTnLst>
                              <p:par>
                                <p:cTn id="40" presetID="1" presetClass="emph" presetSubtype="2" fill="hold" nodeType="clickEffect">
                                  <p:stCondLst>
                                    <p:cond delay="0"/>
                                  </p:stCondLst>
                                  <p:childTnLst>
                                    <p:animClr clrSpc="rgb" dir="cw">
                                      <p:cBhvr>
                                        <p:cTn id="41" dur="2000" fill="hold"/>
                                        <p:tgtEl>
                                          <p:spTgt spid="20"/>
                                        </p:tgtEl>
                                        <p:attrNameLst>
                                          <p:attrName>fillcolor</p:attrName>
                                        </p:attrNameLst>
                                      </p:cBhvr>
                                      <p:to>
                                        <a:srgbClr val="00B0F0"/>
                                      </p:to>
                                    </p:animClr>
                                    <p:set>
                                      <p:cBhvr>
                                        <p:cTn id="42" dur="2000" fill="hold"/>
                                        <p:tgtEl>
                                          <p:spTgt spid="20"/>
                                        </p:tgtEl>
                                        <p:attrNameLst>
                                          <p:attrName>fill.type</p:attrName>
                                        </p:attrNameLst>
                                      </p:cBhvr>
                                      <p:to>
                                        <p:strVal val="solid"/>
                                      </p:to>
                                    </p:set>
                                    <p:set>
                                      <p:cBhvr>
                                        <p:cTn id="43" dur="2000" fill="hold"/>
                                        <p:tgtEl>
                                          <p:spTgt spid="20"/>
                                        </p:tgtEl>
                                        <p:attrNameLst>
                                          <p:attrName>fill.on</p:attrName>
                                        </p:attrNameLst>
                                      </p:cBhvr>
                                      <p:to>
                                        <p:strVal val="true"/>
                                      </p:to>
                                    </p:set>
                                  </p:childTnLst>
                                </p:cTn>
                              </p:par>
                            </p:childTnLst>
                          </p:cTn>
                        </p:par>
                      </p:childTnLst>
                    </p:cTn>
                  </p:par>
                </p:childTnLst>
              </p:cTn>
              <p:nextCondLst>
                <p:cond evt="onClick" delay="0">
                  <p:tgtEl>
                    <p:spTgt spid="20"/>
                  </p:tgtEl>
                </p:cond>
              </p:nextCondLst>
            </p:seq>
            <p:seq concurrent="1" nextAc="seek">
              <p:cTn id="44" restart="whenNotActive" fill="hold" evtFilter="cancelBubble" nodeType="interactiveSeq">
                <p:stCondLst>
                  <p:cond evt="onClick" delay="0">
                    <p:tgtEl>
                      <p:spTgt spid="21"/>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000" fill="hold"/>
                                        <p:tgtEl>
                                          <p:spTgt spid="21"/>
                                        </p:tgtEl>
                                        <p:attrNameLst>
                                          <p:attrName>fillcolor</p:attrName>
                                        </p:attrNameLst>
                                      </p:cBhvr>
                                      <p:to>
                                        <a:srgbClr val="7030A0"/>
                                      </p:to>
                                    </p:animClr>
                                    <p:set>
                                      <p:cBhvr>
                                        <p:cTn id="49" dur="2000" fill="hold"/>
                                        <p:tgtEl>
                                          <p:spTgt spid="21"/>
                                        </p:tgtEl>
                                        <p:attrNameLst>
                                          <p:attrName>fill.type</p:attrName>
                                        </p:attrNameLst>
                                      </p:cBhvr>
                                      <p:to>
                                        <p:strVal val="solid"/>
                                      </p:to>
                                    </p:set>
                                    <p:set>
                                      <p:cBhvr>
                                        <p:cTn id="50" dur="2000" fill="hold"/>
                                        <p:tgtEl>
                                          <p:spTgt spid="21"/>
                                        </p:tgtEl>
                                        <p:attrNameLst>
                                          <p:attrName>fill.on</p:attrName>
                                        </p:attrNameLst>
                                      </p:cBhvr>
                                      <p:to>
                                        <p:strVal val="true"/>
                                      </p:to>
                                    </p:set>
                                  </p:childTnLst>
                                </p:cTn>
                              </p:par>
                            </p:childTnLst>
                          </p:cTn>
                        </p:par>
                      </p:childTnLst>
                    </p:cTn>
                  </p:par>
                </p:childTnLst>
              </p:cTn>
              <p:nextCondLst>
                <p:cond evt="onClick" delay="0">
                  <p:tgtEl>
                    <p:spTgt spid="21"/>
                  </p:tgtEl>
                </p:cond>
              </p:nextCondLst>
            </p:seq>
            <p:seq concurrent="1" nextAc="seek">
              <p:cTn id="51" restart="whenNotActive" fill="hold" evtFilter="cancelBubble" nodeType="interactiveSeq">
                <p:stCondLst>
                  <p:cond evt="onClick" delay="0">
                    <p:tgtEl>
                      <p:spTgt spid="22"/>
                    </p:tgtEl>
                  </p:cond>
                </p:stCondLst>
                <p:endSync evt="end" delay="0">
                  <p:rtn val="all"/>
                </p:endSync>
                <p:childTnLst>
                  <p:par>
                    <p:cTn id="52" fill="hold">
                      <p:stCondLst>
                        <p:cond delay="0"/>
                      </p:stCondLst>
                      <p:childTnLst>
                        <p:par>
                          <p:cTn id="53" fill="hold">
                            <p:stCondLst>
                              <p:cond delay="0"/>
                            </p:stCondLst>
                            <p:childTnLst>
                              <p:par>
                                <p:cTn id="54" presetID="1" presetClass="emph" presetSubtype="2" fill="hold" nodeType="clickEffect">
                                  <p:stCondLst>
                                    <p:cond delay="0"/>
                                  </p:stCondLst>
                                  <p:childTnLst>
                                    <p:animClr clrSpc="rgb" dir="cw">
                                      <p:cBhvr>
                                        <p:cTn id="55" dur="2000" fill="hold"/>
                                        <p:tgtEl>
                                          <p:spTgt spid="22"/>
                                        </p:tgtEl>
                                        <p:attrNameLst>
                                          <p:attrName>fillcolor</p:attrName>
                                        </p:attrNameLst>
                                      </p:cBhvr>
                                      <p:to>
                                        <a:srgbClr val="FFC000"/>
                                      </p:to>
                                    </p:animClr>
                                    <p:set>
                                      <p:cBhvr>
                                        <p:cTn id="56" dur="2000" fill="hold"/>
                                        <p:tgtEl>
                                          <p:spTgt spid="22"/>
                                        </p:tgtEl>
                                        <p:attrNameLst>
                                          <p:attrName>fill.type</p:attrName>
                                        </p:attrNameLst>
                                      </p:cBhvr>
                                      <p:to>
                                        <p:strVal val="solid"/>
                                      </p:to>
                                    </p:set>
                                    <p:set>
                                      <p:cBhvr>
                                        <p:cTn id="57" dur="2000" fill="hold"/>
                                        <p:tgtEl>
                                          <p:spTgt spid="22"/>
                                        </p:tgtEl>
                                        <p:attrNameLst>
                                          <p:attrName>fill.on</p:attrName>
                                        </p:attrNameLst>
                                      </p:cBhvr>
                                      <p:to>
                                        <p:strVal val="true"/>
                                      </p:to>
                                    </p:set>
                                  </p:childTnLst>
                                </p:cTn>
                              </p:par>
                            </p:childTnLst>
                          </p:cTn>
                        </p:par>
                      </p:childTnLst>
                    </p:cTn>
                  </p:par>
                </p:childTnLst>
              </p:cTn>
              <p:nextCondLst>
                <p:cond evt="onClick" delay="0">
                  <p:tgtEl>
                    <p:spTgt spid="22"/>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13"/>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Différences entre les sexes en matière de santé...</a:t>
            </a:r>
            <a:endParaRPr sz="2000" b="1">
              <a:solidFill>
                <a:srgbClr val="203864"/>
              </a:solidFill>
              <a:latin typeface="Calibri"/>
              <a:ea typeface="Calibri"/>
              <a:cs typeface="Calibri"/>
              <a:sym typeface="Calibri"/>
            </a:endParaRPr>
          </a:p>
        </p:txBody>
      </p:sp>
      <p:sp>
        <p:nvSpPr>
          <p:cNvPr id="254" name="Google Shape;254;p13"/>
          <p:cNvSpPr txBox="1"/>
          <p:nvPr/>
        </p:nvSpPr>
        <p:spPr>
          <a:xfrm>
            <a:off x="2112596" y="2063625"/>
            <a:ext cx="32667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i="1">
                <a:solidFill>
                  <a:schemeClr val="dk1"/>
                </a:solidFill>
                <a:latin typeface="Calibri"/>
                <a:ea typeface="Calibri"/>
                <a:cs typeface="Calibri"/>
                <a:sym typeface="Calibri"/>
              </a:rPr>
              <a:t>Deux réponses sont correctes !</a:t>
            </a:r>
            <a:endParaRPr sz="1400" b="1" i="1">
              <a:solidFill>
                <a:schemeClr val="dk1"/>
              </a:solidFill>
              <a:latin typeface="Calibri"/>
              <a:ea typeface="Calibri"/>
              <a:cs typeface="Calibri"/>
              <a:sym typeface="Calibri"/>
            </a:endParaRPr>
          </a:p>
        </p:txBody>
      </p:sp>
      <p:sp>
        <p:nvSpPr>
          <p:cNvPr id="256" name="Google Shape;256;p13"/>
          <p:cNvSpPr/>
          <p:nvPr/>
        </p:nvSpPr>
        <p:spPr>
          <a:xfrm>
            <a:off x="-3" y="0"/>
            <a:ext cx="713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7" name="Google Shape;257;p13"/>
          <p:cNvSpPr txBox="1"/>
          <p:nvPr/>
        </p:nvSpPr>
        <p:spPr>
          <a:xfrm>
            <a:off x="713100" y="0"/>
            <a:ext cx="5552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200" b="1">
                <a:solidFill>
                  <a:srgbClr val="000000"/>
                </a:solidFill>
                <a:latin typeface="Calibri"/>
                <a:ea typeface="Calibri"/>
                <a:cs typeface="Calibri"/>
                <a:sym typeface="Calibri"/>
              </a:rPr>
              <a:t>Santé des femmes et applications pertinentes  </a:t>
            </a:r>
            <a:endParaRPr/>
          </a:p>
        </p:txBody>
      </p:sp>
      <p:sp>
        <p:nvSpPr>
          <p:cNvPr id="258" name="Google Shape;258;p13"/>
          <p:cNvSpPr/>
          <p:nvPr/>
        </p:nvSpPr>
        <p:spPr>
          <a:xfrm>
            <a:off x="80372" y="89875"/>
            <a:ext cx="632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a:solidFill>
                  <a:srgbClr val="FFFFFF"/>
                </a:solidFill>
                <a:latin typeface="Gill Sans"/>
                <a:ea typeface="Gill Sans"/>
                <a:cs typeface="Gill Sans"/>
                <a:sym typeface="Gill Sans"/>
              </a:rPr>
              <a:t>7.3 </a:t>
            </a:r>
            <a:endParaRPr sz="2200" b="1">
              <a:solidFill>
                <a:srgbClr val="FFFFFF"/>
              </a:solidFill>
              <a:latin typeface="Gill Sans"/>
              <a:ea typeface="Gill Sans"/>
              <a:cs typeface="Gill Sans"/>
              <a:sym typeface="Gill Sans"/>
            </a:endParaRPr>
          </a:p>
        </p:txBody>
      </p:sp>
      <p:sp>
        <p:nvSpPr>
          <p:cNvPr id="11" name="Ορθογώνιο 10">
            <a:extLst>
              <a:ext uri="{FF2B5EF4-FFF2-40B4-BE49-F238E27FC236}">
                <a16:creationId xmlns:a16="http://schemas.microsoft.com/office/drawing/2014/main" id="{88178301-C8A7-4724-8CF8-344EAE75664C}"/>
              </a:ext>
            </a:extLst>
          </p:cNvPr>
          <p:cNvSpPr/>
          <p:nvPr/>
        </p:nvSpPr>
        <p:spPr>
          <a:xfrm>
            <a:off x="2112596" y="271053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a:t>A. </a:t>
            </a:r>
            <a:r>
              <a:rPr lang="en-US" sz="1600" dirty="0" err="1">
                <a:latin typeface="Calibri"/>
                <a:ea typeface="Calibri"/>
                <a:cs typeface="Calibri"/>
                <a:sym typeface="Calibri"/>
              </a:rPr>
              <a:t>N'existent</a:t>
            </a:r>
            <a:r>
              <a:rPr lang="en-US" sz="1600" dirty="0">
                <a:latin typeface="Calibri"/>
                <a:ea typeface="Calibri"/>
                <a:cs typeface="Calibri"/>
                <a:sym typeface="Calibri"/>
              </a:rPr>
              <a:t> pas </a:t>
            </a:r>
            <a:endParaRPr lang="el-GR" sz="1600" dirty="0"/>
          </a:p>
        </p:txBody>
      </p:sp>
      <p:sp>
        <p:nvSpPr>
          <p:cNvPr id="12" name="Ορθογώνιο 11">
            <a:extLst>
              <a:ext uri="{FF2B5EF4-FFF2-40B4-BE49-F238E27FC236}">
                <a16:creationId xmlns:a16="http://schemas.microsoft.com/office/drawing/2014/main" id="{E448F981-31BC-4A5C-A52A-2CB296CA1B95}"/>
              </a:ext>
            </a:extLst>
          </p:cNvPr>
          <p:cNvSpPr/>
          <p:nvPr/>
        </p:nvSpPr>
        <p:spPr>
          <a:xfrm>
            <a:off x="6141671" y="271053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600" dirty="0"/>
              <a:t>B. </a:t>
            </a:r>
            <a:r>
              <a:rPr lang="en-US" sz="1600" dirty="0" err="1">
                <a:latin typeface="Calibri"/>
                <a:ea typeface="Calibri"/>
                <a:cs typeface="Calibri"/>
                <a:sym typeface="Calibri"/>
              </a:rPr>
              <a:t>Apparaître</a:t>
            </a:r>
            <a:r>
              <a:rPr lang="en-US" sz="1600" dirty="0">
                <a:latin typeface="Calibri"/>
                <a:ea typeface="Calibri"/>
                <a:cs typeface="Calibri"/>
                <a:sym typeface="Calibri"/>
              </a:rPr>
              <a:t> </a:t>
            </a:r>
            <a:r>
              <a:rPr lang="en-US" sz="1600" dirty="0" err="1">
                <a:latin typeface="Calibri"/>
                <a:ea typeface="Calibri"/>
                <a:cs typeface="Calibri"/>
                <a:sym typeface="Calibri"/>
              </a:rPr>
              <a:t>dès</a:t>
            </a:r>
            <a:r>
              <a:rPr lang="en-US" sz="1600" dirty="0">
                <a:latin typeface="Calibri"/>
                <a:ea typeface="Calibri"/>
                <a:cs typeface="Calibri"/>
                <a:sym typeface="Calibri"/>
              </a:rPr>
              <a:t> la naissance</a:t>
            </a:r>
          </a:p>
        </p:txBody>
      </p:sp>
      <p:sp>
        <p:nvSpPr>
          <p:cNvPr id="13" name="Ορθογώνιο 12">
            <a:extLst>
              <a:ext uri="{FF2B5EF4-FFF2-40B4-BE49-F238E27FC236}">
                <a16:creationId xmlns:a16="http://schemas.microsoft.com/office/drawing/2014/main" id="{330EFFD1-979D-4EE1-BDD9-918267F048CC}"/>
              </a:ext>
            </a:extLst>
          </p:cNvPr>
          <p:cNvSpPr/>
          <p:nvPr/>
        </p:nvSpPr>
        <p:spPr>
          <a:xfrm>
            <a:off x="6141671" y="3958310"/>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a:t>D. </a:t>
            </a:r>
            <a:r>
              <a:rPr lang="fr-FR" sz="1600" dirty="0">
                <a:latin typeface="Calibri"/>
                <a:ea typeface="Calibri"/>
                <a:cs typeface="Calibri"/>
                <a:sym typeface="Calibri"/>
              </a:rPr>
              <a:t>Montrer que les femmes sont généralement en meilleure santé que les hommes </a:t>
            </a:r>
          </a:p>
        </p:txBody>
      </p:sp>
      <p:sp>
        <p:nvSpPr>
          <p:cNvPr id="14" name="Ορθογώνιο 9">
            <a:extLst>
              <a:ext uri="{FF2B5EF4-FFF2-40B4-BE49-F238E27FC236}">
                <a16:creationId xmlns:a16="http://schemas.microsoft.com/office/drawing/2014/main" id="{53EB3A1B-0DF4-4F3A-9B5F-EBFE4E812BBD}"/>
              </a:ext>
            </a:extLst>
          </p:cNvPr>
          <p:cNvSpPr/>
          <p:nvPr/>
        </p:nvSpPr>
        <p:spPr>
          <a:xfrm>
            <a:off x="2112596" y="3958310"/>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a:t>C. </a:t>
            </a:r>
            <a:r>
              <a:rPr lang="fr-FR" sz="1600" dirty="0">
                <a:latin typeface="Calibri"/>
                <a:ea typeface="Calibri"/>
                <a:cs typeface="Calibri"/>
                <a:sym typeface="Calibri"/>
              </a:rPr>
              <a:t>sont associés à l'espérance de vie et au vieillissement en bonne santé des hommes et des </a:t>
            </a:r>
            <a:r>
              <a:rPr lang="fr-FR" sz="1600" dirty="0" smtClean="0">
                <a:latin typeface="Calibri"/>
                <a:ea typeface="Calibri"/>
                <a:cs typeface="Calibri"/>
                <a:sym typeface="Calibri"/>
              </a:rPr>
              <a:t>femmes</a:t>
            </a:r>
            <a:endParaRPr lang="el-GR" sz="16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1"/>
                                        </p:tgtEl>
                                        <p:attrNameLst>
                                          <p:attrName>fillcolor</p:attrName>
                                        </p:attrNameLst>
                                      </p:cBhvr>
                                      <p:to>
                                        <a:srgbClr val="C00000"/>
                                      </p:to>
                                    </p:animClr>
                                    <p:set>
                                      <p:cBhvr>
                                        <p:cTn id="7" dur="2000" fill="hold"/>
                                        <p:tgtEl>
                                          <p:spTgt spid="11"/>
                                        </p:tgtEl>
                                        <p:attrNameLst>
                                          <p:attrName>fill.type</p:attrName>
                                        </p:attrNameLst>
                                      </p:cBhvr>
                                      <p:to>
                                        <p:strVal val="solid"/>
                                      </p:to>
                                    </p:set>
                                    <p:set>
                                      <p:cBhvr>
                                        <p:cTn id="8"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9" restart="whenNotActive" fill="hold" evtFilter="cancelBubble" nodeType="interactiveSeq">
                <p:stCondLst>
                  <p:cond evt="onClick" delay="0">
                    <p:tgtEl>
                      <p:spTgt spid="12"/>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2"/>
                                        </p:tgtEl>
                                        <p:attrNameLst>
                                          <p:attrName>fillcolor</p:attrName>
                                        </p:attrNameLst>
                                      </p:cBhvr>
                                      <p:to>
                                        <a:srgbClr val="538135"/>
                                      </p:to>
                                    </p:animClr>
                                    <p:set>
                                      <p:cBhvr>
                                        <p:cTn id="14" dur="2000" fill="hold"/>
                                        <p:tgtEl>
                                          <p:spTgt spid="12"/>
                                        </p:tgtEl>
                                        <p:attrNameLst>
                                          <p:attrName>fill.type</p:attrName>
                                        </p:attrNameLst>
                                      </p:cBhvr>
                                      <p:to>
                                        <p:strVal val="solid"/>
                                      </p:to>
                                    </p:set>
                                    <p:set>
                                      <p:cBhvr>
                                        <p:cTn id="15"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16" restart="whenNotActive" fill="hold" evtFilter="cancelBubble" nodeType="interactiveSeq">
                <p:stCondLst>
                  <p:cond evt="onClick" delay="0">
                    <p:tgtEl>
                      <p:spTgt spid="13"/>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3"/>
                                        </p:tgtEl>
                                        <p:attrNameLst>
                                          <p:attrName>fillcolor</p:attrName>
                                        </p:attrNameLst>
                                      </p:cBhvr>
                                      <p:to>
                                        <a:srgbClr val="C01E24"/>
                                      </p:to>
                                    </p:animClr>
                                    <p:set>
                                      <p:cBhvr>
                                        <p:cTn id="21" dur="2000" fill="hold"/>
                                        <p:tgtEl>
                                          <p:spTgt spid="13"/>
                                        </p:tgtEl>
                                        <p:attrNameLst>
                                          <p:attrName>fill.type</p:attrName>
                                        </p:attrNameLst>
                                      </p:cBhvr>
                                      <p:to>
                                        <p:strVal val="solid"/>
                                      </p:to>
                                    </p:set>
                                    <p:set>
                                      <p:cBhvr>
                                        <p:cTn id="22"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3" restart="whenNotActive" fill="hold" evtFilter="cancelBubble" nodeType="interactiveSeq">
                <p:stCondLst>
                  <p:cond evt="onClick" delay="0">
                    <p:tgtEl>
                      <p:spTgt spid="14"/>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4"/>
                                        </p:tgtEl>
                                        <p:attrNameLst>
                                          <p:attrName>fillcolor</p:attrName>
                                        </p:attrNameLst>
                                      </p:cBhvr>
                                      <p:to>
                                        <a:srgbClr val="538135"/>
                                      </p:to>
                                    </p:animClr>
                                    <p:set>
                                      <p:cBhvr>
                                        <p:cTn id="28" dur="2000" fill="hold"/>
                                        <p:tgtEl>
                                          <p:spTgt spid="14"/>
                                        </p:tgtEl>
                                        <p:attrNameLst>
                                          <p:attrName>fill.type</p:attrName>
                                        </p:attrNameLst>
                                      </p:cBhvr>
                                      <p:to>
                                        <p:strVal val="solid"/>
                                      </p:to>
                                    </p:set>
                                    <p:set>
                                      <p:cBhvr>
                                        <p:cTn id="29"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14"/>
          <p:cNvSpPr/>
          <p:nvPr/>
        </p:nvSpPr>
        <p:spPr>
          <a:xfrm>
            <a:off x="2105025" y="1028700"/>
            <a:ext cx="7534275" cy="880487"/>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Les femmes vivent plus longtemps que les hommes, mais avec des maladies et des handicaps.</a:t>
            </a:r>
            <a:endParaRPr sz="2000" b="1">
              <a:solidFill>
                <a:srgbClr val="203864"/>
              </a:solidFill>
              <a:latin typeface="Calibri"/>
              <a:ea typeface="Calibri"/>
              <a:cs typeface="Calibri"/>
              <a:sym typeface="Calibri"/>
            </a:endParaRPr>
          </a:p>
        </p:txBody>
      </p:sp>
      <p:sp>
        <p:nvSpPr>
          <p:cNvPr id="267" name="Google Shape;267;p14"/>
          <p:cNvSpPr/>
          <p:nvPr/>
        </p:nvSpPr>
        <p:spPr>
          <a:xfrm>
            <a:off x="-3" y="0"/>
            <a:ext cx="713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8" name="Google Shape;268;p14"/>
          <p:cNvSpPr txBox="1"/>
          <p:nvPr/>
        </p:nvSpPr>
        <p:spPr>
          <a:xfrm>
            <a:off x="713100" y="0"/>
            <a:ext cx="5552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200" b="1">
                <a:solidFill>
                  <a:srgbClr val="000000"/>
                </a:solidFill>
                <a:latin typeface="Calibri"/>
                <a:ea typeface="Calibri"/>
                <a:cs typeface="Calibri"/>
                <a:sym typeface="Calibri"/>
              </a:rPr>
              <a:t>Santé des femmes et applications pertinentes  </a:t>
            </a:r>
            <a:endParaRPr/>
          </a:p>
        </p:txBody>
      </p:sp>
      <p:sp>
        <p:nvSpPr>
          <p:cNvPr id="269" name="Google Shape;269;p14"/>
          <p:cNvSpPr/>
          <p:nvPr/>
        </p:nvSpPr>
        <p:spPr>
          <a:xfrm>
            <a:off x="80372" y="89875"/>
            <a:ext cx="632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a:solidFill>
                  <a:srgbClr val="FFFFFF"/>
                </a:solidFill>
                <a:latin typeface="Gill Sans"/>
                <a:ea typeface="Gill Sans"/>
                <a:cs typeface="Gill Sans"/>
                <a:sym typeface="Gill Sans"/>
              </a:rPr>
              <a:t>7.3 </a:t>
            </a:r>
            <a:endParaRPr sz="2200" b="1">
              <a:solidFill>
                <a:srgbClr val="FFFFFF"/>
              </a:solidFill>
              <a:latin typeface="Gill Sans"/>
              <a:ea typeface="Gill Sans"/>
              <a:cs typeface="Gill Sans"/>
              <a:sym typeface="Gill Sans"/>
            </a:endParaRPr>
          </a:p>
        </p:txBody>
      </p:sp>
      <p:sp>
        <p:nvSpPr>
          <p:cNvPr id="8" name="Ορθογώνιο 7">
            <a:extLst>
              <a:ext uri="{FF2B5EF4-FFF2-40B4-BE49-F238E27FC236}">
                <a16:creationId xmlns:a16="http://schemas.microsoft.com/office/drawing/2014/main" id="{88178301-C8A7-4724-8CF8-344EAE75664C}"/>
              </a:ext>
            </a:extLst>
          </p:cNvPr>
          <p:cNvSpPr/>
          <p:nvPr/>
        </p:nvSpPr>
        <p:spPr>
          <a:xfrm>
            <a:off x="6134100" y="248173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smtClean="0"/>
              <a:t>Faux</a:t>
            </a:r>
            <a:endParaRPr lang="el-GR" sz="1600" dirty="0"/>
          </a:p>
        </p:txBody>
      </p:sp>
      <p:sp>
        <p:nvSpPr>
          <p:cNvPr id="9" name="Ορθογώνιο 8">
            <a:extLst>
              <a:ext uri="{FF2B5EF4-FFF2-40B4-BE49-F238E27FC236}">
                <a16:creationId xmlns:a16="http://schemas.microsoft.com/office/drawing/2014/main" id="{E448F981-31BC-4A5C-A52A-2CB296CA1B95}"/>
              </a:ext>
            </a:extLst>
          </p:cNvPr>
          <p:cNvSpPr/>
          <p:nvPr/>
        </p:nvSpPr>
        <p:spPr>
          <a:xfrm>
            <a:off x="2143125" y="2501989"/>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err="1" smtClean="0"/>
              <a:t>Vrai</a:t>
            </a:r>
            <a:endParaRPr lang="el-GR" sz="16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rgbClr val="C01E24"/>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9" restart="whenNotActive" fill="hold" evtFilter="cancelBubble" nodeType="interactiveSeq">
                <p:stCondLst>
                  <p:cond evt="onClick" delay="0">
                    <p:tgtEl>
                      <p:spTgt spid="9"/>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9"/>
                                        </p:tgtEl>
                                        <p:attrNameLst>
                                          <p:attrName>fillcolor</p:attrName>
                                        </p:attrNameLst>
                                      </p:cBhvr>
                                      <p:to>
                                        <a:srgbClr val="538135"/>
                                      </p:to>
                                    </p:animClr>
                                    <p:set>
                                      <p:cBhvr>
                                        <p:cTn id="14" dur="2000" fill="hold"/>
                                        <p:tgtEl>
                                          <p:spTgt spid="9"/>
                                        </p:tgtEl>
                                        <p:attrNameLst>
                                          <p:attrName>fill.type</p:attrName>
                                        </p:attrNameLst>
                                      </p:cBhvr>
                                      <p:to>
                                        <p:strVal val="solid"/>
                                      </p:to>
                                    </p:set>
                                    <p:set>
                                      <p:cBhvr>
                                        <p:cTn id="15"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15"/>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Les maladies cardiovasculaires...</a:t>
            </a:r>
            <a:endParaRPr sz="2000" b="1">
              <a:solidFill>
                <a:srgbClr val="203864"/>
              </a:solidFill>
              <a:latin typeface="Calibri"/>
              <a:ea typeface="Calibri"/>
              <a:cs typeface="Calibri"/>
              <a:sym typeface="Calibri"/>
            </a:endParaRPr>
          </a:p>
        </p:txBody>
      </p:sp>
      <p:sp>
        <p:nvSpPr>
          <p:cNvPr id="279" name="Google Shape;279;p15"/>
          <p:cNvSpPr txBox="1"/>
          <p:nvPr/>
        </p:nvSpPr>
        <p:spPr>
          <a:xfrm>
            <a:off x="2112595" y="2063625"/>
            <a:ext cx="36234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i="1">
                <a:solidFill>
                  <a:schemeClr val="dk1"/>
                </a:solidFill>
                <a:latin typeface="Calibri"/>
                <a:ea typeface="Calibri"/>
                <a:cs typeface="Calibri"/>
                <a:sym typeface="Calibri"/>
              </a:rPr>
              <a:t>Une seule réponse est correcte !</a:t>
            </a:r>
            <a:endParaRPr sz="1400" b="1" i="1">
              <a:solidFill>
                <a:schemeClr val="dk1"/>
              </a:solidFill>
              <a:latin typeface="Calibri"/>
              <a:ea typeface="Calibri"/>
              <a:cs typeface="Calibri"/>
              <a:sym typeface="Calibri"/>
            </a:endParaRPr>
          </a:p>
        </p:txBody>
      </p:sp>
      <p:sp>
        <p:nvSpPr>
          <p:cNvPr id="281" name="Google Shape;281;p15"/>
          <p:cNvSpPr/>
          <p:nvPr/>
        </p:nvSpPr>
        <p:spPr>
          <a:xfrm>
            <a:off x="-3" y="0"/>
            <a:ext cx="713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2" name="Google Shape;282;p15"/>
          <p:cNvSpPr txBox="1"/>
          <p:nvPr/>
        </p:nvSpPr>
        <p:spPr>
          <a:xfrm>
            <a:off x="713100" y="0"/>
            <a:ext cx="5552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200" b="1">
                <a:solidFill>
                  <a:srgbClr val="000000"/>
                </a:solidFill>
                <a:latin typeface="Calibri"/>
                <a:ea typeface="Calibri"/>
                <a:cs typeface="Calibri"/>
                <a:sym typeface="Calibri"/>
              </a:rPr>
              <a:t>Santé des femmes et applications pertinentes  </a:t>
            </a:r>
            <a:endParaRPr/>
          </a:p>
        </p:txBody>
      </p:sp>
      <p:sp>
        <p:nvSpPr>
          <p:cNvPr id="283" name="Google Shape;283;p15"/>
          <p:cNvSpPr/>
          <p:nvPr/>
        </p:nvSpPr>
        <p:spPr>
          <a:xfrm>
            <a:off x="80372" y="89875"/>
            <a:ext cx="632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a:solidFill>
                  <a:srgbClr val="FFFFFF"/>
                </a:solidFill>
                <a:latin typeface="Gill Sans"/>
                <a:ea typeface="Gill Sans"/>
                <a:cs typeface="Gill Sans"/>
                <a:sym typeface="Gill Sans"/>
              </a:rPr>
              <a:t>7.3 </a:t>
            </a:r>
            <a:endParaRPr sz="2200" b="1">
              <a:solidFill>
                <a:srgbClr val="FFFFFF"/>
              </a:solidFill>
              <a:latin typeface="Gill Sans"/>
              <a:ea typeface="Gill Sans"/>
              <a:cs typeface="Gill Sans"/>
              <a:sym typeface="Gill Sans"/>
            </a:endParaRPr>
          </a:p>
        </p:txBody>
      </p:sp>
      <p:sp>
        <p:nvSpPr>
          <p:cNvPr id="11" name="Ορθογώνιο 10">
            <a:extLst>
              <a:ext uri="{FF2B5EF4-FFF2-40B4-BE49-F238E27FC236}">
                <a16:creationId xmlns:a16="http://schemas.microsoft.com/office/drawing/2014/main" id="{88178301-C8A7-4724-8CF8-344EAE75664C}"/>
              </a:ext>
            </a:extLst>
          </p:cNvPr>
          <p:cNvSpPr/>
          <p:nvPr/>
        </p:nvSpPr>
        <p:spPr>
          <a:xfrm>
            <a:off x="2105025" y="2932364"/>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a:t>A. </a:t>
            </a:r>
            <a:r>
              <a:rPr lang="en-US" sz="1600" dirty="0" err="1">
                <a:latin typeface="Calibri"/>
                <a:ea typeface="Calibri"/>
                <a:cs typeface="Calibri"/>
                <a:sym typeface="Calibri"/>
              </a:rPr>
              <a:t>Ont</a:t>
            </a:r>
            <a:r>
              <a:rPr lang="en-US" sz="1600" dirty="0">
                <a:latin typeface="Calibri"/>
                <a:ea typeface="Calibri"/>
                <a:cs typeface="Calibri"/>
                <a:sym typeface="Calibri"/>
              </a:rPr>
              <a:t> le </a:t>
            </a:r>
            <a:r>
              <a:rPr lang="en-US" sz="1600" dirty="0" err="1">
                <a:latin typeface="Calibri"/>
                <a:ea typeface="Calibri"/>
                <a:cs typeface="Calibri"/>
                <a:sym typeface="Calibri"/>
              </a:rPr>
              <a:t>même</a:t>
            </a:r>
            <a:r>
              <a:rPr lang="en-US" sz="1600" dirty="0">
                <a:latin typeface="Calibri"/>
                <a:ea typeface="Calibri"/>
                <a:cs typeface="Calibri"/>
                <a:sym typeface="Calibri"/>
              </a:rPr>
              <a:t> </a:t>
            </a:r>
            <a:r>
              <a:rPr lang="en-US" sz="1600" dirty="0" err="1">
                <a:latin typeface="Calibri"/>
                <a:ea typeface="Calibri"/>
                <a:cs typeface="Calibri"/>
                <a:sym typeface="Calibri"/>
              </a:rPr>
              <a:t>mécanisme</a:t>
            </a:r>
            <a:r>
              <a:rPr lang="en-US" sz="1600" dirty="0">
                <a:latin typeface="Calibri"/>
                <a:ea typeface="Calibri"/>
                <a:cs typeface="Calibri"/>
                <a:sym typeface="Calibri"/>
              </a:rPr>
              <a:t>, la </a:t>
            </a:r>
            <a:r>
              <a:rPr lang="en-US" sz="1600" dirty="0" err="1">
                <a:latin typeface="Calibri"/>
                <a:ea typeface="Calibri"/>
                <a:cs typeface="Calibri"/>
                <a:sym typeface="Calibri"/>
              </a:rPr>
              <a:t>même</a:t>
            </a:r>
            <a:r>
              <a:rPr lang="en-US" sz="1600" dirty="0">
                <a:latin typeface="Calibri"/>
                <a:ea typeface="Calibri"/>
                <a:cs typeface="Calibri"/>
                <a:sym typeface="Calibri"/>
              </a:rPr>
              <a:t> manifestation, le </a:t>
            </a:r>
            <a:r>
              <a:rPr lang="en-US" sz="1600" dirty="0" err="1">
                <a:latin typeface="Calibri"/>
                <a:ea typeface="Calibri"/>
                <a:cs typeface="Calibri"/>
                <a:sym typeface="Calibri"/>
              </a:rPr>
              <a:t>même</a:t>
            </a:r>
            <a:r>
              <a:rPr lang="en-US" sz="1600" dirty="0">
                <a:latin typeface="Calibri"/>
                <a:ea typeface="Calibri"/>
                <a:cs typeface="Calibri"/>
                <a:sym typeface="Calibri"/>
              </a:rPr>
              <a:t> </a:t>
            </a:r>
            <a:r>
              <a:rPr lang="en-US" sz="1600" dirty="0" err="1">
                <a:latin typeface="Calibri"/>
                <a:ea typeface="Calibri"/>
                <a:cs typeface="Calibri"/>
                <a:sym typeface="Calibri"/>
              </a:rPr>
              <a:t>pronostic</a:t>
            </a:r>
            <a:r>
              <a:rPr lang="en-US" sz="1600" dirty="0">
                <a:latin typeface="Calibri"/>
                <a:ea typeface="Calibri"/>
                <a:cs typeface="Calibri"/>
                <a:sym typeface="Calibri"/>
              </a:rPr>
              <a:t> et le </a:t>
            </a:r>
            <a:r>
              <a:rPr lang="en-US" sz="1600" dirty="0" err="1">
                <a:latin typeface="Calibri"/>
                <a:ea typeface="Calibri"/>
                <a:cs typeface="Calibri"/>
                <a:sym typeface="Calibri"/>
              </a:rPr>
              <a:t>même</a:t>
            </a:r>
            <a:r>
              <a:rPr lang="en-US" sz="1600" dirty="0">
                <a:latin typeface="Calibri"/>
                <a:ea typeface="Calibri"/>
                <a:cs typeface="Calibri"/>
                <a:sym typeface="Calibri"/>
              </a:rPr>
              <a:t> </a:t>
            </a:r>
            <a:r>
              <a:rPr lang="en-US" sz="1600" dirty="0" err="1">
                <a:latin typeface="Calibri"/>
                <a:ea typeface="Calibri"/>
                <a:cs typeface="Calibri"/>
                <a:sym typeface="Calibri"/>
              </a:rPr>
              <a:t>traitement</a:t>
            </a:r>
            <a:r>
              <a:rPr lang="en-US" sz="1600" dirty="0">
                <a:latin typeface="Calibri"/>
                <a:ea typeface="Calibri"/>
                <a:cs typeface="Calibri"/>
                <a:sym typeface="Calibri"/>
              </a:rPr>
              <a:t> chez les hommes et les femmes</a:t>
            </a:r>
            <a:r>
              <a:rPr lang="en-US" sz="1600" dirty="0" smtClean="0"/>
              <a:t>.</a:t>
            </a:r>
            <a:endParaRPr lang="el-GR" sz="1600" dirty="0"/>
          </a:p>
        </p:txBody>
      </p:sp>
      <p:sp>
        <p:nvSpPr>
          <p:cNvPr id="12" name="Ορθογώνιο 11">
            <a:extLst>
              <a:ext uri="{FF2B5EF4-FFF2-40B4-BE49-F238E27FC236}">
                <a16:creationId xmlns:a16="http://schemas.microsoft.com/office/drawing/2014/main" id="{E448F981-31BC-4A5C-A52A-2CB296CA1B95}"/>
              </a:ext>
            </a:extLst>
          </p:cNvPr>
          <p:cNvSpPr/>
          <p:nvPr/>
        </p:nvSpPr>
        <p:spPr>
          <a:xfrm>
            <a:off x="6134100" y="2932363"/>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a:t>B. </a:t>
            </a:r>
            <a:r>
              <a:rPr lang="en-US" sz="1600" dirty="0" err="1">
                <a:latin typeface="Calibri"/>
                <a:ea typeface="Calibri"/>
                <a:cs typeface="Calibri"/>
                <a:sym typeface="Calibri"/>
              </a:rPr>
              <a:t>N'affectent</a:t>
            </a:r>
            <a:r>
              <a:rPr lang="en-US" sz="1600" dirty="0">
                <a:latin typeface="Calibri"/>
                <a:ea typeface="Calibri"/>
                <a:cs typeface="Calibri"/>
                <a:sym typeface="Calibri"/>
              </a:rPr>
              <a:t> pas les femmes</a:t>
            </a:r>
            <a:endParaRPr lang="en-US" sz="1600" dirty="0"/>
          </a:p>
        </p:txBody>
      </p:sp>
      <p:sp>
        <p:nvSpPr>
          <p:cNvPr id="13" name="Ορθογώνιο 12">
            <a:extLst>
              <a:ext uri="{FF2B5EF4-FFF2-40B4-BE49-F238E27FC236}">
                <a16:creationId xmlns:a16="http://schemas.microsoft.com/office/drawing/2014/main" id="{B08E9EB4-6838-4FCD-B853-E6E51FCAD438}"/>
              </a:ext>
            </a:extLst>
          </p:cNvPr>
          <p:cNvSpPr/>
          <p:nvPr/>
        </p:nvSpPr>
        <p:spPr>
          <a:xfrm>
            <a:off x="6134100" y="4180139"/>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a:t>D. </a:t>
            </a:r>
            <a:r>
              <a:rPr lang="fr-FR" sz="1600" dirty="0">
                <a:latin typeface="Calibri"/>
                <a:ea typeface="Calibri"/>
                <a:cs typeface="Calibri"/>
                <a:sym typeface="Calibri"/>
              </a:rPr>
              <a:t>sont plus fréquents chez les hommes</a:t>
            </a:r>
            <a:r>
              <a:rPr lang="fr-FR" sz="1600" dirty="0" smtClean="0">
                <a:latin typeface="Calibri"/>
                <a:ea typeface="Calibri"/>
                <a:cs typeface="Calibri"/>
                <a:sym typeface="Calibri"/>
              </a:rPr>
              <a:t>.</a:t>
            </a:r>
            <a:r>
              <a:rPr lang="en-US" sz="1600" dirty="0" smtClean="0"/>
              <a:t>.</a:t>
            </a:r>
            <a:endParaRPr lang="el-GR" sz="1600" dirty="0"/>
          </a:p>
        </p:txBody>
      </p:sp>
      <p:sp>
        <p:nvSpPr>
          <p:cNvPr id="14" name="Ορθογώνιο 11">
            <a:extLst>
              <a:ext uri="{FF2B5EF4-FFF2-40B4-BE49-F238E27FC236}">
                <a16:creationId xmlns:a16="http://schemas.microsoft.com/office/drawing/2014/main" id="{76DC98E3-03AE-05FE-D306-50B5372D125D}"/>
              </a:ext>
            </a:extLst>
          </p:cNvPr>
          <p:cNvSpPr/>
          <p:nvPr/>
        </p:nvSpPr>
        <p:spPr>
          <a:xfrm>
            <a:off x="2105025" y="4180139"/>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a:t>C. </a:t>
            </a:r>
            <a:r>
              <a:rPr lang="fr-FR" sz="1600" dirty="0">
                <a:latin typeface="Calibri"/>
                <a:ea typeface="Calibri"/>
                <a:cs typeface="Calibri"/>
                <a:sym typeface="Calibri"/>
              </a:rPr>
              <a:t>sont </a:t>
            </a:r>
            <a:r>
              <a:rPr lang="fr-FR" sz="1600" dirty="0">
                <a:solidFill>
                  <a:srgbClr val="000000"/>
                </a:solidFill>
                <a:latin typeface="Calibri"/>
                <a:ea typeface="Calibri"/>
                <a:cs typeface="Calibri"/>
                <a:sym typeface="Calibri"/>
              </a:rPr>
              <a:t>la principale cause de décès après la ménopause chez les femmes</a:t>
            </a:r>
            <a:r>
              <a:rPr lang="fr-FR" sz="1600" dirty="0">
                <a:latin typeface="Calibri"/>
                <a:ea typeface="Calibri"/>
                <a:cs typeface="Calibri"/>
                <a:sym typeface="Calibri"/>
              </a:rPr>
              <a:t>.  </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1"/>
                                        </p:tgtEl>
                                        <p:attrNameLst>
                                          <p:attrName>fillcolor</p:attrName>
                                        </p:attrNameLst>
                                      </p:cBhvr>
                                      <p:to>
                                        <a:srgbClr val="C00000"/>
                                      </p:to>
                                    </p:animClr>
                                    <p:set>
                                      <p:cBhvr>
                                        <p:cTn id="7" dur="2000" fill="hold"/>
                                        <p:tgtEl>
                                          <p:spTgt spid="11"/>
                                        </p:tgtEl>
                                        <p:attrNameLst>
                                          <p:attrName>fill.type</p:attrName>
                                        </p:attrNameLst>
                                      </p:cBhvr>
                                      <p:to>
                                        <p:strVal val="solid"/>
                                      </p:to>
                                    </p:set>
                                    <p:set>
                                      <p:cBhvr>
                                        <p:cTn id="8"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9" restart="whenNotActive" fill="hold" evtFilter="cancelBubble" nodeType="interactiveSeq">
                <p:stCondLst>
                  <p:cond evt="onClick" delay="0">
                    <p:tgtEl>
                      <p:spTgt spid="12"/>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2"/>
                                        </p:tgtEl>
                                        <p:attrNameLst>
                                          <p:attrName>fillcolor</p:attrName>
                                        </p:attrNameLst>
                                      </p:cBhvr>
                                      <p:to>
                                        <a:srgbClr val="C00000"/>
                                      </p:to>
                                    </p:animClr>
                                    <p:set>
                                      <p:cBhvr>
                                        <p:cTn id="14" dur="2000" fill="hold"/>
                                        <p:tgtEl>
                                          <p:spTgt spid="12"/>
                                        </p:tgtEl>
                                        <p:attrNameLst>
                                          <p:attrName>fill.type</p:attrName>
                                        </p:attrNameLst>
                                      </p:cBhvr>
                                      <p:to>
                                        <p:strVal val="solid"/>
                                      </p:to>
                                    </p:set>
                                    <p:set>
                                      <p:cBhvr>
                                        <p:cTn id="15"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16" restart="whenNotActive" fill="hold" evtFilter="cancelBubble" nodeType="interactiveSeq">
                <p:stCondLst>
                  <p:cond evt="onClick" delay="0">
                    <p:tgtEl>
                      <p:spTgt spid="13"/>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3"/>
                                        </p:tgtEl>
                                        <p:attrNameLst>
                                          <p:attrName>fillcolor</p:attrName>
                                        </p:attrNameLst>
                                      </p:cBhvr>
                                      <p:to>
                                        <a:srgbClr val="C00000"/>
                                      </p:to>
                                    </p:animClr>
                                    <p:set>
                                      <p:cBhvr>
                                        <p:cTn id="21" dur="2000" fill="hold"/>
                                        <p:tgtEl>
                                          <p:spTgt spid="13"/>
                                        </p:tgtEl>
                                        <p:attrNameLst>
                                          <p:attrName>fill.type</p:attrName>
                                        </p:attrNameLst>
                                      </p:cBhvr>
                                      <p:to>
                                        <p:strVal val="solid"/>
                                      </p:to>
                                    </p:set>
                                    <p:set>
                                      <p:cBhvr>
                                        <p:cTn id="22"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3" restart="whenNotActive" fill="hold" evtFilter="cancelBubble" nodeType="interactiveSeq">
                <p:stCondLst>
                  <p:cond evt="onClick" delay="0">
                    <p:tgtEl>
                      <p:spTgt spid="14"/>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4"/>
                                        </p:tgtEl>
                                        <p:attrNameLst>
                                          <p:attrName>fillcolor</p:attrName>
                                        </p:attrNameLst>
                                      </p:cBhvr>
                                      <p:to>
                                        <a:srgbClr val="538135"/>
                                      </p:to>
                                    </p:animClr>
                                    <p:set>
                                      <p:cBhvr>
                                        <p:cTn id="28" dur="2000" fill="hold"/>
                                        <p:tgtEl>
                                          <p:spTgt spid="14"/>
                                        </p:tgtEl>
                                        <p:attrNameLst>
                                          <p:attrName>fill.type</p:attrName>
                                        </p:attrNameLst>
                                      </p:cBhvr>
                                      <p:to>
                                        <p:strVal val="solid"/>
                                      </p:to>
                                    </p:set>
                                    <p:set>
                                      <p:cBhvr>
                                        <p:cTn id="29"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16"/>
          <p:cNvSpPr/>
          <p:nvPr/>
        </p:nvSpPr>
        <p:spPr>
          <a:xfrm>
            <a:off x="2105025" y="1028700"/>
            <a:ext cx="7534275" cy="880487"/>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De tous les cancers gynécologiques, seul le cancer du col de l'utérus bénéficie de tests de dépistage efficaces à des stades précoces.</a:t>
            </a:r>
            <a:endParaRPr sz="2000" b="1">
              <a:solidFill>
                <a:srgbClr val="203864"/>
              </a:solidFill>
              <a:latin typeface="Calibri"/>
              <a:ea typeface="Calibri"/>
              <a:cs typeface="Calibri"/>
              <a:sym typeface="Calibri"/>
            </a:endParaRPr>
          </a:p>
        </p:txBody>
      </p:sp>
      <p:sp>
        <p:nvSpPr>
          <p:cNvPr id="292" name="Google Shape;292;p16"/>
          <p:cNvSpPr/>
          <p:nvPr/>
        </p:nvSpPr>
        <p:spPr>
          <a:xfrm>
            <a:off x="-3" y="0"/>
            <a:ext cx="713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93" name="Google Shape;293;p16"/>
          <p:cNvSpPr txBox="1"/>
          <p:nvPr/>
        </p:nvSpPr>
        <p:spPr>
          <a:xfrm>
            <a:off x="713100" y="0"/>
            <a:ext cx="5552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200" b="1">
                <a:solidFill>
                  <a:srgbClr val="000000"/>
                </a:solidFill>
                <a:latin typeface="Calibri"/>
                <a:ea typeface="Calibri"/>
                <a:cs typeface="Calibri"/>
                <a:sym typeface="Calibri"/>
              </a:rPr>
              <a:t>Santé des femmes et applications pertinentes  </a:t>
            </a:r>
            <a:endParaRPr/>
          </a:p>
        </p:txBody>
      </p:sp>
      <p:sp>
        <p:nvSpPr>
          <p:cNvPr id="294" name="Google Shape;294;p16"/>
          <p:cNvSpPr/>
          <p:nvPr/>
        </p:nvSpPr>
        <p:spPr>
          <a:xfrm>
            <a:off x="80372" y="89875"/>
            <a:ext cx="632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a:solidFill>
                  <a:srgbClr val="FFFFFF"/>
                </a:solidFill>
                <a:latin typeface="Gill Sans"/>
                <a:ea typeface="Gill Sans"/>
                <a:cs typeface="Gill Sans"/>
                <a:sym typeface="Gill Sans"/>
              </a:rPr>
              <a:t>7.3 </a:t>
            </a:r>
            <a:endParaRPr sz="2200" b="1">
              <a:solidFill>
                <a:srgbClr val="FFFFFF"/>
              </a:solidFill>
              <a:latin typeface="Gill Sans"/>
              <a:ea typeface="Gill Sans"/>
              <a:cs typeface="Gill Sans"/>
              <a:sym typeface="Gill Sans"/>
            </a:endParaRPr>
          </a:p>
        </p:txBody>
      </p:sp>
      <p:sp>
        <p:nvSpPr>
          <p:cNvPr id="8" name="Ορθογώνιο 7">
            <a:extLst>
              <a:ext uri="{FF2B5EF4-FFF2-40B4-BE49-F238E27FC236}">
                <a16:creationId xmlns:a16="http://schemas.microsoft.com/office/drawing/2014/main" id="{88178301-C8A7-4724-8CF8-344EAE75664C}"/>
              </a:ext>
            </a:extLst>
          </p:cNvPr>
          <p:cNvSpPr/>
          <p:nvPr/>
        </p:nvSpPr>
        <p:spPr>
          <a:xfrm>
            <a:off x="6134100" y="2645528"/>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smtClean="0"/>
              <a:t>Faux</a:t>
            </a:r>
            <a:endParaRPr lang="el-GR" sz="1800" dirty="0"/>
          </a:p>
        </p:txBody>
      </p:sp>
      <p:sp>
        <p:nvSpPr>
          <p:cNvPr id="9" name="Ορθογώνιο 8">
            <a:extLst>
              <a:ext uri="{FF2B5EF4-FFF2-40B4-BE49-F238E27FC236}">
                <a16:creationId xmlns:a16="http://schemas.microsoft.com/office/drawing/2014/main" id="{E448F981-31BC-4A5C-A52A-2CB296CA1B95}"/>
              </a:ext>
            </a:extLst>
          </p:cNvPr>
          <p:cNvSpPr/>
          <p:nvPr/>
        </p:nvSpPr>
        <p:spPr>
          <a:xfrm>
            <a:off x="2105025" y="2645527"/>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err="1" smtClean="0"/>
              <a:t>Vrai</a:t>
            </a:r>
            <a:endParaRPr lang="el-GR" sz="18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rgbClr val="C01E24"/>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9" restart="whenNotActive" fill="hold" evtFilter="cancelBubble" nodeType="interactiveSeq">
                <p:stCondLst>
                  <p:cond evt="onClick" delay="0">
                    <p:tgtEl>
                      <p:spTgt spid="9"/>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9"/>
                                        </p:tgtEl>
                                        <p:attrNameLst>
                                          <p:attrName>fillcolor</p:attrName>
                                        </p:attrNameLst>
                                      </p:cBhvr>
                                      <p:to>
                                        <a:srgbClr val="538135"/>
                                      </p:to>
                                    </p:animClr>
                                    <p:set>
                                      <p:cBhvr>
                                        <p:cTn id="14" dur="2000" fill="hold"/>
                                        <p:tgtEl>
                                          <p:spTgt spid="9"/>
                                        </p:tgtEl>
                                        <p:attrNameLst>
                                          <p:attrName>fill.type</p:attrName>
                                        </p:attrNameLst>
                                      </p:cBhvr>
                                      <p:to>
                                        <p:strVal val="solid"/>
                                      </p:to>
                                    </p:set>
                                    <p:set>
                                      <p:cBhvr>
                                        <p:cTn id="15"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17"/>
          <p:cNvSpPr/>
          <p:nvPr/>
        </p:nvSpPr>
        <p:spPr>
          <a:xfrm>
            <a:off x="2105025" y="1145570"/>
            <a:ext cx="7534200" cy="1245300"/>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La ménopause se produit en plusieurs étapes. Lequel des stades suivants est celui qui peut durer entre 4 et 8 ans, qui se caractérise par des changements dans le rythme des règles et qui précède les dernières règles ?</a:t>
            </a:r>
            <a:endParaRPr sz="2000" b="1">
              <a:solidFill>
                <a:srgbClr val="203864"/>
              </a:solidFill>
              <a:latin typeface="Calibri"/>
              <a:ea typeface="Calibri"/>
              <a:cs typeface="Calibri"/>
              <a:sym typeface="Calibri"/>
            </a:endParaRPr>
          </a:p>
        </p:txBody>
      </p:sp>
      <p:sp>
        <p:nvSpPr>
          <p:cNvPr id="304" name="Google Shape;304;p17"/>
          <p:cNvSpPr txBox="1"/>
          <p:nvPr/>
        </p:nvSpPr>
        <p:spPr>
          <a:xfrm>
            <a:off x="2112594" y="2520825"/>
            <a:ext cx="40215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i="1">
                <a:solidFill>
                  <a:schemeClr val="dk1"/>
                </a:solidFill>
                <a:latin typeface="Calibri"/>
                <a:ea typeface="Calibri"/>
                <a:cs typeface="Calibri"/>
                <a:sym typeface="Calibri"/>
              </a:rPr>
              <a:t>Une seule réponse est correcte !</a:t>
            </a:r>
            <a:endParaRPr sz="1400" b="1" i="1">
              <a:solidFill>
                <a:schemeClr val="dk1"/>
              </a:solidFill>
              <a:latin typeface="Calibri"/>
              <a:ea typeface="Calibri"/>
              <a:cs typeface="Calibri"/>
              <a:sym typeface="Calibri"/>
            </a:endParaRPr>
          </a:p>
        </p:txBody>
      </p:sp>
      <p:sp>
        <p:nvSpPr>
          <p:cNvPr id="306" name="Google Shape;306;p17"/>
          <p:cNvSpPr/>
          <p:nvPr/>
        </p:nvSpPr>
        <p:spPr>
          <a:xfrm>
            <a:off x="-3" y="0"/>
            <a:ext cx="713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07" name="Google Shape;307;p17"/>
          <p:cNvSpPr txBox="1"/>
          <p:nvPr/>
        </p:nvSpPr>
        <p:spPr>
          <a:xfrm>
            <a:off x="713100" y="0"/>
            <a:ext cx="5552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200" b="1">
                <a:solidFill>
                  <a:srgbClr val="000000"/>
                </a:solidFill>
                <a:latin typeface="Calibri"/>
                <a:ea typeface="Calibri"/>
                <a:cs typeface="Calibri"/>
                <a:sym typeface="Calibri"/>
              </a:rPr>
              <a:t>Santé des femmes et applications pertinentes  </a:t>
            </a:r>
            <a:endParaRPr/>
          </a:p>
        </p:txBody>
      </p:sp>
      <p:sp>
        <p:nvSpPr>
          <p:cNvPr id="308" name="Google Shape;308;p17"/>
          <p:cNvSpPr/>
          <p:nvPr/>
        </p:nvSpPr>
        <p:spPr>
          <a:xfrm>
            <a:off x="80372" y="89875"/>
            <a:ext cx="632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a:solidFill>
                  <a:srgbClr val="FFFFFF"/>
                </a:solidFill>
                <a:latin typeface="Gill Sans"/>
                <a:ea typeface="Gill Sans"/>
                <a:cs typeface="Gill Sans"/>
                <a:sym typeface="Gill Sans"/>
              </a:rPr>
              <a:t>7.3 </a:t>
            </a:r>
            <a:endParaRPr sz="2200" b="1">
              <a:solidFill>
                <a:srgbClr val="FFFFFF"/>
              </a:solidFill>
              <a:latin typeface="Gill Sans"/>
              <a:ea typeface="Gill Sans"/>
              <a:cs typeface="Gill Sans"/>
              <a:sym typeface="Gill Sans"/>
            </a:endParaRPr>
          </a:p>
        </p:txBody>
      </p:sp>
      <p:sp>
        <p:nvSpPr>
          <p:cNvPr id="11" name="Ορθογώνιο 10">
            <a:extLst>
              <a:ext uri="{FF2B5EF4-FFF2-40B4-BE49-F238E27FC236}">
                <a16:creationId xmlns:a16="http://schemas.microsoft.com/office/drawing/2014/main" id="{88178301-C8A7-4724-8CF8-344EAE75664C}"/>
              </a:ext>
            </a:extLst>
          </p:cNvPr>
          <p:cNvSpPr/>
          <p:nvPr/>
        </p:nvSpPr>
        <p:spPr>
          <a:xfrm>
            <a:off x="6134025" y="4333866"/>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D. </a:t>
            </a:r>
            <a:r>
              <a:rPr lang="en-US" sz="1800" dirty="0" err="1">
                <a:latin typeface="Calibri"/>
                <a:ea typeface="Calibri"/>
                <a:cs typeface="Calibri"/>
                <a:sym typeface="Calibri"/>
              </a:rPr>
              <a:t>Ménopause</a:t>
            </a:r>
            <a:r>
              <a:rPr lang="en-US" sz="1800" dirty="0">
                <a:latin typeface="Calibri"/>
                <a:ea typeface="Calibri"/>
                <a:cs typeface="Calibri"/>
                <a:sym typeface="Calibri"/>
              </a:rPr>
              <a:t> </a:t>
            </a:r>
            <a:r>
              <a:rPr lang="en-US" sz="1800" dirty="0" err="1">
                <a:latin typeface="Calibri"/>
                <a:ea typeface="Calibri"/>
                <a:cs typeface="Calibri"/>
                <a:sym typeface="Calibri"/>
              </a:rPr>
              <a:t>précoce</a:t>
            </a:r>
            <a:endParaRPr lang="el-GR" sz="1800" dirty="0"/>
          </a:p>
        </p:txBody>
      </p:sp>
      <p:sp>
        <p:nvSpPr>
          <p:cNvPr id="12" name="Ορθογώνιο 11">
            <a:extLst>
              <a:ext uri="{FF2B5EF4-FFF2-40B4-BE49-F238E27FC236}">
                <a16:creationId xmlns:a16="http://schemas.microsoft.com/office/drawing/2014/main" id="{E448F981-31BC-4A5C-A52A-2CB296CA1B95}"/>
              </a:ext>
            </a:extLst>
          </p:cNvPr>
          <p:cNvSpPr/>
          <p:nvPr/>
        </p:nvSpPr>
        <p:spPr>
          <a:xfrm>
            <a:off x="6134025" y="2911630"/>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t>B. </a:t>
            </a:r>
            <a:r>
              <a:rPr lang="en-US" sz="1800" dirty="0" err="1">
                <a:latin typeface="Calibri"/>
                <a:ea typeface="Calibri"/>
                <a:cs typeface="Calibri"/>
                <a:sym typeface="Calibri"/>
              </a:rPr>
              <a:t>Ménarche</a:t>
            </a:r>
            <a:endParaRPr lang="en-US" sz="1800" dirty="0">
              <a:latin typeface="Calibri"/>
              <a:ea typeface="Calibri"/>
              <a:cs typeface="Calibri"/>
              <a:sym typeface="Calibri"/>
            </a:endParaRPr>
          </a:p>
        </p:txBody>
      </p:sp>
      <p:sp>
        <p:nvSpPr>
          <p:cNvPr id="13" name="Ορθογώνιο 12">
            <a:extLst>
              <a:ext uri="{FF2B5EF4-FFF2-40B4-BE49-F238E27FC236}">
                <a16:creationId xmlns:a16="http://schemas.microsoft.com/office/drawing/2014/main" id="{B08E9EB4-6838-4FCD-B853-E6E51FCAD438}"/>
              </a:ext>
            </a:extLst>
          </p:cNvPr>
          <p:cNvSpPr/>
          <p:nvPr/>
        </p:nvSpPr>
        <p:spPr>
          <a:xfrm>
            <a:off x="2112594" y="4333867"/>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C. </a:t>
            </a:r>
            <a:r>
              <a:rPr lang="en-US" sz="1800" dirty="0" err="1">
                <a:latin typeface="Calibri"/>
                <a:ea typeface="Calibri"/>
                <a:cs typeface="Calibri"/>
                <a:sym typeface="Calibri"/>
              </a:rPr>
              <a:t>Postménopause</a:t>
            </a:r>
            <a:r>
              <a:rPr lang="en-US" sz="1800" dirty="0">
                <a:latin typeface="Calibri"/>
                <a:ea typeface="Calibri"/>
                <a:cs typeface="Calibri"/>
                <a:sym typeface="Calibri"/>
              </a:rPr>
              <a:t> </a:t>
            </a:r>
            <a:endParaRPr lang="el-GR" sz="1800" baseline="30000" dirty="0"/>
          </a:p>
        </p:txBody>
      </p:sp>
      <p:sp>
        <p:nvSpPr>
          <p:cNvPr id="14" name="Ορθογώνιο 13">
            <a:extLst>
              <a:ext uri="{FF2B5EF4-FFF2-40B4-BE49-F238E27FC236}">
                <a16:creationId xmlns:a16="http://schemas.microsoft.com/office/drawing/2014/main" id="{47EB61A0-25F5-587C-D003-3DCDAB8B84E8}"/>
              </a:ext>
            </a:extLst>
          </p:cNvPr>
          <p:cNvSpPr/>
          <p:nvPr/>
        </p:nvSpPr>
        <p:spPr>
          <a:xfrm>
            <a:off x="2105025" y="2911630"/>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t>A. </a:t>
            </a:r>
            <a:r>
              <a:rPr lang="en-US" sz="1800" dirty="0">
                <a:latin typeface="Calibri"/>
                <a:ea typeface="Calibri"/>
                <a:cs typeface="Calibri"/>
                <a:sym typeface="Calibri"/>
              </a:rPr>
              <a:t>La </a:t>
            </a:r>
            <a:r>
              <a:rPr lang="en-US" sz="1800" dirty="0" err="1">
                <a:latin typeface="Calibri"/>
                <a:ea typeface="Calibri"/>
                <a:cs typeface="Calibri"/>
                <a:sym typeface="Calibri"/>
              </a:rPr>
              <a:t>périménopause</a:t>
            </a:r>
            <a:endParaRPr lang="en-US" sz="1800" dirty="0">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1"/>
                                        </p:tgtEl>
                                        <p:attrNameLst>
                                          <p:attrName>fillcolor</p:attrName>
                                        </p:attrNameLst>
                                      </p:cBhvr>
                                      <p:to>
                                        <a:srgbClr val="C00000"/>
                                      </p:to>
                                    </p:animClr>
                                    <p:set>
                                      <p:cBhvr>
                                        <p:cTn id="7" dur="2000" fill="hold"/>
                                        <p:tgtEl>
                                          <p:spTgt spid="11"/>
                                        </p:tgtEl>
                                        <p:attrNameLst>
                                          <p:attrName>fill.type</p:attrName>
                                        </p:attrNameLst>
                                      </p:cBhvr>
                                      <p:to>
                                        <p:strVal val="solid"/>
                                      </p:to>
                                    </p:set>
                                    <p:set>
                                      <p:cBhvr>
                                        <p:cTn id="8"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9" restart="whenNotActive" fill="hold" evtFilter="cancelBubble" nodeType="interactiveSeq">
                <p:stCondLst>
                  <p:cond evt="onClick" delay="0">
                    <p:tgtEl>
                      <p:spTgt spid="12"/>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2"/>
                                        </p:tgtEl>
                                        <p:attrNameLst>
                                          <p:attrName>fillcolor</p:attrName>
                                        </p:attrNameLst>
                                      </p:cBhvr>
                                      <p:to>
                                        <a:srgbClr val="C00000"/>
                                      </p:to>
                                    </p:animClr>
                                    <p:set>
                                      <p:cBhvr>
                                        <p:cTn id="14" dur="2000" fill="hold"/>
                                        <p:tgtEl>
                                          <p:spTgt spid="12"/>
                                        </p:tgtEl>
                                        <p:attrNameLst>
                                          <p:attrName>fill.type</p:attrName>
                                        </p:attrNameLst>
                                      </p:cBhvr>
                                      <p:to>
                                        <p:strVal val="solid"/>
                                      </p:to>
                                    </p:set>
                                    <p:set>
                                      <p:cBhvr>
                                        <p:cTn id="15"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16" restart="whenNotActive" fill="hold" evtFilter="cancelBubble" nodeType="interactiveSeq">
                <p:stCondLst>
                  <p:cond evt="onClick" delay="0">
                    <p:tgtEl>
                      <p:spTgt spid="13"/>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3"/>
                                        </p:tgtEl>
                                        <p:attrNameLst>
                                          <p:attrName>fillcolor</p:attrName>
                                        </p:attrNameLst>
                                      </p:cBhvr>
                                      <p:to>
                                        <a:srgbClr val="C00000"/>
                                      </p:to>
                                    </p:animClr>
                                    <p:set>
                                      <p:cBhvr>
                                        <p:cTn id="21" dur="2000" fill="hold"/>
                                        <p:tgtEl>
                                          <p:spTgt spid="13"/>
                                        </p:tgtEl>
                                        <p:attrNameLst>
                                          <p:attrName>fill.type</p:attrName>
                                        </p:attrNameLst>
                                      </p:cBhvr>
                                      <p:to>
                                        <p:strVal val="solid"/>
                                      </p:to>
                                    </p:set>
                                    <p:set>
                                      <p:cBhvr>
                                        <p:cTn id="22"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3" restart="whenNotActive" fill="hold" evtFilter="cancelBubble" nodeType="interactiveSeq">
                <p:stCondLst>
                  <p:cond evt="onClick" delay="0">
                    <p:tgtEl>
                      <p:spTgt spid="14"/>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4"/>
                                        </p:tgtEl>
                                        <p:attrNameLst>
                                          <p:attrName>fillcolor</p:attrName>
                                        </p:attrNameLst>
                                      </p:cBhvr>
                                      <p:to>
                                        <a:srgbClr val="538135"/>
                                      </p:to>
                                    </p:animClr>
                                    <p:set>
                                      <p:cBhvr>
                                        <p:cTn id="28" dur="2000" fill="hold"/>
                                        <p:tgtEl>
                                          <p:spTgt spid="14"/>
                                        </p:tgtEl>
                                        <p:attrNameLst>
                                          <p:attrName>fill.type</p:attrName>
                                        </p:attrNameLst>
                                      </p:cBhvr>
                                      <p:to>
                                        <p:strVal val="solid"/>
                                      </p:to>
                                    </p:set>
                                    <p:set>
                                      <p:cBhvr>
                                        <p:cTn id="29"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18"/>
          <p:cNvSpPr/>
          <p:nvPr/>
        </p:nvSpPr>
        <p:spPr>
          <a:xfrm>
            <a:off x="2105025" y="1257300"/>
            <a:ext cx="7534200" cy="904800"/>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Il est essentiel que les femmes vérifient régulièrement si leurs seins ont changé et qu'elles fassent toujours examiner ces changements par un médecin généraliste.</a:t>
            </a:r>
            <a:endParaRPr sz="2000" b="1">
              <a:solidFill>
                <a:srgbClr val="203864"/>
              </a:solidFill>
              <a:latin typeface="Calibri"/>
              <a:ea typeface="Calibri"/>
              <a:cs typeface="Calibri"/>
              <a:sym typeface="Calibri"/>
            </a:endParaRPr>
          </a:p>
        </p:txBody>
      </p:sp>
      <p:sp>
        <p:nvSpPr>
          <p:cNvPr id="317" name="Google Shape;317;p18"/>
          <p:cNvSpPr/>
          <p:nvPr/>
        </p:nvSpPr>
        <p:spPr>
          <a:xfrm>
            <a:off x="-3" y="0"/>
            <a:ext cx="713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18" name="Google Shape;318;p18"/>
          <p:cNvSpPr txBox="1"/>
          <p:nvPr/>
        </p:nvSpPr>
        <p:spPr>
          <a:xfrm>
            <a:off x="713100" y="0"/>
            <a:ext cx="5552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200" b="1">
                <a:solidFill>
                  <a:srgbClr val="000000"/>
                </a:solidFill>
                <a:latin typeface="Calibri"/>
                <a:ea typeface="Calibri"/>
                <a:cs typeface="Calibri"/>
                <a:sym typeface="Calibri"/>
              </a:rPr>
              <a:t>Santé des femmes et applications pertinentes  </a:t>
            </a:r>
            <a:endParaRPr/>
          </a:p>
        </p:txBody>
      </p:sp>
      <p:sp>
        <p:nvSpPr>
          <p:cNvPr id="319" name="Google Shape;319;p18"/>
          <p:cNvSpPr/>
          <p:nvPr/>
        </p:nvSpPr>
        <p:spPr>
          <a:xfrm>
            <a:off x="80372" y="89875"/>
            <a:ext cx="632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a:solidFill>
                  <a:srgbClr val="FFFFFF"/>
                </a:solidFill>
                <a:latin typeface="Gill Sans"/>
                <a:ea typeface="Gill Sans"/>
                <a:cs typeface="Gill Sans"/>
                <a:sym typeface="Gill Sans"/>
              </a:rPr>
              <a:t>7.3 </a:t>
            </a:r>
            <a:endParaRPr sz="2200" b="1">
              <a:solidFill>
                <a:srgbClr val="FFFFFF"/>
              </a:solidFill>
              <a:latin typeface="Gill Sans"/>
              <a:ea typeface="Gill Sans"/>
              <a:cs typeface="Gill Sans"/>
              <a:sym typeface="Gill Sans"/>
            </a:endParaRPr>
          </a:p>
        </p:txBody>
      </p:sp>
      <p:sp>
        <p:nvSpPr>
          <p:cNvPr id="8" name="Ορθογώνιο 7">
            <a:extLst>
              <a:ext uri="{FF2B5EF4-FFF2-40B4-BE49-F238E27FC236}">
                <a16:creationId xmlns:a16="http://schemas.microsoft.com/office/drawing/2014/main" id="{88178301-C8A7-4724-8CF8-344EAE75664C}"/>
              </a:ext>
            </a:extLst>
          </p:cNvPr>
          <p:cNvSpPr/>
          <p:nvPr/>
        </p:nvSpPr>
        <p:spPr>
          <a:xfrm>
            <a:off x="2105025" y="2934883"/>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err="1" smtClean="0"/>
              <a:t>Vrai</a:t>
            </a:r>
            <a:endParaRPr lang="el-GR" dirty="0"/>
          </a:p>
        </p:txBody>
      </p:sp>
      <p:sp>
        <p:nvSpPr>
          <p:cNvPr id="9" name="Ορθογώνιο 8">
            <a:extLst>
              <a:ext uri="{FF2B5EF4-FFF2-40B4-BE49-F238E27FC236}">
                <a16:creationId xmlns:a16="http://schemas.microsoft.com/office/drawing/2014/main" id="{E448F981-31BC-4A5C-A52A-2CB296CA1B95}"/>
              </a:ext>
            </a:extLst>
          </p:cNvPr>
          <p:cNvSpPr/>
          <p:nvPr/>
        </p:nvSpPr>
        <p:spPr>
          <a:xfrm>
            <a:off x="6010113" y="2805900"/>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smtClean="0"/>
              <a:t>Faux</a:t>
            </a:r>
            <a:endParaRPr lang="el-GR"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rgbClr val="538135"/>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9" restart="whenNotActive" fill="hold" evtFilter="cancelBubble" nodeType="interactiveSeq">
                <p:stCondLst>
                  <p:cond evt="onClick" delay="0">
                    <p:tgtEl>
                      <p:spTgt spid="9"/>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9"/>
                                        </p:tgtEl>
                                        <p:attrNameLst>
                                          <p:attrName>fillcolor</p:attrName>
                                        </p:attrNameLst>
                                      </p:cBhvr>
                                      <p:to>
                                        <a:srgbClr val="C00000"/>
                                      </p:to>
                                    </p:animClr>
                                    <p:set>
                                      <p:cBhvr>
                                        <p:cTn id="14" dur="2000" fill="hold"/>
                                        <p:tgtEl>
                                          <p:spTgt spid="9"/>
                                        </p:tgtEl>
                                        <p:attrNameLst>
                                          <p:attrName>fill.type</p:attrName>
                                        </p:attrNameLst>
                                      </p:cBhvr>
                                      <p:to>
                                        <p:strVal val="solid"/>
                                      </p:to>
                                    </p:set>
                                    <p:set>
                                      <p:cBhvr>
                                        <p:cTn id="15"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19"/>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Faire correspondre les colonnes</a:t>
            </a:r>
            <a:endParaRPr sz="2000" b="1">
              <a:solidFill>
                <a:srgbClr val="203864"/>
              </a:solidFill>
              <a:latin typeface="Calibri"/>
              <a:ea typeface="Calibri"/>
              <a:cs typeface="Calibri"/>
              <a:sym typeface="Calibri"/>
            </a:endParaRPr>
          </a:p>
        </p:txBody>
      </p:sp>
      <p:sp>
        <p:nvSpPr>
          <p:cNvPr id="329" name="Google Shape;329;p19"/>
          <p:cNvSpPr txBox="1"/>
          <p:nvPr/>
        </p:nvSpPr>
        <p:spPr>
          <a:xfrm>
            <a:off x="2112594" y="1987425"/>
            <a:ext cx="31095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i="1">
                <a:solidFill>
                  <a:schemeClr val="dk1"/>
                </a:solidFill>
                <a:latin typeface="Calibri"/>
                <a:ea typeface="Calibri"/>
                <a:cs typeface="Calibri"/>
                <a:sym typeface="Calibri"/>
              </a:rPr>
              <a:t>Faites correspondre les colonnes !</a:t>
            </a:r>
            <a:endParaRPr sz="1400" b="1" i="1">
              <a:solidFill>
                <a:schemeClr val="dk1"/>
              </a:solidFill>
              <a:latin typeface="Calibri"/>
              <a:ea typeface="Calibri"/>
              <a:cs typeface="Calibri"/>
              <a:sym typeface="Calibri"/>
            </a:endParaRPr>
          </a:p>
        </p:txBody>
      </p:sp>
      <p:sp>
        <p:nvSpPr>
          <p:cNvPr id="335" name="Google Shape;335;p19"/>
          <p:cNvSpPr/>
          <p:nvPr/>
        </p:nvSpPr>
        <p:spPr>
          <a:xfrm>
            <a:off x="-3" y="0"/>
            <a:ext cx="713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36" name="Google Shape;336;p19"/>
          <p:cNvSpPr txBox="1"/>
          <p:nvPr/>
        </p:nvSpPr>
        <p:spPr>
          <a:xfrm>
            <a:off x="713100" y="0"/>
            <a:ext cx="5552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200" b="1">
                <a:solidFill>
                  <a:srgbClr val="000000"/>
                </a:solidFill>
                <a:latin typeface="Calibri"/>
                <a:ea typeface="Calibri"/>
                <a:cs typeface="Calibri"/>
                <a:sym typeface="Calibri"/>
              </a:rPr>
              <a:t>Santé des femmes et applications pertinentes  </a:t>
            </a:r>
            <a:endParaRPr/>
          </a:p>
        </p:txBody>
      </p:sp>
      <p:sp>
        <p:nvSpPr>
          <p:cNvPr id="337" name="Google Shape;337;p19"/>
          <p:cNvSpPr/>
          <p:nvPr/>
        </p:nvSpPr>
        <p:spPr>
          <a:xfrm>
            <a:off x="80372" y="89875"/>
            <a:ext cx="632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a:solidFill>
                  <a:srgbClr val="FFFFFF"/>
                </a:solidFill>
                <a:latin typeface="Gill Sans"/>
                <a:ea typeface="Gill Sans"/>
                <a:cs typeface="Gill Sans"/>
                <a:sym typeface="Gill Sans"/>
              </a:rPr>
              <a:t>7.3 </a:t>
            </a:r>
            <a:endParaRPr sz="2200" b="1">
              <a:solidFill>
                <a:srgbClr val="FFFFFF"/>
              </a:solidFill>
              <a:latin typeface="Gill Sans"/>
              <a:ea typeface="Gill Sans"/>
              <a:cs typeface="Gill Sans"/>
              <a:sym typeface="Gill Sans"/>
            </a:endParaRPr>
          </a:p>
        </p:txBody>
      </p:sp>
      <p:sp>
        <p:nvSpPr>
          <p:cNvPr id="15" name="Ορθογώνιο 14">
            <a:extLst>
              <a:ext uri="{FF2B5EF4-FFF2-40B4-BE49-F238E27FC236}">
                <a16:creationId xmlns:a16="http://schemas.microsoft.com/office/drawing/2014/main" id="{88178301-C8A7-4724-8CF8-344EAE75664C}"/>
              </a:ext>
            </a:extLst>
          </p:cNvPr>
          <p:cNvSpPr/>
          <p:nvPr/>
        </p:nvSpPr>
        <p:spPr>
          <a:xfrm>
            <a:off x="2243352" y="235267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a:t>A. </a:t>
            </a:r>
            <a:r>
              <a:rPr lang="en-US" sz="1600" dirty="0" err="1"/>
              <a:t>Connaître</a:t>
            </a:r>
            <a:r>
              <a:rPr lang="en-US" sz="1600" dirty="0"/>
              <a:t> </a:t>
            </a:r>
            <a:r>
              <a:rPr lang="en-US" sz="1600" dirty="0" err="1"/>
              <a:t>ses</a:t>
            </a:r>
            <a:r>
              <a:rPr lang="en-US" sz="1600" dirty="0"/>
              <a:t> </a:t>
            </a:r>
            <a:r>
              <a:rPr lang="en-US" sz="1600" dirty="0" smtClean="0"/>
              <a:t>citrons</a:t>
            </a:r>
            <a:endParaRPr lang="en-US" sz="1600" dirty="0"/>
          </a:p>
        </p:txBody>
      </p:sp>
      <p:sp>
        <p:nvSpPr>
          <p:cNvPr id="16" name="Ορθογώνιο 15">
            <a:extLst>
              <a:ext uri="{FF2B5EF4-FFF2-40B4-BE49-F238E27FC236}">
                <a16:creationId xmlns:a16="http://schemas.microsoft.com/office/drawing/2014/main" id="{B08E9EB4-6838-4FCD-B853-E6E51FCAD438}"/>
              </a:ext>
            </a:extLst>
          </p:cNvPr>
          <p:cNvSpPr/>
          <p:nvPr/>
        </p:nvSpPr>
        <p:spPr>
          <a:xfrm>
            <a:off x="2243352" y="3600451"/>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a:t>B. </a:t>
            </a:r>
            <a:r>
              <a:rPr lang="en-US" sz="1600" dirty="0" err="1"/>
              <a:t>WomanLog</a:t>
            </a:r>
            <a:r>
              <a:rPr lang="en-US" sz="1600" dirty="0"/>
              <a:t> </a:t>
            </a:r>
            <a:endParaRPr lang="el-GR" sz="1600" dirty="0"/>
          </a:p>
        </p:txBody>
      </p:sp>
      <p:sp>
        <p:nvSpPr>
          <p:cNvPr id="17" name="Ορθογώνιο 16">
            <a:extLst>
              <a:ext uri="{FF2B5EF4-FFF2-40B4-BE49-F238E27FC236}">
                <a16:creationId xmlns:a16="http://schemas.microsoft.com/office/drawing/2014/main" id="{276C2C90-7C61-4DC5-BAF8-FF0E86A8BA4E}"/>
              </a:ext>
            </a:extLst>
          </p:cNvPr>
          <p:cNvSpPr/>
          <p:nvPr/>
        </p:nvSpPr>
        <p:spPr>
          <a:xfrm>
            <a:off x="2265118" y="4695243"/>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smtClean="0"/>
              <a:t>C.</a:t>
            </a:r>
            <a:r>
              <a:rPr lang="en-US" sz="1600" dirty="0">
                <a:latin typeface="Calibri"/>
                <a:ea typeface="Calibri"/>
                <a:cs typeface="Calibri"/>
                <a:sym typeface="Calibri"/>
              </a:rPr>
              <a:t> Santé</a:t>
            </a:r>
            <a:endParaRPr lang="el-GR" sz="1600" dirty="0"/>
          </a:p>
        </p:txBody>
      </p:sp>
      <p:sp>
        <p:nvSpPr>
          <p:cNvPr id="18" name="Ορθογώνιο 17">
            <a:extLst>
              <a:ext uri="{FF2B5EF4-FFF2-40B4-BE49-F238E27FC236}">
                <a16:creationId xmlns:a16="http://schemas.microsoft.com/office/drawing/2014/main" id="{5876E361-1696-4DD7-B6DA-A327EC148472}"/>
              </a:ext>
            </a:extLst>
          </p:cNvPr>
          <p:cNvSpPr/>
          <p:nvPr/>
        </p:nvSpPr>
        <p:spPr>
          <a:xfrm>
            <a:off x="2262657" y="579003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a:t>D. </a:t>
            </a:r>
            <a:r>
              <a:rPr lang="en-US" sz="1600" dirty="0">
                <a:latin typeface="Calibri"/>
                <a:ea typeface="Calibri"/>
                <a:cs typeface="Calibri"/>
                <a:sym typeface="Calibri"/>
              </a:rPr>
              <a:t>Ce à quoi </a:t>
            </a:r>
            <a:r>
              <a:rPr lang="en-US" sz="1600" dirty="0" err="1">
                <a:latin typeface="Calibri"/>
                <a:ea typeface="Calibri"/>
                <a:cs typeface="Calibri"/>
                <a:sym typeface="Calibri"/>
              </a:rPr>
              <a:t>il</a:t>
            </a:r>
            <a:r>
              <a:rPr lang="en-US" sz="1600" dirty="0">
                <a:latin typeface="Calibri"/>
                <a:ea typeface="Calibri"/>
                <a:cs typeface="Calibri"/>
                <a:sym typeface="Calibri"/>
              </a:rPr>
              <a:t> </a:t>
            </a:r>
            <a:r>
              <a:rPr lang="en-US" sz="1600" dirty="0" err="1">
                <a:latin typeface="Calibri"/>
                <a:ea typeface="Calibri"/>
                <a:cs typeface="Calibri"/>
                <a:sym typeface="Calibri"/>
              </a:rPr>
              <a:t>faut</a:t>
            </a:r>
            <a:r>
              <a:rPr lang="en-US" sz="1600" dirty="0">
                <a:latin typeface="Calibri"/>
                <a:ea typeface="Calibri"/>
                <a:cs typeface="Calibri"/>
                <a:sym typeface="Calibri"/>
              </a:rPr>
              <a:t> </a:t>
            </a:r>
            <a:r>
              <a:rPr lang="en-US" sz="1600" dirty="0" err="1">
                <a:latin typeface="Calibri"/>
                <a:ea typeface="Calibri"/>
                <a:cs typeface="Calibri"/>
                <a:sym typeface="Calibri"/>
              </a:rPr>
              <a:t>s'attendre</a:t>
            </a:r>
            <a:endParaRPr lang="el-GR" sz="1600" dirty="0"/>
          </a:p>
        </p:txBody>
      </p:sp>
      <p:sp>
        <p:nvSpPr>
          <p:cNvPr id="19" name="Ορθογώνιο 18">
            <a:extLst>
              <a:ext uri="{FF2B5EF4-FFF2-40B4-BE49-F238E27FC236}">
                <a16:creationId xmlns:a16="http://schemas.microsoft.com/office/drawing/2014/main" id="{E448F981-31BC-4A5C-A52A-2CB296CA1B95}"/>
              </a:ext>
            </a:extLst>
          </p:cNvPr>
          <p:cNvSpPr/>
          <p:nvPr/>
        </p:nvSpPr>
        <p:spPr>
          <a:xfrm>
            <a:off x="6112334" y="234877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a:t>A. </a:t>
            </a:r>
            <a:r>
              <a:rPr lang="en-US" sz="1600" dirty="0" err="1">
                <a:latin typeface="Calibri"/>
                <a:ea typeface="Calibri"/>
                <a:cs typeface="Calibri"/>
                <a:sym typeface="Calibri"/>
              </a:rPr>
              <a:t>Appui</a:t>
            </a:r>
            <a:r>
              <a:rPr lang="en-US" sz="1600" dirty="0">
                <a:latin typeface="Calibri"/>
                <a:ea typeface="Calibri"/>
                <a:cs typeface="Calibri"/>
                <a:sym typeface="Calibri"/>
              </a:rPr>
              <a:t> à la </a:t>
            </a:r>
            <a:r>
              <a:rPr lang="en-US" sz="1600" dirty="0" err="1">
                <a:latin typeface="Calibri"/>
                <a:ea typeface="Calibri"/>
                <a:cs typeface="Calibri"/>
                <a:sym typeface="Calibri"/>
              </a:rPr>
              <a:t>ménopause</a:t>
            </a:r>
            <a:r>
              <a:rPr lang="en-US" sz="1600" dirty="0">
                <a:latin typeface="Calibri"/>
                <a:ea typeface="Calibri"/>
                <a:cs typeface="Calibri"/>
                <a:sym typeface="Calibri"/>
              </a:rPr>
              <a:t> </a:t>
            </a:r>
            <a:endParaRPr lang="el-GR" sz="1600" dirty="0"/>
          </a:p>
        </p:txBody>
      </p:sp>
      <p:sp>
        <p:nvSpPr>
          <p:cNvPr id="20" name="Ορθογώνιο 19">
            <a:extLst>
              <a:ext uri="{FF2B5EF4-FFF2-40B4-BE49-F238E27FC236}">
                <a16:creationId xmlns:a16="http://schemas.microsoft.com/office/drawing/2014/main" id="{71A3F062-269C-4402-8F65-5358C806FC03}"/>
              </a:ext>
            </a:extLst>
          </p:cNvPr>
          <p:cNvSpPr/>
          <p:nvPr/>
        </p:nvSpPr>
        <p:spPr>
          <a:xfrm>
            <a:off x="6134100" y="4691343"/>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a:t>C. </a:t>
            </a:r>
            <a:r>
              <a:rPr lang="en-US" sz="1600" dirty="0">
                <a:latin typeface="Calibri"/>
                <a:ea typeface="Calibri"/>
                <a:cs typeface="Calibri"/>
                <a:sym typeface="Calibri"/>
              </a:rPr>
              <a:t>Application de </a:t>
            </a:r>
            <a:r>
              <a:rPr lang="en-US" sz="1600" dirty="0" err="1">
                <a:latin typeface="Calibri"/>
                <a:ea typeface="Calibri"/>
                <a:cs typeface="Calibri"/>
                <a:sym typeface="Calibri"/>
              </a:rPr>
              <a:t>suivi</a:t>
            </a:r>
            <a:r>
              <a:rPr lang="en-US" sz="1600" dirty="0">
                <a:latin typeface="Calibri"/>
                <a:ea typeface="Calibri"/>
                <a:cs typeface="Calibri"/>
                <a:sym typeface="Calibri"/>
              </a:rPr>
              <a:t> de </a:t>
            </a:r>
            <a:r>
              <a:rPr lang="en-US" sz="1600" dirty="0" err="1">
                <a:latin typeface="Calibri"/>
                <a:ea typeface="Calibri"/>
                <a:cs typeface="Calibri"/>
                <a:sym typeface="Calibri"/>
              </a:rPr>
              <a:t>grossesse</a:t>
            </a:r>
            <a:endParaRPr lang="el-GR" sz="1600" dirty="0"/>
          </a:p>
        </p:txBody>
      </p:sp>
      <p:sp>
        <p:nvSpPr>
          <p:cNvPr id="21" name="Ορθογώνιο 20">
            <a:extLst>
              <a:ext uri="{FF2B5EF4-FFF2-40B4-BE49-F238E27FC236}">
                <a16:creationId xmlns:a16="http://schemas.microsoft.com/office/drawing/2014/main" id="{2DD2642A-943F-6749-AB6E-9820A30EF51D}"/>
              </a:ext>
            </a:extLst>
          </p:cNvPr>
          <p:cNvSpPr/>
          <p:nvPr/>
        </p:nvSpPr>
        <p:spPr>
          <a:xfrm>
            <a:off x="6134100" y="5786136"/>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a:t>D. </a:t>
            </a:r>
            <a:r>
              <a:rPr lang="en-US" sz="1600" dirty="0">
                <a:latin typeface="Calibri"/>
                <a:ea typeface="Calibri"/>
                <a:cs typeface="Calibri"/>
                <a:sym typeface="Calibri"/>
              </a:rPr>
              <a:t>Application </a:t>
            </a:r>
            <a:r>
              <a:rPr lang="en-US" sz="1600" dirty="0" err="1">
                <a:latin typeface="Calibri"/>
                <a:ea typeface="Calibri"/>
                <a:cs typeface="Calibri"/>
                <a:sym typeface="Calibri"/>
              </a:rPr>
              <a:t>axée</a:t>
            </a:r>
            <a:r>
              <a:rPr lang="en-US" sz="1600" dirty="0">
                <a:latin typeface="Calibri"/>
                <a:ea typeface="Calibri"/>
                <a:cs typeface="Calibri"/>
                <a:sym typeface="Calibri"/>
              </a:rPr>
              <a:t> sur le </a:t>
            </a:r>
            <a:r>
              <a:rPr lang="en-US" sz="1600" dirty="0" err="1">
                <a:latin typeface="Calibri"/>
                <a:ea typeface="Calibri"/>
                <a:cs typeface="Calibri"/>
                <a:sym typeface="Calibri"/>
              </a:rPr>
              <a:t>dépistage</a:t>
            </a:r>
            <a:r>
              <a:rPr lang="en-US" sz="1600" dirty="0">
                <a:latin typeface="Calibri"/>
                <a:ea typeface="Calibri"/>
                <a:cs typeface="Calibri"/>
                <a:sym typeface="Calibri"/>
              </a:rPr>
              <a:t> et la </a:t>
            </a:r>
            <a:r>
              <a:rPr lang="en-US" sz="1600" dirty="0" err="1">
                <a:latin typeface="Calibri"/>
                <a:ea typeface="Calibri"/>
                <a:cs typeface="Calibri"/>
                <a:sym typeface="Calibri"/>
              </a:rPr>
              <a:t>prévention</a:t>
            </a:r>
            <a:endParaRPr lang="el-GR" sz="1600" dirty="0"/>
          </a:p>
        </p:txBody>
      </p:sp>
      <p:sp>
        <p:nvSpPr>
          <p:cNvPr id="22" name="Ορθογώνιο 21">
            <a:extLst>
              <a:ext uri="{FF2B5EF4-FFF2-40B4-BE49-F238E27FC236}">
                <a16:creationId xmlns:a16="http://schemas.microsoft.com/office/drawing/2014/main" id="{646F47EC-A5B7-BE1F-C93B-A9AB648267E5}"/>
              </a:ext>
            </a:extLst>
          </p:cNvPr>
          <p:cNvSpPr/>
          <p:nvPr/>
        </p:nvSpPr>
        <p:spPr>
          <a:xfrm>
            <a:off x="6112334" y="3581442"/>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a:t>B. </a:t>
            </a:r>
            <a:r>
              <a:rPr lang="en-US" sz="1600" dirty="0">
                <a:latin typeface="Calibri"/>
                <a:ea typeface="Calibri"/>
                <a:cs typeface="Calibri"/>
                <a:sym typeface="Calibri"/>
              </a:rPr>
              <a:t>Application de </a:t>
            </a:r>
            <a:r>
              <a:rPr lang="en-US" sz="1600" dirty="0" err="1">
                <a:latin typeface="Calibri"/>
                <a:ea typeface="Calibri"/>
                <a:cs typeface="Calibri"/>
                <a:sym typeface="Calibri"/>
              </a:rPr>
              <a:t>suivi</a:t>
            </a:r>
            <a:r>
              <a:rPr lang="en-US" sz="1600" dirty="0">
                <a:latin typeface="Calibri"/>
                <a:ea typeface="Calibri"/>
                <a:cs typeface="Calibri"/>
                <a:sym typeface="Calibri"/>
              </a:rPr>
              <a:t> des </a:t>
            </a:r>
            <a:r>
              <a:rPr lang="en-US" sz="1600" dirty="0" err="1">
                <a:latin typeface="Calibri"/>
                <a:ea typeface="Calibri"/>
                <a:cs typeface="Calibri"/>
                <a:sym typeface="Calibri"/>
              </a:rPr>
              <a:t>périodes</a:t>
            </a:r>
            <a:endParaRPr lang="el-GR" sz="16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5"/>
                                        </p:tgtEl>
                                        <p:attrNameLst>
                                          <p:attrName>fillcolor</p:attrName>
                                        </p:attrNameLst>
                                      </p:cBhvr>
                                      <p:to>
                                        <a:srgbClr val="00B0F0"/>
                                      </p:to>
                                    </p:animClr>
                                    <p:set>
                                      <p:cBhvr>
                                        <p:cTn id="7" dur="2000" fill="hold"/>
                                        <p:tgtEl>
                                          <p:spTgt spid="15"/>
                                        </p:tgtEl>
                                        <p:attrNameLst>
                                          <p:attrName>fill.type</p:attrName>
                                        </p:attrNameLst>
                                      </p:cBhvr>
                                      <p:to>
                                        <p:strVal val="solid"/>
                                      </p:to>
                                    </p:set>
                                    <p:set>
                                      <p:cBhvr>
                                        <p:cTn id="8"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9" restart="whenNotActive" fill="hold" evtFilter="cancelBubble" nodeType="interactiveSeq">
                <p:stCondLst>
                  <p:cond evt="onClick" delay="0">
                    <p:tgtEl>
                      <p:spTgt spid="16"/>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6"/>
                                        </p:tgtEl>
                                        <p:attrNameLst>
                                          <p:attrName>fillcolor</p:attrName>
                                        </p:attrNameLst>
                                      </p:cBhvr>
                                      <p:to>
                                        <a:srgbClr val="FFC000"/>
                                      </p:to>
                                    </p:animClr>
                                    <p:set>
                                      <p:cBhvr>
                                        <p:cTn id="14" dur="2000" fill="hold"/>
                                        <p:tgtEl>
                                          <p:spTgt spid="16"/>
                                        </p:tgtEl>
                                        <p:attrNameLst>
                                          <p:attrName>fill.type</p:attrName>
                                        </p:attrNameLst>
                                      </p:cBhvr>
                                      <p:to>
                                        <p:strVal val="solid"/>
                                      </p:to>
                                    </p:set>
                                    <p:set>
                                      <p:cBhvr>
                                        <p:cTn id="15" dur="2000" fill="hold"/>
                                        <p:tgtEl>
                                          <p:spTgt spid="16"/>
                                        </p:tgtEl>
                                        <p:attrNameLst>
                                          <p:attrName>fill.on</p:attrName>
                                        </p:attrNameLst>
                                      </p:cBhvr>
                                      <p:to>
                                        <p:strVal val="true"/>
                                      </p:to>
                                    </p:set>
                                  </p:childTnLst>
                                </p:cTn>
                              </p:par>
                            </p:childTnLst>
                          </p:cTn>
                        </p:par>
                      </p:childTnLst>
                    </p:cTn>
                  </p:par>
                </p:childTnLst>
              </p:cTn>
              <p:nextCondLst>
                <p:cond evt="onClick" delay="0">
                  <p:tgtEl>
                    <p:spTgt spid="16"/>
                  </p:tgtEl>
                </p:cond>
              </p:nextCondLst>
            </p:seq>
            <p:seq concurrent="1" nextAc="seek">
              <p:cTn id="16" restart="whenNotActive" fill="hold" evtFilter="cancelBubble" nodeType="interactiveSeq">
                <p:stCondLst>
                  <p:cond evt="onClick" delay="0">
                    <p:tgtEl>
                      <p:spTgt spid="17"/>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7"/>
                                        </p:tgtEl>
                                        <p:attrNameLst>
                                          <p:attrName>fillcolor</p:attrName>
                                        </p:attrNameLst>
                                      </p:cBhvr>
                                      <p:to>
                                        <a:srgbClr val="2F5496"/>
                                      </p:to>
                                    </p:animClr>
                                    <p:set>
                                      <p:cBhvr>
                                        <p:cTn id="21" dur="2000" fill="hold"/>
                                        <p:tgtEl>
                                          <p:spTgt spid="17"/>
                                        </p:tgtEl>
                                        <p:attrNameLst>
                                          <p:attrName>fill.type</p:attrName>
                                        </p:attrNameLst>
                                      </p:cBhvr>
                                      <p:to>
                                        <p:strVal val="solid"/>
                                      </p:to>
                                    </p:set>
                                    <p:set>
                                      <p:cBhvr>
                                        <p:cTn id="22" dur="2000" fill="hold"/>
                                        <p:tgtEl>
                                          <p:spTgt spid="17"/>
                                        </p:tgtEl>
                                        <p:attrNameLst>
                                          <p:attrName>fill.on</p:attrName>
                                        </p:attrNameLst>
                                      </p:cBhvr>
                                      <p:to>
                                        <p:strVal val="true"/>
                                      </p:to>
                                    </p:set>
                                  </p:childTnLst>
                                </p:cTn>
                              </p:par>
                            </p:childTnLst>
                          </p:cTn>
                        </p:par>
                      </p:childTnLst>
                    </p:cTn>
                  </p:par>
                </p:childTnLst>
              </p:cTn>
              <p:nextCondLst>
                <p:cond evt="onClick" delay="0">
                  <p:tgtEl>
                    <p:spTgt spid="17"/>
                  </p:tgtEl>
                </p:cond>
              </p:nextCondLst>
            </p:seq>
            <p:seq concurrent="1" nextAc="seek">
              <p:cTn id="23" restart="whenNotActive" fill="hold" evtFilter="cancelBubble" nodeType="interactiveSeq">
                <p:stCondLst>
                  <p:cond evt="onClick" delay="0">
                    <p:tgtEl>
                      <p:spTgt spid="18"/>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8"/>
                                        </p:tgtEl>
                                        <p:attrNameLst>
                                          <p:attrName>fillcolor</p:attrName>
                                        </p:attrNameLst>
                                      </p:cBhvr>
                                      <p:to>
                                        <a:srgbClr val="7030A0"/>
                                      </p:to>
                                    </p:animClr>
                                    <p:set>
                                      <p:cBhvr>
                                        <p:cTn id="28" dur="2000" fill="hold"/>
                                        <p:tgtEl>
                                          <p:spTgt spid="18"/>
                                        </p:tgtEl>
                                        <p:attrNameLst>
                                          <p:attrName>fill.type</p:attrName>
                                        </p:attrNameLst>
                                      </p:cBhvr>
                                      <p:to>
                                        <p:strVal val="solid"/>
                                      </p:to>
                                    </p:set>
                                    <p:set>
                                      <p:cBhvr>
                                        <p:cTn id="29" dur="2000" fill="hold"/>
                                        <p:tgtEl>
                                          <p:spTgt spid="18"/>
                                        </p:tgtEl>
                                        <p:attrNameLst>
                                          <p:attrName>fill.on</p:attrName>
                                        </p:attrNameLst>
                                      </p:cBhvr>
                                      <p:to>
                                        <p:strVal val="true"/>
                                      </p:to>
                                    </p:set>
                                  </p:childTnLst>
                                </p:cTn>
                              </p:par>
                            </p:childTnLst>
                          </p:cTn>
                        </p:par>
                      </p:childTnLst>
                    </p:cTn>
                  </p:par>
                </p:childTnLst>
              </p:cTn>
              <p:nextCondLst>
                <p:cond evt="onClick" delay="0">
                  <p:tgtEl>
                    <p:spTgt spid="18"/>
                  </p:tgtEl>
                </p:cond>
              </p:nextCondLst>
            </p:seq>
            <p:seq concurrent="1" nextAc="seek">
              <p:cTn id="30" restart="whenNotActive" fill="hold" evtFilter="cancelBubble" nodeType="interactiveSeq">
                <p:stCondLst>
                  <p:cond evt="onClick" delay="0">
                    <p:tgtEl>
                      <p:spTgt spid="19"/>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000" fill="hold"/>
                                        <p:tgtEl>
                                          <p:spTgt spid="19"/>
                                        </p:tgtEl>
                                        <p:attrNameLst>
                                          <p:attrName>fillcolor</p:attrName>
                                        </p:attrNameLst>
                                      </p:cBhvr>
                                      <p:to>
                                        <a:srgbClr val="2F5496"/>
                                      </p:to>
                                    </p:animClr>
                                    <p:set>
                                      <p:cBhvr>
                                        <p:cTn id="35" dur="2000" fill="hold"/>
                                        <p:tgtEl>
                                          <p:spTgt spid="19"/>
                                        </p:tgtEl>
                                        <p:attrNameLst>
                                          <p:attrName>fill.type</p:attrName>
                                        </p:attrNameLst>
                                      </p:cBhvr>
                                      <p:to>
                                        <p:strVal val="solid"/>
                                      </p:to>
                                    </p:set>
                                    <p:set>
                                      <p:cBhvr>
                                        <p:cTn id="36" dur="2000" fill="hold"/>
                                        <p:tgtEl>
                                          <p:spTgt spid="19"/>
                                        </p:tgtEl>
                                        <p:attrNameLst>
                                          <p:attrName>fill.on</p:attrName>
                                        </p:attrNameLst>
                                      </p:cBhvr>
                                      <p:to>
                                        <p:strVal val="true"/>
                                      </p:to>
                                    </p:set>
                                  </p:childTnLst>
                                </p:cTn>
                              </p:par>
                            </p:childTnLst>
                          </p:cTn>
                        </p:par>
                      </p:childTnLst>
                    </p:cTn>
                  </p:par>
                </p:childTnLst>
              </p:cTn>
              <p:nextCondLst>
                <p:cond evt="onClick" delay="0">
                  <p:tgtEl>
                    <p:spTgt spid="19"/>
                  </p:tgtEl>
                </p:cond>
              </p:nextCondLst>
            </p:seq>
            <p:seq concurrent="1" nextAc="seek">
              <p:cTn id="37" restart="whenNotActive" fill="hold" evtFilter="cancelBubble" nodeType="interactiveSeq">
                <p:stCondLst>
                  <p:cond evt="onClick" delay="0">
                    <p:tgtEl>
                      <p:spTgt spid="20"/>
                    </p:tgtEl>
                  </p:cond>
                </p:stCondLst>
                <p:endSync evt="end" delay="0">
                  <p:rtn val="all"/>
                </p:endSync>
                <p:childTnLst>
                  <p:par>
                    <p:cTn id="38" fill="hold">
                      <p:stCondLst>
                        <p:cond delay="0"/>
                      </p:stCondLst>
                      <p:childTnLst>
                        <p:par>
                          <p:cTn id="39" fill="hold">
                            <p:stCondLst>
                              <p:cond delay="0"/>
                            </p:stCondLst>
                            <p:childTnLst>
                              <p:par>
                                <p:cTn id="40" presetID="1" presetClass="emph" presetSubtype="2" fill="hold" nodeType="clickEffect">
                                  <p:stCondLst>
                                    <p:cond delay="0"/>
                                  </p:stCondLst>
                                  <p:childTnLst>
                                    <p:animClr clrSpc="rgb" dir="cw">
                                      <p:cBhvr>
                                        <p:cTn id="41" dur="2000" fill="hold"/>
                                        <p:tgtEl>
                                          <p:spTgt spid="20"/>
                                        </p:tgtEl>
                                        <p:attrNameLst>
                                          <p:attrName>fillcolor</p:attrName>
                                        </p:attrNameLst>
                                      </p:cBhvr>
                                      <p:to>
                                        <a:srgbClr val="7030A0"/>
                                      </p:to>
                                    </p:animClr>
                                    <p:set>
                                      <p:cBhvr>
                                        <p:cTn id="42" dur="2000" fill="hold"/>
                                        <p:tgtEl>
                                          <p:spTgt spid="20"/>
                                        </p:tgtEl>
                                        <p:attrNameLst>
                                          <p:attrName>fill.type</p:attrName>
                                        </p:attrNameLst>
                                      </p:cBhvr>
                                      <p:to>
                                        <p:strVal val="solid"/>
                                      </p:to>
                                    </p:set>
                                    <p:set>
                                      <p:cBhvr>
                                        <p:cTn id="43" dur="2000" fill="hold"/>
                                        <p:tgtEl>
                                          <p:spTgt spid="20"/>
                                        </p:tgtEl>
                                        <p:attrNameLst>
                                          <p:attrName>fill.on</p:attrName>
                                        </p:attrNameLst>
                                      </p:cBhvr>
                                      <p:to>
                                        <p:strVal val="true"/>
                                      </p:to>
                                    </p:set>
                                  </p:childTnLst>
                                </p:cTn>
                              </p:par>
                            </p:childTnLst>
                          </p:cTn>
                        </p:par>
                      </p:childTnLst>
                    </p:cTn>
                  </p:par>
                </p:childTnLst>
              </p:cTn>
              <p:nextCondLst>
                <p:cond evt="onClick" delay="0">
                  <p:tgtEl>
                    <p:spTgt spid="20"/>
                  </p:tgtEl>
                </p:cond>
              </p:nextCondLst>
            </p:seq>
            <p:seq concurrent="1" nextAc="seek">
              <p:cTn id="44" restart="whenNotActive" fill="hold" evtFilter="cancelBubble" nodeType="interactiveSeq">
                <p:stCondLst>
                  <p:cond evt="onClick" delay="0">
                    <p:tgtEl>
                      <p:spTgt spid="21"/>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000" fill="hold"/>
                                        <p:tgtEl>
                                          <p:spTgt spid="21"/>
                                        </p:tgtEl>
                                        <p:attrNameLst>
                                          <p:attrName>fillcolor</p:attrName>
                                        </p:attrNameLst>
                                      </p:cBhvr>
                                      <p:to>
                                        <a:srgbClr val="00B0F0"/>
                                      </p:to>
                                    </p:animClr>
                                    <p:set>
                                      <p:cBhvr>
                                        <p:cTn id="49" dur="2000" fill="hold"/>
                                        <p:tgtEl>
                                          <p:spTgt spid="21"/>
                                        </p:tgtEl>
                                        <p:attrNameLst>
                                          <p:attrName>fill.type</p:attrName>
                                        </p:attrNameLst>
                                      </p:cBhvr>
                                      <p:to>
                                        <p:strVal val="solid"/>
                                      </p:to>
                                    </p:set>
                                    <p:set>
                                      <p:cBhvr>
                                        <p:cTn id="50" dur="2000" fill="hold"/>
                                        <p:tgtEl>
                                          <p:spTgt spid="21"/>
                                        </p:tgtEl>
                                        <p:attrNameLst>
                                          <p:attrName>fill.on</p:attrName>
                                        </p:attrNameLst>
                                      </p:cBhvr>
                                      <p:to>
                                        <p:strVal val="true"/>
                                      </p:to>
                                    </p:set>
                                  </p:childTnLst>
                                </p:cTn>
                              </p:par>
                            </p:childTnLst>
                          </p:cTn>
                        </p:par>
                      </p:childTnLst>
                    </p:cTn>
                  </p:par>
                </p:childTnLst>
              </p:cTn>
              <p:nextCondLst>
                <p:cond evt="onClick" delay="0">
                  <p:tgtEl>
                    <p:spTgt spid="21"/>
                  </p:tgtEl>
                </p:cond>
              </p:nextCondLst>
            </p:seq>
            <p:seq concurrent="1" nextAc="seek">
              <p:cTn id="51" restart="whenNotActive" fill="hold" evtFilter="cancelBubble" nodeType="interactiveSeq">
                <p:stCondLst>
                  <p:cond evt="onClick" delay="0">
                    <p:tgtEl>
                      <p:spTgt spid="22"/>
                    </p:tgtEl>
                  </p:cond>
                </p:stCondLst>
                <p:endSync evt="end" delay="0">
                  <p:rtn val="all"/>
                </p:endSync>
                <p:childTnLst>
                  <p:par>
                    <p:cTn id="52" fill="hold">
                      <p:stCondLst>
                        <p:cond delay="0"/>
                      </p:stCondLst>
                      <p:childTnLst>
                        <p:par>
                          <p:cTn id="53" fill="hold">
                            <p:stCondLst>
                              <p:cond delay="0"/>
                            </p:stCondLst>
                            <p:childTnLst>
                              <p:par>
                                <p:cTn id="54" presetID="1" presetClass="emph" presetSubtype="2" fill="hold" nodeType="clickEffect">
                                  <p:stCondLst>
                                    <p:cond delay="0"/>
                                  </p:stCondLst>
                                  <p:childTnLst>
                                    <p:animClr clrSpc="rgb" dir="cw">
                                      <p:cBhvr>
                                        <p:cTn id="55" dur="2000" fill="hold"/>
                                        <p:tgtEl>
                                          <p:spTgt spid="22"/>
                                        </p:tgtEl>
                                        <p:attrNameLst>
                                          <p:attrName>fillcolor</p:attrName>
                                        </p:attrNameLst>
                                      </p:cBhvr>
                                      <p:to>
                                        <a:srgbClr val="FFC000"/>
                                      </p:to>
                                    </p:animClr>
                                    <p:set>
                                      <p:cBhvr>
                                        <p:cTn id="56" dur="2000" fill="hold"/>
                                        <p:tgtEl>
                                          <p:spTgt spid="22"/>
                                        </p:tgtEl>
                                        <p:attrNameLst>
                                          <p:attrName>fill.type</p:attrName>
                                        </p:attrNameLst>
                                      </p:cBhvr>
                                      <p:to>
                                        <p:strVal val="solid"/>
                                      </p:to>
                                    </p:set>
                                    <p:set>
                                      <p:cBhvr>
                                        <p:cTn id="57" dur="2000" fill="hold"/>
                                        <p:tgtEl>
                                          <p:spTgt spid="22"/>
                                        </p:tgtEl>
                                        <p:attrNameLst>
                                          <p:attrName>fill.on</p:attrName>
                                        </p:attrNameLst>
                                      </p:cBhvr>
                                      <p:to>
                                        <p:strVal val="true"/>
                                      </p:to>
                                    </p:set>
                                  </p:childTnLst>
                                </p:cTn>
                              </p:par>
                            </p:childTnLst>
                          </p:cTn>
                        </p:par>
                      </p:childTnLst>
                    </p:cTn>
                  </p:par>
                </p:childTnLst>
              </p:cTn>
              <p:nextCondLst>
                <p:cond evt="onClick" delay="0">
                  <p:tgtEl>
                    <p:spTgt spid="22"/>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4800"/>
              <a:buFont typeface="Calibri"/>
              <a:buNone/>
            </a:pPr>
            <a:r>
              <a:rPr lang="en-US" sz="4800" b="1">
                <a:solidFill>
                  <a:srgbClr val="203864"/>
                </a:solidFill>
                <a:latin typeface="Calibri"/>
                <a:ea typeface="Calibri"/>
                <a:cs typeface="Calibri"/>
                <a:sym typeface="Calibri"/>
              </a:rPr>
              <a:t>Partenaires</a:t>
            </a:r>
            <a:endParaRPr sz="4800" b="1">
              <a:solidFill>
                <a:srgbClr val="203864"/>
              </a:solidFill>
              <a:latin typeface="Calibri"/>
              <a:ea typeface="Calibri"/>
              <a:cs typeface="Calibri"/>
              <a:sym typeface="Calibri"/>
            </a:endParaRPr>
          </a:p>
        </p:txBody>
      </p:sp>
      <p:grpSp>
        <p:nvGrpSpPr>
          <p:cNvPr id="93" name="Google Shape;93;p2"/>
          <p:cNvGrpSpPr/>
          <p:nvPr/>
        </p:nvGrpSpPr>
        <p:grpSpPr>
          <a:xfrm>
            <a:off x="6606686" y="1812884"/>
            <a:ext cx="6096000" cy="1677637"/>
            <a:chOff x="-1066801" y="1523553"/>
            <a:chExt cx="6096000" cy="1677637"/>
          </a:xfrm>
        </p:grpSpPr>
        <p:pic>
          <p:nvPicPr>
            <p:cNvPr id="94" name="Google Shape;94;p2"/>
            <p:cNvPicPr preferRelativeResize="0"/>
            <p:nvPr/>
          </p:nvPicPr>
          <p:blipFill rotWithShape="1">
            <a:blip r:embed="rId3">
              <a:alphaModFix/>
            </a:blip>
            <a:srcRect/>
            <a:stretch/>
          </p:blipFill>
          <p:spPr>
            <a:xfrm>
              <a:off x="1256678" y="1523553"/>
              <a:ext cx="1449043" cy="997191"/>
            </a:xfrm>
            <a:prstGeom prst="rect">
              <a:avLst/>
            </a:prstGeom>
            <a:noFill/>
            <a:ln>
              <a:noFill/>
            </a:ln>
          </p:spPr>
        </p:pic>
        <p:sp>
          <p:nvSpPr>
            <p:cNvPr id="95" name="Google Shape;95;p2"/>
            <p:cNvSpPr txBox="1"/>
            <p:nvPr/>
          </p:nvSpPr>
          <p:spPr>
            <a:xfrm>
              <a:off x="-1066801" y="2462526"/>
              <a:ext cx="6096000"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50" b="0" i="0" u="none" strike="noStrike" cap="none">
                  <a:solidFill>
                    <a:srgbClr val="203864"/>
                  </a:solidFill>
                  <a:latin typeface="Roboto"/>
                  <a:ea typeface="Roboto"/>
                  <a:cs typeface="Roboto"/>
                  <a:sym typeface="Roboto"/>
                </a:rPr>
                <a:t>WESTFALISCHE </a:t>
              </a:r>
              <a:r>
                <a:rPr lang="en-US" sz="1000" b="0" i="0" u="none" strike="noStrike" cap="none">
                  <a:solidFill>
                    <a:srgbClr val="203864"/>
                  </a:solidFill>
                  <a:latin typeface="Roboto"/>
                  <a:ea typeface="Roboto"/>
                  <a:cs typeface="Roboto"/>
                  <a:sym typeface="Roboto"/>
                </a:rPr>
                <a:t>HOCHSCHULE </a:t>
              </a:r>
              <a:r>
                <a:rPr lang="en-US" sz="1050" b="0" i="0" u="none" strike="noStrike" cap="none">
                  <a:solidFill>
                    <a:srgbClr val="203864"/>
                  </a:solidFill>
                  <a:latin typeface="Roboto"/>
                  <a:ea typeface="Roboto"/>
                  <a:cs typeface="Roboto"/>
                  <a:sym typeface="Roboto"/>
                </a:rPr>
                <a:t>GELSENKIRCHEN,</a:t>
              </a:r>
              <a:br>
                <a:rPr lang="en-US" sz="1050" b="0" i="0" u="none" strike="noStrike" cap="none">
                  <a:solidFill>
                    <a:srgbClr val="203864"/>
                  </a:solidFill>
                  <a:latin typeface="Roboto"/>
                  <a:ea typeface="Roboto"/>
                  <a:cs typeface="Roboto"/>
                  <a:sym typeface="Roboto"/>
                </a:rPr>
              </a:br>
              <a:r>
                <a:rPr lang="en-US" sz="1050" b="0" i="0" u="none" strike="noStrike" cap="none">
                  <a:solidFill>
                    <a:srgbClr val="203864"/>
                  </a:solidFill>
                  <a:latin typeface="Roboto"/>
                  <a:ea typeface="Roboto"/>
                  <a:cs typeface="Roboto"/>
                  <a:sym typeface="Roboto"/>
                </a:rPr>
                <a:t>BOCHOLT, RECKLINGHAUSEN</a:t>
              </a:r>
              <a:endParaRPr/>
            </a:p>
            <a:p>
              <a:pPr marL="0" marR="0" lvl="0" indent="0" algn="ctr" rtl="0">
                <a:spcBef>
                  <a:spcPts val="0"/>
                </a:spcBef>
                <a:spcAft>
                  <a:spcPts val="0"/>
                </a:spcAft>
                <a:buNone/>
              </a:pPr>
              <a:r>
                <a:rPr lang="en-US" sz="1050" b="0" i="0" u="none" strike="noStrike" cap="none">
                  <a:solidFill>
                    <a:srgbClr val="414042"/>
                  </a:solidFill>
                  <a:latin typeface="Roboto"/>
                  <a:ea typeface="Roboto"/>
                  <a:cs typeface="Roboto"/>
                  <a:sym typeface="Roboto"/>
                </a:rPr>
                <a:t>GELSENKIRCHEN, ALLEMAGNE</a:t>
              </a:r>
              <a:endParaRPr/>
            </a:p>
            <a:p>
              <a:pPr marL="0" marR="0" lvl="0" indent="0" algn="ctr" rtl="0">
                <a:spcBef>
                  <a:spcPts val="0"/>
                </a:spcBef>
                <a:spcAft>
                  <a:spcPts val="0"/>
                </a:spcAft>
                <a:buNone/>
              </a:pPr>
              <a:r>
                <a:rPr lang="en-US" sz="1050" b="0" i="0" u="sng" strike="noStrike" cap="none">
                  <a:solidFill>
                    <a:srgbClr val="D71920"/>
                  </a:solidFill>
                  <a:latin typeface="Roboto"/>
                  <a:ea typeface="Roboto"/>
                  <a:cs typeface="Roboto"/>
                  <a:sym typeface="Roboto"/>
                  <a:hlinkClick r:id="rId4">
                    <a:extLst>
                      <a:ext uri="{A12FA001-AC4F-418D-AE19-62706E023703}">
                        <ahyp:hlinkClr xmlns:ahyp="http://schemas.microsoft.com/office/drawing/2018/hyperlinkcolor" xmlns="" val="tx"/>
                      </a:ext>
                    </a:extLst>
                  </a:hlinkClick>
                </a:rPr>
                <a:t>www.w-hs.de</a:t>
              </a:r>
              <a:endParaRPr sz="1050" b="0" i="0" u="none" strike="noStrike" cap="none">
                <a:solidFill>
                  <a:srgbClr val="414042"/>
                </a:solidFill>
                <a:latin typeface="Roboto"/>
                <a:ea typeface="Roboto"/>
                <a:cs typeface="Roboto"/>
                <a:sym typeface="Roboto"/>
              </a:endParaRPr>
            </a:p>
          </p:txBody>
        </p:sp>
      </p:grpSp>
      <p:grpSp>
        <p:nvGrpSpPr>
          <p:cNvPr id="96" name="Google Shape;96;p2"/>
          <p:cNvGrpSpPr/>
          <p:nvPr/>
        </p:nvGrpSpPr>
        <p:grpSpPr>
          <a:xfrm>
            <a:off x="3483817" y="4504058"/>
            <a:ext cx="6629400" cy="1738414"/>
            <a:chOff x="2579204" y="1882706"/>
            <a:chExt cx="6629400" cy="1738414"/>
          </a:xfrm>
        </p:grpSpPr>
        <p:pic>
          <p:nvPicPr>
            <p:cNvPr id="97" name="Google Shape;97;p2"/>
            <p:cNvPicPr preferRelativeResize="0"/>
            <p:nvPr/>
          </p:nvPicPr>
          <p:blipFill rotWithShape="1">
            <a:blip r:embed="rId5">
              <a:alphaModFix/>
            </a:blip>
            <a:srcRect/>
            <a:stretch/>
          </p:blipFill>
          <p:spPr>
            <a:xfrm>
              <a:off x="4627079" y="1882706"/>
              <a:ext cx="2533650" cy="1047750"/>
            </a:xfrm>
            <a:prstGeom prst="rect">
              <a:avLst/>
            </a:prstGeom>
            <a:noFill/>
            <a:ln>
              <a:noFill/>
            </a:ln>
          </p:spPr>
        </p:pic>
        <p:sp>
          <p:nvSpPr>
            <p:cNvPr id="98" name="Google Shape;98;p2"/>
            <p:cNvSpPr txBox="1"/>
            <p:nvPr/>
          </p:nvSpPr>
          <p:spPr>
            <a:xfrm>
              <a:off x="2579204" y="2913234"/>
              <a:ext cx="662940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COORDINA ORGANIZACIÓN DE EMPRESAS Y</a:t>
              </a:r>
              <a:br>
                <a:rPr lang="en-US" sz="1000" b="0" i="0" u="none" strike="noStrike" cap="none">
                  <a:solidFill>
                    <a:srgbClr val="203864"/>
                  </a:solidFill>
                  <a:latin typeface="Roboto"/>
                  <a:ea typeface="Roboto"/>
                  <a:cs typeface="Roboto"/>
                  <a:sym typeface="Roboto"/>
                </a:rPr>
              </a:br>
              <a:r>
                <a:rPr lang="en-US" sz="1000" b="0" i="0" u="none" strike="noStrike" cap="none">
                  <a:solidFill>
                    <a:srgbClr val="203864"/>
                  </a:solidFill>
                  <a:latin typeface="Roboto"/>
                  <a:ea typeface="Roboto"/>
                  <a:cs typeface="Roboto"/>
                  <a:sym typeface="Roboto"/>
                </a:rPr>
                <a:t>RECURSOS HUMANOS, S.L.</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6">
                    <a:extLst>
                      <a:ext uri="{A12FA001-AC4F-418D-AE19-62706E023703}">
                        <ahyp:hlinkClr xmlns:ahyp="http://schemas.microsoft.com/office/drawing/2018/hyperlinkcolor" xmlns="" val="tx"/>
                      </a:ext>
                    </a:extLst>
                  </a:hlinkClick>
                </a:rPr>
                <a:t>coordina-oerh.com</a:t>
              </a:r>
              <a:endParaRPr sz="1000" b="0" i="0" u="none" strike="noStrike" cap="none">
                <a:solidFill>
                  <a:srgbClr val="414042"/>
                </a:solidFill>
                <a:latin typeface="Roboto"/>
                <a:ea typeface="Roboto"/>
                <a:cs typeface="Roboto"/>
                <a:sym typeface="Roboto"/>
              </a:endParaRPr>
            </a:p>
          </p:txBody>
        </p:sp>
      </p:grpSp>
      <p:grpSp>
        <p:nvGrpSpPr>
          <p:cNvPr id="99" name="Google Shape;99;p2"/>
          <p:cNvGrpSpPr/>
          <p:nvPr/>
        </p:nvGrpSpPr>
        <p:grpSpPr>
          <a:xfrm>
            <a:off x="3020318" y="1776505"/>
            <a:ext cx="6634368" cy="1584248"/>
            <a:chOff x="6639106" y="2919412"/>
            <a:chExt cx="6634368" cy="1584248"/>
          </a:xfrm>
        </p:grpSpPr>
        <p:pic>
          <p:nvPicPr>
            <p:cNvPr id="100" name="Google Shape;100;p2"/>
            <p:cNvPicPr preferRelativeResize="0"/>
            <p:nvPr/>
          </p:nvPicPr>
          <p:blipFill rotWithShape="1">
            <a:blip r:embed="rId7">
              <a:alphaModFix/>
            </a:blip>
            <a:srcRect/>
            <a:stretch/>
          </p:blipFill>
          <p:spPr>
            <a:xfrm>
              <a:off x="8684703" y="2919412"/>
              <a:ext cx="2543175" cy="1047750"/>
            </a:xfrm>
            <a:prstGeom prst="rect">
              <a:avLst/>
            </a:prstGeom>
            <a:noFill/>
            <a:ln>
              <a:noFill/>
            </a:ln>
          </p:spPr>
        </p:pic>
        <p:sp>
          <p:nvSpPr>
            <p:cNvPr id="101" name="Google Shape;101;p2"/>
            <p:cNvSpPr txBox="1"/>
            <p:nvPr/>
          </p:nvSpPr>
          <p:spPr>
            <a:xfrm>
              <a:off x="6639106" y="3949662"/>
              <a:ext cx="6634368"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PROLEPSIS</a:t>
              </a:r>
              <a:endParaRPr/>
            </a:p>
            <a:p>
              <a:pPr marL="0" marR="0" lvl="0" indent="0" algn="ctr" rtl="0">
                <a:spcBef>
                  <a:spcPts val="0"/>
                </a:spcBef>
                <a:spcAft>
                  <a:spcPts val="0"/>
                </a:spcAft>
                <a:buNone/>
              </a:pPr>
              <a:r>
                <a:rPr lang="en-US" sz="1000" b="0" i="0" u="none" strike="noStrike" cap="none">
                  <a:solidFill>
                    <a:srgbClr val="666666"/>
                  </a:solidFill>
                  <a:latin typeface="Roboto"/>
                  <a:ea typeface="Roboto"/>
                  <a:cs typeface="Roboto"/>
                  <a:sym typeface="Roboto"/>
                </a:rPr>
                <a:t>ATHENES, GRECE</a:t>
              </a:r>
              <a:br>
                <a:rPr lang="en-US" sz="1000" b="0" i="0" u="none" strike="noStrike" cap="none">
                  <a:solidFill>
                    <a:srgbClr val="666666"/>
                  </a:solidFill>
                  <a:latin typeface="Roboto"/>
                  <a:ea typeface="Roboto"/>
                  <a:cs typeface="Roboto"/>
                  <a:sym typeface="Roboto"/>
                </a:rPr>
              </a:br>
              <a:r>
                <a:rPr lang="en-US" sz="1000" b="0" i="0" u="sng" strike="noStrike" cap="none">
                  <a:solidFill>
                    <a:srgbClr val="D71920"/>
                  </a:solidFill>
                  <a:latin typeface="Roboto"/>
                  <a:ea typeface="Roboto"/>
                  <a:cs typeface="Roboto"/>
                  <a:sym typeface="Roboto"/>
                  <a:hlinkClick r:id="rId8">
                    <a:extLst>
                      <a:ext uri="{A12FA001-AC4F-418D-AE19-62706E023703}">
                        <ahyp:hlinkClr xmlns:ahyp="http://schemas.microsoft.com/office/drawing/2018/hyperlinkcolor" xmlns="" val="tx"/>
                      </a:ext>
                    </a:extLst>
                  </a:hlinkClick>
                </a:rPr>
                <a:t>www.prolepsis.gr</a:t>
              </a:r>
              <a:endParaRPr sz="1000" b="0" i="0" u="none" strike="noStrike" cap="none">
                <a:solidFill>
                  <a:srgbClr val="666666"/>
                </a:solidFill>
                <a:latin typeface="Roboto"/>
                <a:ea typeface="Roboto"/>
                <a:cs typeface="Roboto"/>
                <a:sym typeface="Roboto"/>
              </a:endParaRPr>
            </a:p>
          </p:txBody>
        </p:sp>
      </p:grpSp>
      <p:grpSp>
        <p:nvGrpSpPr>
          <p:cNvPr id="102" name="Google Shape;102;p2"/>
          <p:cNvGrpSpPr/>
          <p:nvPr/>
        </p:nvGrpSpPr>
        <p:grpSpPr>
          <a:xfrm>
            <a:off x="-1974174" y="1729933"/>
            <a:ext cx="6952420" cy="1601615"/>
            <a:chOff x="-1240501" y="3160643"/>
            <a:chExt cx="6952420" cy="1601615"/>
          </a:xfrm>
        </p:grpSpPr>
        <p:pic>
          <p:nvPicPr>
            <p:cNvPr id="103" name="Google Shape;103;p2"/>
            <p:cNvPicPr preferRelativeResize="0"/>
            <p:nvPr/>
          </p:nvPicPr>
          <p:blipFill rotWithShape="1">
            <a:blip r:embed="rId9">
              <a:alphaModFix/>
            </a:blip>
            <a:srcRect/>
            <a:stretch/>
          </p:blipFill>
          <p:spPr>
            <a:xfrm>
              <a:off x="964123" y="3160643"/>
              <a:ext cx="2543175" cy="1038225"/>
            </a:xfrm>
            <a:prstGeom prst="rect">
              <a:avLst/>
            </a:prstGeom>
            <a:noFill/>
            <a:ln>
              <a:noFill/>
            </a:ln>
          </p:spPr>
        </p:pic>
        <p:sp>
          <p:nvSpPr>
            <p:cNvPr id="104" name="Google Shape;104;p2"/>
            <p:cNvSpPr txBox="1"/>
            <p:nvPr/>
          </p:nvSpPr>
          <p:spPr>
            <a:xfrm>
              <a:off x="-1240501" y="4208260"/>
              <a:ext cx="695242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UNIVERSITAT DE VALENCIA</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0">
                    <a:extLst>
                      <a:ext uri="{A12FA001-AC4F-418D-AE19-62706E023703}">
                        <ahyp:hlinkClr xmlns:ahyp="http://schemas.microsoft.com/office/drawing/2018/hyperlinkcolor" xmlns="" val="tx"/>
                      </a:ext>
                    </a:extLst>
                  </a:hlinkClick>
                </a:rPr>
                <a:t>www.uv.es</a:t>
              </a:r>
              <a:endParaRPr sz="1000" b="0" i="0" u="none" strike="noStrike" cap="none">
                <a:solidFill>
                  <a:srgbClr val="414042"/>
                </a:solidFill>
                <a:latin typeface="Roboto"/>
                <a:ea typeface="Roboto"/>
                <a:cs typeface="Roboto"/>
                <a:sym typeface="Roboto"/>
              </a:endParaRPr>
            </a:p>
          </p:txBody>
        </p:sp>
      </p:grpSp>
      <p:grpSp>
        <p:nvGrpSpPr>
          <p:cNvPr id="105" name="Google Shape;105;p2"/>
          <p:cNvGrpSpPr/>
          <p:nvPr/>
        </p:nvGrpSpPr>
        <p:grpSpPr>
          <a:xfrm>
            <a:off x="2776075" y="4478327"/>
            <a:ext cx="2543175" cy="1592961"/>
            <a:chOff x="4517932" y="3531206"/>
            <a:chExt cx="2543175" cy="1592961"/>
          </a:xfrm>
        </p:grpSpPr>
        <p:pic>
          <p:nvPicPr>
            <p:cNvPr id="106" name="Google Shape;106;p2"/>
            <p:cNvPicPr preferRelativeResize="0"/>
            <p:nvPr/>
          </p:nvPicPr>
          <p:blipFill rotWithShape="1">
            <a:blip r:embed="rId11">
              <a:alphaModFix/>
            </a:blip>
            <a:srcRect/>
            <a:stretch/>
          </p:blipFill>
          <p:spPr>
            <a:xfrm>
              <a:off x="4517932" y="3531206"/>
              <a:ext cx="2543175" cy="1020916"/>
            </a:xfrm>
            <a:prstGeom prst="rect">
              <a:avLst/>
            </a:prstGeom>
            <a:noFill/>
            <a:ln>
              <a:noFill/>
            </a:ln>
          </p:spPr>
        </p:pic>
        <p:sp>
          <p:nvSpPr>
            <p:cNvPr id="107" name="Google Shape;107;p2"/>
            <p:cNvSpPr txBox="1"/>
            <p:nvPr/>
          </p:nvSpPr>
          <p:spPr>
            <a:xfrm>
              <a:off x="4824413" y="4570169"/>
              <a:ext cx="2037497"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media k GmbH</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Bad Mergentheim, ALLEMAGNE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2">
                    <a:extLst>
                      <a:ext uri="{A12FA001-AC4F-418D-AE19-62706E023703}">
                        <ahyp:hlinkClr xmlns:ahyp="http://schemas.microsoft.com/office/drawing/2018/hyperlinkcolor" xmlns="" val="tx"/>
                      </a:ext>
                    </a:extLst>
                  </a:hlinkClick>
                </a:rPr>
                <a:t>www.media-k.eu</a:t>
              </a:r>
              <a:endParaRPr sz="1000" b="0" i="0" u="none" strike="noStrike" cap="none">
                <a:solidFill>
                  <a:srgbClr val="414042"/>
                </a:solidFill>
                <a:latin typeface="Roboto"/>
                <a:ea typeface="Roboto"/>
                <a:cs typeface="Roboto"/>
                <a:sym typeface="Roboto"/>
              </a:endParaRPr>
            </a:p>
          </p:txBody>
        </p:sp>
      </p:grpSp>
      <p:grpSp>
        <p:nvGrpSpPr>
          <p:cNvPr id="108" name="Google Shape;108;p2"/>
          <p:cNvGrpSpPr/>
          <p:nvPr/>
        </p:nvGrpSpPr>
        <p:grpSpPr>
          <a:xfrm>
            <a:off x="2859813" y="1422238"/>
            <a:ext cx="1973150" cy="2726448"/>
            <a:chOff x="9320178" y="2976204"/>
            <a:chExt cx="1973150" cy="2726448"/>
          </a:xfrm>
        </p:grpSpPr>
        <p:pic>
          <p:nvPicPr>
            <p:cNvPr id="109" name="Google Shape;109;p2"/>
            <p:cNvPicPr preferRelativeResize="0"/>
            <p:nvPr/>
          </p:nvPicPr>
          <p:blipFill rotWithShape="1">
            <a:blip r:embed="rId13">
              <a:alphaModFix/>
            </a:blip>
            <a:srcRect/>
            <a:stretch/>
          </p:blipFill>
          <p:spPr>
            <a:xfrm>
              <a:off x="9320178" y="2976204"/>
              <a:ext cx="1962150" cy="2152650"/>
            </a:xfrm>
            <a:prstGeom prst="rect">
              <a:avLst/>
            </a:prstGeom>
            <a:noFill/>
            <a:ln>
              <a:noFill/>
            </a:ln>
          </p:spPr>
        </p:pic>
        <p:sp>
          <p:nvSpPr>
            <p:cNvPr id="110" name="Google Shape;110;p2"/>
            <p:cNvSpPr txBox="1"/>
            <p:nvPr/>
          </p:nvSpPr>
          <p:spPr>
            <a:xfrm>
              <a:off x="9331178" y="5148654"/>
              <a:ext cx="196215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OXFAM ITALIA INTERCULTURA</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AREZZO, ITALIE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4">
                    <a:extLst>
                      <a:ext uri="{A12FA001-AC4F-418D-AE19-62706E023703}">
                        <ahyp:hlinkClr xmlns:ahyp="http://schemas.microsoft.com/office/drawing/2018/hyperlinkcolor" xmlns="" val="tx"/>
                      </a:ext>
                    </a:extLst>
                  </a:hlinkClick>
                </a:rPr>
                <a:t>www.oxfamitalia.org/</a:t>
              </a:r>
              <a:endParaRPr sz="1000" b="0" i="0" u="none" strike="noStrike" cap="none">
                <a:solidFill>
                  <a:srgbClr val="414042"/>
                </a:solidFill>
                <a:latin typeface="Roboto"/>
                <a:ea typeface="Roboto"/>
                <a:cs typeface="Roboto"/>
                <a:sym typeface="Roboto"/>
              </a:endParaRPr>
            </a:p>
          </p:txBody>
        </p:sp>
      </p:grpSp>
      <p:sp>
        <p:nvSpPr>
          <p:cNvPr id="111" name="Google Shape;111;p2"/>
          <p:cNvSpPr txBox="1"/>
          <p:nvPr/>
        </p:nvSpPr>
        <p:spPr>
          <a:xfrm>
            <a:off x="5662539" y="3702651"/>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CONNEXIONS</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ATHENES, GRECE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5">
                  <a:extLst>
                    <a:ext uri="{A12FA001-AC4F-418D-AE19-62706E023703}">
                      <ahyp:hlinkClr xmlns:ahyp="http://schemas.microsoft.com/office/drawing/2018/hyperlinkcolor" xmlns="" val="tx"/>
                    </a:ext>
                  </a:extLst>
                </a:hlinkClick>
              </a:rPr>
              <a:t>www.connexions.gr </a:t>
            </a:r>
            <a:endParaRPr sz="1100" b="0" i="0" u="none" strike="noStrike" cap="none">
              <a:solidFill>
                <a:srgbClr val="414042"/>
              </a:solidFill>
              <a:latin typeface="Roboto"/>
              <a:ea typeface="Roboto"/>
              <a:cs typeface="Roboto"/>
              <a:sym typeface="Roboto"/>
            </a:endParaRPr>
          </a:p>
        </p:txBody>
      </p:sp>
      <p:pic>
        <p:nvPicPr>
          <p:cNvPr id="112" name="Google Shape;112;p2"/>
          <p:cNvPicPr preferRelativeResize="0"/>
          <p:nvPr/>
        </p:nvPicPr>
        <p:blipFill rotWithShape="1">
          <a:blip r:embed="rId16">
            <a:alphaModFix/>
          </a:blip>
          <a:srcRect/>
          <a:stretch/>
        </p:blipFill>
        <p:spPr>
          <a:xfrm>
            <a:off x="588861" y="4109931"/>
            <a:ext cx="2083037" cy="1322563"/>
          </a:xfrm>
          <a:prstGeom prst="rect">
            <a:avLst/>
          </a:prstGeom>
          <a:noFill/>
          <a:ln>
            <a:noFill/>
          </a:ln>
        </p:spPr>
      </p:pic>
      <p:pic>
        <p:nvPicPr>
          <p:cNvPr id="113" name="Google Shape;113;p2"/>
          <p:cNvPicPr preferRelativeResize="0"/>
          <p:nvPr/>
        </p:nvPicPr>
        <p:blipFill rotWithShape="1">
          <a:blip r:embed="rId17">
            <a:alphaModFix/>
          </a:blip>
          <a:srcRect/>
          <a:stretch/>
        </p:blipFill>
        <p:spPr>
          <a:xfrm>
            <a:off x="8766354" y="4519731"/>
            <a:ext cx="2158782" cy="886067"/>
          </a:xfrm>
          <a:prstGeom prst="rect">
            <a:avLst/>
          </a:prstGeom>
          <a:noFill/>
          <a:ln>
            <a:noFill/>
          </a:ln>
        </p:spPr>
      </p:pic>
      <p:sp>
        <p:nvSpPr>
          <p:cNvPr id="114" name="Google Shape;114;p2"/>
          <p:cNvSpPr txBox="1"/>
          <p:nvPr/>
        </p:nvSpPr>
        <p:spPr>
          <a:xfrm>
            <a:off x="5662539" y="55515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AMSED</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STRASBOURG, FRANCE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8">
                  <a:extLst>
                    <a:ext uri="{A12FA001-AC4F-418D-AE19-62706E023703}">
                      <ahyp:hlinkClr xmlns:ahyp="http://schemas.microsoft.com/office/drawing/2018/hyperlinkcolor" xmlns="" val="tx"/>
                    </a:ext>
                  </a:extLst>
                </a:hlinkClick>
              </a:rPr>
              <a:t>www.amsed.fr </a:t>
            </a:r>
            <a:endParaRPr sz="1100" b="0" i="0" u="none" strike="noStrike" cap="none">
              <a:solidFill>
                <a:srgbClr val="414042"/>
              </a:solidFill>
              <a:latin typeface="Roboto"/>
              <a:ea typeface="Roboto"/>
              <a:cs typeface="Roboto"/>
              <a:sym typeface="Roboto"/>
            </a:endParaRPr>
          </a:p>
        </p:txBody>
      </p:sp>
      <p:sp>
        <p:nvSpPr>
          <p:cNvPr id="115" name="Google Shape;115;p2"/>
          <p:cNvSpPr txBox="1"/>
          <p:nvPr/>
        </p:nvSpPr>
        <p:spPr>
          <a:xfrm>
            <a:off x="-2994706" y="54947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RESET</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CHYPRE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9">
                  <a:extLst>
                    <a:ext uri="{A12FA001-AC4F-418D-AE19-62706E023703}">
                      <ahyp:hlinkClr xmlns:ahyp="http://schemas.microsoft.com/office/drawing/2018/hyperlinkcolor" xmlns="" val="tx"/>
                    </a:ext>
                  </a:extLst>
                </a:hlinkClick>
              </a:rPr>
              <a:t>www.resetcy.com  </a:t>
            </a:r>
            <a:endParaRPr sz="1100" b="0" i="0" u="none" strike="noStrike" cap="none">
              <a:solidFill>
                <a:srgbClr val="414042"/>
              </a:solidFill>
              <a:latin typeface="Roboto"/>
              <a:ea typeface="Roboto"/>
              <a:cs typeface="Roboto"/>
              <a:sym typeface="Roboto"/>
            </a:endParaRPr>
          </a:p>
        </p:txBody>
      </p:sp>
      <p:pic>
        <p:nvPicPr>
          <p:cNvPr id="116" name="Google Shape;116;p2" descr="Εικόνα που περιέχει γραφικά, κείμενο, γραφιστική, γραμματοσειρά&#10;&#10;Περιγραφή που δημιουργήθηκε αυτόματα"/>
          <p:cNvPicPr preferRelativeResize="0"/>
          <p:nvPr/>
        </p:nvPicPr>
        <p:blipFill rotWithShape="1">
          <a:blip r:embed="rId20">
            <a:alphaModFix/>
          </a:blip>
          <a:srcRect/>
          <a:stretch/>
        </p:blipFill>
        <p:spPr>
          <a:xfrm>
            <a:off x="6337502" y="3609276"/>
            <a:ext cx="2687298" cy="812537"/>
          </a:xfrm>
          <a:prstGeom prst="rect">
            <a:avLst/>
          </a:prstGeom>
          <a:noFill/>
          <a:ln>
            <a:noFill/>
          </a:ln>
        </p:spPr>
      </p:pic>
      <p:pic>
        <p:nvPicPr>
          <p:cNvPr id="117" name="Google Shape;117;p2" descr="A close up of a logo&#10;&#10;Description automatically generated"/>
          <p:cNvPicPr preferRelativeResize="0"/>
          <p:nvPr/>
        </p:nvPicPr>
        <p:blipFill rotWithShape="1">
          <a:blip r:embed="rId21">
            <a:alphaModFix/>
          </a:blip>
          <a:srcRect/>
          <a:stretch/>
        </p:blipFill>
        <p:spPr>
          <a:xfrm>
            <a:off x="267150" y="1608940"/>
            <a:ext cx="2543175" cy="1038225"/>
          </a:xfrm>
          <a:prstGeom prst="rect">
            <a:avLst/>
          </a:prstGeom>
          <a:noFill/>
          <a:ln>
            <a:noFill/>
          </a:ln>
        </p:spPr>
      </p:pic>
      <p:pic>
        <p:nvPicPr>
          <p:cNvPr id="118" name="Google Shape;118;p2"/>
          <p:cNvPicPr preferRelativeResize="0"/>
          <p:nvPr/>
        </p:nvPicPr>
        <p:blipFill rotWithShape="1">
          <a:blip r:embed="rId22">
            <a:alphaModFix/>
          </a:blip>
          <a:srcRect/>
          <a:stretch/>
        </p:blipFill>
        <p:spPr>
          <a:xfrm>
            <a:off x="2949707" y="1129701"/>
            <a:ext cx="1971950" cy="2238687"/>
          </a:xfrm>
          <a:prstGeom prst="rect">
            <a:avLst/>
          </a:prstGeom>
          <a:noFill/>
          <a:ln>
            <a:noFill/>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20"/>
          <p:cNvSpPr/>
          <p:nvPr/>
        </p:nvSpPr>
        <p:spPr>
          <a:xfrm>
            <a:off x="2105025" y="1181100"/>
            <a:ext cx="7534200" cy="1252200"/>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Les symptômes de la ménopause sont les mêmes pour toutes les femmes.</a:t>
            </a:r>
            <a:endParaRPr sz="2000" b="1">
              <a:solidFill>
                <a:srgbClr val="203864"/>
              </a:solidFill>
              <a:latin typeface="Calibri"/>
              <a:ea typeface="Calibri"/>
              <a:cs typeface="Calibri"/>
              <a:sym typeface="Calibri"/>
            </a:endParaRPr>
          </a:p>
        </p:txBody>
      </p:sp>
      <p:sp>
        <p:nvSpPr>
          <p:cNvPr id="346" name="Google Shape;346;p20"/>
          <p:cNvSpPr/>
          <p:nvPr/>
        </p:nvSpPr>
        <p:spPr>
          <a:xfrm>
            <a:off x="-3" y="0"/>
            <a:ext cx="713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47" name="Google Shape;347;p20"/>
          <p:cNvSpPr txBox="1"/>
          <p:nvPr/>
        </p:nvSpPr>
        <p:spPr>
          <a:xfrm>
            <a:off x="713100" y="0"/>
            <a:ext cx="5552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200" b="1">
                <a:solidFill>
                  <a:srgbClr val="000000"/>
                </a:solidFill>
                <a:latin typeface="Calibri"/>
                <a:ea typeface="Calibri"/>
                <a:cs typeface="Calibri"/>
                <a:sym typeface="Calibri"/>
              </a:rPr>
              <a:t>Santé des femmes et applications pertinentes  </a:t>
            </a:r>
            <a:endParaRPr/>
          </a:p>
        </p:txBody>
      </p:sp>
      <p:sp>
        <p:nvSpPr>
          <p:cNvPr id="348" name="Google Shape;348;p20"/>
          <p:cNvSpPr/>
          <p:nvPr/>
        </p:nvSpPr>
        <p:spPr>
          <a:xfrm>
            <a:off x="80372" y="89875"/>
            <a:ext cx="632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a:solidFill>
                  <a:srgbClr val="FFFFFF"/>
                </a:solidFill>
                <a:latin typeface="Gill Sans"/>
                <a:ea typeface="Gill Sans"/>
                <a:cs typeface="Gill Sans"/>
                <a:sym typeface="Gill Sans"/>
              </a:rPr>
              <a:t>7.3 </a:t>
            </a:r>
            <a:endParaRPr sz="2200" b="1">
              <a:solidFill>
                <a:srgbClr val="FFFFFF"/>
              </a:solidFill>
              <a:latin typeface="Gill Sans"/>
              <a:ea typeface="Gill Sans"/>
              <a:cs typeface="Gill Sans"/>
              <a:sym typeface="Gill Sans"/>
            </a:endParaRPr>
          </a:p>
        </p:txBody>
      </p:sp>
      <p:sp>
        <p:nvSpPr>
          <p:cNvPr id="10" name="Ορθογώνιο 9">
            <a:extLst>
              <a:ext uri="{FF2B5EF4-FFF2-40B4-BE49-F238E27FC236}">
                <a16:creationId xmlns:a16="http://schemas.microsoft.com/office/drawing/2014/main" id="{88178301-C8A7-4724-8CF8-344EAE75664C}"/>
              </a:ext>
            </a:extLst>
          </p:cNvPr>
          <p:cNvSpPr/>
          <p:nvPr/>
        </p:nvSpPr>
        <p:spPr>
          <a:xfrm>
            <a:off x="2255708" y="3123736"/>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2000" dirty="0" err="1" smtClean="0"/>
              <a:t>Vrai</a:t>
            </a:r>
            <a:endParaRPr lang="el-GR" sz="2000" dirty="0"/>
          </a:p>
        </p:txBody>
      </p:sp>
      <p:sp>
        <p:nvSpPr>
          <p:cNvPr id="11" name="Ορθογώνιο 10">
            <a:extLst>
              <a:ext uri="{FF2B5EF4-FFF2-40B4-BE49-F238E27FC236}">
                <a16:creationId xmlns:a16="http://schemas.microsoft.com/office/drawing/2014/main" id="{E448F981-31BC-4A5C-A52A-2CB296CA1B95}"/>
              </a:ext>
            </a:extLst>
          </p:cNvPr>
          <p:cNvSpPr/>
          <p:nvPr/>
        </p:nvSpPr>
        <p:spPr>
          <a:xfrm>
            <a:off x="6134025" y="312373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2000" dirty="0" smtClean="0"/>
              <a:t>Faux</a:t>
            </a:r>
            <a:endParaRPr lang="el-GR" sz="20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0"/>
                                        </p:tgtEl>
                                        <p:attrNameLst>
                                          <p:attrName>fillcolor</p:attrName>
                                        </p:attrNameLst>
                                      </p:cBhvr>
                                      <p:to>
                                        <a:srgbClr val="C01E24"/>
                                      </p:to>
                                    </p:animClr>
                                    <p:set>
                                      <p:cBhvr>
                                        <p:cTn id="7" dur="2000" fill="hold"/>
                                        <p:tgtEl>
                                          <p:spTgt spid="10"/>
                                        </p:tgtEl>
                                        <p:attrNameLst>
                                          <p:attrName>fill.type</p:attrName>
                                        </p:attrNameLst>
                                      </p:cBhvr>
                                      <p:to>
                                        <p:strVal val="solid"/>
                                      </p:to>
                                    </p:set>
                                    <p:set>
                                      <p:cBhvr>
                                        <p:cTn id="8" dur="200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9" restart="whenNotActive" fill="hold" evtFilter="cancelBubble" nodeType="interactiveSeq">
                <p:stCondLst>
                  <p:cond evt="onClick" delay="0">
                    <p:tgtEl>
                      <p:spTgt spid="11"/>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1"/>
                                        </p:tgtEl>
                                        <p:attrNameLst>
                                          <p:attrName>fillcolor</p:attrName>
                                        </p:attrNameLst>
                                      </p:cBhvr>
                                      <p:to>
                                        <a:srgbClr val="538135"/>
                                      </p:to>
                                    </p:animClr>
                                    <p:set>
                                      <p:cBhvr>
                                        <p:cTn id="14" dur="2000" fill="hold"/>
                                        <p:tgtEl>
                                          <p:spTgt spid="11"/>
                                        </p:tgtEl>
                                        <p:attrNameLst>
                                          <p:attrName>fill.type</p:attrName>
                                        </p:attrNameLst>
                                      </p:cBhvr>
                                      <p:to>
                                        <p:strVal val="solid"/>
                                      </p:to>
                                    </p:set>
                                    <p:set>
                                      <p:cBhvr>
                                        <p:cTn id="15"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21"/>
          <p:cNvSpPr/>
          <p:nvPr/>
        </p:nvSpPr>
        <p:spPr>
          <a:xfrm>
            <a:off x="2105025" y="1181100"/>
            <a:ext cx="7534200" cy="904800"/>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L'une des meilleures caractéristiques de certaines applications pour la ménopause est un suivi qui permet aux utilisateurs de prendre note de leurs symptômes, de leur fréquence et de leur gravité.</a:t>
            </a:r>
            <a:endParaRPr sz="2000" b="1">
              <a:solidFill>
                <a:srgbClr val="203864"/>
              </a:solidFill>
              <a:latin typeface="Calibri"/>
              <a:ea typeface="Calibri"/>
              <a:cs typeface="Calibri"/>
              <a:sym typeface="Calibri"/>
            </a:endParaRPr>
          </a:p>
        </p:txBody>
      </p:sp>
      <p:sp>
        <p:nvSpPr>
          <p:cNvPr id="357" name="Google Shape;357;p21"/>
          <p:cNvSpPr/>
          <p:nvPr/>
        </p:nvSpPr>
        <p:spPr>
          <a:xfrm>
            <a:off x="-3" y="0"/>
            <a:ext cx="713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58" name="Google Shape;358;p21"/>
          <p:cNvSpPr txBox="1"/>
          <p:nvPr/>
        </p:nvSpPr>
        <p:spPr>
          <a:xfrm>
            <a:off x="713100" y="0"/>
            <a:ext cx="5552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200" b="1">
                <a:solidFill>
                  <a:srgbClr val="000000"/>
                </a:solidFill>
                <a:latin typeface="Calibri"/>
                <a:ea typeface="Calibri"/>
                <a:cs typeface="Calibri"/>
                <a:sym typeface="Calibri"/>
              </a:rPr>
              <a:t>Santé des femmes et applications pertinentes  </a:t>
            </a:r>
            <a:endParaRPr/>
          </a:p>
        </p:txBody>
      </p:sp>
      <p:sp>
        <p:nvSpPr>
          <p:cNvPr id="359" name="Google Shape;359;p21"/>
          <p:cNvSpPr/>
          <p:nvPr/>
        </p:nvSpPr>
        <p:spPr>
          <a:xfrm>
            <a:off x="80372" y="89875"/>
            <a:ext cx="632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a:solidFill>
                  <a:srgbClr val="FFFFFF"/>
                </a:solidFill>
                <a:latin typeface="Gill Sans"/>
                <a:ea typeface="Gill Sans"/>
                <a:cs typeface="Gill Sans"/>
                <a:sym typeface="Gill Sans"/>
              </a:rPr>
              <a:t>7.3 </a:t>
            </a:r>
            <a:endParaRPr sz="2200" b="1">
              <a:solidFill>
                <a:srgbClr val="FFFFFF"/>
              </a:solidFill>
              <a:latin typeface="Gill Sans"/>
              <a:ea typeface="Gill Sans"/>
              <a:cs typeface="Gill Sans"/>
              <a:sym typeface="Gill Sans"/>
            </a:endParaRPr>
          </a:p>
        </p:txBody>
      </p:sp>
      <p:sp>
        <p:nvSpPr>
          <p:cNvPr id="8" name="Ορθογώνιο 7">
            <a:extLst>
              <a:ext uri="{FF2B5EF4-FFF2-40B4-BE49-F238E27FC236}">
                <a16:creationId xmlns:a16="http://schemas.microsoft.com/office/drawing/2014/main" id="{88178301-C8A7-4724-8CF8-344EAE75664C}"/>
              </a:ext>
            </a:extLst>
          </p:cNvPr>
          <p:cNvSpPr/>
          <p:nvPr/>
        </p:nvSpPr>
        <p:spPr>
          <a:xfrm>
            <a:off x="6134025" y="2944982"/>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smtClean="0"/>
              <a:t>Faux</a:t>
            </a:r>
            <a:endParaRPr lang="el-GR" sz="1800" dirty="0"/>
          </a:p>
        </p:txBody>
      </p:sp>
      <p:sp>
        <p:nvSpPr>
          <p:cNvPr id="9" name="Ορθογώνιο 8">
            <a:extLst>
              <a:ext uri="{FF2B5EF4-FFF2-40B4-BE49-F238E27FC236}">
                <a16:creationId xmlns:a16="http://schemas.microsoft.com/office/drawing/2014/main" id="{E448F981-31BC-4A5C-A52A-2CB296CA1B95}"/>
              </a:ext>
            </a:extLst>
          </p:cNvPr>
          <p:cNvSpPr/>
          <p:nvPr/>
        </p:nvSpPr>
        <p:spPr>
          <a:xfrm>
            <a:off x="2105025" y="2944983"/>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err="1" smtClean="0"/>
              <a:t>Vrai</a:t>
            </a:r>
            <a:endParaRPr lang="el-GR" sz="18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rgbClr val="C01E24"/>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9" restart="whenNotActive" fill="hold" evtFilter="cancelBubble" nodeType="interactiveSeq">
                <p:stCondLst>
                  <p:cond evt="onClick" delay="0">
                    <p:tgtEl>
                      <p:spTgt spid="9"/>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9"/>
                                        </p:tgtEl>
                                        <p:attrNameLst>
                                          <p:attrName>fillcolor</p:attrName>
                                        </p:attrNameLst>
                                      </p:cBhvr>
                                      <p:to>
                                        <a:srgbClr val="538135"/>
                                      </p:to>
                                    </p:animClr>
                                    <p:set>
                                      <p:cBhvr>
                                        <p:cTn id="14" dur="2000" fill="hold"/>
                                        <p:tgtEl>
                                          <p:spTgt spid="9"/>
                                        </p:tgtEl>
                                        <p:attrNameLst>
                                          <p:attrName>fill.type</p:attrName>
                                        </p:attrNameLst>
                                      </p:cBhvr>
                                      <p:to>
                                        <p:strVal val="solid"/>
                                      </p:to>
                                    </p:set>
                                    <p:set>
                                      <p:cBhvr>
                                        <p:cTn id="15"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22"/>
          <p:cNvSpPr/>
          <p:nvPr/>
        </p:nvSpPr>
        <p:spPr>
          <a:xfrm>
            <a:off x="2105025" y="1181100"/>
            <a:ext cx="7534200" cy="904800"/>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Les applications de santé féminine peuvent remplacer un médecin.</a:t>
            </a:r>
            <a:endParaRPr sz="2000" b="1">
              <a:solidFill>
                <a:srgbClr val="203864"/>
              </a:solidFill>
              <a:latin typeface="Calibri"/>
              <a:ea typeface="Calibri"/>
              <a:cs typeface="Calibri"/>
              <a:sym typeface="Calibri"/>
            </a:endParaRPr>
          </a:p>
        </p:txBody>
      </p:sp>
      <p:sp>
        <p:nvSpPr>
          <p:cNvPr id="368" name="Google Shape;368;p22"/>
          <p:cNvSpPr/>
          <p:nvPr/>
        </p:nvSpPr>
        <p:spPr>
          <a:xfrm>
            <a:off x="-3" y="0"/>
            <a:ext cx="713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69" name="Google Shape;369;p22"/>
          <p:cNvSpPr txBox="1"/>
          <p:nvPr/>
        </p:nvSpPr>
        <p:spPr>
          <a:xfrm>
            <a:off x="713100" y="0"/>
            <a:ext cx="5552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200" b="1">
                <a:solidFill>
                  <a:srgbClr val="000000"/>
                </a:solidFill>
                <a:latin typeface="Calibri"/>
                <a:ea typeface="Calibri"/>
                <a:cs typeface="Calibri"/>
                <a:sym typeface="Calibri"/>
              </a:rPr>
              <a:t>Santé des femmes et applications pertinentes  </a:t>
            </a:r>
            <a:endParaRPr/>
          </a:p>
        </p:txBody>
      </p:sp>
      <p:sp>
        <p:nvSpPr>
          <p:cNvPr id="370" name="Google Shape;370;p22"/>
          <p:cNvSpPr/>
          <p:nvPr/>
        </p:nvSpPr>
        <p:spPr>
          <a:xfrm>
            <a:off x="80372" y="89875"/>
            <a:ext cx="632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a:solidFill>
                  <a:srgbClr val="FFFFFF"/>
                </a:solidFill>
                <a:latin typeface="Gill Sans"/>
                <a:ea typeface="Gill Sans"/>
                <a:cs typeface="Gill Sans"/>
                <a:sym typeface="Gill Sans"/>
              </a:rPr>
              <a:t>7.3 </a:t>
            </a:r>
            <a:endParaRPr sz="2200" b="1">
              <a:solidFill>
                <a:srgbClr val="FFFFFF"/>
              </a:solidFill>
              <a:latin typeface="Gill Sans"/>
              <a:ea typeface="Gill Sans"/>
              <a:cs typeface="Gill Sans"/>
              <a:sym typeface="Gill Sans"/>
            </a:endParaRPr>
          </a:p>
        </p:txBody>
      </p:sp>
      <p:sp>
        <p:nvSpPr>
          <p:cNvPr id="8" name="Ορθογώνιο 7">
            <a:extLst>
              <a:ext uri="{FF2B5EF4-FFF2-40B4-BE49-F238E27FC236}">
                <a16:creationId xmlns:a16="http://schemas.microsoft.com/office/drawing/2014/main" id="{88178301-C8A7-4724-8CF8-344EAE75664C}"/>
              </a:ext>
            </a:extLst>
          </p:cNvPr>
          <p:cNvSpPr/>
          <p:nvPr/>
        </p:nvSpPr>
        <p:spPr>
          <a:xfrm>
            <a:off x="2104950" y="2960121"/>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err="1" smtClean="0"/>
              <a:t>Vrai</a:t>
            </a:r>
            <a:endParaRPr lang="el-GR" sz="1600" dirty="0"/>
          </a:p>
        </p:txBody>
      </p:sp>
      <p:sp>
        <p:nvSpPr>
          <p:cNvPr id="9" name="Ορθογώνιο 8">
            <a:extLst>
              <a:ext uri="{FF2B5EF4-FFF2-40B4-BE49-F238E27FC236}">
                <a16:creationId xmlns:a16="http://schemas.microsoft.com/office/drawing/2014/main" id="{E448F981-31BC-4A5C-A52A-2CB296CA1B95}"/>
              </a:ext>
            </a:extLst>
          </p:cNvPr>
          <p:cNvSpPr/>
          <p:nvPr/>
        </p:nvSpPr>
        <p:spPr>
          <a:xfrm>
            <a:off x="6134025" y="2960120"/>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smtClean="0"/>
              <a:t>Faux</a:t>
            </a:r>
            <a:endParaRPr lang="el-GR" sz="16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rgbClr val="C01E24"/>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9" restart="whenNotActive" fill="hold" evtFilter="cancelBubble" nodeType="interactiveSeq">
                <p:stCondLst>
                  <p:cond evt="onClick" delay="0">
                    <p:tgtEl>
                      <p:spTgt spid="9"/>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9"/>
                                        </p:tgtEl>
                                        <p:attrNameLst>
                                          <p:attrName>fillcolor</p:attrName>
                                        </p:attrNameLst>
                                      </p:cBhvr>
                                      <p:to>
                                        <a:srgbClr val="538135"/>
                                      </p:to>
                                    </p:animClr>
                                    <p:set>
                                      <p:cBhvr>
                                        <p:cTn id="14" dur="2000" fill="hold"/>
                                        <p:tgtEl>
                                          <p:spTgt spid="9"/>
                                        </p:tgtEl>
                                        <p:attrNameLst>
                                          <p:attrName>fill.type</p:attrName>
                                        </p:attrNameLst>
                                      </p:cBhvr>
                                      <p:to>
                                        <p:strVal val="solid"/>
                                      </p:to>
                                    </p:set>
                                    <p:set>
                                      <p:cBhvr>
                                        <p:cTn id="15"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Shape 375"/>
        <p:cNvGrpSpPr/>
        <p:nvPr/>
      </p:nvGrpSpPr>
      <p:grpSpPr>
        <a:xfrm>
          <a:off x="0" y="0"/>
          <a:ext cx="0" cy="0"/>
          <a:chOff x="0" y="0"/>
          <a:chExt cx="0" cy="0"/>
        </a:xfrm>
      </p:grpSpPr>
      <p:sp>
        <p:nvSpPr>
          <p:cNvPr id="376" name="Google Shape;376;p23"/>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77" name="Google Shape;377;p23"/>
          <p:cNvSpPr/>
          <p:nvPr/>
        </p:nvSpPr>
        <p:spPr>
          <a:xfrm flipH="1">
            <a:off x="0" y="0"/>
            <a:ext cx="6024154"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378" name="Google Shape;378;p23"/>
          <p:cNvPicPr preferRelativeResize="0"/>
          <p:nvPr/>
        </p:nvPicPr>
        <p:blipFill rotWithShape="1">
          <a:blip r:embed="rId3">
            <a:alphaModFix/>
          </a:blip>
          <a:srcRect/>
          <a:stretch/>
        </p:blipFill>
        <p:spPr>
          <a:xfrm>
            <a:off x="429768" y="3471531"/>
            <a:ext cx="2323213" cy="2323213"/>
          </a:xfrm>
          <a:prstGeom prst="rect">
            <a:avLst/>
          </a:prstGeom>
          <a:noFill/>
          <a:ln>
            <a:noFill/>
          </a:ln>
        </p:spPr>
      </p:pic>
      <p:pic>
        <p:nvPicPr>
          <p:cNvPr id="379" name="Google Shape;379;p23"/>
          <p:cNvPicPr preferRelativeResize="0"/>
          <p:nvPr/>
        </p:nvPicPr>
        <p:blipFill rotWithShape="1">
          <a:blip r:embed="rId3">
            <a:alphaModFix/>
          </a:blip>
          <a:srcRect/>
          <a:stretch/>
        </p:blipFill>
        <p:spPr>
          <a:xfrm>
            <a:off x="7476818" y="1708146"/>
            <a:ext cx="3265071" cy="3265071"/>
          </a:xfrm>
          <a:prstGeom prst="rect">
            <a:avLst/>
          </a:prstGeom>
          <a:solidFill>
            <a:srgbClr val="203864"/>
          </a:solidFill>
          <a:ln>
            <a:noFill/>
          </a:ln>
        </p:spPr>
      </p:pic>
      <p:sp>
        <p:nvSpPr>
          <p:cNvPr id="380" name="Google Shape;380;p23"/>
          <p:cNvSpPr txBox="1"/>
          <p:nvPr/>
        </p:nvSpPr>
        <p:spPr>
          <a:xfrm>
            <a:off x="340474" y="2922021"/>
            <a:ext cx="5034783" cy="228302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1E24"/>
              </a:buClr>
              <a:buSzPts val="2800"/>
              <a:buFont typeface="Calibri"/>
              <a:buNone/>
            </a:pPr>
            <a:r>
              <a:rPr lang="en-US" sz="2800">
                <a:solidFill>
                  <a:srgbClr val="C01E24"/>
                </a:solidFill>
                <a:latin typeface="Calibri"/>
                <a:ea typeface="Calibri"/>
                <a:cs typeface="Calibri"/>
                <a:sym typeface="Calibri"/>
              </a:rPr>
              <a:t>Félicitations !</a:t>
            </a:r>
            <a:br>
              <a:rPr lang="en-US" sz="2800">
                <a:solidFill>
                  <a:srgbClr val="C01E24"/>
                </a:solidFill>
                <a:latin typeface="Calibri"/>
                <a:ea typeface="Calibri"/>
                <a:cs typeface="Calibri"/>
                <a:sym typeface="Calibri"/>
              </a:rPr>
            </a:br>
            <a:r>
              <a:rPr lang="en-US" sz="2800">
                <a:solidFill>
                  <a:srgbClr val="C01E24"/>
                </a:solidFill>
                <a:latin typeface="Calibri"/>
                <a:ea typeface="Calibri"/>
                <a:cs typeface="Calibri"/>
                <a:sym typeface="Calibri"/>
              </a:rPr>
              <a:t/>
            </a:r>
            <a:br>
              <a:rPr lang="en-US" sz="2800">
                <a:solidFill>
                  <a:srgbClr val="C01E24"/>
                </a:solidFill>
                <a:latin typeface="Calibri"/>
                <a:ea typeface="Calibri"/>
                <a:cs typeface="Calibri"/>
                <a:sym typeface="Calibri"/>
              </a:rPr>
            </a:br>
            <a:r>
              <a:rPr lang="en-US" sz="2800">
                <a:solidFill>
                  <a:srgbClr val="C01E24"/>
                </a:solidFill>
                <a:latin typeface="Calibri"/>
                <a:ea typeface="Calibri"/>
                <a:cs typeface="Calibri"/>
                <a:sym typeface="Calibri"/>
              </a:rPr>
              <a:t>Vous avez terminé l'auto-apprentissage de ce module !</a:t>
            </a:r>
            <a:endParaRPr sz="2800">
              <a:solidFill>
                <a:srgbClr val="C01E24"/>
              </a:solidFill>
              <a:latin typeface="Calibri"/>
              <a:ea typeface="Calibri"/>
              <a:cs typeface="Calibri"/>
              <a:sym typeface="Calibri"/>
            </a:endParaRPr>
          </a:p>
        </p:txBody>
      </p:sp>
      <p:pic>
        <p:nvPicPr>
          <p:cNvPr id="381" name="Google Shape;381;p23" descr="Εικόνα που περιέχει κείμενο, γραμματοσειρά, λογότυπο, γραφικά&#10;&#10;Περιγραφή που δημιουργήθηκε αυτόματα"/>
          <p:cNvPicPr preferRelativeResize="0"/>
          <p:nvPr/>
        </p:nvPicPr>
        <p:blipFill rotWithShape="1">
          <a:blip r:embed="rId4">
            <a:alphaModFix/>
          </a:blip>
          <a:srcRect/>
          <a:stretch/>
        </p:blipFill>
        <p:spPr>
          <a:xfrm>
            <a:off x="197847" y="934357"/>
            <a:ext cx="5598661" cy="1438154"/>
          </a:xfrm>
          <a:prstGeom prst="rect">
            <a:avLst/>
          </a:prstGeom>
          <a:noFill/>
          <a:ln>
            <a:noFill/>
          </a:ln>
        </p:spPr>
      </p:pic>
      <p:pic>
        <p:nvPicPr>
          <p:cNvPr id="10" name="Εικόνα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
        <p:nvSpPr>
          <p:cNvPr id="11" name="Google Shape;197;p9"/>
          <p:cNvSpPr/>
          <p:nvPr/>
        </p:nvSpPr>
        <p:spPr>
          <a:xfrm>
            <a:off x="3987250" y="6328066"/>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dirty="0" err="1">
                <a:solidFill>
                  <a:srgbClr val="DDEAF6"/>
                </a:solidFill>
                <a:latin typeface="Arial"/>
                <a:ea typeface="Arial"/>
                <a:cs typeface="Arial"/>
                <a:sym typeface="Arial"/>
              </a:rPr>
              <a:t>Financé</a:t>
            </a:r>
            <a:r>
              <a:rPr lang="en-US" sz="1000" b="0" i="0" dirty="0">
                <a:solidFill>
                  <a:srgbClr val="DDEAF6"/>
                </a:solidFill>
                <a:latin typeface="Arial"/>
                <a:ea typeface="Arial"/>
                <a:cs typeface="Arial"/>
                <a:sym typeface="Arial"/>
              </a:rPr>
              <a:t> par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Les points de </a:t>
            </a:r>
            <a:r>
              <a:rPr lang="en-US" sz="1000" b="0" i="0" dirty="0" err="1">
                <a:solidFill>
                  <a:srgbClr val="DDEAF6"/>
                </a:solidFill>
                <a:latin typeface="Arial"/>
                <a:ea typeface="Arial"/>
                <a:cs typeface="Arial"/>
                <a:sym typeface="Arial"/>
              </a:rPr>
              <a:t>vue</a:t>
            </a:r>
            <a:r>
              <a:rPr lang="en-US" sz="1000" b="0" i="0" dirty="0">
                <a:solidFill>
                  <a:srgbClr val="DDEAF6"/>
                </a:solidFill>
                <a:latin typeface="Arial"/>
                <a:ea typeface="Arial"/>
                <a:cs typeface="Arial"/>
                <a:sym typeface="Arial"/>
              </a:rPr>
              <a:t> et opinions </a:t>
            </a:r>
            <a:r>
              <a:rPr lang="en-US" sz="1000" b="0" i="0" dirty="0" err="1">
                <a:solidFill>
                  <a:srgbClr val="DDEAF6"/>
                </a:solidFill>
                <a:latin typeface="Arial"/>
                <a:ea typeface="Arial"/>
                <a:cs typeface="Arial"/>
                <a:sym typeface="Arial"/>
              </a:rPr>
              <a:t>exprimés</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n'engagent</a:t>
            </a:r>
            <a:r>
              <a:rPr lang="en-US" sz="1000" b="0" i="0" dirty="0">
                <a:solidFill>
                  <a:srgbClr val="DDEAF6"/>
                </a:solidFill>
                <a:latin typeface="Arial"/>
                <a:ea typeface="Arial"/>
                <a:cs typeface="Arial"/>
                <a:sym typeface="Arial"/>
              </a:rPr>
              <a:t> que </a:t>
            </a:r>
            <a:r>
              <a:rPr lang="en-US" sz="1000" b="0" i="0" dirty="0" err="1">
                <a:solidFill>
                  <a:srgbClr val="DDEAF6"/>
                </a:solidFill>
                <a:latin typeface="Arial"/>
                <a:ea typeface="Arial"/>
                <a:cs typeface="Arial"/>
                <a:sym typeface="Arial"/>
              </a:rPr>
              <a:t>leurs</a:t>
            </a:r>
            <a:r>
              <a:rPr lang="en-US" sz="1000" b="0" i="0" dirty="0">
                <a:solidFill>
                  <a:srgbClr val="DDEAF6"/>
                </a:solidFill>
                <a:latin typeface="Arial"/>
                <a:ea typeface="Arial"/>
                <a:cs typeface="Arial"/>
                <a:sym typeface="Arial"/>
              </a:rPr>
              <a:t> auteurs et ne </a:t>
            </a:r>
            <a:r>
              <a:rPr lang="en-US" sz="1000" b="0" i="0" dirty="0" err="1">
                <a:solidFill>
                  <a:srgbClr val="DDEAF6"/>
                </a:solidFill>
                <a:latin typeface="Arial"/>
                <a:ea typeface="Arial"/>
                <a:cs typeface="Arial"/>
                <a:sym typeface="Arial"/>
              </a:rPr>
              <a:t>reflètent</a:t>
            </a:r>
            <a:r>
              <a:rPr lang="en-US" sz="1000" b="0" i="0" dirty="0">
                <a:solidFill>
                  <a:srgbClr val="DDEAF6"/>
                </a:solidFill>
                <a:latin typeface="Arial"/>
                <a:ea typeface="Arial"/>
                <a:cs typeface="Arial"/>
                <a:sym typeface="Arial"/>
              </a:rPr>
              <a:t> pas </a:t>
            </a:r>
            <a:r>
              <a:rPr lang="en-US" sz="1000" b="0" i="0" dirty="0" err="1">
                <a:solidFill>
                  <a:srgbClr val="DDEAF6"/>
                </a:solidFill>
                <a:latin typeface="Arial"/>
                <a:ea typeface="Arial"/>
                <a:cs typeface="Arial"/>
                <a:sym typeface="Arial"/>
              </a:rPr>
              <a:t>nécessairement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ceux</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ou</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l'Agence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exécutive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pour </a:t>
            </a:r>
            <a:r>
              <a:rPr lang="en-US" sz="1000" b="0" i="0" dirty="0" err="1">
                <a:solidFill>
                  <a:srgbClr val="DDEAF6"/>
                </a:solidFill>
                <a:latin typeface="Arial"/>
                <a:ea typeface="Arial"/>
                <a:cs typeface="Arial"/>
                <a:sym typeface="Arial"/>
              </a:rPr>
              <a:t>l'éducation</a:t>
            </a:r>
            <a:r>
              <a:rPr lang="en-US" sz="1000" b="0" i="0" dirty="0">
                <a:solidFill>
                  <a:srgbClr val="DDEAF6"/>
                </a:solidFill>
                <a:latin typeface="Arial"/>
                <a:ea typeface="Arial"/>
                <a:cs typeface="Arial"/>
                <a:sym typeface="Arial"/>
              </a:rPr>
              <a:t> et la culture (EACEA). Ni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ni</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l'EACEA</a:t>
            </a:r>
            <a:r>
              <a:rPr lang="en-US" sz="1000" b="0" i="0" dirty="0">
                <a:solidFill>
                  <a:srgbClr val="DDEAF6"/>
                </a:solidFill>
                <a:latin typeface="Arial"/>
                <a:ea typeface="Arial"/>
                <a:cs typeface="Arial"/>
                <a:sym typeface="Arial"/>
              </a:rPr>
              <a:t> ne </a:t>
            </a:r>
            <a:r>
              <a:rPr lang="en-US" sz="1000" b="0" i="0" dirty="0" err="1">
                <a:solidFill>
                  <a:srgbClr val="DDEAF6"/>
                </a:solidFill>
                <a:latin typeface="Arial"/>
                <a:ea typeface="Arial"/>
                <a:cs typeface="Arial"/>
                <a:sym typeface="Arial"/>
              </a:rPr>
              <a:t>peuvent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être</a:t>
            </a:r>
            <a:r>
              <a:rPr lang="en-US" sz="1000" b="0" i="0" dirty="0">
                <a:solidFill>
                  <a:srgbClr val="DDEAF6"/>
                </a:solidFill>
                <a:latin typeface="Arial"/>
                <a:ea typeface="Arial"/>
                <a:cs typeface="Arial"/>
                <a:sym typeface="Arial"/>
              </a:rPr>
              <a:t> tenues pour </a:t>
            </a:r>
            <a:r>
              <a:rPr lang="en-US" sz="1000" b="0" i="0" dirty="0" err="1">
                <a:solidFill>
                  <a:srgbClr val="DDEAF6"/>
                </a:solidFill>
                <a:latin typeface="Arial"/>
                <a:ea typeface="Arial"/>
                <a:cs typeface="Arial"/>
                <a:sym typeface="Arial"/>
              </a:rPr>
              <a:t>responsables</a:t>
            </a:r>
            <a:r>
              <a:rPr lang="en-US" sz="1000" b="0" i="0" dirty="0">
                <a:solidFill>
                  <a:srgbClr val="DDEAF6"/>
                </a:solidFill>
                <a:latin typeface="Arial"/>
                <a:ea typeface="Arial"/>
                <a:cs typeface="Arial"/>
                <a:sym typeface="Arial"/>
              </a:rPr>
              <a:t>.</a:t>
            </a:r>
            <a:endParaRPr sz="1000" dirty="0">
              <a:solidFill>
                <a:srgbClr val="DDEAF6"/>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5400"/>
              <a:buFont typeface="Gill Sans"/>
              <a:buNone/>
            </a:pPr>
            <a:r>
              <a:rPr lang="en-US" sz="4900"/>
              <a:t>Session d'auto-apprentissage :  Contenu</a:t>
            </a:r>
            <a:endParaRPr sz="4900"/>
          </a:p>
        </p:txBody>
      </p:sp>
      <p:pic>
        <p:nvPicPr>
          <p:cNvPr id="125" name="Google Shape;125;p3"/>
          <p:cNvPicPr preferRelativeResize="0"/>
          <p:nvPr/>
        </p:nvPicPr>
        <p:blipFill rotWithShape="1">
          <a:blip r:embed="rId3">
            <a:alphaModFix/>
          </a:blip>
          <a:srcRect b="59835"/>
          <a:stretch/>
        </p:blipFill>
        <p:spPr>
          <a:xfrm rot="10800000">
            <a:off x="-8250" y="-4107"/>
            <a:ext cx="12191695" cy="349261"/>
          </a:xfrm>
          <a:prstGeom prst="rect">
            <a:avLst/>
          </a:prstGeom>
          <a:noFill/>
          <a:ln>
            <a:noFill/>
          </a:ln>
        </p:spPr>
      </p:pic>
      <p:sp>
        <p:nvSpPr>
          <p:cNvPr id="126" name="Google Shape;126;p3"/>
          <p:cNvSpPr txBox="1"/>
          <p:nvPr/>
        </p:nvSpPr>
        <p:spPr>
          <a:xfrm>
            <a:off x="1512006" y="2196661"/>
            <a:ext cx="4431594" cy="461665"/>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cap="none">
                <a:solidFill>
                  <a:schemeClr val="dk1"/>
                </a:solidFill>
                <a:latin typeface="Calibri"/>
                <a:ea typeface="Calibri"/>
                <a:cs typeface="Calibri"/>
                <a:sym typeface="Calibri"/>
              </a:rPr>
              <a:t>1. Quiz et auto-évaluation</a:t>
            </a:r>
            <a:endParaRPr sz="24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4"/>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Les femmes ont toujours joué un rôle important dans la science médicale.</a:t>
            </a:r>
            <a:endParaRPr sz="2000" b="1">
              <a:solidFill>
                <a:srgbClr val="203864"/>
              </a:solidFill>
              <a:latin typeface="Calibri"/>
              <a:ea typeface="Calibri"/>
              <a:cs typeface="Calibri"/>
              <a:sym typeface="Calibri"/>
            </a:endParaRPr>
          </a:p>
        </p:txBody>
      </p:sp>
      <p:sp>
        <p:nvSpPr>
          <p:cNvPr id="135" name="Google Shape;135;p4"/>
          <p:cNvSpPr/>
          <p:nvPr/>
        </p:nvSpPr>
        <p:spPr>
          <a:xfrm>
            <a:off x="-3" y="0"/>
            <a:ext cx="713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36" name="Google Shape;136;p4"/>
          <p:cNvSpPr txBox="1"/>
          <p:nvPr/>
        </p:nvSpPr>
        <p:spPr>
          <a:xfrm>
            <a:off x="713100" y="0"/>
            <a:ext cx="5552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200" b="1">
                <a:solidFill>
                  <a:srgbClr val="000000"/>
                </a:solidFill>
                <a:latin typeface="Calibri"/>
                <a:ea typeface="Calibri"/>
                <a:cs typeface="Calibri"/>
                <a:sym typeface="Calibri"/>
              </a:rPr>
              <a:t>Santé des femmes et applications pertinentes  </a:t>
            </a:r>
            <a:endParaRPr/>
          </a:p>
        </p:txBody>
      </p:sp>
      <p:sp>
        <p:nvSpPr>
          <p:cNvPr id="137" name="Google Shape;137;p4"/>
          <p:cNvSpPr/>
          <p:nvPr/>
        </p:nvSpPr>
        <p:spPr>
          <a:xfrm>
            <a:off x="80372" y="89875"/>
            <a:ext cx="632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a:solidFill>
                  <a:srgbClr val="FFFFFF"/>
                </a:solidFill>
                <a:latin typeface="Gill Sans"/>
                <a:ea typeface="Gill Sans"/>
                <a:cs typeface="Gill Sans"/>
                <a:sym typeface="Gill Sans"/>
              </a:rPr>
              <a:t>7.3 </a:t>
            </a:r>
            <a:endParaRPr sz="2200" b="1">
              <a:solidFill>
                <a:srgbClr val="FFFFFF"/>
              </a:solidFill>
              <a:latin typeface="Gill Sans"/>
              <a:ea typeface="Gill Sans"/>
              <a:cs typeface="Gill Sans"/>
              <a:sym typeface="Gill Sans"/>
            </a:endParaRPr>
          </a:p>
        </p:txBody>
      </p:sp>
      <p:sp>
        <p:nvSpPr>
          <p:cNvPr id="8" name="Ορθογώνιο 11">
            <a:extLst>
              <a:ext uri="{FF2B5EF4-FFF2-40B4-BE49-F238E27FC236}">
                <a16:creationId xmlns:a16="http://schemas.microsoft.com/office/drawing/2014/main" id="{9EB6C1A6-A707-37F2-53A5-9DF59DADD172}"/>
              </a:ext>
            </a:extLst>
          </p:cNvPr>
          <p:cNvSpPr/>
          <p:nvPr/>
        </p:nvSpPr>
        <p:spPr>
          <a:xfrm>
            <a:off x="6134100" y="2826181"/>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smtClean="0"/>
              <a:t>Faux</a:t>
            </a:r>
            <a:endParaRPr lang="el-GR" dirty="0"/>
          </a:p>
        </p:txBody>
      </p:sp>
      <p:sp>
        <p:nvSpPr>
          <p:cNvPr id="9" name="Ορθογώνιο 8">
            <a:extLst>
              <a:ext uri="{FF2B5EF4-FFF2-40B4-BE49-F238E27FC236}">
                <a16:creationId xmlns:a16="http://schemas.microsoft.com/office/drawing/2014/main" id="{F2515CDF-B689-C26B-29D3-087B307C664E}"/>
              </a:ext>
            </a:extLst>
          </p:cNvPr>
          <p:cNvSpPr/>
          <p:nvPr/>
        </p:nvSpPr>
        <p:spPr>
          <a:xfrm>
            <a:off x="2105025" y="2861442"/>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err="1" smtClean="0"/>
              <a:t>Vrai</a:t>
            </a:r>
            <a:endParaRPr lang="el-GR"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rgbClr val="538135"/>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9" restart="whenNotActive" fill="hold" evtFilter="cancelBubble" nodeType="interactiveSeq">
                <p:stCondLst>
                  <p:cond evt="onClick" delay="0">
                    <p:tgtEl>
                      <p:spTgt spid="9"/>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9"/>
                                        </p:tgtEl>
                                        <p:attrNameLst>
                                          <p:attrName>fillcolor</p:attrName>
                                        </p:attrNameLst>
                                      </p:cBhvr>
                                      <p:to>
                                        <a:srgbClr val="C00000"/>
                                      </p:to>
                                    </p:animClr>
                                    <p:set>
                                      <p:cBhvr>
                                        <p:cTn id="14" dur="2000" fill="hold"/>
                                        <p:tgtEl>
                                          <p:spTgt spid="9"/>
                                        </p:tgtEl>
                                        <p:attrNameLst>
                                          <p:attrName>fill.type</p:attrName>
                                        </p:attrNameLst>
                                      </p:cBhvr>
                                      <p:to>
                                        <p:strVal val="solid"/>
                                      </p:to>
                                    </p:set>
                                    <p:set>
                                      <p:cBhvr>
                                        <p:cTn id="15"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5"/>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Parmi les facteurs suivants, quels sont ceux qui entravent l'accès des femmes aux soins de santé ? </a:t>
            </a:r>
            <a:endParaRPr sz="2000" b="1">
              <a:solidFill>
                <a:srgbClr val="203864"/>
              </a:solidFill>
              <a:latin typeface="Calibri"/>
              <a:ea typeface="Calibri"/>
              <a:cs typeface="Calibri"/>
              <a:sym typeface="Calibri"/>
            </a:endParaRPr>
          </a:p>
        </p:txBody>
      </p:sp>
      <p:sp>
        <p:nvSpPr>
          <p:cNvPr id="148" name="Google Shape;148;p5"/>
          <p:cNvSpPr txBox="1"/>
          <p:nvPr/>
        </p:nvSpPr>
        <p:spPr>
          <a:xfrm>
            <a:off x="2112595" y="1987425"/>
            <a:ext cx="35052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i="1">
                <a:solidFill>
                  <a:schemeClr val="dk1"/>
                </a:solidFill>
                <a:latin typeface="Calibri"/>
                <a:ea typeface="Calibri"/>
                <a:cs typeface="Calibri"/>
                <a:sym typeface="Calibri"/>
              </a:rPr>
              <a:t>Deux réponses sont correctes !</a:t>
            </a:r>
            <a:endParaRPr sz="1400" b="1" i="1">
              <a:solidFill>
                <a:schemeClr val="dk1"/>
              </a:solidFill>
              <a:latin typeface="Calibri"/>
              <a:ea typeface="Calibri"/>
              <a:cs typeface="Calibri"/>
              <a:sym typeface="Calibri"/>
            </a:endParaRPr>
          </a:p>
        </p:txBody>
      </p:sp>
      <p:sp>
        <p:nvSpPr>
          <p:cNvPr id="149" name="Google Shape;149;p5"/>
          <p:cNvSpPr/>
          <p:nvPr/>
        </p:nvSpPr>
        <p:spPr>
          <a:xfrm>
            <a:off x="-3" y="0"/>
            <a:ext cx="713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50" name="Google Shape;150;p5"/>
          <p:cNvSpPr txBox="1"/>
          <p:nvPr/>
        </p:nvSpPr>
        <p:spPr>
          <a:xfrm>
            <a:off x="713100" y="0"/>
            <a:ext cx="5552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200" b="1">
                <a:solidFill>
                  <a:srgbClr val="000000"/>
                </a:solidFill>
                <a:latin typeface="Calibri"/>
                <a:ea typeface="Calibri"/>
                <a:cs typeface="Calibri"/>
                <a:sym typeface="Calibri"/>
              </a:rPr>
              <a:t>Santé des femmes et applications pertinentes  </a:t>
            </a:r>
            <a:endParaRPr/>
          </a:p>
        </p:txBody>
      </p:sp>
      <p:sp>
        <p:nvSpPr>
          <p:cNvPr id="151" name="Google Shape;151;p5"/>
          <p:cNvSpPr/>
          <p:nvPr/>
        </p:nvSpPr>
        <p:spPr>
          <a:xfrm>
            <a:off x="80372" y="89875"/>
            <a:ext cx="632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a:solidFill>
                  <a:srgbClr val="FFFFFF"/>
                </a:solidFill>
                <a:latin typeface="Gill Sans"/>
                <a:ea typeface="Gill Sans"/>
                <a:cs typeface="Gill Sans"/>
                <a:sym typeface="Gill Sans"/>
              </a:rPr>
              <a:t>7.3 </a:t>
            </a:r>
            <a:endParaRPr sz="2200" b="1">
              <a:solidFill>
                <a:srgbClr val="FFFFFF"/>
              </a:solidFill>
              <a:latin typeface="Gill Sans"/>
              <a:ea typeface="Gill Sans"/>
              <a:cs typeface="Gill Sans"/>
              <a:sym typeface="Gill Sans"/>
            </a:endParaRPr>
          </a:p>
        </p:txBody>
      </p:sp>
      <p:sp>
        <p:nvSpPr>
          <p:cNvPr id="11" name="Ορθογώνιο 10">
            <a:extLst>
              <a:ext uri="{FF2B5EF4-FFF2-40B4-BE49-F238E27FC236}">
                <a16:creationId xmlns:a16="http://schemas.microsoft.com/office/drawing/2014/main" id="{88178301-C8A7-4724-8CF8-344EAE75664C}"/>
              </a:ext>
            </a:extLst>
          </p:cNvPr>
          <p:cNvSpPr/>
          <p:nvPr/>
        </p:nvSpPr>
        <p:spPr>
          <a:xfrm>
            <a:off x="2105025" y="297252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A.</a:t>
            </a:r>
            <a:r>
              <a:rPr lang="en-US" sz="1800" dirty="0">
                <a:latin typeface="Calibri" panose="020F0502020204030204" pitchFamily="34" charset="0"/>
                <a:cs typeface="Calibri" panose="020F0502020204030204" pitchFamily="34" charset="0"/>
              </a:rPr>
              <a:t> </a:t>
            </a:r>
            <a:r>
              <a:rPr lang="en-US" sz="1800" dirty="0" err="1">
                <a:latin typeface="Calibri"/>
                <a:ea typeface="Calibri"/>
                <a:cs typeface="Calibri"/>
                <a:sym typeface="Calibri"/>
              </a:rPr>
              <a:t>Stigmatisation</a:t>
            </a:r>
            <a:r>
              <a:rPr lang="en-US" sz="1800" dirty="0">
                <a:latin typeface="Calibri"/>
                <a:ea typeface="Calibri"/>
                <a:cs typeface="Calibri"/>
                <a:sym typeface="Calibri"/>
              </a:rPr>
              <a:t> </a:t>
            </a:r>
            <a:r>
              <a:rPr lang="en-US" sz="1800" dirty="0" err="1">
                <a:latin typeface="Calibri"/>
                <a:ea typeface="Calibri"/>
                <a:cs typeface="Calibri"/>
                <a:sym typeface="Calibri"/>
              </a:rPr>
              <a:t>sociale</a:t>
            </a:r>
            <a:r>
              <a:rPr lang="en-US" sz="1800" dirty="0">
                <a:latin typeface="Calibri"/>
                <a:ea typeface="Calibri"/>
                <a:cs typeface="Calibri"/>
                <a:sym typeface="Calibri"/>
              </a:rPr>
              <a:t> </a:t>
            </a:r>
            <a:endParaRPr lang="el-GR" sz="1800" dirty="0"/>
          </a:p>
        </p:txBody>
      </p:sp>
      <p:sp>
        <p:nvSpPr>
          <p:cNvPr id="12" name="Ορθογώνιο 11">
            <a:extLst>
              <a:ext uri="{FF2B5EF4-FFF2-40B4-BE49-F238E27FC236}">
                <a16:creationId xmlns:a16="http://schemas.microsoft.com/office/drawing/2014/main" id="{E448F981-31BC-4A5C-A52A-2CB296CA1B95}"/>
              </a:ext>
            </a:extLst>
          </p:cNvPr>
          <p:cNvSpPr/>
          <p:nvPr/>
        </p:nvSpPr>
        <p:spPr>
          <a:xfrm>
            <a:off x="6134100" y="2972524"/>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B. </a:t>
            </a:r>
            <a:r>
              <a:rPr lang="en-US" sz="1800" dirty="0">
                <a:latin typeface="Calibri"/>
                <a:ea typeface="Calibri"/>
                <a:cs typeface="Calibri"/>
                <a:sym typeface="Calibri"/>
              </a:rPr>
              <a:t>Travail </a:t>
            </a:r>
            <a:r>
              <a:rPr lang="en-US" sz="1800" dirty="0" err="1">
                <a:latin typeface="Calibri"/>
                <a:ea typeface="Calibri"/>
                <a:cs typeface="Calibri"/>
                <a:sym typeface="Calibri"/>
              </a:rPr>
              <a:t>domestique</a:t>
            </a:r>
            <a:r>
              <a:rPr lang="en-US" sz="1800" dirty="0">
                <a:latin typeface="Calibri"/>
                <a:ea typeface="Calibri"/>
                <a:cs typeface="Calibri"/>
                <a:sym typeface="Calibri"/>
              </a:rPr>
              <a:t> </a:t>
            </a:r>
            <a:endParaRPr lang="el-GR" sz="1800" dirty="0"/>
          </a:p>
        </p:txBody>
      </p:sp>
      <p:sp>
        <p:nvSpPr>
          <p:cNvPr id="13" name="Ορθογώνιο 12">
            <a:extLst>
              <a:ext uri="{FF2B5EF4-FFF2-40B4-BE49-F238E27FC236}">
                <a16:creationId xmlns:a16="http://schemas.microsoft.com/office/drawing/2014/main" id="{B08E9EB4-6838-4FCD-B853-E6E51FCAD438}"/>
              </a:ext>
            </a:extLst>
          </p:cNvPr>
          <p:cNvSpPr/>
          <p:nvPr/>
        </p:nvSpPr>
        <p:spPr>
          <a:xfrm>
            <a:off x="2105025" y="4220301"/>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t>C. </a:t>
            </a:r>
            <a:r>
              <a:rPr lang="en-US" sz="1800" dirty="0">
                <a:latin typeface="Calibri"/>
                <a:ea typeface="Calibri"/>
                <a:cs typeface="Calibri"/>
                <a:sym typeface="Calibri"/>
              </a:rPr>
              <a:t>Transports </a:t>
            </a:r>
          </a:p>
        </p:txBody>
      </p:sp>
      <p:sp>
        <p:nvSpPr>
          <p:cNvPr id="14" name="Ορθογώνιο 13">
            <a:extLst>
              <a:ext uri="{FF2B5EF4-FFF2-40B4-BE49-F238E27FC236}">
                <a16:creationId xmlns:a16="http://schemas.microsoft.com/office/drawing/2014/main" id="{330EFFD1-979D-4EE1-BDD9-918267F048CC}"/>
              </a:ext>
            </a:extLst>
          </p:cNvPr>
          <p:cNvSpPr/>
          <p:nvPr/>
        </p:nvSpPr>
        <p:spPr>
          <a:xfrm>
            <a:off x="6134100" y="4220300"/>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D. </a:t>
            </a:r>
            <a:r>
              <a:rPr lang="fr-FR" sz="1800" dirty="0">
                <a:latin typeface="Calibri"/>
                <a:ea typeface="Calibri"/>
                <a:cs typeface="Calibri"/>
                <a:sym typeface="Calibri"/>
              </a:rPr>
              <a:t>Connaissance limitée de la santé des femmes </a:t>
            </a:r>
          </a:p>
          <a:p>
            <a:pPr algn="ctr"/>
            <a:endParaRPr lang="el-GR" sz="18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1"/>
                                        </p:tgtEl>
                                        <p:attrNameLst>
                                          <p:attrName>fillcolor</p:attrName>
                                        </p:attrNameLst>
                                      </p:cBhvr>
                                      <p:to>
                                        <a:srgbClr val="538135"/>
                                      </p:to>
                                    </p:animClr>
                                    <p:set>
                                      <p:cBhvr>
                                        <p:cTn id="7" dur="2000" fill="hold"/>
                                        <p:tgtEl>
                                          <p:spTgt spid="11"/>
                                        </p:tgtEl>
                                        <p:attrNameLst>
                                          <p:attrName>fill.type</p:attrName>
                                        </p:attrNameLst>
                                      </p:cBhvr>
                                      <p:to>
                                        <p:strVal val="solid"/>
                                      </p:to>
                                    </p:set>
                                    <p:set>
                                      <p:cBhvr>
                                        <p:cTn id="8"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9" restart="whenNotActive" fill="hold" evtFilter="cancelBubble" nodeType="interactiveSeq">
                <p:stCondLst>
                  <p:cond evt="onClick" delay="0">
                    <p:tgtEl>
                      <p:spTgt spid="12"/>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2"/>
                                        </p:tgtEl>
                                        <p:attrNameLst>
                                          <p:attrName>fillcolor</p:attrName>
                                        </p:attrNameLst>
                                      </p:cBhvr>
                                      <p:to>
                                        <a:srgbClr val="C00000"/>
                                      </p:to>
                                    </p:animClr>
                                    <p:set>
                                      <p:cBhvr>
                                        <p:cTn id="14" dur="2000" fill="hold"/>
                                        <p:tgtEl>
                                          <p:spTgt spid="12"/>
                                        </p:tgtEl>
                                        <p:attrNameLst>
                                          <p:attrName>fill.type</p:attrName>
                                        </p:attrNameLst>
                                      </p:cBhvr>
                                      <p:to>
                                        <p:strVal val="solid"/>
                                      </p:to>
                                    </p:set>
                                    <p:set>
                                      <p:cBhvr>
                                        <p:cTn id="15"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16" restart="whenNotActive" fill="hold" evtFilter="cancelBubble" nodeType="interactiveSeq">
                <p:stCondLst>
                  <p:cond evt="onClick" delay="0">
                    <p:tgtEl>
                      <p:spTgt spid="13"/>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3"/>
                                        </p:tgtEl>
                                        <p:attrNameLst>
                                          <p:attrName>fillcolor</p:attrName>
                                        </p:attrNameLst>
                                      </p:cBhvr>
                                      <p:to>
                                        <a:srgbClr val="C00000"/>
                                      </p:to>
                                    </p:animClr>
                                    <p:set>
                                      <p:cBhvr>
                                        <p:cTn id="21" dur="2000" fill="hold"/>
                                        <p:tgtEl>
                                          <p:spTgt spid="13"/>
                                        </p:tgtEl>
                                        <p:attrNameLst>
                                          <p:attrName>fill.type</p:attrName>
                                        </p:attrNameLst>
                                      </p:cBhvr>
                                      <p:to>
                                        <p:strVal val="solid"/>
                                      </p:to>
                                    </p:set>
                                    <p:set>
                                      <p:cBhvr>
                                        <p:cTn id="22"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3" restart="whenNotActive" fill="hold" evtFilter="cancelBubble" nodeType="interactiveSeq">
                <p:stCondLst>
                  <p:cond evt="onClick" delay="0">
                    <p:tgtEl>
                      <p:spTgt spid="14"/>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4"/>
                                        </p:tgtEl>
                                        <p:attrNameLst>
                                          <p:attrName>fillcolor</p:attrName>
                                        </p:attrNameLst>
                                      </p:cBhvr>
                                      <p:to>
                                        <a:srgbClr val="538135"/>
                                      </p:to>
                                    </p:animClr>
                                    <p:set>
                                      <p:cBhvr>
                                        <p:cTn id="28" dur="2000" fill="hold"/>
                                        <p:tgtEl>
                                          <p:spTgt spid="14"/>
                                        </p:tgtEl>
                                        <p:attrNameLst>
                                          <p:attrName>fill.type</p:attrName>
                                        </p:attrNameLst>
                                      </p:cBhvr>
                                      <p:to>
                                        <p:strVal val="solid"/>
                                      </p:to>
                                    </p:set>
                                    <p:set>
                                      <p:cBhvr>
                                        <p:cTn id="29"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6"/>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Les femmes migrantes subissent davantage d'inégalités que les autochtones en matière de soins de santé.</a:t>
            </a:r>
            <a:endParaRPr sz="2000" b="1">
              <a:solidFill>
                <a:srgbClr val="203864"/>
              </a:solidFill>
              <a:latin typeface="Calibri"/>
              <a:ea typeface="Calibri"/>
              <a:cs typeface="Calibri"/>
              <a:sym typeface="Calibri"/>
            </a:endParaRPr>
          </a:p>
        </p:txBody>
      </p:sp>
      <p:sp>
        <p:nvSpPr>
          <p:cNvPr id="160" name="Google Shape;160;p6"/>
          <p:cNvSpPr/>
          <p:nvPr/>
        </p:nvSpPr>
        <p:spPr>
          <a:xfrm>
            <a:off x="-3" y="0"/>
            <a:ext cx="713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1" name="Google Shape;161;p6"/>
          <p:cNvSpPr txBox="1"/>
          <p:nvPr/>
        </p:nvSpPr>
        <p:spPr>
          <a:xfrm>
            <a:off x="713100" y="0"/>
            <a:ext cx="5552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200" b="1">
                <a:solidFill>
                  <a:srgbClr val="000000"/>
                </a:solidFill>
                <a:latin typeface="Calibri"/>
                <a:ea typeface="Calibri"/>
                <a:cs typeface="Calibri"/>
                <a:sym typeface="Calibri"/>
              </a:rPr>
              <a:t>Santé des femmes et applications pertinentes  </a:t>
            </a:r>
            <a:endParaRPr/>
          </a:p>
        </p:txBody>
      </p:sp>
      <p:sp>
        <p:nvSpPr>
          <p:cNvPr id="162" name="Google Shape;162;p6"/>
          <p:cNvSpPr/>
          <p:nvPr/>
        </p:nvSpPr>
        <p:spPr>
          <a:xfrm>
            <a:off x="80372" y="89875"/>
            <a:ext cx="632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a:solidFill>
                  <a:srgbClr val="FFFFFF"/>
                </a:solidFill>
                <a:latin typeface="Gill Sans"/>
                <a:ea typeface="Gill Sans"/>
                <a:cs typeface="Gill Sans"/>
                <a:sym typeface="Gill Sans"/>
              </a:rPr>
              <a:t>7.3 </a:t>
            </a:r>
            <a:endParaRPr sz="2200" b="1">
              <a:solidFill>
                <a:srgbClr val="FFFFFF"/>
              </a:solidFill>
              <a:latin typeface="Gill Sans"/>
              <a:ea typeface="Gill Sans"/>
              <a:cs typeface="Gill Sans"/>
              <a:sym typeface="Gill Sans"/>
            </a:endParaRPr>
          </a:p>
        </p:txBody>
      </p:sp>
      <p:sp>
        <p:nvSpPr>
          <p:cNvPr id="8" name="Ορθογώνιο 7">
            <a:extLst>
              <a:ext uri="{FF2B5EF4-FFF2-40B4-BE49-F238E27FC236}">
                <a16:creationId xmlns:a16="http://schemas.microsoft.com/office/drawing/2014/main" id="{88178301-C8A7-4724-8CF8-344EAE75664C}"/>
              </a:ext>
            </a:extLst>
          </p:cNvPr>
          <p:cNvSpPr/>
          <p:nvPr/>
        </p:nvSpPr>
        <p:spPr>
          <a:xfrm>
            <a:off x="2105025" y="267528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err="1" smtClean="0"/>
              <a:t>Vrai</a:t>
            </a:r>
            <a:endParaRPr lang="el-GR" sz="1800" dirty="0"/>
          </a:p>
        </p:txBody>
      </p:sp>
      <p:sp>
        <p:nvSpPr>
          <p:cNvPr id="9" name="Ορθογώνιο 8">
            <a:extLst>
              <a:ext uri="{FF2B5EF4-FFF2-40B4-BE49-F238E27FC236}">
                <a16:creationId xmlns:a16="http://schemas.microsoft.com/office/drawing/2014/main" id="{E448F981-31BC-4A5C-A52A-2CB296CA1B95}"/>
              </a:ext>
            </a:extLst>
          </p:cNvPr>
          <p:cNvSpPr/>
          <p:nvPr/>
        </p:nvSpPr>
        <p:spPr>
          <a:xfrm>
            <a:off x="6134100" y="2675284"/>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smtClean="0"/>
              <a:t>Faux</a:t>
            </a:r>
            <a:endParaRPr lang="el-GR" sz="18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rgbClr val="538135"/>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9" restart="whenNotActive" fill="hold" evtFilter="cancelBubble" nodeType="interactiveSeq">
                <p:stCondLst>
                  <p:cond evt="onClick" delay="0">
                    <p:tgtEl>
                      <p:spTgt spid="9"/>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9"/>
                                        </p:tgtEl>
                                        <p:attrNameLst>
                                          <p:attrName>fillcolor</p:attrName>
                                        </p:attrNameLst>
                                      </p:cBhvr>
                                      <p:to>
                                        <a:srgbClr val="C00000"/>
                                      </p:to>
                                    </p:animClr>
                                    <p:set>
                                      <p:cBhvr>
                                        <p:cTn id="14" dur="2000" fill="hold"/>
                                        <p:tgtEl>
                                          <p:spTgt spid="9"/>
                                        </p:tgtEl>
                                        <p:attrNameLst>
                                          <p:attrName>fill.type</p:attrName>
                                        </p:attrNameLst>
                                      </p:cBhvr>
                                      <p:to>
                                        <p:strVal val="solid"/>
                                      </p:to>
                                    </p:set>
                                    <p:set>
                                      <p:cBhvr>
                                        <p:cTn id="15"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7"/>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Les autosoins visent à donner aux personnes les moyens de jouer un rôle central dans leur propre santé et à leur confier cette responsabilité.</a:t>
            </a:r>
            <a:endParaRPr sz="2000" b="1">
              <a:solidFill>
                <a:srgbClr val="203864"/>
              </a:solidFill>
              <a:latin typeface="Calibri"/>
              <a:ea typeface="Calibri"/>
              <a:cs typeface="Calibri"/>
              <a:sym typeface="Calibri"/>
            </a:endParaRPr>
          </a:p>
        </p:txBody>
      </p:sp>
      <p:sp>
        <p:nvSpPr>
          <p:cNvPr id="171" name="Google Shape;171;p7"/>
          <p:cNvSpPr/>
          <p:nvPr/>
        </p:nvSpPr>
        <p:spPr>
          <a:xfrm>
            <a:off x="-3" y="0"/>
            <a:ext cx="713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2" name="Google Shape;172;p7"/>
          <p:cNvSpPr txBox="1"/>
          <p:nvPr/>
        </p:nvSpPr>
        <p:spPr>
          <a:xfrm>
            <a:off x="713100" y="0"/>
            <a:ext cx="5552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200" b="1">
                <a:solidFill>
                  <a:srgbClr val="000000"/>
                </a:solidFill>
                <a:latin typeface="Calibri"/>
                <a:ea typeface="Calibri"/>
                <a:cs typeface="Calibri"/>
                <a:sym typeface="Calibri"/>
              </a:rPr>
              <a:t>Santé des femmes et applications pertinentes  </a:t>
            </a:r>
            <a:endParaRPr/>
          </a:p>
        </p:txBody>
      </p:sp>
      <p:sp>
        <p:nvSpPr>
          <p:cNvPr id="173" name="Google Shape;173;p7"/>
          <p:cNvSpPr/>
          <p:nvPr/>
        </p:nvSpPr>
        <p:spPr>
          <a:xfrm>
            <a:off x="80372" y="89875"/>
            <a:ext cx="632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a:solidFill>
                  <a:srgbClr val="FFFFFF"/>
                </a:solidFill>
                <a:latin typeface="Gill Sans"/>
                <a:ea typeface="Gill Sans"/>
                <a:cs typeface="Gill Sans"/>
                <a:sym typeface="Gill Sans"/>
              </a:rPr>
              <a:t>7.3 </a:t>
            </a:r>
            <a:endParaRPr sz="2200" b="1">
              <a:solidFill>
                <a:srgbClr val="FFFFFF"/>
              </a:solidFill>
              <a:latin typeface="Gill Sans"/>
              <a:ea typeface="Gill Sans"/>
              <a:cs typeface="Gill Sans"/>
              <a:sym typeface="Gill Sans"/>
            </a:endParaRPr>
          </a:p>
        </p:txBody>
      </p:sp>
      <p:sp>
        <p:nvSpPr>
          <p:cNvPr id="8" name="Ορθογώνιο 7">
            <a:extLst>
              <a:ext uri="{FF2B5EF4-FFF2-40B4-BE49-F238E27FC236}">
                <a16:creationId xmlns:a16="http://schemas.microsoft.com/office/drawing/2014/main" id="{88178301-C8A7-4724-8CF8-344EAE75664C}"/>
              </a:ext>
            </a:extLst>
          </p:cNvPr>
          <p:cNvSpPr/>
          <p:nvPr/>
        </p:nvSpPr>
        <p:spPr>
          <a:xfrm>
            <a:off x="2105025" y="2723020"/>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err="1" smtClean="0"/>
              <a:t>Vrai</a:t>
            </a:r>
            <a:endParaRPr lang="el-GR" sz="1800" dirty="0"/>
          </a:p>
        </p:txBody>
      </p:sp>
      <p:sp>
        <p:nvSpPr>
          <p:cNvPr id="9" name="Ορθογώνιο 8">
            <a:extLst>
              <a:ext uri="{FF2B5EF4-FFF2-40B4-BE49-F238E27FC236}">
                <a16:creationId xmlns:a16="http://schemas.microsoft.com/office/drawing/2014/main" id="{E448F981-31BC-4A5C-A52A-2CB296CA1B95}"/>
              </a:ext>
            </a:extLst>
          </p:cNvPr>
          <p:cNvSpPr/>
          <p:nvPr/>
        </p:nvSpPr>
        <p:spPr>
          <a:xfrm>
            <a:off x="6096000" y="2723020"/>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smtClean="0"/>
              <a:t>Faux</a:t>
            </a:r>
            <a:endParaRPr lang="el-GR" sz="18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rgbClr val="538135"/>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9" restart="whenNotActive" fill="hold" evtFilter="cancelBubble" nodeType="interactiveSeq">
                <p:stCondLst>
                  <p:cond evt="onClick" delay="0">
                    <p:tgtEl>
                      <p:spTgt spid="9"/>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9"/>
                                        </p:tgtEl>
                                        <p:attrNameLst>
                                          <p:attrName>fillcolor</p:attrName>
                                        </p:attrNameLst>
                                      </p:cBhvr>
                                      <p:to>
                                        <a:srgbClr val="C00000"/>
                                      </p:to>
                                    </p:animClr>
                                    <p:set>
                                      <p:cBhvr>
                                        <p:cTn id="14" dur="2000" fill="hold"/>
                                        <p:tgtEl>
                                          <p:spTgt spid="9"/>
                                        </p:tgtEl>
                                        <p:attrNameLst>
                                          <p:attrName>fill.type</p:attrName>
                                        </p:attrNameLst>
                                      </p:cBhvr>
                                      <p:to>
                                        <p:strVal val="solid"/>
                                      </p:to>
                                    </p:set>
                                    <p:set>
                                      <p:cBhvr>
                                        <p:cTn id="15"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8"/>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Le concept d'autosoins comprend</a:t>
            </a:r>
            <a:endParaRPr sz="2000" b="1">
              <a:solidFill>
                <a:srgbClr val="203864"/>
              </a:solidFill>
              <a:latin typeface="Calibri"/>
              <a:ea typeface="Calibri"/>
              <a:cs typeface="Calibri"/>
              <a:sym typeface="Calibri"/>
            </a:endParaRPr>
          </a:p>
        </p:txBody>
      </p:sp>
      <p:sp>
        <p:nvSpPr>
          <p:cNvPr id="183" name="Google Shape;183;p8"/>
          <p:cNvSpPr txBox="1"/>
          <p:nvPr/>
        </p:nvSpPr>
        <p:spPr>
          <a:xfrm>
            <a:off x="2112596" y="1987425"/>
            <a:ext cx="30885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i="1">
                <a:solidFill>
                  <a:schemeClr val="dk1"/>
                </a:solidFill>
                <a:latin typeface="Calibri"/>
                <a:ea typeface="Calibri"/>
                <a:cs typeface="Calibri"/>
                <a:sym typeface="Calibri"/>
              </a:rPr>
              <a:t>Deux réponses sont correctes !</a:t>
            </a:r>
            <a:endParaRPr sz="1400" b="1" i="1">
              <a:solidFill>
                <a:schemeClr val="dk1"/>
              </a:solidFill>
              <a:latin typeface="Calibri"/>
              <a:ea typeface="Calibri"/>
              <a:cs typeface="Calibri"/>
              <a:sym typeface="Calibri"/>
            </a:endParaRPr>
          </a:p>
        </p:txBody>
      </p:sp>
      <p:sp>
        <p:nvSpPr>
          <p:cNvPr id="185" name="Google Shape;185;p8"/>
          <p:cNvSpPr/>
          <p:nvPr/>
        </p:nvSpPr>
        <p:spPr>
          <a:xfrm>
            <a:off x="-3" y="0"/>
            <a:ext cx="713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86" name="Google Shape;186;p8"/>
          <p:cNvSpPr txBox="1"/>
          <p:nvPr/>
        </p:nvSpPr>
        <p:spPr>
          <a:xfrm>
            <a:off x="713100" y="0"/>
            <a:ext cx="5552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200" b="1">
                <a:solidFill>
                  <a:srgbClr val="000000"/>
                </a:solidFill>
                <a:latin typeface="Calibri"/>
                <a:ea typeface="Calibri"/>
                <a:cs typeface="Calibri"/>
                <a:sym typeface="Calibri"/>
              </a:rPr>
              <a:t>Santé des femmes et applications pertinentes  </a:t>
            </a:r>
            <a:endParaRPr/>
          </a:p>
        </p:txBody>
      </p:sp>
      <p:sp>
        <p:nvSpPr>
          <p:cNvPr id="187" name="Google Shape;187;p8"/>
          <p:cNvSpPr/>
          <p:nvPr/>
        </p:nvSpPr>
        <p:spPr>
          <a:xfrm>
            <a:off x="80372" y="89875"/>
            <a:ext cx="632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a:solidFill>
                  <a:srgbClr val="FFFFFF"/>
                </a:solidFill>
                <a:latin typeface="Gill Sans"/>
                <a:ea typeface="Gill Sans"/>
                <a:cs typeface="Gill Sans"/>
                <a:sym typeface="Gill Sans"/>
              </a:rPr>
              <a:t>7.3 </a:t>
            </a:r>
            <a:endParaRPr sz="2200" b="1">
              <a:solidFill>
                <a:srgbClr val="FFFFFF"/>
              </a:solidFill>
              <a:latin typeface="Gill Sans"/>
              <a:ea typeface="Gill Sans"/>
              <a:cs typeface="Gill Sans"/>
              <a:sym typeface="Gill Sans"/>
            </a:endParaRPr>
          </a:p>
        </p:txBody>
      </p:sp>
      <p:sp>
        <p:nvSpPr>
          <p:cNvPr id="11" name="Ορθογώνιο 10">
            <a:extLst>
              <a:ext uri="{FF2B5EF4-FFF2-40B4-BE49-F238E27FC236}">
                <a16:creationId xmlns:a16="http://schemas.microsoft.com/office/drawing/2014/main" id="{88178301-C8A7-4724-8CF8-344EAE75664C}"/>
              </a:ext>
            </a:extLst>
          </p:cNvPr>
          <p:cNvSpPr/>
          <p:nvPr/>
        </p:nvSpPr>
        <p:spPr>
          <a:xfrm>
            <a:off x="2105025" y="2542421"/>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t>A. </a:t>
            </a:r>
            <a:r>
              <a:rPr lang="en-US" sz="1800" dirty="0" err="1">
                <a:latin typeface="Calibri"/>
                <a:ea typeface="Calibri"/>
                <a:cs typeface="Calibri"/>
                <a:sym typeface="Calibri"/>
              </a:rPr>
              <a:t>Autocontrôle</a:t>
            </a:r>
            <a:endParaRPr lang="en-US" sz="1800" dirty="0">
              <a:latin typeface="Calibri"/>
              <a:ea typeface="Calibri"/>
              <a:cs typeface="Calibri"/>
              <a:sym typeface="Calibri"/>
            </a:endParaRPr>
          </a:p>
        </p:txBody>
      </p:sp>
      <p:sp>
        <p:nvSpPr>
          <p:cNvPr id="12" name="Ορθογώνιο 11">
            <a:extLst>
              <a:ext uri="{FF2B5EF4-FFF2-40B4-BE49-F238E27FC236}">
                <a16:creationId xmlns:a16="http://schemas.microsoft.com/office/drawing/2014/main" id="{E448F981-31BC-4A5C-A52A-2CB296CA1B95}"/>
              </a:ext>
            </a:extLst>
          </p:cNvPr>
          <p:cNvSpPr/>
          <p:nvPr/>
        </p:nvSpPr>
        <p:spPr>
          <a:xfrm>
            <a:off x="6134100" y="2542420"/>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t>B. </a:t>
            </a:r>
            <a:r>
              <a:rPr lang="en-US" sz="1800" dirty="0">
                <a:latin typeface="Calibri"/>
                <a:ea typeface="Calibri"/>
                <a:cs typeface="Calibri"/>
                <a:sym typeface="Calibri"/>
              </a:rPr>
              <a:t>La </a:t>
            </a:r>
            <a:r>
              <a:rPr lang="en-US" sz="1800" dirty="0" err="1">
                <a:latin typeface="Calibri"/>
                <a:ea typeface="Calibri"/>
                <a:cs typeface="Calibri"/>
                <a:sym typeface="Calibri"/>
              </a:rPr>
              <a:t>pratique</a:t>
            </a:r>
            <a:r>
              <a:rPr lang="en-US" sz="1800" dirty="0">
                <a:latin typeface="Calibri"/>
                <a:ea typeface="Calibri"/>
                <a:cs typeface="Calibri"/>
                <a:sym typeface="Calibri"/>
              </a:rPr>
              <a:t> du sport </a:t>
            </a:r>
          </a:p>
        </p:txBody>
      </p:sp>
      <p:sp>
        <p:nvSpPr>
          <p:cNvPr id="13" name="Ορθογώνιο 12">
            <a:extLst>
              <a:ext uri="{FF2B5EF4-FFF2-40B4-BE49-F238E27FC236}">
                <a16:creationId xmlns:a16="http://schemas.microsoft.com/office/drawing/2014/main" id="{330EFFD1-979D-4EE1-BDD9-918267F048CC}"/>
              </a:ext>
            </a:extLst>
          </p:cNvPr>
          <p:cNvSpPr/>
          <p:nvPr/>
        </p:nvSpPr>
        <p:spPr>
          <a:xfrm>
            <a:off x="2112607" y="3866396"/>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C. </a:t>
            </a:r>
            <a:r>
              <a:rPr lang="en-US" sz="1800" dirty="0" err="1">
                <a:latin typeface="Calibri"/>
                <a:ea typeface="Calibri"/>
                <a:cs typeface="Calibri"/>
                <a:sym typeface="Calibri"/>
              </a:rPr>
              <a:t>Autogestion</a:t>
            </a:r>
            <a:r>
              <a:rPr lang="en-US" sz="1800" dirty="0">
                <a:latin typeface="Calibri"/>
                <a:ea typeface="Calibri"/>
                <a:cs typeface="Calibri"/>
                <a:sym typeface="Calibri"/>
              </a:rPr>
              <a:t> des </a:t>
            </a:r>
            <a:r>
              <a:rPr lang="en-US" sz="1800" dirty="0" err="1">
                <a:latin typeface="Calibri"/>
                <a:ea typeface="Calibri"/>
                <a:cs typeface="Calibri"/>
                <a:sym typeface="Calibri"/>
              </a:rPr>
              <a:t>médicaments</a:t>
            </a:r>
            <a:endParaRPr lang="el-GR" sz="1800" dirty="0"/>
          </a:p>
        </p:txBody>
      </p:sp>
      <p:sp>
        <p:nvSpPr>
          <p:cNvPr id="14" name="Ορθογώνιο 10">
            <a:extLst>
              <a:ext uri="{FF2B5EF4-FFF2-40B4-BE49-F238E27FC236}">
                <a16:creationId xmlns:a16="http://schemas.microsoft.com/office/drawing/2014/main" id="{5E85DC22-F1CC-E28F-0278-E49791741548}"/>
              </a:ext>
            </a:extLst>
          </p:cNvPr>
          <p:cNvSpPr/>
          <p:nvPr/>
        </p:nvSpPr>
        <p:spPr>
          <a:xfrm>
            <a:off x="6134100" y="3866397"/>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D. </a:t>
            </a:r>
            <a:r>
              <a:rPr lang="en-US" sz="1800" dirty="0" err="1">
                <a:latin typeface="Calibri"/>
                <a:ea typeface="Calibri"/>
                <a:cs typeface="Calibri"/>
                <a:sym typeface="Calibri"/>
              </a:rPr>
              <a:t>Cuisiner</a:t>
            </a:r>
            <a:r>
              <a:rPr lang="en-US" sz="1800" dirty="0">
                <a:latin typeface="Calibri"/>
                <a:ea typeface="Calibri"/>
                <a:cs typeface="Calibri"/>
                <a:sym typeface="Calibri"/>
              </a:rPr>
              <a:t> </a:t>
            </a:r>
            <a:r>
              <a:rPr lang="en-US" sz="1800" dirty="0" err="1">
                <a:latin typeface="Calibri"/>
                <a:ea typeface="Calibri"/>
                <a:cs typeface="Calibri"/>
                <a:sym typeface="Calibri"/>
              </a:rPr>
              <a:t>tous</a:t>
            </a:r>
            <a:r>
              <a:rPr lang="en-US" sz="1800" dirty="0">
                <a:latin typeface="Calibri"/>
                <a:ea typeface="Calibri"/>
                <a:cs typeface="Calibri"/>
                <a:sym typeface="Calibri"/>
              </a:rPr>
              <a:t> les </a:t>
            </a:r>
            <a:r>
              <a:rPr lang="en-US" sz="1800" dirty="0" err="1">
                <a:latin typeface="Calibri"/>
                <a:ea typeface="Calibri"/>
                <a:cs typeface="Calibri"/>
                <a:sym typeface="Calibri"/>
              </a:rPr>
              <a:t>repas</a:t>
            </a:r>
            <a:endParaRPr lang="el-GR" sz="18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1"/>
                                        </p:tgtEl>
                                        <p:attrNameLst>
                                          <p:attrName>fillcolor</p:attrName>
                                        </p:attrNameLst>
                                      </p:cBhvr>
                                      <p:to>
                                        <a:srgbClr val="538135"/>
                                      </p:to>
                                    </p:animClr>
                                    <p:set>
                                      <p:cBhvr>
                                        <p:cTn id="7" dur="2000" fill="hold"/>
                                        <p:tgtEl>
                                          <p:spTgt spid="11"/>
                                        </p:tgtEl>
                                        <p:attrNameLst>
                                          <p:attrName>fill.type</p:attrName>
                                        </p:attrNameLst>
                                      </p:cBhvr>
                                      <p:to>
                                        <p:strVal val="solid"/>
                                      </p:to>
                                    </p:set>
                                    <p:set>
                                      <p:cBhvr>
                                        <p:cTn id="8"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9" restart="whenNotActive" fill="hold" evtFilter="cancelBubble" nodeType="interactiveSeq">
                <p:stCondLst>
                  <p:cond evt="onClick" delay="0">
                    <p:tgtEl>
                      <p:spTgt spid="12"/>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2"/>
                                        </p:tgtEl>
                                        <p:attrNameLst>
                                          <p:attrName>fillcolor</p:attrName>
                                        </p:attrNameLst>
                                      </p:cBhvr>
                                      <p:to>
                                        <a:srgbClr val="C00000"/>
                                      </p:to>
                                    </p:animClr>
                                    <p:set>
                                      <p:cBhvr>
                                        <p:cTn id="14" dur="2000" fill="hold"/>
                                        <p:tgtEl>
                                          <p:spTgt spid="12"/>
                                        </p:tgtEl>
                                        <p:attrNameLst>
                                          <p:attrName>fill.type</p:attrName>
                                        </p:attrNameLst>
                                      </p:cBhvr>
                                      <p:to>
                                        <p:strVal val="solid"/>
                                      </p:to>
                                    </p:set>
                                    <p:set>
                                      <p:cBhvr>
                                        <p:cTn id="15"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16" restart="whenNotActive" fill="hold" evtFilter="cancelBubble" nodeType="interactiveSeq">
                <p:stCondLst>
                  <p:cond evt="onClick" delay="0">
                    <p:tgtEl>
                      <p:spTgt spid="13"/>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3"/>
                                        </p:tgtEl>
                                        <p:attrNameLst>
                                          <p:attrName>fillcolor</p:attrName>
                                        </p:attrNameLst>
                                      </p:cBhvr>
                                      <p:to>
                                        <a:srgbClr val="538135"/>
                                      </p:to>
                                    </p:animClr>
                                    <p:set>
                                      <p:cBhvr>
                                        <p:cTn id="21" dur="2000" fill="hold"/>
                                        <p:tgtEl>
                                          <p:spTgt spid="13"/>
                                        </p:tgtEl>
                                        <p:attrNameLst>
                                          <p:attrName>fill.type</p:attrName>
                                        </p:attrNameLst>
                                      </p:cBhvr>
                                      <p:to>
                                        <p:strVal val="solid"/>
                                      </p:to>
                                    </p:set>
                                    <p:set>
                                      <p:cBhvr>
                                        <p:cTn id="22"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3" restart="whenNotActive" fill="hold" evtFilter="cancelBubble" nodeType="interactiveSeq">
                <p:stCondLst>
                  <p:cond evt="onClick" delay="0">
                    <p:tgtEl>
                      <p:spTgt spid="14"/>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4"/>
                                        </p:tgtEl>
                                        <p:attrNameLst>
                                          <p:attrName>fillcolor</p:attrName>
                                        </p:attrNameLst>
                                      </p:cBhvr>
                                      <p:to>
                                        <a:srgbClr val="C00000"/>
                                      </p:to>
                                    </p:animClr>
                                    <p:set>
                                      <p:cBhvr>
                                        <p:cTn id="28" dur="2000" fill="hold"/>
                                        <p:tgtEl>
                                          <p:spTgt spid="14"/>
                                        </p:tgtEl>
                                        <p:attrNameLst>
                                          <p:attrName>fill.type</p:attrName>
                                        </p:attrNameLst>
                                      </p:cBhvr>
                                      <p:to>
                                        <p:strVal val="solid"/>
                                      </p:to>
                                    </p:set>
                                    <p:set>
                                      <p:cBhvr>
                                        <p:cTn id="29"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9"/>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Pourquoi utiliser des applications de suivi des règles ?</a:t>
            </a:r>
            <a:endParaRPr sz="2000" b="1">
              <a:solidFill>
                <a:srgbClr val="203864"/>
              </a:solidFill>
              <a:latin typeface="Calibri"/>
              <a:ea typeface="Calibri"/>
              <a:cs typeface="Calibri"/>
              <a:sym typeface="Calibri"/>
            </a:endParaRPr>
          </a:p>
        </p:txBody>
      </p:sp>
      <p:sp>
        <p:nvSpPr>
          <p:cNvPr id="197" name="Google Shape;197;p9"/>
          <p:cNvSpPr txBox="1"/>
          <p:nvPr/>
        </p:nvSpPr>
        <p:spPr>
          <a:xfrm>
            <a:off x="2112598" y="2063625"/>
            <a:ext cx="28788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i="1">
                <a:solidFill>
                  <a:schemeClr val="dk1"/>
                </a:solidFill>
                <a:latin typeface="Calibri"/>
                <a:ea typeface="Calibri"/>
                <a:cs typeface="Calibri"/>
                <a:sym typeface="Calibri"/>
              </a:rPr>
              <a:t>Une seule réponse est correcte !</a:t>
            </a:r>
            <a:endParaRPr sz="1400" b="1" i="1">
              <a:solidFill>
                <a:schemeClr val="dk1"/>
              </a:solidFill>
              <a:latin typeface="Calibri"/>
              <a:ea typeface="Calibri"/>
              <a:cs typeface="Calibri"/>
              <a:sym typeface="Calibri"/>
            </a:endParaRPr>
          </a:p>
        </p:txBody>
      </p:sp>
      <p:sp>
        <p:nvSpPr>
          <p:cNvPr id="199" name="Google Shape;199;p9"/>
          <p:cNvSpPr/>
          <p:nvPr/>
        </p:nvSpPr>
        <p:spPr>
          <a:xfrm>
            <a:off x="-3" y="0"/>
            <a:ext cx="7131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00" name="Google Shape;200;p9"/>
          <p:cNvSpPr txBox="1"/>
          <p:nvPr/>
        </p:nvSpPr>
        <p:spPr>
          <a:xfrm>
            <a:off x="713100" y="0"/>
            <a:ext cx="5552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200" b="1">
                <a:solidFill>
                  <a:srgbClr val="000000"/>
                </a:solidFill>
                <a:latin typeface="Calibri"/>
                <a:ea typeface="Calibri"/>
                <a:cs typeface="Calibri"/>
                <a:sym typeface="Calibri"/>
              </a:rPr>
              <a:t>Santé des femmes et applications pertinentes  </a:t>
            </a:r>
            <a:endParaRPr/>
          </a:p>
        </p:txBody>
      </p:sp>
      <p:sp>
        <p:nvSpPr>
          <p:cNvPr id="201" name="Google Shape;201;p9"/>
          <p:cNvSpPr/>
          <p:nvPr/>
        </p:nvSpPr>
        <p:spPr>
          <a:xfrm>
            <a:off x="80372" y="89875"/>
            <a:ext cx="632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a:solidFill>
                  <a:srgbClr val="FFFFFF"/>
                </a:solidFill>
                <a:latin typeface="Gill Sans"/>
                <a:ea typeface="Gill Sans"/>
                <a:cs typeface="Gill Sans"/>
                <a:sym typeface="Gill Sans"/>
              </a:rPr>
              <a:t>7.3 </a:t>
            </a:r>
            <a:endParaRPr sz="2200" b="1">
              <a:solidFill>
                <a:srgbClr val="FFFFFF"/>
              </a:solidFill>
              <a:latin typeface="Gill Sans"/>
              <a:ea typeface="Gill Sans"/>
              <a:cs typeface="Gill Sans"/>
              <a:sym typeface="Gill Sans"/>
            </a:endParaRPr>
          </a:p>
        </p:txBody>
      </p:sp>
      <p:sp>
        <p:nvSpPr>
          <p:cNvPr id="11" name="Ορθογώνιο 10">
            <a:extLst>
              <a:ext uri="{FF2B5EF4-FFF2-40B4-BE49-F238E27FC236}">
                <a16:creationId xmlns:a16="http://schemas.microsoft.com/office/drawing/2014/main" id="{88178301-C8A7-4724-8CF8-344EAE75664C}"/>
              </a:ext>
            </a:extLst>
          </p:cNvPr>
          <p:cNvSpPr/>
          <p:nvPr/>
        </p:nvSpPr>
        <p:spPr>
          <a:xfrm>
            <a:off x="2112598" y="2712473"/>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A. </a:t>
            </a:r>
            <a:r>
              <a:rPr lang="en-US" sz="1800" dirty="0" err="1">
                <a:latin typeface="Calibri"/>
                <a:ea typeface="Calibri"/>
                <a:cs typeface="Calibri"/>
                <a:sym typeface="Calibri"/>
              </a:rPr>
              <a:t>Arrêter</a:t>
            </a:r>
            <a:r>
              <a:rPr lang="en-US" sz="1800" dirty="0">
                <a:latin typeface="Calibri"/>
                <a:ea typeface="Calibri"/>
                <a:cs typeface="Calibri"/>
                <a:sym typeface="Calibri"/>
              </a:rPr>
              <a:t> de </a:t>
            </a:r>
            <a:r>
              <a:rPr lang="en-US" sz="1800" dirty="0" err="1">
                <a:latin typeface="Calibri"/>
                <a:ea typeface="Calibri"/>
                <a:cs typeface="Calibri"/>
                <a:sym typeface="Calibri"/>
              </a:rPr>
              <a:t>voir</a:t>
            </a:r>
            <a:r>
              <a:rPr lang="en-US" sz="1800" dirty="0">
                <a:latin typeface="Calibri"/>
                <a:ea typeface="Calibri"/>
                <a:cs typeface="Calibri"/>
                <a:sym typeface="Calibri"/>
              </a:rPr>
              <a:t> le </a:t>
            </a:r>
            <a:r>
              <a:rPr lang="en-US" sz="1800" dirty="0" err="1">
                <a:latin typeface="Calibri"/>
                <a:ea typeface="Calibri"/>
                <a:cs typeface="Calibri"/>
                <a:sym typeface="Calibri"/>
              </a:rPr>
              <a:t>gynécologue</a:t>
            </a:r>
            <a:r>
              <a:rPr lang="en-US" sz="1800" dirty="0">
                <a:latin typeface="Calibri"/>
                <a:ea typeface="Calibri"/>
                <a:cs typeface="Calibri"/>
                <a:sym typeface="Calibri"/>
              </a:rPr>
              <a:t> </a:t>
            </a:r>
            <a:endParaRPr lang="el-GR" sz="1800" dirty="0"/>
          </a:p>
        </p:txBody>
      </p:sp>
      <p:sp>
        <p:nvSpPr>
          <p:cNvPr id="12" name="Ορθογώνιο 11">
            <a:extLst>
              <a:ext uri="{FF2B5EF4-FFF2-40B4-BE49-F238E27FC236}">
                <a16:creationId xmlns:a16="http://schemas.microsoft.com/office/drawing/2014/main" id="{E448F981-31BC-4A5C-A52A-2CB296CA1B95}"/>
              </a:ext>
            </a:extLst>
          </p:cNvPr>
          <p:cNvSpPr/>
          <p:nvPr/>
        </p:nvSpPr>
        <p:spPr>
          <a:xfrm>
            <a:off x="2120180" y="3960248"/>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C. </a:t>
            </a:r>
            <a:r>
              <a:rPr lang="fr-FR" sz="1800" dirty="0">
                <a:latin typeface="Calibri"/>
                <a:ea typeface="Calibri"/>
                <a:cs typeface="Calibri"/>
                <a:sym typeface="Calibri"/>
              </a:rPr>
              <a:t>Pour suivre la taille de votre </a:t>
            </a:r>
            <a:r>
              <a:rPr lang="fr-FR" sz="1800" dirty="0" smtClean="0">
                <a:latin typeface="Calibri"/>
                <a:ea typeface="Calibri"/>
                <a:cs typeface="Calibri"/>
                <a:sym typeface="Calibri"/>
              </a:rPr>
              <a:t>bébé</a:t>
            </a:r>
            <a:endParaRPr lang="fr-FR" sz="1800" dirty="0">
              <a:latin typeface="Calibri"/>
              <a:ea typeface="Calibri"/>
              <a:cs typeface="Calibri"/>
              <a:sym typeface="Calibri"/>
            </a:endParaRPr>
          </a:p>
        </p:txBody>
      </p:sp>
      <p:sp>
        <p:nvSpPr>
          <p:cNvPr id="13" name="Ορθογώνιο 12">
            <a:extLst>
              <a:ext uri="{FF2B5EF4-FFF2-40B4-BE49-F238E27FC236}">
                <a16:creationId xmlns:a16="http://schemas.microsoft.com/office/drawing/2014/main" id="{330EFFD1-979D-4EE1-BDD9-918267F048CC}"/>
              </a:ext>
            </a:extLst>
          </p:cNvPr>
          <p:cNvSpPr/>
          <p:nvPr/>
        </p:nvSpPr>
        <p:spPr>
          <a:xfrm>
            <a:off x="6141673" y="3960248"/>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D. </a:t>
            </a:r>
            <a:r>
              <a:rPr lang="en-US" sz="1800" dirty="0" err="1">
                <a:latin typeface="Calibri"/>
                <a:ea typeface="Calibri"/>
                <a:cs typeface="Calibri"/>
                <a:sym typeface="Calibri"/>
              </a:rPr>
              <a:t>Aucune</a:t>
            </a:r>
            <a:r>
              <a:rPr lang="en-US" sz="1800" dirty="0">
                <a:latin typeface="Calibri"/>
                <a:ea typeface="Calibri"/>
                <a:cs typeface="Calibri"/>
                <a:sym typeface="Calibri"/>
              </a:rPr>
              <a:t> de </a:t>
            </a:r>
            <a:r>
              <a:rPr lang="en-US" sz="1800" dirty="0" err="1">
                <a:latin typeface="Calibri"/>
                <a:ea typeface="Calibri"/>
                <a:cs typeface="Calibri"/>
                <a:sym typeface="Calibri"/>
              </a:rPr>
              <a:t>ces</a:t>
            </a:r>
            <a:r>
              <a:rPr lang="en-US" sz="1800" dirty="0">
                <a:latin typeface="Calibri"/>
                <a:ea typeface="Calibri"/>
                <a:cs typeface="Calibri"/>
                <a:sym typeface="Calibri"/>
              </a:rPr>
              <a:t> </a:t>
            </a:r>
            <a:r>
              <a:rPr lang="en-US" sz="1800" dirty="0" err="1">
                <a:latin typeface="Calibri"/>
                <a:ea typeface="Calibri"/>
                <a:cs typeface="Calibri"/>
                <a:sym typeface="Calibri"/>
              </a:rPr>
              <a:t>réponses</a:t>
            </a:r>
            <a:endParaRPr lang="el-GR" sz="1800" dirty="0"/>
          </a:p>
        </p:txBody>
      </p:sp>
      <p:sp>
        <p:nvSpPr>
          <p:cNvPr id="14" name="Ορθογώνιο 10">
            <a:extLst>
              <a:ext uri="{FF2B5EF4-FFF2-40B4-BE49-F238E27FC236}">
                <a16:creationId xmlns:a16="http://schemas.microsoft.com/office/drawing/2014/main" id="{8350A70B-8EA5-D66A-CE84-35016F7ECF64}"/>
              </a:ext>
            </a:extLst>
          </p:cNvPr>
          <p:cNvSpPr/>
          <p:nvPr/>
        </p:nvSpPr>
        <p:spPr>
          <a:xfrm>
            <a:off x="6134100" y="2712473"/>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smtClean="0"/>
              <a:t>B</a:t>
            </a:r>
            <a:r>
              <a:rPr lang="fr-FR" sz="1800" dirty="0" smtClean="0">
                <a:latin typeface="Calibri"/>
                <a:ea typeface="Calibri"/>
                <a:cs typeface="Calibri"/>
                <a:sym typeface="Calibri"/>
              </a:rPr>
              <a:t>. </a:t>
            </a:r>
            <a:r>
              <a:rPr lang="fr-FR" sz="1800" dirty="0">
                <a:latin typeface="Calibri"/>
                <a:ea typeface="Calibri"/>
                <a:cs typeface="Calibri"/>
                <a:sym typeface="Calibri"/>
              </a:rPr>
              <a:t>Essayer d'avoir ou d'éviter d'avoir un </a:t>
            </a:r>
            <a:r>
              <a:rPr lang="fr-FR" sz="1800" dirty="0" smtClean="0">
                <a:latin typeface="Calibri"/>
                <a:ea typeface="Calibri"/>
                <a:cs typeface="Calibri"/>
                <a:sym typeface="Calibri"/>
              </a:rPr>
              <a:t>enfant</a:t>
            </a:r>
            <a:endParaRPr lang="fr-FR" sz="1800" dirty="0">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1"/>
                                        </p:tgtEl>
                                        <p:attrNameLst>
                                          <p:attrName>fillcolor</p:attrName>
                                        </p:attrNameLst>
                                      </p:cBhvr>
                                      <p:to>
                                        <a:srgbClr val="C00000"/>
                                      </p:to>
                                    </p:animClr>
                                    <p:set>
                                      <p:cBhvr>
                                        <p:cTn id="7" dur="2000" fill="hold"/>
                                        <p:tgtEl>
                                          <p:spTgt spid="11"/>
                                        </p:tgtEl>
                                        <p:attrNameLst>
                                          <p:attrName>fill.type</p:attrName>
                                        </p:attrNameLst>
                                      </p:cBhvr>
                                      <p:to>
                                        <p:strVal val="solid"/>
                                      </p:to>
                                    </p:set>
                                    <p:set>
                                      <p:cBhvr>
                                        <p:cTn id="8"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9" restart="whenNotActive" fill="hold" evtFilter="cancelBubble" nodeType="interactiveSeq">
                <p:stCondLst>
                  <p:cond evt="onClick" delay="0">
                    <p:tgtEl>
                      <p:spTgt spid="12"/>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2"/>
                                        </p:tgtEl>
                                        <p:attrNameLst>
                                          <p:attrName>fillcolor</p:attrName>
                                        </p:attrNameLst>
                                      </p:cBhvr>
                                      <p:to>
                                        <a:srgbClr val="C00000"/>
                                      </p:to>
                                    </p:animClr>
                                    <p:set>
                                      <p:cBhvr>
                                        <p:cTn id="14" dur="2000" fill="hold"/>
                                        <p:tgtEl>
                                          <p:spTgt spid="12"/>
                                        </p:tgtEl>
                                        <p:attrNameLst>
                                          <p:attrName>fill.type</p:attrName>
                                        </p:attrNameLst>
                                      </p:cBhvr>
                                      <p:to>
                                        <p:strVal val="solid"/>
                                      </p:to>
                                    </p:set>
                                    <p:set>
                                      <p:cBhvr>
                                        <p:cTn id="15"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16" restart="whenNotActive" fill="hold" evtFilter="cancelBubble" nodeType="interactiveSeq">
                <p:stCondLst>
                  <p:cond evt="onClick" delay="0">
                    <p:tgtEl>
                      <p:spTgt spid="13"/>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3"/>
                                        </p:tgtEl>
                                        <p:attrNameLst>
                                          <p:attrName>fillcolor</p:attrName>
                                        </p:attrNameLst>
                                      </p:cBhvr>
                                      <p:to>
                                        <a:srgbClr val="C00000"/>
                                      </p:to>
                                    </p:animClr>
                                    <p:set>
                                      <p:cBhvr>
                                        <p:cTn id="21" dur="2000" fill="hold"/>
                                        <p:tgtEl>
                                          <p:spTgt spid="13"/>
                                        </p:tgtEl>
                                        <p:attrNameLst>
                                          <p:attrName>fill.type</p:attrName>
                                        </p:attrNameLst>
                                      </p:cBhvr>
                                      <p:to>
                                        <p:strVal val="solid"/>
                                      </p:to>
                                    </p:set>
                                    <p:set>
                                      <p:cBhvr>
                                        <p:cTn id="22"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3" restart="whenNotActive" fill="hold" evtFilter="cancelBubble" nodeType="interactiveSeq">
                <p:stCondLst>
                  <p:cond evt="onClick" delay="0">
                    <p:tgtEl>
                      <p:spTgt spid="14"/>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4"/>
                                        </p:tgtEl>
                                        <p:attrNameLst>
                                          <p:attrName>fillcolor</p:attrName>
                                        </p:attrNameLst>
                                      </p:cBhvr>
                                      <p:to>
                                        <a:srgbClr val="538135"/>
                                      </p:to>
                                    </p:animClr>
                                    <p:set>
                                      <p:cBhvr>
                                        <p:cTn id="28" dur="2000" fill="hold"/>
                                        <p:tgtEl>
                                          <p:spTgt spid="14"/>
                                        </p:tgtEl>
                                        <p:attrNameLst>
                                          <p:attrName>fill.type</p:attrName>
                                        </p:attrNameLst>
                                      </p:cBhvr>
                                      <p:to>
                                        <p:strVal val="solid"/>
                                      </p:to>
                                    </p:set>
                                    <p:set>
                                      <p:cBhvr>
                                        <p:cTn id="29"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ETA 7.3 Session d_auto-apprentissage"/>
  <p:tag name="ISPRING_PLAYERS_CUSTOMIZATION_2" val="UEsDBBQAAgAIAKl+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D6kChZ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PqQKFk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pAoWX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PqQKFk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PqQKFm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PqQKFk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D6kChZFQaV5GsAAABvAAAAHAAAAHVuaXZlcnNhbC9sb2NhbF9zZXR0aW5ncy54bWwNyrEKwkAMANC9XxEySB3Uugn2rpujCK0fENogB7mk9ELRv/e2N7x++GaBnbeSTANezx0C62xL0k/A9/Q43RCKky4kphxQDWGITS82k4zsXmOBVejH28S5wvlJuc4XqbOkAu1B/B6PeInNH1BLAwQUAAIACAD6kChZwhuumWgSAAD3TQAAFwAAAHVuaXZlcnNhbC91bml2ZXJzYWwucG5n7Zx7WFNXtsBxbHV81TrO1KKVtNXqtbXGikghkLQWsegoU20FH0nEF9W0oMYkQB6n33QKVq2paMUHIXdERQskWI0B8qpSjUpNqjwigeSoKRwgnESIJJycJGcOIViwnf/m3u+7t4cPPrJ39m/ttddae+21+Q758m8rl04YO3VsWFjYhKT3E1aFhY1qDAt75rM/jsJ7WIbsI/ivEexVSxeHyQwvdeCNZ9LfXfFuWNgF8Thf2rN4e8zO99eyw8Keq+n/GaHPPLclLGzFgaSEdz/MYnRZwFIYebcNQZzV2x8tnqTuOHvlpEP7KHHqoX9+Gh7e5Rg36RP1X8ft2vanT1+SjN2xZ1bsC5EvJtxaWc/9+stzk0pOHe57I2Hkwwja6DUXvmtbf/P8bPE3sxUMcha7kWFXmZpKvqVyLpC0qC+aHBb8+t60JXVk8NVnpo3/C68eFeUqQMwPFsxMyu//7ph2l9+rBFAlGfCbAH/PGbKwo1Ue6JTPjM+GsGchbAyETTjviSsbEdQWhTUiwOsMOJwMbd81MkPEpt9l8wLgzgDp0PyBMfOd+BAzfUe+dh2ETRpTMzU4s8tq95TItYfmJXleG88Kdv0YWZa0o2CQMlbMOk+/WjEqOE1czYnT3CfoeFa++fcDyePLhA62lI/Ul1B7exrXZ2rUSNvJfOrLkkihwR1jS0nHtP9ImxB0ZzacBh+W+n4u9fjqaP66AjKA1P77kS1Nu3tXZCeRDhjCdbHoMD/kkMMbg42sdblRSc7XQmom11bM6tCEIvT+9vDGmZqCEBX3Jr4eT35IfMnW1MNFJWTBg3FkWu9qWm+PBkQ1zscjaY9GkklYn54s190K2aFuQVmS8U46DW0qcPYddGYhRzORo7Vau0pr73FFRA5Y4dGl8ay7o3XsEnO4wfCZ20YL2ORUrYY7Ssk2mbPhPFF7nvahS7Zg2OjIs0LFgy5RFt9erpwnr9r6i9qnJ4pARAIinfp3rOB5973wegYkixpcZGl8WdKqQTep3RVcx17k4RTdf20/R/PV0ARI/+y1JgdfYn/KcKyJLCnaAs3ThZM7ppmcPoNTLehcLc1B9uv69teakqGuIpYBmyxj6Dgy1VMg8HgpsAe5nZUEVoo8PMDTmiJqTWGI7EqRvaeXhrloAKJgoooUk++m1HezNUr567khv/bxGXLSVPtkad8PtUbfj0b1VKNBwlJCoAiFC8SAzyZnUCR2BxPoKuwuvQgwhy3yQJV3m/p05ieQ7BLTd40pQC6Q0AvypmTscbKuOtAp/PWEOn+zTtiv8zRJpPeOWPRYInKnA+7WaJEtmiHCF/S4NQ/oywM7akiBR7VSf5OULgo0NOnIaQOu2Mjgp6LBsI4GXNH52pvez2l9nxeQfFdIAiTgxAIpEj1Upf8NM+sCdl0AQxNxfQ+KnB6Rs5WvhfgMTgSTzjb0PT1FA9PfUKDzoUzQW1/CFD2YrPP11JHQqgKsezaw7G50GuQrYgsMrhhTeiol3dfZBQ7bfQ8LRB2tNSTESCZ5H2EzO0bWx5ik2NUpDKvAdbt2uBndhzGXcYNoNeNuNKDztWHbQ0GXrchTkFASdTcyITsJ9ElUjYP7phy3fS9uQ1Lhb++kXtEEFugCRVLqfbqfbxotV1pz7D1DVHT6X2qkYojRPtI8LVO9C3HSSWqqp8pIL/Kjf8qNCspsC2+sv1HhjqNLUD3RR/T9nvra1+YqSNgNQIR0iP0trSyxv4vsyywwKmOZeiRHxkDzujpbaEd/OaTPJnZUuCfTenVqX4AkcCv034JeOWaqJWG0TGAJhLhYC7ZIQKwT4dl9EUrQFej+SN/gYpbr5VAgPoK5HPuRmZkCBS48OWtzo6KW5Soix/p1eNqoZQb8QLSc8rym+dgRq4aTqCmFwHL0LZhl0XA3xGMNOb4cB1YmlodO4PvCbamri7ekokwASWH4vYxRp3gqd8tN7rQqgy0yR9PLpPoNL3IYFJI0Q4qpME86I9BWyxT1FkHsDCfH3sk2yJVpsFqEZet6AF8nxSTV62FFs4lt71xZVSqH3HyL1SkQ8B2+HMz4MAWATWA2VgoklssM/s1DCpQdj3t901nikXdS7BaZBgjEaYWC6/LItyUUm0Ff4uqucsRRTRadsdyEFKL69LcpxffCxxld4hpzeJ8hlcuXl4KegD/DotP7bXVVboEhW2B1+SIgWx2yLp/SxygpZWOpQ6qjqRopjqoN8hKUospw7ooAHbkUySG7wADb1kNeNmxzlQxMdS+WV2hh8guZRst2sc4IK1CZtgi1O0hSg0JJc4XftcIK7tMeWafaDHefaJ7+MSSTNYvT4kyFLKdc5WQJDX5bs3ijWujoqKTz0EliDy5a5ehGmvlxVKqEZYRaGCrAWQcv3XxZFesRDymbzt/xVnDtcUCiLDIWP7nMpXYHX2msAgSJCr2uBMbFcTzNm1OYRjg+giR1YIV6Wr1YJPhV+N3Ga7PpXNGfbf4oZYRckxPoPhH5tiWxxGXvj50SqLfOJv6bureBCqmx7ECgGzlhjFIaafLpSrGRpaTcMKB0ywpub2+LTr9LxXbswaA4Wm5PSxqPD7t9tISnLeHNyVWwS0z+n/ZEzbfkqN2diJ6Fh9ZiSzWm+slgc7XYLNuc7hgIaVZ4xMmQk6OiY1mjm6vcbr4kAtCtFzON2QI+PD4d14EkZRnQIn16mQrAUCOLx3GQlr84EMjH0vE4lqen1kWnPK3BgrL4ZKKP6CP6fqPPCVWcnZgBekC/pwCz9l6xD00X/fVp3wxadvDm4JO4hEM3nCmikdqt02WHas5fvWkVoWzHusPUzyRsocHTUAXMHVI1U/wP0rH21q+k6Be1mYbl3jZ7IcSWyQ3oR0/OhMAr+OXQ+J+8BlvlaTAEBKDeEc5OUFV0cagR3IgRYJB+smbZvqoFnDmG4ef+WZRo/99ttx/PUyjxW2prnTRwu9YkyyGbgJ7DUrVApBm6N3LkeEVQIPp5KX4Bx+/IOlGDDtECaM9xo6Ctx4waftqDFtZli0vtVmMGs66BlWJhYgqqh+S3AbsRX87QYubIeBbmALE8nsMaKzZWcjlweaRaaFcK0drZ1O7l8lHno61990qZcpmQhuIHpJzjOZEG00O7py9xPn7am9Dil5nphbEmXx3gNpKZFMkV+D2SN1keW9wMI5E3hD8X07o7kUir5Xqlywd762Ckrmqy4wDDI5eKM+Wg1dmoEsLpC1V0Nh9DafZsf0CmcnFAGU3szFPg5STH8QhN/GZoacB0VnATT8s5enP4UcN0Vnp9jgAe/yH2kBkoTXGyc0tdfYu2SCZ1tkziUamWUd9FZkgM7PQjFKcQM/uhQrxMMyN97oDSJMtVuDhWJg+tNtqaez3iTECLUnoceQqXETqwU+mp9sanLHvq4KbwGJJD7eMTU+Qg73pJ5BbJiM7x25SvdC36u0WmsjRwIqSsTCMY+x5eL2RC8Rk2E5Jj+J7Dh0VhlJGmcI2MoXJuYOcq9JBTrgMEImdzFs++qMwSCKdrLg8r/M7gXj5geMSh7dOshFyGP3KmyQzteyKkzEzLdXnpiM4d41Ukm4HlYdb5e5mwQp/BK5e85XAXTwsKxlCwWghD1S5jxwY+6FcsH1qhfbCgTKK6jUsDPCZ+hyDwaVbsjDr/9G0eCSuDd9kSO8Nks2yB9HOt4AV3hq3J5uRgZhVn2nWDZLfHBNKoxWY/qORWkxojdNbWYRGseY6l/AAevzZ9YTWniFZsarjHLaLV1MM29m1YH1Ok9wBLm6sci85KKM0Rzmco+AVi0dd4Ncm3OF6nbMZNlWEq0itHdHV7Yp3CqDKJRy2coPTo/DFy3FN8EMu65TL7LVxI0SzF1KCftl/x9Ox4IH5+d7OSUi0LMC7pjTG2Rn/lnsRq1ORcei5SZimiOdlFNDnIBIAp5ip2V0BjtKGqmwYbauSr67oe9wWUOhoc0ESAHrUJ9uop9wwKD3CwFGSfGXaRwQ5GCecPrelm1Jxw/E+2i69XuGfQekj4PacDVAsGdlh1zgr+U3714yUnSfvQ1r9va9OpruO8iP4cIoCiaszRKcMuMow8BTvdrBQ1K4FrG7nTGleCfgvmbXjExW9RtOdYUFWkWpKxuZA7bAfgV7ClWJ9UHXlQAhmOcafdClzT+VLIJKQ9We3tg5VgYF8aLPAlY000ID2LIv6KtX6Yhj3FLxsruFj3p6l8gQCPIAN4zf1lsu8uRS7Bk8H24mGJjobvRHNVMezLieWVhTdeHqaJh5+qAp5af2yZREeG3d22Cvf1aSQ+pEDTcFjks8FR8LAMcrPCnal1glrXjOlGvafGvJTqnSwX/WDLdvTnXvmLjYYXeVSPmuttzES5vIqvnoLxUmSoKbek1gmJNtH+zbbVmLaC1BL8K+mwgk3DxIs+aM5gsVmUtmKVakj0J8FDUttMxZBccLh+HgEREAEREAEREAEREAEREAEREAEREAEREAEREAEREAEREAEREAEREAEREAEREAEREAEREAEREAEREAEREAH9f4HuYyznQfqZSmXYQUwsv6xMziSrHdwXFt9qXhtXESn5+lUJfeznh17ev+HxoXN7GYuQbN7NiTFtt2PQk9mRPBqp7+Hkbdclb7ZdiWmih60xblpxt/31uQNTpsbvj0oqLq0Izdk7t3HmV7KrmwY0bbiYenhh9dj9A6r+jsC7OJA/8LExRx2dnZ3zzxfNmnpq+Srmkh0Xgv/LEbb++Ql3XjsvH5Syfnbw7S+uDTwerFy5MKHgtHZQaobk473zkoR/eWHgofaW2DvP0/O9g+pVck69Uj2z96PUgYfRfa3iiSY0L1nm9sxjCjuYWGArZzpzPV8C964prBUmvrcnqXNwLQary6L3S/ZPeZCfXq4wNTN416ta0icPVe1tvocEXz1jMLPkFNsGx8Uvc9vz61PSBpZRqPn4+MVvFpxyKVetGarx/a4l+wvLj0yS6L75bkC501NYcN6rZKkW6ak5xCOpx5N2HjdHmRXmqFLa4jH9zM59H3OrhsraV7/pU4+7roz2SZPMEhiw02tLXLeGy32BNUXMzJt46ZACGHBP0p2y3W9sTYAyz5QNWO38NXOhdA2l8YmIi7eWGUX+nZUPA7XYwYPh9MQ9gb1HK51Phq97PP/kjNBY9q1PJko3TJddBrHuBzmA50rto8o7uHTxOQtLBRW7GQl6yaC+h6ewwN23TIl/6GfnzjmxepvXgYLPpVTvwu7Mi8s4iK9taYOjymQ93F65Y+2AD7etLZN4138SdOTyfW1Hjhc5qRGySyDW51I9OlZ1a6+BtFblKXYXJeg/rN0XtP1bggtc5PGKrA2znuh4XnG8/QM09gfKFPJVW9vrM2KBLbAVlf/jpbfI1KN/CbpzU9+m8viFyf69wU9T+j7/VEzrEQddG7vhQSLK39NS2L+mDJln5hvBQLxWcc080RgQjSgJpIQ/UW61FxA9+/OFA+2+mBO2N165OOCC8WvLpgOry/3Z9RFHG1qn/iI+glqFi28bObrf3+KTF3HujsLz31jsDXfEEv3W0HJ29WyCKz+kNGpHfYfrhyx7/5dV3e7uKPtr+B2k+KR9tSBksJWMsiWKL8xzdBeDEVhx+uOVMQr3bbp/9qV5Uu0Y8clSfJpDCj5th/PmHFr4Y84vhl6ylfqHCYPQ8Y5AseXBsuiVyP13L+PIBwq+Q+GZGStbF/LmkhdYtDg03rfjRqZfOm5wVVsvLxodv4OZ93ZP3Trsw/7IMWvczBFN1v3tlatvhRyEboKtraU1TdEkf/y8OrMUdjJJYDAqUlctLPmx8ehylVL6XEqLE3PVATW2xIJJEtoprnwpHH9s8/ljIX8dSi6jx4mElVdv7y73a/xNCfqRg3GVcQZXuPxIaOAFMNVewNK0pz4x3LAdMvdyKotOFbIr74KnbEFXHv3z7TnKVbjua0IKX7i3Ce47uYO5/+Czg0q2LMPtvn5OKBpe3a/IfLPhRHvWv5nC+9HXq4Papd61jCbXrG0dni0OrSuzVGVNotYnPtmE+NKmG94wMfiWcGi3dMWTDf9lXkbriFA+sDQn7xdUbNwC9142SXbN8zQlBHPX+282tona15C+Di6mJEeLVup4yOuFdFm5O7bZXv52AXpgcNoodvye5Ox3grZ/hzyQgnNCKZg1ZXgKhvyo58HL9Px1cPgHofz2fbkLcUE7j81LKncfOBdKmvfXVGu1Vh3fM++lb5fHGs2R/4yf9m0oF4dt/EMoZ4cd+35AcFjYrIrBzxQb8x8dhm3XYZMfzG4Y2xGzE+zvSVqyMkG2eOPf/wVQSwMEFAACAAgA+pAoWeohDhNLAAAAbAAAABsAAAB1bml2ZXJzYWwvdW5pdmVyc2FsLnBuZy54bWyzsa/IzVEoSy0qzszPs1Uy1DNQsrfj5bIpKEoty0wtV6gAigEFIUBJoRLINUJwyzNTSjKAQiYmFgjBjNTM9IwSoKiBhRlcVB9oKABQSwECAAAUAAIACACpflBPNmFYAkcDAADhCQAAFAAAAAAAAAABAAAAAAAAAAAAdW5pdmVyc2FsL3BsYXllci54bWxQSwECAAAUAAIACAD6kChZtTf0qBwFAADhEwAAHQAAAAAAAAABAAAAAAB5AwAAdW5pdmVyc2FsL2NvbW1vbl9tZXNzYWdlcy5sbmdQSwECAAAUAAIACAD6kChZFR5gG6MAAAB/AQAALgAAAAAAAAABAAAAAADQCAAAdW5pdmVyc2FsL3BsYXliYWNrX2FuZF9uYXZpZ2F0aW9uX3NldHRpbmdzLnhtbFBLAQIAABQAAgAIAPqQKFl0STUfPAQAAAwVAAAnAAAAAAAAAAEAAAAAAL8JAAB1bml2ZXJzYWwvZmxhc2hfcHVibGlzaGluZ19zZXR0aW5ncy54bWxQSwECAAAUAAIACAD6kChZN4uHansDAACsDAAAIQAAAAAAAAABAAAAAABADgAAdW5pdmVyc2FsL2ZsYXNoX3NraW5fc2V0dGluZ3MueG1sUEsBAgAAFAACAAgA+pAoWaavViM2BAAAlhQAACYAAAAAAAAAAQAAAAAA+hEAAHVuaXZlcnNhbC9odG1sX3B1Ymxpc2hpbmdfc2V0dGluZ3MueG1sUEsBAgAAFAACAAgA+pAoWSYPfuiwAQAAbwYAAB8AAAAAAAAAAQAAAAAAdBYAAHVuaXZlcnNhbC9odG1sX3NraW5fc2V0dGluZ3MuanNQSwECAAAUAAIACAD6kChZFQaV5GsAAABvAAAAHAAAAAAAAAABAAAAAABhGAAAdW5pdmVyc2FsL2xvY2FsX3NldHRpbmdzLnhtbFBLAQIAABQAAgAIAPqQKFnCG66ZaBIAAPdNAAAXAAAAAAAAAAAAAAAAAAYZAAB1bml2ZXJzYWwvdW5pdmVyc2FsLnBuZ1BLAQIAABQAAgAIAPqQKFnqIQ4TSwAAAGwAAAAbAAAAAAAAAAEAAAAAAKMrAAB1bml2ZXJzYWwvdW5pdmVyc2FsLnBuZy54bWxQSwUGAAAAAAoACgAGAwAAJywAAAAA"/>
  <p:tag name="ISPRING_LMS_API_VERSION" val="SCORM 1.2"/>
  <p:tag name="ISPRING_ULTRA_SCORM_COURSE_ID" val="C98F94C4-76D6-48A4-BBBB-5842AD340633"/>
  <p:tag name="ISPRING_CMI5_LAUNCH_METHOD" val="any window"/>
  <p:tag name="ISPRING_SCORM_ENDPOINT" val="&lt;endpoint&gt;&lt;enable&gt;0&lt;/enable&gt;&lt;lrs&gt;http://&lt;/lrs&gt;&lt;auth&gt;0&lt;/auth&gt;&lt;login&gt;&lt;/login&gt;&lt;password&gt;&lt;/password&gt;&lt;key&gt;&lt;/key&gt;&lt;name&gt;&lt;/name&gt;&lt;email&gt;&lt;/email&gt;&lt;/endpoint&gt;&#10;"/>
  <p:tag name="ISPRINGCLOUDFOLDERID" val="1"/>
  <p:tag name="ISPRINGONLINEFOLDERID" val="1"/>
  <p:tag name="ISPRING_OUTPUT_FOLDER" val="[[&quot;\u007F\uFFFD\uFFFD{A396230D-9A3A-426D-B380-67D82CDE4863}&quot;,&quot;C:\\Users\\pantelis\\Documents\\MHAPPS\\French\\Training material for ETA 07_Fr&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RATE_QUIZZES" val="0"/>
  <p:tag name="ISPRING_SCORM_PASSING_SCORE" val="0.000000"/>
  <p:tag name="ISPRING_CURRENT_PLAYER_ID" val="universal"/>
  <p:tag name="ISPRING_PRESENTATION_TITLE" val="ETA 7.3 Session d_auto-apprentissage"/>
  <p:tag name="ISPRING_FIRST_PUBLISH" val="1"/>
</p:tagLst>
</file>

<file path=ppt/theme/theme1.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TotalTime>
  <Words>1176</Words>
  <Application>Microsoft Office PowerPoint</Application>
  <PresentationFormat>Ευρεία οθόνη</PresentationFormat>
  <Paragraphs>222</Paragraphs>
  <Slides>23</Slides>
  <Notes>23</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2</vt:i4>
      </vt:variant>
      <vt:variant>
        <vt:lpstr>Τίτλοι διαφανειών</vt:lpstr>
      </vt:variant>
      <vt:variant>
        <vt:i4>23</vt:i4>
      </vt:variant>
    </vt:vector>
  </HeadingPairs>
  <TitlesOfParts>
    <vt:vector size="31" baseType="lpstr">
      <vt:lpstr>Noto Sans Symbols</vt:lpstr>
      <vt:lpstr>Arial</vt:lpstr>
      <vt:lpstr>Impact</vt:lpstr>
      <vt:lpstr>Gill Sans</vt:lpstr>
      <vt:lpstr>Roboto</vt:lpstr>
      <vt:lpstr>Calibri</vt:lpstr>
      <vt:lpstr>Θέμα του Office</vt:lpstr>
      <vt:lpstr>Θέμα του Office</vt:lpstr>
      <vt:lpstr>Παρουσίαση του PowerPoint</vt:lpstr>
      <vt:lpstr>Partenaires</vt:lpstr>
      <vt:lpstr>Session d'auto-apprentissage :  Contenu</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ETA 7.3 Session d_auto-apprentissage</dc:title>
  <dc:creator>pantelis bbalaouras</dc:creator>
  <cp:lastModifiedBy>pantelis</cp:lastModifiedBy>
  <cp:revision>9</cp:revision>
  <dcterms:created xsi:type="dcterms:W3CDTF">2020-06-02T13:31:56Z</dcterms:created>
  <dcterms:modified xsi:type="dcterms:W3CDTF">2024-09-08T15:08:36Z</dcterms:modified>
</cp:coreProperties>
</file>