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embeddedFontLst>
    <p:embeddedFont>
      <p:font typeface="Impact" panose="020B0806030902050204" pitchFamily="34" charset="0"/>
      <p:regular r:id="rId27"/>
    </p:embeddedFont>
    <p:embeddedFont>
      <p:font typeface="Gill Sans" panose="020B0604020202020204" charset="0"/>
      <p:regular r:id="rId28"/>
      <p:bold r:id="rId29"/>
    </p:embeddedFont>
    <p:embeddedFont>
      <p:font typeface="Roboto" panose="02000000000000000000" pitchFamily="2"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agoQ7DxEdmxd2LHUQ5QH3nIu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B </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a:t>
            </a:r>
            <a:endParaRPr/>
          </a:p>
        </p:txBody>
      </p:sp>
      <p:sp>
        <p:nvSpPr>
          <p:cNvPr id="219" name="Google Shape;21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bonnes réponses :</a:t>
            </a:r>
            <a:endParaRPr/>
          </a:p>
          <a:p>
            <a:pPr marL="0" lvl="0" indent="0" algn="l" rtl="0">
              <a:spcBef>
                <a:spcPts val="0"/>
              </a:spcBef>
              <a:spcAft>
                <a:spcPts val="0"/>
              </a:spcAft>
              <a:buNone/>
            </a:pPr>
            <a:r>
              <a:rPr lang="en-US"/>
              <a:t>A 🡪 B</a:t>
            </a:r>
            <a:endParaRPr/>
          </a:p>
          <a:p>
            <a:pPr marL="0" lvl="0" indent="0" algn="l" rtl="0">
              <a:spcBef>
                <a:spcPts val="0"/>
              </a:spcBef>
              <a:spcAft>
                <a:spcPts val="0"/>
              </a:spcAft>
              <a:buNone/>
            </a:pPr>
            <a:r>
              <a:rPr lang="en-US"/>
              <a:t>B 🡪 D</a:t>
            </a:r>
            <a:endParaRPr/>
          </a:p>
          <a:p>
            <a:pPr marL="0" lvl="0" indent="0" algn="l" rtl="0">
              <a:spcBef>
                <a:spcPts val="0"/>
              </a:spcBef>
              <a:spcAft>
                <a:spcPts val="0"/>
              </a:spcAft>
              <a:buNone/>
            </a:pPr>
            <a:r>
              <a:rPr lang="en-US"/>
              <a:t>C 🡪 A</a:t>
            </a:r>
            <a:br>
              <a:rPr lang="en-US"/>
            </a:br>
            <a:r>
              <a:rPr lang="en-US"/>
              <a:t>D 🡪 C</a:t>
            </a:r>
            <a:endParaRPr/>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B et C </a:t>
            </a:r>
            <a:endParaRPr/>
          </a:p>
        </p:txBody>
      </p:sp>
      <p:sp>
        <p:nvSpPr>
          <p:cNvPr id="248" name="Google Shape;24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262" name="Google Shape;26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Réponse correcte : C</a:t>
            </a:r>
            <a:endParaRPr/>
          </a:p>
          <a:p>
            <a:pPr marL="0" lvl="0" indent="0" algn="l" rtl="0">
              <a:spcBef>
                <a:spcPts val="0"/>
              </a:spcBef>
              <a:spcAft>
                <a:spcPts val="0"/>
              </a:spcAft>
              <a:buNone/>
            </a:pPr>
            <a:endParaRPr/>
          </a:p>
        </p:txBody>
      </p:sp>
      <p:sp>
        <p:nvSpPr>
          <p:cNvPr id="273" name="Google Shape;2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287" name="Google Shape;28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A</a:t>
            </a:r>
            <a:endParaRPr/>
          </a:p>
        </p:txBody>
      </p:sp>
      <p:sp>
        <p:nvSpPr>
          <p:cNvPr id="298" name="Google Shape;2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312" name="Google Shape;31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bonnes réponses :</a:t>
            </a:r>
            <a:endParaRPr/>
          </a:p>
          <a:p>
            <a:pPr marL="0" lvl="0" indent="0" algn="l" rtl="0">
              <a:spcBef>
                <a:spcPts val="0"/>
              </a:spcBef>
              <a:spcAft>
                <a:spcPts val="0"/>
              </a:spcAft>
              <a:buNone/>
            </a:pPr>
            <a:r>
              <a:rPr lang="en-US"/>
              <a:t>A 🡪 D</a:t>
            </a:r>
            <a:endParaRPr/>
          </a:p>
          <a:p>
            <a:pPr marL="0" lvl="0" indent="0" algn="l" rtl="0">
              <a:spcBef>
                <a:spcPts val="0"/>
              </a:spcBef>
              <a:spcAft>
                <a:spcPts val="0"/>
              </a:spcAft>
              <a:buNone/>
            </a:pPr>
            <a:r>
              <a:rPr lang="en-US"/>
              <a:t>B 🡪 B </a:t>
            </a:r>
            <a:endParaRPr/>
          </a:p>
          <a:p>
            <a:pPr marL="0" lvl="0" indent="0" algn="l" rtl="0">
              <a:spcBef>
                <a:spcPts val="0"/>
              </a:spcBef>
              <a:spcAft>
                <a:spcPts val="0"/>
              </a:spcAft>
              <a:buNone/>
            </a:pPr>
            <a:r>
              <a:rPr lang="en-US"/>
              <a:t>C 🡪 </a:t>
            </a:r>
            <a:br>
              <a:rPr lang="en-US"/>
            </a:br>
            <a:r>
              <a:rPr lang="en-US"/>
              <a:t>D 🡪 </a:t>
            </a:r>
            <a:endParaRPr/>
          </a:p>
        </p:txBody>
      </p:sp>
      <p:sp>
        <p:nvSpPr>
          <p:cNvPr id="323" name="Google Shape;32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a:t>
            </a:r>
            <a:endParaRPr/>
          </a:p>
        </p:txBody>
      </p:sp>
      <p:sp>
        <p:nvSpPr>
          <p:cNvPr id="341" name="Google Shape;3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 </a:t>
            </a:r>
            <a:endParaRPr/>
          </a:p>
        </p:txBody>
      </p:sp>
      <p:sp>
        <p:nvSpPr>
          <p:cNvPr id="352" name="Google Shape;35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 </a:t>
            </a:r>
            <a:endParaRPr/>
          </a:p>
        </p:txBody>
      </p:sp>
      <p:sp>
        <p:nvSpPr>
          <p:cNvPr id="363" name="Google Shape;36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FAUX</a:t>
            </a: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Réponses correctes : A et D </a:t>
            </a:r>
            <a:endParaRPr/>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155" name="Google Shape;1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166" name="Google Shape;1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Réponses correctes : A et C</a:t>
            </a:r>
            <a:endParaRPr/>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B</a:t>
            </a:r>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2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26"/>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26"/>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26"/>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26"/>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2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2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0" name="Google Shape;30;p27"/>
          <p:cNvSpPr txBox="1"/>
          <p:nvPr/>
        </p:nvSpPr>
        <p:spPr>
          <a:xfrm>
            <a:off x="-52550" y="53756"/>
            <a:ext cx="4578178"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7.3 </a:t>
            </a:r>
            <a:r>
              <a:rPr lang="en-US" sz="1800">
                <a:solidFill>
                  <a:srgbClr val="7F7F7F"/>
                </a:solidFill>
                <a:latin typeface="Arial"/>
                <a:ea typeface="Arial"/>
                <a:cs typeface="Arial"/>
                <a:sym typeface="Arial"/>
              </a:rPr>
              <a:t> Women’s health and relevant Health Apps </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1"/>
        <p:cNvGrpSpPr/>
        <p:nvPr/>
      </p:nvGrpSpPr>
      <p:grpSpPr>
        <a:xfrm>
          <a:off x="0" y="0"/>
          <a:ext cx="0" cy="0"/>
          <a:chOff x="0" y="0"/>
          <a:chExt cx="0" cy="0"/>
        </a:xfrm>
      </p:grpSpPr>
      <p:sp>
        <p:nvSpPr>
          <p:cNvPr id="32" name="Google Shape;32;p3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3" name="Google Shape;33;p30"/>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0"/>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30"/>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6" name="Google Shape;36;p3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3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3" name="Google Shape;43;p3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2"/>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p32"/>
          <p:cNvSpPr txBox="1"/>
          <p:nvPr/>
        </p:nvSpPr>
        <p:spPr>
          <a:xfrm>
            <a:off x="-52550" y="53756"/>
            <a:ext cx="4578178"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7.3 </a:t>
            </a:r>
            <a:r>
              <a:rPr lang="en-US" sz="1800">
                <a:solidFill>
                  <a:srgbClr val="7F7F7F"/>
                </a:solidFill>
                <a:latin typeface="Arial"/>
                <a:ea typeface="Arial"/>
                <a:cs typeface="Arial"/>
                <a:sym typeface="Arial"/>
              </a:rPr>
              <a:t> Women’s health and relevant Health Apps </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3"/>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3"/>
          <p:cNvSpPr txBox="1"/>
          <p:nvPr/>
        </p:nvSpPr>
        <p:spPr>
          <a:xfrm>
            <a:off x="-52550" y="53756"/>
            <a:ext cx="4578178"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7.3 </a:t>
            </a:r>
            <a:r>
              <a:rPr lang="en-US" sz="1800">
                <a:solidFill>
                  <a:srgbClr val="7F7F7F"/>
                </a:solidFill>
                <a:latin typeface="Arial"/>
                <a:ea typeface="Arial"/>
                <a:cs typeface="Arial"/>
                <a:sym typeface="Arial"/>
              </a:rPr>
              <a:t> Women’s health and relevant Health Apps </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29"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28"/>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7 - Session d'auto-apprentissage </a:t>
            </a:r>
            <a:r>
              <a:rPr lang="en-US" sz="2400" b="1" i="0" u="none" strike="noStrike" cap="none">
                <a:solidFill>
                  <a:srgbClr val="C00000"/>
                </a:solidFill>
                <a:latin typeface="Calibri"/>
                <a:ea typeface="Calibri"/>
                <a:cs typeface="Calibri"/>
                <a:sym typeface="Calibri"/>
              </a:rPr>
              <a:t>(7.3)</a:t>
            </a:r>
            <a:r>
              <a:rPr lang="en-US" sz="2400" b="1" i="0" u="none" strike="noStrike" cap="none">
                <a:solidFill>
                  <a:schemeClr val="dk1"/>
                </a:solidFill>
                <a:latin typeface="Calibri"/>
                <a:ea typeface="Calibri"/>
                <a:cs typeface="Calibri"/>
                <a:sym typeface="Calibri"/>
              </a:rPr>
              <a:t/>
            </a:r>
            <a:br>
              <a:rPr lang="en-US" sz="2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Santé des femmes et applications pertinentes</a:t>
            </a:r>
            <a:endParaRPr sz="3400" b="1" i="0" u="none" strike="noStrike" cap="none">
              <a:solidFill>
                <a:schemeClr val="dk1"/>
              </a:solidFill>
              <a:latin typeface="Calibri"/>
              <a:ea typeface="Calibri"/>
              <a:cs typeface="Calibri"/>
              <a:sym typeface="Calibri"/>
            </a:endParaRPr>
          </a:p>
        </p:txBody>
      </p:sp>
      <p:sp>
        <p:nvSpPr>
          <p:cNvPr id="68" name="Google Shape;68;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2" name="Google Shape;72;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3" name="Google Shape;73;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4" name="Google Shape;74;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75" name="Google Shape;75;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6" name="Google Shape;76;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7" name="Google Shape;77;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6</a:t>
            </a:r>
            <a:endParaRPr sz="2400" b="0" i="0" u="none" strike="noStrike" cap="none">
              <a:solidFill>
                <a:schemeClr val="lt1"/>
              </a:solidFill>
              <a:latin typeface="Calibri"/>
              <a:ea typeface="Calibri"/>
              <a:cs typeface="Calibri"/>
              <a:sym typeface="Calibri"/>
            </a:endParaRPr>
          </a:p>
        </p:txBody>
      </p:sp>
      <p:pic>
        <p:nvPicPr>
          <p:cNvPr id="78" name="Google Shape;78;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9" name="Google Shape;79;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0" name="Google Shape;80;p1"/>
          <p:cNvSpPr/>
          <p:nvPr/>
        </p:nvSpPr>
        <p:spPr>
          <a:xfrm>
            <a:off x="728869" y="1172199"/>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F2F2F2"/>
                </a:solidFill>
                <a:latin typeface="Calibri"/>
                <a:ea typeface="Calibri"/>
                <a:cs typeface="Calibri"/>
                <a:sym typeface="Calibri"/>
              </a:rPr>
              <a:t>7</a:t>
            </a:r>
            <a:endParaRPr sz="2400" b="1" i="0" u="none" strike="noStrike" cap="none">
              <a:solidFill>
                <a:srgbClr val="F2F2F2"/>
              </a:solidFill>
              <a:latin typeface="Calibri"/>
              <a:ea typeface="Calibri"/>
              <a:cs typeface="Calibri"/>
              <a:sym typeface="Calibri"/>
            </a:endParaRPr>
          </a:p>
        </p:txBody>
      </p:sp>
      <p:sp>
        <p:nvSpPr>
          <p:cNvPr id="81" name="Google Shape;81;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4" name="Google Shape;84;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86" name="Google Shape;86;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La contraception...</a:t>
            </a:r>
            <a:endParaRPr sz="2000" b="1">
              <a:solidFill>
                <a:srgbClr val="203864"/>
              </a:solidFill>
              <a:latin typeface="Calibri"/>
              <a:ea typeface="Calibri"/>
              <a:cs typeface="Calibri"/>
              <a:sym typeface="Calibri"/>
            </a:endParaRPr>
          </a:p>
        </p:txBody>
      </p:sp>
      <p:sp>
        <p:nvSpPr>
          <p:cNvPr id="212" name="Google Shape;212;p10"/>
          <p:cNvSpPr txBox="1"/>
          <p:nvPr/>
        </p:nvSpPr>
        <p:spPr>
          <a:xfrm>
            <a:off x="2112598" y="2063625"/>
            <a:ext cx="2847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Une seule réponse est correcte !</a:t>
            </a:r>
            <a:endParaRPr sz="1400" b="1" i="1">
              <a:solidFill>
                <a:schemeClr val="dk1"/>
              </a:solidFill>
              <a:latin typeface="Calibri"/>
              <a:ea typeface="Calibri"/>
              <a:cs typeface="Calibri"/>
              <a:sym typeface="Calibri"/>
            </a:endParaRPr>
          </a:p>
        </p:txBody>
      </p:sp>
      <p:sp>
        <p:nvSpPr>
          <p:cNvPr id="213" name="Google Shape;213;p10"/>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4" name="Google Shape;214;p10"/>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215" name="Google Shape;215;p10"/>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28054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a:latin typeface="Calibri"/>
                <a:ea typeface="Calibri"/>
                <a:cs typeface="Calibri"/>
                <a:sym typeface="Calibri"/>
              </a:rPr>
              <a:t>Est </a:t>
            </a:r>
            <a:r>
              <a:rPr lang="en-US" sz="1800" dirty="0" err="1">
                <a:latin typeface="Calibri"/>
                <a:ea typeface="Calibri"/>
                <a:cs typeface="Calibri"/>
                <a:sym typeface="Calibri"/>
              </a:rPr>
              <a:t>dangereux</a:t>
            </a:r>
            <a:endParaRPr lang="el-GR"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8054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B. </a:t>
            </a:r>
            <a:r>
              <a:rPr lang="fr-FR" sz="1800" dirty="0">
                <a:latin typeface="Calibri"/>
                <a:ea typeface="Calibri"/>
                <a:cs typeface="Calibri"/>
                <a:sym typeface="Calibri"/>
              </a:rPr>
              <a:t>Crée des opportunités pour les femmes de participer plus pleinement à la société.</a:t>
            </a:r>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05025" y="40532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C. </a:t>
            </a:r>
            <a:r>
              <a:rPr lang="fr-FR" sz="1800" dirty="0">
                <a:latin typeface="Calibri"/>
                <a:ea typeface="Calibri"/>
                <a:cs typeface="Calibri"/>
                <a:sym typeface="Calibri"/>
              </a:rPr>
              <a:t>Signifie avoir des rapports sexuels non protégés.</a:t>
            </a:r>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34100" y="405323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D. </a:t>
            </a:r>
            <a:r>
              <a:rPr lang="en-US" sz="1800" dirty="0">
                <a:latin typeface="Calibri"/>
                <a:ea typeface="Calibri"/>
                <a:cs typeface="Calibri"/>
                <a:sym typeface="Calibri"/>
              </a:rPr>
              <a:t>Est d'un </a:t>
            </a:r>
            <a:r>
              <a:rPr lang="en-US" sz="1800" dirty="0" err="1">
                <a:latin typeface="Calibri"/>
                <a:ea typeface="Calibri"/>
                <a:cs typeface="Calibri"/>
                <a:sym typeface="Calibri"/>
              </a:rPr>
              <a:t>seul</a:t>
            </a:r>
            <a:r>
              <a:rPr lang="en-US" sz="1800" dirty="0">
                <a:latin typeface="Calibri"/>
                <a:ea typeface="Calibri"/>
                <a:cs typeface="Calibri"/>
                <a:sym typeface="Calibri"/>
              </a:rPr>
              <a:t> type</a:t>
            </a:r>
            <a:r>
              <a:rPr lang="en-US" sz="1800" dirty="0" smtClean="0">
                <a:latin typeface="Calibri"/>
                <a:ea typeface="Calibri"/>
                <a:cs typeface="Calibri"/>
                <a:sym typeface="Calibri"/>
              </a:rPr>
              <a:t>.</a:t>
            </a:r>
            <a:endParaRPr lang="en-US"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538135"/>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C01E24"/>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03864"/>
                </a:solidFill>
                <a:latin typeface="Calibri"/>
                <a:ea typeface="Calibri"/>
                <a:cs typeface="Calibri"/>
                <a:sym typeface="Calibri"/>
              </a:rPr>
              <a:t>Les applications de suivi des règles sont des méthodes de contraception sûres</a:t>
            </a:r>
            <a:endParaRPr/>
          </a:p>
        </p:txBody>
      </p:sp>
      <p:sp>
        <p:nvSpPr>
          <p:cNvPr id="224" name="Google Shape;224;p11"/>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5" name="Google Shape;225;p11"/>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226" name="Google Shape;226;p11"/>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286250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096000" y="286250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2"/>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Faites correspondre les colonnes.</a:t>
            </a:r>
            <a:endParaRPr sz="2000" b="1">
              <a:solidFill>
                <a:srgbClr val="203864"/>
              </a:solidFill>
              <a:latin typeface="Calibri"/>
              <a:ea typeface="Calibri"/>
              <a:cs typeface="Calibri"/>
              <a:sym typeface="Calibri"/>
            </a:endParaRPr>
          </a:p>
        </p:txBody>
      </p:sp>
      <p:sp>
        <p:nvSpPr>
          <p:cNvPr id="237" name="Google Shape;237;p12"/>
          <p:cNvSpPr txBox="1"/>
          <p:nvPr/>
        </p:nvSpPr>
        <p:spPr>
          <a:xfrm>
            <a:off x="2112601" y="1987425"/>
            <a:ext cx="3130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Faites correspondre les colonnes !</a:t>
            </a:r>
            <a:endParaRPr sz="1400" b="1" i="1">
              <a:solidFill>
                <a:schemeClr val="dk1"/>
              </a:solidFill>
              <a:latin typeface="Calibri"/>
              <a:ea typeface="Calibri"/>
              <a:cs typeface="Calibri"/>
              <a:sym typeface="Calibri"/>
            </a:endParaRPr>
          </a:p>
        </p:txBody>
      </p:sp>
      <p:sp>
        <p:nvSpPr>
          <p:cNvPr id="242" name="Google Shape;242;p12"/>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3" name="Google Shape;243;p12"/>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244" name="Google Shape;244;p12"/>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15" name="Ορθογώνιο 14">
            <a:extLst>
              <a:ext uri="{FF2B5EF4-FFF2-40B4-BE49-F238E27FC236}">
                <a16:creationId xmlns:a16="http://schemas.microsoft.com/office/drawing/2014/main" id="{88178301-C8A7-4724-8CF8-344EAE75664C}"/>
              </a:ext>
            </a:extLst>
          </p:cNvPr>
          <p:cNvSpPr/>
          <p:nvPr/>
        </p:nvSpPr>
        <p:spPr>
          <a:xfrm>
            <a:off x="2100142" y="2348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err="1">
                <a:latin typeface="Calibri"/>
                <a:ea typeface="Calibri"/>
                <a:cs typeface="Calibri"/>
                <a:sym typeface="Calibri"/>
              </a:rPr>
              <a:t>Une</a:t>
            </a:r>
            <a:r>
              <a:rPr lang="en-US" sz="1800" dirty="0">
                <a:latin typeface="Calibri"/>
                <a:ea typeface="Calibri"/>
                <a:cs typeface="Calibri"/>
                <a:sym typeface="Calibri"/>
              </a:rPr>
              <a:t> </a:t>
            </a:r>
            <a:r>
              <a:rPr lang="en-US" sz="1800" dirty="0" err="1">
                <a:latin typeface="Calibri"/>
                <a:ea typeface="Calibri"/>
                <a:cs typeface="Calibri"/>
                <a:sym typeface="Calibri"/>
              </a:rPr>
              <a:t>grossesse</a:t>
            </a:r>
            <a:r>
              <a:rPr lang="en-US" sz="1800" dirty="0">
                <a:latin typeface="Calibri"/>
                <a:ea typeface="Calibri"/>
                <a:cs typeface="Calibri"/>
                <a:sym typeface="Calibri"/>
              </a:rPr>
              <a:t> à </a:t>
            </a:r>
            <a:r>
              <a:rPr lang="en-US" sz="1800" dirty="0" err="1">
                <a:latin typeface="Calibri"/>
                <a:ea typeface="Calibri"/>
                <a:cs typeface="Calibri"/>
                <a:sym typeface="Calibri"/>
              </a:rPr>
              <a:t>terme</a:t>
            </a:r>
            <a:endParaRPr lang="el-GR" sz="1800" dirty="0"/>
          </a:p>
        </p:txBody>
      </p:sp>
      <p:sp>
        <p:nvSpPr>
          <p:cNvPr id="16" name="Ορθογώνιο 15">
            <a:extLst>
              <a:ext uri="{FF2B5EF4-FFF2-40B4-BE49-F238E27FC236}">
                <a16:creationId xmlns:a16="http://schemas.microsoft.com/office/drawing/2014/main" id="{B08E9EB4-6838-4FCD-B853-E6E51FCAD438}"/>
              </a:ext>
            </a:extLst>
          </p:cNvPr>
          <p:cNvSpPr/>
          <p:nvPr/>
        </p:nvSpPr>
        <p:spPr>
          <a:xfrm>
            <a:off x="2100142" y="3596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B. </a:t>
            </a:r>
            <a:r>
              <a:rPr lang="en-US" sz="1800" dirty="0" err="1">
                <a:latin typeface="Calibri"/>
                <a:ea typeface="Calibri"/>
                <a:cs typeface="Calibri"/>
                <a:sym typeface="Calibri"/>
              </a:rPr>
              <a:t>L'arrachage</a:t>
            </a:r>
            <a:r>
              <a:rPr lang="en-US" sz="1800" dirty="0">
                <a:latin typeface="Calibri"/>
                <a:ea typeface="Calibri"/>
                <a:cs typeface="Calibri"/>
                <a:sym typeface="Calibri"/>
              </a:rPr>
              <a:t> </a:t>
            </a:r>
          </a:p>
        </p:txBody>
      </p:sp>
      <p:sp>
        <p:nvSpPr>
          <p:cNvPr id="17" name="Ορθογώνιο 16">
            <a:extLst>
              <a:ext uri="{FF2B5EF4-FFF2-40B4-BE49-F238E27FC236}">
                <a16:creationId xmlns:a16="http://schemas.microsoft.com/office/drawing/2014/main" id="{276C2C90-7C61-4DC5-BAF8-FF0E86A8BA4E}"/>
              </a:ext>
            </a:extLst>
          </p:cNvPr>
          <p:cNvSpPr/>
          <p:nvPr/>
        </p:nvSpPr>
        <p:spPr>
          <a:xfrm>
            <a:off x="2121908" y="46913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C. </a:t>
            </a:r>
            <a:r>
              <a:rPr lang="en-US" sz="1800" dirty="0">
                <a:latin typeface="Calibri"/>
                <a:ea typeface="Calibri"/>
                <a:cs typeface="Calibri"/>
                <a:sym typeface="Calibri"/>
              </a:rPr>
              <a:t>Santé </a:t>
            </a:r>
            <a:r>
              <a:rPr lang="en-US" sz="1800" dirty="0" err="1">
                <a:latin typeface="Calibri"/>
                <a:ea typeface="Calibri"/>
                <a:cs typeface="Calibri"/>
                <a:sym typeface="Calibri"/>
              </a:rPr>
              <a:t>maternelle</a:t>
            </a:r>
            <a:endParaRPr lang="en-US" sz="1800" dirty="0">
              <a:latin typeface="Calibri"/>
              <a:ea typeface="Calibri"/>
              <a:cs typeface="Calibri"/>
              <a:sym typeface="Calibri"/>
            </a:endParaRPr>
          </a:p>
        </p:txBody>
      </p:sp>
      <p:sp>
        <p:nvSpPr>
          <p:cNvPr id="18" name="Ορθογώνιο 17">
            <a:extLst>
              <a:ext uri="{FF2B5EF4-FFF2-40B4-BE49-F238E27FC236}">
                <a16:creationId xmlns:a16="http://schemas.microsoft.com/office/drawing/2014/main" id="{5876E361-1696-4DD7-B6DA-A327EC148472}"/>
              </a:ext>
            </a:extLst>
          </p:cNvPr>
          <p:cNvSpPr/>
          <p:nvPr/>
        </p:nvSpPr>
        <p:spPr>
          <a:xfrm>
            <a:off x="2119447" y="578613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en-US" sz="1800" dirty="0" err="1">
                <a:latin typeface="Calibri"/>
                <a:ea typeface="Calibri"/>
                <a:cs typeface="Calibri"/>
                <a:sym typeface="Calibri"/>
              </a:rPr>
              <a:t>Ostéoporose</a:t>
            </a:r>
            <a:r>
              <a:rPr lang="en-US" sz="1800" dirty="0">
                <a:latin typeface="Calibri"/>
                <a:ea typeface="Calibri"/>
                <a:cs typeface="Calibri"/>
                <a:sym typeface="Calibri"/>
              </a:rPr>
              <a:t> </a:t>
            </a:r>
            <a:r>
              <a:rPr lang="en-US" sz="1800" dirty="0" smtClean="0"/>
              <a:t> </a:t>
            </a:r>
            <a:endParaRPr lang="el-GR" sz="1800" dirty="0"/>
          </a:p>
        </p:txBody>
      </p:sp>
      <p:sp>
        <p:nvSpPr>
          <p:cNvPr id="19" name="Ορθογώνιο 18">
            <a:extLst>
              <a:ext uri="{FF2B5EF4-FFF2-40B4-BE49-F238E27FC236}">
                <a16:creationId xmlns:a16="http://schemas.microsoft.com/office/drawing/2014/main" id="{E448F981-31BC-4A5C-A52A-2CB296CA1B95}"/>
              </a:ext>
            </a:extLst>
          </p:cNvPr>
          <p:cNvSpPr/>
          <p:nvPr/>
        </p:nvSpPr>
        <p:spPr>
          <a:xfrm>
            <a:off x="6081233" y="2348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t>A. </a:t>
            </a:r>
            <a:r>
              <a:rPr lang="fr-FR" dirty="0">
                <a:latin typeface="Calibri"/>
                <a:ea typeface="Calibri"/>
                <a:cs typeface="Calibri"/>
                <a:sym typeface="Calibri"/>
              </a:rPr>
              <a:t>Santé des femmes pendant la grossesse, l'accouchement et la période postnatale</a:t>
            </a:r>
          </a:p>
        </p:txBody>
      </p:sp>
      <p:sp>
        <p:nvSpPr>
          <p:cNvPr id="20" name="Ορθογώνιο 19">
            <a:extLst>
              <a:ext uri="{FF2B5EF4-FFF2-40B4-BE49-F238E27FC236}">
                <a16:creationId xmlns:a16="http://schemas.microsoft.com/office/drawing/2014/main" id="{330EFFD1-979D-4EE1-BDD9-918267F048CC}"/>
              </a:ext>
            </a:extLst>
          </p:cNvPr>
          <p:cNvSpPr/>
          <p:nvPr/>
        </p:nvSpPr>
        <p:spPr>
          <a:xfrm>
            <a:off x="6081233" y="3596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t>B. </a:t>
            </a:r>
            <a:r>
              <a:rPr lang="fr-FR" dirty="0">
                <a:latin typeface="Calibri"/>
                <a:ea typeface="Calibri"/>
                <a:cs typeface="Calibri"/>
                <a:sym typeface="Calibri"/>
              </a:rPr>
              <a:t>dure entre 39 semaines, 0 jour et 40 semaines, 6 jours</a:t>
            </a:r>
          </a:p>
        </p:txBody>
      </p:sp>
      <p:sp>
        <p:nvSpPr>
          <p:cNvPr id="21" name="Ορθογώνιο 20">
            <a:extLst>
              <a:ext uri="{FF2B5EF4-FFF2-40B4-BE49-F238E27FC236}">
                <a16:creationId xmlns:a16="http://schemas.microsoft.com/office/drawing/2014/main" id="{71A3F062-269C-4402-8F65-5358C806FC03}"/>
              </a:ext>
            </a:extLst>
          </p:cNvPr>
          <p:cNvSpPr/>
          <p:nvPr/>
        </p:nvSpPr>
        <p:spPr>
          <a:xfrm>
            <a:off x="6102999" y="46913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t>C</a:t>
            </a:r>
            <a:r>
              <a:rPr lang="en-US" dirty="0" smtClean="0"/>
              <a:t>.</a:t>
            </a:r>
            <a:r>
              <a:rPr lang="fr-FR" dirty="0" smtClean="0">
                <a:latin typeface="Calibri"/>
                <a:ea typeface="Calibri"/>
                <a:cs typeface="Calibri"/>
                <a:sym typeface="Calibri"/>
              </a:rPr>
              <a:t> </a:t>
            </a:r>
            <a:r>
              <a:rPr lang="fr-FR" dirty="0">
                <a:latin typeface="Calibri"/>
                <a:ea typeface="Calibri"/>
                <a:cs typeface="Calibri"/>
                <a:sym typeface="Calibri"/>
              </a:rPr>
              <a:t>Est quatre fois plus fréquente chez les femmes que chez les hommes</a:t>
            </a:r>
          </a:p>
        </p:txBody>
      </p:sp>
      <p:sp>
        <p:nvSpPr>
          <p:cNvPr id="22" name="Ορθογώνιο 21">
            <a:extLst>
              <a:ext uri="{FF2B5EF4-FFF2-40B4-BE49-F238E27FC236}">
                <a16:creationId xmlns:a16="http://schemas.microsoft.com/office/drawing/2014/main" id="{F2CF200D-C714-4BA9-AECB-681B7F038870}"/>
              </a:ext>
            </a:extLst>
          </p:cNvPr>
          <p:cNvSpPr/>
          <p:nvPr/>
        </p:nvSpPr>
        <p:spPr>
          <a:xfrm>
            <a:off x="6134100" y="571148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t>D. </a:t>
            </a:r>
            <a:r>
              <a:rPr lang="fr-FR" dirty="0">
                <a:latin typeface="Calibri"/>
                <a:ea typeface="Calibri"/>
                <a:cs typeface="Calibri"/>
                <a:sym typeface="Calibri"/>
              </a:rPr>
              <a:t>fait partie des méthodes contraceptives les moins efficaces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00B0F0"/>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6"/>
                                        </p:tgtEl>
                                        <p:attrNameLst>
                                          <p:attrName>fillcolor</p:attrName>
                                        </p:attrNameLst>
                                      </p:cBhvr>
                                      <p:to>
                                        <a:srgbClr val="FFC000"/>
                                      </p:to>
                                    </p:animClr>
                                    <p:set>
                                      <p:cBhvr>
                                        <p:cTn id="14" dur="2000" fill="hold"/>
                                        <p:tgtEl>
                                          <p:spTgt spid="16"/>
                                        </p:tgtEl>
                                        <p:attrNameLst>
                                          <p:attrName>fill.type</p:attrName>
                                        </p:attrNameLst>
                                      </p:cBhvr>
                                      <p:to>
                                        <p:strVal val="solid"/>
                                      </p:to>
                                    </p:set>
                                    <p:set>
                                      <p:cBhvr>
                                        <p:cTn id="1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
                                        </p:tgtEl>
                                        <p:attrNameLst>
                                          <p:attrName>fillcolor</p:attrName>
                                        </p:attrNameLst>
                                      </p:cBhvr>
                                      <p:to>
                                        <a:srgbClr val="2F5496"/>
                                      </p:to>
                                    </p:animClr>
                                    <p:set>
                                      <p:cBhvr>
                                        <p:cTn id="21" dur="2000" fill="hold"/>
                                        <p:tgtEl>
                                          <p:spTgt spid="17"/>
                                        </p:tgtEl>
                                        <p:attrNameLst>
                                          <p:attrName>fill.type</p:attrName>
                                        </p:attrNameLst>
                                      </p:cBhvr>
                                      <p:to>
                                        <p:strVal val="solid"/>
                                      </p:to>
                                    </p:set>
                                    <p:set>
                                      <p:cBhvr>
                                        <p:cTn id="22"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8"/>
                                        </p:tgtEl>
                                        <p:attrNameLst>
                                          <p:attrName>fillcolor</p:attrName>
                                        </p:attrNameLst>
                                      </p:cBhvr>
                                      <p:to>
                                        <a:srgbClr val="7030A0"/>
                                      </p:to>
                                    </p:animClr>
                                    <p:set>
                                      <p:cBhvr>
                                        <p:cTn id="28" dur="2000" fill="hold"/>
                                        <p:tgtEl>
                                          <p:spTgt spid="18"/>
                                        </p:tgtEl>
                                        <p:attrNameLst>
                                          <p:attrName>fill.type</p:attrName>
                                        </p:attrNameLst>
                                      </p:cBhvr>
                                      <p:to>
                                        <p:strVal val="solid"/>
                                      </p:to>
                                    </p:set>
                                    <p:set>
                                      <p:cBhvr>
                                        <p:cTn id="29"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9"/>
                                        </p:tgtEl>
                                        <p:attrNameLst>
                                          <p:attrName>fillcolor</p:attrName>
                                        </p:attrNameLst>
                                      </p:cBhvr>
                                      <p:to>
                                        <a:srgbClr val="2F5496"/>
                                      </p:to>
                                    </p:animClr>
                                    <p:set>
                                      <p:cBhvr>
                                        <p:cTn id="35" dur="2000" fill="hold"/>
                                        <p:tgtEl>
                                          <p:spTgt spid="19"/>
                                        </p:tgtEl>
                                        <p:attrNameLst>
                                          <p:attrName>fill.type</p:attrName>
                                        </p:attrNameLst>
                                      </p:cBhvr>
                                      <p:to>
                                        <p:strVal val="solid"/>
                                      </p:to>
                                    </p:set>
                                    <p:set>
                                      <p:cBhvr>
                                        <p:cTn id="36"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20"/>
                                        </p:tgtEl>
                                        <p:attrNameLst>
                                          <p:attrName>fillcolor</p:attrName>
                                        </p:attrNameLst>
                                      </p:cBhvr>
                                      <p:to>
                                        <a:srgbClr val="00B0F0"/>
                                      </p:to>
                                    </p:animClr>
                                    <p:set>
                                      <p:cBhvr>
                                        <p:cTn id="42" dur="2000" fill="hold"/>
                                        <p:tgtEl>
                                          <p:spTgt spid="20"/>
                                        </p:tgtEl>
                                        <p:attrNameLst>
                                          <p:attrName>fill.type</p:attrName>
                                        </p:attrNameLst>
                                      </p:cBhvr>
                                      <p:to>
                                        <p:strVal val="solid"/>
                                      </p:to>
                                    </p:set>
                                    <p:set>
                                      <p:cBhvr>
                                        <p:cTn id="43"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21"/>
                                        </p:tgtEl>
                                        <p:attrNameLst>
                                          <p:attrName>fillcolor</p:attrName>
                                        </p:attrNameLst>
                                      </p:cBhvr>
                                      <p:to>
                                        <a:srgbClr val="7030A0"/>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22"/>
                                        </p:tgtEl>
                                        <p:attrNameLst>
                                          <p:attrName>fillcolor</p:attrName>
                                        </p:attrNameLst>
                                      </p:cBhvr>
                                      <p:to>
                                        <a:srgbClr val="FFC000"/>
                                      </p:to>
                                    </p:animClr>
                                    <p:set>
                                      <p:cBhvr>
                                        <p:cTn id="56" dur="2000" fill="hold"/>
                                        <p:tgtEl>
                                          <p:spTgt spid="22"/>
                                        </p:tgtEl>
                                        <p:attrNameLst>
                                          <p:attrName>fill.type</p:attrName>
                                        </p:attrNameLst>
                                      </p:cBhvr>
                                      <p:to>
                                        <p:strVal val="solid"/>
                                      </p:to>
                                    </p:set>
                                    <p:set>
                                      <p:cBhvr>
                                        <p:cTn id="57"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3"/>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Différences entre les sexes en matière de santé...</a:t>
            </a:r>
            <a:endParaRPr sz="2000" b="1">
              <a:solidFill>
                <a:srgbClr val="203864"/>
              </a:solidFill>
              <a:latin typeface="Calibri"/>
              <a:ea typeface="Calibri"/>
              <a:cs typeface="Calibri"/>
              <a:sym typeface="Calibri"/>
            </a:endParaRPr>
          </a:p>
        </p:txBody>
      </p:sp>
      <p:sp>
        <p:nvSpPr>
          <p:cNvPr id="254" name="Google Shape;254;p13"/>
          <p:cNvSpPr txBox="1"/>
          <p:nvPr/>
        </p:nvSpPr>
        <p:spPr>
          <a:xfrm>
            <a:off x="2112596" y="2063625"/>
            <a:ext cx="326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Deux réponses sont correctes !</a:t>
            </a:r>
            <a:endParaRPr sz="1400" b="1" i="1">
              <a:solidFill>
                <a:schemeClr val="dk1"/>
              </a:solidFill>
              <a:latin typeface="Calibri"/>
              <a:ea typeface="Calibri"/>
              <a:cs typeface="Calibri"/>
              <a:sym typeface="Calibri"/>
            </a:endParaRPr>
          </a:p>
        </p:txBody>
      </p:sp>
      <p:sp>
        <p:nvSpPr>
          <p:cNvPr id="256" name="Google Shape;256;p13"/>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7" name="Google Shape;257;p13"/>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258" name="Google Shape;258;p13"/>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6" y="271053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A. </a:t>
            </a:r>
            <a:r>
              <a:rPr lang="en-US" sz="1600" dirty="0" err="1">
                <a:latin typeface="Calibri"/>
                <a:ea typeface="Calibri"/>
                <a:cs typeface="Calibri"/>
                <a:sym typeface="Calibri"/>
              </a:rPr>
              <a:t>N'existent</a:t>
            </a:r>
            <a:r>
              <a:rPr lang="en-US" sz="1600" dirty="0">
                <a:latin typeface="Calibri"/>
                <a:ea typeface="Calibri"/>
                <a:cs typeface="Calibri"/>
                <a:sym typeface="Calibri"/>
              </a:rPr>
              <a:t> pas </a:t>
            </a:r>
            <a:endParaRPr lang="el-GR" sz="16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41671" y="271053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600" dirty="0"/>
              <a:t>B. </a:t>
            </a:r>
            <a:r>
              <a:rPr lang="en-US" sz="1600" dirty="0" err="1">
                <a:latin typeface="Calibri"/>
                <a:ea typeface="Calibri"/>
                <a:cs typeface="Calibri"/>
                <a:sym typeface="Calibri"/>
              </a:rPr>
              <a:t>Apparaître</a:t>
            </a:r>
            <a:r>
              <a:rPr lang="en-US" sz="1600" dirty="0">
                <a:latin typeface="Calibri"/>
                <a:ea typeface="Calibri"/>
                <a:cs typeface="Calibri"/>
                <a:sym typeface="Calibri"/>
              </a:rPr>
              <a:t> </a:t>
            </a:r>
            <a:r>
              <a:rPr lang="en-US" sz="1600" dirty="0" err="1">
                <a:latin typeface="Calibri"/>
                <a:ea typeface="Calibri"/>
                <a:cs typeface="Calibri"/>
                <a:sym typeface="Calibri"/>
              </a:rPr>
              <a:t>dès</a:t>
            </a:r>
            <a:r>
              <a:rPr lang="en-US" sz="1600" dirty="0">
                <a:latin typeface="Calibri"/>
                <a:ea typeface="Calibri"/>
                <a:cs typeface="Calibri"/>
                <a:sym typeface="Calibri"/>
              </a:rPr>
              <a:t> la naissance</a:t>
            </a:r>
          </a:p>
        </p:txBody>
      </p:sp>
      <p:sp>
        <p:nvSpPr>
          <p:cNvPr id="13" name="Ορθογώνιο 12">
            <a:extLst>
              <a:ext uri="{FF2B5EF4-FFF2-40B4-BE49-F238E27FC236}">
                <a16:creationId xmlns:a16="http://schemas.microsoft.com/office/drawing/2014/main" id="{330EFFD1-979D-4EE1-BDD9-918267F048CC}"/>
              </a:ext>
            </a:extLst>
          </p:cNvPr>
          <p:cNvSpPr/>
          <p:nvPr/>
        </p:nvSpPr>
        <p:spPr>
          <a:xfrm>
            <a:off x="6141671" y="395831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D. </a:t>
            </a:r>
            <a:r>
              <a:rPr lang="fr-FR" sz="1600" dirty="0">
                <a:latin typeface="Calibri"/>
                <a:ea typeface="Calibri"/>
                <a:cs typeface="Calibri"/>
                <a:sym typeface="Calibri"/>
              </a:rPr>
              <a:t>Montrer que les femmes sont généralement en meilleure santé que les hommes </a:t>
            </a:r>
          </a:p>
        </p:txBody>
      </p:sp>
      <p:sp>
        <p:nvSpPr>
          <p:cNvPr id="14" name="Ορθογώνιο 9">
            <a:extLst>
              <a:ext uri="{FF2B5EF4-FFF2-40B4-BE49-F238E27FC236}">
                <a16:creationId xmlns:a16="http://schemas.microsoft.com/office/drawing/2014/main" id="{53EB3A1B-0DF4-4F3A-9B5F-EBFE4E812BBD}"/>
              </a:ext>
            </a:extLst>
          </p:cNvPr>
          <p:cNvSpPr/>
          <p:nvPr/>
        </p:nvSpPr>
        <p:spPr>
          <a:xfrm>
            <a:off x="2112596" y="395831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C. </a:t>
            </a:r>
            <a:r>
              <a:rPr lang="fr-FR" sz="1600" dirty="0">
                <a:latin typeface="Calibri"/>
                <a:ea typeface="Calibri"/>
                <a:cs typeface="Calibri"/>
                <a:sym typeface="Calibri"/>
              </a:rPr>
              <a:t>sont associés à l'espérance de vie et au vieillissement en bonne santé des hommes et des </a:t>
            </a:r>
            <a:r>
              <a:rPr lang="fr-FR" sz="1600" dirty="0" smtClean="0">
                <a:latin typeface="Calibri"/>
                <a:ea typeface="Calibri"/>
                <a:cs typeface="Calibri"/>
                <a:sym typeface="Calibri"/>
              </a:rPr>
              <a:t>femmes</a:t>
            </a:r>
            <a:endParaRPr lang="el-GR" sz="1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538135"/>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1E24"/>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femmes vivent plus longtemps que les hommes, mais avec des maladies et des handicaps.</a:t>
            </a:r>
            <a:endParaRPr sz="2000" b="1">
              <a:solidFill>
                <a:srgbClr val="203864"/>
              </a:solidFill>
              <a:latin typeface="Calibri"/>
              <a:ea typeface="Calibri"/>
              <a:cs typeface="Calibri"/>
              <a:sym typeface="Calibri"/>
            </a:endParaRPr>
          </a:p>
        </p:txBody>
      </p:sp>
      <p:sp>
        <p:nvSpPr>
          <p:cNvPr id="267" name="Google Shape;267;p14"/>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8" name="Google Shape;268;p14"/>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269" name="Google Shape;269;p14"/>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134100" y="248173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t>Faux</a:t>
            </a:r>
            <a:endParaRPr lang="el-GR" sz="16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43125" y="250198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err="1" smtClean="0"/>
              <a:t>Vrai</a:t>
            </a:r>
            <a:endParaRPr lang="el-GR" sz="1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5"/>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maladies cardiovasculaires...</a:t>
            </a:r>
            <a:endParaRPr sz="2000" b="1">
              <a:solidFill>
                <a:srgbClr val="203864"/>
              </a:solidFill>
              <a:latin typeface="Calibri"/>
              <a:ea typeface="Calibri"/>
              <a:cs typeface="Calibri"/>
              <a:sym typeface="Calibri"/>
            </a:endParaRPr>
          </a:p>
        </p:txBody>
      </p:sp>
      <p:sp>
        <p:nvSpPr>
          <p:cNvPr id="279" name="Google Shape;279;p15"/>
          <p:cNvSpPr txBox="1"/>
          <p:nvPr/>
        </p:nvSpPr>
        <p:spPr>
          <a:xfrm>
            <a:off x="2112595" y="2063625"/>
            <a:ext cx="3623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Une seule réponse est correcte !</a:t>
            </a:r>
            <a:endParaRPr sz="1400" b="1" i="1">
              <a:solidFill>
                <a:schemeClr val="dk1"/>
              </a:solidFill>
              <a:latin typeface="Calibri"/>
              <a:ea typeface="Calibri"/>
              <a:cs typeface="Calibri"/>
              <a:sym typeface="Calibri"/>
            </a:endParaRPr>
          </a:p>
        </p:txBody>
      </p:sp>
      <p:sp>
        <p:nvSpPr>
          <p:cNvPr id="281" name="Google Shape;281;p15"/>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2" name="Google Shape;282;p15"/>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283" name="Google Shape;283;p15"/>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293236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A. </a:t>
            </a:r>
            <a:r>
              <a:rPr lang="en-US" sz="1600" dirty="0" err="1">
                <a:latin typeface="Calibri"/>
                <a:ea typeface="Calibri"/>
                <a:cs typeface="Calibri"/>
                <a:sym typeface="Calibri"/>
              </a:rPr>
              <a:t>Ont</a:t>
            </a:r>
            <a:r>
              <a:rPr lang="en-US" sz="1600" dirty="0">
                <a:latin typeface="Calibri"/>
                <a:ea typeface="Calibri"/>
                <a:cs typeface="Calibri"/>
                <a:sym typeface="Calibri"/>
              </a:rPr>
              <a:t> le </a:t>
            </a:r>
            <a:r>
              <a:rPr lang="en-US" sz="1600" dirty="0" err="1">
                <a:latin typeface="Calibri"/>
                <a:ea typeface="Calibri"/>
                <a:cs typeface="Calibri"/>
                <a:sym typeface="Calibri"/>
              </a:rPr>
              <a:t>même</a:t>
            </a:r>
            <a:r>
              <a:rPr lang="en-US" sz="1600" dirty="0">
                <a:latin typeface="Calibri"/>
                <a:ea typeface="Calibri"/>
                <a:cs typeface="Calibri"/>
                <a:sym typeface="Calibri"/>
              </a:rPr>
              <a:t> </a:t>
            </a:r>
            <a:r>
              <a:rPr lang="en-US" sz="1600" dirty="0" err="1">
                <a:latin typeface="Calibri"/>
                <a:ea typeface="Calibri"/>
                <a:cs typeface="Calibri"/>
                <a:sym typeface="Calibri"/>
              </a:rPr>
              <a:t>mécanisme</a:t>
            </a:r>
            <a:r>
              <a:rPr lang="en-US" sz="1600" dirty="0">
                <a:latin typeface="Calibri"/>
                <a:ea typeface="Calibri"/>
                <a:cs typeface="Calibri"/>
                <a:sym typeface="Calibri"/>
              </a:rPr>
              <a:t>, la </a:t>
            </a:r>
            <a:r>
              <a:rPr lang="en-US" sz="1600" dirty="0" err="1">
                <a:latin typeface="Calibri"/>
                <a:ea typeface="Calibri"/>
                <a:cs typeface="Calibri"/>
                <a:sym typeface="Calibri"/>
              </a:rPr>
              <a:t>même</a:t>
            </a:r>
            <a:r>
              <a:rPr lang="en-US" sz="1600" dirty="0">
                <a:latin typeface="Calibri"/>
                <a:ea typeface="Calibri"/>
                <a:cs typeface="Calibri"/>
                <a:sym typeface="Calibri"/>
              </a:rPr>
              <a:t> manifestation, le </a:t>
            </a:r>
            <a:r>
              <a:rPr lang="en-US" sz="1600" dirty="0" err="1">
                <a:latin typeface="Calibri"/>
                <a:ea typeface="Calibri"/>
                <a:cs typeface="Calibri"/>
                <a:sym typeface="Calibri"/>
              </a:rPr>
              <a:t>même</a:t>
            </a:r>
            <a:r>
              <a:rPr lang="en-US" sz="1600" dirty="0">
                <a:latin typeface="Calibri"/>
                <a:ea typeface="Calibri"/>
                <a:cs typeface="Calibri"/>
                <a:sym typeface="Calibri"/>
              </a:rPr>
              <a:t> </a:t>
            </a:r>
            <a:r>
              <a:rPr lang="en-US" sz="1600" dirty="0" err="1">
                <a:latin typeface="Calibri"/>
                <a:ea typeface="Calibri"/>
                <a:cs typeface="Calibri"/>
                <a:sym typeface="Calibri"/>
              </a:rPr>
              <a:t>pronostic</a:t>
            </a:r>
            <a:r>
              <a:rPr lang="en-US" sz="1600" dirty="0">
                <a:latin typeface="Calibri"/>
                <a:ea typeface="Calibri"/>
                <a:cs typeface="Calibri"/>
                <a:sym typeface="Calibri"/>
              </a:rPr>
              <a:t> et le </a:t>
            </a:r>
            <a:r>
              <a:rPr lang="en-US" sz="1600" dirty="0" err="1">
                <a:latin typeface="Calibri"/>
                <a:ea typeface="Calibri"/>
                <a:cs typeface="Calibri"/>
                <a:sym typeface="Calibri"/>
              </a:rPr>
              <a:t>même</a:t>
            </a:r>
            <a:r>
              <a:rPr lang="en-US" sz="1600" dirty="0">
                <a:latin typeface="Calibri"/>
                <a:ea typeface="Calibri"/>
                <a:cs typeface="Calibri"/>
                <a:sym typeface="Calibri"/>
              </a:rPr>
              <a:t> </a:t>
            </a:r>
            <a:r>
              <a:rPr lang="en-US" sz="1600" dirty="0" err="1">
                <a:latin typeface="Calibri"/>
                <a:ea typeface="Calibri"/>
                <a:cs typeface="Calibri"/>
                <a:sym typeface="Calibri"/>
              </a:rPr>
              <a:t>traitement</a:t>
            </a:r>
            <a:r>
              <a:rPr lang="en-US" sz="1600" dirty="0">
                <a:latin typeface="Calibri"/>
                <a:ea typeface="Calibri"/>
                <a:cs typeface="Calibri"/>
                <a:sym typeface="Calibri"/>
              </a:rPr>
              <a:t> chez les hommes et les femmes</a:t>
            </a:r>
            <a:r>
              <a:rPr lang="en-US" sz="1600" dirty="0" smtClean="0"/>
              <a:t>.</a:t>
            </a:r>
            <a:endParaRPr lang="el-GR" sz="16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93236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B. </a:t>
            </a:r>
            <a:r>
              <a:rPr lang="en-US" sz="1600" dirty="0" err="1">
                <a:latin typeface="Calibri"/>
                <a:ea typeface="Calibri"/>
                <a:cs typeface="Calibri"/>
                <a:sym typeface="Calibri"/>
              </a:rPr>
              <a:t>N'affectent</a:t>
            </a:r>
            <a:r>
              <a:rPr lang="en-US" sz="1600" dirty="0">
                <a:latin typeface="Calibri"/>
                <a:ea typeface="Calibri"/>
                <a:cs typeface="Calibri"/>
                <a:sym typeface="Calibri"/>
              </a:rPr>
              <a:t> pas les femmes</a:t>
            </a:r>
            <a:endParaRPr lang="en-US" sz="1600" dirty="0"/>
          </a:p>
        </p:txBody>
      </p:sp>
      <p:sp>
        <p:nvSpPr>
          <p:cNvPr id="13" name="Ορθογώνιο 12">
            <a:extLst>
              <a:ext uri="{FF2B5EF4-FFF2-40B4-BE49-F238E27FC236}">
                <a16:creationId xmlns:a16="http://schemas.microsoft.com/office/drawing/2014/main" id="{B08E9EB4-6838-4FCD-B853-E6E51FCAD438}"/>
              </a:ext>
            </a:extLst>
          </p:cNvPr>
          <p:cNvSpPr/>
          <p:nvPr/>
        </p:nvSpPr>
        <p:spPr>
          <a:xfrm>
            <a:off x="6134100" y="41801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D. </a:t>
            </a:r>
            <a:r>
              <a:rPr lang="fr-FR" sz="1600" dirty="0">
                <a:latin typeface="Calibri"/>
                <a:ea typeface="Calibri"/>
                <a:cs typeface="Calibri"/>
                <a:sym typeface="Calibri"/>
              </a:rPr>
              <a:t>sont plus fréquents chez les hommes</a:t>
            </a:r>
            <a:r>
              <a:rPr lang="fr-FR" sz="1600" dirty="0" smtClean="0">
                <a:latin typeface="Calibri"/>
                <a:ea typeface="Calibri"/>
                <a:cs typeface="Calibri"/>
                <a:sym typeface="Calibri"/>
              </a:rPr>
              <a:t>.</a:t>
            </a:r>
            <a:r>
              <a:rPr lang="en-US" sz="1600" dirty="0" smtClean="0"/>
              <a:t>.</a:t>
            </a:r>
            <a:endParaRPr lang="el-GR" sz="1600" dirty="0"/>
          </a:p>
        </p:txBody>
      </p:sp>
      <p:sp>
        <p:nvSpPr>
          <p:cNvPr id="14" name="Ορθογώνιο 11">
            <a:extLst>
              <a:ext uri="{FF2B5EF4-FFF2-40B4-BE49-F238E27FC236}">
                <a16:creationId xmlns:a16="http://schemas.microsoft.com/office/drawing/2014/main" id="{76DC98E3-03AE-05FE-D306-50B5372D125D}"/>
              </a:ext>
            </a:extLst>
          </p:cNvPr>
          <p:cNvSpPr/>
          <p:nvPr/>
        </p:nvSpPr>
        <p:spPr>
          <a:xfrm>
            <a:off x="2105025" y="41801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C. </a:t>
            </a:r>
            <a:r>
              <a:rPr lang="fr-FR" sz="1600" dirty="0">
                <a:latin typeface="Calibri"/>
                <a:ea typeface="Calibri"/>
                <a:cs typeface="Calibri"/>
                <a:sym typeface="Calibri"/>
              </a:rPr>
              <a:t>sont </a:t>
            </a:r>
            <a:r>
              <a:rPr lang="fr-FR" sz="1600" dirty="0">
                <a:solidFill>
                  <a:srgbClr val="000000"/>
                </a:solidFill>
                <a:latin typeface="Calibri"/>
                <a:ea typeface="Calibri"/>
                <a:cs typeface="Calibri"/>
                <a:sym typeface="Calibri"/>
              </a:rPr>
              <a:t>la principale cause de décès après la ménopause chez les femmes</a:t>
            </a:r>
            <a:r>
              <a:rPr lang="fr-FR" sz="1600" dirty="0">
                <a:latin typeface="Calibri"/>
                <a:ea typeface="Calibri"/>
                <a:cs typeface="Calibri"/>
                <a:sym typeface="Calibri"/>
              </a:rPr>
              <a:t>.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6"/>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De tous les cancers gynécologiques, seul le cancer du col de l'utérus bénéficie de tests de dépistage efficaces à des stades précoces.</a:t>
            </a:r>
            <a:endParaRPr sz="2000" b="1">
              <a:solidFill>
                <a:srgbClr val="203864"/>
              </a:solidFill>
              <a:latin typeface="Calibri"/>
              <a:ea typeface="Calibri"/>
              <a:cs typeface="Calibri"/>
              <a:sym typeface="Calibri"/>
            </a:endParaRPr>
          </a:p>
        </p:txBody>
      </p:sp>
      <p:sp>
        <p:nvSpPr>
          <p:cNvPr id="292" name="Google Shape;292;p16"/>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3" name="Google Shape;293;p16"/>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294" name="Google Shape;294;p16"/>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134100" y="264552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64552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p:nvPr/>
        </p:nvSpPr>
        <p:spPr>
          <a:xfrm>
            <a:off x="2105025" y="1145570"/>
            <a:ext cx="7534200" cy="12453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La ménopause se produit en plusieurs étapes. Lequel des stades suivants est celui qui peut durer entre 4 et 8 ans, qui se caractérise par des changements dans le rythme des règles et qui précède les dernières règles ?</a:t>
            </a:r>
            <a:endParaRPr sz="2000" b="1">
              <a:solidFill>
                <a:srgbClr val="203864"/>
              </a:solidFill>
              <a:latin typeface="Calibri"/>
              <a:ea typeface="Calibri"/>
              <a:cs typeface="Calibri"/>
              <a:sym typeface="Calibri"/>
            </a:endParaRPr>
          </a:p>
        </p:txBody>
      </p:sp>
      <p:sp>
        <p:nvSpPr>
          <p:cNvPr id="304" name="Google Shape;304;p17"/>
          <p:cNvSpPr txBox="1"/>
          <p:nvPr/>
        </p:nvSpPr>
        <p:spPr>
          <a:xfrm>
            <a:off x="2112594" y="2520825"/>
            <a:ext cx="402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Une seule réponse est correcte !</a:t>
            </a:r>
            <a:endParaRPr sz="1400" b="1" i="1">
              <a:solidFill>
                <a:schemeClr val="dk1"/>
              </a:solidFill>
              <a:latin typeface="Calibri"/>
              <a:ea typeface="Calibri"/>
              <a:cs typeface="Calibri"/>
              <a:sym typeface="Calibri"/>
            </a:endParaRPr>
          </a:p>
        </p:txBody>
      </p:sp>
      <p:sp>
        <p:nvSpPr>
          <p:cNvPr id="306" name="Google Shape;306;p17"/>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7" name="Google Shape;307;p17"/>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308" name="Google Shape;308;p17"/>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6134025" y="43338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en-US" sz="1800" dirty="0" err="1">
                <a:latin typeface="Calibri"/>
                <a:ea typeface="Calibri"/>
                <a:cs typeface="Calibri"/>
                <a:sym typeface="Calibri"/>
              </a:rPr>
              <a:t>Ménopause</a:t>
            </a:r>
            <a:r>
              <a:rPr lang="en-US" sz="1800" dirty="0">
                <a:latin typeface="Calibri"/>
                <a:ea typeface="Calibri"/>
                <a:cs typeface="Calibri"/>
                <a:sym typeface="Calibri"/>
              </a:rPr>
              <a:t> </a:t>
            </a:r>
            <a:r>
              <a:rPr lang="en-US" sz="1800" dirty="0" err="1">
                <a:latin typeface="Calibri"/>
                <a:ea typeface="Calibri"/>
                <a:cs typeface="Calibri"/>
                <a:sym typeface="Calibri"/>
              </a:rPr>
              <a:t>précoce</a:t>
            </a:r>
            <a:endParaRPr lang="el-GR"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025" y="291163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B. </a:t>
            </a:r>
            <a:r>
              <a:rPr lang="en-US" sz="1800" dirty="0" err="1">
                <a:latin typeface="Calibri"/>
                <a:ea typeface="Calibri"/>
                <a:cs typeface="Calibri"/>
                <a:sym typeface="Calibri"/>
              </a:rPr>
              <a:t>Ménarche</a:t>
            </a:r>
            <a:endParaRPr lang="en-US" sz="1800" dirty="0">
              <a:latin typeface="Calibri"/>
              <a:ea typeface="Calibri"/>
              <a:cs typeface="Calibri"/>
              <a:sym typeface="Calibri"/>
            </a:endParaRPr>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12594" y="43338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en-US" sz="1800" dirty="0" err="1">
                <a:latin typeface="Calibri"/>
                <a:ea typeface="Calibri"/>
                <a:cs typeface="Calibri"/>
                <a:sym typeface="Calibri"/>
              </a:rPr>
              <a:t>Postménopause</a:t>
            </a:r>
            <a:r>
              <a:rPr lang="en-US" sz="1800" dirty="0">
                <a:latin typeface="Calibri"/>
                <a:ea typeface="Calibri"/>
                <a:cs typeface="Calibri"/>
                <a:sym typeface="Calibri"/>
              </a:rPr>
              <a:t> </a:t>
            </a:r>
            <a:endParaRPr lang="el-GR" sz="1800" baseline="30000" dirty="0"/>
          </a:p>
        </p:txBody>
      </p:sp>
      <p:sp>
        <p:nvSpPr>
          <p:cNvPr id="14" name="Ορθογώνιο 13">
            <a:extLst>
              <a:ext uri="{FF2B5EF4-FFF2-40B4-BE49-F238E27FC236}">
                <a16:creationId xmlns:a16="http://schemas.microsoft.com/office/drawing/2014/main" id="{47EB61A0-25F5-587C-D003-3DCDAB8B84E8}"/>
              </a:ext>
            </a:extLst>
          </p:cNvPr>
          <p:cNvSpPr/>
          <p:nvPr/>
        </p:nvSpPr>
        <p:spPr>
          <a:xfrm>
            <a:off x="2105025" y="291163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A. </a:t>
            </a:r>
            <a:r>
              <a:rPr lang="en-US" sz="1800" dirty="0">
                <a:latin typeface="Calibri"/>
                <a:ea typeface="Calibri"/>
                <a:cs typeface="Calibri"/>
                <a:sym typeface="Calibri"/>
              </a:rPr>
              <a:t>La </a:t>
            </a:r>
            <a:r>
              <a:rPr lang="en-US" sz="1800" dirty="0" err="1">
                <a:latin typeface="Calibri"/>
                <a:ea typeface="Calibri"/>
                <a:cs typeface="Calibri"/>
                <a:sym typeface="Calibri"/>
              </a:rPr>
              <a:t>périménopause</a:t>
            </a:r>
            <a:endParaRPr lang="en-US"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8"/>
          <p:cNvSpPr/>
          <p:nvPr/>
        </p:nvSpPr>
        <p:spPr>
          <a:xfrm>
            <a:off x="2105025" y="12573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Il est essentiel que les femmes vérifient régulièrement si leurs seins ont changé et qu'elles fassent toujours examiner ces changements par un médecin généraliste.</a:t>
            </a:r>
            <a:endParaRPr sz="2000" b="1">
              <a:solidFill>
                <a:srgbClr val="203864"/>
              </a:solidFill>
              <a:latin typeface="Calibri"/>
              <a:ea typeface="Calibri"/>
              <a:cs typeface="Calibri"/>
              <a:sym typeface="Calibri"/>
            </a:endParaRPr>
          </a:p>
        </p:txBody>
      </p:sp>
      <p:sp>
        <p:nvSpPr>
          <p:cNvPr id="317" name="Google Shape;317;p18"/>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8" name="Google Shape;318;p18"/>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319" name="Google Shape;319;p18"/>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293488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010113" y="28059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9"/>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Faire correspondre les colonnes</a:t>
            </a:r>
            <a:endParaRPr sz="2000" b="1">
              <a:solidFill>
                <a:srgbClr val="203864"/>
              </a:solidFill>
              <a:latin typeface="Calibri"/>
              <a:ea typeface="Calibri"/>
              <a:cs typeface="Calibri"/>
              <a:sym typeface="Calibri"/>
            </a:endParaRPr>
          </a:p>
        </p:txBody>
      </p:sp>
      <p:sp>
        <p:nvSpPr>
          <p:cNvPr id="329" name="Google Shape;329;p19"/>
          <p:cNvSpPr txBox="1"/>
          <p:nvPr/>
        </p:nvSpPr>
        <p:spPr>
          <a:xfrm>
            <a:off x="2112594" y="1987425"/>
            <a:ext cx="3109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Faites correspondre les colonnes !</a:t>
            </a:r>
            <a:endParaRPr sz="1400" b="1" i="1">
              <a:solidFill>
                <a:schemeClr val="dk1"/>
              </a:solidFill>
              <a:latin typeface="Calibri"/>
              <a:ea typeface="Calibri"/>
              <a:cs typeface="Calibri"/>
              <a:sym typeface="Calibri"/>
            </a:endParaRPr>
          </a:p>
        </p:txBody>
      </p:sp>
      <p:sp>
        <p:nvSpPr>
          <p:cNvPr id="335" name="Google Shape;335;p19"/>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36" name="Google Shape;336;p19"/>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337" name="Google Shape;337;p19"/>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15" name="Ορθογώνιο 14">
            <a:extLst>
              <a:ext uri="{FF2B5EF4-FFF2-40B4-BE49-F238E27FC236}">
                <a16:creationId xmlns:a16="http://schemas.microsoft.com/office/drawing/2014/main" id="{88178301-C8A7-4724-8CF8-344EAE75664C}"/>
              </a:ext>
            </a:extLst>
          </p:cNvPr>
          <p:cNvSpPr/>
          <p:nvPr/>
        </p:nvSpPr>
        <p:spPr>
          <a:xfrm>
            <a:off x="2243352" y="2352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A. </a:t>
            </a:r>
            <a:r>
              <a:rPr lang="en-US" sz="1600" dirty="0" err="1"/>
              <a:t>Connaître</a:t>
            </a:r>
            <a:r>
              <a:rPr lang="en-US" sz="1600" dirty="0"/>
              <a:t> </a:t>
            </a:r>
            <a:r>
              <a:rPr lang="en-US" sz="1600" dirty="0" err="1"/>
              <a:t>ses</a:t>
            </a:r>
            <a:r>
              <a:rPr lang="en-US" sz="1600" dirty="0"/>
              <a:t> </a:t>
            </a:r>
            <a:r>
              <a:rPr lang="en-US" sz="1600" dirty="0" smtClean="0"/>
              <a:t>citrons</a:t>
            </a:r>
            <a:endParaRPr lang="en-US" sz="1600" dirty="0"/>
          </a:p>
        </p:txBody>
      </p:sp>
      <p:sp>
        <p:nvSpPr>
          <p:cNvPr id="16" name="Ορθογώνιο 15">
            <a:extLst>
              <a:ext uri="{FF2B5EF4-FFF2-40B4-BE49-F238E27FC236}">
                <a16:creationId xmlns:a16="http://schemas.microsoft.com/office/drawing/2014/main" id="{B08E9EB4-6838-4FCD-B853-E6E51FCAD438}"/>
              </a:ext>
            </a:extLst>
          </p:cNvPr>
          <p:cNvSpPr/>
          <p:nvPr/>
        </p:nvSpPr>
        <p:spPr>
          <a:xfrm>
            <a:off x="2243352" y="3600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B. </a:t>
            </a:r>
            <a:r>
              <a:rPr lang="en-US" sz="1600" dirty="0" err="1"/>
              <a:t>WomanLog</a:t>
            </a:r>
            <a:r>
              <a:rPr lang="en-US" sz="1600" dirty="0"/>
              <a:t> </a:t>
            </a:r>
            <a:endParaRPr lang="el-GR" sz="1600" dirty="0"/>
          </a:p>
        </p:txBody>
      </p:sp>
      <p:sp>
        <p:nvSpPr>
          <p:cNvPr id="17" name="Ορθογώνιο 16">
            <a:extLst>
              <a:ext uri="{FF2B5EF4-FFF2-40B4-BE49-F238E27FC236}">
                <a16:creationId xmlns:a16="http://schemas.microsoft.com/office/drawing/2014/main" id="{276C2C90-7C61-4DC5-BAF8-FF0E86A8BA4E}"/>
              </a:ext>
            </a:extLst>
          </p:cNvPr>
          <p:cNvSpPr/>
          <p:nvPr/>
        </p:nvSpPr>
        <p:spPr>
          <a:xfrm>
            <a:off x="2265118"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t>C.</a:t>
            </a:r>
            <a:r>
              <a:rPr lang="en-US" sz="1600" dirty="0">
                <a:latin typeface="Calibri"/>
                <a:ea typeface="Calibri"/>
                <a:cs typeface="Calibri"/>
                <a:sym typeface="Calibri"/>
              </a:rPr>
              <a:t> Santé</a:t>
            </a:r>
            <a:endParaRPr lang="el-GR" sz="1600" dirty="0"/>
          </a:p>
        </p:txBody>
      </p:sp>
      <p:sp>
        <p:nvSpPr>
          <p:cNvPr id="18" name="Ορθογώνιο 17">
            <a:extLst>
              <a:ext uri="{FF2B5EF4-FFF2-40B4-BE49-F238E27FC236}">
                <a16:creationId xmlns:a16="http://schemas.microsoft.com/office/drawing/2014/main" id="{5876E361-1696-4DD7-B6DA-A327EC148472}"/>
              </a:ext>
            </a:extLst>
          </p:cNvPr>
          <p:cNvSpPr/>
          <p:nvPr/>
        </p:nvSpPr>
        <p:spPr>
          <a:xfrm>
            <a:off x="2262657" y="579003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D. </a:t>
            </a:r>
            <a:r>
              <a:rPr lang="en-US" sz="1600" dirty="0">
                <a:latin typeface="Calibri"/>
                <a:ea typeface="Calibri"/>
                <a:cs typeface="Calibri"/>
                <a:sym typeface="Calibri"/>
              </a:rPr>
              <a:t>Ce à quoi </a:t>
            </a:r>
            <a:r>
              <a:rPr lang="en-US" sz="1600" dirty="0" err="1">
                <a:latin typeface="Calibri"/>
                <a:ea typeface="Calibri"/>
                <a:cs typeface="Calibri"/>
                <a:sym typeface="Calibri"/>
              </a:rPr>
              <a:t>il</a:t>
            </a:r>
            <a:r>
              <a:rPr lang="en-US" sz="1600" dirty="0">
                <a:latin typeface="Calibri"/>
                <a:ea typeface="Calibri"/>
                <a:cs typeface="Calibri"/>
                <a:sym typeface="Calibri"/>
              </a:rPr>
              <a:t> </a:t>
            </a:r>
            <a:r>
              <a:rPr lang="en-US" sz="1600" dirty="0" err="1">
                <a:latin typeface="Calibri"/>
                <a:ea typeface="Calibri"/>
                <a:cs typeface="Calibri"/>
                <a:sym typeface="Calibri"/>
              </a:rPr>
              <a:t>faut</a:t>
            </a:r>
            <a:r>
              <a:rPr lang="en-US" sz="1600" dirty="0">
                <a:latin typeface="Calibri"/>
                <a:ea typeface="Calibri"/>
                <a:cs typeface="Calibri"/>
                <a:sym typeface="Calibri"/>
              </a:rPr>
              <a:t> </a:t>
            </a:r>
            <a:r>
              <a:rPr lang="en-US" sz="1600" dirty="0" err="1">
                <a:latin typeface="Calibri"/>
                <a:ea typeface="Calibri"/>
                <a:cs typeface="Calibri"/>
                <a:sym typeface="Calibri"/>
              </a:rPr>
              <a:t>s'attendre</a:t>
            </a:r>
            <a:endParaRPr lang="el-GR" sz="1600" dirty="0"/>
          </a:p>
        </p:txBody>
      </p:sp>
      <p:sp>
        <p:nvSpPr>
          <p:cNvPr id="19" name="Ορθογώνιο 18">
            <a:extLst>
              <a:ext uri="{FF2B5EF4-FFF2-40B4-BE49-F238E27FC236}">
                <a16:creationId xmlns:a16="http://schemas.microsoft.com/office/drawing/2014/main" id="{E448F981-31BC-4A5C-A52A-2CB296CA1B95}"/>
              </a:ext>
            </a:extLst>
          </p:cNvPr>
          <p:cNvSpPr/>
          <p:nvPr/>
        </p:nvSpPr>
        <p:spPr>
          <a:xfrm>
            <a:off x="6112334" y="2348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A. </a:t>
            </a:r>
            <a:r>
              <a:rPr lang="en-US" sz="1600" dirty="0" err="1">
                <a:latin typeface="Calibri"/>
                <a:ea typeface="Calibri"/>
                <a:cs typeface="Calibri"/>
                <a:sym typeface="Calibri"/>
              </a:rPr>
              <a:t>Appui</a:t>
            </a:r>
            <a:r>
              <a:rPr lang="en-US" sz="1600" dirty="0">
                <a:latin typeface="Calibri"/>
                <a:ea typeface="Calibri"/>
                <a:cs typeface="Calibri"/>
                <a:sym typeface="Calibri"/>
              </a:rPr>
              <a:t> à la </a:t>
            </a:r>
            <a:r>
              <a:rPr lang="en-US" sz="1600" dirty="0" err="1">
                <a:latin typeface="Calibri"/>
                <a:ea typeface="Calibri"/>
                <a:cs typeface="Calibri"/>
                <a:sym typeface="Calibri"/>
              </a:rPr>
              <a:t>ménopause</a:t>
            </a:r>
            <a:r>
              <a:rPr lang="en-US" sz="1600" dirty="0">
                <a:latin typeface="Calibri"/>
                <a:ea typeface="Calibri"/>
                <a:cs typeface="Calibri"/>
                <a:sym typeface="Calibri"/>
              </a:rPr>
              <a:t> </a:t>
            </a:r>
            <a:endParaRPr lang="el-GR" sz="1600" dirty="0"/>
          </a:p>
        </p:txBody>
      </p:sp>
      <p:sp>
        <p:nvSpPr>
          <p:cNvPr id="20" name="Ορθογώνιο 19">
            <a:extLst>
              <a:ext uri="{FF2B5EF4-FFF2-40B4-BE49-F238E27FC236}">
                <a16:creationId xmlns:a16="http://schemas.microsoft.com/office/drawing/2014/main" id="{71A3F062-269C-4402-8F65-5358C806FC03}"/>
              </a:ext>
            </a:extLst>
          </p:cNvPr>
          <p:cNvSpPr/>
          <p:nvPr/>
        </p:nvSpPr>
        <p:spPr>
          <a:xfrm>
            <a:off x="6134100" y="46913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C. </a:t>
            </a:r>
            <a:r>
              <a:rPr lang="en-US" sz="1600" dirty="0">
                <a:latin typeface="Calibri"/>
                <a:ea typeface="Calibri"/>
                <a:cs typeface="Calibri"/>
                <a:sym typeface="Calibri"/>
              </a:rPr>
              <a:t>Application de </a:t>
            </a:r>
            <a:r>
              <a:rPr lang="en-US" sz="1600" dirty="0" err="1">
                <a:latin typeface="Calibri"/>
                <a:ea typeface="Calibri"/>
                <a:cs typeface="Calibri"/>
                <a:sym typeface="Calibri"/>
              </a:rPr>
              <a:t>suivi</a:t>
            </a:r>
            <a:r>
              <a:rPr lang="en-US" sz="1600" dirty="0">
                <a:latin typeface="Calibri"/>
                <a:ea typeface="Calibri"/>
                <a:cs typeface="Calibri"/>
                <a:sym typeface="Calibri"/>
              </a:rPr>
              <a:t> de </a:t>
            </a:r>
            <a:r>
              <a:rPr lang="en-US" sz="1600" dirty="0" err="1">
                <a:latin typeface="Calibri"/>
                <a:ea typeface="Calibri"/>
                <a:cs typeface="Calibri"/>
                <a:sym typeface="Calibri"/>
              </a:rPr>
              <a:t>grossesse</a:t>
            </a:r>
            <a:endParaRPr lang="el-GR" sz="1600" dirty="0"/>
          </a:p>
        </p:txBody>
      </p:sp>
      <p:sp>
        <p:nvSpPr>
          <p:cNvPr id="21" name="Ορθογώνιο 20">
            <a:extLst>
              <a:ext uri="{FF2B5EF4-FFF2-40B4-BE49-F238E27FC236}">
                <a16:creationId xmlns:a16="http://schemas.microsoft.com/office/drawing/2014/main" id="{2DD2642A-943F-6749-AB6E-9820A30EF51D}"/>
              </a:ext>
            </a:extLst>
          </p:cNvPr>
          <p:cNvSpPr/>
          <p:nvPr/>
        </p:nvSpPr>
        <p:spPr>
          <a:xfrm>
            <a:off x="6134100" y="578613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D. </a:t>
            </a:r>
            <a:r>
              <a:rPr lang="en-US" sz="1600" dirty="0">
                <a:latin typeface="Calibri"/>
                <a:ea typeface="Calibri"/>
                <a:cs typeface="Calibri"/>
                <a:sym typeface="Calibri"/>
              </a:rPr>
              <a:t>Application </a:t>
            </a:r>
            <a:r>
              <a:rPr lang="en-US" sz="1600" dirty="0" err="1">
                <a:latin typeface="Calibri"/>
                <a:ea typeface="Calibri"/>
                <a:cs typeface="Calibri"/>
                <a:sym typeface="Calibri"/>
              </a:rPr>
              <a:t>axée</a:t>
            </a:r>
            <a:r>
              <a:rPr lang="en-US" sz="1600" dirty="0">
                <a:latin typeface="Calibri"/>
                <a:ea typeface="Calibri"/>
                <a:cs typeface="Calibri"/>
                <a:sym typeface="Calibri"/>
              </a:rPr>
              <a:t> sur le </a:t>
            </a:r>
            <a:r>
              <a:rPr lang="en-US" sz="1600" dirty="0" err="1">
                <a:latin typeface="Calibri"/>
                <a:ea typeface="Calibri"/>
                <a:cs typeface="Calibri"/>
                <a:sym typeface="Calibri"/>
              </a:rPr>
              <a:t>dépistage</a:t>
            </a:r>
            <a:r>
              <a:rPr lang="en-US" sz="1600" dirty="0">
                <a:latin typeface="Calibri"/>
                <a:ea typeface="Calibri"/>
                <a:cs typeface="Calibri"/>
                <a:sym typeface="Calibri"/>
              </a:rPr>
              <a:t> et la </a:t>
            </a:r>
            <a:r>
              <a:rPr lang="en-US" sz="1600" dirty="0" err="1">
                <a:latin typeface="Calibri"/>
                <a:ea typeface="Calibri"/>
                <a:cs typeface="Calibri"/>
                <a:sym typeface="Calibri"/>
              </a:rPr>
              <a:t>prévention</a:t>
            </a:r>
            <a:endParaRPr lang="el-GR" sz="1600" dirty="0"/>
          </a:p>
        </p:txBody>
      </p:sp>
      <p:sp>
        <p:nvSpPr>
          <p:cNvPr id="22" name="Ορθογώνιο 21">
            <a:extLst>
              <a:ext uri="{FF2B5EF4-FFF2-40B4-BE49-F238E27FC236}">
                <a16:creationId xmlns:a16="http://schemas.microsoft.com/office/drawing/2014/main" id="{646F47EC-A5B7-BE1F-C93B-A9AB648267E5}"/>
              </a:ext>
            </a:extLst>
          </p:cNvPr>
          <p:cNvSpPr/>
          <p:nvPr/>
        </p:nvSpPr>
        <p:spPr>
          <a:xfrm>
            <a:off x="6112334" y="35814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B. </a:t>
            </a:r>
            <a:r>
              <a:rPr lang="en-US" sz="1600" dirty="0">
                <a:latin typeface="Calibri"/>
                <a:ea typeface="Calibri"/>
                <a:cs typeface="Calibri"/>
                <a:sym typeface="Calibri"/>
              </a:rPr>
              <a:t>Application de </a:t>
            </a:r>
            <a:r>
              <a:rPr lang="en-US" sz="1600" dirty="0" err="1">
                <a:latin typeface="Calibri"/>
                <a:ea typeface="Calibri"/>
                <a:cs typeface="Calibri"/>
                <a:sym typeface="Calibri"/>
              </a:rPr>
              <a:t>suivi</a:t>
            </a:r>
            <a:r>
              <a:rPr lang="en-US" sz="1600" dirty="0">
                <a:latin typeface="Calibri"/>
                <a:ea typeface="Calibri"/>
                <a:cs typeface="Calibri"/>
                <a:sym typeface="Calibri"/>
              </a:rPr>
              <a:t> des </a:t>
            </a:r>
            <a:r>
              <a:rPr lang="en-US" sz="1600" dirty="0" err="1">
                <a:latin typeface="Calibri"/>
                <a:ea typeface="Calibri"/>
                <a:cs typeface="Calibri"/>
                <a:sym typeface="Calibri"/>
              </a:rPr>
              <a:t>périodes</a:t>
            </a:r>
            <a:endParaRPr lang="el-GR" sz="1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00B0F0"/>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6"/>
                                        </p:tgtEl>
                                        <p:attrNameLst>
                                          <p:attrName>fillcolor</p:attrName>
                                        </p:attrNameLst>
                                      </p:cBhvr>
                                      <p:to>
                                        <a:srgbClr val="FFC000"/>
                                      </p:to>
                                    </p:animClr>
                                    <p:set>
                                      <p:cBhvr>
                                        <p:cTn id="14" dur="2000" fill="hold"/>
                                        <p:tgtEl>
                                          <p:spTgt spid="16"/>
                                        </p:tgtEl>
                                        <p:attrNameLst>
                                          <p:attrName>fill.type</p:attrName>
                                        </p:attrNameLst>
                                      </p:cBhvr>
                                      <p:to>
                                        <p:strVal val="solid"/>
                                      </p:to>
                                    </p:set>
                                    <p:set>
                                      <p:cBhvr>
                                        <p:cTn id="1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
                                        </p:tgtEl>
                                        <p:attrNameLst>
                                          <p:attrName>fillcolor</p:attrName>
                                        </p:attrNameLst>
                                      </p:cBhvr>
                                      <p:to>
                                        <a:srgbClr val="2F5496"/>
                                      </p:to>
                                    </p:animClr>
                                    <p:set>
                                      <p:cBhvr>
                                        <p:cTn id="21" dur="2000" fill="hold"/>
                                        <p:tgtEl>
                                          <p:spTgt spid="17"/>
                                        </p:tgtEl>
                                        <p:attrNameLst>
                                          <p:attrName>fill.type</p:attrName>
                                        </p:attrNameLst>
                                      </p:cBhvr>
                                      <p:to>
                                        <p:strVal val="solid"/>
                                      </p:to>
                                    </p:set>
                                    <p:set>
                                      <p:cBhvr>
                                        <p:cTn id="22"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8"/>
                                        </p:tgtEl>
                                        <p:attrNameLst>
                                          <p:attrName>fillcolor</p:attrName>
                                        </p:attrNameLst>
                                      </p:cBhvr>
                                      <p:to>
                                        <a:srgbClr val="7030A0"/>
                                      </p:to>
                                    </p:animClr>
                                    <p:set>
                                      <p:cBhvr>
                                        <p:cTn id="28" dur="2000" fill="hold"/>
                                        <p:tgtEl>
                                          <p:spTgt spid="18"/>
                                        </p:tgtEl>
                                        <p:attrNameLst>
                                          <p:attrName>fill.type</p:attrName>
                                        </p:attrNameLst>
                                      </p:cBhvr>
                                      <p:to>
                                        <p:strVal val="solid"/>
                                      </p:to>
                                    </p:set>
                                    <p:set>
                                      <p:cBhvr>
                                        <p:cTn id="29"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9"/>
                                        </p:tgtEl>
                                        <p:attrNameLst>
                                          <p:attrName>fillcolor</p:attrName>
                                        </p:attrNameLst>
                                      </p:cBhvr>
                                      <p:to>
                                        <a:srgbClr val="2F5496"/>
                                      </p:to>
                                    </p:animClr>
                                    <p:set>
                                      <p:cBhvr>
                                        <p:cTn id="35" dur="2000" fill="hold"/>
                                        <p:tgtEl>
                                          <p:spTgt spid="19"/>
                                        </p:tgtEl>
                                        <p:attrNameLst>
                                          <p:attrName>fill.type</p:attrName>
                                        </p:attrNameLst>
                                      </p:cBhvr>
                                      <p:to>
                                        <p:strVal val="solid"/>
                                      </p:to>
                                    </p:set>
                                    <p:set>
                                      <p:cBhvr>
                                        <p:cTn id="36"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20"/>
                                        </p:tgtEl>
                                        <p:attrNameLst>
                                          <p:attrName>fillcolor</p:attrName>
                                        </p:attrNameLst>
                                      </p:cBhvr>
                                      <p:to>
                                        <a:srgbClr val="7030A0"/>
                                      </p:to>
                                    </p:animClr>
                                    <p:set>
                                      <p:cBhvr>
                                        <p:cTn id="42" dur="2000" fill="hold"/>
                                        <p:tgtEl>
                                          <p:spTgt spid="20"/>
                                        </p:tgtEl>
                                        <p:attrNameLst>
                                          <p:attrName>fill.type</p:attrName>
                                        </p:attrNameLst>
                                      </p:cBhvr>
                                      <p:to>
                                        <p:strVal val="solid"/>
                                      </p:to>
                                    </p:set>
                                    <p:set>
                                      <p:cBhvr>
                                        <p:cTn id="43"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21"/>
                                        </p:tgtEl>
                                        <p:attrNameLst>
                                          <p:attrName>fillcolor</p:attrName>
                                        </p:attrNameLst>
                                      </p:cBhvr>
                                      <p:to>
                                        <a:srgbClr val="00B0F0"/>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22"/>
                                        </p:tgtEl>
                                        <p:attrNameLst>
                                          <p:attrName>fillcolor</p:attrName>
                                        </p:attrNameLst>
                                      </p:cBhvr>
                                      <p:to>
                                        <a:srgbClr val="FFC000"/>
                                      </p:to>
                                    </p:animClr>
                                    <p:set>
                                      <p:cBhvr>
                                        <p:cTn id="56" dur="2000" fill="hold"/>
                                        <p:tgtEl>
                                          <p:spTgt spid="22"/>
                                        </p:tgtEl>
                                        <p:attrNameLst>
                                          <p:attrName>fill.type</p:attrName>
                                        </p:attrNameLst>
                                      </p:cBhvr>
                                      <p:to>
                                        <p:strVal val="solid"/>
                                      </p:to>
                                    </p:set>
                                    <p:set>
                                      <p:cBhvr>
                                        <p:cTn id="57"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3" name="Google Shape;93;p2"/>
          <p:cNvGrpSpPr/>
          <p:nvPr/>
        </p:nvGrpSpPr>
        <p:grpSpPr>
          <a:xfrm>
            <a:off x="6606686" y="1812884"/>
            <a:ext cx="6096000" cy="1677637"/>
            <a:chOff x="-1066801" y="1523553"/>
            <a:chExt cx="6096000" cy="1677637"/>
          </a:xfrm>
        </p:grpSpPr>
        <p:pic>
          <p:nvPicPr>
            <p:cNvPr id="94" name="Google Shape;9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5" name="Google Shape;9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483817" y="4504058"/>
            <a:ext cx="6629400" cy="1738414"/>
            <a:chOff x="2579204" y="1882706"/>
            <a:chExt cx="6629400" cy="1738414"/>
          </a:xfrm>
        </p:grpSpPr>
        <p:pic>
          <p:nvPicPr>
            <p:cNvPr id="97" name="Google Shape;9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8" name="Google Shape;9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3020318" y="1776505"/>
            <a:ext cx="6634368" cy="1584248"/>
            <a:chOff x="6639106" y="2919412"/>
            <a:chExt cx="6634368" cy="1584248"/>
          </a:xfrm>
        </p:grpSpPr>
        <p:pic>
          <p:nvPicPr>
            <p:cNvPr id="100" name="Google Shape;10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1" name="Google Shape;10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2" name="Google Shape;102;p2"/>
          <p:cNvGrpSpPr/>
          <p:nvPr/>
        </p:nvGrpSpPr>
        <p:grpSpPr>
          <a:xfrm>
            <a:off x="-1974174" y="1729933"/>
            <a:ext cx="6952420" cy="1601615"/>
            <a:chOff x="-1240501" y="3160643"/>
            <a:chExt cx="6952420" cy="1601615"/>
          </a:xfrm>
        </p:grpSpPr>
        <p:pic>
          <p:nvPicPr>
            <p:cNvPr id="103" name="Google Shape;10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4" name="Google Shape;10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5" name="Google Shape;105;p2"/>
          <p:cNvGrpSpPr/>
          <p:nvPr/>
        </p:nvGrpSpPr>
        <p:grpSpPr>
          <a:xfrm>
            <a:off x="2776075" y="4478327"/>
            <a:ext cx="2543175" cy="1592961"/>
            <a:chOff x="4517932" y="3531206"/>
            <a:chExt cx="2543175" cy="1592961"/>
          </a:xfrm>
        </p:grpSpPr>
        <p:pic>
          <p:nvPicPr>
            <p:cNvPr id="106" name="Google Shape;10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7" name="Google Shape;10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8" name="Google Shape;108;p2"/>
          <p:cNvGrpSpPr/>
          <p:nvPr/>
        </p:nvGrpSpPr>
        <p:grpSpPr>
          <a:xfrm>
            <a:off x="2859813" y="1422238"/>
            <a:ext cx="1973150" cy="2726448"/>
            <a:chOff x="9320178" y="2976204"/>
            <a:chExt cx="1973150" cy="2726448"/>
          </a:xfrm>
        </p:grpSpPr>
        <p:pic>
          <p:nvPicPr>
            <p:cNvPr id="109" name="Google Shape;10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0" name="Google Shape;11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1" name="Google Shape;11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2" name="Google Shape;11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3" name="Google Shape;11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4" name="Google Shape;11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5" name="Google Shape;11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6" name="Google Shape;11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7" name="Google Shape;117;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8" name="Google Shape;118;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p:nvPr/>
        </p:nvSpPr>
        <p:spPr>
          <a:xfrm>
            <a:off x="2105025" y="1181100"/>
            <a:ext cx="7534200" cy="12522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symptômes de la ménopause sont les mêmes pour toutes les femmes.</a:t>
            </a:r>
            <a:endParaRPr sz="2000" b="1">
              <a:solidFill>
                <a:srgbClr val="203864"/>
              </a:solidFill>
              <a:latin typeface="Calibri"/>
              <a:ea typeface="Calibri"/>
              <a:cs typeface="Calibri"/>
              <a:sym typeface="Calibri"/>
            </a:endParaRPr>
          </a:p>
        </p:txBody>
      </p:sp>
      <p:sp>
        <p:nvSpPr>
          <p:cNvPr id="346" name="Google Shape;346;p20"/>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7" name="Google Shape;347;p20"/>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348" name="Google Shape;348;p20"/>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10" name="Ορθογώνιο 9">
            <a:extLst>
              <a:ext uri="{FF2B5EF4-FFF2-40B4-BE49-F238E27FC236}">
                <a16:creationId xmlns:a16="http://schemas.microsoft.com/office/drawing/2014/main" id="{88178301-C8A7-4724-8CF8-344EAE75664C}"/>
              </a:ext>
            </a:extLst>
          </p:cNvPr>
          <p:cNvSpPr/>
          <p:nvPr/>
        </p:nvSpPr>
        <p:spPr>
          <a:xfrm>
            <a:off x="2255708" y="312373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err="1" smtClean="0"/>
              <a:t>Vrai</a:t>
            </a:r>
            <a:endParaRPr lang="el-GR" sz="2000" dirty="0"/>
          </a:p>
        </p:txBody>
      </p:sp>
      <p:sp>
        <p:nvSpPr>
          <p:cNvPr id="11" name="Ορθογώνιο 10">
            <a:extLst>
              <a:ext uri="{FF2B5EF4-FFF2-40B4-BE49-F238E27FC236}">
                <a16:creationId xmlns:a16="http://schemas.microsoft.com/office/drawing/2014/main" id="{E448F981-31BC-4A5C-A52A-2CB296CA1B95}"/>
              </a:ext>
            </a:extLst>
          </p:cNvPr>
          <p:cNvSpPr/>
          <p:nvPr/>
        </p:nvSpPr>
        <p:spPr>
          <a:xfrm>
            <a:off x="6134025" y="312373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t>Faux</a:t>
            </a:r>
            <a:endParaRPr lang="el-GR" sz="2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01E24"/>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538135"/>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1"/>
          <p:cNvSpPr/>
          <p:nvPr/>
        </p:nvSpPr>
        <p:spPr>
          <a:xfrm>
            <a:off x="2105025" y="11811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L'une des meilleures caractéristiques de certaines applications pour la ménopause est un suivi qui permet aux utilisateurs de prendre note de leurs symptômes, de leur fréquence et de leur gravité.</a:t>
            </a:r>
            <a:endParaRPr sz="2000" b="1">
              <a:solidFill>
                <a:srgbClr val="203864"/>
              </a:solidFill>
              <a:latin typeface="Calibri"/>
              <a:ea typeface="Calibri"/>
              <a:cs typeface="Calibri"/>
              <a:sym typeface="Calibri"/>
            </a:endParaRPr>
          </a:p>
        </p:txBody>
      </p:sp>
      <p:sp>
        <p:nvSpPr>
          <p:cNvPr id="357" name="Google Shape;357;p21"/>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8" name="Google Shape;358;p21"/>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359" name="Google Shape;359;p21"/>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134025" y="294498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94498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p:nvPr/>
        </p:nvSpPr>
        <p:spPr>
          <a:xfrm>
            <a:off x="2105025" y="11811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applications de santé féminine peuvent remplacer un médecin.</a:t>
            </a:r>
            <a:endParaRPr sz="2000" b="1">
              <a:solidFill>
                <a:srgbClr val="203864"/>
              </a:solidFill>
              <a:latin typeface="Calibri"/>
              <a:ea typeface="Calibri"/>
              <a:cs typeface="Calibri"/>
              <a:sym typeface="Calibri"/>
            </a:endParaRPr>
          </a:p>
        </p:txBody>
      </p:sp>
      <p:sp>
        <p:nvSpPr>
          <p:cNvPr id="368" name="Google Shape;368;p22"/>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9" name="Google Shape;369;p22"/>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370" name="Google Shape;370;p22"/>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4950" y="296012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err="1" smtClean="0"/>
              <a:t>Vrai</a:t>
            </a:r>
            <a:endParaRPr lang="el-GR" sz="16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134025" y="296012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t>Faux</a:t>
            </a:r>
            <a:endParaRPr lang="el-GR" sz="1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75"/>
        <p:cNvGrpSpPr/>
        <p:nvPr/>
      </p:nvGrpSpPr>
      <p:grpSpPr>
        <a:xfrm>
          <a:off x="0" y="0"/>
          <a:ext cx="0" cy="0"/>
          <a:chOff x="0" y="0"/>
          <a:chExt cx="0" cy="0"/>
        </a:xfrm>
      </p:grpSpPr>
      <p:sp>
        <p:nvSpPr>
          <p:cNvPr id="376" name="Google Shape;376;p2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7" name="Google Shape;377;p2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78" name="Google Shape;378;p23"/>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79" name="Google Shape;379;p23"/>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80" name="Google Shape;380;p23"/>
          <p:cNvSpPr txBox="1"/>
          <p:nvPr/>
        </p:nvSpPr>
        <p:spPr>
          <a:xfrm>
            <a:off x="340474" y="2922021"/>
            <a:ext cx="5034783" cy="228302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l'auto-apprentissage de ce module !</a:t>
            </a:r>
            <a:endParaRPr sz="2800">
              <a:solidFill>
                <a:srgbClr val="C01E24"/>
              </a:solidFill>
              <a:latin typeface="Calibri"/>
              <a:ea typeface="Calibri"/>
              <a:cs typeface="Calibri"/>
              <a:sym typeface="Calibri"/>
            </a:endParaRPr>
          </a:p>
        </p:txBody>
      </p:sp>
      <p:pic>
        <p:nvPicPr>
          <p:cNvPr id="381" name="Google Shape;381;p23"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Gill Sans"/>
              <a:buNone/>
            </a:pPr>
            <a:r>
              <a:rPr lang="en-US" sz="4900"/>
              <a:t>Session d'auto-apprentissage :  Contenu</a:t>
            </a:r>
            <a:endParaRPr sz="4900"/>
          </a:p>
        </p:txBody>
      </p:sp>
      <p:pic>
        <p:nvPicPr>
          <p:cNvPr id="125" name="Google Shape;125;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6" name="Google Shape;126;p3"/>
          <p:cNvSpPr txBox="1"/>
          <p:nvPr/>
        </p:nvSpPr>
        <p:spPr>
          <a:xfrm>
            <a:off x="1512006" y="2196661"/>
            <a:ext cx="443159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1. Quiz et auto-évaluation</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femmes ont toujours joué un rôle important dans la science médicale.</a:t>
            </a:r>
            <a:endParaRPr sz="2000" b="1">
              <a:solidFill>
                <a:srgbClr val="203864"/>
              </a:solidFill>
              <a:latin typeface="Calibri"/>
              <a:ea typeface="Calibri"/>
              <a:cs typeface="Calibri"/>
              <a:sym typeface="Calibri"/>
            </a:endParaRPr>
          </a:p>
        </p:txBody>
      </p:sp>
      <p:sp>
        <p:nvSpPr>
          <p:cNvPr id="135" name="Google Shape;135;p4"/>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6" name="Google Shape;136;p4"/>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137" name="Google Shape;137;p4"/>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8" name="Ορθογώνιο 11">
            <a:extLst>
              <a:ext uri="{FF2B5EF4-FFF2-40B4-BE49-F238E27FC236}">
                <a16:creationId xmlns:a16="http://schemas.microsoft.com/office/drawing/2014/main" id="{9EB6C1A6-A707-37F2-53A5-9DF59DADD172}"/>
              </a:ext>
            </a:extLst>
          </p:cNvPr>
          <p:cNvSpPr/>
          <p:nvPr/>
        </p:nvSpPr>
        <p:spPr>
          <a:xfrm>
            <a:off x="6134100" y="282618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
        <p:nvSpPr>
          <p:cNvPr id="9" name="Ορθογώνιο 8">
            <a:extLst>
              <a:ext uri="{FF2B5EF4-FFF2-40B4-BE49-F238E27FC236}">
                <a16:creationId xmlns:a16="http://schemas.microsoft.com/office/drawing/2014/main" id="{F2515CDF-B689-C26B-29D3-087B307C664E}"/>
              </a:ext>
            </a:extLst>
          </p:cNvPr>
          <p:cNvSpPr/>
          <p:nvPr/>
        </p:nvSpPr>
        <p:spPr>
          <a:xfrm>
            <a:off x="2105025" y="28614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Parmi les facteurs suivants, quels sont ceux qui entravent l'accès des femmes aux soins de santé ? </a:t>
            </a:r>
            <a:endParaRPr sz="2000" b="1">
              <a:solidFill>
                <a:srgbClr val="203864"/>
              </a:solidFill>
              <a:latin typeface="Calibri"/>
              <a:ea typeface="Calibri"/>
              <a:cs typeface="Calibri"/>
              <a:sym typeface="Calibri"/>
            </a:endParaRPr>
          </a:p>
        </p:txBody>
      </p:sp>
      <p:sp>
        <p:nvSpPr>
          <p:cNvPr id="148" name="Google Shape;148;p5"/>
          <p:cNvSpPr txBox="1"/>
          <p:nvPr/>
        </p:nvSpPr>
        <p:spPr>
          <a:xfrm>
            <a:off x="2112595" y="1987425"/>
            <a:ext cx="350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Deux réponses sont correctes !</a:t>
            </a:r>
            <a:endParaRPr sz="1400" b="1" i="1">
              <a:solidFill>
                <a:schemeClr val="dk1"/>
              </a:solidFill>
              <a:latin typeface="Calibri"/>
              <a:ea typeface="Calibri"/>
              <a:cs typeface="Calibri"/>
              <a:sym typeface="Calibri"/>
            </a:endParaRPr>
          </a:p>
        </p:txBody>
      </p:sp>
      <p:sp>
        <p:nvSpPr>
          <p:cNvPr id="149" name="Google Shape;149;p5"/>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0" name="Google Shape;150;p5"/>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151" name="Google Shape;151;p5"/>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29725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a:t>
            </a:r>
            <a:r>
              <a:rPr lang="en-US" sz="1800" dirty="0">
                <a:latin typeface="Calibri" panose="020F0502020204030204" pitchFamily="34" charset="0"/>
                <a:cs typeface="Calibri" panose="020F0502020204030204" pitchFamily="34" charset="0"/>
              </a:rPr>
              <a:t> </a:t>
            </a:r>
            <a:r>
              <a:rPr lang="en-US" sz="1800" dirty="0" err="1">
                <a:latin typeface="Calibri"/>
                <a:ea typeface="Calibri"/>
                <a:cs typeface="Calibri"/>
                <a:sym typeface="Calibri"/>
              </a:rPr>
              <a:t>Stigmatisation</a:t>
            </a:r>
            <a:r>
              <a:rPr lang="en-US" sz="1800" dirty="0">
                <a:latin typeface="Calibri"/>
                <a:ea typeface="Calibri"/>
                <a:cs typeface="Calibri"/>
                <a:sym typeface="Calibri"/>
              </a:rPr>
              <a:t> </a:t>
            </a:r>
            <a:r>
              <a:rPr lang="en-US" sz="1800" dirty="0" err="1">
                <a:latin typeface="Calibri"/>
                <a:ea typeface="Calibri"/>
                <a:cs typeface="Calibri"/>
                <a:sym typeface="Calibri"/>
              </a:rPr>
              <a:t>sociale</a:t>
            </a:r>
            <a:r>
              <a:rPr lang="en-US" sz="1800" dirty="0">
                <a:latin typeface="Calibri"/>
                <a:ea typeface="Calibri"/>
                <a:cs typeface="Calibri"/>
                <a:sym typeface="Calibri"/>
              </a:rPr>
              <a:t> </a:t>
            </a:r>
            <a:endParaRPr lang="el-GR"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97252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en-US" sz="1800" dirty="0">
                <a:latin typeface="Calibri"/>
                <a:ea typeface="Calibri"/>
                <a:cs typeface="Calibri"/>
                <a:sym typeface="Calibri"/>
              </a:rPr>
              <a:t>Travail </a:t>
            </a:r>
            <a:r>
              <a:rPr lang="en-US" sz="1800" dirty="0" err="1">
                <a:latin typeface="Calibri"/>
                <a:ea typeface="Calibri"/>
                <a:cs typeface="Calibri"/>
                <a:sym typeface="Calibri"/>
              </a:rPr>
              <a:t>domestique</a:t>
            </a:r>
            <a:r>
              <a:rPr lang="en-US" sz="1800" dirty="0">
                <a:latin typeface="Calibri"/>
                <a:ea typeface="Calibri"/>
                <a:cs typeface="Calibri"/>
                <a:sym typeface="Calibri"/>
              </a:rPr>
              <a:t> </a:t>
            </a:r>
            <a:endParaRPr lang="el-GR" sz="1800" dirty="0"/>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05025" y="42203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C. </a:t>
            </a:r>
            <a:r>
              <a:rPr lang="en-US" sz="1800" dirty="0">
                <a:latin typeface="Calibri"/>
                <a:ea typeface="Calibri"/>
                <a:cs typeface="Calibri"/>
                <a:sym typeface="Calibri"/>
              </a:rPr>
              <a:t>Transports </a:t>
            </a:r>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34100" y="42203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fr-FR" sz="1800" dirty="0">
                <a:latin typeface="Calibri"/>
                <a:ea typeface="Calibri"/>
                <a:cs typeface="Calibri"/>
                <a:sym typeface="Calibri"/>
              </a:rPr>
              <a:t>Connaissance limitée de la santé des femmes </a:t>
            </a:r>
          </a:p>
          <a:p>
            <a:pPr algn="ct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538135"/>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femmes migrantes subissent davantage d'inégalités que les autochtones en matière de soins de santé.</a:t>
            </a:r>
            <a:endParaRPr sz="2000" b="1">
              <a:solidFill>
                <a:srgbClr val="203864"/>
              </a:solidFill>
              <a:latin typeface="Calibri"/>
              <a:ea typeface="Calibri"/>
              <a:cs typeface="Calibri"/>
              <a:sym typeface="Calibri"/>
            </a:endParaRPr>
          </a:p>
        </p:txBody>
      </p:sp>
      <p:sp>
        <p:nvSpPr>
          <p:cNvPr id="160" name="Google Shape;160;p6"/>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1" name="Google Shape;161;p6"/>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162" name="Google Shape;162;p6"/>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267528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134100" y="267528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autosoins visent à donner aux personnes les moyens de jouer un rôle central dans leur propre santé et à leur confier cette responsabilité.</a:t>
            </a:r>
            <a:endParaRPr sz="2000" b="1">
              <a:solidFill>
                <a:srgbClr val="203864"/>
              </a:solidFill>
              <a:latin typeface="Calibri"/>
              <a:ea typeface="Calibri"/>
              <a:cs typeface="Calibri"/>
              <a:sym typeface="Calibri"/>
            </a:endParaRPr>
          </a:p>
        </p:txBody>
      </p:sp>
      <p:sp>
        <p:nvSpPr>
          <p:cNvPr id="171" name="Google Shape;171;p7"/>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2" name="Google Shape;172;p7"/>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173" name="Google Shape;173;p7"/>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272302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096000" y="272302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 concept d'autosoins comprend</a:t>
            </a:r>
            <a:endParaRPr sz="2000" b="1">
              <a:solidFill>
                <a:srgbClr val="203864"/>
              </a:solidFill>
              <a:latin typeface="Calibri"/>
              <a:ea typeface="Calibri"/>
              <a:cs typeface="Calibri"/>
              <a:sym typeface="Calibri"/>
            </a:endParaRPr>
          </a:p>
        </p:txBody>
      </p:sp>
      <p:sp>
        <p:nvSpPr>
          <p:cNvPr id="183" name="Google Shape;183;p8"/>
          <p:cNvSpPr txBox="1"/>
          <p:nvPr/>
        </p:nvSpPr>
        <p:spPr>
          <a:xfrm>
            <a:off x="2112596" y="1987425"/>
            <a:ext cx="3088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Deux réponses sont correctes !</a:t>
            </a:r>
            <a:endParaRPr sz="1400" b="1" i="1">
              <a:solidFill>
                <a:schemeClr val="dk1"/>
              </a:solidFill>
              <a:latin typeface="Calibri"/>
              <a:ea typeface="Calibri"/>
              <a:cs typeface="Calibri"/>
              <a:sym typeface="Calibri"/>
            </a:endParaRPr>
          </a:p>
        </p:txBody>
      </p:sp>
      <p:sp>
        <p:nvSpPr>
          <p:cNvPr id="185" name="Google Shape;185;p8"/>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6" name="Google Shape;186;p8"/>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187" name="Google Shape;187;p8"/>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254242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A. </a:t>
            </a:r>
            <a:r>
              <a:rPr lang="en-US" sz="1800" dirty="0" err="1">
                <a:latin typeface="Calibri"/>
                <a:ea typeface="Calibri"/>
                <a:cs typeface="Calibri"/>
                <a:sym typeface="Calibri"/>
              </a:rPr>
              <a:t>Autocontrôle</a:t>
            </a:r>
            <a:endParaRPr lang="en-US" sz="1800" dirty="0">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54242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B. </a:t>
            </a:r>
            <a:r>
              <a:rPr lang="en-US" sz="1800" dirty="0">
                <a:latin typeface="Calibri"/>
                <a:ea typeface="Calibri"/>
                <a:cs typeface="Calibri"/>
                <a:sym typeface="Calibri"/>
              </a:rPr>
              <a:t>La </a:t>
            </a:r>
            <a:r>
              <a:rPr lang="en-US" sz="1800" dirty="0" err="1">
                <a:latin typeface="Calibri"/>
                <a:ea typeface="Calibri"/>
                <a:cs typeface="Calibri"/>
                <a:sym typeface="Calibri"/>
              </a:rPr>
              <a:t>pratique</a:t>
            </a:r>
            <a:r>
              <a:rPr lang="en-US" sz="1800" dirty="0">
                <a:latin typeface="Calibri"/>
                <a:ea typeface="Calibri"/>
                <a:cs typeface="Calibri"/>
                <a:sym typeface="Calibri"/>
              </a:rPr>
              <a:t> du sport </a:t>
            </a:r>
          </a:p>
        </p:txBody>
      </p:sp>
      <p:sp>
        <p:nvSpPr>
          <p:cNvPr id="13" name="Ορθογώνιο 12">
            <a:extLst>
              <a:ext uri="{FF2B5EF4-FFF2-40B4-BE49-F238E27FC236}">
                <a16:creationId xmlns:a16="http://schemas.microsoft.com/office/drawing/2014/main" id="{330EFFD1-979D-4EE1-BDD9-918267F048CC}"/>
              </a:ext>
            </a:extLst>
          </p:cNvPr>
          <p:cNvSpPr/>
          <p:nvPr/>
        </p:nvSpPr>
        <p:spPr>
          <a:xfrm>
            <a:off x="2112607" y="386639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en-US" sz="1800" dirty="0" err="1">
                <a:latin typeface="Calibri"/>
                <a:ea typeface="Calibri"/>
                <a:cs typeface="Calibri"/>
                <a:sym typeface="Calibri"/>
              </a:rPr>
              <a:t>Autogestion</a:t>
            </a:r>
            <a:r>
              <a:rPr lang="en-US" sz="1800" dirty="0">
                <a:latin typeface="Calibri"/>
                <a:ea typeface="Calibri"/>
                <a:cs typeface="Calibri"/>
                <a:sym typeface="Calibri"/>
              </a:rPr>
              <a:t> des </a:t>
            </a:r>
            <a:r>
              <a:rPr lang="en-US" sz="1800" dirty="0" err="1">
                <a:latin typeface="Calibri"/>
                <a:ea typeface="Calibri"/>
                <a:cs typeface="Calibri"/>
                <a:sym typeface="Calibri"/>
              </a:rPr>
              <a:t>médicaments</a:t>
            </a:r>
            <a:endParaRPr lang="el-GR" sz="1800" dirty="0"/>
          </a:p>
        </p:txBody>
      </p:sp>
      <p:sp>
        <p:nvSpPr>
          <p:cNvPr id="14" name="Ορθογώνιο 10">
            <a:extLst>
              <a:ext uri="{FF2B5EF4-FFF2-40B4-BE49-F238E27FC236}">
                <a16:creationId xmlns:a16="http://schemas.microsoft.com/office/drawing/2014/main" id="{5E85DC22-F1CC-E28F-0278-E49791741548}"/>
              </a:ext>
            </a:extLst>
          </p:cNvPr>
          <p:cNvSpPr/>
          <p:nvPr/>
        </p:nvSpPr>
        <p:spPr>
          <a:xfrm>
            <a:off x="6134100" y="386639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en-US" sz="1800" dirty="0" err="1">
                <a:latin typeface="Calibri"/>
                <a:ea typeface="Calibri"/>
                <a:cs typeface="Calibri"/>
                <a:sym typeface="Calibri"/>
              </a:rPr>
              <a:t>Cuisiner</a:t>
            </a:r>
            <a:r>
              <a:rPr lang="en-US" sz="1800" dirty="0">
                <a:latin typeface="Calibri"/>
                <a:ea typeface="Calibri"/>
                <a:cs typeface="Calibri"/>
                <a:sym typeface="Calibri"/>
              </a:rPr>
              <a:t> </a:t>
            </a:r>
            <a:r>
              <a:rPr lang="en-US" sz="1800" dirty="0" err="1">
                <a:latin typeface="Calibri"/>
                <a:ea typeface="Calibri"/>
                <a:cs typeface="Calibri"/>
                <a:sym typeface="Calibri"/>
              </a:rPr>
              <a:t>tous</a:t>
            </a:r>
            <a:r>
              <a:rPr lang="en-US" sz="1800" dirty="0">
                <a:latin typeface="Calibri"/>
                <a:ea typeface="Calibri"/>
                <a:cs typeface="Calibri"/>
                <a:sym typeface="Calibri"/>
              </a:rPr>
              <a:t> les </a:t>
            </a:r>
            <a:r>
              <a:rPr lang="en-US" sz="1800" dirty="0" err="1">
                <a:latin typeface="Calibri"/>
                <a:ea typeface="Calibri"/>
                <a:cs typeface="Calibri"/>
                <a:sym typeface="Calibri"/>
              </a:rPr>
              <a:t>repas</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538135"/>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538135"/>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C00000"/>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Pourquoi utiliser des applications de suivi des règles ?</a:t>
            </a:r>
            <a:endParaRPr sz="2000" b="1">
              <a:solidFill>
                <a:srgbClr val="203864"/>
              </a:solidFill>
              <a:latin typeface="Calibri"/>
              <a:ea typeface="Calibri"/>
              <a:cs typeface="Calibri"/>
              <a:sym typeface="Calibri"/>
            </a:endParaRPr>
          </a:p>
        </p:txBody>
      </p:sp>
      <p:sp>
        <p:nvSpPr>
          <p:cNvPr id="197" name="Google Shape;197;p9"/>
          <p:cNvSpPr txBox="1"/>
          <p:nvPr/>
        </p:nvSpPr>
        <p:spPr>
          <a:xfrm>
            <a:off x="2112598" y="2063625"/>
            <a:ext cx="2878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Une seule réponse est correcte !</a:t>
            </a:r>
            <a:endParaRPr sz="1400" b="1" i="1">
              <a:solidFill>
                <a:schemeClr val="dk1"/>
              </a:solidFill>
              <a:latin typeface="Calibri"/>
              <a:ea typeface="Calibri"/>
              <a:cs typeface="Calibri"/>
              <a:sym typeface="Calibri"/>
            </a:endParaRPr>
          </a:p>
        </p:txBody>
      </p:sp>
      <p:sp>
        <p:nvSpPr>
          <p:cNvPr id="199" name="Google Shape;199;p9"/>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0" name="Google Shape;200;p9"/>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201" name="Google Shape;201;p9"/>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8" y="27124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err="1">
                <a:latin typeface="Calibri"/>
                <a:ea typeface="Calibri"/>
                <a:cs typeface="Calibri"/>
                <a:sym typeface="Calibri"/>
              </a:rPr>
              <a:t>Arrêter</a:t>
            </a:r>
            <a:r>
              <a:rPr lang="en-US" sz="1800" dirty="0">
                <a:latin typeface="Calibri"/>
                <a:ea typeface="Calibri"/>
                <a:cs typeface="Calibri"/>
                <a:sym typeface="Calibri"/>
              </a:rPr>
              <a:t> de </a:t>
            </a:r>
            <a:r>
              <a:rPr lang="en-US" sz="1800" dirty="0" err="1">
                <a:latin typeface="Calibri"/>
                <a:ea typeface="Calibri"/>
                <a:cs typeface="Calibri"/>
                <a:sym typeface="Calibri"/>
              </a:rPr>
              <a:t>voir</a:t>
            </a:r>
            <a:r>
              <a:rPr lang="en-US" sz="1800" dirty="0">
                <a:latin typeface="Calibri"/>
                <a:ea typeface="Calibri"/>
                <a:cs typeface="Calibri"/>
                <a:sym typeface="Calibri"/>
              </a:rPr>
              <a:t> le </a:t>
            </a:r>
            <a:r>
              <a:rPr lang="en-US" sz="1800" dirty="0" err="1">
                <a:latin typeface="Calibri"/>
                <a:ea typeface="Calibri"/>
                <a:cs typeface="Calibri"/>
                <a:sym typeface="Calibri"/>
              </a:rPr>
              <a:t>gynécologue</a:t>
            </a:r>
            <a:r>
              <a:rPr lang="en-US" sz="1800" dirty="0">
                <a:latin typeface="Calibri"/>
                <a:ea typeface="Calibri"/>
                <a:cs typeface="Calibri"/>
                <a:sym typeface="Calibri"/>
              </a:rPr>
              <a:t> </a:t>
            </a:r>
            <a:endParaRPr lang="el-GR"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2120180" y="396024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fr-FR" sz="1800" dirty="0">
                <a:latin typeface="Calibri"/>
                <a:ea typeface="Calibri"/>
                <a:cs typeface="Calibri"/>
                <a:sym typeface="Calibri"/>
              </a:rPr>
              <a:t>Pour suivre la taille de votre </a:t>
            </a:r>
            <a:r>
              <a:rPr lang="fr-FR" sz="1800" dirty="0" smtClean="0">
                <a:latin typeface="Calibri"/>
                <a:ea typeface="Calibri"/>
                <a:cs typeface="Calibri"/>
                <a:sym typeface="Calibri"/>
              </a:rPr>
              <a:t>bébé</a:t>
            </a:r>
            <a:endParaRPr lang="fr-FR" sz="1800" dirty="0">
              <a:latin typeface="Calibri"/>
              <a:ea typeface="Calibri"/>
              <a:cs typeface="Calibri"/>
              <a:sym typeface="Calibri"/>
            </a:endParaRPr>
          </a:p>
        </p:txBody>
      </p:sp>
      <p:sp>
        <p:nvSpPr>
          <p:cNvPr id="13" name="Ορθογώνιο 12">
            <a:extLst>
              <a:ext uri="{FF2B5EF4-FFF2-40B4-BE49-F238E27FC236}">
                <a16:creationId xmlns:a16="http://schemas.microsoft.com/office/drawing/2014/main" id="{330EFFD1-979D-4EE1-BDD9-918267F048CC}"/>
              </a:ext>
            </a:extLst>
          </p:cNvPr>
          <p:cNvSpPr/>
          <p:nvPr/>
        </p:nvSpPr>
        <p:spPr>
          <a:xfrm>
            <a:off x="6141673" y="396024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en-US" sz="1800" dirty="0" err="1">
                <a:latin typeface="Calibri"/>
                <a:ea typeface="Calibri"/>
                <a:cs typeface="Calibri"/>
                <a:sym typeface="Calibri"/>
              </a:rPr>
              <a:t>Aucune</a:t>
            </a:r>
            <a:r>
              <a:rPr lang="en-US" sz="1800" dirty="0">
                <a:latin typeface="Calibri"/>
                <a:ea typeface="Calibri"/>
                <a:cs typeface="Calibri"/>
                <a:sym typeface="Calibri"/>
              </a:rPr>
              <a:t> de </a:t>
            </a:r>
            <a:r>
              <a:rPr lang="en-US" sz="1800" dirty="0" err="1">
                <a:latin typeface="Calibri"/>
                <a:ea typeface="Calibri"/>
                <a:cs typeface="Calibri"/>
                <a:sym typeface="Calibri"/>
              </a:rPr>
              <a:t>ces</a:t>
            </a:r>
            <a:r>
              <a:rPr lang="en-US" sz="1800" dirty="0">
                <a:latin typeface="Calibri"/>
                <a:ea typeface="Calibri"/>
                <a:cs typeface="Calibri"/>
                <a:sym typeface="Calibri"/>
              </a:rPr>
              <a:t> </a:t>
            </a:r>
            <a:r>
              <a:rPr lang="en-US" sz="1800" dirty="0" err="1">
                <a:latin typeface="Calibri"/>
                <a:ea typeface="Calibri"/>
                <a:cs typeface="Calibri"/>
                <a:sym typeface="Calibri"/>
              </a:rPr>
              <a:t>réponses</a:t>
            </a:r>
            <a:endParaRPr lang="el-GR" sz="1800" dirty="0"/>
          </a:p>
        </p:txBody>
      </p:sp>
      <p:sp>
        <p:nvSpPr>
          <p:cNvPr id="14" name="Ορθογώνιο 10">
            <a:extLst>
              <a:ext uri="{FF2B5EF4-FFF2-40B4-BE49-F238E27FC236}">
                <a16:creationId xmlns:a16="http://schemas.microsoft.com/office/drawing/2014/main" id="{8350A70B-8EA5-D66A-CE84-35016F7ECF64}"/>
              </a:ext>
            </a:extLst>
          </p:cNvPr>
          <p:cNvSpPr/>
          <p:nvPr/>
        </p:nvSpPr>
        <p:spPr>
          <a:xfrm>
            <a:off x="6134100" y="27124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B</a:t>
            </a:r>
            <a:r>
              <a:rPr lang="fr-FR" sz="1800" dirty="0" smtClean="0">
                <a:latin typeface="Calibri"/>
                <a:ea typeface="Calibri"/>
                <a:cs typeface="Calibri"/>
                <a:sym typeface="Calibri"/>
              </a:rPr>
              <a:t>. </a:t>
            </a:r>
            <a:r>
              <a:rPr lang="fr-FR" sz="1800" dirty="0">
                <a:latin typeface="Calibri"/>
                <a:ea typeface="Calibri"/>
                <a:cs typeface="Calibri"/>
                <a:sym typeface="Calibri"/>
              </a:rPr>
              <a:t>Essayer d'avoir ou d'éviter d'avoir un </a:t>
            </a:r>
            <a:r>
              <a:rPr lang="fr-FR" sz="1800" dirty="0" smtClean="0">
                <a:latin typeface="Calibri"/>
                <a:ea typeface="Calibri"/>
                <a:cs typeface="Calibri"/>
                <a:sym typeface="Calibri"/>
              </a:rPr>
              <a:t>enfant</a:t>
            </a:r>
            <a:endParaRPr lang="fr-FR"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7.3 Session d_auto-apprentissag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6kC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PqQ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pA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PqQ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PqQ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PqQ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6kChZFQaV5GsAAABvAAAAHAAAAHVuaXZlcnNhbC9sb2NhbF9zZXR0aW5ncy54bWwNyrEKwkAMANC9XxEySB3Uugn2rpujCK0fENogB7mk9ELRv/e2N7x++GaBnbeSTANezx0C62xL0k/A9/Q43RCKky4kphxQDWGITS82k4zsXmOBVejH28S5wvlJuc4XqbOkAu1B/B6PeInNH1BLAwQUAAIACAD6kC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pAoWeohDhNLAAAAbAAAABsAAAB1bml2ZXJzYWwvdW5pdmVyc2FsLnBuZy54bWyzsa/IzVEoSy0qzszPs1Uy1DNQsrfj5bIpKEoty0wtV6gAigEFIUBJoRLINUJwyzNTSjKAQiYmFgjBjNTM9IwSoKiBhRlcVB9oKABQSwECAAAUAAIACACpflBPNmFYAkcDAADhCQAAFAAAAAAAAAABAAAAAAAAAAAAdW5pdmVyc2FsL3BsYXllci54bWxQSwECAAAUAAIACAD6kChZtTf0qBwFAADhEwAAHQAAAAAAAAABAAAAAAB5AwAAdW5pdmVyc2FsL2NvbW1vbl9tZXNzYWdlcy5sbmdQSwECAAAUAAIACAD6kChZFR5gG6MAAAB/AQAALgAAAAAAAAABAAAAAADQCAAAdW5pdmVyc2FsL3BsYXliYWNrX2FuZF9uYXZpZ2F0aW9uX3NldHRpbmdzLnhtbFBLAQIAABQAAgAIAPqQKFl0STUfPAQAAAwVAAAnAAAAAAAAAAEAAAAAAL8JAAB1bml2ZXJzYWwvZmxhc2hfcHVibGlzaGluZ19zZXR0aW5ncy54bWxQSwECAAAUAAIACAD6kChZN4uHansDAACsDAAAIQAAAAAAAAABAAAAAABADgAAdW5pdmVyc2FsL2ZsYXNoX3NraW5fc2V0dGluZ3MueG1sUEsBAgAAFAACAAgA+pAoWaavViM2BAAAlhQAACYAAAAAAAAAAQAAAAAA+hEAAHVuaXZlcnNhbC9odG1sX3B1Ymxpc2hpbmdfc2V0dGluZ3MueG1sUEsBAgAAFAACAAgA+pAoWSYPfuiwAQAAbwYAAB8AAAAAAAAAAQAAAAAAdBYAAHVuaXZlcnNhbC9odG1sX3NraW5fc2V0dGluZ3MuanNQSwECAAAUAAIACAD6kChZFQaV5GsAAABvAAAAHAAAAAAAAAABAAAAAABhGAAAdW5pdmVyc2FsL2xvY2FsX3NldHRpbmdzLnhtbFBLAQIAABQAAgAIAPqQKFnCG66ZaBIAAPdNAAAXAAAAAAAAAAAAAAAAAAYZAAB1bml2ZXJzYWwvdW5pdmVyc2FsLnBuZ1BLAQIAABQAAgAIAPqQKFnqIQ4TSwAAAGwAAAAbAAAAAAAAAAEAAAAAAKMrAAB1bml2ZXJzYWwvdW5pdmVyc2FsLnBuZy54bWxQSwUGAAAAAAoACgAGAwAAJywAAAAA"/>
  <p:tag name="ISPRING_LMS_API_VERSION" val="SCORM 1.2"/>
  <p:tag name="ISPRING_ULTRA_SCORM_COURSE_ID" val="C98F94C4-76D6-48A4-BBBB-5842AD34063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7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7.3 Session d_auto-apprentissag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1176</Words>
  <Application>Microsoft Office PowerPoint</Application>
  <PresentationFormat>Ευρεία οθόνη</PresentationFormat>
  <Paragraphs>222</Paragraphs>
  <Slides>23</Slides>
  <Notes>23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23</vt:i4>
      </vt:variant>
    </vt:vector>
  </HeadingPairs>
  <TitlesOfParts>
    <vt:vector size="31"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Session d'auto-apprentissage :  Contenu</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7.3 Session d_auto-apprentissage</dc:title>
  <dc:creator>pantelis bbalaouras</dc:creator>
  <cp:lastModifiedBy>pantelis</cp:lastModifiedBy>
  <cp:revision>9</cp:revision>
  <dcterms:created xsi:type="dcterms:W3CDTF">2020-06-02T13:31:56Z</dcterms:created>
  <dcterms:modified xsi:type="dcterms:W3CDTF">2024-09-08T15:08:36Z</dcterms:modified>
</cp:coreProperties>
</file>