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Impact" panose="020B0806030902050204" pitchFamily="34" charset="0"/>
      <p:regular r:id="rId21"/>
    </p:embeddedFont>
    <p:embeddedFont>
      <p:font typeface="Gill Sans" panose="020B0604020202020204" charset="0"/>
      <p:regular r:id="rId22"/>
      <p:bold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u/0l6iDF8bwsr9FrWhu+GwvPO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Réponse correcte : B </a:t>
            </a:r>
            <a:endParaRPr/>
          </a:p>
        </p:txBody>
      </p:sp>
      <p:sp>
        <p:nvSpPr>
          <p:cNvPr id="209" name="Google Shape;20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Réponse correcte : C et B </a:t>
            </a:r>
            <a:endParaRPr/>
          </a:p>
        </p:txBody>
      </p:sp>
      <p:sp>
        <p:nvSpPr>
          <p:cNvPr id="223" name="Google Shape;22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 bonnes réponses 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🡪 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 🡪 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 🡪 A</a:t>
            </a:r>
            <a:br>
              <a:rPr lang="en-US"/>
            </a:br>
            <a:r>
              <a:rPr lang="en-US"/>
              <a:t>D 🡪 C</a:t>
            </a:r>
            <a:endParaRPr/>
          </a:p>
        </p:txBody>
      </p:sp>
      <p:sp>
        <p:nvSpPr>
          <p:cNvPr id="237" name="Google Shape;23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Bonne réponse : VRAI</a:t>
            </a:r>
            <a:endParaRPr/>
          </a:p>
        </p:txBody>
      </p:sp>
      <p:sp>
        <p:nvSpPr>
          <p:cNvPr id="255" name="Google Shape;25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Réponses correctes. A et 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Bonne réponse : FAUX</a:t>
            </a:r>
            <a:endParaRPr/>
          </a:p>
        </p:txBody>
      </p:sp>
      <p:sp>
        <p:nvSpPr>
          <p:cNvPr id="280" name="Google Shape;28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Réponse correcte : A et B</a:t>
            </a:r>
            <a:endParaRPr/>
          </a:p>
        </p:txBody>
      </p:sp>
      <p:sp>
        <p:nvSpPr>
          <p:cNvPr id="131" name="Google Shape;13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Réponses correctes : A et D </a:t>
            </a:r>
            <a:endParaRPr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Bonne réponse : VRAI</a:t>
            </a:r>
            <a:endParaRPr/>
          </a:p>
        </p:txBody>
      </p:sp>
      <p:sp>
        <p:nvSpPr>
          <p:cNvPr id="159" name="Google Shape;15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Bonne réponse : FAUX</a:t>
            </a:r>
            <a:endParaRPr/>
          </a:p>
        </p:txBody>
      </p:sp>
      <p:sp>
        <p:nvSpPr>
          <p:cNvPr id="170" name="Google Shape;17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Réponses correctes : A et C</a:t>
            </a:r>
            <a:endParaRPr/>
          </a:p>
        </p:txBody>
      </p:sp>
      <p:sp>
        <p:nvSpPr>
          <p:cNvPr id="181" name="Google Shape;18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Réponse correcte : B</a:t>
            </a:r>
            <a:endParaRPr/>
          </a:p>
        </p:txBody>
      </p:sp>
      <p:sp>
        <p:nvSpPr>
          <p:cNvPr id="195" name="Google Shape;1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9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20" name="Google Shape;20;p20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21" name="Google Shape;21;p20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22" name="Google Shape;22;p20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0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32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/>
          <p:nvPr/>
        </p:nvSpPr>
        <p:spPr>
          <a:xfrm>
            <a:off x="0" y="81370"/>
            <a:ext cx="8709225" cy="3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9.3</a:t>
            </a:r>
            <a:r>
              <a:rPr lang="en-US" sz="1800" b="1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Health Apps for the Elderly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21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4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4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5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63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2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6"/>
          <p:cNvSpPr txBox="1"/>
          <p:nvPr/>
        </p:nvSpPr>
        <p:spPr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9.3</a:t>
            </a:r>
            <a:r>
              <a:rPr lang="en-US" sz="1800" b="1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Health Apps for the Elderly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693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/>
          <p:nvPr/>
        </p:nvSpPr>
        <p:spPr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9.3</a:t>
            </a:r>
            <a:r>
              <a:rPr lang="en-US" sz="1800" b="1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Health Apps for the Elderly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3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6.jp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1.jpg"/><Relationship Id="rId21" Type="http://schemas.openxmlformats.org/officeDocument/2006/relationships/image" Target="../media/image20.jpg"/><Relationship Id="rId7" Type="http://schemas.openxmlformats.org/officeDocument/2006/relationships/image" Target="../media/image13.jp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5.jpg"/><Relationship Id="rId5" Type="http://schemas.openxmlformats.org/officeDocument/2006/relationships/image" Target="../media/image12.jp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4.jp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/>
        </p:nvSpPr>
        <p:spPr>
          <a:xfrm>
            <a:off x="4310344" y="3513902"/>
            <a:ext cx="7307007" cy="201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n-US" sz="3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Module 9 - Session d'auto-apprentissage </a:t>
            </a:r>
            <a:r>
              <a:rPr lang="en-US" sz="2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(9.3)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de santé pour les personnes âgées </a:t>
            </a:r>
            <a:endParaRPr sz="3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3435699" y="4978399"/>
            <a:ext cx="6097554" cy="58477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-2" y="671930"/>
            <a:ext cx="722376" cy="868136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2609" y="1507751"/>
            <a:ext cx="722376" cy="868136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-56" y="2302518"/>
            <a:ext cx="722376" cy="868136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-2" y="3170974"/>
            <a:ext cx="722376" cy="868136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1655" y="4036937"/>
            <a:ext cx="722376" cy="868136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19107"/>
          <a:stretch/>
        </p:blipFill>
        <p:spPr>
          <a:xfrm>
            <a:off x="4310344" y="1134849"/>
            <a:ext cx="6563496" cy="208424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"/>
          <p:cNvSpPr txBox="1"/>
          <p:nvPr/>
        </p:nvSpPr>
        <p:spPr>
          <a:xfrm>
            <a:off x="4863323" y="2899483"/>
            <a:ext cx="60949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ABC7F1"/>
                </a:solidFill>
                <a:latin typeface="Calibri"/>
                <a:ea typeface="Calibri"/>
                <a:cs typeface="Calibri"/>
                <a:sym typeface="Calibri"/>
              </a:rPr>
              <a:t>https://apps4health.eu/</a:t>
            </a:r>
            <a:endParaRPr/>
          </a:p>
        </p:txBody>
      </p:sp>
      <p:pic>
        <p:nvPicPr>
          <p:cNvPr id="76" name="Google Shape;7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249" y="5991490"/>
            <a:ext cx="12191695" cy="86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48048" y="6336215"/>
            <a:ext cx="1406013" cy="49210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/>
          <p:nvPr/>
        </p:nvSpPr>
        <p:spPr>
          <a:xfrm>
            <a:off x="510" y="4903744"/>
            <a:ext cx="722376" cy="868136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"/>
          <p:cNvPicPr preferRelativeResize="0"/>
          <p:nvPr/>
        </p:nvPicPr>
        <p:blipFill rotWithShape="1">
          <a:blip r:embed="rId4">
            <a:alphaModFix/>
          </a:blip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6896" y="1576370"/>
            <a:ext cx="1880187" cy="336500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"/>
          <p:cNvSpPr/>
          <p:nvPr/>
        </p:nvSpPr>
        <p:spPr>
          <a:xfrm>
            <a:off x="728869" y="1172199"/>
            <a:ext cx="722376" cy="868136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721541" y="2008020"/>
            <a:ext cx="722376" cy="868136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728815" y="2802787"/>
            <a:ext cx="722376" cy="868136"/>
          </a:xfrm>
          <a:prstGeom prst="rect">
            <a:avLst/>
          </a:prstGeom>
          <a:solidFill>
            <a:srgbClr val="C01E2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400" b="1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728869" y="3671243"/>
            <a:ext cx="722376" cy="868136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730526" y="4537206"/>
            <a:ext cx="722376" cy="868136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2425150" y="6347469"/>
            <a:ext cx="8293082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Financé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par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l'Union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. Les points de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vue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et opinions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exprimés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n'engagent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leurs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auteurs et ne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reflètent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pas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nécessairement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ceux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l'Union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l'Agence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exécutive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pour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l'éducation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et la culture (EACEA). Ni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l'Union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l'EACEA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ne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peuvent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être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tenues pour </a:t>
            </a:r>
            <a:r>
              <a:rPr lang="en-US" sz="10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responsables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000" dirty="0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>
          <a:blip r:embed="rId7"/>
          <a:srcRect/>
          <a:stretch/>
        </p:blipFill>
        <p:spPr>
          <a:xfrm>
            <a:off x="19458" y="6414599"/>
            <a:ext cx="1938951" cy="436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Que signifie l'abréviation "ADL" ?</a:t>
            </a:r>
            <a:endParaRPr sz="20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2112596" y="1987425"/>
            <a:ext cx="3350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seule réponse est correcte !</a:t>
            </a:r>
            <a:endParaRPr sz="1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0" y="0"/>
            <a:ext cx="6510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650950" y="0"/>
            <a:ext cx="57594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Applications de santé pour les personnes âgées  </a:t>
            </a:r>
            <a:endParaRPr/>
          </a:p>
        </p:txBody>
      </p:sp>
      <p:sp>
        <p:nvSpPr>
          <p:cNvPr id="219" name="Google Shape;219;p10"/>
          <p:cNvSpPr/>
          <p:nvPr/>
        </p:nvSpPr>
        <p:spPr>
          <a:xfrm>
            <a:off x="80347" y="92400"/>
            <a:ext cx="570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9.3 </a:t>
            </a:r>
            <a:endParaRPr sz="2200" b="1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69406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A.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Activités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pendant le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déjeuner</a:t>
            </a:r>
            <a:r>
              <a:rPr lang="en-US" sz="1800" dirty="0" smtClean="0"/>
              <a:t>.</a:t>
            </a:r>
            <a:endParaRPr lang="el-GR" sz="1800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269406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B.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Activités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la vie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quotidienne</a:t>
            </a:r>
            <a:r>
              <a:rPr lang="en-US" sz="1800" dirty="0" smtClean="0"/>
              <a:t>.</a:t>
            </a:r>
            <a:endParaRPr lang="el-GR" sz="1800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B08E9EB4-6838-4FCD-B853-E6E51FCAD438}"/>
              </a:ext>
            </a:extLst>
          </p:cNvPr>
          <p:cNvSpPr/>
          <p:nvPr/>
        </p:nvSpPr>
        <p:spPr>
          <a:xfrm>
            <a:off x="2105025" y="394184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C.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Activités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la vie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quotidienne</a:t>
            </a:r>
            <a:r>
              <a:rPr lang="en-US" sz="1800" dirty="0" smtClean="0"/>
              <a:t>.</a:t>
            </a:r>
            <a:endParaRPr lang="el-GR" sz="1800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330EFFD1-979D-4EE1-BDD9-918267F048CC}"/>
              </a:ext>
            </a:extLst>
          </p:cNvPr>
          <p:cNvSpPr/>
          <p:nvPr/>
        </p:nvSpPr>
        <p:spPr>
          <a:xfrm>
            <a:off x="6134100" y="394184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D.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Vieillir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différemment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au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niveau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local</a:t>
            </a:r>
            <a:r>
              <a:rPr lang="en-US" sz="1800" dirty="0" smtClean="0"/>
              <a:t>.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Vieillir en bonne santé, c'est</a:t>
            </a:r>
            <a:endParaRPr sz="20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2112596" y="1987425"/>
            <a:ext cx="3172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Deux réponses sont correctes !</a:t>
            </a:r>
            <a:endParaRPr sz="1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0" y="0"/>
            <a:ext cx="6510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650950" y="0"/>
            <a:ext cx="57594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Applications de santé pour les personnes âgées  </a:t>
            </a:r>
            <a:endParaRPr/>
          </a:p>
        </p:txBody>
      </p:sp>
      <p:sp>
        <p:nvSpPr>
          <p:cNvPr id="233" name="Google Shape;233;p11"/>
          <p:cNvSpPr/>
          <p:nvPr/>
        </p:nvSpPr>
        <p:spPr>
          <a:xfrm>
            <a:off x="80347" y="92400"/>
            <a:ext cx="570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9.3 </a:t>
            </a:r>
            <a:endParaRPr sz="2200" b="1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58848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A. 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Diminution de la capacité fonctionnelle</a:t>
            </a:r>
            <a:r>
              <a:rPr lang="fr-FR" sz="18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fr-FR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258848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B.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Maintien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capacité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fonctionnelle</a:t>
            </a:r>
            <a:r>
              <a:rPr lang="en-US" sz="1800" dirty="0" smtClean="0"/>
              <a:t>.</a:t>
            </a:r>
            <a:endParaRPr lang="el-GR" sz="1800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330EFFD1-979D-4EE1-BDD9-918267F048CC}"/>
              </a:ext>
            </a:extLst>
          </p:cNvPr>
          <p:cNvSpPr/>
          <p:nvPr/>
        </p:nvSpPr>
        <p:spPr>
          <a:xfrm>
            <a:off x="6134100" y="383626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D.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Déclin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la santé,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l'indépendance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et de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qualité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vie.</a:t>
            </a:r>
            <a:endParaRPr lang="el-GR" sz="1800" dirty="0"/>
          </a:p>
        </p:txBody>
      </p:sp>
      <p:sp>
        <p:nvSpPr>
          <p:cNvPr id="14" name="Ορθογώνιο 9">
            <a:extLst>
              <a:ext uri="{FF2B5EF4-FFF2-40B4-BE49-F238E27FC236}">
                <a16:creationId xmlns:a16="http://schemas.microsoft.com/office/drawing/2014/main" id="{53EB3A1B-0DF4-4F3A-9B5F-EBFE4E812BBD}"/>
              </a:ext>
            </a:extLst>
          </p:cNvPr>
          <p:cNvSpPr/>
          <p:nvPr/>
        </p:nvSpPr>
        <p:spPr>
          <a:xfrm>
            <a:off x="2105025" y="383626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C.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Améliorer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 santé,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l'indépendance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et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qualité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vie.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Faire correspondre les colonnes</a:t>
            </a:r>
            <a:endParaRPr sz="20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2112594" y="1987425"/>
            <a:ext cx="3099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Faites correspondre les colonnes !</a:t>
            </a:r>
            <a:endParaRPr sz="1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2"/>
          <p:cNvSpPr/>
          <p:nvPr/>
        </p:nvSpPr>
        <p:spPr>
          <a:xfrm>
            <a:off x="0" y="0"/>
            <a:ext cx="6510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2"/>
          <p:cNvSpPr txBox="1"/>
          <p:nvPr/>
        </p:nvSpPr>
        <p:spPr>
          <a:xfrm>
            <a:off x="650950" y="0"/>
            <a:ext cx="57594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Applications de santé pour les personnes âgées  </a:t>
            </a:r>
            <a:endParaRPr/>
          </a:p>
        </p:txBody>
      </p:sp>
      <p:sp>
        <p:nvSpPr>
          <p:cNvPr id="251" name="Google Shape;251;p12"/>
          <p:cNvSpPr/>
          <p:nvPr/>
        </p:nvSpPr>
        <p:spPr>
          <a:xfrm>
            <a:off x="80347" y="92400"/>
            <a:ext cx="570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9.3 </a:t>
            </a:r>
            <a:endParaRPr sz="2200" b="1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12594" y="236184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A.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Medisafe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- Rappel de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pilules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B08E9EB4-6838-4FCD-B853-E6E51FCAD438}"/>
              </a:ext>
            </a:extLst>
          </p:cNvPr>
          <p:cNvSpPr/>
          <p:nvPr/>
        </p:nvSpPr>
        <p:spPr>
          <a:xfrm>
            <a:off x="2112594" y="360961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B.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Elevate -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Entraînement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cerebral.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276C2C90-7C61-4DC5-BAF8-FF0E86A8BA4E}"/>
              </a:ext>
            </a:extLst>
          </p:cNvPr>
          <p:cNvSpPr/>
          <p:nvPr/>
        </p:nvSpPr>
        <p:spPr>
          <a:xfrm>
            <a:off x="2134360" y="470440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C.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Calm -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Pratiques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médiation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et aide au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sommeil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5876E361-1696-4DD7-B6DA-A327EC148472}"/>
              </a:ext>
            </a:extLst>
          </p:cNvPr>
          <p:cNvSpPr/>
          <p:nvPr/>
        </p:nvSpPr>
        <p:spPr>
          <a:xfrm>
            <a:off x="2131899" y="579920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D.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Tai Chi -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Débutants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vitalité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238711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A. </a:t>
            </a: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Application pour la santé mentale</a:t>
            </a:r>
            <a:r>
              <a:rPr lang="fr-FR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l-GR" dirty="0"/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330EFFD1-979D-4EE1-BDD9-918267F048CC}"/>
              </a:ext>
            </a:extLst>
          </p:cNvPr>
          <p:cNvSpPr/>
          <p:nvPr/>
        </p:nvSpPr>
        <p:spPr>
          <a:xfrm>
            <a:off x="6134100" y="363488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B.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Application pour la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gestion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des maladies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chroniques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71A3F062-269C-4402-8F65-5358C806FC03}"/>
              </a:ext>
            </a:extLst>
          </p:cNvPr>
          <p:cNvSpPr/>
          <p:nvPr/>
        </p:nvSpPr>
        <p:spPr>
          <a:xfrm>
            <a:off x="6134100" y="582447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D.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Application pour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l'entraînement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aux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activités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physiques</a:t>
            </a:r>
            <a:r>
              <a:rPr lang="en-GB" dirty="0" smtClean="0"/>
              <a:t>.</a:t>
            </a:r>
            <a:endParaRPr lang="el-GR" dirty="0"/>
          </a:p>
        </p:txBody>
      </p:sp>
      <p:sp>
        <p:nvSpPr>
          <p:cNvPr id="23" name="Ορθογώνιο 22">
            <a:extLst>
              <a:ext uri="{FF2B5EF4-FFF2-40B4-BE49-F238E27FC236}">
                <a16:creationId xmlns:a16="http://schemas.microsoft.com/office/drawing/2014/main" id="{F2CF200D-C714-4BA9-AECB-681B7F038870}"/>
              </a:ext>
            </a:extLst>
          </p:cNvPr>
          <p:cNvSpPr/>
          <p:nvPr/>
        </p:nvSpPr>
        <p:spPr>
          <a:xfrm>
            <a:off x="6134100" y="471121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C.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Application pour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l'entraînement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aux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activités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cognitives</a:t>
            </a:r>
            <a:r>
              <a:rPr lang="en-US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Les applications peuvent aider les personnes atteintes de démence légère à être plus indépendantes.</a:t>
            </a:r>
            <a:endParaRPr sz="20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0" y="0"/>
            <a:ext cx="6510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3"/>
          <p:cNvSpPr txBox="1"/>
          <p:nvPr/>
        </p:nvSpPr>
        <p:spPr>
          <a:xfrm>
            <a:off x="650950" y="0"/>
            <a:ext cx="57594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Applications de santé pour les personnes âgées  </a:t>
            </a: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80347" y="92400"/>
            <a:ext cx="570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9.3 </a:t>
            </a:r>
            <a:endParaRPr sz="2200" b="1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66307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Vrai</a:t>
            </a:r>
            <a:endParaRPr lang="el-GR" sz="18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266307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Faux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Les fonctionnalités de base communes à la plupart des applications de santé pour les personnes âgées sont...</a:t>
            </a:r>
            <a:endParaRPr sz="20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2112596" y="1987425"/>
            <a:ext cx="303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Deux réponses sont correctes !</a:t>
            </a:r>
            <a:endParaRPr sz="1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0" y="0"/>
            <a:ext cx="6510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 txBox="1"/>
          <p:nvPr/>
        </p:nvSpPr>
        <p:spPr>
          <a:xfrm>
            <a:off x="650950" y="0"/>
            <a:ext cx="57594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Applications de santé pour les personnes âgées  </a:t>
            </a:r>
            <a:endParaRPr/>
          </a:p>
        </p:txBody>
      </p:sp>
      <p:sp>
        <p:nvSpPr>
          <p:cNvPr id="276" name="Google Shape;276;p14"/>
          <p:cNvSpPr/>
          <p:nvPr/>
        </p:nvSpPr>
        <p:spPr>
          <a:xfrm>
            <a:off x="80347" y="92400"/>
            <a:ext cx="570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9.3 </a:t>
            </a:r>
            <a:endParaRPr sz="2200" b="1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395972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C.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Faire des dessins</a:t>
            </a:r>
            <a:r>
              <a:rPr lang="en-US" sz="1800" dirty="0" smtClean="0"/>
              <a:t>.</a:t>
            </a:r>
            <a:endParaRPr lang="el-GR" sz="1800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277013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B.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achats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ligne</a:t>
            </a:r>
            <a:r>
              <a:rPr lang="el-GR" sz="1800" dirty="0" smtClean="0"/>
              <a:t>.</a:t>
            </a:r>
            <a:endParaRPr lang="en-US" sz="1800" dirty="0"/>
          </a:p>
        </p:txBody>
      </p:sp>
      <p:sp>
        <p:nvSpPr>
          <p:cNvPr id="13" name="Ορθογώνιο 11">
            <a:extLst>
              <a:ext uri="{FF2B5EF4-FFF2-40B4-BE49-F238E27FC236}">
                <a16:creationId xmlns:a16="http://schemas.microsoft.com/office/drawing/2014/main" id="{3798647F-0332-6C45-DF6F-4FD96C083571}"/>
              </a:ext>
            </a:extLst>
          </p:cNvPr>
          <p:cNvSpPr/>
          <p:nvPr/>
        </p:nvSpPr>
        <p:spPr>
          <a:xfrm>
            <a:off x="2105025" y="277013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A.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Autocontrôle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suivi</a:t>
            </a:r>
            <a:r>
              <a:rPr lang="en-US" sz="1800" dirty="0" smtClean="0"/>
              <a:t>.</a:t>
            </a:r>
            <a:endParaRPr lang="el-GR" sz="1800" dirty="0"/>
          </a:p>
        </p:txBody>
      </p:sp>
      <p:sp>
        <p:nvSpPr>
          <p:cNvPr id="14" name="Ορθογώνιο 11">
            <a:extLst>
              <a:ext uri="{FF2B5EF4-FFF2-40B4-BE49-F238E27FC236}">
                <a16:creationId xmlns:a16="http://schemas.microsoft.com/office/drawing/2014/main" id="{116D0B91-BE20-7B48-730D-5A23F5D4405E}"/>
              </a:ext>
            </a:extLst>
          </p:cNvPr>
          <p:cNvSpPr/>
          <p:nvPr/>
        </p:nvSpPr>
        <p:spPr>
          <a:xfrm>
            <a:off x="6134100" y="395972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D.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Indices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notifications push</a:t>
            </a:r>
            <a:r>
              <a:rPr lang="en-US" sz="1800" dirty="0" smtClean="0"/>
              <a:t>.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/>
          <p:nvPr/>
        </p:nvSpPr>
        <p:spPr>
          <a:xfrm>
            <a:off x="2105025" y="1028700"/>
            <a:ext cx="7534275" cy="12522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Les applications ne peuvent pas aider les personnes malvoyantes ou aveugles.</a:t>
            </a:r>
            <a:endParaRPr sz="1800" b="1" i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0" y="0"/>
            <a:ext cx="6510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 txBox="1"/>
          <p:nvPr/>
        </p:nvSpPr>
        <p:spPr>
          <a:xfrm>
            <a:off x="650950" y="0"/>
            <a:ext cx="57594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Applications de santé pour les personnes âgées  </a:t>
            </a:r>
            <a:endParaRPr/>
          </a:p>
        </p:txBody>
      </p:sp>
      <p:sp>
        <p:nvSpPr>
          <p:cNvPr id="287" name="Google Shape;287;p15"/>
          <p:cNvSpPr/>
          <p:nvPr/>
        </p:nvSpPr>
        <p:spPr>
          <a:xfrm>
            <a:off x="80347" y="92400"/>
            <a:ext cx="570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9.3 </a:t>
            </a:r>
            <a:endParaRPr sz="2200" b="1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97771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Vrai</a:t>
            </a:r>
            <a:endParaRPr lang="el-GR" sz="18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D262914C-3C35-7E7A-B6FB-FDA8AD5866B3}"/>
              </a:ext>
            </a:extLst>
          </p:cNvPr>
          <p:cNvSpPr/>
          <p:nvPr/>
        </p:nvSpPr>
        <p:spPr>
          <a:xfrm>
            <a:off x="6134100" y="297771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Faux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en-US"/>
              <a:t>Ressource d'auto-apprentissage supplémentaire : "Modèle de journal de l'utilisateur</a:t>
            </a:r>
            <a:endParaRPr/>
          </a:p>
        </p:txBody>
      </p:sp>
      <p:sp>
        <p:nvSpPr>
          <p:cNvPr id="293" name="Google Shape;293;p16"/>
          <p:cNvSpPr txBox="1">
            <a:spLocks noGrp="1"/>
          </p:cNvSpPr>
          <p:nvPr>
            <p:ph type="body" idx="1"/>
          </p:nvPr>
        </p:nvSpPr>
        <p:spPr>
          <a:xfrm>
            <a:off x="1177871" y="2324746"/>
            <a:ext cx="9159498" cy="434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trouverez</a:t>
            </a:r>
            <a:r>
              <a:rPr lang="en-US" dirty="0"/>
              <a:t> le </a:t>
            </a:r>
            <a:r>
              <a:rPr lang="en-US" dirty="0" err="1"/>
              <a:t>modèle</a:t>
            </a:r>
            <a:r>
              <a:rPr lang="en-US" dirty="0"/>
              <a:t> de "journal de </a:t>
            </a:r>
            <a:r>
              <a:rPr lang="en-US" dirty="0" err="1"/>
              <a:t>l'utilisateur</a:t>
            </a:r>
            <a:r>
              <a:rPr lang="en-US" dirty="0"/>
              <a:t>" sous </a:t>
            </a:r>
            <a:r>
              <a:rPr lang="en-US" dirty="0" err="1"/>
              <a:t>forme</a:t>
            </a:r>
            <a:r>
              <a:rPr lang="en-US" dirty="0"/>
              <a:t> de document Word sur la </a:t>
            </a:r>
            <a:r>
              <a:rPr lang="en-US" dirty="0" err="1"/>
              <a:t>plateforme</a:t>
            </a:r>
            <a:r>
              <a:rPr lang="en-US" dirty="0"/>
              <a:t> de formation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ligne</a:t>
            </a:r>
            <a:r>
              <a:rPr lang="en-US" dirty="0"/>
              <a:t> !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Pour </a:t>
            </a:r>
            <a:r>
              <a:rPr lang="en-US" dirty="0" err="1"/>
              <a:t>compléter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partie</a:t>
            </a:r>
            <a:r>
              <a:rPr lang="en-US" dirty="0"/>
              <a:t> de la session </a:t>
            </a:r>
            <a:r>
              <a:rPr lang="en-US" dirty="0" err="1"/>
              <a:t>d'auto-apprentissage</a:t>
            </a:r>
            <a:r>
              <a:rPr lang="en-US" dirty="0"/>
              <a:t>, </a:t>
            </a:r>
            <a:r>
              <a:rPr lang="en-US" dirty="0" err="1"/>
              <a:t>veuillez</a:t>
            </a:r>
            <a:r>
              <a:rPr lang="en-US" dirty="0"/>
              <a:t> </a:t>
            </a:r>
            <a:r>
              <a:rPr lang="en-US" dirty="0" err="1"/>
              <a:t>retourner</a:t>
            </a:r>
            <a:r>
              <a:rPr lang="en-US" dirty="0"/>
              <a:t> à la session de formation </a:t>
            </a:r>
            <a:r>
              <a:rPr lang="en-US" dirty="0" err="1"/>
              <a:t>expérimentale</a:t>
            </a:r>
            <a:r>
              <a:rPr lang="en-US" dirty="0"/>
              <a:t> et lire les instructions pour le </a:t>
            </a:r>
            <a:r>
              <a:rPr lang="en-US" dirty="0" err="1"/>
              <a:t>défi</a:t>
            </a:r>
            <a:r>
              <a:rPr lang="en-US" dirty="0"/>
              <a:t> de </a:t>
            </a:r>
            <a:r>
              <a:rPr lang="en-US" dirty="0" err="1"/>
              <a:t>l'intégration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la vie </a:t>
            </a:r>
            <a:r>
              <a:rPr lang="en-US" dirty="0" err="1"/>
              <a:t>réelle</a:t>
            </a:r>
            <a:r>
              <a:rPr lang="en-US" dirty="0"/>
              <a:t> !</a:t>
            </a:r>
            <a:endParaRPr dirty="0"/>
          </a:p>
        </p:txBody>
      </p:sp>
      <p:sp>
        <p:nvSpPr>
          <p:cNvPr id="294" name="Google Shape;294;p16"/>
          <p:cNvSpPr/>
          <p:nvPr/>
        </p:nvSpPr>
        <p:spPr>
          <a:xfrm>
            <a:off x="0" y="0"/>
            <a:ext cx="6510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6"/>
          <p:cNvSpPr txBox="1"/>
          <p:nvPr/>
        </p:nvSpPr>
        <p:spPr>
          <a:xfrm>
            <a:off x="650950" y="0"/>
            <a:ext cx="57594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Applications de santé pour les personnes âgées  </a:t>
            </a:r>
            <a:endParaRPr/>
          </a:p>
        </p:txBody>
      </p:sp>
      <p:sp>
        <p:nvSpPr>
          <p:cNvPr id="296" name="Google Shape;296;p16"/>
          <p:cNvSpPr/>
          <p:nvPr/>
        </p:nvSpPr>
        <p:spPr>
          <a:xfrm>
            <a:off x="80347" y="92400"/>
            <a:ext cx="570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9.3 </a:t>
            </a:r>
            <a:endParaRPr sz="2200" b="1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7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306" name="Google Shape;306;p17"/>
          <p:cNvSpPr txBox="1"/>
          <p:nvPr/>
        </p:nvSpPr>
        <p:spPr>
          <a:xfrm>
            <a:off x="340474" y="2922021"/>
            <a:ext cx="5034783" cy="228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Félicitations !</a:t>
            </a:r>
            <a:br>
              <a:rPr lang="en-US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Vous avez terminé l'auto-apprentissage de ce module !</a:t>
            </a:r>
            <a:endParaRPr sz="2800">
              <a:solidFill>
                <a:srgbClr val="C01E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17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7" y="934357"/>
            <a:ext cx="5598661" cy="143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  <p:sp>
        <p:nvSpPr>
          <p:cNvPr id="11" name="Google Shape;197;p9"/>
          <p:cNvSpPr/>
          <p:nvPr/>
        </p:nvSpPr>
        <p:spPr>
          <a:xfrm>
            <a:off x="3987250" y="6328066"/>
            <a:ext cx="8293082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par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l'Union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. Les points de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vue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et opinions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exprimés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n'engagent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leurs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auteurs et ne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reflètent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pas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nécessairement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ceux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l'Union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l'Agence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exécutive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l'éducation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et la culture (EACEA). Ni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l'Union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ni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l'EACEA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ne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peuvent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tenues pour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responsables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dirty="0">
              <a:solidFill>
                <a:srgbClr val="DDEAF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Partenaires</a:t>
            </a:r>
            <a:endParaRPr sz="48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2"/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95" name="Google Shape;9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2"/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 </a:t>
              </a: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GELSENKIRCHEN,</a:t>
              </a:r>
              <a:b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GELSENKIRCHEN, ALLEMAGNE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www.w-hs.de</a:t>
              </a:r>
              <a:endParaRPr sz="105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" name="Google Shape;97;p2"/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98" name="Google Shape;98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2"/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ESPAGNE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coordina-oerh.com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101" name="Google Shape;101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2"/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PROLEPSIS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ATHENES, GRECE</a:t>
              </a:r>
              <a:br>
                <a:rPr lang="en-US" sz="1000" b="0" i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www.prolepsis.gr</a:t>
              </a:r>
              <a:endParaRPr sz="1000" b="0" i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" name="Google Shape;103;p2"/>
          <p:cNvGrpSpPr/>
          <p:nvPr/>
        </p:nvGrpSpPr>
        <p:grpSpPr>
          <a:xfrm>
            <a:off x="-1974174" y="1729933"/>
            <a:ext cx="6952420" cy="1601615"/>
            <a:chOff x="-1240501" y="3160643"/>
            <a:chExt cx="6952420" cy="1601615"/>
          </a:xfrm>
        </p:grpSpPr>
        <p:pic>
          <p:nvPicPr>
            <p:cNvPr id="104" name="Google Shape;104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2"/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UNIVERSITAT DE VALENCIA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ESPAGNE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www.uv.es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2776075" y="4478327"/>
            <a:ext cx="2543175" cy="1592961"/>
            <a:chOff x="4517932" y="3531206"/>
            <a:chExt cx="2543175" cy="1592961"/>
          </a:xfrm>
        </p:grpSpPr>
        <p:pic>
          <p:nvPicPr>
            <p:cNvPr id="107" name="Google Shape;107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2"/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Bad Mergentheim, ALLEMAGNE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www.media-k.eu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110" name="Google Shape;110;p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2"/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AREZZO, ITALIE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www.oxfamitalia.org/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2" name="Google Shape;112;p2"/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CONNEXIONS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ATHENES, GRECE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www.connexions.gr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8861" y="4109931"/>
            <a:ext cx="2083037" cy="13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766354" y="4519731"/>
            <a:ext cx="2158782" cy="88606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5662539" y="5551538"/>
            <a:ext cx="85585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AMSED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STRASBOURG, FRANCE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www.amsed.fr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-2994706" y="5494738"/>
            <a:ext cx="85585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RESET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CHYPRE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www.resetcy.com 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2" descr="Εικόνα που περιέχει γραφικά, κείμενο, γραφιστική, γραμματοσειρά&#10;&#10;Περιγραφή που δημιουργήθηκε αυτόματα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37502" y="3609276"/>
            <a:ext cx="2687298" cy="8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 descr="A close up of a 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67150" y="1608940"/>
            <a:ext cx="25431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49707" y="1129701"/>
            <a:ext cx="1971950" cy="223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1131800" y="345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ill Sans"/>
              <a:buNone/>
            </a:pPr>
            <a:r>
              <a:rPr lang="en-US" sz="5000"/>
              <a:t>Session d'auto-apprentissage :  Contenu</a:t>
            </a:r>
            <a:endParaRPr sz="5000"/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 txBox="1"/>
          <p:nvPr/>
        </p:nvSpPr>
        <p:spPr>
          <a:xfrm>
            <a:off x="1512006" y="2196661"/>
            <a:ext cx="4431594" cy="461665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Quiz et auto-évaluation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Quelles sont les affirmations correctes concernant les personnes âgées ?</a:t>
            </a:r>
            <a:endParaRPr sz="20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2112596" y="1987425"/>
            <a:ext cx="329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Deux réponses sont correctes !</a:t>
            </a:r>
            <a:endParaRPr sz="1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0" y="0"/>
            <a:ext cx="6510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650950" y="0"/>
            <a:ext cx="57594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Applications de santé pour les personnes âgées  </a:t>
            </a:r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80347" y="92400"/>
            <a:ext cx="570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9.3 </a:t>
            </a:r>
            <a:endParaRPr sz="2200" b="1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6134100" y="3910847"/>
            <a:ext cx="3505200" cy="10796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/>
              <a:t>D. 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Les personnes âgées de 60 ans ont toujours de meilleures capacités cognitives que les personnes âgées de 80 ans.  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B08E9EB4-6838-4FCD-B853-E6E51FCAD438}"/>
              </a:ext>
            </a:extLst>
          </p:cNvPr>
          <p:cNvSpPr/>
          <p:nvPr/>
        </p:nvSpPr>
        <p:spPr>
          <a:xfrm>
            <a:off x="2105025" y="3910848"/>
            <a:ext cx="3505200" cy="10796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C. 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Toutes les personnes âgées de 80 ans ont les mêmes capacités cognitives</a:t>
            </a:r>
            <a:r>
              <a:rPr lang="fr-FR" sz="18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fr-FR" sz="1800" baseline="30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Ορθογώνιο 11">
            <a:extLst>
              <a:ext uri="{FF2B5EF4-FFF2-40B4-BE49-F238E27FC236}">
                <a16:creationId xmlns:a16="http://schemas.microsoft.com/office/drawing/2014/main" id="{9EB6C1A6-A707-37F2-53A5-9DF59DADD172}"/>
              </a:ext>
            </a:extLst>
          </p:cNvPr>
          <p:cNvSpPr/>
          <p:nvPr/>
        </p:nvSpPr>
        <p:spPr>
          <a:xfrm>
            <a:off x="6134100" y="2672261"/>
            <a:ext cx="3505200" cy="10796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/>
              <a:t>B. 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Une personne de 80 ans peut avoir de meilleures capacités cognitives qu'une personne de 60 ans.</a:t>
            </a:r>
          </a:p>
        </p:txBody>
      </p:sp>
      <p:sp>
        <p:nvSpPr>
          <p:cNvPr id="14" name="Ορθογώνιο 11">
            <a:extLst>
              <a:ext uri="{FF2B5EF4-FFF2-40B4-BE49-F238E27FC236}">
                <a16:creationId xmlns:a16="http://schemas.microsoft.com/office/drawing/2014/main" id="{3CE80171-A83F-B9F7-666E-B2B7E0CC5BB2}"/>
              </a:ext>
            </a:extLst>
          </p:cNvPr>
          <p:cNvSpPr/>
          <p:nvPr/>
        </p:nvSpPr>
        <p:spPr>
          <a:xfrm>
            <a:off x="2105025" y="2672261"/>
            <a:ext cx="3505200" cy="10796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A. 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Une personne âgée de 80 ans peut avoir de meilleures capacités cognitives qu'une autre</a:t>
            </a:r>
            <a:r>
              <a:rPr lang="fr-FR" sz="18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Les Nations Unies définissent une "personne âgée" comme étant...</a:t>
            </a:r>
            <a:endParaRPr sz="20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2112595" y="1987425"/>
            <a:ext cx="344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Deux réponses sont correctes !</a:t>
            </a:r>
            <a:endParaRPr sz="1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0" y="0"/>
            <a:ext cx="6510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650950" y="0"/>
            <a:ext cx="57594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Applications de santé pour les personnes âgées  </a:t>
            </a:r>
            <a:endParaRPr/>
          </a:p>
        </p:txBody>
      </p:sp>
      <p:sp>
        <p:nvSpPr>
          <p:cNvPr id="155" name="Google Shape;155;p5"/>
          <p:cNvSpPr/>
          <p:nvPr/>
        </p:nvSpPr>
        <p:spPr>
          <a:xfrm>
            <a:off x="80347" y="92400"/>
            <a:ext cx="570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9.3 </a:t>
            </a:r>
            <a:endParaRPr sz="2200" b="1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12595" y="283304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A.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Plus de 60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ans</a:t>
            </a:r>
            <a:endParaRPr lang="el-GR" sz="1800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41670" y="283303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B.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Avoir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45 </a:t>
            </a:r>
            <a:r>
              <a:rPr lang="en-US" sz="1800" dirty="0" err="1" smtClean="0">
                <a:latin typeface="Calibri"/>
                <a:ea typeface="Calibri"/>
                <a:cs typeface="Calibri"/>
                <a:sym typeface="Calibri"/>
              </a:rPr>
              <a:t>ans</a:t>
            </a:r>
            <a:endParaRPr lang="el-GR" sz="1800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B08E9EB4-6838-4FCD-B853-E6E51FCAD438}"/>
              </a:ext>
            </a:extLst>
          </p:cNvPr>
          <p:cNvSpPr/>
          <p:nvPr/>
        </p:nvSpPr>
        <p:spPr>
          <a:xfrm>
            <a:off x="2112595" y="408081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C.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Avoir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40 </a:t>
            </a:r>
            <a:r>
              <a:rPr lang="en-US" sz="1800" dirty="0" err="1" smtClean="0">
                <a:latin typeface="Calibri"/>
                <a:ea typeface="Calibri"/>
                <a:cs typeface="Calibri"/>
                <a:sym typeface="Calibri"/>
              </a:rPr>
              <a:t>ans</a:t>
            </a:r>
            <a:endParaRPr lang="el-GR" sz="1800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330EFFD1-979D-4EE1-BDD9-918267F048CC}"/>
              </a:ext>
            </a:extLst>
          </p:cNvPr>
          <p:cNvSpPr/>
          <p:nvPr/>
        </p:nvSpPr>
        <p:spPr>
          <a:xfrm>
            <a:off x="6141670" y="408081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D.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Plus de 65 </a:t>
            </a:r>
            <a:r>
              <a:rPr lang="en-US" sz="1800" dirty="0" err="1" smtClean="0">
                <a:latin typeface="Calibri"/>
                <a:ea typeface="Calibri"/>
                <a:cs typeface="Calibri"/>
                <a:sym typeface="Calibri"/>
              </a:rPr>
              <a:t>ans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2105025" y="12573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Les processus de vieillissement progressent individuellement.</a:t>
            </a:r>
            <a:endParaRPr sz="20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0" y="0"/>
            <a:ext cx="6510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650950" y="0"/>
            <a:ext cx="57594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Applications de santé pour les personnes âgées  </a:t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80347" y="92400"/>
            <a:ext cx="570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9.3 </a:t>
            </a:r>
            <a:endParaRPr sz="2200" b="1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306861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Vrai</a:t>
            </a:r>
            <a:endParaRPr lang="el-GR" sz="20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306861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Faux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/>
          <p:nvPr/>
        </p:nvSpPr>
        <p:spPr>
          <a:xfrm>
            <a:off x="2105025" y="12573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Les processus de vieillissement ne sont influencés que par les déclins biologiques.</a:t>
            </a:r>
            <a:endParaRPr sz="20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0" y="0"/>
            <a:ext cx="6510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650950" y="0"/>
            <a:ext cx="57594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Applications de santé pour les personnes âgées  </a:t>
            </a: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80347" y="92400"/>
            <a:ext cx="570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9.3 </a:t>
            </a:r>
            <a:endParaRPr sz="2200" b="1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6134025" y="295807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Faux</a:t>
            </a:r>
            <a:endParaRPr lang="el-GR" sz="16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2219249" y="295807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Vrai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Les facteurs influençant les processus de vieillissement sont...</a:t>
            </a:r>
            <a:endParaRPr sz="20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2112592" y="1987425"/>
            <a:ext cx="450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Deux réponses sont correctes !</a:t>
            </a:r>
            <a:endParaRPr sz="1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0" y="0"/>
            <a:ext cx="6510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650950" y="0"/>
            <a:ext cx="57594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Applications de santé pour les personnes âgées  </a:t>
            </a: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0347" y="92400"/>
            <a:ext cx="570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9.3 </a:t>
            </a:r>
            <a:endParaRPr sz="2200" b="1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81837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A.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Activités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physiques au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cours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la vie</a:t>
            </a:r>
            <a:r>
              <a:rPr lang="en-US" sz="1800" dirty="0" smtClean="0"/>
              <a:t>.</a:t>
            </a:r>
            <a:endParaRPr lang="el-GR" sz="1800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281837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B.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Couleur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pantalon</a:t>
            </a:r>
            <a:r>
              <a:rPr lang="en-US" sz="1800" dirty="0" smtClean="0"/>
              <a:t>. </a:t>
            </a:r>
            <a:endParaRPr lang="el-GR" sz="1800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330EFFD1-979D-4EE1-BDD9-918267F048CC}"/>
              </a:ext>
            </a:extLst>
          </p:cNvPr>
          <p:cNvSpPr/>
          <p:nvPr/>
        </p:nvSpPr>
        <p:spPr>
          <a:xfrm>
            <a:off x="2112607" y="414235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C.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Habitudes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alimentaires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au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cours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la vie</a:t>
            </a:r>
            <a:r>
              <a:rPr lang="en-US" sz="1800" dirty="0" smtClean="0"/>
              <a:t>.</a:t>
            </a:r>
            <a:endParaRPr lang="el-GR" sz="1800" dirty="0"/>
          </a:p>
        </p:txBody>
      </p:sp>
      <p:sp>
        <p:nvSpPr>
          <p:cNvPr id="14" name="Ορθογώνιο 10">
            <a:extLst>
              <a:ext uri="{FF2B5EF4-FFF2-40B4-BE49-F238E27FC236}">
                <a16:creationId xmlns:a16="http://schemas.microsoft.com/office/drawing/2014/main" id="{5E85DC22-F1CC-E28F-0278-E49791741548}"/>
              </a:ext>
            </a:extLst>
          </p:cNvPr>
          <p:cNvSpPr/>
          <p:nvPr/>
        </p:nvSpPr>
        <p:spPr>
          <a:xfrm>
            <a:off x="6134100" y="414235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D.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Couleur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chaussures</a:t>
            </a:r>
            <a:r>
              <a:rPr lang="en-US" sz="1800" dirty="0" smtClean="0"/>
              <a:t>. 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Les personnes âgées sont...</a:t>
            </a:r>
            <a:endParaRPr sz="20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2112596" y="1987425"/>
            <a:ext cx="344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seule réponse est correcte !</a:t>
            </a:r>
            <a:endParaRPr sz="1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0" y="0"/>
            <a:ext cx="6510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 txBox="1"/>
          <p:nvPr/>
        </p:nvSpPr>
        <p:spPr>
          <a:xfrm>
            <a:off x="650950" y="0"/>
            <a:ext cx="57594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Applications de santé pour les personnes âgées  </a:t>
            </a:r>
            <a:endParaRPr/>
          </a:p>
        </p:txBody>
      </p:sp>
      <p:sp>
        <p:nvSpPr>
          <p:cNvPr id="205" name="Google Shape;205;p9"/>
          <p:cNvSpPr/>
          <p:nvPr/>
        </p:nvSpPr>
        <p:spPr>
          <a:xfrm>
            <a:off x="80347" y="92400"/>
            <a:ext cx="570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9.3 </a:t>
            </a:r>
            <a:endParaRPr sz="2200" b="1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12596" y="286403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A. </a:t>
            </a:r>
            <a:r>
              <a:rPr lang="fr-FR" sz="1600" dirty="0">
                <a:latin typeface="Calibri"/>
                <a:ea typeface="Calibri"/>
                <a:cs typeface="Calibri"/>
                <a:sym typeface="Calibri"/>
              </a:rPr>
              <a:t>Tous les mêmes en ce qui concerne la santé physique et mentale</a:t>
            </a:r>
            <a:r>
              <a:rPr lang="fr-FR" sz="16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fr-FR" sz="1600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2120178" y="411181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C.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Tous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mêmes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ce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qui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concerne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capacité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latin typeface="Calibri"/>
                <a:ea typeface="Calibri"/>
                <a:cs typeface="Calibri"/>
                <a:sym typeface="Calibri"/>
              </a:rPr>
              <a:t>fonctionnelle</a:t>
            </a:r>
            <a: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l-GR" sz="1600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330EFFD1-979D-4EE1-BDD9-918267F048CC}"/>
              </a:ext>
            </a:extLst>
          </p:cNvPr>
          <p:cNvSpPr/>
          <p:nvPr/>
        </p:nvSpPr>
        <p:spPr>
          <a:xfrm>
            <a:off x="6141671" y="411181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D.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Tous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mêmes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ce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qui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concerne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l'exécution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  <a:t>AVQ.</a:t>
            </a:r>
            <a:endParaRPr lang="el-GR" sz="1600" dirty="0"/>
          </a:p>
        </p:txBody>
      </p:sp>
      <p:sp>
        <p:nvSpPr>
          <p:cNvPr id="14" name="Ορθογώνιο 10">
            <a:extLst>
              <a:ext uri="{FF2B5EF4-FFF2-40B4-BE49-F238E27FC236}">
                <a16:creationId xmlns:a16="http://schemas.microsoft.com/office/drawing/2014/main" id="{8350A70B-8EA5-D66A-CE84-35016F7ECF64}"/>
              </a:ext>
            </a:extLst>
          </p:cNvPr>
          <p:cNvSpPr/>
          <p:nvPr/>
        </p:nvSpPr>
        <p:spPr>
          <a:xfrm>
            <a:off x="6141671" y="286403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B.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Sont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diversifiés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termes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de santé physique et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mentale</a:t>
            </a:r>
            <a:r>
              <a:rPr lang="el-GR" sz="1600" dirty="0" smtClean="0"/>
              <a:t>.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 9.3 Session d_auto-apprentissage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vkihZ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C+SKFk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L5IoWX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C+SKFk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C+SKFm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C+SKFk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AvkihZFQaV5GsAAABvAAAAHAAAAHVuaXZlcnNhbC9sb2NhbF9zZXR0aW5ncy54bWwNyrEKwkAMANC9XxEySB3Uugn2rpujCK0fENogB7mk9ELRv/e2N7x++GaBnbeSTANezx0C62xL0k/A9/Q43RCKky4kphxQDWGITS82k4zsXmOBVejH28S5wvlJuc4XqbOkAu1B/B6PeInNH1BLAwQUAAIACAAvkihZ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L5IoWeohDhNLAAAAbAAAABsAAAB1bml2ZXJzYWwvdW5pdmVyc2FsLnBuZy54bWyzsa/IzVEoSy0qzszPs1Uy1DNQsrfj5bIpKEoty0wtV6gAigEFIUBJoRLINUJwyzNTSjKAQiYmFgjBjNTM9IwSoKiBhRlcVB9oKABQSwECAAAUAAIACACpflBPNmFYAkcDAADhCQAAFAAAAAAAAAABAAAAAAAAAAAAdW5pdmVyc2FsL3BsYXllci54bWxQSwECAAAUAAIACAAvkihZtTf0qBwFAADhEwAAHQAAAAAAAAABAAAAAAB5AwAAdW5pdmVyc2FsL2NvbW1vbl9tZXNzYWdlcy5sbmdQSwECAAAUAAIACAAvkihZFR5gG6MAAAB/AQAALgAAAAAAAAABAAAAAADQCAAAdW5pdmVyc2FsL3BsYXliYWNrX2FuZF9uYXZpZ2F0aW9uX3NldHRpbmdzLnhtbFBLAQIAABQAAgAIAC+SKFl0STUfPAQAAAwVAAAnAAAAAAAAAAEAAAAAAL8JAAB1bml2ZXJzYWwvZmxhc2hfcHVibGlzaGluZ19zZXR0aW5ncy54bWxQSwECAAAUAAIACAAvkihZN4uHansDAACsDAAAIQAAAAAAAAABAAAAAABADgAAdW5pdmVyc2FsL2ZsYXNoX3NraW5fc2V0dGluZ3MueG1sUEsBAgAAFAACAAgAL5IoWaavViM2BAAAlhQAACYAAAAAAAAAAQAAAAAA+hEAAHVuaXZlcnNhbC9odG1sX3B1Ymxpc2hpbmdfc2V0dGluZ3MueG1sUEsBAgAAFAACAAgAL5IoWSYPfuiwAQAAbwYAAB8AAAAAAAAAAQAAAAAAdBYAAHVuaXZlcnNhbC9odG1sX3NraW5fc2V0dGluZ3MuanNQSwECAAAUAAIACAAvkihZFQaV5GsAAABvAAAAHAAAAAAAAAABAAAAAABhGAAAdW5pdmVyc2FsL2xvY2FsX3NldHRpbmdzLnhtbFBLAQIAABQAAgAIAC+SKFnCG66ZaBIAAPdNAAAXAAAAAAAAAAAAAAAAAAYZAAB1bml2ZXJzYWwvdW5pdmVyc2FsLnBuZ1BLAQIAABQAAgAIAC+SKFnqIQ4TSwAAAGwAAAAbAAAAAAAAAAEAAAAAAKMrAAB1bml2ZXJzYWwvdW5pdmVyc2FsLnBuZy54bWxQSwUGAAAAAAoACgAGAwAAJywAAAAA"/>
  <p:tag name="ISPRING_LMS_API_VERSION" val="SCORM 1.2"/>
  <p:tag name="ISPRING_ULTRA_SCORM_COURSE_ID" val="21032882-F803-4BE4-AE61-062DB85D4B8C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French\\Training material for ETA 09_Fr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 9.3 Session d_auto-apprentissage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999</Words>
  <Application>Microsoft Office PowerPoint</Application>
  <PresentationFormat>Ευρεία οθόνη</PresentationFormat>
  <Paragraphs>169</Paragraphs>
  <Slides>17</Slides>
  <Notes>17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25" baseType="lpstr">
      <vt:lpstr>Noto Sans Symbols</vt:lpstr>
      <vt:lpstr>Arial</vt:lpstr>
      <vt:lpstr>Impact</vt:lpstr>
      <vt:lpstr>Gill Sans</vt:lpstr>
      <vt:lpstr>Roboto</vt:lpstr>
      <vt:lpstr>Calibri</vt:lpstr>
      <vt:lpstr>Θέμα του Office</vt:lpstr>
      <vt:lpstr>Θέμα του Office</vt:lpstr>
      <vt:lpstr>Παρουσίαση του PowerPoint</vt:lpstr>
      <vt:lpstr>Partenaires</vt:lpstr>
      <vt:lpstr>Session d'auto-apprentissage :  Contenu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Ressource d'auto-apprentissage supplémentaire : "Modèle de journal de l'utilisateur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 9.3 Session d_auto-apprentissage</dc:title>
  <dc:creator>pantelis bbalaouras</dc:creator>
  <cp:lastModifiedBy>pantelis</cp:lastModifiedBy>
  <cp:revision>6</cp:revision>
  <dcterms:created xsi:type="dcterms:W3CDTF">2020-06-02T13:31:56Z</dcterms:created>
  <dcterms:modified xsi:type="dcterms:W3CDTF">2024-09-08T15:17:55Z</dcterms:modified>
</cp:coreProperties>
</file>