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embeddedFontLst>
    <p:embeddedFont>
      <p:font typeface="Impact" panose="020B0806030902050204" pitchFamily="34" charset="0"/>
      <p:regular r:id="rId21"/>
    </p:embeddedFont>
    <p:embeddedFont>
      <p:font typeface="Gill Sans" panose="020B0604020202020204" charset="0"/>
      <p:regular r:id="rId22"/>
      <p:bold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custDataLst>
    <p:tags r:id="rId3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iu/0l6iDF8bwsr9FrWhu+GwvPO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Réponse correcte : B </a:t>
            </a:r>
            <a:endParaRPr/>
          </a:p>
        </p:txBody>
      </p:sp>
      <p:sp>
        <p:nvSpPr>
          <p:cNvPr id="209" name="Google Shape;20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Réponse correcte : C et B </a:t>
            </a:r>
            <a:endParaRPr/>
          </a:p>
        </p:txBody>
      </p:sp>
      <p:sp>
        <p:nvSpPr>
          <p:cNvPr id="223" name="Google Shape;223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Les bonnes réponses 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🡪 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 🡪 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 🡪 A</a:t>
            </a:r>
            <a:br>
              <a:rPr lang="en-US"/>
            </a:br>
            <a:r>
              <a:rPr lang="en-US"/>
              <a:t>D 🡪 C</a:t>
            </a:r>
            <a:endParaRPr/>
          </a:p>
        </p:txBody>
      </p:sp>
      <p:sp>
        <p:nvSpPr>
          <p:cNvPr id="237" name="Google Shape;23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Bonne réponse : VRAI</a:t>
            </a:r>
            <a:endParaRPr/>
          </a:p>
        </p:txBody>
      </p:sp>
      <p:sp>
        <p:nvSpPr>
          <p:cNvPr id="255" name="Google Shape;25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Réponses correctes. A et 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Bonne réponse : FAUX</a:t>
            </a:r>
            <a:endParaRPr/>
          </a:p>
        </p:txBody>
      </p:sp>
      <p:sp>
        <p:nvSpPr>
          <p:cNvPr id="280" name="Google Shape;28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Réponse correcte : A et B</a:t>
            </a:r>
            <a:endParaRPr/>
          </a:p>
        </p:txBody>
      </p:sp>
      <p:sp>
        <p:nvSpPr>
          <p:cNvPr id="131" name="Google Shape;13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Réponses correctes : A et D </a:t>
            </a:r>
            <a:endParaRPr/>
          </a:p>
        </p:txBody>
      </p:sp>
      <p:sp>
        <p:nvSpPr>
          <p:cNvPr id="145" name="Google Shape;14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Bonne réponse : VRAI</a:t>
            </a:r>
            <a:endParaRPr/>
          </a:p>
        </p:txBody>
      </p:sp>
      <p:sp>
        <p:nvSpPr>
          <p:cNvPr id="159" name="Google Shape;159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Bonne réponse : FAUX</a:t>
            </a:r>
            <a:endParaRPr/>
          </a:p>
        </p:txBody>
      </p:sp>
      <p:sp>
        <p:nvSpPr>
          <p:cNvPr id="170" name="Google Shape;17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Réponses correctes : A et C</a:t>
            </a:r>
            <a:endParaRPr/>
          </a:p>
        </p:txBody>
      </p:sp>
      <p:sp>
        <p:nvSpPr>
          <p:cNvPr id="181" name="Google Shape;18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Réponse correcte : B</a:t>
            </a:r>
            <a:endParaRPr/>
          </a:p>
        </p:txBody>
      </p:sp>
      <p:sp>
        <p:nvSpPr>
          <p:cNvPr id="195" name="Google Shape;19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9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/>
          <p:nvPr/>
        </p:nvSpPr>
        <p:spPr>
          <a:xfrm>
            <a:off x="361999" y="5260932"/>
            <a:ext cx="25624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/>
          </a:p>
        </p:txBody>
      </p:sp>
      <p:sp>
        <p:nvSpPr>
          <p:cNvPr id="20" name="Google Shape;20;p20"/>
          <p:cNvSpPr txBox="1"/>
          <p:nvPr/>
        </p:nvSpPr>
        <p:spPr>
          <a:xfrm>
            <a:off x="6112132" y="5231422"/>
            <a:ext cx="246586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/>
          </a:p>
        </p:txBody>
      </p:sp>
      <p:sp>
        <p:nvSpPr>
          <p:cNvPr id="21" name="Google Shape;21;p20"/>
          <p:cNvSpPr txBox="1"/>
          <p:nvPr/>
        </p:nvSpPr>
        <p:spPr>
          <a:xfrm>
            <a:off x="381260" y="2409476"/>
            <a:ext cx="25096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/>
          </a:p>
        </p:txBody>
      </p:sp>
      <p:pic>
        <p:nvPicPr>
          <p:cNvPr id="22" name="Google Shape;22;p20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0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0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60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32" cy="486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/>
          <p:nvPr/>
        </p:nvSpPr>
        <p:spPr>
          <a:xfrm>
            <a:off x="0" y="81370"/>
            <a:ext cx="8709225" cy="3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9.3</a:t>
            </a: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the Elderly</a:t>
            </a: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" name="Google Shape;30;p21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>
  <p:cSld name="Submodule Intr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768" cy="37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" name="Google Shape;35;p24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4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787" cy="5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25"/>
          <p:cNvPicPr preferRelativeResize="0"/>
          <p:nvPr/>
        </p:nvPicPr>
        <p:blipFill rotWithShape="1">
          <a:blip r:embed="rId2">
            <a:alphaModFix/>
          </a:blip>
          <a:srcRect b="59835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2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576" cy="59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63" cy="489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377" cy="489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" name="Google Shape;49;p26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6"/>
          <p:cNvSpPr txBox="1"/>
          <p:nvPr/>
        </p:nvSpPr>
        <p:spPr>
          <a:xfrm>
            <a:off x="0" y="98623"/>
            <a:ext cx="8709225" cy="3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9.3</a:t>
            </a: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the Elderly</a:t>
            </a: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72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693" cy="394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/>
          <p:nvPr/>
        </p:nvSpPr>
        <p:spPr>
          <a:xfrm>
            <a:off x="0" y="98623"/>
            <a:ext cx="8709225" cy="3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9.3</a:t>
            </a:r>
            <a:r>
              <a:rPr lang="en-US" sz="1800" b="1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the Elderly</a:t>
            </a:r>
            <a:endParaRPr sz="18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3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lepsis.gr/" TargetMode="External"/><Relationship Id="rId13" Type="http://schemas.openxmlformats.org/officeDocument/2006/relationships/image" Target="../media/image16.jpg"/><Relationship Id="rId18" Type="http://schemas.openxmlformats.org/officeDocument/2006/relationships/hyperlink" Target="http://www.amsed.fr/" TargetMode="External"/><Relationship Id="rId3" Type="http://schemas.openxmlformats.org/officeDocument/2006/relationships/image" Target="../media/image11.jpg"/><Relationship Id="rId21" Type="http://schemas.openxmlformats.org/officeDocument/2006/relationships/image" Target="../media/image20.jpg"/><Relationship Id="rId7" Type="http://schemas.openxmlformats.org/officeDocument/2006/relationships/image" Target="../media/image13.jpg"/><Relationship Id="rId12" Type="http://schemas.openxmlformats.org/officeDocument/2006/relationships/hyperlink" Target="https://www.media-k.eu/" TargetMode="Externa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ordina-oerh.com/" TargetMode="External"/><Relationship Id="rId11" Type="http://schemas.openxmlformats.org/officeDocument/2006/relationships/image" Target="../media/image15.jpg"/><Relationship Id="rId5" Type="http://schemas.openxmlformats.org/officeDocument/2006/relationships/image" Target="../media/image12.jpg"/><Relationship Id="rId15" Type="http://schemas.openxmlformats.org/officeDocument/2006/relationships/hyperlink" Target="http://www.connexions.gr/" TargetMode="External"/><Relationship Id="rId10" Type="http://schemas.openxmlformats.org/officeDocument/2006/relationships/hyperlink" Target="http://www.uv.es/" TargetMode="External"/><Relationship Id="rId19" Type="http://schemas.openxmlformats.org/officeDocument/2006/relationships/hyperlink" Target="http://www.resetcy.com/" TargetMode="External"/><Relationship Id="rId4" Type="http://schemas.openxmlformats.org/officeDocument/2006/relationships/hyperlink" Target="https://www.w-hs.de/" TargetMode="External"/><Relationship Id="rId9" Type="http://schemas.openxmlformats.org/officeDocument/2006/relationships/image" Target="../media/image14.jpg"/><Relationship Id="rId14" Type="http://schemas.openxmlformats.org/officeDocument/2006/relationships/hyperlink" Target="https://www.oxfamitalia.org/" TargetMode="External"/><Relationship Id="rId2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/>
          <p:nvPr/>
        </p:nvSpPr>
        <p:spPr>
          <a:xfrm>
            <a:off x="4310344" y="3513902"/>
            <a:ext cx="7307007" cy="201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400"/>
              <a:buFont typeface="Calibri"/>
              <a:buNone/>
            </a:pPr>
            <a:r>
              <a:rPr lang="en-US" sz="3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Module 9 - Session d'auto-apprentissage </a:t>
            </a:r>
            <a:r>
              <a:rPr lang="en-US" sz="2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(9.3)</a:t>
            </a: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</a:t>
            </a:r>
            <a:endParaRPr sz="3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 txBox="1"/>
          <p:nvPr/>
        </p:nvSpPr>
        <p:spPr>
          <a:xfrm>
            <a:off x="3435699" y="4978399"/>
            <a:ext cx="6097554" cy="58477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-2" y="671930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2609" y="1507751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-56" y="2302518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-2" y="3170974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1655" y="4036937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1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 l="19107"/>
          <a:stretch/>
        </p:blipFill>
        <p:spPr>
          <a:xfrm>
            <a:off x="4310344" y="1134849"/>
            <a:ext cx="6563496" cy="208424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"/>
          <p:cNvSpPr txBox="1"/>
          <p:nvPr/>
        </p:nvSpPr>
        <p:spPr>
          <a:xfrm>
            <a:off x="4863323" y="2899483"/>
            <a:ext cx="60949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ABC7F1"/>
                </a:solidFill>
                <a:latin typeface="Calibri"/>
                <a:ea typeface="Calibri"/>
                <a:cs typeface="Calibri"/>
                <a:sym typeface="Calibri"/>
              </a:rPr>
              <a:t>https://apps4health.eu/</a:t>
            </a:r>
            <a:endParaRPr/>
          </a:p>
        </p:txBody>
      </p:sp>
      <p:pic>
        <p:nvPicPr>
          <p:cNvPr id="76" name="Google Shape;7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249" y="5991490"/>
            <a:ext cx="12191695" cy="869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48048" y="6336215"/>
            <a:ext cx="1406013" cy="49210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"/>
          <p:cNvSpPr/>
          <p:nvPr/>
        </p:nvSpPr>
        <p:spPr>
          <a:xfrm>
            <a:off x="510" y="4903744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1"/>
          <p:cNvPicPr preferRelativeResize="0"/>
          <p:nvPr/>
        </p:nvPicPr>
        <p:blipFill rotWithShape="1">
          <a:blip r:embed="rId4">
            <a:alphaModFix/>
          </a:blip>
          <a:srcRect b="59835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96896" y="1576370"/>
            <a:ext cx="1880187" cy="336500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"/>
          <p:cNvSpPr/>
          <p:nvPr/>
        </p:nvSpPr>
        <p:spPr>
          <a:xfrm>
            <a:off x="728869" y="1172199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721541" y="2008020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728815" y="2802787"/>
            <a:ext cx="722376" cy="868136"/>
          </a:xfrm>
          <a:prstGeom prst="rect">
            <a:avLst/>
          </a:prstGeom>
          <a:solidFill>
            <a:srgbClr val="C01E24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1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728869" y="3671243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30526" y="4537206"/>
            <a:ext cx="722376" cy="868136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2425150" y="6347469"/>
            <a:ext cx="8293082" cy="63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Financé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par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 Les points de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vue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opinions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exprimés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n'engagent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leurs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auteurs et ne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reflètent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nécessairement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ceux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l'Agence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exécutive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l'éducation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la culture (EACEA). Ni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ni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l'EACEA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ne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peuvent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tenues pour </a:t>
            </a:r>
            <a:r>
              <a:rPr lang="en-US" sz="1000" b="0" i="0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responsables</a:t>
            </a:r>
            <a:r>
              <a:rPr lang="en-US" sz="1000" b="0" i="0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000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>
          <a:blip r:embed="rId7"/>
          <a:srcRect/>
          <a:stretch/>
        </p:blipFill>
        <p:spPr>
          <a:xfrm>
            <a:off x="19458" y="6414599"/>
            <a:ext cx="1938951" cy="43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 signifie l'abréviation "ADL" ?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 txBox="1"/>
          <p:nvPr/>
        </p:nvSpPr>
        <p:spPr>
          <a:xfrm>
            <a:off x="2112596" y="1987425"/>
            <a:ext cx="3350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0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19" name="Google Shape;219;p10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05025" y="269406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A.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Activités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pendant le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déjeuner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34100" y="269406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B.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Activités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la vie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quotidienne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B08E9EB4-6838-4FCD-B853-E6E51FCAD438}"/>
              </a:ext>
            </a:extLst>
          </p:cNvPr>
          <p:cNvSpPr/>
          <p:nvPr/>
        </p:nvSpPr>
        <p:spPr>
          <a:xfrm>
            <a:off x="2105025" y="3941844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C.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Activités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la vie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quotidienne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330EFFD1-979D-4EE1-BDD9-918267F048CC}"/>
              </a:ext>
            </a:extLst>
          </p:cNvPr>
          <p:cNvSpPr/>
          <p:nvPr/>
        </p:nvSpPr>
        <p:spPr>
          <a:xfrm>
            <a:off x="6134100" y="3941843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D.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Vieillir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différemment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local</a:t>
            </a:r>
            <a:r>
              <a:rPr lang="en-US" sz="1800" dirty="0" smtClean="0"/>
              <a:t>.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1E24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Vieillir en bonne santé, c'est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2112596" y="1987425"/>
            <a:ext cx="317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réponses sont correctes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1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33" name="Google Shape;233;p11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05025" y="2588486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A.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Diminution de la capacité fonctionnelle</a:t>
            </a:r>
            <a:r>
              <a:rPr lang="fr-FR" sz="18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fr-FR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34100" y="2588486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B.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Maintien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capacité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fonctionnelle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330EFFD1-979D-4EE1-BDD9-918267F048CC}"/>
              </a:ext>
            </a:extLst>
          </p:cNvPr>
          <p:cNvSpPr/>
          <p:nvPr/>
        </p:nvSpPr>
        <p:spPr>
          <a:xfrm>
            <a:off x="6134100" y="383626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D.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Déclin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la santé, de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l'indépendance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et de la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qualité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vie.</a:t>
            </a:r>
            <a:endParaRPr lang="el-GR" sz="1800" dirty="0"/>
          </a:p>
        </p:txBody>
      </p:sp>
      <p:sp>
        <p:nvSpPr>
          <p:cNvPr id="14" name="Ορθογώνιο 9">
            <a:extLst>
              <a:ext uri="{FF2B5EF4-FFF2-40B4-BE49-F238E27FC236}">
                <a16:creationId xmlns:a16="http://schemas.microsoft.com/office/drawing/2014/main" id="{53EB3A1B-0DF4-4F3A-9B5F-EBFE4E812BBD}"/>
              </a:ext>
            </a:extLst>
          </p:cNvPr>
          <p:cNvSpPr/>
          <p:nvPr/>
        </p:nvSpPr>
        <p:spPr>
          <a:xfrm>
            <a:off x="2105025" y="383626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C.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Améliorer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la santé,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l'indépendance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et la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qualité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vie.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1E24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Faire correspondre les colonnes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2"/>
          <p:cNvSpPr txBox="1"/>
          <p:nvPr/>
        </p:nvSpPr>
        <p:spPr>
          <a:xfrm>
            <a:off x="2112594" y="1987425"/>
            <a:ext cx="309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Faites correspondre les colonnes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2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2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51" name="Google Shape;251;p12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12594" y="236184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A.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Medisafe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- Rappel de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pilules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B08E9EB4-6838-4FCD-B853-E6E51FCAD438}"/>
              </a:ext>
            </a:extLst>
          </p:cNvPr>
          <p:cNvSpPr/>
          <p:nvPr/>
        </p:nvSpPr>
        <p:spPr>
          <a:xfrm>
            <a:off x="2112594" y="3609616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B.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Elevate -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Entraînement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smtClean="0">
                <a:latin typeface="Calibri"/>
                <a:ea typeface="Calibri"/>
                <a:cs typeface="Calibri"/>
                <a:sym typeface="Calibri"/>
              </a:rPr>
              <a:t>cerebral.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276C2C90-7C61-4DC5-BAF8-FF0E86A8BA4E}"/>
              </a:ext>
            </a:extLst>
          </p:cNvPr>
          <p:cNvSpPr/>
          <p:nvPr/>
        </p:nvSpPr>
        <p:spPr>
          <a:xfrm>
            <a:off x="2134360" y="470440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C.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Calm -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Pratiques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médiation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et aide au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sommeil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5876E361-1696-4DD7-B6DA-A327EC148472}"/>
              </a:ext>
            </a:extLst>
          </p:cNvPr>
          <p:cNvSpPr/>
          <p:nvPr/>
        </p:nvSpPr>
        <p:spPr>
          <a:xfrm>
            <a:off x="2131899" y="579920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D.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Tai Chi -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Débutants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vitalité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20" name="Ορθογώνιο 19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34100" y="238711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A. </a:t>
            </a: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Application pour la santé mentale</a:t>
            </a:r>
            <a:r>
              <a:rPr lang="fr-FR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l-GR" dirty="0"/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330EFFD1-979D-4EE1-BDD9-918267F048CC}"/>
              </a:ext>
            </a:extLst>
          </p:cNvPr>
          <p:cNvSpPr/>
          <p:nvPr/>
        </p:nvSpPr>
        <p:spPr>
          <a:xfrm>
            <a:off x="6134100" y="3634887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B.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Application pour la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gestion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des maladies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chroniques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71A3F062-269C-4402-8F65-5358C806FC03}"/>
              </a:ext>
            </a:extLst>
          </p:cNvPr>
          <p:cNvSpPr/>
          <p:nvPr/>
        </p:nvSpPr>
        <p:spPr>
          <a:xfrm>
            <a:off x="6134100" y="582447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D.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Application pour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l'entraînement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aux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activités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physiques</a:t>
            </a:r>
            <a:r>
              <a:rPr lang="en-GB" dirty="0" smtClean="0"/>
              <a:t>.</a:t>
            </a:r>
            <a:endParaRPr lang="el-GR" dirty="0"/>
          </a:p>
        </p:txBody>
      </p:sp>
      <p:sp>
        <p:nvSpPr>
          <p:cNvPr id="23" name="Ορθογώνιο 22">
            <a:extLst>
              <a:ext uri="{FF2B5EF4-FFF2-40B4-BE49-F238E27FC236}">
                <a16:creationId xmlns:a16="http://schemas.microsoft.com/office/drawing/2014/main" id="{F2CF200D-C714-4BA9-AECB-681B7F038870}"/>
              </a:ext>
            </a:extLst>
          </p:cNvPr>
          <p:cNvSpPr/>
          <p:nvPr/>
        </p:nvSpPr>
        <p:spPr>
          <a:xfrm>
            <a:off x="6134100" y="471121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C.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Application pour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l'entraînement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aux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activités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cognitives</a:t>
            </a:r>
            <a:r>
              <a:rPr lang="en-US" dirty="0" smtClean="0"/>
              <a:t>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3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applications peuvent aider les personnes atteintes de démence légère à être plus indépendantes.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3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3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05025" y="2663072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Vrai</a:t>
            </a:r>
            <a:endParaRPr lang="el-GR" sz="1800" dirty="0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34100" y="266307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Faux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4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fonctionnalités de base communes à la plupart des applications de santé pour les personnes âgées sont...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4"/>
          <p:cNvSpPr txBox="1"/>
          <p:nvPr/>
        </p:nvSpPr>
        <p:spPr>
          <a:xfrm>
            <a:off x="2112596" y="1987425"/>
            <a:ext cx="3036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réponses sont correctes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4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4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76" name="Google Shape;276;p14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05025" y="395972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C.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Faire des dessins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34100" y="2770135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B.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Les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achats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ligne</a:t>
            </a:r>
            <a:r>
              <a:rPr lang="el-GR" sz="1800" dirty="0" smtClean="0"/>
              <a:t>.</a:t>
            </a:r>
            <a:endParaRPr lang="en-US" sz="1800" dirty="0"/>
          </a:p>
        </p:txBody>
      </p:sp>
      <p:sp>
        <p:nvSpPr>
          <p:cNvPr id="13" name="Ορθογώνιο 11">
            <a:extLst>
              <a:ext uri="{FF2B5EF4-FFF2-40B4-BE49-F238E27FC236}">
                <a16:creationId xmlns:a16="http://schemas.microsoft.com/office/drawing/2014/main" id="{3798647F-0332-6C45-DF6F-4FD96C083571}"/>
              </a:ext>
            </a:extLst>
          </p:cNvPr>
          <p:cNvSpPr/>
          <p:nvPr/>
        </p:nvSpPr>
        <p:spPr>
          <a:xfrm>
            <a:off x="2105025" y="2770135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A.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Autocontrôle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suivi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4" name="Ορθογώνιο 11">
            <a:extLst>
              <a:ext uri="{FF2B5EF4-FFF2-40B4-BE49-F238E27FC236}">
                <a16:creationId xmlns:a16="http://schemas.microsoft.com/office/drawing/2014/main" id="{116D0B91-BE20-7B48-730D-5A23F5D4405E}"/>
              </a:ext>
            </a:extLst>
          </p:cNvPr>
          <p:cNvSpPr/>
          <p:nvPr/>
        </p:nvSpPr>
        <p:spPr>
          <a:xfrm>
            <a:off x="6134100" y="395972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D.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Indices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notifications push</a:t>
            </a:r>
            <a:r>
              <a:rPr lang="en-US" sz="1800" dirty="0" smtClean="0"/>
              <a:t>.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"/>
          <p:cNvSpPr/>
          <p:nvPr/>
        </p:nvSpPr>
        <p:spPr>
          <a:xfrm>
            <a:off x="2105025" y="1028700"/>
            <a:ext cx="7534275" cy="125227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applications ne peuvent pas aider les personnes malvoyantes ou aveugles.</a:t>
            </a:r>
            <a:endParaRPr sz="1800" b="1" i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5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5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87" name="Google Shape;287;p15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05025" y="297771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Vrai</a:t>
            </a:r>
            <a:endParaRPr lang="el-GR" sz="1800" dirty="0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D262914C-3C35-7E7A-B6FB-FDA8AD5866B3}"/>
              </a:ext>
            </a:extLst>
          </p:cNvPr>
          <p:cNvSpPr/>
          <p:nvPr/>
        </p:nvSpPr>
        <p:spPr>
          <a:xfrm>
            <a:off x="6134100" y="297771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Faux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1E24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692" cy="60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</a:pPr>
            <a:r>
              <a:rPr lang="en-US"/>
              <a:t>Ressource d'auto-apprentissage supplémentaire : "Modèle de journal de l'utilisateur</a:t>
            </a:r>
            <a:endParaRPr/>
          </a:p>
        </p:txBody>
      </p:sp>
      <p:sp>
        <p:nvSpPr>
          <p:cNvPr id="293" name="Google Shape;293;p16"/>
          <p:cNvSpPr txBox="1">
            <a:spLocks noGrp="1"/>
          </p:cNvSpPr>
          <p:nvPr>
            <p:ph type="body" idx="1"/>
          </p:nvPr>
        </p:nvSpPr>
        <p:spPr>
          <a:xfrm>
            <a:off x="1177871" y="2324746"/>
            <a:ext cx="9159498" cy="4341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trouverez</a:t>
            </a:r>
            <a:r>
              <a:rPr lang="en-US" dirty="0"/>
              <a:t> le </a:t>
            </a:r>
            <a:r>
              <a:rPr lang="en-US" dirty="0" err="1"/>
              <a:t>modèle</a:t>
            </a:r>
            <a:r>
              <a:rPr lang="en-US" dirty="0"/>
              <a:t> de "journal de </a:t>
            </a:r>
            <a:r>
              <a:rPr lang="en-US" dirty="0" err="1"/>
              <a:t>l'utilisateur</a:t>
            </a:r>
            <a:r>
              <a:rPr lang="en-US" dirty="0"/>
              <a:t>" sous </a:t>
            </a:r>
            <a:r>
              <a:rPr lang="en-US" dirty="0" err="1"/>
              <a:t>forme</a:t>
            </a:r>
            <a:r>
              <a:rPr lang="en-US" dirty="0"/>
              <a:t> de document Word sur la </a:t>
            </a:r>
            <a:r>
              <a:rPr lang="en-US" dirty="0" err="1"/>
              <a:t>plateforme</a:t>
            </a:r>
            <a:r>
              <a:rPr lang="en-US" dirty="0"/>
              <a:t> de formation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 !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▪"/>
            </a:pPr>
            <a:r>
              <a:rPr lang="en-US" dirty="0"/>
              <a:t>Pour </a:t>
            </a:r>
            <a:r>
              <a:rPr lang="en-US" dirty="0" err="1"/>
              <a:t>compléter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la session </a:t>
            </a:r>
            <a:r>
              <a:rPr lang="en-US" dirty="0" err="1"/>
              <a:t>d'auto-apprentissage</a:t>
            </a:r>
            <a:r>
              <a:rPr lang="en-US" dirty="0"/>
              <a:t>, </a:t>
            </a:r>
            <a:r>
              <a:rPr lang="en-US" dirty="0" err="1"/>
              <a:t>veuillez</a:t>
            </a:r>
            <a:r>
              <a:rPr lang="en-US" dirty="0"/>
              <a:t> </a:t>
            </a:r>
            <a:r>
              <a:rPr lang="en-US" dirty="0" err="1"/>
              <a:t>retourner</a:t>
            </a:r>
            <a:r>
              <a:rPr lang="en-US" dirty="0"/>
              <a:t> à la session de formation </a:t>
            </a:r>
            <a:r>
              <a:rPr lang="en-US" dirty="0" err="1"/>
              <a:t>expérimentale</a:t>
            </a:r>
            <a:r>
              <a:rPr lang="en-US" dirty="0"/>
              <a:t> et lire les instructions pour le </a:t>
            </a:r>
            <a:r>
              <a:rPr lang="en-US" dirty="0" err="1"/>
              <a:t>défi</a:t>
            </a:r>
            <a:r>
              <a:rPr lang="en-US" dirty="0"/>
              <a:t> de </a:t>
            </a:r>
            <a:r>
              <a:rPr lang="en-US" dirty="0" err="1"/>
              <a:t>l'intégration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la vie </a:t>
            </a:r>
            <a:r>
              <a:rPr lang="en-US" dirty="0" err="1"/>
              <a:t>réelle</a:t>
            </a:r>
            <a:r>
              <a:rPr lang="en-US" dirty="0"/>
              <a:t> !</a:t>
            </a:r>
            <a:endParaRPr dirty="0"/>
          </a:p>
        </p:txBody>
      </p:sp>
      <p:sp>
        <p:nvSpPr>
          <p:cNvPr id="294" name="Google Shape;294;p16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6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96" name="Google Shape;296;p16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/>
          <p:nvPr/>
        </p:nvSpPr>
        <p:spPr>
          <a:xfrm flipH="1">
            <a:off x="0" y="0"/>
            <a:ext cx="6172782" cy="6858000"/>
          </a:xfrm>
          <a:custGeom>
            <a:avLst/>
            <a:gdLst/>
            <a:ahLst/>
            <a:cxnLst/>
            <a:rect l="l" t="t" r="r" b="b"/>
            <a:pathLst>
              <a:path w="6172782" h="6858000" extrusionOk="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7"/>
          <p:cNvSpPr/>
          <p:nvPr/>
        </p:nvSpPr>
        <p:spPr>
          <a:xfrm flipH="1">
            <a:off x="0" y="0"/>
            <a:ext cx="6024154" cy="6858000"/>
          </a:xfrm>
          <a:custGeom>
            <a:avLst/>
            <a:gdLst/>
            <a:ahLst/>
            <a:cxnLst/>
            <a:rect l="l" t="t" r="r" b="b"/>
            <a:pathLst>
              <a:path w="6024154" h="6858000" extrusionOk="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68" y="3471531"/>
            <a:ext cx="2323213" cy="232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6818" y="1708146"/>
            <a:ext cx="3265071" cy="3265071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pic>
      <p:sp>
        <p:nvSpPr>
          <p:cNvPr id="306" name="Google Shape;306;p17"/>
          <p:cNvSpPr txBox="1"/>
          <p:nvPr/>
        </p:nvSpPr>
        <p:spPr>
          <a:xfrm>
            <a:off x="340474" y="2922021"/>
            <a:ext cx="5034783" cy="228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800"/>
              <a:buFont typeface="Calibri"/>
              <a:buNone/>
            </a:pPr>
            <a:r>
              <a:rPr lang="en-US" sz="28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Félicitations !</a:t>
            </a:r>
            <a:br>
              <a:rPr lang="en-US" sz="28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Vous avez terminé l'auto-apprentissage de ce module !</a:t>
            </a:r>
            <a:endParaRPr sz="2800">
              <a:solidFill>
                <a:srgbClr val="C01E2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" name="Google Shape;307;p17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847" y="934357"/>
            <a:ext cx="5598661" cy="1438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  <p:sp>
        <p:nvSpPr>
          <p:cNvPr id="11" name="Google Shape;197;p9"/>
          <p:cNvSpPr/>
          <p:nvPr/>
        </p:nvSpPr>
        <p:spPr>
          <a:xfrm>
            <a:off x="3987250" y="6328066"/>
            <a:ext cx="8293082" cy="63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Financé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 Les points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vue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opinions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exprimés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n'engagent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leurs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auteurs et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reflètent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nécessairement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ceux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l'Agence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exécutive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l'éducation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la culture (EACEA). Ni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ni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l'EACEA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peuvent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être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tenues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responsables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dirty="0">
              <a:solidFill>
                <a:srgbClr val="DDEAF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800"/>
              <a:buFont typeface="Calibri"/>
              <a:buNone/>
            </a:pPr>
            <a:r>
              <a:rPr lang="en-US" sz="4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Partenaires</a:t>
            </a:r>
            <a:endParaRPr sz="48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" name="Google Shape;94;p2"/>
          <p:cNvGrpSpPr/>
          <p:nvPr/>
        </p:nvGrpSpPr>
        <p:grpSpPr>
          <a:xfrm>
            <a:off x="6606686" y="1812884"/>
            <a:ext cx="6096000" cy="1677637"/>
            <a:chOff x="-1066801" y="1523553"/>
            <a:chExt cx="6096000" cy="1677637"/>
          </a:xfrm>
        </p:grpSpPr>
        <p:pic>
          <p:nvPicPr>
            <p:cNvPr id="95" name="Google Shape;95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56678" y="1523553"/>
              <a:ext cx="1449043" cy="9971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2"/>
            <p:cNvSpPr txBox="1"/>
            <p:nvPr/>
          </p:nvSpPr>
          <p:spPr>
            <a:xfrm>
              <a:off x="-1066801" y="2462526"/>
              <a:ext cx="6096000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WESTFALISCHE </a:t>
              </a: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HOCHSCHULE </a:t>
              </a:r>
              <a: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GELSENKIRCHEN,</a:t>
              </a:r>
              <a:b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5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BOCHOLT, RECKLINGHAUSEN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GELSENKIRCHEN, ALLEMAGNE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www.w-hs.de</a:t>
              </a:r>
              <a:endParaRPr sz="105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7" name="Google Shape;97;p2"/>
          <p:cNvGrpSpPr/>
          <p:nvPr/>
        </p:nvGrpSpPr>
        <p:grpSpPr>
          <a:xfrm>
            <a:off x="3483817" y="4504058"/>
            <a:ext cx="6629400" cy="1738414"/>
            <a:chOff x="2579204" y="1882706"/>
            <a:chExt cx="6629400" cy="1738414"/>
          </a:xfrm>
        </p:grpSpPr>
        <p:pic>
          <p:nvPicPr>
            <p:cNvPr id="98" name="Google Shape;98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27079" y="1882706"/>
              <a:ext cx="2533650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2"/>
            <p:cNvSpPr txBox="1"/>
            <p:nvPr/>
          </p:nvSpPr>
          <p:spPr>
            <a:xfrm>
              <a:off x="2579204" y="2913234"/>
              <a:ext cx="66294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COORDINA ORGANIZACIÓN DE EMPRESAS Y</a:t>
              </a:r>
              <a:b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RECURSOS HUMANOS, S.L.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6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coordina-oerh.com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0" name="Google Shape;100;p2"/>
          <p:cNvGrpSpPr/>
          <p:nvPr/>
        </p:nvGrpSpPr>
        <p:grpSpPr>
          <a:xfrm>
            <a:off x="3020318" y="1776505"/>
            <a:ext cx="6634368" cy="1584248"/>
            <a:chOff x="6639106" y="2919412"/>
            <a:chExt cx="6634368" cy="1584248"/>
          </a:xfrm>
        </p:grpSpPr>
        <p:pic>
          <p:nvPicPr>
            <p:cNvPr id="101" name="Google Shape;101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684703" y="2919412"/>
              <a:ext cx="2543175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2"/>
            <p:cNvSpPr txBox="1"/>
            <p:nvPr/>
          </p:nvSpPr>
          <p:spPr>
            <a:xfrm>
              <a:off x="6639106" y="3949662"/>
              <a:ext cx="6634368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PROLEPSIS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ATHENES, GRECE</a:t>
              </a:r>
              <a:br>
                <a:rPr lang="en-US" sz="1000" b="0" i="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8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www.prolepsis.gr</a:t>
              </a:r>
              <a:endParaRPr sz="1000" b="0" i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3" name="Google Shape;103;p2"/>
          <p:cNvGrpSpPr/>
          <p:nvPr/>
        </p:nvGrpSpPr>
        <p:grpSpPr>
          <a:xfrm>
            <a:off x="-1974174" y="1729933"/>
            <a:ext cx="6952420" cy="1601615"/>
            <a:chOff x="-1240501" y="3160643"/>
            <a:chExt cx="6952420" cy="1601615"/>
          </a:xfrm>
        </p:grpSpPr>
        <p:pic>
          <p:nvPicPr>
            <p:cNvPr id="104" name="Google Shape;104;p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64123" y="3160643"/>
              <a:ext cx="2543175" cy="1038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5" name="Google Shape;105;p2"/>
            <p:cNvSpPr txBox="1"/>
            <p:nvPr/>
          </p:nvSpPr>
          <p:spPr>
            <a:xfrm>
              <a:off x="-1240501" y="4208260"/>
              <a:ext cx="6952420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UNIVERSITAT DE VALENCIA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0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www.uv.es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6" name="Google Shape;106;p2"/>
          <p:cNvGrpSpPr/>
          <p:nvPr/>
        </p:nvGrpSpPr>
        <p:grpSpPr>
          <a:xfrm>
            <a:off x="2776075" y="4478327"/>
            <a:ext cx="2543175" cy="1592961"/>
            <a:chOff x="4517932" y="3531206"/>
            <a:chExt cx="2543175" cy="1592961"/>
          </a:xfrm>
        </p:grpSpPr>
        <p:pic>
          <p:nvPicPr>
            <p:cNvPr id="107" name="Google Shape;107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517932" y="3531206"/>
              <a:ext cx="2543175" cy="10209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2"/>
            <p:cNvSpPr txBox="1"/>
            <p:nvPr/>
          </p:nvSpPr>
          <p:spPr>
            <a:xfrm>
              <a:off x="4824413" y="4570169"/>
              <a:ext cx="203749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media k GmbH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Bad Mergentheim, ALLEMAGNE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2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www.media-k.eu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9" name="Google Shape;109;p2"/>
          <p:cNvGrpSpPr/>
          <p:nvPr/>
        </p:nvGrpSpPr>
        <p:grpSpPr>
          <a:xfrm>
            <a:off x="2859813" y="1422238"/>
            <a:ext cx="1973150" cy="2726448"/>
            <a:chOff x="9320178" y="2976204"/>
            <a:chExt cx="1973150" cy="2726448"/>
          </a:xfrm>
        </p:grpSpPr>
        <p:pic>
          <p:nvPicPr>
            <p:cNvPr id="110" name="Google Shape;110;p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9320178" y="2976204"/>
              <a:ext cx="1962150" cy="215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2"/>
            <p:cNvSpPr txBox="1"/>
            <p:nvPr/>
          </p:nvSpPr>
          <p:spPr>
            <a:xfrm>
              <a:off x="9331178" y="5148654"/>
              <a:ext cx="1962150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OXFAM ITALIA INTERCULTURA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AREZZO, ITALIE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b="0" i="0" u="sng" strike="noStrik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www.oxfamitalia.org/</a:t>
              </a:r>
              <a:endParaRPr sz="10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12" name="Google Shape;112;p2"/>
          <p:cNvSpPr txBox="1"/>
          <p:nvPr/>
        </p:nvSpPr>
        <p:spPr>
          <a:xfrm>
            <a:off x="5662539" y="3702651"/>
            <a:ext cx="855852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CONNEXIONS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ATHENES, GRECE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www.connexions.gr </a:t>
            </a:r>
            <a:endParaRPr sz="1100" b="0" i="0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88861" y="4109931"/>
            <a:ext cx="2083037" cy="1322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766354" y="4519731"/>
            <a:ext cx="2158782" cy="88606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"/>
          <p:cNvSpPr txBox="1"/>
          <p:nvPr/>
        </p:nvSpPr>
        <p:spPr>
          <a:xfrm>
            <a:off x="5662539" y="5551538"/>
            <a:ext cx="855852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AMSED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STRASBOURG, FRANCE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www.amsed.fr </a:t>
            </a:r>
            <a:endParaRPr sz="1100" b="0" i="0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-2994706" y="5494738"/>
            <a:ext cx="855852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RESET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CHYPRE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www.resetcy.com  </a:t>
            </a:r>
            <a:endParaRPr sz="1100" b="0" i="0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7" name="Google Shape;117;p2" descr="Εικόνα που περιέχει γραφικά, κείμενο, γραφιστική, γραμματοσειρά&#10;&#10;Περιγραφή που δημιουργήθηκε αυτόματα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6337502" y="3609276"/>
            <a:ext cx="2687298" cy="81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 descr="A close up of a logo&#10;&#10;Description automatically generated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67150" y="1608940"/>
            <a:ext cx="254317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949707" y="1129701"/>
            <a:ext cx="1971950" cy="223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1131800" y="3451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Gill Sans"/>
              <a:buNone/>
            </a:pPr>
            <a:r>
              <a:rPr lang="en-US" sz="5000"/>
              <a:t>Session d'auto-apprentissage :  Contenu</a:t>
            </a:r>
            <a:endParaRPr sz="5000"/>
          </a:p>
        </p:txBody>
      </p:sp>
      <p:pic>
        <p:nvPicPr>
          <p:cNvPr id="126" name="Google Shape;126;p3"/>
          <p:cNvPicPr preferRelativeResize="0"/>
          <p:nvPr/>
        </p:nvPicPr>
        <p:blipFill rotWithShape="1">
          <a:blip r:embed="rId3">
            <a:alphaModFix/>
          </a:blip>
          <a:srcRect b="59835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1512006" y="2196661"/>
            <a:ext cx="4431594" cy="461665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Quiz et auto-évaluation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Quelles sont les affirmations correctes concernant les personnes âgées ?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2112596" y="1987425"/>
            <a:ext cx="3298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réponses sont correctes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141" name="Google Shape;141;p4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6134100" y="3910847"/>
            <a:ext cx="3505200" cy="107960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/>
              <a:t>D.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Les personnes âgées de 60 ans ont toujours de meilleures capacités cognitives que les personnes âgées de 80 ans.  </a:t>
            </a:r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B08E9EB4-6838-4FCD-B853-E6E51FCAD438}"/>
              </a:ext>
            </a:extLst>
          </p:cNvPr>
          <p:cNvSpPr/>
          <p:nvPr/>
        </p:nvSpPr>
        <p:spPr>
          <a:xfrm>
            <a:off x="2105025" y="3910848"/>
            <a:ext cx="3505200" cy="107960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C.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Toutes les personnes âgées de 80 ans ont les mêmes capacités cognitives</a:t>
            </a:r>
            <a:r>
              <a:rPr lang="fr-FR" sz="18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fr-FR" sz="1800" baseline="30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Ορθογώνιο 11">
            <a:extLst>
              <a:ext uri="{FF2B5EF4-FFF2-40B4-BE49-F238E27FC236}">
                <a16:creationId xmlns:a16="http://schemas.microsoft.com/office/drawing/2014/main" id="{9EB6C1A6-A707-37F2-53A5-9DF59DADD172}"/>
              </a:ext>
            </a:extLst>
          </p:cNvPr>
          <p:cNvSpPr/>
          <p:nvPr/>
        </p:nvSpPr>
        <p:spPr>
          <a:xfrm>
            <a:off x="6134100" y="2672261"/>
            <a:ext cx="3505200" cy="107960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800" dirty="0"/>
              <a:t>B.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Une personne de 80 ans peut avoir de meilleures capacités cognitives qu'une personne de 60 ans.</a:t>
            </a:r>
          </a:p>
        </p:txBody>
      </p:sp>
      <p:sp>
        <p:nvSpPr>
          <p:cNvPr id="14" name="Ορθογώνιο 11">
            <a:extLst>
              <a:ext uri="{FF2B5EF4-FFF2-40B4-BE49-F238E27FC236}">
                <a16:creationId xmlns:a16="http://schemas.microsoft.com/office/drawing/2014/main" id="{3CE80171-A83F-B9F7-666E-B2B7E0CC5BB2}"/>
              </a:ext>
            </a:extLst>
          </p:cNvPr>
          <p:cNvSpPr/>
          <p:nvPr/>
        </p:nvSpPr>
        <p:spPr>
          <a:xfrm>
            <a:off x="2105025" y="2672261"/>
            <a:ext cx="3505200" cy="107960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A.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Une personne âgée de 80 ans peut avoir de meilleures capacités cognitives qu'une autre</a:t>
            </a:r>
            <a:r>
              <a:rPr lang="fr-FR" sz="18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Nations Unies définissent une "personne âgée" comme étant...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2112595" y="1987425"/>
            <a:ext cx="344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réponses sont correctes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155" name="Google Shape;155;p5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12595" y="283304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A.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Plus de 60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ans</a:t>
            </a:r>
            <a:endParaRPr lang="el-GR" sz="18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41670" y="2833039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B.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Avoir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45 </a:t>
            </a:r>
            <a:r>
              <a:rPr lang="en-US" sz="1800" dirty="0" err="1" smtClean="0">
                <a:latin typeface="Calibri"/>
                <a:ea typeface="Calibri"/>
                <a:cs typeface="Calibri"/>
                <a:sym typeface="Calibri"/>
              </a:rPr>
              <a:t>ans</a:t>
            </a:r>
            <a:endParaRPr lang="el-GR" sz="18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B08E9EB4-6838-4FCD-B853-E6E51FCAD438}"/>
              </a:ext>
            </a:extLst>
          </p:cNvPr>
          <p:cNvSpPr/>
          <p:nvPr/>
        </p:nvSpPr>
        <p:spPr>
          <a:xfrm>
            <a:off x="2112595" y="4080816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C.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Avoir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40 </a:t>
            </a:r>
            <a:r>
              <a:rPr lang="en-US" sz="1800" dirty="0" err="1" smtClean="0">
                <a:latin typeface="Calibri"/>
                <a:ea typeface="Calibri"/>
                <a:cs typeface="Calibri"/>
                <a:sym typeface="Calibri"/>
              </a:rPr>
              <a:t>ans</a:t>
            </a:r>
            <a:endParaRPr lang="el-GR" sz="1800" dirty="0"/>
          </a:p>
        </p:txBody>
      </p:sp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330EFFD1-979D-4EE1-BDD9-918267F048CC}"/>
              </a:ext>
            </a:extLst>
          </p:cNvPr>
          <p:cNvSpPr/>
          <p:nvPr/>
        </p:nvSpPr>
        <p:spPr>
          <a:xfrm>
            <a:off x="6141670" y="4080815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D.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Plus de 65 </a:t>
            </a:r>
            <a:r>
              <a:rPr lang="en-US" sz="1800" dirty="0" err="1" smtClean="0">
                <a:latin typeface="Calibri"/>
                <a:ea typeface="Calibri"/>
                <a:cs typeface="Calibri"/>
                <a:sym typeface="Calibri"/>
              </a:rPr>
              <a:t>ans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"/>
          <p:cNvSpPr/>
          <p:nvPr/>
        </p:nvSpPr>
        <p:spPr>
          <a:xfrm>
            <a:off x="2105025" y="1257300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processus de vieillissement progressent individuellement.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166" name="Google Shape;166;p6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05025" y="3068611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Vrai</a:t>
            </a:r>
            <a:endParaRPr lang="el-GR" sz="2000" dirty="0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34100" y="3068610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Faux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/>
          <p:nvPr/>
        </p:nvSpPr>
        <p:spPr>
          <a:xfrm>
            <a:off x="2105025" y="1257300"/>
            <a:ext cx="7534200" cy="90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processus de vieillissement ne sont influencés que par les déclins biologiques.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7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6134025" y="295807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Faux</a:t>
            </a:r>
            <a:endParaRPr lang="el-GR" sz="1600" dirty="0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2219249" y="295807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Vrai</a:t>
            </a: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facteurs influençant les processus de vieillissement sont...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 txBox="1"/>
          <p:nvPr/>
        </p:nvSpPr>
        <p:spPr>
          <a:xfrm>
            <a:off x="2112592" y="1987425"/>
            <a:ext cx="4504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réponses sont correctes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05025" y="2818379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A.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Activités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physiques au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cours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la vie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6134100" y="281837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B.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Couleur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du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pantalon</a:t>
            </a:r>
            <a:r>
              <a:rPr lang="en-US" sz="1800" dirty="0" smtClean="0"/>
              <a:t>. </a:t>
            </a:r>
            <a:endParaRPr lang="el-GR" sz="18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330EFFD1-979D-4EE1-BDD9-918267F048CC}"/>
              </a:ext>
            </a:extLst>
          </p:cNvPr>
          <p:cNvSpPr/>
          <p:nvPr/>
        </p:nvSpPr>
        <p:spPr>
          <a:xfrm>
            <a:off x="2112607" y="4142354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C.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Habitudes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alimentaires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au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cours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 la vie</a:t>
            </a:r>
            <a:r>
              <a:rPr lang="en-US" sz="1800" dirty="0" smtClean="0"/>
              <a:t>.</a:t>
            </a:r>
            <a:endParaRPr lang="el-GR" sz="1800" dirty="0"/>
          </a:p>
        </p:txBody>
      </p:sp>
      <p:sp>
        <p:nvSpPr>
          <p:cNvPr id="14" name="Ορθογώνιο 10">
            <a:extLst>
              <a:ext uri="{FF2B5EF4-FFF2-40B4-BE49-F238E27FC236}">
                <a16:creationId xmlns:a16="http://schemas.microsoft.com/office/drawing/2014/main" id="{5E85DC22-F1CC-E28F-0278-E49791741548}"/>
              </a:ext>
            </a:extLst>
          </p:cNvPr>
          <p:cNvSpPr/>
          <p:nvPr/>
        </p:nvSpPr>
        <p:spPr>
          <a:xfrm>
            <a:off x="6134100" y="4142355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/>
              <a:t>D.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Couleur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chaussures</a:t>
            </a:r>
            <a:r>
              <a:rPr lang="en-US" sz="1800" dirty="0" smtClean="0"/>
              <a:t>. 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"/>
          <p:cNvSpPr/>
          <p:nvPr/>
        </p:nvSpPr>
        <p:spPr>
          <a:xfrm>
            <a:off x="2105025" y="1028700"/>
            <a:ext cx="7534275" cy="9048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C01E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Les personnes âgées sont...</a:t>
            </a:r>
            <a:endParaRPr sz="20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2112596" y="1987425"/>
            <a:ext cx="344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seule réponse est correcte !</a:t>
            </a:r>
            <a:endParaRPr sz="1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/>
          <p:nvPr/>
        </p:nvSpPr>
        <p:spPr>
          <a:xfrm>
            <a:off x="0" y="0"/>
            <a:ext cx="6510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 txBox="1"/>
          <p:nvPr/>
        </p:nvSpPr>
        <p:spPr>
          <a:xfrm>
            <a:off x="650950" y="0"/>
            <a:ext cx="57594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 de santé pour les personnes âgées  </a:t>
            </a: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80347" y="92400"/>
            <a:ext cx="570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9.3 </a:t>
            </a:r>
            <a:endParaRPr sz="22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88178301-C8A7-4724-8CF8-344EAE75664C}"/>
              </a:ext>
            </a:extLst>
          </p:cNvPr>
          <p:cNvSpPr/>
          <p:nvPr/>
        </p:nvSpPr>
        <p:spPr>
          <a:xfrm>
            <a:off x="2112596" y="286403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A. </a:t>
            </a:r>
            <a:r>
              <a:rPr lang="fr-FR" sz="1600" dirty="0">
                <a:latin typeface="Calibri"/>
                <a:ea typeface="Calibri"/>
                <a:cs typeface="Calibri"/>
                <a:sym typeface="Calibri"/>
              </a:rPr>
              <a:t>Tous les mêmes en ce qui concerne la santé physique et mentale</a:t>
            </a:r>
            <a:r>
              <a:rPr lang="fr-FR" sz="16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fr-FR" sz="1600" dirty="0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E448F981-31BC-4A5C-A52A-2CB296CA1B95}"/>
              </a:ext>
            </a:extLst>
          </p:cNvPr>
          <p:cNvSpPr/>
          <p:nvPr/>
        </p:nvSpPr>
        <p:spPr>
          <a:xfrm>
            <a:off x="2120178" y="4111813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C.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Tous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mêmes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concerne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capacité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 smtClean="0">
                <a:latin typeface="Calibri"/>
                <a:ea typeface="Calibri"/>
                <a:cs typeface="Calibri"/>
                <a:sym typeface="Calibri"/>
              </a:rPr>
              <a:t>fonctionnelle</a:t>
            </a:r>
            <a:r>
              <a:rPr lang="en-US" sz="1600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l-GR" sz="1600" dirty="0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330EFFD1-979D-4EE1-BDD9-918267F048CC}"/>
              </a:ext>
            </a:extLst>
          </p:cNvPr>
          <p:cNvSpPr/>
          <p:nvPr/>
        </p:nvSpPr>
        <p:spPr>
          <a:xfrm>
            <a:off x="6141671" y="4111813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D.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Tous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mêmes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concerne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l'exécution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US" sz="1600" dirty="0" smtClean="0">
                <a:latin typeface="Calibri"/>
                <a:ea typeface="Calibri"/>
                <a:cs typeface="Calibri"/>
                <a:sym typeface="Calibri"/>
              </a:rPr>
              <a:t>AVQ.</a:t>
            </a:r>
            <a:endParaRPr lang="el-GR" sz="1600" dirty="0"/>
          </a:p>
        </p:txBody>
      </p:sp>
      <p:sp>
        <p:nvSpPr>
          <p:cNvPr id="14" name="Ορθογώνιο 10">
            <a:extLst>
              <a:ext uri="{FF2B5EF4-FFF2-40B4-BE49-F238E27FC236}">
                <a16:creationId xmlns:a16="http://schemas.microsoft.com/office/drawing/2014/main" id="{8350A70B-8EA5-D66A-CE84-35016F7ECF64}"/>
              </a:ext>
            </a:extLst>
          </p:cNvPr>
          <p:cNvSpPr/>
          <p:nvPr/>
        </p:nvSpPr>
        <p:spPr>
          <a:xfrm>
            <a:off x="6141671" y="2864038"/>
            <a:ext cx="3505200" cy="904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B.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Sont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diversifiés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termes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de santé physique et </a:t>
            </a:r>
            <a:r>
              <a:rPr lang="en-US" sz="1600" dirty="0" err="1">
                <a:latin typeface="Calibri"/>
                <a:ea typeface="Calibri"/>
                <a:cs typeface="Calibri"/>
                <a:sym typeface="Calibri"/>
              </a:rPr>
              <a:t>mentale</a:t>
            </a:r>
            <a:r>
              <a:rPr lang="el-GR" sz="1600" dirty="0" smtClean="0"/>
              <a:t>.</a:t>
            </a: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ETA 9.3 Session d_auto-apprentissage"/>
  <p:tag name="ISPRING_PLAYERS_CUSTOMIZATION_2" val="UEsDBBQAAgAIAKl+UE8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vkihZtTf0qBwFAADhEwAAHQAAAHVuaXZlcnNhbC9jb21tb25fbWVzc2FnZXMubG5nrVj/bts2EP6/QN+BEFBgA7q0HdBgGBIXtMTEQmTJleik2TAIjMTYRCjR1Q8n3l97mj3YnmRHSnbttoGkpIANmJLvuyP5fXdHnnx4yCRa86IUKj+13h29tRDPE5WKfHFqzenZL79ZqKxYnjKpcn5q5cpCH0YvX5xIli9qtuDw++ULhE4yXpYwLEd69GWMRHpqzcbxGNsXMQ1iPJvF4zmlgR97eEw8azRmyd3Jm/bvj1jbwXSG/evYC86DeOyeWyNbZSuWb5CnFuqnX4+PH969P/55EEw0xZ53CIQM0vu3PYB8GgZeDGjEi33yiVqjYTbBnHquT6xR+2OY9Swklz08zsOQ+DSOPNchsRvFfkDNGniEEscaXasaLdmao0qhteD3qFpy2P1KFByVUqTmRaLgQV7zLmdOMMWuH4ckoqFrUzfwrVGkimLz2sCyulqqAtyVKBUlu5E8NT6BZ+b9quAluGYV8BDBp1oK+KfKmMiPul1f+V6AHUOuKYkifA4LS3eTAqQD+HtRLeFdytVrcHGfS8VSdFtwAAwixFYrKZLmnyJaFTrCmWSbzihCfOX650DywIti4jvbJ9aI5ClyCqYnOxAlxBEJAaBgJS+eYBsbjhtzhKUchjBxzycefKkOYSIWSwnfamgcMwJMmPG8ywqYSkLgdxRdBaGjFw1cIYZWrCzvVZEesHR/P7uAXd8OQAg23QOnGmMLDPwQkPOKgidVNxhEiQ2/W13BVIGAMTVJQEsqq8sKZJOtJK+4iVboqbDEUOqG3yrQl+Rs3XAfvBuxddLcw3PfnsRjukudHqvzZNnTDsT5XX3sq6EGmuxzvjOmFi0eB58gu1gjPxhiEVxA/rsYYnFNIlhkEnXZ+PjSPcdmlyDvbZPSNuklTOcYuUEsScBOs2ktVF3CE70kkJrMjpRHw9xE5OMcWOxi75Hc2qACHcxoIdYc4ihSXnQ6goRvE0eL6uPc/SM+w65HnO9Qj21QrirE0jXLEw5kS5je0w28S0Vq3mnaG/+fa/E3YlWb6l+1VcJ3yKdXQ+M5KCyPKIJVFc9WVZdrvWBt+E+JQkv80RD6TP1p/iOb+Dh0gx+zM6XIatlUoGfvzy6yoXvUGcQzV6r/bv3oSKKm1BBoWHRxhB5D9reaaLdjN9AVMeX97Vz/DGxmTd2Cwubmt6q/tR+0AL5CT8WIJrDGJvIIWp0MqlB/20uY9UH4l7pg9Le/IuPIpVB1rvhNKapOz0bPveurkfPTC+tez3pQbKhLPQjZB8BF2w+WSIoM4k97YM6nZLsCTYk4mMmVqmVq5C/FnSkTsLZ1xr/thm8LlZmnkpVb+jdl6sNzomgmFzZOZwP6qZ2Ce+/PnoCfvksRwSG0MTb2bd372FrtsqcRyEcvhUejbesEOspYlSyhHN+qOk97AjXHL4ecYQBr59zT9KsAmqeoffr7IBDdy0H6JDuwP31V8fKvwSB6AjuMqDny8YeqE4ji8WEAZtDHqj3ubu06TVyg7w85U7KmqmUqg0dH3X5BHe1uY0qxPZmCgCKjF1UX0DUOQdjyxQ7mIZzJWunZAAQdABWV5Ig8MC2YIahTHF5AajWnLGs0ZcUd5GWqlBwUm9k5rYdq2Jy+XGDUlRT5oMifVxX1hKk7i7HjmJscWEk4sN81TUAKJ8akvdKRatEbzJ5gH9L+V3g8FdVQwJCQ3W2NvpUwNwCeYvpK7b9//u2yN5V2m1QhbzXjL1lr/W3h3Y1Kcxl38mbvbu5/UEsDBBQAAgAIAC+SKFk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L5IoWXRJNR88BAAADBUAACcAAAB1bml2ZXJzYWwvZmxhc2hfcHVibGlzaGluZ19zZXR0aW5ncy54bWztWN1y2jgUvucpNN7pZTFpkk3KGDJZMBOmBFLs7jbT6WSELbA2suRaMpRe9Wn6YH2SPbLAgUBakw3T7WwvMsRH53zn6Ds/0sg5+xgzNCWppII3rINqzUKEByKkfNKw3vid56cWkgrzEDPBScPiwkJnzYqTZCNGZeQRpUBVIoDhsp6ohhUpldRtezabValMUr0qWKYAX1YDEdtJSiThiqR2wvAcftQ8IdJaIJQAgL9Y8IVZs1JByDFIlyLMGEE0hMg51ZvCrMOwjCzbqI1wcDtJRcbDlmAiRelk1LB+a7ntg/bhUsdAtWlMuOZENkGoxaqOw5DqKDDz6CeCIkInEYR7cmShGQ1V1LAOay80DKjbmzA5uNk71jAtASRwtcCPicIhVth8GoeKfFRyKTCicM5xTAMfVpAmoGG1/Ruv1227N/2B73o3F/5lz8Swg5HvvvV3MPK7fs/dRb8s/MX1lTvsdfuvbvzBoOd3r+6sgNE1Qhx7nTEHmBVZGpCCMEdFWTzimDIo0ns0SqKgzBlOJ8QXHQpZHGMmiYX+TsjkdYYZVXPohhp0wy0hyblMSKCGOm0NS6UZse7gDCAEBrksauL4ZVETJ6drW7eN97ttbY3SwUrhIILiAVkemmOvipZqVPcRDhSdQmWSe5scZ4x5WZKIVDV10LnvVWERwwMwzljwNeb0NxoJFhZ8kXhEwj6OyUrLebeUd0DzwEJjyDEDJgcJ4cjDHNqcKmA3KABkNpKKqry9Owvt85RihgAP5hBBl94G20GEU7mW1CKxureC5ru+UES+N2wb0YOqHqPgRZdWKf2/RMZCNBcZYvQW7ASCysti+C8iaLW/0TgVcS6FEaSQzN1MKZmR8KyMo2twEWdgCfMuYUQZDx8y+gmNyFikgEvwFKYjyKk0+NWdgBMs5R0oXsb4zHRtt9923z7TG8ThFPNgR3AoVxInai/4eI64UEs7oCPAmSR5UkIa5mtl9lZ9fBqKjoE8P1E21vAljTOGnxK+IGQFeo8p34+XXRL/3QhKu43wNG903bw5NLQ4hZQYTFgIYNpRvpiwJQADzJHgbI5wAAeW1GNjSkUmQWIGhIGWj4/Q2EOZ5l8TmMzgMQ1JWgqydvDi8Oj495PTl/Wq/fXzl+ffNFoc5VcMa3fmLG89eFcoZ3XvxvAdo2/cGzZsOyKNdaGGG06334VKmHf7vjs8b/ndP7v+9RaAnL3NM8ux9Xm6/XjNLxn/1dPVc8+HrQs0dL03Pd+rl6movoDmVUEENTnW9+9SNjofpTqgnFp/UEZr8KqM1tCc+Vcr532pEGCGT8xMginOaEyhkn6KjizVHI9q5p+jIf/1fdd09H4a8lHV8f8YhL9o/zHlvtcD6MmIX2fOcy+7fwx67V8T40cxaL6KJ561Nx3H3vp6pldiymkMtOpLb/Hk1jw+qjn29qVKBdDWXzCblX8AUEsDBBQAAgAIAC+SKFk3i4dqewMAAKwMAAAhAAAAdW5pdmVyc2FsL2ZsYXNoX3NraW5fc2V0dGluZ3MueG1slVdtb9s2EP6eX2F4wLB+iVcnnRtMEeDYHlA0a4MlyHfaOttEKFIgT07973cUKYm0pcqNECC8ex7yXh4ekcS8cTk6gDZcyfvxdJxejUbJptQaJL5AXgiGMJIsh/vxE5MIgpvRH78L/Dv9MJ44sBJKPwMilztjLbVtxLP78bpEVPJ6o4gr8VoqnTMxTn/7p/pJJhVyiKUowEs5W7aB9phP088Py4so/ozbh9lycddH2Ki8YPL4qHbqes02bzutSpnZ0G7s10fbHwvQgsu3wYiovPgFIY9iWn1cTVfTyyiFBmPAhnS3nE/nfw2yBFuDaLKf3X6+nV/IaY/6eWNOaAduOFa02XR2M7vtoxVsB3GRF6vlx+VNP17S7nFXfhqXIyD8wMHM6RocQf/S5qooi1/RSKHVzhb0hDOz3yBHKJbR9SPC8s5+gwSbkD1oUJBG8IzaoHTmpPin/frAfbX0f4ZDIrF3WyvxZJtwMj2sQtYCUtQlJJN65Xxmr96/l0iXCdItE4YAoakFPVGGT6w0Eaw1tsD/4J3LLER5Swt5VaLMYeEiDpGxoyUsFg/VaAmxjS2IUcPBG12uJ8YW+Y0qe4YMjC3y2TbsuxTHM/ipx3FqSTww38+gAT76qAPkBslomfmt61XttUc92ptugrO9ocbkKoO0ktYLz8F2LplUNhfT5CyoRLID3zGkV+pfi1sfq2xMMjlxeLV1aytBjgK6JLdRpTYUDLlf4+Q7PI7iHg8zx0fYYo2OjW1X7IsRiqFaXw0Wuz6kKZxbj5AelPtxzvQb6BelhBmPPI8uIRXdPc3nDDuy6UEF/UVuVcCpzu4jSYVgLgUrdxEvhTNEttnnFFNfCk1NXWu7O5j4Y7taK8t8DXpFiuBQSzK2Odye7/aCfvGVwztkMaHH6Zi4p+0k443iA4OXADC92df3wS2cJy8FcgEHEN4bGKqE+zJLDOm/K18rr1iUgeUiRfop1ColGqGRo4PwSnF1M5xneMYjW5sqs2im1CO+HSrR0K8HpRVreLozeClFO5O/q4TUrKierET1jEyjP7ld++TZAeaS59UMIgc2ounyOI5QqvBlqZx1wGf2NgT7dDWbNRl2ePoodtKm0y5K5Tkdsy90P9OtBghHbGW8Ch6Br3BcK6azbw0kehU63I5NOdLDWU1smvV5gckkMLnmNG2gv+m/lPR/UEsDBBQAAgAIAC+SKFmmr1YjNgQAAJYUAAAmAAAAdW5pdmVyc2FsL2h0bWxfcHVibGlzaGluZ19zZXR0aW5ncy54bWztWN1u2kgUvucpRl71sjhp2k2KDFEWjIJKgGJ3t9FqFY3tAc9mPOP1jKH0ap+mD7ZPsmc84EAgqYlCV5H2IiI+Puc7Z77zN7Jz/iVhaEYySQVvWsf1IwsRHoqI8mnT+uR3X59ZSCrMI8wEJ02LCwudt2pOmgeMytgjSoGqRADDZSNVTStWKm3Y9nw+r1OZZvqtYLkCfFkPRWKnGZGEK5LZKcML+FGLlEhriVABAP4SwZdmrVoNIccgXYkoZwTRCCLnVB8Ks0uVMMs2WgEOb6eZyHnUFkxkKJsGTeuntts57pysdAxShyaEa0pkC4RarBo4iqgOAjOPfiUoJnQaQ7Snby00p5GKm9bJ0RsNA+r2NkwBbo6ONUxbAAdcLfETonCEFTaPxqEiX5RcCYwoWnCc0NCHN0ifv2l1/Buv3+u4N4Oh73o3l/5V38Swh5Hvfvb3MPJ7ft/dR78q/OX1yB33e4MPN/5w2Pd7ozsrYHSDEMfeZMwBZkWehaQkzFFxngQcUwY1eo9GSRRUOcPZlPiiSyGLE8wksdCfKZl+zDGjagHNcATNcEtIeiFTEqqxTlvTUllOrDs4AwiBQS7Lmnj3vqyJ07ONo9vG+92xdkbpYKVwGEPxgKwIzbHXRSs1qtsIh4rOoDLJvUNOcsa8PE1Fplo66ML3urCM4QEYZyL4BnP6GQWCRSVfJAlINMAJ5G/U5RaaQFIZUDdMCUce5tDWVAGdYWkh80Aqqop27i61LzKKGYKWhblD0JW3RW8Y40xuZLHMpG6msPX7QCgi/zD0GtGDqh6j4EXXUiX930TOIrQQOWL0FuwEglLLE/gvJmi9odEkE0khZVgqJAs3M0rmJDqv4ugaXCQ5WMJ8SxlRxsNfOf2KAjIRGeASPINpCHIqDX59L+AUS3kHilcxvjJt2ht03M+v9AFxNMM83BMc6pMkqToIPl4gLtTKDugIcS5JkZSIRsW7KmerPz0NZYtAnp8pGxv4kiY5w88JXxKyBn3AlB/Gyz6J/24Eld3GeFY0um7eAhpanEJKDCa8CGEQUr4cqRUAQ8yR4GyBcAgbSuqxMaMilyAxA8JAy6dHaOyhTIunKVx+wGMWkawS5NHxm5O3734+PXvfqNv//P3t9aNGy909Yli7M8u7/eDloJrVvSvCd4weuShs2XZFluhCjbac7r78VDDvDXx3fNH2e7/2/OsdAAV72zvLsfUC3b1Pi1vFvXUa/Hf71HMvxu1LNHa9T33fa1SpoYGAdlVhDFU40VfsSjY6A5VqvpraYFhFa/ihitbYbPnR2oavFAJM7amZQjC3GU0o1M6L6MFK7fCk9n0ZLbjzSksf7UHTtYdpwSfVwwsedv8z/aNqWu5aLMgjCdVGP2jDPBvpm6x57lXvl2G/c1D6aDX+XkTNPi995qn8RrPxUcaxd37+qoF881tiq/YvUEsDBBQAAgAIAC+SKFkmD37osAEAAG8GAAAfAAAAdW5pdmVyc2FsL2h0bWxfc2tpbl9zZXR0aW5ncy5qc42UwU/CMBTG7/wVZF4NkYEOvIHDxMSDidyMh248xkLX17QFRcP/7joUuu4NWS/0y4/v9b2t33enWz5BGnTvu9/V72r/Ut9XGljNqA1c13XeohdWDzTPFzDPC+C5gMBDthZZMq7hqO9PCOUciMo12b1aX+0YBng0c0RJiYrw1RS4JcAPCvykxK+/f3ecxg5NOaNONsag6KUoDAjTE6gKVjHB1WP1uD16MG5B/YMuWQo109twNI1byZPjcBrFD2OXS7GQTOyeMcNewtJ1pnAjFr/1B3a59GonQZUvfd1WlufaPBko/MKz/iyche2kVKA1/NYdx5NwckfCnCXA3Yai4Wg4OYPWjJsD9ehtrnPzR0dhNIiGLi1ZBo0pPczifjyoY6L0akyzUfzAGfg0bc1IznagLrFCuZEXvECpMLMTaaKRXSTKkS1ykR24eGwXydnDWtu2b6NKjV6CanH8Km7scpnGMGrXDL1rtiKuctGWL1Q2eJohL7f2qj5TucApUVAiEoXl2aCqncb4UWP3b2XfTK1BzRF5GaDdgBnD0lVRBkp5/Hc3GMiTphf35MX7vrP/AVBLAwQUAAIACAAvkihZFQaV5GsAAABvAAAAHAAAAHVuaXZlcnNhbC9sb2NhbF9zZXR0aW5ncy54bWwNyrEKwkAMANC9XxEySB3Uugn2rpujCK0fENogB7mk9ELRv/e2N7x++GaBnbeSTANezx0C62xL0k/A9/Q43RCKky4kphxQDWGITS82k4zsXmOBVejH28S5wvlJuc4XqbOkAu1B/B6PeInNH1BLAwQUAAIACAAvkihZwhuumWgSAAD3TQAAFwAAAHVuaXZlcnNhbC91bml2ZXJzYWwucG5n7Zx7WFNXtsBxbHV81TrO1KKVtNXqtbXGikghkLQWsegoU20FH0nEF9W0oMYkQB6n33QKVq2paMUHIXdERQskWI0B8qpSjUpNqjwigeSoKRwgnESIJJycJGcOIViwnf/m3u+7t4cPPrJ39m/ttddae+21+Q758m8rl04YO3VsWFjYhKT3E1aFhY1qDAt75rM/jsJ7WIbsI/ivEexVSxeHyQwvdeCNZ9LfXfFuWNgF8Thf2rN4e8zO99eyw8Keq+n/GaHPPLclLGzFgaSEdz/MYnRZwFIYebcNQZzV2x8tnqTuOHvlpEP7KHHqoX9+Gh7e5Rg36RP1X8ft2vanT1+SjN2xZ1bsC5EvJtxaWc/9+stzk0pOHe57I2Hkwwja6DUXvmtbf/P8bPE3sxUMcha7kWFXmZpKvqVyLpC0qC+aHBb8+t60JXVk8NVnpo3/C68eFeUqQMwPFsxMyu//7ph2l9+rBFAlGfCbAH/PGbKwo1Ue6JTPjM+GsGchbAyETTjviSsbEdQWhTUiwOsMOJwMbd81MkPEpt9l8wLgzgDp0PyBMfOd+BAzfUe+dh2ETRpTMzU4s8tq95TItYfmJXleG88Kdv0YWZa0o2CQMlbMOk+/WjEqOE1czYnT3CfoeFa++fcDyePLhA62lI/Ul1B7exrXZ2rUSNvJfOrLkkihwR1jS0nHtP9ImxB0ZzacBh+W+n4u9fjqaP66AjKA1P77kS1Nu3tXZCeRDhjCdbHoMD/kkMMbg42sdblRSc7XQmom11bM6tCEIvT+9vDGmZqCEBX3Jr4eT35IfMnW1MNFJWTBg3FkWu9qWm+PBkQ1zscjaY9GkklYn54s190K2aFuQVmS8U46DW0qcPYddGYhRzORo7Vau0pr73FFRA5Y4dGl8ay7o3XsEnO4wfCZ20YL2ORUrYY7Ssk2mbPhPFF7nvahS7Zg2OjIs0LFgy5RFt9erpwnr9r6i9qnJ4pARAIinfp3rOB5973wegYkixpcZGl8WdKqQTep3RVcx17k4RTdf20/R/PV0ARI/+y1JgdfYn/KcKyJLCnaAs3ThZM7ppmcPoNTLehcLc1B9uv69teakqGuIpYBmyxj6Dgy1VMg8HgpsAe5nZUEVoo8PMDTmiJqTWGI7EqRvaeXhrloAKJgoooUk++m1HezNUr567khv/bxGXLSVPtkad8PtUbfj0b1VKNBwlJCoAiFC8SAzyZnUCR2BxPoKuwuvQgwhy3yQJV3m/p05ieQ7BLTd40pQC6Q0AvypmTscbKuOtAp/PWEOn+zTtiv8zRJpPeOWPRYInKnA+7WaJEtmiHCF/S4NQ/oywM7akiBR7VSf5OULgo0NOnIaQOu2Mjgp6LBsI4GXNH52pvez2l9nxeQfFdIAiTgxAIpEj1Upf8NM+sCdl0AQxNxfQ+KnB6Rs5WvhfgMTgSTzjb0PT1FA9PfUKDzoUzQW1/CFD2YrPP11JHQqgKsezaw7G50GuQrYgsMrhhTeiol3dfZBQ7bfQ8LRB2tNSTESCZ5H2EzO0bWx5ik2NUpDKvAdbt2uBndhzGXcYNoNeNuNKDztWHbQ0GXrchTkFASdTcyITsJ9ElUjYP7phy3fS9uQ1Lhb++kXtEEFugCRVLqfbqfbxotV1pz7D1DVHT6X2qkYojRPtI8LVO9C3HSSWqqp8pIL/Kjf8qNCspsC2+sv1HhjqNLUD3RR/T9nvra1+YqSNgNQIR0iP0trSyxv4vsyywwKmOZeiRHxkDzujpbaEd/OaTPJnZUuCfTenVqX4AkcCv034JeOWaqJWG0TGAJhLhYC7ZIQKwT4dl9EUrQFej+SN/gYpbr5VAgPoK5HPuRmZkCBS48OWtzo6KW5Soix/p1eNqoZQb8QLSc8rym+dgRq4aTqCmFwHL0LZhl0XA3xGMNOb4cB1YmlodO4PvCbamri7ekokwASWH4vYxRp3gqd8tN7rQqgy0yR9PLpPoNL3IYFJI0Q4qpME86I9BWyxT1FkHsDCfH3sk2yJVpsFqEZet6AF8nxSTV62FFs4lt71xZVSqH3HyL1SkQ8B2+HMz4MAWATWA2VgoklssM/s1DCpQdj3t901nikXdS7BaZBgjEaYWC6/LItyUUm0Ff4uqucsRRTRadsdyEFKL69LcpxffCxxld4hpzeJ8hlcuXl4KegD/DotP7bXVVboEhW2B1+SIgWx2yLp/SxygpZWOpQ6qjqRopjqoN8hKUospw7ooAHbkUySG7wADb1kNeNmxzlQxMdS+WV2hh8guZRst2sc4IK1CZtgi1O0hSg0JJc4XftcIK7tMeWafaDHefaJ7+MSSTNYvT4kyFLKdc5WQJDX5bs3ijWujoqKTz0EliDy5a5ehGmvlxVKqEZYRaGCrAWQcv3XxZFesRDymbzt/xVnDtcUCiLDIWP7nMpXYHX2msAgSJCr2uBMbFcTzNm1OYRjg+giR1YIV6Wr1YJPhV+N3Ga7PpXNGfbf4oZYRckxPoPhH5tiWxxGXvj50SqLfOJv6bureBCqmx7ECgGzlhjFIaafLpSrGRpaTcMKB0ywpub2+LTr9LxXbswaA4Wm5PSxqPD7t9tISnLeHNyVWwS0z+n/ZEzbfkqN2diJ6Fh9ZiSzWm+slgc7XYLNuc7hgIaVZ4xMmQk6OiY1mjm6vcbr4kAtCtFzON2QI+PD4d14EkZRnQIn16mQrAUCOLx3GQlr84EMjH0vE4lqen1kWnPK3BgrL4ZKKP6CP6fqPPCVWcnZgBekC/pwCz9l6xD00X/fVp3wxadvDm4JO4hEM3nCmikdqt02WHas5fvWkVoWzHusPUzyRsocHTUAXMHVI1U/wP0rH21q+k6Be1mYbl3jZ7IcSWyQ3oR0/OhMAr+OXQ+J+8BlvlaTAEBKDeEc5OUFV0cagR3IgRYJB+smbZvqoFnDmG4ef+WZRo/99ttx/PUyjxW2prnTRwu9YkyyGbgJ7DUrVApBm6N3LkeEVQIPp5KX4Bx+/IOlGDDtECaM9xo6Ctx4waftqDFtZli0vtVmMGs66BlWJhYgqqh+S3AbsRX87QYubIeBbmALE8nsMaKzZWcjlweaRaaFcK0drZ1O7l8lHno61990qZcpmQhuIHpJzjOZEG00O7py9xPn7am9Dil5nphbEmXx3gNpKZFMkV+D2SN1keW9wMI5E3hD8X07o7kUir5Xqlywd762Ckrmqy4wDDI5eKM+Wg1dmoEsLpC1V0Nh9DafZsf0CmcnFAGU3szFPg5STH8QhN/GZoacB0VnATT8s5enP4UcN0Vnp9jgAe/yH2kBkoTXGyc0tdfYu2SCZ1tkziUamWUd9FZkgM7PQjFKcQM/uhQrxMMyN97oDSJMtVuDhWJg+tNtqaez3iTECLUnoceQqXETqwU+mp9sanLHvq4KbwGJJD7eMTU+Qg73pJ5BbJiM7x25SvdC36u0WmsjRwIqSsTCMY+x5eL2RC8Rk2E5Jj+J7Dh0VhlJGmcI2MoXJuYOcq9JBTrgMEImdzFs++qMwSCKdrLg8r/M7gXj5geMSh7dOshFyGP3KmyQzteyKkzEzLdXnpiM4d41Ukm4HlYdb5e5mwQp/BK5e85XAXTwsKxlCwWghD1S5jxwY+6FcsH1qhfbCgTKK6jUsDPCZ+hyDwaVbsjDr/9G0eCSuDd9kSO8Nks2yB9HOt4AV3hq3J5uRgZhVn2nWDZLfHBNKoxWY/qORWkxojdNbWYRGseY6l/AAevzZ9YTWniFZsarjHLaLV1MM29m1YH1Ok9wBLm6sci85KKM0Rzmco+AVi0dd4Ncm3OF6nbMZNlWEq0itHdHV7Yp3CqDKJRy2coPTo/DFy3FN8EMu65TL7LVxI0SzF1KCftl/x9Ox4IH5+d7OSUi0LMC7pjTG2Rn/lnsRq1ORcei5SZimiOdlFNDnIBIAp5ip2V0BjtKGqmwYbauSr67oe9wWUOhoc0ESAHrUJ9uop9wwKD3CwFGSfGXaRwQ5GCecPrelm1Jxw/E+2i69XuGfQekj4PacDVAsGdlh1zgr+U3714yUnSfvQ1r9va9OpruO8iP4cIoCiaszRKcMuMow8BTvdrBQ1K4FrG7nTGleCfgvmbXjExW9RtOdYUFWkWpKxuZA7bAfgV7ClWJ9UHXlQAhmOcafdClzT+VLIJKQ9We3tg5VgYF8aLPAlY000ID2LIv6KtX6Yhj3FLxsruFj3p6l8gQCPIAN4zf1lsu8uRS7Bk8H24mGJjobvRHNVMezLieWVhTdeHqaJh5+qAp5af2yZREeG3d22Cvf1aSQ+pEDTcFjks8FR8LAMcrPCnal1glrXjOlGvafGvJTqnSwX/WDLdvTnXvmLjYYXeVSPmuttzES5vIqvnoLxUmSoKbek1gmJNtH+zbbVmLaC1BL8K+mwgk3DxIs+aM5gsVmUtmKVakj0J8FDUttMxZBccLh+HgEREAEREAEREAEREAEREAEREAEREAEREAEREAEREAEREAEREAEREAEREAEREAEREAEREAEREAEREAEREAH9f4HuYyznQfqZSmXYQUwsv6xMziSrHdwXFt9qXhtXESn5+lUJfeznh17ev+HxoXN7GYuQbN7NiTFtt2PQk9mRPBqp7+Hkbdclb7ZdiWmih60xblpxt/31uQNTpsbvj0oqLq0Izdk7t3HmV7KrmwY0bbiYenhh9dj9A6r+jsC7OJA/8LExRx2dnZ3zzxfNmnpq+Srmkh0Xgv/LEbb++Ql3XjsvH5Syfnbw7S+uDTwerFy5MKHgtHZQaobk473zkoR/eWHgofaW2DvP0/O9g+pVck69Uj2z96PUgYfRfa3iiSY0L1nm9sxjCjuYWGArZzpzPV8C964prBUmvrcnqXNwLQary6L3S/ZPeZCfXq4wNTN416ta0icPVe1tvocEXz1jMLPkFNsGx8Uvc9vz61PSBpZRqPn4+MVvFpxyKVetGarx/a4l+wvLj0yS6L75bkC501NYcN6rZKkW6ak5xCOpx5N2HjdHmRXmqFLa4jH9zM59H3OrhsraV7/pU4+7roz2SZPMEhiw02tLXLeGy32BNUXMzJt46ZACGHBP0p2y3W9sTYAyz5QNWO38NXOhdA2l8YmIi7eWGUX+nZUPA7XYwYPh9MQ9gb1HK51Phq97PP/kjNBY9q1PJko3TJddBrHuBzmA50rto8o7uHTxOQtLBRW7GQl6yaC+h6ewwN23TIl/6GfnzjmxepvXgYLPpVTvwu7Mi8s4iK9taYOjymQ93F65Y+2AD7etLZN4138SdOTyfW1Hjhc5qRGySyDW51I9OlZ1a6+BtFblKXYXJeg/rN0XtP1bggtc5PGKrA2znuh4XnG8/QM09gfKFPJVW9vrM2KBLbAVlf/jpbfI1KN/CbpzU9+m8viFyf69wU9T+j7/VEzrEQddG7vhQSLK39NS2L+mDJln5hvBQLxWcc080RgQjSgJpIQ/UW61FxA9+/OFA+2+mBO2N165OOCC8WvLpgOry/3Z9RFHG1qn/iI+glqFi28bObrf3+KTF3HujsLz31jsDXfEEv3W0HJ29WyCKz+kNGpHfYfrhyx7/5dV3e7uKPtr+B2k+KR9tSBksJWMsiWKL8xzdBeDEVhx+uOVMQr3bbp/9qV5Uu0Y8clSfJpDCj5th/PmHFr4Y84vhl6ylfqHCYPQ8Y5AseXBsuiVyP13L+PIBwq+Q+GZGStbF/LmkhdYtDg03rfjRqZfOm5wVVsvLxodv4OZ93ZP3Trsw/7IMWvczBFN1v3tlatvhRyEboKtraU1TdEkf/y8OrMUdjJJYDAqUlctLPmx8ehylVL6XEqLE3PVATW2xIJJEtoprnwpHH9s8/ljIX8dSi6jx4mElVdv7y73a/xNCfqRg3GVcQZXuPxIaOAFMNVewNK0pz4x3LAdMvdyKotOFbIr74KnbEFXHv3z7TnKVbjua0IKX7i3Ce47uYO5/+Czg0q2LMPtvn5OKBpe3a/IfLPhRHvWv5nC+9HXq4Papd61jCbXrG0dni0OrSuzVGVNotYnPtmE+NKmG94wMfiWcGi3dMWTDf9lXkbriFA+sDQn7xdUbNwC9142SXbN8zQlBHPX+282tona15C+Di6mJEeLVup4yOuFdFm5O7bZXv52AXpgcNoodvye5Ox3grZ/hzyQgnNCKZg1ZXgKhvyo58HL9Px1cPgHofz2fbkLcUE7j81LKncfOBdKmvfXVGu1Vh3fM++lb5fHGs2R/4yf9m0oF4dt/EMoZ4cd+35AcFjYrIrBzxQb8x8dhm3XYZMfzG4Y2xGzE+zvSVqyMkG2eOPf/wVQSwMEFAACAAgAL5IoWeohDhNLAAAAbAAAABsAAAB1bml2ZXJzYWwvdW5pdmVyc2FsLnBuZy54bWyzsa/IzVEoSy0qzszPs1Uy1DNQsrfj5bIpKEoty0wtV6gAigEFIUBJoRLINUJwyzNTSjKAQiYmFgjBjNTM9IwSoKiBhRlcVB9oKABQSwECAAAUAAIACACpflBPNmFYAkcDAADhCQAAFAAAAAAAAAABAAAAAAAAAAAAdW5pdmVyc2FsL3BsYXllci54bWxQSwECAAAUAAIACAAvkihZtTf0qBwFAADhEwAAHQAAAAAAAAABAAAAAAB5AwAAdW5pdmVyc2FsL2NvbW1vbl9tZXNzYWdlcy5sbmdQSwECAAAUAAIACAAvkihZFR5gG6MAAAB/AQAALgAAAAAAAAABAAAAAADQCAAAdW5pdmVyc2FsL3BsYXliYWNrX2FuZF9uYXZpZ2F0aW9uX3NldHRpbmdzLnhtbFBLAQIAABQAAgAIAC+SKFl0STUfPAQAAAwVAAAnAAAAAAAAAAEAAAAAAL8JAAB1bml2ZXJzYWwvZmxhc2hfcHVibGlzaGluZ19zZXR0aW5ncy54bWxQSwECAAAUAAIACAAvkihZN4uHansDAACsDAAAIQAAAAAAAAABAAAAAABADgAAdW5pdmVyc2FsL2ZsYXNoX3NraW5fc2V0dGluZ3MueG1sUEsBAgAAFAACAAgAL5IoWaavViM2BAAAlhQAACYAAAAAAAAAAQAAAAAA+hEAAHVuaXZlcnNhbC9odG1sX3B1Ymxpc2hpbmdfc2V0dGluZ3MueG1sUEsBAgAAFAACAAgAL5IoWSYPfuiwAQAAbwYAAB8AAAAAAAAAAQAAAAAAdBYAAHVuaXZlcnNhbC9odG1sX3NraW5fc2V0dGluZ3MuanNQSwECAAAUAAIACAAvkihZFQaV5GsAAABvAAAAHAAAAAAAAAABAAAAAABhGAAAdW5pdmVyc2FsL2xvY2FsX3NldHRpbmdzLnhtbFBLAQIAABQAAgAIAC+SKFnCG66ZaBIAAPdNAAAXAAAAAAAAAAAAAAAAAAYZAAB1bml2ZXJzYWwvdW5pdmVyc2FsLnBuZ1BLAQIAABQAAgAIAC+SKFnqIQ4TSwAAAGwAAAAbAAAAAAAAAAEAAAAAAKMrAAB1bml2ZXJzYWwvdW5pdmVyc2FsLnBuZy54bWxQSwUGAAAAAAoACgAGAwAAJywAAAAA"/>
  <p:tag name="ISPRING_LMS_API_VERSION" val="SCORM 1.2"/>
  <p:tag name="ISPRING_ULTRA_SCORM_COURSE_ID" val="21032882-F803-4BE4-AE61-062DB85D4B8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007F\uFFFD\uFFFD{A396230D-9A3A-426D-B380-67D82CDE4863}&quot;,&quot;C:\\Users\\pantelis\\Documents\\MHAPPS\\French\\Training material for ETA 09_Fr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ETA 9.3 Session d_auto-apprentissage"/>
  <p:tag name="ISPRING_FIRST_PUBLI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999</Words>
  <Application>Microsoft Office PowerPoint</Application>
  <PresentationFormat>Ευρεία οθόνη</PresentationFormat>
  <Paragraphs>169</Paragraphs>
  <Slides>17</Slides>
  <Notes>17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17</vt:i4>
      </vt:variant>
    </vt:vector>
  </HeadingPairs>
  <TitlesOfParts>
    <vt:vector size="25" baseType="lpstr">
      <vt:lpstr>Noto Sans Symbols</vt:lpstr>
      <vt:lpstr>Arial</vt:lpstr>
      <vt:lpstr>Impact</vt:lpstr>
      <vt:lpstr>Gill Sans</vt:lpstr>
      <vt:lpstr>Roboto</vt:lpstr>
      <vt:lpstr>Calibri</vt:lpstr>
      <vt:lpstr>Θέμα του Office</vt:lpstr>
      <vt:lpstr>Θέμα του Office</vt:lpstr>
      <vt:lpstr>Παρουσίαση του PowerPoint</vt:lpstr>
      <vt:lpstr>Partenaires</vt:lpstr>
      <vt:lpstr>Session d'auto-apprentissage :  Contenu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Ressource d'auto-apprentissage supplémentaire : "Modèle de journal de l'utilisateur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ETA 9.3 Session d_auto-apprentissage</dc:title>
  <dc:creator>pantelis bbalaouras</dc:creator>
  <cp:lastModifiedBy>pantelis</cp:lastModifiedBy>
  <cp:revision>6</cp:revision>
  <dcterms:created xsi:type="dcterms:W3CDTF">2020-06-02T13:31:56Z</dcterms:created>
  <dcterms:modified xsi:type="dcterms:W3CDTF">2024-09-08T15:17:55Z</dcterms:modified>
</cp:coreProperties>
</file>