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5" r:id="rId2"/>
  </p:sldMasterIdLst>
  <p:notesMasterIdLst>
    <p:notesMasterId r:id="rId12"/>
  </p:notesMasterIdLst>
  <p:sldIdLst>
    <p:sldId id="256" r:id="rId3"/>
    <p:sldId id="257" r:id="rId4"/>
    <p:sldId id="258" r:id="rId5"/>
    <p:sldId id="259" r:id="rId6"/>
    <p:sldId id="260" r:id="rId7"/>
    <p:sldId id="261" r:id="rId8"/>
    <p:sldId id="262" r:id="rId9"/>
    <p:sldId id="263" r:id="rId10"/>
    <p:sldId id="264" r:id="rId11"/>
  </p:sldIdLst>
  <p:sldSz cx="12192000" cy="6858000"/>
  <p:notesSz cx="6858000" cy="9144000"/>
  <p:embeddedFontLst>
    <p:embeddedFont>
      <p:font typeface="Impact" panose="020B0806030902050204" pitchFamily="34" charset="0"/>
      <p:regular r:id="rId13"/>
    </p:embeddedFont>
    <p:embeddedFont>
      <p:font typeface="Gill Sans" panose="020B0604020202020204" charset="0"/>
      <p:regular r:id="rId14"/>
      <p:bold r:id="rId15"/>
    </p:embeddedFont>
    <p:embeddedFont>
      <p:font typeface="Roboto" panose="02000000000000000000" pitchFamily="2" charset="0"/>
      <p:regular r:id="rId16"/>
      <p:bold r:id="rId17"/>
      <p:italic r:id="rId18"/>
      <p:boldItalic r:id="rId19"/>
    </p:embeddedFont>
    <p:embeddedFont>
      <p:font typeface="Calibri" panose="020F0502020204030204" pitchFamily="34" charset="0"/>
      <p:regular r:id="rId20"/>
      <p:bold r:id="rId21"/>
      <p:italic r:id="rId22"/>
      <p:boldItalic r:id="rId23"/>
    </p:embeddedFont>
  </p:embeddedFontLst>
  <p:custDataLst>
    <p:tags r:id="rId24"/>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5" roundtripDataSignature="AMtx7mgwE78xBNcrU8Otvk4zZlMWDrF7W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9.fntdata"/><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5"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 name="Google Shape;5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 name="Google Shape;8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Correct D</a:t>
            </a:r>
            <a:endParaRPr/>
          </a:p>
        </p:txBody>
      </p:sp>
      <p:sp>
        <p:nvSpPr>
          <p:cNvPr id="124" name="Google Shape;12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Correct : D</a:t>
            </a:r>
            <a:endParaRPr/>
          </a:p>
        </p:txBody>
      </p:sp>
      <p:sp>
        <p:nvSpPr>
          <p:cNvPr id="138" name="Google Shape;13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Vrai</a:t>
            </a:r>
            <a:endParaRPr/>
          </a:p>
        </p:txBody>
      </p:sp>
      <p:sp>
        <p:nvSpPr>
          <p:cNvPr id="152" name="Google Shape;15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Faux</a:t>
            </a:r>
            <a:endParaRPr/>
          </a:p>
        </p:txBody>
      </p:sp>
      <p:sp>
        <p:nvSpPr>
          <p:cNvPr id="163" name="Google Shape;16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Vrai</a:t>
            </a:r>
            <a:endParaRPr/>
          </a:p>
        </p:txBody>
      </p:sp>
      <p:sp>
        <p:nvSpPr>
          <p:cNvPr id="174" name="Google Shape;17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2"/>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2. Empower</a:t>
            </a:r>
            <a:endParaRPr/>
          </a:p>
        </p:txBody>
      </p:sp>
      <p:sp>
        <p:nvSpPr>
          <p:cNvPr id="20" name="Google Shape;20;p12"/>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3. Participate</a:t>
            </a:r>
            <a:endParaRPr/>
          </a:p>
        </p:txBody>
      </p:sp>
      <p:sp>
        <p:nvSpPr>
          <p:cNvPr id="21" name="Google Shape;21;p12"/>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FFFFFF"/>
                </a:solidFill>
                <a:latin typeface="Impact"/>
                <a:ea typeface="Impact"/>
                <a:cs typeface="Impact"/>
                <a:sym typeface="Impact"/>
              </a:rPr>
              <a:t>1. Prevent</a:t>
            </a:r>
            <a:endParaRPr/>
          </a:p>
        </p:txBody>
      </p:sp>
      <p:pic>
        <p:nvPicPr>
          <p:cNvPr id="22" name="Google Shape;22;p12"/>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4" name="Google Shape;24;p12"/>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5" name="Google Shape;25;p1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Unit slide single column" type="obj">
  <p:cSld name="OBJECT">
    <p:spTree>
      <p:nvGrpSpPr>
        <p:cNvPr id="1" name="Shape 26"/>
        <p:cNvGrpSpPr/>
        <p:nvPr/>
      </p:nvGrpSpPr>
      <p:grpSpPr>
        <a:xfrm>
          <a:off x="0" y="0"/>
          <a:ext cx="0" cy="0"/>
          <a:chOff x="0" y="0"/>
          <a:chExt cx="0" cy="0"/>
        </a:xfrm>
      </p:grpSpPr>
      <p:sp>
        <p:nvSpPr>
          <p:cNvPr id="27" name="Google Shape;27;p13"/>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13"/>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9" name="Google Shape;29;p13"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30" name="Google Shape;30;p13"/>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4.3</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a:t>
            </a:r>
            <a:r>
              <a:rPr lang="en-US" sz="1800">
                <a:solidFill>
                  <a:srgbClr val="7F7F7F"/>
                </a:solidFill>
                <a:latin typeface="Calibri"/>
                <a:ea typeface="Calibri"/>
                <a:cs typeface="Calibri"/>
                <a:sym typeface="Calibri"/>
              </a:rPr>
              <a:t>Health apps for rest routines</a:t>
            </a:r>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31"/>
        <p:cNvGrpSpPr/>
        <p:nvPr/>
      </p:nvGrpSpPr>
      <p:grpSpPr>
        <a:xfrm>
          <a:off x="0" y="0"/>
          <a:ext cx="0" cy="0"/>
          <a:chOff x="0" y="0"/>
          <a:chExt cx="0" cy="0"/>
        </a:xfrm>
      </p:grpSpPr>
      <p:sp>
        <p:nvSpPr>
          <p:cNvPr id="32" name="Google Shape;32;p16"/>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a:solidFill>
                <a:schemeClr val="dk1"/>
              </a:solidFill>
              <a:latin typeface="Calibri"/>
              <a:ea typeface="Calibri"/>
              <a:cs typeface="Calibri"/>
              <a:sym typeface="Calibri"/>
            </a:endParaRPr>
          </a:p>
        </p:txBody>
      </p:sp>
      <p:sp>
        <p:nvSpPr>
          <p:cNvPr id="33" name="Google Shape;33;p16"/>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16"/>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 name="Google Shape;35;p16"/>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6" name="Google Shape;36;p16"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8"/>
        <p:cNvGrpSpPr/>
        <p:nvPr/>
      </p:nvGrpSpPr>
      <p:grpSpPr>
        <a:xfrm>
          <a:off x="0" y="0"/>
          <a:ext cx="0" cy="0"/>
          <a:chOff x="0" y="0"/>
          <a:chExt cx="0" cy="0"/>
        </a:xfrm>
      </p:grpSpPr>
      <p:sp>
        <p:nvSpPr>
          <p:cNvPr id="39" name="Google Shape;39;p17"/>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17"/>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7"/>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2" name="Google Shape;42;p17"/>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43" name="Google Shape;43;p17"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45"/>
        <p:cNvGrpSpPr/>
        <p:nvPr/>
      </p:nvGrpSpPr>
      <p:grpSpPr>
        <a:xfrm>
          <a:off x="0" y="0"/>
          <a:ext cx="0" cy="0"/>
          <a:chOff x="0" y="0"/>
          <a:chExt cx="0" cy="0"/>
        </a:xfrm>
      </p:grpSpPr>
      <p:sp>
        <p:nvSpPr>
          <p:cNvPr id="46" name="Google Shape;46;p18"/>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8"/>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8"/>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4.3</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a:t>
            </a:r>
            <a:r>
              <a:rPr lang="en-US" sz="1800">
                <a:solidFill>
                  <a:srgbClr val="7F7F7F"/>
                </a:solidFill>
                <a:latin typeface="Calibri"/>
                <a:ea typeface="Calibri"/>
                <a:cs typeface="Calibri"/>
                <a:sym typeface="Calibri"/>
              </a:rPr>
              <a:t>Health apps for rest routines</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55"/>
        <p:cNvGrpSpPr/>
        <p:nvPr/>
      </p:nvGrpSpPr>
      <p:grpSpPr>
        <a:xfrm>
          <a:off x="0" y="0"/>
          <a:ext cx="0" cy="0"/>
          <a:chOff x="0" y="0"/>
          <a:chExt cx="0" cy="0"/>
        </a:xfrm>
      </p:grpSpPr>
      <p:pic>
        <p:nvPicPr>
          <p:cNvPr id="56" name="Google Shape;56;p15"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0"/>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1" name="Google Shape;51;p14"/>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2" name="Google Shape;5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3" name="Google Shape;5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4" name="Google Shape;5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6"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image" Target="../media/image6.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3.jpg"/><Relationship Id="rId18" Type="http://schemas.openxmlformats.org/officeDocument/2006/relationships/hyperlink" Target="http://www.amsed.fr/" TargetMode="External"/><Relationship Id="rId3" Type="http://schemas.openxmlformats.org/officeDocument/2006/relationships/image" Target="../media/image8.jpg"/><Relationship Id="rId21" Type="http://schemas.openxmlformats.org/officeDocument/2006/relationships/image" Target="../media/image17.jpg"/><Relationship Id="rId7" Type="http://schemas.openxmlformats.org/officeDocument/2006/relationships/image" Target="../media/image10.jpg"/><Relationship Id="rId12" Type="http://schemas.openxmlformats.org/officeDocument/2006/relationships/hyperlink" Target="https://www.media-k.eu/" TargetMode="External"/><Relationship Id="rId17" Type="http://schemas.openxmlformats.org/officeDocument/2006/relationships/image" Target="../media/image15.png"/><Relationship Id="rId2" Type="http://schemas.openxmlformats.org/officeDocument/2006/relationships/notesSlide" Target="../notesSlides/notesSlide2.xml"/><Relationship Id="rId16" Type="http://schemas.openxmlformats.org/officeDocument/2006/relationships/image" Target="../media/image14.png"/><Relationship Id="rId20"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2.jpg"/><Relationship Id="rId5" Type="http://schemas.openxmlformats.org/officeDocument/2006/relationships/image" Target="../media/image9.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1.jpg"/><Relationship Id="rId14" Type="http://schemas.openxmlformats.org/officeDocument/2006/relationships/hyperlink" Target="https://www.oxfamitalia.org/" TargetMode="External"/><Relationship Id="rId22"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
          <p:cNvSpPr txBox="1"/>
          <p:nvPr/>
        </p:nvSpPr>
        <p:spPr>
          <a:xfrm>
            <a:off x="4310344" y="3513902"/>
            <a:ext cx="7307007" cy="201577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a:solidFill>
                  <a:srgbClr val="C00000"/>
                </a:solidFill>
                <a:latin typeface="Calibri"/>
                <a:ea typeface="Calibri"/>
                <a:cs typeface="Calibri"/>
                <a:sym typeface="Calibri"/>
              </a:rPr>
              <a:t>Module 4 - Session d'auto-apprentissage </a:t>
            </a:r>
            <a:r>
              <a:rPr lang="en-US" sz="2400" b="1" i="0" u="none" strike="noStrike" cap="none">
                <a:solidFill>
                  <a:srgbClr val="C00000"/>
                </a:solidFill>
                <a:latin typeface="Calibri"/>
                <a:ea typeface="Calibri"/>
                <a:cs typeface="Calibri"/>
                <a:sym typeface="Calibri"/>
              </a:rPr>
              <a:t>(4.3)</a:t>
            </a:r>
            <a:r>
              <a:rPr lang="en-US" sz="2400" b="1" i="0" u="none" strike="noStrike" cap="none">
                <a:solidFill>
                  <a:schemeClr val="dk1"/>
                </a:solidFill>
                <a:latin typeface="Calibri"/>
                <a:ea typeface="Calibri"/>
                <a:cs typeface="Calibri"/>
                <a:sym typeface="Calibri"/>
              </a:rPr>
              <a:t/>
            </a:r>
            <a:br>
              <a:rPr lang="en-US" sz="2400" b="1" i="0" u="none" strike="noStrike" cap="none">
                <a:solidFill>
                  <a:schemeClr val="dk1"/>
                </a:solidFill>
                <a:latin typeface="Calibri"/>
                <a:ea typeface="Calibri"/>
                <a:cs typeface="Calibri"/>
                <a:sym typeface="Calibri"/>
              </a:rPr>
            </a:br>
            <a:r>
              <a:rPr lang="en-US" sz="3400" b="1" i="0" u="none" strike="noStrike" cap="none">
                <a:solidFill>
                  <a:schemeClr val="dk1"/>
                </a:solidFill>
                <a:latin typeface="Calibri"/>
                <a:ea typeface="Calibri"/>
                <a:cs typeface="Calibri"/>
                <a:sym typeface="Calibri"/>
              </a:rPr>
              <a:t>Apps de santé pour les routines de repos</a:t>
            </a:r>
            <a:endParaRPr/>
          </a:p>
        </p:txBody>
      </p:sp>
      <p:sp>
        <p:nvSpPr>
          <p:cNvPr id="62" name="Google Shape;62;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63" name="Google Shape;63;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64" name="Google Shape;64;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65" name="Google Shape;65;p1"/>
          <p:cNvSpPr/>
          <p:nvPr/>
        </p:nvSpPr>
        <p:spPr>
          <a:xfrm>
            <a:off x="-2" y="3170974"/>
            <a:ext cx="722376" cy="868136"/>
          </a:xfrm>
          <a:prstGeom prst="rect">
            <a:avLst/>
          </a:prstGeom>
          <a:solidFill>
            <a:srgbClr val="C01E24"/>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i="0" u="none" strike="noStrike" cap="none">
                <a:solidFill>
                  <a:srgbClr val="F2F2F2"/>
                </a:solidFill>
                <a:latin typeface="Calibri"/>
                <a:ea typeface="Calibri"/>
                <a:cs typeface="Calibri"/>
                <a:sym typeface="Calibri"/>
              </a:rPr>
              <a:t>4</a:t>
            </a:r>
            <a:endParaRPr sz="2400" b="1" i="0" u="none" strike="noStrike" cap="none">
              <a:solidFill>
                <a:srgbClr val="F2F2F2"/>
              </a:solidFill>
              <a:latin typeface="Calibri"/>
              <a:ea typeface="Calibri"/>
              <a:cs typeface="Calibri"/>
              <a:sym typeface="Calibri"/>
            </a:endParaRPr>
          </a:p>
        </p:txBody>
      </p:sp>
      <p:sp>
        <p:nvSpPr>
          <p:cNvPr id="66" name="Google Shape;66;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67" name="Google Shape;67;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68" name="Google Shape;68;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0" i="0" u="none" strike="noStrike" cap="none">
                <a:solidFill>
                  <a:srgbClr val="ABC7F1"/>
                </a:solidFill>
                <a:latin typeface="Calibri"/>
                <a:ea typeface="Calibri"/>
                <a:cs typeface="Calibri"/>
                <a:sym typeface="Calibri"/>
              </a:rPr>
              <a:t>https://apps4health.eu/</a:t>
            </a:r>
            <a:endParaRPr/>
          </a:p>
        </p:txBody>
      </p:sp>
      <p:pic>
        <p:nvPicPr>
          <p:cNvPr id="69" name="Google Shape;69;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0" name="Google Shape;70;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71" name="Google Shape;71;p1"/>
          <p:cNvSpPr/>
          <p:nvPr/>
        </p:nvSpPr>
        <p:spPr>
          <a:xfrm>
            <a:off x="510" y="490374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6</a:t>
            </a:r>
            <a:endParaRPr sz="2400" b="0" i="0" u="none" strike="noStrike" cap="none">
              <a:solidFill>
                <a:schemeClr val="lt1"/>
              </a:solidFill>
              <a:latin typeface="Calibri"/>
              <a:ea typeface="Calibri"/>
              <a:cs typeface="Calibri"/>
              <a:sym typeface="Calibri"/>
            </a:endParaRPr>
          </a:p>
        </p:txBody>
      </p:sp>
      <p:pic>
        <p:nvPicPr>
          <p:cNvPr id="72" name="Google Shape;72;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73" name="Google Shape;73;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74" name="Google Shape;74;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75" name="Google Shape;75;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76" name="Google Shape;76;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77" name="Google Shape;77;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78" name="Google Shape;78;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79" name="Google Shape;79;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u="none" strike="noStrike" cap="none">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b="0" i="0" u="none" strike="noStrike" cap="none">
              <a:solidFill>
                <a:srgbClr val="DDEAF6"/>
              </a:solidFill>
              <a:latin typeface="Calibri"/>
              <a:ea typeface="Calibri"/>
              <a:cs typeface="Calibri"/>
              <a:sym typeface="Calibri"/>
            </a:endParaRPr>
          </a:p>
        </p:txBody>
      </p:sp>
      <p:pic>
        <p:nvPicPr>
          <p:cNvPr id="80" name="Google Shape;80;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87" name="Google Shape;87;p2"/>
          <p:cNvGrpSpPr/>
          <p:nvPr/>
        </p:nvGrpSpPr>
        <p:grpSpPr>
          <a:xfrm>
            <a:off x="6606686" y="1812884"/>
            <a:ext cx="6096000" cy="1677637"/>
            <a:chOff x="-1066801" y="1523553"/>
            <a:chExt cx="6096000" cy="1677637"/>
          </a:xfrm>
        </p:grpSpPr>
        <p:pic>
          <p:nvPicPr>
            <p:cNvPr id="88" name="Google Shape;88;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89" name="Google Shape;89;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u="none" strike="noStrike" cap="none">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ahyp="http://schemas.microsoft.com/office/drawing/2018/hyperlinkcolor" xmlns=""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90" name="Google Shape;90;p2"/>
          <p:cNvGrpSpPr/>
          <p:nvPr/>
        </p:nvGrpSpPr>
        <p:grpSpPr>
          <a:xfrm>
            <a:off x="3483817" y="4504058"/>
            <a:ext cx="6629400" cy="1738414"/>
            <a:chOff x="2579204" y="1882706"/>
            <a:chExt cx="6629400" cy="1738414"/>
          </a:xfrm>
        </p:grpSpPr>
        <p:pic>
          <p:nvPicPr>
            <p:cNvPr id="91" name="Google Shape;91;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2" name="Google Shape;92;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ahyp="http://schemas.microsoft.com/office/drawing/2018/hyperlinkcolor" xmlns=""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93" name="Google Shape;93;p2"/>
          <p:cNvGrpSpPr/>
          <p:nvPr/>
        </p:nvGrpSpPr>
        <p:grpSpPr>
          <a:xfrm>
            <a:off x="3020318" y="1776505"/>
            <a:ext cx="6634368" cy="1584248"/>
            <a:chOff x="6639106" y="2919412"/>
            <a:chExt cx="6634368" cy="1584248"/>
          </a:xfrm>
        </p:grpSpPr>
        <p:pic>
          <p:nvPicPr>
            <p:cNvPr id="94" name="Google Shape;94;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95" name="Google Shape;95;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ahyp="http://schemas.microsoft.com/office/drawing/2018/hyperlinkcolor" xmlns=""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96" name="Google Shape;96;p2"/>
          <p:cNvGrpSpPr/>
          <p:nvPr/>
        </p:nvGrpSpPr>
        <p:grpSpPr>
          <a:xfrm>
            <a:off x="-1974174" y="1729933"/>
            <a:ext cx="6952420" cy="1601615"/>
            <a:chOff x="-1240501" y="3160643"/>
            <a:chExt cx="6952420" cy="1601615"/>
          </a:xfrm>
        </p:grpSpPr>
        <p:pic>
          <p:nvPicPr>
            <p:cNvPr id="97" name="Google Shape;97;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98" name="Google Shape;98;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ahyp="http://schemas.microsoft.com/office/drawing/2018/hyperlinkcolor" xmlns=""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99" name="Google Shape;99;p2"/>
          <p:cNvGrpSpPr/>
          <p:nvPr/>
        </p:nvGrpSpPr>
        <p:grpSpPr>
          <a:xfrm>
            <a:off x="2776075" y="4478327"/>
            <a:ext cx="2543175" cy="1592961"/>
            <a:chOff x="4517932" y="3531206"/>
            <a:chExt cx="2543175" cy="1592961"/>
          </a:xfrm>
        </p:grpSpPr>
        <p:pic>
          <p:nvPicPr>
            <p:cNvPr id="100" name="Google Shape;100;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1" name="Google Shape;101;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ahyp="http://schemas.microsoft.com/office/drawing/2018/hyperlinkcolor" xmlns=""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02" name="Google Shape;102;p2"/>
          <p:cNvGrpSpPr/>
          <p:nvPr/>
        </p:nvGrpSpPr>
        <p:grpSpPr>
          <a:xfrm>
            <a:off x="2859813" y="1422238"/>
            <a:ext cx="1973150" cy="2726448"/>
            <a:chOff x="9320178" y="2976204"/>
            <a:chExt cx="1973150" cy="2726448"/>
          </a:xfrm>
        </p:grpSpPr>
        <p:pic>
          <p:nvPicPr>
            <p:cNvPr id="103" name="Google Shape;103;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04" name="Google Shape;104;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ahyp="http://schemas.microsoft.com/office/drawing/2018/hyperlinkcolor" xmlns=""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05" name="Google Shape;105;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ahyp="http://schemas.microsoft.com/office/drawing/2018/hyperlinkcolor" xmlns=""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06" name="Google Shape;106;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07" name="Google Shape;107;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08" name="Google Shape;108;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ahyp="http://schemas.microsoft.com/office/drawing/2018/hyperlinkcolor" xmlns=""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09" name="Google Shape;109;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ahyp="http://schemas.microsoft.com/office/drawing/2018/hyperlinkcolor" xmlns=""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10" name="Google Shape;110;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11" name="Google Shape;111;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12" name="Google Shape;112;p2"/>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3"/>
          <p:cNvSpPr txBox="1">
            <a:spLocks noGrp="1"/>
          </p:cNvSpPr>
          <p:nvPr>
            <p:ph type="title"/>
          </p:nvPr>
        </p:nvSpPr>
        <p:spPr>
          <a:xfrm>
            <a:off x="838200" y="466350"/>
            <a:ext cx="10515600" cy="13257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Gill Sans"/>
              <a:buNone/>
            </a:pPr>
            <a:r>
              <a:rPr lang="en-US" sz="5400"/>
              <a:t>Session d'auto-apprentissage :  Contenu</a:t>
            </a:r>
            <a:endParaRPr sz="5400"/>
          </a:p>
        </p:txBody>
      </p:sp>
      <p:pic>
        <p:nvPicPr>
          <p:cNvPr id="119" name="Google Shape;119;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
        <p:nvSpPr>
          <p:cNvPr id="120" name="Google Shape;120;p3"/>
          <p:cNvSpPr txBox="1"/>
          <p:nvPr/>
        </p:nvSpPr>
        <p:spPr>
          <a:xfrm>
            <a:off x="1512006" y="2196661"/>
            <a:ext cx="4431594"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1. Quiz et auto-évaluation</a:t>
            </a:r>
            <a:endParaRPr sz="2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4"/>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Une routine de repos est...</a:t>
            </a:r>
            <a:endParaRPr sz="2000" b="1">
              <a:solidFill>
                <a:srgbClr val="203864"/>
              </a:solidFill>
              <a:latin typeface="Calibri"/>
              <a:ea typeface="Calibri"/>
              <a:cs typeface="Calibri"/>
              <a:sym typeface="Calibri"/>
            </a:endParaRPr>
          </a:p>
        </p:txBody>
      </p:sp>
      <p:sp>
        <p:nvSpPr>
          <p:cNvPr id="131" name="Google Shape;131;p4"/>
          <p:cNvSpPr txBox="1"/>
          <p:nvPr/>
        </p:nvSpPr>
        <p:spPr>
          <a:xfrm>
            <a:off x="2112597" y="1987425"/>
            <a:ext cx="3012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Calibri"/>
                <a:ea typeface="Calibri"/>
                <a:cs typeface="Calibri"/>
                <a:sym typeface="Calibri"/>
              </a:rPr>
              <a:t>Une seule réponse est correcte !</a:t>
            </a:r>
            <a:endParaRPr sz="1400" i="1">
              <a:solidFill>
                <a:schemeClr val="dk1"/>
              </a:solidFill>
              <a:latin typeface="Calibri"/>
              <a:ea typeface="Calibri"/>
              <a:cs typeface="Calibri"/>
              <a:sym typeface="Calibri"/>
            </a:endParaRPr>
          </a:p>
        </p:txBody>
      </p:sp>
      <p:sp>
        <p:nvSpPr>
          <p:cNvPr id="132" name="Google Shape;132;p4"/>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3" name="Google Shape;133;p4"/>
          <p:cNvSpPr txBox="1"/>
          <p:nvPr/>
        </p:nvSpPr>
        <p:spPr>
          <a:xfrm>
            <a:off x="660600" y="-3925"/>
            <a:ext cx="46245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a:solidFill>
                  <a:srgbClr val="000000"/>
                </a:solidFill>
                <a:latin typeface="Calibri"/>
                <a:ea typeface="Calibri"/>
                <a:cs typeface="Calibri"/>
                <a:sym typeface="Calibri"/>
              </a:rPr>
              <a:t>Des applications de santé pour se reposer</a:t>
            </a:r>
            <a:endParaRPr sz="1200"/>
          </a:p>
        </p:txBody>
      </p:sp>
      <p:sp>
        <p:nvSpPr>
          <p:cNvPr id="134" name="Google Shape;134;p4"/>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Calibri"/>
                <a:ea typeface="Calibri"/>
                <a:cs typeface="Calibri"/>
                <a:sym typeface="Calibri"/>
              </a:rPr>
              <a:t>4.3</a:t>
            </a:r>
            <a:endParaRPr sz="20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12597" y="288295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A. </a:t>
            </a:r>
            <a:r>
              <a:rPr lang="fr-FR" sz="1800" dirty="0">
                <a:latin typeface="Calibri"/>
                <a:ea typeface="Calibri"/>
                <a:cs typeface="Calibri"/>
                <a:sym typeface="Calibri"/>
              </a:rPr>
              <a:t>Éteindre les écrans avant le coucher</a:t>
            </a:r>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41672" y="2882954"/>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B. </a:t>
            </a:r>
            <a:r>
              <a:rPr lang="fr-FR" sz="1800" dirty="0">
                <a:latin typeface="Calibri"/>
                <a:ea typeface="Calibri"/>
                <a:cs typeface="Calibri"/>
                <a:sym typeface="Calibri"/>
              </a:rPr>
              <a:t>Passer du temps sur son téléphone portable pour s'endormir</a:t>
            </a:r>
          </a:p>
        </p:txBody>
      </p:sp>
      <p:sp>
        <p:nvSpPr>
          <p:cNvPr id="13" name="Ορθογώνιο 12">
            <a:extLst>
              <a:ext uri="{FF2B5EF4-FFF2-40B4-BE49-F238E27FC236}">
                <a16:creationId xmlns:a16="http://schemas.microsoft.com/office/drawing/2014/main" id="{B08E9EB4-6838-4FCD-B853-E6E51FCAD438}"/>
              </a:ext>
            </a:extLst>
          </p:cNvPr>
          <p:cNvSpPr/>
          <p:nvPr/>
        </p:nvSpPr>
        <p:spPr>
          <a:xfrm>
            <a:off x="2112597" y="413073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C. </a:t>
            </a:r>
            <a:r>
              <a:rPr lang="en-US" sz="1800" dirty="0" err="1">
                <a:latin typeface="Calibri"/>
                <a:ea typeface="Calibri"/>
                <a:cs typeface="Calibri"/>
                <a:sym typeface="Calibri"/>
              </a:rPr>
              <a:t>Allumer</a:t>
            </a:r>
            <a:r>
              <a:rPr lang="en-US" sz="1800" dirty="0">
                <a:latin typeface="Calibri"/>
                <a:ea typeface="Calibri"/>
                <a:cs typeface="Calibri"/>
                <a:sym typeface="Calibri"/>
              </a:rPr>
              <a:t> les </a:t>
            </a:r>
            <a:r>
              <a:rPr lang="en-US" sz="1800" dirty="0" err="1">
                <a:latin typeface="Calibri"/>
                <a:ea typeface="Calibri"/>
                <a:cs typeface="Calibri"/>
                <a:sym typeface="Calibri"/>
              </a:rPr>
              <a:t>lumières</a:t>
            </a:r>
            <a:r>
              <a:rPr lang="en-US" sz="1800" dirty="0">
                <a:latin typeface="Calibri"/>
                <a:ea typeface="Calibri"/>
                <a:cs typeface="Calibri"/>
                <a:sym typeface="Calibri"/>
              </a:rPr>
              <a:t> </a:t>
            </a:r>
          </a:p>
        </p:txBody>
      </p:sp>
      <p:sp>
        <p:nvSpPr>
          <p:cNvPr id="14" name="Ορθογώνιο 13">
            <a:extLst>
              <a:ext uri="{FF2B5EF4-FFF2-40B4-BE49-F238E27FC236}">
                <a16:creationId xmlns:a16="http://schemas.microsoft.com/office/drawing/2014/main" id="{330EFFD1-979D-4EE1-BDD9-918267F048CC}"/>
              </a:ext>
            </a:extLst>
          </p:cNvPr>
          <p:cNvSpPr/>
          <p:nvPr/>
        </p:nvSpPr>
        <p:spPr>
          <a:xfrm>
            <a:off x="6141672" y="413073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D. </a:t>
            </a:r>
            <a:r>
              <a:rPr lang="fr-FR" sz="1800" dirty="0">
                <a:latin typeface="Calibri"/>
                <a:ea typeface="Calibri"/>
                <a:cs typeface="Calibri"/>
                <a:sym typeface="Calibri"/>
              </a:rPr>
              <a:t>. Une série d'activités avant le </a:t>
            </a:r>
            <a:r>
              <a:rPr lang="fr-FR" sz="1800" dirty="0" smtClean="0">
                <a:latin typeface="Calibri"/>
                <a:ea typeface="Calibri"/>
                <a:cs typeface="Calibri"/>
                <a:sym typeface="Calibri"/>
              </a:rPr>
              <a:t>coucher</a:t>
            </a:r>
            <a:endParaRPr lang="fr-FR" sz="1800" dirty="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5"/>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Les avantages d'une routine de sommeil sont...</a:t>
            </a:r>
            <a:endParaRPr sz="2000" b="1">
              <a:solidFill>
                <a:srgbClr val="203864"/>
              </a:solidFill>
              <a:latin typeface="Calibri"/>
              <a:ea typeface="Calibri"/>
              <a:cs typeface="Calibri"/>
              <a:sym typeface="Calibri"/>
            </a:endParaRPr>
          </a:p>
        </p:txBody>
      </p:sp>
      <p:sp>
        <p:nvSpPr>
          <p:cNvPr id="145" name="Google Shape;145;p5"/>
          <p:cNvSpPr txBox="1"/>
          <p:nvPr/>
        </p:nvSpPr>
        <p:spPr>
          <a:xfrm>
            <a:off x="2112597" y="1987425"/>
            <a:ext cx="32271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Calibri"/>
                <a:ea typeface="Calibri"/>
                <a:cs typeface="Calibri"/>
                <a:sym typeface="Calibri"/>
              </a:rPr>
              <a:t>Une seule réponse est correcte !</a:t>
            </a:r>
            <a:endParaRPr sz="1400" i="1">
              <a:solidFill>
                <a:schemeClr val="dk1"/>
              </a:solidFill>
              <a:latin typeface="Calibri"/>
              <a:ea typeface="Calibri"/>
              <a:cs typeface="Calibri"/>
              <a:sym typeface="Calibri"/>
            </a:endParaRPr>
          </a:p>
        </p:txBody>
      </p:sp>
      <p:sp>
        <p:nvSpPr>
          <p:cNvPr id="146" name="Google Shape;146;p5"/>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7" name="Google Shape;147;p5"/>
          <p:cNvSpPr txBox="1"/>
          <p:nvPr/>
        </p:nvSpPr>
        <p:spPr>
          <a:xfrm>
            <a:off x="660600" y="-3925"/>
            <a:ext cx="46245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a:solidFill>
                  <a:srgbClr val="000000"/>
                </a:solidFill>
                <a:latin typeface="Calibri"/>
                <a:ea typeface="Calibri"/>
                <a:cs typeface="Calibri"/>
                <a:sym typeface="Calibri"/>
              </a:rPr>
              <a:t>Des applications de santé pour se reposer</a:t>
            </a:r>
            <a:endParaRPr sz="1200"/>
          </a:p>
        </p:txBody>
      </p:sp>
      <p:sp>
        <p:nvSpPr>
          <p:cNvPr id="148" name="Google Shape;148;p5"/>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Calibri"/>
                <a:ea typeface="Calibri"/>
                <a:cs typeface="Calibri"/>
                <a:sym typeface="Calibri"/>
              </a:rPr>
              <a:t>4.3</a:t>
            </a:r>
            <a:endParaRPr sz="20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05025" y="284905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smtClean="0"/>
              <a:t>A. </a:t>
            </a:r>
            <a:r>
              <a:rPr lang="en-US" sz="1800" dirty="0" err="1">
                <a:latin typeface="Calibri"/>
                <a:ea typeface="Calibri"/>
                <a:cs typeface="Calibri"/>
                <a:sym typeface="Calibri"/>
              </a:rPr>
              <a:t>Régler</a:t>
            </a:r>
            <a:r>
              <a:rPr lang="en-US" sz="1800" dirty="0">
                <a:latin typeface="Calibri"/>
                <a:ea typeface="Calibri"/>
                <a:cs typeface="Calibri"/>
                <a:sym typeface="Calibri"/>
              </a:rPr>
              <a:t> </a:t>
            </a:r>
            <a:r>
              <a:rPr lang="en-US" sz="1800" dirty="0" err="1">
                <a:latin typeface="Calibri"/>
                <a:ea typeface="Calibri"/>
                <a:cs typeface="Calibri"/>
                <a:sym typeface="Calibri"/>
              </a:rPr>
              <a:t>notre</a:t>
            </a:r>
            <a:r>
              <a:rPr lang="en-US" sz="1800" dirty="0">
                <a:latin typeface="Calibri"/>
                <a:ea typeface="Calibri"/>
                <a:cs typeface="Calibri"/>
                <a:sym typeface="Calibri"/>
              </a:rPr>
              <a:t> </a:t>
            </a:r>
            <a:r>
              <a:rPr lang="en-US" sz="1800" dirty="0" err="1">
                <a:latin typeface="Calibri"/>
                <a:ea typeface="Calibri"/>
                <a:cs typeface="Calibri"/>
                <a:sym typeface="Calibri"/>
              </a:rPr>
              <a:t>horloge</a:t>
            </a:r>
            <a:r>
              <a:rPr lang="en-US" sz="1800" dirty="0">
                <a:latin typeface="Calibri"/>
                <a:ea typeface="Calibri"/>
                <a:cs typeface="Calibri"/>
                <a:sym typeface="Calibri"/>
              </a:rPr>
              <a:t> "</a:t>
            </a:r>
            <a:r>
              <a:rPr lang="en-US" sz="1800" dirty="0" err="1">
                <a:latin typeface="Calibri"/>
                <a:ea typeface="Calibri"/>
                <a:cs typeface="Calibri"/>
                <a:sym typeface="Calibri"/>
              </a:rPr>
              <a:t>biologique</a:t>
            </a:r>
            <a:endParaRPr lang="en-US" sz="1800" dirty="0"/>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34100" y="284905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B. </a:t>
            </a:r>
            <a:r>
              <a:rPr lang="en-US" sz="1800" dirty="0" err="1">
                <a:latin typeface="Calibri"/>
                <a:ea typeface="Calibri"/>
                <a:cs typeface="Calibri"/>
                <a:sym typeface="Calibri"/>
              </a:rPr>
              <a:t>Réduire</a:t>
            </a:r>
            <a:r>
              <a:rPr lang="en-US" sz="1800" dirty="0">
                <a:latin typeface="Calibri"/>
                <a:ea typeface="Calibri"/>
                <a:cs typeface="Calibri"/>
                <a:sym typeface="Calibri"/>
              </a:rPr>
              <a:t> le stress</a:t>
            </a:r>
            <a:endParaRPr lang="en-US" sz="1800" dirty="0"/>
          </a:p>
        </p:txBody>
      </p:sp>
      <p:sp>
        <p:nvSpPr>
          <p:cNvPr id="13" name="Ορθογώνιο 12">
            <a:extLst>
              <a:ext uri="{FF2B5EF4-FFF2-40B4-BE49-F238E27FC236}">
                <a16:creationId xmlns:a16="http://schemas.microsoft.com/office/drawing/2014/main" id="{B08E9EB4-6838-4FCD-B853-E6E51FCAD438}"/>
              </a:ext>
            </a:extLst>
          </p:cNvPr>
          <p:cNvSpPr/>
          <p:nvPr/>
        </p:nvSpPr>
        <p:spPr>
          <a:xfrm>
            <a:off x="2105025" y="409682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smtClean="0"/>
              <a:t>C. </a:t>
            </a:r>
            <a:r>
              <a:rPr lang="en-US" sz="1800" dirty="0" err="1">
                <a:latin typeface="Calibri"/>
                <a:ea typeface="Calibri"/>
                <a:cs typeface="Calibri"/>
                <a:sym typeface="Calibri"/>
              </a:rPr>
              <a:t>Améliorer</a:t>
            </a:r>
            <a:r>
              <a:rPr lang="en-US" sz="1800" dirty="0">
                <a:latin typeface="Calibri"/>
                <a:ea typeface="Calibri"/>
                <a:cs typeface="Calibri"/>
                <a:sym typeface="Calibri"/>
              </a:rPr>
              <a:t> </a:t>
            </a:r>
            <a:r>
              <a:rPr lang="en-US" sz="1800" dirty="0" err="1">
                <a:latin typeface="Calibri"/>
                <a:ea typeface="Calibri"/>
                <a:cs typeface="Calibri"/>
                <a:sym typeface="Calibri"/>
              </a:rPr>
              <a:t>notre</a:t>
            </a:r>
            <a:r>
              <a:rPr lang="en-US" sz="1800" dirty="0">
                <a:latin typeface="Calibri"/>
                <a:ea typeface="Calibri"/>
                <a:cs typeface="Calibri"/>
                <a:sym typeface="Calibri"/>
              </a:rPr>
              <a:t> </a:t>
            </a:r>
            <a:r>
              <a:rPr lang="en-US" sz="1800" dirty="0" err="1">
                <a:latin typeface="Calibri"/>
                <a:ea typeface="Calibri"/>
                <a:cs typeface="Calibri"/>
                <a:sym typeface="Calibri"/>
              </a:rPr>
              <a:t>humeur</a:t>
            </a:r>
            <a:endParaRPr lang="en-US" sz="1800" dirty="0"/>
          </a:p>
        </p:txBody>
      </p:sp>
      <p:sp>
        <p:nvSpPr>
          <p:cNvPr id="14" name="Ορθογώνιο 13">
            <a:extLst>
              <a:ext uri="{FF2B5EF4-FFF2-40B4-BE49-F238E27FC236}">
                <a16:creationId xmlns:a16="http://schemas.microsoft.com/office/drawing/2014/main" id="{330EFFD1-979D-4EE1-BDD9-918267F048CC}"/>
              </a:ext>
            </a:extLst>
          </p:cNvPr>
          <p:cNvSpPr/>
          <p:nvPr/>
        </p:nvSpPr>
        <p:spPr>
          <a:xfrm>
            <a:off x="6134100" y="409682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D. </a:t>
            </a:r>
            <a:r>
              <a:rPr lang="en-US" sz="1800" dirty="0" err="1">
                <a:latin typeface="Calibri"/>
                <a:ea typeface="Calibri"/>
                <a:cs typeface="Calibri"/>
                <a:sym typeface="Calibri"/>
              </a:rPr>
              <a:t>Toutes</a:t>
            </a:r>
            <a:r>
              <a:rPr lang="en-US" sz="1800" dirty="0">
                <a:latin typeface="Calibri"/>
                <a:ea typeface="Calibri"/>
                <a:cs typeface="Calibri"/>
                <a:sym typeface="Calibri"/>
              </a:rPr>
              <a:t> </a:t>
            </a:r>
            <a:r>
              <a:rPr lang="en-US" sz="1800" dirty="0" err="1">
                <a:latin typeface="Calibri"/>
                <a:ea typeface="Calibri"/>
                <a:cs typeface="Calibri"/>
                <a:sym typeface="Calibri"/>
              </a:rPr>
              <a:t>ces</a:t>
            </a:r>
            <a:r>
              <a:rPr lang="en-US" sz="1800" dirty="0">
                <a:latin typeface="Calibri"/>
                <a:ea typeface="Calibri"/>
                <a:cs typeface="Calibri"/>
                <a:sym typeface="Calibri"/>
              </a:rPr>
              <a:t> </a:t>
            </a:r>
            <a:r>
              <a:rPr lang="en-US" sz="1800" dirty="0" err="1">
                <a:latin typeface="Calibri"/>
                <a:ea typeface="Calibri"/>
                <a:cs typeface="Calibri"/>
                <a:sym typeface="Calibri"/>
              </a:rPr>
              <a:t>réponses</a:t>
            </a:r>
            <a:endParaRPr lang="el-G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6"/>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La réduction de la caféine est une pratique qui permet d'établir une routine de sommeil.</a:t>
            </a:r>
            <a:endParaRPr sz="2000" b="1">
              <a:solidFill>
                <a:srgbClr val="203864"/>
              </a:solidFill>
              <a:latin typeface="Calibri"/>
              <a:ea typeface="Calibri"/>
              <a:cs typeface="Calibri"/>
              <a:sym typeface="Calibri"/>
            </a:endParaRPr>
          </a:p>
        </p:txBody>
      </p:sp>
      <p:sp>
        <p:nvSpPr>
          <p:cNvPr id="157" name="Google Shape;157;p6"/>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8" name="Google Shape;158;p6"/>
          <p:cNvSpPr txBox="1"/>
          <p:nvPr/>
        </p:nvSpPr>
        <p:spPr>
          <a:xfrm>
            <a:off x="660600" y="-3925"/>
            <a:ext cx="46245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a:solidFill>
                  <a:srgbClr val="000000"/>
                </a:solidFill>
                <a:latin typeface="Calibri"/>
                <a:ea typeface="Calibri"/>
                <a:cs typeface="Calibri"/>
                <a:sym typeface="Calibri"/>
              </a:rPr>
              <a:t>Des applications de santé pour se reposer</a:t>
            </a:r>
            <a:endParaRPr sz="1200"/>
          </a:p>
        </p:txBody>
      </p:sp>
      <p:sp>
        <p:nvSpPr>
          <p:cNvPr id="159" name="Google Shape;159;p6"/>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Calibri"/>
                <a:ea typeface="Calibri"/>
                <a:cs typeface="Calibri"/>
                <a:sym typeface="Calibri"/>
              </a:rPr>
              <a:t>4.3</a:t>
            </a:r>
            <a:endParaRPr sz="20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2105025" y="286126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err="1" smtClean="0"/>
              <a:t>Vrai</a:t>
            </a:r>
            <a:endParaRPr lang="el-GR" sz="1800"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6134100" y="286126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smtClean="0"/>
              <a:t>Faux</a:t>
            </a:r>
            <a:endParaRPr lang="el-G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538135"/>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C00000"/>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7"/>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Les applications de routine de repos sont des applications mobiles qui ont un impact négatif sur notre sommeil.</a:t>
            </a:r>
            <a:endParaRPr sz="2000" b="1">
              <a:solidFill>
                <a:srgbClr val="203864"/>
              </a:solidFill>
              <a:latin typeface="Calibri"/>
              <a:ea typeface="Calibri"/>
              <a:cs typeface="Calibri"/>
              <a:sym typeface="Calibri"/>
            </a:endParaRPr>
          </a:p>
        </p:txBody>
      </p:sp>
      <p:sp>
        <p:nvSpPr>
          <p:cNvPr id="168" name="Google Shape;168;p7"/>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9" name="Google Shape;169;p7"/>
          <p:cNvSpPr txBox="1"/>
          <p:nvPr/>
        </p:nvSpPr>
        <p:spPr>
          <a:xfrm>
            <a:off x="660600" y="-3925"/>
            <a:ext cx="46245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a:solidFill>
                  <a:srgbClr val="000000"/>
                </a:solidFill>
                <a:latin typeface="Calibri"/>
                <a:ea typeface="Calibri"/>
                <a:cs typeface="Calibri"/>
                <a:sym typeface="Calibri"/>
              </a:rPr>
              <a:t>Des applications de santé pour se reposer</a:t>
            </a:r>
            <a:endParaRPr sz="1200"/>
          </a:p>
        </p:txBody>
      </p:sp>
      <p:sp>
        <p:nvSpPr>
          <p:cNvPr id="170" name="Google Shape;170;p7"/>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Calibri"/>
                <a:ea typeface="Calibri"/>
                <a:cs typeface="Calibri"/>
                <a:sym typeface="Calibri"/>
              </a:rPr>
              <a:t>4.3</a:t>
            </a:r>
            <a:endParaRPr sz="20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6134100" y="282865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smtClean="0"/>
              <a:t>Faux</a:t>
            </a:r>
            <a:endParaRPr lang="el-GR" sz="1600"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2105025" y="282865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err="1" smtClean="0"/>
              <a:t>Vrai</a:t>
            </a:r>
            <a:endParaRPr lang="el-GR" sz="16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538135"/>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C00000"/>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8"/>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Les principales caractéristiques des applications de routine de sommeil sont le suivi du sommeil, les pratiques d'hygiène du sommeil et les activités de relaxation. </a:t>
            </a:r>
            <a:endParaRPr sz="2000" b="1">
              <a:solidFill>
                <a:srgbClr val="203864"/>
              </a:solidFill>
              <a:latin typeface="Calibri"/>
              <a:ea typeface="Calibri"/>
              <a:cs typeface="Calibri"/>
              <a:sym typeface="Calibri"/>
            </a:endParaRPr>
          </a:p>
        </p:txBody>
      </p:sp>
      <p:sp>
        <p:nvSpPr>
          <p:cNvPr id="179" name="Google Shape;179;p8"/>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0" name="Google Shape;180;p8"/>
          <p:cNvSpPr txBox="1"/>
          <p:nvPr/>
        </p:nvSpPr>
        <p:spPr>
          <a:xfrm>
            <a:off x="660600" y="-3925"/>
            <a:ext cx="46245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a:solidFill>
                  <a:srgbClr val="000000"/>
                </a:solidFill>
                <a:latin typeface="Calibri"/>
                <a:ea typeface="Calibri"/>
                <a:cs typeface="Calibri"/>
                <a:sym typeface="Calibri"/>
              </a:rPr>
              <a:t>Des applications de santé pour se reposer</a:t>
            </a:r>
            <a:endParaRPr sz="1200"/>
          </a:p>
        </p:txBody>
      </p:sp>
      <p:sp>
        <p:nvSpPr>
          <p:cNvPr id="181" name="Google Shape;181;p8"/>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Calibri"/>
                <a:ea typeface="Calibri"/>
                <a:cs typeface="Calibri"/>
                <a:sym typeface="Calibri"/>
              </a:rPr>
              <a:t>4.3</a:t>
            </a:r>
            <a:endParaRPr sz="20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6208528" y="276086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smtClean="0"/>
              <a:t>Faux</a:t>
            </a:r>
            <a:endParaRPr lang="el-GR"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2105025" y="2748689"/>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err="1" smtClean="0"/>
              <a:t>Vrai</a:t>
            </a:r>
            <a:endParaRPr lang="el-GR"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186"/>
        <p:cNvGrpSpPr/>
        <p:nvPr/>
      </p:nvGrpSpPr>
      <p:grpSpPr>
        <a:xfrm>
          <a:off x="0" y="0"/>
          <a:ext cx="0" cy="0"/>
          <a:chOff x="0" y="0"/>
          <a:chExt cx="0" cy="0"/>
        </a:xfrm>
      </p:grpSpPr>
      <p:sp>
        <p:nvSpPr>
          <p:cNvPr id="187" name="Google Shape;187;p9"/>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8" name="Google Shape;188;p9"/>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89" name="Google Shape;189;p9"/>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190" name="Google Shape;190;p9"/>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191" name="Google Shape;191;p9"/>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a:solidFill>
                  <a:srgbClr val="C01E24"/>
                </a:solidFill>
                <a:latin typeface="Calibri"/>
                <a:ea typeface="Calibri"/>
                <a:cs typeface="Calibri"/>
                <a:sym typeface="Calibri"/>
              </a:rPr>
              <a:t>Félicitations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Vous avez terminé ce module !</a:t>
            </a:r>
            <a:endParaRPr/>
          </a:p>
        </p:txBody>
      </p:sp>
      <p:pic>
        <p:nvPicPr>
          <p:cNvPr id="193" name="Google Shape;193;p9"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4.3 Session d_auto-apprentissag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AAXSd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ABdJ1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AF0n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ABdJ1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ABdJ1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ABdJ1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AAXSdZFQaV5GsAAABvAAAAHAAAAHVuaXZlcnNhbC9sb2NhbF9zZXR0aW5ncy54bWwNyrEKwkAMANC9XxEySB3Uugn2rpujCK0fENogB7mk9ELRv/e2N7x++GaBnbeSTANezx0C62xL0k/A9/Q43RCKky4kphxQDWGITS82k4zsXmOBVejH28S5wvlJuc4XqbOkAu1B/B6PeInNH1BLAwQUAAIACAAAXSdZupx5WEgSAABQSgAAFwAAAHVuaXZlcnNhbC91bml2ZXJzYWwucG5n7Zx7WFNXtsBRe3VadWjrp1YMpF/VaquFVpvKw4CPjkidSttp5ZmkigoaJSCQQEJy7AvGWpIRR7EqpBYtVgwpAgYISWyjnCqVNCCJCknEiAFDEgNJDnmdc08I0EBn7j93vvvduTd8QM45e6/1W3vttddeJ4Rz+L1tsXOfCXomICBgbtyWtz8ICJjJDgh46p0/zESvZLM+daAv03I+iN0YUNOOGUBPnkrf8O6GgIBazmzXjv9Az5/O2pKUExDwR6nnZxpIubArICCuL+7tDR/mEw0qDeeAnfAIctHWBB2e/ezza7/a/KB1zcKexCWff2v+5pu/mlds3IJ/8OnswKNxD4qOpnUsaP1b/eGU2p6N2+d1P/vSSuoP72Zhz1yZe/KtBUVfSvrU+LaVmisyVnsOOybPpl8myqN2ERlKzp75HfSWavhIVMDo10io9DnvETQn1nvQswYzbfQgS5b11OjBVfx/t5PpYm+/DB6ULY0rHf2O/57M1EVpmpwKgTgPenSaonbf0rhKzi2muFclxsxTyIpud42pYyqJgBsEXKCQwho+3X0ELM0UWut2uL/a8gJ7tMPMRpujOmFRnGMDj/vc016pqwGolIqw4sS5tIkrRUviDM8XLfGcHJo2J7b03rIxO2e8wF7asHVc2+uYuH1lr3sNn/NxeOnt0B3h0z0nL1zNWvo94SfvcF8/1LvlA+HnvX/wnHwcID16jvpvCPoGj8HTLf3GTi5sUZH5Iip0cyV/C31bss4SKVBGiKMgzoTK+uLKBBLTCkdIHF18NdPZrTlhOVPfPpCXyc8ppBmxE7iMwFj98aeFR9pLKziKyTpQswjHvEO5H7EnvDT33THrdSd7t3TgFnk1VKShA1Pu8tqYz140RSizis80kGlY1/1ZJhasA2ADy7wQMBsrse5+2wjBR2NzidjVF6Zx345331Zx3Hc4B5x3ue67Bm27D2nAThF1ZMzdRH7RUaIZKXEKwiDehr2ixxkqqE3iatNAjb4q6XBKmjwwqIgt7UD9dQX/qNTHsgqE9Sid9QhW3g4m7c3NnLuZM3xxydhk5VzCY+I+GJ/U9YzwZH7GyKO1klf2vkdydJQZ4Qdh8E6GphaMyCzXCnOQRJ+u6BTJbTvrzmEJgKMKoEMD8YDDyIcf869AfEWTkJ0UM48KkZJBQ7v7t3A3oCsOcckEC08vc/c7enTRNMjMAVxGDjLCEUCAdrGm0SmNcUmdafBQGHKQ8cv5PLZpsoIMvOY0RfzK3sQwiWtIRUFsFA1nk/54bBkkgR16GurvWJMphadlQ9wU3YixJ+bEeJT9GsJWrFxM9bAzUvivOtwaxC0kIVYScpbZvwnbHMOC1ukxmnInOBG/96RyrusGd3/YW1tPySNjSYXm6wJnucZeLoxxVMY0O7tI7i4hyX6cVCCEJIibRkIcSgFnqgqH1gFANGD5wCfW62Ess7GMNVBmZPUuZPWK8xgiU2FPJEjTwbXj6+mQLcvyfTzzMUI7m9Qh7Z9NGvlJJXP3yFSCTBM76XdjirbfiFe7rTSEaejkNjlFZch94yYs/LMKQFKwf7cEpOhMkRylvaVdj8PwfrcqwoDBNJoJuQo0MzROZFac7H19C0tLJgkZfccTrkyxKgXRUihhkVvpI+4fV3LHbFgnQ4fIR2jYO8SsE5YnKfzI1WMNINpgRENEt3w83n7JWjpwamzhyWrTcRh3D2APwesMsFBv1zcoid0VPq6r6MuytC6m9EcYzpcR78E05bCyMpbjaxSaeoIWsTOrVAWAT6I6t7mosnsvTc31yTbfH+3tp94rh3Q+uWnfrvDmcqrO3eRX51f3b6JOzpsTKzF/guRCZwOBXQxNk8YuQnY74e364USuzCiuumtsifHZWD+ozA133AqE42mA7XpYjO2FYRABkQJoIanA7Uw2kZCXN91yjKDZ6y/6tNToR2ZbzW4Ixt62D0dEg3axhczqmGroMqk8CA9r1oqpkFLjlpwGg9er966KIzHrNlernJrvtYkWKZFZP6hGPosEokG+tZDrlT4U6ZVGXLOwEgQ6Ne1hOZvAf7v5q3C9LSiP6NTEDNvuXDamUPihHKQHsdqFEqdNYOLm4B8NpZZROUkIsagyDzFnYxFNtN1m1tsONpmG7Kn3RB17IXtqtKLPrugug3gAR3MkHu6tUrNgFXSha6o/ltsXx+qmPZxl3QaGaCSZJDVR2x70oWLlaUV3tdUWmakigsFcXYd23aN8BroDW5LS7tCRgvDkGYqgz0JlDc5GUCfMLWRrDV2RVPweFVHWFN1KZzRElz2cn8jpnEpLj8DwNqS7hZHi1bohjN7W1/XnatyDS2CqWlzPJoEVGgn9DIih8Hv3iHb25w9ehgn80EjgTBsTpHJl5kYPxTaE45/tLzeSBVEmmU/Zcjvj3kp2O5hK3FBPPJ5jx2XrT+YNmhvTYgbfALvLSM/RCgb3NWFo9vm5IBsksqMkyBBG112dN0j/pU+szeGHSpr5qqn2Dkjl560wauH7u1FHGNlRtm2cCDWxUm43LX2tTEvlEyMFzsJQWbZYFMkqb+t0dOXqpkYIrrjS+rjCWv2ADaZGYoUMxH4SdyF183GriQRAyDalu3qYny+0fBZSVwGIkHwGs11/sk2rZLb1GfI0ffPX6+1U/sx7zGhQlxjKL0wOlrRbyUOKledCIYIaeXPqYrIslcrp59uzt9ydu6KsHTSqgWh0Vpa0nddqXkoWKJ3t/AX0KvASRGLj1USepDo3AnY9cy5vsC+N1441ddiHkzzV1Y7+oRF09vfgTc2i1gvaYSxWmTl16R2bE0tPNLQ7c3yKXdxqjGqbcBhO9SmNS+bECqYGwhKp3FA/Zf5+zsqN8qvzq/u/pk52MLxjuJsBVyN0p4YgI/nq9dw5ILNYZEYtWttSyjVT2+wAczfjx3/c5rbGEvOW4ot5w/TfNSYzB9oAFtQRy6IwzKg4uVymb1GXm4S/VZOtaPF55V94pyvbF+5QadwEb/n61oTm/BNS+WJKy1ldfRmRvhf1gCBpslcjT0zy6FH2ZG9OensAnZiBRL/4/wbxzAJPCCpN0cNfyzJN3Xm3zHyx47HN3Tlpk2hAy6N4Yn5vTI/IqUIcYmC4AmBAdhnAYgzW4s6lhtQly2qjjElU+xkqZIgMQaQhznh4IKZbDNB96e8UVQKQGkBs1RSFARdiYIvqi85jkcPcFoa9j6MKDA0TWXqdAA2MbqvYFe7YwY9ejRHNGFPQucNT6Lg/yuOsEV9KYzm4yBEDsxq3QmRiImYx7lWCWjKzKrBl5DRkImlv796fbJJgJM0tQAPxRv3mcq1bb2hzl+mElm1cZ9AXoWBqBTLSUOPk8E8lc6G+kTxnOKY8hgsWfKHgXPTd+PEDWfWbS7G2LytxZy4lYHjyR4WaoI/V1jCkyz18accelXgOjrwriZ+RjNZ4M34NomzXM8m5yTJmi2nkZB6jAa39SBXIQU1meDJXZ25s04kySewYtbiQCSZ8GIxWFe6kJZ19TVRszju+rqKX9maIDu4peZH87F0VsL9kJflC0oy2oM9DN8l2P0QroIKP2ptFbFEL0hF0qp1PTJZlL6IpdHUzPVXWJ+lzw8m376po+4PriiqHnRwQS+FzmIuqQglFlW1QBk1zzbfY+PsfY8nPJknbsy0FZxRaxc8HF+1RXLicyQfCCK3lqquXFzPYaZ3NppGIYA6yASoXtjzOKHm3jPQabR2c7xwxhxGiobweRzQvjRPMKf/QN7o8Y0jOKHkVTDCldtJduxOTltw0z98IKt4oS3iZkLyk3d61Xq+8GkzKtmzT/mpPCzYxqkKlMvr5TvOI1oALCkbU8seeedHc8A3q/nu9/auDeGf3lLxUpnAqL9QtPoa+PDlYwAjOsefl6G1mylKeNjRNTt/dYT++rtpqDpvxK1rYKvs+2kD+JYkr67uT51z95EyMgm5UZdVXDA9FoNEwlGcsqrTWciTRFBWtsOF2s2nIytdFscK+O+5bTJKLK3HiSz8+7OmbHyGUbM1l/RJEYWtvBJ1lQ9jYE7gQNAwr0kWAClgHj7z6rfUmF61Ku8GEGbxuECwnvVIfGYP0mRYGc/WuFn1TKMglfVLPxrOChZyI875hdx7QbpGl/88ljsrWLMtPs5Fe4xqufdAmhkSmGLVAGD/8jk8eeH81xi2EYKeJ4TxfFl3oSQCwoduTMLqhReyQ7b64Zmp4Mn+Vw8wduWFa/HmoVP5YZYKVkLSjmSJihrAVTsUP9c1fvXvqL5PjpZ/r6gRstpE6taD127ZnLTWAnW+MfvKAopa4HXo+oMmqV8MDABymDjmhOKCVX5oUyK6LzThMsEY8Jxa9J9Bm1cMLOtrCgEGDE72Hcr5ZOWlZt/VmqATEo/UwgZeAWcTeM2mS0/GYYFNny5RVojfNJ6ijA2M9WUpgikIvaKz6gVBoL3FqkkPzo9PGP5NCwRZXjqYkyaeZIpPHtdDcWPL+ZA4B4rFcy1kdK/9WNAm8C60yUvybk1/8vxJf19a7RUbhtwzdtEmEmXUT72am4zBxzeX+P734QX6QH+QH+UF+kB/kB/lBfpAf5Af5QX6QH+QH+UF+kB/kB/lBfpAf5Af5QX6QH+QH+UF+kB/kB/lBfpAf5Af5QX7Q/wtQQmCs93ERpedYlBZza0rCTqzM+FLt0uCtqTiv9tel3vMxcsg3qj/tjJv4iOK69cIj10pzV43R8w9RFx5eNvGBxicBhtDnt3aM/4fz/Wn3CEt/e2BEz18pLD3WqIaGFtNMBeaVkPsaMAxw9ENNPFkOU3w4xR5J89W29v5sjpgJdYYVZkft/PMBplg/LG7lFZa3+Rp4f2YLtIlzpfK6RaFjlqAqynztvTr3Tsn8wPPkwRDkvWbFZLnBoi+LO3BUDrCCQKYdTSxlL6sJYSuw+xjmeSQJIj1gcjSEUYCrhE4625qqj+iMmT7LI+j6WEjOmaIS9R3e0aqJ6YpZJahgMOd4+n1DpuGNZ3NLVFrsO0qvHw5XF1UujB7qMgTW79GnjbqXICRn/wNltxIWE5KxMzw9+u8Rjmx1DJaJrYo1apVGHdxpDBKCa+kLSFCD1/kPLvZmQNLBvaNOyzXUSAndTiJLy0t3qjUbKa65FnDAI5FM0psp9XzTdWPj8oFk7zSar0nlUQWlJPKsCdlOIdKN6HjpjgqI1S+3NVbJUR9RGsSPKq34u8FlVJ7Xv/mvSuXH4NeWjg012HhK/KS/m4LvVKmquc5uwxvx1eioNPuZhoV6xuWolw1jxPexbKLrmlIAEuZ5RH9tEP4RauSRWQv1ygb8EckXrEGPrSkkpzlBgaspJo575XZxpXXTcBzp26fHLcVv8wQRBS+FLgloIP5WTS2jUFhlxTeNSxRVcpi2GGB6vEMSOersZqqyN6QK28e/IPTMC3dzvDZBMT756Hj6KEE8IEwR2Ja7bvpv/SGRqzVF9kSE/DgiZBnaurUVe5R38GKVIwQDENDfBrbwCtkb99fmBcaWyfs7HLg8ffGjY66bkRPuyWYE8WuavvP4xLhX9IzeZwJqcC/gb2gifkMKrKe/YPN/KEADURMC1Te3Gs23FEpWrXh5/NDyqPZxiytuZtXrT5X9MN0bSPospUUdiKfrvxbr4uBirZKKjjGFx7dnMOOp4PkJqRtZlloZfMuWoBR1IjnTxqk1Bwg6YX6pJJt1wDM8uSOZI/k2kxlGBfFx4/FbFY0R6a7zW6z9JlHu8OoFPEDZrdMmeFSsVxojexp45ofytTDMS28ROp9UwfsYqULPiDOYPDQKnry5uW7cUWsKrstnY+2PPY41Z4hEMIEKzhgfx5QFsa5Okp2L4bCp4PR/2qM3w/pguRhWrHGnC7WjybRGldc4ZX1X3M3KtZ/enC5Mm/bPeqDO2VYpvxwVMrb0ihkrCGnQSHHH+Fr7Gr7YDM4dbaUr+cwCxmuZ9Ml5CV2/bstsUg/8HvlK9MzRILf+FCtuFoWsFVkLSNrt4vbdY/kmiF1xPVD1cNboKnry2WgOOYbsyK+z2mtkziDBUF6oN0yyu7Is9UD/dzEvjlqONY5mxoqFksuit9byrAU1srXZK0m6CQNei9cXG4+5Do2mhEbcmBKrN69e5ainpPi1msIcxtnE0u369LcnUrnncUJ3iatOnOtyLDo6nv7fQ54EIlmQAHAKuo+0lmbWWdfscO/fMvb0l4DGdO++EHC/wrsFBBxieDe3gADjv6yTWG80IjPg6dFHgLf29XquxP1p29s1Gz/+9D8BUEsDBBQAAgAIAABdJ1mRjA8hSgAAAGwAAAAbAAAAdW5pdmVyc2FsL3VuaXZlcnNhbC5wbmcueG1ss7GvyM1RKEstKs7Mz7NVMtQzULK34+WyKShKLctMLVeoAIoBBSFASaESyDVCcMszU0oygELG5mYIwYzUzPSMEqCogTFCqT7QUABQSwECAAAUAAIACACpflBPNmFYAkcDAADhCQAAFAAAAAAAAAABAAAAAAAAAAAAdW5pdmVyc2FsL3BsYXllci54bWxQSwECAAAUAAIACAAAXSdZtTf0qBwFAADhEwAAHQAAAAAAAAABAAAAAAB5AwAAdW5pdmVyc2FsL2NvbW1vbl9tZXNzYWdlcy5sbmdQSwECAAAUAAIACAAAXSdZFR5gG6MAAAB/AQAALgAAAAAAAAABAAAAAADQCAAAdW5pdmVyc2FsL3BsYXliYWNrX2FuZF9uYXZpZ2F0aW9uX3NldHRpbmdzLnhtbFBLAQIAABQAAgAIAABdJ1l0STUfPAQAAAwVAAAnAAAAAAAAAAEAAAAAAL8JAAB1bml2ZXJzYWwvZmxhc2hfcHVibGlzaGluZ19zZXR0aW5ncy54bWxQSwECAAAUAAIACAAAXSdZN4uHansDAACsDAAAIQAAAAAAAAABAAAAAABADgAAdW5pdmVyc2FsL2ZsYXNoX3NraW5fc2V0dGluZ3MueG1sUEsBAgAAFAACAAgAAF0nWaavViM2BAAAlhQAACYAAAAAAAAAAQAAAAAA+hEAAHVuaXZlcnNhbC9odG1sX3B1Ymxpc2hpbmdfc2V0dGluZ3MueG1sUEsBAgAAFAACAAgAAF0nWSYPfuiwAQAAbwYAAB8AAAAAAAAAAQAAAAAAdBYAAHVuaXZlcnNhbC9odG1sX3NraW5fc2V0dGluZ3MuanNQSwECAAAUAAIACAAAXSdZFQaV5GsAAABvAAAAHAAAAAAAAAABAAAAAABhGAAAdW5pdmVyc2FsL2xvY2FsX3NldHRpbmdzLnhtbFBLAQIAABQAAgAIAABdJ1m6nHlYSBIAAFBKAAAXAAAAAAAAAAAAAAAAAAYZAAB1bml2ZXJzYWwvdW5pdmVyc2FsLnBuZ1BLAQIAABQAAgAIAABdJ1mRjA8hSgAAAGwAAAAbAAAAAAAAAAEAAAAAAIMrAAB1bml2ZXJzYWwvdW5pdmVyc2FsLnBuZy54bWxQSwUGAAAAAAoACgAGAwAABiwAAAAA"/>
  <p:tag name="ISPRING_LMS_API_VERSION" val="SCORM 1.2"/>
  <p:tag name="ISPRING_ULTRA_SCORM_COURSE_ID" val="F5D7345D-220E-4A81-A3F5-3F0076B9EF35"/>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4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4.3 Session d_auto-apprentissag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426</Words>
  <Application>Microsoft Office PowerPoint</Application>
  <PresentationFormat>Ευρεία οθόνη</PresentationFormat>
  <Paragraphs>89</Paragraphs>
  <Slides>9</Slides>
  <Notes>9</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9</vt:i4>
      </vt:variant>
    </vt:vector>
  </HeadingPairs>
  <TitlesOfParts>
    <vt:vector size="17" baseType="lpstr">
      <vt:lpstr>Noto Sans Symbols</vt:lpstr>
      <vt:lpstr>Arial</vt:lpstr>
      <vt:lpstr>Impact</vt:lpstr>
      <vt:lpstr>Gill Sans</vt:lpstr>
      <vt:lpstr>Roboto</vt:lpstr>
      <vt:lpstr>Calibri</vt:lpstr>
      <vt:lpstr>Θέμα του Office</vt:lpstr>
      <vt:lpstr>Θέμα του Office</vt:lpstr>
      <vt:lpstr>Παρουσίαση του PowerPoint</vt:lpstr>
      <vt:lpstr>Partenaires</vt:lpstr>
      <vt:lpstr>Session d'auto-apprentissage :  Contenu</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4.3 Session d_auto-apprentissage</dc:title>
  <dc:creator>pantelis bbalaouras</dc:creator>
  <cp:lastModifiedBy>pantelis</cp:lastModifiedBy>
  <cp:revision>5</cp:revision>
  <dcterms:created xsi:type="dcterms:W3CDTF">2020-06-02T13:31:56Z</dcterms:created>
  <dcterms:modified xsi:type="dcterms:W3CDTF">2024-09-07T08:40:27Z</dcterms:modified>
</cp:coreProperties>
</file>