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handoutMasterIdLst>
    <p:handoutMasterId r:id="rId110"/>
  </p:handoutMasterIdLst>
  <p:sldIdLst>
    <p:sldId id="436" r:id="rId2"/>
    <p:sldId id="615" r:id="rId3"/>
    <p:sldId id="417" r:id="rId4"/>
    <p:sldId id="420" r:id="rId5"/>
    <p:sldId id="535" r:id="rId6"/>
    <p:sldId id="545" r:id="rId7"/>
    <p:sldId id="614" r:id="rId8"/>
    <p:sldId id="546" r:id="rId9"/>
    <p:sldId id="259" r:id="rId10"/>
    <p:sldId id="260" r:id="rId11"/>
    <p:sldId id="548" r:id="rId12"/>
    <p:sldId id="295" r:id="rId13"/>
    <p:sldId id="299" r:id="rId14"/>
    <p:sldId id="554" r:id="rId15"/>
    <p:sldId id="300" r:id="rId16"/>
    <p:sldId id="302" r:id="rId17"/>
    <p:sldId id="305" r:id="rId18"/>
    <p:sldId id="303" r:id="rId19"/>
    <p:sldId id="304" r:id="rId20"/>
    <p:sldId id="315" r:id="rId21"/>
    <p:sldId id="316" r:id="rId22"/>
    <p:sldId id="297" r:id="rId23"/>
    <p:sldId id="296" r:id="rId24"/>
    <p:sldId id="555" r:id="rId25"/>
    <p:sldId id="307" r:id="rId26"/>
    <p:sldId id="308" r:id="rId27"/>
    <p:sldId id="309" r:id="rId28"/>
    <p:sldId id="310" r:id="rId29"/>
    <p:sldId id="313" r:id="rId30"/>
    <p:sldId id="311" r:id="rId31"/>
    <p:sldId id="314" r:id="rId32"/>
    <p:sldId id="330" r:id="rId33"/>
    <p:sldId id="332" r:id="rId34"/>
    <p:sldId id="331" r:id="rId35"/>
    <p:sldId id="333" r:id="rId36"/>
    <p:sldId id="298" r:id="rId37"/>
    <p:sldId id="317" r:id="rId38"/>
    <p:sldId id="556" r:id="rId39"/>
    <p:sldId id="257" r:id="rId40"/>
    <p:sldId id="598" r:id="rId41"/>
    <p:sldId id="599" r:id="rId42"/>
    <p:sldId id="600" r:id="rId43"/>
    <p:sldId id="601" r:id="rId44"/>
    <p:sldId id="602" r:id="rId45"/>
    <p:sldId id="603" r:id="rId46"/>
    <p:sldId id="558" r:id="rId47"/>
    <p:sldId id="572" r:id="rId48"/>
    <p:sldId id="604" r:id="rId49"/>
    <p:sldId id="573" r:id="rId50"/>
    <p:sldId id="612" r:id="rId51"/>
    <p:sldId id="574" r:id="rId52"/>
    <p:sldId id="575" r:id="rId53"/>
    <p:sldId id="576" r:id="rId54"/>
    <p:sldId id="613" r:id="rId55"/>
    <p:sldId id="577" r:id="rId56"/>
    <p:sldId id="578" r:id="rId57"/>
    <p:sldId id="579" r:id="rId58"/>
    <p:sldId id="580" r:id="rId59"/>
    <p:sldId id="581" r:id="rId60"/>
    <p:sldId id="582" r:id="rId61"/>
    <p:sldId id="560" r:id="rId62"/>
    <p:sldId id="583" r:id="rId63"/>
    <p:sldId id="584" r:id="rId64"/>
    <p:sldId id="585" r:id="rId65"/>
    <p:sldId id="571" r:id="rId66"/>
    <p:sldId id="586" r:id="rId67"/>
    <p:sldId id="587" r:id="rId68"/>
    <p:sldId id="588" r:id="rId69"/>
    <p:sldId id="562" r:id="rId70"/>
    <p:sldId id="565" r:id="rId71"/>
    <p:sldId id="568" r:id="rId72"/>
    <p:sldId id="608" r:id="rId73"/>
    <p:sldId id="609" r:id="rId74"/>
    <p:sldId id="610" r:id="rId75"/>
    <p:sldId id="564" r:id="rId76"/>
    <p:sldId id="258" r:id="rId77"/>
    <p:sldId id="594" r:id="rId78"/>
    <p:sldId id="596" r:id="rId79"/>
    <p:sldId id="595" r:id="rId80"/>
    <p:sldId id="261" r:id="rId81"/>
    <p:sldId id="262" r:id="rId82"/>
    <p:sldId id="597" r:id="rId83"/>
    <p:sldId id="263" r:id="rId84"/>
    <p:sldId id="328" r:id="rId85"/>
    <p:sldId id="438" r:id="rId86"/>
    <p:sldId id="301" r:id="rId87"/>
    <p:sldId id="323" r:id="rId88"/>
    <p:sldId id="324" r:id="rId89"/>
    <p:sldId id="549" r:id="rId90"/>
    <p:sldId id="326" r:id="rId91"/>
    <p:sldId id="318" r:id="rId92"/>
    <p:sldId id="320" r:id="rId93"/>
    <p:sldId id="322" r:id="rId94"/>
    <p:sldId id="327" r:id="rId95"/>
    <p:sldId id="321" r:id="rId96"/>
    <p:sldId id="336" r:id="rId97"/>
    <p:sldId id="550" r:id="rId98"/>
    <p:sldId id="551" r:id="rId99"/>
    <p:sldId id="553" r:id="rId100"/>
    <p:sldId id="605" r:id="rId101"/>
    <p:sldId id="567" r:id="rId102"/>
    <p:sldId id="566" r:id="rId103"/>
    <p:sldId id="606" r:id="rId104"/>
    <p:sldId id="569" r:id="rId105"/>
    <p:sldId id="611" r:id="rId106"/>
    <p:sldId id="607" r:id="rId107"/>
    <p:sldId id="404" r:id="rId108"/>
  </p:sldIdLst>
  <p:sldSz cx="12192000" cy="6858000"/>
  <p:notesSz cx="6858000" cy="9144000"/>
  <p:custDataLst>
    <p:tags r:id="rId111"/>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sandra Stevanović" initials="AS" lastIdx="9" clrIdx="0"/>
  <p:cmAuthor id="2" name="user" initials="u" lastIdx="1" clrIdx="1"/>
  <p:cmAuthor id="3" name="prolepsis" initials="p" lastIdx="1" clrIdx="2">
    <p:extLst>
      <p:ext uri="{19B8F6BF-5375-455C-9EA6-DF929625EA0E}">
        <p15:presenceInfo xmlns:p15="http://schemas.microsoft.com/office/powerpoint/2012/main" userId="proleps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CF5"/>
    <a:srgbClr val="DDE0E5"/>
    <a:srgbClr val="FF3399"/>
    <a:srgbClr val="9933FF"/>
    <a:srgbClr val="ED7D31"/>
    <a:srgbClr val="F8F8F8"/>
    <a:srgbClr val="203864"/>
    <a:srgbClr val="ABC7F1"/>
    <a:srgbClr val="CFD5EA"/>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2C68A-5C06-44EE-8FD0-AAB8EC672380}" v="30" dt="2024-05-02T09:17:11.439"/>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402" autoAdjust="0"/>
  </p:normalViewPr>
  <p:slideViewPr>
    <p:cSldViewPr snapToGrid="0">
      <p:cViewPr varScale="1">
        <p:scale>
          <a:sx n="89" d="100"/>
          <a:sy n="89" d="100"/>
        </p:scale>
        <p:origin x="720"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5/10/relationships/revisionInfo" Target="revisionInfo.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118"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handoutMaster" Target="handoutMasters/handoutMaster1.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gs" Target="tags/tag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telis balaouras" userId="25e8755020fc1734" providerId="LiveId" clId="{4D72C68A-5C06-44EE-8FD0-AAB8EC672380}"/>
    <pc:docChg chg="undo custSel modSld">
      <pc:chgData name="pantelis balaouras" userId="25e8755020fc1734" providerId="LiveId" clId="{4D72C68A-5C06-44EE-8FD0-AAB8EC672380}" dt="2024-05-02T09:17:22.533" v="227" actId="14100"/>
      <pc:docMkLst>
        <pc:docMk/>
      </pc:docMkLst>
      <pc:sldChg chg="modSp mod">
        <pc:chgData name="pantelis balaouras" userId="25e8755020fc1734" providerId="LiveId" clId="{4D72C68A-5C06-44EE-8FD0-AAB8EC672380}" dt="2024-05-02T09:08:14.252" v="79"/>
        <pc:sldMkLst>
          <pc:docMk/>
          <pc:sldMk cId="0" sldId="257"/>
        </pc:sldMkLst>
        <pc:spChg chg="mod">
          <ac:chgData name="pantelis balaouras" userId="25e8755020fc1734" providerId="LiveId" clId="{4D72C68A-5C06-44EE-8FD0-AAB8EC672380}" dt="2024-05-02T09:08:14.252" v="79"/>
          <ac:spMkLst>
            <pc:docMk/>
            <pc:sldMk cId="0" sldId="257"/>
            <ac:spMk id="119" creationId="{00000000-0000-0000-0000-000000000000}"/>
          </ac:spMkLst>
        </pc:spChg>
      </pc:sldChg>
      <pc:sldChg chg="modSp mod">
        <pc:chgData name="pantelis balaouras" userId="25e8755020fc1734" providerId="LiveId" clId="{4D72C68A-5C06-44EE-8FD0-AAB8EC672380}" dt="2024-05-02T09:13:07.586" v="163"/>
        <pc:sldMkLst>
          <pc:docMk/>
          <pc:sldMk cId="0" sldId="258"/>
        </pc:sldMkLst>
        <pc:spChg chg="mod">
          <ac:chgData name="pantelis balaouras" userId="25e8755020fc1734" providerId="LiveId" clId="{4D72C68A-5C06-44EE-8FD0-AAB8EC672380}" dt="2024-05-02T09:13:07.586" v="163"/>
          <ac:spMkLst>
            <pc:docMk/>
            <pc:sldMk cId="0" sldId="258"/>
            <ac:spMk id="86" creationId="{00000000-0000-0000-0000-000000000000}"/>
          </ac:spMkLst>
        </pc:spChg>
      </pc:sldChg>
      <pc:sldChg chg="modSp mod">
        <pc:chgData name="pantelis balaouras" userId="25e8755020fc1734" providerId="LiveId" clId="{4D72C68A-5C06-44EE-8FD0-AAB8EC672380}" dt="2024-05-02T09:13:54.908" v="180" actId="20577"/>
        <pc:sldMkLst>
          <pc:docMk/>
          <pc:sldMk cId="0" sldId="261"/>
        </pc:sldMkLst>
        <pc:spChg chg="mod">
          <ac:chgData name="pantelis balaouras" userId="25e8755020fc1734" providerId="LiveId" clId="{4D72C68A-5C06-44EE-8FD0-AAB8EC672380}" dt="2024-05-02T09:13:54.908" v="180" actId="20577"/>
          <ac:spMkLst>
            <pc:docMk/>
            <pc:sldMk cId="0" sldId="261"/>
            <ac:spMk id="113" creationId="{00000000-0000-0000-0000-000000000000}"/>
          </ac:spMkLst>
        </pc:spChg>
      </pc:sldChg>
      <pc:sldChg chg="modSp mod">
        <pc:chgData name="pantelis balaouras" userId="25e8755020fc1734" providerId="LiveId" clId="{4D72C68A-5C06-44EE-8FD0-AAB8EC672380}" dt="2024-05-02T09:14:07.501" v="185" actId="6549"/>
        <pc:sldMkLst>
          <pc:docMk/>
          <pc:sldMk cId="0" sldId="262"/>
        </pc:sldMkLst>
        <pc:spChg chg="mod">
          <ac:chgData name="pantelis balaouras" userId="25e8755020fc1734" providerId="LiveId" clId="{4D72C68A-5C06-44EE-8FD0-AAB8EC672380}" dt="2024-05-02T09:14:07.501" v="185" actId="6549"/>
          <ac:spMkLst>
            <pc:docMk/>
            <pc:sldMk cId="0" sldId="262"/>
            <ac:spMk id="122" creationId="{00000000-0000-0000-0000-000000000000}"/>
          </ac:spMkLst>
        </pc:spChg>
      </pc:sldChg>
      <pc:sldChg chg="modSp mod">
        <pc:chgData name="pantelis balaouras" userId="25e8755020fc1734" providerId="LiveId" clId="{4D72C68A-5C06-44EE-8FD0-AAB8EC672380}" dt="2024-05-02T09:04:57.814" v="27" actId="20577"/>
        <pc:sldMkLst>
          <pc:docMk/>
          <pc:sldMk cId="3243468986" sldId="295"/>
        </pc:sldMkLst>
        <pc:spChg chg="mod">
          <ac:chgData name="pantelis balaouras" userId="25e8755020fc1734" providerId="LiveId" clId="{4D72C68A-5C06-44EE-8FD0-AAB8EC672380}" dt="2024-05-02T09:04:57.814" v="27" actId="20577"/>
          <ac:spMkLst>
            <pc:docMk/>
            <pc:sldMk cId="3243468986" sldId="295"/>
            <ac:spMk id="160" creationId="{00000000-0000-0000-0000-000000000000}"/>
          </ac:spMkLst>
        </pc:spChg>
      </pc:sldChg>
      <pc:sldChg chg="modSp mod">
        <pc:chgData name="pantelis balaouras" userId="25e8755020fc1734" providerId="LiveId" clId="{4D72C68A-5C06-44EE-8FD0-AAB8EC672380}" dt="2024-05-02T09:07:52.892" v="74"/>
        <pc:sldMkLst>
          <pc:docMk/>
          <pc:sldMk cId="2134205459" sldId="298"/>
        </pc:sldMkLst>
        <pc:spChg chg="mod">
          <ac:chgData name="pantelis balaouras" userId="25e8755020fc1734" providerId="LiveId" clId="{4D72C68A-5C06-44EE-8FD0-AAB8EC672380}" dt="2024-05-02T09:07:52.892" v="74"/>
          <ac:spMkLst>
            <pc:docMk/>
            <pc:sldMk cId="2134205459" sldId="298"/>
            <ac:spMk id="161" creationId="{00000000-0000-0000-0000-000000000000}"/>
          </ac:spMkLst>
        </pc:spChg>
      </pc:sldChg>
      <pc:sldChg chg="modSp mod">
        <pc:chgData name="pantelis balaouras" userId="25e8755020fc1734" providerId="LiveId" clId="{4D72C68A-5C06-44EE-8FD0-AAB8EC672380}" dt="2024-05-02T09:05:34.486" v="35" actId="20577"/>
        <pc:sldMkLst>
          <pc:docMk/>
          <pc:sldMk cId="3301945289" sldId="300"/>
        </pc:sldMkLst>
        <pc:spChg chg="mod">
          <ac:chgData name="pantelis balaouras" userId="25e8755020fc1734" providerId="LiveId" clId="{4D72C68A-5C06-44EE-8FD0-AAB8EC672380}" dt="2024-05-02T09:05:34.486" v="35" actId="20577"/>
          <ac:spMkLst>
            <pc:docMk/>
            <pc:sldMk cId="3301945289" sldId="300"/>
            <ac:spMk id="161" creationId="{00000000-0000-0000-0000-000000000000}"/>
          </ac:spMkLst>
        </pc:spChg>
      </pc:sldChg>
      <pc:sldChg chg="modSp mod">
        <pc:chgData name="pantelis balaouras" userId="25e8755020fc1734" providerId="LiveId" clId="{4D72C68A-5C06-44EE-8FD0-AAB8EC672380}" dt="2024-05-02T09:05:46.033" v="38" actId="20577"/>
        <pc:sldMkLst>
          <pc:docMk/>
          <pc:sldMk cId="2476495005" sldId="302"/>
        </pc:sldMkLst>
        <pc:spChg chg="mod">
          <ac:chgData name="pantelis balaouras" userId="25e8755020fc1734" providerId="LiveId" clId="{4D72C68A-5C06-44EE-8FD0-AAB8EC672380}" dt="2024-05-02T09:05:46.033" v="38" actId="20577"/>
          <ac:spMkLst>
            <pc:docMk/>
            <pc:sldMk cId="2476495005" sldId="302"/>
            <ac:spMk id="161" creationId="{00000000-0000-0000-0000-000000000000}"/>
          </ac:spMkLst>
        </pc:spChg>
      </pc:sldChg>
      <pc:sldChg chg="modSp mod">
        <pc:chgData name="pantelis balaouras" userId="25e8755020fc1734" providerId="LiveId" clId="{4D72C68A-5C06-44EE-8FD0-AAB8EC672380}" dt="2024-05-02T09:06:01.989" v="44" actId="6549"/>
        <pc:sldMkLst>
          <pc:docMk/>
          <pc:sldMk cId="1021150557" sldId="303"/>
        </pc:sldMkLst>
        <pc:spChg chg="mod">
          <ac:chgData name="pantelis balaouras" userId="25e8755020fc1734" providerId="LiveId" clId="{4D72C68A-5C06-44EE-8FD0-AAB8EC672380}" dt="2024-05-02T09:06:01.989" v="44" actId="6549"/>
          <ac:spMkLst>
            <pc:docMk/>
            <pc:sldMk cId="1021150557" sldId="303"/>
            <ac:spMk id="161" creationId="{00000000-0000-0000-0000-000000000000}"/>
          </ac:spMkLst>
        </pc:spChg>
      </pc:sldChg>
      <pc:sldChg chg="modSp mod">
        <pc:chgData name="pantelis balaouras" userId="25e8755020fc1734" providerId="LiveId" clId="{4D72C68A-5C06-44EE-8FD0-AAB8EC672380}" dt="2024-05-02T09:06:09.693" v="47" actId="20577"/>
        <pc:sldMkLst>
          <pc:docMk/>
          <pc:sldMk cId="3967725912" sldId="304"/>
        </pc:sldMkLst>
        <pc:spChg chg="mod">
          <ac:chgData name="pantelis balaouras" userId="25e8755020fc1734" providerId="LiveId" clId="{4D72C68A-5C06-44EE-8FD0-AAB8EC672380}" dt="2024-05-02T09:06:09.693" v="47" actId="20577"/>
          <ac:spMkLst>
            <pc:docMk/>
            <pc:sldMk cId="3967725912" sldId="304"/>
            <ac:spMk id="161" creationId="{00000000-0000-0000-0000-000000000000}"/>
          </ac:spMkLst>
        </pc:spChg>
      </pc:sldChg>
      <pc:sldChg chg="modSp mod">
        <pc:chgData name="pantelis balaouras" userId="25e8755020fc1734" providerId="LiveId" clId="{4D72C68A-5C06-44EE-8FD0-AAB8EC672380}" dt="2024-05-02T09:05:54.189" v="41" actId="6549"/>
        <pc:sldMkLst>
          <pc:docMk/>
          <pc:sldMk cId="3652092671" sldId="305"/>
        </pc:sldMkLst>
        <pc:spChg chg="mod">
          <ac:chgData name="pantelis balaouras" userId="25e8755020fc1734" providerId="LiveId" clId="{4D72C68A-5C06-44EE-8FD0-AAB8EC672380}" dt="2024-05-02T09:05:54.189" v="41" actId="6549"/>
          <ac:spMkLst>
            <pc:docMk/>
            <pc:sldMk cId="3652092671" sldId="305"/>
            <ac:spMk id="161" creationId="{00000000-0000-0000-0000-000000000000}"/>
          </ac:spMkLst>
        </pc:spChg>
      </pc:sldChg>
      <pc:sldChg chg="modSp mod">
        <pc:chgData name="pantelis balaouras" userId="25e8755020fc1734" providerId="LiveId" clId="{4D72C68A-5C06-44EE-8FD0-AAB8EC672380}" dt="2024-05-02T09:06:48.783" v="57" actId="20577"/>
        <pc:sldMkLst>
          <pc:docMk/>
          <pc:sldMk cId="937645652" sldId="307"/>
        </pc:sldMkLst>
        <pc:spChg chg="mod">
          <ac:chgData name="pantelis balaouras" userId="25e8755020fc1734" providerId="LiveId" clId="{4D72C68A-5C06-44EE-8FD0-AAB8EC672380}" dt="2024-05-02T09:06:48.783" v="57" actId="20577"/>
          <ac:spMkLst>
            <pc:docMk/>
            <pc:sldMk cId="937645652" sldId="307"/>
            <ac:spMk id="161" creationId="{00000000-0000-0000-0000-000000000000}"/>
          </ac:spMkLst>
        </pc:spChg>
      </pc:sldChg>
      <pc:sldChg chg="modSp mod">
        <pc:chgData name="pantelis balaouras" userId="25e8755020fc1734" providerId="LiveId" clId="{4D72C68A-5C06-44EE-8FD0-AAB8EC672380}" dt="2024-05-02T09:06:56.111" v="60" actId="20577"/>
        <pc:sldMkLst>
          <pc:docMk/>
          <pc:sldMk cId="673527089" sldId="308"/>
        </pc:sldMkLst>
        <pc:spChg chg="mod">
          <ac:chgData name="pantelis balaouras" userId="25e8755020fc1734" providerId="LiveId" clId="{4D72C68A-5C06-44EE-8FD0-AAB8EC672380}" dt="2024-05-02T09:06:56.111" v="60" actId="20577"/>
          <ac:spMkLst>
            <pc:docMk/>
            <pc:sldMk cId="673527089" sldId="308"/>
            <ac:spMk id="161" creationId="{00000000-0000-0000-0000-000000000000}"/>
          </ac:spMkLst>
        </pc:spChg>
      </pc:sldChg>
      <pc:sldChg chg="modSp mod">
        <pc:chgData name="pantelis balaouras" userId="25e8755020fc1734" providerId="LiveId" clId="{4D72C68A-5C06-44EE-8FD0-AAB8EC672380}" dt="2024-05-02T09:07:02.705" v="63" actId="6549"/>
        <pc:sldMkLst>
          <pc:docMk/>
          <pc:sldMk cId="397894583" sldId="309"/>
        </pc:sldMkLst>
        <pc:spChg chg="mod">
          <ac:chgData name="pantelis balaouras" userId="25e8755020fc1734" providerId="LiveId" clId="{4D72C68A-5C06-44EE-8FD0-AAB8EC672380}" dt="2024-05-02T09:07:02.705" v="63" actId="6549"/>
          <ac:spMkLst>
            <pc:docMk/>
            <pc:sldMk cId="397894583" sldId="309"/>
            <ac:spMk id="161" creationId="{00000000-0000-0000-0000-000000000000}"/>
          </ac:spMkLst>
        </pc:spChg>
      </pc:sldChg>
      <pc:sldChg chg="modSp mod">
        <pc:chgData name="pantelis balaouras" userId="25e8755020fc1734" providerId="LiveId" clId="{4D72C68A-5C06-44EE-8FD0-AAB8EC672380}" dt="2024-05-02T09:07:10.845" v="64"/>
        <pc:sldMkLst>
          <pc:docMk/>
          <pc:sldMk cId="2454910752" sldId="310"/>
        </pc:sldMkLst>
        <pc:spChg chg="mod">
          <ac:chgData name="pantelis balaouras" userId="25e8755020fc1734" providerId="LiveId" clId="{4D72C68A-5C06-44EE-8FD0-AAB8EC672380}" dt="2024-05-02T09:07:10.845" v="64"/>
          <ac:spMkLst>
            <pc:docMk/>
            <pc:sldMk cId="2454910752" sldId="310"/>
            <ac:spMk id="161" creationId="{00000000-0000-0000-0000-000000000000}"/>
          </ac:spMkLst>
        </pc:spChg>
      </pc:sldChg>
      <pc:sldChg chg="modSp mod">
        <pc:chgData name="pantelis balaouras" userId="25e8755020fc1734" providerId="LiveId" clId="{4D72C68A-5C06-44EE-8FD0-AAB8EC672380}" dt="2024-05-02T09:07:25.439" v="70" actId="20577"/>
        <pc:sldMkLst>
          <pc:docMk/>
          <pc:sldMk cId="616387612" sldId="311"/>
        </pc:sldMkLst>
        <pc:spChg chg="mod">
          <ac:chgData name="pantelis balaouras" userId="25e8755020fc1734" providerId="LiveId" clId="{4D72C68A-5C06-44EE-8FD0-AAB8EC672380}" dt="2024-05-02T09:07:25.439" v="70" actId="20577"/>
          <ac:spMkLst>
            <pc:docMk/>
            <pc:sldMk cId="616387612" sldId="311"/>
            <ac:spMk id="161" creationId="{00000000-0000-0000-0000-000000000000}"/>
          </ac:spMkLst>
        </pc:spChg>
      </pc:sldChg>
      <pc:sldChg chg="modSp mod">
        <pc:chgData name="pantelis balaouras" userId="25e8755020fc1734" providerId="LiveId" clId="{4D72C68A-5C06-44EE-8FD0-AAB8EC672380}" dt="2024-05-02T09:07:18.240" v="67" actId="20577"/>
        <pc:sldMkLst>
          <pc:docMk/>
          <pc:sldMk cId="3158838560" sldId="313"/>
        </pc:sldMkLst>
        <pc:spChg chg="mod">
          <ac:chgData name="pantelis balaouras" userId="25e8755020fc1734" providerId="LiveId" clId="{4D72C68A-5C06-44EE-8FD0-AAB8EC672380}" dt="2024-05-02T09:07:18.240" v="67" actId="20577"/>
          <ac:spMkLst>
            <pc:docMk/>
            <pc:sldMk cId="3158838560" sldId="313"/>
            <ac:spMk id="161" creationId="{00000000-0000-0000-0000-000000000000}"/>
          </ac:spMkLst>
        </pc:spChg>
      </pc:sldChg>
      <pc:sldChg chg="modSp mod">
        <pc:chgData name="pantelis balaouras" userId="25e8755020fc1734" providerId="LiveId" clId="{4D72C68A-5C06-44EE-8FD0-AAB8EC672380}" dt="2024-05-02T09:07:34.189" v="73" actId="20577"/>
        <pc:sldMkLst>
          <pc:docMk/>
          <pc:sldMk cId="2204624860" sldId="314"/>
        </pc:sldMkLst>
        <pc:spChg chg="mod">
          <ac:chgData name="pantelis balaouras" userId="25e8755020fc1734" providerId="LiveId" clId="{4D72C68A-5C06-44EE-8FD0-AAB8EC672380}" dt="2024-05-02T09:07:34.189" v="73" actId="20577"/>
          <ac:spMkLst>
            <pc:docMk/>
            <pc:sldMk cId="2204624860" sldId="314"/>
            <ac:spMk id="161" creationId="{00000000-0000-0000-0000-000000000000}"/>
          </ac:spMkLst>
        </pc:spChg>
      </pc:sldChg>
      <pc:sldChg chg="modSp mod">
        <pc:chgData name="pantelis balaouras" userId="25e8755020fc1734" providerId="LiveId" clId="{4D72C68A-5C06-44EE-8FD0-AAB8EC672380}" dt="2024-05-02T09:06:16.885" v="48"/>
        <pc:sldMkLst>
          <pc:docMk/>
          <pc:sldMk cId="892626417" sldId="315"/>
        </pc:sldMkLst>
        <pc:spChg chg="mod">
          <ac:chgData name="pantelis balaouras" userId="25e8755020fc1734" providerId="LiveId" clId="{4D72C68A-5C06-44EE-8FD0-AAB8EC672380}" dt="2024-05-02T09:06:16.885" v="48"/>
          <ac:spMkLst>
            <pc:docMk/>
            <pc:sldMk cId="892626417" sldId="315"/>
            <ac:spMk id="161" creationId="{1F80D5A9-7860-8BE7-8495-FA5040841AAB}"/>
          </ac:spMkLst>
        </pc:spChg>
      </pc:sldChg>
      <pc:sldChg chg="modSp mod">
        <pc:chgData name="pantelis balaouras" userId="25e8755020fc1734" providerId="LiveId" clId="{4D72C68A-5C06-44EE-8FD0-AAB8EC672380}" dt="2024-05-02T09:06:23.751" v="51" actId="20577"/>
        <pc:sldMkLst>
          <pc:docMk/>
          <pc:sldMk cId="3357072938" sldId="316"/>
        </pc:sldMkLst>
        <pc:spChg chg="mod">
          <ac:chgData name="pantelis balaouras" userId="25e8755020fc1734" providerId="LiveId" clId="{4D72C68A-5C06-44EE-8FD0-AAB8EC672380}" dt="2024-05-02T09:06:23.751" v="51" actId="20577"/>
          <ac:spMkLst>
            <pc:docMk/>
            <pc:sldMk cId="3357072938" sldId="316"/>
            <ac:spMk id="161" creationId="{D9AE2E28-89CA-2932-38E1-C2778999BF07}"/>
          </ac:spMkLst>
        </pc:spChg>
      </pc:sldChg>
      <pc:sldChg chg="modSp mod">
        <pc:chgData name="pantelis balaouras" userId="25e8755020fc1734" providerId="LiveId" clId="{4D72C68A-5C06-44EE-8FD0-AAB8EC672380}" dt="2024-05-02T09:07:59.236" v="77" actId="20577"/>
        <pc:sldMkLst>
          <pc:docMk/>
          <pc:sldMk cId="3273989162" sldId="317"/>
        </pc:sldMkLst>
        <pc:spChg chg="mod">
          <ac:chgData name="pantelis balaouras" userId="25e8755020fc1734" providerId="LiveId" clId="{4D72C68A-5C06-44EE-8FD0-AAB8EC672380}" dt="2024-05-02T09:07:59.236" v="77" actId="20577"/>
          <ac:spMkLst>
            <pc:docMk/>
            <pc:sldMk cId="3273989162" sldId="317"/>
            <ac:spMk id="161" creationId="{00000000-0000-0000-0000-000000000000}"/>
          </ac:spMkLst>
        </pc:spChg>
      </pc:sldChg>
      <pc:sldChg chg="addSp delSp modSp mod">
        <pc:chgData name="pantelis balaouras" userId="25e8755020fc1734" providerId="LiveId" clId="{4D72C68A-5C06-44EE-8FD0-AAB8EC672380}" dt="2024-05-02T09:16:57.070" v="224" actId="1038"/>
        <pc:sldMkLst>
          <pc:docMk/>
          <pc:sldMk cId="2180153893" sldId="328"/>
        </pc:sldMkLst>
        <pc:spChg chg="add del">
          <ac:chgData name="pantelis balaouras" userId="25e8755020fc1734" providerId="LiveId" clId="{4D72C68A-5C06-44EE-8FD0-AAB8EC672380}" dt="2024-05-02T09:15:02.798" v="198" actId="22"/>
          <ac:spMkLst>
            <pc:docMk/>
            <pc:sldMk cId="2180153893" sldId="328"/>
            <ac:spMk id="4" creationId="{B4A6E2E7-97E2-67BB-2F75-77AA63EA0A7C}"/>
          </ac:spMkLst>
        </pc:spChg>
        <pc:spChg chg="add mod">
          <ac:chgData name="pantelis balaouras" userId="25e8755020fc1734" providerId="LiveId" clId="{4D72C68A-5C06-44EE-8FD0-AAB8EC672380}" dt="2024-05-02T09:15:49.423" v="210" actId="1076"/>
          <ac:spMkLst>
            <pc:docMk/>
            <pc:sldMk cId="2180153893" sldId="328"/>
            <ac:spMk id="6" creationId="{39A4762F-4E70-DB2F-5F82-FE913798926B}"/>
          </ac:spMkLst>
        </pc:spChg>
        <pc:spChg chg="mod">
          <ac:chgData name="pantelis balaouras" userId="25e8755020fc1734" providerId="LiveId" clId="{4D72C68A-5C06-44EE-8FD0-AAB8EC672380}" dt="2024-05-02T09:15:33.436" v="205" actId="14100"/>
          <ac:spMkLst>
            <pc:docMk/>
            <pc:sldMk cId="2180153893" sldId="328"/>
            <ac:spMk id="158" creationId="{00000000-0000-0000-0000-000000000000}"/>
          </ac:spMkLst>
        </pc:spChg>
        <pc:spChg chg="mod">
          <ac:chgData name="pantelis balaouras" userId="25e8755020fc1734" providerId="LiveId" clId="{4D72C68A-5C06-44EE-8FD0-AAB8EC672380}" dt="2024-05-02T09:15:54.423" v="211" actId="1076"/>
          <ac:spMkLst>
            <pc:docMk/>
            <pc:sldMk cId="2180153893" sldId="328"/>
            <ac:spMk id="161" creationId="{00000000-0000-0000-0000-000000000000}"/>
          </ac:spMkLst>
        </pc:spChg>
        <pc:picChg chg="add mod">
          <ac:chgData name="pantelis balaouras" userId="25e8755020fc1734" providerId="LiveId" clId="{4D72C68A-5C06-44EE-8FD0-AAB8EC672380}" dt="2024-05-02T09:16:57.070" v="224" actId="1038"/>
          <ac:picMkLst>
            <pc:docMk/>
            <pc:sldMk cId="2180153893" sldId="328"/>
            <ac:picMk id="5" creationId="{447DB8D3-2B50-5CEB-D748-05E0EFFCEFA6}"/>
          </ac:picMkLst>
        </pc:picChg>
        <pc:picChg chg="mod">
          <ac:chgData name="pantelis balaouras" userId="25e8755020fc1734" providerId="LiveId" clId="{4D72C68A-5C06-44EE-8FD0-AAB8EC672380}" dt="2024-05-02T09:14:59.205" v="196" actId="1076"/>
          <ac:picMkLst>
            <pc:docMk/>
            <pc:sldMk cId="2180153893" sldId="328"/>
            <ac:picMk id="14338" creationId="{9BFAF42C-12EE-2642-E093-C5C340E68142}"/>
          </ac:picMkLst>
        </pc:picChg>
      </pc:sldChg>
      <pc:sldChg chg="addSp modSp mod">
        <pc:chgData name="pantelis balaouras" userId="25e8755020fc1734" providerId="LiveId" clId="{4D72C68A-5C06-44EE-8FD0-AAB8EC672380}" dt="2024-05-02T09:17:22.533" v="227" actId="14100"/>
        <pc:sldMkLst>
          <pc:docMk/>
          <pc:sldMk cId="4191199489" sldId="336"/>
        </pc:sldMkLst>
        <pc:spChg chg="add mod">
          <ac:chgData name="pantelis balaouras" userId="25e8755020fc1734" providerId="LiveId" clId="{4D72C68A-5C06-44EE-8FD0-AAB8EC672380}" dt="2024-05-02T09:17:11.439" v="225"/>
          <ac:spMkLst>
            <pc:docMk/>
            <pc:sldMk cId="4191199489" sldId="336"/>
            <ac:spMk id="4" creationId="{2DA25F34-1273-A517-DF0B-A3BCC20D5C93}"/>
          </ac:spMkLst>
        </pc:spChg>
        <pc:spChg chg="mod">
          <ac:chgData name="pantelis balaouras" userId="25e8755020fc1734" providerId="LiveId" clId="{4D72C68A-5C06-44EE-8FD0-AAB8EC672380}" dt="2024-05-02T09:17:22.533" v="227" actId="14100"/>
          <ac:spMkLst>
            <pc:docMk/>
            <pc:sldMk cId="4191199489" sldId="336"/>
            <ac:spMk id="158" creationId="{00000000-0000-0000-0000-000000000000}"/>
          </ac:spMkLst>
        </pc:spChg>
        <pc:spChg chg="mod">
          <ac:chgData name="pantelis balaouras" userId="25e8755020fc1734" providerId="LiveId" clId="{4D72C68A-5C06-44EE-8FD0-AAB8EC672380}" dt="2024-05-02T09:17:16.720" v="226" actId="14100"/>
          <ac:spMkLst>
            <pc:docMk/>
            <pc:sldMk cId="4191199489" sldId="336"/>
            <ac:spMk id="161" creationId="{00000000-0000-0000-0000-000000000000}"/>
          </ac:spMkLst>
        </pc:spChg>
        <pc:picChg chg="add mod">
          <ac:chgData name="pantelis balaouras" userId="25e8755020fc1734" providerId="LiveId" clId="{4D72C68A-5C06-44EE-8FD0-AAB8EC672380}" dt="2024-05-02T09:17:11.439" v="225"/>
          <ac:picMkLst>
            <pc:docMk/>
            <pc:sldMk cId="4191199489" sldId="336"/>
            <ac:picMk id="3" creationId="{AE9B50A9-441A-6758-FEBA-0C242B5AF2FF}"/>
          </ac:picMkLst>
        </pc:picChg>
      </pc:sldChg>
      <pc:sldChg chg="addSp delSp modSp mod modNotesTx">
        <pc:chgData name="pantelis balaouras" userId="25e8755020fc1734" providerId="LiveId" clId="{4D72C68A-5C06-44EE-8FD0-AAB8EC672380}" dt="2024-05-02T09:03:46.127" v="11" actId="14100"/>
        <pc:sldMkLst>
          <pc:docMk/>
          <pc:sldMk cId="2033093179" sldId="420"/>
        </pc:sldMkLst>
        <pc:spChg chg="add mod">
          <ac:chgData name="pantelis balaouras" userId="25e8755020fc1734" providerId="LiveId" clId="{4D72C68A-5C06-44EE-8FD0-AAB8EC672380}" dt="2024-05-02T09:03:41.595" v="10"/>
          <ac:spMkLst>
            <pc:docMk/>
            <pc:sldMk cId="2033093179" sldId="420"/>
            <ac:spMk id="3" creationId="{FC047938-13B5-C8D2-18AA-6F01C2D2402F}"/>
          </ac:spMkLst>
        </pc:spChg>
        <pc:spChg chg="mod">
          <ac:chgData name="pantelis balaouras" userId="25e8755020fc1734" providerId="LiveId" clId="{4D72C68A-5C06-44EE-8FD0-AAB8EC672380}" dt="2024-05-02T09:03:46.127" v="11" actId="14100"/>
          <ac:spMkLst>
            <pc:docMk/>
            <pc:sldMk cId="2033093179" sldId="420"/>
            <ac:spMk id="13" creationId="{ACBE9AD0-B2F0-4ADA-8F10-B83476743F9C}"/>
          </ac:spMkLst>
        </pc:spChg>
        <pc:picChg chg="del">
          <ac:chgData name="pantelis balaouras" userId="25e8755020fc1734" providerId="LiveId" clId="{4D72C68A-5C06-44EE-8FD0-AAB8EC672380}" dt="2024-05-02T09:02:51.316" v="0" actId="478"/>
          <ac:picMkLst>
            <pc:docMk/>
            <pc:sldMk cId="2033093179" sldId="420"/>
            <ac:picMk id="2" creationId="{71758DF5-10E5-26D5-5FE7-B9D4E3788919}"/>
          </ac:picMkLst>
        </pc:picChg>
        <pc:picChg chg="add mod">
          <ac:chgData name="pantelis balaouras" userId="25e8755020fc1734" providerId="LiveId" clId="{4D72C68A-5C06-44EE-8FD0-AAB8EC672380}" dt="2024-05-02T09:03:41.595" v="10"/>
          <ac:picMkLst>
            <pc:docMk/>
            <pc:sldMk cId="2033093179" sldId="420"/>
            <ac:picMk id="4" creationId="{0AA13032-BCB7-8E86-833D-0AA21443C42D}"/>
          </ac:picMkLst>
        </pc:picChg>
      </pc:sldChg>
      <pc:sldChg chg="addSp delSp modSp mod">
        <pc:chgData name="pantelis balaouras" userId="25e8755020fc1734" providerId="LiveId" clId="{4D72C68A-5C06-44EE-8FD0-AAB8EC672380}" dt="2024-05-02T09:16:16.058" v="214"/>
        <pc:sldMkLst>
          <pc:docMk/>
          <pc:sldMk cId="750286666" sldId="438"/>
        </pc:sldMkLst>
        <pc:spChg chg="del">
          <ac:chgData name="pantelis balaouras" userId="25e8755020fc1734" providerId="LiveId" clId="{4D72C68A-5C06-44EE-8FD0-AAB8EC672380}" dt="2024-05-02T09:16:04.267" v="213" actId="478"/>
          <ac:spMkLst>
            <pc:docMk/>
            <pc:sldMk cId="750286666" sldId="438"/>
            <ac:spMk id="3" creationId="{17E4B6F4-910A-465B-8D37-FDAFB8260467}"/>
          </ac:spMkLst>
        </pc:spChg>
        <pc:spChg chg="add mod">
          <ac:chgData name="pantelis balaouras" userId="25e8755020fc1734" providerId="LiveId" clId="{4D72C68A-5C06-44EE-8FD0-AAB8EC672380}" dt="2024-05-02T09:16:16.058" v="214"/>
          <ac:spMkLst>
            <pc:docMk/>
            <pc:sldMk cId="750286666" sldId="438"/>
            <ac:spMk id="8" creationId="{8C48C2B9-C6D5-784A-C334-6A896AAA25D2}"/>
          </ac:spMkLst>
        </pc:spChg>
        <pc:picChg chg="del">
          <ac:chgData name="pantelis balaouras" userId="25e8755020fc1734" providerId="LiveId" clId="{4D72C68A-5C06-44EE-8FD0-AAB8EC672380}" dt="2024-05-02T09:16:02.595" v="212" actId="478"/>
          <ac:picMkLst>
            <pc:docMk/>
            <pc:sldMk cId="750286666" sldId="438"/>
            <ac:picMk id="2" creationId="{932E6542-705E-5980-67AD-E720FB5761A6}"/>
          </ac:picMkLst>
        </pc:picChg>
        <pc:picChg chg="add mod">
          <ac:chgData name="pantelis balaouras" userId="25e8755020fc1734" providerId="LiveId" clId="{4D72C68A-5C06-44EE-8FD0-AAB8EC672380}" dt="2024-05-02T09:16:16.058" v="214"/>
          <ac:picMkLst>
            <pc:docMk/>
            <pc:sldMk cId="750286666" sldId="438"/>
            <ac:picMk id="7" creationId="{328F03DC-2BED-E01F-151D-A9D4E0264315}"/>
          </ac:picMkLst>
        </pc:picChg>
      </pc:sldChg>
      <pc:sldChg chg="addSp delSp modSp mod">
        <pc:chgData name="pantelis balaouras" userId="25e8755020fc1734" providerId="LiveId" clId="{4D72C68A-5C06-44EE-8FD0-AAB8EC672380}" dt="2024-05-02T09:03:22.439" v="9" actId="14100"/>
        <pc:sldMkLst>
          <pc:docMk/>
          <pc:sldMk cId="2585051265" sldId="535"/>
        </pc:sldMkLst>
        <pc:spChg chg="del">
          <ac:chgData name="pantelis balaouras" userId="25e8755020fc1734" providerId="LiveId" clId="{4D72C68A-5C06-44EE-8FD0-AAB8EC672380}" dt="2024-05-02T09:03:02.955" v="3" actId="478"/>
          <ac:spMkLst>
            <pc:docMk/>
            <pc:sldMk cId="2585051265" sldId="535"/>
            <ac:spMk id="3" creationId="{4A1A03FD-DBE8-88F4-1AA3-88B814677301}"/>
          </ac:spMkLst>
        </pc:spChg>
        <pc:spChg chg="add del">
          <ac:chgData name="pantelis balaouras" userId="25e8755020fc1734" providerId="LiveId" clId="{4D72C68A-5C06-44EE-8FD0-AAB8EC672380}" dt="2024-05-02T09:03:10.889" v="5" actId="22"/>
          <ac:spMkLst>
            <pc:docMk/>
            <pc:sldMk cId="2585051265" sldId="535"/>
            <ac:spMk id="6" creationId="{A2EF53AC-4019-A1A2-688B-6A523F9CAB90}"/>
          </ac:spMkLst>
        </pc:spChg>
        <pc:spChg chg="add mod">
          <ac:chgData name="pantelis balaouras" userId="25e8755020fc1734" providerId="LiveId" clId="{4D72C68A-5C06-44EE-8FD0-AAB8EC672380}" dt="2024-05-02T09:03:14.767" v="6"/>
          <ac:spMkLst>
            <pc:docMk/>
            <pc:sldMk cId="2585051265" sldId="535"/>
            <ac:spMk id="7" creationId="{FBEEFD62-2ADD-0404-DE06-44AEC71F8D13}"/>
          </ac:spMkLst>
        </pc:spChg>
        <pc:spChg chg="mod">
          <ac:chgData name="pantelis balaouras" userId="25e8755020fc1734" providerId="LiveId" clId="{4D72C68A-5C06-44EE-8FD0-AAB8EC672380}" dt="2024-05-02T09:03:22.439" v="9" actId="14100"/>
          <ac:spMkLst>
            <pc:docMk/>
            <pc:sldMk cId="2585051265" sldId="535"/>
            <ac:spMk id="13" creationId="{ACBE9AD0-B2F0-4ADA-8F10-B83476743F9C}"/>
          </ac:spMkLst>
        </pc:spChg>
        <pc:picChg chg="del">
          <ac:chgData name="pantelis balaouras" userId="25e8755020fc1734" providerId="LiveId" clId="{4D72C68A-5C06-44EE-8FD0-AAB8EC672380}" dt="2024-05-02T09:02:58.275" v="2" actId="478"/>
          <ac:picMkLst>
            <pc:docMk/>
            <pc:sldMk cId="2585051265" sldId="535"/>
            <ac:picMk id="2" creationId="{7F194105-A616-1811-CCD2-0261AE6759AF}"/>
          </ac:picMkLst>
        </pc:picChg>
        <pc:picChg chg="add mod">
          <ac:chgData name="pantelis balaouras" userId="25e8755020fc1734" providerId="LiveId" clId="{4D72C68A-5C06-44EE-8FD0-AAB8EC672380}" dt="2024-05-02T09:03:14.767" v="6"/>
          <ac:picMkLst>
            <pc:docMk/>
            <pc:sldMk cId="2585051265" sldId="535"/>
            <ac:picMk id="8" creationId="{C4908172-79D3-9DCE-DFB0-4E5663BEC42A}"/>
          </ac:picMkLst>
        </pc:picChg>
      </pc:sldChg>
      <pc:sldChg chg="modSp mod">
        <pc:chgData name="pantelis balaouras" userId="25e8755020fc1734" providerId="LiveId" clId="{4D72C68A-5C06-44EE-8FD0-AAB8EC672380}" dt="2024-05-02T09:04:43.033" v="21" actId="20577"/>
        <pc:sldMkLst>
          <pc:docMk/>
          <pc:sldMk cId="3065163297" sldId="548"/>
        </pc:sldMkLst>
        <pc:spChg chg="mod">
          <ac:chgData name="pantelis balaouras" userId="25e8755020fc1734" providerId="LiveId" clId="{4D72C68A-5C06-44EE-8FD0-AAB8EC672380}" dt="2024-05-02T09:04:25.654" v="16" actId="14100"/>
          <ac:spMkLst>
            <pc:docMk/>
            <pc:sldMk cId="3065163297" sldId="548"/>
            <ac:spMk id="3" creationId="{33AA60D3-D4A1-8338-EF15-941A044B8A2C}"/>
          </ac:spMkLst>
        </pc:spChg>
        <pc:spChg chg="mod">
          <ac:chgData name="pantelis balaouras" userId="25e8755020fc1734" providerId="LiveId" clId="{4D72C68A-5C06-44EE-8FD0-AAB8EC672380}" dt="2024-05-02T09:04:43.033" v="21" actId="20577"/>
          <ac:spMkLst>
            <pc:docMk/>
            <pc:sldMk cId="3065163297" sldId="548"/>
            <ac:spMk id="4" creationId="{72E2623F-965A-BCFB-C4FD-E0E0A46EA10B}"/>
          </ac:spMkLst>
        </pc:spChg>
        <pc:picChg chg="mod">
          <ac:chgData name="pantelis balaouras" userId="25e8755020fc1734" providerId="LiveId" clId="{4D72C68A-5C06-44EE-8FD0-AAB8EC672380}" dt="2024-05-02T09:04:19.513" v="15" actId="14100"/>
          <ac:picMkLst>
            <pc:docMk/>
            <pc:sldMk cId="3065163297" sldId="548"/>
            <ac:picMk id="5" creationId="{C8605396-06DB-5F85-1C13-3127709138F6}"/>
          </ac:picMkLst>
        </pc:picChg>
      </pc:sldChg>
      <pc:sldChg chg="addSp delSp modSp mod">
        <pc:chgData name="pantelis balaouras" userId="25e8755020fc1734" providerId="LiveId" clId="{4D72C68A-5C06-44EE-8FD0-AAB8EC672380}" dt="2024-05-02T09:05:15.907" v="31" actId="167"/>
        <pc:sldMkLst>
          <pc:docMk/>
          <pc:sldMk cId="2891607239" sldId="554"/>
        </pc:sldMkLst>
        <pc:spChg chg="del">
          <ac:chgData name="pantelis balaouras" userId="25e8755020fc1734" providerId="LiveId" clId="{4D72C68A-5C06-44EE-8FD0-AAB8EC672380}" dt="2024-05-02T09:05:09.939" v="29" actId="478"/>
          <ac:spMkLst>
            <pc:docMk/>
            <pc:sldMk cId="2891607239" sldId="554"/>
            <ac:spMk id="3" creationId="{17E4B6F4-910A-465B-8D37-FDAFB8260467}"/>
          </ac:spMkLst>
        </pc:spChg>
        <pc:spChg chg="add mod">
          <ac:chgData name="pantelis balaouras" userId="25e8755020fc1734" providerId="LiveId" clId="{4D72C68A-5C06-44EE-8FD0-AAB8EC672380}" dt="2024-05-02T09:05:15.907" v="31" actId="167"/>
          <ac:spMkLst>
            <pc:docMk/>
            <pc:sldMk cId="2891607239" sldId="554"/>
            <ac:spMk id="8" creationId="{71DBBF38-64B0-3E19-7BB0-538A2C1A8E2F}"/>
          </ac:spMkLst>
        </pc:spChg>
        <pc:picChg chg="del">
          <ac:chgData name="pantelis balaouras" userId="25e8755020fc1734" providerId="LiveId" clId="{4D72C68A-5C06-44EE-8FD0-AAB8EC672380}" dt="2024-05-02T09:05:05.976" v="28" actId="478"/>
          <ac:picMkLst>
            <pc:docMk/>
            <pc:sldMk cId="2891607239" sldId="554"/>
            <ac:picMk id="2" creationId="{932E6542-705E-5980-67AD-E720FB5761A6}"/>
          </ac:picMkLst>
        </pc:picChg>
        <pc:picChg chg="add mod">
          <ac:chgData name="pantelis balaouras" userId="25e8755020fc1734" providerId="LiveId" clId="{4D72C68A-5C06-44EE-8FD0-AAB8EC672380}" dt="2024-05-02T09:05:15.907" v="31" actId="167"/>
          <ac:picMkLst>
            <pc:docMk/>
            <pc:sldMk cId="2891607239" sldId="554"/>
            <ac:picMk id="7" creationId="{3FB4438D-8664-D9CA-AD24-B90122ADBD04}"/>
          </ac:picMkLst>
        </pc:picChg>
      </pc:sldChg>
      <pc:sldChg chg="modSp mod">
        <pc:chgData name="pantelis balaouras" userId="25e8755020fc1734" providerId="LiveId" clId="{4D72C68A-5C06-44EE-8FD0-AAB8EC672380}" dt="2024-05-02T09:06:42.761" v="54"/>
        <pc:sldMkLst>
          <pc:docMk/>
          <pc:sldMk cId="465020234" sldId="555"/>
        </pc:sldMkLst>
        <pc:spChg chg="mod">
          <ac:chgData name="pantelis balaouras" userId="25e8755020fc1734" providerId="LiveId" clId="{4D72C68A-5C06-44EE-8FD0-AAB8EC672380}" dt="2024-05-02T09:06:42.761" v="54"/>
          <ac:spMkLst>
            <pc:docMk/>
            <pc:sldMk cId="465020234" sldId="555"/>
            <ac:spMk id="161" creationId="{7DA3FBEA-D17C-EE77-FA4C-A21887DC0332}"/>
          </ac:spMkLst>
        </pc:spChg>
      </pc:sldChg>
      <pc:sldChg chg="modSp mod">
        <pc:chgData name="pantelis balaouras" userId="25e8755020fc1734" providerId="LiveId" clId="{4D72C68A-5C06-44EE-8FD0-AAB8EC672380}" dt="2024-05-02T09:12:38.897" v="155"/>
        <pc:sldMkLst>
          <pc:docMk/>
          <pc:sldMk cId="760890712" sldId="565"/>
        </pc:sldMkLst>
        <pc:spChg chg="mod">
          <ac:chgData name="pantelis balaouras" userId="25e8755020fc1734" providerId="LiveId" clId="{4D72C68A-5C06-44EE-8FD0-AAB8EC672380}" dt="2024-05-02T09:12:38.897" v="155"/>
          <ac:spMkLst>
            <pc:docMk/>
            <pc:sldMk cId="760890712" sldId="565"/>
            <ac:spMk id="161" creationId="{00000000-0000-0000-0000-000000000000}"/>
          </ac:spMkLst>
        </pc:spChg>
      </pc:sldChg>
      <pc:sldChg chg="modSp mod">
        <pc:chgData name="pantelis balaouras" userId="25e8755020fc1734" providerId="LiveId" clId="{4D72C68A-5C06-44EE-8FD0-AAB8EC672380}" dt="2024-05-02T09:12:45.908" v="159" actId="20577"/>
        <pc:sldMkLst>
          <pc:docMk/>
          <pc:sldMk cId="3342627068" sldId="568"/>
        </pc:sldMkLst>
        <pc:spChg chg="mod">
          <ac:chgData name="pantelis balaouras" userId="25e8755020fc1734" providerId="LiveId" clId="{4D72C68A-5C06-44EE-8FD0-AAB8EC672380}" dt="2024-05-02T09:12:45.908" v="159" actId="20577"/>
          <ac:spMkLst>
            <pc:docMk/>
            <pc:sldMk cId="3342627068" sldId="568"/>
            <ac:spMk id="161" creationId="{00000000-0000-0000-0000-000000000000}"/>
          </ac:spMkLst>
        </pc:spChg>
      </pc:sldChg>
      <pc:sldChg chg="modSp mod">
        <pc:chgData name="pantelis balaouras" userId="25e8755020fc1734" providerId="LiveId" clId="{4D72C68A-5C06-44EE-8FD0-AAB8EC672380}" dt="2024-05-02T09:09:58.390" v="105"/>
        <pc:sldMkLst>
          <pc:docMk/>
          <pc:sldMk cId="3083838701" sldId="572"/>
        </pc:sldMkLst>
        <pc:spChg chg="mod">
          <ac:chgData name="pantelis balaouras" userId="25e8755020fc1734" providerId="LiveId" clId="{4D72C68A-5C06-44EE-8FD0-AAB8EC672380}" dt="2024-05-02T09:09:58.390" v="105"/>
          <ac:spMkLst>
            <pc:docMk/>
            <pc:sldMk cId="3083838701" sldId="572"/>
            <ac:spMk id="161" creationId="{7DA3FBEA-D17C-EE77-FA4C-A21887DC0332}"/>
          </ac:spMkLst>
        </pc:spChg>
      </pc:sldChg>
      <pc:sldChg chg="modSp mod">
        <pc:chgData name="pantelis balaouras" userId="25e8755020fc1734" providerId="LiveId" clId="{4D72C68A-5C06-44EE-8FD0-AAB8EC672380}" dt="2024-05-02T09:10:11.598" v="113" actId="20577"/>
        <pc:sldMkLst>
          <pc:docMk/>
          <pc:sldMk cId="1221083061" sldId="573"/>
        </pc:sldMkLst>
        <pc:spChg chg="mod">
          <ac:chgData name="pantelis balaouras" userId="25e8755020fc1734" providerId="LiveId" clId="{4D72C68A-5C06-44EE-8FD0-AAB8EC672380}" dt="2024-05-02T09:10:11.598" v="113" actId="20577"/>
          <ac:spMkLst>
            <pc:docMk/>
            <pc:sldMk cId="1221083061" sldId="573"/>
            <ac:spMk id="161" creationId="{7DA3FBEA-D17C-EE77-FA4C-A21887DC0332}"/>
          </ac:spMkLst>
        </pc:spChg>
      </pc:sldChg>
      <pc:sldChg chg="modSp mod">
        <pc:chgData name="pantelis balaouras" userId="25e8755020fc1734" providerId="LiveId" clId="{4D72C68A-5C06-44EE-8FD0-AAB8EC672380}" dt="2024-05-02T09:10:40.267" v="123" actId="20577"/>
        <pc:sldMkLst>
          <pc:docMk/>
          <pc:sldMk cId="1808247985" sldId="574"/>
        </pc:sldMkLst>
        <pc:spChg chg="mod">
          <ac:chgData name="pantelis balaouras" userId="25e8755020fc1734" providerId="LiveId" clId="{4D72C68A-5C06-44EE-8FD0-AAB8EC672380}" dt="2024-05-02T09:10:40.267" v="123" actId="20577"/>
          <ac:spMkLst>
            <pc:docMk/>
            <pc:sldMk cId="1808247985" sldId="574"/>
            <ac:spMk id="161" creationId="{00000000-0000-0000-0000-000000000000}"/>
          </ac:spMkLst>
        </pc:spChg>
      </pc:sldChg>
      <pc:sldChg chg="modSp mod">
        <pc:chgData name="pantelis balaouras" userId="25e8755020fc1734" providerId="LiveId" clId="{4D72C68A-5C06-44EE-8FD0-AAB8EC672380}" dt="2024-05-02T09:10:48.549" v="127" actId="6549"/>
        <pc:sldMkLst>
          <pc:docMk/>
          <pc:sldMk cId="3883200930" sldId="575"/>
        </pc:sldMkLst>
        <pc:spChg chg="mod">
          <ac:chgData name="pantelis balaouras" userId="25e8755020fc1734" providerId="LiveId" clId="{4D72C68A-5C06-44EE-8FD0-AAB8EC672380}" dt="2024-05-02T09:10:48.549" v="127" actId="6549"/>
          <ac:spMkLst>
            <pc:docMk/>
            <pc:sldMk cId="3883200930" sldId="575"/>
            <ac:spMk id="161" creationId="{00000000-0000-0000-0000-000000000000}"/>
          </ac:spMkLst>
        </pc:spChg>
      </pc:sldChg>
      <pc:sldChg chg="modSp mod">
        <pc:chgData name="pantelis balaouras" userId="25e8755020fc1734" providerId="LiveId" clId="{4D72C68A-5C06-44EE-8FD0-AAB8EC672380}" dt="2024-05-02T09:11:15.687" v="131"/>
        <pc:sldMkLst>
          <pc:docMk/>
          <pc:sldMk cId="1801716676" sldId="576"/>
        </pc:sldMkLst>
        <pc:spChg chg="mod">
          <ac:chgData name="pantelis balaouras" userId="25e8755020fc1734" providerId="LiveId" clId="{4D72C68A-5C06-44EE-8FD0-AAB8EC672380}" dt="2024-05-02T09:11:12.603" v="129" actId="1076"/>
          <ac:spMkLst>
            <pc:docMk/>
            <pc:sldMk cId="1801716676" sldId="576"/>
            <ac:spMk id="160" creationId="{00000000-0000-0000-0000-000000000000}"/>
          </ac:spMkLst>
        </pc:spChg>
        <pc:spChg chg="mod">
          <ac:chgData name="pantelis balaouras" userId="25e8755020fc1734" providerId="LiveId" clId="{4D72C68A-5C06-44EE-8FD0-AAB8EC672380}" dt="2024-05-02T09:11:15.687" v="131"/>
          <ac:spMkLst>
            <pc:docMk/>
            <pc:sldMk cId="1801716676" sldId="576"/>
            <ac:spMk id="161" creationId="{00000000-0000-0000-0000-000000000000}"/>
          </ac:spMkLst>
        </pc:spChg>
        <pc:picChg chg="mod">
          <ac:chgData name="pantelis balaouras" userId="25e8755020fc1734" providerId="LiveId" clId="{4D72C68A-5C06-44EE-8FD0-AAB8EC672380}" dt="2024-05-02T09:11:09.001" v="128" actId="1076"/>
          <ac:picMkLst>
            <pc:docMk/>
            <pc:sldMk cId="1801716676" sldId="576"/>
            <ac:picMk id="9220" creationId="{F2F0A202-559E-67E8-ADA7-3EB0CB10F406}"/>
          </ac:picMkLst>
        </pc:picChg>
      </pc:sldChg>
      <pc:sldChg chg="modSp mod">
        <pc:chgData name="pantelis balaouras" userId="25e8755020fc1734" providerId="LiveId" clId="{4D72C68A-5C06-44EE-8FD0-AAB8EC672380}" dt="2024-05-02T09:11:32.804" v="137"/>
        <pc:sldMkLst>
          <pc:docMk/>
          <pc:sldMk cId="3504187963" sldId="577"/>
        </pc:sldMkLst>
        <pc:spChg chg="mod">
          <ac:chgData name="pantelis balaouras" userId="25e8755020fc1734" providerId="LiveId" clId="{4D72C68A-5C06-44EE-8FD0-AAB8EC672380}" dt="2024-05-02T09:11:32.804" v="137"/>
          <ac:spMkLst>
            <pc:docMk/>
            <pc:sldMk cId="3504187963" sldId="577"/>
            <ac:spMk id="161" creationId="{00000000-0000-0000-0000-000000000000}"/>
          </ac:spMkLst>
        </pc:spChg>
      </pc:sldChg>
      <pc:sldChg chg="modSp mod">
        <pc:chgData name="pantelis balaouras" userId="25e8755020fc1734" providerId="LiveId" clId="{4D72C68A-5C06-44EE-8FD0-AAB8EC672380}" dt="2024-05-02T09:11:39.548" v="141" actId="20577"/>
        <pc:sldMkLst>
          <pc:docMk/>
          <pc:sldMk cId="3495584768" sldId="578"/>
        </pc:sldMkLst>
        <pc:spChg chg="mod">
          <ac:chgData name="pantelis balaouras" userId="25e8755020fc1734" providerId="LiveId" clId="{4D72C68A-5C06-44EE-8FD0-AAB8EC672380}" dt="2024-05-02T09:11:39.548" v="141" actId="20577"/>
          <ac:spMkLst>
            <pc:docMk/>
            <pc:sldMk cId="3495584768" sldId="578"/>
            <ac:spMk id="161" creationId="{00000000-0000-0000-0000-000000000000}"/>
          </ac:spMkLst>
        </pc:spChg>
      </pc:sldChg>
      <pc:sldChg chg="modSp mod">
        <pc:chgData name="pantelis balaouras" userId="25e8755020fc1734" providerId="LiveId" clId="{4D72C68A-5C06-44EE-8FD0-AAB8EC672380}" dt="2024-05-02T09:12:26.408" v="153" actId="27636"/>
        <pc:sldMkLst>
          <pc:docMk/>
          <pc:sldMk cId="2484969882" sldId="586"/>
        </pc:sldMkLst>
        <pc:spChg chg="mod">
          <ac:chgData name="pantelis balaouras" userId="25e8755020fc1734" providerId="LiveId" clId="{4D72C68A-5C06-44EE-8FD0-AAB8EC672380}" dt="2024-05-02T09:12:26.408" v="153" actId="27636"/>
          <ac:spMkLst>
            <pc:docMk/>
            <pc:sldMk cId="2484969882" sldId="586"/>
            <ac:spMk id="4" creationId="{4E7C4024-7F07-6489-7442-52FC1A6A9DAD}"/>
          </ac:spMkLst>
        </pc:spChg>
      </pc:sldChg>
      <pc:sldChg chg="modSp mod">
        <pc:chgData name="pantelis balaouras" userId="25e8755020fc1734" providerId="LiveId" clId="{4D72C68A-5C06-44EE-8FD0-AAB8EC672380}" dt="2024-05-02T09:13:15.787" v="167" actId="6549"/>
        <pc:sldMkLst>
          <pc:docMk/>
          <pc:sldMk cId="0" sldId="594"/>
        </pc:sldMkLst>
        <pc:spChg chg="mod">
          <ac:chgData name="pantelis balaouras" userId="25e8755020fc1734" providerId="LiveId" clId="{4D72C68A-5C06-44EE-8FD0-AAB8EC672380}" dt="2024-05-02T09:13:15.787" v="167" actId="6549"/>
          <ac:spMkLst>
            <pc:docMk/>
            <pc:sldMk cId="0" sldId="594"/>
            <ac:spMk id="95" creationId="{00000000-0000-0000-0000-000000000000}"/>
          </ac:spMkLst>
        </pc:spChg>
      </pc:sldChg>
      <pc:sldChg chg="modSp mod">
        <pc:chgData name="pantelis balaouras" userId="25e8755020fc1734" providerId="LiveId" clId="{4D72C68A-5C06-44EE-8FD0-AAB8EC672380}" dt="2024-05-02T09:13:32.830" v="175" actId="20577"/>
        <pc:sldMkLst>
          <pc:docMk/>
          <pc:sldMk cId="0" sldId="595"/>
        </pc:sldMkLst>
        <pc:spChg chg="mod">
          <ac:chgData name="pantelis balaouras" userId="25e8755020fc1734" providerId="LiveId" clId="{4D72C68A-5C06-44EE-8FD0-AAB8EC672380}" dt="2024-05-02T09:13:32.830" v="175" actId="20577"/>
          <ac:spMkLst>
            <pc:docMk/>
            <pc:sldMk cId="0" sldId="595"/>
            <ac:spMk id="104" creationId="{00000000-0000-0000-0000-000000000000}"/>
          </ac:spMkLst>
        </pc:spChg>
      </pc:sldChg>
      <pc:sldChg chg="modSp mod">
        <pc:chgData name="pantelis balaouras" userId="25e8755020fc1734" providerId="LiveId" clId="{4D72C68A-5C06-44EE-8FD0-AAB8EC672380}" dt="2024-05-02T09:13:25.689" v="171" actId="20577"/>
        <pc:sldMkLst>
          <pc:docMk/>
          <pc:sldMk cId="4238661790" sldId="596"/>
        </pc:sldMkLst>
        <pc:spChg chg="mod">
          <ac:chgData name="pantelis balaouras" userId="25e8755020fc1734" providerId="LiveId" clId="{4D72C68A-5C06-44EE-8FD0-AAB8EC672380}" dt="2024-05-02T09:13:25.689" v="171" actId="20577"/>
          <ac:spMkLst>
            <pc:docMk/>
            <pc:sldMk cId="4238661790" sldId="596"/>
            <ac:spMk id="95" creationId="{00000000-0000-0000-0000-000000000000}"/>
          </ac:spMkLst>
        </pc:spChg>
      </pc:sldChg>
      <pc:sldChg chg="modSp mod">
        <pc:chgData name="pantelis balaouras" userId="25e8755020fc1734" providerId="LiveId" clId="{4D72C68A-5C06-44EE-8FD0-AAB8EC672380}" dt="2024-05-02T09:14:22.955" v="192" actId="20577"/>
        <pc:sldMkLst>
          <pc:docMk/>
          <pc:sldMk cId="2869328772" sldId="597"/>
        </pc:sldMkLst>
        <pc:spChg chg="mod">
          <ac:chgData name="pantelis balaouras" userId="25e8755020fc1734" providerId="LiveId" clId="{4D72C68A-5C06-44EE-8FD0-AAB8EC672380}" dt="2024-05-02T09:14:22.955" v="192" actId="20577"/>
          <ac:spMkLst>
            <pc:docMk/>
            <pc:sldMk cId="2869328772" sldId="597"/>
            <ac:spMk id="122" creationId="{00000000-0000-0000-0000-000000000000}"/>
          </ac:spMkLst>
        </pc:spChg>
      </pc:sldChg>
      <pc:sldChg chg="modSp mod modClrScheme chgLayout">
        <pc:chgData name="pantelis balaouras" userId="25e8755020fc1734" providerId="LiveId" clId="{4D72C68A-5C06-44EE-8FD0-AAB8EC672380}" dt="2024-05-02T09:08:38.383" v="84" actId="14100"/>
        <pc:sldMkLst>
          <pc:docMk/>
          <pc:sldMk cId="0" sldId="598"/>
        </pc:sldMkLst>
        <pc:spChg chg="mod ord">
          <ac:chgData name="pantelis balaouras" userId="25e8755020fc1734" providerId="LiveId" clId="{4D72C68A-5C06-44EE-8FD0-AAB8EC672380}" dt="2024-05-02T09:08:32.684" v="83" actId="20577"/>
          <ac:spMkLst>
            <pc:docMk/>
            <pc:sldMk cId="0" sldId="598"/>
            <ac:spMk id="131" creationId="{00000000-0000-0000-0000-000000000000}"/>
          </ac:spMkLst>
        </pc:spChg>
        <pc:spChg chg="mod ord">
          <ac:chgData name="pantelis balaouras" userId="25e8755020fc1734" providerId="LiveId" clId="{4D72C68A-5C06-44EE-8FD0-AAB8EC672380}" dt="2024-05-02T09:08:38.383" v="84" actId="14100"/>
          <ac:spMkLst>
            <pc:docMk/>
            <pc:sldMk cId="0" sldId="598"/>
            <ac:spMk id="132" creationId="{00000000-0000-0000-0000-000000000000}"/>
          </ac:spMkLst>
        </pc:spChg>
      </pc:sldChg>
      <pc:sldChg chg="modSp mod">
        <pc:chgData name="pantelis balaouras" userId="25e8755020fc1734" providerId="LiveId" clId="{4D72C68A-5C06-44EE-8FD0-AAB8EC672380}" dt="2024-05-02T09:08:55.814" v="88" actId="20577"/>
        <pc:sldMkLst>
          <pc:docMk/>
          <pc:sldMk cId="0" sldId="599"/>
        </pc:sldMkLst>
        <pc:spChg chg="mod">
          <ac:chgData name="pantelis balaouras" userId="25e8755020fc1734" providerId="LiveId" clId="{4D72C68A-5C06-44EE-8FD0-AAB8EC672380}" dt="2024-05-02T09:08:55.814" v="88" actId="20577"/>
          <ac:spMkLst>
            <pc:docMk/>
            <pc:sldMk cId="0" sldId="599"/>
            <ac:spMk id="144" creationId="{00000000-0000-0000-0000-000000000000}"/>
          </ac:spMkLst>
        </pc:spChg>
      </pc:sldChg>
      <pc:sldChg chg="modSp mod">
        <pc:chgData name="pantelis balaouras" userId="25e8755020fc1734" providerId="LiveId" clId="{4D72C68A-5C06-44EE-8FD0-AAB8EC672380}" dt="2024-05-02T09:09:07.845" v="90"/>
        <pc:sldMkLst>
          <pc:docMk/>
          <pc:sldMk cId="0" sldId="600"/>
        </pc:sldMkLst>
        <pc:spChg chg="mod">
          <ac:chgData name="pantelis balaouras" userId="25e8755020fc1734" providerId="LiveId" clId="{4D72C68A-5C06-44EE-8FD0-AAB8EC672380}" dt="2024-05-02T09:09:07.845" v="90"/>
          <ac:spMkLst>
            <pc:docMk/>
            <pc:sldMk cId="0" sldId="600"/>
            <ac:spMk id="156" creationId="{00000000-0000-0000-0000-000000000000}"/>
          </ac:spMkLst>
        </pc:spChg>
      </pc:sldChg>
      <pc:sldChg chg="modSp mod">
        <pc:chgData name="pantelis balaouras" userId="25e8755020fc1734" providerId="LiveId" clId="{4D72C68A-5C06-44EE-8FD0-AAB8EC672380}" dt="2024-05-02T09:09:16.267" v="94" actId="20577"/>
        <pc:sldMkLst>
          <pc:docMk/>
          <pc:sldMk cId="0" sldId="601"/>
        </pc:sldMkLst>
        <pc:spChg chg="mod">
          <ac:chgData name="pantelis balaouras" userId="25e8755020fc1734" providerId="LiveId" clId="{4D72C68A-5C06-44EE-8FD0-AAB8EC672380}" dt="2024-05-02T09:09:16.267" v="94" actId="20577"/>
          <ac:spMkLst>
            <pc:docMk/>
            <pc:sldMk cId="0" sldId="601"/>
            <ac:spMk id="168" creationId="{00000000-0000-0000-0000-000000000000}"/>
          </ac:spMkLst>
        </pc:spChg>
      </pc:sldChg>
      <pc:sldChg chg="modSp mod">
        <pc:chgData name="pantelis balaouras" userId="25e8755020fc1734" providerId="LiveId" clId="{4D72C68A-5C06-44EE-8FD0-AAB8EC672380}" dt="2024-05-02T09:09:25.861" v="96"/>
        <pc:sldMkLst>
          <pc:docMk/>
          <pc:sldMk cId="0" sldId="602"/>
        </pc:sldMkLst>
        <pc:spChg chg="mod">
          <ac:chgData name="pantelis balaouras" userId="25e8755020fc1734" providerId="LiveId" clId="{4D72C68A-5C06-44EE-8FD0-AAB8EC672380}" dt="2024-05-02T09:09:25.861" v="96"/>
          <ac:spMkLst>
            <pc:docMk/>
            <pc:sldMk cId="0" sldId="602"/>
            <ac:spMk id="180" creationId="{00000000-0000-0000-0000-000000000000}"/>
          </ac:spMkLst>
        </pc:spChg>
      </pc:sldChg>
      <pc:sldChg chg="modSp mod">
        <pc:chgData name="pantelis balaouras" userId="25e8755020fc1734" providerId="LiveId" clId="{4D72C68A-5C06-44EE-8FD0-AAB8EC672380}" dt="2024-05-02T09:09:48.765" v="103" actId="1076"/>
        <pc:sldMkLst>
          <pc:docMk/>
          <pc:sldMk cId="0" sldId="603"/>
        </pc:sldMkLst>
        <pc:spChg chg="mod">
          <ac:chgData name="pantelis balaouras" userId="25e8755020fc1734" providerId="LiveId" clId="{4D72C68A-5C06-44EE-8FD0-AAB8EC672380}" dt="2024-05-02T09:09:33.314" v="100" actId="20577"/>
          <ac:spMkLst>
            <pc:docMk/>
            <pc:sldMk cId="0" sldId="603"/>
            <ac:spMk id="192" creationId="{00000000-0000-0000-0000-000000000000}"/>
          </ac:spMkLst>
        </pc:spChg>
        <pc:spChg chg="mod">
          <ac:chgData name="pantelis balaouras" userId="25e8755020fc1734" providerId="LiveId" clId="{4D72C68A-5C06-44EE-8FD0-AAB8EC672380}" dt="2024-05-02T09:09:46.066" v="102" actId="14100"/>
          <ac:spMkLst>
            <pc:docMk/>
            <pc:sldMk cId="0" sldId="603"/>
            <ac:spMk id="193" creationId="{00000000-0000-0000-0000-000000000000}"/>
          </ac:spMkLst>
        </pc:spChg>
        <pc:picChg chg="mod">
          <ac:chgData name="pantelis balaouras" userId="25e8755020fc1734" providerId="LiveId" clId="{4D72C68A-5C06-44EE-8FD0-AAB8EC672380}" dt="2024-05-02T09:09:48.765" v="103" actId="1076"/>
          <ac:picMkLst>
            <pc:docMk/>
            <pc:sldMk cId="0" sldId="603"/>
            <ac:picMk id="2050" creationId="{C4F6EACF-B96B-F3D8-2683-BD97D8CDC502}"/>
          </ac:picMkLst>
        </pc:picChg>
      </pc:sldChg>
      <pc:sldChg chg="modSp mod">
        <pc:chgData name="pantelis balaouras" userId="25e8755020fc1734" providerId="LiveId" clId="{4D72C68A-5C06-44EE-8FD0-AAB8EC672380}" dt="2024-05-02T09:10:04.751" v="109" actId="20577"/>
        <pc:sldMkLst>
          <pc:docMk/>
          <pc:sldMk cId="2052354178" sldId="604"/>
        </pc:sldMkLst>
        <pc:spChg chg="mod">
          <ac:chgData name="pantelis balaouras" userId="25e8755020fc1734" providerId="LiveId" clId="{4D72C68A-5C06-44EE-8FD0-AAB8EC672380}" dt="2024-05-02T09:10:04.751" v="109" actId="20577"/>
          <ac:spMkLst>
            <pc:docMk/>
            <pc:sldMk cId="2052354178" sldId="604"/>
            <ac:spMk id="161" creationId="{7DA3FBEA-D17C-EE77-FA4C-A21887DC0332}"/>
          </ac:spMkLst>
        </pc:spChg>
      </pc:sldChg>
      <pc:sldChg chg="modSp mod">
        <pc:chgData name="pantelis balaouras" userId="25e8755020fc1734" providerId="LiveId" clId="{4D72C68A-5C06-44EE-8FD0-AAB8EC672380}" dt="2024-05-02T09:10:18.345" v="117" actId="20577"/>
        <pc:sldMkLst>
          <pc:docMk/>
          <pc:sldMk cId="1353694514" sldId="612"/>
        </pc:sldMkLst>
        <pc:spChg chg="mod">
          <ac:chgData name="pantelis balaouras" userId="25e8755020fc1734" providerId="LiveId" clId="{4D72C68A-5C06-44EE-8FD0-AAB8EC672380}" dt="2024-05-02T09:10:18.345" v="117" actId="20577"/>
          <ac:spMkLst>
            <pc:docMk/>
            <pc:sldMk cId="1353694514" sldId="612"/>
            <ac:spMk id="161" creationId="{7DA3FBEA-D17C-EE77-FA4C-A21887DC0332}"/>
          </ac:spMkLst>
        </pc:spChg>
      </pc:sldChg>
      <pc:sldChg chg="modSp mod">
        <pc:chgData name="pantelis balaouras" userId="25e8755020fc1734" providerId="LiveId" clId="{4D72C68A-5C06-44EE-8FD0-AAB8EC672380}" dt="2024-05-02T09:11:24.189" v="135" actId="20577"/>
        <pc:sldMkLst>
          <pc:docMk/>
          <pc:sldMk cId="3804178670" sldId="613"/>
        </pc:sldMkLst>
        <pc:spChg chg="mod">
          <ac:chgData name="pantelis balaouras" userId="25e8755020fc1734" providerId="LiveId" clId="{4D72C68A-5C06-44EE-8FD0-AAB8EC672380}" dt="2024-05-02T09:11:24.189" v="135" actId="20577"/>
          <ac:spMkLst>
            <pc:docMk/>
            <pc:sldMk cId="3804178670" sldId="613"/>
            <ac:spMk id="161" creationId="{00000000-0000-0000-0000-000000000000}"/>
          </ac:spMkLst>
        </pc:spChg>
      </pc:sldChg>
      <pc:sldChg chg="addSp delSp modSp mod">
        <pc:chgData name="pantelis balaouras" userId="25e8755020fc1734" providerId="LiveId" clId="{4D72C68A-5C06-44EE-8FD0-AAB8EC672380}" dt="2024-05-02T09:04:03.673" v="14"/>
        <pc:sldMkLst>
          <pc:docMk/>
          <pc:sldMk cId="2220591749" sldId="614"/>
        </pc:sldMkLst>
        <pc:spChg chg="del">
          <ac:chgData name="pantelis balaouras" userId="25e8755020fc1734" providerId="LiveId" clId="{4D72C68A-5C06-44EE-8FD0-AAB8EC672380}" dt="2024-05-02T09:04:03.121" v="13" actId="478"/>
          <ac:spMkLst>
            <pc:docMk/>
            <pc:sldMk cId="2220591749" sldId="614"/>
            <ac:spMk id="3" creationId="{17E4B6F4-910A-465B-8D37-FDAFB8260467}"/>
          </ac:spMkLst>
        </pc:spChg>
        <pc:spChg chg="add mod">
          <ac:chgData name="pantelis balaouras" userId="25e8755020fc1734" providerId="LiveId" clId="{4D72C68A-5C06-44EE-8FD0-AAB8EC672380}" dt="2024-05-02T09:04:03.673" v="14"/>
          <ac:spMkLst>
            <pc:docMk/>
            <pc:sldMk cId="2220591749" sldId="614"/>
            <ac:spMk id="8" creationId="{7EB56189-DE09-1589-4C5D-2D4B9AA02DF5}"/>
          </ac:spMkLst>
        </pc:spChg>
        <pc:picChg chg="del">
          <ac:chgData name="pantelis balaouras" userId="25e8755020fc1734" providerId="LiveId" clId="{4D72C68A-5C06-44EE-8FD0-AAB8EC672380}" dt="2024-05-02T09:04:00.079" v="12" actId="478"/>
          <ac:picMkLst>
            <pc:docMk/>
            <pc:sldMk cId="2220591749" sldId="614"/>
            <ac:picMk id="2" creationId="{932E6542-705E-5980-67AD-E720FB5761A6}"/>
          </ac:picMkLst>
        </pc:picChg>
        <pc:picChg chg="add mod">
          <ac:chgData name="pantelis balaouras" userId="25e8755020fc1734" providerId="LiveId" clId="{4D72C68A-5C06-44EE-8FD0-AAB8EC672380}" dt="2024-05-02T09:04:03.673" v="14"/>
          <ac:picMkLst>
            <pc:docMk/>
            <pc:sldMk cId="2220591749" sldId="614"/>
            <ac:picMk id="7" creationId="{06419ECC-92D8-CA63-F758-89123792FD66}"/>
          </ac:picMkLst>
        </pc:picChg>
      </pc:sldChg>
    </pc:docChg>
  </pc:docChgLst>
  <pc:docChgLst>
    <pc:chgData name="pantelis balaouras" userId="25e8755020fc1734" providerId="LiveId" clId="{62FA0A6B-46FA-411D-B68C-0E1C780A0B6C}"/>
    <pc:docChg chg="custSel addSld modSld sldOrd modMainMaster">
      <pc:chgData name="pantelis balaouras" userId="25e8755020fc1734" providerId="LiveId" clId="{62FA0A6B-46FA-411D-B68C-0E1C780A0B6C}" dt="2024-04-30T08:43:02.401" v="293"/>
      <pc:docMkLst>
        <pc:docMk/>
      </pc:docMkLst>
      <pc:sldChg chg="modSp mod modClrScheme chgLayout">
        <pc:chgData name="pantelis balaouras" userId="25e8755020fc1734" providerId="LiveId" clId="{62FA0A6B-46FA-411D-B68C-0E1C780A0B6C}" dt="2024-04-30T08:39:23.989" v="244" actId="14100"/>
        <pc:sldMkLst>
          <pc:docMk/>
          <pc:sldMk cId="0" sldId="257"/>
        </pc:sldMkLst>
        <pc:spChg chg="mod ord">
          <ac:chgData name="pantelis balaouras" userId="25e8755020fc1734" providerId="LiveId" clId="{62FA0A6B-46FA-411D-B68C-0E1C780A0B6C}" dt="2024-04-29T16:05:31.473" v="104" actId="700"/>
          <ac:spMkLst>
            <pc:docMk/>
            <pc:sldMk cId="0" sldId="257"/>
            <ac:spMk id="119" creationId="{00000000-0000-0000-0000-000000000000}"/>
          </ac:spMkLst>
        </pc:spChg>
        <pc:spChg chg="mod ord">
          <ac:chgData name="pantelis balaouras" userId="25e8755020fc1734" providerId="LiveId" clId="{62FA0A6B-46FA-411D-B68C-0E1C780A0B6C}" dt="2024-04-29T16:05:37.695" v="105" actId="14100"/>
          <ac:spMkLst>
            <pc:docMk/>
            <pc:sldMk cId="0" sldId="257"/>
            <ac:spMk id="120" creationId="{00000000-0000-0000-0000-000000000000}"/>
          </ac:spMkLst>
        </pc:spChg>
        <pc:picChg chg="mod">
          <ac:chgData name="pantelis balaouras" userId="25e8755020fc1734" providerId="LiveId" clId="{62FA0A6B-46FA-411D-B68C-0E1C780A0B6C}" dt="2024-04-30T08:39:23.989" v="244" actId="14100"/>
          <ac:picMkLst>
            <pc:docMk/>
            <pc:sldMk cId="0" sldId="257"/>
            <ac:picMk id="125" creationId="{00000000-0000-0000-0000-000000000000}"/>
          </ac:picMkLst>
        </pc:picChg>
      </pc:sldChg>
      <pc:sldChg chg="modSp mod">
        <pc:chgData name="pantelis balaouras" userId="25e8755020fc1734" providerId="LiveId" clId="{62FA0A6B-46FA-411D-B68C-0E1C780A0B6C}" dt="2024-04-29T16:10:33.708" v="159" actId="15"/>
        <pc:sldMkLst>
          <pc:docMk/>
          <pc:sldMk cId="0" sldId="258"/>
        </pc:sldMkLst>
        <pc:spChg chg="mod">
          <ac:chgData name="pantelis balaouras" userId="25e8755020fc1734" providerId="LiveId" clId="{62FA0A6B-46FA-411D-B68C-0E1C780A0B6C}" dt="2024-04-29T16:10:33.708" v="159" actId="15"/>
          <ac:spMkLst>
            <pc:docMk/>
            <pc:sldMk cId="0" sldId="258"/>
            <ac:spMk id="83" creationId="{00000000-0000-0000-0000-000000000000}"/>
          </ac:spMkLst>
        </pc:spChg>
        <pc:picChg chg="mod">
          <ac:chgData name="pantelis balaouras" userId="25e8755020fc1734" providerId="LiveId" clId="{62FA0A6B-46FA-411D-B68C-0E1C780A0B6C}" dt="2024-04-29T16:09:50.431" v="149" actId="1076"/>
          <ac:picMkLst>
            <pc:docMk/>
            <pc:sldMk cId="0" sldId="258"/>
            <ac:picMk id="85" creationId="{00000000-0000-0000-0000-000000000000}"/>
          </ac:picMkLst>
        </pc:picChg>
      </pc:sldChg>
      <pc:sldChg chg="modSp">
        <pc:chgData name="pantelis balaouras" userId="25e8755020fc1734" providerId="LiveId" clId="{62FA0A6B-46FA-411D-B68C-0E1C780A0B6C}" dt="2024-04-29T16:02:25.071" v="93"/>
        <pc:sldMkLst>
          <pc:docMk/>
          <pc:sldMk cId="0" sldId="259"/>
        </pc:sldMkLst>
        <pc:spChg chg="mod">
          <ac:chgData name="pantelis balaouras" userId="25e8755020fc1734" providerId="LiveId" clId="{62FA0A6B-46FA-411D-B68C-0E1C780A0B6C}" dt="2024-04-29T16:02:25.071" v="93"/>
          <ac:spMkLst>
            <pc:docMk/>
            <pc:sldMk cId="0" sldId="259"/>
            <ac:spMk id="3" creationId="{B54575F9-E0A9-5152-BF78-2E7E8F00B18D}"/>
          </ac:spMkLst>
        </pc:spChg>
      </pc:sldChg>
      <pc:sldChg chg="modSp">
        <pc:chgData name="pantelis balaouras" userId="25e8755020fc1734" providerId="LiveId" clId="{62FA0A6B-46FA-411D-B68C-0E1C780A0B6C}" dt="2024-04-29T16:02:31.116" v="94"/>
        <pc:sldMkLst>
          <pc:docMk/>
          <pc:sldMk cId="0" sldId="260"/>
        </pc:sldMkLst>
        <pc:spChg chg="mod">
          <ac:chgData name="pantelis balaouras" userId="25e8755020fc1734" providerId="LiveId" clId="{62FA0A6B-46FA-411D-B68C-0E1C780A0B6C}" dt="2024-04-29T16:02:31.116" v="94"/>
          <ac:spMkLst>
            <pc:docMk/>
            <pc:sldMk cId="0" sldId="260"/>
            <ac:spMk id="3" creationId="{76A279CE-DC14-A1A7-B5C8-5EE3E8367534}"/>
          </ac:spMkLst>
        </pc:spChg>
      </pc:sldChg>
      <pc:sldChg chg="modSp mod">
        <pc:chgData name="pantelis balaouras" userId="25e8755020fc1734" providerId="LiveId" clId="{62FA0A6B-46FA-411D-B68C-0E1C780A0B6C}" dt="2024-04-30T08:41:52.297" v="272" actId="1076"/>
        <pc:sldMkLst>
          <pc:docMk/>
          <pc:sldMk cId="0" sldId="261"/>
        </pc:sldMkLst>
        <pc:spChg chg="mod">
          <ac:chgData name="pantelis balaouras" userId="25e8755020fc1734" providerId="LiveId" clId="{62FA0A6B-46FA-411D-B68C-0E1C780A0B6C}" dt="2024-04-29T16:11:39.625" v="177" actId="120"/>
          <ac:spMkLst>
            <pc:docMk/>
            <pc:sldMk cId="0" sldId="261"/>
            <ac:spMk id="110" creationId="{00000000-0000-0000-0000-000000000000}"/>
          </ac:spMkLst>
        </pc:spChg>
        <pc:picChg chg="mod">
          <ac:chgData name="pantelis balaouras" userId="25e8755020fc1734" providerId="LiveId" clId="{62FA0A6B-46FA-411D-B68C-0E1C780A0B6C}" dt="2024-04-30T08:41:52.297" v="272" actId="1076"/>
          <ac:picMkLst>
            <pc:docMk/>
            <pc:sldMk cId="0" sldId="261"/>
            <ac:picMk id="111" creationId="{00000000-0000-0000-0000-000000000000}"/>
          </ac:picMkLst>
        </pc:picChg>
      </pc:sldChg>
      <pc:sldChg chg="modSp mod">
        <pc:chgData name="pantelis balaouras" userId="25e8755020fc1734" providerId="LiveId" clId="{62FA0A6B-46FA-411D-B68C-0E1C780A0B6C}" dt="2024-04-29T16:11:47.837" v="179" actId="1076"/>
        <pc:sldMkLst>
          <pc:docMk/>
          <pc:sldMk cId="0" sldId="262"/>
        </pc:sldMkLst>
        <pc:picChg chg="mod">
          <ac:chgData name="pantelis balaouras" userId="25e8755020fc1734" providerId="LiveId" clId="{62FA0A6B-46FA-411D-B68C-0E1C780A0B6C}" dt="2024-04-29T16:11:47.837" v="179" actId="1076"/>
          <ac:picMkLst>
            <pc:docMk/>
            <pc:sldMk cId="0" sldId="262"/>
            <ac:picMk id="121" creationId="{00000000-0000-0000-0000-000000000000}"/>
          </ac:picMkLst>
        </pc:picChg>
      </pc:sldChg>
      <pc:sldChg chg="modSp mod">
        <pc:chgData name="pantelis balaouras" userId="25e8755020fc1734" providerId="LiveId" clId="{62FA0A6B-46FA-411D-B68C-0E1C780A0B6C}" dt="2024-04-29T16:11:54.514" v="181" actId="1076"/>
        <pc:sldMkLst>
          <pc:docMk/>
          <pc:sldMk cId="0" sldId="263"/>
        </pc:sldMkLst>
        <pc:picChg chg="mod">
          <ac:chgData name="pantelis balaouras" userId="25e8755020fc1734" providerId="LiveId" clId="{62FA0A6B-46FA-411D-B68C-0E1C780A0B6C}" dt="2024-04-29T16:11:54.514" v="181" actId="1076"/>
          <ac:picMkLst>
            <pc:docMk/>
            <pc:sldMk cId="0" sldId="263"/>
            <ac:picMk id="129" creationId="{00000000-0000-0000-0000-000000000000}"/>
          </ac:picMkLst>
        </pc:picChg>
      </pc:sldChg>
      <pc:sldChg chg="modSp">
        <pc:chgData name="pantelis balaouras" userId="25e8755020fc1734" providerId="LiveId" clId="{62FA0A6B-46FA-411D-B68C-0E1C780A0B6C}" dt="2024-04-29T16:02:45.964" v="96"/>
        <pc:sldMkLst>
          <pc:docMk/>
          <pc:sldMk cId="3243468986" sldId="295"/>
        </pc:sldMkLst>
        <pc:spChg chg="mod">
          <ac:chgData name="pantelis balaouras" userId="25e8755020fc1734" providerId="LiveId" clId="{62FA0A6B-46FA-411D-B68C-0E1C780A0B6C}" dt="2024-04-29T16:02:45.964" v="96"/>
          <ac:spMkLst>
            <pc:docMk/>
            <pc:sldMk cId="3243468986" sldId="295"/>
            <ac:spMk id="3" creationId="{65D0D0BE-2470-8D68-75AD-2BFE527FEC59}"/>
          </ac:spMkLst>
        </pc:spChg>
      </pc:sldChg>
      <pc:sldChg chg="addSp delSp modSp mod modClrScheme chgLayout">
        <pc:chgData name="pantelis balaouras" userId="25e8755020fc1734" providerId="LiveId" clId="{62FA0A6B-46FA-411D-B68C-0E1C780A0B6C}" dt="2024-04-29T16:04:42.947" v="99" actId="478"/>
        <pc:sldMkLst>
          <pc:docMk/>
          <pc:sldMk cId="2143217180" sldId="296"/>
        </pc:sldMkLst>
        <pc:spChg chg="del">
          <ac:chgData name="pantelis balaouras" userId="25e8755020fc1734" providerId="LiveId" clId="{62FA0A6B-46FA-411D-B68C-0E1C780A0B6C}" dt="2024-04-29T16:04:42.947" v="99" actId="478"/>
          <ac:spMkLst>
            <pc:docMk/>
            <pc:sldMk cId="2143217180" sldId="296"/>
            <ac:spMk id="3" creationId="{DD0821AE-7782-EBC3-A49E-F3F3523425D3}"/>
          </ac:spMkLst>
        </pc:spChg>
        <pc:spChg chg="add mod ord">
          <ac:chgData name="pantelis balaouras" userId="25e8755020fc1734" providerId="LiveId" clId="{62FA0A6B-46FA-411D-B68C-0E1C780A0B6C}" dt="2024-04-29T16:04:35.781" v="98" actId="700"/>
          <ac:spMkLst>
            <pc:docMk/>
            <pc:sldMk cId="2143217180" sldId="296"/>
            <ac:spMk id="4" creationId="{2A3D91D7-C856-5D67-46FE-C328427E62FF}"/>
          </ac:spMkLst>
        </pc:spChg>
        <pc:spChg chg="mod ord">
          <ac:chgData name="pantelis balaouras" userId="25e8755020fc1734" providerId="LiveId" clId="{62FA0A6B-46FA-411D-B68C-0E1C780A0B6C}" dt="2024-04-29T16:04:35.781" v="98" actId="700"/>
          <ac:spMkLst>
            <pc:docMk/>
            <pc:sldMk cId="2143217180" sldId="296"/>
            <ac:spMk id="161" creationId="{00000000-0000-0000-0000-000000000000}"/>
          </ac:spMkLst>
        </pc:spChg>
        <pc:picChg chg="mod ord">
          <ac:chgData name="pantelis balaouras" userId="25e8755020fc1734" providerId="LiveId" clId="{62FA0A6B-46FA-411D-B68C-0E1C780A0B6C}" dt="2024-04-29T16:04:35.781" v="98" actId="700"/>
          <ac:picMkLst>
            <pc:docMk/>
            <pc:sldMk cId="2143217180" sldId="296"/>
            <ac:picMk id="1026" creationId="{17A2DCAA-0F78-F6EE-51C5-FBAE649F5151}"/>
          </ac:picMkLst>
        </pc:picChg>
      </pc:sldChg>
      <pc:sldChg chg="modSp">
        <pc:chgData name="pantelis balaouras" userId="25e8755020fc1734" providerId="LiveId" clId="{62FA0A6B-46FA-411D-B68C-0E1C780A0B6C}" dt="2024-04-30T08:38:00.398" v="224" actId="1076"/>
        <pc:sldMkLst>
          <pc:docMk/>
          <pc:sldMk cId="3313358462" sldId="297"/>
        </pc:sldMkLst>
        <pc:picChg chg="mod">
          <ac:chgData name="pantelis balaouras" userId="25e8755020fc1734" providerId="LiveId" clId="{62FA0A6B-46FA-411D-B68C-0E1C780A0B6C}" dt="2024-04-30T08:38:00.398" v="224" actId="1076"/>
          <ac:picMkLst>
            <pc:docMk/>
            <pc:sldMk cId="3313358462" sldId="297"/>
            <ac:picMk id="10242" creationId="{BC3DE1DE-BC7A-FC5C-83C5-CC3B78C4A419}"/>
          </ac:picMkLst>
        </pc:picChg>
      </pc:sldChg>
      <pc:sldChg chg="modSp">
        <pc:chgData name="pantelis balaouras" userId="25e8755020fc1734" providerId="LiveId" clId="{62FA0A6B-46FA-411D-B68C-0E1C780A0B6C}" dt="2024-04-29T16:02:54.942" v="97"/>
        <pc:sldMkLst>
          <pc:docMk/>
          <pc:sldMk cId="3128460583" sldId="299"/>
        </pc:sldMkLst>
        <pc:spChg chg="mod">
          <ac:chgData name="pantelis balaouras" userId="25e8755020fc1734" providerId="LiveId" clId="{62FA0A6B-46FA-411D-B68C-0E1C780A0B6C}" dt="2024-04-29T16:02:54.942" v="97"/>
          <ac:spMkLst>
            <pc:docMk/>
            <pc:sldMk cId="3128460583" sldId="299"/>
            <ac:spMk id="3" creationId="{5D2908A8-013F-CD29-1668-52286849BB9B}"/>
          </ac:spMkLst>
        </pc:spChg>
      </pc:sldChg>
      <pc:sldChg chg="modSp mod">
        <pc:chgData name="pantelis balaouras" userId="25e8755020fc1734" providerId="LiveId" clId="{62FA0A6B-46FA-411D-B68C-0E1C780A0B6C}" dt="2024-04-30T08:42:16.289" v="273"/>
        <pc:sldMkLst>
          <pc:docMk/>
          <pc:sldMk cId="411610119" sldId="301"/>
        </pc:sldMkLst>
        <pc:spChg chg="mod">
          <ac:chgData name="pantelis balaouras" userId="25e8755020fc1734" providerId="LiveId" clId="{62FA0A6B-46FA-411D-B68C-0E1C780A0B6C}" dt="2024-04-30T08:42:16.289" v="273"/>
          <ac:spMkLst>
            <pc:docMk/>
            <pc:sldMk cId="411610119" sldId="301"/>
            <ac:spMk id="3" creationId="{34DF57B1-E183-1DDA-D36B-C4D5EF108025}"/>
          </ac:spMkLst>
        </pc:spChg>
      </pc:sldChg>
      <pc:sldChg chg="modSp">
        <pc:chgData name="pantelis balaouras" userId="25e8755020fc1734" providerId="LiveId" clId="{62FA0A6B-46FA-411D-B68C-0E1C780A0B6C}" dt="2024-04-30T08:37:50.257" v="223" actId="1076"/>
        <pc:sldMkLst>
          <pc:docMk/>
          <pc:sldMk cId="2476495005" sldId="302"/>
        </pc:sldMkLst>
        <pc:picChg chg="mod">
          <ac:chgData name="pantelis balaouras" userId="25e8755020fc1734" providerId="LiveId" clId="{62FA0A6B-46FA-411D-B68C-0E1C780A0B6C}" dt="2024-04-30T08:37:50.257" v="223" actId="1076"/>
          <ac:picMkLst>
            <pc:docMk/>
            <pc:sldMk cId="2476495005" sldId="302"/>
            <ac:picMk id="1026" creationId="{2A7055F1-629E-FC04-B49D-E50BAF13C675}"/>
          </ac:picMkLst>
        </pc:picChg>
      </pc:sldChg>
      <pc:sldChg chg="modSp">
        <pc:chgData name="pantelis balaouras" userId="25e8755020fc1734" providerId="LiveId" clId="{62FA0A6B-46FA-411D-B68C-0E1C780A0B6C}" dt="2024-04-30T08:38:17.479" v="229" actId="1076"/>
        <pc:sldMkLst>
          <pc:docMk/>
          <pc:sldMk cId="937645652" sldId="307"/>
        </pc:sldMkLst>
        <pc:picChg chg="mod">
          <ac:chgData name="pantelis balaouras" userId="25e8755020fc1734" providerId="LiveId" clId="{62FA0A6B-46FA-411D-B68C-0E1C780A0B6C}" dt="2024-04-30T08:38:17.479" v="229" actId="1076"/>
          <ac:picMkLst>
            <pc:docMk/>
            <pc:sldMk cId="937645652" sldId="307"/>
            <ac:picMk id="7170" creationId="{F661483A-6ABA-F419-900E-C76655BD1134}"/>
          </ac:picMkLst>
        </pc:picChg>
      </pc:sldChg>
      <pc:sldChg chg="modSp">
        <pc:chgData name="pantelis balaouras" userId="25e8755020fc1734" providerId="LiveId" clId="{62FA0A6B-46FA-411D-B68C-0E1C780A0B6C}" dt="2024-04-30T08:38:22.790" v="230" actId="1076"/>
        <pc:sldMkLst>
          <pc:docMk/>
          <pc:sldMk cId="673527089" sldId="308"/>
        </pc:sldMkLst>
        <pc:picChg chg="mod">
          <ac:chgData name="pantelis balaouras" userId="25e8755020fc1734" providerId="LiveId" clId="{62FA0A6B-46FA-411D-B68C-0E1C780A0B6C}" dt="2024-04-30T08:38:22.790" v="230" actId="1076"/>
          <ac:picMkLst>
            <pc:docMk/>
            <pc:sldMk cId="673527089" sldId="308"/>
            <ac:picMk id="2054" creationId="{904119BD-F2F8-3F99-0559-3A078882473C}"/>
          </ac:picMkLst>
        </pc:picChg>
      </pc:sldChg>
      <pc:sldChg chg="modSp">
        <pc:chgData name="pantelis balaouras" userId="25e8755020fc1734" providerId="LiveId" clId="{62FA0A6B-46FA-411D-B68C-0E1C780A0B6C}" dt="2024-04-30T08:36:20.422" v="211" actId="14100"/>
        <pc:sldMkLst>
          <pc:docMk/>
          <pc:sldMk cId="397894583" sldId="309"/>
        </pc:sldMkLst>
        <pc:picChg chg="mod">
          <ac:chgData name="pantelis balaouras" userId="25e8755020fc1734" providerId="LiveId" clId="{62FA0A6B-46FA-411D-B68C-0E1C780A0B6C}" dt="2024-04-30T08:36:20.422" v="211" actId="14100"/>
          <ac:picMkLst>
            <pc:docMk/>
            <pc:sldMk cId="397894583" sldId="309"/>
            <ac:picMk id="8194" creationId="{DB770600-EDA6-B1E5-FCB7-E01228CD6834}"/>
          </ac:picMkLst>
        </pc:picChg>
      </pc:sldChg>
      <pc:sldChg chg="modSp">
        <pc:chgData name="pantelis balaouras" userId="25e8755020fc1734" providerId="LiveId" clId="{62FA0A6B-46FA-411D-B68C-0E1C780A0B6C}" dt="2024-04-30T08:38:28.782" v="231" actId="1076"/>
        <pc:sldMkLst>
          <pc:docMk/>
          <pc:sldMk cId="2454910752" sldId="310"/>
        </pc:sldMkLst>
        <pc:picChg chg="mod">
          <ac:chgData name="pantelis balaouras" userId="25e8755020fc1734" providerId="LiveId" clId="{62FA0A6B-46FA-411D-B68C-0E1C780A0B6C}" dt="2024-04-30T08:38:28.782" v="231" actId="1076"/>
          <ac:picMkLst>
            <pc:docMk/>
            <pc:sldMk cId="2454910752" sldId="310"/>
            <ac:picMk id="9220" creationId="{F2F0A202-559E-67E8-ADA7-3EB0CB10F406}"/>
          </ac:picMkLst>
        </pc:picChg>
      </pc:sldChg>
      <pc:sldChg chg="modSp mod">
        <pc:chgData name="pantelis balaouras" userId="25e8755020fc1734" providerId="LiveId" clId="{62FA0A6B-46FA-411D-B68C-0E1C780A0B6C}" dt="2024-04-30T08:38:48.332" v="236" actId="1076"/>
        <pc:sldMkLst>
          <pc:docMk/>
          <pc:sldMk cId="616387612" sldId="311"/>
        </pc:sldMkLst>
        <pc:spChg chg="mod">
          <ac:chgData name="pantelis balaouras" userId="25e8755020fc1734" providerId="LiveId" clId="{62FA0A6B-46FA-411D-B68C-0E1C780A0B6C}" dt="2024-04-30T08:38:45.358" v="235" actId="12"/>
          <ac:spMkLst>
            <pc:docMk/>
            <pc:sldMk cId="616387612" sldId="311"/>
            <ac:spMk id="158" creationId="{00000000-0000-0000-0000-000000000000}"/>
          </ac:spMkLst>
        </pc:spChg>
        <pc:picChg chg="mod">
          <ac:chgData name="pantelis balaouras" userId="25e8755020fc1734" providerId="LiveId" clId="{62FA0A6B-46FA-411D-B68C-0E1C780A0B6C}" dt="2024-04-30T08:38:48.332" v="236" actId="1076"/>
          <ac:picMkLst>
            <pc:docMk/>
            <pc:sldMk cId="616387612" sldId="311"/>
            <ac:picMk id="7170" creationId="{4C8D1CDC-EC57-8C51-0BF9-18254E49666F}"/>
          </ac:picMkLst>
        </pc:picChg>
      </pc:sldChg>
      <pc:sldChg chg="modSp mod">
        <pc:chgData name="pantelis balaouras" userId="25e8755020fc1734" providerId="LiveId" clId="{62FA0A6B-46FA-411D-B68C-0E1C780A0B6C}" dt="2024-04-30T08:38:42.397" v="234" actId="1076"/>
        <pc:sldMkLst>
          <pc:docMk/>
          <pc:sldMk cId="3158838560" sldId="313"/>
        </pc:sldMkLst>
        <pc:spChg chg="mod">
          <ac:chgData name="pantelis balaouras" userId="25e8755020fc1734" providerId="LiveId" clId="{62FA0A6B-46FA-411D-B68C-0E1C780A0B6C}" dt="2024-04-30T08:38:36.151" v="233" actId="12"/>
          <ac:spMkLst>
            <pc:docMk/>
            <pc:sldMk cId="3158838560" sldId="313"/>
            <ac:spMk id="158" creationId="{00000000-0000-0000-0000-000000000000}"/>
          </ac:spMkLst>
        </pc:spChg>
        <pc:picChg chg="mod">
          <ac:chgData name="pantelis balaouras" userId="25e8755020fc1734" providerId="LiveId" clId="{62FA0A6B-46FA-411D-B68C-0E1C780A0B6C}" dt="2024-04-30T08:38:42.397" v="234" actId="1076"/>
          <ac:picMkLst>
            <pc:docMk/>
            <pc:sldMk cId="3158838560" sldId="313"/>
            <ac:picMk id="8194" creationId="{1876F63F-A88C-E5C5-2343-8F7DC4B06AC5}"/>
          </ac:picMkLst>
        </pc:picChg>
      </pc:sldChg>
      <pc:sldChg chg="modSp mod">
        <pc:chgData name="pantelis balaouras" userId="25e8755020fc1734" providerId="LiveId" clId="{62FA0A6B-46FA-411D-B68C-0E1C780A0B6C}" dt="2024-04-30T08:38:57.078" v="238" actId="12"/>
        <pc:sldMkLst>
          <pc:docMk/>
          <pc:sldMk cId="2204624860" sldId="314"/>
        </pc:sldMkLst>
        <pc:spChg chg="mod">
          <ac:chgData name="pantelis balaouras" userId="25e8755020fc1734" providerId="LiveId" clId="{62FA0A6B-46FA-411D-B68C-0E1C780A0B6C}" dt="2024-04-30T08:38:57.078" v="238" actId="12"/>
          <ac:spMkLst>
            <pc:docMk/>
            <pc:sldMk cId="2204624860" sldId="314"/>
            <ac:spMk id="158" creationId="{00000000-0000-0000-0000-000000000000}"/>
          </ac:spMkLst>
        </pc:spChg>
        <pc:picChg chg="mod">
          <ac:chgData name="pantelis balaouras" userId="25e8755020fc1734" providerId="LiveId" clId="{62FA0A6B-46FA-411D-B68C-0E1C780A0B6C}" dt="2024-04-30T08:38:52.875" v="237" actId="1076"/>
          <ac:picMkLst>
            <pc:docMk/>
            <pc:sldMk cId="2204624860" sldId="314"/>
            <ac:picMk id="6146" creationId="{2E842846-FD95-9D09-B986-1D3198957870}"/>
          </ac:picMkLst>
        </pc:picChg>
      </pc:sldChg>
      <pc:sldChg chg="modSp">
        <pc:chgData name="pantelis balaouras" userId="25e8755020fc1734" providerId="LiveId" clId="{62FA0A6B-46FA-411D-B68C-0E1C780A0B6C}" dt="2024-04-30T08:39:15.007" v="242" actId="14100"/>
        <pc:sldMkLst>
          <pc:docMk/>
          <pc:sldMk cId="3273989162" sldId="317"/>
        </pc:sldMkLst>
        <pc:picChg chg="mod">
          <ac:chgData name="pantelis balaouras" userId="25e8755020fc1734" providerId="LiveId" clId="{62FA0A6B-46FA-411D-B68C-0E1C780A0B6C}" dt="2024-04-30T08:39:15.007" v="242" actId="14100"/>
          <ac:picMkLst>
            <pc:docMk/>
            <pc:sldMk cId="3273989162" sldId="317"/>
            <ac:picMk id="13314" creationId="{936E8960-F297-3262-F233-7FA3EAAC10D5}"/>
          </ac:picMkLst>
        </pc:picChg>
      </pc:sldChg>
      <pc:sldChg chg="addSp delSp modSp mod">
        <pc:chgData name="pantelis balaouras" userId="25e8755020fc1734" providerId="LiveId" clId="{62FA0A6B-46FA-411D-B68C-0E1C780A0B6C}" dt="2024-04-30T08:42:41.020" v="283"/>
        <pc:sldMkLst>
          <pc:docMk/>
          <pc:sldMk cId="3130051223" sldId="318"/>
        </pc:sldMkLst>
        <pc:spChg chg="add mod">
          <ac:chgData name="pantelis balaouras" userId="25e8755020fc1734" providerId="LiveId" clId="{62FA0A6B-46FA-411D-B68C-0E1C780A0B6C}" dt="2024-04-30T08:42:41.020" v="283"/>
          <ac:spMkLst>
            <pc:docMk/>
            <pc:sldMk cId="3130051223" sldId="318"/>
            <ac:spMk id="2" creationId="{6C463AA6-68AB-B748-A906-1731EAFE85A1}"/>
          </ac:spMkLst>
        </pc:spChg>
        <pc:spChg chg="del">
          <ac:chgData name="pantelis balaouras" userId="25e8755020fc1734" providerId="LiveId" clId="{62FA0A6B-46FA-411D-B68C-0E1C780A0B6C}" dt="2024-04-30T08:42:40.435" v="282" actId="478"/>
          <ac:spMkLst>
            <pc:docMk/>
            <pc:sldMk cId="3130051223" sldId="318"/>
            <ac:spMk id="3" creationId="{1CA92874-4EB7-76F6-30AE-F3F868837734}"/>
          </ac:spMkLst>
        </pc:spChg>
      </pc:sldChg>
      <pc:sldChg chg="addSp delSp modSp mod">
        <pc:chgData name="pantelis balaouras" userId="25e8755020fc1734" providerId="LiveId" clId="{62FA0A6B-46FA-411D-B68C-0E1C780A0B6C}" dt="2024-04-30T08:42:44.878" v="285"/>
        <pc:sldMkLst>
          <pc:docMk/>
          <pc:sldMk cId="406016419" sldId="320"/>
        </pc:sldMkLst>
        <pc:spChg chg="add mod">
          <ac:chgData name="pantelis balaouras" userId="25e8755020fc1734" providerId="LiveId" clId="{62FA0A6B-46FA-411D-B68C-0E1C780A0B6C}" dt="2024-04-30T08:42:44.878" v="285"/>
          <ac:spMkLst>
            <pc:docMk/>
            <pc:sldMk cId="406016419" sldId="320"/>
            <ac:spMk id="2" creationId="{0C317131-F4D4-08CA-85C4-DA97EDBE0F20}"/>
          </ac:spMkLst>
        </pc:spChg>
        <pc:spChg chg="del">
          <ac:chgData name="pantelis balaouras" userId="25e8755020fc1734" providerId="LiveId" clId="{62FA0A6B-46FA-411D-B68C-0E1C780A0B6C}" dt="2024-04-30T08:42:44.185" v="284" actId="478"/>
          <ac:spMkLst>
            <pc:docMk/>
            <pc:sldMk cId="406016419" sldId="320"/>
            <ac:spMk id="3" creationId="{7A6489B5-11B3-885E-6E75-F08F9824B83C}"/>
          </ac:spMkLst>
        </pc:spChg>
      </pc:sldChg>
      <pc:sldChg chg="addSp delSp modSp mod">
        <pc:chgData name="pantelis balaouras" userId="25e8755020fc1734" providerId="LiveId" clId="{62FA0A6B-46FA-411D-B68C-0E1C780A0B6C}" dt="2024-04-30T08:42:58.777" v="291"/>
        <pc:sldMkLst>
          <pc:docMk/>
          <pc:sldMk cId="3493019765" sldId="321"/>
        </pc:sldMkLst>
        <pc:spChg chg="add mod">
          <ac:chgData name="pantelis balaouras" userId="25e8755020fc1734" providerId="LiveId" clId="{62FA0A6B-46FA-411D-B68C-0E1C780A0B6C}" dt="2024-04-30T08:42:58.777" v="291"/>
          <ac:spMkLst>
            <pc:docMk/>
            <pc:sldMk cId="3493019765" sldId="321"/>
            <ac:spMk id="2" creationId="{8508F7E9-B679-8141-425C-C027ADB64E23}"/>
          </ac:spMkLst>
        </pc:spChg>
        <pc:spChg chg="del">
          <ac:chgData name="pantelis balaouras" userId="25e8755020fc1734" providerId="LiveId" clId="{62FA0A6B-46FA-411D-B68C-0E1C780A0B6C}" dt="2024-04-30T08:42:58.135" v="290" actId="478"/>
          <ac:spMkLst>
            <pc:docMk/>
            <pc:sldMk cId="3493019765" sldId="321"/>
            <ac:spMk id="3" creationId="{99C334A6-23B1-47B8-0142-18F0B5BED12E}"/>
          </ac:spMkLst>
        </pc:spChg>
      </pc:sldChg>
      <pc:sldChg chg="addSp delSp modSp mod">
        <pc:chgData name="pantelis balaouras" userId="25e8755020fc1734" providerId="LiveId" clId="{62FA0A6B-46FA-411D-B68C-0E1C780A0B6C}" dt="2024-04-30T08:42:49.019" v="287"/>
        <pc:sldMkLst>
          <pc:docMk/>
          <pc:sldMk cId="2704072610" sldId="322"/>
        </pc:sldMkLst>
        <pc:spChg chg="add mod">
          <ac:chgData name="pantelis balaouras" userId="25e8755020fc1734" providerId="LiveId" clId="{62FA0A6B-46FA-411D-B68C-0E1C780A0B6C}" dt="2024-04-30T08:42:49.019" v="287"/>
          <ac:spMkLst>
            <pc:docMk/>
            <pc:sldMk cId="2704072610" sldId="322"/>
            <ac:spMk id="2" creationId="{5BA83E12-1F12-8468-E583-4222840C3059}"/>
          </ac:spMkLst>
        </pc:spChg>
        <pc:spChg chg="del">
          <ac:chgData name="pantelis balaouras" userId="25e8755020fc1734" providerId="LiveId" clId="{62FA0A6B-46FA-411D-B68C-0E1C780A0B6C}" dt="2024-04-30T08:42:48.406" v="286" actId="478"/>
          <ac:spMkLst>
            <pc:docMk/>
            <pc:sldMk cId="2704072610" sldId="322"/>
            <ac:spMk id="3" creationId="{2059D8DE-4BA0-35C5-266F-9521BF9FEAB1}"/>
          </ac:spMkLst>
        </pc:spChg>
      </pc:sldChg>
      <pc:sldChg chg="addSp delSp modSp mod">
        <pc:chgData name="pantelis balaouras" userId="25e8755020fc1734" providerId="LiveId" clId="{62FA0A6B-46FA-411D-B68C-0E1C780A0B6C}" dt="2024-04-30T08:42:22.958" v="275"/>
        <pc:sldMkLst>
          <pc:docMk/>
          <pc:sldMk cId="1745703808" sldId="323"/>
        </pc:sldMkLst>
        <pc:spChg chg="add mod">
          <ac:chgData name="pantelis balaouras" userId="25e8755020fc1734" providerId="LiveId" clId="{62FA0A6B-46FA-411D-B68C-0E1C780A0B6C}" dt="2024-04-30T08:42:22.958" v="275"/>
          <ac:spMkLst>
            <pc:docMk/>
            <pc:sldMk cId="1745703808" sldId="323"/>
            <ac:spMk id="2" creationId="{B0631AB5-56B6-9FFA-FAC7-823621706658}"/>
          </ac:spMkLst>
        </pc:spChg>
        <pc:spChg chg="del">
          <ac:chgData name="pantelis balaouras" userId="25e8755020fc1734" providerId="LiveId" clId="{62FA0A6B-46FA-411D-B68C-0E1C780A0B6C}" dt="2024-04-30T08:42:22.342" v="274" actId="478"/>
          <ac:spMkLst>
            <pc:docMk/>
            <pc:sldMk cId="1745703808" sldId="323"/>
            <ac:spMk id="3" creationId="{445EECC8-2921-7B3F-90A1-23B65BD90092}"/>
          </ac:spMkLst>
        </pc:spChg>
      </pc:sldChg>
      <pc:sldChg chg="addSp delSp modSp mod">
        <pc:chgData name="pantelis balaouras" userId="25e8755020fc1734" providerId="LiveId" clId="{62FA0A6B-46FA-411D-B68C-0E1C780A0B6C}" dt="2024-04-30T08:42:27.803" v="277"/>
        <pc:sldMkLst>
          <pc:docMk/>
          <pc:sldMk cId="1103768263" sldId="324"/>
        </pc:sldMkLst>
        <pc:spChg chg="add mod">
          <ac:chgData name="pantelis balaouras" userId="25e8755020fc1734" providerId="LiveId" clId="{62FA0A6B-46FA-411D-B68C-0E1C780A0B6C}" dt="2024-04-30T08:42:27.803" v="277"/>
          <ac:spMkLst>
            <pc:docMk/>
            <pc:sldMk cId="1103768263" sldId="324"/>
            <ac:spMk id="2" creationId="{B84CDEBF-12EE-24BD-8765-CBA042298491}"/>
          </ac:spMkLst>
        </pc:spChg>
        <pc:spChg chg="del">
          <ac:chgData name="pantelis balaouras" userId="25e8755020fc1734" providerId="LiveId" clId="{62FA0A6B-46FA-411D-B68C-0E1C780A0B6C}" dt="2024-04-30T08:42:27.237" v="276" actId="478"/>
          <ac:spMkLst>
            <pc:docMk/>
            <pc:sldMk cId="1103768263" sldId="324"/>
            <ac:spMk id="3" creationId="{47B2F5C2-D3ED-21BC-040F-8A39949CE1F3}"/>
          </ac:spMkLst>
        </pc:spChg>
      </pc:sldChg>
      <pc:sldChg chg="addSp delSp modSp mod">
        <pc:chgData name="pantelis balaouras" userId="25e8755020fc1734" providerId="LiveId" clId="{62FA0A6B-46FA-411D-B68C-0E1C780A0B6C}" dt="2024-04-30T08:42:36.111" v="281"/>
        <pc:sldMkLst>
          <pc:docMk/>
          <pc:sldMk cId="1604329867" sldId="326"/>
        </pc:sldMkLst>
        <pc:spChg chg="add mod">
          <ac:chgData name="pantelis balaouras" userId="25e8755020fc1734" providerId="LiveId" clId="{62FA0A6B-46FA-411D-B68C-0E1C780A0B6C}" dt="2024-04-30T08:42:36.111" v="281"/>
          <ac:spMkLst>
            <pc:docMk/>
            <pc:sldMk cId="1604329867" sldId="326"/>
            <ac:spMk id="2" creationId="{439E6332-4E4B-DEE5-C932-1DEEA63EA952}"/>
          </ac:spMkLst>
        </pc:spChg>
        <pc:spChg chg="del">
          <ac:chgData name="pantelis balaouras" userId="25e8755020fc1734" providerId="LiveId" clId="{62FA0A6B-46FA-411D-B68C-0E1C780A0B6C}" dt="2024-04-30T08:42:35.395" v="280" actId="478"/>
          <ac:spMkLst>
            <pc:docMk/>
            <pc:sldMk cId="1604329867" sldId="326"/>
            <ac:spMk id="3" creationId="{F2E131E9-4824-A24F-3C6D-A5D994BFAE56}"/>
          </ac:spMkLst>
        </pc:spChg>
      </pc:sldChg>
      <pc:sldChg chg="addSp delSp modSp mod">
        <pc:chgData name="pantelis balaouras" userId="25e8755020fc1734" providerId="LiveId" clId="{62FA0A6B-46FA-411D-B68C-0E1C780A0B6C}" dt="2024-04-30T08:42:54.603" v="289"/>
        <pc:sldMkLst>
          <pc:docMk/>
          <pc:sldMk cId="4250815976" sldId="327"/>
        </pc:sldMkLst>
        <pc:spChg chg="add mod">
          <ac:chgData name="pantelis balaouras" userId="25e8755020fc1734" providerId="LiveId" clId="{62FA0A6B-46FA-411D-B68C-0E1C780A0B6C}" dt="2024-04-30T08:42:54.603" v="289"/>
          <ac:spMkLst>
            <pc:docMk/>
            <pc:sldMk cId="4250815976" sldId="327"/>
            <ac:spMk id="2" creationId="{633CDECE-B0B5-18D2-A154-461FF400491E}"/>
          </ac:spMkLst>
        </pc:spChg>
        <pc:spChg chg="del">
          <ac:chgData name="pantelis balaouras" userId="25e8755020fc1734" providerId="LiveId" clId="{62FA0A6B-46FA-411D-B68C-0E1C780A0B6C}" dt="2024-04-30T08:42:54.015" v="288" actId="478"/>
          <ac:spMkLst>
            <pc:docMk/>
            <pc:sldMk cId="4250815976" sldId="327"/>
            <ac:spMk id="3" creationId="{AFFA3799-613C-8717-D592-78941EEED206}"/>
          </ac:spMkLst>
        </pc:spChg>
      </pc:sldChg>
      <pc:sldChg chg="modSp mod">
        <pc:chgData name="pantelis balaouras" userId="25e8755020fc1734" providerId="LiveId" clId="{62FA0A6B-46FA-411D-B68C-0E1C780A0B6C}" dt="2024-04-29T16:27:34.021" v="191" actId="207"/>
        <pc:sldMkLst>
          <pc:docMk/>
          <pc:sldMk cId="2180153893" sldId="328"/>
        </pc:sldMkLst>
        <pc:spChg chg="mod">
          <ac:chgData name="pantelis balaouras" userId="25e8755020fc1734" providerId="LiveId" clId="{62FA0A6B-46FA-411D-B68C-0E1C780A0B6C}" dt="2024-04-29T16:27:34.021" v="191" actId="207"/>
          <ac:spMkLst>
            <pc:docMk/>
            <pc:sldMk cId="2180153893" sldId="328"/>
            <ac:spMk id="161" creationId="{00000000-0000-0000-0000-000000000000}"/>
          </ac:spMkLst>
        </pc:spChg>
      </pc:sldChg>
      <pc:sldChg chg="modSp">
        <pc:chgData name="pantelis balaouras" userId="25e8755020fc1734" providerId="LiveId" clId="{62FA0A6B-46FA-411D-B68C-0E1C780A0B6C}" dt="2024-04-30T08:39:01.674" v="239" actId="1076"/>
        <pc:sldMkLst>
          <pc:docMk/>
          <pc:sldMk cId="232620178" sldId="330"/>
        </pc:sldMkLst>
        <pc:picChg chg="mod">
          <ac:chgData name="pantelis balaouras" userId="25e8755020fc1734" providerId="LiveId" clId="{62FA0A6B-46FA-411D-B68C-0E1C780A0B6C}" dt="2024-04-30T08:39:01.674" v="239" actId="1076"/>
          <ac:picMkLst>
            <pc:docMk/>
            <pc:sldMk cId="232620178" sldId="330"/>
            <ac:picMk id="1026" creationId="{0B2FCC5E-2352-625E-7B10-28A082436242}"/>
          </ac:picMkLst>
        </pc:picChg>
      </pc:sldChg>
      <pc:sldChg chg="modSp">
        <pc:chgData name="pantelis balaouras" userId="25e8755020fc1734" providerId="LiveId" clId="{62FA0A6B-46FA-411D-B68C-0E1C780A0B6C}" dt="2024-04-30T08:39:05.097" v="240" actId="1076"/>
        <pc:sldMkLst>
          <pc:docMk/>
          <pc:sldMk cId="943501101" sldId="331"/>
        </pc:sldMkLst>
        <pc:picChg chg="mod">
          <ac:chgData name="pantelis balaouras" userId="25e8755020fc1734" providerId="LiveId" clId="{62FA0A6B-46FA-411D-B68C-0E1C780A0B6C}" dt="2024-04-30T08:39:05.097" v="240" actId="1076"/>
          <ac:picMkLst>
            <pc:docMk/>
            <pc:sldMk cId="943501101" sldId="331"/>
            <ac:picMk id="4098" creationId="{49A98EAF-30E5-1590-6EFB-62FA697A8280}"/>
          </ac:picMkLst>
        </pc:picChg>
      </pc:sldChg>
      <pc:sldChg chg="addSp delSp modSp mod">
        <pc:chgData name="pantelis balaouras" userId="25e8755020fc1734" providerId="LiveId" clId="{62FA0A6B-46FA-411D-B68C-0E1C780A0B6C}" dt="2024-04-30T08:43:02.401" v="293"/>
        <pc:sldMkLst>
          <pc:docMk/>
          <pc:sldMk cId="4191199489" sldId="336"/>
        </pc:sldMkLst>
        <pc:spChg chg="add mod">
          <ac:chgData name="pantelis balaouras" userId="25e8755020fc1734" providerId="LiveId" clId="{62FA0A6B-46FA-411D-B68C-0E1C780A0B6C}" dt="2024-04-30T08:43:02.401" v="293"/>
          <ac:spMkLst>
            <pc:docMk/>
            <pc:sldMk cId="4191199489" sldId="336"/>
            <ac:spMk id="2" creationId="{015D8B60-60EE-D2A9-D66A-723C816DDBD9}"/>
          </ac:spMkLst>
        </pc:spChg>
        <pc:spChg chg="del">
          <ac:chgData name="pantelis balaouras" userId="25e8755020fc1734" providerId="LiveId" clId="{62FA0A6B-46FA-411D-B68C-0E1C780A0B6C}" dt="2024-04-30T08:43:01.798" v="292" actId="478"/>
          <ac:spMkLst>
            <pc:docMk/>
            <pc:sldMk cId="4191199489" sldId="336"/>
            <ac:spMk id="3" creationId="{B9383674-0C9A-DFE8-49EB-4FF74B2D10FB}"/>
          </ac:spMkLst>
        </pc:spChg>
      </pc:sldChg>
      <pc:sldChg chg="addSp delSp modSp">
        <pc:chgData name="pantelis balaouras" userId="25e8755020fc1734" providerId="LiveId" clId="{62FA0A6B-46FA-411D-B68C-0E1C780A0B6C}" dt="2024-04-29T16:28:23.439" v="193"/>
        <pc:sldMkLst>
          <pc:docMk/>
          <pc:sldMk cId="1915799683" sldId="404"/>
        </pc:sldMkLst>
        <pc:picChg chg="add mod">
          <ac:chgData name="pantelis balaouras" userId="25e8755020fc1734" providerId="LiveId" clId="{62FA0A6B-46FA-411D-B68C-0E1C780A0B6C}" dt="2024-04-29T16:28:23.439" v="193"/>
          <ac:picMkLst>
            <pc:docMk/>
            <pc:sldMk cId="1915799683" sldId="404"/>
            <ac:picMk id="3" creationId="{13307A08-6B3F-047A-00A3-80131A98A4D5}"/>
          </ac:picMkLst>
        </pc:picChg>
        <pc:picChg chg="del">
          <ac:chgData name="pantelis balaouras" userId="25e8755020fc1734" providerId="LiveId" clId="{62FA0A6B-46FA-411D-B68C-0E1C780A0B6C}" dt="2024-04-29T16:28:02.017" v="192" actId="478"/>
          <ac:picMkLst>
            <pc:docMk/>
            <pc:sldMk cId="1915799683" sldId="404"/>
            <ac:picMk id="2050" creationId="{2AB980B0-03D2-2E64-6760-C23D435A121F}"/>
          </ac:picMkLst>
        </pc:picChg>
      </pc:sldChg>
      <pc:sldChg chg="addSp delSp modSp mod ord">
        <pc:chgData name="pantelis balaouras" userId="25e8755020fc1734" providerId="LiveId" clId="{62FA0A6B-46FA-411D-B68C-0E1C780A0B6C}" dt="2024-04-29T16:37:23.868" v="206" actId="478"/>
        <pc:sldMkLst>
          <pc:docMk/>
          <pc:sldMk cId="2033093179" sldId="420"/>
        </pc:sldMkLst>
        <pc:spChg chg="del">
          <ac:chgData name="pantelis balaouras" userId="25e8755020fc1734" providerId="LiveId" clId="{62FA0A6B-46FA-411D-B68C-0E1C780A0B6C}" dt="2024-04-29T16:37:23.868" v="206" actId="478"/>
          <ac:spMkLst>
            <pc:docMk/>
            <pc:sldMk cId="2033093179" sldId="420"/>
            <ac:spMk id="4" creationId="{EEB5252A-0E56-9434-6284-2B6050C08CEC}"/>
          </ac:spMkLst>
        </pc:spChg>
        <pc:spChg chg="add mod">
          <ac:chgData name="pantelis balaouras" userId="25e8755020fc1734" providerId="LiveId" clId="{62FA0A6B-46FA-411D-B68C-0E1C780A0B6C}" dt="2024-04-29T16:30:02.776" v="203" actId="478"/>
          <ac:spMkLst>
            <pc:docMk/>
            <pc:sldMk cId="2033093179" sldId="420"/>
            <ac:spMk id="7" creationId="{4D8EE507-3360-7258-E9ED-C4D909C757F6}"/>
          </ac:spMkLst>
        </pc:spChg>
        <pc:spChg chg="del">
          <ac:chgData name="pantelis balaouras" userId="25e8755020fc1734" providerId="LiveId" clId="{62FA0A6B-46FA-411D-B68C-0E1C780A0B6C}" dt="2024-04-29T16:30:02.776" v="203" actId="478"/>
          <ac:spMkLst>
            <pc:docMk/>
            <pc:sldMk cId="2033093179" sldId="420"/>
            <ac:spMk id="11" creationId="{70D46B22-84E1-43AA-85C7-DBAEC0E27492}"/>
          </ac:spMkLst>
        </pc:spChg>
        <pc:picChg chg="add mod">
          <ac:chgData name="pantelis balaouras" userId="25e8755020fc1734" providerId="LiveId" clId="{62FA0A6B-46FA-411D-B68C-0E1C780A0B6C}" dt="2024-04-29T16:37:18.707" v="205"/>
          <ac:picMkLst>
            <pc:docMk/>
            <pc:sldMk cId="2033093179" sldId="420"/>
            <ac:picMk id="2" creationId="{71758DF5-10E5-26D5-5FE7-B9D4E3788919}"/>
          </ac:picMkLst>
        </pc:picChg>
        <pc:picChg chg="del">
          <ac:chgData name="pantelis balaouras" userId="25e8755020fc1734" providerId="LiveId" clId="{62FA0A6B-46FA-411D-B68C-0E1C780A0B6C}" dt="2024-04-29T16:37:18.118" v="204" actId="478"/>
          <ac:picMkLst>
            <pc:docMk/>
            <pc:sldMk cId="2033093179" sldId="420"/>
            <ac:picMk id="3" creationId="{71802B76-8EBB-8F3F-BE83-CE6BABF784DE}"/>
          </ac:picMkLst>
        </pc:picChg>
      </pc:sldChg>
      <pc:sldChg chg="modSp mod">
        <pc:chgData name="pantelis balaouras" userId="25e8755020fc1734" providerId="LiveId" clId="{62FA0A6B-46FA-411D-B68C-0E1C780A0B6C}" dt="2024-04-29T15:57:42.932" v="0" actId="255"/>
        <pc:sldMkLst>
          <pc:docMk/>
          <pc:sldMk cId="319560736" sldId="436"/>
        </pc:sldMkLst>
        <pc:spChg chg="mod">
          <ac:chgData name="pantelis balaouras" userId="25e8755020fc1734" providerId="LiveId" clId="{62FA0A6B-46FA-411D-B68C-0E1C780A0B6C}" dt="2024-04-29T15:57:42.932" v="0" actId="255"/>
          <ac:spMkLst>
            <pc:docMk/>
            <pc:sldMk cId="319560736" sldId="436"/>
            <ac:spMk id="4" creationId="{122BC770-408C-50C8-126F-18790E99F2CB}"/>
          </ac:spMkLst>
        </pc:spChg>
      </pc:sldChg>
      <pc:sldChg chg="delSp modSp mod">
        <pc:chgData name="pantelis balaouras" userId="25e8755020fc1734" providerId="LiveId" clId="{62FA0A6B-46FA-411D-B68C-0E1C780A0B6C}" dt="2024-04-30T08:34:55.441" v="209" actId="6549"/>
        <pc:sldMkLst>
          <pc:docMk/>
          <pc:sldMk cId="750286666" sldId="438"/>
        </pc:sldMkLst>
        <pc:spChg chg="mod">
          <ac:chgData name="pantelis balaouras" userId="25e8755020fc1734" providerId="LiveId" clId="{62FA0A6B-46FA-411D-B68C-0E1C780A0B6C}" dt="2024-04-30T08:34:55.441" v="209" actId="6549"/>
          <ac:spMkLst>
            <pc:docMk/>
            <pc:sldMk cId="750286666" sldId="438"/>
            <ac:spMk id="4" creationId="{E47D0821-8573-4002-9B33-F43C68A1D403}"/>
          </ac:spMkLst>
        </pc:spChg>
        <pc:spChg chg="mod">
          <ac:chgData name="pantelis balaouras" userId="25e8755020fc1734" providerId="LiveId" clId="{62FA0A6B-46FA-411D-B68C-0E1C780A0B6C}" dt="2024-04-29T16:12:53.145" v="188" actId="12"/>
          <ac:spMkLst>
            <pc:docMk/>
            <pc:sldMk cId="750286666" sldId="438"/>
            <ac:spMk id="6" creationId="{AA5AE911-E515-48E3-AB8B-121C68B77A58}"/>
          </ac:spMkLst>
        </pc:spChg>
        <pc:spChg chg="del">
          <ac:chgData name="pantelis balaouras" userId="25e8755020fc1734" providerId="LiveId" clId="{62FA0A6B-46FA-411D-B68C-0E1C780A0B6C}" dt="2024-04-29T16:12:48.939" v="187" actId="478"/>
          <ac:spMkLst>
            <pc:docMk/>
            <pc:sldMk cId="750286666" sldId="438"/>
            <ac:spMk id="7" creationId="{4D511D48-7627-7E99-E6E1-836879648C48}"/>
          </ac:spMkLst>
        </pc:spChg>
        <pc:spChg chg="del">
          <ac:chgData name="pantelis balaouras" userId="25e8755020fc1734" providerId="LiveId" clId="{62FA0A6B-46FA-411D-B68C-0E1C780A0B6C}" dt="2024-04-29T16:12:45.498" v="186" actId="478"/>
          <ac:spMkLst>
            <pc:docMk/>
            <pc:sldMk cId="750286666" sldId="438"/>
            <ac:spMk id="8" creationId="{28CAFA89-36CB-A230-B29A-5A4628900771}"/>
          </ac:spMkLst>
        </pc:spChg>
      </pc:sldChg>
      <pc:sldChg chg="ord">
        <pc:chgData name="pantelis balaouras" userId="25e8755020fc1734" providerId="LiveId" clId="{62FA0A6B-46FA-411D-B68C-0E1C780A0B6C}" dt="2024-04-29T16:29:58.744" v="202"/>
        <pc:sldMkLst>
          <pc:docMk/>
          <pc:sldMk cId="2585051265" sldId="535"/>
        </pc:sldMkLst>
      </pc:sldChg>
      <pc:sldChg chg="modSp">
        <pc:chgData name="pantelis balaouras" userId="25e8755020fc1734" providerId="LiveId" clId="{62FA0A6B-46FA-411D-B68C-0E1C780A0B6C}" dt="2024-04-29T16:02:17.577" v="92"/>
        <pc:sldMkLst>
          <pc:docMk/>
          <pc:sldMk cId="2672695239" sldId="546"/>
        </pc:sldMkLst>
        <pc:spChg chg="mod">
          <ac:chgData name="pantelis balaouras" userId="25e8755020fc1734" providerId="LiveId" clId="{62FA0A6B-46FA-411D-B68C-0E1C780A0B6C}" dt="2024-04-29T16:02:17.577" v="92"/>
          <ac:spMkLst>
            <pc:docMk/>
            <pc:sldMk cId="2672695239" sldId="546"/>
            <ac:spMk id="3" creationId="{5DA1E916-60D0-C2AA-984E-A706482EF176}"/>
          </ac:spMkLst>
        </pc:spChg>
      </pc:sldChg>
      <pc:sldChg chg="modSp mod">
        <pc:chgData name="pantelis balaouras" userId="25e8755020fc1734" providerId="LiveId" clId="{62FA0A6B-46FA-411D-B68C-0E1C780A0B6C}" dt="2024-04-30T08:37:39.384" v="222" actId="1076"/>
        <pc:sldMkLst>
          <pc:docMk/>
          <pc:sldMk cId="3065163297" sldId="548"/>
        </pc:sldMkLst>
        <pc:spChg chg="mod">
          <ac:chgData name="pantelis balaouras" userId="25e8755020fc1734" providerId="LiveId" clId="{62FA0A6B-46FA-411D-B68C-0E1C780A0B6C}" dt="2024-04-30T08:37:39.384" v="222" actId="1076"/>
          <ac:spMkLst>
            <pc:docMk/>
            <pc:sldMk cId="3065163297" sldId="548"/>
            <ac:spMk id="4" creationId="{72E2623F-965A-BCFB-C4FD-E0E0A46EA10B}"/>
          </ac:spMkLst>
        </pc:spChg>
        <pc:spChg chg="mod">
          <ac:chgData name="pantelis balaouras" userId="25e8755020fc1734" providerId="LiveId" clId="{62FA0A6B-46FA-411D-B68C-0E1C780A0B6C}" dt="2024-04-29T16:02:39.775" v="95"/>
          <ac:spMkLst>
            <pc:docMk/>
            <pc:sldMk cId="3065163297" sldId="548"/>
            <ac:spMk id="6" creationId="{DA2782B2-F88A-7D83-4E45-42A3C7DDA9A0}"/>
          </ac:spMkLst>
        </pc:spChg>
        <pc:picChg chg="mod">
          <ac:chgData name="pantelis balaouras" userId="25e8755020fc1734" providerId="LiveId" clId="{62FA0A6B-46FA-411D-B68C-0E1C780A0B6C}" dt="2024-04-30T08:37:33.006" v="221" actId="14100"/>
          <ac:picMkLst>
            <pc:docMk/>
            <pc:sldMk cId="3065163297" sldId="548"/>
            <ac:picMk id="5" creationId="{C8605396-06DB-5F85-1C13-3127709138F6}"/>
          </ac:picMkLst>
        </pc:picChg>
      </pc:sldChg>
      <pc:sldChg chg="addSp delSp modSp mod">
        <pc:chgData name="pantelis balaouras" userId="25e8755020fc1734" providerId="LiveId" clId="{62FA0A6B-46FA-411D-B68C-0E1C780A0B6C}" dt="2024-04-30T08:42:31.922" v="279"/>
        <pc:sldMkLst>
          <pc:docMk/>
          <pc:sldMk cId="964884726" sldId="549"/>
        </pc:sldMkLst>
        <pc:spChg chg="add mod">
          <ac:chgData name="pantelis balaouras" userId="25e8755020fc1734" providerId="LiveId" clId="{62FA0A6B-46FA-411D-B68C-0E1C780A0B6C}" dt="2024-04-30T08:42:31.922" v="279"/>
          <ac:spMkLst>
            <pc:docMk/>
            <pc:sldMk cId="964884726" sldId="549"/>
            <ac:spMk id="2" creationId="{B0FC2946-0ECD-24FA-906D-9E0950B0F9DF}"/>
          </ac:spMkLst>
        </pc:spChg>
        <pc:spChg chg="del">
          <ac:chgData name="pantelis balaouras" userId="25e8755020fc1734" providerId="LiveId" clId="{62FA0A6B-46FA-411D-B68C-0E1C780A0B6C}" dt="2024-04-30T08:42:31.317" v="278" actId="478"/>
          <ac:spMkLst>
            <pc:docMk/>
            <pc:sldMk cId="964884726" sldId="549"/>
            <ac:spMk id="3" creationId="{A2BB6270-5CC6-DCE5-1014-2D81E9BE49DE}"/>
          </ac:spMkLst>
        </pc:spChg>
      </pc:sldChg>
      <pc:sldChg chg="delSp mod">
        <pc:chgData name="pantelis balaouras" userId="25e8755020fc1734" providerId="LiveId" clId="{62FA0A6B-46FA-411D-B68C-0E1C780A0B6C}" dt="2024-04-29T15:59:19.900" v="2" actId="478"/>
        <pc:sldMkLst>
          <pc:docMk/>
          <pc:sldMk cId="2891607239" sldId="554"/>
        </pc:sldMkLst>
        <pc:spChg chg="del">
          <ac:chgData name="pantelis balaouras" userId="25e8755020fc1734" providerId="LiveId" clId="{62FA0A6B-46FA-411D-B68C-0E1C780A0B6C}" dt="2024-04-29T15:59:19.900" v="2" actId="478"/>
          <ac:spMkLst>
            <pc:docMk/>
            <pc:sldMk cId="2891607239" sldId="554"/>
            <ac:spMk id="9" creationId="{A8D7C4AB-B270-277E-2D25-6A5C229F3E14}"/>
          </ac:spMkLst>
        </pc:spChg>
        <pc:spChg chg="del">
          <ac:chgData name="pantelis balaouras" userId="25e8755020fc1734" providerId="LiveId" clId="{62FA0A6B-46FA-411D-B68C-0E1C780A0B6C}" dt="2024-04-29T15:59:17.861" v="1" actId="478"/>
          <ac:spMkLst>
            <pc:docMk/>
            <pc:sldMk cId="2891607239" sldId="554"/>
            <ac:spMk id="10" creationId="{6DD67514-26C0-3CBA-29D1-269F3911475B}"/>
          </ac:spMkLst>
        </pc:spChg>
      </pc:sldChg>
      <pc:sldChg chg="modSp">
        <pc:chgData name="pantelis balaouras" userId="25e8755020fc1734" providerId="LiveId" clId="{62FA0A6B-46FA-411D-B68C-0E1C780A0B6C}" dt="2024-04-30T08:38:10.079" v="226" actId="14100"/>
        <pc:sldMkLst>
          <pc:docMk/>
          <pc:sldMk cId="465020234" sldId="555"/>
        </pc:sldMkLst>
        <pc:picChg chg="mod">
          <ac:chgData name="pantelis balaouras" userId="25e8755020fc1734" providerId="LiveId" clId="{62FA0A6B-46FA-411D-B68C-0E1C780A0B6C}" dt="2024-04-30T08:38:10.079" v="226" actId="14100"/>
          <ac:picMkLst>
            <pc:docMk/>
            <pc:sldMk cId="465020234" sldId="555"/>
            <ac:picMk id="5122" creationId="{F7235C44-D9ED-D835-7586-E1AD6F055757}"/>
          </ac:picMkLst>
        </pc:picChg>
      </pc:sldChg>
      <pc:sldChg chg="addSp delSp modSp mod modClrScheme chgLayout">
        <pc:chgData name="pantelis balaouras" userId="25e8755020fc1734" providerId="LiveId" clId="{62FA0A6B-46FA-411D-B68C-0E1C780A0B6C}" dt="2024-04-29T16:05:18.370" v="103" actId="478"/>
        <pc:sldMkLst>
          <pc:docMk/>
          <pc:sldMk cId="3916568253" sldId="556"/>
        </pc:sldMkLst>
        <pc:spChg chg="del">
          <ac:chgData name="pantelis balaouras" userId="25e8755020fc1734" providerId="LiveId" clId="{62FA0A6B-46FA-411D-B68C-0E1C780A0B6C}" dt="2024-04-29T16:05:18.370" v="103" actId="478"/>
          <ac:spMkLst>
            <pc:docMk/>
            <pc:sldMk cId="3916568253" sldId="556"/>
            <ac:spMk id="3" creationId="{5313FDAC-89C6-D56B-03E6-9460D3DA5CB6}"/>
          </ac:spMkLst>
        </pc:spChg>
        <pc:spChg chg="add mod ord">
          <ac:chgData name="pantelis balaouras" userId="25e8755020fc1734" providerId="LiveId" clId="{62FA0A6B-46FA-411D-B68C-0E1C780A0B6C}" dt="2024-04-29T16:04:59.171" v="100" actId="700"/>
          <ac:spMkLst>
            <pc:docMk/>
            <pc:sldMk cId="3916568253" sldId="556"/>
            <ac:spMk id="4" creationId="{1287791B-7BC6-0B78-92B9-36B0F026B416}"/>
          </ac:spMkLst>
        </pc:spChg>
        <pc:spChg chg="add mod ord">
          <ac:chgData name="pantelis balaouras" userId="25e8755020fc1734" providerId="LiveId" clId="{62FA0A6B-46FA-411D-B68C-0E1C780A0B6C}" dt="2024-04-29T16:04:59.171" v="100" actId="700"/>
          <ac:spMkLst>
            <pc:docMk/>
            <pc:sldMk cId="3916568253" sldId="556"/>
            <ac:spMk id="5" creationId="{DBF60AFF-4F5C-3FBB-DBFF-3A0A9C7C8258}"/>
          </ac:spMkLst>
        </pc:spChg>
        <pc:spChg chg="mod ord">
          <ac:chgData name="pantelis balaouras" userId="25e8755020fc1734" providerId="LiveId" clId="{62FA0A6B-46FA-411D-B68C-0E1C780A0B6C}" dt="2024-04-29T16:04:59.171" v="100" actId="700"/>
          <ac:spMkLst>
            <pc:docMk/>
            <pc:sldMk cId="3916568253" sldId="556"/>
            <ac:spMk id="161" creationId="{969705BA-CC9C-0148-45FD-B9DF8520C631}"/>
          </ac:spMkLst>
        </pc:spChg>
        <pc:picChg chg="mod">
          <ac:chgData name="pantelis balaouras" userId="25e8755020fc1734" providerId="LiveId" clId="{62FA0A6B-46FA-411D-B68C-0E1C780A0B6C}" dt="2024-04-29T16:05:12.695" v="102" actId="167"/>
          <ac:picMkLst>
            <pc:docMk/>
            <pc:sldMk cId="3916568253" sldId="556"/>
            <ac:picMk id="2050" creationId="{4C5481AD-B896-12AE-18CB-98FAB6AC0FB4}"/>
          </ac:picMkLst>
        </pc:picChg>
      </pc:sldChg>
      <pc:sldChg chg="addSp delSp modSp mod modClrScheme chgLayout">
        <pc:chgData name="pantelis balaouras" userId="25e8755020fc1734" providerId="LiveId" clId="{62FA0A6B-46FA-411D-B68C-0E1C780A0B6C}" dt="2024-04-29T16:07:34.061" v="128" actId="478"/>
        <pc:sldMkLst>
          <pc:docMk/>
          <pc:sldMk cId="1924321600" sldId="558"/>
        </pc:sldMkLst>
        <pc:spChg chg="del">
          <ac:chgData name="pantelis balaouras" userId="25e8755020fc1734" providerId="LiveId" clId="{62FA0A6B-46FA-411D-B68C-0E1C780A0B6C}" dt="2024-04-29T16:07:34.061" v="128" actId="478"/>
          <ac:spMkLst>
            <pc:docMk/>
            <pc:sldMk cId="1924321600" sldId="558"/>
            <ac:spMk id="3" creationId="{2FD4C083-0AD4-5570-FE14-C7522B310768}"/>
          </ac:spMkLst>
        </pc:spChg>
        <pc:spChg chg="add mod ord">
          <ac:chgData name="pantelis balaouras" userId="25e8755020fc1734" providerId="LiveId" clId="{62FA0A6B-46FA-411D-B68C-0E1C780A0B6C}" dt="2024-04-29T16:07:28.089" v="127" actId="700"/>
          <ac:spMkLst>
            <pc:docMk/>
            <pc:sldMk cId="1924321600" sldId="558"/>
            <ac:spMk id="4" creationId="{0D71104D-6A56-011C-8759-6EEB85CB0E72}"/>
          </ac:spMkLst>
        </pc:spChg>
        <pc:spChg chg="add mod ord">
          <ac:chgData name="pantelis balaouras" userId="25e8755020fc1734" providerId="LiveId" clId="{62FA0A6B-46FA-411D-B68C-0E1C780A0B6C}" dt="2024-04-29T16:07:28.089" v="127" actId="700"/>
          <ac:spMkLst>
            <pc:docMk/>
            <pc:sldMk cId="1924321600" sldId="558"/>
            <ac:spMk id="5" creationId="{A31B1821-03B3-F22B-A985-B57632822C5B}"/>
          </ac:spMkLst>
        </pc:spChg>
        <pc:spChg chg="mod ord">
          <ac:chgData name="pantelis balaouras" userId="25e8755020fc1734" providerId="LiveId" clId="{62FA0A6B-46FA-411D-B68C-0E1C780A0B6C}" dt="2024-04-29T16:07:28.089" v="127" actId="700"/>
          <ac:spMkLst>
            <pc:docMk/>
            <pc:sldMk cId="1924321600" sldId="558"/>
            <ac:spMk id="161" creationId="{2E1E7234-2362-3781-E340-631886DBE6D2}"/>
          </ac:spMkLst>
        </pc:spChg>
      </pc:sldChg>
      <pc:sldChg chg="addSp delSp modSp mod modClrScheme chgLayout">
        <pc:chgData name="pantelis balaouras" userId="25e8755020fc1734" providerId="LiveId" clId="{62FA0A6B-46FA-411D-B68C-0E1C780A0B6C}" dt="2024-04-29T16:08:54.218" v="141" actId="478"/>
        <pc:sldMkLst>
          <pc:docMk/>
          <pc:sldMk cId="1854012936" sldId="560"/>
        </pc:sldMkLst>
        <pc:spChg chg="del">
          <ac:chgData name="pantelis balaouras" userId="25e8755020fc1734" providerId="LiveId" clId="{62FA0A6B-46FA-411D-B68C-0E1C780A0B6C}" dt="2024-04-29T16:08:54.218" v="141" actId="478"/>
          <ac:spMkLst>
            <pc:docMk/>
            <pc:sldMk cId="1854012936" sldId="560"/>
            <ac:spMk id="3" creationId="{529968C4-EF79-D398-E972-74CE4C28802F}"/>
          </ac:spMkLst>
        </pc:spChg>
        <pc:spChg chg="add mod ord">
          <ac:chgData name="pantelis balaouras" userId="25e8755020fc1734" providerId="LiveId" clId="{62FA0A6B-46FA-411D-B68C-0E1C780A0B6C}" dt="2024-04-29T16:08:50.765" v="140" actId="700"/>
          <ac:spMkLst>
            <pc:docMk/>
            <pc:sldMk cId="1854012936" sldId="560"/>
            <ac:spMk id="4" creationId="{0E9F3480-A917-3F6A-4CF9-832E37DF5307}"/>
          </ac:spMkLst>
        </pc:spChg>
        <pc:spChg chg="add mod ord">
          <ac:chgData name="pantelis balaouras" userId="25e8755020fc1734" providerId="LiveId" clId="{62FA0A6B-46FA-411D-B68C-0E1C780A0B6C}" dt="2024-04-29T16:08:50.765" v="140" actId="700"/>
          <ac:spMkLst>
            <pc:docMk/>
            <pc:sldMk cId="1854012936" sldId="560"/>
            <ac:spMk id="5" creationId="{516F4011-AE67-7035-C48E-CB251E3F1A42}"/>
          </ac:spMkLst>
        </pc:spChg>
        <pc:spChg chg="mod ord">
          <ac:chgData name="pantelis balaouras" userId="25e8755020fc1734" providerId="LiveId" clId="{62FA0A6B-46FA-411D-B68C-0E1C780A0B6C}" dt="2024-04-29T16:08:50.765" v="140" actId="700"/>
          <ac:spMkLst>
            <pc:docMk/>
            <pc:sldMk cId="1854012936" sldId="560"/>
            <ac:spMk id="161" creationId="{589A3F6F-C589-BD78-FB2A-9135FB507C59}"/>
          </ac:spMkLst>
        </pc:spChg>
      </pc:sldChg>
      <pc:sldChg chg="addSp delSp modSp mod modClrScheme chgLayout">
        <pc:chgData name="pantelis balaouras" userId="25e8755020fc1734" providerId="LiveId" clId="{62FA0A6B-46FA-411D-B68C-0E1C780A0B6C}" dt="2024-04-29T16:09:28.180" v="146" actId="478"/>
        <pc:sldMkLst>
          <pc:docMk/>
          <pc:sldMk cId="2784003437" sldId="562"/>
        </pc:sldMkLst>
        <pc:spChg chg="del">
          <ac:chgData name="pantelis balaouras" userId="25e8755020fc1734" providerId="LiveId" clId="{62FA0A6B-46FA-411D-B68C-0E1C780A0B6C}" dt="2024-04-29T16:09:28.180" v="146" actId="478"/>
          <ac:spMkLst>
            <pc:docMk/>
            <pc:sldMk cId="2784003437" sldId="562"/>
            <ac:spMk id="3" creationId="{78931A23-E238-1C9F-1224-A0D51231B52F}"/>
          </ac:spMkLst>
        </pc:spChg>
        <pc:spChg chg="add mod ord">
          <ac:chgData name="pantelis balaouras" userId="25e8755020fc1734" providerId="LiveId" clId="{62FA0A6B-46FA-411D-B68C-0E1C780A0B6C}" dt="2024-04-29T16:09:22.943" v="145" actId="700"/>
          <ac:spMkLst>
            <pc:docMk/>
            <pc:sldMk cId="2784003437" sldId="562"/>
            <ac:spMk id="4" creationId="{BFBEE7A3-C50A-88EF-9461-BB679B2AE42E}"/>
          </ac:spMkLst>
        </pc:spChg>
        <pc:spChg chg="add mod ord">
          <ac:chgData name="pantelis balaouras" userId="25e8755020fc1734" providerId="LiveId" clId="{62FA0A6B-46FA-411D-B68C-0E1C780A0B6C}" dt="2024-04-29T16:09:22.943" v="145" actId="700"/>
          <ac:spMkLst>
            <pc:docMk/>
            <pc:sldMk cId="2784003437" sldId="562"/>
            <ac:spMk id="5" creationId="{9B1172F8-1978-EC88-120D-2A737E39DEA3}"/>
          </ac:spMkLst>
        </pc:spChg>
        <pc:spChg chg="mod ord">
          <ac:chgData name="pantelis balaouras" userId="25e8755020fc1734" providerId="LiveId" clId="{62FA0A6B-46FA-411D-B68C-0E1C780A0B6C}" dt="2024-04-29T16:09:22.943" v="145" actId="700"/>
          <ac:spMkLst>
            <pc:docMk/>
            <pc:sldMk cId="2784003437" sldId="562"/>
            <ac:spMk id="161" creationId="{171378A5-ED0A-7387-A7AA-33E107580469}"/>
          </ac:spMkLst>
        </pc:spChg>
      </pc:sldChg>
      <pc:sldChg chg="addSp delSp modSp mod modClrScheme chgLayout">
        <pc:chgData name="pantelis balaouras" userId="25e8755020fc1734" providerId="LiveId" clId="{62FA0A6B-46FA-411D-B68C-0E1C780A0B6C}" dt="2024-04-29T16:09:43.900" v="148" actId="478"/>
        <pc:sldMkLst>
          <pc:docMk/>
          <pc:sldMk cId="1264515782" sldId="564"/>
        </pc:sldMkLst>
        <pc:spChg chg="del">
          <ac:chgData name="pantelis balaouras" userId="25e8755020fc1734" providerId="LiveId" clId="{62FA0A6B-46FA-411D-B68C-0E1C780A0B6C}" dt="2024-04-29T16:09:43.900" v="148" actId="478"/>
          <ac:spMkLst>
            <pc:docMk/>
            <pc:sldMk cId="1264515782" sldId="564"/>
            <ac:spMk id="3" creationId="{B6E46F0E-4CBA-6922-3C73-F7A6D78BC3C8}"/>
          </ac:spMkLst>
        </pc:spChg>
        <pc:spChg chg="add mod ord">
          <ac:chgData name="pantelis balaouras" userId="25e8755020fc1734" providerId="LiveId" clId="{62FA0A6B-46FA-411D-B68C-0E1C780A0B6C}" dt="2024-04-29T16:09:39.247" v="147" actId="700"/>
          <ac:spMkLst>
            <pc:docMk/>
            <pc:sldMk cId="1264515782" sldId="564"/>
            <ac:spMk id="4" creationId="{20B1EE7B-08D6-BB59-214B-0988555D34DB}"/>
          </ac:spMkLst>
        </pc:spChg>
        <pc:spChg chg="add mod ord">
          <ac:chgData name="pantelis balaouras" userId="25e8755020fc1734" providerId="LiveId" clId="{62FA0A6B-46FA-411D-B68C-0E1C780A0B6C}" dt="2024-04-29T16:09:39.247" v="147" actId="700"/>
          <ac:spMkLst>
            <pc:docMk/>
            <pc:sldMk cId="1264515782" sldId="564"/>
            <ac:spMk id="5" creationId="{34F90BD4-2B70-5779-B3BE-16473694D85C}"/>
          </ac:spMkLst>
        </pc:spChg>
        <pc:spChg chg="mod ord">
          <ac:chgData name="pantelis balaouras" userId="25e8755020fc1734" providerId="LiveId" clId="{62FA0A6B-46FA-411D-B68C-0E1C780A0B6C}" dt="2024-04-29T16:09:39.247" v="147" actId="700"/>
          <ac:spMkLst>
            <pc:docMk/>
            <pc:sldMk cId="1264515782" sldId="564"/>
            <ac:spMk id="161" creationId="{CC3C29C4-68DD-3132-B888-05EAD83010F0}"/>
          </ac:spMkLst>
        </pc:spChg>
      </pc:sldChg>
      <pc:sldChg chg="modSp">
        <pc:chgData name="pantelis balaouras" userId="25e8755020fc1734" providerId="LiveId" clId="{62FA0A6B-46FA-411D-B68C-0E1C780A0B6C}" dt="2024-04-30T08:41:25.080" v="270" actId="1076"/>
        <pc:sldMkLst>
          <pc:docMk/>
          <pc:sldMk cId="760890712" sldId="565"/>
        </pc:sldMkLst>
        <pc:picChg chg="mod">
          <ac:chgData name="pantelis balaouras" userId="25e8755020fc1734" providerId="LiveId" clId="{62FA0A6B-46FA-411D-B68C-0E1C780A0B6C}" dt="2024-04-30T08:41:25.080" v="270" actId="1076"/>
          <ac:picMkLst>
            <pc:docMk/>
            <pc:sldMk cId="760890712" sldId="565"/>
            <ac:picMk id="2050" creationId="{07B0D737-70FE-0077-DED2-F5A34C9C7AA9}"/>
          </ac:picMkLst>
        </pc:picChg>
      </pc:sldChg>
      <pc:sldChg chg="modSp">
        <pc:chgData name="pantelis balaouras" userId="25e8755020fc1734" providerId="LiveId" clId="{62FA0A6B-46FA-411D-B68C-0E1C780A0B6C}" dt="2024-04-30T08:41:16.698" v="269" actId="14100"/>
        <pc:sldMkLst>
          <pc:docMk/>
          <pc:sldMk cId="369194558" sldId="571"/>
        </pc:sldMkLst>
        <pc:picChg chg="mod">
          <ac:chgData name="pantelis balaouras" userId="25e8755020fc1734" providerId="LiveId" clId="{62FA0A6B-46FA-411D-B68C-0E1C780A0B6C}" dt="2024-04-30T08:41:16.698" v="269" actId="14100"/>
          <ac:picMkLst>
            <pc:docMk/>
            <pc:sldMk cId="369194558" sldId="571"/>
            <ac:picMk id="2050" creationId="{27A49E7B-5630-9E59-FD3B-560375119E28}"/>
          </ac:picMkLst>
        </pc:picChg>
      </pc:sldChg>
      <pc:sldChg chg="modSp">
        <pc:chgData name="pantelis balaouras" userId="25e8755020fc1734" providerId="LiveId" clId="{62FA0A6B-46FA-411D-B68C-0E1C780A0B6C}" dt="2024-04-30T08:40:24.547" v="261" actId="1076"/>
        <pc:sldMkLst>
          <pc:docMk/>
          <pc:sldMk cId="3083838701" sldId="572"/>
        </pc:sldMkLst>
        <pc:picChg chg="mod">
          <ac:chgData name="pantelis balaouras" userId="25e8755020fc1734" providerId="LiveId" clId="{62FA0A6B-46FA-411D-B68C-0E1C780A0B6C}" dt="2024-04-30T08:40:24.547" v="261" actId="1076"/>
          <ac:picMkLst>
            <pc:docMk/>
            <pc:sldMk cId="3083838701" sldId="572"/>
            <ac:picMk id="5122" creationId="{F7235C44-D9ED-D835-7586-E1AD6F055757}"/>
          </ac:picMkLst>
        </pc:picChg>
      </pc:sldChg>
      <pc:sldChg chg="modSp">
        <pc:chgData name="pantelis balaouras" userId="25e8755020fc1734" providerId="LiveId" clId="{62FA0A6B-46FA-411D-B68C-0E1C780A0B6C}" dt="2024-04-29T16:07:49.181" v="129" actId="1076"/>
        <pc:sldMkLst>
          <pc:docMk/>
          <pc:sldMk cId="3883200930" sldId="575"/>
        </pc:sldMkLst>
        <pc:picChg chg="mod">
          <ac:chgData name="pantelis balaouras" userId="25e8755020fc1734" providerId="LiveId" clId="{62FA0A6B-46FA-411D-B68C-0E1C780A0B6C}" dt="2024-04-29T16:07:49.181" v="129" actId="1076"/>
          <ac:picMkLst>
            <pc:docMk/>
            <pc:sldMk cId="3883200930" sldId="575"/>
            <ac:picMk id="2054" creationId="{904119BD-F2F8-3F99-0559-3A078882473C}"/>
          </ac:picMkLst>
        </pc:picChg>
      </pc:sldChg>
      <pc:sldChg chg="modSp mod">
        <pc:chgData name="pantelis balaouras" userId="25e8755020fc1734" providerId="LiveId" clId="{62FA0A6B-46FA-411D-B68C-0E1C780A0B6C}" dt="2024-04-29T16:08:17.076" v="133" actId="207"/>
        <pc:sldMkLst>
          <pc:docMk/>
          <pc:sldMk cId="1801716676" sldId="576"/>
        </pc:sldMkLst>
        <pc:spChg chg="mod">
          <ac:chgData name="pantelis balaouras" userId="25e8755020fc1734" providerId="LiveId" clId="{62FA0A6B-46FA-411D-B68C-0E1C780A0B6C}" dt="2024-04-29T16:08:17.076" v="133" actId="207"/>
          <ac:spMkLst>
            <pc:docMk/>
            <pc:sldMk cId="1801716676" sldId="576"/>
            <ac:spMk id="158" creationId="{00000000-0000-0000-0000-000000000000}"/>
          </ac:spMkLst>
        </pc:spChg>
      </pc:sldChg>
      <pc:sldChg chg="modSp mod">
        <pc:chgData name="pantelis balaouras" userId="25e8755020fc1734" providerId="LiveId" clId="{62FA0A6B-46FA-411D-B68C-0E1C780A0B6C}" dt="2024-04-30T08:40:43.284" v="264" actId="1076"/>
        <pc:sldMkLst>
          <pc:docMk/>
          <pc:sldMk cId="3504187963" sldId="577"/>
        </pc:sldMkLst>
        <pc:spChg chg="mod">
          <ac:chgData name="pantelis balaouras" userId="25e8755020fc1734" providerId="LiveId" clId="{62FA0A6B-46FA-411D-B68C-0E1C780A0B6C}" dt="2024-04-30T08:40:37.386" v="263" actId="12"/>
          <ac:spMkLst>
            <pc:docMk/>
            <pc:sldMk cId="3504187963" sldId="577"/>
            <ac:spMk id="158" creationId="{00000000-0000-0000-0000-000000000000}"/>
          </ac:spMkLst>
        </pc:spChg>
        <pc:picChg chg="mod">
          <ac:chgData name="pantelis balaouras" userId="25e8755020fc1734" providerId="LiveId" clId="{62FA0A6B-46FA-411D-B68C-0E1C780A0B6C}" dt="2024-04-30T08:40:43.284" v="264" actId="1076"/>
          <ac:picMkLst>
            <pc:docMk/>
            <pc:sldMk cId="3504187963" sldId="577"/>
            <ac:picMk id="8194" creationId="{1876F63F-A88C-E5C5-2343-8F7DC4B06AC5}"/>
          </ac:picMkLst>
        </pc:picChg>
      </pc:sldChg>
      <pc:sldChg chg="modSp">
        <pc:chgData name="pantelis balaouras" userId="25e8755020fc1734" providerId="LiveId" clId="{62FA0A6B-46FA-411D-B68C-0E1C780A0B6C}" dt="2024-04-29T16:08:32.604" v="136" actId="1076"/>
        <pc:sldMkLst>
          <pc:docMk/>
          <pc:sldMk cId="3495584768" sldId="578"/>
        </pc:sldMkLst>
        <pc:picChg chg="mod">
          <ac:chgData name="pantelis balaouras" userId="25e8755020fc1734" providerId="LiveId" clId="{62FA0A6B-46FA-411D-B68C-0E1C780A0B6C}" dt="2024-04-29T16:08:32.604" v="136" actId="1076"/>
          <ac:picMkLst>
            <pc:docMk/>
            <pc:sldMk cId="3495584768" sldId="578"/>
            <ac:picMk id="7170" creationId="{4C8D1CDC-EC57-8C51-0BF9-18254E49666F}"/>
          </ac:picMkLst>
        </pc:picChg>
      </pc:sldChg>
      <pc:sldChg chg="modSp">
        <pc:chgData name="pantelis balaouras" userId="25e8755020fc1734" providerId="LiveId" clId="{62FA0A6B-46FA-411D-B68C-0E1C780A0B6C}" dt="2024-04-29T16:08:36.040" v="137" actId="1076"/>
        <pc:sldMkLst>
          <pc:docMk/>
          <pc:sldMk cId="3736155813" sldId="579"/>
        </pc:sldMkLst>
        <pc:picChg chg="mod">
          <ac:chgData name="pantelis balaouras" userId="25e8755020fc1734" providerId="LiveId" clId="{62FA0A6B-46FA-411D-B68C-0E1C780A0B6C}" dt="2024-04-29T16:08:36.040" v="137" actId="1076"/>
          <ac:picMkLst>
            <pc:docMk/>
            <pc:sldMk cId="3736155813" sldId="579"/>
            <ac:picMk id="6146" creationId="{2E842846-FD95-9D09-B986-1D3198957870}"/>
          </ac:picMkLst>
        </pc:picChg>
      </pc:sldChg>
      <pc:sldChg chg="modSp">
        <pc:chgData name="pantelis balaouras" userId="25e8755020fc1734" providerId="LiveId" clId="{62FA0A6B-46FA-411D-B68C-0E1C780A0B6C}" dt="2024-04-29T16:08:40.540" v="138" actId="1076"/>
        <pc:sldMkLst>
          <pc:docMk/>
          <pc:sldMk cId="721691566" sldId="580"/>
        </pc:sldMkLst>
        <pc:picChg chg="mod">
          <ac:chgData name="pantelis balaouras" userId="25e8755020fc1734" providerId="LiveId" clId="{62FA0A6B-46FA-411D-B68C-0E1C780A0B6C}" dt="2024-04-29T16:08:40.540" v="138" actId="1076"/>
          <ac:picMkLst>
            <pc:docMk/>
            <pc:sldMk cId="721691566" sldId="580"/>
            <ac:picMk id="1026" creationId="{0B2FCC5E-2352-625E-7B10-28A082436242}"/>
          </ac:picMkLst>
        </pc:picChg>
      </pc:sldChg>
      <pc:sldChg chg="modSp">
        <pc:chgData name="pantelis balaouras" userId="25e8755020fc1734" providerId="LiveId" clId="{62FA0A6B-46FA-411D-B68C-0E1C780A0B6C}" dt="2024-04-29T16:08:44.154" v="139" actId="1076"/>
        <pc:sldMkLst>
          <pc:docMk/>
          <pc:sldMk cId="1170199594" sldId="581"/>
        </pc:sldMkLst>
        <pc:picChg chg="mod">
          <ac:chgData name="pantelis balaouras" userId="25e8755020fc1734" providerId="LiveId" clId="{62FA0A6B-46FA-411D-B68C-0E1C780A0B6C}" dt="2024-04-29T16:08:44.154" v="139" actId="1076"/>
          <ac:picMkLst>
            <pc:docMk/>
            <pc:sldMk cId="1170199594" sldId="581"/>
            <ac:picMk id="2050" creationId="{5DFA23EA-6A22-9449-C553-5F97BD34D72E}"/>
          </ac:picMkLst>
        </pc:picChg>
      </pc:sldChg>
      <pc:sldChg chg="modSp">
        <pc:chgData name="pantelis balaouras" userId="25e8755020fc1734" providerId="LiveId" clId="{62FA0A6B-46FA-411D-B68C-0E1C780A0B6C}" dt="2024-04-30T08:40:55.743" v="265" actId="1076"/>
        <pc:sldMkLst>
          <pc:docMk/>
          <pc:sldMk cId="2446778007" sldId="582"/>
        </pc:sldMkLst>
        <pc:picChg chg="mod">
          <ac:chgData name="pantelis balaouras" userId="25e8755020fc1734" providerId="LiveId" clId="{62FA0A6B-46FA-411D-B68C-0E1C780A0B6C}" dt="2024-04-30T08:40:55.743" v="265" actId="1076"/>
          <ac:picMkLst>
            <pc:docMk/>
            <pc:sldMk cId="2446778007" sldId="582"/>
            <ac:picMk id="12290" creationId="{46FF01C0-68EF-BBAC-910C-4E1830C53C56}"/>
          </ac:picMkLst>
        </pc:picChg>
      </pc:sldChg>
      <pc:sldChg chg="modSp">
        <pc:chgData name="pantelis balaouras" userId="25e8755020fc1734" providerId="LiveId" clId="{62FA0A6B-46FA-411D-B68C-0E1C780A0B6C}" dt="2024-04-30T08:41:03.602" v="267" actId="1076"/>
        <pc:sldMkLst>
          <pc:docMk/>
          <pc:sldMk cId="3843650511" sldId="583"/>
        </pc:sldMkLst>
        <pc:picChg chg="mod">
          <ac:chgData name="pantelis balaouras" userId="25e8755020fc1734" providerId="LiveId" clId="{62FA0A6B-46FA-411D-B68C-0E1C780A0B6C}" dt="2024-04-30T08:41:03.602" v="267" actId="1076"/>
          <ac:picMkLst>
            <pc:docMk/>
            <pc:sldMk cId="3843650511" sldId="583"/>
            <ac:picMk id="1026" creationId="{5D9E2249-FCD2-67E3-0630-E3931DFBA381}"/>
          </ac:picMkLst>
        </pc:picChg>
      </pc:sldChg>
      <pc:sldChg chg="modSp">
        <pc:chgData name="pantelis balaouras" userId="25e8755020fc1734" providerId="LiveId" clId="{62FA0A6B-46FA-411D-B68C-0E1C780A0B6C}" dt="2024-04-30T08:41:07.817" v="268" actId="1076"/>
        <pc:sldMkLst>
          <pc:docMk/>
          <pc:sldMk cId="2601269785" sldId="584"/>
        </pc:sldMkLst>
        <pc:picChg chg="mod">
          <ac:chgData name="pantelis balaouras" userId="25e8755020fc1734" providerId="LiveId" clId="{62FA0A6B-46FA-411D-B68C-0E1C780A0B6C}" dt="2024-04-30T08:41:07.817" v="268" actId="1076"/>
          <ac:picMkLst>
            <pc:docMk/>
            <pc:sldMk cId="2601269785" sldId="584"/>
            <ac:picMk id="4098" creationId="{CE57B564-DB7A-4681-6EFC-372D0C95FEDD}"/>
          </ac:picMkLst>
        </pc:picChg>
      </pc:sldChg>
      <pc:sldChg chg="modSp mod">
        <pc:chgData name="pantelis balaouras" userId="25e8755020fc1734" providerId="LiveId" clId="{62FA0A6B-46FA-411D-B68C-0E1C780A0B6C}" dt="2024-04-29T16:09:12.527" v="144" actId="1076"/>
        <pc:sldMkLst>
          <pc:docMk/>
          <pc:sldMk cId="2484969882" sldId="586"/>
        </pc:sldMkLst>
        <pc:spChg chg="mod">
          <ac:chgData name="pantelis balaouras" userId="25e8755020fc1734" providerId="LiveId" clId="{62FA0A6B-46FA-411D-B68C-0E1C780A0B6C}" dt="2024-04-29T16:09:08.743" v="142" actId="120"/>
          <ac:spMkLst>
            <pc:docMk/>
            <pc:sldMk cId="2484969882" sldId="586"/>
            <ac:spMk id="4" creationId="{4E7C4024-7F07-6489-7442-52FC1A6A9DAD}"/>
          </ac:spMkLst>
        </pc:spChg>
        <pc:picChg chg="mod">
          <ac:chgData name="pantelis balaouras" userId="25e8755020fc1734" providerId="LiveId" clId="{62FA0A6B-46FA-411D-B68C-0E1C780A0B6C}" dt="2024-04-29T16:09:12.527" v="144" actId="1076"/>
          <ac:picMkLst>
            <pc:docMk/>
            <pc:sldMk cId="2484969882" sldId="586"/>
            <ac:picMk id="5122" creationId="{B4C58CCF-9860-B008-77A7-D057184E4053}"/>
          </ac:picMkLst>
        </pc:picChg>
      </pc:sldChg>
      <pc:sldChg chg="modSp mod">
        <pc:chgData name="pantelis balaouras" userId="25e8755020fc1734" providerId="LiveId" clId="{62FA0A6B-46FA-411D-B68C-0E1C780A0B6C}" dt="2024-04-29T16:11:18.818" v="173" actId="20577"/>
        <pc:sldMkLst>
          <pc:docMk/>
          <pc:sldMk cId="0" sldId="594"/>
        </pc:sldMkLst>
        <pc:spChg chg="mod">
          <ac:chgData name="pantelis balaouras" userId="25e8755020fc1734" providerId="LiveId" clId="{62FA0A6B-46FA-411D-B68C-0E1C780A0B6C}" dt="2024-04-29T16:11:18.818" v="173" actId="20577"/>
          <ac:spMkLst>
            <pc:docMk/>
            <pc:sldMk cId="0" sldId="594"/>
            <ac:spMk id="92" creationId="{00000000-0000-0000-0000-000000000000}"/>
          </ac:spMkLst>
        </pc:spChg>
        <pc:picChg chg="mod">
          <ac:chgData name="pantelis balaouras" userId="25e8755020fc1734" providerId="LiveId" clId="{62FA0A6B-46FA-411D-B68C-0E1C780A0B6C}" dt="2024-04-29T16:10:47.073" v="160" actId="1076"/>
          <ac:picMkLst>
            <pc:docMk/>
            <pc:sldMk cId="0" sldId="594"/>
            <ac:picMk id="94" creationId="{00000000-0000-0000-0000-000000000000}"/>
          </ac:picMkLst>
        </pc:picChg>
      </pc:sldChg>
      <pc:sldChg chg="modSp mod">
        <pc:chgData name="pantelis balaouras" userId="25e8755020fc1734" providerId="LiveId" clId="{62FA0A6B-46FA-411D-B68C-0E1C780A0B6C}" dt="2024-04-29T16:11:34.648" v="176" actId="1076"/>
        <pc:sldMkLst>
          <pc:docMk/>
          <pc:sldMk cId="0" sldId="595"/>
        </pc:sldMkLst>
        <pc:spChg chg="mod">
          <ac:chgData name="pantelis balaouras" userId="25e8755020fc1734" providerId="LiveId" clId="{62FA0A6B-46FA-411D-B68C-0E1C780A0B6C}" dt="2024-04-29T16:11:31.913" v="175" actId="120"/>
          <ac:spMkLst>
            <pc:docMk/>
            <pc:sldMk cId="0" sldId="595"/>
            <ac:spMk id="101" creationId="{00000000-0000-0000-0000-000000000000}"/>
          </ac:spMkLst>
        </pc:spChg>
        <pc:picChg chg="mod">
          <ac:chgData name="pantelis balaouras" userId="25e8755020fc1734" providerId="LiveId" clId="{62FA0A6B-46FA-411D-B68C-0E1C780A0B6C}" dt="2024-04-29T16:11:34.648" v="176" actId="1076"/>
          <ac:picMkLst>
            <pc:docMk/>
            <pc:sldMk cId="0" sldId="595"/>
            <ac:picMk id="102" creationId="{00000000-0000-0000-0000-000000000000}"/>
          </ac:picMkLst>
        </pc:picChg>
      </pc:sldChg>
      <pc:sldChg chg="modSp">
        <pc:chgData name="pantelis balaouras" userId="25e8755020fc1734" providerId="LiveId" clId="{62FA0A6B-46FA-411D-B68C-0E1C780A0B6C}" dt="2024-04-29T16:11:26.702" v="174" actId="1076"/>
        <pc:sldMkLst>
          <pc:docMk/>
          <pc:sldMk cId="4238661790" sldId="596"/>
        </pc:sldMkLst>
        <pc:picChg chg="mod">
          <ac:chgData name="pantelis balaouras" userId="25e8755020fc1734" providerId="LiveId" clId="{62FA0A6B-46FA-411D-B68C-0E1C780A0B6C}" dt="2024-04-29T16:11:26.702" v="174" actId="1076"/>
          <ac:picMkLst>
            <pc:docMk/>
            <pc:sldMk cId="4238661790" sldId="596"/>
            <ac:picMk id="2050" creationId="{435C47FA-A365-88AA-C640-F2FF4DA2652F}"/>
          </ac:picMkLst>
        </pc:picChg>
      </pc:sldChg>
      <pc:sldChg chg="modSp">
        <pc:chgData name="pantelis balaouras" userId="25e8755020fc1734" providerId="LiveId" clId="{62FA0A6B-46FA-411D-B68C-0E1C780A0B6C}" dt="2024-04-29T16:11:50.796" v="180" actId="1076"/>
        <pc:sldMkLst>
          <pc:docMk/>
          <pc:sldMk cId="2869328772" sldId="597"/>
        </pc:sldMkLst>
        <pc:picChg chg="mod">
          <ac:chgData name="pantelis balaouras" userId="25e8755020fc1734" providerId="LiveId" clId="{62FA0A6B-46FA-411D-B68C-0E1C780A0B6C}" dt="2024-04-29T16:11:50.796" v="180" actId="1076"/>
          <ac:picMkLst>
            <pc:docMk/>
            <pc:sldMk cId="2869328772" sldId="597"/>
            <ac:picMk id="3074" creationId="{1B4C4AFE-9BF8-3762-68C4-15E16AA9FDEB}"/>
          </ac:picMkLst>
        </pc:picChg>
      </pc:sldChg>
      <pc:sldChg chg="addSp delSp modSp mod modClrScheme chgLayout">
        <pc:chgData name="pantelis balaouras" userId="25e8755020fc1734" providerId="LiveId" clId="{62FA0A6B-46FA-411D-B68C-0E1C780A0B6C}" dt="2024-04-30T08:39:33.014" v="246" actId="1076"/>
        <pc:sldMkLst>
          <pc:docMk/>
          <pc:sldMk cId="0" sldId="598"/>
        </pc:sldMkLst>
        <pc:spChg chg="add del mod ord">
          <ac:chgData name="pantelis balaouras" userId="25e8755020fc1734" providerId="LiveId" clId="{62FA0A6B-46FA-411D-B68C-0E1C780A0B6C}" dt="2024-04-29T16:06:06.939" v="110" actId="478"/>
          <ac:spMkLst>
            <pc:docMk/>
            <pc:sldMk cId="0" sldId="598"/>
            <ac:spMk id="2" creationId="{7B861ADF-2D19-75E4-5051-AEC28C54DBA2}"/>
          </ac:spMkLst>
        </pc:spChg>
        <pc:spChg chg="mod ord">
          <ac:chgData name="pantelis balaouras" userId="25e8755020fc1734" providerId="LiveId" clId="{62FA0A6B-46FA-411D-B68C-0E1C780A0B6C}" dt="2024-04-29T16:05:43.665" v="106" actId="700"/>
          <ac:spMkLst>
            <pc:docMk/>
            <pc:sldMk cId="0" sldId="598"/>
            <ac:spMk id="131" creationId="{00000000-0000-0000-0000-000000000000}"/>
          </ac:spMkLst>
        </pc:spChg>
        <pc:spChg chg="mod ord">
          <ac:chgData name="pantelis balaouras" userId="25e8755020fc1734" providerId="LiveId" clId="{62FA0A6B-46FA-411D-B68C-0E1C780A0B6C}" dt="2024-04-29T16:06:01.799" v="109" actId="2711"/>
          <ac:spMkLst>
            <pc:docMk/>
            <pc:sldMk cId="0" sldId="598"/>
            <ac:spMk id="132" creationId="{00000000-0000-0000-0000-000000000000}"/>
          </ac:spMkLst>
        </pc:spChg>
        <pc:picChg chg="mod">
          <ac:chgData name="pantelis balaouras" userId="25e8755020fc1734" providerId="LiveId" clId="{62FA0A6B-46FA-411D-B68C-0E1C780A0B6C}" dt="2024-04-30T08:39:33.014" v="246" actId="1076"/>
          <ac:picMkLst>
            <pc:docMk/>
            <pc:sldMk cId="0" sldId="598"/>
            <ac:picMk id="138" creationId="{00000000-0000-0000-0000-000000000000}"/>
          </ac:picMkLst>
        </pc:picChg>
      </pc:sldChg>
      <pc:sldChg chg="addSp delSp modSp mod modClrScheme chgLayout">
        <pc:chgData name="pantelis balaouras" userId="25e8755020fc1734" providerId="LiveId" clId="{62FA0A6B-46FA-411D-B68C-0E1C780A0B6C}" dt="2024-04-30T08:39:37.354" v="247" actId="1076"/>
        <pc:sldMkLst>
          <pc:docMk/>
          <pc:sldMk cId="0" sldId="599"/>
        </pc:sldMkLst>
        <pc:spChg chg="add mod ord">
          <ac:chgData name="pantelis balaouras" userId="25e8755020fc1734" providerId="LiveId" clId="{62FA0A6B-46FA-411D-B68C-0E1C780A0B6C}" dt="2024-04-29T16:07:03.519" v="122" actId="14100"/>
          <ac:spMkLst>
            <pc:docMk/>
            <pc:sldMk cId="0" sldId="599"/>
            <ac:spMk id="2" creationId="{D716156D-E4D5-4B6C-148C-719D22BCE136}"/>
          </ac:spMkLst>
        </pc:spChg>
        <pc:spChg chg="mod ord">
          <ac:chgData name="pantelis balaouras" userId="25e8755020fc1734" providerId="LiveId" clId="{62FA0A6B-46FA-411D-B68C-0E1C780A0B6C}" dt="2024-04-29T16:06:58.206" v="120" actId="700"/>
          <ac:spMkLst>
            <pc:docMk/>
            <pc:sldMk cId="0" sldId="599"/>
            <ac:spMk id="144" creationId="{00000000-0000-0000-0000-000000000000}"/>
          </ac:spMkLst>
        </pc:spChg>
        <pc:spChg chg="del mod ord">
          <ac:chgData name="pantelis balaouras" userId="25e8755020fc1734" providerId="LiveId" clId="{62FA0A6B-46FA-411D-B68C-0E1C780A0B6C}" dt="2024-04-29T16:06:58.206" v="120" actId="700"/>
          <ac:spMkLst>
            <pc:docMk/>
            <pc:sldMk cId="0" sldId="599"/>
            <ac:spMk id="145" creationId="{00000000-0000-0000-0000-000000000000}"/>
          </ac:spMkLst>
        </pc:spChg>
        <pc:picChg chg="mod">
          <ac:chgData name="pantelis balaouras" userId="25e8755020fc1734" providerId="LiveId" clId="{62FA0A6B-46FA-411D-B68C-0E1C780A0B6C}" dt="2024-04-30T08:39:37.354" v="247" actId="1076"/>
          <ac:picMkLst>
            <pc:docMk/>
            <pc:sldMk cId="0" sldId="599"/>
            <ac:picMk id="150" creationId="{00000000-0000-0000-0000-000000000000}"/>
          </ac:picMkLst>
        </pc:picChg>
      </pc:sldChg>
      <pc:sldChg chg="modSp mod modClrScheme chgLayout">
        <pc:chgData name="pantelis balaouras" userId="25e8755020fc1734" providerId="LiveId" clId="{62FA0A6B-46FA-411D-B68C-0E1C780A0B6C}" dt="2024-04-30T08:39:43.871" v="250" actId="1076"/>
        <pc:sldMkLst>
          <pc:docMk/>
          <pc:sldMk cId="0" sldId="600"/>
        </pc:sldMkLst>
        <pc:spChg chg="mod ord">
          <ac:chgData name="pantelis balaouras" userId="25e8755020fc1734" providerId="LiveId" clId="{62FA0A6B-46FA-411D-B68C-0E1C780A0B6C}" dt="2024-04-29T16:07:10.926" v="123" actId="700"/>
          <ac:spMkLst>
            <pc:docMk/>
            <pc:sldMk cId="0" sldId="600"/>
            <ac:spMk id="156" creationId="{00000000-0000-0000-0000-000000000000}"/>
          </ac:spMkLst>
        </pc:spChg>
        <pc:spChg chg="mod ord">
          <ac:chgData name="pantelis balaouras" userId="25e8755020fc1734" providerId="LiveId" clId="{62FA0A6B-46FA-411D-B68C-0E1C780A0B6C}" dt="2024-04-29T16:07:10.926" v="123" actId="700"/>
          <ac:spMkLst>
            <pc:docMk/>
            <pc:sldMk cId="0" sldId="600"/>
            <ac:spMk id="157" creationId="{00000000-0000-0000-0000-000000000000}"/>
          </ac:spMkLst>
        </pc:spChg>
        <pc:picChg chg="mod">
          <ac:chgData name="pantelis balaouras" userId="25e8755020fc1734" providerId="LiveId" clId="{62FA0A6B-46FA-411D-B68C-0E1C780A0B6C}" dt="2024-04-30T08:39:43.871" v="250" actId="1076"/>
          <ac:picMkLst>
            <pc:docMk/>
            <pc:sldMk cId="0" sldId="600"/>
            <ac:picMk id="162" creationId="{00000000-0000-0000-0000-000000000000}"/>
          </ac:picMkLst>
        </pc:picChg>
      </pc:sldChg>
      <pc:sldChg chg="modSp mod modClrScheme chgLayout">
        <pc:chgData name="pantelis balaouras" userId="25e8755020fc1734" providerId="LiveId" clId="{62FA0A6B-46FA-411D-B68C-0E1C780A0B6C}" dt="2024-04-30T08:39:50.027" v="252" actId="1076"/>
        <pc:sldMkLst>
          <pc:docMk/>
          <pc:sldMk cId="0" sldId="601"/>
        </pc:sldMkLst>
        <pc:spChg chg="mod ord">
          <ac:chgData name="pantelis balaouras" userId="25e8755020fc1734" providerId="LiveId" clId="{62FA0A6B-46FA-411D-B68C-0E1C780A0B6C}" dt="2024-04-29T16:07:15.468" v="124" actId="700"/>
          <ac:spMkLst>
            <pc:docMk/>
            <pc:sldMk cId="0" sldId="601"/>
            <ac:spMk id="168" creationId="{00000000-0000-0000-0000-000000000000}"/>
          </ac:spMkLst>
        </pc:spChg>
        <pc:spChg chg="mod ord">
          <ac:chgData name="pantelis balaouras" userId="25e8755020fc1734" providerId="LiveId" clId="{62FA0A6B-46FA-411D-B68C-0E1C780A0B6C}" dt="2024-04-29T16:07:15.468" v="124" actId="700"/>
          <ac:spMkLst>
            <pc:docMk/>
            <pc:sldMk cId="0" sldId="601"/>
            <ac:spMk id="169" creationId="{00000000-0000-0000-0000-000000000000}"/>
          </ac:spMkLst>
        </pc:spChg>
        <pc:picChg chg="mod">
          <ac:chgData name="pantelis balaouras" userId="25e8755020fc1734" providerId="LiveId" clId="{62FA0A6B-46FA-411D-B68C-0E1C780A0B6C}" dt="2024-04-30T08:39:50.027" v="252" actId="1076"/>
          <ac:picMkLst>
            <pc:docMk/>
            <pc:sldMk cId="0" sldId="601"/>
            <ac:picMk id="1028" creationId="{95EC38E6-F98E-EB68-5279-14A370C9EC11}"/>
          </ac:picMkLst>
        </pc:picChg>
      </pc:sldChg>
      <pc:sldChg chg="modSp mod modClrScheme chgLayout">
        <pc:chgData name="pantelis balaouras" userId="25e8755020fc1734" providerId="LiveId" clId="{62FA0A6B-46FA-411D-B68C-0E1C780A0B6C}" dt="2024-04-30T08:40:05.538" v="257" actId="1076"/>
        <pc:sldMkLst>
          <pc:docMk/>
          <pc:sldMk cId="0" sldId="602"/>
        </pc:sldMkLst>
        <pc:spChg chg="mod ord">
          <ac:chgData name="pantelis balaouras" userId="25e8755020fc1734" providerId="LiveId" clId="{62FA0A6B-46FA-411D-B68C-0E1C780A0B6C}" dt="2024-04-29T16:07:18.459" v="125" actId="700"/>
          <ac:spMkLst>
            <pc:docMk/>
            <pc:sldMk cId="0" sldId="602"/>
            <ac:spMk id="180" creationId="{00000000-0000-0000-0000-000000000000}"/>
          </ac:spMkLst>
        </pc:spChg>
        <pc:spChg chg="mod ord">
          <ac:chgData name="pantelis balaouras" userId="25e8755020fc1734" providerId="LiveId" clId="{62FA0A6B-46FA-411D-B68C-0E1C780A0B6C}" dt="2024-04-29T16:07:18.459" v="125" actId="700"/>
          <ac:spMkLst>
            <pc:docMk/>
            <pc:sldMk cId="0" sldId="602"/>
            <ac:spMk id="181" creationId="{00000000-0000-0000-0000-000000000000}"/>
          </ac:spMkLst>
        </pc:spChg>
        <pc:picChg chg="mod ord">
          <ac:chgData name="pantelis balaouras" userId="25e8755020fc1734" providerId="LiveId" clId="{62FA0A6B-46FA-411D-B68C-0E1C780A0B6C}" dt="2024-04-30T08:40:05.538" v="257" actId="1076"/>
          <ac:picMkLst>
            <pc:docMk/>
            <pc:sldMk cId="0" sldId="602"/>
            <ac:picMk id="186" creationId="{00000000-0000-0000-0000-000000000000}"/>
          </ac:picMkLst>
        </pc:picChg>
      </pc:sldChg>
      <pc:sldChg chg="modSp mod modClrScheme chgLayout">
        <pc:chgData name="pantelis balaouras" userId="25e8755020fc1734" providerId="LiveId" clId="{62FA0A6B-46FA-411D-B68C-0E1C780A0B6C}" dt="2024-04-30T08:40:18.187" v="260" actId="1076"/>
        <pc:sldMkLst>
          <pc:docMk/>
          <pc:sldMk cId="0" sldId="603"/>
        </pc:sldMkLst>
        <pc:spChg chg="mod ord">
          <ac:chgData name="pantelis balaouras" userId="25e8755020fc1734" providerId="LiveId" clId="{62FA0A6B-46FA-411D-B68C-0E1C780A0B6C}" dt="2024-04-29T16:07:21.338" v="126" actId="700"/>
          <ac:spMkLst>
            <pc:docMk/>
            <pc:sldMk cId="0" sldId="603"/>
            <ac:spMk id="192" creationId="{00000000-0000-0000-0000-000000000000}"/>
          </ac:spMkLst>
        </pc:spChg>
        <pc:spChg chg="mod ord">
          <ac:chgData name="pantelis balaouras" userId="25e8755020fc1734" providerId="LiveId" clId="{62FA0A6B-46FA-411D-B68C-0E1C780A0B6C}" dt="2024-04-29T16:07:21.338" v="126" actId="700"/>
          <ac:spMkLst>
            <pc:docMk/>
            <pc:sldMk cId="0" sldId="603"/>
            <ac:spMk id="193" creationId="{00000000-0000-0000-0000-000000000000}"/>
          </ac:spMkLst>
        </pc:spChg>
        <pc:picChg chg="mod">
          <ac:chgData name="pantelis balaouras" userId="25e8755020fc1734" providerId="LiveId" clId="{62FA0A6B-46FA-411D-B68C-0E1C780A0B6C}" dt="2024-04-30T08:40:18.187" v="260" actId="1076"/>
          <ac:picMkLst>
            <pc:docMk/>
            <pc:sldMk cId="0" sldId="603"/>
            <ac:picMk id="2050" creationId="{C4F6EACF-B96B-F3D8-2683-BD97D8CDC502}"/>
          </ac:picMkLst>
        </pc:picChg>
      </pc:sldChg>
      <pc:sldChg chg="modSp mod">
        <pc:chgData name="pantelis balaouras" userId="25e8755020fc1734" providerId="LiveId" clId="{62FA0A6B-46FA-411D-B68C-0E1C780A0B6C}" dt="2024-04-29T16:29:10.056" v="200" actId="20577"/>
        <pc:sldMkLst>
          <pc:docMk/>
          <pc:sldMk cId="3570030750" sldId="609"/>
        </pc:sldMkLst>
        <pc:spChg chg="mod">
          <ac:chgData name="pantelis balaouras" userId="25e8755020fc1734" providerId="LiveId" clId="{62FA0A6B-46FA-411D-B68C-0E1C780A0B6C}" dt="2024-04-29T16:29:10.056" v="200" actId="20577"/>
          <ac:spMkLst>
            <pc:docMk/>
            <pc:sldMk cId="3570030750" sldId="609"/>
            <ac:spMk id="158" creationId="{00000000-0000-0000-0000-000000000000}"/>
          </ac:spMkLst>
        </pc:spChg>
      </pc:sldChg>
      <pc:sldChg chg="modSp">
        <pc:chgData name="pantelis balaouras" userId="25e8755020fc1734" providerId="LiveId" clId="{62FA0A6B-46FA-411D-B68C-0E1C780A0B6C}" dt="2024-04-30T08:41:32.680" v="271" actId="1076"/>
        <pc:sldMkLst>
          <pc:docMk/>
          <pc:sldMk cId="201835024" sldId="610"/>
        </pc:sldMkLst>
        <pc:picChg chg="mod">
          <ac:chgData name="pantelis balaouras" userId="25e8755020fc1734" providerId="LiveId" clId="{62FA0A6B-46FA-411D-B68C-0E1C780A0B6C}" dt="2024-04-30T08:41:32.680" v="271" actId="1076"/>
          <ac:picMkLst>
            <pc:docMk/>
            <pc:sldMk cId="201835024" sldId="610"/>
            <ac:picMk id="4" creationId="{AD34E673-8910-418E-CCCD-7943CD08731D}"/>
          </ac:picMkLst>
        </pc:picChg>
      </pc:sldChg>
      <pc:sldChg chg="modSp mod">
        <pc:chgData name="pantelis balaouras" userId="25e8755020fc1734" providerId="LiveId" clId="{62FA0A6B-46FA-411D-B68C-0E1C780A0B6C}" dt="2024-04-30T08:40:32.736" v="262" actId="1076"/>
        <pc:sldMkLst>
          <pc:docMk/>
          <pc:sldMk cId="3804178670" sldId="613"/>
        </pc:sldMkLst>
        <pc:spChg chg="mod">
          <ac:chgData name="pantelis balaouras" userId="25e8755020fc1734" providerId="LiveId" clId="{62FA0A6B-46FA-411D-B68C-0E1C780A0B6C}" dt="2024-04-29T16:08:25.371" v="134" actId="1076"/>
          <ac:spMkLst>
            <pc:docMk/>
            <pc:sldMk cId="3804178670" sldId="613"/>
            <ac:spMk id="158" creationId="{00000000-0000-0000-0000-000000000000}"/>
          </ac:spMkLst>
        </pc:spChg>
        <pc:picChg chg="mod">
          <ac:chgData name="pantelis balaouras" userId="25e8755020fc1734" providerId="LiveId" clId="{62FA0A6B-46FA-411D-B68C-0E1C780A0B6C}" dt="2024-04-30T08:40:32.736" v="262" actId="1076"/>
          <ac:picMkLst>
            <pc:docMk/>
            <pc:sldMk cId="3804178670" sldId="613"/>
            <ac:picMk id="2050" creationId="{CE2BBC1A-8E1E-2817-713B-F1C14A9A43D7}"/>
          </ac:picMkLst>
        </pc:picChg>
      </pc:sldChg>
      <pc:sldChg chg="modSp add mod">
        <pc:chgData name="pantelis balaouras" userId="25e8755020fc1734" providerId="LiveId" clId="{62FA0A6B-46FA-411D-B68C-0E1C780A0B6C}" dt="2024-04-29T16:01:56.231" v="91" actId="20577"/>
        <pc:sldMkLst>
          <pc:docMk/>
          <pc:sldMk cId="2220591749" sldId="614"/>
        </pc:sldMkLst>
        <pc:spChg chg="mod">
          <ac:chgData name="pantelis balaouras" userId="25e8755020fc1734" providerId="LiveId" clId="{62FA0A6B-46FA-411D-B68C-0E1C780A0B6C}" dt="2024-04-29T16:00:00.023" v="17" actId="20577"/>
          <ac:spMkLst>
            <pc:docMk/>
            <pc:sldMk cId="2220591749" sldId="614"/>
            <ac:spMk id="4" creationId="{E47D0821-8573-4002-9B33-F43C68A1D403}"/>
          </ac:spMkLst>
        </pc:spChg>
        <pc:spChg chg="mod">
          <ac:chgData name="pantelis balaouras" userId="25e8755020fc1734" providerId="LiveId" clId="{62FA0A6B-46FA-411D-B68C-0E1C780A0B6C}" dt="2024-04-29T16:01:56.231" v="91" actId="20577"/>
          <ac:spMkLst>
            <pc:docMk/>
            <pc:sldMk cId="2220591749" sldId="614"/>
            <ac:spMk id="6" creationId="{AA5AE911-E515-48E3-AB8B-121C68B77A58}"/>
          </ac:spMkLst>
        </pc:spChg>
      </pc:sldChg>
      <pc:sldMasterChg chg="modSldLayout">
        <pc:chgData name="pantelis balaouras" userId="25e8755020fc1734" providerId="LiveId" clId="{62FA0A6B-46FA-411D-B68C-0E1C780A0B6C}" dt="2024-04-29T16:29:00.146" v="199" actId="20577"/>
        <pc:sldMasterMkLst>
          <pc:docMk/>
          <pc:sldMasterMk cId="1468923052" sldId="2147483648"/>
        </pc:sldMasterMkLst>
        <pc:sldLayoutChg chg="modSp mod">
          <pc:chgData name="pantelis balaouras" userId="25e8755020fc1734" providerId="LiveId" clId="{62FA0A6B-46FA-411D-B68C-0E1C780A0B6C}" dt="2024-04-29T16:28:48.459" v="195" actId="20577"/>
          <pc:sldLayoutMkLst>
            <pc:docMk/>
            <pc:sldMasterMk cId="1468923052" sldId="2147483648"/>
            <pc:sldLayoutMk cId="2577986437" sldId="2147483661"/>
          </pc:sldLayoutMkLst>
          <pc:spChg chg="mod">
            <ac:chgData name="pantelis balaouras" userId="25e8755020fc1734" providerId="LiveId" clId="{62FA0A6B-46FA-411D-B68C-0E1C780A0B6C}" dt="2024-04-29T16:28:48.459" v="195" actId="20577"/>
            <ac:spMkLst>
              <pc:docMk/>
              <pc:sldMasterMk cId="1468923052" sldId="2147483648"/>
              <pc:sldLayoutMk cId="2577986437" sldId="2147483661"/>
              <ac:spMk id="11" creationId="{2B11A1E7-A92D-4ADD-A414-173299287A7B}"/>
            </ac:spMkLst>
          </pc:spChg>
        </pc:sldLayoutChg>
        <pc:sldLayoutChg chg="modSp mod">
          <pc:chgData name="pantelis balaouras" userId="25e8755020fc1734" providerId="LiveId" clId="{62FA0A6B-46FA-411D-B68C-0E1C780A0B6C}" dt="2024-04-29T16:28:54.222" v="197" actId="20577"/>
          <pc:sldLayoutMkLst>
            <pc:docMk/>
            <pc:sldMasterMk cId="1468923052" sldId="2147483648"/>
            <pc:sldLayoutMk cId="2515741970" sldId="2147483665"/>
          </pc:sldLayoutMkLst>
          <pc:spChg chg="mod">
            <ac:chgData name="pantelis balaouras" userId="25e8755020fc1734" providerId="LiveId" clId="{62FA0A6B-46FA-411D-B68C-0E1C780A0B6C}" dt="2024-04-29T16:28:54.222" v="197" actId="20577"/>
            <ac:spMkLst>
              <pc:docMk/>
              <pc:sldMasterMk cId="1468923052" sldId="2147483648"/>
              <pc:sldLayoutMk cId="2515741970" sldId="2147483665"/>
              <ac:spMk id="7" creationId="{17AF0163-BE18-019D-F671-B949D31B2D8E}"/>
            </ac:spMkLst>
          </pc:spChg>
        </pc:sldLayoutChg>
        <pc:sldLayoutChg chg="modSp mod">
          <pc:chgData name="pantelis balaouras" userId="25e8755020fc1734" providerId="LiveId" clId="{62FA0A6B-46FA-411D-B68C-0E1C780A0B6C}" dt="2024-04-29T16:29:00.146" v="199" actId="20577"/>
          <pc:sldLayoutMkLst>
            <pc:docMk/>
            <pc:sldMasterMk cId="1468923052" sldId="2147483648"/>
            <pc:sldLayoutMk cId="2336866591" sldId="2147483666"/>
          </pc:sldLayoutMkLst>
          <pc:spChg chg="mod">
            <ac:chgData name="pantelis balaouras" userId="25e8755020fc1734" providerId="LiveId" clId="{62FA0A6B-46FA-411D-B68C-0E1C780A0B6C}" dt="2024-04-29T16:29:00.146" v="199" actId="20577"/>
            <ac:spMkLst>
              <pc:docMk/>
              <pc:sldMasterMk cId="1468923052" sldId="2147483648"/>
              <pc:sldLayoutMk cId="2336866591" sldId="2147483666"/>
              <ac:spMk id="5" creationId="{3D68DF08-EDB9-9AEB-C80E-C41950AF7164}"/>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AE6F319F-557A-4033-9A7E-7B30C1709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FED24FFA-E381-4D15-9323-2E7F167B5D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0361F-8793-4678-8399-75402180233D}" type="datetimeFigureOut">
              <a:rPr lang="el-GR" smtClean="0"/>
              <a:t>6/9/2024</a:t>
            </a:fld>
            <a:endParaRPr lang="el-GR"/>
          </a:p>
        </p:txBody>
      </p:sp>
      <p:sp>
        <p:nvSpPr>
          <p:cNvPr id="4" name="Θέση υποσέλιδου 3">
            <a:extLst>
              <a:ext uri="{FF2B5EF4-FFF2-40B4-BE49-F238E27FC236}">
                <a16:creationId xmlns:a16="http://schemas.microsoft.com/office/drawing/2014/main" id="{F7A14582-B00E-403A-B9F6-8137B447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9BBD3CB-00AE-4B41-B6C8-39534586D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D2EE3A-1E6C-47AF-A0C5-588F1B9CC394}" type="slidenum">
              <a:rPr lang="el-GR" smtClean="0"/>
              <a:t>‹#›</a:t>
            </a:fld>
            <a:endParaRPr lang="el-GR"/>
          </a:p>
        </p:txBody>
      </p:sp>
    </p:spTree>
    <p:extLst>
      <p:ext uri="{BB962C8B-B14F-4D97-AF65-F5344CB8AC3E}">
        <p14:creationId xmlns:p14="http://schemas.microsoft.com/office/powerpoint/2010/main" val="108306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42A8D-6A8A-4D0C-BE99-5FB2E4FC1A13}" type="datetimeFigureOut">
              <a:rPr lang="el-GR" smtClean="0"/>
              <a:t>6/9/2024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90C62-02BA-4B64-96F1-99D7E3BEEE56}" type="slidenum">
              <a:rPr lang="el-GR" smtClean="0"/>
              <a:t>‹#›</a:t>
            </a:fld>
            <a:endParaRPr lang="el-GR"/>
          </a:p>
        </p:txBody>
      </p:sp>
    </p:spTree>
    <p:extLst>
      <p:ext uri="{BB962C8B-B14F-4D97-AF65-F5344CB8AC3E}">
        <p14:creationId xmlns:p14="http://schemas.microsoft.com/office/powerpoint/2010/main" val="64630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a:t>
            </a:fld>
            <a:endParaRPr lang="el-GR"/>
          </a:p>
        </p:txBody>
      </p:sp>
    </p:spTree>
    <p:extLst>
      <p:ext uri="{BB962C8B-B14F-4D97-AF65-F5344CB8AC3E}">
        <p14:creationId xmlns:p14="http://schemas.microsoft.com/office/powerpoint/2010/main" val="4023000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100</a:t>
            </a:fld>
            <a:endParaRPr lang="el-GR"/>
          </a:p>
        </p:txBody>
      </p:sp>
    </p:spTree>
    <p:extLst>
      <p:ext uri="{BB962C8B-B14F-4D97-AF65-F5344CB8AC3E}">
        <p14:creationId xmlns:p14="http://schemas.microsoft.com/office/powerpoint/2010/main" val="16230548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101</a:t>
            </a:fld>
            <a:endParaRPr lang="el-GR"/>
          </a:p>
        </p:txBody>
      </p:sp>
    </p:spTree>
    <p:extLst>
      <p:ext uri="{BB962C8B-B14F-4D97-AF65-F5344CB8AC3E}">
        <p14:creationId xmlns:p14="http://schemas.microsoft.com/office/powerpoint/2010/main" val="8786300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102</a:t>
            </a:fld>
            <a:endParaRPr lang="el-GR"/>
          </a:p>
        </p:txBody>
      </p:sp>
    </p:spTree>
    <p:extLst>
      <p:ext uri="{BB962C8B-B14F-4D97-AF65-F5344CB8AC3E}">
        <p14:creationId xmlns:p14="http://schemas.microsoft.com/office/powerpoint/2010/main" val="22783746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103</a:t>
            </a:fld>
            <a:endParaRPr lang="el-GR"/>
          </a:p>
        </p:txBody>
      </p:sp>
    </p:spTree>
    <p:extLst>
      <p:ext uri="{BB962C8B-B14F-4D97-AF65-F5344CB8AC3E}">
        <p14:creationId xmlns:p14="http://schemas.microsoft.com/office/powerpoint/2010/main" val="29309983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104</a:t>
            </a:fld>
            <a:endParaRPr lang="el-GR"/>
          </a:p>
        </p:txBody>
      </p:sp>
    </p:spTree>
    <p:extLst>
      <p:ext uri="{BB962C8B-B14F-4D97-AF65-F5344CB8AC3E}">
        <p14:creationId xmlns:p14="http://schemas.microsoft.com/office/powerpoint/2010/main" val="3473503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105</a:t>
            </a:fld>
            <a:endParaRPr lang="el-GR"/>
          </a:p>
        </p:txBody>
      </p:sp>
    </p:spTree>
    <p:extLst>
      <p:ext uri="{BB962C8B-B14F-4D97-AF65-F5344CB8AC3E}">
        <p14:creationId xmlns:p14="http://schemas.microsoft.com/office/powerpoint/2010/main" val="400876709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106</a:t>
            </a:fld>
            <a:endParaRPr lang="el-GR"/>
          </a:p>
        </p:txBody>
      </p:sp>
    </p:spTree>
    <p:extLst>
      <p:ext uri="{BB962C8B-B14F-4D97-AF65-F5344CB8AC3E}">
        <p14:creationId xmlns:p14="http://schemas.microsoft.com/office/powerpoint/2010/main" val="1782888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107</a:t>
            </a:fld>
            <a:endParaRPr lang="el-GR"/>
          </a:p>
        </p:txBody>
      </p:sp>
    </p:spTree>
    <p:extLst>
      <p:ext uri="{BB962C8B-B14F-4D97-AF65-F5344CB8AC3E}">
        <p14:creationId xmlns:p14="http://schemas.microsoft.com/office/powerpoint/2010/main" val="3885236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11</a:t>
            </a:fld>
            <a:endParaRPr lang="el-GR"/>
          </a:p>
        </p:txBody>
      </p:sp>
    </p:spTree>
    <p:extLst>
      <p:ext uri="{BB962C8B-B14F-4D97-AF65-F5344CB8AC3E}">
        <p14:creationId xmlns:p14="http://schemas.microsoft.com/office/powerpoint/2010/main" val="2861343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824074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125120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GB" b="1" dirty="0"/>
              <a:t>3 </a:t>
            </a:r>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14</a:t>
            </a:fld>
            <a:endParaRPr lang="el-GR"/>
          </a:p>
        </p:txBody>
      </p:sp>
    </p:spTree>
    <p:extLst>
      <p:ext uri="{BB962C8B-B14F-4D97-AF65-F5344CB8AC3E}">
        <p14:creationId xmlns:p14="http://schemas.microsoft.com/office/powerpoint/2010/main" val="2746987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979999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178525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247621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757528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85230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1090876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0651D78-7D6B-FA06-59AA-6D615F4FA8E4}"/>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13E20FA1-7614-481B-7DA8-A79D81503C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AF2CBCA5-3E8F-8243-1A06-63242E3FA36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7AE9C2D5-783B-CB89-9C27-5BCAE6613F0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790106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360AC6E-9259-9224-9A40-7945A729816B}"/>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AE27E09B-05E0-1E89-0DBF-ADE032E0A57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A8AAE7BD-8E90-A006-1708-3B7BC1DB1A5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5507B626-4FC7-253D-90D1-9BFB095320F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982323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8FBE169-A6B9-C5C9-830E-742D3D9A1BC8}"/>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2C14825A-A0B6-0672-894A-FC06047829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D92830AA-CB52-2E52-D410-A898E8980D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59BFF176-C9D5-F71F-2F6F-8B19DDD4F89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785470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090537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8F38867-9ACF-3C5D-DED3-49D547CBC59B}"/>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EB60914C-63BD-0861-8EDD-4860C7E256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046FDB50-AB99-D81C-BCF0-138C4696CB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AB781535-B5A6-B1C2-A30E-769CAD14F8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2512731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4077279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947457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572289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3985664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1105840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3</a:t>
            </a:fld>
            <a:endParaRPr lang="el-GR"/>
          </a:p>
        </p:txBody>
      </p:sp>
    </p:spTree>
    <p:extLst>
      <p:ext uri="{BB962C8B-B14F-4D97-AF65-F5344CB8AC3E}">
        <p14:creationId xmlns:p14="http://schemas.microsoft.com/office/powerpoint/2010/main" val="3059324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1737343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2201243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805531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1763996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396294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3751932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27636836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1520983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F6BA9EE-2A90-1DD4-12E7-F2C80A652916}"/>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B30930E6-3D60-39DE-38D2-FBB016A518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F6BCE277-6039-2E7F-DA5E-D1FC44EE94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724CA78C-8317-415A-51DF-F2D4EA5EA8A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3530121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7" name="Google Shape;11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p:txBody>
      </p:sp>
      <p:sp>
        <p:nvSpPr>
          <p:cNvPr id="4" name="Rezervirano mjesto broja slajda 3"/>
          <p:cNvSpPr>
            <a:spLocks noGrp="1"/>
          </p:cNvSpPr>
          <p:nvPr>
            <p:ph type="sldNum" sz="quarter" idx="10"/>
          </p:nvPr>
        </p:nvSpPr>
        <p:spPr/>
        <p:txBody>
          <a:bodyPr/>
          <a:lstStyle/>
          <a:p>
            <a:fld id="{FD890C62-02BA-4B64-96F1-99D7E3BEEE56}" type="slidenum">
              <a:rPr lang="el-GR" smtClean="0"/>
              <a:t>4</a:t>
            </a:fld>
            <a:endParaRPr lang="el-GR"/>
          </a:p>
        </p:txBody>
      </p:sp>
    </p:spTree>
    <p:extLst>
      <p:ext uri="{BB962C8B-B14F-4D97-AF65-F5344CB8AC3E}">
        <p14:creationId xmlns:p14="http://schemas.microsoft.com/office/powerpoint/2010/main" val="116205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9" name="Google Shape;12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2" name="Google Shape;14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4" name="Google Shape;15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66" name="Google Shape;16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8" name="Google Shape;17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90" name="Google Shape;19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A7AA5E9-2B87-B65B-78D1-144B057FB10A}"/>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65EB4DB4-837B-08D8-C54D-C7D1DC7B8A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92F47ACA-9BE2-10C4-1C8F-243D5671DFE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D3454B91-787A-E7FD-16B7-1EC6E717B69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36112709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8F38867-9ACF-3C5D-DED3-49D547CBC59B}"/>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EB60914C-63BD-0861-8EDD-4860C7E256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046FDB50-AB99-D81C-BCF0-138C4696CB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a:extLst>
              <a:ext uri="{FF2B5EF4-FFF2-40B4-BE49-F238E27FC236}">
                <a16:creationId xmlns:a16="http://schemas.microsoft.com/office/drawing/2014/main" id="{AB781535-B5A6-B1C2-A30E-769CAD14F8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13562778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8F38867-9ACF-3C5D-DED3-49D547CBC59B}"/>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EB60914C-63BD-0861-8EDD-4860C7E256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046FDB50-AB99-D81C-BCF0-138C4696CB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a:extLst>
              <a:ext uri="{FF2B5EF4-FFF2-40B4-BE49-F238E27FC236}">
                <a16:creationId xmlns:a16="http://schemas.microsoft.com/office/drawing/2014/main" id="{AB781535-B5A6-B1C2-A30E-769CAD14F8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39064698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8F38867-9ACF-3C5D-DED3-49D547CBC59B}"/>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EB60914C-63BD-0861-8EDD-4860C7E256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046FDB50-AB99-D81C-BCF0-138C4696CB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https://www.commonwealthfund.org/international-health-policy-center/countries/italy</a:t>
            </a:r>
          </a:p>
          <a:p>
            <a:pPr marL="0" lvl="0" indent="0" algn="l" rtl="0">
              <a:spcBef>
                <a:spcPts val="0"/>
              </a:spcBef>
              <a:spcAft>
                <a:spcPts val="0"/>
              </a:spcAft>
              <a:buNone/>
            </a:pPr>
            <a:r>
              <a:rPr lang="it-IT" dirty="0"/>
              <a:t>https://www.internationalinsurance.com/health/systems/italy.php</a:t>
            </a:r>
            <a:endParaRPr dirty="0"/>
          </a:p>
        </p:txBody>
      </p:sp>
      <p:sp>
        <p:nvSpPr>
          <p:cNvPr id="156" name="Google Shape;156;p5:notes">
            <a:extLst>
              <a:ext uri="{FF2B5EF4-FFF2-40B4-BE49-F238E27FC236}">
                <a16:creationId xmlns:a16="http://schemas.microsoft.com/office/drawing/2014/main" id="{AB781535-B5A6-B1C2-A30E-769CAD14F8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2693761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p:txBody>
      </p:sp>
      <p:sp>
        <p:nvSpPr>
          <p:cNvPr id="4" name="Rezervirano mjesto broja slajda 3"/>
          <p:cNvSpPr>
            <a:spLocks noGrp="1"/>
          </p:cNvSpPr>
          <p:nvPr>
            <p:ph type="sldNum" sz="quarter" idx="10"/>
          </p:nvPr>
        </p:nvSpPr>
        <p:spPr/>
        <p:txBody>
          <a:bodyPr/>
          <a:lstStyle/>
          <a:p>
            <a:fld id="{FD890C62-02BA-4B64-96F1-99D7E3BEEE56}" type="slidenum">
              <a:rPr lang="el-GR" smtClean="0"/>
              <a:t>5</a:t>
            </a:fld>
            <a:endParaRPr lang="el-GR"/>
          </a:p>
        </p:txBody>
      </p:sp>
    </p:spTree>
    <p:extLst>
      <p:ext uri="{BB962C8B-B14F-4D97-AF65-F5344CB8AC3E}">
        <p14:creationId xmlns:p14="http://schemas.microsoft.com/office/powerpoint/2010/main" val="24071885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8F38867-9ACF-3C5D-DED3-49D547CBC59B}"/>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EB60914C-63BD-0861-8EDD-4860C7E256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046FDB50-AB99-D81C-BCF0-138C4696CB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https://www.commonwealthfund.org/international-health-policy-center/countries/italy</a:t>
            </a:r>
          </a:p>
          <a:p>
            <a:pPr marL="0" lvl="0" indent="0" algn="l" rtl="0">
              <a:spcBef>
                <a:spcPts val="0"/>
              </a:spcBef>
              <a:spcAft>
                <a:spcPts val="0"/>
              </a:spcAft>
              <a:buNone/>
            </a:pPr>
            <a:r>
              <a:rPr lang="it-IT" dirty="0"/>
              <a:t>https://www.internationalinsurance.com/health/systems/italy.php</a:t>
            </a:r>
            <a:endParaRPr dirty="0"/>
          </a:p>
        </p:txBody>
      </p:sp>
      <p:sp>
        <p:nvSpPr>
          <p:cNvPr id="156" name="Google Shape;156;p5:notes">
            <a:extLst>
              <a:ext uri="{FF2B5EF4-FFF2-40B4-BE49-F238E27FC236}">
                <a16:creationId xmlns:a16="http://schemas.microsoft.com/office/drawing/2014/main" id="{AB781535-B5A6-B1C2-A30E-769CAD14F8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13298826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28406452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https://www.salute.gov.it/portale/esenzioni/dettaglioContenutiEsenzioni.jsp?lingua=italiano&amp;id=4674&amp;area=esenzioni&amp;menu=vuoto</a:t>
            </a:r>
            <a:endParaRPr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217839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it-IT"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34186728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it-IT"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extLst>
      <p:ext uri="{BB962C8B-B14F-4D97-AF65-F5344CB8AC3E}">
        <p14:creationId xmlns:p14="http://schemas.microsoft.com/office/powerpoint/2010/main" val="11142941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extLst>
      <p:ext uri="{BB962C8B-B14F-4D97-AF65-F5344CB8AC3E}">
        <p14:creationId xmlns:p14="http://schemas.microsoft.com/office/powerpoint/2010/main" val="15130204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extLst>
      <p:ext uri="{BB962C8B-B14F-4D97-AF65-F5344CB8AC3E}">
        <p14:creationId xmlns:p14="http://schemas.microsoft.com/office/powerpoint/2010/main" val="8362538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extLst>
      <p:ext uri="{BB962C8B-B14F-4D97-AF65-F5344CB8AC3E}">
        <p14:creationId xmlns:p14="http://schemas.microsoft.com/office/powerpoint/2010/main" val="23824631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extLst>
      <p:ext uri="{BB962C8B-B14F-4D97-AF65-F5344CB8AC3E}">
        <p14:creationId xmlns:p14="http://schemas.microsoft.com/office/powerpoint/2010/main" val="6709003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extLst>
      <p:ext uri="{BB962C8B-B14F-4D97-AF65-F5344CB8AC3E}">
        <p14:creationId xmlns:p14="http://schemas.microsoft.com/office/powerpoint/2010/main" val="3981586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a:t>
            </a:fld>
            <a:endParaRPr lang="el-GR"/>
          </a:p>
        </p:txBody>
      </p:sp>
    </p:spTree>
    <p:extLst>
      <p:ext uri="{BB962C8B-B14F-4D97-AF65-F5344CB8AC3E}">
        <p14:creationId xmlns:p14="http://schemas.microsoft.com/office/powerpoint/2010/main" val="36287923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https://italy.refugee.info/en-us/articles/5388954753175</a:t>
            </a:r>
            <a:endParaRPr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extLst>
      <p:ext uri="{BB962C8B-B14F-4D97-AF65-F5344CB8AC3E}">
        <p14:creationId xmlns:p14="http://schemas.microsoft.com/office/powerpoint/2010/main" val="11780234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BCD8AF5-1B89-E4FC-A7A7-844C92A697A2}"/>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148F9539-3934-4AD4-426B-4BF7EEC343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18DBF8EC-0BB5-8B10-A8BB-62454841F0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61893B5D-677F-8DC8-9225-5CB9324F587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extLst>
      <p:ext uri="{BB962C8B-B14F-4D97-AF65-F5344CB8AC3E}">
        <p14:creationId xmlns:p14="http://schemas.microsoft.com/office/powerpoint/2010/main" val="7437643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94A7019-2CE4-5D81-E580-542C8C240FA1}"/>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366013AB-692B-7AE1-F2F3-30FC01FCD9B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229F4991-0036-C16A-0B58-2245F81A479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31A6A2FD-879C-CB12-4850-E0AA85B9937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extLst>
      <p:ext uri="{BB962C8B-B14F-4D97-AF65-F5344CB8AC3E}">
        <p14:creationId xmlns:p14="http://schemas.microsoft.com/office/powerpoint/2010/main" val="36834100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63</a:t>
            </a:fld>
            <a:endParaRPr lang="el-GR"/>
          </a:p>
        </p:txBody>
      </p:sp>
    </p:spTree>
    <p:extLst>
      <p:ext uri="{BB962C8B-B14F-4D97-AF65-F5344CB8AC3E}">
        <p14:creationId xmlns:p14="http://schemas.microsoft.com/office/powerpoint/2010/main" val="746180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8A63E88-E303-ECC6-BA5B-8256DD02EE12}"/>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75CA4E08-32F4-7542-0869-731B402CF7A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2B57AFCB-A9C0-F140-4270-CBC91CE4195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BF289EDE-59C4-0572-37CB-1B127C338CF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extLst>
      <p:ext uri="{BB962C8B-B14F-4D97-AF65-F5344CB8AC3E}">
        <p14:creationId xmlns:p14="http://schemas.microsoft.com/office/powerpoint/2010/main" val="25689714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94A7019-2CE4-5D81-E580-542C8C240FA1}"/>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366013AB-692B-7AE1-F2F3-30FC01FCD9B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229F4991-0036-C16A-0B58-2245F81A479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31A6A2FD-879C-CB12-4850-E0AA85B9937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extLst>
      <p:ext uri="{BB962C8B-B14F-4D97-AF65-F5344CB8AC3E}">
        <p14:creationId xmlns:p14="http://schemas.microsoft.com/office/powerpoint/2010/main" val="168948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94A7019-2CE4-5D81-E580-542C8C240FA1}"/>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366013AB-692B-7AE1-F2F3-30FC01FCD9B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229F4991-0036-C16A-0B58-2245F81A479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a:extLst>
              <a:ext uri="{FF2B5EF4-FFF2-40B4-BE49-F238E27FC236}">
                <a16:creationId xmlns:a16="http://schemas.microsoft.com/office/drawing/2014/main" id="{31A6A2FD-879C-CB12-4850-E0AA85B9937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extLst>
      <p:ext uri="{BB962C8B-B14F-4D97-AF65-F5344CB8AC3E}">
        <p14:creationId xmlns:p14="http://schemas.microsoft.com/office/powerpoint/2010/main" val="14397134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67</a:t>
            </a:fld>
            <a:endParaRPr lang="el-GR"/>
          </a:p>
        </p:txBody>
      </p:sp>
    </p:spTree>
    <p:extLst>
      <p:ext uri="{BB962C8B-B14F-4D97-AF65-F5344CB8AC3E}">
        <p14:creationId xmlns:p14="http://schemas.microsoft.com/office/powerpoint/2010/main" val="19778039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94A7019-2CE4-5D81-E580-542C8C240FA1}"/>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366013AB-692B-7AE1-F2F3-30FC01FCD9B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229F4991-0036-C16A-0B58-2245F81A479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31A6A2FD-879C-CB12-4850-E0AA85B9937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extLst>
      <p:ext uri="{BB962C8B-B14F-4D97-AF65-F5344CB8AC3E}">
        <p14:creationId xmlns:p14="http://schemas.microsoft.com/office/powerpoint/2010/main" val="34838353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D4DD7BE-FC8C-D8F7-CD43-9C94BFA8304D}"/>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BC77ED2C-FB40-6ED7-5536-9DCBAAF127E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D4455387-CD28-E267-E685-78A0BCE4C07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1A4D61F5-16EF-1420-2E36-6A6DCC9EFC1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extLst>
      <p:ext uri="{BB962C8B-B14F-4D97-AF65-F5344CB8AC3E}">
        <p14:creationId xmlns:p14="http://schemas.microsoft.com/office/powerpoint/2010/main" val="1253119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GB" b="1" dirty="0"/>
              <a:t>3 </a:t>
            </a:r>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7</a:t>
            </a:fld>
            <a:endParaRPr lang="el-GR"/>
          </a:p>
        </p:txBody>
      </p:sp>
    </p:spTree>
    <p:extLst>
      <p:ext uri="{BB962C8B-B14F-4D97-AF65-F5344CB8AC3E}">
        <p14:creationId xmlns:p14="http://schemas.microsoft.com/office/powerpoint/2010/main" val="32526979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extLst>
      <p:ext uri="{BB962C8B-B14F-4D97-AF65-F5344CB8AC3E}">
        <p14:creationId xmlns:p14="http://schemas.microsoft.com/office/powerpoint/2010/main" val="4999370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extLst>
      <p:ext uri="{BB962C8B-B14F-4D97-AF65-F5344CB8AC3E}">
        <p14:creationId xmlns:p14="http://schemas.microsoft.com/office/powerpoint/2010/main" val="14107174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extLst>
      <p:ext uri="{BB962C8B-B14F-4D97-AF65-F5344CB8AC3E}">
        <p14:creationId xmlns:p14="http://schemas.microsoft.com/office/powerpoint/2010/main" val="1548653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extLst>
      <p:ext uri="{BB962C8B-B14F-4D97-AF65-F5344CB8AC3E}">
        <p14:creationId xmlns:p14="http://schemas.microsoft.com/office/powerpoint/2010/main" val="19697428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74</a:t>
            </a:fld>
            <a:endParaRPr lang="el-GR"/>
          </a:p>
        </p:txBody>
      </p:sp>
    </p:spTree>
    <p:extLst>
      <p:ext uri="{BB962C8B-B14F-4D97-AF65-F5344CB8AC3E}">
        <p14:creationId xmlns:p14="http://schemas.microsoft.com/office/powerpoint/2010/main" val="3422426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984AEBD-323E-8EC8-A474-96D032C65ED6}"/>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4FAF0597-BB4B-6BB7-0478-507275C0BC0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7ABFDD72-565E-AEA3-58B3-9F521DFDCB6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85A8B077-A66E-9A54-2A6A-7F7930738A7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extLst>
      <p:ext uri="{BB962C8B-B14F-4D97-AF65-F5344CB8AC3E}">
        <p14:creationId xmlns:p14="http://schemas.microsoft.com/office/powerpoint/2010/main" val="29049395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32972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4459144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96879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 name="Google Shape;12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extLst>
      <p:ext uri="{BB962C8B-B14F-4D97-AF65-F5344CB8AC3E}">
        <p14:creationId xmlns:p14="http://schemas.microsoft.com/office/powerpoint/2010/main" val="38214590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GB" b="1" dirty="0"/>
              <a:t>3 </a:t>
            </a:r>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85</a:t>
            </a:fld>
            <a:endParaRPr lang="el-GR"/>
          </a:p>
        </p:txBody>
      </p:sp>
    </p:spTree>
    <p:extLst>
      <p:ext uri="{BB962C8B-B14F-4D97-AF65-F5344CB8AC3E}">
        <p14:creationId xmlns:p14="http://schemas.microsoft.com/office/powerpoint/2010/main" val="42326755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extLst>
      <p:ext uri="{BB962C8B-B14F-4D97-AF65-F5344CB8AC3E}">
        <p14:creationId xmlns:p14="http://schemas.microsoft.com/office/powerpoint/2010/main" val="5465335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extLst>
      <p:ext uri="{BB962C8B-B14F-4D97-AF65-F5344CB8AC3E}">
        <p14:creationId xmlns:p14="http://schemas.microsoft.com/office/powerpoint/2010/main" val="31847811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extLst>
      <p:ext uri="{BB962C8B-B14F-4D97-AF65-F5344CB8AC3E}">
        <p14:creationId xmlns:p14="http://schemas.microsoft.com/office/powerpoint/2010/main" val="18908745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extLst>
      <p:ext uri="{BB962C8B-B14F-4D97-AF65-F5344CB8AC3E}">
        <p14:creationId xmlns:p14="http://schemas.microsoft.com/office/powerpoint/2010/main" val="1772441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extLst>
      <p:ext uri="{BB962C8B-B14F-4D97-AF65-F5344CB8AC3E}">
        <p14:creationId xmlns:p14="http://schemas.microsoft.com/office/powerpoint/2010/main" val="32302708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extLst>
      <p:ext uri="{BB962C8B-B14F-4D97-AF65-F5344CB8AC3E}">
        <p14:creationId xmlns:p14="http://schemas.microsoft.com/office/powerpoint/2010/main" val="28941311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extLst>
      <p:ext uri="{BB962C8B-B14F-4D97-AF65-F5344CB8AC3E}">
        <p14:creationId xmlns:p14="http://schemas.microsoft.com/office/powerpoint/2010/main" val="24769163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extLst>
      <p:ext uri="{BB962C8B-B14F-4D97-AF65-F5344CB8AC3E}">
        <p14:creationId xmlns:p14="http://schemas.microsoft.com/office/powerpoint/2010/main" val="38717618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extLst>
      <p:ext uri="{BB962C8B-B14F-4D97-AF65-F5344CB8AC3E}">
        <p14:creationId xmlns:p14="http://schemas.microsoft.com/office/powerpoint/2010/main" val="7564355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extLst>
      <p:ext uri="{BB962C8B-B14F-4D97-AF65-F5344CB8AC3E}">
        <p14:creationId xmlns:p14="http://schemas.microsoft.com/office/powerpoint/2010/main" val="34191415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extLst>
      <p:ext uri="{BB962C8B-B14F-4D97-AF65-F5344CB8AC3E}">
        <p14:creationId xmlns:p14="http://schemas.microsoft.com/office/powerpoint/2010/main" val="39609516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97</a:t>
            </a:fld>
            <a:endParaRPr lang="el-GR"/>
          </a:p>
        </p:txBody>
      </p:sp>
    </p:spTree>
    <p:extLst>
      <p:ext uri="{BB962C8B-B14F-4D97-AF65-F5344CB8AC3E}">
        <p14:creationId xmlns:p14="http://schemas.microsoft.com/office/powerpoint/2010/main" val="30006447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98</a:t>
            </a:fld>
            <a:endParaRPr lang="el-GR"/>
          </a:p>
        </p:txBody>
      </p:sp>
    </p:spTree>
    <p:extLst>
      <p:ext uri="{BB962C8B-B14F-4D97-AF65-F5344CB8AC3E}">
        <p14:creationId xmlns:p14="http://schemas.microsoft.com/office/powerpoint/2010/main" val="250601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99</a:t>
            </a:fld>
            <a:endParaRPr lang="el-GR"/>
          </a:p>
        </p:txBody>
      </p:sp>
    </p:spTree>
    <p:extLst>
      <p:ext uri="{BB962C8B-B14F-4D97-AF65-F5344CB8AC3E}">
        <p14:creationId xmlns:p14="http://schemas.microsoft.com/office/powerpoint/2010/main" val="3832884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970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18305"/>
            <a:ext cx="12192001" cy="3787362"/>
          </a:xfrm>
          <a:custGeom>
            <a:avLst/>
            <a:gdLst>
              <a:gd name="connsiteX0" fmla="*/ 0 w 12192001"/>
              <a:gd name="connsiteY0" fmla="*/ 0 h 3787362"/>
              <a:gd name="connsiteX1" fmla="*/ 12192001 w 12192001"/>
              <a:gd name="connsiteY1" fmla="*/ 0 h 3787362"/>
              <a:gd name="connsiteX2" fmla="*/ 12192001 w 12192001"/>
              <a:gd name="connsiteY2" fmla="*/ 3787362 h 3787362"/>
              <a:gd name="connsiteX3" fmla="*/ 0 w 12192001"/>
              <a:gd name="connsiteY3" fmla="*/ 3787362 h 3787362"/>
              <a:gd name="connsiteX4" fmla="*/ 0 w 12192001"/>
              <a:gd name="connsiteY4" fmla="*/ 0 h 378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stroke="0"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w="9525">
            <a:noFill/>
            <a:miter lim="800000"/>
            <a:headEnd/>
            <a:tailEnd/>
            <a:extLst>
              <a:ext uri="{C807C97D-BFC1-408E-A445-0C87EB9F89A2}">
                <ask:lineSketchStyleProps xmlns="" xmlns:ask="http://schemas.microsoft.com/office/drawing/2018/sketchyshapes" sd="943183522">
                  <a:prstGeom prst="rect">
                    <a:avLst/>
                  </a:prstGeom>
                  <ask:type>
                    <ask:lineSketchCurved/>
                  </ask:type>
                </ask:lineSketchStyleProps>
              </a:ext>
            </a:extLst>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lang="el-GR">
              <a:solidFill>
                <a:schemeClr val="tx1"/>
              </a:solidFill>
            </a:endParaRP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lang="el-GR" sz="2200" kern="1200" dirty="0">
                <a:solidFill>
                  <a:srgbClr val="C01E24"/>
                </a:solidFill>
                <a:latin typeface="+mn-lt"/>
                <a:ea typeface="+mj-ea"/>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8000" y="2218304"/>
            <a:ext cx="7872768" cy="3787361"/>
          </a:xfrm>
        </p:spPr>
        <p:txBody>
          <a:bodyPr/>
          <a:lstStyle>
            <a:lvl1pPr marL="228600" indent="-228600">
              <a:buClr>
                <a:srgbClr val="C00000"/>
              </a:buClr>
              <a:buFont typeface="Wingdings" panose="05000000000000000000" pitchFamily="2" charset="2"/>
              <a:buChar char="ü"/>
              <a:defRPr>
                <a:solidFill>
                  <a:schemeClr val="tx1"/>
                </a:solidFill>
                <a:effectLst/>
                <a:latin typeface="+mn-lt"/>
              </a:defRPr>
            </a:lvl1pPr>
            <a:lvl2pPr marL="685800" indent="-228600">
              <a:buClr>
                <a:srgbClr val="C00000"/>
              </a:buClr>
              <a:buFont typeface="Wingdings" panose="05000000000000000000" pitchFamily="2" charset="2"/>
              <a:buChar char="ü"/>
              <a:defRPr>
                <a:solidFill>
                  <a:schemeClr val="tx1"/>
                </a:solidFill>
                <a:effectLst/>
                <a:latin typeface="+mn-lt"/>
              </a:defRPr>
            </a:lvl2pPr>
            <a:lvl3pPr marL="1143000" indent="-228600">
              <a:buClr>
                <a:srgbClr val="C00000"/>
              </a:buClr>
              <a:buFont typeface="Wingdings" panose="05000000000000000000" pitchFamily="2" charset="2"/>
              <a:buChar char="ü"/>
              <a:defRPr>
                <a:solidFill>
                  <a:schemeClr val="tx1"/>
                </a:solidFill>
                <a:effectLst/>
                <a:latin typeface="+mn-lt"/>
              </a:defRPr>
            </a:lvl3pPr>
            <a:lvl4pPr marL="1600200" indent="-228600">
              <a:buClr>
                <a:srgbClr val="C00000"/>
              </a:buClr>
              <a:buFont typeface="Wingdings" panose="05000000000000000000" pitchFamily="2" charset="2"/>
              <a:buChar char="ü"/>
              <a:defRPr>
                <a:solidFill>
                  <a:schemeClr val="tx1"/>
                </a:solidFill>
                <a:effectLst/>
                <a:latin typeface="+mn-lt"/>
              </a:defRPr>
            </a:lvl4pPr>
            <a:lvl5pPr marL="2057400" indent="-228600">
              <a:buClr>
                <a:srgbClr val="C00000"/>
              </a:buClr>
              <a:buFont typeface="Wingdings" panose="05000000000000000000" pitchFamily="2" charset="2"/>
              <a:buChar char="ü"/>
              <a:defRPr>
                <a:solidFill>
                  <a:schemeClr val="tx1"/>
                </a:solidFill>
                <a:effectLst/>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5" name="Εικόνα 4">
            <a:extLst>
              <a:ext uri="{FF2B5EF4-FFF2-40B4-BE49-F238E27FC236}">
                <a16:creationId xmlns:a16="http://schemas.microsoft.com/office/drawing/2014/main" id="{315B9CD0-664A-1A57-5482-64081E3C8776}"/>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6" name="Εικόνα 5"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8AD8DA09-CA51-90FC-C37F-AA4EB941D2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8" name="Εικόνα 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 y="6368468"/>
            <a:ext cx="2011680" cy="486509"/>
          </a:xfrm>
          <a:prstGeom prst="rect">
            <a:avLst/>
          </a:prstGeom>
        </p:spPr>
      </p:pic>
    </p:spTree>
    <p:extLst>
      <p:ext uri="{BB962C8B-B14F-4D97-AF65-F5344CB8AC3E}">
        <p14:creationId xmlns:p14="http://schemas.microsoft.com/office/powerpoint/2010/main" val="40206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p:txBody>
          <a:bodyPr>
            <a:normAutofit/>
          </a:bodyPr>
          <a:lstStyle>
            <a:lvl1pPr algn="ctr">
              <a:defRPr lang="el-GR" sz="4000" b="0" kern="1200" dirty="0" smtClean="0">
                <a:solidFill>
                  <a:schemeClr val="tx1"/>
                </a:solidFill>
                <a:latin typeface="Gill Sans Nova" panose="020B0602020104020203" pitchFamily="34" charset="0"/>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4" name="Εικόνα 3">
            <a:extLst>
              <a:ext uri="{FF2B5EF4-FFF2-40B4-BE49-F238E27FC236}">
                <a16:creationId xmlns:a16="http://schemas.microsoft.com/office/drawing/2014/main" id="{2422E4BA-8C61-60DE-25F8-335B91431FA3}"/>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7" name="Εικόνα 6">
            <a:extLst>
              <a:ext uri="{FF2B5EF4-FFF2-40B4-BE49-F238E27FC236}">
                <a16:creationId xmlns:a16="http://schemas.microsoft.com/office/drawing/2014/main" id="{79E7C37E-A457-1396-C30F-E6C37DEB4963}"/>
              </a:ext>
            </a:extLst>
          </p:cNvPr>
          <p:cNvPicPr>
            <a:picLocks noChangeAspect="1"/>
          </p:cNvPicPr>
          <p:nvPr userDrawn="1"/>
        </p:nvPicPr>
        <p:blipFill rotWithShape="1">
          <a:blip r:embed="rId2"/>
          <a:srcRect b="59835"/>
          <a:stretch/>
        </p:blipFill>
        <p:spPr>
          <a:xfrm rot="10800000">
            <a:off x="-8250" y="-4107"/>
            <a:ext cx="12191695" cy="349261"/>
          </a:xfrm>
          <a:prstGeom prst="rect">
            <a:avLst/>
          </a:prstGeom>
        </p:spPr>
      </p:pic>
      <p:pic>
        <p:nvPicPr>
          <p:cNvPr id="2" name="Εικόνα 1"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0974A85F-3A88-CEEA-7639-BFA4470EC4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31635" y="365125"/>
            <a:ext cx="591924" cy="1059378"/>
          </a:xfrm>
          <a:prstGeom prst="rect">
            <a:avLst/>
          </a:prstGeom>
        </p:spPr>
      </p:pic>
      <p:pic>
        <p:nvPicPr>
          <p:cNvPr id="12" name="Εικόνα 11"/>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 y="6368468"/>
            <a:ext cx="2011680" cy="486509"/>
          </a:xfrm>
          <a:prstGeom prst="rect">
            <a:avLst/>
          </a:prstGeom>
        </p:spPr>
      </p:pic>
    </p:spTree>
    <p:extLst>
      <p:ext uri="{BB962C8B-B14F-4D97-AF65-F5344CB8AC3E}">
        <p14:creationId xmlns:p14="http://schemas.microsoft.com/office/powerpoint/2010/main" val="20716992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203864"/>
                </a:solidFill>
                <a:effectLst/>
                <a:latin typeface="+mn-lt"/>
                <a:ea typeface="Adobe Gothic Std B" panose="020B0800000000000000" pitchFamily="34" charset="-128"/>
                <a:cs typeface="+mj-cs"/>
              </a:defRPr>
            </a:lvl1pPr>
          </a:lstStyle>
          <a:p>
            <a:r>
              <a:rPr lang="en-US"/>
              <a:t>Unit 1</a:t>
            </a:r>
            <a:br>
              <a:rPr lang="en-US"/>
            </a:br>
            <a:r>
              <a:rPr lang="el-GR"/>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C01E24"/>
              </a:buClr>
              <a:defRPr>
                <a:latin typeface="+mn-lt"/>
              </a:defRPr>
            </a:lvl1pPr>
            <a:lvl2pPr>
              <a:lnSpc>
                <a:spcPct val="150000"/>
              </a:lnSpc>
              <a:buClr>
                <a:srgbClr val="C01E24"/>
              </a:buClr>
              <a:defRPr>
                <a:latin typeface="+mn-lt"/>
              </a:defRPr>
            </a:lvl2pPr>
            <a:lvl3pPr>
              <a:lnSpc>
                <a:spcPct val="150000"/>
              </a:lnSpc>
              <a:buClr>
                <a:srgbClr val="C01E24"/>
              </a:buClr>
              <a:defRPr>
                <a:latin typeface="+mn-lt"/>
              </a:defRPr>
            </a:lvl3pPr>
            <a:lvl4pPr>
              <a:lnSpc>
                <a:spcPct val="150000"/>
              </a:lnSpc>
              <a:buClr>
                <a:srgbClr val="C01E24"/>
              </a:buClr>
              <a:defRPr>
                <a:latin typeface="+mn-lt"/>
              </a:defRPr>
            </a:lvl4pPr>
            <a:lvl5pPr>
              <a:lnSpc>
                <a:spcPct val="150000"/>
              </a:lnSpc>
              <a:buClr>
                <a:srgbClr val="C01E24"/>
              </a:buClr>
              <a:defRPr>
                <a:latin typeface="+mn-lt"/>
              </a:defRPr>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6" name="Εικόνα 5">
            <a:extLst>
              <a:ext uri="{FF2B5EF4-FFF2-40B4-BE49-F238E27FC236}">
                <a16:creationId xmlns:a16="http://schemas.microsoft.com/office/drawing/2014/main" id="{32D2C6E2-DA3C-03C5-4B1D-9DB2EFCDEC7A}"/>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B601D7AC-22F9-68D2-2485-EF228EEDE2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9" name="Εικόνα 8"/>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 y="6368468"/>
            <a:ext cx="2011680" cy="486509"/>
          </a:xfrm>
          <a:prstGeom prst="rect">
            <a:avLst/>
          </a:prstGeom>
        </p:spPr>
      </p:pic>
    </p:spTree>
    <p:extLst>
      <p:ext uri="{BB962C8B-B14F-4D97-AF65-F5344CB8AC3E}">
        <p14:creationId xmlns:p14="http://schemas.microsoft.com/office/powerpoint/2010/main" val="5754856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605096"/>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defRPr sz="2400"/>
            </a:lvl1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11" name="TextBox 12">
            <a:extLst>
              <a:ext uri="{FF2B5EF4-FFF2-40B4-BE49-F238E27FC236}">
                <a16:creationId xmlns:a16="http://schemas.microsoft.com/office/drawing/2014/main" id="{2B11A1E7-A92D-4ADD-A414-173299287A7B}"/>
              </a:ext>
            </a:extLst>
          </p:cNvPr>
          <p:cNvSpPr txBox="1">
            <a:spLocks noChangeArrowheads="1"/>
          </p:cNvSpPr>
          <p:nvPr userDrawn="1"/>
        </p:nvSpPr>
        <p:spPr bwMode="auto">
          <a:xfrm>
            <a:off x="0" y="81370"/>
            <a:ext cx="6103917" cy="3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smtClean="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smtClean="0">
                <a:solidFill>
                  <a:schemeClr val="bg1"/>
                </a:solidFill>
                <a:effectLst>
                  <a:outerShdw blurRad="38100" dist="38100" dir="2700000" algn="tl">
                    <a:srgbClr val="000000">
                      <a:alpha val="43137"/>
                    </a:srgbClr>
                  </a:outerShdw>
                </a:effectLst>
                <a:highlight>
                  <a:srgbClr val="C01E24"/>
                </a:highlight>
                <a:latin typeface="+mj-lt"/>
              </a:rPr>
              <a:t>11.1</a:t>
            </a:r>
            <a:r>
              <a:rPr lang="en-US" altLang="el-GR" sz="1800" b="1" dirty="0" smtClean="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smtClean="0">
                <a:solidFill>
                  <a:schemeClr val="tx1">
                    <a:lumMod val="50000"/>
                    <a:lumOff val="50000"/>
                  </a:schemeClr>
                </a:solidFill>
                <a:latin typeface="Abadi Extra Light" panose="020B0204020104020204" pitchFamily="34" charset="0"/>
              </a:rPr>
              <a:t> </a:t>
            </a:r>
            <a:r>
              <a:rPr lang="en-US" altLang="el-GR" sz="1800" dirty="0" err="1" smtClean="0">
                <a:solidFill>
                  <a:schemeClr val="tx1">
                    <a:lumMod val="50000"/>
                    <a:lumOff val="50000"/>
                  </a:schemeClr>
                </a:solidFill>
                <a:latin typeface="+mj-lt"/>
              </a:rPr>
              <a:t>Aplicaciones</a:t>
            </a:r>
            <a:r>
              <a:rPr lang="en-US" altLang="el-GR" sz="1800" dirty="0" smtClean="0">
                <a:solidFill>
                  <a:schemeClr val="tx1">
                    <a:lumMod val="50000"/>
                    <a:lumOff val="50000"/>
                  </a:schemeClr>
                </a:solidFill>
                <a:latin typeface="+mj-lt"/>
              </a:rPr>
              <a:t> para </a:t>
            </a:r>
            <a:r>
              <a:rPr lang="en-US" altLang="el-GR" sz="1800" dirty="0" err="1" smtClean="0">
                <a:solidFill>
                  <a:schemeClr val="tx1">
                    <a:lumMod val="50000"/>
                    <a:lumOff val="50000"/>
                  </a:schemeClr>
                </a:solidFill>
                <a:latin typeface="+mj-lt"/>
              </a:rPr>
              <a:t>servicios</a:t>
            </a:r>
            <a:r>
              <a:rPr lang="en-US" altLang="el-GR" sz="1800" dirty="0" smtClean="0">
                <a:solidFill>
                  <a:schemeClr val="tx1">
                    <a:lumMod val="50000"/>
                    <a:lumOff val="50000"/>
                  </a:schemeClr>
                </a:solidFill>
                <a:latin typeface="+mj-lt"/>
              </a:rPr>
              <a:t> </a:t>
            </a:r>
            <a:r>
              <a:rPr lang="en-US" altLang="el-GR" sz="1800" dirty="0" err="1" smtClean="0">
                <a:solidFill>
                  <a:schemeClr val="tx1">
                    <a:lumMod val="50000"/>
                    <a:lumOff val="50000"/>
                  </a:schemeClr>
                </a:solidFill>
                <a:latin typeface="+mj-lt"/>
              </a:rPr>
              <a:t>sanitarios</a:t>
            </a:r>
            <a:endParaRPr lang="en-US" altLang="el-GR" sz="1800" dirty="0">
              <a:solidFill>
                <a:schemeClr val="tx1">
                  <a:lumMod val="50000"/>
                  <a:lumOff val="50000"/>
                </a:schemeClr>
              </a:solidFill>
              <a:latin typeface="+mj-lt"/>
            </a:endParaRPr>
          </a:p>
        </p:txBody>
      </p:sp>
      <p:pic>
        <p:nvPicPr>
          <p:cNvPr id="4" name="Εικόνα 3"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A36E9AEE-CF4B-71A4-5EBB-574F1E021C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Tree>
    <p:extLst>
      <p:ext uri="{BB962C8B-B14F-4D97-AF65-F5344CB8AC3E}">
        <p14:creationId xmlns:p14="http://schemas.microsoft.com/office/powerpoint/2010/main" val="25779864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2E2C5BC-041B-E0DB-5C32-C01D4FD31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
        <p:nvSpPr>
          <p:cNvPr id="8" name="TextBox 12">
            <a:extLst>
              <a:ext uri="{FF2B5EF4-FFF2-40B4-BE49-F238E27FC236}">
                <a16:creationId xmlns:a16="http://schemas.microsoft.com/office/drawing/2014/main" id="{2B11A1E7-A92D-4ADD-A414-173299287A7B}"/>
              </a:ext>
            </a:extLst>
          </p:cNvPr>
          <p:cNvSpPr txBox="1">
            <a:spLocks noChangeArrowheads="1"/>
          </p:cNvSpPr>
          <p:nvPr userDrawn="1"/>
        </p:nvSpPr>
        <p:spPr bwMode="auto">
          <a:xfrm>
            <a:off x="0" y="81370"/>
            <a:ext cx="6103917" cy="3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smtClean="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smtClean="0">
                <a:solidFill>
                  <a:schemeClr val="bg1"/>
                </a:solidFill>
                <a:effectLst>
                  <a:outerShdw blurRad="38100" dist="38100" dir="2700000" algn="tl">
                    <a:srgbClr val="000000">
                      <a:alpha val="43137"/>
                    </a:srgbClr>
                  </a:outerShdw>
                </a:effectLst>
                <a:highlight>
                  <a:srgbClr val="C01E24"/>
                </a:highlight>
                <a:latin typeface="+mj-lt"/>
              </a:rPr>
              <a:t>11.1</a:t>
            </a:r>
            <a:r>
              <a:rPr lang="en-US" altLang="el-GR" sz="1800" b="1" dirty="0" smtClean="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smtClean="0">
                <a:solidFill>
                  <a:schemeClr val="tx1">
                    <a:lumMod val="50000"/>
                    <a:lumOff val="50000"/>
                  </a:schemeClr>
                </a:solidFill>
                <a:latin typeface="Abadi Extra Light" panose="020B0204020104020204" pitchFamily="34" charset="0"/>
              </a:rPr>
              <a:t> </a:t>
            </a:r>
            <a:r>
              <a:rPr lang="en-US" altLang="el-GR" sz="1800" dirty="0" err="1" smtClean="0">
                <a:solidFill>
                  <a:schemeClr val="tx1">
                    <a:lumMod val="50000"/>
                    <a:lumOff val="50000"/>
                  </a:schemeClr>
                </a:solidFill>
                <a:latin typeface="+mj-lt"/>
              </a:rPr>
              <a:t>Aplicaciones</a:t>
            </a:r>
            <a:r>
              <a:rPr lang="en-US" altLang="el-GR" sz="1800" dirty="0" smtClean="0">
                <a:solidFill>
                  <a:schemeClr val="tx1">
                    <a:lumMod val="50000"/>
                    <a:lumOff val="50000"/>
                  </a:schemeClr>
                </a:solidFill>
                <a:latin typeface="+mj-lt"/>
              </a:rPr>
              <a:t> para </a:t>
            </a:r>
            <a:r>
              <a:rPr lang="en-US" altLang="el-GR" sz="1800" dirty="0" err="1" smtClean="0">
                <a:solidFill>
                  <a:schemeClr val="tx1">
                    <a:lumMod val="50000"/>
                    <a:lumOff val="50000"/>
                  </a:schemeClr>
                </a:solidFill>
                <a:latin typeface="+mj-lt"/>
              </a:rPr>
              <a:t>servicios</a:t>
            </a:r>
            <a:r>
              <a:rPr lang="en-US" altLang="el-GR" sz="1800" dirty="0" smtClean="0">
                <a:solidFill>
                  <a:schemeClr val="tx1">
                    <a:lumMod val="50000"/>
                    <a:lumOff val="50000"/>
                  </a:schemeClr>
                </a:solidFill>
                <a:latin typeface="+mj-lt"/>
              </a:rPr>
              <a:t> </a:t>
            </a:r>
            <a:r>
              <a:rPr lang="en-US" altLang="el-GR" sz="1800" dirty="0" err="1" smtClean="0">
                <a:solidFill>
                  <a:schemeClr val="tx1">
                    <a:lumMod val="50000"/>
                    <a:lumOff val="50000"/>
                  </a:schemeClr>
                </a:solidFill>
                <a:latin typeface="+mj-lt"/>
              </a:rPr>
              <a:t>sanitarios</a:t>
            </a:r>
            <a:endParaRPr lang="en-US" altLang="el-GR" sz="1800" dirty="0">
              <a:solidFill>
                <a:schemeClr val="tx1">
                  <a:lumMod val="50000"/>
                  <a:lumOff val="50000"/>
                </a:schemeClr>
              </a:solidFill>
              <a:latin typeface="+mj-lt"/>
            </a:endParaRPr>
          </a:p>
        </p:txBody>
      </p:sp>
    </p:spTree>
    <p:extLst>
      <p:ext uri="{BB962C8B-B14F-4D97-AF65-F5344CB8AC3E}">
        <p14:creationId xmlns:p14="http://schemas.microsoft.com/office/powerpoint/2010/main" val="2515741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ubmodule other slide 1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728162"/>
          </a:xfrm>
        </p:spPr>
        <p:txBody>
          <a:bodyPr>
            <a:normAutofit/>
          </a:bodyPr>
          <a:lstStyle>
            <a:lvl1pPr>
              <a:defRPr lang="el-GR" sz="24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459736"/>
            <a:ext cx="11059693" cy="3941326"/>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6" name="Εικόνα 5"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596B5D28-7479-60B0-D589-7CD06615EB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
        <p:nvSpPr>
          <p:cNvPr id="7" name="TextBox 12">
            <a:extLst>
              <a:ext uri="{FF2B5EF4-FFF2-40B4-BE49-F238E27FC236}">
                <a16:creationId xmlns:a16="http://schemas.microsoft.com/office/drawing/2014/main" id="{2B11A1E7-A92D-4ADD-A414-173299287A7B}"/>
              </a:ext>
            </a:extLst>
          </p:cNvPr>
          <p:cNvSpPr txBox="1">
            <a:spLocks noChangeArrowheads="1"/>
          </p:cNvSpPr>
          <p:nvPr userDrawn="1"/>
        </p:nvSpPr>
        <p:spPr bwMode="auto">
          <a:xfrm>
            <a:off x="0" y="81370"/>
            <a:ext cx="6103917" cy="3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smtClean="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smtClean="0">
                <a:solidFill>
                  <a:schemeClr val="bg1"/>
                </a:solidFill>
                <a:effectLst>
                  <a:outerShdw blurRad="38100" dist="38100" dir="2700000" algn="tl">
                    <a:srgbClr val="000000">
                      <a:alpha val="43137"/>
                    </a:srgbClr>
                  </a:outerShdw>
                </a:effectLst>
                <a:highlight>
                  <a:srgbClr val="C01E24"/>
                </a:highlight>
                <a:latin typeface="+mj-lt"/>
              </a:rPr>
              <a:t>11.1</a:t>
            </a:r>
            <a:r>
              <a:rPr lang="en-US" altLang="el-GR" sz="1800" b="1" dirty="0" smtClean="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smtClean="0">
                <a:solidFill>
                  <a:schemeClr val="tx1">
                    <a:lumMod val="50000"/>
                    <a:lumOff val="50000"/>
                  </a:schemeClr>
                </a:solidFill>
                <a:latin typeface="Abadi Extra Light" panose="020B0204020104020204" pitchFamily="34" charset="0"/>
              </a:rPr>
              <a:t> </a:t>
            </a:r>
            <a:r>
              <a:rPr lang="en-US" altLang="el-GR" sz="1800" dirty="0" err="1" smtClean="0">
                <a:solidFill>
                  <a:schemeClr val="tx1">
                    <a:lumMod val="50000"/>
                    <a:lumOff val="50000"/>
                  </a:schemeClr>
                </a:solidFill>
                <a:latin typeface="+mj-lt"/>
              </a:rPr>
              <a:t>Aplicaciones</a:t>
            </a:r>
            <a:r>
              <a:rPr lang="en-US" altLang="el-GR" sz="1800" dirty="0" smtClean="0">
                <a:solidFill>
                  <a:schemeClr val="tx1">
                    <a:lumMod val="50000"/>
                    <a:lumOff val="50000"/>
                  </a:schemeClr>
                </a:solidFill>
                <a:latin typeface="+mj-lt"/>
              </a:rPr>
              <a:t> para </a:t>
            </a:r>
            <a:r>
              <a:rPr lang="en-US" altLang="el-GR" sz="1800" dirty="0" err="1" smtClean="0">
                <a:solidFill>
                  <a:schemeClr val="tx1">
                    <a:lumMod val="50000"/>
                    <a:lumOff val="50000"/>
                  </a:schemeClr>
                </a:solidFill>
                <a:latin typeface="+mj-lt"/>
              </a:rPr>
              <a:t>servicios</a:t>
            </a:r>
            <a:r>
              <a:rPr lang="en-US" altLang="el-GR" sz="1800" dirty="0" smtClean="0">
                <a:solidFill>
                  <a:schemeClr val="tx1">
                    <a:lumMod val="50000"/>
                    <a:lumOff val="50000"/>
                  </a:schemeClr>
                </a:solidFill>
                <a:latin typeface="+mj-lt"/>
              </a:rPr>
              <a:t> </a:t>
            </a:r>
            <a:r>
              <a:rPr lang="en-US" altLang="el-GR" sz="1800" dirty="0" err="1" smtClean="0">
                <a:solidFill>
                  <a:schemeClr val="tx1">
                    <a:lumMod val="50000"/>
                    <a:lumOff val="50000"/>
                  </a:schemeClr>
                </a:solidFill>
                <a:latin typeface="+mj-lt"/>
              </a:rPr>
              <a:t>sanitarios</a:t>
            </a:r>
            <a:endParaRPr lang="en-US" altLang="el-GR" sz="1800" dirty="0">
              <a:solidFill>
                <a:schemeClr val="tx1">
                  <a:lumMod val="50000"/>
                  <a:lumOff val="50000"/>
                </a:schemeClr>
              </a:solidFill>
              <a:latin typeface="+mj-lt"/>
            </a:endParaRPr>
          </a:p>
        </p:txBody>
      </p:sp>
    </p:spTree>
    <p:extLst>
      <p:ext uri="{BB962C8B-B14F-4D97-AF65-F5344CB8AC3E}">
        <p14:creationId xmlns:p14="http://schemas.microsoft.com/office/powerpoint/2010/main" val="23368665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25624"/>
            <a:ext cx="10515600" cy="4530725"/>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040FA-9906-4CC1-BC45-485E7EF45242}" type="datetimeFigureOut">
              <a:rPr lang="el-GR" smtClean="0"/>
              <a:t>6/9/2024</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146892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65" r:id="rId6"/>
    <p:sldLayoutId id="2147483666"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203864"/>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de/vectors/medizinisch-kampagne-app-spende-6201270/"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hyperlink" Target="https://pixabay.com/de/service/license-summary/"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s://www.ncbi.nlm.nih.gov/pmc/articles/PMC10230335/" TargetMode="External"/><Relationship Id="rId2" Type="http://schemas.openxmlformats.org/officeDocument/2006/relationships/notesSlide" Target="../notesSlides/notesSlide100.xml"/><Relationship Id="rId1" Type="http://schemas.openxmlformats.org/officeDocument/2006/relationships/slideLayout" Target="../slideLayouts/slideLayout5.xml"/><Relationship Id="rId6" Type="http://schemas.openxmlformats.org/officeDocument/2006/relationships/hyperlink" Target="https://italy.refugee.info/en-us/articles/5388954753175" TargetMode="External"/><Relationship Id="rId5" Type="http://schemas.openxmlformats.org/officeDocument/2006/relationships/hyperlink" Target="https://www.ncbi.nlm.nih.gov/pmc/articles/PMC9686168/" TargetMode="External"/><Relationship Id="rId4" Type="http://schemas.openxmlformats.org/officeDocument/2006/relationships/hyperlink" Target="https://www.uslcentro.toscana.it/index.php/altri-servizi/assistenza-italiani-all-estero-e-stranieri-in-italia/34976-progetto-eulim-modalita-di-accesso-ai-servizi-sanitari"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iris.who.int/bitstream/handle/10665/330195/HiT-20-2-2018-eng.pdf?sequence=11" TargetMode="External"/><Relationship Id="rId7" Type="http://schemas.openxmlformats.org/officeDocument/2006/relationships/hyperlink" Target="https://www.sanidad.gob.es/en/organizacion/sns/docs/Spanish_National_Health_System.pdf" TargetMode="External"/><Relationship Id="rId2" Type="http://schemas.openxmlformats.org/officeDocument/2006/relationships/notesSlide" Target="../notesSlides/notesSlide101.xml"/><Relationship Id="rId1" Type="http://schemas.openxmlformats.org/officeDocument/2006/relationships/slideLayout" Target="../slideLayouts/slideLayout5.xml"/><Relationship Id="rId6" Type="http://schemas.openxmlformats.org/officeDocument/2006/relationships/hyperlink" Target="https://www.lamoncloa.gob.es/lang/en/espana/stpv/spaintoday2015/health/Paginas/index.aspx" TargetMode="External"/><Relationship Id="rId5" Type="http://schemas.openxmlformats.org/officeDocument/2006/relationships/hyperlink" Target="https://www.sanidad.gob.es/organizacion/sns/planCalidadSNS/docs/HCDSNS_Castellano.pdf" TargetMode="External"/><Relationship Id="rId4" Type="http://schemas.openxmlformats.org/officeDocument/2006/relationships/hyperlink" Target="https://www.san.gva.es/documents/d/app-gva-mes-salut/guia_app_gva_salut_v7_cas-pdf"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doi.org/10.1007/978-3-658-21570-5_45-1" TargetMode="External"/><Relationship Id="rId2" Type="http://schemas.openxmlformats.org/officeDocument/2006/relationships/notesSlide" Target="../notesSlides/notesSlide102.xml"/><Relationship Id="rId1" Type="http://schemas.openxmlformats.org/officeDocument/2006/relationships/slideLayout" Target="../slideLayouts/slideLayout5.xml"/><Relationship Id="rId4" Type="http://schemas.openxmlformats.org/officeDocument/2006/relationships/hyperlink" Target="https://www.bpb.de/kurz-knapp/zahlen-und-fakten/datenreport-2021/gesundheit/330137/migration-und-gesundheit/"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www.salute.gov.it/portale/esenzioni/dettaglioContenutiEsenzioni.jsp?lingua=italiano&amp;id=4674&amp;area=esenzioni&amp;menu=vuoto" TargetMode="External"/><Relationship Id="rId2" Type="http://schemas.openxmlformats.org/officeDocument/2006/relationships/notesSlide" Target="../notesSlides/notesSlide103.xml"/><Relationship Id="rId1" Type="http://schemas.openxmlformats.org/officeDocument/2006/relationships/slideLayout" Target="../slideLayouts/slideLayout5.xml"/><Relationship Id="rId4" Type="http://schemas.openxmlformats.org/officeDocument/2006/relationships/hyperlink" Target="https://www.salute.gov.it/portale/assistenzaSanitaria/dettaglioContenutiAssistenzaSanitaria.jsp?lingua=italiano&amp;id=1764&amp;area=Assistenza%20sanitaria&amp;menu=vuoto&amp;tab=2"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www.iatronet.gr/photos/enimerosi/EOPYY_first%20draft%2015_10%20Final.pdf" TargetMode="External"/><Relationship Id="rId7" Type="http://schemas.openxmlformats.org/officeDocument/2006/relationships/hyperlink" Target="https://immigrantinvest.com/blog/greece-healthcare-system-en/" TargetMode="External"/><Relationship Id="rId2" Type="http://schemas.openxmlformats.org/officeDocument/2006/relationships/notesSlide" Target="../notesSlides/notesSlide104.xml"/><Relationship Id="rId1" Type="http://schemas.openxmlformats.org/officeDocument/2006/relationships/slideLayout" Target="../slideLayouts/slideLayout5.xml"/><Relationship Id="rId6" Type="http://schemas.openxmlformats.org/officeDocument/2006/relationships/hyperlink" Target="https://eu-healthcare.eopyy.gov.gr/en/healthcare-in-greece/accessing-health-services-in-greece-for-eu-citizens/" TargetMode="External"/><Relationship Id="rId5" Type="http://schemas.openxmlformats.org/officeDocument/2006/relationships/hyperlink" Target="https://cheering.eu/faq-amka-paaypa/" TargetMode="External"/><Relationship Id="rId4" Type="http://schemas.openxmlformats.org/officeDocument/2006/relationships/hyperlink" Target="https://asylumineurope.org/reports/country/greece/reception-conditions/health-care/"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8" Type="http://schemas.openxmlformats.org/officeDocument/2006/relationships/hyperlink" Target="https://www.ameli.fr/" TargetMode="External"/><Relationship Id="rId3" Type="http://schemas.openxmlformats.org/officeDocument/2006/relationships/hyperlink" Target="https://www.cleiss.fr/particuliers/venir/soins/ue/systeme-de-sante-en-france.html" TargetMode="External"/><Relationship Id="rId7" Type="http://schemas.openxmlformats.org/officeDocument/2006/relationships/hyperlink" Target="https://www.ars.sante.fr/" TargetMode="External"/><Relationship Id="rId2" Type="http://schemas.openxmlformats.org/officeDocument/2006/relationships/notesSlide" Target="../notesSlides/notesSlide106.xml"/><Relationship Id="rId1" Type="http://schemas.openxmlformats.org/officeDocument/2006/relationships/slideLayout" Target="../slideLayouts/slideLayout5.xml"/><Relationship Id="rId6" Type="http://schemas.openxmlformats.org/officeDocument/2006/relationships/hyperlink" Target="https://santepubliquefrance.fr/" TargetMode="External"/><Relationship Id="rId5" Type="http://schemas.openxmlformats.org/officeDocument/2006/relationships/hyperlink" Target="https://www.gisti.org/IMG/pdf/droit-a-la-sante-guide-romldh.pdf" TargetMode="External"/><Relationship Id="rId4" Type="http://schemas.openxmlformats.org/officeDocument/2006/relationships/hyperlink" Target="https://www.cleiss.fr/particuliers/venir/soins/ue/systeme-de-sante-en-france.html#organisation"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3.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hyperlink" Target="https://pixabay.com/de/service/license-summary/" TargetMode="External"/><Relationship Id="rId4" Type="http://schemas.openxmlformats.org/officeDocument/2006/relationships/hyperlink" Target="https://pixabay.com/de/vectors/search/healthcar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de/illustrations/kacheln-herz-kurve-verlauf-anzeige-214015/"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hyperlink" Target="https://pixabay.com/de/service/license-summar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pexels.com/de-de/foto/person-halt-silber-android-smartphone-50614/"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hyperlink" Target="https://www.pexels.com/de-de/lizenz/"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ixabay.com/de/photos/arzt-tomograph-lernen-krankenhaus-1228627/"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hyperlink" Target="https://pixabay.com/service/licens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pexels.com/de-de/foto/menschen-frau-arzt-gesundheit-7578808/"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hyperlink" Target="https://www.pexels.com/de-de/lizenz/"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pexels.com/de-de/foto/teller-mann-person-glas-4033148/"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hyperlink" Target="https://www.pexels.com/de-de/lizenz/"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pexels.com/de-de/foto/gesund-licht-verwischen-innen-4546132/"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hyperlink" Target="https://www.pexels.com/de-de/lizenz/"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pexels.com/de-de/foto/person-die-einen-stressball-halt-339620/"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hyperlink" Target="https://www.pexels.com/de-de/lizenz/"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8.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de/illustrations/alte-menschen-rentner-rente-geld-1553352/"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hyperlink" Target="https://pixabay.com/service/licens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de/photos/frau-strecken-fitness-draussen-4127336/"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hyperlink" Target="https://pixabay.com/service/licens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pixabay.com/de/illustrations/stestoskop-herz-kurve-verlauf-64276/"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hyperlink" Target="https://pixabay.com/service/licens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de/illustrations/landkarte-deutschland-flagge-1019859/"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pexels.com/de-de/foto/computer-laptop-schreibtisch-stethoskop-48604/"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hyperlink" Target="https://www.pexels.com/de-de/lizenz/"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pexels.com/de-de/foto/arm-buro-armbanduhr-gesichtslos-4506169/"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hyperlink" Target="https://www.pexels.com/de-de/lizenz/"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de/photos/rollstuhl-behinderung-verletzt-749985/"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2.jpeg"/><Relationship Id="rId4" Type="http://schemas.openxmlformats.org/officeDocument/2006/relationships/hyperlink" Target="https://pixabay.com/service/licens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de/photos/gesch%C3%A4ftsfrau-organigramm-3629643/"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hyperlink" Target="https://pixabay.com/service/licens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pexels.com/de-de/foto/mann-mit-zahnarztlicher-untersuchung-3845806/"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hyperlink" Target="https://www.pexels.com/de-de/lizenz/"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pexels.com/de-de/foto/mann-der-schwarzes-poloshirt-und-graue-hosen-tragt-die-auf-weissem-stuhl-sitzen-935977/"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hyperlink" Target="https://www.pexels.com/license/"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prolepsis.gr/" TargetMode="External"/><Relationship Id="rId13" Type="http://schemas.openxmlformats.org/officeDocument/2006/relationships/image" Target="../media/image16.jpeg"/><Relationship Id="rId18" Type="http://schemas.openxmlformats.org/officeDocument/2006/relationships/hyperlink" Target="http://www.amsed.fr/" TargetMode="External"/><Relationship Id="rId3" Type="http://schemas.openxmlformats.org/officeDocument/2006/relationships/image" Target="../media/image11.jpeg"/><Relationship Id="rId21" Type="http://schemas.openxmlformats.org/officeDocument/2006/relationships/image" Target="../media/image20.jpg"/><Relationship Id="rId7" Type="http://schemas.openxmlformats.org/officeDocument/2006/relationships/image" Target="../media/image13.jpeg"/><Relationship Id="rId12" Type="http://schemas.openxmlformats.org/officeDocument/2006/relationships/hyperlink" Target="https://www.media-k.eu/" TargetMode="External"/><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hyperlink" Target="http://www.coordina-oerh.com/" TargetMode="External"/><Relationship Id="rId11" Type="http://schemas.openxmlformats.org/officeDocument/2006/relationships/image" Target="../media/image15.jpeg"/><Relationship Id="rId5" Type="http://schemas.openxmlformats.org/officeDocument/2006/relationships/image" Target="../media/image12.jpeg"/><Relationship Id="rId15" Type="http://schemas.openxmlformats.org/officeDocument/2006/relationships/hyperlink" Target="http://www.connexions.gr/" TargetMode="External"/><Relationship Id="rId10" Type="http://schemas.openxmlformats.org/officeDocument/2006/relationships/hyperlink" Target="http://www.uv.es/" TargetMode="External"/><Relationship Id="rId19" Type="http://schemas.openxmlformats.org/officeDocument/2006/relationships/hyperlink" Target="http://www.resetcy.com/" TargetMode="External"/><Relationship Id="rId4" Type="http://schemas.openxmlformats.org/officeDocument/2006/relationships/hyperlink" Target="https://www.w-hs.de/" TargetMode="External"/><Relationship Id="rId9" Type="http://schemas.openxmlformats.org/officeDocument/2006/relationships/image" Target="../media/image14.jpeg"/><Relationship Id="rId14" Type="http://schemas.openxmlformats.org/officeDocument/2006/relationships/hyperlink" Target="https://www.oxfamitalia.org/" TargetMode="External"/><Relationship Id="rId22"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de/photos/w%C3%B6rterbuch-sprachen-lernen-2317654/"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hyperlink" Target="https://pixabay.com/service/licens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pexels.com/de-de/foto/menschen-manner-sitzung-technologie-7089619/"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47.jpeg"/><Relationship Id="rId4" Type="http://schemas.openxmlformats.org/officeDocument/2006/relationships/hyperlink" Target="https://www.pexels.com/de-de/lizenz/"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pixabay.com/de/illustrations/medizin-herz-kurve-verlauf-anzeige-1617364/"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hyperlink" Target="https://pixabay.com/service/licens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pixabay.com/de/illustrations/analyse-krankenhaus-arzt-3707159/"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49.jpeg"/><Relationship Id="rId4" Type="http://schemas.openxmlformats.org/officeDocument/2006/relationships/hyperlink" Target="https://pixabay.com/service/licens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pixabay.com/de/illustrations/die-gesundheit-pflege-medizin-2082630/"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50.jpeg"/><Relationship Id="rId4" Type="http://schemas.openxmlformats.org/officeDocument/2006/relationships/hyperlink" Target="https://pixabay.com/service/licens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pixabay.com/de/photos/frau-strecken-fitness-draussen-4127336/"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51.jpeg"/><Relationship Id="rId4" Type="http://schemas.openxmlformats.org/officeDocument/2006/relationships/hyperlink" Target="https://pixabay.com/service/license/"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pixabay.com/de/photos/fu%C3%9Fball-laufen-sport-football-feld-7392844/"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52.jpeg"/><Relationship Id="rId4" Type="http://schemas.openxmlformats.org/officeDocument/2006/relationships/hyperlink" Target="https://pixabay.com/service/license/"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pixabay.com/de/photos/yoga-klasse-lehrer-fitness-hobby-4639895/"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53.jpeg"/><Relationship Id="rId4" Type="http://schemas.openxmlformats.org/officeDocument/2006/relationships/hyperlink" Target="https://pixabay.com/service/licens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de/illustrations/landkarte-spanien-flagge-grenzen-1019829/"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ccnpps-ncchpp.ca/wp-content/uploads/2024/01/CNHIAP-Horizontal.png"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hyperlink" Target="https://ccnpps-ncchpp.ca/canadian-network-for-health-in-all-policies-cnhiap/"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freepik.com/free-vector/red-dart-arrow-hitting-target-center-dartboard_28563661.ht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40.xml.rels><?xml version="1.0" encoding="UTF-8" standalone="yes"?>
<Relationships xmlns="http://schemas.openxmlformats.org/package/2006/relationships"><Relationship Id="rId3" Type="http://schemas.openxmlformats.org/officeDocument/2006/relationships/hyperlink" Target="https://www.mcrme.com/wp-content/uploads/2019/10/hcimg.jpg"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hyperlink" Target="https://www.mcrme.com/healthcare-offices-for-coordination-of-medical-treatment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evfolio.co/_next/image?url=https://assets.devfolio.co/hackathons/92aad02596384660a3f09b606d311ee7/projects/8ab7c81bb74c424b877e788c2e7250c9/66b2c91b-cd6d-4823-b807-04dd34b77fab.jpeg&amp;w=1440&amp;q=75"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hyperlink" Target="https://devfolio.co/projects/myhealth-8995"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kff.org/wp-content/uploads/2019/09/Global_Health_Icon_1.png"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hyperlink" Target="https://www.kff.org/global-health-policy/"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de.freepik.com/vektoren-kostenlos/illustration-der-aelteren-erwachsenen-lebensversicherung_3207899.htm#fromView=search&amp;page=1&amp;position=28&amp;uuid=8ed09caa-a0bc-44f6-bff5-abe6bdafb86a"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hyperlink" Target="https://www.freepikcompany.com/legal#nav-freepik-licens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hyperlink" Target="https://es.vecteezy.com/arte-vectorial/15445477-ilustracion-de-una-anciana-negra-hablando-de-sus-problemas-y-sintomas-al-joven-medico-de-apoyo-medico-medicina-atencion-medica-ilustracion-del-concepto-de-cuidado-de-ancianos" TargetMode="External"/><Relationship Id="rId4" Type="http://schemas.openxmlformats.org/officeDocument/2006/relationships/hyperlink" Target="https://encrypted-tbn1.gstatic.com/images?q=tbn:ANd9GcTOikGkNeHpCS_ENXLA_FpsT5aBXT_vaz0kUo2giLlAeVQv_F_K"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hyperlink" Target="https://www.freepikcompany.com/legal#nav-freepik-license" TargetMode="External"/><Relationship Id="rId4" Type="http://schemas.openxmlformats.org/officeDocument/2006/relationships/hyperlink" Target="https://de.freepik.com/vektoren-kostenlos/illustration-des-familiengesundheitswesens_3207244.htm#fromView=search&amp;page=8&amp;position=46&amp;uuid=5e282f13-0c1f-46b6-9b17-2ce369d70e74"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pixabay.com/de/illustrations/italien-sardinien-karte-flagge-1489369/"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hyperlink" Target="https://pixabay.com/service/license/"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www.internationalinsurance.com/health/systems/italy.php" TargetMode="External"/><Relationship Id="rId7" Type="http://schemas.openxmlformats.org/officeDocument/2006/relationships/hyperlink" Target="https://www.pexels.com/de-de/lizenz/"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hyperlink" Target="https://www.pexels.com/de-de/foto/computer-laptop-schreibtisch-stethoskop-48604/" TargetMode="External"/><Relationship Id="rId5" Type="http://schemas.openxmlformats.org/officeDocument/2006/relationships/hyperlink" Target="https://www.ncbi.nlm.nih.gov/pmc/articles/PMC10230335/" TargetMode="External"/><Relationship Id="rId4" Type="http://schemas.openxmlformats.org/officeDocument/2006/relationships/hyperlink" Target="https://www.commonwealthfund.org/international-health-policy-center/countries/italy"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pixabay.com/de/photos/hypertonie-hoher-blutdruck-867855/"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63.jpeg"/><Relationship Id="rId4" Type="http://schemas.openxmlformats.org/officeDocument/2006/relationships/hyperlink" Target="https://www.pexels.com/de-de/lizenz/"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pixabay.com/it/vectors/italia-carta-geografica-regioni-156536/"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hyperlink" Target="https://www.pexels.com/de-de/lizenz/"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free-vector/social-development-abstract-concept-vector-illustration-children-learn-social-skills-competence-positive-impact-successful-communication-career-success-education-abstract-metaphor_11663914.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50.xml.rels><?xml version="1.0" encoding="UTF-8" standalone="yes"?>
<Relationships xmlns="http://schemas.openxmlformats.org/package/2006/relationships"><Relationship Id="rId3" Type="http://schemas.openxmlformats.org/officeDocument/2006/relationships/hyperlink" Target="https://www.commonwealthfund.org/international-health-policy-center/countries/italy" TargetMode="External"/><Relationship Id="rId7"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hyperlink" Target="https://www.freepik.com/free-photo/labor-union-members-working-together_94956259.htm#fromView=search&amp;page=5&amp;position=14&amp;uuid=2ec91d95-ca45-424c-a019-d9ebb11112f9" TargetMode="External"/><Relationship Id="rId5" Type="http://schemas.openxmlformats.org/officeDocument/2006/relationships/hyperlink" Target="https://de.freepik.com/vektoren-premium/italien-besteht-aus-20-regionen-von-denen-fuenf-einen-besonderen-autonomen-status-haben_10685809.htm#fromView=search&amp;page=1&amp;position=6&amp;uuid=2377812e-27fb-4d4e-a3fa-6a07db93349b" TargetMode="External"/><Relationship Id="rId4" Type="http://schemas.openxmlformats.org/officeDocument/2006/relationships/hyperlink" Target="https://www.internationalinsurance.com/health/systems/italy.php"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pexels.com/de-de/foto/arm-buro-armbanduhr-gesichtslos-4506169/"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hyperlink" Target="https://www.pexels.com/de-de/lizenz/"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salute.gov.it/portale/esenzioni/dettaglioContenutiEsenzioni.jsp?lingua=italiano&amp;id=4674&amp;area=esenzioni&amp;menu=vuoto"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hyperlink" Target="https://pixabay.com/service/license/" TargetMode="External"/><Relationship Id="rId4" Type="http://schemas.openxmlformats.org/officeDocument/2006/relationships/hyperlink" Target="https://pixabay.com/de/photos/rollstuhl-behinderung-verletzt-749985/"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pexels.com/de-de/foto/mann-mit-zahnarztlicher-untersuchung-3845806/"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hyperlink" Target="https://www.pexels.com/de-de/lizenz/"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hyperlink" Target="https://ec.europa.eu/social/main.jsp?catId=1116&amp;langId=en&amp;intPageId=4619" TargetMode="External"/><Relationship Id="rId7" Type="http://schemas.openxmlformats.org/officeDocument/2006/relationships/hyperlink" Target="https://www.freepik.com/free-photo/labor-union-members-working-together_94956259.htm#fromView=search&amp;page=5&amp;position=14&amp;uuid=2ec91d95-ca45-424c-a019-d9ebb11112f9"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hyperlink" Target="https://de.freepik.com/fotos-kostenlos/vorderansicht-sortiment-von-medizinischen-stilllebenelementen_12412882.htm#fromView=search&amp;page=1&amp;position=47&amp;uuid=56157bf4-bfef-47dd-bf28-5297924792b1" TargetMode="External"/><Relationship Id="rId5" Type="http://schemas.openxmlformats.org/officeDocument/2006/relationships/hyperlink" Target="https://www.salute.gov.it/portale/assistenzaSanitaria/dettaglioContenutiAssistenzaSanitaria.jsp?lingua=italiano&amp;id=1764&amp;area=Assistenza%20sanitaria&amp;menu=vuoto&amp;tab=2" TargetMode="External"/><Relationship Id="rId4" Type="http://schemas.openxmlformats.org/officeDocument/2006/relationships/hyperlink" Target="https://www.pratomigranti.it/en/vivere/salute/iscrizione-ssn/pagina133.html"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pexels.com/de-de/foto/mann-der-schwarzes-poloshirt-und-graue-hosen-tragt-die-auf-weissem-stuhl-sitzen-935977/"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hyperlink" Target="https://www.pexels.com/license/"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pixabay.com/de/photos/w%C3%B6rterbuch-sprachen-lernen-2317654/"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hyperlink" Target="https://pixabay.com/service/license/"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ncbi.nlm.nih.gov/pmc/articles/PMC9686168/" TargetMode="External"/><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hyperlink" Target="https://www.pexels.com/de-de/lizenz/" TargetMode="External"/><Relationship Id="rId4" Type="http://schemas.openxmlformats.org/officeDocument/2006/relationships/hyperlink" Target="https://www.pexels.com/de-de/foto/menschen-manner-sitzung-technologie-7089619/"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ncbi.nlm.nih.gov/pmc/articles/PMC10230335/"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hyperlink" Target="https://pixabay.com/service/license/" TargetMode="External"/><Relationship Id="rId4" Type="http://schemas.openxmlformats.org/officeDocument/2006/relationships/hyperlink" Target="https://pixabay.com/de/illustrations/medizin-herz-kurve-verlauf-anzeige-1617364/"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pixabay.com/de/photos/frau-strecken-fitness-draussen-4127336/"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51.jpeg"/><Relationship Id="rId4" Type="http://schemas.openxmlformats.org/officeDocument/2006/relationships/hyperlink" Target="https://pixabay.com/service/licens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85.xml"/><Relationship Id="rId5" Type="http://schemas.openxmlformats.org/officeDocument/2006/relationships/slide" Target="slide14.xml"/><Relationship Id="rId4" Type="http://schemas.openxmlformats.org/officeDocument/2006/relationships/slide" Target="slide7.xml"/></Relationships>
</file>

<file path=ppt/slides/_rels/slide60.xml.rels><?xml version="1.0" encoding="UTF-8" standalone="yes"?>
<Relationships xmlns="http://schemas.openxmlformats.org/package/2006/relationships"><Relationship Id="rId3" Type="http://schemas.openxmlformats.org/officeDocument/2006/relationships/hyperlink" Target="https://italy.refugee.info/en-us/articles/5388954753175" TargetMode="External"/><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hyperlink" Target="https://pixabay.com/service/license/" TargetMode="External"/><Relationship Id="rId4" Type="http://schemas.openxmlformats.org/officeDocument/2006/relationships/hyperlink" Target="https://pixabay.com/de/photos/fu%C3%9Fball-laufen-sport-football-feld-7392844/"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pixabay.com/de/illustrations/search/griechenland%20landkarte/"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hyperlink" Target="https://pixabay.com/service/license/"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ec.europa.eu/health/system/files/2017-12/chp_gr_greece_0.pdf"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hyperlink" Target="https://pixabay.com/service/license/" TargetMode="External"/><Relationship Id="rId4" Type="http://schemas.openxmlformats.org/officeDocument/2006/relationships/hyperlink" Target="https://pixabay.com/illustrations/hospital-building-2388239/"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efka.gov.gr/el"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hyperlink" Target="https://de.freepik.com/fotos-kostenlos/top-ansicht-krankenversicherung-form-und-puls-messgeraet-mit-stethoskop-auf-holzuntergrund-dokument-oder-anwendung-auf-clip-board-flat-legen-und-kopieren-space-medical-und-versicherungskonzept_1276226.htm#fromView=search&amp;page=7&amp;position=51&amp;uuid=5e282f13-0c1f-46b6-9b17-2ce369d70e74" TargetMode="Externa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hyperlink" Target="https://eopyy.gov.gr/"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hyperlink" Target="https://pixabay.com/service/license/" TargetMode="External"/><Relationship Id="rId4" Type="http://schemas.openxmlformats.org/officeDocument/2006/relationships/hyperlink" Target="https://pixabay.com/photos/doctors-hospital-people-health-2607295/"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pixabay.com/vectors/medical-health-doctor-medicine-5459631/"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hyperlink" Target="https://pixabay.com/service/license/"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freepik.com/fotos-kostenlos/arzt-der-den-gesundheitszustand-des-patienten-ueberprueft_10823374.htm#fromView=search&amp;page=8&amp;position=50&amp;uuid=5e282f13-0c1f-46b6-9b17-2ce369d70e74"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pixabay.com/vectors/medical-hospital-icons-doctor-4510408/" TargetMode="External"/><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hyperlink" Target="https://pixabay.com/service/license/"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pixabay.com/de/vectors/zypern-flagge-nationalflagge-nation-184908/"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hyperlink" Target="https://pixabay.com/service/licens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pixabay.com/photos/laboratory-test-tubes-563423/" TargetMode="External"/><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image" Target="../media/image75.jpeg"/><Relationship Id="rId4" Type="http://schemas.openxmlformats.org/officeDocument/2006/relationships/hyperlink" Target="https://www.pexels.com/de-de/lizenz/"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pixabay.com/photos/capsules-pills-health-medicine-1079838/" TargetMode="External"/><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76.jpeg"/><Relationship Id="rId4" Type="http://schemas.openxmlformats.org/officeDocument/2006/relationships/hyperlink" Target="https://pixabay.com/service/license/"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pixabay.com/photos/treatment-hospital-clinic-medicine-4099432/" TargetMode="External"/><Relationship Id="rId2" Type="http://schemas.openxmlformats.org/officeDocument/2006/relationships/notesSlide" Target="../notesSlides/notesSlide72.xml"/><Relationship Id="rId1" Type="http://schemas.openxmlformats.org/officeDocument/2006/relationships/slideLayout" Target="../slideLayouts/slideLayout5.xml"/><Relationship Id="rId5" Type="http://schemas.openxmlformats.org/officeDocument/2006/relationships/image" Target="../media/image77.jpeg"/><Relationship Id="rId4" Type="http://schemas.openxmlformats.org/officeDocument/2006/relationships/hyperlink" Target="https://www.pexels.com/de-de/lizenz/"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pixabay.com/de/photos/old-people-oma-schwarz-wei%C3%9F-3770059/" TargetMode="External"/><Relationship Id="rId2" Type="http://schemas.openxmlformats.org/officeDocument/2006/relationships/notesSlide" Target="../notesSlides/notesSlide73.xml"/><Relationship Id="rId1" Type="http://schemas.openxmlformats.org/officeDocument/2006/relationships/slideLayout" Target="../slideLayouts/slideLayout5.xml"/><Relationship Id="rId5" Type="http://schemas.openxmlformats.org/officeDocument/2006/relationships/image" Target="../media/image78.jpeg"/><Relationship Id="rId4" Type="http://schemas.openxmlformats.org/officeDocument/2006/relationships/hyperlink" Target="https://pixabay.com/service/license/"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pixabay.com/de/photos/familie-stra%C3%9Fe-frau-kinder-muslime-1227834/" TargetMode="External"/><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79.jpeg"/><Relationship Id="rId4" Type="http://schemas.openxmlformats.org/officeDocument/2006/relationships/hyperlink" Target="https://pixabay.com/service/license/"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pixabay.com/de/illustrations/frankreich-flagge-karte-1020956/" TargetMode="External"/><Relationship Id="rId2" Type="http://schemas.openxmlformats.org/officeDocument/2006/relationships/notesSlide" Target="../notesSlides/notesSlide75.xml"/><Relationship Id="rId1" Type="http://schemas.openxmlformats.org/officeDocument/2006/relationships/slideLayout" Target="../slideLayouts/slideLayout4.xml"/><Relationship Id="rId5" Type="http://schemas.openxmlformats.org/officeDocument/2006/relationships/image" Target="../media/image80.jpeg"/><Relationship Id="rId4" Type="http://schemas.openxmlformats.org/officeDocument/2006/relationships/hyperlink" Target="https://pixabay.com/service/license/"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freepik.com/free-photo/computer-tablet-hands-doctor_21018841.htm#fromView=search&amp;page=1&amp;position=2&amp;uuid=5922bc77-7119-49ba-a4b8-86e4ce136862"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77.xml.rels><?xml version="1.0" encoding="UTF-8" standalone="yes"?>
<Relationships xmlns="http://schemas.openxmlformats.org/package/2006/relationships"><Relationship Id="rId3" Type="http://schemas.openxmlformats.org/officeDocument/2006/relationships/hyperlink" Target="https://www.freepik.com/free-photo/medical-banner-with-doctor-wearing-coat_30555930.htm#fromView=search&amp;page=2&amp;position=11&amp;uuid=5922bc77-7119-49ba-a4b8-86e4ce136862" TargetMode="External"/><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78.xml.rels><?xml version="1.0" encoding="UTF-8" standalone="yes"?>
<Relationships xmlns="http://schemas.openxmlformats.org/package/2006/relationships"><Relationship Id="rId3" Type="http://schemas.openxmlformats.org/officeDocument/2006/relationships/hyperlink" Target="https://pixabay.com/de/photos/thermometer-medikamente-tablets-1539191/" TargetMode="External"/><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hyperlink" Target="https://pixabay.com/service/license/"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hyperlink" Target="https://www.freepik.com/free-photo/woman-physician-consulting-female-office_1473672.ht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de/photos/technologie-h%C3%A4nde-zustimmung-okay-4256272/"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hyperlink" Target="https://pixabay.com/de/service/license-summary/"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hyperlink" Target="https://freepik.com/free-photo/side-view-nurses-working-together_32673662.htm"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freepik.com/free-photo/health-text-near-clipboard-with-eyeglasses-stethoscope-pen-white-background_2947913.htm" TargetMode="External"/><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86.jpg"/></Relationships>
</file>

<file path=ppt/slides/_rels/slide82.xml.rels><?xml version="1.0" encoding="UTF-8" standalone="yes"?>
<Relationships xmlns="http://schemas.openxmlformats.org/package/2006/relationships"><Relationship Id="rId3" Type="http://schemas.openxmlformats.org/officeDocument/2006/relationships/hyperlink" Target="https://pixabay.com/de/photos/stethoskop-h%C3%B6ren-pflege-checkup-3541909/" TargetMode="External"/><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hyperlink" Target="https://pixabay.com/service/license/"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hyperlink" Target="https://www.freepik.com/free-photo/labor-union-members-working-together_94956259.htm#fromView=search&amp;page=5&amp;position=14&amp;uuid=2ec91d95-ca45-424c-a019-d9ebb11112f9"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pexels.com/de-de/foto/gesundheitswesen-rehabilitation-schmerzen-untersuchung-4506109/" TargetMode="External"/><Relationship Id="rId7"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2" Type="http://schemas.openxmlformats.org/officeDocument/2006/relationships/notesSlide" Target="../notesSlides/notesSlide84.xml"/><Relationship Id="rId1" Type="http://schemas.openxmlformats.org/officeDocument/2006/relationships/slideLayout" Target="../slideLayouts/slideLayout5.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hyperlink" Target="https://www.pexels.com/de-de/lizenz/"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www.pexels.com/de-de/foto/person-mit-silber-iphone-7-887751/" TargetMode="External"/><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image" Target="../media/image91.jpeg"/><Relationship Id="rId4" Type="http://schemas.openxmlformats.org/officeDocument/2006/relationships/hyperlink" Target="https://www.pexels.com/de-de/lizenz/"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pexels.com/de-de/foto/frau-smartphone-surfen-internet-4350099/" TargetMode="External"/><Relationship Id="rId2" Type="http://schemas.openxmlformats.org/officeDocument/2006/relationships/notesSlide" Target="../notesSlides/notesSlide87.xml"/><Relationship Id="rId1" Type="http://schemas.openxmlformats.org/officeDocument/2006/relationships/slideLayout" Target="../slideLayouts/slideLayout5.xml"/><Relationship Id="rId5" Type="http://schemas.openxmlformats.org/officeDocument/2006/relationships/image" Target="../media/image92.jpeg"/><Relationship Id="rId4" Type="http://schemas.openxmlformats.org/officeDocument/2006/relationships/hyperlink" Target="https://www.pexels.com/de-de/lizenz/"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pexels.com/de-de/foto/person-die-das-schwarze-sony-android-smartphone-benutzt-3720/" TargetMode="External"/><Relationship Id="rId2" Type="http://schemas.openxmlformats.org/officeDocument/2006/relationships/notesSlide" Target="../notesSlides/notesSlide88.xml"/><Relationship Id="rId1" Type="http://schemas.openxmlformats.org/officeDocument/2006/relationships/slideLayout" Target="../slideLayouts/slideLayout5.xml"/><Relationship Id="rId5" Type="http://schemas.openxmlformats.org/officeDocument/2006/relationships/image" Target="../media/image93.jpeg"/><Relationship Id="rId4" Type="http://schemas.openxmlformats.org/officeDocument/2006/relationships/hyperlink" Target="https://www.pexels.com/de-de/lizenz/"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www.pexels.com/de-de/foto/mann-smartphone-surfen-internet-7129718/" TargetMode="External"/><Relationship Id="rId2" Type="http://schemas.openxmlformats.org/officeDocument/2006/relationships/notesSlide" Target="../notesSlides/notesSlide89.xml"/><Relationship Id="rId1" Type="http://schemas.openxmlformats.org/officeDocument/2006/relationships/slideLayout" Target="../slideLayouts/slideLayout5.xml"/><Relationship Id="rId5" Type="http://schemas.openxmlformats.org/officeDocument/2006/relationships/image" Target="../media/image94.jpeg"/><Relationship Id="rId4" Type="http://schemas.openxmlformats.org/officeDocument/2006/relationships/hyperlink" Target="https://www.pexels.com/de-de/lizenz/"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hyperlink" Target="https://www.pexels.com/de-de/foto/unglucklicher-schwarzer-mann-der-smartphone-im-zelt-surft-5064898/" TargetMode="External"/><Relationship Id="rId2" Type="http://schemas.openxmlformats.org/officeDocument/2006/relationships/notesSlide" Target="../notesSlides/notesSlide90.xml"/><Relationship Id="rId1" Type="http://schemas.openxmlformats.org/officeDocument/2006/relationships/slideLayout" Target="../slideLayouts/slideLayout5.xml"/><Relationship Id="rId5" Type="http://schemas.openxmlformats.org/officeDocument/2006/relationships/image" Target="../media/image95.jpeg"/><Relationship Id="rId4" Type="http://schemas.openxmlformats.org/officeDocument/2006/relationships/hyperlink" Target="https://www.pexels.com/de-de/lizenz/"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pixabay.com/de/photos/appstore-iphone-gesch%C3%A4ft-apps-1174440/" TargetMode="External"/><Relationship Id="rId2" Type="http://schemas.openxmlformats.org/officeDocument/2006/relationships/notesSlide" Target="../notesSlides/notesSlide91.xml"/><Relationship Id="rId1" Type="http://schemas.openxmlformats.org/officeDocument/2006/relationships/slideLayout" Target="../slideLayouts/slideLayout5.xml"/><Relationship Id="rId5" Type="http://schemas.openxmlformats.org/officeDocument/2006/relationships/image" Target="../media/image96.jpeg"/><Relationship Id="rId4" Type="http://schemas.openxmlformats.org/officeDocument/2006/relationships/hyperlink" Target="https://pixabay.com/service/license/"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2.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de/illustrations/app-software-kontur-einstellungen-1013616/"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play.google.com/store/apps/details?id=de.aoksystems.amg&amp;hl=de&amp;gl=US" TargetMode="External"/><Relationship Id="rId2" Type="http://schemas.openxmlformats.org/officeDocument/2006/relationships/notesSlide" Target="../notesSlides/notesSlide93.xml"/><Relationship Id="rId1" Type="http://schemas.openxmlformats.org/officeDocument/2006/relationships/slideLayout" Target="../slideLayouts/slideLayout5.xml"/><Relationship Id="rId5" Type="http://schemas.openxmlformats.org/officeDocument/2006/relationships/image" Target="../media/image98.png"/><Relationship Id="rId4" Type="http://schemas.openxmlformats.org/officeDocument/2006/relationships/hyperlink" Target="https://pixabay.com/service/license/"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pexels.com/de-de/foto/menschen-frau-smartphone-verwischen-3912952/" TargetMode="External"/><Relationship Id="rId2" Type="http://schemas.openxmlformats.org/officeDocument/2006/relationships/notesSlide" Target="../notesSlides/notesSlide94.xml"/><Relationship Id="rId1" Type="http://schemas.openxmlformats.org/officeDocument/2006/relationships/slideLayout" Target="../slideLayouts/slideLayout5.xml"/><Relationship Id="rId5" Type="http://schemas.openxmlformats.org/officeDocument/2006/relationships/image" Target="../media/image99.jpeg"/><Relationship Id="rId4" Type="http://schemas.openxmlformats.org/officeDocument/2006/relationships/hyperlink" Target="https://www.pexels.com/de-de/lizenz/"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www.pexels.com/de-de/foto/inhalt-schwarzer-mann-der-smartphone-fur-videoanruf-auf-strasse-verwendet-3799180/" TargetMode="External"/><Relationship Id="rId2" Type="http://schemas.openxmlformats.org/officeDocument/2006/relationships/notesSlide" Target="../notesSlides/notesSlide95.xml"/><Relationship Id="rId1" Type="http://schemas.openxmlformats.org/officeDocument/2006/relationships/slideLayout" Target="../slideLayouts/slideLayout5.xml"/><Relationship Id="rId5" Type="http://schemas.openxmlformats.org/officeDocument/2006/relationships/image" Target="../media/image100.jpeg"/><Relationship Id="rId4" Type="http://schemas.openxmlformats.org/officeDocument/2006/relationships/hyperlink" Target="https://www.pexels.com/de-de/lizenz/"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www.pexels.com/de-de/foto/hande-menschen-iphone-smartphone-5081918/" TargetMode="External"/><Relationship Id="rId7"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2" Type="http://schemas.openxmlformats.org/officeDocument/2006/relationships/notesSlide" Target="../notesSlides/notesSlide96.xml"/><Relationship Id="rId1" Type="http://schemas.openxmlformats.org/officeDocument/2006/relationships/slideLayout" Target="../slideLayouts/slideLayout5.xml"/><Relationship Id="rId6" Type="http://schemas.openxmlformats.org/officeDocument/2006/relationships/image" Target="../media/image90.jpeg"/><Relationship Id="rId5" Type="http://schemas.openxmlformats.org/officeDocument/2006/relationships/image" Target="../media/image101.jpeg"/><Relationship Id="rId4" Type="http://schemas.openxmlformats.org/officeDocument/2006/relationships/hyperlink" Target="https://www.pexels.com/de-de/lizenz/"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hyperlink" Target="http://www.europarl.europa.eu/RegData/etudes/IDAN/2017/602004/IPOL_IDA(2017)602004_EN.pdf" TargetMode="External"/><Relationship Id="rId2" Type="http://schemas.openxmlformats.org/officeDocument/2006/relationships/notesSlide" Target="../notesSlides/notesSlide99.xml"/><Relationship Id="rId1" Type="http://schemas.openxmlformats.org/officeDocument/2006/relationships/slideLayout" Target="../slideLayouts/slideLayout5.xml"/><Relationship Id="rId6" Type="http://schemas.openxmlformats.org/officeDocument/2006/relationships/hyperlink" Target="http://www.euro.who.int/en/health-topics/health-determinants/migration-and-health/publications/2016/mental-health-and-psychosocial-support-for-refugees,-asylum-seekers-and-migrants-on-the-move-in-europe.-a-multi-agency-guidance-note-2015" TargetMode="External"/><Relationship Id="rId5" Type="http://schemas.openxmlformats.org/officeDocument/2006/relationships/hyperlink" Target="https://www.unhcr.org/55f6b90f9.pdf" TargetMode="External"/><Relationship Id="rId4" Type="http://schemas.openxmlformats.org/officeDocument/2006/relationships/hyperlink" Target="https://www.startts.org.au/media/Resource-Working-with-Refugees-Social-Worker-Guid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122BC770-408C-50C8-126F-18790E99F2CB}"/>
              </a:ext>
            </a:extLst>
          </p:cNvPr>
          <p:cNvSpPr txBox="1">
            <a:spLocks/>
          </p:cNvSpPr>
          <p:nvPr/>
        </p:nvSpPr>
        <p:spPr>
          <a:xfrm>
            <a:off x="4310344" y="3513902"/>
            <a:ext cx="7307007" cy="2015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a:spcAft>
                <a:spcPts val="600"/>
              </a:spcAft>
            </a:pPr>
            <a:r>
              <a:rPr lang="en-US" sz="3400" b="1" kern="1200" dirty="0">
                <a:solidFill>
                  <a:srgbClr val="C00000"/>
                </a:solidFill>
                <a:effectLst/>
                <a:latin typeface="+mj-lt"/>
                <a:ea typeface="+mj-ea"/>
                <a:cs typeface="+mj-cs"/>
              </a:rPr>
              <a:t>Módulo 11 - Sesión didáctica </a:t>
            </a:r>
            <a:r>
              <a:rPr lang="en-US" sz="2400" b="1" kern="1200" dirty="0">
                <a:solidFill>
                  <a:srgbClr val="C00000"/>
                </a:solidFill>
                <a:effectLst/>
                <a:latin typeface="+mj-lt"/>
                <a:ea typeface="+mj-ea"/>
                <a:cs typeface="+mj-cs"/>
              </a:rPr>
              <a:t>(11.1)</a:t>
            </a:r>
            <a:r>
              <a:rPr lang="en-US" sz="2400" b="1" kern="1200" dirty="0">
                <a:solidFill>
                  <a:schemeClr val="tx1"/>
                </a:solidFill>
                <a:latin typeface="+mj-lt"/>
                <a:ea typeface="+mj-ea"/>
                <a:cs typeface="+mj-cs"/>
              </a:rPr>
              <a:t/>
            </a:r>
            <a:br>
              <a:rPr lang="en-US" sz="2400" b="1" kern="1200" dirty="0">
                <a:solidFill>
                  <a:schemeClr val="tx1"/>
                </a:solidFill>
                <a:latin typeface="+mj-lt"/>
                <a:ea typeface="+mj-ea"/>
                <a:cs typeface="+mj-cs"/>
              </a:rPr>
            </a:br>
            <a:r>
              <a:rPr lang="en-US" sz="4000" b="1" dirty="0">
                <a:solidFill>
                  <a:schemeClr val="tx1"/>
                </a:solidFill>
                <a:effectLst/>
                <a:latin typeface="+mj-lt"/>
              </a:rPr>
              <a:t>Aplicaciones para servicios sanitarios</a:t>
            </a:r>
            <a:endParaRPr lang="en-US" sz="3400" b="1" dirty="0">
              <a:solidFill>
                <a:schemeClr val="tx1"/>
              </a:solidFill>
              <a:effectLst/>
              <a:latin typeface="+mj-lt"/>
            </a:endParaRPr>
          </a:p>
        </p:txBody>
      </p:sp>
      <p:sp>
        <p:nvSpPr>
          <p:cNvPr id="6" name="Ορθογώνιο 5">
            <a:extLst>
              <a:ext uri="{FF2B5EF4-FFF2-40B4-BE49-F238E27FC236}">
                <a16:creationId xmlns:a16="http://schemas.microsoft.com/office/drawing/2014/main" id="{C7AD4A93-931E-A31D-52A4-60E47B032034}"/>
              </a:ext>
            </a:extLst>
          </p:cNvPr>
          <p:cNvSpPr/>
          <p:nvPr/>
        </p:nvSpPr>
        <p:spPr>
          <a:xfrm>
            <a:off x="-2" y="671930"/>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a:t>
            </a:r>
            <a:endParaRPr lang="el-GR" sz="2400" dirty="0">
              <a:solidFill>
                <a:schemeClr val="bg1">
                  <a:lumMod val="95000"/>
                </a:schemeClr>
              </a:solidFill>
            </a:endParaRPr>
          </a:p>
        </p:txBody>
      </p:sp>
      <p:sp>
        <p:nvSpPr>
          <p:cNvPr id="7" name="Ορθογώνιο 6">
            <a:extLst>
              <a:ext uri="{FF2B5EF4-FFF2-40B4-BE49-F238E27FC236}">
                <a16:creationId xmlns:a16="http://schemas.microsoft.com/office/drawing/2014/main" id="{B08F5D6B-3FD6-2800-C5A1-3C9A7908BC37}"/>
              </a:ext>
            </a:extLst>
          </p:cNvPr>
          <p:cNvSpPr/>
          <p:nvPr/>
        </p:nvSpPr>
        <p:spPr>
          <a:xfrm>
            <a:off x="2609" y="1507751"/>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2</a:t>
            </a:r>
            <a:endParaRPr lang="el-GR" sz="2400" dirty="0">
              <a:solidFill>
                <a:schemeClr val="bg1">
                  <a:lumMod val="95000"/>
                </a:schemeClr>
              </a:solidFill>
            </a:endParaRPr>
          </a:p>
        </p:txBody>
      </p:sp>
      <p:sp>
        <p:nvSpPr>
          <p:cNvPr id="8" name="Ορθογώνιο 7">
            <a:extLst>
              <a:ext uri="{FF2B5EF4-FFF2-40B4-BE49-F238E27FC236}">
                <a16:creationId xmlns:a16="http://schemas.microsoft.com/office/drawing/2014/main" id="{B63E7FEB-73DF-67ED-3B6B-EFAC8BBCBDE5}"/>
              </a:ext>
            </a:extLst>
          </p:cNvPr>
          <p:cNvSpPr/>
          <p:nvPr/>
        </p:nvSpPr>
        <p:spPr>
          <a:xfrm>
            <a:off x="-56" y="2302518"/>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3</a:t>
            </a:r>
            <a:endParaRPr lang="el-GR" sz="2400" dirty="0">
              <a:solidFill>
                <a:schemeClr val="bg1">
                  <a:lumMod val="95000"/>
                </a:schemeClr>
              </a:solidFill>
            </a:endParaRPr>
          </a:p>
        </p:txBody>
      </p:sp>
      <p:sp>
        <p:nvSpPr>
          <p:cNvPr id="9" name="Ορθογώνιο 8">
            <a:extLst>
              <a:ext uri="{FF2B5EF4-FFF2-40B4-BE49-F238E27FC236}">
                <a16:creationId xmlns:a16="http://schemas.microsoft.com/office/drawing/2014/main" id="{9296058F-B1EF-E3C5-E1C3-C7D0F3D64C9C}"/>
              </a:ext>
            </a:extLst>
          </p:cNvPr>
          <p:cNvSpPr/>
          <p:nvPr/>
        </p:nvSpPr>
        <p:spPr>
          <a:xfrm>
            <a:off x="-2" y="3170974"/>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4</a:t>
            </a:r>
            <a:endParaRPr lang="el-GR" sz="2400" dirty="0">
              <a:solidFill>
                <a:schemeClr val="bg1">
                  <a:lumMod val="95000"/>
                </a:schemeClr>
              </a:solidFill>
            </a:endParaRPr>
          </a:p>
        </p:txBody>
      </p:sp>
      <p:sp>
        <p:nvSpPr>
          <p:cNvPr id="10" name="Ορθογώνιο 9">
            <a:extLst>
              <a:ext uri="{FF2B5EF4-FFF2-40B4-BE49-F238E27FC236}">
                <a16:creationId xmlns:a16="http://schemas.microsoft.com/office/drawing/2014/main" id="{8D1A44D9-A0E1-CEEC-8556-1AF31A36C35E}"/>
              </a:ext>
            </a:extLst>
          </p:cNvPr>
          <p:cNvSpPr/>
          <p:nvPr/>
        </p:nvSpPr>
        <p:spPr>
          <a:xfrm>
            <a:off x="1655" y="403693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5</a:t>
            </a:r>
            <a:endParaRPr lang="el-GR" sz="2400" dirty="0">
              <a:solidFill>
                <a:schemeClr val="bg1">
                  <a:lumMod val="95000"/>
                </a:schemeClr>
              </a:solidFill>
            </a:endParaRPr>
          </a:p>
        </p:txBody>
      </p:sp>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3">
            <a:extLst>
              <a:ext uri="{28A0092B-C50C-407E-A947-70E740481C1C}">
                <a14:useLocalDpi xmlns:a14="http://schemas.microsoft.com/office/drawing/2010/main" val="0"/>
              </a:ext>
            </a:extLst>
          </a:blip>
          <a:srcRect l="19107"/>
          <a:stretch/>
        </p:blipFill>
        <p:spPr>
          <a:xfrm>
            <a:off x="4310344" y="1134849"/>
            <a:ext cx="6563496" cy="2084244"/>
          </a:xfrm>
          <a:prstGeom prst="rect">
            <a:avLst/>
          </a:prstGeom>
        </p:spPr>
      </p:pic>
      <p:sp>
        <p:nvSpPr>
          <p:cNvPr id="12" name="TextBox 11">
            <a:extLst>
              <a:ext uri="{FF2B5EF4-FFF2-40B4-BE49-F238E27FC236}">
                <a16:creationId xmlns:a16="http://schemas.microsoft.com/office/drawing/2014/main" id="{FA472B88-FA84-AD45-BFBA-453D2E042006}"/>
              </a:ext>
            </a:extLst>
          </p:cNvPr>
          <p:cNvSpPr txBox="1"/>
          <p:nvPr/>
        </p:nvSpPr>
        <p:spPr>
          <a:xfrm>
            <a:off x="4863323" y="2899483"/>
            <a:ext cx="6094902" cy="369332"/>
          </a:xfrm>
          <a:prstGeom prst="rect">
            <a:avLst/>
          </a:prstGeom>
          <a:noFill/>
        </p:spPr>
        <p:txBody>
          <a:bodyPr wrap="square">
            <a:spAutoFit/>
          </a:bodyPr>
          <a:lstStyle/>
          <a:p>
            <a:pPr algn="r"/>
            <a:r>
              <a:rPr lang="el-GR" dirty="0">
                <a:solidFill>
                  <a:srgbClr val="ABC7F1"/>
                </a:solidFill>
              </a:rPr>
              <a:t>https://apps4health.eu/</a:t>
            </a:r>
          </a:p>
        </p:txBody>
      </p:sp>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4"/>
          <a:stretch>
            <a:fillRect/>
          </a:stretch>
        </p:blipFill>
        <p:spPr>
          <a:xfrm>
            <a:off x="1376" y="5981865"/>
            <a:ext cx="12191695" cy="869554"/>
          </a:xfrm>
          <a:prstGeom prst="rect">
            <a:avLst/>
          </a:prstGeom>
        </p:spPr>
      </p:pic>
      <p:pic>
        <p:nvPicPr>
          <p:cNvPr id="14" name="Picture 2">
            <a:extLst>
              <a:ext uri="{FF2B5EF4-FFF2-40B4-BE49-F238E27FC236}">
                <a16:creationId xmlns:a16="http://schemas.microsoft.com/office/drawing/2014/main" id="{C54C3464-3C1E-988B-5CEF-752563404F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8048" y="6336215"/>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6" name="Ορθογώνιο 15">
            <a:extLst>
              <a:ext uri="{FF2B5EF4-FFF2-40B4-BE49-F238E27FC236}">
                <a16:creationId xmlns:a16="http://schemas.microsoft.com/office/drawing/2014/main" id="{DFF0B65B-CBA5-9B67-090E-F3AF9A6A1A47}"/>
              </a:ext>
            </a:extLst>
          </p:cNvPr>
          <p:cNvSpPr/>
          <p:nvPr/>
        </p:nvSpPr>
        <p:spPr>
          <a:xfrm>
            <a:off x="510" y="4903744"/>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6</a:t>
            </a:r>
            <a:endParaRPr lang="el-GR" sz="2400" dirty="0">
              <a:solidFill>
                <a:schemeClr val="bg1">
                  <a:lumMod val="95000"/>
                </a:schemeClr>
              </a:solidFill>
            </a:endParaRPr>
          </a:p>
        </p:txBody>
      </p:sp>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4"/>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6896" y="1576370"/>
            <a:ext cx="1880187" cy="3365007"/>
          </a:xfrm>
          <a:prstGeom prst="rect">
            <a:avLst/>
          </a:prstGeom>
        </p:spPr>
      </p:pic>
      <p:sp>
        <p:nvSpPr>
          <p:cNvPr id="3" name="Ορθογώνιο 5">
            <a:extLst>
              <a:ext uri="{FF2B5EF4-FFF2-40B4-BE49-F238E27FC236}">
                <a16:creationId xmlns:a16="http://schemas.microsoft.com/office/drawing/2014/main" id="{A1482017-CE48-BD3A-636F-4833CBAAF02A}"/>
              </a:ext>
            </a:extLst>
          </p:cNvPr>
          <p:cNvSpPr/>
          <p:nvPr/>
        </p:nvSpPr>
        <p:spPr>
          <a:xfrm>
            <a:off x="728869" y="1172199"/>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7</a:t>
            </a:r>
            <a:endParaRPr lang="el-GR" sz="2400" dirty="0">
              <a:solidFill>
                <a:schemeClr val="bg1">
                  <a:lumMod val="95000"/>
                </a:schemeClr>
              </a:solidFill>
            </a:endParaRPr>
          </a:p>
        </p:txBody>
      </p:sp>
      <p:sp>
        <p:nvSpPr>
          <p:cNvPr id="19" name="Ορθογώνιο 6">
            <a:extLst>
              <a:ext uri="{FF2B5EF4-FFF2-40B4-BE49-F238E27FC236}">
                <a16:creationId xmlns:a16="http://schemas.microsoft.com/office/drawing/2014/main" id="{CAD63FE0-D81D-FCE9-CCA7-3575A1CD6940}"/>
              </a:ext>
            </a:extLst>
          </p:cNvPr>
          <p:cNvSpPr/>
          <p:nvPr/>
        </p:nvSpPr>
        <p:spPr>
          <a:xfrm>
            <a:off x="721541" y="2008020"/>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8</a:t>
            </a:r>
            <a:endParaRPr lang="el-GR" sz="2400" dirty="0">
              <a:solidFill>
                <a:schemeClr val="bg1">
                  <a:lumMod val="95000"/>
                </a:schemeClr>
              </a:solidFill>
            </a:endParaRPr>
          </a:p>
        </p:txBody>
      </p:sp>
      <p:sp>
        <p:nvSpPr>
          <p:cNvPr id="20" name="Ορθογώνιο 7">
            <a:extLst>
              <a:ext uri="{FF2B5EF4-FFF2-40B4-BE49-F238E27FC236}">
                <a16:creationId xmlns:a16="http://schemas.microsoft.com/office/drawing/2014/main" id="{6C932FDB-0CEA-CF4D-38E2-9F9CD825E408}"/>
              </a:ext>
            </a:extLst>
          </p:cNvPr>
          <p:cNvSpPr/>
          <p:nvPr/>
        </p:nvSpPr>
        <p:spPr>
          <a:xfrm>
            <a:off x="728815" y="280278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9</a:t>
            </a:r>
            <a:endParaRPr lang="el-GR" sz="2400" dirty="0">
              <a:solidFill>
                <a:schemeClr val="bg1">
                  <a:lumMod val="95000"/>
                </a:schemeClr>
              </a:solidFill>
            </a:endParaRPr>
          </a:p>
        </p:txBody>
      </p:sp>
      <p:sp>
        <p:nvSpPr>
          <p:cNvPr id="21" name="Ορθογώνιο 8">
            <a:extLst>
              <a:ext uri="{FF2B5EF4-FFF2-40B4-BE49-F238E27FC236}">
                <a16:creationId xmlns:a16="http://schemas.microsoft.com/office/drawing/2014/main" id="{EF7D337B-3CF9-B720-8142-510959218B2D}"/>
              </a:ext>
            </a:extLst>
          </p:cNvPr>
          <p:cNvSpPr/>
          <p:nvPr/>
        </p:nvSpPr>
        <p:spPr>
          <a:xfrm>
            <a:off x="728869" y="3671243"/>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10</a:t>
            </a:r>
            <a:endParaRPr lang="el-GR" sz="2400" dirty="0">
              <a:solidFill>
                <a:schemeClr val="bg1">
                  <a:lumMod val="95000"/>
                </a:schemeClr>
              </a:solidFill>
            </a:endParaRPr>
          </a:p>
        </p:txBody>
      </p:sp>
      <p:sp>
        <p:nvSpPr>
          <p:cNvPr id="22" name="Ορθογώνιο 9">
            <a:extLst>
              <a:ext uri="{FF2B5EF4-FFF2-40B4-BE49-F238E27FC236}">
                <a16:creationId xmlns:a16="http://schemas.microsoft.com/office/drawing/2014/main" id="{CC1E6879-142D-AECE-94E7-214111DCC508}"/>
              </a:ext>
            </a:extLst>
          </p:cNvPr>
          <p:cNvSpPr/>
          <p:nvPr/>
        </p:nvSpPr>
        <p:spPr>
          <a:xfrm>
            <a:off x="730526" y="4537206"/>
            <a:ext cx="722376" cy="868136"/>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11</a:t>
            </a:r>
            <a:endParaRPr lang="el-GR" sz="2400" b="1" dirty="0">
              <a:effectLst>
                <a:outerShdw blurRad="38100" dist="38100" dir="2700000" algn="tl">
                  <a:srgbClr val="000000">
                    <a:alpha val="43137"/>
                  </a:srgbClr>
                </a:outerShdw>
              </a:effectLst>
            </a:endParaRPr>
          </a:p>
        </p:txBody>
      </p:sp>
      <p:sp>
        <p:nvSpPr>
          <p:cNvPr id="25" name="Ορθογώνιο 10">
            <a:extLst>
              <a:ext uri="{FF2B5EF4-FFF2-40B4-BE49-F238E27FC236}">
                <a16:creationId xmlns:a16="http://schemas.microsoft.com/office/drawing/2014/main" id="{E6A6A2C1-905C-CF21-28C1-3A5CBA4B3EAA}"/>
              </a:ext>
            </a:extLst>
          </p:cNvPr>
          <p:cNvSpPr/>
          <p:nvPr/>
        </p:nvSpPr>
        <p:spPr>
          <a:xfrm>
            <a:off x="1853746" y="6440725"/>
            <a:ext cx="8658040" cy="446357"/>
          </a:xfrm>
          <a:prstGeom prst="rect">
            <a:avLst/>
          </a:prstGeom>
        </p:spPr>
        <p:txBody>
          <a:bodyPr vert="horz" lIns="91440" tIns="45720" rIns="91440" bIns="45720" rtlCol="0" anchor="ctr">
            <a:normAutofit/>
          </a:bodyPr>
          <a:lstStyle/>
          <a:p>
            <a:pPr>
              <a:lnSpc>
                <a:spcPct val="90000"/>
              </a:lnSpc>
              <a:spcAft>
                <a:spcPts val="600"/>
              </a:spcAft>
            </a:pPr>
            <a:r>
              <a:rPr lang="es-ES" sz="1000" dirty="0">
                <a:solidFill>
                  <a:schemeClr val="accent5">
                    <a:lumMod val="20000"/>
                    <a:lumOff val="80000"/>
                  </a:schemeClr>
                </a:solidFill>
                <a:latin typeface="+mj-lt"/>
              </a:rPr>
              <a:t>Financiado por la Unión Europea. Las opiniones y puntos de vista expresados solo comprometen a su(s) autor(es) y no reflejan necesariamente los de la Unión Europea o los de la Agencia Ejecutiva Europea de Educación y Cultura (EACEA). Ni la Unión Europea ni la EACEA pueden ser considerados responsables de ellos.</a:t>
            </a:r>
            <a:endParaRPr lang="en-US" sz="1000" dirty="0">
              <a:solidFill>
                <a:schemeClr val="accent5">
                  <a:lumMod val="20000"/>
                  <a:lumOff val="80000"/>
                </a:schemeClr>
              </a:solidFill>
              <a:latin typeface="+mj-lt"/>
            </a:endParaRPr>
          </a:p>
        </p:txBody>
      </p:sp>
      <p:pic>
        <p:nvPicPr>
          <p:cNvPr id="26" name="Εικόνα 2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77" y="6432830"/>
            <a:ext cx="1862122" cy="450458"/>
          </a:xfrm>
          <a:prstGeom prst="rect">
            <a:avLst/>
          </a:prstGeom>
        </p:spPr>
      </p:pic>
    </p:spTree>
    <p:extLst>
      <p:ext uri="{BB962C8B-B14F-4D97-AF65-F5344CB8AC3E}">
        <p14:creationId xmlns:p14="http://schemas.microsoft.com/office/powerpoint/2010/main" val="319560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Resultados del aprendizaje</a:t>
            </a:r>
            <a:endParaRPr sz="2800" dirty="0">
              <a:solidFill>
                <a:srgbClr val="203864"/>
              </a:solidFill>
            </a:endParaRPr>
          </a:p>
        </p:txBody>
      </p:sp>
      <p:sp>
        <p:nvSpPr>
          <p:cNvPr id="158" name="Google Shape;158;p5"/>
          <p:cNvSpPr txBox="1">
            <a:spLocks noGrp="1"/>
          </p:cNvSpPr>
          <p:nvPr>
            <p:ph idx="1"/>
          </p:nvPr>
        </p:nvSpPr>
        <p:spPr>
          <a:xfrm>
            <a:off x="557999" y="1799999"/>
            <a:ext cx="8228950" cy="4865977"/>
          </a:xfrm>
          <a:prstGeom prst="rect">
            <a:avLst/>
          </a:prstGeom>
          <a:noFill/>
          <a:ln>
            <a:noFill/>
          </a:ln>
        </p:spPr>
        <p:txBody>
          <a:bodyPr spcFirstLastPara="1" wrap="square" lIns="91425" tIns="45700" rIns="91425" bIns="45700" anchor="t" anchorCtr="0">
            <a:noAutofit/>
          </a:bodyPr>
          <a:lstStyle/>
          <a:p>
            <a:pPr rtl="0" fontAlgn="base">
              <a:spcAft>
                <a:spcPts val="600"/>
              </a:spcAft>
              <a:buFont typeface="Wingdings" panose="05000000000000000000" pitchFamily="2" charset="2"/>
              <a:buChar char="ü"/>
            </a:pP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Sabrá qué es un servicio sanitario y cómo puede ser beneficioso en distintas situaciones. </a:t>
            </a:r>
          </a:p>
          <a:p>
            <a:pPr rtl="0" fontAlgn="base">
              <a:spcAft>
                <a:spcPts val="600"/>
              </a:spcAft>
              <a:buFont typeface="Wingdings" panose="05000000000000000000" pitchFamily="2" charset="2"/>
              <a:buChar char="ü"/>
            </a:pP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Podrá identificar los servicios sanitarios en general y cuáles son más pertinentes para </a:t>
            </a: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distintos fines</a:t>
            </a: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rtl="0" fontAlgn="base">
              <a:spcAft>
                <a:spcPts val="600"/>
              </a:spcAft>
              <a:buFont typeface="Wingdings" panose="05000000000000000000" pitchFamily="2" charset="2"/>
              <a:buChar char="ü"/>
            </a:pP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Podrá identificar las aplicaciones de servicios sanitarios y sus diferentes orígenes e intenciones.</a:t>
            </a:r>
          </a:p>
          <a:p>
            <a:pPr rtl="0" fontAlgn="base">
              <a:spcAft>
                <a:spcPts val="600"/>
              </a:spcAft>
              <a:buFont typeface="Wingdings" panose="05000000000000000000" pitchFamily="2" charset="2"/>
              <a:buChar char="ü"/>
            </a:pP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Podrá evaluar de forma crítica las aplicaciones de servicios sanitarios y su uso.</a:t>
            </a:r>
          </a:p>
          <a:p>
            <a:pPr rtl="0" fontAlgn="base">
              <a:spcAft>
                <a:spcPts val="600"/>
              </a:spcAft>
              <a:buFont typeface="Wingdings" panose="05000000000000000000" pitchFamily="2" charset="2"/>
              <a:buChar char="ü"/>
            </a:pP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Establecerá un plan para utilizar las aplicaciones de servicios sanitarios para </a:t>
            </a: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usted</a:t>
            </a: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un amigo o un familiar.</a:t>
            </a:r>
          </a:p>
        </p:txBody>
      </p:sp>
      <p:sp>
        <p:nvSpPr>
          <p:cNvPr id="160" name="Google Shape;160;p5"/>
          <p:cNvSpPr/>
          <p:nvPr/>
        </p:nvSpPr>
        <p:spPr>
          <a:xfrm>
            <a:off x="3419912" y="605098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pic>
        <p:nvPicPr>
          <p:cNvPr id="4098" name="Picture 2" descr="Medizinisch, Kampagne, App, Spende">
            <a:extLst>
              <a:ext uri="{FF2B5EF4-FFF2-40B4-BE49-F238E27FC236}">
                <a16:creationId xmlns:a16="http://schemas.microsoft.com/office/drawing/2014/main" id="{3F369B37-33D2-40B1-CAF8-63034BC61A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689" t="13110" r="25150" b="12876"/>
          <a:stretch/>
        </p:blipFill>
        <p:spPr bwMode="auto">
          <a:xfrm>
            <a:off x="9431383" y="1567277"/>
            <a:ext cx="2316480" cy="4368803"/>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76A279CE-DC14-A1A7-B5C8-5EE3E8367534}"/>
              </a:ext>
            </a:extLst>
          </p:cNvPr>
          <p:cNvSpPr/>
          <p:nvPr/>
        </p:nvSpPr>
        <p:spPr>
          <a:xfrm>
            <a:off x="10110651" y="-3933"/>
            <a:ext cx="2080089"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latin typeface="+mj-lt"/>
                <a:ea typeface="+mj-ea"/>
                <a:cs typeface="+mj-cs"/>
              </a:rPr>
              <a:t>11.1.1 Introducción</a:t>
            </a:r>
            <a:endParaRPr lang="en-US"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it-IT" sz="2800" dirty="0" err="1">
                <a:solidFill>
                  <a:srgbClr val="C01E24"/>
                </a:solidFill>
              </a:rPr>
              <a:t>Referencias </a:t>
            </a:r>
            <a:r>
              <a:rPr lang="it-IT" dirty="0">
                <a:solidFill>
                  <a:srgbClr val="C01E24"/>
                </a:solidFill>
              </a:rPr>
              <a:t>y </a:t>
            </a:r>
            <a:r>
              <a:rPr lang="hr-HR" sz="2800" dirty="0">
                <a:solidFill>
                  <a:srgbClr val="C01E24"/>
                </a:solidFill>
              </a:rPr>
              <a:t>lecturas complementarias </a:t>
            </a:r>
            <a:r>
              <a:rPr lang="en-GB" sz="2800" dirty="0">
                <a:solidFill>
                  <a:srgbClr val="C01E24"/>
                </a:solidFill>
              </a:rPr>
              <a:t>en inglés</a:t>
            </a:r>
            <a:endParaRPr lang="el-GR" dirty="0"/>
          </a:p>
        </p:txBody>
      </p:sp>
      <p:sp>
        <p:nvSpPr>
          <p:cNvPr id="6" name="Textplatzhalter 5">
            <a:extLst>
              <a:ext uri="{FF2B5EF4-FFF2-40B4-BE49-F238E27FC236}">
                <a16:creationId xmlns:a16="http://schemas.microsoft.com/office/drawing/2014/main" id="{E8D110AD-D875-CFCF-127A-348B248CE50E}"/>
              </a:ext>
            </a:extLst>
          </p:cNvPr>
          <p:cNvSpPr>
            <a:spLocks noGrp="1"/>
          </p:cNvSpPr>
          <p:nvPr>
            <p:ph idx="1"/>
          </p:nvPr>
        </p:nvSpPr>
        <p:spPr>
          <a:xfrm>
            <a:off x="557999" y="1799999"/>
            <a:ext cx="10676058" cy="4865977"/>
          </a:xfrm>
        </p:spPr>
        <p:txBody>
          <a:bodyPr>
            <a:normAutofit fontScale="70000" lnSpcReduction="20000"/>
          </a:bodyPr>
          <a:lstStyle/>
          <a:p>
            <a:pPr marL="342900" indent="-342900">
              <a:lnSpc>
                <a:spcPct val="130000"/>
              </a:lnSpc>
              <a:buFont typeface="Arial" panose="020B0604020202020204" pitchFamily="34" charset="0"/>
              <a:buChar char="•"/>
              <a:tabLst>
                <a:tab pos="457200" algn="l"/>
              </a:tabLst>
            </a:pPr>
            <a:r>
              <a:rPr lang="en-US" sz="1800" dirty="0">
                <a:effectLst/>
                <a:ea typeface="MyriadPro-Regular"/>
                <a:cs typeface="Times New Roman" panose="02020603050405020304" pitchFamily="18" charset="0"/>
              </a:rPr>
              <a:t>Seguro Ciudadano Internacional. Sistema sanitario en Italia - </a:t>
            </a:r>
            <a:r>
              <a:rPr lang="en-US" sz="1800" dirty="0" err="1">
                <a:effectLst/>
                <a:ea typeface="MyriadPro-Regular"/>
                <a:cs typeface="Times New Roman" panose="02020603050405020304" pitchFamily="18" charset="0"/>
              </a:rPr>
              <a:t>Servizio Sanitario </a:t>
            </a:r>
            <a:r>
              <a:rPr lang="en-US" sz="1800" dirty="0">
                <a:effectLst/>
                <a:ea typeface="MyriadPro-Regular"/>
                <a:cs typeface="Times New Roman" panose="02020603050405020304" pitchFamily="18" charset="0"/>
              </a:rPr>
              <a:t>Nazionale. Consultado el </a:t>
            </a:r>
            <a:r>
              <a:rPr lang="en-GB" sz="1800" dirty="0">
                <a:ea typeface="MyriadPro-Regular"/>
                <a:cs typeface="Times New Roman" panose="02020603050405020304" pitchFamily="18" charset="0"/>
              </a:rPr>
              <a:t>23</a:t>
            </a:r>
            <a:r>
              <a:rPr lang="en-GB" sz="1800" dirty="0">
                <a:effectLst/>
                <a:ea typeface="MyriadPro-Regular"/>
                <a:cs typeface="Times New Roman" panose="02020603050405020304" pitchFamily="18" charset="0"/>
              </a:rPr>
              <a:t>.02.24. </a:t>
            </a:r>
            <a:r>
              <a:rPr lang="en-US" sz="1800" dirty="0">
                <a:effectLst/>
                <a:ea typeface="MyriadPro-Regular"/>
                <a:cs typeface="Times New Roman" panose="02020603050405020304" pitchFamily="18" charset="0"/>
              </a:rPr>
              <a:t>de: </a:t>
            </a:r>
            <a:r>
              <a:rPr lang="en-US" sz="1800" u="sng" dirty="0">
                <a:solidFill>
                  <a:srgbClr val="0563C1"/>
                </a:solidFill>
                <a:ea typeface="MyriadPro-Regular"/>
                <a:cs typeface="Times New Roman" panose="02020603050405020304" pitchFamily="18" charset="0"/>
              </a:rPr>
              <a:t>https://www.internationalinsurance.com/health/systems/italy.php</a:t>
            </a:r>
            <a:endParaRPr lang="de-DE" sz="1800" dirty="0">
              <a:effectLst/>
              <a:ea typeface="MyriadPro-Regular"/>
              <a:cs typeface="Times New Roman" panose="02020603050405020304" pitchFamily="18" charset="0"/>
            </a:endParaRPr>
          </a:p>
          <a:p>
            <a:pPr marL="342900" lvl="0" indent="-342900">
              <a:lnSpc>
                <a:spcPct val="130000"/>
              </a:lnSpc>
              <a:buFont typeface="Arial" panose="020B0604020202020204" pitchFamily="34" charset="0"/>
              <a:buChar char="•"/>
              <a:tabLst>
                <a:tab pos="457200" algn="l"/>
              </a:tabLst>
            </a:pPr>
            <a:r>
              <a:rPr lang="en-US" sz="1800" dirty="0">
                <a:effectLst/>
                <a:ea typeface="MyriadPro-Regular"/>
                <a:cs typeface="Times New Roman" panose="02020603050405020304" pitchFamily="18" charset="0"/>
              </a:rPr>
              <a:t>The Commonwealth Fund. Perfiles de los sistemas sanitarios internacionales, Italia. Consultado el 23.02.24. </a:t>
            </a:r>
            <a:r>
              <a:rPr lang="en-US" sz="1800" u="sng" dirty="0">
                <a:solidFill>
                  <a:srgbClr val="0563C1"/>
                </a:solidFill>
                <a:ea typeface="MyriadPro-Regular"/>
                <a:cs typeface="Times New Roman" panose="02020603050405020304" pitchFamily="18" charset="0"/>
              </a:rPr>
              <a:t>https://www.commonwealthfund.org/international-health-policy-center/countries/italy.</a:t>
            </a:r>
            <a:endParaRPr lang="de-DE" sz="1800" dirty="0">
              <a:effectLst/>
              <a:ea typeface="MyriadPro-Regular"/>
              <a:cs typeface="Times New Roman" panose="02020603050405020304" pitchFamily="18" charset="0"/>
            </a:endParaRPr>
          </a:p>
          <a:p>
            <a:pPr marL="342900" indent="-342900">
              <a:lnSpc>
                <a:spcPct val="130000"/>
              </a:lnSpc>
              <a:buFont typeface="Arial" panose="020B0604020202020204" pitchFamily="34" charset="0"/>
              <a:buChar char="•"/>
              <a:tabLst>
                <a:tab pos="457200" algn="l"/>
              </a:tabLst>
            </a:pPr>
            <a:r>
              <a:rPr lang="en-US" sz="1800" dirty="0">
                <a:ea typeface="MyriadPro-Regular"/>
                <a:cs typeface="Times New Roman" panose="02020603050405020304" pitchFamily="18" charset="0"/>
              </a:rPr>
              <a:t>E. </a:t>
            </a:r>
            <a:r>
              <a:rPr lang="en-US" sz="1800" dirty="0" err="1">
                <a:effectLst/>
                <a:ea typeface="MyriadPro-Regular"/>
                <a:cs typeface="Times New Roman" panose="02020603050405020304" pitchFamily="18" charset="0"/>
              </a:rPr>
              <a:t>Maietti</a:t>
            </a:r>
            <a:r>
              <a:rPr lang="en-US" sz="1800" dirty="0">
                <a:effectLst/>
                <a:ea typeface="MyriadPro-Regular"/>
                <a:cs typeface="Times New Roman" panose="02020603050405020304" pitchFamily="18" charset="0"/>
              </a:rPr>
              <a:t>, </a:t>
            </a:r>
            <a:r>
              <a:rPr lang="en-US" sz="1800" dirty="0">
                <a:ea typeface="MyriadPro-Regular"/>
                <a:cs typeface="Times New Roman" panose="02020603050405020304" pitchFamily="18" charset="0"/>
              </a:rPr>
              <a:t>F</a:t>
            </a:r>
            <a:r>
              <a:rPr lang="en-US" sz="1800" dirty="0">
                <a:effectLst/>
                <a:ea typeface="MyriadPro-Regular"/>
                <a:cs typeface="Times New Roman" panose="02020603050405020304" pitchFamily="18" charset="0"/>
              </a:rPr>
              <a:t>. </a:t>
            </a:r>
            <a:r>
              <a:rPr lang="en-US" sz="1800" dirty="0" err="1">
                <a:effectLst/>
                <a:ea typeface="MyriadPro-Regular"/>
                <a:cs typeface="Times New Roman" panose="02020603050405020304" pitchFamily="18" charset="0"/>
              </a:rPr>
              <a:t>Sanmarchi</a:t>
            </a:r>
            <a:r>
              <a:rPr lang="en-US" sz="1800" dirty="0">
                <a:effectLst/>
                <a:ea typeface="MyriadPro-Regular"/>
                <a:cs typeface="Times New Roman" panose="02020603050405020304" pitchFamily="18" charset="0"/>
              </a:rPr>
              <a:t>, </a:t>
            </a:r>
            <a:r>
              <a:rPr lang="en-US" sz="1800" dirty="0">
                <a:ea typeface="MyriadPro-Regular"/>
                <a:cs typeface="Times New Roman" panose="02020603050405020304" pitchFamily="18" charset="0"/>
              </a:rPr>
              <a:t>F</a:t>
            </a:r>
            <a:r>
              <a:rPr lang="en-US" sz="1800" dirty="0">
                <a:effectLst/>
                <a:ea typeface="MyriadPro-Regular"/>
                <a:cs typeface="Times New Roman" panose="02020603050405020304" pitchFamily="18" charset="0"/>
              </a:rPr>
              <a:t>. Toth, C. de Pietro, M.P. </a:t>
            </a:r>
            <a:r>
              <a:rPr lang="en-US" sz="1800" dirty="0" err="1">
                <a:effectLst/>
                <a:ea typeface="MyriadPro-Regular"/>
                <a:cs typeface="Times New Roman" panose="02020603050405020304" pitchFamily="18" charset="0"/>
              </a:rPr>
              <a:t>Fantini</a:t>
            </a:r>
            <a:r>
              <a:rPr lang="en-US" sz="1800" dirty="0">
                <a:effectLst/>
                <a:ea typeface="MyriadPro-Regular"/>
                <a:cs typeface="Times New Roman" panose="02020603050405020304" pitchFamily="18" charset="0"/>
              </a:rPr>
              <a:t>, D. </a:t>
            </a:r>
            <a:r>
              <a:rPr lang="en-US" sz="1800" dirty="0" err="1">
                <a:effectLst/>
                <a:ea typeface="MyriadPro-Regular"/>
                <a:cs typeface="Times New Roman" panose="02020603050405020304" pitchFamily="18" charset="0"/>
              </a:rPr>
              <a:t>Golinelli</a:t>
            </a:r>
            <a:r>
              <a:rPr lang="en-US" sz="1800" dirty="0">
                <a:effectLst/>
                <a:ea typeface="MyriadPro-Regular"/>
                <a:cs typeface="Times New Roman" panose="02020603050405020304" pitchFamily="18" charset="0"/>
              </a:rPr>
              <a:t>. </a:t>
            </a:r>
            <a:r>
              <a:rPr lang="en-US" sz="1800" dirty="0">
                <a:ea typeface="MyriadPro-Regular"/>
                <a:cs typeface="Times New Roman" panose="02020603050405020304" pitchFamily="18" charset="0"/>
              </a:rPr>
              <a:t>29 </a:t>
            </a:r>
            <a:r>
              <a:rPr lang="en-US" sz="1800" dirty="0">
                <a:effectLst/>
                <a:ea typeface="MyriadPro-Regular"/>
                <a:cs typeface="Times New Roman" panose="02020603050405020304" pitchFamily="18" charset="0"/>
              </a:rPr>
              <a:t>de mayo de 2023. </a:t>
            </a:r>
            <a:r>
              <a:rPr lang="en-US" sz="1800" dirty="0"/>
              <a:t>Cambios en la </a:t>
            </a:r>
            <a:r>
              <a:rPr lang="en-US" sz="1800" dirty="0" err="1"/>
              <a:t>utilización de </a:t>
            </a:r>
            <a:r>
              <a:rPr lang="en-US" sz="1800" dirty="0"/>
              <a:t>los servicios sanitarios privados y el acceso al Servicio Nacional de Salud italiano entre 2006 y 2019: un estudio comparativo transversal</a:t>
            </a:r>
            <a:r>
              <a:rPr lang="en-US" sz="1800" dirty="0">
                <a:effectLst/>
                <a:ea typeface="MyriadPro-Regular"/>
                <a:cs typeface="Times New Roman" panose="02020603050405020304" pitchFamily="18" charset="0"/>
              </a:rPr>
              <a:t>. Biblioteca Nacional de </a:t>
            </a:r>
            <a:r>
              <a:rPr lang="en-US" sz="1800" dirty="0">
                <a:ea typeface="MyriadPro-Regular"/>
                <a:cs typeface="Times New Roman" panose="02020603050405020304" pitchFamily="18" charset="0"/>
              </a:rPr>
              <a:t>Medicina. Consultado el 23.02.24. de: </a:t>
            </a:r>
            <a:r>
              <a:rPr lang="en-US" sz="1800" dirty="0">
                <a:ea typeface="MyriadPro-Regular"/>
                <a:cs typeface="Times New Roman" panose="02020603050405020304" pitchFamily="18" charset="0"/>
                <a:hlinkClick r:id="rId3"/>
              </a:rPr>
              <a:t>https:</a:t>
            </a:r>
            <a:r>
              <a:rPr lang="en-US" sz="1800" dirty="0">
                <a:ea typeface="MyriadPro-Regular"/>
                <a:cs typeface="Times New Roman" panose="02020603050405020304" pitchFamily="18" charset="0"/>
              </a:rPr>
              <a:t>//www.ncbi.nlm.nih.gov/pmc/articles/PMC10230335/ </a:t>
            </a:r>
            <a:endParaRPr lang="de-DE" sz="1800" dirty="0">
              <a:effectLst/>
              <a:ea typeface="MyriadPro-Regular"/>
              <a:cs typeface="Times New Roman" panose="02020603050405020304" pitchFamily="18" charset="0"/>
            </a:endParaRPr>
          </a:p>
          <a:p>
            <a:pPr marL="342900" lvl="0" indent="-342900">
              <a:lnSpc>
                <a:spcPct val="130000"/>
              </a:lnSpc>
              <a:buFont typeface="Arial" panose="020B0604020202020204" pitchFamily="34" charset="0"/>
              <a:buChar char="•"/>
              <a:tabLst>
                <a:tab pos="457200" algn="l"/>
              </a:tabLst>
            </a:pPr>
            <a:r>
              <a:rPr lang="en-US" sz="1800" dirty="0">
                <a:effectLst/>
                <a:ea typeface="MyriadPro-Regular"/>
                <a:cs typeface="Times New Roman" panose="02020603050405020304" pitchFamily="18" charset="0"/>
              </a:rPr>
              <a:t>Comisión Europea. Empleo, Asuntos Sociales e Inclusión. Italia - Servicios sanitarios. Consultado el 23.02.24. </a:t>
            </a:r>
            <a:r>
              <a:rPr lang="en-US" sz="1800" u="sng" dirty="0">
                <a:solidFill>
                  <a:srgbClr val="0563C1"/>
                </a:solidFill>
                <a:ea typeface="MyriadPro-Regular"/>
                <a:cs typeface="Times New Roman" panose="02020603050405020304" pitchFamily="18" charset="0"/>
              </a:rPr>
              <a:t>https://ec.europa.eu/social/main.jsp?catId=1116&amp;langId=en&amp;intPageId=4619.</a:t>
            </a:r>
            <a:endParaRPr lang="de-DE" sz="1800" dirty="0">
              <a:effectLst/>
              <a:ea typeface="MyriadPro-Regular"/>
              <a:cs typeface="Times New Roman" panose="02020603050405020304" pitchFamily="18" charset="0"/>
            </a:endParaRPr>
          </a:p>
          <a:p>
            <a:pPr marL="342900" lvl="0" indent="-342900">
              <a:lnSpc>
                <a:spcPct val="130000"/>
              </a:lnSpc>
              <a:buFont typeface="Arial" panose="020B0604020202020204" pitchFamily="34" charset="0"/>
              <a:buChar char="•"/>
              <a:tabLst>
                <a:tab pos="457200" algn="l"/>
              </a:tabLst>
            </a:pPr>
            <a:r>
              <a:rPr lang="en-US" sz="1800" dirty="0" err="1">
                <a:effectLst/>
                <a:ea typeface="MyriadPro-Regular"/>
                <a:cs typeface="Times New Roman" panose="02020603050405020304" pitchFamily="18" charset="0"/>
              </a:rPr>
              <a:t>Azienda </a:t>
            </a:r>
            <a:r>
              <a:rPr lang="en-US" sz="1800" dirty="0">
                <a:effectLst/>
                <a:ea typeface="MyriadPro-Regular"/>
                <a:cs typeface="Times New Roman" panose="02020603050405020304" pitchFamily="18" charset="0"/>
              </a:rPr>
              <a:t>USL Toscana Centro. 2024. </a:t>
            </a:r>
            <a:r>
              <a:rPr lang="it-IT" sz="1800" dirty="0"/>
              <a:t>Guida all'accesso ai servizi sanitari - Health Services - </a:t>
            </a:r>
            <a:r>
              <a:rPr lang="it-IT" sz="1800" dirty="0" err="1"/>
              <a:t>Servicios Sanitarios </a:t>
            </a:r>
            <a:r>
              <a:rPr lang="it-IT" sz="1800" dirty="0"/>
              <a:t>- </a:t>
            </a:r>
            <a:r>
              <a:rPr lang="it-IT" sz="1800" dirty="0" err="1"/>
              <a:t>Shërbimi Shëndetësor </a:t>
            </a:r>
            <a:r>
              <a:rPr lang="it-IT" sz="1800" dirty="0"/>
              <a:t>- </a:t>
            </a:r>
            <a:r>
              <a:rPr lang="ja-JP" altLang="it-IT" sz="1800" dirty="0"/>
              <a:t>医疗服务 </a:t>
            </a:r>
            <a:r>
              <a:rPr lang="as-IN" sz="1800" dirty="0"/>
              <a:t>শাখাগুলা </a:t>
            </a:r>
            <a:r>
              <a:rPr lang="ar-AE" sz="1800" dirty="0"/>
              <a:t>صحت کی خدمات خدمات صحية </a:t>
            </a:r>
            <a:r>
              <a:rPr lang="en-US" sz="1800" dirty="0">
                <a:effectLst/>
                <a:ea typeface="MyriadPro-Regular"/>
                <a:cs typeface="Times New Roman" panose="02020603050405020304" pitchFamily="18" charset="0"/>
              </a:rPr>
              <a:t>. Consultado el </a:t>
            </a:r>
            <a:r>
              <a:rPr lang="en-US" sz="1800" dirty="0">
                <a:ea typeface="MyriadPro-Regular"/>
                <a:cs typeface="Times New Roman" panose="02020603050405020304" pitchFamily="18" charset="0"/>
              </a:rPr>
              <a:t>13.03.24. de: </a:t>
            </a:r>
            <a:r>
              <a:rPr lang="en-US" sz="1800" dirty="0">
                <a:ea typeface="MyriadPro-Regular"/>
                <a:cs typeface="Times New Roman" panose="02020603050405020304" pitchFamily="18" charset="0"/>
                <a:hlinkClick r:id="rId4"/>
              </a:rPr>
              <a:t>https:</a:t>
            </a:r>
            <a:r>
              <a:rPr lang="en-US" sz="1800" dirty="0">
                <a:ea typeface="MyriadPro-Regular"/>
                <a:cs typeface="Times New Roman" panose="02020603050405020304" pitchFamily="18" charset="0"/>
              </a:rPr>
              <a:t>//www.uslcentro.toscana.it/index.php/altri-servizi/assistenza-italiani-all-estero-e-stranieri-in-italia/34976-progetto-eulim-modalita-di-accesso-ai-servizi-sanitari </a:t>
            </a:r>
          </a:p>
          <a:p>
            <a:pPr marL="342900" lvl="0" indent="-342900">
              <a:lnSpc>
                <a:spcPct val="130000"/>
              </a:lnSpc>
              <a:buFont typeface="Arial" panose="020B0604020202020204" pitchFamily="34" charset="0"/>
              <a:buChar char="•"/>
              <a:tabLst>
                <a:tab pos="457200" algn="l"/>
              </a:tabLst>
            </a:pPr>
            <a:r>
              <a:rPr lang="en-US" sz="1800" dirty="0">
                <a:cs typeface="Times New Roman" panose="02020603050405020304" pitchFamily="18" charset="0"/>
              </a:rPr>
              <a:t>E. Vitale, R. </a:t>
            </a:r>
            <a:r>
              <a:rPr lang="en-US" sz="1800" dirty="0" err="1">
                <a:cs typeface="Times New Roman" panose="02020603050405020304" pitchFamily="18" charset="0"/>
              </a:rPr>
              <a:t>Lupo</a:t>
            </a:r>
            <a:r>
              <a:rPr lang="en-US" sz="1800" dirty="0">
                <a:cs typeface="Times New Roman" panose="02020603050405020304" pitchFamily="18" charset="0"/>
              </a:rPr>
              <a:t>, A. </a:t>
            </a:r>
            <a:r>
              <a:rPr lang="en-US" sz="1800" dirty="0" err="1">
                <a:cs typeface="Times New Roman" panose="02020603050405020304" pitchFamily="18" charset="0"/>
              </a:rPr>
              <a:t>Calabrò</a:t>
            </a:r>
            <a:r>
              <a:rPr lang="en-US" sz="1800" dirty="0">
                <a:cs typeface="Times New Roman" panose="02020603050405020304" pitchFamily="18" charset="0"/>
              </a:rPr>
              <a:t>, F. </a:t>
            </a:r>
            <a:r>
              <a:rPr lang="en-US" sz="1800" dirty="0" err="1">
                <a:cs typeface="Times New Roman" panose="02020603050405020304" pitchFamily="18" charset="0"/>
              </a:rPr>
              <a:t>Ilari</a:t>
            </a:r>
            <a:r>
              <a:rPr lang="en-US" sz="1800" dirty="0">
                <a:cs typeface="Times New Roman" panose="02020603050405020304" pitchFamily="18" charset="0"/>
              </a:rPr>
              <a:t>, A. </a:t>
            </a:r>
            <a:r>
              <a:rPr lang="en-US" sz="1800" dirty="0" err="1">
                <a:cs typeface="Times New Roman" panose="02020603050405020304" pitchFamily="18" charset="0"/>
              </a:rPr>
              <a:t>Lezzi</a:t>
            </a:r>
            <a:r>
              <a:rPr lang="en-US" sz="1800" dirty="0">
                <a:cs typeface="Times New Roman" panose="02020603050405020304" pitchFamily="18" charset="0"/>
              </a:rPr>
              <a:t>, S. </a:t>
            </a:r>
            <a:r>
              <a:rPr lang="en-US" sz="1800" dirty="0" err="1">
                <a:cs typeface="Times New Roman" panose="02020603050405020304" pitchFamily="18" charset="0"/>
              </a:rPr>
              <a:t>Zacchino</a:t>
            </a:r>
            <a:r>
              <a:rPr lang="en-US" sz="1800" dirty="0">
                <a:cs typeface="Times New Roman" panose="02020603050405020304" pitchFamily="18" charset="0"/>
              </a:rPr>
              <a:t>, S. </a:t>
            </a:r>
            <a:r>
              <a:rPr lang="en-US" sz="1800" dirty="0" err="1">
                <a:cs typeface="Times New Roman" panose="02020603050405020304" pitchFamily="18" charset="0"/>
              </a:rPr>
              <a:t>Vergori</a:t>
            </a:r>
            <a:r>
              <a:rPr lang="en-US" sz="1800" dirty="0">
                <a:cs typeface="Times New Roman" panose="02020603050405020304" pitchFamily="18" charset="0"/>
              </a:rPr>
              <a:t>, G. </a:t>
            </a:r>
            <a:r>
              <a:rPr lang="en-US" sz="1800" dirty="0" err="1">
                <a:cs typeface="Times New Roman" panose="02020603050405020304" pitchFamily="18" charset="0"/>
              </a:rPr>
              <a:t>Chetta</a:t>
            </a:r>
            <a:r>
              <a:rPr lang="en-US" sz="1800" dirty="0">
                <a:cs typeface="Times New Roman" panose="02020603050405020304" pitchFamily="18" charset="0"/>
              </a:rPr>
              <a:t>, S. Latina, A. Benedetto, P. </a:t>
            </a:r>
            <a:r>
              <a:rPr lang="en-US" sz="1800" dirty="0" err="1">
                <a:cs typeface="Times New Roman" panose="02020603050405020304" pitchFamily="18" charset="0"/>
              </a:rPr>
              <a:t>Lezzi</a:t>
            </a:r>
            <a:r>
              <a:rPr lang="en-US" sz="1800" dirty="0">
                <a:cs typeface="Times New Roman" panose="02020603050405020304" pitchFamily="18" charset="0"/>
              </a:rPr>
              <a:t>, L. Conte. 26 de octubre de 2022. Salud transcultural: actitudes, percepciones y conocimientos de las enfermeras italianas. An observational study. Biblioteca Nacional de Medicina. Consultado el 23.02.24. de: </a:t>
            </a:r>
            <a:r>
              <a:rPr lang="en-US" sz="1800" dirty="0">
                <a:cs typeface="Times New Roman" panose="02020603050405020304" pitchFamily="18" charset="0"/>
                <a:hlinkClick r:id="rId5"/>
              </a:rPr>
              <a:t>https:</a:t>
            </a:r>
            <a:r>
              <a:rPr lang="en-US" sz="1800" dirty="0">
                <a:cs typeface="Times New Roman" panose="02020603050405020304" pitchFamily="18" charset="0"/>
              </a:rPr>
              <a:t>//www.ncbi.nlm.nih.gov/pmc/articles/PMC9686168/ </a:t>
            </a:r>
          </a:p>
          <a:p>
            <a:pPr marL="342900" lvl="0" indent="-342900">
              <a:lnSpc>
                <a:spcPct val="130000"/>
              </a:lnSpc>
              <a:buFont typeface="Arial" panose="020B0604020202020204" pitchFamily="34" charset="0"/>
              <a:buChar char="•"/>
              <a:tabLst>
                <a:tab pos="457200" algn="l"/>
              </a:tabLst>
            </a:pPr>
            <a:r>
              <a:rPr lang="de-DE" sz="1800" dirty="0"/>
              <a:t>Refugee.info </a:t>
            </a:r>
            <a:r>
              <a:rPr lang="de-DE" sz="1800" dirty="0" err="1"/>
              <a:t>Italia</a:t>
            </a:r>
            <a:r>
              <a:rPr lang="de-DE" sz="1800" dirty="0"/>
              <a:t>. </a:t>
            </a:r>
            <a:r>
              <a:rPr lang="de-DE" sz="1800" dirty="0" err="1"/>
              <a:t>Su derecho a la asistencia sanitaria pública</a:t>
            </a:r>
            <a:r>
              <a:rPr lang="de-DE" sz="1800" dirty="0"/>
              <a:t>. 12.06.2023. </a:t>
            </a:r>
            <a:r>
              <a:rPr lang="de-DE" sz="1800" dirty="0" err="1"/>
              <a:t>Consultado </a:t>
            </a:r>
            <a:r>
              <a:rPr lang="de-DE" sz="1800" dirty="0"/>
              <a:t>el 23.02.24</a:t>
            </a:r>
            <a:r>
              <a:rPr lang="de-DE" sz="1800" dirty="0">
                <a:hlinkClick r:id="rId6"/>
              </a:rPr>
              <a:t>. </a:t>
            </a:r>
            <a:r>
              <a:rPr lang="de-DE" sz="1800" dirty="0"/>
              <a:t>https://italy.refugee.info/en-us/articles/5388954753175. </a:t>
            </a:r>
          </a:p>
        </p:txBody>
      </p:sp>
    </p:spTree>
    <p:extLst>
      <p:ext uri="{BB962C8B-B14F-4D97-AF65-F5344CB8AC3E}">
        <p14:creationId xmlns:p14="http://schemas.microsoft.com/office/powerpoint/2010/main" val="426143901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72FC4-D606-1527-A429-F48572EC9FF6}"/>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088103C6-1B93-1818-CA79-8C52A418C8B1}"/>
              </a:ext>
            </a:extLst>
          </p:cNvPr>
          <p:cNvSpPr>
            <a:spLocks noGrp="1"/>
          </p:cNvSpPr>
          <p:nvPr>
            <p:ph type="title"/>
          </p:nvPr>
        </p:nvSpPr>
        <p:spPr/>
        <p:txBody>
          <a:bodyPr/>
          <a:lstStyle/>
          <a:p>
            <a:r>
              <a:rPr lang="it-IT" sz="2800" dirty="0" err="1">
                <a:solidFill>
                  <a:srgbClr val="C01E24"/>
                </a:solidFill>
              </a:rPr>
              <a:t>Referencias </a:t>
            </a:r>
            <a:r>
              <a:rPr lang="it-IT" dirty="0">
                <a:solidFill>
                  <a:srgbClr val="C01E24"/>
                </a:solidFill>
              </a:rPr>
              <a:t>y </a:t>
            </a:r>
            <a:r>
              <a:rPr lang="hr-HR" sz="2800" dirty="0">
                <a:solidFill>
                  <a:srgbClr val="C01E24"/>
                </a:solidFill>
              </a:rPr>
              <a:t>lecturas complementarias </a:t>
            </a:r>
            <a:r>
              <a:rPr lang="en-GB" sz="2800" dirty="0">
                <a:solidFill>
                  <a:srgbClr val="C01E24"/>
                </a:solidFill>
              </a:rPr>
              <a:t>en español</a:t>
            </a:r>
            <a:endParaRPr lang="el-GR" dirty="0"/>
          </a:p>
        </p:txBody>
      </p:sp>
      <p:sp>
        <p:nvSpPr>
          <p:cNvPr id="6" name="Textplatzhalter 5">
            <a:extLst>
              <a:ext uri="{FF2B5EF4-FFF2-40B4-BE49-F238E27FC236}">
                <a16:creationId xmlns:a16="http://schemas.microsoft.com/office/drawing/2014/main" id="{3E258EE5-9D3B-E31E-6EA9-DA65DD9BC97B}"/>
              </a:ext>
            </a:extLst>
          </p:cNvPr>
          <p:cNvSpPr>
            <a:spLocks noGrp="1"/>
          </p:cNvSpPr>
          <p:nvPr>
            <p:ph idx="1"/>
          </p:nvPr>
        </p:nvSpPr>
        <p:spPr>
          <a:xfrm>
            <a:off x="557999" y="1799999"/>
            <a:ext cx="10676058" cy="4865977"/>
          </a:xfrm>
        </p:spPr>
        <p:txBody>
          <a:bodyPr>
            <a:normAutofit fontScale="70000" lnSpcReduction="20000"/>
          </a:bodyPr>
          <a:lstStyle/>
          <a:p>
            <a:pPr marL="342900" indent="-342900">
              <a:lnSpc>
                <a:spcPct val="130000"/>
              </a:lnSpc>
              <a:tabLst>
                <a:tab pos="457200" algn="l"/>
              </a:tabLst>
            </a:pPr>
            <a:r>
              <a:rPr lang="en-US" sz="2400" dirty="0" err="1">
                <a:ea typeface="MyriadPro-Regular"/>
                <a:cs typeface="Times New Roman" panose="02020603050405020304" pitchFamily="18" charset="0"/>
              </a:rPr>
              <a:t>Doctoralia</a:t>
            </a:r>
            <a:r>
              <a:rPr lang="en-US" sz="2400" dirty="0">
                <a:ea typeface="MyriadPro-Regular"/>
                <a:cs typeface="Times New Roman" panose="02020603050405020304" pitchFamily="18" charset="0"/>
              </a:rPr>
              <a:t>. 2019. Información de la app en Google Play. Consultado el 12.03.2024. https://play.google.com/store/apps/details?id=es.doctoralia&amp;hl=es </a:t>
            </a:r>
          </a:p>
          <a:p>
            <a:pPr marL="342900" indent="-342900">
              <a:lnSpc>
                <a:spcPct val="130000"/>
              </a:lnSpc>
              <a:tabLst>
                <a:tab pos="457200" algn="l"/>
              </a:tabLst>
            </a:pPr>
            <a:r>
              <a:rPr lang="en-US" sz="2400" dirty="0">
                <a:ea typeface="MyriadPro-Regular"/>
                <a:cs typeface="Times New Roman" panose="02020603050405020304" pitchFamily="18" charset="0"/>
              </a:rPr>
              <a:t>Observatorio Europeo de Sistemas y Políticas de Salud. 2018. </a:t>
            </a:r>
            <a:r>
              <a:rPr lang="en-US" sz="2400" i="1" dirty="0">
                <a:ea typeface="MyriadPro-Regular"/>
                <a:cs typeface="Times New Roman" panose="02020603050405020304" pitchFamily="18" charset="0"/>
              </a:rPr>
              <a:t>España Revisión del sistema sanitario</a:t>
            </a:r>
            <a:r>
              <a:rPr lang="en-US" sz="2400" dirty="0">
                <a:ea typeface="MyriadPro-Regular"/>
                <a:cs typeface="Times New Roman" panose="02020603050405020304" pitchFamily="18" charset="0"/>
              </a:rPr>
              <a:t>. Sobre sistemas sanitarios en transición, 20 (2). Retrieved 12.03.23 from: https://iris.who</a:t>
            </a:r>
            <a:r>
              <a:rPr lang="en-US" sz="2400" dirty="0">
                <a:ea typeface="MyriadPro-Regular"/>
                <a:cs typeface="Times New Roman" panose="02020603050405020304" pitchFamily="18" charset="0"/>
                <a:hlinkClick r:id="rId3"/>
              </a:rPr>
              <a:t>.int/bitstream/handle/10665/330195/HiT-20-2-2018-eng.pdf?sequence=11</a:t>
            </a:r>
            <a:endParaRPr lang="en-US" sz="2400" dirty="0">
              <a:ea typeface="MyriadPro-Regular"/>
              <a:cs typeface="Times New Roman" panose="02020603050405020304" pitchFamily="18" charset="0"/>
            </a:endParaRPr>
          </a:p>
          <a:p>
            <a:pPr marL="342900" indent="-342900">
              <a:lnSpc>
                <a:spcPct val="130000"/>
              </a:lnSpc>
              <a:tabLst>
                <a:tab pos="457200" algn="l"/>
              </a:tabLst>
            </a:pPr>
            <a:r>
              <a:rPr lang="en-US" sz="2400" dirty="0" err="1">
                <a:ea typeface="MyriadPro-Regular"/>
                <a:cs typeface="Times New Roman" panose="02020603050405020304" pitchFamily="18" charset="0"/>
              </a:rPr>
              <a:t>Generalitat Valenciana</a:t>
            </a:r>
            <a:r>
              <a:rPr lang="en-US" sz="2400" dirty="0">
                <a:ea typeface="MyriadPro-Regular"/>
                <a:cs typeface="Times New Roman" panose="02020603050405020304" pitchFamily="18" charset="0"/>
              </a:rPr>
              <a:t>. 2023. APP GVA + Salut. </a:t>
            </a:r>
            <a:r>
              <a:rPr lang="en-US" sz="2400" dirty="0" err="1">
                <a:ea typeface="MyriadPro-Regular"/>
                <a:cs typeface="Times New Roman" panose="02020603050405020304" pitchFamily="18" charset="0"/>
              </a:rPr>
              <a:t>Guía Rápida</a:t>
            </a:r>
            <a:r>
              <a:rPr lang="en-US" sz="2400" dirty="0">
                <a:ea typeface="MyriadPro-Regular"/>
                <a:cs typeface="Times New Roman" panose="02020603050405020304" pitchFamily="18" charset="0"/>
              </a:rPr>
              <a:t>. Consultado el 12.03.24. de: </a:t>
            </a:r>
            <a:r>
              <a:rPr lang="en-US" sz="2400" dirty="0">
                <a:ea typeface="MyriadPro-Regular"/>
                <a:cs typeface="Times New Roman" panose="02020603050405020304" pitchFamily="18" charset="0"/>
                <a:hlinkClick r:id="rId4"/>
              </a:rPr>
              <a:t>https://www.san.gva.es/documents/d/app-gva-mes-salut/guia_app_gva_salut_v7_cas-pdf</a:t>
            </a:r>
            <a:endParaRPr lang="en-US" sz="2400" dirty="0">
              <a:ea typeface="MyriadPro-Regular"/>
              <a:cs typeface="Times New Roman" panose="02020603050405020304" pitchFamily="18" charset="0"/>
            </a:endParaRPr>
          </a:p>
          <a:p>
            <a:pPr marL="342900" indent="-342900">
              <a:lnSpc>
                <a:spcPct val="130000"/>
              </a:lnSpc>
              <a:tabLst>
                <a:tab pos="457200" algn="l"/>
              </a:tabLst>
            </a:pPr>
            <a:r>
              <a:rPr lang="en-US" sz="2400" dirty="0">
                <a:ea typeface="MyriadPro-Regular"/>
                <a:cs typeface="Times New Roman" panose="02020603050405020304" pitchFamily="18" charset="0"/>
              </a:rPr>
              <a:t>Instituto de Información Sanitaria. 2009. Historia Clínica Electrónica del Sistema Nacional de Salud. Consultado el 12.03.24. de: </a:t>
            </a:r>
            <a:r>
              <a:rPr lang="en-US" sz="2400" dirty="0">
                <a:ea typeface="MyriadPro-Regular"/>
                <a:cs typeface="Times New Roman" panose="02020603050405020304" pitchFamily="18" charset="0"/>
                <a:hlinkClick r:id="rId5"/>
              </a:rPr>
              <a:t>https://www.sanidad.gob.es/organizacion/sns/planCalidadSNS/docs/HCDSNS_Castellano.pdf</a:t>
            </a:r>
            <a:endParaRPr lang="en-US" sz="2400" dirty="0">
              <a:ea typeface="MyriadPro-Regular"/>
              <a:cs typeface="Times New Roman" panose="02020603050405020304" pitchFamily="18" charset="0"/>
            </a:endParaRPr>
          </a:p>
          <a:p>
            <a:pPr>
              <a:lnSpc>
                <a:spcPct val="130000"/>
              </a:lnSpc>
              <a:tabLst>
                <a:tab pos="457200" algn="l"/>
              </a:tabLst>
            </a:pPr>
            <a:r>
              <a:rPr lang="en-US" sz="2400" dirty="0">
                <a:effectLst/>
                <a:ea typeface="MyriadPro-Regular"/>
                <a:cs typeface="Times New Roman" panose="02020603050405020304" pitchFamily="18" charset="0"/>
              </a:rPr>
              <a:t>La </a:t>
            </a:r>
            <a:r>
              <a:rPr lang="en-US" sz="2400" dirty="0" err="1">
                <a:effectLst/>
                <a:ea typeface="MyriadPro-Regular"/>
                <a:cs typeface="Times New Roman" panose="02020603050405020304" pitchFamily="18" charset="0"/>
              </a:rPr>
              <a:t>Moncloa</a:t>
            </a:r>
            <a:r>
              <a:rPr lang="en-US" sz="2400" dirty="0">
                <a:effectLst/>
                <a:ea typeface="MyriadPro-Regular"/>
                <a:cs typeface="Times New Roman" panose="02020603050405020304" pitchFamily="18" charset="0"/>
              </a:rPr>
              <a:t>. 2023. La sanidad en España. Consultado el 12.03.24. de: </a:t>
            </a:r>
            <a:r>
              <a:rPr lang="en-US" sz="2400" dirty="0">
                <a:effectLst/>
                <a:ea typeface="MyriadPro-Regular"/>
                <a:cs typeface="Times New Roman" panose="02020603050405020304" pitchFamily="18" charset="0"/>
                <a:hlinkClick r:id="rId6"/>
              </a:rPr>
              <a:t>https://www.lamoncloa.gob.es/lang/en/espana/stpv/spaintoday2015/health/Paginas/index.aspx</a:t>
            </a:r>
            <a:endParaRPr lang="en-US" sz="2400" dirty="0">
              <a:effectLst/>
              <a:ea typeface="MyriadPro-Regular"/>
              <a:cs typeface="Times New Roman" panose="02020603050405020304" pitchFamily="18" charset="0"/>
            </a:endParaRPr>
          </a:p>
          <a:p>
            <a:pPr>
              <a:lnSpc>
                <a:spcPct val="130000"/>
              </a:lnSpc>
              <a:tabLst>
                <a:tab pos="457200" algn="l"/>
              </a:tabLst>
            </a:pPr>
            <a:r>
              <a:rPr lang="en-US" sz="2400" dirty="0" err="1">
                <a:effectLst/>
                <a:ea typeface="MyriadPro-Regular"/>
                <a:cs typeface="Times New Roman" panose="02020603050405020304" pitchFamily="18" charset="0"/>
              </a:rPr>
              <a:t>Ministerio </a:t>
            </a:r>
            <a:r>
              <a:rPr lang="en-US" sz="2400" dirty="0">
                <a:effectLst/>
                <a:ea typeface="MyriadPro-Regular"/>
                <a:cs typeface="Times New Roman" panose="02020603050405020304" pitchFamily="18" charset="0"/>
              </a:rPr>
              <a:t>de </a:t>
            </a:r>
            <a:r>
              <a:rPr lang="en-US" sz="2400" dirty="0" err="1">
                <a:effectLst/>
                <a:ea typeface="MyriadPro-Regular"/>
                <a:cs typeface="Times New Roman" panose="02020603050405020304" pitchFamily="18" charset="0"/>
              </a:rPr>
              <a:t>Sanidad</a:t>
            </a:r>
            <a:r>
              <a:rPr lang="en-US" sz="2400" dirty="0">
                <a:effectLst/>
                <a:ea typeface="MyriadPro-Regular"/>
                <a:cs typeface="Times New Roman" panose="02020603050405020304" pitchFamily="18" charset="0"/>
              </a:rPr>
              <a:t>. 2008. El Sistema Nacional de Salud. Consultado el 12.03.2023. </a:t>
            </a:r>
            <a:r>
              <a:rPr lang="en-US" sz="2400" dirty="0">
                <a:effectLst/>
                <a:ea typeface="MyriadPro-Regular"/>
                <a:cs typeface="Times New Roman" panose="02020603050405020304" pitchFamily="18" charset="0"/>
                <a:hlinkClick r:id="rId7"/>
              </a:rPr>
              <a:t>https://www.sanidad.gob.es/en/organizacion/sns/docs/Spanish_National_Health_System.pdf.</a:t>
            </a:r>
            <a:endParaRPr lang="en-US" sz="2400" dirty="0">
              <a:effectLst/>
              <a:ea typeface="MyriadPro-Regular"/>
              <a:cs typeface="Times New Roman" panose="02020603050405020304" pitchFamily="18" charset="0"/>
            </a:endParaRPr>
          </a:p>
          <a:p>
            <a:pPr>
              <a:lnSpc>
                <a:spcPct val="130000"/>
              </a:lnSpc>
              <a:tabLst>
                <a:tab pos="457200" algn="l"/>
              </a:tabLst>
            </a:pPr>
            <a:endParaRPr lang="en-US" sz="2400" dirty="0">
              <a:effectLst/>
              <a:ea typeface="MyriadPro-Regular"/>
              <a:cs typeface="Times New Roman" panose="02020603050405020304" pitchFamily="18" charset="0"/>
            </a:endParaRPr>
          </a:p>
          <a:p>
            <a:endParaRPr lang="de-DE" dirty="0"/>
          </a:p>
        </p:txBody>
      </p:sp>
    </p:spTree>
    <p:extLst>
      <p:ext uri="{BB962C8B-B14F-4D97-AF65-F5344CB8AC3E}">
        <p14:creationId xmlns:p14="http://schemas.microsoft.com/office/powerpoint/2010/main" val="244179106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2ACF4-C2FE-B9D6-8D41-9188340A1C6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4332003D-20A3-FD91-7290-3B2C2B92A615}"/>
              </a:ext>
            </a:extLst>
          </p:cNvPr>
          <p:cNvSpPr>
            <a:spLocks noGrp="1"/>
          </p:cNvSpPr>
          <p:nvPr>
            <p:ph type="title"/>
          </p:nvPr>
        </p:nvSpPr>
        <p:spPr/>
        <p:txBody>
          <a:bodyPr/>
          <a:lstStyle/>
          <a:p>
            <a:r>
              <a:rPr lang="it-IT" sz="2800" dirty="0" err="1">
                <a:solidFill>
                  <a:srgbClr val="C01E24"/>
                </a:solidFill>
              </a:rPr>
              <a:t>Referencias </a:t>
            </a:r>
            <a:r>
              <a:rPr lang="it-IT" dirty="0">
                <a:solidFill>
                  <a:srgbClr val="C01E24"/>
                </a:solidFill>
              </a:rPr>
              <a:t>y </a:t>
            </a:r>
            <a:r>
              <a:rPr lang="hr-HR" sz="2800" dirty="0">
                <a:solidFill>
                  <a:srgbClr val="C01E24"/>
                </a:solidFill>
              </a:rPr>
              <a:t>lecturas complementarias </a:t>
            </a:r>
            <a:r>
              <a:rPr lang="en-GB" sz="2800" dirty="0">
                <a:solidFill>
                  <a:srgbClr val="C01E24"/>
                </a:solidFill>
              </a:rPr>
              <a:t>en alemán</a:t>
            </a:r>
            <a:endParaRPr lang="el-GR" dirty="0"/>
          </a:p>
        </p:txBody>
      </p:sp>
      <p:sp>
        <p:nvSpPr>
          <p:cNvPr id="6" name="Textplatzhalter 5">
            <a:extLst>
              <a:ext uri="{FF2B5EF4-FFF2-40B4-BE49-F238E27FC236}">
                <a16:creationId xmlns:a16="http://schemas.microsoft.com/office/drawing/2014/main" id="{040DC48E-9B7E-4798-4127-E95344C6BA5F}"/>
              </a:ext>
            </a:extLst>
          </p:cNvPr>
          <p:cNvSpPr>
            <a:spLocks noGrp="1"/>
          </p:cNvSpPr>
          <p:nvPr>
            <p:ph idx="1"/>
          </p:nvPr>
        </p:nvSpPr>
        <p:spPr>
          <a:xfrm>
            <a:off x="557999" y="1799999"/>
            <a:ext cx="10676058" cy="4865977"/>
          </a:xfrm>
        </p:spPr>
        <p:txBody>
          <a:bodyPr>
            <a:normAutofit fontScale="85000" lnSpcReduction="10000"/>
          </a:bodyPr>
          <a:lstStyle/>
          <a:p>
            <a:pPr marL="342900" indent="-342900" algn="just">
              <a:lnSpc>
                <a:spcPct val="130000"/>
              </a:lnSpc>
              <a:buFont typeface="Arial" panose="020B0604020202020204" pitchFamily="34" charset="0"/>
              <a:buChar char="•"/>
              <a:tabLst>
                <a:tab pos="457200" algn="l"/>
              </a:tabLst>
            </a:pPr>
            <a:r>
              <a:rPr lang="en-GB" sz="1900" dirty="0">
                <a:ea typeface="MyriadPro-Regular"/>
                <a:cs typeface="Times New Roman" panose="02020603050405020304" pitchFamily="18" charset="0"/>
              </a:rPr>
              <a:t>El </a:t>
            </a:r>
            <a:r>
              <a:rPr lang="en-GB" sz="1900" dirty="0">
                <a:effectLst/>
                <a:ea typeface="MyriadPro-Regular"/>
                <a:cs typeface="Times New Roman" panose="02020603050405020304" pitchFamily="18" charset="0"/>
              </a:rPr>
              <a:t>Instituto Robert Koch (Berlín) </a:t>
            </a:r>
            <a:r>
              <a:rPr lang="en-GB" sz="1900" dirty="0" err="1">
                <a:effectLst/>
                <a:ea typeface="MyriadPro-Regular"/>
                <a:cs typeface="Times New Roman" panose="02020603050405020304" pitchFamily="18" charset="0"/>
              </a:rPr>
              <a:t>ofrece un buen resumen </a:t>
            </a:r>
            <a:r>
              <a:rPr lang="en-GB" sz="1900" dirty="0">
                <a:effectLst/>
                <a:ea typeface="MyriadPro-Regular"/>
                <a:cs typeface="Times New Roman" panose="02020603050405020304" pitchFamily="18" charset="0"/>
              </a:rPr>
              <a:t>de </a:t>
            </a:r>
            <a:r>
              <a:rPr lang="en-GB" sz="1900" dirty="0" err="1">
                <a:effectLst/>
                <a:ea typeface="MyriadPro-Regular"/>
                <a:cs typeface="Times New Roman" panose="02020603050405020304" pitchFamily="18" charset="0"/>
              </a:rPr>
              <a:t>las publicaciones sobre el </a:t>
            </a:r>
            <a:r>
              <a:rPr lang="en-GB" sz="1900" dirty="0">
                <a:effectLst/>
                <a:ea typeface="MyriadPro-Regular"/>
                <a:cs typeface="Times New Roman" panose="02020603050405020304" pitchFamily="18" charset="0"/>
              </a:rPr>
              <a:t>tema "Migración y salud": </a:t>
            </a:r>
            <a:br>
              <a:rPr lang="en-GB" sz="1900" dirty="0">
                <a:effectLst/>
                <a:ea typeface="MyriadPro-Regular"/>
                <a:cs typeface="Times New Roman" panose="02020603050405020304" pitchFamily="18" charset="0"/>
              </a:rPr>
            </a:br>
            <a:r>
              <a:rPr lang="en-GB" sz="1900" u="sng" dirty="0">
                <a:effectLst/>
                <a:ea typeface="MyriadPro-Regular"/>
                <a:cs typeface="Times New Roman" panose="02020603050405020304" pitchFamily="18" charset="0"/>
              </a:rPr>
              <a:t>https://www.rki.de/DE/Content/Gesundheitsmonitoring/Themen/Migration/migration_node.html, </a:t>
            </a:r>
            <a:r>
              <a:rPr lang="en-GB" sz="1900" u="sng" dirty="0" err="1">
                <a:ea typeface="MyriadPro-Regular"/>
                <a:cs typeface="Times New Roman" panose="02020603050405020304" pitchFamily="18" charset="0"/>
              </a:rPr>
              <a:t>eingesehen </a:t>
            </a:r>
            <a:r>
              <a:rPr lang="en-GB" sz="1900" dirty="0">
                <a:effectLst/>
                <a:ea typeface="MyriadPro-Regular"/>
                <a:cs typeface="Times New Roman" panose="02020603050405020304" pitchFamily="18" charset="0"/>
              </a:rPr>
              <a:t>8.11.23</a:t>
            </a:r>
            <a:endParaRPr lang="de-DE" sz="1900" dirty="0">
              <a:effectLst/>
              <a:ea typeface="MyriadPro-Regular"/>
              <a:cs typeface="Times New Roman" panose="02020603050405020304" pitchFamily="18" charset="0"/>
            </a:endParaRPr>
          </a:p>
          <a:p>
            <a:pPr marL="342900" lvl="0" indent="-342900" algn="just">
              <a:lnSpc>
                <a:spcPct val="130000"/>
              </a:lnSpc>
              <a:buFont typeface="Arial" panose="020B0604020202020204" pitchFamily="34" charset="0"/>
              <a:buChar char="•"/>
              <a:tabLst>
                <a:tab pos="457200" algn="l"/>
              </a:tabLst>
            </a:pPr>
            <a:r>
              <a:rPr lang="de-DE" sz="1900" dirty="0">
                <a:effectLst/>
                <a:ea typeface="MyriadPro-Regular"/>
                <a:cs typeface="Times New Roman" panose="02020603050405020304" pitchFamily="18" charset="0"/>
              </a:rPr>
              <a:t>Migration, Flucht und Gesundheit - Aktuelle Perspektiven aus Deutschland. Bundesgesundheitsblatt 66. Oktober 2023</a:t>
            </a:r>
          </a:p>
          <a:p>
            <a:pPr marL="342900" lvl="0" indent="-342900" algn="just">
              <a:lnSpc>
                <a:spcPct val="130000"/>
              </a:lnSpc>
              <a:buFont typeface="Arial" panose="020B0604020202020204" pitchFamily="34" charset="0"/>
              <a:buChar char="•"/>
              <a:tabLst>
                <a:tab pos="457200" algn="l"/>
              </a:tabLst>
            </a:pPr>
            <a:r>
              <a:rPr lang="de-DE" sz="1900" dirty="0" err="1">
                <a:effectLst/>
                <a:ea typeface="MyriadPro-Regular"/>
                <a:cs typeface="Times New Roman" panose="02020603050405020304" pitchFamily="18" charset="0"/>
              </a:rPr>
              <a:t>Mohammadzadeh</a:t>
            </a:r>
            <a:r>
              <a:rPr lang="de-DE" sz="1900" dirty="0">
                <a:effectLst/>
                <a:ea typeface="MyriadPro-Regular"/>
                <a:cs typeface="Times New Roman" panose="02020603050405020304" pitchFamily="18" charset="0"/>
              </a:rPr>
              <a:t>, Zahra, Felicitas Jung y Monika </a:t>
            </a:r>
            <a:r>
              <a:rPr lang="de-DE" sz="1900" dirty="0" err="1">
                <a:effectLst/>
                <a:ea typeface="MyriadPro-Regular"/>
                <a:cs typeface="Times New Roman" panose="02020603050405020304" pitchFamily="18" charset="0"/>
              </a:rPr>
              <a:t>Lelgemann</a:t>
            </a:r>
            <a:r>
              <a:rPr lang="de-DE" sz="1900" dirty="0">
                <a:effectLst/>
                <a:ea typeface="MyriadPro-Regular"/>
                <a:cs typeface="Times New Roman" panose="02020603050405020304" pitchFamily="18" charset="0"/>
              </a:rPr>
              <a:t>. 2016. Gesundheit für Flüchtlinge - das Bremer Modell. Bundesgesundheitsblatt 59:561-569.</a:t>
            </a:r>
          </a:p>
          <a:p>
            <a:pPr marL="342900" lvl="0" indent="-342900">
              <a:lnSpc>
                <a:spcPct val="130000"/>
              </a:lnSpc>
              <a:buFont typeface="Arial" panose="020B0604020202020204" pitchFamily="34" charset="0"/>
              <a:buChar char="•"/>
              <a:tabLst>
                <a:tab pos="457200" algn="l"/>
              </a:tabLst>
            </a:pPr>
            <a:r>
              <a:rPr lang="de-DE" sz="1900" dirty="0">
                <a:effectLst/>
                <a:ea typeface="MyriadPro-Regular"/>
                <a:cs typeface="Times New Roman" panose="02020603050405020304" pitchFamily="18" charset="0"/>
              </a:rPr>
              <a:t>Günther, W., Reiter, R., Schmidt, P.F. (2019). Migración, integración y salud. En: Pickel, G., Decker, O., </a:t>
            </a:r>
            <a:r>
              <a:rPr lang="de-DE" sz="1900" dirty="0" err="1">
                <a:effectLst/>
                <a:ea typeface="MyriadPro-Regular"/>
                <a:cs typeface="Times New Roman" panose="02020603050405020304" pitchFamily="18" charset="0"/>
              </a:rPr>
              <a:t>Kailitz</a:t>
            </a:r>
            <a:r>
              <a:rPr lang="de-DE" sz="1900" dirty="0">
                <a:effectLst/>
                <a:ea typeface="MyriadPro-Regular"/>
                <a:cs typeface="Times New Roman" panose="02020603050405020304" pitchFamily="18" charset="0"/>
              </a:rPr>
              <a:t>, S., Röder, A., Schulze Wessel, J. (</a:t>
            </a:r>
            <a:r>
              <a:rPr lang="de-DE" sz="1900" dirty="0" err="1">
                <a:effectLst/>
                <a:ea typeface="MyriadPro-Regular"/>
                <a:cs typeface="Times New Roman" panose="02020603050405020304" pitchFamily="18" charset="0"/>
              </a:rPr>
              <a:t>Hrsg</a:t>
            </a:r>
            <a:r>
              <a:rPr lang="de-DE" sz="1900" dirty="0">
                <a:effectLst/>
                <a:ea typeface="MyriadPro-Regular"/>
                <a:cs typeface="Times New Roman" panose="02020603050405020304" pitchFamily="18" charset="0"/>
              </a:rPr>
              <a:t>) Handbuch Integration. Springer VS, Wiesbaden. </a:t>
            </a:r>
            <a:r>
              <a:rPr lang="de-DE" sz="1900" u="sng" dirty="0">
                <a:solidFill>
                  <a:srgbClr val="0563C1"/>
                </a:solidFill>
                <a:effectLst/>
                <a:ea typeface="MyriadPro-Regular"/>
                <a:cs typeface="Times New Roman" panose="02020603050405020304" pitchFamily="18" charset="0"/>
                <a:hlinkClick r:id="rId3"/>
              </a:rPr>
              <a:t>https://doi.org/10.1007/978-3-658-21570-5_45-1</a:t>
            </a:r>
            <a:endParaRPr lang="de-DE" sz="1900" dirty="0">
              <a:effectLst/>
              <a:ea typeface="MyriadPro-Regular"/>
              <a:cs typeface="Times New Roman" panose="02020603050405020304" pitchFamily="18" charset="0"/>
            </a:endParaRPr>
          </a:p>
          <a:p>
            <a:pPr marL="342900" lvl="0" indent="-342900">
              <a:lnSpc>
                <a:spcPct val="130000"/>
              </a:lnSpc>
              <a:buFont typeface="Arial" panose="020B0604020202020204" pitchFamily="34" charset="0"/>
              <a:buChar char="•"/>
              <a:tabLst>
                <a:tab pos="457200" algn="l"/>
              </a:tabLst>
            </a:pPr>
            <a:r>
              <a:rPr lang="de-DE" sz="1900" dirty="0">
                <a:effectLst/>
                <a:ea typeface="MyriadPro-Regular"/>
                <a:cs typeface="Times New Roman" panose="02020603050405020304" pitchFamily="18" charset="0"/>
              </a:rPr>
              <a:t>J. Hoebel B. Wachtler, S. </a:t>
            </a:r>
            <a:r>
              <a:rPr lang="de-DE" sz="1900" dirty="0" err="1">
                <a:effectLst/>
                <a:ea typeface="MyriadPro-Regular"/>
                <a:cs typeface="Times New Roman" panose="02020603050405020304" pitchFamily="18" charset="0"/>
              </a:rPr>
              <a:t>Müters </a:t>
            </a:r>
            <a:r>
              <a:rPr lang="de-DE" sz="1900" dirty="0">
                <a:effectLst/>
                <a:ea typeface="MyriadPro-Regular"/>
                <a:cs typeface="Times New Roman" panose="02020603050405020304" pitchFamily="18" charset="0"/>
              </a:rPr>
              <a:t>,N. Michalski, T. Lampert.2021. Migration und Gesundheit. Datenreport 2021 der Bundeszentrale für Politische Bildung. </a:t>
            </a:r>
            <a:r>
              <a:rPr lang="de-DE" sz="1900" u="sng" dirty="0">
                <a:solidFill>
                  <a:srgbClr val="0563C1"/>
                </a:solidFill>
                <a:effectLst/>
                <a:ea typeface="MyriadPro-Regular"/>
                <a:cs typeface="Times New Roman" panose="02020603050405020304" pitchFamily="18" charset="0"/>
                <a:hlinkClick r:id="rId4"/>
              </a:rPr>
              <a:t>https://www.</a:t>
            </a:r>
            <a:r>
              <a:rPr lang="de-DE" sz="1900" dirty="0">
                <a:effectLst/>
                <a:ea typeface="MyriadPro-Regular"/>
                <a:cs typeface="Times New Roman" panose="02020603050405020304" pitchFamily="18" charset="0"/>
              </a:rPr>
              <a:t>bpb.de/kurz-knapp/zahlen-und-fakten/datenreport-2021/gesundheit/330137/migration-und-gesundheit/, eingesehen 8.11.23</a:t>
            </a:r>
          </a:p>
          <a:p>
            <a:pPr marL="342900" lvl="0" indent="-342900">
              <a:lnSpc>
                <a:spcPct val="130000"/>
              </a:lnSpc>
              <a:buFont typeface="Arial" panose="020B0604020202020204" pitchFamily="34" charset="0"/>
              <a:buChar char="•"/>
              <a:tabLst>
                <a:tab pos="457200" algn="l"/>
              </a:tabLst>
            </a:pPr>
            <a:r>
              <a:rPr lang="de-DE" sz="1900" dirty="0">
                <a:effectLst/>
                <a:ea typeface="MyriadPro-Regular"/>
                <a:cs typeface="Times New Roman" panose="02020603050405020304" pitchFamily="18" charset="0"/>
              </a:rPr>
              <a:t>Klein, P., und P. Albrecht. 2017. Asylbewerber und ihre Versorgungssituation. Monatsschrift Kinderheilkunde 165:18-28.</a:t>
            </a:r>
          </a:p>
          <a:p>
            <a:endParaRPr lang="de-DE" dirty="0"/>
          </a:p>
        </p:txBody>
      </p:sp>
    </p:spTree>
    <p:extLst>
      <p:ext uri="{BB962C8B-B14F-4D97-AF65-F5344CB8AC3E}">
        <p14:creationId xmlns:p14="http://schemas.microsoft.com/office/powerpoint/2010/main" val="20737423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2BCC1-0D70-64F5-7625-643FA5D4F43A}"/>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62348455-FC9E-4DC2-54E8-5E8ECBFC5F70}"/>
              </a:ext>
            </a:extLst>
          </p:cNvPr>
          <p:cNvSpPr>
            <a:spLocks noGrp="1"/>
          </p:cNvSpPr>
          <p:nvPr>
            <p:ph type="title"/>
          </p:nvPr>
        </p:nvSpPr>
        <p:spPr/>
        <p:txBody>
          <a:bodyPr/>
          <a:lstStyle/>
          <a:p>
            <a:r>
              <a:rPr lang="it-IT" sz="2800" dirty="0" err="1">
                <a:solidFill>
                  <a:srgbClr val="C01E24"/>
                </a:solidFill>
              </a:rPr>
              <a:t>Referencias </a:t>
            </a:r>
            <a:r>
              <a:rPr lang="it-IT" dirty="0">
                <a:solidFill>
                  <a:srgbClr val="C01E24"/>
                </a:solidFill>
              </a:rPr>
              <a:t>y </a:t>
            </a:r>
            <a:r>
              <a:rPr lang="hr-HR" sz="2800" dirty="0">
                <a:solidFill>
                  <a:srgbClr val="C01E24"/>
                </a:solidFill>
              </a:rPr>
              <a:t>lecturas complementarias </a:t>
            </a:r>
            <a:r>
              <a:rPr lang="en-GB" sz="2800" dirty="0">
                <a:solidFill>
                  <a:srgbClr val="C01E24"/>
                </a:solidFill>
              </a:rPr>
              <a:t>en </a:t>
            </a:r>
            <a:r>
              <a:rPr lang="en-GB" dirty="0">
                <a:solidFill>
                  <a:srgbClr val="C01E24"/>
                </a:solidFill>
              </a:rPr>
              <a:t>italiano</a:t>
            </a:r>
            <a:endParaRPr lang="el-GR" dirty="0"/>
          </a:p>
        </p:txBody>
      </p:sp>
      <p:sp>
        <p:nvSpPr>
          <p:cNvPr id="6" name="Textplatzhalter 5">
            <a:extLst>
              <a:ext uri="{FF2B5EF4-FFF2-40B4-BE49-F238E27FC236}">
                <a16:creationId xmlns:a16="http://schemas.microsoft.com/office/drawing/2014/main" id="{C0AF5F58-9209-86AF-CF7D-A9BE2F49F145}"/>
              </a:ext>
            </a:extLst>
          </p:cNvPr>
          <p:cNvSpPr>
            <a:spLocks noGrp="1"/>
          </p:cNvSpPr>
          <p:nvPr>
            <p:ph idx="1"/>
          </p:nvPr>
        </p:nvSpPr>
        <p:spPr>
          <a:xfrm>
            <a:off x="557999" y="1799999"/>
            <a:ext cx="10676058" cy="4865977"/>
          </a:xfrm>
        </p:spPr>
        <p:txBody>
          <a:bodyPr>
            <a:normAutofit/>
          </a:bodyPr>
          <a:lstStyle/>
          <a:p>
            <a:r>
              <a:rPr lang="de-DE" dirty="0" err="1"/>
              <a:t>Ministerio </a:t>
            </a:r>
            <a:r>
              <a:rPr lang="de-DE" dirty="0"/>
              <a:t>de Sanidad. Ticket </a:t>
            </a:r>
            <a:r>
              <a:rPr lang="de-DE" dirty="0" err="1"/>
              <a:t>ed esenzioni</a:t>
            </a:r>
            <a:r>
              <a:rPr lang="de-DE" dirty="0"/>
              <a:t>. </a:t>
            </a:r>
            <a:r>
              <a:rPr lang="en-US" dirty="0">
                <a:ea typeface="MyriadPro-Regular"/>
                <a:cs typeface="Times New Roman" panose="02020603050405020304" pitchFamily="18" charset="0"/>
              </a:rPr>
              <a:t>Consultado el </a:t>
            </a:r>
            <a:r>
              <a:rPr lang="en-GB" dirty="0">
                <a:ea typeface="MyriadPro-Regular"/>
                <a:cs typeface="Times New Roman" panose="02020603050405020304" pitchFamily="18" charset="0"/>
              </a:rPr>
              <a:t>23.02.24. </a:t>
            </a:r>
            <a:r>
              <a:rPr lang="en-US" dirty="0">
                <a:ea typeface="MyriadPro-Regular"/>
                <a:cs typeface="Times New Roman" panose="02020603050405020304" pitchFamily="18" charset="0"/>
              </a:rPr>
              <a:t>de: </a:t>
            </a:r>
            <a:r>
              <a:rPr lang="de-DE" dirty="0">
                <a:hlinkClick r:id="rId3"/>
              </a:rPr>
              <a:t>https:</a:t>
            </a:r>
            <a:r>
              <a:rPr lang="de-DE" dirty="0"/>
              <a:t>//www.salute.gov.it/portale/esenzioni/dettaglioContenutiEsenzioni.jsp?lingua=italiano&amp;id=4674&amp;area=esenzioni&amp;menu=vuoto </a:t>
            </a:r>
          </a:p>
          <a:p>
            <a:r>
              <a:rPr lang="de-DE" dirty="0" err="1"/>
              <a:t>Ministero </a:t>
            </a:r>
            <a:r>
              <a:rPr lang="de-DE" dirty="0"/>
              <a:t>della Salute. </a:t>
            </a:r>
            <a:r>
              <a:rPr lang="it-IT" dirty="0"/>
              <a:t>Assistenza ai cittadini dei Paesi extra UE in Italia. </a:t>
            </a:r>
            <a:r>
              <a:rPr lang="en-US" dirty="0">
                <a:ea typeface="MyriadPro-Regular"/>
                <a:cs typeface="Times New Roman" panose="02020603050405020304" pitchFamily="18" charset="0"/>
              </a:rPr>
              <a:t>Consultado el </a:t>
            </a:r>
            <a:r>
              <a:rPr lang="en-GB" dirty="0">
                <a:ea typeface="MyriadPro-Regular"/>
                <a:cs typeface="Times New Roman" panose="02020603050405020304" pitchFamily="18" charset="0"/>
              </a:rPr>
              <a:t>23.02.24. </a:t>
            </a:r>
            <a:r>
              <a:rPr lang="en-US" dirty="0">
                <a:ea typeface="MyriadPro-Regular"/>
                <a:cs typeface="Times New Roman" panose="02020603050405020304" pitchFamily="18" charset="0"/>
              </a:rPr>
              <a:t>de: </a:t>
            </a:r>
            <a:r>
              <a:rPr lang="en-US" dirty="0">
                <a:ea typeface="MyriadPro-Regular"/>
                <a:cs typeface="Times New Roman" panose="02020603050405020304" pitchFamily="18" charset="0"/>
                <a:hlinkClick r:id="rId4"/>
              </a:rPr>
              <a:t>https:</a:t>
            </a:r>
            <a:r>
              <a:rPr lang="en-US" dirty="0">
                <a:ea typeface="MyriadPro-Regular"/>
                <a:cs typeface="Times New Roman" panose="02020603050405020304" pitchFamily="18" charset="0"/>
              </a:rPr>
              <a:t>//www.salute.gov.it/portale/assistenzaSanitaria/dettaglioContenutiAssistenzaSanitaria.jsp?lingua=italiano&amp;id=1764&amp;area=Assistenza%20sanitaria&amp;menu=vuoto&amp;tab=2 </a:t>
            </a:r>
            <a:endParaRPr lang="it-IT" dirty="0"/>
          </a:p>
          <a:p>
            <a:endParaRPr lang="de-DE" dirty="0"/>
          </a:p>
          <a:p>
            <a:endParaRPr lang="de-DE" dirty="0"/>
          </a:p>
        </p:txBody>
      </p:sp>
    </p:spTree>
    <p:extLst>
      <p:ext uri="{BB962C8B-B14F-4D97-AF65-F5344CB8AC3E}">
        <p14:creationId xmlns:p14="http://schemas.microsoft.com/office/powerpoint/2010/main" val="289357368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8BE62-B83A-0471-0B34-FEDF77F36ED5}"/>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400DE12B-74E0-44AF-465C-FF89525386B4}"/>
              </a:ext>
            </a:extLst>
          </p:cNvPr>
          <p:cNvSpPr>
            <a:spLocks noGrp="1"/>
          </p:cNvSpPr>
          <p:nvPr>
            <p:ph type="title"/>
          </p:nvPr>
        </p:nvSpPr>
        <p:spPr/>
        <p:txBody>
          <a:bodyPr/>
          <a:lstStyle/>
          <a:p>
            <a:r>
              <a:rPr lang="it-IT" sz="2800" dirty="0" err="1">
                <a:solidFill>
                  <a:srgbClr val="C01E24"/>
                </a:solidFill>
              </a:rPr>
              <a:t>Referencias </a:t>
            </a:r>
            <a:r>
              <a:rPr lang="it-IT" dirty="0">
                <a:solidFill>
                  <a:srgbClr val="C01E24"/>
                </a:solidFill>
              </a:rPr>
              <a:t>y </a:t>
            </a:r>
            <a:r>
              <a:rPr lang="hr-HR" sz="2800" dirty="0">
                <a:solidFill>
                  <a:srgbClr val="C01E24"/>
                </a:solidFill>
              </a:rPr>
              <a:t>lecturas complementarias </a:t>
            </a:r>
            <a:r>
              <a:rPr lang="en-GB" sz="2800" dirty="0">
                <a:solidFill>
                  <a:srgbClr val="C01E24"/>
                </a:solidFill>
              </a:rPr>
              <a:t>en inglés </a:t>
            </a:r>
            <a:r>
              <a:rPr lang="en-GB" dirty="0">
                <a:solidFill>
                  <a:srgbClr val="C01E24"/>
                </a:solidFill>
              </a:rPr>
              <a:t>para Grecia</a:t>
            </a:r>
            <a:endParaRPr lang="el-GR" dirty="0"/>
          </a:p>
        </p:txBody>
      </p:sp>
      <p:sp>
        <p:nvSpPr>
          <p:cNvPr id="6" name="Textplatzhalter 5">
            <a:extLst>
              <a:ext uri="{FF2B5EF4-FFF2-40B4-BE49-F238E27FC236}">
                <a16:creationId xmlns:a16="http://schemas.microsoft.com/office/drawing/2014/main" id="{93805BC5-44F6-4F99-34DF-5054306F7AAA}"/>
              </a:ext>
            </a:extLst>
          </p:cNvPr>
          <p:cNvSpPr>
            <a:spLocks noGrp="1"/>
          </p:cNvSpPr>
          <p:nvPr>
            <p:ph idx="1"/>
          </p:nvPr>
        </p:nvSpPr>
        <p:spPr>
          <a:xfrm>
            <a:off x="557999" y="1799999"/>
            <a:ext cx="10676058" cy="4865977"/>
          </a:xfrm>
        </p:spPr>
        <p:txBody>
          <a:bodyPr>
            <a:normAutofit fontScale="85000" lnSpcReduction="20000"/>
          </a:bodyPr>
          <a:lstStyle/>
          <a:p>
            <a:pPr marL="228600" marR="0" lvl="0" indent="-2286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
              <a:tabLst/>
              <a:defRPr/>
            </a:pP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Athanasakis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K.,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Vafiadis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G.,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Garyfallos </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Gianniri</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S.,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Dolgeras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Kalyvas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D.,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Katsimente</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K.,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Kontos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D.,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Kiriopoulos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G.,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Moschonas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Bravakos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N.,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Mylona</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K.,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Politis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Rigatos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T.,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Skroubelos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 &amp;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Chronaios </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K. (2013).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Primary </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Health Care &amp; the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role </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of EOPYY: 4 Steps for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reform</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Disponible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http://www.iatronet.gr/photos/enimerosi/EOPYY_first%20draft%2015_10%20Final.pdf</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Economou, C. (2010). Greece: Revisión del sistema sanitario. Sistemas sanitarios en transición, 12(7).</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OCDE/Observatorio Europeo de Sistemas y Políticas de Salud (2021), Greece: Country Health Profile 2021, State of Health in the EU, OCDE Publishing, París/Observatorio Europeo de Sistemas y Políticas de Salud,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Bruselas</a:t>
            </a:r>
            <a:r>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t>. </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https://asylumineurope.org/reports/country/greece/reception-conditions/health-care/</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https://cheering.eu/faq-amka-paaypa/</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https://eu-healthcare.eopyy.gov.gr/en/healthcare-in-greece/accessing-health-services-in-greece-for-eu-citizens/</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https://immigrantinvest.com/blog/greece-healthcare-system-en/</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de-DE" dirty="0"/>
          </a:p>
        </p:txBody>
      </p:sp>
    </p:spTree>
    <p:extLst>
      <p:ext uri="{BB962C8B-B14F-4D97-AF65-F5344CB8AC3E}">
        <p14:creationId xmlns:p14="http://schemas.microsoft.com/office/powerpoint/2010/main" val="37262052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0A2-240F-EE8E-CD08-A085614C4926}"/>
              </a:ext>
            </a:extLst>
          </p:cNvPr>
          <p:cNvSpPr>
            <a:spLocks noGrp="1"/>
          </p:cNvSpPr>
          <p:nvPr>
            <p:ph type="title"/>
          </p:nvPr>
        </p:nvSpPr>
        <p:spPr/>
        <p:txBody>
          <a:bodyPr/>
          <a:lstStyle/>
          <a:p>
            <a:r>
              <a:rPr lang="en-GB" dirty="0">
                <a:solidFill>
                  <a:srgbClr val="C00000"/>
                </a:solidFill>
              </a:rPr>
              <a:t>Referencias y lecturas complementarias en inglés para Chipre</a:t>
            </a:r>
            <a:endParaRPr lang="LID4096" dirty="0">
              <a:solidFill>
                <a:srgbClr val="C00000"/>
              </a:solidFill>
            </a:endParaRPr>
          </a:p>
        </p:txBody>
      </p:sp>
      <p:sp>
        <p:nvSpPr>
          <p:cNvPr id="3" name="Content Placeholder 2">
            <a:extLst>
              <a:ext uri="{FF2B5EF4-FFF2-40B4-BE49-F238E27FC236}">
                <a16:creationId xmlns:a16="http://schemas.microsoft.com/office/drawing/2014/main" id="{424D2CE9-409F-86DC-6ABF-95F1143FA04C}"/>
              </a:ext>
            </a:extLst>
          </p:cNvPr>
          <p:cNvSpPr>
            <a:spLocks noGrp="1"/>
          </p:cNvSpPr>
          <p:nvPr>
            <p:ph idx="1"/>
          </p:nvPr>
        </p:nvSpPr>
        <p:spPr>
          <a:xfrm>
            <a:off x="557998" y="1799999"/>
            <a:ext cx="10866063" cy="4865977"/>
          </a:xfrm>
        </p:spPr>
        <p:txBody>
          <a:bodyPr>
            <a:normAutofit fontScale="85000" lnSpcReduction="20000"/>
          </a:bodyPr>
          <a:lstStyle/>
          <a:p>
            <a:r>
              <a:rPr lang="en-GB" b="0" i="0" dirty="0" err="1">
                <a:solidFill>
                  <a:srgbClr val="222222"/>
                </a:solidFill>
                <a:effectLst/>
              </a:rPr>
              <a:t>Efstathiou</a:t>
            </a:r>
            <a:r>
              <a:rPr lang="en-GB" b="0" i="0" dirty="0">
                <a:solidFill>
                  <a:srgbClr val="222222"/>
                </a:solidFill>
                <a:effectLst/>
              </a:rPr>
              <a:t>, E., </a:t>
            </a:r>
            <a:r>
              <a:rPr lang="en-GB" b="0" i="0" dirty="0" err="1">
                <a:solidFill>
                  <a:srgbClr val="222222"/>
                </a:solidFill>
                <a:effectLst/>
              </a:rPr>
              <a:t>Theophilou</a:t>
            </a:r>
            <a:r>
              <a:rPr lang="en-GB" b="0" i="0" dirty="0">
                <a:solidFill>
                  <a:srgbClr val="222222"/>
                </a:solidFill>
                <a:effectLst/>
              </a:rPr>
              <a:t>, L., </a:t>
            </a:r>
            <a:r>
              <a:rPr lang="en-GB" b="0" i="0" dirty="0" err="1">
                <a:solidFill>
                  <a:srgbClr val="222222"/>
                </a:solidFill>
                <a:effectLst/>
              </a:rPr>
              <a:t>Angeli</a:t>
            </a:r>
            <a:r>
              <a:rPr lang="en-GB" b="0" i="0" dirty="0">
                <a:solidFill>
                  <a:srgbClr val="222222"/>
                </a:solidFill>
                <a:effectLst/>
              </a:rPr>
              <a:t>, S., &amp; </a:t>
            </a:r>
            <a:r>
              <a:rPr lang="en-GB" b="0" i="0" dirty="0" err="1">
                <a:solidFill>
                  <a:srgbClr val="222222"/>
                </a:solidFill>
                <a:effectLst/>
              </a:rPr>
              <a:t>Hadjipanayis</a:t>
            </a:r>
            <a:r>
              <a:rPr lang="en-GB" b="0" i="0" dirty="0">
                <a:solidFill>
                  <a:srgbClr val="222222"/>
                </a:solidFill>
                <a:effectLst/>
              </a:rPr>
              <a:t>, A. (2020). El sistema de salud infantil en Chipre. </a:t>
            </a:r>
            <a:r>
              <a:rPr lang="en-GB" b="0" i="1" dirty="0">
                <a:solidFill>
                  <a:srgbClr val="222222"/>
                </a:solidFill>
                <a:effectLst/>
              </a:rPr>
              <a:t>Archivos turcos de </a:t>
            </a:r>
            <a:r>
              <a:rPr lang="en-GB" b="0" i="1" dirty="0" err="1">
                <a:solidFill>
                  <a:srgbClr val="222222"/>
                </a:solidFill>
                <a:effectLst/>
              </a:rPr>
              <a:t>pediatría/Türk Pediatri Arşivi</a:t>
            </a:r>
            <a:r>
              <a:rPr lang="en-GB" b="0" i="0" dirty="0">
                <a:solidFill>
                  <a:srgbClr val="222222"/>
                </a:solidFill>
                <a:effectLst/>
              </a:rPr>
              <a:t>, </a:t>
            </a:r>
            <a:r>
              <a:rPr lang="en-GB" b="0" i="1" dirty="0">
                <a:solidFill>
                  <a:srgbClr val="222222"/>
                </a:solidFill>
                <a:effectLst/>
              </a:rPr>
              <a:t>55</a:t>
            </a:r>
            <a:r>
              <a:rPr lang="en-GB" b="0" i="0" dirty="0">
                <a:solidFill>
                  <a:srgbClr val="222222"/>
                </a:solidFill>
                <a:effectLst/>
              </a:rPr>
              <a:t>(</a:t>
            </a:r>
            <a:r>
              <a:rPr lang="en-GB" b="0" i="0" dirty="0" err="1">
                <a:solidFill>
                  <a:srgbClr val="222222"/>
                </a:solidFill>
                <a:effectLst/>
              </a:rPr>
              <a:t>Suppl </a:t>
            </a:r>
            <a:r>
              <a:rPr lang="en-GB" b="0" i="0" dirty="0">
                <a:solidFill>
                  <a:srgbClr val="222222"/>
                </a:solidFill>
                <a:effectLst/>
              </a:rPr>
              <a:t>1), 24.</a:t>
            </a:r>
          </a:p>
          <a:p>
            <a:r>
              <a:rPr lang="en-GB" b="0" i="0" dirty="0" err="1">
                <a:solidFill>
                  <a:srgbClr val="222222"/>
                </a:solidFill>
                <a:effectLst/>
              </a:rPr>
              <a:t>Zachariadou</a:t>
            </a:r>
            <a:r>
              <a:rPr lang="en-GB" b="0" i="0" dirty="0">
                <a:solidFill>
                  <a:srgbClr val="222222"/>
                </a:solidFill>
                <a:effectLst/>
              </a:rPr>
              <a:t>, T., </a:t>
            </a:r>
            <a:r>
              <a:rPr lang="en-GB" b="0" i="0" dirty="0" err="1">
                <a:solidFill>
                  <a:srgbClr val="222222"/>
                </a:solidFill>
                <a:effectLst/>
              </a:rPr>
              <a:t>Zannetos</a:t>
            </a:r>
            <a:r>
              <a:rPr lang="en-GB" b="0" i="0" dirty="0">
                <a:solidFill>
                  <a:srgbClr val="222222"/>
                </a:solidFill>
                <a:effectLst/>
              </a:rPr>
              <a:t>, S., &amp; </a:t>
            </a:r>
            <a:r>
              <a:rPr lang="en-GB" b="0" i="0" dirty="0" err="1">
                <a:solidFill>
                  <a:srgbClr val="222222"/>
                </a:solidFill>
                <a:effectLst/>
              </a:rPr>
              <a:t>Pavlakis</a:t>
            </a:r>
            <a:r>
              <a:rPr lang="en-GB" b="0" i="0" dirty="0">
                <a:solidFill>
                  <a:srgbClr val="222222"/>
                </a:solidFill>
                <a:effectLst/>
              </a:rPr>
              <a:t>, A. (2013). Organizational culture in the primary healthcare setting of Cyprus. </a:t>
            </a:r>
            <a:r>
              <a:rPr lang="en-GB" b="0" i="1" dirty="0">
                <a:solidFill>
                  <a:srgbClr val="222222"/>
                </a:solidFill>
                <a:effectLst/>
              </a:rPr>
              <a:t>BMC health services research</a:t>
            </a:r>
            <a:r>
              <a:rPr lang="en-GB" b="0" i="0" dirty="0">
                <a:solidFill>
                  <a:srgbClr val="222222"/>
                </a:solidFill>
                <a:effectLst/>
              </a:rPr>
              <a:t>, </a:t>
            </a:r>
            <a:r>
              <a:rPr lang="en-GB" b="0" i="1" dirty="0">
                <a:solidFill>
                  <a:srgbClr val="222222"/>
                </a:solidFill>
                <a:effectLst/>
              </a:rPr>
              <a:t>13</a:t>
            </a:r>
            <a:r>
              <a:rPr lang="en-GB" b="0" i="0" dirty="0">
                <a:solidFill>
                  <a:srgbClr val="222222"/>
                </a:solidFill>
                <a:effectLst/>
              </a:rPr>
              <a:t>, 1-8.</a:t>
            </a:r>
            <a:endParaRPr lang="en-GB" dirty="0">
              <a:solidFill>
                <a:srgbClr val="222222"/>
              </a:solidFill>
            </a:endParaRPr>
          </a:p>
          <a:p>
            <a:r>
              <a:rPr lang="en-GB" b="0" i="0" dirty="0" err="1">
                <a:solidFill>
                  <a:srgbClr val="222222"/>
                </a:solidFill>
                <a:effectLst/>
              </a:rPr>
              <a:t>Theodorou</a:t>
            </a:r>
            <a:r>
              <a:rPr lang="en-GB" b="0" i="0" dirty="0">
                <a:solidFill>
                  <a:srgbClr val="222222"/>
                </a:solidFill>
                <a:effectLst/>
              </a:rPr>
              <a:t>, M., Charalambous, C., </a:t>
            </a:r>
            <a:r>
              <a:rPr lang="en-GB" b="0" i="0" dirty="0" err="1">
                <a:solidFill>
                  <a:srgbClr val="222222"/>
                </a:solidFill>
                <a:effectLst/>
              </a:rPr>
              <a:t>Petrou</a:t>
            </a:r>
            <a:r>
              <a:rPr lang="en-GB" b="0" i="0" dirty="0">
                <a:solidFill>
                  <a:srgbClr val="222222"/>
                </a:solidFill>
                <a:effectLst/>
              </a:rPr>
              <a:t>, C., </a:t>
            </a:r>
            <a:r>
              <a:rPr lang="en-GB" b="0" i="0" dirty="0" err="1">
                <a:solidFill>
                  <a:srgbClr val="222222"/>
                </a:solidFill>
                <a:effectLst/>
              </a:rPr>
              <a:t>Cylus</a:t>
            </a:r>
            <a:r>
              <a:rPr lang="en-GB" b="0" i="0" dirty="0">
                <a:solidFill>
                  <a:srgbClr val="222222"/>
                </a:solidFill>
                <a:effectLst/>
              </a:rPr>
              <a:t>, J., y Organización Mundial de la Salud. (2012). Chipre: revisión del sistema sanitario. </a:t>
            </a:r>
          </a:p>
          <a:p>
            <a:r>
              <a:rPr lang="en-GB" b="0" i="0" dirty="0" err="1">
                <a:solidFill>
                  <a:srgbClr val="222222"/>
                </a:solidFill>
                <a:effectLst/>
              </a:rPr>
              <a:t>Lebano</a:t>
            </a:r>
            <a:r>
              <a:rPr lang="en-GB" b="0" i="0" dirty="0">
                <a:solidFill>
                  <a:srgbClr val="222222"/>
                </a:solidFill>
                <a:effectLst/>
              </a:rPr>
              <a:t>, A., Hamed, S., Bradby, H., </a:t>
            </a:r>
            <a:r>
              <a:rPr lang="en-GB" b="0" i="0" dirty="0" err="1">
                <a:solidFill>
                  <a:srgbClr val="222222"/>
                </a:solidFill>
                <a:effectLst/>
              </a:rPr>
              <a:t>Gil-Salmerón</a:t>
            </a:r>
            <a:r>
              <a:rPr lang="en-GB" b="0" i="0" dirty="0">
                <a:solidFill>
                  <a:srgbClr val="222222"/>
                </a:solidFill>
                <a:effectLst/>
              </a:rPr>
              <a:t>, A., </a:t>
            </a:r>
            <a:r>
              <a:rPr lang="en-GB" b="0" i="0" dirty="0" err="1">
                <a:solidFill>
                  <a:srgbClr val="222222"/>
                </a:solidFill>
                <a:effectLst/>
              </a:rPr>
              <a:t>Durá-Ferrandis</a:t>
            </a:r>
            <a:r>
              <a:rPr lang="en-GB" b="0" i="0" dirty="0">
                <a:solidFill>
                  <a:srgbClr val="222222"/>
                </a:solidFill>
                <a:effectLst/>
              </a:rPr>
              <a:t>, E., </a:t>
            </a:r>
            <a:r>
              <a:rPr lang="en-GB" b="0" i="0" dirty="0" err="1">
                <a:solidFill>
                  <a:srgbClr val="222222"/>
                </a:solidFill>
                <a:effectLst/>
              </a:rPr>
              <a:t>Garcés-Ferrer</a:t>
            </a:r>
            <a:r>
              <a:rPr lang="en-GB" b="0" i="0" dirty="0">
                <a:solidFill>
                  <a:srgbClr val="222222"/>
                </a:solidFill>
                <a:effectLst/>
              </a:rPr>
              <a:t>, J., ... &amp; Linos, A. (2020). Migrants' and refugees' health status and healthcare in Europe: a scoping literature review. </a:t>
            </a:r>
            <a:r>
              <a:rPr lang="en-GB" b="0" i="1" dirty="0">
                <a:solidFill>
                  <a:srgbClr val="222222"/>
                </a:solidFill>
                <a:effectLst/>
              </a:rPr>
              <a:t>BMC public health</a:t>
            </a:r>
            <a:r>
              <a:rPr lang="en-GB" b="0" i="0" dirty="0">
                <a:solidFill>
                  <a:srgbClr val="222222"/>
                </a:solidFill>
                <a:effectLst/>
              </a:rPr>
              <a:t>, </a:t>
            </a:r>
            <a:r>
              <a:rPr lang="en-GB" b="0" i="1" dirty="0">
                <a:solidFill>
                  <a:srgbClr val="222222"/>
                </a:solidFill>
                <a:effectLst/>
              </a:rPr>
              <a:t>20</a:t>
            </a:r>
            <a:r>
              <a:rPr lang="en-GB" b="0" i="0" dirty="0">
                <a:solidFill>
                  <a:srgbClr val="222222"/>
                </a:solidFill>
                <a:effectLst/>
              </a:rPr>
              <a:t>, 1-22.</a:t>
            </a:r>
          </a:p>
          <a:p>
            <a:r>
              <a:rPr lang="en-GB" b="0" i="0" dirty="0" err="1">
                <a:solidFill>
                  <a:srgbClr val="222222"/>
                </a:solidFill>
                <a:effectLst/>
              </a:rPr>
              <a:t>Panagiotopoulos</a:t>
            </a:r>
            <a:r>
              <a:rPr lang="en-GB" b="0" i="0" dirty="0">
                <a:solidFill>
                  <a:srgbClr val="222222"/>
                </a:solidFill>
                <a:effectLst/>
              </a:rPr>
              <a:t>, C., Apostolou, M., &amp; </a:t>
            </a:r>
            <a:r>
              <a:rPr lang="en-GB" b="0" i="0" dirty="0" err="1">
                <a:solidFill>
                  <a:srgbClr val="222222"/>
                </a:solidFill>
                <a:effectLst/>
              </a:rPr>
              <a:t>Zachariades</a:t>
            </a:r>
            <a:r>
              <a:rPr lang="en-GB" b="0" i="0" dirty="0">
                <a:solidFill>
                  <a:srgbClr val="222222"/>
                </a:solidFill>
                <a:effectLst/>
              </a:rPr>
              <a:t>, A. (2020). Assessing migrants' satisfaction from health care services in Cyprus: a nationwide study. </a:t>
            </a:r>
            <a:r>
              <a:rPr lang="en-GB" b="0" i="1" dirty="0">
                <a:solidFill>
                  <a:srgbClr val="222222"/>
                </a:solidFill>
                <a:effectLst/>
              </a:rPr>
              <a:t>International Journal of Migration, Health and Social Care</a:t>
            </a:r>
            <a:r>
              <a:rPr lang="en-GB" b="0" i="0" dirty="0">
                <a:solidFill>
                  <a:srgbClr val="222222"/>
                </a:solidFill>
                <a:effectLst/>
              </a:rPr>
              <a:t>, </a:t>
            </a:r>
            <a:r>
              <a:rPr lang="en-GB" b="0" i="1" dirty="0">
                <a:solidFill>
                  <a:srgbClr val="222222"/>
                </a:solidFill>
                <a:effectLst/>
              </a:rPr>
              <a:t>16</a:t>
            </a:r>
            <a:r>
              <a:rPr lang="en-GB" b="0" i="0" dirty="0">
                <a:solidFill>
                  <a:srgbClr val="222222"/>
                </a:solidFill>
                <a:effectLst/>
              </a:rPr>
              <a:t>(1), 108-118.</a:t>
            </a:r>
          </a:p>
          <a:p>
            <a:r>
              <a:rPr lang="en-GB" b="0" i="0" dirty="0" err="1">
                <a:solidFill>
                  <a:srgbClr val="222222"/>
                </a:solidFill>
                <a:effectLst/>
              </a:rPr>
              <a:t>Koutsampelas</a:t>
            </a:r>
            <a:r>
              <a:rPr lang="en-GB" b="0" i="0" dirty="0">
                <a:solidFill>
                  <a:srgbClr val="222222"/>
                </a:solidFill>
                <a:effectLst/>
              </a:rPr>
              <a:t>, C., </a:t>
            </a:r>
            <a:r>
              <a:rPr lang="en-GB" b="0" i="0" dirty="0" err="1">
                <a:solidFill>
                  <a:srgbClr val="222222"/>
                </a:solidFill>
                <a:effectLst/>
              </a:rPr>
              <a:t>Theodorou</a:t>
            </a:r>
            <a:r>
              <a:rPr lang="en-GB" b="0" i="0" dirty="0">
                <a:solidFill>
                  <a:srgbClr val="222222"/>
                </a:solidFill>
                <a:effectLst/>
              </a:rPr>
              <a:t>, M., &amp; </a:t>
            </a:r>
            <a:r>
              <a:rPr lang="en-GB" b="0" i="0" dirty="0" err="1">
                <a:solidFill>
                  <a:srgbClr val="222222"/>
                </a:solidFill>
                <a:effectLst/>
              </a:rPr>
              <a:t>Kantaris</a:t>
            </a:r>
            <a:r>
              <a:rPr lang="en-GB" b="0" i="0" dirty="0">
                <a:solidFill>
                  <a:srgbClr val="222222"/>
                </a:solidFill>
                <a:effectLst/>
              </a:rPr>
              <a:t>, M. (2020). Inequalities in healthcare provision to third country nationals in Cyprus and the prospect of a promising health reform. </a:t>
            </a:r>
            <a:r>
              <a:rPr lang="en-GB" b="0" i="1" dirty="0">
                <a:solidFill>
                  <a:srgbClr val="222222"/>
                </a:solidFill>
                <a:effectLst/>
              </a:rPr>
              <a:t>Migration Letters</a:t>
            </a:r>
            <a:r>
              <a:rPr lang="en-GB" b="0" i="0" dirty="0">
                <a:solidFill>
                  <a:srgbClr val="222222"/>
                </a:solidFill>
                <a:effectLst/>
              </a:rPr>
              <a:t>, </a:t>
            </a:r>
            <a:r>
              <a:rPr lang="en-GB" b="0" i="1" dirty="0">
                <a:solidFill>
                  <a:srgbClr val="222222"/>
                </a:solidFill>
                <a:effectLst/>
              </a:rPr>
              <a:t>17</a:t>
            </a:r>
            <a:r>
              <a:rPr lang="en-GB" b="0" i="0" dirty="0">
                <a:solidFill>
                  <a:srgbClr val="222222"/>
                </a:solidFill>
                <a:effectLst/>
              </a:rPr>
              <a:t>(1), 155-163.</a:t>
            </a:r>
            <a:endParaRPr lang="LID4096" dirty="0"/>
          </a:p>
        </p:txBody>
      </p:sp>
    </p:spTree>
    <p:extLst>
      <p:ext uri="{BB962C8B-B14F-4D97-AF65-F5344CB8AC3E}">
        <p14:creationId xmlns:p14="http://schemas.microsoft.com/office/powerpoint/2010/main" val="200058203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48C41-815A-2B45-46EA-A7E3B474DC8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B1FD53CC-0F5D-69DF-B236-994CC630BF6A}"/>
              </a:ext>
            </a:extLst>
          </p:cNvPr>
          <p:cNvSpPr>
            <a:spLocks noGrp="1"/>
          </p:cNvSpPr>
          <p:nvPr>
            <p:ph type="title"/>
          </p:nvPr>
        </p:nvSpPr>
        <p:spPr/>
        <p:txBody>
          <a:bodyPr/>
          <a:lstStyle/>
          <a:p>
            <a:r>
              <a:rPr lang="it-IT" sz="2800" dirty="0" err="1">
                <a:solidFill>
                  <a:srgbClr val="C01E24"/>
                </a:solidFill>
              </a:rPr>
              <a:t>Referencias </a:t>
            </a:r>
            <a:r>
              <a:rPr lang="it-IT" dirty="0">
                <a:solidFill>
                  <a:srgbClr val="C01E24"/>
                </a:solidFill>
              </a:rPr>
              <a:t>y </a:t>
            </a:r>
            <a:r>
              <a:rPr lang="hr-HR" sz="2800" dirty="0">
                <a:solidFill>
                  <a:srgbClr val="C01E24"/>
                </a:solidFill>
              </a:rPr>
              <a:t>lecturas complementarias </a:t>
            </a:r>
            <a:r>
              <a:rPr lang="en-GB" sz="2800" dirty="0">
                <a:solidFill>
                  <a:srgbClr val="C01E24"/>
                </a:solidFill>
              </a:rPr>
              <a:t>en </a:t>
            </a:r>
            <a:r>
              <a:rPr lang="en-GB" dirty="0">
                <a:solidFill>
                  <a:srgbClr val="C01E24"/>
                </a:solidFill>
              </a:rPr>
              <a:t>francés</a:t>
            </a:r>
            <a:endParaRPr lang="el-GR" dirty="0"/>
          </a:p>
        </p:txBody>
      </p:sp>
      <p:sp>
        <p:nvSpPr>
          <p:cNvPr id="6" name="Textplatzhalter 5">
            <a:extLst>
              <a:ext uri="{FF2B5EF4-FFF2-40B4-BE49-F238E27FC236}">
                <a16:creationId xmlns:a16="http://schemas.microsoft.com/office/drawing/2014/main" id="{BF4D4E30-54CE-552B-BF63-2C21657DF2AB}"/>
              </a:ext>
            </a:extLst>
          </p:cNvPr>
          <p:cNvSpPr>
            <a:spLocks noGrp="1"/>
          </p:cNvSpPr>
          <p:nvPr>
            <p:ph idx="1"/>
          </p:nvPr>
        </p:nvSpPr>
        <p:spPr>
          <a:xfrm>
            <a:off x="557999" y="1799999"/>
            <a:ext cx="10676058" cy="4865977"/>
          </a:xfrm>
        </p:spPr>
        <p:txBody>
          <a:bodyPr>
            <a:normAutofit/>
          </a:bodyPr>
          <a:lstStyle/>
          <a:p>
            <a:pPr marL="0" indent="0">
              <a:buNone/>
            </a:pPr>
            <a:r>
              <a:rPr lang="de-DE" sz="2000" dirty="0">
                <a:effectLst/>
                <a:ea typeface="Calibri" panose="020F0502020204030204" pitchFamily="34" charset="0"/>
              </a:rPr>
              <a:t>Para </a:t>
            </a:r>
            <a:r>
              <a:rPr lang="de-DE" sz="2000" dirty="0" err="1">
                <a:effectLst/>
                <a:ea typeface="Calibri" panose="020F0502020204030204" pitchFamily="34" charset="0"/>
              </a:rPr>
              <a:t>los contenidos </a:t>
            </a:r>
            <a:r>
              <a:rPr lang="de-DE" sz="2000" dirty="0">
                <a:effectLst/>
                <a:ea typeface="Calibri" panose="020F0502020204030204" pitchFamily="34" charset="0"/>
              </a:rPr>
              <a:t>en francés se </a:t>
            </a:r>
            <a:r>
              <a:rPr lang="de-DE" sz="2000" dirty="0" err="1">
                <a:effectLst/>
                <a:ea typeface="Calibri" panose="020F0502020204030204" pitchFamily="34" charset="0"/>
              </a:rPr>
              <a:t>han utilizado </a:t>
            </a:r>
            <a:r>
              <a:rPr lang="de-DE" sz="2000" dirty="0">
                <a:effectLst/>
                <a:ea typeface="Calibri" panose="020F0502020204030204" pitchFamily="34" charset="0"/>
              </a:rPr>
              <a:t>las </a:t>
            </a:r>
            <a:r>
              <a:rPr lang="de-DE" sz="2000" dirty="0" err="1">
                <a:effectLst/>
                <a:ea typeface="Calibri" panose="020F0502020204030204" pitchFamily="34" charset="0"/>
              </a:rPr>
              <a:t>siguientes fuentes</a:t>
            </a:r>
            <a:r>
              <a:rPr lang="de-DE" sz="2000" dirty="0">
                <a:effectLst/>
                <a:ea typeface="Calibri" panose="020F0502020204030204" pitchFamily="34" charset="0"/>
              </a:rPr>
              <a:t>:</a:t>
            </a:r>
          </a:p>
          <a:p>
            <a:r>
              <a:rPr lang="fr-FR" sz="2000" dirty="0">
                <a:hlinkClick r:id="rId3"/>
              </a:rPr>
              <a:t>https://www.cleiss.fr/particuliers/venir/soins/ue/systeme-de-sante-en-france.html</a:t>
            </a:r>
            <a:endParaRPr lang="fr-FR" sz="2000" dirty="0"/>
          </a:p>
          <a:p>
            <a:r>
              <a:rPr lang="fr-FR" sz="2000" dirty="0">
                <a:hlinkClick r:id="rId4"/>
              </a:rPr>
              <a:t>https://www.cleiss.fr/particuliers/venir/soins/ue/systeme-de-sante-en-france.html#organisation  </a:t>
            </a:r>
          </a:p>
          <a:p>
            <a:r>
              <a:rPr lang="fr-FR" sz="2000" dirty="0">
                <a:hlinkClick r:id="rId5"/>
              </a:rPr>
              <a:t>https://www.gisti.org/IMG/pdf/droit-a-la-sante-guide-romldh.pdf </a:t>
            </a:r>
          </a:p>
          <a:p>
            <a:r>
              <a:rPr lang="de-DE" sz="2000" dirty="0" err="1">
                <a:effectLst/>
                <a:ea typeface="Calibri" panose="020F0502020204030204" pitchFamily="34" charset="0"/>
              </a:rPr>
              <a:t>Ministère </a:t>
            </a:r>
            <a:r>
              <a:rPr lang="de-DE" sz="2000" dirty="0">
                <a:effectLst/>
                <a:ea typeface="Calibri" panose="020F0502020204030204" pitchFamily="34" charset="0"/>
              </a:rPr>
              <a:t>de la Santé = https://sante.gouv.fr </a:t>
            </a:r>
          </a:p>
          <a:p>
            <a:r>
              <a:rPr lang="de-DE" sz="2000" dirty="0">
                <a:effectLst/>
                <a:ea typeface="Calibri" panose="020F0502020204030204" pitchFamily="34" charset="0"/>
              </a:rPr>
              <a:t>Santé </a:t>
            </a:r>
            <a:r>
              <a:rPr lang="de-DE" sz="2000" dirty="0" err="1">
                <a:effectLst/>
                <a:ea typeface="Calibri" panose="020F0502020204030204" pitchFamily="34" charset="0"/>
              </a:rPr>
              <a:t>publique </a:t>
            </a:r>
            <a:r>
              <a:rPr lang="de-DE" sz="2000" dirty="0">
                <a:effectLst/>
                <a:ea typeface="Calibri" panose="020F0502020204030204" pitchFamily="34" charset="0"/>
              </a:rPr>
              <a:t>France = </a:t>
            </a:r>
            <a:r>
              <a:rPr lang="de-DE" sz="2000" u="sng" dirty="0">
                <a:solidFill>
                  <a:srgbClr val="0000FF"/>
                </a:solidFill>
                <a:effectLst/>
                <a:ea typeface="Calibri" panose="020F0502020204030204" pitchFamily="34" charset="0"/>
                <a:hlinkClick r:id="rId6"/>
              </a:rPr>
              <a:t>https://santepubliquefrance.fr</a:t>
            </a:r>
            <a:endParaRPr lang="de-DE" sz="2000" dirty="0">
              <a:effectLst/>
              <a:ea typeface="Calibri" panose="020F0502020204030204" pitchFamily="34" charset="0"/>
            </a:endParaRPr>
          </a:p>
          <a:p>
            <a:r>
              <a:rPr lang="de-DE" sz="2000" dirty="0">
                <a:effectLst/>
                <a:ea typeface="Calibri" panose="020F0502020204030204" pitchFamily="34" charset="0"/>
              </a:rPr>
              <a:t>ARS Agence </a:t>
            </a:r>
            <a:r>
              <a:rPr lang="de-DE" sz="2000" dirty="0" err="1">
                <a:effectLst/>
                <a:ea typeface="Calibri" panose="020F0502020204030204" pitchFamily="34" charset="0"/>
              </a:rPr>
              <a:t>Régionale </a:t>
            </a:r>
            <a:r>
              <a:rPr lang="de-DE" sz="2000" dirty="0">
                <a:effectLst/>
                <a:ea typeface="Calibri" panose="020F0502020204030204" pitchFamily="34" charset="0"/>
              </a:rPr>
              <a:t>de Santé = </a:t>
            </a:r>
            <a:r>
              <a:rPr lang="de-DE" sz="2000" u="sng" dirty="0">
                <a:solidFill>
                  <a:srgbClr val="0000FF"/>
                </a:solidFill>
                <a:effectLst/>
                <a:ea typeface="Calibri" panose="020F0502020204030204" pitchFamily="34" charset="0"/>
                <a:hlinkClick r:id="rId7"/>
              </a:rPr>
              <a:t>https://www.ars.sante.fr</a:t>
            </a:r>
            <a:endParaRPr lang="de-DE" sz="2000" dirty="0">
              <a:effectLst/>
              <a:ea typeface="Calibri" panose="020F0502020204030204" pitchFamily="34" charset="0"/>
            </a:endParaRPr>
          </a:p>
          <a:p>
            <a:r>
              <a:rPr lang="de-DE" sz="2000" dirty="0">
                <a:effectLst/>
                <a:ea typeface="Calibri" panose="020F0502020204030204" pitchFamily="34" charset="0"/>
              </a:rPr>
              <a:t>Ameli = </a:t>
            </a:r>
            <a:r>
              <a:rPr lang="de-DE" sz="2000" u="sng" dirty="0">
                <a:solidFill>
                  <a:srgbClr val="0000FF"/>
                </a:solidFill>
                <a:effectLst/>
                <a:ea typeface="Calibri" panose="020F0502020204030204" pitchFamily="34" charset="0"/>
                <a:hlinkClick r:id="rId8"/>
              </a:rPr>
              <a:t>https://www.ameli.fr</a:t>
            </a:r>
            <a:endParaRPr lang="de-DE" sz="2000" dirty="0">
              <a:effectLst/>
              <a:ea typeface="Calibri" panose="020F0502020204030204" pitchFamily="34" charset="0"/>
            </a:endParaRPr>
          </a:p>
          <a:p>
            <a:endParaRPr lang="de-DE" dirty="0"/>
          </a:p>
        </p:txBody>
      </p:sp>
    </p:spTree>
    <p:extLst>
      <p:ext uri="{BB962C8B-B14F-4D97-AF65-F5344CB8AC3E}">
        <p14:creationId xmlns:p14="http://schemas.microsoft.com/office/powerpoint/2010/main" val="368385559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33" name="Freeform: Shape 28">
            <a:extLst>
              <a:ext uri="{FF2B5EF4-FFF2-40B4-BE49-F238E27FC236}">
                <a16:creationId xmlns:a16="http://schemas.microsoft.com/office/drawing/2014/main" id="{DCFD1A13-2B88-47B7-AAE9-AD6F3296EE2F}"/>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0">
            <a:extLst>
              <a:ext uri="{FF2B5EF4-FFF2-40B4-BE49-F238E27FC236}">
                <a16:creationId xmlns:a16="http://schemas.microsoft.com/office/drawing/2014/main" id="{F5CE4102-C93A-420A-98A7-5A7DD0C5C5B1}"/>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5">
            <a:extLst>
              <a:ext uri="{FF2B5EF4-FFF2-40B4-BE49-F238E27FC236}">
                <a16:creationId xmlns:a16="http://schemas.microsoft.com/office/drawing/2014/main" id="{807C98D1-01AE-4DFA-9C42-DDBEB533C1BE}"/>
              </a:ext>
            </a:extLst>
          </p:cNvPr>
          <p:cNvPicPr>
            <a:picLocks noChangeAspect="1"/>
          </p:cNvPicPr>
          <p:nvPr/>
        </p:nvPicPr>
        <p:blipFill>
          <a:blip r:embed="rId3"/>
          <a:stretch>
            <a:fillRect/>
          </a:stretch>
        </p:blipFill>
        <p:spPr>
          <a:xfrm>
            <a:off x="429768" y="3471531"/>
            <a:ext cx="2323213" cy="2323213"/>
          </a:xfrm>
          <a:prstGeom prst="rect">
            <a:avLst/>
          </a:prstGeom>
        </p:spPr>
      </p:pic>
      <p:pic>
        <p:nvPicPr>
          <p:cNvPr id="20" name="Picture 5">
            <a:extLst>
              <a:ext uri="{FF2B5EF4-FFF2-40B4-BE49-F238E27FC236}">
                <a16:creationId xmlns:a16="http://schemas.microsoft.com/office/drawing/2014/main" id="{2B4EC7FF-7919-4EE7-8992-C34F2E54819D}"/>
              </a:ext>
            </a:extLst>
          </p:cNvPr>
          <p:cNvPicPr>
            <a:picLocks noChangeAspect="1"/>
          </p:cNvPicPr>
          <p:nvPr/>
        </p:nvPicPr>
        <p:blipFill>
          <a:blip r:embed="rId3"/>
          <a:stretch>
            <a:fillRect/>
          </a:stretch>
        </p:blipFill>
        <p:spPr>
          <a:xfrm>
            <a:off x="7476818" y="1708146"/>
            <a:ext cx="3265071" cy="3265071"/>
          </a:xfrm>
          <a:prstGeom prst="rect">
            <a:avLst/>
          </a:prstGeom>
          <a:solidFill>
            <a:srgbClr val="203864"/>
          </a:solidFill>
        </p:spPr>
      </p:pic>
      <p:sp>
        <p:nvSpPr>
          <p:cNvPr id="24" name="Τίτλος 6">
            <a:extLst>
              <a:ext uri="{FF2B5EF4-FFF2-40B4-BE49-F238E27FC236}">
                <a16:creationId xmlns:a16="http://schemas.microsoft.com/office/drawing/2014/main" id="{88F39797-8ECA-4CC0-ADFC-28793E1CA72E}"/>
              </a:ext>
            </a:extLst>
          </p:cNvPr>
          <p:cNvSpPr txBox="1">
            <a:spLocks/>
          </p:cNvSpPr>
          <p:nvPr/>
        </p:nvSpPr>
        <p:spPr>
          <a:xfrm>
            <a:off x="340474" y="2922021"/>
            <a:ext cx="503478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lgn="l">
              <a:spcAft>
                <a:spcPts val="600"/>
              </a:spcAft>
            </a:pPr>
            <a:r>
              <a:rPr lang="en-US" sz="2800" dirty="0">
                <a:solidFill>
                  <a:srgbClr val="C01E24"/>
                </a:solidFill>
                <a:latin typeface="+mj-lt"/>
              </a:rPr>
              <a:t>¡Enhorabuena!</a:t>
            </a:r>
            <a:br>
              <a:rPr lang="en-US" sz="2800" dirty="0">
                <a:solidFill>
                  <a:srgbClr val="C01E24"/>
                </a:solidFill>
                <a:latin typeface="+mj-lt"/>
              </a:rPr>
            </a:br>
            <a:r>
              <a:rPr lang="en-US" sz="2800" dirty="0">
                <a:solidFill>
                  <a:srgbClr val="C01E24"/>
                </a:solidFill>
                <a:latin typeface="+mj-lt"/>
              </a:rPr>
              <a:t>Ha </a:t>
            </a:r>
            <a:r>
              <a:rPr lang="en-US" sz="2800">
                <a:solidFill>
                  <a:srgbClr val="C01E24"/>
                </a:solidFill>
                <a:latin typeface="+mj-lt"/>
              </a:rPr>
              <a:t>completado la </a:t>
            </a:r>
            <a:r>
              <a:rPr lang="en-GB" sz="2800" dirty="0">
                <a:solidFill>
                  <a:srgbClr val="C01E24"/>
                </a:solidFill>
                <a:latin typeface="+mj-lt"/>
              </a:rPr>
              <a:t>sesión </a:t>
            </a:r>
            <a:r>
              <a:rPr lang="en-GB" sz="2800">
                <a:solidFill>
                  <a:srgbClr val="C01E24"/>
                </a:solidFill>
                <a:latin typeface="+mj-lt"/>
              </a:rPr>
              <a:t>didáctica </a:t>
            </a:r>
            <a:r>
              <a:rPr lang="en-GB" sz="2800" dirty="0">
                <a:solidFill>
                  <a:srgbClr val="C01E24"/>
                </a:solidFill>
                <a:latin typeface="+mj-lt"/>
              </a:rPr>
              <a:t>de este </a:t>
            </a:r>
            <a:r>
              <a:rPr lang="en-US" sz="2800" dirty="0">
                <a:solidFill>
                  <a:srgbClr val="C01E24"/>
                </a:solidFill>
                <a:latin typeface="+mj-lt"/>
              </a:rPr>
              <a:t>módulo.</a:t>
            </a:r>
          </a:p>
        </p:txBody>
      </p:sp>
      <p:pic>
        <p:nvPicPr>
          <p:cNvPr id="2" name="Εικόνα 1"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25F65A2C-3150-4B5A-D0EF-1CEBF92DC4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47" y="934357"/>
            <a:ext cx="5598661" cy="1438154"/>
          </a:xfrm>
          <a:prstGeom prst="rect">
            <a:avLst/>
          </a:prstGeom>
        </p:spPr>
      </p:pic>
      <p:pic>
        <p:nvPicPr>
          <p:cNvPr id="10" name="Εικόνα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 y="6368468"/>
            <a:ext cx="2011680" cy="486509"/>
          </a:xfrm>
          <a:prstGeom prst="rect">
            <a:avLst/>
          </a:prstGeom>
        </p:spPr>
      </p:pic>
      <p:sp>
        <p:nvSpPr>
          <p:cNvPr id="12" name="Ορθογώνιο 10">
            <a:extLst>
              <a:ext uri="{FF2B5EF4-FFF2-40B4-BE49-F238E27FC236}">
                <a16:creationId xmlns:a16="http://schemas.microsoft.com/office/drawing/2014/main" id="{E6A6A2C1-905C-CF21-28C1-3A5CBA4B3EAA}"/>
              </a:ext>
            </a:extLst>
          </p:cNvPr>
          <p:cNvSpPr/>
          <p:nvPr/>
        </p:nvSpPr>
        <p:spPr>
          <a:xfrm>
            <a:off x="3533960" y="6402414"/>
            <a:ext cx="8658040" cy="446357"/>
          </a:xfrm>
          <a:prstGeom prst="rect">
            <a:avLst/>
          </a:prstGeom>
        </p:spPr>
        <p:txBody>
          <a:bodyPr vert="horz" lIns="91440" tIns="45720" rIns="91440" bIns="45720" rtlCol="0" anchor="ctr">
            <a:normAutofit/>
          </a:bodyPr>
          <a:lstStyle/>
          <a:p>
            <a:pPr algn="r">
              <a:lnSpc>
                <a:spcPct val="90000"/>
              </a:lnSpc>
              <a:spcAft>
                <a:spcPts val="600"/>
              </a:spcAft>
            </a:pPr>
            <a:r>
              <a:rPr lang="es-ES" sz="1000" dirty="0">
                <a:solidFill>
                  <a:schemeClr val="accent5">
                    <a:lumMod val="20000"/>
                    <a:lumOff val="80000"/>
                  </a:schemeClr>
                </a:solidFill>
                <a:latin typeface="+mj-lt"/>
              </a:rPr>
              <a:t>Financiado por la Unión Europea. Las opiniones y puntos de vista expresados solo comprometen a su(s) autor(es) y no reflejan necesariamente los de la Unión Europea o los de la Agencia Ejecutiva Europea de Educación y Cultura (EACEA). Ni la Unión Europea ni la EACEA pueden ser considerados responsables de ellos.</a:t>
            </a:r>
            <a:endParaRPr lang="en-US" sz="1000" dirty="0">
              <a:solidFill>
                <a:schemeClr val="accent5">
                  <a:lumMod val="20000"/>
                  <a:lumOff val="80000"/>
                </a:schemeClr>
              </a:solidFill>
              <a:latin typeface="+mj-lt"/>
            </a:endParaRPr>
          </a:p>
        </p:txBody>
      </p:sp>
    </p:spTree>
    <p:extLst>
      <p:ext uri="{BB962C8B-B14F-4D97-AF65-F5344CB8AC3E}">
        <p14:creationId xmlns:p14="http://schemas.microsoft.com/office/powerpoint/2010/main" val="19157996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edizinisch, Die Gesundheit, Arzt">
            <a:extLst>
              <a:ext uri="{FF2B5EF4-FFF2-40B4-BE49-F238E27FC236}">
                <a16:creationId xmlns:a16="http://schemas.microsoft.com/office/drawing/2014/main" id="{C8605396-06DB-5F85-1C13-312770913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04905" y="2002783"/>
            <a:ext cx="5282104" cy="486597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9E68E08D-73F8-1246-EC6C-6AAED720FA80}"/>
              </a:ext>
            </a:extLst>
          </p:cNvPr>
          <p:cNvSpPr>
            <a:spLocks noGrp="1"/>
          </p:cNvSpPr>
          <p:nvPr>
            <p:ph type="title"/>
          </p:nvPr>
        </p:nvSpPr>
        <p:spPr>
          <a:xfrm>
            <a:off x="91003" y="693378"/>
            <a:ext cx="11059692" cy="605096"/>
          </a:xfrm>
        </p:spPr>
        <p:txBody>
          <a:bodyPr/>
          <a:lstStyle/>
          <a:p>
            <a:r>
              <a:rPr lang="en-US" sz="2800" dirty="0">
                <a:solidFill>
                  <a:srgbClr val="203864"/>
                </a:solidFill>
              </a:rPr>
              <a:t>Contenido de la formación</a:t>
            </a:r>
            <a:endParaRPr lang="en-GB" dirty="0"/>
          </a:p>
        </p:txBody>
      </p:sp>
      <p:sp>
        <p:nvSpPr>
          <p:cNvPr id="3" name="Θέση περιεχομένου 2">
            <a:extLst>
              <a:ext uri="{FF2B5EF4-FFF2-40B4-BE49-F238E27FC236}">
                <a16:creationId xmlns:a16="http://schemas.microsoft.com/office/drawing/2014/main" id="{33AA60D3-D4A1-8338-EF15-941A044B8A2C}"/>
              </a:ext>
            </a:extLst>
          </p:cNvPr>
          <p:cNvSpPr>
            <a:spLocks noGrp="1"/>
          </p:cNvSpPr>
          <p:nvPr>
            <p:ph idx="1"/>
          </p:nvPr>
        </p:nvSpPr>
        <p:spPr>
          <a:xfrm>
            <a:off x="243039" y="1373627"/>
            <a:ext cx="7564026" cy="4865977"/>
          </a:xfrm>
        </p:spPr>
        <p:txBody>
          <a:bodyPr>
            <a:normAutofit lnSpcReduction="10000"/>
          </a:bodyPr>
          <a:lstStyle/>
          <a:p>
            <a:pPr marL="457200" indent="-457200">
              <a:buFont typeface="+mj-lt"/>
              <a:buAutoNum type="arabicPeriod"/>
            </a:pPr>
            <a:r>
              <a:rPr lang="en-US" dirty="0"/>
              <a:t>Introducción a los servicios sanitarios y sus respectivas aplicaciones.</a:t>
            </a:r>
          </a:p>
          <a:p>
            <a:pPr marL="457200" indent="-457200">
              <a:buFont typeface="+mj-lt"/>
              <a:buAutoNum type="arabicPeriod"/>
            </a:pPr>
            <a:r>
              <a:rPr lang="en-US" dirty="0"/>
              <a:t>Introducción a las principales áreas de servicios sanitarios.</a:t>
            </a:r>
          </a:p>
          <a:p>
            <a:pPr marL="457200" indent="-457200">
              <a:buFont typeface="+mj-lt"/>
              <a:buAutoNum type="arabicPeriod"/>
            </a:pPr>
            <a:r>
              <a:rPr lang="en-US" dirty="0"/>
              <a:t>Identificación de aplicaciones sanitarias públicas y privadas y sus diferentes ambiciones.</a:t>
            </a:r>
          </a:p>
          <a:p>
            <a:pPr marL="457200" indent="-457200">
              <a:buFont typeface="+mj-lt"/>
              <a:buAutoNum type="arabicPeriod"/>
            </a:pPr>
            <a:r>
              <a:rPr lang="en-US" dirty="0"/>
              <a:t>Funcionamiento de los servicios sanitarios públicos y privados.</a:t>
            </a:r>
          </a:p>
          <a:p>
            <a:pPr marL="457200" indent="-457200">
              <a:buFont typeface="+mj-lt"/>
              <a:buAutoNum type="arabicPeriod"/>
            </a:pPr>
            <a:r>
              <a:rPr lang="en-US" dirty="0"/>
              <a:t>¿Qué son las aplicaciones de servicios sanitarios?</a:t>
            </a:r>
          </a:p>
          <a:p>
            <a:pPr marL="457200" indent="-457200">
              <a:buFont typeface="+mj-lt"/>
              <a:buAutoNum type="arabicPeriod"/>
            </a:pPr>
            <a:r>
              <a:rPr lang="en-US" dirty="0"/>
              <a:t>Ejemplos de cómo las aplicaciones sanitarias pueden ayudar a la autogestión de la salud.</a:t>
            </a:r>
          </a:p>
          <a:p>
            <a:endParaRPr lang="en-GB" dirty="0"/>
          </a:p>
        </p:txBody>
      </p:sp>
      <p:sp>
        <p:nvSpPr>
          <p:cNvPr id="4" name="Google Shape;160;p5">
            <a:extLst>
              <a:ext uri="{FF2B5EF4-FFF2-40B4-BE49-F238E27FC236}">
                <a16:creationId xmlns:a16="http://schemas.microsoft.com/office/drawing/2014/main" id="{72E2623F-965A-BCFB-C4FD-E0E0A46EA10B}"/>
              </a:ext>
            </a:extLst>
          </p:cNvPr>
          <p:cNvSpPr/>
          <p:nvPr/>
        </p:nvSpPr>
        <p:spPr>
          <a:xfrm>
            <a:off x="-1187947" y="6591759"/>
            <a:ext cx="796526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6" name="Ορθογώνιο 7">
            <a:extLst>
              <a:ext uri="{FF2B5EF4-FFF2-40B4-BE49-F238E27FC236}">
                <a16:creationId xmlns:a16="http://schemas.microsoft.com/office/drawing/2014/main" id="{DA2782B2-F88A-7D83-4E45-42A3C7DDA9A0}"/>
              </a:ext>
            </a:extLst>
          </p:cNvPr>
          <p:cNvSpPr/>
          <p:nvPr/>
        </p:nvSpPr>
        <p:spPr>
          <a:xfrm>
            <a:off x="10110651" y="-3933"/>
            <a:ext cx="2080089"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latin typeface="+mj-lt"/>
                <a:ea typeface="+mj-ea"/>
                <a:cs typeface="+mj-cs"/>
              </a:rPr>
              <a:t>11.1.1 Introducción</a:t>
            </a:r>
            <a:endParaRPr lang="en-US" dirty="0">
              <a:solidFill>
                <a:schemeClr val="bg1"/>
              </a:solidFill>
              <a:latin typeface="+mj-lt"/>
              <a:ea typeface="+mj-ea"/>
              <a:cs typeface="+mj-cs"/>
            </a:endParaRPr>
          </a:p>
        </p:txBody>
      </p:sp>
    </p:spTree>
    <p:extLst>
      <p:ext uri="{BB962C8B-B14F-4D97-AF65-F5344CB8AC3E}">
        <p14:creationId xmlns:p14="http://schemas.microsoft.com/office/powerpoint/2010/main" val="3065163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Visión general: ¿Qué vamos a aprender en este curso de formación?        (1)</a:t>
            </a:r>
            <a:endParaRPr sz="2800" dirty="0">
              <a:solidFill>
                <a:srgbClr val="203864"/>
              </a:solidFill>
            </a:endParaRP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¿Qué son los servicios sanitarios?</a:t>
            </a:r>
          </a:p>
          <a:p>
            <a:pPr fontAlgn="base"/>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¿Por qué son importantes?</a:t>
            </a:r>
          </a:p>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¿Cómo se </a:t>
            </a:r>
            <a:r>
              <a:rPr lang="en-US" sz="24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organizan</a:t>
            </a: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¿Quién tiene derecho a utilizarlos?</a:t>
            </a:r>
          </a:p>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¿Cuáles son las ventajas para los distintos grupos?</a:t>
            </a: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7170" name="Picture 2" descr="Kacheln, Herz, Kurve, Verlauf, Anzeige">
            <a:extLst>
              <a:ext uri="{FF2B5EF4-FFF2-40B4-BE49-F238E27FC236}">
                <a16:creationId xmlns:a16="http://schemas.microsoft.com/office/drawing/2014/main" id="{3FB0F7DD-0EC8-C903-DA7F-44A715A9D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5182" y="1949613"/>
            <a:ext cx="3784600" cy="3784600"/>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65D0D0BE-2470-8D68-75AD-2BFE527FEC59}"/>
              </a:ext>
            </a:extLst>
          </p:cNvPr>
          <p:cNvSpPr/>
          <p:nvPr/>
        </p:nvSpPr>
        <p:spPr>
          <a:xfrm>
            <a:off x="10110651" y="-3933"/>
            <a:ext cx="2080089"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latin typeface="+mj-lt"/>
                <a:ea typeface="+mj-ea"/>
                <a:cs typeface="+mj-cs"/>
              </a:rPr>
              <a:t>11.1.1 Introducción</a:t>
            </a:r>
            <a:endParaRPr lang="en-US" dirty="0">
              <a:solidFill>
                <a:schemeClr val="bg1"/>
              </a:solidFill>
              <a:latin typeface="+mj-lt"/>
              <a:ea typeface="+mj-ea"/>
              <a:cs typeface="+mj-cs"/>
            </a:endParaRPr>
          </a:p>
        </p:txBody>
      </p:sp>
    </p:spTree>
    <p:extLst>
      <p:ext uri="{BB962C8B-B14F-4D97-AF65-F5344CB8AC3E}">
        <p14:creationId xmlns:p14="http://schemas.microsoft.com/office/powerpoint/2010/main" val="3243468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Visión general: ¿Qué vamos a aprender en este curso de formación?        (2) </a:t>
            </a:r>
            <a:endParaRPr sz="2800" dirty="0">
              <a:solidFill>
                <a:srgbClr val="203864"/>
              </a:solidFill>
            </a:endParaRP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¿Qué son las aplicaciones de servicios sanitarios?</a:t>
            </a:r>
          </a:p>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 qué ámbitos sanitarios se utilizan?</a:t>
            </a:r>
          </a:p>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¿Cómo pueden ayudarle a gestionar su salud?</a:t>
            </a:r>
          </a:p>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Proveedores públicos y privados: ¿cuál es la diferencia?</a:t>
            </a:r>
          </a:p>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Ejemplos de aplicaciones de servicios sanitarios</a:t>
            </a: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pic>
        <p:nvPicPr>
          <p:cNvPr id="1026" name="Picture 2" descr="Kostenlos Person Hält Silber Android Smartphone Stock-Foto">
            <a:extLst>
              <a:ext uri="{FF2B5EF4-FFF2-40B4-BE49-F238E27FC236}">
                <a16:creationId xmlns:a16="http://schemas.microsoft.com/office/drawing/2014/main" id="{DA6C51BA-9DD9-F607-F302-971BE944A3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574" y="1989198"/>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5D2908A8-013F-CD29-1668-52286849BB9B}"/>
              </a:ext>
            </a:extLst>
          </p:cNvPr>
          <p:cNvSpPr/>
          <p:nvPr/>
        </p:nvSpPr>
        <p:spPr>
          <a:xfrm>
            <a:off x="10110651" y="-3933"/>
            <a:ext cx="2080089"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latin typeface="+mj-lt"/>
                <a:ea typeface="+mj-ea"/>
                <a:cs typeface="+mj-cs"/>
              </a:rPr>
              <a:t>11.1.1 Introducción</a:t>
            </a:r>
            <a:endParaRPr lang="en-US" dirty="0">
              <a:solidFill>
                <a:schemeClr val="bg1"/>
              </a:solidFill>
              <a:latin typeface="+mj-lt"/>
              <a:ea typeface="+mj-ea"/>
              <a:cs typeface="+mj-cs"/>
            </a:endParaRPr>
          </a:p>
        </p:txBody>
      </p:sp>
    </p:spTree>
    <p:extLst>
      <p:ext uri="{BB962C8B-B14F-4D97-AF65-F5344CB8AC3E}">
        <p14:creationId xmlns:p14="http://schemas.microsoft.com/office/powerpoint/2010/main" val="31284605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mbition abstract concept">
            <a:extLst>
              <a:ext uri="{FF2B5EF4-FFF2-40B4-BE49-F238E27FC236}">
                <a16:creationId xmlns:a16="http://schemas.microsoft.com/office/drawing/2014/main" id="{3FB4438D-8664-D9CA-AD24-B90122ADB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162" y="1079999"/>
            <a:ext cx="5517062" cy="5343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1DBBF38-64B0-3E19-7BB0-538A2C1A8E2F}"/>
              </a:ext>
            </a:extLst>
          </p:cNvPr>
          <p:cNvSpPr txBox="1"/>
          <p:nvPr/>
        </p:nvSpPr>
        <p:spPr>
          <a:xfrm>
            <a:off x="5419175" y="6181455"/>
            <a:ext cx="6099586" cy="276999"/>
          </a:xfrm>
          <a:prstGeom prst="rect">
            <a:avLst/>
          </a:prstGeom>
          <a:noFill/>
        </p:spPr>
        <p:txBody>
          <a:bodyPr wrap="square">
            <a:spAutoFit/>
          </a:bodyPr>
          <a:lstStyle/>
          <a:p>
            <a:pPr algn="r"/>
            <a:r>
              <a:rPr lang="en-US" sz="1200" dirty="0">
                <a:hlinkClick r:id="rId4"/>
              </a:rPr>
              <a:t>Diseñado por </a:t>
            </a:r>
            <a:r>
              <a:rPr lang="en-US" sz="1200" dirty="0" err="1">
                <a:hlinkClick r:id="rId4"/>
              </a:rPr>
              <a:t>Freepik</a:t>
            </a:r>
            <a:endParaRPr lang="el-GR" sz="1200" dirty="0"/>
          </a:p>
        </p:txBody>
      </p:sp>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a:xfrm>
            <a:off x="558000" y="1117381"/>
            <a:ext cx="10515600" cy="893179"/>
          </a:xfrm>
        </p:spPr>
        <p:txBody>
          <a:bodyPr>
            <a:normAutofit/>
          </a:bodyPr>
          <a:lstStyle/>
          <a:p>
            <a:r>
              <a:rPr lang="en-US" altLang="el-GR" sz="2000" dirty="0">
                <a:solidFill>
                  <a:srgbClr val="C01E24"/>
                </a:solidFill>
              </a:rPr>
              <a:t>11.1.2</a:t>
            </a:r>
            <a:r>
              <a:rPr lang="en-US" altLang="el-GR" dirty="0"/>
              <a:t/>
            </a:r>
            <a:br>
              <a:rPr lang="en-US" altLang="el-GR" dirty="0"/>
            </a:br>
            <a:r>
              <a:rPr lang="de-DE" sz="3600" b="1" dirty="0" err="1">
                <a:solidFill>
                  <a:srgbClr val="C00000"/>
                </a:solidFill>
                <a:latin typeface="Calibri"/>
                <a:ea typeface="Calibri"/>
                <a:cs typeface="Calibri"/>
                <a:sym typeface="Calibri"/>
              </a:rPr>
              <a:t>¿Qué son los servicios sanitarios</a:t>
            </a:r>
            <a:r>
              <a:rPr lang="de-DE" sz="3600" b="1" dirty="0">
                <a:solidFill>
                  <a:srgbClr val="C00000"/>
                </a:solidFill>
                <a:latin typeface="Calibri"/>
                <a:ea typeface="Calibri"/>
                <a:cs typeface="Calibri"/>
                <a:sym typeface="Calibri"/>
              </a:rPr>
              <a:t>?</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n-US" sz="2200" dirty="0">
                <a:solidFill>
                  <a:srgbClr val="203864"/>
                </a:solidFill>
                <a:sym typeface="Arial" panose="020B0604020202020204" pitchFamily="34" charset="0"/>
              </a:rPr>
              <a:t>Objetivos</a:t>
            </a: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558001" y="2849843"/>
            <a:ext cx="6210548" cy="3470112"/>
          </a:xfrm>
        </p:spPr>
        <p:txBody>
          <a:bodyPr>
            <a:normAutofit/>
          </a:bodyPr>
          <a:lstStyle/>
          <a:p>
            <a:pPr marL="0" indent="0">
              <a:buNone/>
            </a:pPr>
            <a:r>
              <a:rPr lang="en-US" sz="2400" dirty="0"/>
              <a:t>Para comprender:</a:t>
            </a:r>
          </a:p>
          <a:p>
            <a:pPr lvl="1"/>
            <a:r>
              <a:rPr lang="en-US" sz="2400" dirty="0"/>
              <a:t>qué son los servicios sanitarios y por qué son importantes</a:t>
            </a:r>
          </a:p>
          <a:p>
            <a:pPr lvl="1"/>
            <a:r>
              <a:rPr lang="en-US" sz="2400" dirty="0"/>
              <a:t>cómo </a:t>
            </a:r>
            <a:r>
              <a:rPr lang="en-US" sz="2400" dirty="0" err="1"/>
              <a:t>se organizan </a:t>
            </a:r>
            <a:r>
              <a:rPr lang="en-US" sz="2400" dirty="0"/>
              <a:t>los servicios sanitarios</a:t>
            </a:r>
          </a:p>
          <a:p>
            <a:pPr lvl="1"/>
            <a:r>
              <a:rPr lang="en-US" sz="2400" dirty="0"/>
              <a:t>quién tiene derecho a utilizarlos. </a:t>
            </a:r>
          </a:p>
          <a:p>
            <a:pPr lvl="0"/>
            <a:endParaRPr lang="el-GR" sz="2400" dirty="0"/>
          </a:p>
        </p:txBody>
      </p:sp>
    </p:spTree>
    <p:extLst>
      <p:ext uri="{BB962C8B-B14F-4D97-AF65-F5344CB8AC3E}">
        <p14:creationId xmlns:p14="http://schemas.microsoft.com/office/powerpoint/2010/main" val="28916072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¿Qué son los servicios sanitarios? (1)</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rtl="0" fontAlgn="base">
              <a:spcBef>
                <a:spcPts val="0"/>
              </a:spcBef>
              <a:spcAft>
                <a:spcPts val="0"/>
              </a:spcAft>
              <a:buNone/>
            </a:pPr>
            <a:r>
              <a:rPr lang="en-US" sz="2000" b="0" i="0" dirty="0">
                <a:solidFill>
                  <a:srgbClr val="374151"/>
                </a:solidFill>
                <a:effectLst/>
              </a:rPr>
              <a:t>Los servicios sanitarios se refieren a la prestación de </a:t>
            </a:r>
            <a:r>
              <a:rPr lang="en-US" sz="2000" b="1" i="0" dirty="0">
                <a:effectLst/>
              </a:rPr>
              <a:t>atención médica, tratamiento y apoyo a individuos, comunidades o poblaciones </a:t>
            </a:r>
            <a:r>
              <a:rPr lang="en-US" sz="2000" b="0" i="0" dirty="0">
                <a:solidFill>
                  <a:srgbClr val="374151"/>
                </a:solidFill>
                <a:effectLst/>
              </a:rPr>
              <a:t>para mantener, mejorar o restablecer la salud. </a:t>
            </a:r>
          </a:p>
          <a:p>
            <a:pPr marL="88900" indent="0" rtl="0" fontAlgn="base">
              <a:spcBef>
                <a:spcPts val="0"/>
              </a:spcBef>
              <a:spcAft>
                <a:spcPts val="0"/>
              </a:spcAft>
              <a:buNone/>
            </a:pPr>
            <a:endParaRPr lang="en-US" sz="2000" dirty="0">
              <a:solidFill>
                <a:srgbClr val="374151"/>
              </a:solidFill>
            </a:endParaRPr>
          </a:p>
          <a:p>
            <a:pPr marL="88900" indent="0" rtl="0" fontAlgn="base">
              <a:spcBef>
                <a:spcPts val="0"/>
              </a:spcBef>
              <a:spcAft>
                <a:spcPts val="0"/>
              </a:spcAft>
              <a:buNone/>
            </a:pPr>
            <a:r>
              <a:rPr lang="en-US" sz="2000" b="0" i="0" dirty="0">
                <a:solidFill>
                  <a:srgbClr val="374151"/>
                </a:solidFill>
                <a:effectLst/>
              </a:rPr>
              <a:t>Estos servicios abarcan un amplio espectro de actividades encaminadas a promover el bienestar general y abordar los problemas relacionados con la salud. Los servicios sanitarios pueden ser prestados por diversos profesionales de la salud, como compañías de seguros médicos, hospitales </a:t>
            </a:r>
            <a:r>
              <a:rPr lang="en-US" sz="2000" b="0" i="0" dirty="0" err="1">
                <a:solidFill>
                  <a:srgbClr val="374151"/>
                </a:solidFill>
                <a:effectLst/>
              </a:rPr>
              <a:t>especializados</a:t>
            </a:r>
            <a:r>
              <a:rPr lang="en-US" sz="2000" b="0" i="0" dirty="0">
                <a:solidFill>
                  <a:srgbClr val="374151"/>
                </a:solidFill>
                <a:effectLst/>
              </a:rPr>
              <a:t>, médicos, terapeutas y otros especialistas médicos, por ejemplo, cuidadores de distintos tipos. </a:t>
            </a:r>
            <a:endParaRPr lang="en-US" sz="2000" b="0" i="0" u="none" strike="noStrike" dirty="0">
              <a:solidFill>
                <a:srgbClr val="000000"/>
              </a:solidFill>
              <a:effectLst/>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6146" name="Picture 2" descr="Arzt, Tomograph, Lernen, Krankenhaus">
            <a:extLst>
              <a:ext uri="{FF2B5EF4-FFF2-40B4-BE49-F238E27FC236}">
                <a16:creationId xmlns:a16="http://schemas.microsoft.com/office/drawing/2014/main" id="{77E9A22F-AA0B-1996-9D3C-4EC9DB4C62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1703" y="1869735"/>
            <a:ext cx="5050937" cy="3369922"/>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720D59E9-C4CE-BFEE-B853-985559F4006E}"/>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1945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¿Qué son los servicios sanitarios? (2)</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algn="l">
              <a:buNone/>
            </a:pPr>
            <a:r>
              <a:rPr lang="en-US" sz="2000" b="0" i="0" dirty="0">
                <a:solidFill>
                  <a:srgbClr val="374151"/>
                </a:solidFill>
                <a:effectLst/>
              </a:rPr>
              <a:t>Algunos tipos comunes de servicios sanitarios incluyen: </a:t>
            </a:r>
          </a:p>
          <a:p>
            <a:pPr algn="l">
              <a:buFont typeface="Wingdings" panose="05000000000000000000" pitchFamily="2" charset="2"/>
              <a:buChar char="§"/>
            </a:pPr>
            <a:r>
              <a:rPr lang="en-US" sz="2000" b="1" i="0" dirty="0">
                <a:effectLst/>
              </a:rPr>
              <a:t>Atención primaria: </a:t>
            </a:r>
            <a:r>
              <a:rPr lang="en-US" sz="2000" b="0" i="0" dirty="0">
                <a:solidFill>
                  <a:srgbClr val="374151"/>
                </a:solidFill>
                <a:effectLst/>
              </a:rPr>
              <a:t>Servicios sanitarios básicos prestados por profesionales sanitarios, como médicos generalistas o de familia, que ofrecen atención médica inicial y continuada para enfermedades comunes y cuidados preventivos.</a:t>
            </a:r>
          </a:p>
          <a:p>
            <a:pPr algn="l">
              <a:buFont typeface="Wingdings" panose="05000000000000000000" pitchFamily="2" charset="2"/>
              <a:buChar char="§"/>
            </a:pPr>
            <a:r>
              <a:rPr lang="en-US" sz="2000" b="1" i="0" dirty="0">
                <a:effectLst/>
              </a:rPr>
              <a:t>Atención especializada: </a:t>
            </a:r>
            <a:r>
              <a:rPr lang="en-US" sz="2000" b="0" i="0" dirty="0">
                <a:solidFill>
                  <a:srgbClr val="374151"/>
                </a:solidFill>
                <a:effectLst/>
              </a:rPr>
              <a:t>Servicios médicos especializados prestados por profesionales sanitarios expertos en campos específicos, como cardiólogos, neurólogos u oncólogos, que diagnostican y tratan enfermedades complejas.</a:t>
            </a:r>
          </a:p>
          <a:p>
            <a:pPr marL="88900" indent="0" rtl="0" fontAlgn="base">
              <a:spcBef>
                <a:spcPts val="0"/>
              </a:spcBef>
              <a:spcAft>
                <a:spcPts val="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1026" name="Picture 2" descr="Kostenlos Kostenloses Stock Foto zu analyse, arzt, arzt und patient Stock-Foto">
            <a:extLst>
              <a:ext uri="{FF2B5EF4-FFF2-40B4-BE49-F238E27FC236}">
                <a16:creationId xmlns:a16="http://schemas.microsoft.com/office/drawing/2014/main" id="{2A7055F1-629E-FC04-B49D-E50BAF13C6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9566" y="1974244"/>
            <a:ext cx="2908234" cy="3735338"/>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981E2494-9F6F-6935-714A-E982E1BAEEF7}"/>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764950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¿Qué son los servicios sanitarios? (3)</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buFont typeface="Wingdings" panose="05000000000000000000" pitchFamily="2" charset="2"/>
              <a:buChar char="§"/>
            </a:pPr>
            <a:r>
              <a:rPr lang="en-US" sz="2000" b="1" i="0" dirty="0">
                <a:effectLst/>
                <a:latin typeface="Söhne"/>
              </a:rPr>
              <a:t>Atención de urgencia: </a:t>
            </a:r>
            <a:r>
              <a:rPr lang="en-US" sz="2000" b="0" i="0" dirty="0">
                <a:solidFill>
                  <a:srgbClr val="374151"/>
                </a:solidFill>
                <a:effectLst/>
                <a:latin typeface="Söhne"/>
              </a:rPr>
              <a:t>Atención médica inmediata prestada a personas que sufren lesiones que ponen en peligro su vida o crisis agudas de salud, a menudo prestada en salas de urgencias o centros de atención urgente.</a:t>
            </a:r>
          </a:p>
          <a:p>
            <a:pPr>
              <a:buFont typeface="Wingdings" panose="05000000000000000000" pitchFamily="2" charset="2"/>
              <a:buChar char="§"/>
            </a:pPr>
            <a:r>
              <a:rPr lang="en-US" sz="2000" b="1" i="0" dirty="0">
                <a:effectLst/>
                <a:latin typeface="Söhne"/>
              </a:rPr>
              <a:t>Servicios de diagnóstico: </a:t>
            </a:r>
            <a:r>
              <a:rPr lang="en-US" sz="2000" b="0" i="0" dirty="0">
                <a:solidFill>
                  <a:srgbClr val="374151"/>
                </a:solidFill>
                <a:effectLst/>
                <a:latin typeface="Söhne"/>
              </a:rPr>
              <a:t>Pruebas y procedimientos médicos, incluidas las exploraciones de imagen, las pruebas de laboratorio y los cribados, utilizados para diagnosticar enfermedades, controlar el progreso del tratamiento y evaluar el estado de salud general.</a:t>
            </a:r>
          </a:p>
          <a:p>
            <a:pPr marL="88900" indent="0" rtl="0" fontAlgn="base">
              <a:spcBef>
                <a:spcPts val="0"/>
              </a:spcBef>
              <a:spcAft>
                <a:spcPts val="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2050" name="Picture 2" descr="Kostenlos Kostenloses Stock Foto zu analyse, apotheker, biochemie Stock-Foto">
            <a:extLst>
              <a:ext uri="{FF2B5EF4-FFF2-40B4-BE49-F238E27FC236}">
                <a16:creationId xmlns:a16="http://schemas.microsoft.com/office/drawing/2014/main" id="{36B01C69-9325-B898-1D8D-5DFB096F17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2113" y="1904394"/>
            <a:ext cx="4762500" cy="3704091"/>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5E594946-035D-0B02-CCB0-8DBD4A32AE53}"/>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20926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¿Qué son los servicios sanitarios? (4)</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r>
              <a:rPr lang="en-US" sz="2000" b="1" i="0" dirty="0">
                <a:effectLst/>
              </a:rPr>
              <a:t>Servicios preventivos: </a:t>
            </a:r>
            <a:r>
              <a:rPr lang="en-US" sz="2000" b="0" i="0" dirty="0">
                <a:solidFill>
                  <a:srgbClr val="374151"/>
                </a:solidFill>
                <a:effectLst/>
              </a:rPr>
              <a:t>Intervenciones sanitarias y cribados destinados a prevenir enfermedades, como vacunaciones, asesoramiento sanitario y revisiones médicas periódicas, para promover estilos de vida saludables y la prevención de enfermedades.</a:t>
            </a:r>
          </a:p>
          <a:p>
            <a:pPr algn="l">
              <a:buFont typeface="Wingdings" panose="05000000000000000000" pitchFamily="2" charset="2"/>
              <a:buChar char="§"/>
            </a:pPr>
            <a:r>
              <a:rPr lang="en-US" sz="2000" b="1" i="0" dirty="0">
                <a:effectLst/>
              </a:rPr>
              <a:t>Servicios terapéuticos: </a:t>
            </a:r>
            <a:r>
              <a:rPr lang="en-US" sz="2000" b="0" i="0" dirty="0">
                <a:solidFill>
                  <a:srgbClr val="374151"/>
                </a:solidFill>
                <a:effectLst/>
              </a:rPr>
              <a:t>Tratamientos y procedimientos médicos, incluidas cirugías, administración de medicamentos, fisioterapia y rehabilitación, destinados a controlar y mejorar las condiciones de salud y facilitar la recuperación.</a:t>
            </a:r>
          </a:p>
          <a:p>
            <a:pPr marL="88900" indent="0" rtl="0" fontAlgn="base">
              <a:spcBef>
                <a:spcPts val="0"/>
              </a:spcBef>
              <a:spcAft>
                <a:spcPts val="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3074" name="Picture 2" descr="Kostenlos Kostenloses Stock Foto zu ausrüstung, behandeln, bereiten Stock-Foto">
            <a:extLst>
              <a:ext uri="{FF2B5EF4-FFF2-40B4-BE49-F238E27FC236}">
                <a16:creationId xmlns:a16="http://schemas.microsoft.com/office/drawing/2014/main" id="{041B6CFC-0213-B5BD-0A2E-E77F2B9DD2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237" y="1921987"/>
            <a:ext cx="4759657" cy="3364706"/>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C7916702-5EC9-AAD9-9EA3-D86EB15BE10A}"/>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211505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¿Qué son los servicios sanitarios? (5)</a:t>
            </a:r>
          </a:p>
        </p:txBody>
      </p:sp>
      <p:sp>
        <p:nvSpPr>
          <p:cNvPr id="158" name="Google Shape;158;p5"/>
          <p:cNvSpPr txBox="1">
            <a:spLocks noGrp="1"/>
          </p:cNvSpPr>
          <p:nvPr>
            <p:ph idx="1"/>
          </p:nvPr>
        </p:nvSpPr>
        <p:spPr>
          <a:xfrm>
            <a:off x="557998" y="1799999"/>
            <a:ext cx="6966207" cy="4865977"/>
          </a:xfrm>
          <a:prstGeom prst="rect">
            <a:avLst/>
          </a:prstGeom>
          <a:noFill/>
          <a:ln>
            <a:noFill/>
          </a:ln>
        </p:spPr>
        <p:txBody>
          <a:bodyPr spcFirstLastPara="1" wrap="square" lIns="91425" tIns="45700" rIns="91425" bIns="45700" anchor="t" anchorCtr="0">
            <a:noAutofit/>
          </a:bodyPr>
          <a:lstStyle/>
          <a:p>
            <a:pPr fontAlgn="base">
              <a:spcBef>
                <a:spcPts val="0"/>
              </a:spcBef>
              <a:buFont typeface="Wingdings" panose="05000000000000000000" pitchFamily="2" charset="2"/>
              <a:buChar char="§"/>
            </a:pPr>
            <a:r>
              <a:rPr lang="en-US" sz="2000" b="1" i="0" dirty="0">
                <a:effectLst/>
              </a:rPr>
              <a:t>Cuidados de larga duración: </a:t>
            </a:r>
            <a:r>
              <a:rPr lang="en-US" sz="2000" b="0" i="0" dirty="0">
                <a:solidFill>
                  <a:srgbClr val="374151"/>
                </a:solidFill>
                <a:effectLst/>
              </a:rPr>
              <a:t>Servicios sanitarios continuados prestados a personas con enfermedades crónicas o discapacidades, incluidos los cuidados en residencias de ancianos, centros de vida asistida y servicios sanitarios a domicilio, para apoyar las actividades de la vida diaria y garantizar la calidad de vida.</a:t>
            </a:r>
          </a:p>
          <a:p>
            <a:pPr marL="88900" indent="0" rtl="0" fontAlgn="base">
              <a:spcBef>
                <a:spcPts val="0"/>
              </a:spcBef>
              <a:spcAft>
                <a:spcPts val="0"/>
              </a:spcAft>
              <a:buNone/>
            </a:pPr>
            <a:endParaRPr lang="en-US" sz="2000" dirty="0">
              <a:solidFill>
                <a:srgbClr val="374151"/>
              </a:solidFill>
            </a:endParaRPr>
          </a:p>
          <a:p>
            <a:pPr marL="88900" indent="0" rtl="0" fontAlgn="base">
              <a:spcBef>
                <a:spcPts val="0"/>
              </a:spcBef>
              <a:spcAft>
                <a:spcPts val="0"/>
              </a:spcAft>
              <a:buNone/>
            </a:pPr>
            <a:r>
              <a:rPr lang="en-US" sz="2000" b="0" i="0" dirty="0">
                <a:solidFill>
                  <a:srgbClr val="374151"/>
                </a:solidFill>
                <a:effectLst/>
              </a:rPr>
              <a:t>La prestación de servicios sanitarios puede tener lugar en diversos entornos sanitarios, como hospitales, residencias de ancianos, centros de salud comunitarios y plataformas de telemedicina. El objetivo de los servicios sanitarios es garantizar una atención accesible, eficaz e integral a las personas para mejorar su salud y su calidad de vida.</a:t>
            </a:r>
            <a:endParaRPr lang="en-US" sz="2000" b="0" i="0" u="none" strike="noStrike" dirty="0">
              <a:solidFill>
                <a:srgbClr val="000000"/>
              </a:solidFill>
              <a:effectLst/>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4098" name="Picture 2" descr="Kostenlos Person, Die Einen Stressball Hält Stock-Foto">
            <a:extLst>
              <a:ext uri="{FF2B5EF4-FFF2-40B4-BE49-F238E27FC236}">
                <a16:creationId xmlns:a16="http://schemas.microsoft.com/office/drawing/2014/main" id="{0A6AC41C-0B37-19C2-4A28-3D398A9D18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5600" y="1901968"/>
            <a:ext cx="3918686" cy="2928936"/>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03DB13B4-E9FC-FF6D-01DE-324B47A397A9}"/>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77259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3">
            <a:extLst>
              <a:ext uri="{28A0092B-C50C-407E-A947-70E740481C1C}">
                <a14:useLocalDpi xmlns:a14="http://schemas.microsoft.com/office/drawing/2010/main" val="0"/>
              </a:ext>
            </a:extLst>
          </a:blip>
          <a:srcRect l="19107"/>
          <a:stretch/>
        </p:blipFill>
        <p:spPr>
          <a:xfrm>
            <a:off x="1488562" y="374456"/>
            <a:ext cx="6563496" cy="2084244"/>
          </a:xfrm>
          <a:prstGeom prst="rect">
            <a:avLst/>
          </a:prstGeom>
        </p:spPr>
      </p:pic>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4"/>
          <a:stretch>
            <a:fillRect/>
          </a:stretch>
        </p:blipFill>
        <p:spPr>
          <a:xfrm>
            <a:off x="305" y="5991103"/>
            <a:ext cx="12191695" cy="869554"/>
          </a:xfrm>
          <a:prstGeom prst="rect">
            <a:avLst/>
          </a:prstGeom>
        </p:spPr>
      </p:pic>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4"/>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684" y="803957"/>
            <a:ext cx="860604" cy="1540240"/>
          </a:xfrm>
          <a:prstGeom prst="rect">
            <a:avLst/>
          </a:prstGeom>
        </p:spPr>
      </p:pic>
      <p:sp>
        <p:nvSpPr>
          <p:cNvPr id="8" name="Google Shape;120;p1"/>
          <p:cNvSpPr txBox="1"/>
          <p:nvPr/>
        </p:nvSpPr>
        <p:spPr>
          <a:xfrm>
            <a:off x="296684" y="2984210"/>
            <a:ext cx="7077893" cy="2290433"/>
          </a:xfrm>
          <a:prstGeom prst="rect">
            <a:avLst/>
          </a:prstGeom>
          <a:noFill/>
          <a:ln>
            <a:noFill/>
          </a:ln>
        </p:spPr>
        <p:txBody>
          <a:bodyPr spcFirstLastPara="1" wrap="square" lIns="91425" tIns="45700" rIns="91425" bIns="45700" anchor="ctr" anchorCtr="0">
            <a:normAutofit fontScale="92500" lnSpcReduction="10000"/>
          </a:bodyPr>
          <a:lstStyle/>
          <a:p>
            <a:pPr>
              <a:spcAft>
                <a:spcPts val="600"/>
              </a:spcAft>
            </a:pPr>
            <a:r>
              <a:rPr lang="en-US" sz="7200" dirty="0" smtClean="0">
                <a:solidFill>
                  <a:srgbClr val="C00000"/>
                </a:solidFill>
                <a:latin typeface="Calibri Light" panose="020F0302020204030204" pitchFamily="34" charset="0"/>
                <a:ea typeface="Calibri"/>
                <a:cs typeface="Calibri Light" panose="020F0302020204030204" pitchFamily="34" charset="0"/>
                <a:sym typeface="Calibri"/>
              </a:rPr>
              <a:t>11</a:t>
            </a:r>
            <a:r>
              <a:rPr lang="en-US" sz="3400" b="1" dirty="0">
                <a:solidFill>
                  <a:schemeClr val="dk1"/>
                </a:solidFill>
                <a:latin typeface="Calibri Light" panose="020F0302020204030204" pitchFamily="34" charset="0"/>
                <a:ea typeface="Calibri"/>
                <a:cs typeface="Calibri Light" panose="020F0302020204030204" pitchFamily="34" charset="0"/>
                <a:sym typeface="Calibri"/>
              </a:rPr>
              <a:t/>
            </a:r>
            <a:br>
              <a:rPr lang="en-US" sz="3400" b="1" dirty="0">
                <a:solidFill>
                  <a:schemeClr val="dk1"/>
                </a:solidFill>
                <a:latin typeface="Calibri Light" panose="020F0302020204030204" pitchFamily="34" charset="0"/>
                <a:ea typeface="Calibri"/>
                <a:cs typeface="Calibri Light" panose="020F0302020204030204" pitchFamily="34" charset="0"/>
                <a:sym typeface="Calibri"/>
              </a:rPr>
            </a:br>
            <a:r>
              <a:rPr lang="en-US" sz="4000" dirty="0"/>
              <a:t>Aplicaciones para </a:t>
            </a:r>
            <a:r>
              <a:rPr lang="en-US" sz="4000" dirty="0" smtClean="0"/>
              <a:t>servicios </a:t>
            </a:r>
            <a:r>
              <a:rPr lang="en-US" sz="4000" dirty="0"/>
              <a:t>sanitarios</a:t>
            </a:r>
            <a:endParaRPr lang="en-US" sz="3400" dirty="0"/>
          </a:p>
          <a:p>
            <a:pPr marL="0" marR="0" lvl="0" indent="0" algn="l" rtl="0">
              <a:lnSpc>
                <a:spcPct val="90000"/>
              </a:lnSpc>
              <a:spcBef>
                <a:spcPts val="0"/>
              </a:spcBef>
              <a:spcAft>
                <a:spcPts val="0"/>
              </a:spcAft>
              <a:buClr>
                <a:srgbClr val="000000"/>
              </a:buClr>
              <a:buSzPts val="1400"/>
              <a:buFont typeface="Arial"/>
              <a:buNone/>
            </a:pPr>
            <a:endParaRPr sz="1400"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pic>
        <p:nvPicPr>
          <p:cNvPr id="3" name="Εικόνα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4577" y="2212799"/>
            <a:ext cx="4584308" cy="3558523"/>
          </a:xfrm>
          <a:prstGeom prst="rect">
            <a:avLst/>
          </a:prstGeom>
        </p:spPr>
      </p:pic>
    </p:spTree>
    <p:extLst>
      <p:ext uri="{BB962C8B-B14F-4D97-AF65-F5344CB8AC3E}">
        <p14:creationId xmlns:p14="http://schemas.microsoft.com/office/powerpoint/2010/main" val="3514573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4B931F72-2E43-09B4-D34A-FDE015CDEDDF}"/>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1F80D5A9-7860-8BE7-8495-FA5040841AAB}"/>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¿Por qué son importantes los servicios sanitarios? (1)</a:t>
            </a:r>
          </a:p>
        </p:txBody>
      </p:sp>
      <p:sp>
        <p:nvSpPr>
          <p:cNvPr id="158" name="Google Shape;158;p5">
            <a:extLst>
              <a:ext uri="{FF2B5EF4-FFF2-40B4-BE49-F238E27FC236}">
                <a16:creationId xmlns:a16="http://schemas.microsoft.com/office/drawing/2014/main" id="{49A93243-2C84-A522-97D5-B638C2F028B6}"/>
              </a:ext>
            </a:extLst>
          </p:cNvPr>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r>
              <a:rPr lang="en-US" b="0" i="0" dirty="0">
                <a:solidFill>
                  <a:srgbClr val="374151"/>
                </a:solidFill>
                <a:effectLst/>
              </a:rPr>
              <a:t>El objetivo primordial del uso de los servicios sanitarios es restablecer y mantener la salud propia, la de los hijos y la de los parientes ancianos. Sin embargo, su uso también forma parte de la responsabilidad social: precisamente porque el sistema sanitario se basa en el principio de solidaridad y, por tanto, los más fuertes son responsables de los más débiles, todos deben intentar evitar gastos.</a:t>
            </a:r>
            <a:endParaRPr lang="en-US" b="0" i="0" u="none" strike="noStrike" dirty="0">
              <a:solidFill>
                <a:srgbClr val="000000"/>
              </a:solidFill>
              <a:effectLst/>
              <a:ea typeface="Calibri" panose="020F0502020204030204" pitchFamily="34" charset="0"/>
              <a:cs typeface="Calibri" panose="020F0502020204030204" pitchFamily="34" charset="0"/>
            </a:endParaRPr>
          </a:p>
        </p:txBody>
      </p:sp>
      <p:sp>
        <p:nvSpPr>
          <p:cNvPr id="160" name="Google Shape;160;p5">
            <a:extLst>
              <a:ext uri="{FF2B5EF4-FFF2-40B4-BE49-F238E27FC236}">
                <a16:creationId xmlns:a16="http://schemas.microsoft.com/office/drawing/2014/main" id="{25715997-6685-B448-DC35-A70CBDBFEF05}"/>
              </a:ext>
            </a:extLst>
          </p:cNvPr>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38EED202-DB2B-7FF2-F0F0-B2495B10BDD4}"/>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EBE848A8-CF1B-4BAE-63FA-127D75CF2B6B}"/>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4098" name="Picture 2" descr="Alte Menschen, Rentner, Rente, Geld">
            <a:extLst>
              <a:ext uri="{FF2B5EF4-FFF2-40B4-BE49-F238E27FC236}">
                <a16:creationId xmlns:a16="http://schemas.microsoft.com/office/drawing/2014/main" id="{E17408D3-9DD4-F4CD-0690-3EE0A4E9A5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1574" y="1994241"/>
            <a:ext cx="4876461" cy="3154460"/>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467E7A0B-A162-2997-5DB8-ECDCDECC321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926264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3FD176DB-021E-D4E3-8742-131041BA37E5}"/>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D9AE2E28-89CA-2932-38E1-C2778999BF07}"/>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¿Por qué son importantes los servicios sanitarios? (2)</a:t>
            </a:r>
          </a:p>
        </p:txBody>
      </p:sp>
      <p:sp>
        <p:nvSpPr>
          <p:cNvPr id="158" name="Google Shape;158;p5">
            <a:extLst>
              <a:ext uri="{FF2B5EF4-FFF2-40B4-BE49-F238E27FC236}">
                <a16:creationId xmlns:a16="http://schemas.microsoft.com/office/drawing/2014/main" id="{959EB015-0B98-FD8B-43F8-ED64CA4777C5}"/>
              </a:ext>
            </a:extLst>
          </p:cNvPr>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r>
              <a:rPr lang="en-US" u="none" strike="noStrike" dirty="0">
                <a:solidFill>
                  <a:srgbClr val="374151"/>
                </a:solidFill>
                <a:ea typeface="Calibri" panose="020F0502020204030204" pitchFamily="34" charset="0"/>
                <a:cs typeface="Calibri" panose="020F0502020204030204" pitchFamily="34" charset="0"/>
              </a:rPr>
              <a:t>Por ejemplo, pueden evitarse costes para el sistema sanitario, </a:t>
            </a:r>
          </a:p>
          <a:p>
            <a:pPr rtl="0" fontAlgn="base">
              <a:spcAft>
                <a:spcPts val="600"/>
              </a:spcAft>
              <a:buFont typeface="Wingdings" panose="05000000000000000000" pitchFamily="2" charset="2"/>
              <a:buChar char="§"/>
            </a:pPr>
            <a:r>
              <a:rPr lang="en-US" u="none" strike="noStrike" dirty="0">
                <a:solidFill>
                  <a:srgbClr val="374151"/>
                </a:solidFill>
                <a:ea typeface="Calibri" panose="020F0502020204030204" pitchFamily="34" charset="0"/>
                <a:cs typeface="Calibri" panose="020F0502020204030204" pitchFamily="34" charset="0"/>
              </a:rPr>
              <a:t>acudiendo a revisiones médicas preventivas,</a:t>
            </a:r>
          </a:p>
          <a:p>
            <a:pPr rtl="0" fontAlgn="base">
              <a:spcAft>
                <a:spcPts val="600"/>
              </a:spcAft>
              <a:buFont typeface="Wingdings" panose="05000000000000000000" pitchFamily="2" charset="2"/>
              <a:buChar char="§"/>
            </a:pPr>
            <a:r>
              <a:rPr lang="en-US" u="none" strike="noStrike" dirty="0">
                <a:solidFill>
                  <a:srgbClr val="374151"/>
                </a:solidFill>
                <a:ea typeface="Calibri" panose="020F0502020204030204" pitchFamily="34" charset="0"/>
                <a:cs typeface="Calibri" panose="020F0502020204030204" pitchFamily="34" charset="0"/>
              </a:rPr>
              <a:t>practicando un estilo de vida saludable, </a:t>
            </a:r>
          </a:p>
          <a:p>
            <a:pPr rtl="0" fontAlgn="base">
              <a:spcAft>
                <a:spcPts val="600"/>
              </a:spcAft>
              <a:buFont typeface="Wingdings" panose="05000000000000000000" pitchFamily="2" charset="2"/>
              <a:buChar char="§"/>
            </a:pPr>
            <a:r>
              <a:rPr lang="en-US" u="none" strike="noStrike" dirty="0">
                <a:solidFill>
                  <a:srgbClr val="374151"/>
                </a:solidFill>
                <a:ea typeface="Calibri" panose="020F0502020204030204" pitchFamily="34" charset="0"/>
                <a:cs typeface="Calibri" panose="020F0502020204030204" pitchFamily="34" charset="0"/>
              </a:rPr>
              <a:t>siguiendo una dieta de calidad y evitando el consumo excesivo de tabaco y alcohol. </a:t>
            </a:r>
          </a:p>
          <a:p>
            <a:pPr marL="88900" indent="0" rtl="0" fontAlgn="base">
              <a:spcAft>
                <a:spcPts val="60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a:extLst>
              <a:ext uri="{FF2B5EF4-FFF2-40B4-BE49-F238E27FC236}">
                <a16:creationId xmlns:a16="http://schemas.microsoft.com/office/drawing/2014/main" id="{986DE062-3744-C23E-F6A1-32F261CE400F}"/>
              </a:ext>
            </a:extLst>
          </p:cNvPr>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CC39D260-0859-1CCB-D210-C7C4CA73E3C8}"/>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82571FD8-8580-D7ED-D236-229842EFB3C9}"/>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11266" name="Picture 2" descr="Frau, Strecken, Fitness, Draussen">
            <a:extLst>
              <a:ext uri="{FF2B5EF4-FFF2-40B4-BE49-F238E27FC236}">
                <a16:creationId xmlns:a16="http://schemas.microsoft.com/office/drawing/2014/main" id="{A323DB54-D3F5-8731-9501-A9A0EAB46E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0488" y="2003594"/>
            <a:ext cx="4663455" cy="3107531"/>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5FA295E3-8878-1A47-43D3-D395EDAE514A}"/>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57072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9EEF2E96-36CE-35C4-5917-BD9BC0B45026}"/>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F99B3252-8DA0-57D1-F3AD-46796146DDFE}"/>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¿Por qué son importantes los servicios sanitarios para los inmigrantes?</a:t>
            </a:r>
          </a:p>
        </p:txBody>
      </p:sp>
      <p:sp>
        <p:nvSpPr>
          <p:cNvPr id="158" name="Google Shape;158;p5">
            <a:extLst>
              <a:ext uri="{FF2B5EF4-FFF2-40B4-BE49-F238E27FC236}">
                <a16:creationId xmlns:a16="http://schemas.microsoft.com/office/drawing/2014/main" id="{9503E653-B782-65BC-F8E6-A42D808AA9DF}"/>
              </a:ext>
            </a:extLst>
          </p:cNvPr>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r>
              <a:rPr lang="en-US" b="0" i="0" dirty="0">
                <a:solidFill>
                  <a:srgbClr val="374151"/>
                </a:solidFill>
                <a:effectLst/>
              </a:rPr>
              <a:t>El acceso a los servicios sanitarios no siempre es fácil para los inmigrantes debido a las barreras lingüísticas, los escasos conocimientos sanitarios, la falta de información sobre el sistema sanitario nacional y las barreras estructurales. </a:t>
            </a:r>
          </a:p>
          <a:p>
            <a:pPr marL="88900" indent="0" rtl="0" fontAlgn="base">
              <a:spcAft>
                <a:spcPts val="600"/>
              </a:spcAft>
              <a:buNone/>
            </a:pPr>
            <a:r>
              <a:rPr lang="en-US" b="0" i="0" dirty="0">
                <a:solidFill>
                  <a:srgbClr val="374151"/>
                </a:solidFill>
                <a:effectLst/>
              </a:rPr>
              <a:t>No obstante, es importante hacer uso de estos servicios, no sólo en caso de enfermedad, sino también para la prevención y la rehabilitación.</a:t>
            </a:r>
            <a:endParaRPr lang="en-US" b="0" i="0" u="none" strike="noStrike" dirty="0">
              <a:solidFill>
                <a:srgbClr val="000000"/>
              </a:solidFill>
              <a:effectLst/>
              <a:ea typeface="Calibri" panose="020F0502020204030204" pitchFamily="34" charset="0"/>
              <a:cs typeface="Calibri" panose="020F0502020204030204" pitchFamily="34" charset="0"/>
            </a:endParaRPr>
          </a:p>
        </p:txBody>
      </p:sp>
      <p:sp>
        <p:nvSpPr>
          <p:cNvPr id="160" name="Google Shape;160;p5">
            <a:extLst>
              <a:ext uri="{FF2B5EF4-FFF2-40B4-BE49-F238E27FC236}">
                <a16:creationId xmlns:a16="http://schemas.microsoft.com/office/drawing/2014/main" id="{27A79419-5520-ECAF-54DF-3AB6A07F04E5}"/>
              </a:ext>
            </a:extLst>
          </p:cNvPr>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4540B2D1-96AA-E352-EF08-F4551FF783F2}"/>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05A7542C-A858-5D3B-12AA-688A55E4A1B9}"/>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10242" name="Picture 2" descr="Stestoskop, Herz, Kurve, Verlauf">
            <a:extLst>
              <a:ext uri="{FF2B5EF4-FFF2-40B4-BE49-F238E27FC236}">
                <a16:creationId xmlns:a16="http://schemas.microsoft.com/office/drawing/2014/main" id="{BC3DE1DE-BC7A-FC5C-83C5-CC3B78C4A4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3757" y="1985963"/>
            <a:ext cx="4810124" cy="2886074"/>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FF737961-837F-C99C-8C93-050F45A6A54A}"/>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33584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están </a:t>
            </a:r>
            <a:r>
              <a:rPr lang="en-US" dirty="0" err="1"/>
              <a:t>organizados los </a:t>
            </a:r>
            <a:r>
              <a:rPr lang="en-US" dirty="0"/>
              <a:t>servicios sanitarios en Alemania?</a:t>
            </a:r>
          </a:p>
        </p:txBody>
      </p:sp>
      <p:pic>
        <p:nvPicPr>
          <p:cNvPr id="1026" name="Picture 2" descr="Landkarte, Deutschland, Flagge, Grenzen">
            <a:extLst>
              <a:ext uri="{FF2B5EF4-FFF2-40B4-BE49-F238E27FC236}">
                <a16:creationId xmlns:a16="http://schemas.microsoft.com/office/drawing/2014/main" id="{17A2DCAA-0F78-F6EE-51C5-FBAE649F515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3972719" y="2687638"/>
            <a:ext cx="3684587" cy="3684587"/>
          </a:xfrm>
          <a:prstGeom prst="rect">
            <a:avLst/>
          </a:prstGeom>
          <a:noFill/>
          <a:extLst>
            <a:ext uri="{909E8E84-426E-40DD-AFC4-6F175D3DCCD1}">
              <a14:hiddenFill xmlns:a14="http://schemas.microsoft.com/office/drawing/2010/main">
                <a:solidFill>
                  <a:srgbClr val="FFFFFF"/>
                </a:solidFill>
              </a14:hiddenFill>
            </a:ext>
          </a:extLst>
        </p:spPr>
      </p:pic>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E59049E4-E6B7-4FDA-F301-AF1587C8DE5E}"/>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32171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508B91D-07E1-F32B-4A1C-52BB7E6EE370}"/>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7DA3FBEA-D17C-EE77-FA4C-A21887DC0332}"/>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están </a:t>
            </a:r>
            <a:r>
              <a:rPr lang="en-US" dirty="0" err="1"/>
              <a:t>organizados los </a:t>
            </a:r>
            <a:r>
              <a:rPr lang="en-US" dirty="0"/>
              <a:t>servicios sanitarios en Alemania? (1)</a:t>
            </a:r>
          </a:p>
        </p:txBody>
      </p:sp>
      <p:sp>
        <p:nvSpPr>
          <p:cNvPr id="158" name="Google Shape;158;p5">
            <a:extLst>
              <a:ext uri="{FF2B5EF4-FFF2-40B4-BE49-F238E27FC236}">
                <a16:creationId xmlns:a16="http://schemas.microsoft.com/office/drawing/2014/main" id="{A8C6F01D-ADF5-E033-4118-CE4EAD665E13}"/>
              </a:ext>
            </a:extLst>
          </p:cNvPr>
          <p:cNvSpPr txBox="1">
            <a:spLocks noGrp="1"/>
          </p:cNvSpPr>
          <p:nvPr>
            <p:ph idx="1"/>
          </p:nvPr>
        </p:nvSpPr>
        <p:spPr>
          <a:xfrm>
            <a:off x="557999" y="1799999"/>
            <a:ext cx="7297132" cy="4865977"/>
          </a:xfrm>
          <a:prstGeom prst="rect">
            <a:avLst/>
          </a:prstGeom>
          <a:noFill/>
          <a:ln>
            <a:noFill/>
          </a:ln>
        </p:spPr>
        <p:txBody>
          <a:bodyPr spcFirstLastPara="1" wrap="square" lIns="91425" tIns="45700" rIns="91425" bIns="45700" anchor="t" anchorCtr="0">
            <a:noAutofit/>
          </a:bodyPr>
          <a:lstStyle/>
          <a:p>
            <a:pPr marL="88900" indent="0" algn="l">
              <a:buNone/>
            </a:pPr>
            <a:r>
              <a:rPr lang="en-US" sz="2200" b="0" i="0" dirty="0">
                <a:solidFill>
                  <a:srgbClr val="374151"/>
                </a:solidFill>
                <a:effectLst/>
              </a:rPr>
              <a:t>En Alemania, el sistema sanitario se </a:t>
            </a:r>
            <a:r>
              <a:rPr lang="en-US" sz="2200" b="0" i="0" dirty="0" err="1">
                <a:solidFill>
                  <a:srgbClr val="374151"/>
                </a:solidFill>
                <a:effectLst/>
              </a:rPr>
              <a:t>organiza en </a:t>
            </a:r>
            <a:r>
              <a:rPr lang="en-US" sz="2200" b="0" i="0" dirty="0">
                <a:solidFill>
                  <a:srgbClr val="374151"/>
                </a:solidFill>
                <a:effectLst/>
              </a:rPr>
              <a:t>gran medida mediante una combinación de </a:t>
            </a:r>
            <a:r>
              <a:rPr lang="en-US" sz="2200" b="1" i="0" dirty="0">
                <a:solidFill>
                  <a:srgbClr val="374151"/>
                </a:solidFill>
                <a:effectLst/>
              </a:rPr>
              <a:t>servicios sanitarios públicos y privados</a:t>
            </a:r>
            <a:r>
              <a:rPr lang="en-US" sz="2200" b="0" i="0" dirty="0">
                <a:solidFill>
                  <a:srgbClr val="374151"/>
                </a:solidFill>
                <a:effectLst/>
              </a:rPr>
              <a:t>. Se basa en el concepto de seguro de enfermedad que pretende garantizar a todos los ciudadanos, incluidos </a:t>
            </a:r>
            <a:r>
              <a:rPr lang="en-US" sz="2200" dirty="0">
                <a:solidFill>
                  <a:srgbClr val="374151"/>
                </a:solidFill>
              </a:rPr>
              <a:t>los inmigrantes, el </a:t>
            </a:r>
            <a:r>
              <a:rPr lang="en-US" sz="2200" b="0" i="0" dirty="0">
                <a:solidFill>
                  <a:srgbClr val="374151"/>
                </a:solidFill>
                <a:effectLst/>
              </a:rPr>
              <a:t>acceso a una asistencia sanitaria de alta calidad. Estas son algunas de las principales características del sistema sanitario alemán:</a:t>
            </a:r>
          </a:p>
          <a:p>
            <a:pPr marL="431800" indent="-342900" algn="l"/>
            <a:r>
              <a:rPr lang="en-US" sz="2200" b="1" i="0" dirty="0">
                <a:solidFill>
                  <a:srgbClr val="374151"/>
                </a:solidFill>
                <a:effectLst/>
              </a:rPr>
              <a:t>Seguro de enfermedad</a:t>
            </a:r>
            <a:r>
              <a:rPr lang="en-US" sz="2200" b="0" i="0" dirty="0">
                <a:solidFill>
                  <a:srgbClr val="374151"/>
                </a:solidFill>
                <a:effectLst/>
              </a:rPr>
              <a:t>: Alemania tiene un sistema dual de seguro de enfermedad que consiste en un seguro de enfermedad obligatorio (SHI) y un seguro de enfermedad privado (PHI). El SHI es obligatorio para la mayoría de la población, mientras que el PHI está abierto sobre todo a determinados grupos profesionales y a los grupos con mayores ingresos.</a:t>
            </a:r>
            <a:endPar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a:extLst>
              <a:ext uri="{FF2B5EF4-FFF2-40B4-BE49-F238E27FC236}">
                <a16:creationId xmlns:a16="http://schemas.microsoft.com/office/drawing/2014/main" id="{9A575BF5-3B2F-2355-944F-7FF2917AE143}"/>
              </a:ext>
            </a:extLst>
          </p:cNvPr>
          <p:cNvSpPr/>
          <p:nvPr/>
        </p:nvSpPr>
        <p:spPr>
          <a:xfrm>
            <a:off x="3035335" y="597508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94E11E56-37C8-B5C3-93F8-E9DD99075AE9}"/>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36923BDB-8CFA-5F42-E5B6-478B915835C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5122" name="Picture 2" descr="Kostenlos Kostenloses Stock Foto zu arzt, computer, doktor Stock-Foto">
            <a:extLst>
              <a:ext uri="{FF2B5EF4-FFF2-40B4-BE49-F238E27FC236}">
                <a16:creationId xmlns:a16="http://schemas.microsoft.com/office/drawing/2014/main" id="{F7235C44-D9ED-D835-7586-E1AD6F0557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5020" y="1992855"/>
            <a:ext cx="4219071" cy="2691768"/>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EF3F4B89-8772-C5EF-56D1-BEBF8F8162C2}"/>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50202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526418" y="643402"/>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están </a:t>
            </a:r>
            <a:r>
              <a:rPr lang="en-US" dirty="0" err="1"/>
              <a:t>organizados los </a:t>
            </a:r>
            <a:r>
              <a:rPr lang="en-US" dirty="0"/>
              <a:t>servicios sanitarios en Alemania? (2)</a:t>
            </a:r>
          </a:p>
        </p:txBody>
      </p:sp>
      <p:sp>
        <p:nvSpPr>
          <p:cNvPr id="158" name="Google Shape;158;p5"/>
          <p:cNvSpPr txBox="1">
            <a:spLocks noGrp="1"/>
          </p:cNvSpPr>
          <p:nvPr>
            <p:ph idx="1"/>
          </p:nvPr>
        </p:nvSpPr>
        <p:spPr>
          <a:xfrm>
            <a:off x="526418" y="1300637"/>
            <a:ext cx="6809102" cy="4975093"/>
          </a:xfrm>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r>
              <a:rPr lang="en-US" b="1" i="0" dirty="0">
                <a:effectLst/>
              </a:rPr>
              <a:t>Asistencia médica: </a:t>
            </a:r>
            <a:r>
              <a:rPr lang="en-US" i="0" dirty="0">
                <a:effectLst/>
              </a:rPr>
              <a:t>La asistencia médica en Alemania la prestan médicos generalistas, especialistas y clínicas. Por lo general, los pacientes tienen libertad para elegir médico y también pueden consultar directamente a un especialista sin consultar antes a un médico de cabecera.</a:t>
            </a:r>
          </a:p>
          <a:p>
            <a:pPr algn="l">
              <a:buFont typeface="Wingdings" panose="05000000000000000000" pitchFamily="2" charset="2"/>
              <a:buChar char="§"/>
            </a:pPr>
            <a:r>
              <a:rPr lang="en-US" b="1" i="0" dirty="0">
                <a:effectLst/>
              </a:rPr>
              <a:t>Hospitales: </a:t>
            </a:r>
            <a:r>
              <a:rPr lang="en-US" i="0" dirty="0">
                <a:effectLst/>
              </a:rPr>
              <a:t>El sistema hospitalario de Alemania comprende un gran número de hospitales públicos, privados y sin ánimo de lucro. Los hospitales ofrecen una amplia gama de servicios médicos, desde urgencias hasta tratamientos </a:t>
            </a:r>
            <a:r>
              <a:rPr lang="en-US" i="0" dirty="0" err="1">
                <a:effectLst/>
              </a:rPr>
              <a:t>especializados </a:t>
            </a:r>
            <a:r>
              <a:rPr lang="en-US" i="0" dirty="0">
                <a:effectLst/>
              </a:rPr>
              <a:t>y operaciones.</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7170" name="Picture 2" descr="Kostenlos Kostenloses Stock Foto zu anonym, anstellung, arbeit Stock-Foto">
            <a:extLst>
              <a:ext uri="{FF2B5EF4-FFF2-40B4-BE49-F238E27FC236}">
                <a16:creationId xmlns:a16="http://schemas.microsoft.com/office/drawing/2014/main" id="{F661483A-6ABA-F419-900E-C76655BD11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3535" y="1973264"/>
            <a:ext cx="4610221" cy="3073480"/>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C2914341-F3AA-3FB9-7C1A-0E8F86323201}"/>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76456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321875" y="597413"/>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están </a:t>
            </a:r>
            <a:r>
              <a:rPr lang="en-US" dirty="0" err="1"/>
              <a:t>organizados los </a:t>
            </a:r>
            <a:r>
              <a:rPr lang="en-US" dirty="0"/>
              <a:t>servicios sanitarios en Alemania? (3)</a:t>
            </a:r>
          </a:p>
        </p:txBody>
      </p:sp>
      <p:sp>
        <p:nvSpPr>
          <p:cNvPr id="158" name="Google Shape;158;p5"/>
          <p:cNvSpPr txBox="1">
            <a:spLocks noGrp="1"/>
          </p:cNvSpPr>
          <p:nvPr>
            <p:ph idx="1"/>
          </p:nvPr>
        </p:nvSpPr>
        <p:spPr>
          <a:xfrm>
            <a:off x="526418" y="1224928"/>
            <a:ext cx="6443342" cy="4773804"/>
          </a:xfrm>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r>
              <a:rPr lang="en-US" b="1" i="0" dirty="0">
                <a:effectLst/>
              </a:rPr>
              <a:t>Cuidados de larga duración: </a:t>
            </a:r>
            <a:r>
              <a:rPr lang="en-US" i="0" dirty="0">
                <a:effectLst/>
              </a:rPr>
              <a:t>Además de atención médica, Alemania también ofrece diversos centros y servicios de atención a largo plazo para ancianos y personas con discapacidad, como residencias de ancianos, residencias asistidas y atención ambulatoria.</a:t>
            </a:r>
          </a:p>
          <a:p>
            <a:pPr algn="l">
              <a:buFont typeface="Wingdings" panose="05000000000000000000" pitchFamily="2" charset="2"/>
              <a:buChar char="§"/>
            </a:pPr>
            <a:r>
              <a:rPr lang="en-US" b="1" i="0" dirty="0">
                <a:effectLst/>
              </a:rPr>
              <a:t>Suministro de medicamentos: </a:t>
            </a:r>
            <a:r>
              <a:rPr lang="en-US" i="0" dirty="0">
                <a:effectLst/>
              </a:rPr>
              <a:t>Los medicamentos son recetados y dispensados por las farmacias, que ofrecen tanto medicamentos con receta como de venta libre. El coste de los medicamentos suele estar parcialmente cubierto por el seguro médico.</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2054" name="Picture 6" descr="Rollstuhl, Behinderung, Verletzt">
            <a:extLst>
              <a:ext uri="{FF2B5EF4-FFF2-40B4-BE49-F238E27FC236}">
                <a16:creationId xmlns:a16="http://schemas.microsoft.com/office/drawing/2014/main" id="{904119BD-F2F8-3F99-0559-3A0788824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7670" y="2097990"/>
            <a:ext cx="4646952" cy="3100388"/>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D50DA536-BDF3-2E3F-4D59-981E672914A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35270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están </a:t>
            </a:r>
            <a:r>
              <a:rPr lang="en-US" dirty="0" err="1"/>
              <a:t>organizados los </a:t>
            </a:r>
            <a:r>
              <a:rPr lang="en-US" dirty="0"/>
              <a:t>servicios sanitarios en Alemania? (4)</a:t>
            </a:r>
          </a:p>
        </p:txBody>
      </p:sp>
      <p:sp>
        <p:nvSpPr>
          <p:cNvPr id="158" name="Google Shape;158;p5"/>
          <p:cNvSpPr txBox="1">
            <a:spLocks noGrp="1"/>
          </p:cNvSpPr>
          <p:nvPr>
            <p:ph idx="1"/>
          </p:nvPr>
        </p:nvSpPr>
        <p:spPr>
          <a:xfrm>
            <a:off x="557998" y="1799999"/>
            <a:ext cx="5803387" cy="4865977"/>
          </a:xfrm>
          <a:prstGeom prst="rect">
            <a:avLst/>
          </a:prstGeom>
          <a:noFill/>
          <a:ln>
            <a:noFill/>
          </a:ln>
        </p:spPr>
        <p:txBody>
          <a:bodyPr spcFirstLastPara="1" wrap="square" lIns="91425" tIns="45700" rIns="91425" bIns="45700" anchor="t" anchorCtr="0">
            <a:noAutofit/>
          </a:bodyPr>
          <a:lstStyle/>
          <a:p>
            <a:pPr marL="88900" indent="0" algn="l">
              <a:buNone/>
            </a:pPr>
            <a:r>
              <a:rPr lang="en-US" b="0" i="0" dirty="0">
                <a:solidFill>
                  <a:srgbClr val="374151"/>
                </a:solidFill>
                <a:effectLst/>
              </a:rPr>
              <a:t>La </a:t>
            </a:r>
            <a:r>
              <a:rPr lang="en-US" b="0" i="0" dirty="0" err="1">
                <a:solidFill>
                  <a:srgbClr val="374151"/>
                </a:solidFill>
                <a:effectLst/>
              </a:rPr>
              <a:t>organización del </a:t>
            </a:r>
            <a:r>
              <a:rPr lang="en-US" b="0" i="0" dirty="0">
                <a:solidFill>
                  <a:srgbClr val="374151"/>
                </a:solidFill>
                <a:effectLst/>
              </a:rPr>
              <a:t>sistema sanitario alemán se basa en </a:t>
            </a:r>
          </a:p>
          <a:p>
            <a:pPr marL="431800" indent="-342900"/>
            <a:r>
              <a:rPr lang="en-US" b="0" i="0" dirty="0">
                <a:solidFill>
                  <a:srgbClr val="374151"/>
                </a:solidFill>
                <a:effectLst/>
              </a:rPr>
              <a:t>la importancia del acceso universal a los servicios sanitarios </a:t>
            </a:r>
          </a:p>
          <a:p>
            <a:pPr marL="431800" indent="-342900"/>
            <a:r>
              <a:rPr lang="en-US" b="0" i="0" dirty="0">
                <a:solidFill>
                  <a:srgbClr val="374151"/>
                </a:solidFill>
                <a:effectLst/>
              </a:rPr>
              <a:t>una atención de alta calidad y </a:t>
            </a:r>
          </a:p>
          <a:p>
            <a:pPr marL="431800" indent="-342900"/>
            <a:r>
              <a:rPr lang="en-US" b="0" i="0" dirty="0">
                <a:solidFill>
                  <a:srgbClr val="374151"/>
                </a:solidFill>
                <a:effectLst/>
              </a:rPr>
              <a:t>la sostenibilidad financiera a largo plazo del sistema.</a:t>
            </a:r>
            <a:endParaRPr lang="en-US" b="0" i="0" u="none" strike="noStrike" dirty="0">
              <a:solidFill>
                <a:srgbClr val="000000"/>
              </a:solidFill>
              <a:effectLst/>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8194" name="Picture 2" descr="Geschäftsfrau, Organigramm, Präsentieren">
            <a:extLst>
              <a:ext uri="{FF2B5EF4-FFF2-40B4-BE49-F238E27FC236}">
                <a16:creationId xmlns:a16="http://schemas.microsoft.com/office/drawing/2014/main" id="{DB770600-EDA6-B1E5-FCB7-E01228CD68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1624" y="2020622"/>
            <a:ext cx="4995638" cy="2228649"/>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987CDB81-C1ED-C511-2EAB-CBF248612E39}"/>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8945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Derecho de los inmigrantes a utilizar los servicios sanitarios en Alemania (1)</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algn="l">
              <a:buNone/>
            </a:pPr>
            <a:r>
              <a:rPr lang="en-US" b="0" i="0" dirty="0">
                <a:solidFill>
                  <a:srgbClr val="374151"/>
                </a:solidFill>
                <a:effectLst/>
              </a:rPr>
              <a:t>La asistencia sanitaria a los inmigrantes se basa en que tengan acceso a una atención médica adecuada. </a:t>
            </a:r>
          </a:p>
          <a:p>
            <a:pPr marL="431800" indent="-342900"/>
            <a:r>
              <a:rPr lang="en-US" b="1" i="0" dirty="0">
                <a:solidFill>
                  <a:srgbClr val="374151"/>
                </a:solidFill>
                <a:effectLst/>
              </a:rPr>
              <a:t>Seguro de enfermedad obligatorio (GKV): </a:t>
            </a:r>
            <a:r>
              <a:rPr lang="en-US" b="0" i="0" dirty="0">
                <a:solidFill>
                  <a:srgbClr val="374151"/>
                </a:solidFill>
                <a:effectLst/>
              </a:rPr>
              <a:t>Las personas que residen legalmente en Alemania están obligadas, por regla general, a afiliarse al seguro de enfermedad obligatorio. Esto les da acceso a una amplia gama de servicios médicos, como revisiones, tratamientos y medicamentos.</a:t>
            </a:r>
            <a:endPar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9220" name="Picture 4" descr="Kostenlos Mann Mit Zahnärztlicher Untersuchung Stock-Foto">
            <a:extLst>
              <a:ext uri="{FF2B5EF4-FFF2-40B4-BE49-F238E27FC236}">
                <a16:creationId xmlns:a16="http://schemas.microsoft.com/office/drawing/2014/main" id="{F2F0A202-559E-67E8-ADA7-3EB0CB10F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0942" y="1987873"/>
            <a:ext cx="4601588" cy="306772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84C45E25-15E1-D538-54C4-480B36C72CEB}"/>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49107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Derecho de los inmigrantes a utilizar los servicios sanitarios en Alemania (2)</a:t>
            </a:r>
          </a:p>
        </p:txBody>
      </p:sp>
      <p:sp>
        <p:nvSpPr>
          <p:cNvPr id="158" name="Google Shape;158;p5"/>
          <p:cNvSpPr txBox="1">
            <a:spLocks noGrp="1"/>
          </p:cNvSpPr>
          <p:nvPr>
            <p:ph idx="1"/>
          </p:nvPr>
        </p:nvSpPr>
        <p:spPr>
          <a:xfrm>
            <a:off x="557998" y="1799999"/>
            <a:ext cx="6249201" cy="4475731"/>
          </a:xfrm>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endParaRPr lang="en-US" b="1" i="0" dirty="0">
              <a:effectLst/>
            </a:endParaRPr>
          </a:p>
          <a:p>
            <a:pPr marL="0" indent="0" algn="l">
              <a:buNone/>
            </a:pPr>
            <a:r>
              <a:rPr lang="en-US" b="1" i="0" dirty="0">
                <a:effectLst/>
              </a:rPr>
              <a:t>Asesoramiento y apoyo sanitario: </a:t>
            </a:r>
            <a:r>
              <a:rPr lang="en-US" i="0" dirty="0">
                <a:effectLst/>
              </a:rPr>
              <a:t>Hay varias </a:t>
            </a:r>
            <a:r>
              <a:rPr lang="en-US" i="0" dirty="0" err="1">
                <a:effectLst/>
              </a:rPr>
              <a:t>organizaciones </a:t>
            </a:r>
            <a:r>
              <a:rPr lang="en-US" i="0" dirty="0">
                <a:effectLst/>
              </a:rPr>
              <a:t>sin ánimo de lucro que ofrecen servicios de asesoramiento y apoyo a los inmigrantes en relación con su salud. Estas </a:t>
            </a:r>
            <a:r>
              <a:rPr lang="en-US" i="0" dirty="0" err="1">
                <a:effectLst/>
              </a:rPr>
              <a:t>organizaciones </a:t>
            </a:r>
            <a:r>
              <a:rPr lang="en-US" i="0" dirty="0">
                <a:effectLst/>
              </a:rPr>
              <a:t>ayudan a orientarse en el sistema sanitario, encontrar intérpretes y proporcionar información sobre temas de salud.</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8194" name="Picture 2" descr="Kostenlos Mann, Der Schwarzes Poloshirt Und Graue Hosen Trägt, Die Auf Weißem Stuhl Sitzen Stock-Foto">
            <a:extLst>
              <a:ext uri="{FF2B5EF4-FFF2-40B4-BE49-F238E27FC236}">
                <a16:creationId xmlns:a16="http://schemas.microsoft.com/office/drawing/2014/main" id="{1876F63F-A88C-E5C5-2343-8F7DC4B06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9342" y="2447417"/>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4AD79E6B-74FE-4604-C6A6-75C0D86F186C}"/>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88385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9A6A0DFE-6EE7-43A9-9127-F286DC144B85}"/>
              </a:ext>
            </a:extLst>
          </p:cNvPr>
          <p:cNvSpPr>
            <a:spLocks noGrp="1"/>
          </p:cNvSpPr>
          <p:nvPr>
            <p:ph type="title"/>
          </p:nvPr>
        </p:nvSpPr>
        <p:spPr/>
        <p:txBody>
          <a:bodyPr>
            <a:normAutofit/>
          </a:bodyPr>
          <a:lstStyle/>
          <a:p>
            <a:r>
              <a:rPr lang="en-US" sz="4800" b="1" dirty="0">
                <a:solidFill>
                  <a:srgbClr val="203864"/>
                </a:solidFill>
                <a:latin typeface="+mn-lt"/>
              </a:rPr>
              <a:t>Socios</a:t>
            </a:r>
            <a:endParaRPr lang="el-GR" sz="4800" b="1" dirty="0">
              <a:solidFill>
                <a:srgbClr val="203864"/>
              </a:solidFill>
              <a:latin typeface="+mn-lt"/>
            </a:endParaRPr>
          </a:p>
        </p:txBody>
      </p:sp>
      <p:grpSp>
        <p:nvGrpSpPr>
          <p:cNvPr id="12" name="Ομάδα 11">
            <a:extLst>
              <a:ext uri="{FF2B5EF4-FFF2-40B4-BE49-F238E27FC236}">
                <a16:creationId xmlns:a16="http://schemas.microsoft.com/office/drawing/2014/main" id="{BF7993EA-D762-4081-AD93-A4C0BC4F2344}"/>
              </a:ext>
            </a:extLst>
          </p:cNvPr>
          <p:cNvGrpSpPr/>
          <p:nvPr/>
        </p:nvGrpSpPr>
        <p:grpSpPr>
          <a:xfrm>
            <a:off x="6606686" y="1812884"/>
            <a:ext cx="6096000" cy="1677637"/>
            <a:chOff x="-1066801" y="1523553"/>
            <a:chExt cx="6096000" cy="1677637"/>
          </a:xfrm>
        </p:grpSpPr>
        <p:pic>
          <p:nvPicPr>
            <p:cNvPr id="2050" name="Picture 2">
              <a:extLst>
                <a:ext uri="{FF2B5EF4-FFF2-40B4-BE49-F238E27FC236}">
                  <a16:creationId xmlns:a16="http://schemas.microsoft.com/office/drawing/2014/main" id="{8EBF0675-ED45-44CD-A77E-619123297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678" y="1523553"/>
              <a:ext cx="1449043" cy="9971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A3FCD0E-FFB9-47FE-8DCC-7998946716D8}"/>
                </a:ext>
              </a:extLst>
            </p:cNvPr>
            <p:cNvSpPr txBox="1"/>
            <p:nvPr/>
          </p:nvSpPr>
          <p:spPr>
            <a:xfrm>
              <a:off x="-1066801" y="2462526"/>
              <a:ext cx="6096000" cy="738664"/>
            </a:xfrm>
            <a:prstGeom prst="rect">
              <a:avLst/>
            </a:prstGeom>
            <a:noFill/>
          </p:spPr>
          <p:txBody>
            <a:bodyPr wrap="square">
              <a:spAutoFit/>
            </a:bodyPr>
            <a:lstStyle/>
            <a:p>
              <a:pPr algn="ctr" fontAlgn="base"/>
              <a:r>
                <a:rPr lang="de-DE" sz="1050" b="0" i="0" dirty="0">
                  <a:solidFill>
                    <a:srgbClr val="203864"/>
                  </a:solidFill>
                  <a:effectLst/>
                  <a:latin typeface="Roboto" panose="02000000000000000000" pitchFamily="2" charset="0"/>
                </a:rPr>
                <a:t>WESTFALISCHE </a:t>
              </a:r>
              <a:r>
                <a:rPr lang="de-DE" sz="1000" b="0" i="0" dirty="0">
                  <a:solidFill>
                    <a:srgbClr val="203864"/>
                  </a:solidFill>
                  <a:effectLst/>
                  <a:latin typeface="Roboto" panose="02000000000000000000" pitchFamily="2" charset="0"/>
                </a:rPr>
                <a:t>HOCHSCHULE </a:t>
              </a:r>
              <a:r>
                <a:rPr lang="de-DE" sz="1050" b="0" i="0" dirty="0">
                  <a:solidFill>
                    <a:srgbClr val="203864"/>
                  </a:solidFill>
                  <a:effectLst/>
                  <a:latin typeface="Roboto" panose="02000000000000000000" pitchFamily="2" charset="0"/>
                </a:rPr>
                <a:t>GELSENKIRCHEN,</a:t>
              </a:r>
              <a:br>
                <a:rPr lang="de-DE" sz="1050" b="0" i="0" dirty="0">
                  <a:solidFill>
                    <a:srgbClr val="203864"/>
                  </a:solidFill>
                  <a:effectLst/>
                  <a:latin typeface="Roboto" panose="02000000000000000000" pitchFamily="2" charset="0"/>
                </a:rPr>
              </a:br>
              <a:r>
                <a:rPr lang="de-DE" sz="1050" b="0" i="0" dirty="0">
                  <a:solidFill>
                    <a:srgbClr val="203864"/>
                  </a:solidFill>
                  <a:effectLst/>
                  <a:latin typeface="Roboto" panose="02000000000000000000" pitchFamily="2" charset="0"/>
                </a:rPr>
                <a:t>BOCHOLT, RECKLINGHAUSEN</a:t>
              </a:r>
            </a:p>
            <a:p>
              <a:pPr algn="ctr" fontAlgn="base"/>
              <a:r>
                <a:rPr lang="de-DE" sz="1050" b="0" i="0" dirty="0">
                  <a:solidFill>
                    <a:srgbClr val="414042"/>
                  </a:solidFill>
                  <a:effectLst/>
                  <a:latin typeface="Roboto" panose="02000000000000000000" pitchFamily="2" charset="0"/>
                </a:rPr>
                <a:t>GELSENKIRCHEN, ALEMANIA</a:t>
              </a:r>
            </a:p>
            <a:p>
              <a:pPr algn="ctr" fontAlgn="base"/>
              <a:r>
                <a:rPr lang="de-DE" sz="1050" b="0" i="0" u="none" strike="noStrike" dirty="0">
                  <a:solidFill>
                    <a:srgbClr val="D71920"/>
                  </a:solidFill>
                  <a:effectLst/>
                  <a:latin typeface="Roboto" panose="02000000000000000000" pitchFamily="2" charset="0"/>
                  <a:hlinkClick r:id="rId4"/>
                </a:rPr>
                <a:t>www.w-hs.de</a:t>
              </a:r>
              <a:endParaRPr lang="de-DE" sz="1050" b="0" i="0" dirty="0">
                <a:solidFill>
                  <a:srgbClr val="414042"/>
                </a:solidFill>
                <a:effectLst/>
                <a:latin typeface="Roboto" panose="02000000000000000000" pitchFamily="2" charset="0"/>
              </a:endParaRPr>
            </a:p>
          </p:txBody>
        </p:sp>
      </p:grpSp>
      <p:grpSp>
        <p:nvGrpSpPr>
          <p:cNvPr id="11" name="Ομάδα 10">
            <a:extLst>
              <a:ext uri="{FF2B5EF4-FFF2-40B4-BE49-F238E27FC236}">
                <a16:creationId xmlns:a16="http://schemas.microsoft.com/office/drawing/2014/main" id="{96D5137D-F25F-44D3-BFBD-6010E023BCA2}"/>
              </a:ext>
            </a:extLst>
          </p:cNvPr>
          <p:cNvGrpSpPr/>
          <p:nvPr/>
        </p:nvGrpSpPr>
        <p:grpSpPr>
          <a:xfrm>
            <a:off x="3483817" y="4504058"/>
            <a:ext cx="6629400" cy="1738414"/>
            <a:chOff x="2579204" y="1882706"/>
            <a:chExt cx="6629400" cy="1738414"/>
          </a:xfrm>
        </p:grpSpPr>
        <p:pic>
          <p:nvPicPr>
            <p:cNvPr id="5" name="Picture 4">
              <a:extLst>
                <a:ext uri="{FF2B5EF4-FFF2-40B4-BE49-F238E27FC236}">
                  <a16:creationId xmlns:a16="http://schemas.microsoft.com/office/drawing/2014/main" id="{F7B51B5F-7CC8-4F47-AF41-48413E15C6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079" y="1882706"/>
              <a:ext cx="2533650" cy="10477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203AE03-98BA-484B-983A-314B79666527}"/>
                </a:ext>
              </a:extLst>
            </p:cNvPr>
            <p:cNvSpPr txBox="1"/>
            <p:nvPr/>
          </p:nvSpPr>
          <p:spPr>
            <a:xfrm>
              <a:off x="2579204" y="2913234"/>
              <a:ext cx="6629400" cy="707886"/>
            </a:xfrm>
            <a:prstGeom prst="rect">
              <a:avLst/>
            </a:prstGeom>
            <a:noFill/>
          </p:spPr>
          <p:txBody>
            <a:bodyPr wrap="square">
              <a:spAutoFit/>
            </a:bodyPr>
            <a:lstStyle/>
            <a:p>
              <a:pPr algn="ctr" fontAlgn="base"/>
              <a:r>
                <a:rPr lang="es-ES" sz="1000" b="0" i="0">
                  <a:solidFill>
                    <a:srgbClr val="203864"/>
                  </a:solidFill>
                  <a:effectLst/>
                  <a:latin typeface="Roboto" panose="02000000000000000000" pitchFamily="2" charset="0"/>
                </a:rPr>
                <a:t>COORDINA ORGANIZACIÓN DE EMPRESAS Y</a:t>
              </a:r>
              <a:br>
                <a:rPr lang="es-ES" sz="1000" b="0" i="0">
                  <a:solidFill>
                    <a:srgbClr val="203864"/>
                  </a:solidFill>
                  <a:effectLst/>
                  <a:latin typeface="Roboto" panose="02000000000000000000" pitchFamily="2" charset="0"/>
                </a:rPr>
              </a:br>
              <a:r>
                <a:rPr lang="es-ES" sz="1000" b="0" i="0">
                  <a:solidFill>
                    <a:srgbClr val="203864"/>
                  </a:solidFill>
                  <a:effectLst/>
                  <a:latin typeface="Roboto" panose="02000000000000000000" pitchFamily="2" charset="0"/>
                </a:rPr>
                <a:t>RECURSOS HUMANOS, S.L.</a:t>
              </a:r>
            </a:p>
            <a:p>
              <a:pPr algn="ctr" fontAlgn="base"/>
              <a:r>
                <a:rPr lang="es-ES" sz="1000" b="0" i="0">
                  <a:solidFill>
                    <a:srgbClr val="414042"/>
                  </a:solidFill>
                  <a:effectLst/>
                  <a:latin typeface="Roboto" panose="02000000000000000000" pitchFamily="2" charset="0"/>
                </a:rPr>
                <a:t>VALENCIA, ESPAÑA</a:t>
              </a:r>
            </a:p>
            <a:p>
              <a:pPr algn="ctr" fontAlgn="base"/>
              <a:r>
                <a:rPr lang="es-ES" sz="1000" b="0" i="0" u="none" strike="noStrike">
                  <a:solidFill>
                    <a:srgbClr val="D71920"/>
                  </a:solidFill>
                  <a:effectLst/>
                  <a:latin typeface="Roboto" panose="02000000000000000000" pitchFamily="2" charset="0"/>
                  <a:hlinkClick r:id="rId6"/>
                </a:rPr>
                <a:t>coordina-oerh.com</a:t>
              </a:r>
              <a:endParaRPr lang="es-ES" sz="1000" b="0" i="0">
                <a:solidFill>
                  <a:srgbClr val="414042"/>
                </a:solidFill>
                <a:effectLst/>
                <a:latin typeface="Roboto" panose="02000000000000000000" pitchFamily="2" charset="0"/>
              </a:endParaRPr>
            </a:p>
          </p:txBody>
        </p:sp>
      </p:grpSp>
      <p:grpSp>
        <p:nvGrpSpPr>
          <p:cNvPr id="15" name="Ομάδα 14">
            <a:extLst>
              <a:ext uri="{FF2B5EF4-FFF2-40B4-BE49-F238E27FC236}">
                <a16:creationId xmlns:a16="http://schemas.microsoft.com/office/drawing/2014/main" id="{ADA3E3C0-7761-48E5-B929-2F7D24AC3893}"/>
              </a:ext>
            </a:extLst>
          </p:cNvPr>
          <p:cNvGrpSpPr/>
          <p:nvPr/>
        </p:nvGrpSpPr>
        <p:grpSpPr>
          <a:xfrm>
            <a:off x="3020318" y="1776505"/>
            <a:ext cx="6634368" cy="1584248"/>
            <a:chOff x="6639106" y="2919412"/>
            <a:chExt cx="6634368" cy="1584248"/>
          </a:xfrm>
        </p:grpSpPr>
        <p:pic>
          <p:nvPicPr>
            <p:cNvPr id="2052" name="Picture 4">
              <a:extLst>
                <a:ext uri="{FF2B5EF4-FFF2-40B4-BE49-F238E27FC236}">
                  <a16:creationId xmlns:a16="http://schemas.microsoft.com/office/drawing/2014/main" id="{71DD90C8-6291-4D9B-8637-04AA834BD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4703" y="2919412"/>
              <a:ext cx="2543175" cy="10477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3E35F80-D7C4-4C20-8069-672536C8B9F7}"/>
                </a:ext>
              </a:extLst>
            </p:cNvPr>
            <p:cNvSpPr txBox="1"/>
            <p:nvPr/>
          </p:nvSpPr>
          <p:spPr>
            <a:xfrm>
              <a:off x="6639106" y="3949662"/>
              <a:ext cx="6634368" cy="553998"/>
            </a:xfrm>
            <a:prstGeom prst="rect">
              <a:avLst/>
            </a:prstGeom>
            <a:noFill/>
          </p:spPr>
          <p:txBody>
            <a:bodyPr wrap="square">
              <a:spAutoFit/>
            </a:bodyPr>
            <a:lstStyle/>
            <a:p>
              <a:pPr algn="ctr" fontAlgn="base"/>
              <a:r>
                <a:rPr lang="nb-NO" sz="1000" b="0" i="0" dirty="0">
                  <a:solidFill>
                    <a:srgbClr val="203864"/>
                  </a:solidFill>
                  <a:effectLst/>
                  <a:latin typeface="Roboto" panose="02000000000000000000" pitchFamily="2" charset="0"/>
                </a:rPr>
                <a:t>PROLEPSIS</a:t>
              </a:r>
            </a:p>
            <a:p>
              <a:pPr algn="ctr" fontAlgn="base"/>
              <a:r>
                <a:rPr lang="nb-NO" sz="1000" b="0" i="0" dirty="0">
                  <a:solidFill>
                    <a:srgbClr val="666666"/>
                  </a:solidFill>
                  <a:effectLst/>
                  <a:latin typeface="Roboto" panose="02000000000000000000" pitchFamily="2" charset="0"/>
                </a:rPr>
                <a:t>ATENAS, GRECIA</a:t>
              </a:r>
              <a:br>
                <a:rPr lang="nb-NO" sz="1000" b="0" i="0" dirty="0">
                  <a:solidFill>
                    <a:srgbClr val="666666"/>
                  </a:solidFill>
                  <a:effectLst/>
                  <a:latin typeface="Roboto" panose="02000000000000000000" pitchFamily="2" charset="0"/>
                </a:rPr>
              </a:br>
              <a:r>
                <a:rPr lang="nb-NO" sz="1000" b="0" i="0" u="none" strike="noStrike" dirty="0">
                  <a:solidFill>
                    <a:srgbClr val="D71920"/>
                  </a:solidFill>
                  <a:effectLst/>
                  <a:latin typeface="Roboto" panose="02000000000000000000" pitchFamily="2" charset="0"/>
                  <a:hlinkClick r:id="rId8"/>
                </a:rPr>
                <a:t>www.prolepsis.gr</a:t>
              </a:r>
              <a:endParaRPr lang="nb-NO" sz="1000" b="0" i="0" dirty="0">
                <a:solidFill>
                  <a:srgbClr val="666666"/>
                </a:solidFill>
                <a:effectLst/>
                <a:latin typeface="Roboto" panose="02000000000000000000" pitchFamily="2" charset="0"/>
              </a:endParaRPr>
            </a:p>
          </p:txBody>
        </p:sp>
      </p:grpSp>
      <p:grpSp>
        <p:nvGrpSpPr>
          <p:cNvPr id="18" name="Ομάδα 17">
            <a:extLst>
              <a:ext uri="{FF2B5EF4-FFF2-40B4-BE49-F238E27FC236}">
                <a16:creationId xmlns:a16="http://schemas.microsoft.com/office/drawing/2014/main" id="{A4EB7248-55A7-4CAC-ABDD-957EF148A710}"/>
              </a:ext>
            </a:extLst>
          </p:cNvPr>
          <p:cNvGrpSpPr/>
          <p:nvPr/>
        </p:nvGrpSpPr>
        <p:grpSpPr>
          <a:xfrm>
            <a:off x="-1974174" y="1729933"/>
            <a:ext cx="6952420" cy="1601615"/>
            <a:chOff x="-1240501" y="3160643"/>
            <a:chExt cx="6952420" cy="1601615"/>
          </a:xfrm>
        </p:grpSpPr>
        <p:pic>
          <p:nvPicPr>
            <p:cNvPr id="6" name="Picture 6">
              <a:extLst>
                <a:ext uri="{FF2B5EF4-FFF2-40B4-BE49-F238E27FC236}">
                  <a16:creationId xmlns:a16="http://schemas.microsoft.com/office/drawing/2014/main" id="{0073D6C2-F7D2-40B0-B531-A2775F3CCD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123" y="3160643"/>
              <a:ext cx="2543175" cy="1038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20635EB-D97A-43D7-8FC1-83506650286B}"/>
                </a:ext>
              </a:extLst>
            </p:cNvPr>
            <p:cNvSpPr txBox="1"/>
            <p:nvPr/>
          </p:nvSpPr>
          <p:spPr>
            <a:xfrm>
              <a:off x="-1240501" y="4208260"/>
              <a:ext cx="6952420" cy="553998"/>
            </a:xfrm>
            <a:prstGeom prst="rect">
              <a:avLst/>
            </a:prstGeom>
            <a:noFill/>
          </p:spPr>
          <p:txBody>
            <a:bodyPr wrap="square">
              <a:spAutoFit/>
            </a:bodyPr>
            <a:lstStyle/>
            <a:p>
              <a:pPr algn="ctr" fontAlgn="base"/>
              <a:r>
                <a:rPr lang="es-ES" sz="1000" b="0" i="0" dirty="0">
                  <a:solidFill>
                    <a:srgbClr val="203864"/>
                  </a:solidFill>
                  <a:effectLst/>
                  <a:latin typeface="Roboto" panose="02000000000000000000" pitchFamily="2" charset="0"/>
                </a:rPr>
                <a:t>UNIVERSIDAD DE VALENCIA</a:t>
              </a:r>
            </a:p>
            <a:p>
              <a:pPr algn="ctr" fontAlgn="base"/>
              <a:r>
                <a:rPr lang="es-ES" sz="1000" b="0" i="0" dirty="0">
                  <a:solidFill>
                    <a:srgbClr val="414042"/>
                  </a:solidFill>
                  <a:effectLst/>
                  <a:latin typeface="Roboto" panose="02000000000000000000" pitchFamily="2" charset="0"/>
                </a:rPr>
                <a:t>VALENCIA, ESPAÑA</a:t>
              </a:r>
            </a:p>
            <a:p>
              <a:pPr algn="ctr" fontAlgn="base"/>
              <a:r>
                <a:rPr lang="es-ES" sz="1000" b="0" i="0" u="none" strike="noStrike" dirty="0">
                  <a:solidFill>
                    <a:srgbClr val="D71920"/>
                  </a:solidFill>
                  <a:effectLst/>
                  <a:latin typeface="Roboto" panose="02000000000000000000" pitchFamily="2" charset="0"/>
                  <a:hlinkClick r:id="rId10"/>
                </a:rPr>
                <a:t>www.uv.es</a:t>
              </a:r>
              <a:endParaRPr lang="es-ES" sz="1000" b="0" i="0" dirty="0">
                <a:solidFill>
                  <a:srgbClr val="414042"/>
                </a:solidFill>
                <a:effectLst/>
                <a:latin typeface="Roboto" panose="02000000000000000000" pitchFamily="2" charset="0"/>
              </a:endParaRPr>
            </a:p>
          </p:txBody>
        </p:sp>
      </p:grpSp>
      <p:grpSp>
        <p:nvGrpSpPr>
          <p:cNvPr id="21" name="Ομάδα 20">
            <a:extLst>
              <a:ext uri="{FF2B5EF4-FFF2-40B4-BE49-F238E27FC236}">
                <a16:creationId xmlns:a16="http://schemas.microsoft.com/office/drawing/2014/main" id="{7876E123-A23E-4A02-9006-CDB2AF14482D}"/>
              </a:ext>
            </a:extLst>
          </p:cNvPr>
          <p:cNvGrpSpPr/>
          <p:nvPr/>
        </p:nvGrpSpPr>
        <p:grpSpPr>
          <a:xfrm>
            <a:off x="2776075" y="4478327"/>
            <a:ext cx="2543175" cy="1592961"/>
            <a:chOff x="4517932" y="3531206"/>
            <a:chExt cx="2543175" cy="1592961"/>
          </a:xfrm>
        </p:grpSpPr>
        <p:pic>
          <p:nvPicPr>
            <p:cNvPr id="7" name="Picture 8">
              <a:extLst>
                <a:ext uri="{FF2B5EF4-FFF2-40B4-BE49-F238E27FC236}">
                  <a16:creationId xmlns:a16="http://schemas.microsoft.com/office/drawing/2014/main" id="{C6D6E4FC-B9EE-4D42-A9D4-9682872560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7932" y="3531206"/>
              <a:ext cx="2543175" cy="102091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2707390-D163-4215-8EC2-A0556358021F}"/>
                </a:ext>
              </a:extLst>
            </p:cNvPr>
            <p:cNvSpPr txBox="1"/>
            <p:nvPr/>
          </p:nvSpPr>
          <p:spPr>
            <a:xfrm>
              <a:off x="4824413" y="4570169"/>
              <a:ext cx="2037497" cy="553998"/>
            </a:xfrm>
            <a:prstGeom prst="rect">
              <a:avLst/>
            </a:prstGeom>
            <a:noFill/>
          </p:spPr>
          <p:txBody>
            <a:bodyPr wrap="square">
              <a:spAutoFit/>
            </a:bodyPr>
            <a:lstStyle/>
            <a:p>
              <a:pPr algn="ctr" fontAlgn="base"/>
              <a:r>
                <a:rPr lang="nn-NO" sz="1000" b="0" i="0">
                  <a:solidFill>
                    <a:srgbClr val="203864"/>
                  </a:solidFill>
                  <a:effectLst/>
                  <a:latin typeface="Roboto" panose="02000000000000000000" pitchFamily="2" charset="0"/>
                </a:rPr>
                <a:t>media k GmbH</a:t>
              </a:r>
            </a:p>
            <a:p>
              <a:pPr algn="ctr" fontAlgn="base"/>
              <a:r>
                <a:rPr lang="nn-NO" sz="1000" b="0" i="0">
                  <a:solidFill>
                    <a:srgbClr val="414042"/>
                  </a:solidFill>
                  <a:effectLst/>
                  <a:latin typeface="Roboto" panose="02000000000000000000" pitchFamily="2" charset="0"/>
                </a:rPr>
                <a:t>Bad Mergentheim, ALEMANIA</a:t>
              </a:r>
            </a:p>
            <a:p>
              <a:pPr algn="ctr" fontAlgn="base"/>
              <a:r>
                <a:rPr lang="nn-NO" sz="1000" b="0" i="0" u="none" strike="noStrike">
                  <a:solidFill>
                    <a:srgbClr val="D71920"/>
                  </a:solidFill>
                  <a:effectLst/>
                  <a:latin typeface="Roboto" panose="02000000000000000000" pitchFamily="2" charset="0"/>
                  <a:hlinkClick r:id="rId12"/>
                </a:rPr>
                <a:t>www.media-k.eu</a:t>
              </a:r>
              <a:endParaRPr lang="nn-NO" sz="1000" b="0" i="0">
                <a:solidFill>
                  <a:srgbClr val="414042"/>
                </a:solidFill>
                <a:effectLst/>
                <a:latin typeface="Roboto" panose="02000000000000000000" pitchFamily="2" charset="0"/>
              </a:endParaRPr>
            </a:p>
          </p:txBody>
        </p:sp>
      </p:grpSp>
      <p:grpSp>
        <p:nvGrpSpPr>
          <p:cNvPr id="24" name="Ομάδα 23">
            <a:extLst>
              <a:ext uri="{FF2B5EF4-FFF2-40B4-BE49-F238E27FC236}">
                <a16:creationId xmlns:a16="http://schemas.microsoft.com/office/drawing/2014/main" id="{035DA438-FD53-44DC-8C2E-0859E5BA3DDC}"/>
              </a:ext>
            </a:extLst>
          </p:cNvPr>
          <p:cNvGrpSpPr/>
          <p:nvPr/>
        </p:nvGrpSpPr>
        <p:grpSpPr>
          <a:xfrm>
            <a:off x="2859813" y="1422238"/>
            <a:ext cx="1973150" cy="2726448"/>
            <a:chOff x="9320178" y="2976204"/>
            <a:chExt cx="1973150" cy="2726448"/>
          </a:xfrm>
        </p:grpSpPr>
        <p:pic>
          <p:nvPicPr>
            <p:cNvPr id="2054" name="Picture 6">
              <a:extLst>
                <a:ext uri="{FF2B5EF4-FFF2-40B4-BE49-F238E27FC236}">
                  <a16:creationId xmlns:a16="http://schemas.microsoft.com/office/drawing/2014/main" id="{A196C504-2EAF-4F15-B589-4ED26D1458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20178" y="2976204"/>
              <a:ext cx="1962150" cy="21526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9DD61BF-B07B-4EDE-A244-E2458C80016E}"/>
                </a:ext>
              </a:extLst>
            </p:cNvPr>
            <p:cNvSpPr txBox="1"/>
            <p:nvPr/>
          </p:nvSpPr>
          <p:spPr>
            <a:xfrm>
              <a:off x="9331178" y="5148654"/>
              <a:ext cx="1962150" cy="553998"/>
            </a:xfrm>
            <a:prstGeom prst="rect">
              <a:avLst/>
            </a:prstGeom>
            <a:noFill/>
          </p:spPr>
          <p:txBody>
            <a:bodyPr wrap="square">
              <a:spAutoFit/>
            </a:bodyPr>
            <a:lstStyle/>
            <a:p>
              <a:pPr algn="ctr" fontAlgn="base"/>
              <a:r>
                <a:rPr lang="en-US" sz="1000" b="0" i="0">
                  <a:solidFill>
                    <a:srgbClr val="203864"/>
                  </a:solidFill>
                  <a:effectLst/>
                  <a:latin typeface="Roboto" panose="02000000000000000000" pitchFamily="2" charset="0"/>
                </a:rPr>
                <a:t>OXFAM ITALIA INTERCULTURA</a:t>
              </a:r>
            </a:p>
            <a:p>
              <a:pPr algn="ctr" fontAlgn="base"/>
              <a:r>
                <a:rPr lang="en-US" sz="1000" b="0" i="0">
                  <a:solidFill>
                    <a:srgbClr val="414042"/>
                  </a:solidFill>
                  <a:effectLst/>
                  <a:latin typeface="Roboto" panose="02000000000000000000" pitchFamily="2" charset="0"/>
                </a:rPr>
                <a:t>AREZZO, ITALIA</a:t>
              </a:r>
            </a:p>
            <a:p>
              <a:pPr algn="ctr" fontAlgn="base"/>
              <a:r>
                <a:rPr lang="en-US" sz="1000" b="0" i="0" u="none" strike="noStrike">
                  <a:solidFill>
                    <a:srgbClr val="D71920"/>
                  </a:solidFill>
                  <a:effectLst/>
                  <a:latin typeface="Roboto" panose="02000000000000000000" pitchFamily="2" charset="0"/>
                  <a:hlinkClick r:id="rId14"/>
                </a:rPr>
                <a:t>www.oxfamitalia.org/</a:t>
              </a:r>
              <a:endParaRPr lang="en-US" sz="1000" b="0" i="0">
                <a:solidFill>
                  <a:srgbClr val="414042"/>
                </a:solidFill>
                <a:effectLst/>
                <a:latin typeface="Roboto" panose="02000000000000000000" pitchFamily="2" charset="0"/>
              </a:endParaRPr>
            </a:p>
          </p:txBody>
        </p:sp>
      </p:grpSp>
      <p:sp>
        <p:nvSpPr>
          <p:cNvPr id="3" name="TextBox 2">
            <a:extLst>
              <a:ext uri="{FF2B5EF4-FFF2-40B4-BE49-F238E27FC236}">
                <a16:creationId xmlns:a16="http://schemas.microsoft.com/office/drawing/2014/main" id="{AE606473-841C-6846-8375-A32E5D94D2BE}"/>
              </a:ext>
            </a:extLst>
          </p:cNvPr>
          <p:cNvSpPr txBox="1"/>
          <p:nvPr/>
        </p:nvSpPr>
        <p:spPr>
          <a:xfrm>
            <a:off x="5662539" y="3702651"/>
            <a:ext cx="8558520" cy="600164"/>
          </a:xfrm>
          <a:prstGeom prst="rect">
            <a:avLst/>
          </a:prstGeom>
          <a:noFill/>
        </p:spPr>
        <p:txBody>
          <a:bodyPr wrap="square">
            <a:spAutoFit/>
          </a:bodyPr>
          <a:lstStyle/>
          <a:p>
            <a:pPr algn="ctr" fontAlgn="base"/>
            <a:r>
              <a:rPr lang="es-ES" sz="1100" b="0" i="0" dirty="0">
                <a:solidFill>
                  <a:srgbClr val="203864"/>
                </a:solidFill>
                <a:effectLst/>
                <a:latin typeface="Roboto" panose="02000000000000000000" pitchFamily="2" charset="0"/>
              </a:rPr>
              <a:t>CONEXIONES</a:t>
            </a:r>
          </a:p>
          <a:p>
            <a:pPr algn="ctr" fontAlgn="base"/>
            <a:r>
              <a:rPr lang="es-ES" sz="1100" b="0" i="0" dirty="0">
                <a:solidFill>
                  <a:srgbClr val="414042"/>
                </a:solidFill>
                <a:effectLst/>
                <a:latin typeface="Roboto" panose="02000000000000000000" pitchFamily="2" charset="0"/>
              </a:rPr>
              <a:t>ATENAS, GRECIA</a:t>
            </a:r>
          </a:p>
          <a:p>
            <a:pPr algn="ctr" fontAlgn="base"/>
            <a:r>
              <a:rPr lang="es-ES" sz="1100" dirty="0">
                <a:solidFill>
                  <a:srgbClr val="D71920"/>
                </a:solidFill>
                <a:latin typeface="Roboto" panose="02000000000000000000" pitchFamily="2" charset="0"/>
                <a:hlinkClick r:id="rId15"/>
              </a:rPr>
              <a:t>www.connexions.gr </a:t>
            </a:r>
            <a:endParaRPr lang="es-ES" sz="1100" b="0" i="0" dirty="0">
              <a:solidFill>
                <a:srgbClr val="414042"/>
              </a:solidFill>
              <a:effectLst/>
              <a:latin typeface="Roboto" panose="02000000000000000000" pitchFamily="2" charset="0"/>
            </a:endParaRPr>
          </a:p>
        </p:txBody>
      </p:sp>
      <p:pic>
        <p:nvPicPr>
          <p:cNvPr id="9" name="Εικόνα 8">
            <a:extLst>
              <a:ext uri="{FF2B5EF4-FFF2-40B4-BE49-F238E27FC236}">
                <a16:creationId xmlns:a16="http://schemas.microsoft.com/office/drawing/2014/main" id="{BC328D1D-57E9-1ABD-8D34-33836EEE8C3C}"/>
              </a:ext>
            </a:extLst>
          </p:cNvPr>
          <p:cNvPicPr>
            <a:picLocks noChangeAspect="1"/>
          </p:cNvPicPr>
          <p:nvPr/>
        </p:nvPicPr>
        <p:blipFill>
          <a:blip r:embed="rId16"/>
          <a:stretch>
            <a:fillRect/>
          </a:stretch>
        </p:blipFill>
        <p:spPr>
          <a:xfrm>
            <a:off x="588861" y="4109931"/>
            <a:ext cx="2083037" cy="1322563"/>
          </a:xfrm>
          <a:prstGeom prst="rect">
            <a:avLst/>
          </a:prstGeom>
        </p:spPr>
      </p:pic>
      <p:pic>
        <p:nvPicPr>
          <p:cNvPr id="13" name="Εικόνα 12">
            <a:extLst>
              <a:ext uri="{FF2B5EF4-FFF2-40B4-BE49-F238E27FC236}">
                <a16:creationId xmlns:a16="http://schemas.microsoft.com/office/drawing/2014/main" id="{5247138B-334B-E841-E5BA-9682B4E5D6CF}"/>
              </a:ext>
            </a:extLst>
          </p:cNvPr>
          <p:cNvPicPr>
            <a:picLocks noChangeAspect="1"/>
          </p:cNvPicPr>
          <p:nvPr/>
        </p:nvPicPr>
        <p:blipFill>
          <a:blip r:embed="rId17"/>
          <a:stretch>
            <a:fillRect/>
          </a:stretch>
        </p:blipFill>
        <p:spPr>
          <a:xfrm>
            <a:off x="8766354" y="4519731"/>
            <a:ext cx="2158782" cy="886067"/>
          </a:xfrm>
          <a:prstGeom prst="rect">
            <a:avLst/>
          </a:prstGeom>
        </p:spPr>
      </p:pic>
      <p:sp>
        <p:nvSpPr>
          <p:cNvPr id="17" name="TextBox 16">
            <a:extLst>
              <a:ext uri="{FF2B5EF4-FFF2-40B4-BE49-F238E27FC236}">
                <a16:creationId xmlns:a16="http://schemas.microsoft.com/office/drawing/2014/main" id="{031B2B33-5CAB-703B-C0A4-A981582EB252}"/>
              </a:ext>
            </a:extLst>
          </p:cNvPr>
          <p:cNvSpPr txBox="1"/>
          <p:nvPr/>
        </p:nvSpPr>
        <p:spPr>
          <a:xfrm>
            <a:off x="5662539" y="5551538"/>
            <a:ext cx="8558520" cy="600164"/>
          </a:xfrm>
          <a:prstGeom prst="rect">
            <a:avLst/>
          </a:prstGeom>
          <a:noFill/>
        </p:spPr>
        <p:txBody>
          <a:bodyPr wrap="square">
            <a:spAutoFit/>
          </a:bodyPr>
          <a:lstStyle/>
          <a:p>
            <a:pPr algn="ctr" fontAlgn="base"/>
            <a:r>
              <a:rPr lang="es-ES" sz="1100" dirty="0">
                <a:solidFill>
                  <a:srgbClr val="203864"/>
                </a:solidFill>
                <a:latin typeface="Roboto" panose="02000000000000000000" pitchFamily="2" charset="0"/>
              </a:rPr>
              <a:t>AMSED</a:t>
            </a:r>
          </a:p>
          <a:p>
            <a:pPr algn="ctr" fontAlgn="base"/>
            <a:r>
              <a:rPr lang="es-ES" sz="1100" b="0" i="0" dirty="0">
                <a:solidFill>
                  <a:srgbClr val="414042"/>
                </a:solidFill>
                <a:effectLst/>
                <a:latin typeface="Roboto" panose="02000000000000000000" pitchFamily="2" charset="0"/>
              </a:rPr>
              <a:t>ESTRASBURGO, FRANCIA</a:t>
            </a:r>
          </a:p>
          <a:p>
            <a:pPr algn="ctr" fontAlgn="base"/>
            <a:r>
              <a:rPr lang="es-ES" sz="1100" dirty="0">
                <a:solidFill>
                  <a:srgbClr val="D71920"/>
                </a:solidFill>
                <a:latin typeface="Roboto" panose="02000000000000000000" pitchFamily="2" charset="0"/>
                <a:hlinkClick r:id="rId18"/>
              </a:rPr>
              <a:t>www.amsed.fr </a:t>
            </a:r>
            <a:endParaRPr lang="es-ES" sz="1100" b="0" i="0" dirty="0">
              <a:solidFill>
                <a:srgbClr val="414042"/>
              </a:solidFill>
              <a:effectLst/>
              <a:latin typeface="Roboto" panose="02000000000000000000" pitchFamily="2" charset="0"/>
            </a:endParaRPr>
          </a:p>
        </p:txBody>
      </p:sp>
      <p:sp>
        <p:nvSpPr>
          <p:cNvPr id="19" name="TextBox 18">
            <a:extLst>
              <a:ext uri="{FF2B5EF4-FFF2-40B4-BE49-F238E27FC236}">
                <a16:creationId xmlns:a16="http://schemas.microsoft.com/office/drawing/2014/main" id="{641F4687-D587-65C7-AC09-7F96E55492C1}"/>
              </a:ext>
            </a:extLst>
          </p:cNvPr>
          <p:cNvSpPr txBox="1"/>
          <p:nvPr/>
        </p:nvSpPr>
        <p:spPr>
          <a:xfrm>
            <a:off x="-2994706" y="5494738"/>
            <a:ext cx="8558520" cy="600164"/>
          </a:xfrm>
          <a:prstGeom prst="rect">
            <a:avLst/>
          </a:prstGeom>
          <a:noFill/>
        </p:spPr>
        <p:txBody>
          <a:bodyPr wrap="square">
            <a:spAutoFit/>
          </a:bodyPr>
          <a:lstStyle/>
          <a:p>
            <a:pPr algn="ctr" fontAlgn="base"/>
            <a:r>
              <a:rPr lang="es-ES" sz="1100" b="0" i="0" dirty="0">
                <a:solidFill>
                  <a:srgbClr val="203864"/>
                </a:solidFill>
                <a:effectLst/>
                <a:latin typeface="Roboto" panose="02000000000000000000" pitchFamily="2" charset="0"/>
              </a:rPr>
              <a:t>RESET</a:t>
            </a:r>
          </a:p>
          <a:p>
            <a:pPr algn="ctr" fontAlgn="base"/>
            <a:r>
              <a:rPr lang="es-ES" sz="1100" b="0" i="0" dirty="0">
                <a:solidFill>
                  <a:srgbClr val="414042"/>
                </a:solidFill>
                <a:effectLst/>
                <a:latin typeface="Roboto" panose="02000000000000000000" pitchFamily="2" charset="0"/>
              </a:rPr>
              <a:t>CHIPRE</a:t>
            </a:r>
          </a:p>
          <a:p>
            <a:pPr algn="ctr" fontAlgn="base"/>
            <a:r>
              <a:rPr lang="es-ES" sz="1100" dirty="0">
                <a:solidFill>
                  <a:srgbClr val="D71920"/>
                </a:solidFill>
                <a:latin typeface="Roboto" panose="02000000000000000000" pitchFamily="2" charset="0"/>
                <a:hlinkClick r:id="rId19"/>
              </a:rPr>
              <a:t>www.resetcy.com  </a:t>
            </a:r>
            <a:endParaRPr lang="es-ES" sz="1100" b="0" i="0" dirty="0">
              <a:solidFill>
                <a:srgbClr val="414042"/>
              </a:solidFill>
              <a:effectLst/>
              <a:latin typeface="Roboto" panose="02000000000000000000" pitchFamily="2" charset="0"/>
            </a:endParaRPr>
          </a:p>
        </p:txBody>
      </p:sp>
      <p:pic>
        <p:nvPicPr>
          <p:cNvPr id="28" name="Εικόνα 27" descr="Εικόνα που περιέχει γραφικά, κείμενο, γραφιστική, γραμματοσειρά&#10;&#10;Περιγραφή που δημιουργήθηκε αυτόματα">
            <a:extLst>
              <a:ext uri="{FF2B5EF4-FFF2-40B4-BE49-F238E27FC236}">
                <a16:creationId xmlns:a16="http://schemas.microsoft.com/office/drawing/2014/main" id="{B81FDD7D-F391-A994-0CA6-E7E75329E94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37502" y="3609276"/>
            <a:ext cx="2687298" cy="812537"/>
          </a:xfrm>
          <a:prstGeom prst="rect">
            <a:avLst/>
          </a:prstGeom>
        </p:spPr>
      </p:pic>
      <p:pic>
        <p:nvPicPr>
          <p:cNvPr id="22" name="Picture 21" descr="A close up of a logo&#10;&#10;Description automatically generated">
            <a:extLst>
              <a:ext uri="{FF2B5EF4-FFF2-40B4-BE49-F238E27FC236}">
                <a16:creationId xmlns:a16="http://schemas.microsoft.com/office/drawing/2014/main" id="{62B15278-B3B1-4441-49D1-1E5070FDB05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7150" y="1608940"/>
            <a:ext cx="2543175" cy="1038225"/>
          </a:xfrm>
          <a:prstGeom prst="rect">
            <a:avLst/>
          </a:prstGeom>
        </p:spPr>
      </p:pic>
      <p:pic>
        <p:nvPicPr>
          <p:cNvPr id="27" name="Picture 26">
            <a:extLst>
              <a:ext uri="{FF2B5EF4-FFF2-40B4-BE49-F238E27FC236}">
                <a16:creationId xmlns:a16="http://schemas.microsoft.com/office/drawing/2014/main" id="{C8487AA3-D374-17D8-7600-1C465748AD49}"/>
              </a:ext>
            </a:extLst>
          </p:cNvPr>
          <p:cNvPicPr>
            <a:picLocks noChangeAspect="1"/>
          </p:cNvPicPr>
          <p:nvPr/>
        </p:nvPicPr>
        <p:blipFill>
          <a:blip r:embed="rId22"/>
          <a:stretch>
            <a:fillRect/>
          </a:stretch>
        </p:blipFill>
        <p:spPr>
          <a:xfrm>
            <a:off x="2949707" y="1129701"/>
            <a:ext cx="1971950" cy="2238687"/>
          </a:xfrm>
          <a:prstGeom prst="rect">
            <a:avLst/>
          </a:prstGeom>
        </p:spPr>
      </p:pic>
    </p:spTree>
    <p:extLst>
      <p:ext uri="{BB962C8B-B14F-4D97-AF65-F5344CB8AC3E}">
        <p14:creationId xmlns:p14="http://schemas.microsoft.com/office/powerpoint/2010/main" val="13112049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Derecho de los inmigrantes a utilizar los servicios sanitarios en Alemania (3)</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endParaRPr lang="en-US" sz="2000" b="1" i="0" dirty="0">
              <a:effectLst/>
            </a:endParaRPr>
          </a:p>
          <a:p>
            <a:pPr marL="0" indent="0" algn="l">
              <a:buNone/>
            </a:pPr>
            <a:r>
              <a:rPr lang="en-US" b="1" i="0" dirty="0">
                <a:effectLst/>
              </a:rPr>
              <a:t>Servicios de interpretación: </a:t>
            </a:r>
            <a:r>
              <a:rPr lang="en-US" i="0" dirty="0">
                <a:effectLst/>
              </a:rPr>
              <a:t>Para garantizar que los inmigrantes puedan comunicarse eficazmente con los profesionales sanitarios, en muchos centros sanitarios se ofrecen servicios de interpretación. Esto ayuda a superar las barreras lingüísticas y garantiza que los inmigrantes reciban la información médica adecuada.</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7170" name="Picture 2" descr="Wörterbuch, Sprachen, Lernen">
            <a:extLst>
              <a:ext uri="{FF2B5EF4-FFF2-40B4-BE49-F238E27FC236}">
                <a16:creationId xmlns:a16="http://schemas.microsoft.com/office/drawing/2014/main" id="{4C8D1CDC-EC57-8C51-0BF9-18254E496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0376" y="2485932"/>
            <a:ext cx="4745183" cy="266916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D3224A4B-9E31-A465-0AE1-8520EB4F5151}"/>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63876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Derecho de los inmigrantes a utilizar los servicios sanitarios en Alemania (4)</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endParaRPr lang="en-US" sz="2000" b="1" i="0" dirty="0">
              <a:effectLst/>
            </a:endParaRPr>
          </a:p>
          <a:p>
            <a:pPr marL="0" indent="0" algn="l">
              <a:buNone/>
            </a:pPr>
            <a:r>
              <a:rPr lang="en-US" b="1" i="0" dirty="0">
                <a:effectLst/>
              </a:rPr>
              <a:t>Asistencia sanitaria culturalmente sensible: </a:t>
            </a:r>
            <a:r>
              <a:rPr lang="en-US" i="0" dirty="0">
                <a:effectLst/>
              </a:rPr>
              <a:t>Se están haciendo esfuerzos para que la asistencia sanitaria en Alemania sea más sensible a las diferencias culturales y tenga más en cuenta las necesidades específicas y los antecedentes culturales de la población inmigrante. Esto incluye formar a los profesionales sanitarios en competencia intercultural y sensibilidad a las diferencias culturales.</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6146" name="Picture 2" descr="Kostenlos Kostenloses Stock Foto zu angestellte im gesundheitssektor, arzt, ausrüstung Stock-Foto">
            <a:extLst>
              <a:ext uri="{FF2B5EF4-FFF2-40B4-BE49-F238E27FC236}">
                <a16:creationId xmlns:a16="http://schemas.microsoft.com/office/drawing/2014/main" id="{2E842846-FD95-9D09-B986-1D31989578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5176" y="2405767"/>
            <a:ext cx="4480796" cy="298719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CB743A49-6A4F-CD6C-EA9C-90D7FD37DB2C}"/>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46248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Proveedores públicos y privados de servicios sanitarios</a:t>
            </a:r>
          </a:p>
        </p:txBody>
      </p:sp>
      <p:sp>
        <p:nvSpPr>
          <p:cNvPr id="158" name="Google Shape;158;p5"/>
          <p:cNvSpPr txBox="1">
            <a:spLocks noGrp="1"/>
          </p:cNvSpPr>
          <p:nvPr>
            <p:ph idx="1"/>
          </p:nvPr>
        </p:nvSpPr>
        <p:spPr>
          <a:xfrm>
            <a:off x="557998" y="1799999"/>
            <a:ext cx="6134463" cy="4865977"/>
          </a:xfrm>
          <a:prstGeom prst="rect">
            <a:avLst/>
          </a:prstGeom>
          <a:noFill/>
          <a:ln>
            <a:noFill/>
          </a:ln>
        </p:spPr>
        <p:txBody>
          <a:bodyPr spcFirstLastPara="1" wrap="square" lIns="91425" tIns="45700" rIns="91425" bIns="45700" anchor="t" anchorCtr="0">
            <a:noAutofit/>
          </a:bodyPr>
          <a:lstStyle/>
          <a:p>
            <a:pPr marL="88900" indent="0" fontAlgn="base">
              <a:spcAft>
                <a:spcPts val="600"/>
              </a:spcAft>
              <a:buNone/>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8900" indent="0" fontAlgn="base">
              <a:spcAft>
                <a:spcPts val="600"/>
              </a:spcAft>
              <a:buNone/>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En Alemania, los servicios sanitarios los ofrecen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proveedores con financiación pública y privada</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En muchos casos, también hay centros que funcionan con financiación mixta, es decir, que reciben fondos públicos, por ejemplo para investigación, y añaden su propia cuota de financiación.</a:t>
            </a:r>
            <a:endPar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148706" y="5927786"/>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pic>
        <p:nvPicPr>
          <p:cNvPr id="1026" name="Picture 2" descr="Medizin, Herz, Kurve, Verlauf, Anzeige">
            <a:extLst>
              <a:ext uri="{FF2B5EF4-FFF2-40B4-BE49-F238E27FC236}">
                <a16:creationId xmlns:a16="http://schemas.microsoft.com/office/drawing/2014/main" id="{0B2FCC5E-2352-625E-7B10-28A0824362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2154" y="2495426"/>
            <a:ext cx="4978489" cy="331745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279F993C-750E-FD82-9681-F8FFA3C35BEF}"/>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6201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dirty="0"/>
              <a:t>Proveedores públicos de servicios sanitarios</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fontAlgn="base">
              <a:spcAft>
                <a:spcPts val="600"/>
              </a:spcAft>
              <a:buNone/>
            </a:pPr>
            <a:r>
              <a:rPr lang="en-US" b="1" dirty="0">
                <a:latin typeface="Calibri" panose="020F0502020204030204" pitchFamily="34" charset="0"/>
                <a:ea typeface="Calibri" panose="020F0502020204030204" pitchFamily="34" charset="0"/>
                <a:cs typeface="Calibri" panose="020F0502020204030204" pitchFamily="34" charset="0"/>
              </a:rPr>
              <a:t>Los proveedores públicos </a:t>
            </a:r>
            <a:r>
              <a:rPr lang="en-US" dirty="0">
                <a:latin typeface="Calibri" panose="020F0502020204030204" pitchFamily="34" charset="0"/>
                <a:ea typeface="Calibri" panose="020F0502020204030204" pitchFamily="34" charset="0"/>
                <a:cs typeface="Calibri" panose="020F0502020204030204" pitchFamily="34" charset="0"/>
              </a:rPr>
              <a:t>son, por ejemplo, instituciones federales y estatales, así como instituciones municipales, autoridades sanitarias, autoridades sanitarias subordinadas e instituciones que se financian en gran medida con fondos públicos e impuestos.</a:t>
            </a:r>
          </a:p>
          <a:p>
            <a:pPr marL="88900" indent="0" fontAlgn="base">
              <a:spcAft>
                <a:spcPts val="600"/>
              </a:spcAft>
              <a:buNone/>
            </a:pPr>
            <a:r>
              <a:rPr lang="en-US" dirty="0">
                <a:latin typeface="Calibri" panose="020F0502020204030204" pitchFamily="34" charset="0"/>
                <a:ea typeface="Calibri" panose="020F0502020204030204" pitchFamily="34" charset="0"/>
                <a:cs typeface="Calibri" panose="020F0502020204030204" pitchFamily="34" charset="0"/>
              </a:rPr>
              <a:t>También se incluyen las instituciones de investigación que llevan a cabo investigación básica u ofrecen investigación orientada a la aplicación junto con las empresas.</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3074" name="Picture 2" descr="Analyse, Krankenhaus, Arzt, Medizinisch">
            <a:extLst>
              <a:ext uri="{FF2B5EF4-FFF2-40B4-BE49-F238E27FC236}">
                <a16:creationId xmlns:a16="http://schemas.microsoft.com/office/drawing/2014/main" id="{6411EFD1-563C-E3A6-C203-77C6835902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1567" y="1998809"/>
            <a:ext cx="4715301" cy="3153266"/>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2E36F039-74A2-BA2C-BBAA-57D300831392}"/>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84879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dirty="0"/>
              <a:t>Proveedores privados de servicios sanitarios</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fontAlgn="base">
              <a:spcAft>
                <a:spcPts val="600"/>
              </a:spcAft>
              <a:buNone/>
            </a:pPr>
            <a:r>
              <a:rPr lang="en-US" b="1" dirty="0">
                <a:latin typeface="Calibri" panose="020F0502020204030204" pitchFamily="34" charset="0"/>
                <a:ea typeface="Calibri" panose="020F0502020204030204" pitchFamily="34" charset="0"/>
                <a:cs typeface="Calibri" panose="020F0502020204030204" pitchFamily="34" charset="0"/>
              </a:rPr>
              <a:t>Los proveedores privados </a:t>
            </a:r>
            <a:r>
              <a:rPr lang="en-US" dirty="0">
                <a:latin typeface="Calibri" panose="020F0502020204030204" pitchFamily="34" charset="0"/>
                <a:ea typeface="Calibri" panose="020F0502020204030204" pitchFamily="34" charset="0"/>
                <a:cs typeface="Calibri" panose="020F0502020204030204" pitchFamily="34" charset="0"/>
              </a:rPr>
              <a:t>son hospitales financiados con fondos privados (a menudo hospitales muy </a:t>
            </a:r>
            <a:r>
              <a:rPr lang="en-US" dirty="0" err="1">
                <a:latin typeface="Calibri" panose="020F0502020204030204" pitchFamily="34" charset="0"/>
                <a:ea typeface="Calibri" panose="020F0502020204030204" pitchFamily="34" charset="0"/>
                <a:cs typeface="Calibri" panose="020F0502020204030204" pitchFamily="34" charset="0"/>
              </a:rPr>
              <a:t>especializados</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como </a:t>
            </a:r>
            <a:r>
              <a:rPr lang="en-US" dirty="0">
                <a:latin typeface="Calibri" panose="020F0502020204030204" pitchFamily="34" charset="0"/>
                <a:ea typeface="Calibri" panose="020F0502020204030204" pitchFamily="34" charset="0"/>
                <a:cs typeface="Calibri" panose="020F0502020204030204" pitchFamily="34" charset="0"/>
              </a:rPr>
              <a:t>clínicas del dolor o clínicas </a:t>
            </a:r>
            <a:r>
              <a:rPr lang="en-US" dirty="0" err="1">
                <a:latin typeface="Calibri" panose="020F0502020204030204" pitchFamily="34" charset="0"/>
                <a:ea typeface="Calibri" panose="020F0502020204030204" pitchFamily="34" charset="0"/>
                <a:cs typeface="Calibri" panose="020F0502020204030204" pitchFamily="34" charset="0"/>
              </a:rPr>
              <a:t>especializadas </a:t>
            </a:r>
            <a:r>
              <a:rPr lang="en-US" dirty="0">
                <a:latin typeface="Calibri" panose="020F0502020204030204" pitchFamily="34" charset="0"/>
                <a:ea typeface="Calibri" panose="020F0502020204030204" pitchFamily="34" charset="0"/>
                <a:cs typeface="Calibri" panose="020F0502020204030204" pitchFamily="34" charset="0"/>
              </a:rPr>
              <a:t>en enfermedades articulares), servicios privados de atención a la tercera edad y balnearios.</a:t>
            </a:r>
          </a:p>
          <a:p>
            <a:pPr marL="88900" indent="0" fontAlgn="base">
              <a:spcAft>
                <a:spcPts val="600"/>
              </a:spcAft>
              <a:buNone/>
            </a:pPr>
            <a:r>
              <a:rPr lang="en-US" dirty="0">
                <a:latin typeface="Calibri" panose="020F0502020204030204" pitchFamily="34" charset="0"/>
                <a:ea typeface="Calibri" panose="020F0502020204030204" pitchFamily="34" charset="0"/>
                <a:cs typeface="Calibri" panose="020F0502020204030204" pitchFamily="34" charset="0"/>
              </a:rPr>
              <a:t>Funcionan según los principios de recuperación de costes, aunque a veces reciban subvenciones públicas.</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4098" name="Picture 2" descr="Die Gesundheit, Pflege, Medizin, Gesund">
            <a:extLst>
              <a:ext uri="{FF2B5EF4-FFF2-40B4-BE49-F238E27FC236}">
                <a16:creationId xmlns:a16="http://schemas.microsoft.com/office/drawing/2014/main" id="{49A98EAF-30E5-1590-6EFB-62FA697A8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5391" y="2036190"/>
            <a:ext cx="4952214" cy="2785620"/>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AD5F5EFE-ABF6-D8C7-5504-2BF174109C2A}"/>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35011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dirty="0"/>
              <a:t>¿Público o privado? ¿Qué significa eso para usted?</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fontAlgn="base">
              <a:spcAft>
                <a:spcPts val="600"/>
              </a:spcAft>
              <a:buNone/>
            </a:pPr>
            <a:endParaRPr lang="de-DE" sz="20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marL="88900" indent="0" rtl="0" fontAlgn="base">
              <a:spcAft>
                <a:spcPts val="60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4" name="Textfeld 3">
            <a:extLst>
              <a:ext uri="{FF2B5EF4-FFF2-40B4-BE49-F238E27FC236}">
                <a16:creationId xmlns:a16="http://schemas.microsoft.com/office/drawing/2014/main" id="{E62E16F5-61EB-65AE-18EB-8DA56396A322}"/>
              </a:ext>
            </a:extLst>
          </p:cNvPr>
          <p:cNvSpPr txBox="1"/>
          <p:nvPr/>
        </p:nvSpPr>
        <p:spPr>
          <a:xfrm>
            <a:off x="526418" y="1936342"/>
            <a:ext cx="6414709" cy="3862596"/>
          </a:xfrm>
          <a:prstGeom prst="rect">
            <a:avLst/>
          </a:prstGeom>
          <a:noFill/>
        </p:spPr>
        <p:txBody>
          <a:bodyPr wrap="square">
            <a:spAutoFit/>
          </a:bodyPr>
          <a:lstStyle/>
          <a:p>
            <a:pPr marL="88900" indent="0" fontAlgn="base">
              <a:spcAft>
                <a:spcPts val="600"/>
              </a:spcAft>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Es poco probable que una persona enferma o en situación de urgencia médica se preocupe por si el tratamiento lo proporciona un proveedor financiado con fondos públicos o privados. Puede dar por sentado que será atendido. </a:t>
            </a:r>
          </a:p>
          <a:p>
            <a:pPr marL="88900" indent="0" fontAlgn="base">
              <a:spcAft>
                <a:spcPts val="600"/>
              </a:spcAft>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En Alemania, todo el mundo tiene un seguro de enfermedad con derecho legal a la asistencia médicamente necesaria. Sin embargo, puede ocurrir que los servicios no estén cubiertos por el seguro médico o no lo estén totalmente y sea necesario un copago privado.</a:t>
            </a:r>
            <a:endParaRPr lang="de-DE" sz="2400" b="0" i="0" dirty="0">
              <a:solidFill>
                <a:schemeClr val="tx1"/>
              </a:solidFill>
              <a:effectLst/>
              <a:latin typeface="FiraSans-Regular"/>
            </a:endParaRPr>
          </a:p>
        </p:txBody>
      </p:sp>
      <p:pic>
        <p:nvPicPr>
          <p:cNvPr id="2050" name="Picture 2" descr="Herz, Kurve, Verlauf, Anzeige, Arzt">
            <a:extLst>
              <a:ext uri="{FF2B5EF4-FFF2-40B4-BE49-F238E27FC236}">
                <a16:creationId xmlns:a16="http://schemas.microsoft.com/office/drawing/2014/main" id="{5DFA23EA-6A22-9449-C553-5F97BD34D7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6512" y="2050330"/>
            <a:ext cx="4595567" cy="2757340"/>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836ED157-1A07-F636-53C5-6C6792B7C431}"/>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1483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¿Cuáles son las ventajas de los servicios sanitarios para las distintas personas? (1)</a:t>
            </a:r>
          </a:p>
        </p:txBody>
      </p:sp>
      <p:sp>
        <p:nvSpPr>
          <p:cNvPr id="158" name="Google Shape;158;p5"/>
          <p:cNvSpPr txBox="1">
            <a:spLocks noGrp="1"/>
          </p:cNvSpPr>
          <p:nvPr>
            <p:ph idx="1"/>
          </p:nvPr>
        </p:nvSpPr>
        <p:spPr>
          <a:xfrm>
            <a:off x="557998" y="1799999"/>
            <a:ext cx="6295647" cy="4865977"/>
          </a:xfrm>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 sistema sanitario alemán ofrece </a:t>
            </a:r>
            <a:r>
              <a:rPr lang="en-US"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programas de apoyo </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un estilo de vida saludable para muchos grupos. Todos los seguros médicos los ofrecen.</a:t>
            </a:r>
          </a:p>
          <a:p>
            <a:pPr marL="88900" indent="0" rtl="0" fontAlgn="base">
              <a:spcAft>
                <a:spcPts val="600"/>
              </a:spcAft>
              <a:buNone/>
            </a:pP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Puede haber </a:t>
            </a:r>
            <a:r>
              <a:rPr lang="en-US"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restricciones en el uso de estos servicios para personas sin estatus de residencia aclarado</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pero para niños y ancianos merece la pena informarse en los seguros médicos. También hay muchas ofertas gratuitas y de bajo coste, por ejemplo, de clubes deportivos o </a:t>
            </a:r>
            <a:r>
              <a:rPr lang="en-US"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centros </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 educación de adultos.</a:t>
            </a: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12290" name="Picture 2" descr="Fußball, Laufen, Sport, Football, Feld">
            <a:extLst>
              <a:ext uri="{FF2B5EF4-FFF2-40B4-BE49-F238E27FC236}">
                <a16:creationId xmlns:a16="http://schemas.microsoft.com/office/drawing/2014/main" id="{46FF01C0-68EF-BBAC-910C-4E1830C53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4912" y="2016237"/>
            <a:ext cx="4451138" cy="2969744"/>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A0F1A1FF-BFC2-2CB3-67EB-75867A49BA66}"/>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42054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dirty="0"/>
              <a:t>¿Cuáles son las ventajas de los servicios sanitarios para las distintas personas? (2)</a:t>
            </a:r>
          </a:p>
        </p:txBody>
      </p:sp>
      <p:sp>
        <p:nvSpPr>
          <p:cNvPr id="158" name="Google Shape;158;p5"/>
          <p:cNvSpPr txBox="1">
            <a:spLocks noGrp="1"/>
          </p:cNvSpPr>
          <p:nvPr>
            <p:ph idx="1"/>
          </p:nvPr>
        </p:nvSpPr>
        <p:spPr>
          <a:xfrm>
            <a:off x="557999" y="1799999"/>
            <a:ext cx="6702022" cy="4865977"/>
          </a:xfrm>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r>
              <a:rPr lang="en-US" sz="22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Los programas </a:t>
            </a: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dirigidos a grupos específicos son una importante contribución a la mejora y el mantenimiento de la salud, por ejemplo:</a:t>
            </a:r>
          </a:p>
          <a:p>
            <a:pPr marL="431800" indent="-342900" fontAlgn="base"/>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Formación logopédica para niños</a:t>
            </a:r>
          </a:p>
          <a:p>
            <a:pPr marL="431800" indent="-342900" fontAlgn="base"/>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Prevención de caídas en la tercera edad</a:t>
            </a:r>
          </a:p>
          <a:p>
            <a:pPr marL="431800" indent="-342900" fontAlgn="base"/>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Gimnasia para aliviar dolencias específicas</a:t>
            </a:r>
          </a:p>
          <a:p>
            <a:pPr marL="431800" indent="-342900" fontAlgn="base"/>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Refuerzo de la espalda para los trabajadores.</a:t>
            </a:r>
          </a:p>
          <a:p>
            <a:pPr marL="88900" indent="0" fontAlgn="base">
              <a:buNone/>
            </a:pP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Estos </a:t>
            </a:r>
            <a:r>
              <a:rPr lang="en-US" sz="22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programas </a:t>
            </a: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también se ofrecen a través de aplicaciones, muchas de las cuales son proporcionadas gratuitamente por compañías de seguros médicos y centros sanitarios.</a:t>
            </a:r>
          </a:p>
        </p:txBody>
      </p:sp>
      <p:sp>
        <p:nvSpPr>
          <p:cNvPr id="160" name="Google Shape;160;p5"/>
          <p:cNvSpPr/>
          <p:nvPr/>
        </p:nvSpPr>
        <p:spPr>
          <a:xfrm>
            <a:off x="2992520" y="5951435"/>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13314" name="Picture 2" descr="Yoga, Klasse, Lehrer, Fitness, Hobby">
            <a:extLst>
              <a:ext uri="{FF2B5EF4-FFF2-40B4-BE49-F238E27FC236}">
                <a16:creationId xmlns:a16="http://schemas.microsoft.com/office/drawing/2014/main" id="{936E8960-F297-3262-F233-7FA3EAAC10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3251" y="1915632"/>
            <a:ext cx="4578025" cy="3054401"/>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DC1CF9D6-3FB8-AB3F-5F63-0F6DE1113733}"/>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39891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BE4AD93E-5DA7-B9E3-7443-37ADBF1F970F}"/>
            </a:ext>
          </a:extLst>
        </p:cNvPr>
        <p:cNvGrpSpPr/>
        <p:nvPr/>
      </p:nvGrpSpPr>
      <p:grpSpPr>
        <a:xfrm>
          <a:off x="0" y="0"/>
          <a:ext cx="0" cy="0"/>
          <a:chOff x="0" y="0"/>
          <a:chExt cx="0" cy="0"/>
        </a:xfrm>
      </p:grpSpPr>
      <p:pic>
        <p:nvPicPr>
          <p:cNvPr id="2050" name="Picture 2" descr="Landkarte, Spanien, Flagge, Grenzen">
            <a:extLst>
              <a:ext uri="{FF2B5EF4-FFF2-40B4-BE49-F238E27FC236}">
                <a16:creationId xmlns:a16="http://schemas.microsoft.com/office/drawing/2014/main" id="{4C5481AD-B896-12AE-18CB-98FAB6AC0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4667" y="1474251"/>
            <a:ext cx="4898288" cy="4898288"/>
          </a:xfrm>
          <a:prstGeom prst="rect">
            <a:avLst/>
          </a:prstGeom>
          <a:noFill/>
          <a:extLst>
            <a:ext uri="{909E8E84-426E-40DD-AFC4-6F175D3DCCD1}">
              <a14:hiddenFill xmlns:a14="http://schemas.microsoft.com/office/drawing/2010/main">
                <a:solidFill>
                  <a:srgbClr val="FFFFFF"/>
                </a:solidFill>
              </a14:hiddenFill>
            </a:ext>
          </a:extLst>
        </p:spPr>
      </p:pic>
      <p:sp>
        <p:nvSpPr>
          <p:cNvPr id="161" name="Google Shape;161;p5">
            <a:extLst>
              <a:ext uri="{FF2B5EF4-FFF2-40B4-BE49-F238E27FC236}">
                <a16:creationId xmlns:a16="http://schemas.microsoft.com/office/drawing/2014/main" id="{969705BA-CC9C-0148-45FD-B9DF8520C631}"/>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están </a:t>
            </a:r>
            <a:r>
              <a:rPr lang="en-US" dirty="0" err="1"/>
              <a:t>organizados los </a:t>
            </a:r>
            <a:r>
              <a:rPr lang="en-US" dirty="0"/>
              <a:t>servicios sanitarios en España?</a:t>
            </a:r>
          </a:p>
        </p:txBody>
      </p:sp>
      <p:sp>
        <p:nvSpPr>
          <p:cNvPr id="162" name="Google Shape;162;p5">
            <a:extLst>
              <a:ext uri="{FF2B5EF4-FFF2-40B4-BE49-F238E27FC236}">
                <a16:creationId xmlns:a16="http://schemas.microsoft.com/office/drawing/2014/main" id="{1A71EF19-1D5F-4741-A42C-B9D3A1DE287A}"/>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9713C9EF-079E-1979-D9A5-2F67B66DCCC9}"/>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F1623121-3DE8-86F2-42AD-A6D205775AF3}"/>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65682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a:spLocks noGrp="1"/>
          </p:cNvSpPr>
          <p:nvPr>
            <p:ph type="title"/>
          </p:nvPr>
        </p:nvSpPr>
        <p:spPr>
          <a:xfrm>
            <a:off x="269731" y="591263"/>
            <a:ext cx="11059692" cy="7281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dirty="0"/>
              <a:t>Cómo están </a:t>
            </a:r>
            <a:r>
              <a:rPr lang="en-US" dirty="0" err="1"/>
              <a:t>organizados los </a:t>
            </a:r>
            <a:r>
              <a:rPr lang="en-US" dirty="0"/>
              <a:t>servicios sanitarios en España (1)</a:t>
            </a:r>
            <a:endParaRPr dirty="0"/>
          </a:p>
        </p:txBody>
      </p:sp>
      <p:sp>
        <p:nvSpPr>
          <p:cNvPr id="120" name="Google Shape;120;p2"/>
          <p:cNvSpPr txBox="1">
            <a:spLocks noGrp="1"/>
          </p:cNvSpPr>
          <p:nvPr>
            <p:ph idx="1"/>
          </p:nvPr>
        </p:nvSpPr>
        <p:spPr>
          <a:xfrm>
            <a:off x="269731" y="1194830"/>
            <a:ext cx="8630429" cy="3919377"/>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200"/>
              <a:buNone/>
            </a:pPr>
            <a:r>
              <a:rPr lang="en-US" sz="2400" i="0" dirty="0">
                <a:solidFill>
                  <a:srgbClr val="374151"/>
                </a:solidFill>
              </a:rPr>
              <a:t>El Sistema Nacional de Salud (SNS) español se basa en los principios de </a:t>
            </a:r>
            <a:r>
              <a:rPr lang="en-US" sz="2400" b="1" i="0" dirty="0">
                <a:solidFill>
                  <a:srgbClr val="374151"/>
                </a:solidFill>
              </a:rPr>
              <a:t>universalidad</a:t>
            </a:r>
            <a:r>
              <a:rPr lang="en-US" sz="2400" i="0" dirty="0">
                <a:solidFill>
                  <a:srgbClr val="374151"/>
                </a:solidFill>
              </a:rPr>
              <a:t>, </a:t>
            </a:r>
            <a:r>
              <a:rPr lang="en-US" sz="2400" b="1" i="0" dirty="0">
                <a:solidFill>
                  <a:srgbClr val="374151"/>
                </a:solidFill>
              </a:rPr>
              <a:t>libre acceso</a:t>
            </a:r>
            <a:r>
              <a:rPr lang="en-US" sz="2400" i="0" dirty="0">
                <a:solidFill>
                  <a:srgbClr val="374151"/>
                </a:solidFill>
              </a:rPr>
              <a:t>, </a:t>
            </a:r>
            <a:r>
              <a:rPr lang="en-US" sz="2400" b="1" i="0" dirty="0">
                <a:solidFill>
                  <a:srgbClr val="374151"/>
                </a:solidFill>
              </a:rPr>
              <a:t>equidad </a:t>
            </a:r>
            <a:r>
              <a:rPr lang="en-US" sz="2400" i="0" dirty="0">
                <a:solidFill>
                  <a:srgbClr val="374151"/>
                </a:solidFill>
              </a:rPr>
              <a:t>y </a:t>
            </a:r>
            <a:r>
              <a:rPr lang="en-US" sz="2400" b="1" i="0" dirty="0">
                <a:solidFill>
                  <a:srgbClr val="374151"/>
                </a:solidFill>
              </a:rPr>
              <a:t>justicia en la financiación</a:t>
            </a:r>
            <a:r>
              <a:rPr lang="en-US" sz="2400" i="0" dirty="0">
                <a:solidFill>
                  <a:srgbClr val="374151"/>
                </a:solidFill>
              </a:rPr>
              <a:t>. Esto significa que se financia principalmente a través de los impuestos generales y proporciona cobertura universal de un amplio paquete de prestaciones a sus </a:t>
            </a:r>
            <a:r>
              <a:rPr lang="en-US" sz="2400" b="1" i="0" dirty="0">
                <a:solidFill>
                  <a:srgbClr val="374151"/>
                </a:solidFill>
              </a:rPr>
              <a:t>residentes, </a:t>
            </a:r>
            <a:r>
              <a:rPr lang="en-US" sz="2400" i="0" dirty="0">
                <a:solidFill>
                  <a:srgbClr val="374151"/>
                </a:solidFill>
              </a:rPr>
              <a:t>incluidos los </a:t>
            </a:r>
            <a:r>
              <a:rPr lang="en-US" sz="2400" b="1" i="0" dirty="0">
                <a:solidFill>
                  <a:srgbClr val="374151"/>
                </a:solidFill>
              </a:rPr>
              <a:t>ciudadanos </a:t>
            </a:r>
            <a:r>
              <a:rPr lang="en-US" sz="2400" i="0" dirty="0">
                <a:solidFill>
                  <a:srgbClr val="374151"/>
                </a:solidFill>
              </a:rPr>
              <a:t>y los </a:t>
            </a:r>
            <a:r>
              <a:rPr lang="en-US" sz="2400" b="1" i="0" dirty="0">
                <a:solidFill>
                  <a:srgbClr val="374151"/>
                </a:solidFill>
              </a:rPr>
              <a:t>inmigrantes documentados e indocumentados</a:t>
            </a:r>
            <a:r>
              <a:rPr lang="en-US" sz="2400" i="0" dirty="0">
                <a:solidFill>
                  <a:srgbClr val="374151"/>
                </a:solidFill>
              </a:rPr>
              <a:t>.</a:t>
            </a:r>
            <a:endParaRPr sz="2400" dirty="0"/>
          </a:p>
          <a:p>
            <a:pPr marL="88900" lvl="0" indent="0" algn="l" rtl="0">
              <a:lnSpc>
                <a:spcPct val="100000"/>
              </a:lnSpc>
              <a:spcBef>
                <a:spcPts val="1200"/>
              </a:spcBef>
              <a:spcAft>
                <a:spcPts val="600"/>
              </a:spcAft>
              <a:buSzPts val="2200"/>
              <a:buNone/>
            </a:pPr>
            <a:r>
              <a:rPr lang="en-US" sz="2400" b="1" i="0" dirty="0">
                <a:solidFill>
                  <a:srgbClr val="374151"/>
                </a:solidFill>
              </a:rPr>
              <a:t>Un </a:t>
            </a:r>
            <a:r>
              <a:rPr lang="en-US" sz="2400" b="1" dirty="0">
                <a:solidFill>
                  <a:srgbClr val="374151"/>
                </a:solidFill>
              </a:rPr>
              <a:t>sistema </a:t>
            </a:r>
            <a:r>
              <a:rPr lang="en-US" sz="2400" b="1" i="0" dirty="0" err="1">
                <a:solidFill>
                  <a:srgbClr val="374151"/>
                </a:solidFill>
              </a:rPr>
              <a:t>descentralizado</a:t>
            </a:r>
            <a:r>
              <a:rPr lang="en-US" sz="2400" dirty="0">
                <a:solidFill>
                  <a:srgbClr val="374151"/>
                </a:solidFill>
              </a:rPr>
              <a:t>. El Ministerio de Sanidad central es responsable de la planificación y regulación sanitaria nacional. Sin embargo, las autoridades más relevantes en materia de sistemas sanitarios son las 17 "comunidades autónomas" en que se divide España. Éstas se encargan de la planificación operativa regional, la asignación de recursos, las compras y las decisiones de prestación.</a:t>
            </a:r>
            <a:endParaRPr sz="2400" b="0" i="0" u="none" strike="noStrike" dirty="0">
              <a:solidFill>
                <a:srgbClr val="000000"/>
              </a:solidFill>
              <a:latin typeface="Calibri"/>
              <a:ea typeface="Calibri"/>
              <a:cs typeface="Calibri"/>
              <a:sym typeface="Calibri"/>
            </a:endParaRPr>
          </a:p>
        </p:txBody>
      </p:sp>
      <p:sp>
        <p:nvSpPr>
          <p:cNvPr id="121" name="Google Shape;121;p2"/>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a:solidFill>
                  <a:schemeClr val="hlink"/>
                </a:solidFill>
                <a:latin typeface="Calibri"/>
                <a:ea typeface="Calibri"/>
                <a:cs typeface="Calibri"/>
                <a:sym typeface="Calibri"/>
                <a:hlinkClick r:id="rId3"/>
              </a:rPr>
              <a:t>Fuente | </a:t>
            </a:r>
            <a:r>
              <a:rPr lang="en-US" sz="1200" b="0" i="0" u="sng" strike="noStrike" cap="none">
                <a:solidFill>
                  <a:schemeClr val="hlink"/>
                </a:solidFill>
                <a:latin typeface="Calibri"/>
                <a:ea typeface="Calibri"/>
                <a:cs typeface="Calibri"/>
                <a:sym typeface="Calibri"/>
                <a:hlinkClick r:id="rId4"/>
              </a:rPr>
              <a:t>licencia</a:t>
            </a:r>
            <a:endParaRPr sz="1200" b="0" i="0" u="none" strike="noStrike" cap="none">
              <a:solidFill>
                <a:srgbClr val="000000"/>
              </a:solidFill>
              <a:latin typeface="Calibri"/>
              <a:ea typeface="Calibri"/>
              <a:cs typeface="Calibri"/>
              <a:sym typeface="Calibri"/>
            </a:endParaRPr>
          </a:p>
        </p:txBody>
      </p:sp>
      <p:sp>
        <p:nvSpPr>
          <p:cNvPr id="122" name="Google Shape;122;p2"/>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Gill Sans"/>
                <a:ea typeface="Gill Sans"/>
                <a:cs typeface="Gill Sans"/>
                <a:sym typeface="Gill Sans"/>
              </a:rPr>
              <a:t>1 </a:t>
            </a:r>
            <a:endParaRPr sz="2200" b="1" i="0" u="none" strike="noStrike" cap="none">
              <a:solidFill>
                <a:srgbClr val="FFFFFF"/>
              </a:solidFill>
              <a:latin typeface="Gill Sans"/>
              <a:ea typeface="Gill Sans"/>
              <a:cs typeface="Gill Sans"/>
              <a:sym typeface="Gill Sans"/>
            </a:endParaRPr>
          </a:p>
        </p:txBody>
      </p:sp>
      <p:sp>
        <p:nvSpPr>
          <p:cNvPr id="123" name="Google Shape;123;p2"/>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Gill Sans"/>
                <a:ea typeface="Gill Sans"/>
                <a:cs typeface="Gill Sans"/>
                <a:sym typeface="Gill Sans"/>
              </a:rPr>
              <a:t>11 </a:t>
            </a:r>
            <a:endParaRPr sz="2200" b="1" i="0" u="none" strike="noStrike" cap="none">
              <a:solidFill>
                <a:srgbClr val="FFFFFF"/>
              </a:solidFill>
              <a:latin typeface="Gill Sans"/>
              <a:ea typeface="Gill Sans"/>
              <a:cs typeface="Gill Sans"/>
              <a:sym typeface="Gill Sans"/>
            </a:endParaRPr>
          </a:p>
        </p:txBody>
      </p:sp>
      <p:sp>
        <p:nvSpPr>
          <p:cNvPr id="124" name="Google Shape;124;p2"/>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11.1.2 ¿Qué son los servicios sanitarios?</a:t>
            </a:r>
            <a:endParaRPr sz="1800" b="0" i="0" u="none" strike="noStrike" cap="none">
              <a:solidFill>
                <a:srgbClr val="FFFFFF"/>
              </a:solidFill>
              <a:latin typeface="Calibri"/>
              <a:ea typeface="Calibri"/>
              <a:cs typeface="Calibri"/>
              <a:sym typeface="Calibri"/>
            </a:endParaRPr>
          </a:p>
        </p:txBody>
      </p:sp>
      <p:pic>
        <p:nvPicPr>
          <p:cNvPr id="125" name="Google Shape;125;p2" descr="Canadian Network for Health in All Policies (CNHiAP) - National  Collaborating Centre for Healthy Public Policy"/>
          <p:cNvPicPr preferRelativeResize="0"/>
          <p:nvPr/>
        </p:nvPicPr>
        <p:blipFill rotWithShape="1">
          <a:blip r:embed="rId5">
            <a:alphaModFix/>
          </a:blip>
          <a:srcRect/>
          <a:stretch/>
        </p:blipFill>
        <p:spPr>
          <a:xfrm>
            <a:off x="8900160" y="2305913"/>
            <a:ext cx="3290581" cy="2499767"/>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7931781"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a:solidFill>
                  <a:schemeClr val="tx1"/>
                </a:solidFill>
              </a:rPr>
              <a:t>Aplicaciones para servicios sanitarios</a:t>
            </a:r>
          </a:p>
        </p:txBody>
      </p:sp>
      <p:sp>
        <p:nvSpPr>
          <p:cNvPr id="14" name="Ορθογώνιο 13">
            <a:extLst>
              <a:ext uri="{FF2B5EF4-FFF2-40B4-BE49-F238E27FC236}">
                <a16:creationId xmlns:a16="http://schemas.microsoft.com/office/drawing/2014/main" id="{5B8BCBD5-6A62-42A1-8BCD-0584908AAE7D}"/>
              </a:ext>
            </a:extLst>
          </p:cNvPr>
          <p:cNvSpPr/>
          <p:nvPr/>
        </p:nvSpPr>
        <p:spPr>
          <a:xfrm>
            <a:off x="40931" y="450831"/>
            <a:ext cx="587020"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11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570032" y="2437606"/>
            <a:ext cx="7190509" cy="3332039"/>
          </a:xfrm>
        </p:spPr>
        <p:txBody>
          <a:bodyPr>
            <a:normAutofit fontScale="85000" lnSpcReduction="20000"/>
          </a:bodyPr>
          <a:lstStyle/>
          <a:p>
            <a:r>
              <a:rPr lang="en-US" dirty="0"/>
              <a:t>Aumentar el conocimiento de las aplicaciones para servicios sanitarios </a:t>
            </a:r>
          </a:p>
          <a:p>
            <a:r>
              <a:rPr lang="en-US" dirty="0"/>
              <a:t>Aumentar los conocimientos sobre el uso y los beneficios de las aplicaciones para los servicios sanitarios en términos de acceso y disponibilidad.</a:t>
            </a:r>
          </a:p>
          <a:p>
            <a:r>
              <a:rPr lang="en-US" dirty="0"/>
              <a:t>Conocer sus principales funcionalidades, ventajas y posibles déficits</a:t>
            </a:r>
          </a:p>
          <a:p>
            <a:r>
              <a:rPr lang="en-US" dirty="0"/>
              <a:t>Comprender las implicaciones de las aplicaciones proporcionadas por fuentes públicas y privadas</a:t>
            </a:r>
          </a:p>
          <a:p>
            <a:r>
              <a:rPr lang="en-US" dirty="0"/>
              <a:t>Motivar el compromiso con las aplicaciones de servicios sanitarios</a:t>
            </a:r>
          </a:p>
          <a:p>
            <a:r>
              <a:rPr lang="en-US" dirty="0"/>
              <a:t>Aumentar los conocimientos digitales y </a:t>
            </a:r>
            <a:r>
              <a:rPr lang="en-GB" dirty="0"/>
              <a:t>lingüísticos </a:t>
            </a:r>
            <a:endParaRPr lang="en-US" dirty="0"/>
          </a:p>
        </p:txBody>
      </p:sp>
      <p:sp>
        <p:nvSpPr>
          <p:cNvPr id="6" name="Θέση κειμένου 4">
            <a:extLst>
              <a:ext uri="{FF2B5EF4-FFF2-40B4-BE49-F238E27FC236}">
                <a16:creationId xmlns:a16="http://schemas.microsoft.com/office/drawing/2014/main" id="{648277ED-EC10-7EC8-572D-9BF1C780C00F}"/>
              </a:ext>
            </a:extLst>
          </p:cNvPr>
          <p:cNvSpPr txBox="1">
            <a:spLocks/>
          </p:cNvSpPr>
          <p:nvPr/>
        </p:nvSpPr>
        <p:spPr>
          <a:xfrm>
            <a:off x="526418" y="1197046"/>
            <a:ext cx="5157787" cy="50302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0000"/>
              </a:buClr>
              <a:buFont typeface="Wingdings" panose="05000000000000000000" pitchFamily="2" charset="2"/>
              <a:buChar char="ü"/>
              <a:defRPr sz="2200" kern="1200">
                <a:solidFill>
                  <a:schemeClr val="tx1"/>
                </a:solidFill>
                <a:effectLst/>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0000"/>
              </a:buClr>
              <a:buSzPct val="120000"/>
              <a:buFont typeface="Wingdings" panose="05000000000000000000" pitchFamily="2" charset="2"/>
              <a:buChar char="ü"/>
              <a:defRPr sz="2200" kern="1200">
                <a:solidFill>
                  <a:schemeClr val="tx1"/>
                </a:solidFill>
                <a:effectLst/>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0000"/>
              </a:buClr>
              <a:buFont typeface="Wingdings" panose="05000000000000000000" pitchFamily="2" charset="2"/>
              <a:buChar char="ü"/>
              <a:defRPr sz="2000" kern="1200">
                <a:solidFill>
                  <a:schemeClr val="tx1"/>
                </a:solidFill>
                <a:effectLst/>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0000"/>
              </a:buClr>
              <a:buFont typeface="Wingdings" panose="05000000000000000000" pitchFamily="2" charset="2"/>
              <a:buChar char="ü"/>
              <a:defRPr sz="2000" kern="1200">
                <a:solidFill>
                  <a:schemeClr val="tx1"/>
                </a:solidFill>
                <a:effectLst/>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0000"/>
              </a:buClr>
              <a:buFont typeface="Wingdings" panose="05000000000000000000" pitchFamily="2" charset="2"/>
              <a:buChar char="ü"/>
              <a:defRPr sz="2000" kern="120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03864"/>
                </a:solidFill>
                <a:sym typeface="Arial" panose="020B0604020202020204" pitchFamily="34" charset="0"/>
              </a:rPr>
              <a:t>Objetivos</a:t>
            </a:r>
          </a:p>
        </p:txBody>
      </p:sp>
      <p:sp>
        <p:nvSpPr>
          <p:cNvPr id="3" name="TextBox 2">
            <a:extLst>
              <a:ext uri="{FF2B5EF4-FFF2-40B4-BE49-F238E27FC236}">
                <a16:creationId xmlns:a16="http://schemas.microsoft.com/office/drawing/2014/main" id="{FC047938-13B5-C8D2-18AA-6F01C2D2402F}"/>
              </a:ext>
            </a:extLst>
          </p:cNvPr>
          <p:cNvSpPr txBox="1"/>
          <p:nvPr/>
        </p:nvSpPr>
        <p:spPr>
          <a:xfrm>
            <a:off x="8312134" y="6156715"/>
            <a:ext cx="3879866" cy="276999"/>
          </a:xfrm>
          <a:prstGeom prst="rect">
            <a:avLst/>
          </a:prstGeom>
          <a:noFill/>
        </p:spPr>
        <p:txBody>
          <a:bodyPr wrap="square">
            <a:spAutoFit/>
          </a:bodyPr>
          <a:lstStyle/>
          <a:p>
            <a:pPr algn="r"/>
            <a:r>
              <a:rPr lang="en-US" sz="1200" dirty="0">
                <a:hlinkClick r:id="rId3"/>
              </a:rPr>
              <a:t>Fuente: Imagen de </a:t>
            </a:r>
            <a:r>
              <a:rPr lang="en-US" sz="1200" dirty="0" err="1">
                <a:hlinkClick r:id="rId3"/>
              </a:rPr>
              <a:t>nuraghies </a:t>
            </a:r>
            <a:r>
              <a:rPr lang="en-US" sz="1200" dirty="0">
                <a:hlinkClick r:id="rId3"/>
              </a:rPr>
              <a:t>en </a:t>
            </a:r>
            <a:r>
              <a:rPr lang="en-US" sz="1200" dirty="0" err="1">
                <a:hlinkClick r:id="rId3"/>
              </a:rPr>
              <a:t>Freepik</a:t>
            </a:r>
            <a:endParaRPr lang="el-GR" sz="1200" dirty="0"/>
          </a:p>
        </p:txBody>
      </p:sp>
      <p:pic>
        <p:nvPicPr>
          <p:cNvPr id="4" name="Google Shape;479;g2c319d66040_0_178">
            <a:extLst>
              <a:ext uri="{FF2B5EF4-FFF2-40B4-BE49-F238E27FC236}">
                <a16:creationId xmlns:a16="http://schemas.microsoft.com/office/drawing/2014/main" id="{0AA13032-BCB7-8E86-833D-0AA21443C42D}"/>
              </a:ext>
            </a:extLst>
          </p:cNvPr>
          <p:cNvPicPr preferRelativeResize="0"/>
          <p:nvPr/>
        </p:nvPicPr>
        <p:blipFill rotWithShape="1">
          <a:blip r:embed="rId4">
            <a:alphaModFix/>
          </a:blip>
          <a:srcRect/>
          <a:stretch/>
        </p:blipFill>
        <p:spPr>
          <a:xfrm>
            <a:off x="8458200" y="2205318"/>
            <a:ext cx="3747247" cy="3875442"/>
          </a:xfrm>
          <a:prstGeom prst="rect">
            <a:avLst/>
          </a:prstGeom>
          <a:noFill/>
          <a:ln>
            <a:noFill/>
          </a:ln>
        </p:spPr>
      </p:pic>
    </p:spTree>
    <p:extLst>
      <p:ext uri="{BB962C8B-B14F-4D97-AF65-F5344CB8AC3E}">
        <p14:creationId xmlns:p14="http://schemas.microsoft.com/office/powerpoint/2010/main" val="20330931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
          <p:cNvSpPr txBox="1">
            <a:spLocks noGrp="1"/>
          </p:cNvSpPr>
          <p:nvPr>
            <p:ph type="title"/>
          </p:nvPr>
        </p:nvSpPr>
        <p:spPr>
          <a:xfrm>
            <a:off x="413754" y="609445"/>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dirty="0"/>
              <a:t>¿Cómo están </a:t>
            </a:r>
            <a:r>
              <a:rPr lang="en-US" dirty="0" err="1"/>
              <a:t>organizados los </a:t>
            </a:r>
            <a:r>
              <a:rPr lang="en-US" dirty="0"/>
              <a:t>servicios sanitarios en España? (2)</a:t>
            </a:r>
            <a:endParaRPr dirty="0"/>
          </a:p>
        </p:txBody>
      </p:sp>
      <p:sp>
        <p:nvSpPr>
          <p:cNvPr id="132" name="Google Shape;132;p3"/>
          <p:cNvSpPr txBox="1">
            <a:spLocks noGrp="1"/>
          </p:cNvSpPr>
          <p:nvPr>
            <p:ph idx="1"/>
          </p:nvPr>
        </p:nvSpPr>
        <p:spPr>
          <a:xfrm>
            <a:off x="321875" y="1148411"/>
            <a:ext cx="8908186" cy="4865977"/>
          </a:xfrm>
          <a:prstGeom prst="rect">
            <a:avLst/>
          </a:prstGeom>
          <a:noFill/>
          <a:ln>
            <a:noFill/>
          </a:ln>
        </p:spPr>
        <p:txBody>
          <a:bodyPr spcFirstLastPara="1" wrap="square" lIns="91425" tIns="45700" rIns="91425" bIns="45700" anchor="t" anchorCtr="0">
            <a:noAutofit/>
          </a:bodyPr>
          <a:lstStyle/>
          <a:p>
            <a:pPr marL="431800" lvl="0" indent="-342900" algn="l" rtl="0">
              <a:lnSpc>
                <a:spcPct val="100000"/>
              </a:lnSpc>
              <a:spcBef>
                <a:spcPts val="600"/>
              </a:spcBef>
              <a:spcAft>
                <a:spcPts val="0"/>
              </a:spcAft>
              <a:buSzPts val="2200"/>
              <a:buFont typeface="Wingdings" panose="05000000000000000000" pitchFamily="2" charset="2"/>
              <a:buChar char="§"/>
            </a:pPr>
            <a:r>
              <a:rPr lang="en-US" b="0" dirty="0">
                <a:solidFill>
                  <a:srgbClr val="374151"/>
                </a:solidFill>
                <a:latin typeface="+mn-lt"/>
              </a:rPr>
              <a:t>Servicios públicos y privados. Los servicios sanitarios son prestados por una combinación de proveedores públicos y privados, y los médicos de atención primaria desempeñan un papel de guardianes de la atención especializada y hospitalaria.</a:t>
            </a:r>
            <a:endParaRPr b="0" dirty="0">
              <a:latin typeface="+mn-lt"/>
            </a:endParaRPr>
          </a:p>
          <a:p>
            <a:pPr marL="431800" lvl="0" indent="-342900" algn="l" rtl="0">
              <a:lnSpc>
                <a:spcPct val="100000"/>
              </a:lnSpc>
              <a:spcBef>
                <a:spcPts val="1200"/>
              </a:spcBef>
              <a:spcAft>
                <a:spcPts val="0"/>
              </a:spcAft>
              <a:buSzPts val="2200"/>
              <a:buFont typeface="Wingdings" panose="05000000000000000000" pitchFamily="2" charset="2"/>
              <a:buChar char="§"/>
            </a:pPr>
            <a:r>
              <a:rPr lang="en-US" b="0" i="0" u="none" strike="noStrike" dirty="0">
                <a:solidFill>
                  <a:srgbClr val="374151"/>
                </a:solidFill>
                <a:latin typeface="+mn-lt"/>
                <a:ea typeface="Calibri"/>
                <a:cs typeface="Calibri"/>
                <a:sym typeface="Calibri"/>
              </a:rPr>
              <a:t>Un </a:t>
            </a:r>
            <a:r>
              <a:rPr lang="en-US" b="0" dirty="0">
                <a:solidFill>
                  <a:srgbClr val="374151"/>
                </a:solidFill>
                <a:latin typeface="+mn-lt"/>
                <a:ea typeface="Calibri"/>
                <a:cs typeface="Calibri"/>
                <a:sym typeface="Calibri"/>
              </a:rPr>
              <a:t>sistema de </a:t>
            </a:r>
            <a:r>
              <a:rPr lang="en-US" b="0" i="0" strike="noStrike" dirty="0">
                <a:solidFill>
                  <a:srgbClr val="374151"/>
                </a:solidFill>
                <a:latin typeface="+mn-lt"/>
                <a:ea typeface="Calibri"/>
                <a:cs typeface="Calibri"/>
                <a:sym typeface="Calibri"/>
              </a:rPr>
              <a:t>dos niveles</a:t>
            </a:r>
            <a:r>
              <a:rPr lang="en-US" b="0" dirty="0">
                <a:solidFill>
                  <a:srgbClr val="374151"/>
                </a:solidFill>
                <a:latin typeface="+mn-lt"/>
                <a:ea typeface="Calibri"/>
                <a:cs typeface="Calibri"/>
                <a:sym typeface="Calibri"/>
              </a:rPr>
              <a:t>. Los servicios sanitarios de primer nivel -</a:t>
            </a:r>
            <a:r>
              <a:rPr lang="en-US" b="1" dirty="0">
                <a:solidFill>
                  <a:srgbClr val="374151"/>
                </a:solidFill>
                <a:latin typeface="+mn-lt"/>
                <a:ea typeface="Calibri"/>
                <a:cs typeface="Calibri"/>
                <a:sym typeface="Calibri"/>
              </a:rPr>
              <a:t>atención primaria- </a:t>
            </a:r>
            <a:r>
              <a:rPr lang="en-US" b="0" dirty="0">
                <a:solidFill>
                  <a:srgbClr val="374151"/>
                </a:solidFill>
                <a:latin typeface="+mn-lt"/>
                <a:ea typeface="Calibri"/>
                <a:cs typeface="Calibri"/>
                <a:sym typeface="Calibri"/>
              </a:rPr>
              <a:t>son fácilmente accesibles y capaces de abordar plenamente las enfermedades más comunes. Los servicios de atención primaria se prestan en </a:t>
            </a:r>
            <a:r>
              <a:rPr lang="en-US" b="0" dirty="0" smtClean="0">
                <a:solidFill>
                  <a:srgbClr val="374151"/>
                </a:solidFill>
                <a:latin typeface="+mn-lt"/>
                <a:ea typeface="Calibri"/>
                <a:cs typeface="Calibri"/>
                <a:sym typeface="Calibri"/>
              </a:rPr>
              <a:t>centros </a:t>
            </a:r>
            <a:r>
              <a:rPr lang="en-US" b="0" dirty="0">
                <a:solidFill>
                  <a:srgbClr val="374151"/>
                </a:solidFill>
                <a:latin typeface="+mn-lt"/>
                <a:ea typeface="Calibri"/>
                <a:cs typeface="Calibri"/>
                <a:sym typeface="Calibri"/>
              </a:rPr>
              <a:t>médicos dotados de equipos de médicos de familia, pediatras, enfermeros, trabajadores sociales, matronas, fisioterapeutas y farmacéuticos.</a:t>
            </a:r>
            <a:endParaRPr lang="en-US" b="0" dirty="0">
              <a:latin typeface="+mn-lt"/>
              <a:sym typeface="Calibri"/>
            </a:endParaRPr>
          </a:p>
          <a:p>
            <a:pPr marL="431800" lvl="0" indent="-342900" algn="l" rtl="0">
              <a:lnSpc>
                <a:spcPct val="100000"/>
              </a:lnSpc>
              <a:spcBef>
                <a:spcPts val="1200"/>
              </a:spcBef>
              <a:spcAft>
                <a:spcPts val="0"/>
              </a:spcAft>
              <a:buSzPts val="2200"/>
              <a:buFont typeface="Wingdings" panose="05000000000000000000" pitchFamily="2" charset="2"/>
              <a:buChar char="§"/>
            </a:pPr>
            <a:r>
              <a:rPr lang="en-US" b="0" dirty="0">
                <a:solidFill>
                  <a:srgbClr val="374151"/>
                </a:solidFill>
                <a:latin typeface="+mn-lt"/>
                <a:ea typeface="Calibri"/>
                <a:cs typeface="Calibri"/>
                <a:sym typeface="Calibri"/>
              </a:rPr>
              <a:t>El segundo nivel -la </a:t>
            </a:r>
            <a:r>
              <a:rPr lang="en-US" b="1" dirty="0">
                <a:solidFill>
                  <a:srgbClr val="374151"/>
                </a:solidFill>
                <a:latin typeface="+mn-lt"/>
                <a:ea typeface="Calibri"/>
                <a:cs typeface="Calibri"/>
                <a:sym typeface="Calibri"/>
              </a:rPr>
              <a:t>atención especializada- </a:t>
            </a:r>
            <a:r>
              <a:rPr lang="en-US" b="0" dirty="0">
                <a:solidFill>
                  <a:srgbClr val="374151"/>
                </a:solidFill>
                <a:latin typeface="+mn-lt"/>
                <a:ea typeface="Calibri"/>
                <a:cs typeface="Calibri"/>
                <a:sym typeface="Calibri"/>
              </a:rPr>
              <a:t>se ofrece en hospitales y clínicas </a:t>
            </a:r>
            <a:r>
              <a:rPr lang="en-US" b="0" dirty="0" smtClean="0">
                <a:solidFill>
                  <a:srgbClr val="374151"/>
                </a:solidFill>
                <a:latin typeface="+mn-lt"/>
                <a:ea typeface="Calibri"/>
                <a:cs typeface="Calibri"/>
                <a:sym typeface="Calibri"/>
              </a:rPr>
              <a:t>especializadas</a:t>
            </a:r>
            <a:r>
              <a:rPr lang="en-US" b="0" dirty="0">
                <a:solidFill>
                  <a:srgbClr val="374151"/>
                </a:solidFill>
                <a:latin typeface="+mn-lt"/>
                <a:ea typeface="Calibri"/>
                <a:cs typeface="Calibri"/>
                <a:sym typeface="Calibri"/>
              </a:rPr>
              <a:t>. Se centra en los casos o enfermedades más complejos. </a:t>
            </a:r>
            <a:endParaRPr b="0" dirty="0">
              <a:latin typeface="+mn-lt"/>
            </a:endParaRPr>
          </a:p>
          <a:p>
            <a:pPr marL="431800" lvl="0" indent="-203200" algn="just" rtl="0">
              <a:lnSpc>
                <a:spcPct val="100000"/>
              </a:lnSpc>
              <a:spcBef>
                <a:spcPts val="1200"/>
              </a:spcBef>
              <a:spcAft>
                <a:spcPts val="0"/>
              </a:spcAft>
              <a:buSzPts val="2200"/>
              <a:buNone/>
            </a:pPr>
            <a:endParaRPr sz="2200" b="0" dirty="0">
              <a:solidFill>
                <a:srgbClr val="374151"/>
              </a:solidFill>
              <a:latin typeface="+mn-lt"/>
              <a:ea typeface="Calibri"/>
              <a:cs typeface="Calibri"/>
              <a:sym typeface="Calibri"/>
            </a:endParaRPr>
          </a:p>
          <a:p>
            <a:pPr marL="431800" lvl="0" indent="-203200" algn="just" rtl="0">
              <a:lnSpc>
                <a:spcPct val="100000"/>
              </a:lnSpc>
              <a:spcBef>
                <a:spcPts val="1200"/>
              </a:spcBef>
              <a:spcAft>
                <a:spcPts val="600"/>
              </a:spcAft>
              <a:buSzPts val="2200"/>
              <a:buNone/>
            </a:pPr>
            <a:endParaRPr sz="2200" b="0" i="0" u="none" strike="noStrike" dirty="0">
              <a:solidFill>
                <a:srgbClr val="000000"/>
              </a:solidFill>
              <a:latin typeface="+mn-lt"/>
              <a:ea typeface="Calibri"/>
              <a:cs typeface="Calibri"/>
              <a:sym typeface="Calibri"/>
            </a:endParaRPr>
          </a:p>
        </p:txBody>
      </p:sp>
      <p:sp>
        <p:nvSpPr>
          <p:cNvPr id="133" name="Google Shape;133;p3"/>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dirty="0">
                <a:solidFill>
                  <a:schemeClr val="hlink"/>
                </a:solidFill>
                <a:latin typeface="Calibri"/>
                <a:ea typeface="Calibri"/>
                <a:cs typeface="Calibri"/>
                <a:sym typeface="Calibri"/>
                <a:hlinkClick r:id="rId3"/>
              </a:rPr>
              <a:t>Fuente</a:t>
            </a:r>
            <a:r>
              <a:rPr lang="en-US" sz="1200" b="0" i="0" u="none" strike="noStrike" cap="none" dirty="0">
                <a:solidFill>
                  <a:srgbClr val="000000"/>
                </a:solidFill>
                <a:latin typeface="Calibri"/>
                <a:ea typeface="Calibri"/>
                <a:cs typeface="Calibri"/>
                <a:sym typeface="Calibri"/>
              </a:rPr>
              <a:t> | </a:t>
            </a:r>
            <a:r>
              <a:rPr lang="en-US" sz="1200" b="0" i="0" u="sng" strike="noStrike" cap="none" dirty="0">
                <a:solidFill>
                  <a:schemeClr val="hlink"/>
                </a:solidFill>
                <a:latin typeface="Calibri"/>
                <a:ea typeface="Calibri"/>
                <a:cs typeface="Calibri"/>
                <a:sym typeface="Calibri"/>
                <a:hlinkClick r:id="rId4"/>
              </a:rPr>
              <a:t>licencia</a:t>
            </a:r>
            <a:endParaRPr sz="1200" b="0" i="0" u="none" strike="noStrike" cap="none" dirty="0">
              <a:solidFill>
                <a:srgbClr val="000000"/>
              </a:solidFill>
              <a:latin typeface="Calibri"/>
              <a:ea typeface="Calibri"/>
              <a:cs typeface="Calibri"/>
              <a:sym typeface="Calibri"/>
            </a:endParaRPr>
          </a:p>
        </p:txBody>
      </p:sp>
      <p:sp>
        <p:nvSpPr>
          <p:cNvPr id="134" name="Google Shape;134;p3"/>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Gill Sans"/>
                <a:ea typeface="Gill Sans"/>
                <a:cs typeface="Gill Sans"/>
                <a:sym typeface="Gill Sans"/>
              </a:rPr>
              <a:t>1 </a:t>
            </a:r>
            <a:endParaRPr sz="2200" b="1" i="0" u="none" strike="noStrike" cap="none">
              <a:solidFill>
                <a:srgbClr val="FFFFFF"/>
              </a:solidFill>
              <a:latin typeface="Gill Sans"/>
              <a:ea typeface="Gill Sans"/>
              <a:cs typeface="Gill Sans"/>
              <a:sym typeface="Gill Sans"/>
            </a:endParaRPr>
          </a:p>
        </p:txBody>
      </p:sp>
      <p:sp>
        <p:nvSpPr>
          <p:cNvPr id="135" name="Google Shape;135;p3"/>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Gill Sans"/>
                <a:ea typeface="Gill Sans"/>
                <a:cs typeface="Gill Sans"/>
                <a:sym typeface="Gill Sans"/>
              </a:rPr>
              <a:t>11 </a:t>
            </a:r>
            <a:endParaRPr sz="2200" b="1" i="0" u="none" strike="noStrike" cap="none">
              <a:solidFill>
                <a:srgbClr val="FFFFFF"/>
              </a:solidFill>
              <a:latin typeface="Gill Sans"/>
              <a:ea typeface="Gill Sans"/>
              <a:cs typeface="Gill Sans"/>
              <a:sym typeface="Gill Sans"/>
            </a:endParaRPr>
          </a:p>
        </p:txBody>
      </p:sp>
      <p:sp>
        <p:nvSpPr>
          <p:cNvPr id="136" name="Google Shape;136;p3"/>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11.1.2 ¿Qué son los servicios sanitarios?</a:t>
            </a:r>
            <a:endParaRPr sz="1800" b="0" i="0" u="none" strike="noStrike" cap="none">
              <a:solidFill>
                <a:srgbClr val="FFFFFF"/>
              </a:solidFill>
              <a:latin typeface="Calibri"/>
              <a:ea typeface="Calibri"/>
              <a:cs typeface="Calibri"/>
              <a:sym typeface="Calibri"/>
            </a:endParaRPr>
          </a:p>
        </p:txBody>
      </p:sp>
      <p:sp>
        <p:nvSpPr>
          <p:cNvPr id="137" name="Google Shape;137;p3" descr="ISO - Health"/>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38" name="Google Shape;138;p3" descr="Digital health news, funding roundup in the prior week; August 8, 2022"/>
          <p:cNvPicPr preferRelativeResize="0"/>
          <p:nvPr/>
        </p:nvPicPr>
        <p:blipFill rotWithShape="1">
          <a:blip r:embed="rId5">
            <a:alphaModFix/>
          </a:blip>
          <a:srcRect/>
          <a:stretch/>
        </p:blipFill>
        <p:spPr>
          <a:xfrm>
            <a:off x="9230061" y="2255389"/>
            <a:ext cx="2805037" cy="1882589"/>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dirty="0"/>
              <a:t>¿Cómo están </a:t>
            </a:r>
            <a:r>
              <a:rPr lang="en-US" dirty="0" smtClean="0"/>
              <a:t>organizados los </a:t>
            </a:r>
            <a:r>
              <a:rPr lang="en-US" dirty="0"/>
              <a:t>servicios sanitarios en España? (3)</a:t>
            </a:r>
            <a:endParaRPr dirty="0"/>
          </a:p>
        </p:txBody>
      </p:sp>
      <p:sp>
        <p:nvSpPr>
          <p:cNvPr id="2" name="Θέση περιεχομένου 1">
            <a:extLst>
              <a:ext uri="{FF2B5EF4-FFF2-40B4-BE49-F238E27FC236}">
                <a16:creationId xmlns:a16="http://schemas.microsoft.com/office/drawing/2014/main" id="{D716156D-E4D5-4B6C-148C-719D22BCE136}"/>
              </a:ext>
            </a:extLst>
          </p:cNvPr>
          <p:cNvSpPr>
            <a:spLocks noGrp="1"/>
          </p:cNvSpPr>
          <p:nvPr>
            <p:ph idx="1"/>
          </p:nvPr>
        </p:nvSpPr>
        <p:spPr>
          <a:xfrm>
            <a:off x="557998" y="1799999"/>
            <a:ext cx="6810989" cy="4708377"/>
          </a:xfrm>
        </p:spPr>
        <p:txBody>
          <a:bodyPr>
            <a:normAutofit lnSpcReduction="10000"/>
          </a:bodyPr>
          <a:lstStyle/>
          <a:p>
            <a:pPr marL="431800" indent="-342900">
              <a:spcAft>
                <a:spcPts val="0"/>
              </a:spcAft>
              <a:buSzPts val="2400"/>
              <a:buFont typeface="Wingdings" panose="05000000000000000000" pitchFamily="2" charset="2"/>
              <a:buChar char="§"/>
            </a:pPr>
            <a:r>
              <a:rPr lang="en-US" b="1" dirty="0">
                <a:solidFill>
                  <a:srgbClr val="374151"/>
                </a:solidFill>
              </a:rPr>
              <a:t>Cuidados de larga duración</a:t>
            </a:r>
            <a:r>
              <a:rPr lang="en-US" dirty="0">
                <a:solidFill>
                  <a:srgbClr val="374151"/>
                </a:solidFill>
              </a:rPr>
              <a:t>. Además de atención médica, España también ofrece varios centros y servicios de cuidados de larga duración para ancianos y personas con discapacidad, como residencias de ancianos, residencias asistidas y atención ambulatoria.</a:t>
            </a:r>
            <a:endParaRPr lang="en-US" dirty="0"/>
          </a:p>
          <a:p>
            <a:pPr marL="431800" indent="-342900">
              <a:spcBef>
                <a:spcPts val="1200"/>
              </a:spcBef>
              <a:buSzPts val="2400"/>
              <a:buFont typeface="Wingdings" panose="05000000000000000000" pitchFamily="2" charset="2"/>
              <a:buChar char="§"/>
            </a:pPr>
            <a:r>
              <a:rPr lang="en-US" b="1" dirty="0">
                <a:solidFill>
                  <a:srgbClr val="374151"/>
                </a:solidFill>
              </a:rPr>
              <a:t>Suministro de medicamentos</a:t>
            </a:r>
            <a:r>
              <a:rPr lang="en-US" dirty="0">
                <a:solidFill>
                  <a:srgbClr val="374151"/>
                </a:solidFill>
              </a:rPr>
              <a:t>. Las farmacias en España desempeñan un papel crucial en el suministro de medicamentos, tanto con receta como sin ella. El seguro médico suele contribuir al coste de los medicamentos, cubriendo una parte de los gastos.</a:t>
            </a:r>
            <a:endParaRPr lang="en-US" dirty="0"/>
          </a:p>
          <a:p>
            <a:endParaRPr lang="el-GR" dirty="0"/>
          </a:p>
        </p:txBody>
      </p:sp>
      <p:sp>
        <p:nvSpPr>
          <p:cNvPr id="146" name="Google Shape;146;p4"/>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dirty="0">
                <a:solidFill>
                  <a:schemeClr val="hlink"/>
                </a:solidFill>
                <a:latin typeface="Calibri"/>
                <a:ea typeface="Calibri"/>
                <a:cs typeface="Calibri"/>
                <a:sym typeface="Calibri"/>
                <a:hlinkClick r:id="rId3"/>
              </a:rPr>
              <a:t>Fuente | </a:t>
            </a:r>
            <a:r>
              <a:rPr lang="en-US" sz="1200" b="0" i="0" u="sng" strike="noStrike" cap="none" dirty="0">
                <a:solidFill>
                  <a:schemeClr val="hlink"/>
                </a:solidFill>
                <a:latin typeface="Calibri"/>
                <a:ea typeface="Calibri"/>
                <a:cs typeface="Calibri"/>
                <a:sym typeface="Calibri"/>
                <a:hlinkClick r:id="rId4"/>
              </a:rPr>
              <a:t>licencia</a:t>
            </a:r>
            <a:endParaRPr sz="1200" b="0" i="0" u="none" strike="noStrike" cap="none" dirty="0">
              <a:solidFill>
                <a:srgbClr val="000000"/>
              </a:solidFill>
              <a:latin typeface="Calibri"/>
              <a:ea typeface="Calibri"/>
              <a:cs typeface="Calibri"/>
              <a:sym typeface="Calibri"/>
            </a:endParaRPr>
          </a:p>
        </p:txBody>
      </p:sp>
      <p:sp>
        <p:nvSpPr>
          <p:cNvPr id="147" name="Google Shape;147;p4"/>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Gill Sans"/>
                <a:ea typeface="Gill Sans"/>
                <a:cs typeface="Gill Sans"/>
                <a:sym typeface="Gill Sans"/>
              </a:rPr>
              <a:t>1 </a:t>
            </a:r>
            <a:endParaRPr sz="2200" b="1" i="0" u="none" strike="noStrike" cap="none">
              <a:solidFill>
                <a:srgbClr val="FFFFFF"/>
              </a:solidFill>
              <a:latin typeface="Gill Sans"/>
              <a:ea typeface="Gill Sans"/>
              <a:cs typeface="Gill Sans"/>
              <a:sym typeface="Gill Sans"/>
            </a:endParaRPr>
          </a:p>
        </p:txBody>
      </p:sp>
      <p:sp>
        <p:nvSpPr>
          <p:cNvPr id="148" name="Google Shape;148;p4"/>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Gill Sans"/>
                <a:ea typeface="Gill Sans"/>
                <a:cs typeface="Gill Sans"/>
                <a:sym typeface="Gill Sans"/>
              </a:rPr>
              <a:t>11 </a:t>
            </a:r>
            <a:endParaRPr sz="2200" b="1" i="0" u="none" strike="noStrike" cap="none">
              <a:solidFill>
                <a:srgbClr val="FFFFFF"/>
              </a:solidFill>
              <a:latin typeface="Gill Sans"/>
              <a:ea typeface="Gill Sans"/>
              <a:cs typeface="Gill Sans"/>
              <a:sym typeface="Gill Sans"/>
            </a:endParaRPr>
          </a:p>
        </p:txBody>
      </p:sp>
      <p:sp>
        <p:nvSpPr>
          <p:cNvPr id="149" name="Google Shape;149;p4"/>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11.1.2 ¿Qué son los servicios sanitarios?</a:t>
            </a:r>
            <a:endParaRPr sz="1800" b="0" i="0" u="none" strike="noStrike" cap="none">
              <a:solidFill>
                <a:srgbClr val="FFFFFF"/>
              </a:solidFill>
              <a:latin typeface="Calibri"/>
              <a:ea typeface="Calibri"/>
              <a:cs typeface="Calibri"/>
              <a:sym typeface="Calibri"/>
            </a:endParaRPr>
          </a:p>
        </p:txBody>
      </p:sp>
      <p:pic>
        <p:nvPicPr>
          <p:cNvPr id="150" name="Google Shape;150;p4"/>
          <p:cNvPicPr preferRelativeResize="0"/>
          <p:nvPr/>
        </p:nvPicPr>
        <p:blipFill>
          <a:blip r:embed="rId5">
            <a:alphaModFix/>
          </a:blip>
          <a:stretch>
            <a:fillRect/>
          </a:stretch>
        </p:blipFill>
        <p:spPr>
          <a:xfrm>
            <a:off x="8334055" y="1908793"/>
            <a:ext cx="3526992" cy="3363598"/>
          </a:xfrm>
          <a:prstGeom prst="roundRect">
            <a:avLst>
              <a:gd name="adj" fmla="val 16667"/>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5"/>
          <p:cNvSpPr txBox="1">
            <a:spLocks noGrp="1"/>
          </p:cNvSpPr>
          <p:nvPr>
            <p:ph type="title"/>
          </p:nvPr>
        </p:nvSpPr>
        <p:spPr>
          <a:xfrm>
            <a:off x="640568" y="762056"/>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dirty="0"/>
              <a:t>¿Quién tiene derecho a utilizar los servicios sanitarios en España? (1) </a:t>
            </a:r>
            <a:endParaRPr dirty="0"/>
          </a:p>
        </p:txBody>
      </p:sp>
      <p:sp>
        <p:nvSpPr>
          <p:cNvPr id="157" name="Google Shape;157;p5"/>
          <p:cNvSpPr txBox="1">
            <a:spLocks noGrp="1"/>
          </p:cNvSpPr>
          <p:nvPr>
            <p:ph idx="1"/>
          </p:nvPr>
        </p:nvSpPr>
        <p:spPr>
          <a:xfrm>
            <a:off x="606779" y="1235702"/>
            <a:ext cx="6934332" cy="4865977"/>
          </a:xfrm>
          <a:prstGeom prst="rect">
            <a:avLst/>
          </a:prstGeom>
          <a:noFill/>
          <a:ln>
            <a:noFill/>
          </a:ln>
        </p:spPr>
        <p:txBody>
          <a:bodyPr spcFirstLastPara="1" wrap="square" lIns="91425" tIns="45700" rIns="91425" bIns="45700" anchor="t" anchorCtr="0">
            <a:noAutofit/>
          </a:bodyPr>
          <a:lstStyle/>
          <a:p>
            <a:pPr marL="431800" lvl="0" indent="-342900" algn="l" rtl="0">
              <a:lnSpc>
                <a:spcPct val="100000"/>
              </a:lnSpc>
              <a:spcBef>
                <a:spcPts val="600"/>
              </a:spcBef>
              <a:spcAft>
                <a:spcPts val="0"/>
              </a:spcAft>
              <a:buSzPts val="2400"/>
              <a:buFont typeface="Wingdings" panose="05000000000000000000" pitchFamily="2" charset="2"/>
              <a:buChar char="§"/>
            </a:pPr>
            <a:r>
              <a:rPr lang="en-US" i="0" dirty="0">
                <a:solidFill>
                  <a:srgbClr val="374151"/>
                </a:solidFill>
              </a:rPr>
              <a:t>El </a:t>
            </a:r>
            <a:r>
              <a:rPr lang="en-US" i="0" dirty="0" smtClean="0">
                <a:solidFill>
                  <a:srgbClr val="374151"/>
                </a:solidFill>
              </a:rPr>
              <a:t>Sistema Nacional de </a:t>
            </a:r>
            <a:r>
              <a:rPr lang="en-US" i="0" dirty="0" err="1" smtClean="0">
                <a:solidFill>
                  <a:srgbClr val="374151"/>
                </a:solidFill>
              </a:rPr>
              <a:t>Salud</a:t>
            </a:r>
            <a:r>
              <a:rPr lang="en-US" i="0" dirty="0" smtClean="0">
                <a:solidFill>
                  <a:srgbClr val="374151"/>
                </a:solidFill>
              </a:rPr>
              <a:t> </a:t>
            </a:r>
            <a:r>
              <a:rPr lang="en-US" i="0" dirty="0">
                <a:solidFill>
                  <a:srgbClr val="374151"/>
                </a:solidFill>
              </a:rPr>
              <a:t>se basa en la universalidad. Por tanto, los servicios sanitarios en España cubren a </a:t>
            </a:r>
            <a:r>
              <a:rPr lang="en-US" b="1" i="0" dirty="0">
                <a:solidFill>
                  <a:srgbClr val="374151"/>
                </a:solidFill>
              </a:rPr>
              <a:t>todos los residentes</a:t>
            </a:r>
            <a:r>
              <a:rPr lang="en-US" b="1" dirty="0">
                <a:solidFill>
                  <a:srgbClr val="374151"/>
                </a:solidFill>
              </a:rPr>
              <a:t>, </a:t>
            </a:r>
            <a:r>
              <a:rPr lang="en-US" i="0" dirty="0">
                <a:solidFill>
                  <a:srgbClr val="374151"/>
                </a:solidFill>
              </a:rPr>
              <a:t>incluidos los </a:t>
            </a:r>
            <a:r>
              <a:rPr lang="en-US" b="1" i="0" dirty="0">
                <a:solidFill>
                  <a:srgbClr val="374151"/>
                </a:solidFill>
              </a:rPr>
              <a:t>ciudadanos </a:t>
            </a:r>
            <a:r>
              <a:rPr lang="en-US" i="0" dirty="0">
                <a:solidFill>
                  <a:srgbClr val="374151"/>
                </a:solidFill>
              </a:rPr>
              <a:t>y los </a:t>
            </a:r>
            <a:r>
              <a:rPr lang="en-US" b="1" i="0" dirty="0">
                <a:solidFill>
                  <a:srgbClr val="374151"/>
                </a:solidFill>
              </a:rPr>
              <a:t>inmigrantes documentados.</a:t>
            </a:r>
            <a:endParaRPr dirty="0"/>
          </a:p>
          <a:p>
            <a:pPr marL="431800" lvl="0" indent="-342900" algn="l" rtl="0">
              <a:lnSpc>
                <a:spcPct val="100000"/>
              </a:lnSpc>
              <a:spcBef>
                <a:spcPts val="1200"/>
              </a:spcBef>
              <a:spcAft>
                <a:spcPts val="0"/>
              </a:spcAft>
              <a:buSzPts val="2400"/>
              <a:buFont typeface="Wingdings" panose="05000000000000000000" pitchFamily="2" charset="2"/>
              <a:buChar char="§"/>
            </a:pPr>
            <a:r>
              <a:rPr lang="en-US" b="1" dirty="0">
                <a:solidFill>
                  <a:srgbClr val="374151"/>
                </a:solidFill>
              </a:rPr>
              <a:t>Los inmigrantes indocumentados </a:t>
            </a:r>
            <a:r>
              <a:rPr lang="en-US" dirty="0">
                <a:solidFill>
                  <a:srgbClr val="374151"/>
                </a:solidFill>
              </a:rPr>
              <a:t>también estarán cubiertos en caso de atención de urgencia por enfermedad grave o accidente; o de atención al embarazo, parto y posparto.</a:t>
            </a:r>
            <a:endParaRPr dirty="0"/>
          </a:p>
          <a:p>
            <a:pPr marL="431800" lvl="0" indent="-342900" algn="l" rtl="0">
              <a:lnSpc>
                <a:spcPct val="100000"/>
              </a:lnSpc>
              <a:spcBef>
                <a:spcPts val="1200"/>
              </a:spcBef>
              <a:spcAft>
                <a:spcPts val="0"/>
              </a:spcAft>
              <a:buSzPts val="2400"/>
              <a:buFont typeface="Wingdings" panose="05000000000000000000" pitchFamily="2" charset="2"/>
              <a:buChar char="§"/>
            </a:pPr>
            <a:r>
              <a:rPr lang="en-US" i="0" dirty="0">
                <a:solidFill>
                  <a:srgbClr val="374151"/>
                </a:solidFill>
              </a:rPr>
              <a:t>En todos los casos, los </a:t>
            </a:r>
            <a:r>
              <a:rPr lang="en-US" b="1" i="0" dirty="0">
                <a:solidFill>
                  <a:srgbClr val="374151"/>
                </a:solidFill>
              </a:rPr>
              <a:t>extranjeros menores de 18 años </a:t>
            </a:r>
            <a:r>
              <a:rPr lang="en-US" i="0" dirty="0">
                <a:solidFill>
                  <a:srgbClr val="374151"/>
                </a:solidFill>
              </a:rPr>
              <a:t>recibirán asistencia sanitaria en las mismas condiciones que los españoles.</a:t>
            </a:r>
            <a:endParaRPr b="1" i="0" dirty="0">
              <a:solidFill>
                <a:srgbClr val="374151"/>
              </a:solidFill>
            </a:endParaRPr>
          </a:p>
          <a:p>
            <a:pPr marL="88900" lvl="0" indent="0" algn="l" rtl="0">
              <a:lnSpc>
                <a:spcPct val="100000"/>
              </a:lnSpc>
              <a:spcBef>
                <a:spcPts val="1200"/>
              </a:spcBef>
              <a:spcAft>
                <a:spcPts val="600"/>
              </a:spcAft>
              <a:buSzPts val="2400"/>
              <a:buNone/>
            </a:pPr>
            <a:endParaRPr b="0" i="0" u="none" strike="noStrike" dirty="0">
              <a:solidFill>
                <a:srgbClr val="000000"/>
              </a:solidFill>
              <a:latin typeface="Calibri"/>
              <a:ea typeface="Calibri"/>
              <a:cs typeface="Calibri"/>
              <a:sym typeface="Calibri"/>
            </a:endParaRPr>
          </a:p>
        </p:txBody>
      </p:sp>
      <p:sp>
        <p:nvSpPr>
          <p:cNvPr id="158" name="Google Shape;158;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dirty="0">
                <a:solidFill>
                  <a:schemeClr val="hlink"/>
                </a:solidFill>
                <a:latin typeface="Calibri"/>
                <a:ea typeface="Calibri"/>
                <a:cs typeface="Calibri"/>
                <a:sym typeface="Calibri"/>
                <a:hlinkClick r:id="rId3"/>
              </a:rPr>
              <a:t>Fuente</a:t>
            </a:r>
            <a:r>
              <a:rPr lang="en-US" sz="1200" b="0" i="0" u="none" strike="noStrike" cap="none" dirty="0">
                <a:solidFill>
                  <a:srgbClr val="000000"/>
                </a:solidFill>
                <a:latin typeface="Calibri"/>
                <a:ea typeface="Calibri"/>
                <a:cs typeface="Calibri"/>
                <a:sym typeface="Calibri"/>
              </a:rPr>
              <a:t> | </a:t>
            </a:r>
            <a:r>
              <a:rPr lang="en-US" sz="1200" b="0" i="0" u="sng" strike="noStrike" cap="none" dirty="0">
                <a:solidFill>
                  <a:schemeClr val="hlink"/>
                </a:solidFill>
                <a:latin typeface="Calibri"/>
                <a:ea typeface="Calibri"/>
                <a:cs typeface="Calibri"/>
                <a:sym typeface="Calibri"/>
                <a:hlinkClick r:id="rId4"/>
              </a:rPr>
              <a:t>licencia</a:t>
            </a:r>
            <a:endParaRPr sz="1200" b="0" i="0" u="none" strike="noStrike" cap="none" dirty="0">
              <a:solidFill>
                <a:srgbClr val="000000"/>
              </a:solidFill>
              <a:latin typeface="Calibri"/>
              <a:ea typeface="Calibri"/>
              <a:cs typeface="Calibri"/>
              <a:sym typeface="Calibri"/>
            </a:endParaRPr>
          </a:p>
        </p:txBody>
      </p:sp>
      <p:sp>
        <p:nvSpPr>
          <p:cNvPr id="159" name="Google Shape;159;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Gill Sans"/>
                <a:ea typeface="Gill Sans"/>
                <a:cs typeface="Gill Sans"/>
                <a:sym typeface="Gill Sans"/>
              </a:rPr>
              <a:t>1 </a:t>
            </a:r>
            <a:endParaRPr sz="2200" b="1" i="0" u="none" strike="noStrike" cap="none">
              <a:solidFill>
                <a:srgbClr val="FFFFFF"/>
              </a:solidFill>
              <a:latin typeface="Gill Sans"/>
              <a:ea typeface="Gill Sans"/>
              <a:cs typeface="Gill Sans"/>
              <a:sym typeface="Gill Sans"/>
            </a:endParaRPr>
          </a:p>
        </p:txBody>
      </p:sp>
      <p:sp>
        <p:nvSpPr>
          <p:cNvPr id="160" name="Google Shape;160;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Gill Sans"/>
                <a:ea typeface="Gill Sans"/>
                <a:cs typeface="Gill Sans"/>
                <a:sym typeface="Gill Sans"/>
              </a:rPr>
              <a:t>11 </a:t>
            </a:r>
            <a:endParaRPr sz="2200" b="1" i="0" u="none" strike="noStrike" cap="none">
              <a:solidFill>
                <a:srgbClr val="FFFFFF"/>
              </a:solidFill>
              <a:latin typeface="Gill Sans"/>
              <a:ea typeface="Gill Sans"/>
              <a:cs typeface="Gill Sans"/>
              <a:sym typeface="Gill Sans"/>
            </a:endParaRPr>
          </a:p>
        </p:txBody>
      </p:sp>
      <p:sp>
        <p:nvSpPr>
          <p:cNvPr id="161" name="Google Shape;161;p5"/>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11.1.2 ¿Qué son los servicios sanitarios?</a:t>
            </a:r>
            <a:endParaRPr sz="1800" b="0" i="0" u="none" strike="noStrike" cap="none">
              <a:solidFill>
                <a:srgbClr val="FFFFFF"/>
              </a:solidFill>
              <a:latin typeface="Calibri"/>
              <a:ea typeface="Calibri"/>
              <a:cs typeface="Calibri"/>
              <a:sym typeface="Calibri"/>
            </a:endParaRPr>
          </a:p>
        </p:txBody>
      </p:sp>
      <p:pic>
        <p:nvPicPr>
          <p:cNvPr id="162" name="Google Shape;162;p5"/>
          <p:cNvPicPr preferRelativeResize="0"/>
          <p:nvPr/>
        </p:nvPicPr>
        <p:blipFill rotWithShape="1">
          <a:blip r:embed="rId5">
            <a:alphaModFix/>
          </a:blip>
          <a:srcRect l="13560" r="14424"/>
          <a:stretch/>
        </p:blipFill>
        <p:spPr>
          <a:xfrm>
            <a:off x="7541111" y="2237606"/>
            <a:ext cx="4322250" cy="3547573"/>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dirty="0"/>
              <a:t>¿Quién tiene derecho a utilizar los servicios sanitarios en España? (2)</a:t>
            </a:r>
            <a:endParaRPr dirty="0"/>
          </a:p>
        </p:txBody>
      </p:sp>
      <p:sp>
        <p:nvSpPr>
          <p:cNvPr id="169" name="Google Shape;169;p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431800" lvl="0" indent="-342900" algn="l" rtl="0">
              <a:lnSpc>
                <a:spcPct val="100000"/>
              </a:lnSpc>
              <a:spcBef>
                <a:spcPts val="600"/>
              </a:spcBef>
              <a:spcAft>
                <a:spcPts val="0"/>
              </a:spcAft>
              <a:buSzPts val="2400"/>
              <a:buFont typeface="Wingdings" panose="05000000000000000000" pitchFamily="2" charset="2"/>
              <a:buChar char="§"/>
            </a:pPr>
            <a:r>
              <a:rPr lang="en-US" sz="2400" i="0" dirty="0">
                <a:solidFill>
                  <a:srgbClr val="374151"/>
                </a:solidFill>
              </a:rPr>
              <a:t>También </a:t>
            </a:r>
            <a:r>
              <a:rPr lang="en-US" dirty="0">
                <a:solidFill>
                  <a:srgbClr val="374151"/>
                </a:solidFill>
              </a:rPr>
              <a:t>hay </a:t>
            </a:r>
            <a:r>
              <a:rPr lang="en-US" sz="2400" b="1" i="0" dirty="0">
                <a:solidFill>
                  <a:srgbClr val="374151"/>
                </a:solidFill>
              </a:rPr>
              <a:t>opciones de sanidad </a:t>
            </a:r>
            <a:r>
              <a:rPr lang="en-US" sz="2400" i="0" dirty="0">
                <a:solidFill>
                  <a:srgbClr val="374151"/>
                </a:solidFill>
              </a:rPr>
              <a:t>privada para quienes prefieran o puedan permitirse un tratamiento médico privado, a menudo a través de seguros médicos privados o pagos de bolsillo.</a:t>
            </a:r>
            <a:br>
              <a:rPr lang="en-US" sz="2400" i="0" dirty="0">
                <a:solidFill>
                  <a:srgbClr val="374151"/>
                </a:solidFill>
              </a:rPr>
            </a:br>
            <a:endParaRPr sz="2400" i="0" dirty="0">
              <a:solidFill>
                <a:srgbClr val="374151"/>
              </a:solidFill>
            </a:endParaRPr>
          </a:p>
          <a:p>
            <a:pPr marL="431800" lvl="0" indent="-342900" algn="l" rtl="0">
              <a:lnSpc>
                <a:spcPct val="100000"/>
              </a:lnSpc>
              <a:spcBef>
                <a:spcPts val="1200"/>
              </a:spcBef>
              <a:spcAft>
                <a:spcPts val="0"/>
              </a:spcAft>
              <a:buSzPts val="2400"/>
              <a:buFont typeface="Wingdings" panose="05000000000000000000" pitchFamily="2" charset="2"/>
              <a:buChar char="§"/>
            </a:pPr>
            <a:r>
              <a:rPr lang="en-US" sz="2400" i="0" dirty="0">
                <a:solidFill>
                  <a:srgbClr val="374151"/>
                </a:solidFill>
              </a:rPr>
              <a:t>Tanto la sanidad pública como la privada ofrecen </a:t>
            </a:r>
            <a:r>
              <a:rPr lang="en-US" sz="2400" b="1" i="0" dirty="0">
                <a:solidFill>
                  <a:srgbClr val="374151"/>
                </a:solidFill>
              </a:rPr>
              <a:t>excelentes servicios en </a:t>
            </a:r>
            <a:r>
              <a:rPr lang="en-US" sz="2400" i="0" dirty="0">
                <a:solidFill>
                  <a:srgbClr val="374151"/>
                </a:solidFill>
              </a:rPr>
              <a:t>términos de calidad y eficacia en España. </a:t>
            </a:r>
            <a:endParaRPr dirty="0"/>
          </a:p>
          <a:p>
            <a:pPr marL="431800" lvl="0" indent="-190500" algn="l" rtl="0">
              <a:lnSpc>
                <a:spcPct val="100000"/>
              </a:lnSpc>
              <a:spcBef>
                <a:spcPts val="1200"/>
              </a:spcBef>
              <a:spcAft>
                <a:spcPts val="0"/>
              </a:spcAft>
              <a:buSzPts val="2400"/>
              <a:buNone/>
            </a:pPr>
            <a:endParaRPr sz="2400" i="0" dirty="0">
              <a:solidFill>
                <a:srgbClr val="374151"/>
              </a:solidFill>
            </a:endParaRPr>
          </a:p>
          <a:p>
            <a:pPr marL="431800" lvl="0" indent="-190500" algn="l" rtl="0">
              <a:lnSpc>
                <a:spcPct val="100000"/>
              </a:lnSpc>
              <a:spcBef>
                <a:spcPts val="1200"/>
              </a:spcBef>
              <a:spcAft>
                <a:spcPts val="0"/>
              </a:spcAft>
              <a:buSzPts val="2400"/>
              <a:buNone/>
            </a:pPr>
            <a:endParaRPr dirty="0">
              <a:solidFill>
                <a:srgbClr val="374151"/>
              </a:solidFill>
            </a:endParaRPr>
          </a:p>
          <a:p>
            <a:pPr marL="431800" lvl="0" indent="-190500" algn="l" rtl="0">
              <a:lnSpc>
                <a:spcPct val="100000"/>
              </a:lnSpc>
              <a:spcBef>
                <a:spcPts val="1200"/>
              </a:spcBef>
              <a:spcAft>
                <a:spcPts val="0"/>
              </a:spcAft>
              <a:buSzPts val="2400"/>
              <a:buNone/>
            </a:pPr>
            <a:endParaRPr sz="2400" i="0" dirty="0">
              <a:solidFill>
                <a:srgbClr val="374151"/>
              </a:solidFill>
            </a:endParaRPr>
          </a:p>
          <a:p>
            <a:pPr marL="88900" lvl="0" indent="0" algn="l" rtl="0">
              <a:lnSpc>
                <a:spcPct val="100000"/>
              </a:lnSpc>
              <a:spcBef>
                <a:spcPts val="1200"/>
              </a:spcBef>
              <a:spcAft>
                <a:spcPts val="0"/>
              </a:spcAft>
              <a:buSzPts val="2400"/>
              <a:buNone/>
            </a:pPr>
            <a:endParaRPr sz="2400" b="1" i="0" dirty="0">
              <a:solidFill>
                <a:srgbClr val="374151"/>
              </a:solidFill>
            </a:endParaRPr>
          </a:p>
          <a:p>
            <a:pPr marL="88900" lvl="0" indent="0" algn="l" rtl="0">
              <a:lnSpc>
                <a:spcPct val="100000"/>
              </a:lnSpc>
              <a:spcBef>
                <a:spcPts val="1200"/>
              </a:spcBef>
              <a:spcAft>
                <a:spcPts val="0"/>
              </a:spcAft>
              <a:buSzPts val="2400"/>
              <a:buNone/>
            </a:pPr>
            <a:endParaRPr sz="2400" b="1" i="0" dirty="0">
              <a:solidFill>
                <a:srgbClr val="374151"/>
              </a:solidFill>
            </a:endParaRPr>
          </a:p>
          <a:p>
            <a:pPr marL="88900" lvl="0" indent="0" algn="l" rtl="0">
              <a:lnSpc>
                <a:spcPct val="100000"/>
              </a:lnSpc>
              <a:spcBef>
                <a:spcPts val="1200"/>
              </a:spcBef>
              <a:spcAft>
                <a:spcPts val="0"/>
              </a:spcAft>
              <a:buSzPts val="2400"/>
              <a:buNone/>
            </a:pPr>
            <a:endParaRPr sz="2400" b="1" i="0" dirty="0">
              <a:solidFill>
                <a:srgbClr val="374151"/>
              </a:solidFill>
            </a:endParaRPr>
          </a:p>
          <a:p>
            <a:pPr marL="88900" lvl="0" indent="0" algn="l" rtl="0">
              <a:lnSpc>
                <a:spcPct val="100000"/>
              </a:lnSpc>
              <a:spcBef>
                <a:spcPts val="1200"/>
              </a:spcBef>
              <a:spcAft>
                <a:spcPts val="600"/>
              </a:spcAft>
              <a:buSzPts val="2400"/>
              <a:buNone/>
            </a:pPr>
            <a:endParaRPr b="0" i="0" u="none" strike="noStrike" dirty="0">
              <a:solidFill>
                <a:srgbClr val="000000"/>
              </a:solidFill>
              <a:latin typeface="Calibri"/>
              <a:ea typeface="Calibri"/>
              <a:cs typeface="Calibri"/>
              <a:sym typeface="Calibri"/>
            </a:endParaRPr>
          </a:p>
        </p:txBody>
      </p:sp>
      <p:sp>
        <p:nvSpPr>
          <p:cNvPr id="170" name="Google Shape;170;p6"/>
          <p:cNvSpPr/>
          <p:nvPr/>
        </p:nvSpPr>
        <p:spPr>
          <a:xfrm>
            <a:off x="2845604" y="6006614"/>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dirty="0">
                <a:solidFill>
                  <a:schemeClr val="hlink"/>
                </a:solidFill>
                <a:latin typeface="Calibri"/>
                <a:ea typeface="Calibri"/>
                <a:cs typeface="Calibri"/>
                <a:sym typeface="Calibri"/>
                <a:hlinkClick r:id="rId3"/>
              </a:rPr>
              <a:t>Fuente | </a:t>
            </a:r>
            <a:r>
              <a:rPr lang="en-US" sz="1200" b="0" i="0" u="none" strike="noStrike" cap="none" dirty="0">
                <a:solidFill>
                  <a:srgbClr val="000000"/>
                </a:solidFill>
                <a:latin typeface="Calibri"/>
                <a:ea typeface="Calibri"/>
                <a:cs typeface="Calibri"/>
                <a:sym typeface="Calibri"/>
                <a:hlinkClick r:id="rId4"/>
              </a:rPr>
              <a:t>Licencia </a:t>
            </a:r>
            <a:r>
              <a:rPr lang="en-US" sz="1200" b="0" i="0" u="none" strike="noStrike" cap="none" dirty="0" err="1">
                <a:solidFill>
                  <a:srgbClr val="000000"/>
                </a:solidFill>
                <a:latin typeface="Calibri"/>
                <a:ea typeface="Calibri"/>
                <a:cs typeface="Calibri"/>
                <a:sym typeface="Calibri"/>
              </a:rPr>
              <a:t>Freepik</a:t>
            </a:r>
            <a:endParaRPr sz="1200" b="0" i="0" u="none" strike="noStrike" cap="none" dirty="0">
              <a:solidFill>
                <a:srgbClr val="000000"/>
              </a:solidFill>
              <a:latin typeface="Calibri"/>
              <a:ea typeface="Calibri"/>
              <a:cs typeface="Calibri"/>
              <a:sym typeface="Calibri"/>
            </a:endParaRPr>
          </a:p>
        </p:txBody>
      </p:sp>
      <p:sp>
        <p:nvSpPr>
          <p:cNvPr id="171" name="Google Shape;171;p6"/>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Gill Sans"/>
                <a:ea typeface="Gill Sans"/>
                <a:cs typeface="Gill Sans"/>
                <a:sym typeface="Gill Sans"/>
              </a:rPr>
              <a:t>1 </a:t>
            </a:r>
            <a:endParaRPr sz="2200" b="1" i="0" u="none" strike="noStrike" cap="none">
              <a:solidFill>
                <a:srgbClr val="FFFFFF"/>
              </a:solidFill>
              <a:latin typeface="Gill Sans"/>
              <a:ea typeface="Gill Sans"/>
              <a:cs typeface="Gill Sans"/>
              <a:sym typeface="Gill Sans"/>
            </a:endParaRPr>
          </a:p>
        </p:txBody>
      </p:sp>
      <p:sp>
        <p:nvSpPr>
          <p:cNvPr id="172" name="Google Shape;172;p6"/>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Gill Sans"/>
                <a:ea typeface="Gill Sans"/>
                <a:cs typeface="Gill Sans"/>
                <a:sym typeface="Gill Sans"/>
              </a:rPr>
              <a:t>11 </a:t>
            </a:r>
            <a:endParaRPr sz="2200" b="1" i="0" u="none" strike="noStrike" cap="none">
              <a:solidFill>
                <a:srgbClr val="FFFFFF"/>
              </a:solidFill>
              <a:latin typeface="Gill Sans"/>
              <a:ea typeface="Gill Sans"/>
              <a:cs typeface="Gill Sans"/>
              <a:sym typeface="Gill Sans"/>
            </a:endParaRPr>
          </a:p>
        </p:txBody>
      </p:sp>
      <p:sp>
        <p:nvSpPr>
          <p:cNvPr id="173" name="Google Shape;173;p6"/>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11.1.2 ¿Qué son los servicios sanitarios?</a:t>
            </a:r>
            <a:endParaRPr sz="1800" b="0" i="0" u="none" strike="noStrike" cap="none">
              <a:solidFill>
                <a:srgbClr val="FFFFFF"/>
              </a:solidFill>
              <a:latin typeface="Calibri"/>
              <a:ea typeface="Calibri"/>
              <a:cs typeface="Calibri"/>
              <a:sym typeface="Calibri"/>
            </a:endParaRPr>
          </a:p>
        </p:txBody>
      </p:sp>
      <p:pic>
        <p:nvPicPr>
          <p:cNvPr id="1028" name="Picture 4" descr="Illustration der älteren erwachsenen Lebensversicherung">
            <a:extLst>
              <a:ext uri="{FF2B5EF4-FFF2-40B4-BE49-F238E27FC236}">
                <a16:creationId xmlns:a16="http://schemas.microsoft.com/office/drawing/2014/main" id="{95EC38E6-F98E-EB68-5279-14A370C9E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6499" y="1467899"/>
            <a:ext cx="4191193" cy="31333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6" name="Google Shape;186;p7" descr="Illustration of a black elderly woman talking about her problems and  symptoms to the young supporting doctor. Medical, medicine, healthcare, elderly  care concept illustration. 15445477 Vector Art at Vecteezy"/>
          <p:cNvPicPr preferRelativeResize="0"/>
          <p:nvPr/>
        </p:nvPicPr>
        <p:blipFill rotWithShape="1">
          <a:blip r:embed="rId3">
            <a:alphaModFix/>
          </a:blip>
          <a:srcRect/>
          <a:stretch/>
        </p:blipFill>
        <p:spPr>
          <a:xfrm>
            <a:off x="7207623" y="1382548"/>
            <a:ext cx="4873047" cy="3625633"/>
          </a:xfrm>
          <a:prstGeom prst="rect">
            <a:avLst/>
          </a:prstGeom>
          <a:noFill/>
          <a:ln>
            <a:noFill/>
          </a:ln>
        </p:spPr>
      </p:pic>
      <p:sp>
        <p:nvSpPr>
          <p:cNvPr id="180" name="Google Shape;180;p7"/>
          <p:cNvSpPr txBox="1">
            <a:spLocks noGrp="1"/>
          </p:cNvSpPr>
          <p:nvPr>
            <p:ph type="title"/>
          </p:nvPr>
        </p:nvSpPr>
        <p:spPr>
          <a:xfrm>
            <a:off x="269731" y="584725"/>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dirty="0"/>
              <a:t>¿Cuáles son las ventajas de los servicios sanitarios para las distintas personas? (1)</a:t>
            </a:r>
            <a:endParaRPr dirty="0"/>
          </a:p>
        </p:txBody>
      </p:sp>
      <p:sp>
        <p:nvSpPr>
          <p:cNvPr id="181" name="Google Shape;181;p7"/>
          <p:cNvSpPr txBox="1">
            <a:spLocks noGrp="1"/>
          </p:cNvSpPr>
          <p:nvPr>
            <p:ph idx="1"/>
          </p:nvPr>
        </p:nvSpPr>
        <p:spPr>
          <a:xfrm>
            <a:off x="493846" y="1271253"/>
            <a:ext cx="6983914" cy="4865977"/>
          </a:xfrm>
          <a:prstGeom prst="rect">
            <a:avLst/>
          </a:prstGeom>
          <a:noFill/>
          <a:ln>
            <a:noFill/>
          </a:ln>
        </p:spPr>
        <p:txBody>
          <a:bodyPr spcFirstLastPara="1" wrap="square" lIns="91425" tIns="45700" rIns="91425" bIns="45700" anchor="t" anchorCtr="0">
            <a:noAutofit/>
          </a:bodyPr>
          <a:lstStyle/>
          <a:p>
            <a:pPr marL="431800" indent="-342900">
              <a:spcAft>
                <a:spcPts val="0"/>
              </a:spcAft>
              <a:buSzPts val="2400"/>
              <a:buFont typeface="Wingdings" panose="05000000000000000000" pitchFamily="2" charset="2"/>
              <a:buChar char="§"/>
            </a:pPr>
            <a:r>
              <a:rPr lang="en-US" dirty="0">
                <a:solidFill>
                  <a:srgbClr val="404040"/>
                </a:solidFill>
                <a:ea typeface="Calibri"/>
                <a:cs typeface="Calibri"/>
                <a:sym typeface="Calibri"/>
              </a:rPr>
              <a:t>La Sanidad española ofrece servicios específicos para diferentes personas, en función de sus necesidades</a:t>
            </a:r>
            <a:endParaRPr dirty="0">
              <a:solidFill>
                <a:srgbClr val="404040"/>
              </a:solidFill>
              <a:ea typeface="Calibri"/>
              <a:cs typeface="Calibri"/>
              <a:sym typeface="Calibri"/>
            </a:endParaRPr>
          </a:p>
          <a:p>
            <a:pPr marL="431800" indent="-342900">
              <a:spcBef>
                <a:spcPts val="1200"/>
              </a:spcBef>
              <a:spcAft>
                <a:spcPts val="0"/>
              </a:spcAft>
              <a:buSzPts val="2400"/>
              <a:buFont typeface="Wingdings" panose="05000000000000000000" pitchFamily="2" charset="2"/>
              <a:buChar char="§"/>
            </a:pPr>
            <a:r>
              <a:rPr lang="en-US" b="1" i="0" u="none" strike="noStrike" dirty="0" smtClean="0">
                <a:solidFill>
                  <a:srgbClr val="404040"/>
                </a:solidFill>
                <a:ea typeface="Calibri"/>
                <a:cs typeface="Calibri"/>
                <a:sym typeface="Calibri"/>
              </a:rPr>
              <a:t>Centros </a:t>
            </a:r>
            <a:r>
              <a:rPr lang="en-US" b="1" i="0" u="none" strike="noStrike" dirty="0">
                <a:solidFill>
                  <a:srgbClr val="404040"/>
                </a:solidFill>
                <a:ea typeface="Calibri"/>
                <a:cs typeface="Calibri"/>
                <a:sym typeface="Calibri"/>
              </a:rPr>
              <a:t>para personas mayores</a:t>
            </a:r>
            <a:r>
              <a:rPr lang="en-US" b="0" i="0" u="none" strike="noStrike" dirty="0">
                <a:solidFill>
                  <a:srgbClr val="404040"/>
                </a:solidFill>
                <a:ea typeface="Calibri"/>
                <a:cs typeface="Calibri"/>
                <a:sym typeface="Calibri"/>
              </a:rPr>
              <a:t>.</a:t>
            </a:r>
            <a:endParaRPr dirty="0">
              <a:solidFill>
                <a:srgbClr val="404040"/>
              </a:solidFill>
              <a:ea typeface="Calibri"/>
              <a:cs typeface="Calibri"/>
              <a:sym typeface="Calibri"/>
            </a:endParaRPr>
          </a:p>
          <a:p>
            <a:pPr marL="889000" lvl="1" indent="-342900">
              <a:spcBef>
                <a:spcPts val="1200"/>
              </a:spcBef>
              <a:spcAft>
                <a:spcPts val="0"/>
              </a:spcAft>
              <a:buSzPts val="2640"/>
              <a:buFont typeface="Wingdings" panose="05000000000000000000" pitchFamily="2" charset="2"/>
              <a:buChar char="§"/>
            </a:pPr>
            <a:r>
              <a:rPr lang="en-US" sz="2400" b="0" i="0" u="none" strike="noStrike" dirty="0">
                <a:solidFill>
                  <a:srgbClr val="404040"/>
                </a:solidFill>
                <a:ea typeface="Calibri"/>
                <a:cs typeface="Calibri"/>
                <a:sym typeface="Calibri"/>
              </a:rPr>
              <a:t>Residencias de ancianos.</a:t>
            </a:r>
            <a:endParaRPr sz="2400" dirty="0"/>
          </a:p>
          <a:p>
            <a:pPr marL="889000" lvl="1" indent="-342900">
              <a:spcBef>
                <a:spcPts val="1200"/>
              </a:spcBef>
              <a:spcAft>
                <a:spcPts val="0"/>
              </a:spcAft>
              <a:buSzPts val="2640"/>
              <a:buFont typeface="Wingdings" panose="05000000000000000000" pitchFamily="2" charset="2"/>
              <a:buChar char="§"/>
            </a:pPr>
            <a:r>
              <a:rPr lang="en-US" sz="2400" b="0" i="0" u="none" strike="noStrike" dirty="0" smtClean="0">
                <a:solidFill>
                  <a:srgbClr val="404040"/>
                </a:solidFill>
                <a:ea typeface="Calibri"/>
                <a:cs typeface="Calibri"/>
                <a:sym typeface="Calibri"/>
              </a:rPr>
              <a:t>Centros de </a:t>
            </a:r>
            <a:r>
              <a:rPr lang="en-US" sz="2400" b="0" i="0" u="none" strike="noStrike" dirty="0">
                <a:solidFill>
                  <a:srgbClr val="404040"/>
                </a:solidFill>
                <a:ea typeface="Calibri"/>
                <a:cs typeface="Calibri"/>
                <a:sym typeface="Calibri"/>
              </a:rPr>
              <a:t>asistencia social</a:t>
            </a:r>
            <a:endParaRPr sz="2400" b="0" i="0" u="none" strike="noStrike" dirty="0">
              <a:solidFill>
                <a:srgbClr val="404040"/>
              </a:solidFill>
              <a:ea typeface="Calibri"/>
              <a:cs typeface="Calibri"/>
              <a:sym typeface="Calibri"/>
            </a:endParaRPr>
          </a:p>
          <a:p>
            <a:pPr marL="431800" indent="-342900">
              <a:spcBef>
                <a:spcPts val="1200"/>
              </a:spcBef>
              <a:spcAft>
                <a:spcPts val="0"/>
              </a:spcAft>
              <a:buSzPts val="2400"/>
              <a:buFont typeface="Wingdings" panose="05000000000000000000" pitchFamily="2" charset="2"/>
              <a:buChar char="§"/>
            </a:pPr>
            <a:r>
              <a:rPr lang="en-US" b="1" i="0" u="none" strike="noStrike" dirty="0" smtClean="0">
                <a:solidFill>
                  <a:srgbClr val="404040"/>
                </a:solidFill>
                <a:ea typeface="Calibri"/>
                <a:cs typeface="Calibri"/>
                <a:sym typeface="Calibri"/>
              </a:rPr>
              <a:t>Centros </a:t>
            </a:r>
            <a:r>
              <a:rPr lang="en-US" b="1" i="0" u="none" strike="noStrike" dirty="0">
                <a:solidFill>
                  <a:srgbClr val="404040"/>
                </a:solidFill>
                <a:ea typeface="Calibri"/>
                <a:cs typeface="Calibri"/>
                <a:sym typeface="Calibri"/>
              </a:rPr>
              <a:t>para personas con discapacidad</a:t>
            </a:r>
            <a:r>
              <a:rPr lang="en-US" dirty="0">
                <a:solidFill>
                  <a:srgbClr val="404040"/>
                </a:solidFill>
                <a:ea typeface="Calibri"/>
                <a:cs typeface="Calibri"/>
                <a:sym typeface="Calibri"/>
              </a:rPr>
              <a:t>.</a:t>
            </a:r>
            <a:endParaRPr b="0" i="0" u="none" strike="noStrike" dirty="0">
              <a:solidFill>
                <a:srgbClr val="404040"/>
              </a:solidFill>
              <a:ea typeface="Calibri"/>
              <a:cs typeface="Calibri"/>
              <a:sym typeface="Calibri"/>
            </a:endParaRPr>
          </a:p>
          <a:p>
            <a:pPr marL="889000" lvl="1" indent="-342900">
              <a:spcBef>
                <a:spcPts val="1200"/>
              </a:spcBef>
              <a:spcAft>
                <a:spcPts val="0"/>
              </a:spcAft>
              <a:buSzPts val="2640"/>
              <a:buFont typeface="Wingdings" panose="05000000000000000000" pitchFamily="2" charset="2"/>
              <a:buChar char="§"/>
            </a:pPr>
            <a:r>
              <a:rPr lang="en-US" sz="2400" b="0" i="0" u="none" strike="noStrike" dirty="0" smtClean="0">
                <a:solidFill>
                  <a:srgbClr val="404040"/>
                </a:solidFill>
                <a:ea typeface="Calibri"/>
                <a:cs typeface="Calibri"/>
                <a:sym typeface="Calibri"/>
              </a:rPr>
              <a:t>Centros de </a:t>
            </a:r>
            <a:r>
              <a:rPr lang="en-US" sz="2400" b="0" i="0" u="none" strike="noStrike" dirty="0">
                <a:solidFill>
                  <a:srgbClr val="404040"/>
                </a:solidFill>
                <a:ea typeface="Calibri"/>
                <a:cs typeface="Calibri"/>
                <a:sym typeface="Calibri"/>
              </a:rPr>
              <a:t>atención a personas con discapacidad física</a:t>
            </a:r>
            <a:endParaRPr sz="2400" dirty="0"/>
          </a:p>
          <a:p>
            <a:pPr marL="889000" lvl="1" indent="-342900">
              <a:spcBef>
                <a:spcPts val="1200"/>
              </a:spcBef>
              <a:buSzPts val="2640"/>
              <a:buFont typeface="Wingdings" panose="05000000000000000000" pitchFamily="2" charset="2"/>
              <a:buChar char="§"/>
            </a:pPr>
            <a:r>
              <a:rPr lang="en-US" sz="2400" b="0" i="0" u="none" strike="noStrike" dirty="0" smtClean="0">
                <a:solidFill>
                  <a:srgbClr val="404040"/>
                </a:solidFill>
                <a:ea typeface="Calibri"/>
                <a:cs typeface="Calibri"/>
                <a:sym typeface="Calibri"/>
              </a:rPr>
              <a:t>Centros de </a:t>
            </a:r>
            <a:r>
              <a:rPr lang="en-US" sz="2400" b="0" i="0" u="none" strike="noStrike" dirty="0">
                <a:solidFill>
                  <a:srgbClr val="404040"/>
                </a:solidFill>
                <a:ea typeface="Calibri"/>
                <a:cs typeface="Calibri"/>
                <a:sym typeface="Calibri"/>
              </a:rPr>
              <a:t>rehabilitación para personas con discapacidad física</a:t>
            </a:r>
            <a:endParaRPr sz="2400" dirty="0"/>
          </a:p>
        </p:txBody>
      </p:sp>
      <p:sp>
        <p:nvSpPr>
          <p:cNvPr id="182" name="Google Shape;182;p7"/>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a:solidFill>
                  <a:schemeClr val="hlink"/>
                </a:solidFill>
                <a:latin typeface="Calibri"/>
                <a:ea typeface="Calibri"/>
                <a:cs typeface="Calibri"/>
                <a:sym typeface="Calibri"/>
                <a:hlinkClick r:id="rId4"/>
              </a:rPr>
              <a:t>Fuente</a:t>
            </a:r>
            <a:r>
              <a:rPr lang="en-US" sz="1200" b="0" i="0" u="none" strike="noStrike" cap="none">
                <a:solidFill>
                  <a:srgbClr val="000000"/>
                </a:solidFill>
                <a:latin typeface="Calibri"/>
                <a:ea typeface="Calibri"/>
                <a:cs typeface="Calibri"/>
                <a:sym typeface="Calibri"/>
              </a:rPr>
              <a:t> | </a:t>
            </a:r>
            <a:r>
              <a:rPr lang="en-US" sz="1200" b="0" i="0" u="sng" strike="noStrike" cap="none">
                <a:solidFill>
                  <a:schemeClr val="hlink"/>
                </a:solidFill>
                <a:latin typeface="Calibri"/>
                <a:ea typeface="Calibri"/>
                <a:cs typeface="Calibri"/>
                <a:sym typeface="Calibri"/>
                <a:hlinkClick r:id="rId5"/>
              </a:rPr>
              <a:t>licencia</a:t>
            </a:r>
            <a:endParaRPr sz="1200" b="0" i="0" u="none" strike="noStrike" cap="none">
              <a:solidFill>
                <a:srgbClr val="000000"/>
              </a:solidFill>
              <a:latin typeface="Calibri"/>
              <a:ea typeface="Calibri"/>
              <a:cs typeface="Calibri"/>
              <a:sym typeface="Calibri"/>
            </a:endParaRPr>
          </a:p>
        </p:txBody>
      </p:sp>
      <p:sp>
        <p:nvSpPr>
          <p:cNvPr id="183" name="Google Shape;183;p7"/>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Gill Sans"/>
                <a:ea typeface="Gill Sans"/>
                <a:cs typeface="Gill Sans"/>
                <a:sym typeface="Gill Sans"/>
              </a:rPr>
              <a:t>1 </a:t>
            </a:r>
            <a:endParaRPr sz="2200" b="1" i="0" u="none" strike="noStrike" cap="none">
              <a:solidFill>
                <a:srgbClr val="FFFFFF"/>
              </a:solidFill>
              <a:latin typeface="Gill Sans"/>
              <a:ea typeface="Gill Sans"/>
              <a:cs typeface="Gill Sans"/>
              <a:sym typeface="Gill Sans"/>
            </a:endParaRPr>
          </a:p>
        </p:txBody>
      </p:sp>
      <p:sp>
        <p:nvSpPr>
          <p:cNvPr id="184" name="Google Shape;184;p7"/>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Gill Sans"/>
                <a:ea typeface="Gill Sans"/>
                <a:cs typeface="Gill Sans"/>
                <a:sym typeface="Gill Sans"/>
              </a:rPr>
              <a:t>11 </a:t>
            </a:r>
            <a:endParaRPr sz="2200" b="1" i="0" u="none" strike="noStrike" cap="none">
              <a:solidFill>
                <a:srgbClr val="FFFFFF"/>
              </a:solidFill>
              <a:latin typeface="Gill Sans"/>
              <a:ea typeface="Gill Sans"/>
              <a:cs typeface="Gill Sans"/>
              <a:sym typeface="Gill Sans"/>
            </a:endParaRPr>
          </a:p>
        </p:txBody>
      </p:sp>
      <p:sp>
        <p:nvSpPr>
          <p:cNvPr id="185" name="Google Shape;185;p7"/>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11.1.2 ¿Qué son los servicios sanitarios?</a:t>
            </a: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2050" name="Picture 2" descr="Illustration des Familiengesundheitswesens">
            <a:extLst>
              <a:ext uri="{FF2B5EF4-FFF2-40B4-BE49-F238E27FC236}">
                <a16:creationId xmlns:a16="http://schemas.microsoft.com/office/drawing/2014/main" id="{C4F6EACF-B96B-F3D8-2683-BD97D8CDC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26" y="1455695"/>
            <a:ext cx="5852132" cy="4375076"/>
          </a:xfrm>
          <a:prstGeom prst="rect">
            <a:avLst/>
          </a:prstGeom>
          <a:noFill/>
          <a:extLst>
            <a:ext uri="{909E8E84-426E-40DD-AFC4-6F175D3DCCD1}">
              <a14:hiddenFill xmlns:a14="http://schemas.microsoft.com/office/drawing/2010/main">
                <a:solidFill>
                  <a:srgbClr val="FFFFFF"/>
                </a:solidFill>
              </a14:hiddenFill>
            </a:ext>
          </a:extLst>
        </p:spPr>
      </p:pic>
      <p:sp>
        <p:nvSpPr>
          <p:cNvPr id="192" name="Google Shape;192;p8"/>
          <p:cNvSpPr txBox="1">
            <a:spLocks noGrp="1"/>
          </p:cNvSpPr>
          <p:nvPr>
            <p:ph type="title"/>
          </p:nvPr>
        </p:nvSpPr>
        <p:spPr>
          <a:xfrm>
            <a:off x="321875" y="574468"/>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dirty="0"/>
              <a:t>¿Cuáles son las ventajas de los servicios sanitarios para las distintas personas? (2)</a:t>
            </a:r>
            <a:endParaRPr dirty="0"/>
          </a:p>
        </p:txBody>
      </p:sp>
      <p:sp>
        <p:nvSpPr>
          <p:cNvPr id="193" name="Google Shape;193;p8"/>
          <p:cNvSpPr txBox="1">
            <a:spLocks noGrp="1"/>
          </p:cNvSpPr>
          <p:nvPr>
            <p:ph idx="1"/>
          </p:nvPr>
        </p:nvSpPr>
        <p:spPr>
          <a:xfrm>
            <a:off x="321875" y="1359396"/>
            <a:ext cx="8101907" cy="4865977"/>
          </a:xfrm>
          <a:prstGeom prst="rect">
            <a:avLst/>
          </a:prstGeom>
          <a:noFill/>
          <a:ln>
            <a:noFill/>
          </a:ln>
        </p:spPr>
        <p:txBody>
          <a:bodyPr spcFirstLastPara="1" wrap="square" lIns="91425" tIns="45700" rIns="91425" bIns="45700" anchor="t" anchorCtr="0">
            <a:noAutofit/>
          </a:bodyPr>
          <a:lstStyle/>
          <a:p>
            <a:pPr marL="0" indent="0">
              <a:spcBef>
                <a:spcPts val="0"/>
              </a:spcBef>
              <a:spcAft>
                <a:spcPts val="0"/>
              </a:spcAft>
              <a:buSzPts val="2400"/>
              <a:buNone/>
            </a:pPr>
            <a:r>
              <a:rPr lang="en-US" b="1" i="0" u="none" strike="noStrike" dirty="0">
                <a:solidFill>
                  <a:srgbClr val="404040"/>
                </a:solidFill>
                <a:ea typeface="Calibri"/>
                <a:cs typeface="Calibri"/>
                <a:sym typeface="Calibri"/>
              </a:rPr>
              <a:t>Servicios para niños y jóvenes</a:t>
            </a:r>
            <a:endParaRPr lang="en-US" b="0" i="0" u="none" strike="noStrike" dirty="0">
              <a:solidFill>
                <a:srgbClr val="404040"/>
              </a:solidFill>
              <a:ea typeface="Calibri"/>
              <a:cs typeface="Calibri"/>
              <a:sym typeface="Calibri"/>
            </a:endParaRPr>
          </a:p>
          <a:p>
            <a:pPr marL="0" indent="0">
              <a:spcBef>
                <a:spcPts val="0"/>
              </a:spcBef>
              <a:spcAft>
                <a:spcPts val="0"/>
              </a:spcAft>
              <a:buSzPts val="2400"/>
              <a:buNone/>
            </a:pPr>
            <a:endParaRPr dirty="0"/>
          </a:p>
          <a:p>
            <a:pPr marL="36000" lvl="1" indent="-342900">
              <a:spcBef>
                <a:spcPts val="0"/>
              </a:spcBef>
              <a:spcAft>
                <a:spcPts val="0"/>
              </a:spcAft>
              <a:buSzPts val="2640"/>
              <a:buFont typeface="Wingdings" panose="05000000000000000000" pitchFamily="2" charset="2"/>
              <a:buChar char="§"/>
            </a:pPr>
            <a:r>
              <a:rPr lang="en-US" sz="2400" dirty="0">
                <a:solidFill>
                  <a:srgbClr val="404040"/>
                </a:solidFill>
                <a:ea typeface="Calibri"/>
                <a:cs typeface="Calibri"/>
                <a:sym typeface="Calibri"/>
              </a:rPr>
              <a:t>Promoción de hábitos saludables y del deporte.</a:t>
            </a:r>
            <a:endParaRPr sz="2400" dirty="0"/>
          </a:p>
          <a:p>
            <a:pPr marL="36000" lvl="1" indent="-342900">
              <a:spcBef>
                <a:spcPts val="0"/>
              </a:spcBef>
              <a:spcAft>
                <a:spcPts val="0"/>
              </a:spcAft>
              <a:buSzPts val="2640"/>
              <a:buFont typeface="Wingdings" panose="05000000000000000000" pitchFamily="2" charset="2"/>
              <a:buChar char="§"/>
            </a:pPr>
            <a:r>
              <a:rPr lang="en-US" sz="2400" dirty="0">
                <a:solidFill>
                  <a:srgbClr val="404040"/>
                </a:solidFill>
                <a:ea typeface="Calibri"/>
                <a:cs typeface="Calibri"/>
                <a:sym typeface="Calibri"/>
              </a:rPr>
              <a:t>Campaña de sensibilización sobre los riesgos del alcohol y el tabaco.</a:t>
            </a:r>
            <a:endParaRPr sz="2400" dirty="0"/>
          </a:p>
          <a:p>
            <a:pPr marL="36000" lvl="1" indent="-342900">
              <a:spcBef>
                <a:spcPts val="0"/>
              </a:spcBef>
              <a:spcAft>
                <a:spcPts val="0"/>
              </a:spcAft>
              <a:buSzPts val="2640"/>
              <a:buFont typeface="Wingdings" panose="05000000000000000000" pitchFamily="2" charset="2"/>
              <a:buChar char="§"/>
            </a:pPr>
            <a:r>
              <a:rPr lang="en-US" sz="2400" dirty="0">
                <a:solidFill>
                  <a:srgbClr val="404040"/>
                </a:solidFill>
                <a:ea typeface="Calibri"/>
                <a:cs typeface="Calibri"/>
                <a:sym typeface="Calibri"/>
              </a:rPr>
              <a:t>Campañas de prevención en materia de salud reproductiva y sexual.</a:t>
            </a:r>
            <a:endParaRPr sz="2400" dirty="0"/>
          </a:p>
          <a:p>
            <a:pPr marL="36000" lvl="1" indent="-342900">
              <a:spcBef>
                <a:spcPts val="0"/>
              </a:spcBef>
              <a:spcAft>
                <a:spcPts val="0"/>
              </a:spcAft>
              <a:buSzPts val="2640"/>
              <a:buFont typeface="Wingdings" panose="05000000000000000000" pitchFamily="2" charset="2"/>
              <a:buChar char="§"/>
            </a:pPr>
            <a:r>
              <a:rPr lang="en-US" sz="2400" dirty="0">
                <a:solidFill>
                  <a:srgbClr val="404040"/>
                </a:solidFill>
                <a:ea typeface="Calibri"/>
                <a:cs typeface="Calibri"/>
                <a:sym typeface="Calibri"/>
              </a:rPr>
              <a:t>Promoción de </a:t>
            </a:r>
            <a:r>
              <a:rPr lang="en-US" sz="2400" dirty="0" err="1">
                <a:solidFill>
                  <a:srgbClr val="404040"/>
                </a:solidFill>
                <a:ea typeface="Calibri"/>
                <a:cs typeface="Calibri"/>
                <a:sym typeface="Calibri"/>
              </a:rPr>
              <a:t>programas de </a:t>
            </a:r>
            <a:r>
              <a:rPr lang="en-US" sz="2400" dirty="0">
                <a:solidFill>
                  <a:srgbClr val="404040"/>
                </a:solidFill>
                <a:ea typeface="Calibri"/>
                <a:cs typeface="Calibri"/>
                <a:sym typeface="Calibri"/>
              </a:rPr>
              <a:t>salud mental. </a:t>
            </a:r>
            <a:endParaRPr sz="2400" dirty="0"/>
          </a:p>
          <a:p>
            <a:pPr marL="0" indent="0">
              <a:spcBef>
                <a:spcPts val="0"/>
              </a:spcBef>
              <a:spcAft>
                <a:spcPts val="0"/>
              </a:spcAft>
              <a:buSzPts val="2400"/>
              <a:buNone/>
            </a:pPr>
            <a:endParaRPr lang="en-US" b="1" i="0" u="none" strike="noStrike" dirty="0">
              <a:solidFill>
                <a:srgbClr val="404040"/>
              </a:solidFill>
              <a:ea typeface="Calibri"/>
              <a:cs typeface="Calibri"/>
              <a:sym typeface="Calibri"/>
            </a:endParaRPr>
          </a:p>
          <a:p>
            <a:pPr marL="0" indent="0">
              <a:spcBef>
                <a:spcPts val="0"/>
              </a:spcBef>
              <a:spcAft>
                <a:spcPts val="0"/>
              </a:spcAft>
              <a:buSzPts val="2400"/>
              <a:buNone/>
            </a:pPr>
            <a:r>
              <a:rPr lang="en-US" b="1" i="0" u="none" strike="noStrike" dirty="0">
                <a:solidFill>
                  <a:srgbClr val="404040"/>
                </a:solidFill>
                <a:ea typeface="Calibri"/>
                <a:cs typeface="Calibri"/>
                <a:sym typeface="Calibri"/>
              </a:rPr>
              <a:t>Servicios para mujeres</a:t>
            </a:r>
            <a:endParaRPr lang="en-US" dirty="0">
              <a:solidFill>
                <a:srgbClr val="404040"/>
              </a:solidFill>
              <a:ea typeface="Calibri"/>
              <a:cs typeface="Calibri"/>
              <a:sym typeface="Calibri"/>
            </a:endParaRPr>
          </a:p>
          <a:p>
            <a:pPr marL="0" indent="0">
              <a:spcBef>
                <a:spcPts val="0"/>
              </a:spcBef>
              <a:spcAft>
                <a:spcPts val="0"/>
              </a:spcAft>
              <a:buSzPts val="2400"/>
              <a:buNone/>
            </a:pPr>
            <a:endParaRPr dirty="0"/>
          </a:p>
          <a:p>
            <a:pPr marL="36000" lvl="1" indent="-342900">
              <a:spcBef>
                <a:spcPts val="0"/>
              </a:spcBef>
              <a:spcAft>
                <a:spcPts val="0"/>
              </a:spcAft>
              <a:buSzPts val="2640"/>
              <a:buFont typeface="Wingdings" panose="05000000000000000000" pitchFamily="2" charset="2"/>
              <a:buChar char="§"/>
            </a:pPr>
            <a:r>
              <a:rPr lang="en-US" sz="2400" dirty="0">
                <a:solidFill>
                  <a:srgbClr val="404040"/>
                </a:solidFill>
                <a:ea typeface="Calibri"/>
                <a:cs typeface="Calibri"/>
                <a:sym typeface="Calibri"/>
              </a:rPr>
              <a:t>Atención </a:t>
            </a:r>
            <a:r>
              <a:rPr lang="en-US" sz="2400" b="0" i="0" u="none" strike="noStrike" dirty="0" smtClean="0">
                <a:solidFill>
                  <a:srgbClr val="404040"/>
                </a:solidFill>
                <a:ea typeface="Calibri"/>
                <a:cs typeface="Calibri"/>
                <a:sym typeface="Calibri"/>
              </a:rPr>
              <a:t>especializada al </a:t>
            </a:r>
            <a:r>
              <a:rPr lang="en-US" sz="2400" dirty="0">
                <a:solidFill>
                  <a:srgbClr val="404040"/>
                </a:solidFill>
                <a:ea typeface="Calibri"/>
                <a:cs typeface="Calibri"/>
                <a:sym typeface="Calibri"/>
              </a:rPr>
              <a:t>embarazo, parto y posparto.</a:t>
            </a:r>
            <a:endParaRPr sz="2400" dirty="0"/>
          </a:p>
          <a:p>
            <a:pPr marL="36000" lvl="1" indent="-342900">
              <a:spcBef>
                <a:spcPts val="0"/>
              </a:spcBef>
              <a:spcAft>
                <a:spcPts val="0"/>
              </a:spcAft>
              <a:buSzPts val="2640"/>
              <a:buFont typeface="Wingdings" panose="05000000000000000000" pitchFamily="2" charset="2"/>
              <a:buChar char="§"/>
            </a:pPr>
            <a:r>
              <a:rPr lang="en-US" sz="2400" b="0" i="0" u="none" strike="noStrike" dirty="0">
                <a:solidFill>
                  <a:srgbClr val="404040"/>
                </a:solidFill>
                <a:ea typeface="Calibri"/>
                <a:cs typeface="Calibri"/>
                <a:sym typeface="Calibri"/>
              </a:rPr>
              <a:t>Fomento </a:t>
            </a:r>
            <a:r>
              <a:rPr lang="en-US" sz="2400" dirty="0">
                <a:solidFill>
                  <a:srgbClr val="404040"/>
                </a:solidFill>
                <a:ea typeface="Calibri"/>
                <a:cs typeface="Calibri"/>
                <a:sym typeface="Calibri"/>
              </a:rPr>
              <a:t>de la concienciación sobre la salud reproductiva.</a:t>
            </a:r>
            <a:endParaRPr sz="2400" b="0" i="0" u="none" strike="noStrike" dirty="0">
              <a:solidFill>
                <a:srgbClr val="404040"/>
              </a:solidFill>
              <a:ea typeface="Calibri"/>
              <a:cs typeface="Calibri"/>
              <a:sym typeface="Calibri"/>
            </a:endParaRPr>
          </a:p>
        </p:txBody>
      </p:sp>
      <p:sp>
        <p:nvSpPr>
          <p:cNvPr id="194" name="Google Shape;194;p8"/>
          <p:cNvSpPr/>
          <p:nvPr/>
        </p:nvSpPr>
        <p:spPr>
          <a:xfrm>
            <a:off x="2915415" y="5945674"/>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dirty="0">
                <a:solidFill>
                  <a:schemeClr val="hlink"/>
                </a:solidFill>
                <a:latin typeface="Calibri"/>
                <a:ea typeface="Calibri"/>
                <a:cs typeface="Calibri"/>
                <a:sym typeface="Calibri"/>
                <a:hlinkClick r:id="rId4"/>
              </a:rPr>
              <a:t>Fuente | </a:t>
            </a:r>
            <a:r>
              <a:rPr lang="en-US" sz="1200" b="0" i="0" u="none" strike="noStrike" cap="none" dirty="0">
                <a:solidFill>
                  <a:srgbClr val="000000"/>
                </a:solidFill>
                <a:latin typeface="Calibri"/>
                <a:ea typeface="Calibri"/>
                <a:cs typeface="Calibri"/>
                <a:sym typeface="Calibri"/>
                <a:hlinkClick r:id="rId5"/>
              </a:rPr>
              <a:t>Licencia </a:t>
            </a:r>
            <a:r>
              <a:rPr lang="en-US" sz="1200" b="0" i="0" u="none" strike="noStrike" cap="none" dirty="0" err="1">
                <a:solidFill>
                  <a:srgbClr val="000000"/>
                </a:solidFill>
                <a:latin typeface="Calibri"/>
                <a:ea typeface="Calibri"/>
                <a:cs typeface="Calibri"/>
                <a:sym typeface="Calibri"/>
              </a:rPr>
              <a:t>Freepik</a:t>
            </a:r>
            <a:endParaRPr sz="1200" b="0" i="0" u="none" strike="noStrike" cap="none" dirty="0">
              <a:solidFill>
                <a:srgbClr val="000000"/>
              </a:solidFill>
              <a:latin typeface="Calibri"/>
              <a:ea typeface="Calibri"/>
              <a:cs typeface="Calibri"/>
              <a:sym typeface="Calibri"/>
            </a:endParaRPr>
          </a:p>
        </p:txBody>
      </p:sp>
      <p:sp>
        <p:nvSpPr>
          <p:cNvPr id="195" name="Google Shape;195;p8"/>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Gill Sans"/>
                <a:ea typeface="Gill Sans"/>
                <a:cs typeface="Gill Sans"/>
                <a:sym typeface="Gill Sans"/>
              </a:rPr>
              <a:t>1 </a:t>
            </a:r>
            <a:endParaRPr sz="2200" b="1" i="0" u="none" strike="noStrike" cap="none">
              <a:solidFill>
                <a:srgbClr val="FFFFFF"/>
              </a:solidFill>
              <a:latin typeface="Gill Sans"/>
              <a:ea typeface="Gill Sans"/>
              <a:cs typeface="Gill Sans"/>
              <a:sym typeface="Gill Sans"/>
            </a:endParaRPr>
          </a:p>
        </p:txBody>
      </p:sp>
      <p:sp>
        <p:nvSpPr>
          <p:cNvPr id="196" name="Google Shape;196;p8"/>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Gill Sans"/>
                <a:ea typeface="Gill Sans"/>
                <a:cs typeface="Gill Sans"/>
                <a:sym typeface="Gill Sans"/>
              </a:rPr>
              <a:t>11 </a:t>
            </a:r>
            <a:endParaRPr sz="2200" b="1" i="0" u="none" strike="noStrike" cap="none">
              <a:solidFill>
                <a:srgbClr val="FFFFFF"/>
              </a:solidFill>
              <a:latin typeface="Gill Sans"/>
              <a:ea typeface="Gill Sans"/>
              <a:cs typeface="Gill Sans"/>
              <a:sym typeface="Gill Sans"/>
            </a:endParaRPr>
          </a:p>
        </p:txBody>
      </p:sp>
      <p:sp>
        <p:nvSpPr>
          <p:cNvPr id="197" name="Google Shape;197;p8"/>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11.1.2 ¿Qué son los servicios sanitarios?</a:t>
            </a: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B28E95A6-4E91-269E-C217-008D50E43373}"/>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2E1E7234-2362-3781-E340-631886DBE6D2}"/>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están </a:t>
            </a:r>
            <a:r>
              <a:rPr lang="en-US" dirty="0" err="1"/>
              <a:t>organizados los </a:t>
            </a:r>
            <a:r>
              <a:rPr lang="en-US" dirty="0"/>
              <a:t>servicios sanitarios en Italia?</a:t>
            </a:r>
          </a:p>
        </p:txBody>
      </p:sp>
      <p:sp>
        <p:nvSpPr>
          <p:cNvPr id="162" name="Google Shape;162;p5">
            <a:extLst>
              <a:ext uri="{FF2B5EF4-FFF2-40B4-BE49-F238E27FC236}">
                <a16:creationId xmlns:a16="http://schemas.microsoft.com/office/drawing/2014/main" id="{7D8A61E4-6619-FC0E-34BC-F981788D59C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63CD500A-56B6-B182-EFF4-469F9EBE0582}"/>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ECAF65F4-A309-B091-E751-1B6F895D1C9A}"/>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pic>
        <p:nvPicPr>
          <p:cNvPr id="3074" name="Picture 2" descr="Italien, Sardinien, Karte, Flagge, Land">
            <a:extLst>
              <a:ext uri="{FF2B5EF4-FFF2-40B4-BE49-F238E27FC236}">
                <a16:creationId xmlns:a16="http://schemas.microsoft.com/office/drawing/2014/main" id="{B0E7C012-45F6-DD16-CAC4-78BE6B102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5604" y="1742946"/>
            <a:ext cx="5011882" cy="5011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3216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508B91D-07E1-F32B-4A1C-52BB7E6EE370}"/>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7DA3FBEA-D17C-EE77-FA4C-A21887DC0332}"/>
              </a:ext>
            </a:extLst>
          </p:cNvPr>
          <p:cNvSpPr txBox="1">
            <a:spLocks noGrp="1"/>
          </p:cNvSpPr>
          <p:nvPr>
            <p:ph type="title"/>
          </p:nvPr>
        </p:nvSpPr>
        <p:spPr>
          <a:xfrm>
            <a:off x="578992" y="521514"/>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están </a:t>
            </a:r>
            <a:r>
              <a:rPr lang="en-GB" dirty="0"/>
              <a:t>organizados los </a:t>
            </a:r>
            <a:r>
              <a:rPr lang="en-US" dirty="0"/>
              <a:t>servicios sanitarios en Italia? (1)</a:t>
            </a:r>
          </a:p>
        </p:txBody>
      </p:sp>
      <p:sp>
        <p:nvSpPr>
          <p:cNvPr id="158" name="Google Shape;158;p5">
            <a:extLst>
              <a:ext uri="{FF2B5EF4-FFF2-40B4-BE49-F238E27FC236}">
                <a16:creationId xmlns:a16="http://schemas.microsoft.com/office/drawing/2014/main" id="{A8C6F01D-ADF5-E033-4118-CE4EAD665E13}"/>
              </a:ext>
            </a:extLst>
          </p:cNvPr>
          <p:cNvSpPr txBox="1">
            <a:spLocks noGrp="1"/>
          </p:cNvSpPr>
          <p:nvPr>
            <p:ph idx="1"/>
          </p:nvPr>
        </p:nvSpPr>
        <p:spPr>
          <a:xfrm>
            <a:off x="576364" y="1196359"/>
            <a:ext cx="7094881" cy="5330565"/>
          </a:xfrm>
          <a:prstGeom prst="rect">
            <a:avLst/>
          </a:prstGeom>
          <a:noFill/>
          <a:ln>
            <a:noFill/>
          </a:ln>
        </p:spPr>
        <p:txBody>
          <a:bodyPr spcFirstLastPara="1" wrap="square" lIns="91425" tIns="45700" rIns="91425" bIns="45700" anchor="t" anchorCtr="0">
            <a:noAutofit/>
          </a:bodyPr>
          <a:lstStyle/>
          <a:p>
            <a:pPr marL="88900" indent="0">
              <a:buNone/>
            </a:pPr>
            <a:r>
              <a:rPr lang="en-US" sz="2000" dirty="0"/>
              <a:t>En diciembre de 1978, Italia creó un sistema nacional y universal de asistencia sanitaria, denominado </a:t>
            </a:r>
            <a:r>
              <a:rPr lang="en-US" sz="2000" i="1" dirty="0" err="1"/>
              <a:t>Servizio Sanitario </a:t>
            </a:r>
            <a:r>
              <a:rPr lang="en-US" sz="2000" i="1" dirty="0"/>
              <a:t>Nazionale, </a:t>
            </a:r>
            <a:r>
              <a:rPr lang="en-US" sz="2000" dirty="0"/>
              <a:t>o simplemente SSN. El SSN cubre automáticamente a todos los ciudadanos italianos y a los residentes legales extranjeros. Ofrece una gama completa de servicios sanitarios con libre elección de proveedores. El servicio es gratuito en el punto de atención y se rige por los principios de cobertura universal, solidaridad, dignidad humana y salud. </a:t>
            </a:r>
          </a:p>
          <a:p>
            <a:pPr marL="88900" indent="0">
              <a:buNone/>
            </a:pPr>
            <a:r>
              <a:rPr lang="en-US" sz="2000" dirty="0"/>
              <a:t>Desde 1998, los inmigrantes indocumentados tienen acceso a los servicios urgentes y esenciales. Los visitantes temporales corren con los gastos de los servicios sanitarios que reciban.</a:t>
            </a:r>
          </a:p>
          <a:p>
            <a:pPr marL="0" lvl="0" indent="0" algn="l" rtl="0">
              <a:spcBef>
                <a:spcPts val="0"/>
              </a:spcBef>
              <a:spcAft>
                <a:spcPts val="0"/>
              </a:spcAft>
              <a:buNone/>
            </a:pPr>
            <a:endParaRPr lang="it-IT" sz="2000" dirty="0"/>
          </a:p>
          <a:p>
            <a:pPr marL="0" lvl="0" indent="0" algn="l" rtl="0">
              <a:spcBef>
                <a:spcPts val="0"/>
              </a:spcBef>
              <a:spcAft>
                <a:spcPts val="0"/>
              </a:spcAft>
              <a:buNone/>
            </a:pPr>
            <a:r>
              <a:rPr lang="it-IT" sz="2000" dirty="0"/>
              <a:t>Enlaces de acceso:</a:t>
            </a:r>
          </a:p>
          <a:p>
            <a:pPr marL="0" lvl="0" indent="0" algn="l" rtl="0">
              <a:spcBef>
                <a:spcPts val="0"/>
              </a:spcBef>
              <a:spcAft>
                <a:spcPts val="0"/>
              </a:spcAft>
              <a:buNone/>
            </a:pPr>
            <a:r>
              <a:rPr lang="it-IT" sz="2000" dirty="0">
                <a:hlinkClick r:id="rId3"/>
              </a:rPr>
              <a:t>https://www.internationalinsurance.com/health/systems/italy.php </a:t>
            </a:r>
          </a:p>
          <a:p>
            <a:pPr marL="0" lvl="0" indent="0" algn="l" rtl="0">
              <a:spcBef>
                <a:spcPts val="0"/>
              </a:spcBef>
              <a:spcAft>
                <a:spcPts val="0"/>
              </a:spcAft>
              <a:buNone/>
            </a:pPr>
            <a:r>
              <a:rPr lang="it-IT" sz="2000" dirty="0">
                <a:hlinkClick r:id="rId4"/>
              </a:rPr>
              <a:t>https://www.commonwealthfund.org/international-health-policy-center/countries/italy </a:t>
            </a:r>
          </a:p>
          <a:p>
            <a:pPr marL="0" lvl="0" indent="0" algn="l" rtl="0">
              <a:spcBef>
                <a:spcPts val="0"/>
              </a:spcBef>
              <a:spcAft>
                <a:spcPts val="0"/>
              </a:spcAft>
              <a:buNone/>
            </a:pPr>
            <a:r>
              <a:rPr lang="it-IT" sz="2000" dirty="0">
                <a:hlinkClick r:id="rId5"/>
              </a:rPr>
              <a:t>https://www.ncbi.nlm.nih.gov/pmc/articles/PMC10230335/ </a:t>
            </a:r>
          </a:p>
          <a:p>
            <a:pPr marL="88900" indent="0">
              <a:buNone/>
            </a:pPr>
            <a:endParaRPr lang="en-US" sz="2000" dirty="0"/>
          </a:p>
        </p:txBody>
      </p:sp>
      <p:sp>
        <p:nvSpPr>
          <p:cNvPr id="160" name="Google Shape;160;p5">
            <a:extLst>
              <a:ext uri="{FF2B5EF4-FFF2-40B4-BE49-F238E27FC236}">
                <a16:creationId xmlns:a16="http://schemas.microsoft.com/office/drawing/2014/main" id="{9A575BF5-3B2F-2355-944F-7FF2917AE143}"/>
              </a:ext>
            </a:extLst>
          </p:cNvPr>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7">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7">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94E11E56-37C8-B5C3-93F8-E9DD99075AE9}"/>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36923BDB-8CFA-5F42-E5B6-478B915835C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5122" name="Picture 2" descr="Kostenlos Kostenloses Stock Foto zu arzt, computer, doktor Stock-Foto">
            <a:extLst>
              <a:ext uri="{FF2B5EF4-FFF2-40B4-BE49-F238E27FC236}">
                <a16:creationId xmlns:a16="http://schemas.microsoft.com/office/drawing/2014/main" id="{F7235C44-D9ED-D835-7586-E1AD6F0557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9565" y="1440787"/>
            <a:ext cx="4071176" cy="2597411"/>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EF3F4B89-8772-C5EF-56D1-BEBF8F8162C2}"/>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38387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508B91D-07E1-F32B-4A1C-52BB7E6EE370}"/>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7DA3FBEA-D17C-EE77-FA4C-A21887DC0332}"/>
              </a:ext>
            </a:extLst>
          </p:cNvPr>
          <p:cNvSpPr txBox="1">
            <a:spLocks noGrp="1"/>
          </p:cNvSpPr>
          <p:nvPr>
            <p:ph type="title"/>
          </p:nvPr>
        </p:nvSpPr>
        <p:spPr>
          <a:xfrm>
            <a:off x="578992" y="521514"/>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
            </a:r>
            <a:br>
              <a:rPr lang="en-US" dirty="0"/>
            </a:br>
            <a:r>
              <a:rPr lang="en-US" dirty="0"/>
              <a:t>¿Cómo están </a:t>
            </a:r>
            <a:r>
              <a:rPr lang="en-GB" dirty="0"/>
              <a:t>organizados los </a:t>
            </a:r>
            <a:r>
              <a:rPr lang="en-US" dirty="0"/>
              <a:t>servicios sanitarios en Italia? (2)</a:t>
            </a:r>
          </a:p>
        </p:txBody>
      </p:sp>
      <p:sp>
        <p:nvSpPr>
          <p:cNvPr id="158" name="Google Shape;158;p5">
            <a:extLst>
              <a:ext uri="{FF2B5EF4-FFF2-40B4-BE49-F238E27FC236}">
                <a16:creationId xmlns:a16="http://schemas.microsoft.com/office/drawing/2014/main" id="{A8C6F01D-ADF5-E033-4118-CE4EAD665E13}"/>
              </a:ext>
            </a:extLst>
          </p:cNvPr>
          <p:cNvSpPr txBox="1">
            <a:spLocks noGrp="1"/>
          </p:cNvSpPr>
          <p:nvPr>
            <p:ph idx="1"/>
          </p:nvPr>
        </p:nvSpPr>
        <p:spPr>
          <a:xfrm>
            <a:off x="519864" y="1315622"/>
            <a:ext cx="6724391" cy="4683109"/>
          </a:xfrm>
          <a:prstGeom prst="rect">
            <a:avLst/>
          </a:prstGeom>
          <a:noFill/>
          <a:ln>
            <a:noFill/>
          </a:ln>
        </p:spPr>
        <p:txBody>
          <a:bodyPr spcFirstLastPara="1" wrap="square" lIns="91425" tIns="45700" rIns="91425" bIns="45700" anchor="t" anchorCtr="0">
            <a:noAutofit/>
          </a:bodyPr>
          <a:lstStyle/>
          <a:p>
            <a:pPr marL="88900" indent="0">
              <a:buNone/>
            </a:pPr>
            <a:endParaRPr lang="en-US" sz="2200" dirty="0"/>
          </a:p>
          <a:p>
            <a:pPr marL="88900" indent="0">
              <a:buNone/>
            </a:pPr>
            <a:r>
              <a:rPr lang="en-US" sz="2200" dirty="0"/>
              <a:t>El SSN italiano también se </a:t>
            </a:r>
            <a:r>
              <a:rPr lang="en-US" sz="2200" dirty="0" smtClean="0"/>
              <a:t>caracteriza </a:t>
            </a:r>
            <a:r>
              <a:rPr lang="en-US" sz="2200" dirty="0"/>
              <a:t>por una forma de copago, denominada "ticket", mediante la cual los ciudadanos contribuyen al coste de los servicios específicos que reciben. </a:t>
            </a:r>
          </a:p>
          <a:p>
            <a:pPr marL="88900" indent="0">
              <a:buNone/>
            </a:pPr>
            <a:r>
              <a:rPr lang="en-US" sz="2200" b="1" dirty="0">
                <a:solidFill>
                  <a:srgbClr val="374151"/>
                </a:solidFill>
              </a:rPr>
              <a:t>Seguro de enfermedad</a:t>
            </a:r>
            <a:r>
              <a:rPr lang="en-US" sz="2200" dirty="0">
                <a:solidFill>
                  <a:srgbClr val="374151"/>
                </a:solidFill>
              </a:rPr>
              <a:t>: </a:t>
            </a:r>
            <a:r>
              <a:rPr lang="en-US" sz="2200" dirty="0"/>
              <a:t>Dado que el SSN no permite a las personas optar por salir del sistema y buscar únicamente atención privada, no existe un seguro sustitutivo. Pero los seguros médicos privados complementarios y suplementarios desempeñan un papel cada vez más importante en el sistema sanitario.</a:t>
            </a:r>
            <a:endParaRPr lang="en-US" sz="2200" dirty="0">
              <a:solidFill>
                <a:srgbClr val="000000"/>
              </a:solidFill>
              <a:ea typeface="Calibri" panose="020F0502020204030204" pitchFamily="34" charset="0"/>
              <a:cs typeface="Calibri" panose="020F0502020204030204" pitchFamily="34" charset="0"/>
            </a:endParaRPr>
          </a:p>
          <a:p>
            <a:pPr marL="88900" indent="0">
              <a:buNone/>
            </a:pPr>
            <a:endParaRPr lang="en-US" sz="2000" dirty="0"/>
          </a:p>
        </p:txBody>
      </p:sp>
      <p:sp>
        <p:nvSpPr>
          <p:cNvPr id="160" name="Google Shape;160;p5">
            <a:extLst>
              <a:ext uri="{FF2B5EF4-FFF2-40B4-BE49-F238E27FC236}">
                <a16:creationId xmlns:a16="http://schemas.microsoft.com/office/drawing/2014/main" id="{9A575BF5-3B2F-2355-944F-7FF2917AE143}"/>
              </a:ext>
            </a:extLst>
          </p:cNvPr>
          <p:cNvSpPr/>
          <p:nvPr/>
        </p:nvSpPr>
        <p:spPr>
          <a:xfrm>
            <a:off x="3091738"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rPr>
              <a:t>Pixabay</a:t>
            </a:r>
            <a:endParaRPr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94E11E56-37C8-B5C3-93F8-E9DD99075AE9}"/>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36923BDB-8CFA-5F42-E5B6-478B915835C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EF3F4B89-8772-C5EF-56D1-BEBF8F8162C2}"/>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pic>
        <p:nvPicPr>
          <p:cNvPr id="1026" name="Picture 2" descr="Hypertonie, Hoher Blutdruck">
            <a:extLst>
              <a:ext uri="{FF2B5EF4-FFF2-40B4-BE49-F238E27FC236}">
                <a16:creationId xmlns:a16="http://schemas.microsoft.com/office/drawing/2014/main" id="{5DB21E1F-B9B8-E7D5-B0BE-F0AA802C49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6744" y="2061005"/>
            <a:ext cx="4507082" cy="300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3541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508B91D-07E1-F32B-4A1C-52BB7E6EE370}"/>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7DA3FBEA-D17C-EE77-FA4C-A21887DC0332}"/>
              </a:ext>
            </a:extLst>
          </p:cNvPr>
          <p:cNvSpPr txBox="1">
            <a:spLocks noGrp="1"/>
          </p:cNvSpPr>
          <p:nvPr>
            <p:ph type="title"/>
          </p:nvPr>
        </p:nvSpPr>
        <p:spPr>
          <a:xfrm>
            <a:off x="578992" y="726764"/>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están </a:t>
            </a:r>
            <a:r>
              <a:rPr lang="en-GB" dirty="0"/>
              <a:t>organizados los </a:t>
            </a:r>
            <a:r>
              <a:rPr lang="en-US" dirty="0"/>
              <a:t>servicios sanitarios en Italia? (3)</a:t>
            </a:r>
          </a:p>
        </p:txBody>
      </p:sp>
      <p:sp>
        <p:nvSpPr>
          <p:cNvPr id="158" name="Google Shape;158;p5">
            <a:extLst>
              <a:ext uri="{FF2B5EF4-FFF2-40B4-BE49-F238E27FC236}">
                <a16:creationId xmlns:a16="http://schemas.microsoft.com/office/drawing/2014/main" id="{A8C6F01D-ADF5-E033-4118-CE4EAD665E13}"/>
              </a:ext>
            </a:extLst>
          </p:cNvPr>
          <p:cNvSpPr txBox="1">
            <a:spLocks noGrp="1"/>
          </p:cNvSpPr>
          <p:nvPr>
            <p:ph idx="1"/>
          </p:nvPr>
        </p:nvSpPr>
        <p:spPr>
          <a:xfrm>
            <a:off x="578992" y="1409753"/>
            <a:ext cx="7297132" cy="4865977"/>
          </a:xfrm>
          <a:prstGeom prst="rect">
            <a:avLst/>
          </a:prstGeom>
          <a:noFill/>
          <a:ln>
            <a:noFill/>
          </a:ln>
        </p:spPr>
        <p:txBody>
          <a:bodyPr spcFirstLastPara="1" wrap="square" lIns="91425" tIns="45700" rIns="91425" bIns="45700" anchor="t" anchorCtr="0">
            <a:noAutofit/>
          </a:bodyPr>
          <a:lstStyle/>
          <a:p>
            <a:pPr marL="88900" indent="0">
              <a:buNone/>
            </a:pPr>
            <a:endParaRPr lang="en-US" sz="2000" dirty="0"/>
          </a:p>
          <a:p>
            <a:pPr marL="88900" indent="0">
              <a:buNone/>
            </a:pPr>
            <a:endParaRPr lang="en-US" sz="2000" dirty="0"/>
          </a:p>
          <a:p>
            <a:pPr marL="88900" indent="0">
              <a:buNone/>
            </a:pPr>
            <a:r>
              <a:rPr lang="en-US" sz="2000" dirty="0"/>
              <a:t>El gobierno central canaliza los ingresos fiscales generales hacia la asistencia sanitaria financiada con fondos públicos, define el paquete de prestaciones (conocido como </a:t>
            </a:r>
            <a:r>
              <a:rPr lang="en-US" sz="2000" dirty="0" err="1"/>
              <a:t>livelli essenziali </a:t>
            </a:r>
            <a:r>
              <a:rPr lang="en-US" sz="2000" dirty="0"/>
              <a:t>di </a:t>
            </a:r>
            <a:r>
              <a:rPr lang="en-US" sz="2000" dirty="0" err="1"/>
              <a:t>assistenza</a:t>
            </a:r>
            <a:r>
              <a:rPr lang="en-US" sz="2000" dirty="0"/>
              <a:t>, "niveles esenciales de asistencia") y ejerce la tutela general. </a:t>
            </a:r>
          </a:p>
          <a:p>
            <a:pPr marL="88900" indent="0">
              <a:buNone/>
            </a:pPr>
            <a:r>
              <a:rPr lang="en-US" sz="2000" dirty="0"/>
              <a:t>La organización y prestación de los servicios sanitarios está </a:t>
            </a:r>
            <a:r>
              <a:rPr lang="en-US" sz="2000" b="1" dirty="0"/>
              <a:t>descentralizada</a:t>
            </a:r>
            <a:r>
              <a:rPr lang="en-US" sz="2000" dirty="0"/>
              <a:t>. Las diecinueve </a:t>
            </a:r>
            <a:r>
              <a:rPr lang="en-US" sz="2000" b="1" dirty="0"/>
              <a:t>regiones </a:t>
            </a:r>
            <a:r>
              <a:rPr lang="en-US" sz="2000" dirty="0"/>
              <a:t>y las dos </a:t>
            </a:r>
            <a:r>
              <a:rPr lang="en-US" sz="2000" b="1" dirty="0"/>
              <a:t>provincias autónomas de Italia se </a:t>
            </a:r>
            <a:r>
              <a:rPr lang="en-US" sz="2000" dirty="0"/>
              <a:t>encargan de prestar asistencia a través de 100 </a:t>
            </a:r>
            <a:r>
              <a:rPr lang="en-US" sz="2000" b="1" dirty="0"/>
              <a:t>unidades sanitarias locales</a:t>
            </a:r>
            <a:r>
              <a:rPr lang="en-US" sz="2000" dirty="0"/>
              <a:t>, que ofrecen atención primaria, atención hospitalaria, atención especializada ambulatoria, asistencia sanitaria pública y servicios sanitarios relacionados con la asistencia social. </a:t>
            </a:r>
          </a:p>
        </p:txBody>
      </p:sp>
      <p:sp>
        <p:nvSpPr>
          <p:cNvPr id="160" name="Google Shape;160;p5">
            <a:extLst>
              <a:ext uri="{FF2B5EF4-FFF2-40B4-BE49-F238E27FC236}">
                <a16:creationId xmlns:a16="http://schemas.microsoft.com/office/drawing/2014/main" id="{9A575BF5-3B2F-2355-944F-7FF2917AE143}"/>
              </a:ext>
            </a:extLst>
          </p:cNvPr>
          <p:cNvSpPr/>
          <p:nvPr/>
        </p:nvSpPr>
        <p:spPr>
          <a:xfrm>
            <a:off x="2866596" y="5992736"/>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rPr>
              <a:t>Pixabay</a:t>
            </a:r>
            <a:endParaRPr lang="en-US"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94E11E56-37C8-B5C3-93F8-E9DD99075AE9}"/>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36923BDB-8CFA-5F42-E5B6-478B915835C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EF3F4B89-8772-C5EF-56D1-BEBF8F8162C2}"/>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pic>
        <p:nvPicPr>
          <p:cNvPr id="4" name="Immagine 3">
            <a:extLst>
              <a:ext uri="{FF2B5EF4-FFF2-40B4-BE49-F238E27FC236}">
                <a16:creationId xmlns:a16="http://schemas.microsoft.com/office/drawing/2014/main" id="{B2EC206D-C8CF-4B50-B143-132A92846C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6672" y="1663988"/>
            <a:ext cx="3426336" cy="4005214"/>
          </a:xfrm>
          <a:prstGeom prst="rect">
            <a:avLst/>
          </a:prstGeom>
        </p:spPr>
      </p:pic>
    </p:spTree>
    <p:extLst>
      <p:ext uri="{BB962C8B-B14F-4D97-AF65-F5344CB8AC3E}">
        <p14:creationId xmlns:p14="http://schemas.microsoft.com/office/powerpoint/2010/main" val="12210830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en-US" sz="2200" b="1" dirty="0">
                <a:solidFill>
                  <a:srgbClr val="203864"/>
                </a:solidFill>
              </a:rPr>
              <a:t>Competencias</a:t>
            </a:r>
            <a:endParaRPr lang="el-GR" dirty="0">
              <a:solidFill>
                <a:srgbClr val="203864"/>
              </a:solidFill>
            </a:endParaRPr>
          </a:p>
        </p:txBody>
      </p:sp>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7044275"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a:solidFill>
                  <a:schemeClr val="tx1"/>
                </a:solidFill>
              </a:rPr>
              <a:t>Aplicaciones para servicios sanitarios</a:t>
            </a:r>
          </a:p>
        </p:txBody>
      </p:sp>
      <p:sp>
        <p:nvSpPr>
          <p:cNvPr id="14" name="Ορθογώνιο 13">
            <a:extLst>
              <a:ext uri="{FF2B5EF4-FFF2-40B4-BE49-F238E27FC236}">
                <a16:creationId xmlns:a16="http://schemas.microsoft.com/office/drawing/2014/main" id="{5B8BCBD5-6A62-42A1-8BCD-0584908AAE7D}"/>
              </a:ext>
            </a:extLst>
          </p:cNvPr>
          <p:cNvSpPr/>
          <p:nvPr/>
        </p:nvSpPr>
        <p:spPr>
          <a:xfrm>
            <a:off x="-26406" y="440317"/>
            <a:ext cx="616186" cy="430887"/>
          </a:xfrm>
          <a:prstGeom prst="rect">
            <a:avLst/>
          </a:prstGeom>
        </p:spPr>
        <p:txBody>
          <a:bodyPr wrap="square">
            <a:spAutoFit/>
          </a:bodyPr>
          <a:lstStyle/>
          <a:p>
            <a:pPr algn="ctr"/>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11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558000" y="2616322"/>
            <a:ext cx="6314063" cy="3389344"/>
          </a:xfrm>
        </p:spPr>
        <p:txBody>
          <a:bodyPr/>
          <a:lstStyle/>
          <a:p>
            <a:r>
              <a:rPr lang="en-GB" dirty="0"/>
              <a:t>Los participantes adquirirán los conocimientos necesarios para identificar, evaluar y aprovechar las aplicaciones de los servicios sanitarios. </a:t>
            </a:r>
          </a:p>
          <a:p>
            <a:r>
              <a:rPr lang="en-GB" dirty="0"/>
              <a:t>Se mejorarán las habilidades de los participantes para tomar decisiones informadas sobre la selección, utilización e integración de aplicaciones en su vida cotidiana. </a:t>
            </a:r>
            <a:endParaRPr lang="en-US" dirty="0"/>
          </a:p>
        </p:txBody>
      </p:sp>
      <p:sp>
        <p:nvSpPr>
          <p:cNvPr id="7" name="Ορθογώνιο 1">
            <a:extLst>
              <a:ext uri="{FF2B5EF4-FFF2-40B4-BE49-F238E27FC236}">
                <a16:creationId xmlns:a16="http://schemas.microsoft.com/office/drawing/2014/main" id="{FBEEFD62-2ADD-0404-DE06-44AEC71F8D13}"/>
              </a:ext>
            </a:extLst>
          </p:cNvPr>
          <p:cNvSpPr/>
          <p:nvPr/>
        </p:nvSpPr>
        <p:spPr>
          <a:xfrm>
            <a:off x="3419912" y="6129356"/>
            <a:ext cx="8772088" cy="276999"/>
          </a:xfrm>
          <a:prstGeom prst="rect">
            <a:avLst/>
          </a:prstGeom>
        </p:spPr>
        <p:txBody>
          <a:bodyPr wrap="square">
            <a:spAutoFit/>
          </a:bodyPr>
          <a:lstStyle/>
          <a:p>
            <a:pPr algn="r"/>
            <a:r>
              <a:rPr lang="en-US" sz="1200" dirty="0">
                <a:hlinkClick r:id="rId3"/>
              </a:rPr>
              <a:t>Imagen de </a:t>
            </a:r>
            <a:r>
              <a:rPr lang="en-US" sz="1200" dirty="0" err="1">
                <a:hlinkClick r:id="rId3"/>
              </a:rPr>
              <a:t>vectorjuice </a:t>
            </a:r>
            <a:r>
              <a:rPr lang="en-US" sz="1200" dirty="0">
                <a:hlinkClick r:id="rId3"/>
              </a:rPr>
              <a:t>en </a:t>
            </a:r>
            <a:r>
              <a:rPr lang="en-US" sz="1200" dirty="0" err="1">
                <a:hlinkClick r:id="rId3"/>
              </a:rPr>
              <a:t>Freepik</a:t>
            </a:r>
            <a:endParaRPr lang="en-US" sz="1200" dirty="0"/>
          </a:p>
        </p:txBody>
      </p:sp>
      <p:pic>
        <p:nvPicPr>
          <p:cNvPr id="8" name="Google Shape;190;g2c07f5df07d_0_263">
            <a:extLst>
              <a:ext uri="{FF2B5EF4-FFF2-40B4-BE49-F238E27FC236}">
                <a16:creationId xmlns:a16="http://schemas.microsoft.com/office/drawing/2014/main" id="{C4908172-79D3-9DCE-DFB0-4E5663BEC42A}"/>
              </a:ext>
            </a:extLst>
          </p:cNvPr>
          <p:cNvPicPr preferRelativeResize="0"/>
          <p:nvPr/>
        </p:nvPicPr>
        <p:blipFill rotWithShape="1">
          <a:blip r:embed="rId4">
            <a:alphaModFix/>
          </a:blip>
          <a:srcRect l="9128" t="10193" r="8041" b="10723"/>
          <a:stretch/>
        </p:blipFill>
        <p:spPr>
          <a:xfrm>
            <a:off x="7570694" y="1842247"/>
            <a:ext cx="4621306" cy="4163419"/>
          </a:xfrm>
          <a:prstGeom prst="rect">
            <a:avLst/>
          </a:prstGeom>
          <a:noFill/>
          <a:ln>
            <a:noFill/>
          </a:ln>
        </p:spPr>
      </p:pic>
    </p:spTree>
    <p:extLst>
      <p:ext uri="{BB962C8B-B14F-4D97-AF65-F5344CB8AC3E}">
        <p14:creationId xmlns:p14="http://schemas.microsoft.com/office/powerpoint/2010/main" val="25850512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508B91D-07E1-F32B-4A1C-52BB7E6EE370}"/>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7DA3FBEA-D17C-EE77-FA4C-A21887DC0332}"/>
              </a:ext>
            </a:extLst>
          </p:cNvPr>
          <p:cNvSpPr txBox="1">
            <a:spLocks noGrp="1"/>
          </p:cNvSpPr>
          <p:nvPr>
            <p:ph type="title"/>
          </p:nvPr>
        </p:nvSpPr>
        <p:spPr>
          <a:xfrm>
            <a:off x="578992" y="726764"/>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están </a:t>
            </a:r>
            <a:r>
              <a:rPr lang="en-GB" dirty="0"/>
              <a:t>organizados los </a:t>
            </a:r>
            <a:r>
              <a:rPr lang="en-US" dirty="0"/>
              <a:t>servicios sanitarios en Italia? (4)</a:t>
            </a:r>
          </a:p>
        </p:txBody>
      </p:sp>
      <p:sp>
        <p:nvSpPr>
          <p:cNvPr id="158" name="Google Shape;158;p5">
            <a:extLst>
              <a:ext uri="{FF2B5EF4-FFF2-40B4-BE49-F238E27FC236}">
                <a16:creationId xmlns:a16="http://schemas.microsoft.com/office/drawing/2014/main" id="{A8C6F01D-ADF5-E033-4118-CE4EAD665E13}"/>
              </a:ext>
            </a:extLst>
          </p:cNvPr>
          <p:cNvSpPr txBox="1">
            <a:spLocks noGrp="1"/>
          </p:cNvSpPr>
          <p:nvPr>
            <p:ph idx="1"/>
          </p:nvPr>
        </p:nvSpPr>
        <p:spPr>
          <a:xfrm>
            <a:off x="578992" y="1409753"/>
            <a:ext cx="7297132" cy="4865977"/>
          </a:xfrm>
          <a:prstGeom prst="rect">
            <a:avLst/>
          </a:prstGeom>
          <a:noFill/>
          <a:ln>
            <a:noFill/>
          </a:ln>
        </p:spPr>
        <p:txBody>
          <a:bodyPr spcFirstLastPara="1" wrap="square" lIns="91425" tIns="45700" rIns="91425" bIns="45700" anchor="t" anchorCtr="0">
            <a:noAutofit/>
          </a:bodyPr>
          <a:lstStyle/>
          <a:p>
            <a:pPr marL="88900" indent="0">
              <a:buNone/>
            </a:pPr>
            <a:r>
              <a:rPr lang="en-US" sz="2000" dirty="0"/>
              <a:t> </a:t>
            </a:r>
          </a:p>
          <a:p>
            <a:pPr marL="88900" indent="0">
              <a:buNone/>
            </a:pPr>
            <a:r>
              <a:rPr lang="en-US" sz="2000" dirty="0"/>
              <a:t>Las regiones gozan de gran autonomía para determinar la macroestructura de sus sistemas sanitarios. Cada unidad sanitaria local tiene un director general, nombrado por el gobernador regional.</a:t>
            </a:r>
          </a:p>
          <a:p>
            <a:pPr marL="88900" indent="0">
              <a:buNone/>
            </a:pPr>
            <a:r>
              <a:rPr lang="en-US" sz="2000" dirty="0"/>
              <a:t>Esta estructura regional también significa que los centros sanitarios pueden variar, en términos de calidad, entre las distintas regiones de Italia.</a:t>
            </a:r>
          </a:p>
          <a:p>
            <a:pPr marL="88900" indent="0">
              <a:buNone/>
            </a:pPr>
            <a:endParaRPr lang="en-US" sz="2000" b="0" i="0" u="none" strike="noStrike" dirty="0">
              <a:solidFill>
                <a:srgbClr val="000000"/>
              </a:solidFill>
              <a:effectLst/>
              <a:ea typeface="Calibri" panose="020F0502020204030204" pitchFamily="34" charset="0"/>
              <a:cs typeface="Calibri" panose="020F0502020204030204" pitchFamily="34" charset="0"/>
            </a:endParaRPr>
          </a:p>
          <a:p>
            <a:pPr marL="88900" indent="0">
              <a:buNone/>
            </a:pPr>
            <a:r>
              <a:rPr lang="en-US" sz="2000" b="0" i="0" u="none" strike="noStrike" dirty="0">
                <a:solidFill>
                  <a:srgbClr val="000000"/>
                </a:solidFill>
                <a:effectLst/>
                <a:ea typeface="Calibri" panose="020F0502020204030204" pitchFamily="34" charset="0"/>
                <a:cs typeface="Calibri" panose="020F0502020204030204" pitchFamily="34" charset="0"/>
              </a:rPr>
              <a:t>Más información:</a:t>
            </a:r>
          </a:p>
          <a:p>
            <a:pPr marL="87313" lvl="0" indent="0" algn="l" rtl="0">
              <a:spcBef>
                <a:spcPts val="0"/>
              </a:spcBef>
              <a:spcAft>
                <a:spcPts val="0"/>
              </a:spcAft>
              <a:buNone/>
            </a:pPr>
            <a:r>
              <a:rPr lang="it-IT" sz="2000" dirty="0">
                <a:hlinkClick r:id="rId3"/>
              </a:rPr>
              <a:t>https://www.commonwealthfund.org/international-health-policy-center/countries/italy </a:t>
            </a:r>
          </a:p>
          <a:p>
            <a:pPr marL="87313" lvl="0" indent="0" algn="l" rtl="0">
              <a:spcBef>
                <a:spcPts val="0"/>
              </a:spcBef>
              <a:spcAft>
                <a:spcPts val="0"/>
              </a:spcAft>
              <a:buNone/>
            </a:pPr>
            <a:r>
              <a:rPr lang="it-IT" sz="2000" dirty="0">
                <a:hlinkClick r:id="rId4"/>
              </a:rPr>
              <a:t>https://www.internationalinsurance.com/health/systems/italy.php </a:t>
            </a:r>
          </a:p>
          <a:p>
            <a:pPr marL="88900" indent="0">
              <a:buNone/>
            </a:pPr>
            <a:endPar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a:extLst>
              <a:ext uri="{FF2B5EF4-FFF2-40B4-BE49-F238E27FC236}">
                <a16:creationId xmlns:a16="http://schemas.microsoft.com/office/drawing/2014/main" id="{9A575BF5-3B2F-2355-944F-7FF2917AE143}"/>
              </a:ext>
            </a:extLst>
          </p:cNvPr>
          <p:cNvSpPr/>
          <p:nvPr/>
        </p:nvSpPr>
        <p:spPr>
          <a:xfrm>
            <a:off x="2866596" y="5992736"/>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6"/>
              </a:rPr>
              <a:t>Licencia </a:t>
            </a:r>
            <a:r>
              <a:rPr lang="en-US" sz="1200" u="sng" dirty="0" err="1">
                <a:solidFill>
                  <a:schemeClr val="dk1"/>
                </a:solidFill>
                <a:latin typeface="Calibri"/>
                <a:ea typeface="Calibri"/>
                <a:cs typeface="Calibri"/>
                <a:sym typeface="Calibri"/>
                <a:hlinkClick r:id="rId6"/>
              </a:rPr>
              <a:t>Freepik</a:t>
            </a:r>
            <a:endParaRPr lang="en-US"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94E11E56-37C8-B5C3-93F8-E9DD99075AE9}"/>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36923BDB-8CFA-5F42-E5B6-478B915835C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EF3F4B89-8772-C5EF-56D1-BEBF8F8162C2}"/>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pic>
        <p:nvPicPr>
          <p:cNvPr id="1026" name="Picture 2" descr="Italien besteht aus 20 Regionen, von denen fünf einen besonderen autonomen Status haben">
            <a:extLst>
              <a:ext uri="{FF2B5EF4-FFF2-40B4-BE49-F238E27FC236}">
                <a16:creationId xmlns:a16="http://schemas.microsoft.com/office/drawing/2014/main" id="{FB78DF83-6C70-9390-102C-FD09741926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7290" y="1540548"/>
            <a:ext cx="3644882" cy="43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6945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están </a:t>
            </a:r>
            <a:r>
              <a:rPr lang="en-US" dirty="0" err="1"/>
              <a:t>organizados los </a:t>
            </a:r>
            <a:r>
              <a:rPr lang="en-US" dirty="0"/>
              <a:t>servicios sanitarios en Italia? (5)</a:t>
            </a:r>
          </a:p>
        </p:txBody>
      </p:sp>
      <p:sp>
        <p:nvSpPr>
          <p:cNvPr id="158" name="Google Shape;158;p5"/>
          <p:cNvSpPr txBox="1">
            <a:spLocks noGrp="1"/>
          </p:cNvSpPr>
          <p:nvPr>
            <p:ph idx="1"/>
          </p:nvPr>
        </p:nvSpPr>
        <p:spPr>
          <a:xfrm>
            <a:off x="557999" y="1799999"/>
            <a:ext cx="6400150" cy="4865977"/>
          </a:xfrm>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r>
              <a:rPr lang="en-US" b="1" i="0" dirty="0">
                <a:effectLst/>
              </a:rPr>
              <a:t>Asistencia médica: </a:t>
            </a:r>
            <a:r>
              <a:rPr lang="en-US" i="0" dirty="0">
                <a:effectLst/>
              </a:rPr>
              <a:t>La asistencia médica en Italia la prestan médicos generalistas, especialistas y clínicas. En general, los pacientes tienen libertad para elegir médico y también pueden consultar directamente a un especialista sin consultar antes a un médico de cabecera.</a:t>
            </a:r>
          </a:p>
          <a:p>
            <a:pPr algn="l">
              <a:buFont typeface="Wingdings" panose="05000000000000000000" pitchFamily="2" charset="2"/>
              <a:buChar char="§"/>
            </a:pPr>
            <a:r>
              <a:rPr lang="en-US" b="1" i="0" dirty="0">
                <a:effectLst/>
              </a:rPr>
              <a:t>Hospitales: </a:t>
            </a:r>
            <a:r>
              <a:rPr lang="en-US" i="0" dirty="0">
                <a:effectLst/>
              </a:rPr>
              <a:t>El sistema hospitalario en Italia comprende un gran número de hospitales públicos, privados y sin ánimo de lucro. Los hospitales ofrecen una amplia gama de servicios médicos, desde urgencias hasta tratamientos y operaciones </a:t>
            </a:r>
            <a:r>
              <a:rPr lang="en-US" i="0" dirty="0" err="1">
                <a:effectLst/>
              </a:rPr>
              <a:t>especializadas</a:t>
            </a:r>
            <a:r>
              <a:rPr lang="en-US" i="0" dirty="0">
                <a:effectLst/>
              </a:rPr>
              <a:t>. </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7170" name="Picture 2" descr="Kostenlos Kostenloses Stock Foto zu anonym, anstellung, arbeit Stock-Foto">
            <a:extLst>
              <a:ext uri="{FF2B5EF4-FFF2-40B4-BE49-F238E27FC236}">
                <a16:creationId xmlns:a16="http://schemas.microsoft.com/office/drawing/2014/main" id="{F661483A-6ABA-F419-900E-C76655BD11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7608" y="1984022"/>
            <a:ext cx="4334933" cy="288995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C2914341-F3AA-3FB9-7C1A-0E8F86323201}"/>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82479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526418" y="567202"/>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están </a:t>
            </a:r>
            <a:r>
              <a:rPr lang="en-US" dirty="0" smtClean="0"/>
              <a:t>organizados los </a:t>
            </a:r>
            <a:r>
              <a:rPr lang="en-US" dirty="0"/>
              <a:t>servicios sanitarios en Italia? (5)</a:t>
            </a:r>
          </a:p>
        </p:txBody>
      </p:sp>
      <p:sp>
        <p:nvSpPr>
          <p:cNvPr id="158" name="Google Shape;158;p5"/>
          <p:cNvSpPr txBox="1">
            <a:spLocks noGrp="1"/>
          </p:cNvSpPr>
          <p:nvPr>
            <p:ph idx="1"/>
          </p:nvPr>
        </p:nvSpPr>
        <p:spPr>
          <a:xfrm>
            <a:off x="526418" y="1190267"/>
            <a:ext cx="5852132" cy="4865977"/>
          </a:xfrm>
          <a:prstGeom prst="rect">
            <a:avLst/>
          </a:prstGeom>
          <a:noFill/>
          <a:ln>
            <a:noFill/>
          </a:ln>
        </p:spPr>
        <p:txBody>
          <a:bodyPr spcFirstLastPara="1" wrap="square" lIns="91425" tIns="45700" rIns="91425" bIns="45700" anchor="t" anchorCtr="0">
            <a:noAutofit/>
          </a:bodyPr>
          <a:lstStyle/>
          <a:p>
            <a:r>
              <a:rPr lang="en-US" sz="2000" b="1" i="0" dirty="0">
                <a:effectLst/>
              </a:rPr>
              <a:t>Cuidados de larga duración: </a:t>
            </a:r>
            <a:r>
              <a:rPr lang="en-US" sz="2000" i="0" dirty="0">
                <a:effectLst/>
              </a:rPr>
              <a:t>Italia también ofrece diversos centros y servicios de cuidados de larga duración para ancianos y personas con discapacidad, como residencias de ancianos, residencias asistidas y atención ambulatoria. </a:t>
            </a:r>
            <a:r>
              <a:rPr lang="en-US" sz="2000" dirty="0"/>
              <a:t>Sin embargo, los pacientes con necesidades de cuidados de larga duración reciben predominantemente atención domiciliaria.</a:t>
            </a:r>
            <a:endParaRPr lang="en-US" sz="2000" i="0" dirty="0">
              <a:effectLst/>
            </a:endParaRPr>
          </a:p>
          <a:p>
            <a:pPr algn="l">
              <a:buFont typeface="Wingdings" panose="05000000000000000000" pitchFamily="2" charset="2"/>
              <a:buChar char="§"/>
            </a:pPr>
            <a:r>
              <a:rPr lang="en-US" sz="2000" b="1" i="0" dirty="0">
                <a:effectLst/>
              </a:rPr>
              <a:t>Suministro de medicamentos: </a:t>
            </a:r>
            <a:r>
              <a:rPr lang="en-US" sz="2000" i="0" dirty="0">
                <a:effectLst/>
              </a:rPr>
              <a:t>Los medicamentos son recetados por los médicos de cabecera y dispensados por las farmacias, que ofrecen medicamentos con y sin receta. El coste de los medicamentos está parcialmente cubierto por el Sistema Nacional de Salud para los medicamentos de "Clase A".</a:t>
            </a:r>
          </a:p>
          <a:p>
            <a:pPr marL="0" indent="0" algn="l">
              <a:buNone/>
            </a:pPr>
            <a:r>
              <a:rPr lang="en-US" sz="2000" u="none" strike="noStrike" dirty="0">
                <a:solidFill>
                  <a:srgbClr val="000000"/>
                </a:solidFill>
                <a:latin typeface="Calibri" panose="020F0502020204030204" pitchFamily="34" charset="0"/>
                <a:ea typeface="Calibri" panose="020F0502020204030204" pitchFamily="34" charset="0"/>
                <a:cs typeface="Calibri" panose="020F0502020204030204" pitchFamily="34" charset="0"/>
              </a:rPr>
              <a:t>Más información:</a:t>
            </a:r>
          </a:p>
          <a:p>
            <a:r>
              <a:rPr lang="it-IT" sz="2000" dirty="0">
                <a:hlinkClick r:id="rId3"/>
              </a:rPr>
              <a:t>https://www.salute.gov.it/portale/esenzioni/dettaglioContenutiEsenzioni.jsp?lingua=italiano&amp;id=4674&amp;area=esenzioni&amp;menu=vuoto </a:t>
            </a:r>
          </a:p>
          <a:p>
            <a:pPr algn="l">
              <a:buFont typeface="Wingdings" panose="05000000000000000000" pitchFamily="2" charset="2"/>
              <a:buChar char="§"/>
            </a:pPr>
            <a:endParaRPr lang="en-US" sz="20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2054" name="Picture 6" descr="Rollstuhl, Behinderung, Verletzt">
            <a:extLst>
              <a:ext uri="{FF2B5EF4-FFF2-40B4-BE49-F238E27FC236}">
                <a16:creationId xmlns:a16="http://schemas.microsoft.com/office/drawing/2014/main" id="{904119BD-F2F8-3F99-0559-3A07888247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8630" y="1344864"/>
            <a:ext cx="4646952" cy="3100388"/>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D50DA536-BDF3-2E3F-4D59-981E672914A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32009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526418" y="826295"/>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Derecho de los inmigrantes a utilizar los servicios sanitarios en Italia (1)</a:t>
            </a:r>
          </a:p>
        </p:txBody>
      </p:sp>
      <p:sp>
        <p:nvSpPr>
          <p:cNvPr id="158" name="Google Shape;158;p5"/>
          <p:cNvSpPr txBox="1">
            <a:spLocks noGrp="1"/>
          </p:cNvSpPr>
          <p:nvPr>
            <p:ph idx="1"/>
          </p:nvPr>
        </p:nvSpPr>
        <p:spPr>
          <a:xfrm>
            <a:off x="606779" y="2099678"/>
            <a:ext cx="6412586" cy="4094025"/>
          </a:xfrm>
          <a:prstGeom prst="rect">
            <a:avLst/>
          </a:prstGeom>
          <a:noFill/>
          <a:ln>
            <a:noFill/>
          </a:ln>
        </p:spPr>
        <p:txBody>
          <a:bodyPr spcFirstLastPara="1" wrap="square" lIns="91425" tIns="45700" rIns="91425" bIns="45700" anchor="t" anchorCtr="0">
            <a:noAutofit/>
          </a:bodyPr>
          <a:lstStyle/>
          <a:p>
            <a:pPr marL="88900" indent="0" algn="l">
              <a:buNone/>
            </a:pPr>
            <a:r>
              <a:rPr lang="en-US" sz="2200" b="1" i="0" dirty="0">
                <a:effectLst/>
              </a:rPr>
              <a:t>La asistencia sanitaria a los inmigrantes </a:t>
            </a:r>
            <a:r>
              <a:rPr lang="en-US" sz="2200" b="0" i="0" dirty="0">
                <a:effectLst/>
              </a:rPr>
              <a:t>se basa en su estatus de residencia en el país. </a:t>
            </a:r>
          </a:p>
          <a:p>
            <a:pPr marL="431800" indent="-342900"/>
            <a:r>
              <a:rPr lang="en-US" sz="2200" b="1" i="0" dirty="0">
                <a:effectLst/>
              </a:rPr>
              <a:t>Afiliación </a:t>
            </a:r>
            <a:r>
              <a:rPr lang="en-US" sz="2200" b="1" dirty="0"/>
              <a:t>al </a:t>
            </a:r>
            <a:r>
              <a:rPr lang="en-US" sz="2200" b="1" dirty="0" err="1"/>
              <a:t>Servizio Sanitario </a:t>
            </a:r>
            <a:r>
              <a:rPr lang="en-US" sz="2200" b="1" dirty="0"/>
              <a:t>Nazionale (SSN)</a:t>
            </a:r>
            <a:r>
              <a:rPr lang="en-US" sz="2200" b="1" i="0" dirty="0">
                <a:effectLst/>
              </a:rPr>
              <a:t>: </a:t>
            </a:r>
            <a:r>
              <a:rPr lang="en-US" sz="2200" dirty="0"/>
              <a:t>La inscripción en el SSN es un requisito fundamental para poder hacer uso de sus servicios sanitarios. La inscripción en el SSN tiene la misma duración que el permiso de residencia. Para renovar la inscripción en el SSN hay que presentar una solicitud de renovación de la residencia en el consejo sanitario.</a:t>
            </a:r>
          </a:p>
        </p:txBody>
      </p:sp>
      <p:sp>
        <p:nvSpPr>
          <p:cNvPr id="160" name="Google Shape;160;p5"/>
          <p:cNvSpPr/>
          <p:nvPr/>
        </p:nvSpPr>
        <p:spPr>
          <a:xfrm>
            <a:off x="3052367" y="6479864"/>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9220" name="Picture 4" descr="Kostenlos Mann Mit Zahnärztlicher Untersuchung Stock-Foto">
            <a:extLst>
              <a:ext uri="{FF2B5EF4-FFF2-40B4-BE49-F238E27FC236}">
                <a16:creationId xmlns:a16="http://schemas.microsoft.com/office/drawing/2014/main" id="{F2F0A202-559E-67E8-ADA7-3EB0CB10F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2867" y="2212647"/>
            <a:ext cx="4601588" cy="306772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84C45E25-15E1-D538-54C4-480B36C72CEB}"/>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17166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526418" y="826295"/>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Derecho de los inmigrantes a utilizar los servicios sanitarios en Italia (2)</a:t>
            </a:r>
          </a:p>
        </p:txBody>
      </p:sp>
      <p:sp>
        <p:nvSpPr>
          <p:cNvPr id="158" name="Google Shape;158;p5"/>
          <p:cNvSpPr txBox="1">
            <a:spLocks noGrp="1"/>
          </p:cNvSpPr>
          <p:nvPr>
            <p:ph idx="1"/>
          </p:nvPr>
        </p:nvSpPr>
        <p:spPr>
          <a:xfrm>
            <a:off x="526418" y="1952326"/>
            <a:ext cx="6757201" cy="4094025"/>
          </a:xfrm>
          <a:prstGeom prst="rect">
            <a:avLst/>
          </a:prstGeom>
          <a:noFill/>
          <a:ln>
            <a:noFill/>
          </a:ln>
        </p:spPr>
        <p:txBody>
          <a:bodyPr spcFirstLastPara="1" wrap="square" lIns="91425" tIns="45700" rIns="91425" bIns="45700" anchor="t" anchorCtr="0">
            <a:noAutofit/>
          </a:bodyPr>
          <a:lstStyle/>
          <a:p>
            <a:pPr marL="88900" indent="0">
              <a:buNone/>
            </a:pPr>
            <a:r>
              <a:rPr lang="en-US" sz="2400" dirty="0"/>
              <a:t>Los ciudadanos extracomunitarios que no residan legalmente y sean indigentes tienen derecho a asistencia sanitaria básica y pueden solicitar una </a:t>
            </a:r>
            <a:r>
              <a:rPr lang="en-US" sz="2400" b="1" dirty="0"/>
              <a:t>tarjeta STP.</a:t>
            </a:r>
          </a:p>
          <a:p>
            <a:pPr marL="87313" indent="0">
              <a:buNone/>
            </a:pPr>
            <a:r>
              <a:rPr lang="en-US" dirty="0"/>
              <a:t>Más información: </a:t>
            </a:r>
          </a:p>
          <a:p>
            <a:pPr marL="87313" lvl="0" indent="0" algn="l" rtl="0">
              <a:spcBef>
                <a:spcPts val="0"/>
              </a:spcBef>
              <a:spcAft>
                <a:spcPts val="0"/>
              </a:spcAft>
              <a:buNone/>
            </a:pPr>
            <a:r>
              <a:rPr lang="it-IT" sz="2000" dirty="0">
                <a:hlinkClick r:id="rId3"/>
              </a:rPr>
              <a:t>https://ec.europa.eu/social/main.jsp?catId=1116&amp;langId=en&amp;intPageId=4619 </a:t>
            </a:r>
          </a:p>
          <a:p>
            <a:pPr marL="87313" lvl="0" indent="0" algn="l" rtl="0">
              <a:spcBef>
                <a:spcPts val="0"/>
              </a:spcBef>
              <a:spcAft>
                <a:spcPts val="0"/>
              </a:spcAft>
              <a:buNone/>
            </a:pPr>
            <a:r>
              <a:rPr lang="it-IT" sz="2000" dirty="0">
                <a:hlinkClick r:id="rId4"/>
              </a:rPr>
              <a:t>https://www.pratomigranti.it/en/vivere/salute/iscrizione-ssn/pagina133.html </a:t>
            </a:r>
          </a:p>
          <a:p>
            <a:pPr marL="87313" lvl="0" indent="0" algn="l" rtl="0">
              <a:spcBef>
                <a:spcPts val="0"/>
              </a:spcBef>
              <a:spcAft>
                <a:spcPts val="0"/>
              </a:spcAft>
              <a:buNone/>
            </a:pPr>
            <a:r>
              <a:rPr lang="it-IT" sz="2000" dirty="0">
                <a:hlinkClick r:id="rId5"/>
              </a:rPr>
              <a:t>https://www.salute.gov.it/portale/assistenzaSanitaria/dettaglioContenutiAssistenzaSanitaria.jsp?lingua=italiano&amp;id=1764&amp;area=Assistenza%20sanitaria&amp;menu=vuoto&amp;tab=2 </a:t>
            </a:r>
          </a:p>
          <a:p>
            <a:pPr marL="88900" indent="0">
              <a:buNone/>
            </a:pPr>
            <a:endParaRPr lang="en-US" sz="2400" dirty="0"/>
          </a:p>
          <a:p>
            <a:pPr marL="88900" indent="0" algn="l">
              <a:buNone/>
            </a:pPr>
            <a:endParaRPr lang="en-US" dirty="0"/>
          </a:p>
        </p:txBody>
      </p:sp>
      <p:sp>
        <p:nvSpPr>
          <p:cNvPr id="160" name="Google Shape;160;p5"/>
          <p:cNvSpPr/>
          <p:nvPr/>
        </p:nvSpPr>
        <p:spPr>
          <a:xfrm>
            <a:off x="3418653" y="539334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6"/>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7"/>
              </a:rPr>
              <a:t>Licencia </a:t>
            </a:r>
            <a:r>
              <a:rPr lang="en-US" sz="1200" u="sng" dirty="0" err="1">
                <a:solidFill>
                  <a:schemeClr val="dk1"/>
                </a:solidFill>
                <a:latin typeface="Calibri"/>
                <a:ea typeface="Calibri"/>
                <a:cs typeface="Calibri"/>
                <a:sym typeface="Calibri"/>
                <a:hlinkClick r:id="rId7"/>
              </a:rPr>
              <a:t>Freepik</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84C45E25-15E1-D538-54C4-480B36C72CEB}"/>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pic>
        <p:nvPicPr>
          <p:cNvPr id="2050" name="Picture 2" descr="Vorderansicht Sortiment von medizinischen Stilllebenelementen">
            <a:extLst>
              <a:ext uri="{FF2B5EF4-FFF2-40B4-BE49-F238E27FC236}">
                <a16:creationId xmlns:a16="http://schemas.microsoft.com/office/drawing/2014/main" id="{CE2BBC1A-8E1E-2817-713B-F1C14A9A43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7179" y="2063982"/>
            <a:ext cx="4433562" cy="2953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1786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Servicios sanitarios adicionales para inmigrantes en Italia (1)</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endParaRPr lang="en-US" b="1" i="0" dirty="0">
              <a:effectLst/>
            </a:endParaRPr>
          </a:p>
          <a:p>
            <a:pPr marL="0" indent="0" algn="l">
              <a:buNone/>
            </a:pPr>
            <a:r>
              <a:rPr lang="en-US" b="1" i="0" dirty="0">
                <a:effectLst/>
              </a:rPr>
              <a:t>Asesoramiento y apoyo sanitario: </a:t>
            </a:r>
            <a:r>
              <a:rPr lang="en-US" i="0" dirty="0">
                <a:effectLst/>
              </a:rPr>
              <a:t>Hay varias </a:t>
            </a:r>
            <a:r>
              <a:rPr lang="en-US" i="0" dirty="0" err="1">
                <a:effectLst/>
              </a:rPr>
              <a:t>organizaciones </a:t>
            </a:r>
            <a:r>
              <a:rPr lang="en-US" i="0" dirty="0">
                <a:effectLst/>
              </a:rPr>
              <a:t>sin ánimo de lucro que ofrecen </a:t>
            </a:r>
            <a:r>
              <a:rPr lang="en-US" b="1" i="0" dirty="0">
                <a:effectLst/>
              </a:rPr>
              <a:t>servicios de asesoramiento y apoyo a los inmigrantes en </a:t>
            </a:r>
            <a:r>
              <a:rPr lang="en-US" i="0" dirty="0">
                <a:effectLst/>
              </a:rPr>
              <a:t>relación con su salud. Estas </a:t>
            </a:r>
            <a:r>
              <a:rPr lang="en-US" i="0" dirty="0" err="1">
                <a:effectLst/>
              </a:rPr>
              <a:t>organizaciones </a:t>
            </a:r>
            <a:r>
              <a:rPr lang="en-US" i="0" dirty="0">
                <a:effectLst/>
              </a:rPr>
              <a:t>ayudan a orientarse en el sistema sanitario, encontrar intérpretes y proporcionar información sobre temas de salud.</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8194" name="Picture 2" descr="Kostenlos Mann, Der Schwarzes Poloshirt Und Graue Hosen Trägt, Die Auf Weißem Stuhl Sitzen Stock-Foto">
            <a:extLst>
              <a:ext uri="{FF2B5EF4-FFF2-40B4-BE49-F238E27FC236}">
                <a16:creationId xmlns:a16="http://schemas.microsoft.com/office/drawing/2014/main" id="{1876F63F-A88C-E5C5-2343-8F7DC4B06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1007" y="2436660"/>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4AD79E6B-74FE-4604-C6A6-75C0D86F186C}"/>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41879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Servicios sanitarios adicionales para inmigrantes en Italia (2)</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endParaRPr lang="en-US" sz="2000" b="1" i="0" dirty="0">
              <a:effectLst/>
            </a:endParaRPr>
          </a:p>
          <a:p>
            <a:r>
              <a:rPr lang="en-US" b="1" i="0" dirty="0">
                <a:effectLst/>
              </a:rPr>
              <a:t>Servicios de mediación lingüística y cultural: Para garantizar </a:t>
            </a:r>
            <a:r>
              <a:rPr lang="en-US" i="0" dirty="0">
                <a:effectLst/>
              </a:rPr>
              <a:t>que los inmigrantes puedan comunicarse eficazmente con los profesionales sanitarios, en algunos centros sanitarios públicos se ofrecen servicios de mediación lingüística </a:t>
            </a:r>
            <a:r>
              <a:rPr lang="en-US" dirty="0"/>
              <a:t>y cultural</a:t>
            </a:r>
            <a:r>
              <a:rPr lang="en-US" i="0" dirty="0">
                <a:effectLst/>
              </a:rPr>
              <a:t>. Esto ayuda a superar las barreras lingüísticas y garantiza que los inmigrantes reciban la información médica adecuada</a:t>
            </a:r>
            <a:r>
              <a:rPr lang="en-US" dirty="0">
                <a:solidFill>
                  <a:srgbClr val="000000"/>
                </a:solidFill>
                <a:latin typeface="Calibri" panose="020F0502020204030204" pitchFamily="34" charset="0"/>
                <a:cs typeface="Calibri" panose="020F0502020204030204" pitchFamily="34" charset="0"/>
              </a:rPr>
              <a:t>. </a:t>
            </a:r>
            <a:endParaRPr lang="en-US" i="0" dirty="0">
              <a:effectLst/>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7170" name="Picture 2" descr="Wörterbuch, Sprachen, Lernen">
            <a:extLst>
              <a:ext uri="{FF2B5EF4-FFF2-40B4-BE49-F238E27FC236}">
                <a16:creationId xmlns:a16="http://schemas.microsoft.com/office/drawing/2014/main" id="{4C8D1CDC-EC57-8C51-0BF9-18254E496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137" y="2467106"/>
            <a:ext cx="4745183" cy="266916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D3224A4B-9E31-A465-0AE1-8520EB4F5151}"/>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955847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606779" y="535176"/>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¿Quién tiene derecho a utilizar los servicios sanitarios en Italia?</a:t>
            </a:r>
          </a:p>
        </p:txBody>
      </p:sp>
      <p:sp>
        <p:nvSpPr>
          <p:cNvPr id="158" name="Google Shape;158;p5"/>
          <p:cNvSpPr txBox="1">
            <a:spLocks noGrp="1"/>
          </p:cNvSpPr>
          <p:nvPr>
            <p:ph idx="1"/>
          </p:nvPr>
        </p:nvSpPr>
        <p:spPr>
          <a:xfrm>
            <a:off x="321875" y="1136513"/>
            <a:ext cx="6441891" cy="4865977"/>
          </a:xfrm>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r>
              <a:rPr lang="en-US" b="1" i="0" dirty="0">
                <a:effectLst/>
              </a:rPr>
              <a:t>Atención sanitaria culturalmente sensible: </a:t>
            </a:r>
            <a:r>
              <a:rPr lang="en-US" i="0" dirty="0">
                <a:effectLst/>
              </a:rPr>
              <a:t>Se están haciendo esfuerzos para que la asistencia sanitaria en Italia sea más sensible desde el punto de vista cultural y tenga más en cuenta las necesidades específicas y los antecedentes culturales de la población inmigrante. En este sentido, los servicios de mediación lingüística y cultural y la formación intercultural de los profesionales sanitarios están contribuyendo a crear un entorno más sensible a las diferencias culturales, aunque aún queda mucho por hacer. </a:t>
            </a:r>
          </a:p>
          <a:p>
            <a:pPr marL="0" indent="0" algn="l">
              <a:buNone/>
            </a:pPr>
            <a:r>
              <a:rPr lang="en-US" u="none" strike="noStrike" dirty="0">
                <a:solidFill>
                  <a:srgbClr val="000000"/>
                </a:solidFill>
                <a:latin typeface="Calibri" panose="020F0502020204030204" pitchFamily="34" charset="0"/>
                <a:ea typeface="Calibri" panose="020F0502020204030204" pitchFamily="34" charset="0"/>
                <a:cs typeface="Calibri" panose="020F0502020204030204" pitchFamily="34" charset="0"/>
              </a:rPr>
              <a:t>Más información:</a:t>
            </a:r>
          </a:p>
          <a:p>
            <a:r>
              <a:rPr lang="it-IT" dirty="0">
                <a:hlinkClick r:id="rId3"/>
              </a:rPr>
              <a:t>https://www.ncbi.nlm.nih.gov/pmc/articles/PMC9686168/ </a:t>
            </a:r>
          </a:p>
          <a:p>
            <a:pPr algn="l">
              <a:buFont typeface="Wingdings" panose="05000000000000000000" pitchFamily="2" charset="2"/>
              <a:buChar char="§"/>
            </a:pP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6146" name="Picture 2" descr="Kostenlos Kostenloses Stock Foto zu angestellte im gesundheitssektor, arzt, ausrüstung Stock-Foto">
            <a:extLst>
              <a:ext uri="{FF2B5EF4-FFF2-40B4-BE49-F238E27FC236}">
                <a16:creationId xmlns:a16="http://schemas.microsoft.com/office/drawing/2014/main" id="{2E842846-FD95-9D09-B986-1D3198957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3054" y="1995418"/>
            <a:ext cx="4480796" cy="298719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CB743A49-6A4F-CD6C-EA9C-90D7FD37DB2C}"/>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61558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526418" y="752941"/>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Proveedores públicos y privados de servicios sanitarios</a:t>
            </a:r>
          </a:p>
        </p:txBody>
      </p:sp>
      <p:sp>
        <p:nvSpPr>
          <p:cNvPr id="158" name="Google Shape;158;p5"/>
          <p:cNvSpPr txBox="1">
            <a:spLocks noGrp="1"/>
          </p:cNvSpPr>
          <p:nvPr>
            <p:ph idx="1"/>
          </p:nvPr>
        </p:nvSpPr>
        <p:spPr>
          <a:xfrm>
            <a:off x="526418" y="1553160"/>
            <a:ext cx="6867610" cy="4865977"/>
          </a:xfrm>
          <a:prstGeom prst="rect">
            <a:avLst/>
          </a:prstGeom>
          <a:noFill/>
          <a:ln>
            <a:noFill/>
          </a:ln>
        </p:spPr>
        <p:txBody>
          <a:bodyPr spcFirstLastPara="1" wrap="square" lIns="91425" tIns="45700" rIns="91425" bIns="45700" anchor="t" anchorCtr="0">
            <a:noAutofit/>
          </a:bodyPr>
          <a:lstStyle/>
          <a:p>
            <a:pPr marL="88900" indent="0" fontAlgn="base">
              <a:spcAft>
                <a:spcPts val="600"/>
              </a:spcAft>
              <a:buNone/>
            </a:pPr>
            <a:r>
              <a:rPr lang="en-US" sz="2300" dirty="0">
                <a:solidFill>
                  <a:schemeClr val="tx1"/>
                </a:solidFill>
                <a:latin typeface="Calibri" panose="020F0502020204030204" pitchFamily="34" charset="0"/>
                <a:ea typeface="Calibri" panose="020F0502020204030204" pitchFamily="34" charset="0"/>
                <a:cs typeface="Calibri" panose="020F0502020204030204" pitchFamily="34" charset="0"/>
              </a:rPr>
              <a:t>En Italia, los servicios sanitarios los ofrecen </a:t>
            </a:r>
            <a:r>
              <a:rPr lang="en-US" sz="2300" b="1" dirty="0">
                <a:solidFill>
                  <a:schemeClr val="tx1"/>
                </a:solidFill>
                <a:latin typeface="Calibri" panose="020F0502020204030204" pitchFamily="34" charset="0"/>
                <a:ea typeface="Calibri" panose="020F0502020204030204" pitchFamily="34" charset="0"/>
                <a:cs typeface="Calibri" panose="020F0502020204030204" pitchFamily="34" charset="0"/>
              </a:rPr>
              <a:t>tanto proveedores financiados con fondos públicos como privados</a:t>
            </a:r>
            <a:r>
              <a:rPr lang="en-US" sz="23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88900" indent="0" fontAlgn="base">
              <a:buNone/>
            </a:pPr>
            <a:r>
              <a:rPr lang="en-US" sz="2300" dirty="0">
                <a:solidFill>
                  <a:srgbClr val="000000"/>
                </a:solidFill>
                <a:latin typeface="Calibri" panose="020F0502020204030204" pitchFamily="34" charset="0"/>
                <a:ea typeface="Calibri" panose="020F0502020204030204" pitchFamily="34" charset="0"/>
                <a:cs typeface="Calibri" panose="020F0502020204030204" pitchFamily="34" charset="0"/>
              </a:rPr>
              <a:t>El sistema sanitario público se basa en el sistema del "ticket", mientras que los centros sanitarios privados exigen el pago íntegro por parte de los pacientes.</a:t>
            </a:r>
          </a:p>
          <a:p>
            <a:pPr marL="88900" indent="0" fontAlgn="base">
              <a:buNone/>
            </a:pPr>
            <a:r>
              <a:rPr lang="en-US" sz="2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Dentro del sector privado también existen proveedores privados concertados, en los que los pacientes cobran del SSN. </a:t>
            </a:r>
          </a:p>
          <a:p>
            <a:pPr marL="88900" indent="0" fontAlgn="base">
              <a:buNone/>
            </a:pPr>
            <a:r>
              <a:rPr lang="en-US" sz="2300" dirty="0">
                <a:solidFill>
                  <a:srgbClr val="000000"/>
                </a:solidFill>
                <a:latin typeface="Calibri" panose="020F0502020204030204" pitchFamily="34" charset="0"/>
                <a:ea typeface="Calibri" panose="020F0502020204030204" pitchFamily="34" charset="0"/>
                <a:cs typeface="Calibri" panose="020F0502020204030204" pitchFamily="34" charset="0"/>
              </a:rPr>
              <a:t>Más información:</a:t>
            </a:r>
          </a:p>
          <a:p>
            <a:pPr marL="88900" indent="0" fontAlgn="base">
              <a:buNone/>
            </a:pPr>
            <a:r>
              <a:rPr lang="it-IT" sz="2300" dirty="0">
                <a:hlinkClick r:id="rId3"/>
              </a:rPr>
              <a:t>https://www.ncbi.nlm.nih.gov/pmc/articles/PMC10230335/ </a:t>
            </a:r>
          </a:p>
          <a:p>
            <a:pPr marL="88900" indent="0" fontAlgn="base">
              <a:buNone/>
            </a:pP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160" name="Google Shape;160;p5"/>
          <p:cNvSpPr/>
          <p:nvPr/>
        </p:nvSpPr>
        <p:spPr>
          <a:xfrm>
            <a:off x="3148706" y="6030262"/>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pic>
        <p:nvPicPr>
          <p:cNvPr id="1026" name="Picture 2" descr="Medizin, Herz, Kurve, Verlauf, Anzeige">
            <a:extLst>
              <a:ext uri="{FF2B5EF4-FFF2-40B4-BE49-F238E27FC236}">
                <a16:creationId xmlns:a16="http://schemas.microsoft.com/office/drawing/2014/main" id="{0B2FCC5E-2352-625E-7B10-28A0824362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9878" y="1848799"/>
            <a:ext cx="4394554" cy="292834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279F993C-750E-FD82-9681-F8FFA3C35BEF}"/>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16915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424746" y="503643"/>
            <a:ext cx="11059692" cy="605096"/>
          </a:xfrm>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dirty="0"/>
              <a:t>¿Público o privado? ¿Qué significa eso para usted?</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fontAlgn="base">
              <a:spcAft>
                <a:spcPts val="600"/>
              </a:spcAft>
              <a:buNone/>
            </a:pPr>
            <a:endParaRPr lang="de-DE" sz="20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marL="88900" indent="0" rtl="0" fontAlgn="base">
              <a:spcAft>
                <a:spcPts val="60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4" name="Textfeld 3">
            <a:extLst>
              <a:ext uri="{FF2B5EF4-FFF2-40B4-BE49-F238E27FC236}">
                <a16:creationId xmlns:a16="http://schemas.microsoft.com/office/drawing/2014/main" id="{E62E16F5-61EB-65AE-18EB-8DA56396A322}"/>
              </a:ext>
            </a:extLst>
          </p:cNvPr>
          <p:cNvSpPr txBox="1"/>
          <p:nvPr/>
        </p:nvSpPr>
        <p:spPr>
          <a:xfrm>
            <a:off x="424746" y="1308828"/>
            <a:ext cx="6961574" cy="5047536"/>
          </a:xfrm>
          <a:prstGeom prst="rect">
            <a:avLst/>
          </a:prstGeom>
          <a:noFill/>
        </p:spPr>
        <p:txBody>
          <a:bodyPr wrap="square">
            <a:spAutoFit/>
          </a:bodyPr>
          <a:lstStyle/>
          <a:p>
            <a:pPr marL="88900" indent="0" fontAlgn="base">
              <a:spcAft>
                <a:spcPts val="600"/>
              </a:spcAft>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El SSN </a:t>
            </a:r>
            <a:r>
              <a:rPr lang="en-US" sz="2400" dirty="0">
                <a:latin typeface="Calibri" panose="020F0502020204030204" pitchFamily="34" charset="0"/>
                <a:ea typeface="Calibri" panose="020F0502020204030204" pitchFamily="34" charset="0"/>
                <a:cs typeface="Calibri" panose="020F0502020204030204" pitchFamily="34" charset="0"/>
              </a:rPr>
              <a:t>cubre a todos los residentes legales en Italia y garantiza el acceso </a:t>
            </a:r>
            <a:r>
              <a:rPr lang="en-US" sz="2400" dirty="0"/>
              <a:t>a los servicios urgentes y esenciales también a los inmigrantes en situación irregular. Las personas que no estén inscritas en el SSN tendrán que pagar íntegramente el coste de la asistencia sanitaria que reciban.</a:t>
            </a:r>
          </a:p>
          <a:p>
            <a:pPr marL="88900" indent="0" fontAlgn="base">
              <a:spcAft>
                <a:spcPts val="600"/>
              </a:spcAft>
              <a:buNone/>
            </a:pPr>
            <a:endParaRPr lang="en-US" sz="2400" dirty="0"/>
          </a:p>
          <a:p>
            <a:pPr marL="88900" indent="0" fontAlgn="base">
              <a:spcAft>
                <a:spcPts val="600"/>
              </a:spcAft>
              <a:buNone/>
            </a:pPr>
            <a:r>
              <a:rPr lang="en-US" sz="2400" dirty="0">
                <a:latin typeface="Calibri" panose="020F0502020204030204" pitchFamily="34" charset="0"/>
                <a:ea typeface="Calibri" panose="020F0502020204030204" pitchFamily="34" charset="0"/>
                <a:cs typeface="Calibri" panose="020F0502020204030204" pitchFamily="34" charset="0"/>
              </a:rPr>
              <a:t>Los abonados al SSN que reciben asistencia sanitaria pública, incluso a través de proveedores privados concertados, pueden tener que pagar una cuota (ticket) en función de sus ingresos. Por el contrario, en el caso de la asistencia sanitaria totalmente privada, el paciente paga el precio íntegro (caro).</a:t>
            </a:r>
          </a:p>
        </p:txBody>
      </p:sp>
      <p:pic>
        <p:nvPicPr>
          <p:cNvPr id="2050" name="Picture 2" descr="Herz, Kurve, Verlauf, Anzeige, Arzt">
            <a:extLst>
              <a:ext uri="{FF2B5EF4-FFF2-40B4-BE49-F238E27FC236}">
                <a16:creationId xmlns:a16="http://schemas.microsoft.com/office/drawing/2014/main" id="{5DFA23EA-6A22-9449-C553-5F97BD34D7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8780" y="1617924"/>
            <a:ext cx="4595567" cy="2757340"/>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836ED157-1A07-F636-53C5-6C6792B7C431}"/>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01995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E2D38E87-33DB-46E9-933D-FDECBD945692}"/>
              </a:ext>
            </a:extLst>
          </p:cNvPr>
          <p:cNvSpPr>
            <a:spLocks noGrp="1"/>
          </p:cNvSpPr>
          <p:nvPr>
            <p:ph type="title"/>
          </p:nvPr>
        </p:nvSpPr>
        <p:spPr/>
        <p:txBody>
          <a:bodyPr anchor="b">
            <a:normAutofit/>
          </a:bodyPr>
          <a:lstStyle/>
          <a:p>
            <a:r>
              <a:rPr lang="en-US" sz="5400" dirty="0"/>
              <a:t>Sesión didáctica:  Contenido</a:t>
            </a:r>
            <a:endParaRPr lang="el-GR" sz="5400" dirty="0"/>
          </a:p>
        </p:txBody>
      </p:sp>
      <p:pic>
        <p:nvPicPr>
          <p:cNvPr id="18" name="Εικόνα 17">
            <a:extLst>
              <a:ext uri="{FF2B5EF4-FFF2-40B4-BE49-F238E27FC236}">
                <a16:creationId xmlns:a16="http://schemas.microsoft.com/office/drawing/2014/main" id="{3AE1B409-01AB-8B54-F592-C862F4DA8564}"/>
              </a:ext>
            </a:extLst>
          </p:cNvPr>
          <p:cNvPicPr>
            <a:picLocks noChangeAspect="1"/>
          </p:cNvPicPr>
          <p:nvPr/>
        </p:nvPicPr>
        <p:blipFill rotWithShape="1">
          <a:blip r:embed="rId3"/>
          <a:srcRect b="59835"/>
          <a:stretch/>
        </p:blipFill>
        <p:spPr>
          <a:xfrm rot="10800000">
            <a:off x="-8250" y="-4107"/>
            <a:ext cx="12191695" cy="349261"/>
          </a:xfrm>
          <a:prstGeom prst="rect">
            <a:avLst/>
          </a:prstGeom>
        </p:spPr>
      </p:pic>
      <p:sp>
        <p:nvSpPr>
          <p:cNvPr id="4" name="TextBox 3">
            <a:extLst>
              <a:ext uri="{FF2B5EF4-FFF2-40B4-BE49-F238E27FC236}">
                <a16:creationId xmlns:a16="http://schemas.microsoft.com/office/drawing/2014/main" id="{5E00FF1A-B048-1782-B343-A99D04F3B146}"/>
              </a:ext>
            </a:extLst>
          </p:cNvPr>
          <p:cNvSpPr txBox="1"/>
          <p:nvPr/>
        </p:nvSpPr>
        <p:spPr>
          <a:xfrm>
            <a:off x="1512006" y="2196661"/>
            <a:ext cx="4431594" cy="461665"/>
          </a:xfrm>
          <a:prstGeom prst="rect">
            <a:avLst/>
          </a:prstGeom>
          <a:solidFill>
            <a:srgbClr val="DDE0E5"/>
          </a:solidFill>
        </p:spPr>
        <p:txBody>
          <a:bodyPr wrap="square">
            <a:spAutoFit/>
          </a:bodyPr>
          <a:lstStyle/>
          <a:p>
            <a:pPr lvl="0"/>
            <a:r>
              <a:rPr lang="en-US" sz="2400" dirty="0"/>
              <a:t>1. </a:t>
            </a:r>
            <a:r>
              <a:rPr lang="en-US" sz="2400" dirty="0">
                <a:hlinkClick r:id="rId4" action="ppaction://hlinksldjump"/>
              </a:rPr>
              <a:t>Introducción</a:t>
            </a:r>
            <a:endParaRPr lang="el-GR" sz="2400" dirty="0"/>
          </a:p>
        </p:txBody>
      </p:sp>
      <p:sp>
        <p:nvSpPr>
          <p:cNvPr id="9" name="TextBox 8">
            <a:extLst>
              <a:ext uri="{FF2B5EF4-FFF2-40B4-BE49-F238E27FC236}">
                <a16:creationId xmlns:a16="http://schemas.microsoft.com/office/drawing/2014/main" id="{B254F5AA-F28C-4567-C48D-9FB27EBEFD95}"/>
              </a:ext>
            </a:extLst>
          </p:cNvPr>
          <p:cNvSpPr txBox="1"/>
          <p:nvPr/>
        </p:nvSpPr>
        <p:spPr>
          <a:xfrm>
            <a:off x="1488397" y="2798990"/>
            <a:ext cx="4683804" cy="461665"/>
          </a:xfrm>
          <a:prstGeom prst="rect">
            <a:avLst/>
          </a:prstGeom>
          <a:solidFill>
            <a:srgbClr val="DDE0E5"/>
          </a:solidFill>
        </p:spPr>
        <p:txBody>
          <a:bodyPr wrap="square">
            <a:spAutoFit/>
          </a:bodyPr>
          <a:lstStyle/>
          <a:p>
            <a:pPr lvl="0"/>
            <a:r>
              <a:rPr lang="en-US" sz="2400" dirty="0">
                <a:solidFill>
                  <a:schemeClr val="tx1"/>
                </a:solidFill>
                <a:effectLst/>
              </a:rPr>
              <a:t>2. </a:t>
            </a:r>
            <a:r>
              <a:rPr lang="en-US" sz="2400" dirty="0">
                <a:solidFill>
                  <a:schemeClr val="tx1"/>
                </a:solidFill>
                <a:effectLst/>
                <a:hlinkClick r:id="rId5" action="ppaction://hlinksldjump"/>
              </a:rPr>
              <a:t>¿Qué son los servicios sanitarios? </a:t>
            </a:r>
            <a:endParaRPr lang="el-GR" sz="2400" dirty="0">
              <a:solidFill>
                <a:schemeClr val="tx1"/>
              </a:solidFill>
              <a:effectLst/>
            </a:endParaRPr>
          </a:p>
        </p:txBody>
      </p:sp>
      <p:sp>
        <p:nvSpPr>
          <p:cNvPr id="11" name="TextBox 10">
            <a:extLst>
              <a:ext uri="{FF2B5EF4-FFF2-40B4-BE49-F238E27FC236}">
                <a16:creationId xmlns:a16="http://schemas.microsoft.com/office/drawing/2014/main" id="{4DE36EF5-3CFD-546C-4EFD-1D524728CCA2}"/>
              </a:ext>
            </a:extLst>
          </p:cNvPr>
          <p:cNvSpPr txBox="1"/>
          <p:nvPr/>
        </p:nvSpPr>
        <p:spPr>
          <a:xfrm>
            <a:off x="1488396" y="3505963"/>
            <a:ext cx="7330484" cy="461665"/>
          </a:xfrm>
          <a:prstGeom prst="rect">
            <a:avLst/>
          </a:prstGeom>
          <a:solidFill>
            <a:srgbClr val="DDE0E5"/>
          </a:solidFill>
        </p:spPr>
        <p:txBody>
          <a:bodyPr wrap="square">
            <a:spAutoFit/>
          </a:bodyPr>
          <a:lstStyle/>
          <a:p>
            <a:pPr lvl="0"/>
            <a:r>
              <a:rPr lang="en-US" sz="2400" dirty="0">
                <a:solidFill>
                  <a:schemeClr val="tx1"/>
                </a:solidFill>
                <a:effectLst/>
              </a:rPr>
              <a:t>3. </a:t>
            </a:r>
            <a:r>
              <a:rPr lang="en-US" sz="2400" dirty="0">
                <a:solidFill>
                  <a:schemeClr val="tx1"/>
                </a:solidFill>
                <a:effectLst/>
                <a:hlinkClick r:id="rId6" action="ppaction://hlinksldjump"/>
              </a:rPr>
              <a:t>¿Qué son las aplicaciones de servicios sanitarios?</a:t>
            </a:r>
            <a:endParaRPr lang="el-GR" sz="2400" dirty="0"/>
          </a:p>
        </p:txBody>
      </p:sp>
    </p:spTree>
    <p:extLst>
      <p:ext uri="{BB962C8B-B14F-4D97-AF65-F5344CB8AC3E}">
        <p14:creationId xmlns:p14="http://schemas.microsoft.com/office/powerpoint/2010/main" val="8110856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526418" y="754883"/>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¿Cuáles son las ventajas de los servicios sanitarios para las distintas personas?</a:t>
            </a:r>
          </a:p>
        </p:txBody>
      </p:sp>
      <p:sp>
        <p:nvSpPr>
          <p:cNvPr id="158" name="Google Shape;158;p5"/>
          <p:cNvSpPr txBox="1">
            <a:spLocks noGrp="1"/>
          </p:cNvSpPr>
          <p:nvPr>
            <p:ph idx="1"/>
          </p:nvPr>
        </p:nvSpPr>
        <p:spPr>
          <a:xfrm>
            <a:off x="526418" y="1400760"/>
            <a:ext cx="6744715" cy="4865977"/>
          </a:xfrm>
          <a:prstGeom prst="rect">
            <a:avLst/>
          </a:prstGeom>
          <a:noFill/>
          <a:ln>
            <a:noFill/>
          </a:ln>
        </p:spPr>
        <p:txBody>
          <a:bodyPr spcFirstLastPara="1" wrap="square" lIns="91425" tIns="45700" rIns="91425" bIns="45700" anchor="t" anchorCtr="0">
            <a:noAutofit/>
          </a:bodyPr>
          <a:lstStyle/>
          <a:p>
            <a:pPr marL="88900" indent="0" fontAlgn="base">
              <a:buNone/>
            </a:pPr>
            <a:r>
              <a:rPr lang="en-US" sz="2000" dirty="0"/>
              <a:t>La inscripción en el </a:t>
            </a:r>
            <a:r>
              <a:rPr lang="en-US" sz="2000" dirty="0" err="1"/>
              <a:t>Servizio Sanitario </a:t>
            </a:r>
            <a:r>
              <a:rPr lang="en-US" sz="2000" dirty="0"/>
              <a:t>Nazionale (SSN) es </a:t>
            </a:r>
            <a:r>
              <a:rPr lang="en-US" sz="2000" b="1" dirty="0"/>
              <a:t>gratuita</a:t>
            </a:r>
            <a:r>
              <a:rPr lang="en-US" sz="2000" dirty="0"/>
              <a:t>. Los extranjeros inscritos regularmente en el SSN tienen derecho, al igual que los ciudadanos italianos, a exenciones del ticket en función de sus ingresos, situación laboral o condición específica (por ejemplo, embarazo o enfermedades concretas).</a:t>
            </a:r>
          </a:p>
          <a:p>
            <a:pPr marL="88900" indent="0" fontAlgn="base">
              <a:buNone/>
            </a:pPr>
            <a:r>
              <a:rPr lang="en-US" sz="2000" dirty="0">
                <a:solidFill>
                  <a:srgbClr val="000000"/>
                </a:solidFill>
                <a:ea typeface="Calibri" panose="020F0502020204030204" pitchFamily="34" charset="0"/>
                <a:cs typeface="Calibri" panose="020F0502020204030204" pitchFamily="34" charset="0"/>
              </a:rPr>
              <a:t>Las personas </a:t>
            </a:r>
            <a:r>
              <a:rPr lang="en-US" sz="2000" b="0" i="0" u="none" strike="noStrike" dirty="0">
                <a:solidFill>
                  <a:srgbClr val="000000"/>
                </a:solidFill>
                <a:effectLst/>
                <a:ea typeface="Calibri" panose="020F0502020204030204" pitchFamily="34" charset="0"/>
                <a:cs typeface="Calibri" panose="020F0502020204030204" pitchFamily="34" charset="0"/>
              </a:rPr>
              <a:t>con bajos ingresos </a:t>
            </a:r>
            <a:r>
              <a:rPr lang="en-US" sz="2000" dirty="0">
                <a:solidFill>
                  <a:srgbClr val="000000"/>
                </a:solidFill>
                <a:ea typeface="Calibri" panose="020F0502020204030204" pitchFamily="34" charset="0"/>
                <a:cs typeface="Calibri" panose="020F0502020204030204" pitchFamily="34" charset="0"/>
              </a:rPr>
              <a:t>o desempleadas </a:t>
            </a:r>
            <a:r>
              <a:rPr lang="en-US" sz="2000" dirty="0"/>
              <a:t>pueden acogerse al código de exención E2 (para</a:t>
            </a:r>
            <a:r>
              <a:rPr lang="en-US" sz="2000" dirty="0" err="1"/>
              <a:t> ucranianos </a:t>
            </a:r>
            <a:r>
              <a:rPr lang="en-US" sz="2000" dirty="0"/>
              <a:t>desempleados titulares de un permiso de residencia X22).</a:t>
            </a:r>
          </a:p>
          <a:p>
            <a:pPr marL="88900" indent="0" fontAlgn="base">
              <a:buNone/>
            </a:pPr>
            <a:r>
              <a:rPr lang="en-US" sz="2000" b="1" dirty="0"/>
              <a:t>Los solicitantes de asilo </a:t>
            </a:r>
            <a:r>
              <a:rPr lang="en-US" sz="2000" dirty="0"/>
              <a:t>también pueden acogerse a una exención.</a:t>
            </a:r>
          </a:p>
          <a:p>
            <a:pPr marL="88900" indent="0" fontAlgn="base">
              <a:buNone/>
            </a:pPr>
            <a:r>
              <a:rPr lang="en-US" sz="2000" dirty="0"/>
              <a:t>Más información:</a:t>
            </a:r>
          </a:p>
          <a:p>
            <a:pPr marL="88900" indent="0" fontAlgn="base">
              <a:buNone/>
            </a:pPr>
            <a:r>
              <a:rPr lang="it-IT" sz="2000" dirty="0">
                <a:hlinkClick r:id="rId3"/>
              </a:rPr>
              <a:t>https://italy.refugee.info/en-us/articles/5388954753175 </a:t>
            </a:r>
          </a:p>
          <a:p>
            <a:pPr marL="88900" indent="0" fontAlgn="base">
              <a:buNone/>
            </a:pPr>
            <a:endPar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12290" name="Picture 2" descr="Fußball, Laufen, Sport, Football, Feld">
            <a:extLst>
              <a:ext uri="{FF2B5EF4-FFF2-40B4-BE49-F238E27FC236}">
                <a16:creationId xmlns:a16="http://schemas.microsoft.com/office/drawing/2014/main" id="{46FF01C0-68EF-BBAC-910C-4E1830C53C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5997" y="1628962"/>
            <a:ext cx="4451138" cy="2969744"/>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A0F1A1FF-BFC2-2CB3-67EB-75867A49BA66}"/>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67780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3692B6A8-5B34-11D6-10B3-2238183587D8}"/>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589A3F6F-C589-BD78-FB2A-9135FB507C5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están </a:t>
            </a:r>
            <a:r>
              <a:rPr lang="en-US" dirty="0" err="1"/>
              <a:t>organizados los </a:t>
            </a:r>
            <a:r>
              <a:rPr lang="en-US" dirty="0"/>
              <a:t>servicios sanitarios en Grecia?</a:t>
            </a:r>
          </a:p>
        </p:txBody>
      </p:sp>
      <p:sp>
        <p:nvSpPr>
          <p:cNvPr id="162" name="Google Shape;162;p5">
            <a:extLst>
              <a:ext uri="{FF2B5EF4-FFF2-40B4-BE49-F238E27FC236}">
                <a16:creationId xmlns:a16="http://schemas.microsoft.com/office/drawing/2014/main" id="{53C37FE0-444C-8EBC-F66D-504636278550}"/>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D7A80D4E-5082-47C4-6F74-DD9CB7601C93}"/>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4BD1E28E-8FAB-F8D0-8ADF-306911C24290}"/>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pic>
        <p:nvPicPr>
          <p:cNvPr id="4098" name="Picture 2" descr="Griechenland, Küste, Kreta, Inseln">
            <a:extLst>
              <a:ext uri="{FF2B5EF4-FFF2-40B4-BE49-F238E27FC236}">
                <a16:creationId xmlns:a16="http://schemas.microsoft.com/office/drawing/2014/main" id="{9B9468A4-4753-5C0A-987F-13D4C7982E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762990"/>
            <a:ext cx="4714009" cy="4714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0129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CC745288-9F7A-0CE1-A308-7769006659E3}"/>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A19D0BA7-F177-352A-91D4-69A0AC64B2D6}"/>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¿Qué son los servicios sanitarios en Grecia?</a:t>
            </a:r>
          </a:p>
        </p:txBody>
      </p:sp>
      <p:sp>
        <p:nvSpPr>
          <p:cNvPr id="4" name="Inhaltsplatzhalter 3">
            <a:extLst>
              <a:ext uri="{FF2B5EF4-FFF2-40B4-BE49-F238E27FC236}">
                <a16:creationId xmlns:a16="http://schemas.microsoft.com/office/drawing/2014/main" id="{4E7C4024-7F07-6489-7442-52FC1A6A9DAD}"/>
              </a:ext>
            </a:extLst>
          </p:cNvPr>
          <p:cNvSpPr>
            <a:spLocks noGrp="1"/>
          </p:cNvSpPr>
          <p:nvPr>
            <p:ph idx="1"/>
          </p:nvPr>
        </p:nvSpPr>
        <p:spPr>
          <a:xfrm>
            <a:off x="566153" y="1713610"/>
            <a:ext cx="11059693" cy="3941326"/>
          </a:xfrm>
        </p:spPr>
        <p:txBody>
          <a:bodyPr>
            <a:normAutofit fontScale="92500" lnSpcReduction="10000"/>
          </a:bodyPr>
          <a:lstStyle/>
          <a:p>
            <a:pPr marL="0" indent="0" algn="just">
              <a:lnSpc>
                <a:spcPct val="100000"/>
              </a:lnSpc>
              <a:spcBef>
                <a:spcPts val="0"/>
              </a:spcBef>
              <a:buSzPts val="2000"/>
              <a:buNone/>
            </a:pPr>
            <a:r>
              <a:rPr lang="en-US" sz="2400" dirty="0"/>
              <a:t>El sistema sanitario griego es de tipo mixto:</a:t>
            </a:r>
          </a:p>
          <a:p>
            <a:pPr marL="342900" indent="-342900" algn="just">
              <a:lnSpc>
                <a:spcPct val="100000"/>
              </a:lnSpc>
              <a:spcBef>
                <a:spcPts val="0"/>
              </a:spcBef>
              <a:buSzPts val="2000"/>
            </a:pPr>
            <a:endParaRPr lang="en-US" sz="2400" dirty="0"/>
          </a:p>
          <a:p>
            <a:pPr marL="342900" indent="-342900" algn="just">
              <a:lnSpc>
                <a:spcPct val="100000"/>
              </a:lnSpc>
              <a:spcBef>
                <a:spcPts val="0"/>
              </a:spcBef>
              <a:buSzPts val="2000"/>
            </a:pPr>
            <a:r>
              <a:rPr lang="en-US" sz="2400" dirty="0"/>
              <a:t>Seguro nacional de enfermedad (EFKA-EOPYY)</a:t>
            </a:r>
          </a:p>
          <a:p>
            <a:pPr marL="342900" indent="-342900" algn="just">
              <a:lnSpc>
                <a:spcPct val="100000"/>
              </a:lnSpc>
              <a:spcBef>
                <a:spcPts val="0"/>
              </a:spcBef>
              <a:buSzPts val="2000"/>
            </a:pPr>
            <a:endParaRPr lang="en-US" sz="2400" dirty="0"/>
          </a:p>
          <a:p>
            <a:pPr marL="342900" indent="-342900" algn="just">
              <a:lnSpc>
                <a:spcPct val="100000"/>
              </a:lnSpc>
              <a:spcBef>
                <a:spcPts val="0"/>
              </a:spcBef>
              <a:buSzPts val="2000"/>
            </a:pPr>
            <a:r>
              <a:rPr lang="en-US" sz="2400" dirty="0"/>
              <a:t>Sistema sanitario público</a:t>
            </a:r>
          </a:p>
          <a:p>
            <a:pPr marL="342900" indent="-342900" algn="just">
              <a:lnSpc>
                <a:spcPct val="100000"/>
              </a:lnSpc>
              <a:spcBef>
                <a:spcPts val="0"/>
              </a:spcBef>
              <a:buSzPts val="2000"/>
            </a:pPr>
            <a:endParaRPr lang="en-US" sz="2400" dirty="0"/>
          </a:p>
          <a:p>
            <a:pPr marL="342900" indent="-342900" algn="just">
              <a:lnSpc>
                <a:spcPct val="100000"/>
              </a:lnSpc>
              <a:spcBef>
                <a:spcPts val="0"/>
              </a:spcBef>
              <a:buSzPts val="2000"/>
            </a:pPr>
            <a:r>
              <a:rPr lang="en-US" sz="2400" dirty="0"/>
              <a:t>Sistema sanitario privado</a:t>
            </a:r>
          </a:p>
          <a:p>
            <a:pPr marL="342900" indent="-342900" algn="just">
              <a:lnSpc>
                <a:spcPct val="100000"/>
              </a:lnSpc>
              <a:spcBef>
                <a:spcPts val="0"/>
              </a:spcBef>
              <a:buSzPts val="2000"/>
            </a:pPr>
            <a:endParaRPr lang="en-US" sz="2400" dirty="0"/>
          </a:p>
          <a:p>
            <a:pPr marL="0" indent="0" algn="just">
              <a:lnSpc>
                <a:spcPct val="100000"/>
              </a:lnSpc>
              <a:spcBef>
                <a:spcPts val="0"/>
              </a:spcBef>
              <a:buSzPts val="2000"/>
              <a:buNone/>
            </a:pPr>
            <a:r>
              <a:rPr lang="en-US" sz="2400" dirty="0"/>
              <a:t>Aquí encontrará una descripción completa del sistema sanitario:</a:t>
            </a:r>
          </a:p>
          <a:p>
            <a:pPr marL="0" indent="0" algn="just">
              <a:lnSpc>
                <a:spcPct val="100000"/>
              </a:lnSpc>
              <a:spcBef>
                <a:spcPts val="0"/>
              </a:spcBef>
              <a:buSzPts val="2000"/>
              <a:buNone/>
            </a:pPr>
            <a:r>
              <a:rPr lang="en-US" sz="2400" dirty="0">
                <a:hlinkClick r:id="rId3"/>
              </a:rPr>
              <a:t>https://ec.europa.eu/health/system/files/2017-12/chp_gr_greece_0.pdf </a:t>
            </a:r>
            <a:r>
              <a:rPr lang="en-US" sz="2400" dirty="0"/>
              <a:t>(en griego)</a:t>
            </a:r>
          </a:p>
          <a:p>
            <a:pPr marL="0" indent="0">
              <a:buNone/>
            </a:pPr>
            <a:endParaRPr lang="de-DE" dirty="0"/>
          </a:p>
          <a:p>
            <a:pPr marL="0" indent="0">
              <a:buNone/>
            </a:pPr>
            <a:endParaRPr lang="de-DE" dirty="0"/>
          </a:p>
        </p:txBody>
      </p:sp>
      <p:sp>
        <p:nvSpPr>
          <p:cNvPr id="162" name="Google Shape;162;p5">
            <a:extLst>
              <a:ext uri="{FF2B5EF4-FFF2-40B4-BE49-F238E27FC236}">
                <a16:creationId xmlns:a16="http://schemas.microsoft.com/office/drawing/2014/main" id="{72148585-9959-6918-9551-F1456DAD33B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5ADAA01E-1AD4-8AD7-2B20-3F9CA0313B9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F210E7FD-DBCA-7FC4-35ED-4F513EFDF21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
        <p:nvSpPr>
          <p:cNvPr id="2" name="Google Shape;160;p5">
            <a:extLst>
              <a:ext uri="{FF2B5EF4-FFF2-40B4-BE49-F238E27FC236}">
                <a16:creationId xmlns:a16="http://schemas.microsoft.com/office/drawing/2014/main" id="{A821F44F-EAA4-E050-F02B-AF30FCFB515A}"/>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pic>
        <p:nvPicPr>
          <p:cNvPr id="1026" name="Picture 2" descr="Free hospital building  illustration">
            <a:extLst>
              <a:ext uri="{FF2B5EF4-FFF2-40B4-BE49-F238E27FC236}">
                <a16:creationId xmlns:a16="http://schemas.microsoft.com/office/drawing/2014/main" id="{5D9E2249-FCD2-67E3-0630-E3931DFBA3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7408" y="1022150"/>
            <a:ext cx="2755489" cy="3776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6505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3BC118-3876-40A8-A83A-FC0351278CC3}"/>
              </a:ext>
            </a:extLst>
          </p:cNvPr>
          <p:cNvSpPr>
            <a:spLocks noGrp="1"/>
          </p:cNvSpPr>
          <p:nvPr>
            <p:ph type="title"/>
          </p:nvPr>
        </p:nvSpPr>
        <p:spPr/>
        <p:txBody>
          <a:bodyPr/>
          <a:lstStyle/>
          <a:p>
            <a:r>
              <a:rPr lang="en-US" dirty="0"/>
              <a:t>Seguro nacional de enfermedad</a:t>
            </a:r>
            <a:endParaRPr lang="el-GR" dirty="0"/>
          </a:p>
        </p:txBody>
      </p:sp>
      <p:sp>
        <p:nvSpPr>
          <p:cNvPr id="3" name="Θέση περιεχομένου 2">
            <a:extLst>
              <a:ext uri="{FF2B5EF4-FFF2-40B4-BE49-F238E27FC236}">
                <a16:creationId xmlns:a16="http://schemas.microsoft.com/office/drawing/2014/main" id="{762D4B99-D95E-47EF-99E2-AD5EBC4572F1}"/>
              </a:ext>
            </a:extLst>
          </p:cNvPr>
          <p:cNvSpPr>
            <a:spLocks noGrp="1"/>
          </p:cNvSpPr>
          <p:nvPr>
            <p:ph idx="1"/>
          </p:nvPr>
        </p:nvSpPr>
        <p:spPr>
          <a:xfrm>
            <a:off x="566154" y="1808162"/>
            <a:ext cx="6031716" cy="4109807"/>
          </a:xfrm>
        </p:spPr>
        <p:txBody>
          <a:bodyPr/>
          <a:lstStyle/>
          <a:p>
            <a:pPr marL="95250" lvl="1" indent="0" algn="just">
              <a:lnSpc>
                <a:spcPct val="100000"/>
              </a:lnSpc>
              <a:spcAft>
                <a:spcPts val="600"/>
              </a:spcAft>
              <a:buSzPct val="70000"/>
              <a:buNone/>
            </a:pPr>
            <a:r>
              <a:rPr lang="en-US" sz="2400" dirty="0"/>
              <a:t>El instituto responsable del Seguro Nacional de Enfermedad griego es </a:t>
            </a:r>
            <a:r>
              <a:rPr lang="en-US" sz="2400" dirty="0">
                <a:hlinkClick r:id="rId3"/>
              </a:rPr>
              <a:t>el EFKA</a:t>
            </a:r>
            <a:endParaRPr lang="en-US" sz="2400" dirty="0"/>
          </a:p>
          <a:p>
            <a:pPr marL="355600" lvl="1" indent="-260350" algn="just">
              <a:lnSpc>
                <a:spcPct val="100000"/>
              </a:lnSpc>
              <a:spcAft>
                <a:spcPts val="600"/>
              </a:spcAft>
              <a:buSzPct val="70000"/>
              <a:buFont typeface="Wingdings" panose="05000000000000000000" pitchFamily="2" charset="2"/>
              <a:buChar char="§"/>
            </a:pPr>
            <a:r>
              <a:rPr lang="en-US" sz="2400" dirty="0"/>
              <a:t>Direcciones de seguros sanitarios para los trabajadores y sus familiares</a:t>
            </a:r>
          </a:p>
          <a:p>
            <a:pPr marL="355600" lvl="1" indent="-260350" algn="just">
              <a:lnSpc>
                <a:spcPct val="100000"/>
              </a:lnSpc>
              <a:spcAft>
                <a:spcPts val="600"/>
              </a:spcAft>
              <a:buSzPct val="70000"/>
              <a:buFont typeface="Wingdings" panose="05000000000000000000" pitchFamily="2" charset="2"/>
              <a:buChar char="§"/>
            </a:pPr>
            <a:r>
              <a:rPr lang="en-US" sz="2400" dirty="0"/>
              <a:t>AMKA: número único individual de </a:t>
            </a:r>
            <a:r>
              <a:rPr lang="en-US" sz="2400" b="1" dirty="0"/>
              <a:t>la seguridad social </a:t>
            </a:r>
          </a:p>
          <a:p>
            <a:pPr marL="355600" lvl="1" indent="-260350" algn="just">
              <a:lnSpc>
                <a:spcPct val="100000"/>
              </a:lnSpc>
              <a:spcAft>
                <a:spcPts val="600"/>
              </a:spcAft>
              <a:buSzPct val="70000"/>
              <a:buFont typeface="Wingdings" panose="05000000000000000000" pitchFamily="2" charset="2"/>
              <a:buChar char="§"/>
            </a:pPr>
            <a:r>
              <a:rPr lang="en-US" sz="2400" dirty="0"/>
              <a:t>o PAAYPA: </a:t>
            </a:r>
            <a:r>
              <a:rPr lang="en-US" sz="2400" b="1" dirty="0"/>
              <a:t>número de seguridad social temporal para solicitantes de asilo </a:t>
            </a:r>
            <a:r>
              <a:rPr lang="en-US" sz="2400" dirty="0"/>
              <a:t>(que también les permite trabajar).</a:t>
            </a:r>
            <a:endParaRPr lang="el-GR" sz="2400" dirty="0"/>
          </a:p>
        </p:txBody>
      </p:sp>
      <p:pic>
        <p:nvPicPr>
          <p:cNvPr id="4098" name="Picture 2" descr="Top-Ansicht Krankenversicherung Form und Puls-Messgerät mit Stethoskop auf Holzuntergrund.dokument oder Anwendung auf Clip Board.flat legen und kopieren space.medical und Versicherungskonzept.">
            <a:extLst>
              <a:ext uri="{FF2B5EF4-FFF2-40B4-BE49-F238E27FC236}">
                <a16:creationId xmlns:a16="http://schemas.microsoft.com/office/drawing/2014/main" id="{CE57B564-DB7A-4681-6EFC-372D0C95FE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3202" y="1989680"/>
            <a:ext cx="4321410" cy="287863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8BC9A5F2-0BD4-D41C-B588-41CB6C94AFC5}"/>
              </a:ext>
            </a:extLst>
          </p:cNvPr>
          <p:cNvSpPr txBox="1"/>
          <p:nvPr/>
        </p:nvSpPr>
        <p:spPr>
          <a:xfrm>
            <a:off x="5380312" y="5911675"/>
            <a:ext cx="6124902" cy="276999"/>
          </a:xfrm>
          <a:prstGeom prst="rect">
            <a:avLst/>
          </a:prstGeom>
          <a:noFill/>
        </p:spPr>
        <p:txBody>
          <a:bodyPr wrap="square">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5"/>
              </a:rPr>
              <a:t>Fuente</a:t>
            </a:r>
            <a:r>
              <a:rPr lang="en-US" sz="1200" dirty="0">
                <a:solidFill>
                  <a:schemeClr val="dk1"/>
                </a:solidFill>
                <a:latin typeface="Calibri"/>
                <a:ea typeface="Calibri"/>
                <a:cs typeface="Calibri"/>
                <a:sym typeface="Calibri"/>
                <a:hlinkClick r:id="rId5"/>
              </a:rPr>
              <a:t> | </a:t>
            </a:r>
            <a:r>
              <a:rPr lang="en-US" sz="1200" u="sng" dirty="0">
                <a:solidFill>
                  <a:schemeClr val="dk1"/>
                </a:solidFill>
                <a:latin typeface="Calibri"/>
                <a:ea typeface="Calibri"/>
                <a:cs typeface="Calibri"/>
                <a:sym typeface="Calibri"/>
                <a:hlinkClick r:id="rId5"/>
              </a:rPr>
              <a:t>Licencia </a:t>
            </a:r>
            <a:r>
              <a:rPr lang="en-US" sz="1200" u="sng" dirty="0" err="1">
                <a:solidFill>
                  <a:schemeClr val="dk1"/>
                </a:solidFill>
                <a:latin typeface="Calibri"/>
                <a:ea typeface="Calibri"/>
                <a:cs typeface="Calibri"/>
                <a:sym typeface="Calibri"/>
                <a:hlinkClick r:id="rId5"/>
              </a:rPr>
              <a:t>Freepik</a:t>
            </a:r>
            <a:endParaRPr lang="en-US" sz="1200" dirty="0">
              <a:solidFill>
                <a:schemeClr val="dk1"/>
              </a:solidFill>
              <a:latin typeface="Calibri"/>
              <a:ea typeface="Calibri"/>
              <a:cs typeface="Calibri"/>
              <a:sym typeface="Calibri"/>
            </a:endParaRPr>
          </a:p>
        </p:txBody>
      </p:sp>
      <p:sp>
        <p:nvSpPr>
          <p:cNvPr id="4" name="Ορθογώνιο 7">
            <a:extLst>
              <a:ext uri="{FF2B5EF4-FFF2-40B4-BE49-F238E27FC236}">
                <a16:creationId xmlns:a16="http://schemas.microsoft.com/office/drawing/2014/main" id="{0C7F85AA-2C9D-6987-C23D-D8A0D2F58101}"/>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12697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3D0F9B2E-C4C6-EDEE-2F25-A683C219EA8F}"/>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A71D87CC-550D-185F-E512-9617722520CD}"/>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a:t>
            </a:r>
            <a:r>
              <a:rPr lang="en-US" dirty="0" err="1"/>
              <a:t>se organizan</a:t>
            </a:r>
            <a:r>
              <a:rPr lang="en-US" dirty="0"/>
              <a:t>?</a:t>
            </a:r>
          </a:p>
        </p:txBody>
      </p:sp>
      <p:sp>
        <p:nvSpPr>
          <p:cNvPr id="4" name="Inhaltsplatzhalter 3">
            <a:extLst>
              <a:ext uri="{FF2B5EF4-FFF2-40B4-BE49-F238E27FC236}">
                <a16:creationId xmlns:a16="http://schemas.microsoft.com/office/drawing/2014/main" id="{5DD8665F-A745-8D04-785B-50904BB9BA89}"/>
              </a:ext>
            </a:extLst>
          </p:cNvPr>
          <p:cNvSpPr>
            <a:spLocks noGrp="1"/>
          </p:cNvSpPr>
          <p:nvPr>
            <p:ph idx="1"/>
          </p:nvPr>
        </p:nvSpPr>
        <p:spPr>
          <a:xfrm>
            <a:off x="566153" y="1713610"/>
            <a:ext cx="5955227" cy="4865866"/>
          </a:xfrm>
        </p:spPr>
        <p:txBody>
          <a:bodyPr>
            <a:normAutofit/>
          </a:bodyPr>
          <a:lstStyle/>
          <a:p>
            <a:pPr marL="0" indent="0" algn="just">
              <a:lnSpc>
                <a:spcPct val="100000"/>
              </a:lnSpc>
              <a:spcBef>
                <a:spcPts val="0"/>
              </a:spcBef>
              <a:buSzPts val="2000"/>
              <a:buNone/>
            </a:pPr>
            <a:r>
              <a:rPr lang="en-US" sz="2400" dirty="0">
                <a:hlinkClick r:id="rId3"/>
              </a:rPr>
              <a:t>EOPPY </a:t>
            </a:r>
            <a:r>
              <a:rPr lang="en-US" sz="2400" dirty="0"/>
              <a:t>es el proveedor del sistema público de salud. Bajo el paraguas de EOPPY se encuentran:</a:t>
            </a:r>
          </a:p>
          <a:p>
            <a:pPr marL="342900" indent="-342900" algn="just">
              <a:lnSpc>
                <a:spcPct val="100000"/>
              </a:lnSpc>
              <a:spcBef>
                <a:spcPts val="0"/>
              </a:spcBef>
              <a:buSzPts val="2000"/>
            </a:pPr>
            <a:r>
              <a:rPr lang="en-US" sz="2400" dirty="0"/>
              <a:t>Hospitales nacionales (Sistema Nacional de Salud-ESY) </a:t>
            </a:r>
          </a:p>
          <a:p>
            <a:pPr marL="342900" indent="-342900" algn="just">
              <a:lnSpc>
                <a:spcPct val="100000"/>
              </a:lnSpc>
              <a:spcBef>
                <a:spcPts val="0"/>
              </a:spcBef>
              <a:buSzPts val="2000"/>
            </a:pPr>
            <a:r>
              <a:rPr lang="en-US" sz="2400" dirty="0"/>
              <a:t>Centros de salud </a:t>
            </a:r>
          </a:p>
          <a:p>
            <a:pPr marL="342900" indent="-342900" algn="just">
              <a:lnSpc>
                <a:spcPct val="100000"/>
              </a:lnSpc>
              <a:spcBef>
                <a:spcPts val="0"/>
              </a:spcBef>
              <a:buSzPts val="2000"/>
            </a:pPr>
            <a:r>
              <a:rPr lang="en-US" sz="2400" dirty="0"/>
              <a:t>Unidades sanitarias locales </a:t>
            </a:r>
            <a:r>
              <a:rPr lang="el-GR" sz="2400" dirty="0"/>
              <a:t>(ΤΟΜΥ)</a:t>
            </a:r>
          </a:p>
          <a:p>
            <a:pPr marL="342900" indent="-342900" algn="just">
              <a:lnSpc>
                <a:spcPct val="100000"/>
              </a:lnSpc>
              <a:spcBef>
                <a:spcPts val="0"/>
              </a:spcBef>
              <a:buSzPts val="2000"/>
            </a:pPr>
            <a:r>
              <a:rPr lang="en-US" sz="2400" dirty="0"/>
              <a:t>Médicos autónomos contratados por EOPYY</a:t>
            </a:r>
          </a:p>
          <a:p>
            <a:pPr marL="342900" indent="-342900" algn="just">
              <a:lnSpc>
                <a:spcPct val="100000"/>
              </a:lnSpc>
              <a:spcBef>
                <a:spcPts val="0"/>
              </a:spcBef>
              <a:buSzPts val="2000"/>
            </a:pPr>
            <a:endParaRPr lang="en-US" sz="1600" dirty="0"/>
          </a:p>
        </p:txBody>
      </p:sp>
      <p:sp>
        <p:nvSpPr>
          <p:cNvPr id="162" name="Google Shape;162;p5">
            <a:extLst>
              <a:ext uri="{FF2B5EF4-FFF2-40B4-BE49-F238E27FC236}">
                <a16:creationId xmlns:a16="http://schemas.microsoft.com/office/drawing/2014/main" id="{68DD7844-7528-6FCE-927D-5842C85467B4}"/>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FBC4EB45-4611-95A4-C27F-B5F451C1A4C3}"/>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D115920B-7584-5A45-BAF8-A5F74293D8B9}"/>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
        <p:nvSpPr>
          <p:cNvPr id="2" name="Google Shape;160;p5">
            <a:extLst>
              <a:ext uri="{FF2B5EF4-FFF2-40B4-BE49-F238E27FC236}">
                <a16:creationId xmlns:a16="http://schemas.microsoft.com/office/drawing/2014/main" id="{1E45F6B5-791B-DCE3-F3F8-AFBB5484E573}"/>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pic>
        <p:nvPicPr>
          <p:cNvPr id="5" name="Εικόνα 4">
            <a:extLst>
              <a:ext uri="{FF2B5EF4-FFF2-40B4-BE49-F238E27FC236}">
                <a16:creationId xmlns:a16="http://schemas.microsoft.com/office/drawing/2014/main" id="{2DCB59FB-C69B-F7F7-26D7-9D09DE5CAD8A}"/>
              </a:ext>
            </a:extLst>
          </p:cNvPr>
          <p:cNvPicPr>
            <a:picLocks noChangeAspect="1"/>
          </p:cNvPicPr>
          <p:nvPr/>
        </p:nvPicPr>
        <p:blipFill>
          <a:blip r:embed="rId6"/>
          <a:stretch>
            <a:fillRect/>
          </a:stretch>
        </p:blipFill>
        <p:spPr>
          <a:xfrm>
            <a:off x="6829529" y="1497285"/>
            <a:ext cx="5004864" cy="3753648"/>
          </a:xfrm>
          <a:prstGeom prst="rect">
            <a:avLst/>
          </a:prstGeom>
        </p:spPr>
      </p:pic>
    </p:spTree>
    <p:extLst>
      <p:ext uri="{BB962C8B-B14F-4D97-AF65-F5344CB8AC3E}">
        <p14:creationId xmlns:p14="http://schemas.microsoft.com/office/powerpoint/2010/main" val="27929988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CC745288-9F7A-0CE1-A308-7769006659E3}"/>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A19D0BA7-F177-352A-91D4-69A0AC64B2D6}"/>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se accede al sistema sanitario público griego?</a:t>
            </a:r>
          </a:p>
        </p:txBody>
      </p:sp>
      <p:sp>
        <p:nvSpPr>
          <p:cNvPr id="4" name="Inhaltsplatzhalter 3">
            <a:extLst>
              <a:ext uri="{FF2B5EF4-FFF2-40B4-BE49-F238E27FC236}">
                <a16:creationId xmlns:a16="http://schemas.microsoft.com/office/drawing/2014/main" id="{4E7C4024-7F07-6489-7442-52FC1A6A9DAD}"/>
              </a:ext>
            </a:extLst>
          </p:cNvPr>
          <p:cNvSpPr>
            <a:spLocks noGrp="1"/>
          </p:cNvSpPr>
          <p:nvPr>
            <p:ph idx="1"/>
          </p:nvPr>
        </p:nvSpPr>
        <p:spPr>
          <a:xfrm>
            <a:off x="566154" y="1713610"/>
            <a:ext cx="6608370" cy="4865866"/>
          </a:xfrm>
        </p:spPr>
        <p:txBody>
          <a:bodyPr>
            <a:normAutofit/>
          </a:bodyPr>
          <a:lstStyle/>
          <a:p>
            <a:pPr marL="0" indent="0" algn="just">
              <a:lnSpc>
                <a:spcPct val="100000"/>
              </a:lnSpc>
              <a:spcBef>
                <a:spcPts val="0"/>
              </a:spcBef>
              <a:buSzPts val="2000"/>
              <a:buNone/>
            </a:pPr>
            <a:r>
              <a:rPr lang="en-US" sz="2400" dirty="0"/>
              <a:t>El acceso al sistema sanitario público es </a:t>
            </a:r>
            <a:r>
              <a:rPr lang="en-US" sz="2400" b="1" dirty="0"/>
              <a:t>GRATUITO</a:t>
            </a:r>
            <a:endParaRPr lang="en-US" sz="2400" dirty="0"/>
          </a:p>
          <a:p>
            <a:pPr marL="342900" indent="-342900" algn="just">
              <a:lnSpc>
                <a:spcPct val="100000"/>
              </a:lnSpc>
              <a:spcBef>
                <a:spcPts val="0"/>
              </a:spcBef>
              <a:buSzPts val="2000"/>
            </a:pPr>
            <a:r>
              <a:rPr lang="en-US" sz="2400" dirty="0"/>
              <a:t>Para: Cualquier persona que posea el número AMKA/PAAYPA puede acceder al sistema sanitario público (independientemente de su situación en la seguridad social)</a:t>
            </a:r>
            <a:endParaRPr lang="el-GR" sz="2400" dirty="0"/>
          </a:p>
          <a:p>
            <a:pPr marL="342900" indent="-342900" algn="just">
              <a:lnSpc>
                <a:spcPct val="100000"/>
              </a:lnSpc>
              <a:spcBef>
                <a:spcPts val="0"/>
              </a:spcBef>
              <a:buSzPts val="2000"/>
            </a:pPr>
            <a:r>
              <a:rPr lang="en-US" sz="2400" dirty="0"/>
              <a:t>Cuándo: previa concertación de una cita </a:t>
            </a:r>
          </a:p>
          <a:p>
            <a:pPr marL="0" indent="0" algn="just">
              <a:lnSpc>
                <a:spcPct val="100000"/>
              </a:lnSpc>
              <a:spcBef>
                <a:spcPts val="0"/>
              </a:spcBef>
              <a:buSzPts val="2000"/>
              <a:buNone/>
            </a:pPr>
            <a:r>
              <a:rPr lang="en-US" sz="2400" dirty="0"/>
              <a:t>o </a:t>
            </a:r>
          </a:p>
          <a:p>
            <a:pPr marL="342900" indent="-342900" algn="just">
              <a:lnSpc>
                <a:spcPct val="100000"/>
              </a:lnSpc>
              <a:spcBef>
                <a:spcPts val="0"/>
              </a:spcBef>
              <a:buSzPts val="2000"/>
            </a:pPr>
            <a:r>
              <a:rPr lang="en-US" sz="2400" dirty="0"/>
              <a:t>Cuándo: al acudir a los servicios de urgencias (en caso de urgencia, incluso sin tener número de seguridad social)</a:t>
            </a:r>
          </a:p>
          <a:p>
            <a:endParaRPr lang="de-DE" dirty="0"/>
          </a:p>
        </p:txBody>
      </p:sp>
      <p:sp>
        <p:nvSpPr>
          <p:cNvPr id="162" name="Google Shape;162;p5">
            <a:extLst>
              <a:ext uri="{FF2B5EF4-FFF2-40B4-BE49-F238E27FC236}">
                <a16:creationId xmlns:a16="http://schemas.microsoft.com/office/drawing/2014/main" id="{72148585-9959-6918-9551-F1456DAD33B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5ADAA01E-1AD4-8AD7-2B20-3F9CA0313B9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F210E7FD-DBCA-7FC4-35ED-4F513EFDF21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
        <p:nvSpPr>
          <p:cNvPr id="2" name="Google Shape;160;p5">
            <a:extLst>
              <a:ext uri="{FF2B5EF4-FFF2-40B4-BE49-F238E27FC236}">
                <a16:creationId xmlns:a16="http://schemas.microsoft.com/office/drawing/2014/main" id="{A821F44F-EAA4-E050-F02B-AF30FCFB515A}"/>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pic>
        <p:nvPicPr>
          <p:cNvPr id="2050" name="Picture 2" descr="Free medical health doctor vector">
            <a:extLst>
              <a:ext uri="{FF2B5EF4-FFF2-40B4-BE49-F238E27FC236}">
                <a16:creationId xmlns:a16="http://schemas.microsoft.com/office/drawing/2014/main" id="{27A49E7B-5630-9E59-FD3B-560375119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8486" y="1367703"/>
            <a:ext cx="3508408" cy="3589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945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CC745288-9F7A-0CE1-A308-7769006659E3}"/>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A19D0BA7-F177-352A-91D4-69A0AC64B2D6}"/>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¿Quién tiene derecho a utilizarlos?</a:t>
            </a:r>
          </a:p>
        </p:txBody>
      </p:sp>
      <p:sp>
        <p:nvSpPr>
          <p:cNvPr id="4" name="Inhaltsplatzhalter 3">
            <a:extLst>
              <a:ext uri="{FF2B5EF4-FFF2-40B4-BE49-F238E27FC236}">
                <a16:creationId xmlns:a16="http://schemas.microsoft.com/office/drawing/2014/main" id="{4E7C4024-7F07-6489-7442-52FC1A6A9DAD}"/>
              </a:ext>
            </a:extLst>
          </p:cNvPr>
          <p:cNvSpPr>
            <a:spLocks noGrp="1"/>
          </p:cNvSpPr>
          <p:nvPr>
            <p:ph idx="1"/>
          </p:nvPr>
        </p:nvSpPr>
        <p:spPr>
          <a:xfrm>
            <a:off x="566154" y="1713610"/>
            <a:ext cx="7387550" cy="4988404"/>
          </a:xfrm>
        </p:spPr>
        <p:txBody>
          <a:bodyPr>
            <a:normAutofit fontScale="92500"/>
          </a:bodyPr>
          <a:lstStyle/>
          <a:p>
            <a:pPr marL="342900" indent="-342900">
              <a:lnSpc>
                <a:spcPct val="100000"/>
              </a:lnSpc>
              <a:spcBef>
                <a:spcPts val="0"/>
              </a:spcBef>
              <a:buSzPts val="2000"/>
            </a:pPr>
            <a:r>
              <a:rPr lang="en-US" dirty="0"/>
              <a:t>Todas las personas a las que se concede el estatuto de protección internacional tienen acceso a la sanidad pública.</a:t>
            </a:r>
            <a:endParaRPr lang="el-GR" dirty="0"/>
          </a:p>
          <a:p>
            <a:pPr marL="342900" indent="-342900">
              <a:lnSpc>
                <a:spcPct val="100000"/>
              </a:lnSpc>
              <a:spcBef>
                <a:spcPts val="0"/>
              </a:spcBef>
              <a:buSzPts val="2000"/>
            </a:pPr>
            <a:r>
              <a:rPr lang="en-US" dirty="0"/>
              <a:t>El artículo 55 de la LPI introdujo un nuevo Número Temporal de Seguro y Cobertura Sanitaria para Extranjeros (PAAYPA), en sustitución del anterior Número de la Seguridad Social (AMKA). </a:t>
            </a:r>
            <a:endParaRPr lang="el-GR" dirty="0"/>
          </a:p>
          <a:p>
            <a:pPr marL="342900" indent="-342900">
              <a:lnSpc>
                <a:spcPct val="100000"/>
              </a:lnSpc>
              <a:spcBef>
                <a:spcPts val="0"/>
              </a:spcBef>
              <a:buSzPts val="2000"/>
            </a:pPr>
            <a:r>
              <a:rPr lang="en-US" dirty="0"/>
              <a:t>El PAAYPA debe expedirse a los solicitantes de asilo junto con su tarjeta de solicitante de asilo.</a:t>
            </a:r>
            <a:r>
              <a:rPr lang="en-US" baseline="30000" dirty="0"/>
              <a:t> </a:t>
            </a:r>
            <a:r>
              <a:rPr lang="en-US" dirty="0"/>
              <a:t> El PAAYPA se desactiva si el solicitante pierde el derecho a permanecer en el territorio. </a:t>
            </a:r>
            <a:endParaRPr lang="el-GR" dirty="0"/>
          </a:p>
          <a:p>
            <a:pPr marL="342900" indent="-342900">
              <a:lnSpc>
                <a:spcPct val="100000"/>
              </a:lnSpc>
              <a:spcBef>
                <a:spcPts val="0"/>
              </a:spcBef>
              <a:buSzPts val="2000"/>
            </a:pPr>
            <a:r>
              <a:rPr lang="en-US" dirty="0"/>
              <a:t>La asistencia sanitaria para los que expiden un PAAYPA incluye:</a:t>
            </a:r>
          </a:p>
          <a:p>
            <a:pPr marL="914400" lvl="1" indent="-457200">
              <a:lnSpc>
                <a:spcPct val="100000"/>
              </a:lnSpc>
              <a:spcBef>
                <a:spcPts val="0"/>
              </a:spcBef>
              <a:buSzPts val="2000"/>
              <a:buFont typeface="+mj-lt"/>
              <a:buAutoNum type="alphaLcPeriod"/>
            </a:pPr>
            <a:r>
              <a:rPr lang="en-US" dirty="0"/>
              <a:t>reconocimientos clínicos y médicos en hospitales públicos, centros de salud o centros médicos regionales</a:t>
            </a:r>
          </a:p>
          <a:p>
            <a:pPr marL="914400" lvl="1" indent="-457200">
              <a:lnSpc>
                <a:spcPct val="100000"/>
              </a:lnSpc>
              <a:spcBef>
                <a:spcPts val="0"/>
              </a:spcBef>
              <a:buSzPts val="2000"/>
              <a:buFont typeface="+mj-lt"/>
              <a:buAutoNum type="alphaLcPeriod"/>
            </a:pPr>
            <a:r>
              <a:rPr lang="en-US" dirty="0"/>
              <a:t>medicación con receta</a:t>
            </a:r>
          </a:p>
          <a:p>
            <a:pPr marL="914400" lvl="1" indent="-457200">
              <a:lnSpc>
                <a:spcPct val="100000"/>
              </a:lnSpc>
              <a:spcBef>
                <a:spcPts val="0"/>
              </a:spcBef>
              <a:buSzPts val="2000"/>
              <a:buFont typeface="+mj-lt"/>
              <a:buAutoNum type="alphaLcPeriod"/>
            </a:pPr>
            <a:r>
              <a:rPr lang="en-US" dirty="0"/>
              <a:t>asistencia hospitalaria en hospitales públicos, hospitalización en una habitación de clase C</a:t>
            </a:r>
          </a:p>
        </p:txBody>
      </p:sp>
      <p:sp>
        <p:nvSpPr>
          <p:cNvPr id="162" name="Google Shape;162;p5">
            <a:extLst>
              <a:ext uri="{FF2B5EF4-FFF2-40B4-BE49-F238E27FC236}">
                <a16:creationId xmlns:a16="http://schemas.microsoft.com/office/drawing/2014/main" id="{72148585-9959-6918-9551-F1456DAD33B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5ADAA01E-1AD4-8AD7-2B20-3F9CA0313B9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F210E7FD-DBCA-7FC4-35ED-4F513EFDF21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
        <p:nvSpPr>
          <p:cNvPr id="6" name="Textfeld 5">
            <a:extLst>
              <a:ext uri="{FF2B5EF4-FFF2-40B4-BE49-F238E27FC236}">
                <a16:creationId xmlns:a16="http://schemas.microsoft.com/office/drawing/2014/main" id="{1B79A2FA-69A4-7DC3-1526-34183FB63CCA}"/>
              </a:ext>
            </a:extLst>
          </p:cNvPr>
          <p:cNvSpPr txBox="1"/>
          <p:nvPr/>
        </p:nvSpPr>
        <p:spPr>
          <a:xfrm>
            <a:off x="5380312" y="5911675"/>
            <a:ext cx="6124902" cy="276999"/>
          </a:xfrm>
          <a:prstGeom prst="rect">
            <a:avLst/>
          </a:prstGeom>
          <a:noFill/>
        </p:spPr>
        <p:txBody>
          <a:bodyPr wrap="square">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Fuente</a:t>
            </a:r>
            <a:r>
              <a:rPr lang="en-US" sz="1200" dirty="0">
                <a:solidFill>
                  <a:schemeClr val="dk1"/>
                </a:solidFill>
                <a:latin typeface="Calibri"/>
                <a:ea typeface="Calibri"/>
                <a:cs typeface="Calibri"/>
                <a:sym typeface="Calibri"/>
                <a:hlinkClick r:id="rId3"/>
              </a:rPr>
              <a:t> | </a:t>
            </a:r>
            <a:r>
              <a:rPr lang="en-US" sz="1200" u="sng" dirty="0">
                <a:solidFill>
                  <a:schemeClr val="dk1"/>
                </a:solidFill>
                <a:latin typeface="Calibri"/>
                <a:ea typeface="Calibri"/>
                <a:cs typeface="Calibri"/>
                <a:sym typeface="Calibri"/>
                <a:hlinkClick r:id="rId3"/>
              </a:rPr>
              <a:t>Licencia </a:t>
            </a:r>
            <a:r>
              <a:rPr lang="en-US" sz="1200" u="sng" dirty="0" err="1">
                <a:solidFill>
                  <a:schemeClr val="dk1"/>
                </a:solidFill>
                <a:latin typeface="Calibri"/>
                <a:ea typeface="Calibri"/>
                <a:cs typeface="Calibri"/>
                <a:sym typeface="Calibri"/>
                <a:hlinkClick r:id="rId3"/>
              </a:rPr>
              <a:t>Freepik</a:t>
            </a:r>
            <a:endParaRPr lang="en-US" sz="1200" dirty="0">
              <a:solidFill>
                <a:schemeClr val="dk1"/>
              </a:solidFill>
              <a:latin typeface="Calibri"/>
              <a:ea typeface="Calibri"/>
              <a:cs typeface="Calibri"/>
              <a:sym typeface="Calibri"/>
            </a:endParaRPr>
          </a:p>
        </p:txBody>
      </p:sp>
      <p:pic>
        <p:nvPicPr>
          <p:cNvPr id="5122" name="Picture 2" descr="Arzt, der den Gesundheitszustand des Patienten überprüft">
            <a:extLst>
              <a:ext uri="{FF2B5EF4-FFF2-40B4-BE49-F238E27FC236}">
                <a16:creationId xmlns:a16="http://schemas.microsoft.com/office/drawing/2014/main" id="{B4C58CCF-9860-B008-77A7-D057184E4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5886" y="1764709"/>
            <a:ext cx="3751249" cy="249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9698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1D309D-B84B-4C8D-9610-77F989F130F0}"/>
              </a:ext>
            </a:extLst>
          </p:cNvPr>
          <p:cNvSpPr>
            <a:spLocks noGrp="1"/>
          </p:cNvSpPr>
          <p:nvPr>
            <p:ph type="title"/>
          </p:nvPr>
        </p:nvSpPr>
        <p:spPr>
          <a:xfrm>
            <a:off x="557999" y="701627"/>
            <a:ext cx="11059692" cy="728162"/>
          </a:xfrm>
        </p:spPr>
        <p:txBody>
          <a:bodyPr>
            <a:normAutofit/>
          </a:bodyPr>
          <a:lstStyle/>
          <a:p>
            <a:r>
              <a:rPr lang="en-GB" dirty="0">
                <a:solidFill>
                  <a:srgbClr val="002060"/>
                </a:solidFill>
              </a:rPr>
              <a:t> Asistencia sanitaria a inmigrantes, refugiados y solicitantes de asilo</a:t>
            </a:r>
            <a:endParaRPr lang="el-GR" dirty="0"/>
          </a:p>
        </p:txBody>
      </p:sp>
      <p:sp>
        <p:nvSpPr>
          <p:cNvPr id="3" name="Θέση περιεχομένου 2">
            <a:extLst>
              <a:ext uri="{FF2B5EF4-FFF2-40B4-BE49-F238E27FC236}">
                <a16:creationId xmlns:a16="http://schemas.microsoft.com/office/drawing/2014/main" id="{7113B4FB-CABB-4391-8552-C3F543E77A09}"/>
              </a:ext>
            </a:extLst>
          </p:cNvPr>
          <p:cNvSpPr>
            <a:spLocks noGrp="1"/>
          </p:cNvSpPr>
          <p:nvPr>
            <p:ph idx="1"/>
          </p:nvPr>
        </p:nvSpPr>
        <p:spPr>
          <a:xfrm>
            <a:off x="558000" y="1427991"/>
            <a:ext cx="11059692" cy="3697863"/>
          </a:xfrm>
        </p:spPr>
        <p:txBody>
          <a:bodyPr>
            <a:normAutofit fontScale="92500" lnSpcReduction="10000"/>
          </a:bodyPr>
          <a:lstStyle/>
          <a:p>
            <a:pPr marL="342900" marR="0" lvl="0" indent="-342900" algn="just" defTabSz="914400" rtl="0" eaLnBrk="1" fontAlgn="auto" latinLnBrk="0" hangingPunct="1">
              <a:lnSpc>
                <a:spcPct val="100000"/>
              </a:lnSpc>
              <a:spcBef>
                <a:spcPts val="0"/>
              </a:spcBef>
              <a:spcAft>
                <a:spcPts val="0"/>
              </a:spcAft>
              <a:buClr>
                <a:srgbClr val="C01E24"/>
              </a:buClr>
              <a:buSzPts val="20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rPr>
              <a:t>En cuanto a las personas que no son solicitantes de asilo y no tienen concedida la protección internacional, el artículo 33 de la Ley 4368/2016 establece el acceso gratuito a los servicios sanitarios públicos a las personas sin seguridad social y con vulnerabilidades (embarazadas, niños, discapacitados crónicos, enfermos mentales), que tienen derecho a la </a:t>
            </a: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Tarjeta Sanitaria de Extranjero (KYPA). </a:t>
            </a:r>
            <a:endParaRPr kumimoji="0" lang="el-GR" sz="2400" b="1"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just" defTabSz="914400" rtl="0" eaLnBrk="1" fontAlgn="auto" latinLnBrk="0" hangingPunct="1">
              <a:lnSpc>
                <a:spcPct val="100000"/>
              </a:lnSpc>
              <a:spcBef>
                <a:spcPts val="0"/>
              </a:spcBef>
              <a:spcAft>
                <a:spcPts val="0"/>
              </a:spcAft>
              <a:buClr>
                <a:srgbClr val="C01E24"/>
              </a:buClr>
              <a:buSzPts val="2000"/>
              <a:buFont typeface="Noto Sans Symbols"/>
              <a:buChar char="▪"/>
              <a:tabLst/>
              <a:defRPr/>
            </a:pPr>
            <a:endParaRPr kumimoji="0" lang="el-GR" sz="24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just" defTabSz="914400" rtl="0" eaLnBrk="1" fontAlgn="auto" latinLnBrk="0" hangingPunct="1">
              <a:lnSpc>
                <a:spcPct val="100000"/>
              </a:lnSpc>
              <a:spcBef>
                <a:spcPts val="0"/>
              </a:spcBef>
              <a:spcAft>
                <a:spcPts val="0"/>
              </a:spcAft>
              <a:buClr>
                <a:srgbClr val="C01E24"/>
              </a:buClr>
              <a:buSzPts val="20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rPr>
              <a:t>En todos los casos, la ayuda de urgencia se proporcionará gratuitamente a los solicitantes.</a:t>
            </a:r>
            <a:endParaRPr kumimoji="0" lang="el-GR" sz="24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just" defTabSz="914400" rtl="0" eaLnBrk="1" fontAlgn="auto" latinLnBrk="0" hangingPunct="1">
              <a:lnSpc>
                <a:spcPct val="100000"/>
              </a:lnSpc>
              <a:spcBef>
                <a:spcPts val="0"/>
              </a:spcBef>
              <a:spcAft>
                <a:spcPts val="0"/>
              </a:spcAft>
              <a:buClr>
                <a:srgbClr val="C01E24"/>
              </a:buClr>
              <a:buSzPts val="2000"/>
              <a:buFont typeface="Noto Sans Symbols"/>
              <a:buChar char="▪"/>
              <a:tabLst/>
              <a:defRPr/>
            </a:pPr>
            <a:endPar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just" defTabSz="914400" rtl="0" eaLnBrk="1" fontAlgn="auto" latinLnBrk="0" hangingPunct="1">
              <a:lnSpc>
                <a:spcPct val="100000"/>
              </a:lnSpc>
              <a:spcBef>
                <a:spcPts val="0"/>
              </a:spcBef>
              <a:spcAft>
                <a:spcPts val="0"/>
              </a:spcAft>
              <a:buClr>
                <a:srgbClr val="C01E24"/>
              </a:buClr>
              <a:buSzPts val="20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rPr>
              <a:t>Varias </a:t>
            </a: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organizaciones no gubernamentales (ONG) </a:t>
            </a:r>
            <a:r>
              <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rPr>
              <a:t>y </a:t>
            </a:r>
            <a:r>
              <a:rPr kumimoji="0" lang="en-US" sz="2400" b="0" i="0" u="none" strike="noStrike" kern="1200" cap="none" spc="0" normalizeH="0" baseline="0" noProof="0" dirty="0" err="1">
                <a:ln>
                  <a:noFill/>
                </a:ln>
                <a:solidFill>
                  <a:prstClr val="black"/>
                </a:solidFill>
                <a:effectLst/>
                <a:uLnTx/>
                <a:uFillTx/>
                <a:latin typeface="Calibri"/>
                <a:ea typeface="Calibri"/>
                <a:cs typeface="Calibri"/>
                <a:sym typeface="Calibri"/>
              </a:rPr>
              <a:t>organizaciones </a:t>
            </a:r>
            <a:r>
              <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rPr>
              <a:t>municipales también participan en la prestación de asistencia sanitaria directa a inmigrantes/refugiados (por ejemplo, Médicos sin Fronteras y Médicos del Mundo ofrecen servicios sanitarios).</a:t>
            </a:r>
          </a:p>
          <a:p>
            <a:endParaRPr lang="el-GR" dirty="0"/>
          </a:p>
        </p:txBody>
      </p:sp>
      <p:sp>
        <p:nvSpPr>
          <p:cNvPr id="5" name="Ορθογώνιο 4">
            <a:extLst>
              <a:ext uri="{FF2B5EF4-FFF2-40B4-BE49-F238E27FC236}">
                <a16:creationId xmlns:a16="http://schemas.microsoft.com/office/drawing/2014/main" id="{ECE353F3-4A10-4BA8-9900-ED4F545C68B8}"/>
              </a:ext>
            </a:extLst>
          </p:cNvPr>
          <p:cNvSpPr/>
          <p:nvPr/>
        </p:nvSpPr>
        <p:spPr>
          <a:xfrm>
            <a:off x="2070854" y="5125854"/>
            <a:ext cx="8033982" cy="1384995"/>
          </a:xfrm>
          <a:prstGeom prst="rect">
            <a:avLst/>
          </a:prstGeom>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Todas las personas,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independientemente de su situación legal y de su documentación, tienen derecho a acceder a los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servicios de urgencias.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Ορθογώνιο 7">
            <a:extLst>
              <a:ext uri="{FF2B5EF4-FFF2-40B4-BE49-F238E27FC236}">
                <a16:creationId xmlns:a16="http://schemas.microsoft.com/office/drawing/2014/main" id="{A2428DC8-0AE5-C20F-F911-F7C82B2C1C84}"/>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402521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CC745288-9F7A-0CE1-A308-7769006659E3}"/>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A19D0BA7-F177-352A-91D4-69A0AC64B2D6}"/>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¿Cuáles son las ventajas para los distintos grupos?</a:t>
            </a:r>
          </a:p>
        </p:txBody>
      </p:sp>
      <p:sp>
        <p:nvSpPr>
          <p:cNvPr id="4" name="Inhaltsplatzhalter 3">
            <a:extLst>
              <a:ext uri="{FF2B5EF4-FFF2-40B4-BE49-F238E27FC236}">
                <a16:creationId xmlns:a16="http://schemas.microsoft.com/office/drawing/2014/main" id="{4E7C4024-7F07-6489-7442-52FC1A6A9DAD}"/>
              </a:ext>
            </a:extLst>
          </p:cNvPr>
          <p:cNvSpPr>
            <a:spLocks noGrp="1"/>
          </p:cNvSpPr>
          <p:nvPr>
            <p:ph idx="1"/>
          </p:nvPr>
        </p:nvSpPr>
        <p:spPr>
          <a:xfrm>
            <a:off x="566153" y="1713610"/>
            <a:ext cx="7502673" cy="3941326"/>
          </a:xfrm>
        </p:spPr>
        <p:txBody>
          <a:bodyPr>
            <a:normAutofit fontScale="77500" lnSpcReduction="20000"/>
          </a:bodyPr>
          <a:lstStyle/>
          <a:p>
            <a:pPr>
              <a:lnSpc>
                <a:spcPct val="100000"/>
              </a:lnSpc>
            </a:pPr>
            <a:r>
              <a:rPr lang="en-US" sz="2400" dirty="0"/>
              <a:t>Servicios sanitarios en el ámbito de la medicina preventiva para la promoción de la salud y la prevención</a:t>
            </a:r>
          </a:p>
          <a:p>
            <a:pPr>
              <a:lnSpc>
                <a:spcPct val="100000"/>
              </a:lnSpc>
            </a:pPr>
            <a:r>
              <a:rPr lang="en-US" sz="2400" dirty="0"/>
              <a:t>Exámenes clínicos, cribado, suministro de medicamentos/tratamiento</a:t>
            </a:r>
          </a:p>
          <a:p>
            <a:pPr>
              <a:lnSpc>
                <a:spcPct val="100000"/>
              </a:lnSpc>
            </a:pPr>
            <a:r>
              <a:rPr lang="en-US" sz="2400" dirty="0"/>
              <a:t>Salud dental</a:t>
            </a:r>
          </a:p>
          <a:p>
            <a:pPr>
              <a:lnSpc>
                <a:spcPct val="100000"/>
              </a:lnSpc>
            </a:pPr>
            <a:r>
              <a:rPr lang="en-US" sz="2400" dirty="0"/>
              <a:t>Tratamiento médico no hospitalario de enfermedades crónicas</a:t>
            </a:r>
          </a:p>
          <a:p>
            <a:pPr>
              <a:lnSpc>
                <a:spcPct val="100000"/>
              </a:lnSpc>
            </a:pPr>
            <a:r>
              <a:rPr lang="en-US" sz="2400" dirty="0"/>
              <a:t>Servicios de rehabilitación, como fisioterapia, logoterapia, ergoterapia, psicoterapia y educación especial.</a:t>
            </a:r>
          </a:p>
          <a:p>
            <a:pPr>
              <a:lnSpc>
                <a:spcPct val="100000"/>
              </a:lnSpc>
            </a:pPr>
            <a:r>
              <a:rPr lang="en-US" sz="2400" dirty="0"/>
              <a:t>Transporte sanitario mediante vehículos flotantes, aéreos o motorizados de EKAV</a:t>
            </a:r>
          </a:p>
          <a:p>
            <a:pPr>
              <a:lnSpc>
                <a:spcPct val="100000"/>
              </a:lnSpc>
            </a:pPr>
            <a:r>
              <a:rPr lang="en-US" sz="2400" dirty="0"/>
              <a:t>Suministro de medicamentos en determinados casos</a:t>
            </a:r>
          </a:p>
          <a:p>
            <a:pPr>
              <a:lnSpc>
                <a:spcPct val="100000"/>
              </a:lnSpc>
            </a:pPr>
            <a:r>
              <a:rPr lang="en-US" sz="2400" dirty="0"/>
              <a:t>Inclusión en el tratamiento de diálisis de pacientes con nefropatía en fase avanzada</a:t>
            </a:r>
          </a:p>
        </p:txBody>
      </p:sp>
      <p:sp>
        <p:nvSpPr>
          <p:cNvPr id="162" name="Google Shape;162;p5">
            <a:extLst>
              <a:ext uri="{FF2B5EF4-FFF2-40B4-BE49-F238E27FC236}">
                <a16:creationId xmlns:a16="http://schemas.microsoft.com/office/drawing/2014/main" id="{72148585-9959-6918-9551-F1456DAD33B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5ADAA01E-1AD4-8AD7-2B20-3F9CA0313B9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F210E7FD-DBCA-7FC4-35ED-4F513EFDF21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
        <p:nvSpPr>
          <p:cNvPr id="2" name="Google Shape;160;p5">
            <a:extLst>
              <a:ext uri="{FF2B5EF4-FFF2-40B4-BE49-F238E27FC236}">
                <a16:creationId xmlns:a16="http://schemas.microsoft.com/office/drawing/2014/main" id="{A821F44F-EAA4-E050-F02B-AF30FCFB515A}"/>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pic>
        <p:nvPicPr>
          <p:cNvPr id="3074" name="Picture 2" descr="Free medical hospital icons vector">
            <a:extLst>
              <a:ext uri="{FF2B5EF4-FFF2-40B4-BE49-F238E27FC236}">
                <a16:creationId xmlns:a16="http://schemas.microsoft.com/office/drawing/2014/main" id="{0B832A9D-D2B4-A48F-7951-36950AF2A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4862" y="1497377"/>
            <a:ext cx="3981289" cy="3863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1928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8C01FF20-4B3A-0D9A-EAA8-BDD5D9FEB983}"/>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171378A5-ED0A-7387-A7AA-33E10758046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están </a:t>
            </a:r>
            <a:r>
              <a:rPr lang="en-US" dirty="0" err="1"/>
              <a:t>organizados los </a:t>
            </a:r>
            <a:r>
              <a:rPr lang="en-US" dirty="0"/>
              <a:t>servicios sanitarios en Chipre?</a:t>
            </a:r>
          </a:p>
        </p:txBody>
      </p:sp>
      <p:sp>
        <p:nvSpPr>
          <p:cNvPr id="162" name="Google Shape;162;p5">
            <a:extLst>
              <a:ext uri="{FF2B5EF4-FFF2-40B4-BE49-F238E27FC236}">
                <a16:creationId xmlns:a16="http://schemas.microsoft.com/office/drawing/2014/main" id="{6E2B6310-9E65-DBF6-4B53-401C1FCF2EE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2FCE8D56-A79A-1E95-E8B9-48AB9BEAEB0A}"/>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DE79903C-D3DA-0941-8112-1600E453A17B}"/>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pic>
        <p:nvPicPr>
          <p:cNvPr id="3076" name="Picture 4" descr="Zypern, Flagge, Nationalflagge, Nation">
            <a:extLst>
              <a:ext uri="{FF2B5EF4-FFF2-40B4-BE49-F238E27FC236}">
                <a16:creationId xmlns:a16="http://schemas.microsoft.com/office/drawing/2014/main" id="{A76C0B3C-7B24-5E96-12C1-B743056977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4566" y="1685096"/>
            <a:ext cx="7244529" cy="482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0034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a:xfrm>
            <a:off x="558000" y="1117381"/>
            <a:ext cx="10515600" cy="893179"/>
          </a:xfrm>
        </p:spPr>
        <p:txBody>
          <a:bodyPr>
            <a:normAutofit/>
          </a:bodyPr>
          <a:lstStyle/>
          <a:p>
            <a:r>
              <a:rPr lang="en-US" altLang="el-GR" sz="2000" dirty="0">
                <a:solidFill>
                  <a:srgbClr val="C01E24"/>
                </a:solidFill>
              </a:rPr>
              <a:t>11.1.1</a:t>
            </a:r>
            <a:r>
              <a:rPr lang="en-US" altLang="el-GR" dirty="0"/>
              <a:t/>
            </a:r>
            <a:br>
              <a:rPr lang="en-US" altLang="el-GR" dirty="0"/>
            </a:br>
            <a:r>
              <a:rPr lang="de-DE" sz="3600" b="1" dirty="0" err="1">
                <a:solidFill>
                  <a:srgbClr val="C00000"/>
                </a:solidFill>
                <a:latin typeface="Calibri"/>
                <a:ea typeface="Calibri"/>
                <a:cs typeface="Calibri"/>
                <a:sym typeface="Calibri"/>
              </a:rPr>
              <a:t>Introducción</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n-US" sz="2200" dirty="0">
                <a:solidFill>
                  <a:srgbClr val="203864"/>
                </a:solidFill>
                <a:sym typeface="Arial" panose="020B0604020202020204" pitchFamily="34" charset="0"/>
              </a:rPr>
              <a:t>Objetivos</a:t>
            </a: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558001" y="2849843"/>
            <a:ext cx="6210548" cy="3470112"/>
          </a:xfrm>
        </p:spPr>
        <p:txBody>
          <a:bodyPr>
            <a:normAutofit/>
          </a:bodyPr>
          <a:lstStyle/>
          <a:p>
            <a:pPr marL="0" indent="0">
              <a:buNone/>
            </a:pPr>
            <a:r>
              <a:rPr lang="en-US" sz="2400" dirty="0" err="1" smtClean="0"/>
              <a:t>Presentación</a:t>
            </a:r>
            <a:r>
              <a:rPr lang="en-US" sz="2400" dirty="0" smtClean="0"/>
              <a:t> de:</a:t>
            </a:r>
            <a:endParaRPr lang="en-US" sz="2400" dirty="0"/>
          </a:p>
          <a:p>
            <a:pPr lvl="1"/>
            <a:r>
              <a:rPr lang="en-US" sz="2400" dirty="0"/>
              <a:t>Servicios sanitarios y sus respectivas aplicaciones.</a:t>
            </a:r>
          </a:p>
          <a:p>
            <a:pPr lvl="1"/>
            <a:r>
              <a:rPr lang="en-US" sz="2400" dirty="0"/>
              <a:t>Áreas de servicios sanitarios.</a:t>
            </a:r>
          </a:p>
          <a:p>
            <a:pPr lvl="0"/>
            <a:endParaRPr lang="el-GR" sz="2400" dirty="0"/>
          </a:p>
        </p:txBody>
      </p:sp>
      <p:pic>
        <p:nvPicPr>
          <p:cNvPr id="7" name="Picture 2" descr="Ambition abstract concept">
            <a:extLst>
              <a:ext uri="{FF2B5EF4-FFF2-40B4-BE49-F238E27FC236}">
                <a16:creationId xmlns:a16="http://schemas.microsoft.com/office/drawing/2014/main" id="{06419ECC-92D8-CA63-F758-89123792F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162" y="1079999"/>
            <a:ext cx="5517062" cy="5343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EB56189-DE09-1589-4C5D-2D4B9AA02DF5}"/>
              </a:ext>
            </a:extLst>
          </p:cNvPr>
          <p:cNvSpPr txBox="1"/>
          <p:nvPr/>
        </p:nvSpPr>
        <p:spPr>
          <a:xfrm>
            <a:off x="5419175" y="6181455"/>
            <a:ext cx="6099586" cy="276999"/>
          </a:xfrm>
          <a:prstGeom prst="rect">
            <a:avLst/>
          </a:prstGeom>
          <a:noFill/>
        </p:spPr>
        <p:txBody>
          <a:bodyPr wrap="square">
            <a:spAutoFit/>
          </a:bodyPr>
          <a:lstStyle/>
          <a:p>
            <a:pPr algn="r"/>
            <a:r>
              <a:rPr lang="en-US" sz="1200" dirty="0">
                <a:hlinkClick r:id="rId4"/>
              </a:rPr>
              <a:t>Diseñado por </a:t>
            </a:r>
            <a:r>
              <a:rPr lang="en-US" sz="1200" dirty="0" err="1">
                <a:hlinkClick r:id="rId4"/>
              </a:rPr>
              <a:t>Freepik</a:t>
            </a:r>
            <a:endParaRPr lang="el-GR" sz="1200" dirty="0"/>
          </a:p>
        </p:txBody>
      </p:sp>
    </p:spTree>
    <p:extLst>
      <p:ext uri="{BB962C8B-B14F-4D97-AF65-F5344CB8AC3E}">
        <p14:creationId xmlns:p14="http://schemas.microsoft.com/office/powerpoint/2010/main" val="22205917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están </a:t>
            </a:r>
            <a:r>
              <a:rPr lang="en-US" dirty="0" err="1"/>
              <a:t>organizados los </a:t>
            </a:r>
            <a:r>
              <a:rPr lang="en-US" dirty="0"/>
              <a:t>servicios sanitarios en Chipre? (1)</a:t>
            </a:r>
          </a:p>
        </p:txBody>
      </p:sp>
      <p:sp>
        <p:nvSpPr>
          <p:cNvPr id="158" name="Google Shape;158;p5"/>
          <p:cNvSpPr txBox="1">
            <a:spLocks noGrp="1"/>
          </p:cNvSpPr>
          <p:nvPr>
            <p:ph idx="1"/>
          </p:nvPr>
        </p:nvSpPr>
        <p:spPr>
          <a:xfrm>
            <a:off x="557999" y="1799999"/>
            <a:ext cx="6460318" cy="4865977"/>
          </a:xfrm>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r>
              <a:rPr lang="en-US" b="1" i="0" dirty="0">
                <a:effectLst/>
              </a:rPr>
              <a:t>Asistencia médica: </a:t>
            </a:r>
            <a:r>
              <a:rPr lang="en-GB" i="0" dirty="0">
                <a:effectLst/>
              </a:rPr>
              <a:t>Los servicios sanitarios en Chipre los prestan médicos generalistas, especialistas y clínicas. Los pacientes suelen tener libertad para elegir a su médico y pueden pedir consejo directamente a un especialista sin necesidad de una consulta inicial con un médico generalista.</a:t>
            </a:r>
          </a:p>
          <a:p>
            <a:pPr algn="l">
              <a:buFont typeface="Wingdings" panose="05000000000000000000" pitchFamily="2" charset="2"/>
              <a:buChar char="§"/>
            </a:pPr>
            <a:r>
              <a:rPr lang="en-US" b="1" i="0" dirty="0">
                <a:effectLst/>
              </a:rPr>
              <a:t>Hospitales: </a:t>
            </a:r>
            <a:r>
              <a:rPr lang="en-GB" i="0" dirty="0">
                <a:effectLst/>
              </a:rPr>
              <a:t>La red hospitalaria de Chipre abarca numerosos establecimientos públicos, privados y sin ánimo de lucro. Estos hospitales ofrecen una amplia gama de servicios sanitarios, desde urgencias hasta tratamientos y cirugías especializados.</a:t>
            </a: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C2914341-F3AA-3FB9-7C1A-0E8F86323201}"/>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pic>
        <p:nvPicPr>
          <p:cNvPr id="2050" name="Picture 2" descr="Free Laboratory Test Tubes photo and picture">
            <a:extLst>
              <a:ext uri="{FF2B5EF4-FFF2-40B4-BE49-F238E27FC236}">
                <a16:creationId xmlns:a16="http://schemas.microsoft.com/office/drawing/2014/main" id="{07B0D737-70FE-0077-DED2-F5A34C9C7A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2657" y="2006362"/>
            <a:ext cx="4785002" cy="318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8907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están </a:t>
            </a:r>
            <a:r>
              <a:rPr lang="en-US" dirty="0" err="1"/>
              <a:t>organizados los </a:t>
            </a:r>
            <a:r>
              <a:rPr lang="en-US" dirty="0"/>
              <a:t>servicios sanitarios en </a:t>
            </a:r>
            <a:r>
              <a:rPr lang="en-US" dirty="0" err="1"/>
              <a:t>Chipre</a:t>
            </a:r>
            <a:r>
              <a:rPr lang="en-US" dirty="0"/>
              <a:t>? (2)</a:t>
            </a:r>
          </a:p>
        </p:txBody>
      </p:sp>
      <p:sp>
        <p:nvSpPr>
          <p:cNvPr id="158" name="Google Shape;158;p5"/>
          <p:cNvSpPr txBox="1">
            <a:spLocks noGrp="1"/>
          </p:cNvSpPr>
          <p:nvPr>
            <p:ph idx="1"/>
          </p:nvPr>
        </p:nvSpPr>
        <p:spPr>
          <a:xfrm>
            <a:off x="557999" y="1799999"/>
            <a:ext cx="5852132" cy="2807627"/>
          </a:xfrm>
          <a:prstGeom prst="rect">
            <a:avLst/>
          </a:prstGeom>
          <a:noFill/>
          <a:ln>
            <a:noFill/>
          </a:ln>
        </p:spPr>
        <p:txBody>
          <a:bodyPr spcFirstLastPara="1" wrap="square" lIns="91425" tIns="45700" rIns="91425" bIns="45700" anchor="t" anchorCtr="0">
            <a:noAutofit/>
          </a:bodyPr>
          <a:lstStyle/>
          <a:p>
            <a:pPr>
              <a:buFont typeface="Wingdings" panose="05000000000000000000" pitchFamily="2" charset="2"/>
              <a:buChar char="§"/>
            </a:pPr>
            <a:endParaRPr lang="en-US" b="1" i="0" dirty="0">
              <a:effectLst/>
            </a:endParaRPr>
          </a:p>
          <a:p>
            <a:pPr>
              <a:buFont typeface="Wingdings" panose="05000000000000000000" pitchFamily="2" charset="2"/>
              <a:buChar char="§"/>
            </a:pPr>
            <a:r>
              <a:rPr lang="en-US" b="1" i="0" dirty="0">
                <a:effectLst/>
              </a:rPr>
              <a:t>Suministro de medicamentos: </a:t>
            </a:r>
            <a:r>
              <a:rPr lang="en-GB" i="0" dirty="0">
                <a:effectLst/>
              </a:rPr>
              <a:t>Las farmacias de Chipre se encargan de recetar y suministrar medicamentos, tanto de venta con receta como de venta libre. El seguro médico suele subvencionar una parte de los gastos de medicación.</a:t>
            </a: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D50DA536-BDF3-2E3F-4D59-981E672914A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pic>
        <p:nvPicPr>
          <p:cNvPr id="1026" name="Picture 2" descr="Free Capsules Pills photo and picture">
            <a:extLst>
              <a:ext uri="{FF2B5EF4-FFF2-40B4-BE49-F238E27FC236}">
                <a16:creationId xmlns:a16="http://schemas.microsoft.com/office/drawing/2014/main" id="{B2C5AA3B-9BB9-F254-D743-D09F7AFA79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0647" y="2495551"/>
            <a:ext cx="4213392" cy="2807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6270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¿Quién tiene derecho a utilizar los servicios sanitarios en Chipre?</a:t>
            </a:r>
          </a:p>
        </p:txBody>
      </p:sp>
      <p:sp>
        <p:nvSpPr>
          <p:cNvPr id="158" name="Google Shape;158;p5"/>
          <p:cNvSpPr txBox="1">
            <a:spLocks noGrp="1"/>
          </p:cNvSpPr>
          <p:nvPr>
            <p:ph idx="1"/>
          </p:nvPr>
        </p:nvSpPr>
        <p:spPr>
          <a:xfrm>
            <a:off x="557999" y="1800000"/>
            <a:ext cx="5852132" cy="3535786"/>
          </a:xfrm>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endParaRPr lang="en-US" sz="2000" b="1" i="0" dirty="0">
              <a:effectLst/>
            </a:endParaRPr>
          </a:p>
          <a:p>
            <a:pPr algn="l">
              <a:buFont typeface="Wingdings" panose="05000000000000000000" pitchFamily="2" charset="2"/>
              <a:buChar char="§"/>
            </a:pPr>
            <a:r>
              <a:rPr lang="en-GB" i="0" dirty="0">
                <a:effectLst/>
              </a:rPr>
              <a:t>En Chipre, los ciudadanos, residentes permanentes, residentes legales y ciudadanos de la Unión Europea con una </a:t>
            </a:r>
            <a:r>
              <a:rPr lang="en-US" i="0" dirty="0">
                <a:solidFill>
                  <a:srgbClr val="202122"/>
                </a:solidFill>
                <a:effectLst/>
              </a:rPr>
              <a:t>Tarjeta Sanitaria Europea (TSE) </a:t>
            </a:r>
            <a:r>
              <a:rPr lang="en-GB" i="0" dirty="0">
                <a:effectLst/>
              </a:rPr>
              <a:t>tienen derecho a utilizar los servicios sanitarios. El acceso se realiza principalmente a través del sistema sanitario público, con opciones privadas disponibles.</a:t>
            </a:r>
          </a:p>
          <a:p>
            <a:pPr algn="l">
              <a:buFont typeface="Wingdings" panose="05000000000000000000" pitchFamily="2" charset="2"/>
              <a:buChar char="§"/>
            </a:pPr>
            <a:endParaRPr lang="en-GB" b="1" i="0" dirty="0">
              <a:effectLst/>
            </a:endParaRPr>
          </a:p>
          <a:p>
            <a:pPr algn="l">
              <a:buFont typeface="Wingdings" panose="05000000000000000000" pitchFamily="2" charset="2"/>
              <a:buChar char="§"/>
            </a:pPr>
            <a:endParaRPr lang="en-GB" b="1" i="0" dirty="0">
              <a:effectLst/>
            </a:endParaRPr>
          </a:p>
          <a:p>
            <a:pPr algn="l">
              <a:buFont typeface="Wingdings" panose="05000000000000000000" pitchFamily="2" charset="2"/>
              <a:buChar char="§"/>
            </a:pPr>
            <a:endParaRPr lang="en-GB" b="1" i="0" dirty="0">
              <a:effectLst/>
            </a:endParaRPr>
          </a:p>
          <a:p>
            <a:pPr algn="l">
              <a:buFont typeface="Wingdings" panose="05000000000000000000" pitchFamily="2" charset="2"/>
              <a:buChar char="§"/>
            </a:pPr>
            <a:endParaRPr lang="en-GB" b="1" i="0" dirty="0">
              <a:effectLst/>
            </a:endParaRPr>
          </a:p>
          <a:p>
            <a:pPr algn="l">
              <a:buFont typeface="Wingdings" panose="05000000000000000000" pitchFamily="2" charset="2"/>
              <a:buChar char="§"/>
            </a:pPr>
            <a:endParaRPr lang="en-GB" b="1" i="0" dirty="0">
              <a:effectLst/>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CB743A49-6A4F-CD6C-EA9C-90D7FD37DB2C}"/>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pic>
        <p:nvPicPr>
          <p:cNvPr id="3076" name="Picture 4" descr="Free Treatment Hospital photo and picture">
            <a:extLst>
              <a:ext uri="{FF2B5EF4-FFF2-40B4-BE49-F238E27FC236}">
                <a16:creationId xmlns:a16="http://schemas.microsoft.com/office/drawing/2014/main" id="{02FE695D-3C14-66A7-316B-FC330EE747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4968" y="2215304"/>
            <a:ext cx="4677111" cy="3120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1610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456582" y="470758"/>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¿Cuáles son las ventajas de los servicios sanitarios para las distintas personas?</a:t>
            </a:r>
          </a:p>
        </p:txBody>
      </p:sp>
      <p:sp>
        <p:nvSpPr>
          <p:cNvPr id="158" name="Google Shape;158;p5"/>
          <p:cNvSpPr txBox="1">
            <a:spLocks noGrp="1"/>
          </p:cNvSpPr>
          <p:nvPr>
            <p:ph idx="1"/>
          </p:nvPr>
        </p:nvSpPr>
        <p:spPr>
          <a:xfrm>
            <a:off x="321875" y="1132754"/>
            <a:ext cx="7745165" cy="4865977"/>
          </a:xfrm>
          <a:prstGeom prst="rect">
            <a:avLst/>
          </a:prstGeom>
          <a:noFill/>
          <a:ln>
            <a:noFill/>
          </a:ln>
        </p:spPr>
        <p:txBody>
          <a:bodyPr spcFirstLastPara="1" wrap="square" lIns="91425" tIns="45700" rIns="91425" bIns="45700" anchor="t" anchorCtr="0">
            <a:noAutofit/>
          </a:bodyPr>
          <a:lstStyle/>
          <a:p>
            <a:pPr marL="431800" indent="-342900" fontAlgn="base"/>
            <a:r>
              <a:rPr lang="en-GB" sz="2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Ciudadanos y residentes permanentes: Acceso a los servicios sanitarios a través del sistema público, financiado parcialmente con fondos públicos y cotizaciones a la seguridad social.</a:t>
            </a:r>
          </a:p>
          <a:p>
            <a:pPr marL="431800" indent="-342900" fontAlgn="base"/>
            <a:r>
              <a:rPr lang="en-GB" sz="2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Residentes legales: Acceso a los servicios sanitarios similar al de los ciudadanos, en función de su estatus de residencia y sus cotizaciones al sistema de seguridad social.</a:t>
            </a:r>
          </a:p>
          <a:p>
            <a:pPr marL="431800" indent="-342900" fontAlgn="base"/>
            <a:r>
              <a:rPr lang="en-GB" sz="2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Ciudadanos de la UE con una TSE: Tienen derecho a servicios sanitarios de urgencia durante su estancia en Chipre.</a:t>
            </a:r>
          </a:p>
          <a:p>
            <a:pPr marL="431800" indent="-342900" fontAlgn="base"/>
            <a:r>
              <a:rPr lang="en-GB" sz="2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Opciones de asistencia sanitaria privada: Disponibles para quienes prefieren o pueden permitirse un tratamiento médico privado, a menudo a través de seguros médicos privados o pagos de bolsillo.</a:t>
            </a:r>
            <a:endParaRPr lang="en-US" sz="2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A0F1A1FF-BFC2-2CB3-67EB-75867A49BA66}"/>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pic>
        <p:nvPicPr>
          <p:cNvPr id="1026" name="Picture 2" descr="Old, People, Oma, Schwarz, Weiß">
            <a:extLst>
              <a:ext uri="{FF2B5EF4-FFF2-40B4-BE49-F238E27FC236}">
                <a16:creationId xmlns:a16="http://schemas.microsoft.com/office/drawing/2014/main" id="{62D0503C-7A82-E409-43EB-745FBFF1C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1929" y="2491095"/>
            <a:ext cx="4054330" cy="2701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0307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67F27-9C37-5013-EFD1-003296CC8500}"/>
              </a:ext>
            </a:extLst>
          </p:cNvPr>
          <p:cNvSpPr>
            <a:spLocks noGrp="1"/>
          </p:cNvSpPr>
          <p:nvPr>
            <p:ph type="title"/>
          </p:nvPr>
        </p:nvSpPr>
        <p:spPr/>
        <p:txBody>
          <a:bodyPr>
            <a:normAutofit fontScale="90000"/>
          </a:bodyPr>
          <a:lstStyle/>
          <a:p>
            <a:r>
              <a:rPr lang="en-GB" sz="2800" b="1" dirty="0">
                <a:solidFill>
                  <a:srgbClr val="002060"/>
                </a:solidFill>
                <a:latin typeface="+mn-lt"/>
              </a:rPr>
              <a:t> Asistencia sanitaria a inmigrantes, refugiados y solicitantes de asilo en Chipre</a:t>
            </a:r>
            <a:endParaRPr lang="LID4096" dirty="0"/>
          </a:p>
        </p:txBody>
      </p:sp>
      <p:sp>
        <p:nvSpPr>
          <p:cNvPr id="3" name="Content Placeholder 2">
            <a:extLst>
              <a:ext uri="{FF2B5EF4-FFF2-40B4-BE49-F238E27FC236}">
                <a16:creationId xmlns:a16="http://schemas.microsoft.com/office/drawing/2014/main" id="{CF8944C3-4AAD-EA77-68B7-B90AE0959425}"/>
              </a:ext>
            </a:extLst>
          </p:cNvPr>
          <p:cNvSpPr>
            <a:spLocks noGrp="1"/>
          </p:cNvSpPr>
          <p:nvPr>
            <p:ph idx="1"/>
          </p:nvPr>
        </p:nvSpPr>
        <p:spPr>
          <a:xfrm>
            <a:off x="557999" y="1799999"/>
            <a:ext cx="6441892" cy="4865977"/>
          </a:xfrm>
        </p:spPr>
        <p:txBody>
          <a:bodyPr>
            <a:normAutofit lnSpcReduction="10000"/>
          </a:bodyPr>
          <a:lstStyle/>
          <a:p>
            <a:r>
              <a:rPr lang="en-GB" sz="2000" dirty="0">
                <a:solidFill>
                  <a:srgbClr val="040C28"/>
                </a:solidFill>
              </a:rPr>
              <a:t>Los solicitantes de asilo, refugiados y migrantes sin recursos suficientes tienen derecho a asistencia médica gratuita en instituciones médicas públicas, que cubra como mínimo la asistencia sanitaria de urgencia y el tratamiento esencial de enfermedades y trastornos mentales graves </a:t>
            </a:r>
            <a:r>
              <a:rPr lang="en-GB" sz="2000" b="1" dirty="0">
                <a:solidFill>
                  <a:srgbClr val="040C28"/>
                </a:solidFill>
              </a:rPr>
              <a:t>(artículo 9ΙΓ(1)(a) de la Ley del Refugiado).</a:t>
            </a:r>
          </a:p>
          <a:p>
            <a:r>
              <a:rPr lang="en-GB" sz="2000" dirty="0">
                <a:solidFill>
                  <a:srgbClr val="040C28"/>
                </a:solidFill>
              </a:rPr>
              <a:t>En noviembre de 2020, el Ministerio de Sanidad chipriota concedió acceso gratuito a los hospitales a todos los solicitantes de asilo, independientemente de si recibían MRC (</a:t>
            </a:r>
            <a:r>
              <a:rPr lang="de-DE" sz="2000" dirty="0" err="1">
                <a:effectLst/>
                <a:ea typeface="Calibri" panose="020F0502020204030204" pitchFamily="34" charset="0"/>
              </a:rPr>
              <a:t>Condiciones </a:t>
            </a:r>
            <a:r>
              <a:rPr lang="de-DE" sz="2000" dirty="0">
                <a:effectLst/>
                <a:ea typeface="Calibri" panose="020F0502020204030204" pitchFamily="34" charset="0"/>
              </a:rPr>
              <a:t>Materiales de Acogida</a:t>
            </a:r>
            <a:r>
              <a:rPr lang="en-GB" sz="2000" dirty="0">
                <a:solidFill>
                  <a:srgbClr val="4D5156"/>
                </a:solidFill>
                <a:effectLst/>
                <a:ea typeface="Calibri" panose="020F0502020204030204" pitchFamily="34" charset="0"/>
              </a:rPr>
              <a:t>)</a:t>
            </a:r>
            <a:r>
              <a:rPr lang="en-GB" sz="2000" dirty="0">
                <a:solidFill>
                  <a:srgbClr val="040C28"/>
                </a:solidFill>
              </a:rPr>
              <a:t>, y desde mayo de 2022, los solicitantes de asilo durante el primer año tras la solicitud de asilo pueden acceder a las instituciones sanitarias públicas solo con su Carta de Confirmación.</a:t>
            </a:r>
          </a:p>
          <a:p>
            <a:pPr marL="0" indent="0">
              <a:buNone/>
            </a:pPr>
            <a:r>
              <a:rPr lang="en-GB" sz="2000" dirty="0"/>
              <a:t/>
            </a:r>
            <a:br>
              <a:rPr lang="en-GB" sz="2000" dirty="0"/>
            </a:br>
            <a:endParaRPr lang="LID4096" sz="2000" dirty="0"/>
          </a:p>
        </p:txBody>
      </p:sp>
      <p:sp>
        <p:nvSpPr>
          <p:cNvPr id="6" name="Google Shape;160;p5">
            <a:extLst>
              <a:ext uri="{FF2B5EF4-FFF2-40B4-BE49-F238E27FC236}">
                <a16:creationId xmlns:a16="http://schemas.microsoft.com/office/drawing/2014/main" id="{8AF769A1-F6A2-089C-C760-80BF95F94476}"/>
              </a:ext>
            </a:extLst>
          </p:cNvPr>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pic>
        <p:nvPicPr>
          <p:cNvPr id="4" name="Picture 2" descr="Familie, Straße, Frau, Kinder, Muslime">
            <a:extLst>
              <a:ext uri="{FF2B5EF4-FFF2-40B4-BE49-F238E27FC236}">
                <a16:creationId xmlns:a16="http://schemas.microsoft.com/office/drawing/2014/main" id="{AD34E673-8910-418E-CCCD-7943CD0873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1199" y="1868021"/>
            <a:ext cx="4287331" cy="2840250"/>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7">
            <a:extLst>
              <a:ext uri="{FF2B5EF4-FFF2-40B4-BE49-F238E27FC236}">
                <a16:creationId xmlns:a16="http://schemas.microsoft.com/office/drawing/2014/main" id="{7270C491-D684-5818-D361-351F208BE8EF}"/>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8350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BFFBF94D-12B6-A033-2751-11EEAAE289B1}"/>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CC3C29C4-68DD-3132-B888-05EAD83010F0}"/>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¿Cómo están </a:t>
            </a:r>
            <a:r>
              <a:rPr lang="en-US" dirty="0" err="1"/>
              <a:t>organizados los </a:t>
            </a:r>
            <a:r>
              <a:rPr lang="en-US" dirty="0"/>
              <a:t>servicios sanitarios en Francia?</a:t>
            </a:r>
          </a:p>
        </p:txBody>
      </p:sp>
      <p:sp>
        <p:nvSpPr>
          <p:cNvPr id="162" name="Google Shape;162;p5">
            <a:extLst>
              <a:ext uri="{FF2B5EF4-FFF2-40B4-BE49-F238E27FC236}">
                <a16:creationId xmlns:a16="http://schemas.microsoft.com/office/drawing/2014/main" id="{A2494949-8393-F273-3916-A65627078F9F}"/>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912AA52D-D37D-09A7-E88C-FBFE28A81FD6}"/>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1853B460-030B-7DB2-64CA-A3CAA6B42137}"/>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pic>
        <p:nvPicPr>
          <p:cNvPr id="6146" name="Picture 2" descr="Frankreich, Flagge, Karte">
            <a:extLst>
              <a:ext uri="{FF2B5EF4-FFF2-40B4-BE49-F238E27FC236}">
                <a16:creationId xmlns:a16="http://schemas.microsoft.com/office/drawing/2014/main" id="{2B928B30-E17E-0429-F76B-69B36C010C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684" y="1742946"/>
            <a:ext cx="4516726" cy="4595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5157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3" name="Google Shape;83;p42"/>
          <p:cNvSpPr txBox="1">
            <a:spLocks noGrp="1"/>
          </p:cNvSpPr>
          <p:nvPr>
            <p:ph type="body" idx="1"/>
          </p:nvPr>
        </p:nvSpPr>
        <p:spPr>
          <a:xfrm>
            <a:off x="372606" y="1639614"/>
            <a:ext cx="7250022" cy="441475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00000"/>
              </a:lnSpc>
              <a:spcBef>
                <a:spcPts val="0"/>
              </a:spcBef>
              <a:spcAft>
                <a:spcPts val="0"/>
              </a:spcAft>
              <a:buSzPct val="100000"/>
              <a:buNone/>
            </a:pPr>
            <a:r>
              <a:rPr lang="en-US" sz="8000" dirty="0"/>
              <a:t> El sistema sanitario francés se basa en múltiples estructuras: </a:t>
            </a:r>
            <a:endParaRPr dirty="0"/>
          </a:p>
          <a:p>
            <a:pPr lvl="1" algn="l" rtl="0">
              <a:lnSpc>
                <a:spcPct val="100000"/>
              </a:lnSpc>
              <a:spcBef>
                <a:spcPts val="1200"/>
              </a:spcBef>
              <a:spcAft>
                <a:spcPts val="0"/>
              </a:spcAft>
              <a:buClr>
                <a:srgbClr val="C00000"/>
              </a:buClr>
              <a:buSzPct val="120000"/>
            </a:pPr>
            <a:r>
              <a:rPr lang="en-US" sz="8000" dirty="0"/>
              <a:t>sanitario para tratamiento hospitalario</a:t>
            </a:r>
            <a:endParaRPr dirty="0"/>
          </a:p>
          <a:p>
            <a:pPr lvl="1" algn="l" rtl="0">
              <a:lnSpc>
                <a:spcPct val="100000"/>
              </a:lnSpc>
              <a:spcBef>
                <a:spcPts val="1200"/>
              </a:spcBef>
              <a:spcAft>
                <a:spcPts val="0"/>
              </a:spcAft>
              <a:buClr>
                <a:srgbClr val="C00000"/>
              </a:buClr>
              <a:buSzPct val="120000"/>
            </a:pPr>
            <a:r>
              <a:rPr lang="en-US" sz="8000" dirty="0"/>
              <a:t>atención ambulatoria para tratamiento ambulatorio</a:t>
            </a:r>
            <a:endParaRPr dirty="0">
              <a:solidFill>
                <a:srgbClr val="FF0000"/>
              </a:solidFill>
            </a:endParaRPr>
          </a:p>
          <a:p>
            <a:pPr lvl="1" algn="l" rtl="0">
              <a:lnSpc>
                <a:spcPct val="100000"/>
              </a:lnSpc>
              <a:spcBef>
                <a:spcPts val="1200"/>
              </a:spcBef>
              <a:spcAft>
                <a:spcPts val="0"/>
              </a:spcAft>
              <a:buClr>
                <a:srgbClr val="C00000"/>
              </a:buClr>
              <a:buSzPct val="120000"/>
            </a:pPr>
            <a:r>
              <a:rPr lang="en-US" sz="8000" dirty="0"/>
              <a:t>servicios médico-sociales para grupos vulnerables (ancianos, discapacitados, etc.)</a:t>
            </a:r>
            <a:endParaRPr dirty="0"/>
          </a:p>
          <a:p>
            <a:pPr marL="0" lvl="0" indent="0" algn="l" rtl="0">
              <a:lnSpc>
                <a:spcPct val="100000"/>
              </a:lnSpc>
              <a:spcBef>
                <a:spcPts val="1200"/>
              </a:spcBef>
              <a:spcAft>
                <a:spcPts val="0"/>
              </a:spcAft>
              <a:buSzPct val="100000"/>
              <a:buNone/>
            </a:pPr>
            <a:endParaRPr sz="8000" dirty="0"/>
          </a:p>
          <a:p>
            <a:pPr marL="0" lvl="0" indent="0" algn="l" rtl="0">
              <a:lnSpc>
                <a:spcPct val="100000"/>
              </a:lnSpc>
              <a:spcBef>
                <a:spcPts val="1200"/>
              </a:spcBef>
              <a:spcAft>
                <a:spcPts val="0"/>
              </a:spcAft>
              <a:buSzPct val="100000"/>
              <a:buNone/>
            </a:pPr>
            <a:r>
              <a:rPr lang="en-US" sz="8000" dirty="0"/>
              <a:t>Se </a:t>
            </a:r>
            <a:r>
              <a:rPr lang="en-US" sz="8000" dirty="0" err="1"/>
              <a:t>organiza </a:t>
            </a:r>
            <a:r>
              <a:rPr lang="en-US" sz="8000" dirty="0"/>
              <a:t>en el :</a:t>
            </a:r>
            <a:endParaRPr dirty="0"/>
          </a:p>
          <a:p>
            <a:pPr lvl="1">
              <a:spcBef>
                <a:spcPts val="1200"/>
              </a:spcBef>
              <a:spcAft>
                <a:spcPts val="0"/>
              </a:spcAft>
              <a:buClr>
                <a:srgbClr val="C00000"/>
              </a:buClr>
              <a:buSzPct val="100000"/>
            </a:pPr>
            <a:r>
              <a:rPr lang="en-US" sz="8000" dirty="0"/>
              <a:t>a nivel nacional, por el Gobierno a través del Ministro de Sanidad, que elabora la política sanitaria nacional (salud pública y </a:t>
            </a:r>
            <a:r>
              <a:rPr lang="en-US" sz="8000" dirty="0" err="1"/>
              <a:t>organización </a:t>
            </a:r>
            <a:r>
              <a:rPr lang="en-US" sz="8000" dirty="0"/>
              <a:t>de los sistemas sanitarios)</a:t>
            </a:r>
          </a:p>
          <a:p>
            <a:pPr lvl="1">
              <a:spcBef>
                <a:spcPts val="1200"/>
              </a:spcBef>
              <a:spcAft>
                <a:spcPts val="0"/>
              </a:spcAft>
              <a:buClr>
                <a:srgbClr val="C00000"/>
              </a:buClr>
              <a:buSzPct val="100000"/>
            </a:pPr>
            <a:r>
              <a:rPr lang="en-US" sz="8000" dirty="0"/>
              <a:t>a nivel regional por las Agencias Regionales de Salud (ARS), que definen y aplican la política sanitaria regional</a:t>
            </a:r>
            <a:endParaRPr dirty="0"/>
          </a:p>
          <a:p>
            <a:pPr marL="228600" lvl="0" indent="-101600" algn="l" rtl="0">
              <a:lnSpc>
                <a:spcPct val="100000"/>
              </a:lnSpc>
              <a:spcBef>
                <a:spcPts val="1200"/>
              </a:spcBef>
              <a:spcAft>
                <a:spcPts val="0"/>
              </a:spcAft>
              <a:buSzPct val="100000"/>
              <a:buFont typeface="Calibri"/>
              <a:buNone/>
            </a:pPr>
            <a:endParaRPr sz="8000" dirty="0"/>
          </a:p>
        </p:txBody>
      </p:sp>
      <p:sp>
        <p:nvSpPr>
          <p:cNvPr id="84" name="Google Shape;84;p42"/>
          <p:cNvSpPr/>
          <p:nvPr/>
        </p:nvSpPr>
        <p:spPr>
          <a:xfrm>
            <a:off x="9407694" y="6054364"/>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Fuente</a:t>
            </a:r>
            <a:r>
              <a:rPr lang="en-US" sz="1200" dirty="0">
                <a:solidFill>
                  <a:schemeClr val="dk1"/>
                </a:solidFill>
                <a:latin typeface="Calibri"/>
                <a:ea typeface="Calibri"/>
                <a:cs typeface="Calibri"/>
                <a:sym typeface="Calibri"/>
                <a:hlinkClick r:id="rId3"/>
              </a:rPr>
              <a:t> | </a:t>
            </a:r>
            <a:r>
              <a:rPr lang="en-US" sz="1200" u="sng" dirty="0">
                <a:solidFill>
                  <a:schemeClr val="dk1"/>
                </a:solidFill>
                <a:latin typeface="Calibri"/>
                <a:ea typeface="Calibri"/>
                <a:cs typeface="Calibri"/>
                <a:sym typeface="Calibri"/>
                <a:hlinkClick r:id="rId3"/>
              </a:rPr>
              <a:t>Licencia </a:t>
            </a:r>
            <a:r>
              <a:rPr lang="en-US" sz="1200" u="sng" dirty="0" err="1">
                <a:solidFill>
                  <a:schemeClr val="dk1"/>
                </a:solidFill>
                <a:latin typeface="Calibri"/>
                <a:ea typeface="Calibri"/>
                <a:cs typeface="Calibri"/>
                <a:sym typeface="Calibri"/>
                <a:hlinkClick r:id="rId3"/>
              </a:rPr>
              <a:t>Freepik</a:t>
            </a:r>
            <a:endParaRPr lang="en-US" sz="1200" dirty="0">
              <a:solidFill>
                <a:schemeClr val="dk1"/>
              </a:solidFill>
              <a:latin typeface="Calibri"/>
              <a:ea typeface="Calibri"/>
              <a:cs typeface="Calibri"/>
              <a:sym typeface="Calibri"/>
            </a:endParaRPr>
          </a:p>
        </p:txBody>
      </p:sp>
      <p:pic>
        <p:nvPicPr>
          <p:cNvPr id="85" name="Google Shape;85;p42"/>
          <p:cNvPicPr preferRelativeResize="0"/>
          <p:nvPr/>
        </p:nvPicPr>
        <p:blipFill>
          <a:blip r:embed="rId4">
            <a:alphaModFix/>
          </a:blip>
          <a:stretch>
            <a:fillRect/>
          </a:stretch>
        </p:blipFill>
        <p:spPr>
          <a:xfrm>
            <a:off x="7956086" y="1639614"/>
            <a:ext cx="4024673" cy="2682474"/>
          </a:xfrm>
          <a:prstGeom prst="rect">
            <a:avLst/>
          </a:prstGeom>
          <a:noFill/>
          <a:ln>
            <a:noFill/>
          </a:ln>
        </p:spPr>
      </p:pic>
      <p:sp>
        <p:nvSpPr>
          <p:cNvPr id="86" name="Google Shape;86;p42"/>
          <p:cNvSpPr txBox="1">
            <a:spLocks noGrp="1"/>
          </p:cNvSpPr>
          <p:nvPr>
            <p:ph type="title"/>
          </p:nvPr>
        </p:nvSpPr>
        <p:spPr>
          <a:xfrm>
            <a:off x="279625" y="713075"/>
            <a:ext cx="6300000" cy="728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dirty="0" err="1"/>
              <a:t>Organización de </a:t>
            </a:r>
            <a:r>
              <a:rPr lang="en-US" dirty="0"/>
              <a:t>servicios sanitarios en Francia (1)</a:t>
            </a:r>
            <a:endParaRPr dirty="0"/>
          </a:p>
        </p:txBody>
      </p:sp>
      <p:sp>
        <p:nvSpPr>
          <p:cNvPr id="2" name="Ορθογώνιο 7">
            <a:extLst>
              <a:ext uri="{FF2B5EF4-FFF2-40B4-BE49-F238E27FC236}">
                <a16:creationId xmlns:a16="http://schemas.microsoft.com/office/drawing/2014/main" id="{D4FB3A31-B06E-3D8C-F798-9CCEE79797CA}"/>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43"/>
          <p:cNvSpPr txBox="1">
            <a:spLocks noGrp="1"/>
          </p:cNvSpPr>
          <p:nvPr>
            <p:ph type="body" idx="1"/>
          </p:nvPr>
        </p:nvSpPr>
        <p:spPr>
          <a:xfrm>
            <a:off x="610600" y="1214625"/>
            <a:ext cx="7696076" cy="4786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ct val="100000"/>
              <a:buNone/>
            </a:pPr>
            <a:r>
              <a:rPr lang="en-US" sz="2400" dirty="0"/>
              <a:t>En Francia hay : </a:t>
            </a:r>
            <a:endParaRPr sz="2400" dirty="0"/>
          </a:p>
          <a:p>
            <a:pPr lvl="0">
              <a:spcBef>
                <a:spcPts val="1200"/>
              </a:spcBef>
              <a:spcAft>
                <a:spcPts val="0"/>
              </a:spcAft>
              <a:buSzPct val="100000"/>
            </a:pPr>
            <a:r>
              <a:rPr lang="en-US" sz="2400" b="1" dirty="0"/>
              <a:t>Profesionales sanitarios autónomos </a:t>
            </a:r>
            <a:r>
              <a:rPr lang="en-US" sz="2400" dirty="0"/>
              <a:t>que trabajan como médicos generalistas o especialistas, enfermeros, fisioterapeutas, farmacéuticos, etc. Los pacientes son libres de elegir el médico que prefieran.</a:t>
            </a:r>
          </a:p>
          <a:p>
            <a:pPr lvl="0">
              <a:spcBef>
                <a:spcPts val="1200"/>
              </a:spcBef>
              <a:spcAft>
                <a:spcPts val="0"/>
              </a:spcAft>
              <a:buSzPct val="100000"/>
            </a:pPr>
            <a:r>
              <a:rPr lang="en-US" sz="2400" b="1" dirty="0"/>
              <a:t>Los hospitales públicos y privados </a:t>
            </a:r>
            <a:r>
              <a:rPr lang="en-US" sz="2400" dirty="0"/>
              <a:t>desempeñan un papel esencial en el sistema sanitario francés. Los hospitales públicos están financiados por el Estado y ofrecen asistencia gratuita o de bajo coste, mientras que los hospitales privados están financiados por seguros privados o fondos privados (sector privado con ánimo de lucro). Algunos hospitales privados sin ánimo de lucro pueden participar en el servicio hospitalario público (PSPH) bajo contrato con el Estado.</a:t>
            </a:r>
            <a:endParaRPr sz="2400" b="1" dirty="0">
              <a:solidFill>
                <a:srgbClr val="00B0F0"/>
              </a:solidFill>
            </a:endParaRPr>
          </a:p>
          <a:p>
            <a:pPr marL="0" lvl="0" indent="0" algn="l" rtl="0">
              <a:lnSpc>
                <a:spcPct val="100000"/>
              </a:lnSpc>
              <a:spcBef>
                <a:spcPts val="1200"/>
              </a:spcBef>
              <a:spcAft>
                <a:spcPts val="0"/>
              </a:spcAft>
              <a:buSzPct val="100000"/>
              <a:buNone/>
            </a:pPr>
            <a:r>
              <a:rPr lang="en-US" sz="2400" dirty="0"/>
              <a:t/>
            </a:r>
            <a:br>
              <a:rPr lang="en-US" sz="2400" dirty="0"/>
            </a:br>
            <a:endParaRPr sz="2400" dirty="0"/>
          </a:p>
        </p:txBody>
      </p:sp>
      <p:sp>
        <p:nvSpPr>
          <p:cNvPr id="93" name="Google Shape;93;p43"/>
          <p:cNvSpPr/>
          <p:nvPr/>
        </p:nvSpPr>
        <p:spPr>
          <a:xfrm>
            <a:off x="9475499" y="6321518"/>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Fuente</a:t>
            </a:r>
            <a:r>
              <a:rPr lang="en-US" sz="1200" dirty="0">
                <a:solidFill>
                  <a:schemeClr val="dk1"/>
                </a:solidFill>
                <a:latin typeface="Calibri"/>
                <a:ea typeface="Calibri"/>
                <a:cs typeface="Calibri"/>
                <a:sym typeface="Calibri"/>
                <a:hlinkClick r:id="rId3"/>
              </a:rPr>
              <a:t> | </a:t>
            </a:r>
            <a:r>
              <a:rPr lang="en-US" sz="1200" u="sng" dirty="0">
                <a:solidFill>
                  <a:schemeClr val="dk1"/>
                </a:solidFill>
                <a:latin typeface="Calibri"/>
                <a:ea typeface="Calibri"/>
                <a:cs typeface="Calibri"/>
                <a:sym typeface="Calibri"/>
                <a:hlinkClick r:id="rId3"/>
              </a:rPr>
              <a:t>Licencia </a:t>
            </a:r>
            <a:r>
              <a:rPr lang="en-US" sz="1200" u="sng" dirty="0" err="1">
                <a:solidFill>
                  <a:schemeClr val="dk1"/>
                </a:solidFill>
                <a:latin typeface="Calibri"/>
                <a:ea typeface="Calibri"/>
                <a:cs typeface="Calibri"/>
                <a:sym typeface="Calibri"/>
                <a:hlinkClick r:id="rId3"/>
              </a:rPr>
              <a:t>Freepik</a:t>
            </a:r>
            <a:endParaRPr lang="en-US" sz="1200" dirty="0">
              <a:solidFill>
                <a:schemeClr val="dk1"/>
              </a:solidFill>
              <a:latin typeface="Calibri"/>
              <a:ea typeface="Calibri"/>
              <a:cs typeface="Calibri"/>
              <a:sym typeface="Calibri"/>
            </a:endParaRPr>
          </a:p>
        </p:txBody>
      </p:sp>
      <p:pic>
        <p:nvPicPr>
          <p:cNvPr id="94" name="Google Shape;94;p43"/>
          <p:cNvPicPr preferRelativeResize="0"/>
          <p:nvPr/>
        </p:nvPicPr>
        <p:blipFill>
          <a:blip r:embed="rId4">
            <a:alphaModFix/>
          </a:blip>
          <a:stretch>
            <a:fillRect/>
          </a:stretch>
        </p:blipFill>
        <p:spPr>
          <a:xfrm>
            <a:off x="8222093" y="2029147"/>
            <a:ext cx="3665106" cy="2657859"/>
          </a:xfrm>
          <a:prstGeom prst="rect">
            <a:avLst/>
          </a:prstGeom>
          <a:noFill/>
          <a:ln>
            <a:noFill/>
          </a:ln>
        </p:spPr>
      </p:pic>
      <p:sp>
        <p:nvSpPr>
          <p:cNvPr id="95" name="Google Shape;95;p43"/>
          <p:cNvSpPr txBox="1">
            <a:spLocks noGrp="1"/>
          </p:cNvSpPr>
          <p:nvPr>
            <p:ph type="title"/>
          </p:nvPr>
        </p:nvSpPr>
        <p:spPr>
          <a:xfrm>
            <a:off x="407400" y="685725"/>
            <a:ext cx="6300000"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dirty="0" err="1"/>
              <a:t>Organización de </a:t>
            </a:r>
            <a:r>
              <a:rPr lang="en-US" dirty="0"/>
              <a:t>servicios sanitarios en Francia (2)</a:t>
            </a:r>
            <a:endParaRPr dirty="0"/>
          </a:p>
        </p:txBody>
      </p:sp>
      <p:sp>
        <p:nvSpPr>
          <p:cNvPr id="2" name="Ορθογώνιο 7">
            <a:extLst>
              <a:ext uri="{FF2B5EF4-FFF2-40B4-BE49-F238E27FC236}">
                <a16:creationId xmlns:a16="http://schemas.microsoft.com/office/drawing/2014/main" id="{814B8298-8EC9-AC0E-5F64-801AE5F8FDBE}"/>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43"/>
          <p:cNvSpPr txBox="1">
            <a:spLocks noGrp="1"/>
          </p:cNvSpPr>
          <p:nvPr>
            <p:ph type="body" idx="1"/>
          </p:nvPr>
        </p:nvSpPr>
        <p:spPr>
          <a:xfrm>
            <a:off x="407400" y="1459809"/>
            <a:ext cx="8169041" cy="4786200"/>
          </a:xfrm>
          <a:prstGeom prst="rect">
            <a:avLst/>
          </a:prstGeom>
          <a:noFill/>
          <a:ln>
            <a:noFill/>
          </a:ln>
        </p:spPr>
        <p:txBody>
          <a:bodyPr spcFirstLastPara="1" wrap="square" lIns="91425" tIns="45700" rIns="91425" bIns="45700" anchor="t" anchorCtr="0">
            <a:normAutofit fontScale="32500" lnSpcReduction="20000"/>
          </a:bodyPr>
          <a:lstStyle/>
          <a:p>
            <a:pPr marL="0" lvl="0" indent="0" algn="l" rtl="0">
              <a:lnSpc>
                <a:spcPct val="100000"/>
              </a:lnSpc>
              <a:spcBef>
                <a:spcPts val="1200"/>
              </a:spcBef>
              <a:spcAft>
                <a:spcPts val="0"/>
              </a:spcAft>
              <a:buSzPct val="100000"/>
              <a:buNone/>
            </a:pPr>
            <a:r>
              <a:rPr lang="en-US" sz="8000" dirty="0"/>
              <a:t/>
            </a:r>
            <a:br>
              <a:rPr lang="en-US" sz="8000" dirty="0"/>
            </a:br>
            <a:r>
              <a:rPr lang="en-US" sz="7400" dirty="0"/>
              <a:t>La asistencia médica de urgencia está </a:t>
            </a:r>
            <a:r>
              <a:rPr lang="en-US" sz="7400" dirty="0" err="1"/>
              <a:t>organizada </a:t>
            </a:r>
            <a:r>
              <a:rPr lang="en-US" sz="7400" dirty="0"/>
              <a:t>conjuntamente por el sector privado y el hospitalario, y los pacientes pueden acudir a los </a:t>
            </a:r>
            <a:r>
              <a:rPr lang="en-US" sz="7400" b="1" dirty="0"/>
              <a:t>servicios de urgencias de los hospitales</a:t>
            </a:r>
            <a:r>
              <a:rPr lang="en-US" sz="7400" dirty="0">
                <a:solidFill>
                  <a:srgbClr val="0070C0"/>
                </a:solidFill>
              </a:rPr>
              <a:t>. </a:t>
            </a:r>
            <a:endParaRPr sz="7400" dirty="0">
              <a:solidFill>
                <a:srgbClr val="0070C0"/>
              </a:solidFill>
            </a:endParaRPr>
          </a:p>
          <a:p>
            <a:pPr marL="0" lvl="0" indent="0" algn="l" rtl="0">
              <a:lnSpc>
                <a:spcPct val="100000"/>
              </a:lnSpc>
              <a:spcBef>
                <a:spcPts val="1200"/>
              </a:spcBef>
              <a:spcAft>
                <a:spcPts val="0"/>
              </a:spcAft>
              <a:buSzPct val="100000"/>
              <a:buNone/>
            </a:pPr>
            <a:r>
              <a:rPr lang="en-US" sz="7400" dirty="0"/>
              <a:t>El sistema sanitario francés es </a:t>
            </a:r>
            <a:r>
              <a:rPr lang="en-US" sz="7400" dirty="0" err="1"/>
              <a:t>reconocido </a:t>
            </a:r>
            <a:r>
              <a:rPr lang="en-US" sz="7400" dirty="0"/>
              <a:t>por ofrecer una asistencia de calidad a toda la población, gracias al fácil acceso a la </a:t>
            </a:r>
            <a:r>
              <a:rPr lang="en-US" sz="7400" b="1" dirty="0"/>
              <a:t>atención primaria y especializada</a:t>
            </a:r>
            <a:r>
              <a:rPr lang="en-US" sz="7400" dirty="0"/>
              <a:t>.</a:t>
            </a:r>
            <a:endParaRPr sz="7400" dirty="0"/>
          </a:p>
          <a:p>
            <a:pPr marL="0" lvl="0" indent="0" algn="l" rtl="0">
              <a:lnSpc>
                <a:spcPct val="100000"/>
              </a:lnSpc>
              <a:spcBef>
                <a:spcPts val="1200"/>
              </a:spcBef>
              <a:spcAft>
                <a:spcPts val="0"/>
              </a:spcAft>
              <a:buSzPct val="100000"/>
              <a:buNone/>
            </a:pPr>
            <a:r>
              <a:rPr lang="en-US" sz="7400" dirty="0"/>
              <a:t>También incluye </a:t>
            </a:r>
            <a:r>
              <a:rPr lang="en-US" sz="7400" b="1" dirty="0"/>
              <a:t>medidas de prevención y promoción de la </a:t>
            </a:r>
            <a:r>
              <a:rPr lang="en-US" sz="7400" dirty="0"/>
              <a:t>salud, como la vacunación, el cribado de determinadas enfermedades y la concienciación sobre </a:t>
            </a:r>
            <a:r>
              <a:rPr lang="en-US" sz="7400" dirty="0" err="1"/>
              <a:t>comportamientos </a:t>
            </a:r>
            <a:r>
              <a:rPr lang="en-US" sz="7400" dirty="0"/>
              <a:t>beneficiosos para la salud. Estas acciones contribuyen a mejorar la salud de la población y a reducir el riesgo de enfermedad.</a:t>
            </a:r>
            <a:br>
              <a:rPr lang="en-US" sz="7400" dirty="0"/>
            </a:br>
            <a:endParaRPr sz="7400" dirty="0"/>
          </a:p>
        </p:txBody>
      </p:sp>
      <p:sp>
        <p:nvSpPr>
          <p:cNvPr id="93" name="Google Shape;93;p43"/>
          <p:cNvSpPr/>
          <p:nvPr/>
        </p:nvSpPr>
        <p:spPr>
          <a:xfrm>
            <a:off x="9428478" y="6246009"/>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95" name="Google Shape;95;p43"/>
          <p:cNvSpPr txBox="1">
            <a:spLocks noGrp="1"/>
          </p:cNvSpPr>
          <p:nvPr>
            <p:ph type="title"/>
          </p:nvPr>
        </p:nvSpPr>
        <p:spPr>
          <a:xfrm>
            <a:off x="407400" y="685725"/>
            <a:ext cx="6300000"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dirty="0" err="1"/>
              <a:t>Organización de </a:t>
            </a:r>
            <a:r>
              <a:rPr lang="en-US" dirty="0"/>
              <a:t>servicios sanitarios en Francia (3)</a:t>
            </a:r>
            <a:endParaRPr dirty="0"/>
          </a:p>
        </p:txBody>
      </p:sp>
      <p:pic>
        <p:nvPicPr>
          <p:cNvPr id="2050" name="Picture 2" descr="Thermometer, Medikamente, Tablets">
            <a:extLst>
              <a:ext uri="{FF2B5EF4-FFF2-40B4-BE49-F238E27FC236}">
                <a16:creationId xmlns:a16="http://schemas.microsoft.com/office/drawing/2014/main" id="{435C47FA-A365-88AA-C640-F2FF4DA2652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771814" y="1969577"/>
            <a:ext cx="3146677" cy="2096814"/>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941E8C88-E0F7-7758-9D14-4001A80C0752}"/>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86617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44"/>
          <p:cNvSpPr txBox="1">
            <a:spLocks noGrp="1"/>
          </p:cNvSpPr>
          <p:nvPr>
            <p:ph type="body" idx="1"/>
          </p:nvPr>
        </p:nvSpPr>
        <p:spPr>
          <a:xfrm>
            <a:off x="471288" y="1663577"/>
            <a:ext cx="6922739" cy="4579568"/>
          </a:xfrm>
          <a:prstGeom prst="rect">
            <a:avLst/>
          </a:prstGeom>
          <a:noFill/>
          <a:ln>
            <a:noFill/>
          </a:ln>
        </p:spPr>
        <p:txBody>
          <a:bodyPr spcFirstLastPara="1" wrap="square" lIns="91425" tIns="45700" rIns="91425" bIns="45700" anchor="t" anchorCtr="0">
            <a:normAutofit fontScale="92500" lnSpcReduction="10000"/>
          </a:bodyPr>
          <a:lstStyle/>
          <a:p>
            <a:pPr marL="0" lvl="0" indent="0" rtl="0">
              <a:lnSpc>
                <a:spcPct val="100000"/>
              </a:lnSpc>
              <a:spcBef>
                <a:spcPts val="0"/>
              </a:spcBef>
              <a:spcAft>
                <a:spcPts val="0"/>
              </a:spcAft>
              <a:buSzPts val="2200"/>
              <a:buNone/>
            </a:pPr>
            <a:r>
              <a:rPr lang="en-US" dirty="0"/>
              <a:t>Existe una </a:t>
            </a:r>
            <a:r>
              <a:rPr lang="en-US" b="1" dirty="0"/>
              <a:t>vía de atención coordinada </a:t>
            </a:r>
            <a:r>
              <a:rPr lang="en-US" dirty="0"/>
              <a:t>que anima a los pacientes a consultar primero a su médico de cabecera, que desempeña un papel central en la coordinación de la atención y la derivación a especialistas en caso necesario. El objetivo de este sistema es garantizar una atención integral adaptada a cada paciente, al tiempo que se </a:t>
            </a:r>
            <a:r>
              <a:rPr lang="en-US" dirty="0" err="1"/>
              <a:t>racionaliza el </a:t>
            </a:r>
            <a:r>
              <a:rPr lang="en-US" dirty="0"/>
              <a:t>gasto sanitario. </a:t>
            </a:r>
            <a:endParaRPr dirty="0"/>
          </a:p>
          <a:p>
            <a:pPr marL="0" lvl="0" indent="0" rtl="0">
              <a:lnSpc>
                <a:spcPct val="100000"/>
              </a:lnSpc>
              <a:spcBef>
                <a:spcPts val="1200"/>
              </a:spcBef>
              <a:spcAft>
                <a:spcPts val="0"/>
              </a:spcAft>
              <a:buSzPts val="2200"/>
              <a:buNone/>
            </a:pPr>
            <a:r>
              <a:rPr lang="en-US" dirty="0"/>
              <a:t>Salvo algunas excepciones, se debe consultar prioritariamente al médico preferido antes de acudir a un especialista; de lo contrario, el usuario recibirá menos reembolso del Assurance </a:t>
            </a:r>
            <a:r>
              <a:rPr lang="en-US" dirty="0" err="1"/>
              <a:t>Maladie</a:t>
            </a:r>
            <a:r>
              <a:rPr lang="en-US" dirty="0"/>
              <a:t>.</a:t>
            </a:r>
            <a:endParaRPr dirty="0"/>
          </a:p>
          <a:p>
            <a:pPr marL="0" lvl="0" indent="0" rtl="0">
              <a:lnSpc>
                <a:spcPct val="100000"/>
              </a:lnSpc>
              <a:spcBef>
                <a:spcPts val="1200"/>
              </a:spcBef>
              <a:spcAft>
                <a:spcPts val="0"/>
              </a:spcAft>
              <a:buSzPts val="2200"/>
              <a:buNone/>
            </a:pPr>
            <a:r>
              <a:rPr lang="en-US" dirty="0"/>
              <a:t>El sistema sanitario francés se </a:t>
            </a:r>
            <a:r>
              <a:rPr lang="en-US" b="1" dirty="0"/>
              <a:t>evalúa y reforma periódicamente </a:t>
            </a:r>
            <a:r>
              <a:rPr lang="en-US" dirty="0"/>
              <a:t>para garantizar su sostenibilidad y eficacia. Los profesionales sanitarios están </a:t>
            </a:r>
            <a:r>
              <a:rPr lang="en-US" b="1" dirty="0"/>
              <a:t>sujetos a normas de calidad y seguridad</a:t>
            </a:r>
            <a:r>
              <a:rPr lang="en-US" dirty="0"/>
              <a:t>, lo que garantiza un alto nivel de atención a los pacientes.</a:t>
            </a:r>
            <a:endParaRPr dirty="0"/>
          </a:p>
        </p:txBody>
      </p:sp>
      <p:pic>
        <p:nvPicPr>
          <p:cNvPr id="102" name="Google Shape;102;p44"/>
          <p:cNvPicPr preferRelativeResize="0"/>
          <p:nvPr/>
        </p:nvPicPr>
        <p:blipFill>
          <a:blip r:embed="rId3">
            <a:alphaModFix/>
          </a:blip>
          <a:stretch>
            <a:fillRect/>
          </a:stretch>
        </p:blipFill>
        <p:spPr>
          <a:xfrm>
            <a:off x="8143651" y="1821196"/>
            <a:ext cx="3763174" cy="2272975"/>
          </a:xfrm>
          <a:prstGeom prst="rect">
            <a:avLst/>
          </a:prstGeom>
          <a:noFill/>
          <a:ln>
            <a:noFill/>
          </a:ln>
        </p:spPr>
      </p:pic>
      <p:sp>
        <p:nvSpPr>
          <p:cNvPr id="103" name="Google Shape;103;p44"/>
          <p:cNvSpPr/>
          <p:nvPr/>
        </p:nvSpPr>
        <p:spPr>
          <a:xfrm>
            <a:off x="9183153" y="6345167"/>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rPr>
              <a:t>Fuente</a:t>
            </a:r>
            <a:r>
              <a:rPr lang="en-US" sz="1200" dirty="0">
                <a:solidFill>
                  <a:schemeClr val="dk1"/>
                </a:solidFill>
                <a:latin typeface="Calibri"/>
                <a:ea typeface="Calibri"/>
                <a:cs typeface="Calibri"/>
                <a:sym typeface="Calibri"/>
                <a:hlinkClick r:id="rId4"/>
              </a:rPr>
              <a:t> | </a:t>
            </a:r>
            <a:r>
              <a:rPr lang="en-US" sz="1200" u="sng" dirty="0">
                <a:solidFill>
                  <a:schemeClr val="dk1"/>
                </a:solidFill>
                <a:latin typeface="Calibri"/>
                <a:ea typeface="Calibri"/>
                <a:cs typeface="Calibri"/>
                <a:sym typeface="Calibri"/>
                <a:hlinkClick r:id="rId4"/>
              </a:rPr>
              <a:t>Licencia </a:t>
            </a:r>
            <a:r>
              <a:rPr lang="en-US" sz="1200" u="sng" dirty="0" err="1">
                <a:solidFill>
                  <a:schemeClr val="dk1"/>
                </a:solidFill>
                <a:latin typeface="Calibri"/>
                <a:ea typeface="Calibri"/>
                <a:cs typeface="Calibri"/>
                <a:sym typeface="Calibri"/>
                <a:hlinkClick r:id="rId4"/>
              </a:rPr>
              <a:t>Freepik</a:t>
            </a:r>
            <a:endParaRPr lang="en-US" sz="1200" dirty="0">
              <a:solidFill>
                <a:schemeClr val="dk1"/>
              </a:solidFill>
              <a:latin typeface="Calibri"/>
              <a:ea typeface="Calibri"/>
              <a:cs typeface="Calibri"/>
              <a:sym typeface="Calibri"/>
            </a:endParaRPr>
          </a:p>
        </p:txBody>
      </p:sp>
      <p:sp>
        <p:nvSpPr>
          <p:cNvPr id="104" name="Google Shape;104;p44"/>
          <p:cNvSpPr txBox="1">
            <a:spLocks noGrp="1"/>
          </p:cNvSpPr>
          <p:nvPr>
            <p:ph type="title"/>
          </p:nvPr>
        </p:nvSpPr>
        <p:spPr>
          <a:xfrm>
            <a:off x="558025" y="854975"/>
            <a:ext cx="6300000"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dirty="0" err="1"/>
              <a:t>Organización de </a:t>
            </a:r>
            <a:r>
              <a:rPr lang="en-US" dirty="0"/>
              <a:t>servicios sanitarios en Francia (4)</a:t>
            </a:r>
            <a:endParaRPr dirty="0"/>
          </a:p>
        </p:txBody>
      </p:sp>
      <p:sp>
        <p:nvSpPr>
          <p:cNvPr id="2" name="Ορθογώνιο 7">
            <a:extLst>
              <a:ext uri="{FF2B5EF4-FFF2-40B4-BE49-F238E27FC236}">
                <a16:creationId xmlns:a16="http://schemas.microsoft.com/office/drawing/2014/main" id="{1382CCB7-27BE-5C22-199F-1DACC37A204F}"/>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dirty="0">
                <a:solidFill>
                  <a:srgbClr val="203864"/>
                </a:solidFill>
              </a:rPr>
              <a:t>Información general: retos para los inmigrantes</a:t>
            </a:r>
            <a:endParaRPr dirty="0">
              <a:solidFill>
                <a:srgbClr val="203864"/>
              </a:solidFill>
            </a:endParaRPr>
          </a:p>
        </p:txBody>
      </p:sp>
      <p:sp>
        <p:nvSpPr>
          <p:cNvPr id="158" name="Google Shape;158;p5"/>
          <p:cNvSpPr txBox="1">
            <a:spLocks noGrp="1"/>
          </p:cNvSpPr>
          <p:nvPr>
            <p:ph idx="1"/>
          </p:nvPr>
        </p:nvSpPr>
        <p:spPr>
          <a:xfrm>
            <a:off x="557999" y="1799999"/>
            <a:ext cx="6313064" cy="4865977"/>
          </a:xfrm>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r>
              <a:rPr lang="en-US" sz="2000" dirty="0">
                <a:solidFill>
                  <a:srgbClr val="000000"/>
                </a:solidFill>
                <a:latin typeface="Calibri" panose="020F0502020204030204" pitchFamily="34" charset="0"/>
              </a:rPr>
              <a:t>Los inmigrantes se enfrentan a muchos retos en sus necesidades sanitarias: enfermedades latentes que pueden no haber sido tratadas adecuadamente en su país de origen, el estrés físico y psicológico de la huida, diferencias culturales y de género en la comunicación de quejas y problemas lingüísticos son sólo algunos de ellos. </a:t>
            </a:r>
          </a:p>
          <a:p>
            <a:pPr marL="88900" indent="0" rtl="0" fontAlgn="base">
              <a:spcAft>
                <a:spcPts val="600"/>
              </a:spcAft>
              <a:buNone/>
            </a:pPr>
            <a:r>
              <a:rPr lang="en-US" sz="2000" dirty="0">
                <a:solidFill>
                  <a:srgbClr val="000000"/>
                </a:solidFill>
                <a:latin typeface="Calibri" panose="020F0502020204030204" pitchFamily="34" charset="0"/>
              </a:rPr>
              <a:t>No todos pueden resolverse a corto plazo, pero los sistemas sanitarios de los países europeos ofrecen una amplia gama de ayudas en sus servicios de salud. </a:t>
            </a:r>
          </a:p>
          <a:p>
            <a:pPr marL="88900" indent="0" rtl="0" fontAlgn="base">
              <a:spcAft>
                <a:spcPts val="600"/>
              </a:spcAft>
              <a:buNone/>
            </a:pPr>
            <a:r>
              <a:rPr lang="en-US" sz="2000" dirty="0">
                <a:solidFill>
                  <a:srgbClr val="000000"/>
                </a:solidFill>
                <a:latin typeface="Calibri" panose="020F0502020204030204" pitchFamily="34" charset="0"/>
              </a:rPr>
              <a:t>Esta formación trata de cómo </a:t>
            </a:r>
            <a:r>
              <a:rPr lang="en-US" sz="2000" dirty="0" err="1">
                <a:solidFill>
                  <a:srgbClr val="000000"/>
                </a:solidFill>
                <a:latin typeface="Calibri" panose="020F0502020204030204" pitchFamily="34" charset="0"/>
              </a:rPr>
              <a:t>utilizarlos </a:t>
            </a:r>
            <a:r>
              <a:rPr lang="en-US" sz="2000" dirty="0">
                <a:solidFill>
                  <a:srgbClr val="000000"/>
                </a:solidFill>
                <a:latin typeface="Calibri" panose="020F0502020204030204" pitchFamily="34" charset="0"/>
              </a:rPr>
              <a:t>mediante aplicaciones digitales.</a:t>
            </a:r>
            <a:endParaRPr lang="en-US" sz="2000" b="0" i="0" u="none" strike="noStrike" dirty="0">
              <a:solidFill>
                <a:srgbClr val="000000"/>
              </a:solidFill>
              <a:effectLst/>
              <a:latin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pic>
        <p:nvPicPr>
          <p:cNvPr id="4" name="Grafik 3">
            <a:extLst>
              <a:ext uri="{FF2B5EF4-FFF2-40B4-BE49-F238E27FC236}">
                <a16:creationId xmlns:a16="http://schemas.microsoft.com/office/drawing/2014/main" id="{EF9147FB-02A7-E8DB-40C1-50DF8F5E514E}"/>
              </a:ext>
            </a:extLst>
          </p:cNvPr>
          <p:cNvPicPr>
            <a:picLocks noChangeAspect="1"/>
          </p:cNvPicPr>
          <p:nvPr/>
        </p:nvPicPr>
        <p:blipFill>
          <a:blip r:embed="rId5"/>
          <a:stretch>
            <a:fillRect/>
          </a:stretch>
        </p:blipFill>
        <p:spPr>
          <a:xfrm>
            <a:off x="7053654" y="1939403"/>
            <a:ext cx="4824837" cy="3219071"/>
          </a:xfrm>
          <a:prstGeom prst="rect">
            <a:avLst/>
          </a:prstGeom>
        </p:spPr>
      </p:pic>
      <p:sp>
        <p:nvSpPr>
          <p:cNvPr id="3" name="Ορθογώνιο 7">
            <a:extLst>
              <a:ext uri="{FF2B5EF4-FFF2-40B4-BE49-F238E27FC236}">
                <a16:creationId xmlns:a16="http://schemas.microsoft.com/office/drawing/2014/main" id="{5DA1E916-60D0-C2AA-984E-A706482EF176}"/>
              </a:ext>
            </a:extLst>
          </p:cNvPr>
          <p:cNvSpPr/>
          <p:nvPr/>
        </p:nvSpPr>
        <p:spPr>
          <a:xfrm>
            <a:off x="10110651" y="-3933"/>
            <a:ext cx="2080089"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latin typeface="+mj-lt"/>
                <a:ea typeface="+mj-ea"/>
                <a:cs typeface="+mj-cs"/>
              </a:rPr>
              <a:t>11.1.1 Introducción</a:t>
            </a:r>
            <a:endParaRPr lang="en-US" dirty="0">
              <a:solidFill>
                <a:schemeClr val="bg1"/>
              </a:solidFill>
              <a:latin typeface="+mj-lt"/>
              <a:ea typeface="+mj-ea"/>
              <a:cs typeface="+mj-cs"/>
            </a:endParaRPr>
          </a:p>
        </p:txBody>
      </p:sp>
    </p:spTree>
    <p:extLst>
      <p:ext uri="{BB962C8B-B14F-4D97-AF65-F5344CB8AC3E}">
        <p14:creationId xmlns:p14="http://schemas.microsoft.com/office/powerpoint/2010/main" val="26726952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45"/>
          <p:cNvSpPr txBox="1">
            <a:spLocks noGrp="1"/>
          </p:cNvSpPr>
          <p:nvPr>
            <p:ph type="body" idx="1"/>
          </p:nvPr>
        </p:nvSpPr>
        <p:spPr>
          <a:xfrm>
            <a:off x="566100" y="2236796"/>
            <a:ext cx="6342525" cy="3935404"/>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SzPts val="2200"/>
              <a:buNone/>
            </a:pPr>
            <a:r>
              <a:rPr lang="en-US" sz="2000" b="1" dirty="0"/>
              <a:t>El sistema sanitario francés está </a:t>
            </a:r>
            <a:r>
              <a:rPr lang="en-US" sz="2000" dirty="0"/>
              <a:t>financiado </a:t>
            </a:r>
            <a:r>
              <a:rPr lang="en-US" sz="2000" b="1" dirty="0"/>
              <a:t>principalmente </a:t>
            </a:r>
            <a:r>
              <a:rPr lang="en-US" sz="2000" dirty="0"/>
              <a:t>por el sistema </a:t>
            </a:r>
            <a:r>
              <a:rPr lang="en-US" sz="2000" b="1" dirty="0"/>
              <a:t>Assurance </a:t>
            </a:r>
            <a:r>
              <a:rPr lang="en-US" sz="2000" b="1" dirty="0" err="1"/>
              <a:t>Maladie</a:t>
            </a:r>
            <a:r>
              <a:rPr lang="en-US" sz="2000" dirty="0"/>
              <a:t>, que se financia con las cotizaciones a la Seguridad Social de empresarios, trabajadores por cuenta ajena y autónomos. </a:t>
            </a:r>
            <a:endParaRPr sz="2000" dirty="0"/>
          </a:p>
          <a:p>
            <a:pPr marL="0" lvl="0" indent="0" rtl="0">
              <a:spcBef>
                <a:spcPts val="1200"/>
              </a:spcBef>
              <a:spcAft>
                <a:spcPts val="0"/>
              </a:spcAft>
              <a:buClr>
                <a:schemeClr val="dk1"/>
              </a:buClr>
              <a:buSzPts val="1100"/>
              <a:buFont typeface="Arial"/>
              <a:buNone/>
            </a:pPr>
            <a:r>
              <a:rPr lang="en-US" sz="2000" dirty="0"/>
              <a:t>El Estado también contribuye a través de los impuestos recaudados, en particular por las </a:t>
            </a:r>
            <a:r>
              <a:rPr lang="de-DE" sz="2000" kern="0" dirty="0">
                <a:effectLst/>
                <a:ea typeface="Calibri" panose="020F0502020204030204" pitchFamily="34" charset="0"/>
              </a:rPr>
              <a:t>URSSAF (</a:t>
            </a:r>
            <a:r>
              <a:rPr lang="de-DE" sz="2000" kern="0" dirty="0" err="1">
                <a:effectLst/>
                <a:ea typeface="Calibri" panose="020F0502020204030204" pitchFamily="34" charset="0"/>
              </a:rPr>
              <a:t>Unions </a:t>
            </a:r>
            <a:r>
              <a:rPr lang="de-DE" sz="2000" kern="0" dirty="0">
                <a:effectLst/>
                <a:ea typeface="Calibri" panose="020F0502020204030204" pitchFamily="34" charset="0"/>
              </a:rPr>
              <a:t>de </a:t>
            </a:r>
            <a:r>
              <a:rPr lang="de-DE" sz="2000" kern="0" dirty="0" err="1">
                <a:effectLst/>
                <a:ea typeface="Calibri" panose="020F0502020204030204" pitchFamily="34" charset="0"/>
              </a:rPr>
              <a:t>Recouvrement </a:t>
            </a:r>
            <a:r>
              <a:rPr lang="de-DE" sz="2000" kern="0" dirty="0">
                <a:effectLst/>
                <a:ea typeface="Calibri" panose="020F0502020204030204" pitchFamily="34" charset="0"/>
              </a:rPr>
              <a:t>des </a:t>
            </a:r>
            <a:r>
              <a:rPr lang="de-DE" sz="2000" kern="0" dirty="0" err="1">
                <a:effectLst/>
                <a:ea typeface="Calibri" panose="020F0502020204030204" pitchFamily="34" charset="0"/>
              </a:rPr>
              <a:t>cotisations </a:t>
            </a:r>
            <a:r>
              <a:rPr lang="de-DE" sz="2000" kern="0" dirty="0">
                <a:effectLst/>
                <a:ea typeface="Calibri" panose="020F0502020204030204" pitchFamily="34" charset="0"/>
              </a:rPr>
              <a:t>de </a:t>
            </a:r>
            <a:r>
              <a:rPr lang="de-DE" sz="2000" kern="0" dirty="0" err="1">
                <a:effectLst/>
                <a:ea typeface="Calibri" panose="020F0502020204030204" pitchFamily="34" charset="0"/>
              </a:rPr>
              <a:t>Sécurité Sociale </a:t>
            </a:r>
            <a:r>
              <a:rPr lang="de-DE" sz="2000" kern="0" dirty="0">
                <a:effectLst/>
                <a:ea typeface="Calibri" panose="020F0502020204030204" pitchFamily="34" charset="0"/>
              </a:rPr>
              <a:t>et </a:t>
            </a:r>
            <a:r>
              <a:rPr lang="de-DE" sz="2000" kern="0" dirty="0" err="1">
                <a:effectLst/>
                <a:ea typeface="Calibri" panose="020F0502020204030204" pitchFamily="34" charset="0"/>
              </a:rPr>
              <a:t>d'Allocations </a:t>
            </a:r>
            <a:r>
              <a:rPr lang="de-DE" sz="2000" kern="0" dirty="0">
                <a:effectLst/>
                <a:ea typeface="Calibri" panose="020F0502020204030204" pitchFamily="34" charset="0"/>
              </a:rPr>
              <a:t>Familiales / "Unidades de Rec</a:t>
            </a:r>
            <a:r>
              <a:rPr lang="de-DE" sz="2000" kern="0" dirty="0" err="1">
                <a:effectLst/>
                <a:ea typeface="Calibri" panose="020F0502020204030204" pitchFamily="34" charset="0"/>
              </a:rPr>
              <a:t>audación de Cotizaciones de </a:t>
            </a:r>
            <a:r>
              <a:rPr lang="de-DE" sz="2000" kern="0" dirty="0">
                <a:effectLst/>
                <a:ea typeface="Calibri" panose="020F0502020204030204" pitchFamily="34" charset="0"/>
              </a:rPr>
              <a:t>Seguridad </a:t>
            </a:r>
            <a:r>
              <a:rPr lang="de-DE" sz="2000" kern="0" dirty="0" err="1">
                <a:effectLst/>
                <a:ea typeface="Calibri" panose="020F0502020204030204" pitchFamily="34" charset="0"/>
              </a:rPr>
              <a:t>Social y Prestaciones </a:t>
            </a:r>
            <a:r>
              <a:rPr lang="de-DE" sz="2000" kern="0" dirty="0">
                <a:effectLst/>
                <a:ea typeface="Calibri" panose="020F0502020204030204" pitchFamily="34" charset="0"/>
              </a:rPr>
              <a:t>Familiares"). </a:t>
            </a:r>
            <a:endParaRPr sz="2000" dirty="0"/>
          </a:p>
          <a:p>
            <a:pPr marL="0" lvl="0" indent="0" rtl="0">
              <a:spcBef>
                <a:spcPts val="1200"/>
              </a:spcBef>
              <a:spcAft>
                <a:spcPts val="0"/>
              </a:spcAft>
              <a:buSzPts val="1100"/>
              <a:buNone/>
            </a:pPr>
            <a:r>
              <a:rPr lang="en-US" sz="2000" dirty="0"/>
              <a:t>También existen regímenes complementarios de seguro de enfermedad que cubren algunos de los gastos no cubiertos por el sistema nacional de seguro de enfermedad.</a:t>
            </a:r>
            <a:endParaRPr sz="2000" dirty="0"/>
          </a:p>
        </p:txBody>
      </p:sp>
      <p:pic>
        <p:nvPicPr>
          <p:cNvPr id="111" name="Google Shape;111;p45"/>
          <p:cNvPicPr preferRelativeResize="0"/>
          <p:nvPr/>
        </p:nvPicPr>
        <p:blipFill>
          <a:blip r:embed="rId3">
            <a:alphaModFix/>
          </a:blip>
          <a:stretch>
            <a:fillRect/>
          </a:stretch>
        </p:blipFill>
        <p:spPr>
          <a:xfrm>
            <a:off x="8093542" y="2236796"/>
            <a:ext cx="3871852" cy="2584399"/>
          </a:xfrm>
          <a:prstGeom prst="rect">
            <a:avLst/>
          </a:prstGeom>
          <a:noFill/>
          <a:ln>
            <a:noFill/>
          </a:ln>
        </p:spPr>
      </p:pic>
      <p:sp>
        <p:nvSpPr>
          <p:cNvPr id="112" name="Google Shape;112;p45"/>
          <p:cNvSpPr/>
          <p:nvPr/>
        </p:nvSpPr>
        <p:spPr>
          <a:xfrm>
            <a:off x="9101873" y="6360933"/>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rPr>
              <a:t>Fuente</a:t>
            </a:r>
            <a:r>
              <a:rPr lang="en-US" sz="1200" dirty="0">
                <a:solidFill>
                  <a:schemeClr val="dk1"/>
                </a:solidFill>
                <a:latin typeface="Calibri"/>
                <a:ea typeface="Calibri"/>
                <a:cs typeface="Calibri"/>
                <a:sym typeface="Calibri"/>
                <a:hlinkClick r:id="rId4"/>
              </a:rPr>
              <a:t> | </a:t>
            </a:r>
            <a:r>
              <a:rPr lang="en-US" sz="1200" u="sng" dirty="0">
                <a:solidFill>
                  <a:schemeClr val="dk1"/>
                </a:solidFill>
                <a:latin typeface="Calibri"/>
                <a:ea typeface="Calibri"/>
                <a:cs typeface="Calibri"/>
                <a:sym typeface="Calibri"/>
                <a:hlinkClick r:id="rId4"/>
              </a:rPr>
              <a:t>Licencia </a:t>
            </a:r>
            <a:r>
              <a:rPr lang="en-US" sz="1200" u="sng" dirty="0" err="1">
                <a:solidFill>
                  <a:schemeClr val="dk1"/>
                </a:solidFill>
                <a:latin typeface="Calibri"/>
                <a:ea typeface="Calibri"/>
                <a:cs typeface="Calibri"/>
                <a:sym typeface="Calibri"/>
                <a:hlinkClick r:id="rId4"/>
              </a:rPr>
              <a:t>Freepik</a:t>
            </a:r>
            <a:endParaRPr lang="en-US" sz="1200" dirty="0">
              <a:solidFill>
                <a:schemeClr val="dk1"/>
              </a:solidFill>
              <a:latin typeface="Calibri"/>
              <a:ea typeface="Calibri"/>
              <a:cs typeface="Calibri"/>
              <a:sym typeface="Calibri"/>
            </a:endParaRPr>
          </a:p>
        </p:txBody>
      </p:sp>
      <p:sp>
        <p:nvSpPr>
          <p:cNvPr id="113" name="Google Shape;113;p45"/>
          <p:cNvSpPr txBox="1">
            <a:spLocks noGrp="1"/>
          </p:cNvSpPr>
          <p:nvPr>
            <p:ph type="title"/>
          </p:nvPr>
        </p:nvSpPr>
        <p:spPr>
          <a:xfrm>
            <a:off x="566099" y="1505800"/>
            <a:ext cx="6157429"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dirty="0" err="1"/>
              <a:t>Organización de </a:t>
            </a:r>
            <a:r>
              <a:rPr lang="en-US" dirty="0"/>
              <a:t>servicios sanitarios en Francia (5)</a:t>
            </a:r>
            <a:endParaRPr dirty="0"/>
          </a:p>
        </p:txBody>
      </p:sp>
      <p:sp>
        <p:nvSpPr>
          <p:cNvPr id="2" name="Ορθογώνιο 7">
            <a:extLst>
              <a:ext uri="{FF2B5EF4-FFF2-40B4-BE49-F238E27FC236}">
                <a16:creationId xmlns:a16="http://schemas.microsoft.com/office/drawing/2014/main" id="{966E90A7-F080-26C3-674C-1328F441D68E}"/>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6"/>
          <p:cNvSpPr txBox="1">
            <a:spLocks noGrp="1"/>
          </p:cNvSpPr>
          <p:nvPr>
            <p:ph type="title"/>
          </p:nvPr>
        </p:nvSpPr>
        <p:spPr>
          <a:xfrm>
            <a:off x="670034" y="1692850"/>
            <a:ext cx="4834066" cy="57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dirty="0">
                <a:solidFill>
                  <a:srgbClr val="002060"/>
                </a:solidFill>
              </a:rPr>
              <a:t>¿Quién tiene derecho a utilizarlos?</a:t>
            </a:r>
            <a:endParaRPr dirty="0">
              <a:solidFill>
                <a:srgbClr val="002060"/>
              </a:solidFill>
            </a:endParaRPr>
          </a:p>
        </p:txBody>
      </p:sp>
      <p:sp>
        <p:nvSpPr>
          <p:cNvPr id="119" name="Google Shape;119;p46"/>
          <p:cNvSpPr txBox="1">
            <a:spLocks noGrp="1"/>
          </p:cNvSpPr>
          <p:nvPr>
            <p:ph type="body" idx="1"/>
          </p:nvPr>
        </p:nvSpPr>
        <p:spPr>
          <a:xfrm>
            <a:off x="514975" y="2558525"/>
            <a:ext cx="7675211" cy="4049100"/>
          </a:xfrm>
          <a:prstGeom prst="rect">
            <a:avLst/>
          </a:prstGeom>
          <a:noFill/>
          <a:ln>
            <a:noFill/>
          </a:ln>
        </p:spPr>
        <p:txBody>
          <a:bodyPr spcFirstLastPara="1" wrap="square" lIns="91425" tIns="45700" rIns="91425" bIns="45700" anchor="t" anchorCtr="0">
            <a:noAutofit/>
          </a:bodyPr>
          <a:lstStyle/>
          <a:p>
            <a:pPr lvl="0" algn="l" rtl="0">
              <a:lnSpc>
                <a:spcPct val="100000"/>
              </a:lnSpc>
              <a:spcBef>
                <a:spcPts val="0"/>
              </a:spcBef>
              <a:spcAft>
                <a:spcPts val="0"/>
              </a:spcAft>
              <a:buSzPts val="2000"/>
            </a:pPr>
            <a:r>
              <a:rPr lang="en-US" sz="2400" dirty="0"/>
              <a:t>El sistema sanitario francés se basa en el </a:t>
            </a:r>
            <a:r>
              <a:rPr lang="en-US" sz="2400" b="1" dirty="0"/>
              <a:t>principio de solidaridad, cuyo objetivo es garantizar el acceso a la asistencia sanitaria a todos los ciudadanos</a:t>
            </a:r>
            <a:r>
              <a:rPr lang="en-US" sz="2400" dirty="0"/>
              <a:t>, sea cual sea su edad, situación económica o estado de salud.</a:t>
            </a:r>
            <a:endParaRPr sz="2400" dirty="0"/>
          </a:p>
          <a:p>
            <a:pPr lvl="0" algn="l" rtl="0">
              <a:lnSpc>
                <a:spcPct val="100000"/>
              </a:lnSpc>
              <a:spcBef>
                <a:spcPts val="1200"/>
              </a:spcBef>
              <a:spcAft>
                <a:spcPts val="0"/>
              </a:spcAft>
              <a:buSzPts val="2000"/>
            </a:pPr>
            <a:r>
              <a:rPr lang="en-US" sz="2400" dirty="0"/>
              <a:t>En Francia, aunque los inmigrantes ilegales están excluidos del sistema de seguridad social y no pueden beneficiarse del seguro de enfermedad, pueden, bajo ciertas condiciones, en particular la residencia, solicitar la Ayuda Médica del Estado (AME) o ser admitidos en los </a:t>
            </a:r>
            <a:r>
              <a:rPr lang="en-US" sz="2400" dirty="0" err="1"/>
              <a:t>Centros de </a:t>
            </a:r>
            <a:r>
              <a:rPr lang="en-US" sz="2400" dirty="0"/>
              <a:t>Acceso a la Asistencia Sanitaria (PASS).</a:t>
            </a:r>
            <a:endParaRPr sz="2400" dirty="0"/>
          </a:p>
        </p:txBody>
      </p:sp>
      <p:sp>
        <p:nvSpPr>
          <p:cNvPr id="120" name="Google Shape;120;p46"/>
          <p:cNvSpPr/>
          <p:nvPr/>
        </p:nvSpPr>
        <p:spPr>
          <a:xfrm>
            <a:off x="9598997" y="6330725"/>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Fuente</a:t>
            </a:r>
            <a:r>
              <a:rPr lang="en-US" sz="1200" dirty="0">
                <a:solidFill>
                  <a:schemeClr val="dk1"/>
                </a:solidFill>
                <a:latin typeface="Calibri"/>
                <a:ea typeface="Calibri"/>
                <a:cs typeface="Calibri"/>
                <a:sym typeface="Calibri"/>
                <a:hlinkClick r:id="rId3"/>
              </a:rPr>
              <a:t> | </a:t>
            </a:r>
            <a:r>
              <a:rPr lang="en-US" sz="1200" u="sng" dirty="0">
                <a:solidFill>
                  <a:schemeClr val="dk1"/>
                </a:solidFill>
                <a:latin typeface="Calibri"/>
                <a:ea typeface="Calibri"/>
                <a:cs typeface="Calibri"/>
                <a:sym typeface="Calibri"/>
                <a:hlinkClick r:id="rId3"/>
              </a:rPr>
              <a:t>Licencia </a:t>
            </a:r>
            <a:r>
              <a:rPr lang="en-US" sz="1200" u="sng" dirty="0" err="1">
                <a:solidFill>
                  <a:schemeClr val="dk1"/>
                </a:solidFill>
                <a:latin typeface="Calibri"/>
                <a:ea typeface="Calibri"/>
                <a:cs typeface="Calibri"/>
                <a:sym typeface="Calibri"/>
                <a:hlinkClick r:id="rId3"/>
              </a:rPr>
              <a:t>Freepik</a:t>
            </a:r>
            <a:endParaRPr lang="en-US" sz="1200" dirty="0">
              <a:solidFill>
                <a:schemeClr val="dk1"/>
              </a:solidFill>
              <a:latin typeface="Calibri"/>
              <a:ea typeface="Calibri"/>
              <a:cs typeface="Calibri"/>
              <a:sym typeface="Calibri"/>
            </a:endParaRPr>
          </a:p>
        </p:txBody>
      </p:sp>
      <p:pic>
        <p:nvPicPr>
          <p:cNvPr id="121" name="Google Shape;121;p46"/>
          <p:cNvPicPr preferRelativeResize="0"/>
          <p:nvPr/>
        </p:nvPicPr>
        <p:blipFill>
          <a:blip r:embed="rId4">
            <a:alphaModFix/>
          </a:blip>
          <a:stretch>
            <a:fillRect/>
          </a:stretch>
        </p:blipFill>
        <p:spPr>
          <a:xfrm>
            <a:off x="8296296" y="2660630"/>
            <a:ext cx="3714401" cy="2337449"/>
          </a:xfrm>
          <a:prstGeom prst="rect">
            <a:avLst/>
          </a:prstGeom>
          <a:noFill/>
          <a:ln>
            <a:noFill/>
          </a:ln>
        </p:spPr>
      </p:pic>
      <p:sp>
        <p:nvSpPr>
          <p:cNvPr id="122" name="Google Shape;122;p46"/>
          <p:cNvSpPr txBox="1">
            <a:spLocks noGrp="1"/>
          </p:cNvSpPr>
          <p:nvPr>
            <p:ph type="title"/>
          </p:nvPr>
        </p:nvSpPr>
        <p:spPr>
          <a:xfrm>
            <a:off x="608650" y="1227225"/>
            <a:ext cx="6771096"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dirty="0" err="1"/>
              <a:t>Organización de </a:t>
            </a:r>
            <a:r>
              <a:rPr lang="en-US" dirty="0"/>
              <a:t>servicios sanitarios en Francia (6)</a:t>
            </a:r>
            <a:endParaRPr dirty="0"/>
          </a:p>
        </p:txBody>
      </p:sp>
      <p:sp>
        <p:nvSpPr>
          <p:cNvPr id="2" name="Ορθογώνιο 7">
            <a:extLst>
              <a:ext uri="{FF2B5EF4-FFF2-40B4-BE49-F238E27FC236}">
                <a16:creationId xmlns:a16="http://schemas.microsoft.com/office/drawing/2014/main" id="{7F0E4665-0084-286F-E1D4-FC990F3C2BCF}"/>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46"/>
          <p:cNvSpPr txBox="1">
            <a:spLocks noGrp="1"/>
          </p:cNvSpPr>
          <p:nvPr>
            <p:ph type="body" idx="1"/>
          </p:nvPr>
        </p:nvSpPr>
        <p:spPr>
          <a:xfrm>
            <a:off x="608650" y="2025869"/>
            <a:ext cx="7714625" cy="4407147"/>
          </a:xfrm>
          <a:prstGeom prst="rect">
            <a:avLst/>
          </a:prstGeom>
          <a:noFill/>
          <a:ln>
            <a:noFill/>
          </a:ln>
        </p:spPr>
        <p:txBody>
          <a:bodyPr spcFirstLastPara="1" wrap="square" lIns="91425" tIns="45700" rIns="91425" bIns="45700" anchor="t" anchorCtr="0">
            <a:noAutofit/>
          </a:bodyPr>
          <a:lstStyle/>
          <a:p>
            <a:pPr>
              <a:spcBef>
                <a:spcPts val="1200"/>
              </a:spcBef>
              <a:spcAft>
                <a:spcPts val="0"/>
              </a:spcAft>
              <a:buSzPts val="2000"/>
            </a:pPr>
            <a:r>
              <a:rPr lang="en-US" sz="2400" dirty="0"/>
              <a:t>La lucha contra la exclusión social y la atención a los extranjeros y migrantes se </a:t>
            </a:r>
            <a:r>
              <a:rPr lang="en-US" sz="2400" dirty="0" err="1"/>
              <a:t>organiza </a:t>
            </a:r>
            <a:r>
              <a:rPr lang="en-US" sz="2400" dirty="0"/>
              <a:t>entre los establecimientos sanitarios, los profesionales y las instituciones competentes en la materia, así como las asociaciones que trabajan en el ámbito de la integración y la lucha contra la exclusión y la discriminación. </a:t>
            </a:r>
            <a:endParaRPr sz="2400" dirty="0"/>
          </a:p>
          <a:p>
            <a:pPr>
              <a:spcBef>
                <a:spcPts val="1200"/>
              </a:spcBef>
              <a:spcAft>
                <a:spcPts val="0"/>
              </a:spcAft>
              <a:buSzPts val="2000"/>
            </a:pPr>
            <a:r>
              <a:rPr lang="en-US" sz="2400" b="1" dirty="0"/>
              <a:t>El Assurance </a:t>
            </a:r>
            <a:r>
              <a:rPr lang="en-US" sz="2400" b="1" dirty="0" err="1"/>
              <a:t>Maladie </a:t>
            </a:r>
            <a:r>
              <a:rPr lang="en-US" sz="2400" b="1" dirty="0"/>
              <a:t>reembolsa </a:t>
            </a:r>
            <a:r>
              <a:rPr lang="en-US" sz="2400" dirty="0"/>
              <a:t>una parte de los gastos médicos, medicamentos y cuidados paramédicos, lo que limita la carga financiera de los pacientes. Las mutuas complementarias también pueden cubrir parte de los gastos restantes, ofreciendo una cobertura sanitaria más amplia.</a:t>
            </a:r>
            <a:endParaRPr sz="2400" dirty="0"/>
          </a:p>
        </p:txBody>
      </p:sp>
      <p:sp>
        <p:nvSpPr>
          <p:cNvPr id="120" name="Google Shape;120;p46"/>
          <p:cNvSpPr/>
          <p:nvPr/>
        </p:nvSpPr>
        <p:spPr>
          <a:xfrm>
            <a:off x="9780307" y="638458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22" name="Google Shape;122;p46"/>
          <p:cNvSpPr txBox="1">
            <a:spLocks noGrp="1"/>
          </p:cNvSpPr>
          <p:nvPr>
            <p:ph type="title"/>
          </p:nvPr>
        </p:nvSpPr>
        <p:spPr>
          <a:xfrm>
            <a:off x="608650" y="1227225"/>
            <a:ext cx="10592750"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dirty="0" err="1"/>
              <a:t>Organización de </a:t>
            </a:r>
            <a:r>
              <a:rPr lang="en-US" dirty="0"/>
              <a:t>servicios sanitarios en Francia (7) - </a:t>
            </a:r>
            <a:r>
              <a:rPr lang="en-US" dirty="0">
                <a:solidFill>
                  <a:srgbClr val="002060"/>
                </a:solidFill>
              </a:rPr>
              <a:t>¿Quién tiene derecho a utilizarlos?</a:t>
            </a:r>
            <a:endParaRPr dirty="0"/>
          </a:p>
        </p:txBody>
      </p:sp>
      <p:pic>
        <p:nvPicPr>
          <p:cNvPr id="3074" name="Picture 2" descr="Stethoskop, Hören, Pflege, Checkup">
            <a:extLst>
              <a:ext uri="{FF2B5EF4-FFF2-40B4-BE49-F238E27FC236}">
                <a16:creationId xmlns:a16="http://schemas.microsoft.com/office/drawing/2014/main" id="{1B4C4AFE-9BF8-3762-68C4-15E16AA9FDE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323275" y="2371173"/>
            <a:ext cx="3449692" cy="2115654"/>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1B626FA2-D37D-1C03-FAD3-771F286DA455}"/>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693287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47"/>
          <p:cNvSpPr txBox="1">
            <a:spLocks noGrp="1"/>
          </p:cNvSpPr>
          <p:nvPr>
            <p:ph type="body" idx="1"/>
          </p:nvPr>
        </p:nvSpPr>
        <p:spPr>
          <a:xfrm>
            <a:off x="489950" y="1537138"/>
            <a:ext cx="7794830" cy="5060731"/>
          </a:xfrm>
          <a:prstGeom prst="rect">
            <a:avLst/>
          </a:prstGeom>
          <a:noFill/>
          <a:ln>
            <a:noFill/>
          </a:ln>
        </p:spPr>
        <p:txBody>
          <a:bodyPr spcFirstLastPara="1" wrap="square" lIns="91425" tIns="45700" rIns="91425" bIns="45700" anchor="t" anchorCtr="0">
            <a:noAutofit/>
          </a:bodyPr>
          <a:lstStyle/>
          <a:p>
            <a:pPr marL="355600" indent="-342900">
              <a:spcBef>
                <a:spcPts val="0"/>
              </a:spcBef>
              <a:spcAft>
                <a:spcPts val="0"/>
              </a:spcAft>
              <a:buSzPts val="2000"/>
            </a:pPr>
            <a:r>
              <a:rPr lang="en-US" sz="2000" dirty="0"/>
              <a:t>Existen diversas medidas preventivo-sanitarias que </a:t>
            </a:r>
            <a:r>
              <a:rPr lang="en-US" sz="2000" b="1" dirty="0"/>
              <a:t>abordan los determinantes ambientales y </a:t>
            </a:r>
            <a:r>
              <a:rPr lang="en-US" sz="2000" b="1" dirty="0" err="1"/>
              <a:t>conductuales </a:t>
            </a:r>
            <a:r>
              <a:rPr lang="en-US" sz="2000" b="1" dirty="0"/>
              <a:t>de la salud y abarcan las distintas etapas de la vida </a:t>
            </a:r>
            <a:r>
              <a:rPr lang="en-US" sz="2000" dirty="0"/>
              <a:t>con sus propias características específicas, desde la preconcepción hasta la preservación de la independencia de las personas mayores. </a:t>
            </a:r>
            <a:endParaRPr sz="2000" dirty="0"/>
          </a:p>
          <a:p>
            <a:pPr marL="355600" indent="-342900">
              <a:spcBef>
                <a:spcPts val="1200"/>
              </a:spcBef>
              <a:spcAft>
                <a:spcPts val="0"/>
              </a:spcAft>
              <a:buSzPts val="2000"/>
            </a:pPr>
            <a:r>
              <a:rPr lang="en-US" sz="2000" dirty="0"/>
              <a:t>El "Plan Nacional de Salud Pública" es un proyecto interministerial destinado a mejorar la salud de la población y forma parte de la Estrategia Nacional de Salud. Se han identificado una serie de temas prioritarios y cada año se ponen en marcha iniciativas: la salud a través de la dieta, campañas de información sobre el alcohol, el tabaco, la vacunación, el cribado del cáncer, la obesidad, la actividad física y el deporte, etc.</a:t>
            </a:r>
            <a:endParaRPr sz="2000" dirty="0"/>
          </a:p>
          <a:p>
            <a:pPr marL="355600" indent="-342900">
              <a:spcBef>
                <a:spcPts val="1200"/>
              </a:spcBef>
              <a:spcAft>
                <a:spcPts val="0"/>
              </a:spcAft>
              <a:buSzPts val="2000"/>
            </a:pPr>
            <a:r>
              <a:rPr lang="en-US" sz="2000" dirty="0"/>
              <a:t>Las acciones llevadas a cabo se dirigen a públicos específicos, son gratuitas y las ofrecen diversas </a:t>
            </a:r>
            <a:r>
              <a:rPr lang="en-US" sz="2000" dirty="0" err="1"/>
              <a:t>organizaciones </a:t>
            </a:r>
            <a:r>
              <a:rPr lang="en-US" sz="2000" dirty="0"/>
              <a:t>(Assurance </a:t>
            </a:r>
            <a:r>
              <a:rPr lang="en-US" sz="2000" dirty="0" err="1"/>
              <a:t>Maladie</a:t>
            </a:r>
            <a:r>
              <a:rPr lang="en-US" sz="2000" dirty="0"/>
              <a:t>, </a:t>
            </a:r>
            <a:r>
              <a:rPr lang="en-US" sz="2000" dirty="0" err="1"/>
              <a:t>Caisses complémentaires </a:t>
            </a:r>
            <a:r>
              <a:rPr lang="en-US" sz="2000" dirty="0"/>
              <a:t>de </a:t>
            </a:r>
            <a:r>
              <a:rPr lang="en-US" sz="2000" dirty="0" err="1"/>
              <a:t>Santé</a:t>
            </a:r>
            <a:r>
              <a:rPr lang="en-US" sz="2000" dirty="0"/>
              <a:t>, </a:t>
            </a:r>
            <a:r>
              <a:rPr lang="en-US" sz="2000" dirty="0" err="1"/>
              <a:t>Mairies</a:t>
            </a:r>
            <a:r>
              <a:rPr lang="en-US" sz="2000" dirty="0"/>
              <a:t>, asociaciones, </a:t>
            </a:r>
            <a:r>
              <a:rPr lang="en-US" sz="2000" dirty="0" err="1"/>
              <a:t>Centres Sociaux Culturels</a:t>
            </a:r>
            <a:r>
              <a:rPr lang="en-US" sz="2000" dirty="0"/>
              <a:t>, etc.).</a:t>
            </a:r>
            <a:endParaRPr sz="2000" dirty="0"/>
          </a:p>
          <a:p>
            <a:pPr marL="482600" indent="-342900">
              <a:spcBef>
                <a:spcPts val="1200"/>
              </a:spcBef>
              <a:spcAft>
                <a:spcPts val="0"/>
              </a:spcAft>
              <a:buSzPts val="2200"/>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p:txBody>
      </p:sp>
      <p:pic>
        <p:nvPicPr>
          <p:cNvPr id="129" name="Google Shape;129;p47"/>
          <p:cNvPicPr preferRelativeResize="0"/>
          <p:nvPr/>
        </p:nvPicPr>
        <p:blipFill>
          <a:blip r:embed="rId3">
            <a:alphaModFix/>
          </a:blip>
          <a:stretch>
            <a:fillRect/>
          </a:stretch>
        </p:blipFill>
        <p:spPr>
          <a:xfrm>
            <a:off x="8431842" y="1749475"/>
            <a:ext cx="3758899" cy="2505324"/>
          </a:xfrm>
          <a:prstGeom prst="rect">
            <a:avLst/>
          </a:prstGeom>
          <a:noFill/>
          <a:ln>
            <a:noFill/>
          </a:ln>
        </p:spPr>
      </p:pic>
      <p:sp>
        <p:nvSpPr>
          <p:cNvPr id="130" name="Google Shape;130;p47"/>
          <p:cNvSpPr txBox="1">
            <a:spLocks noGrp="1"/>
          </p:cNvSpPr>
          <p:nvPr>
            <p:ph type="title"/>
          </p:nvPr>
        </p:nvSpPr>
        <p:spPr>
          <a:xfrm>
            <a:off x="565899" y="733097"/>
            <a:ext cx="11124231" cy="67791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dirty="0" err="1"/>
              <a:t>Organización de los </a:t>
            </a:r>
            <a:r>
              <a:rPr lang="en-US" dirty="0"/>
              <a:t>servicios sanitarios en Francia: </a:t>
            </a:r>
            <a:r>
              <a:rPr lang="en-US" dirty="0">
                <a:solidFill>
                  <a:srgbClr val="000000"/>
                </a:solidFill>
              </a:rPr>
              <a:t>ventajas para distintos grupos de personas</a:t>
            </a:r>
            <a:endParaRPr dirty="0"/>
          </a:p>
        </p:txBody>
      </p:sp>
      <p:sp>
        <p:nvSpPr>
          <p:cNvPr id="131" name="Google Shape;131;p47"/>
          <p:cNvSpPr/>
          <p:nvPr/>
        </p:nvSpPr>
        <p:spPr>
          <a:xfrm>
            <a:off x="9780307" y="638458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rPr>
              <a:t>Fuente</a:t>
            </a:r>
            <a:r>
              <a:rPr lang="en-US" sz="1200" dirty="0">
                <a:solidFill>
                  <a:schemeClr val="dk1"/>
                </a:solidFill>
                <a:latin typeface="Calibri"/>
                <a:ea typeface="Calibri"/>
                <a:cs typeface="Calibri"/>
                <a:sym typeface="Calibri"/>
                <a:hlinkClick r:id="rId4"/>
              </a:rPr>
              <a:t> | </a:t>
            </a:r>
            <a:r>
              <a:rPr lang="en-US" sz="1200" u="sng" dirty="0">
                <a:solidFill>
                  <a:schemeClr val="dk1"/>
                </a:solidFill>
                <a:latin typeface="Calibri"/>
                <a:ea typeface="Calibri"/>
                <a:cs typeface="Calibri"/>
                <a:sym typeface="Calibri"/>
                <a:hlinkClick r:id="rId4"/>
              </a:rPr>
              <a:t>Licencia </a:t>
            </a:r>
            <a:r>
              <a:rPr lang="en-US" sz="1200" u="sng" dirty="0" err="1">
                <a:solidFill>
                  <a:schemeClr val="dk1"/>
                </a:solidFill>
                <a:latin typeface="Calibri"/>
                <a:ea typeface="Calibri"/>
                <a:cs typeface="Calibri"/>
                <a:sym typeface="Calibri"/>
                <a:hlinkClick r:id="rId4"/>
              </a:rPr>
              <a:t>Freepik</a:t>
            </a:r>
            <a:endParaRPr lang="en-US" sz="1200" dirty="0">
              <a:solidFill>
                <a:schemeClr val="dk1"/>
              </a:solidFill>
              <a:latin typeface="Calibri"/>
              <a:ea typeface="Calibri"/>
              <a:cs typeface="Calibri"/>
              <a:sym typeface="Calibri"/>
            </a:endParaRPr>
          </a:p>
        </p:txBody>
      </p:sp>
      <p:sp>
        <p:nvSpPr>
          <p:cNvPr id="2" name="Ορθογώνιο 7">
            <a:extLst>
              <a:ext uri="{FF2B5EF4-FFF2-40B4-BE49-F238E27FC236}">
                <a16:creationId xmlns:a16="http://schemas.microsoft.com/office/drawing/2014/main" id="{8BA6D648-8A9E-2BED-B286-31E5DC9BAB1A}"/>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1813261" y="1036650"/>
            <a:ext cx="9487678" cy="605096"/>
          </a:xfrm>
          <a:prstGeom prst="rect">
            <a:avLst/>
          </a:prstGeom>
          <a:noFill/>
          <a:ln>
            <a:noFill/>
          </a:ln>
        </p:spPr>
        <p:txBody>
          <a:bodyPr spcFirstLastPara="1" wrap="square" lIns="91425" tIns="45700" rIns="91425" bIns="45700" anchor="ctr" anchorCtr="0">
            <a:noAutofit/>
          </a:bodyPr>
          <a:lstStyle/>
          <a:p>
            <a:pPr>
              <a:spcAft>
                <a:spcPts val="600"/>
              </a:spcAft>
            </a:pPr>
            <a:r>
              <a:rPr lang="en-US" sz="2400" i="1" dirty="0">
                <a:solidFill>
                  <a:srgbClr val="4A4CF5"/>
                </a:solidFill>
              </a:rPr>
              <a:t>Actividad: </a:t>
            </a:r>
            <a:r>
              <a:rPr lang="en-US" sz="2400" dirty="0">
                <a:solidFill>
                  <a:srgbClr val="4A4CF5"/>
                </a:solidFill>
              </a:rPr>
              <a:t>Conocimiento de los distintos tipos de servicios sanitarios</a:t>
            </a:r>
          </a:p>
        </p:txBody>
      </p:sp>
      <p:sp>
        <p:nvSpPr>
          <p:cNvPr id="158" name="Google Shape;158;p5"/>
          <p:cNvSpPr txBox="1">
            <a:spLocks noGrp="1"/>
          </p:cNvSpPr>
          <p:nvPr>
            <p:ph idx="1"/>
          </p:nvPr>
        </p:nvSpPr>
        <p:spPr>
          <a:xfrm>
            <a:off x="557999" y="2370460"/>
            <a:ext cx="5852132" cy="4295516"/>
          </a:xfrm>
          <a:prstGeom prst="rect">
            <a:avLst/>
          </a:prstGeom>
          <a:noFill/>
          <a:ln>
            <a:noFill/>
          </a:ln>
        </p:spPr>
        <p:txBody>
          <a:bodyPr spcFirstLastPara="1" wrap="square" lIns="91425" tIns="45700" rIns="91425" bIns="45700" anchor="t" anchorCtr="0">
            <a:noAutofit/>
          </a:bodyPr>
          <a:lstStyle/>
          <a:p>
            <a:pPr fontAlgn="base">
              <a:spcAft>
                <a:spcPts val="600"/>
              </a:spcAft>
              <a:buFont typeface="Wingdings" panose="05000000000000000000" pitchFamily="2" charset="2"/>
              <a:buChar char="§"/>
            </a:pPr>
            <a:r>
              <a:rPr lang="en-US" sz="2000" b="0" i="0" u="none" strike="noStrike" dirty="0">
                <a:solidFill>
                  <a:srgbClr val="000000"/>
                </a:solidFill>
                <a:effectLst/>
                <a:latin typeface="Calibri" panose="020F0502020204030204" pitchFamily="34" charset="0"/>
              </a:rPr>
              <a:t>Se pregunta a los alumnos si conocen los distintos tipos de servicios sanitarios y si pertenecen a determinados grupos</a:t>
            </a:r>
          </a:p>
          <a:p>
            <a:pPr fontAlgn="base">
              <a:spcAft>
                <a:spcPts val="600"/>
              </a:spcAft>
              <a:buFont typeface="Wingdings" panose="05000000000000000000" pitchFamily="2" charset="2"/>
              <a:buChar char="§"/>
            </a:pPr>
            <a:r>
              <a:rPr lang="en-US" sz="2000" b="0" i="0" u="none" strike="noStrike" dirty="0">
                <a:solidFill>
                  <a:srgbClr val="000000"/>
                </a:solidFill>
                <a:effectLst/>
                <a:latin typeface="Calibri" panose="020F0502020204030204" pitchFamily="34" charset="0"/>
              </a:rPr>
              <a:t>También deben decir por qué confían en ellos y dónde ven un beneficio personal.</a:t>
            </a:r>
          </a:p>
          <a:p>
            <a:pPr fontAlgn="base">
              <a:spcAft>
                <a:spcPts val="600"/>
              </a:spcAft>
              <a:buFont typeface="Wingdings" panose="05000000000000000000" pitchFamily="2" charset="2"/>
              <a:buChar char="§"/>
            </a:pPr>
            <a:r>
              <a:rPr lang="en-US" sz="2000" dirty="0">
                <a:solidFill>
                  <a:srgbClr val="000000"/>
                </a:solidFill>
                <a:latin typeface="Calibri" panose="020F0502020204030204" pitchFamily="34" charset="0"/>
              </a:rPr>
              <a:t>Deben averiguar si el servicio lo presta un proveedor público o privado y reflejar qué tipo de intereses hay detrás.</a:t>
            </a:r>
            <a:endParaRPr lang="en-US" sz="2000" b="0" i="0" u="none" strike="noStrike" dirty="0">
              <a:solidFill>
                <a:srgbClr val="000000"/>
              </a:solidFill>
              <a:effectLst/>
              <a:latin typeface="Calibri" panose="020F0502020204030204" pitchFamily="34" charset="0"/>
            </a:endParaRPr>
          </a:p>
          <a:p>
            <a:pPr rtl="0" fontAlgn="base">
              <a:spcAft>
                <a:spcPts val="600"/>
              </a:spcAft>
              <a:buFont typeface="Arial" panose="020B0604020202020204" pitchFamily="34" charset="0"/>
              <a:buChar char="•"/>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14338" name="Picture 2" descr="Kostenlos Kostenloses Stock Foto zu beschwerden, chiropraktiker, geduldig Stock-Foto">
            <a:extLst>
              <a:ext uri="{FF2B5EF4-FFF2-40B4-BE49-F238E27FC236}">
                <a16:creationId xmlns:a16="http://schemas.microsoft.com/office/drawing/2014/main" id="{9BFAF42C-12EE-2642-E093-C5C340E681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0811" y="1986454"/>
            <a:ext cx="5055394" cy="3370263"/>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FB414461-63DA-9C91-4AA1-6199CFBAD8A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¿Qué son los servicios sanitarios?</a:t>
            </a:r>
            <a:endParaRPr lang="en-US" dirty="0">
              <a:solidFill>
                <a:schemeClr val="bg1"/>
              </a:solidFill>
              <a:effectLst>
                <a:outerShdw blurRad="38100" dist="38100" dir="2700000" algn="tl">
                  <a:srgbClr val="000000">
                    <a:alpha val="43137"/>
                  </a:srgbClr>
                </a:outerShdw>
              </a:effectLst>
            </a:endParaRPr>
          </a:p>
        </p:txBody>
      </p:sp>
      <p:pic>
        <p:nvPicPr>
          <p:cNvPr id="5"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447DB8D3-2B50-5CEB-D748-05E0EFFCEF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80" y="394636"/>
            <a:ext cx="1915518" cy="19155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9A4762F-4E70-DB2F-5F82-FE913798926B}"/>
              </a:ext>
            </a:extLst>
          </p:cNvPr>
          <p:cNvSpPr txBox="1"/>
          <p:nvPr/>
        </p:nvSpPr>
        <p:spPr>
          <a:xfrm>
            <a:off x="526418" y="6473845"/>
            <a:ext cx="3234558" cy="276999"/>
          </a:xfrm>
          <a:prstGeom prst="rect">
            <a:avLst/>
          </a:prstGeom>
          <a:noFill/>
        </p:spPr>
        <p:txBody>
          <a:bodyPr wrap="square">
            <a:spAutoFit/>
          </a:bodyPr>
          <a:lstStyle/>
          <a:p>
            <a:r>
              <a:rPr lang="el-GR" sz="1200" dirty="0" err="1">
                <a:hlinkClick r:id="rId7"/>
              </a:rPr>
              <a:t>Imagen de vectorjuice </a:t>
            </a:r>
            <a:r>
              <a:rPr lang="el-GR" sz="1200" dirty="0">
                <a:hlinkClick r:id="rId7"/>
              </a:rPr>
              <a:t>en </a:t>
            </a:r>
            <a:r>
              <a:rPr lang="el-GR" sz="1200" dirty="0" err="1">
                <a:hlinkClick r:id="rId7"/>
              </a:rPr>
              <a:t>Freepik</a:t>
            </a:r>
            <a:endParaRPr lang="el-GR" sz="1200" dirty="0"/>
          </a:p>
        </p:txBody>
      </p:sp>
    </p:spTree>
    <p:extLst>
      <p:ext uri="{BB962C8B-B14F-4D97-AF65-F5344CB8AC3E}">
        <p14:creationId xmlns:p14="http://schemas.microsoft.com/office/powerpoint/2010/main" val="21801538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fontScale="90000"/>
          </a:bodyPr>
          <a:lstStyle/>
          <a:p>
            <a:r>
              <a:rPr lang="en-US" altLang="el-GR" sz="2700" dirty="0">
                <a:solidFill>
                  <a:srgbClr val="C00000"/>
                </a:solidFill>
              </a:rPr>
              <a:t>11.1.3</a:t>
            </a:r>
            <a:r>
              <a:rPr lang="en-US" altLang="el-GR" dirty="0"/>
              <a:t/>
            </a:r>
            <a:br>
              <a:rPr lang="en-US" altLang="el-GR" dirty="0"/>
            </a:br>
            <a:r>
              <a:rPr lang="en-US" sz="3600" b="1" dirty="0">
                <a:solidFill>
                  <a:srgbClr val="C00000"/>
                </a:solidFill>
                <a:latin typeface="Calibri"/>
                <a:ea typeface="Calibri"/>
                <a:cs typeface="Calibri"/>
                <a:sym typeface="Calibri"/>
              </a:rPr>
              <a:t>Tipos de aplicaciones de servicios sanitarios</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n-US" sz="2200" dirty="0">
                <a:solidFill>
                  <a:srgbClr val="203864"/>
                </a:solidFill>
                <a:sym typeface="Arial" panose="020B0604020202020204" pitchFamily="34" charset="0"/>
              </a:rPr>
              <a:t>Objetivos</a:t>
            </a: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558001" y="2849843"/>
            <a:ext cx="6210548" cy="3470112"/>
          </a:xfrm>
        </p:spPr>
        <p:txBody>
          <a:bodyPr>
            <a:normAutofit/>
          </a:bodyPr>
          <a:lstStyle/>
          <a:p>
            <a:pPr marL="0" lvl="0" indent="0">
              <a:buNone/>
            </a:pPr>
            <a:r>
              <a:rPr lang="en-US" sz="2400" dirty="0"/>
              <a:t>Para comprender</a:t>
            </a:r>
          </a:p>
          <a:p>
            <a:pPr lvl="1"/>
            <a:r>
              <a:rPr lang="en-US" sz="2400" dirty="0"/>
              <a:t>qué son las apps de servicios sanitarios</a:t>
            </a:r>
          </a:p>
          <a:p>
            <a:pPr lvl="1"/>
            <a:r>
              <a:rPr lang="en-US" sz="2400" dirty="0"/>
              <a:t>cuando se utilicen provechosamente</a:t>
            </a:r>
          </a:p>
          <a:p>
            <a:pPr lvl="1"/>
            <a:r>
              <a:rPr lang="en-US" sz="2400" dirty="0"/>
              <a:t>sus ventajas/desventajas y limitaciones.</a:t>
            </a:r>
            <a:endParaRPr lang="el-GR" sz="2400" dirty="0"/>
          </a:p>
        </p:txBody>
      </p:sp>
      <p:pic>
        <p:nvPicPr>
          <p:cNvPr id="7" name="Picture 2" descr="Ambition abstract concept">
            <a:extLst>
              <a:ext uri="{FF2B5EF4-FFF2-40B4-BE49-F238E27FC236}">
                <a16:creationId xmlns:a16="http://schemas.microsoft.com/office/drawing/2014/main" id="{328F03DC-2BED-E01F-151D-A9D4E0264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162" y="1079999"/>
            <a:ext cx="5517062" cy="5343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C48C2B9-C6D5-784A-C334-6A896AAA25D2}"/>
              </a:ext>
            </a:extLst>
          </p:cNvPr>
          <p:cNvSpPr txBox="1"/>
          <p:nvPr/>
        </p:nvSpPr>
        <p:spPr>
          <a:xfrm>
            <a:off x="5419175" y="6181455"/>
            <a:ext cx="6099586" cy="276999"/>
          </a:xfrm>
          <a:prstGeom prst="rect">
            <a:avLst/>
          </a:prstGeom>
          <a:noFill/>
        </p:spPr>
        <p:txBody>
          <a:bodyPr wrap="square">
            <a:spAutoFit/>
          </a:bodyPr>
          <a:lstStyle/>
          <a:p>
            <a:pPr algn="r"/>
            <a:r>
              <a:rPr lang="en-US" sz="1200" dirty="0">
                <a:hlinkClick r:id="rId4"/>
              </a:rPr>
              <a:t>Diseñado por </a:t>
            </a:r>
            <a:r>
              <a:rPr lang="en-US" sz="1200" dirty="0" err="1">
                <a:hlinkClick r:id="rId4"/>
              </a:rPr>
              <a:t>Freepik</a:t>
            </a:r>
            <a:endParaRPr lang="el-GR" sz="1200" dirty="0"/>
          </a:p>
        </p:txBody>
      </p:sp>
    </p:spTree>
    <p:extLst>
      <p:ext uri="{BB962C8B-B14F-4D97-AF65-F5344CB8AC3E}">
        <p14:creationId xmlns:p14="http://schemas.microsoft.com/office/powerpoint/2010/main" val="7502866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dirty="0"/>
              <a:t>¿Qué son las aplicaciones de servicios sanitarios?</a:t>
            </a:r>
          </a:p>
        </p:txBody>
      </p:sp>
      <p:sp>
        <p:nvSpPr>
          <p:cNvPr id="158" name="Google Shape;158;p5"/>
          <p:cNvSpPr txBox="1">
            <a:spLocks noGrp="1"/>
          </p:cNvSpPr>
          <p:nvPr>
            <p:ph idx="1"/>
          </p:nvPr>
        </p:nvSpPr>
        <p:spPr>
          <a:xfrm>
            <a:off x="557998" y="1799999"/>
            <a:ext cx="6426275" cy="4865977"/>
          </a:xfrm>
          <a:prstGeom prst="rect">
            <a:avLst/>
          </a:prstGeom>
          <a:noFill/>
          <a:ln>
            <a:noFill/>
          </a:ln>
        </p:spPr>
        <p:txBody>
          <a:bodyPr spcFirstLastPara="1" wrap="square" lIns="91425" tIns="45700" rIns="91425" bIns="45700" anchor="t" anchorCtr="0">
            <a:noAutofit/>
          </a:bodyPr>
          <a:lstStyle/>
          <a:p>
            <a:pPr marL="88900" indent="0" rtl="0" fontAlgn="base">
              <a:spcBef>
                <a:spcPts val="600"/>
              </a:spcBef>
              <a:spcAft>
                <a:spcPts val="0"/>
              </a:spcAft>
              <a:buNone/>
            </a:pPr>
            <a:r>
              <a:rPr lang="en-US" b="0" i="0" dirty="0">
                <a:solidFill>
                  <a:srgbClr val="374151"/>
                </a:solidFill>
                <a:effectLst/>
              </a:rPr>
              <a:t>Las aplicaciones de servicios sanitarios son </a:t>
            </a:r>
            <a:r>
              <a:rPr lang="en-US" b="1" i="0" dirty="0">
                <a:effectLst/>
              </a:rPr>
              <a:t>aplicaciones digitales que ofrecen </a:t>
            </a:r>
            <a:r>
              <a:rPr lang="en-US" b="0" i="0" dirty="0">
                <a:solidFill>
                  <a:srgbClr val="374151"/>
                </a:solidFill>
                <a:effectLst/>
              </a:rPr>
              <a:t>a los usuarios una amplia gama de </a:t>
            </a:r>
            <a:r>
              <a:rPr lang="en-US" b="0" i="0" dirty="0">
                <a:solidFill>
                  <a:schemeClr val="tx1"/>
                </a:solidFill>
                <a:effectLst/>
              </a:rPr>
              <a:t>servicios </a:t>
            </a:r>
            <a:r>
              <a:rPr lang="en-US" b="0" i="0" dirty="0">
                <a:solidFill>
                  <a:srgbClr val="374151"/>
                </a:solidFill>
                <a:effectLst/>
              </a:rPr>
              <a:t>y funcionalidades </a:t>
            </a:r>
            <a:r>
              <a:rPr lang="en-US" b="0" i="0" dirty="0">
                <a:solidFill>
                  <a:schemeClr val="tx1"/>
                </a:solidFill>
                <a:effectLst/>
              </a:rPr>
              <a:t>relacionados con la salud</a:t>
            </a:r>
            <a:r>
              <a:rPr lang="en-US" b="0" i="0" dirty="0">
                <a:solidFill>
                  <a:srgbClr val="374151"/>
                </a:solidFill>
                <a:effectLst/>
              </a:rPr>
              <a:t>, a menudo accesibles a través de teléfonos inteligentes, tabletas u otros dispositivos digitales. El objetivo de estas aplicaciones es mejorar el </a:t>
            </a:r>
            <a:r>
              <a:rPr lang="en-US" b="1" i="0" dirty="0">
                <a:effectLst/>
              </a:rPr>
              <a:t>acceso a los servicios sanitarios</a:t>
            </a:r>
            <a:r>
              <a:rPr lang="en-US" b="0" i="0" dirty="0">
                <a:solidFill>
                  <a:srgbClr val="374151"/>
                </a:solidFill>
                <a:effectLst/>
              </a:rPr>
              <a:t>, mejorar la prestación de atención médica y facilitar una comunicación eficiente entre pacientes y profesionales sanitarios. </a:t>
            </a:r>
            <a:endParaRPr lang="en-US" b="0" i="0" u="none" strike="noStrike" dirty="0">
              <a:solidFill>
                <a:srgbClr val="000000"/>
              </a:solidFill>
              <a:effectLst/>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15362" name="Picture 2" descr="Kostenlos Person Mit Silber Iphone 7 Stock-Foto">
            <a:extLst>
              <a:ext uri="{FF2B5EF4-FFF2-40B4-BE49-F238E27FC236}">
                <a16:creationId xmlns:a16="http://schemas.microsoft.com/office/drawing/2014/main" id="{F812FBAD-FA86-E840-8285-C33CD66B6B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1720" y="1742946"/>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34DF57B1-E183-1DDA-D36B-C4D5EF108025}"/>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Tipos de aplicaciones de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6101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¿Qué son las aplicaciones de servicios sanitarios?</a:t>
            </a:r>
          </a:p>
        </p:txBody>
      </p:sp>
      <p:sp>
        <p:nvSpPr>
          <p:cNvPr id="158" name="Google Shape;158;p5"/>
          <p:cNvSpPr txBox="1">
            <a:spLocks noGrp="1"/>
          </p:cNvSpPr>
          <p:nvPr>
            <p:ph idx="1"/>
          </p:nvPr>
        </p:nvSpPr>
        <p:spPr>
          <a:xfrm>
            <a:off x="557999" y="1799999"/>
            <a:ext cx="7802230" cy="4865977"/>
          </a:xfrm>
          <a:prstGeom prst="rect">
            <a:avLst/>
          </a:prstGeom>
          <a:noFill/>
          <a:ln>
            <a:noFill/>
          </a:ln>
        </p:spPr>
        <p:txBody>
          <a:bodyPr spcFirstLastPara="1" wrap="square" lIns="91425" tIns="45700" rIns="91425" bIns="45700" anchor="t" anchorCtr="0">
            <a:noAutofit/>
          </a:bodyPr>
          <a:lstStyle/>
          <a:p>
            <a:pPr marL="88900" indent="0" algn="l">
              <a:buNone/>
            </a:pPr>
            <a:r>
              <a:rPr lang="en-US" sz="2000" b="0" i="0" dirty="0">
                <a:solidFill>
                  <a:srgbClr val="374151"/>
                </a:solidFill>
                <a:effectLst/>
              </a:rPr>
              <a:t>Algunos tipos habituales de aplicaciones de servicios sanitarios son:</a:t>
            </a:r>
          </a:p>
          <a:p>
            <a:pPr algn="l">
              <a:buFont typeface="Wingdings" panose="05000000000000000000" pitchFamily="2" charset="2"/>
              <a:buChar char="§"/>
            </a:pPr>
            <a:r>
              <a:rPr lang="en-US" sz="2000" b="1" i="0" dirty="0">
                <a:effectLst/>
              </a:rPr>
              <a:t>Aplicaciones de telemedicina: </a:t>
            </a:r>
            <a:r>
              <a:rPr lang="en-US" sz="2000" b="0" i="0" dirty="0">
                <a:solidFill>
                  <a:srgbClr val="374151"/>
                </a:solidFill>
                <a:effectLst/>
              </a:rPr>
              <a:t>Estas aplicaciones permiten a los usuarios conectar virtualmente con profesionales sanitarios, facilitando consultas, diagnósticos y recomendaciones de tratamiento a distancia sin necesidad de visitas presenciales.</a:t>
            </a:r>
          </a:p>
          <a:p>
            <a:pPr algn="l">
              <a:buFont typeface="Wingdings" panose="05000000000000000000" pitchFamily="2" charset="2"/>
              <a:buChar char="§"/>
            </a:pPr>
            <a:r>
              <a:rPr lang="en-US" sz="2000" b="1" i="0" dirty="0">
                <a:effectLst/>
              </a:rPr>
              <a:t>Aplicaciones de programación de citas: </a:t>
            </a:r>
            <a:r>
              <a:rPr lang="en-US" sz="2000" b="0" i="0" dirty="0">
                <a:solidFill>
                  <a:srgbClr val="374151"/>
                </a:solidFill>
                <a:effectLst/>
              </a:rPr>
              <a:t>Estas aplicaciones permiten a los usuarios programar, gestionar y hacer un seguimiento de sus citas con los profesionales sanitarios, agilizando el proceso y reduciendo los tiempos de espera.</a:t>
            </a:r>
          </a:p>
          <a:p>
            <a:pPr algn="l">
              <a:buFont typeface="Wingdings" panose="05000000000000000000" pitchFamily="2" charset="2"/>
              <a:buChar char="§"/>
            </a:pPr>
            <a:r>
              <a:rPr lang="en-US" sz="2000" b="1" i="0" dirty="0">
                <a:effectLst/>
              </a:rPr>
              <a:t>Aplicaciones de gestión de recetas: </a:t>
            </a:r>
            <a:r>
              <a:rPr lang="en-US" sz="2000" b="0" i="0" dirty="0">
                <a:solidFill>
                  <a:srgbClr val="374151"/>
                </a:solidFill>
                <a:effectLst/>
              </a:rPr>
              <a:t>Estas aplicaciones ayudan a los usuarios a gestionar sus recetas proporcionándoles funciones como recordatorios de medicación, notificaciones de reposición y seguimiento de dosis, fomentando la adherencia a la medicación y la seguridad.</a:t>
            </a:r>
          </a:p>
          <a:p>
            <a:pPr marL="88900" indent="0" algn="just" rtl="0" fontAlgn="base">
              <a:spcBef>
                <a:spcPts val="600"/>
              </a:spcBef>
              <a:spcAft>
                <a:spcPts val="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16386" name="Picture 2" descr="Kostenlos Kostenloses Stock Foto zu afro, afroamerikaner, angenehm Stock-Foto">
            <a:extLst>
              <a:ext uri="{FF2B5EF4-FFF2-40B4-BE49-F238E27FC236}">
                <a16:creationId xmlns:a16="http://schemas.microsoft.com/office/drawing/2014/main" id="{DA84677E-44E3-9EE1-65EF-8723C5BE7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8553" y="1828799"/>
            <a:ext cx="2716648" cy="377968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B0631AB5-56B6-9FFA-FAC7-823621706658}"/>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Tipos de aplicaciones de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570380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¿Qué son las aplicaciones de servicios sanitarios?</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r>
              <a:rPr lang="en-US" sz="2000" b="1" i="0" dirty="0">
                <a:effectLst/>
              </a:rPr>
              <a:t>Aplicaciones de gestión de historiales médicos: </a:t>
            </a:r>
            <a:r>
              <a:rPr lang="en-US" sz="2000" b="0" i="0" dirty="0">
                <a:solidFill>
                  <a:srgbClr val="374151"/>
                </a:solidFill>
                <a:effectLst/>
              </a:rPr>
              <a:t>Estas aplicaciones permiten a los usuarios acceder, organizar y gestionar sus historiales médicos e información sanitaria de forma segura, facilitando la recuperación y el intercambio de datos sanitarios esenciales con los proveedores de atención sanitaria.</a:t>
            </a:r>
          </a:p>
          <a:p>
            <a:pPr algn="l">
              <a:buFont typeface="Wingdings" panose="05000000000000000000" pitchFamily="2" charset="2"/>
              <a:buChar char="§"/>
            </a:pPr>
            <a:r>
              <a:rPr lang="en-US" sz="2000" b="1" i="0" dirty="0">
                <a:effectLst/>
              </a:rPr>
              <a:t>Aplicaciones de bienestar y atención preventiva: </a:t>
            </a:r>
            <a:r>
              <a:rPr lang="en-US" sz="2000" b="0" i="0" dirty="0">
                <a:solidFill>
                  <a:srgbClr val="374151"/>
                </a:solidFill>
                <a:effectLst/>
              </a:rPr>
              <a:t>Estas aplicaciones proporcionan a los usuarios herramientas y recursos para mantener un estilo de vida saludable, como seguimiento de la forma física, control de la dieta y educación sanitaria, promoviendo prácticas de atención sanitaria preventiva.</a:t>
            </a:r>
          </a:p>
          <a:p>
            <a:pPr marL="88900" indent="0" algn="just" rtl="0" fontAlgn="base">
              <a:spcBef>
                <a:spcPts val="600"/>
              </a:spcBef>
              <a:spcAft>
                <a:spcPts val="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17410" name="Picture 2" descr="Kostenlos Person, Die Das Schwarze Sony Android Smartphone Benutzt Stock-Foto">
            <a:extLst>
              <a:ext uri="{FF2B5EF4-FFF2-40B4-BE49-F238E27FC236}">
                <a16:creationId xmlns:a16="http://schemas.microsoft.com/office/drawing/2014/main" id="{0973636D-C27E-1061-20FE-EBB73040E3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7349" y="2025253"/>
            <a:ext cx="4211241" cy="2807494"/>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B84CDEBF-12EE-24BD-8765-CBA042298491}"/>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Tipos de aplicaciones de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37682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¿Qué son las aplicaciones de servicios sanitarios?</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r>
              <a:rPr lang="en-US" sz="2000" b="1" i="0" dirty="0">
                <a:effectLst/>
              </a:rPr>
              <a:t>Aplicaciones para la gestión de enfermedades crónicas: </a:t>
            </a:r>
            <a:r>
              <a:rPr lang="en-US" sz="2000" b="0" i="0" dirty="0">
                <a:solidFill>
                  <a:srgbClr val="374151"/>
                </a:solidFill>
                <a:effectLst/>
              </a:rPr>
              <a:t>Estas aplicaciones ofrecen apoyo y herramientas para las personas que gestionan enfermedades crónicas, proporcionando recursos para controlar los síntomas, seguir los progresos y acceder a materiales educativos para la gestión de la enfermedad.</a:t>
            </a:r>
          </a:p>
          <a:p>
            <a:pPr algn="l">
              <a:buFont typeface="Wingdings" panose="05000000000000000000" pitchFamily="2" charset="2"/>
              <a:buChar char="§"/>
            </a:pPr>
            <a:r>
              <a:rPr lang="en-US" sz="2000" b="1" i="0" dirty="0">
                <a:effectLst/>
              </a:rPr>
              <a:t>Aplicaciones de monitorización remota de pacientes: </a:t>
            </a:r>
            <a:r>
              <a:rPr lang="en-US" sz="2000" b="0" i="0" dirty="0">
                <a:solidFill>
                  <a:srgbClr val="374151"/>
                </a:solidFill>
                <a:effectLst/>
              </a:rPr>
              <a:t>estas aplicaciones facilitan la monitorización a distancia del estado de salud y las constantes vitales de los pacientes, lo que permite a los profesionales sanitarios hacer un seguimiento y gestionar el estado de salud de los pacientes fuera de los centros sanitarios tradicionales</a:t>
            </a:r>
            <a:r>
              <a:rPr lang="en-US" sz="2000" b="0" i="0" dirty="0">
                <a:solidFill>
                  <a:srgbClr val="374151"/>
                </a:solidFill>
                <a:effectLst/>
                <a:latin typeface="Söhne"/>
              </a:rPr>
              <a:t>.</a:t>
            </a:r>
          </a:p>
          <a:p>
            <a:pPr marL="88900" indent="0" algn="just" rtl="0" fontAlgn="base">
              <a:spcBef>
                <a:spcPts val="600"/>
              </a:spcBef>
              <a:spcAft>
                <a:spcPts val="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pic>
        <p:nvPicPr>
          <p:cNvPr id="21506" name="Picture 2" descr="Kostenlos Kostenloses Stock Foto zu app, audio, blick auf den bildschirm Stock-Foto">
            <a:extLst>
              <a:ext uri="{FF2B5EF4-FFF2-40B4-BE49-F238E27FC236}">
                <a16:creationId xmlns:a16="http://schemas.microsoft.com/office/drawing/2014/main" id="{F2DEC650-4206-4061-4723-E95ED95DAEC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519482" y="1991682"/>
            <a:ext cx="2466975" cy="3700463"/>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B0FC2946-0ECD-24FA-906D-9E0950B0F9DF}"/>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Tipos de aplicaciones de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48847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b="1" dirty="0">
                <a:solidFill>
                  <a:srgbClr val="203864"/>
                </a:solidFill>
              </a:rPr>
              <a:t>Objetivo </a:t>
            </a:r>
            <a:endParaRPr sz="2800" dirty="0">
              <a:solidFill>
                <a:srgbClr val="203864"/>
              </a:solidFill>
            </a:endParaRPr>
          </a:p>
        </p:txBody>
      </p:sp>
      <p:sp>
        <p:nvSpPr>
          <p:cNvPr id="152" name="Google Shape;152;p4"/>
          <p:cNvSpPr txBox="1">
            <a:spLocks noGrp="1"/>
          </p:cNvSpPr>
          <p:nvPr>
            <p:ph idx="1"/>
          </p:nvPr>
        </p:nvSpPr>
        <p:spPr>
          <a:xfrm>
            <a:off x="557999" y="1799999"/>
            <a:ext cx="7480012" cy="486597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200"/>
              </a:spcBef>
              <a:spcAft>
                <a:spcPts val="0"/>
              </a:spcAft>
              <a:buClr>
                <a:srgbClr val="C00000"/>
              </a:buClr>
              <a:buSzPts val="2200"/>
              <a:buNone/>
            </a:pPr>
            <a:r>
              <a:rPr lang="en-US" sz="2200" b="0" i="0" u="none" strike="noStrike" dirty="0">
                <a:solidFill>
                  <a:srgbClr val="000000"/>
                </a:solidFill>
                <a:effectLst/>
                <a:latin typeface="Calibri" panose="020F0502020204030204" pitchFamily="34" charset="0"/>
              </a:rPr>
              <a:t>Este </a:t>
            </a:r>
            <a:r>
              <a:rPr lang="en-US" sz="2200" dirty="0">
                <a:solidFill>
                  <a:srgbClr val="000000"/>
                </a:solidFill>
                <a:latin typeface="Calibri" panose="020F0502020204030204" pitchFamily="34" charset="0"/>
              </a:rPr>
              <a:t>material de </a:t>
            </a:r>
            <a:r>
              <a:rPr lang="en-US" sz="2200" b="0" i="0" u="none" strike="noStrike" dirty="0">
                <a:solidFill>
                  <a:srgbClr val="000000"/>
                </a:solidFill>
                <a:effectLst/>
                <a:latin typeface="Calibri" panose="020F0502020204030204" pitchFamily="34" charset="0"/>
              </a:rPr>
              <a:t>formación forma parte del plan de formación MIG-HEALTH APPS sobre aplicaciones para servicios sanitarios. </a:t>
            </a:r>
          </a:p>
          <a:p>
            <a:pPr marL="0" lvl="0" indent="0" algn="l" rtl="0">
              <a:lnSpc>
                <a:spcPct val="100000"/>
              </a:lnSpc>
              <a:spcBef>
                <a:spcPts val="1200"/>
              </a:spcBef>
              <a:spcAft>
                <a:spcPts val="0"/>
              </a:spcAft>
              <a:buClr>
                <a:srgbClr val="C00000"/>
              </a:buClr>
              <a:buSzPts val="2200"/>
              <a:buNone/>
            </a:pPr>
            <a:r>
              <a:rPr lang="en-US" sz="2200" b="0" i="0" u="none" strike="noStrike" dirty="0">
                <a:solidFill>
                  <a:srgbClr val="000000"/>
                </a:solidFill>
                <a:effectLst/>
                <a:latin typeface="Calibri" panose="020F0502020204030204" pitchFamily="34" charset="0"/>
              </a:rPr>
              <a:t>El objetivo es proporcionar a los alumnos los conocimientos y habilidades necesarios para utilizar las aplicaciones sanitarias ofrecidas por </a:t>
            </a:r>
            <a:r>
              <a:rPr lang="en-US" sz="2200" b="0" i="0" u="none" strike="noStrike" dirty="0" err="1">
                <a:solidFill>
                  <a:srgbClr val="000000"/>
                </a:solidFill>
                <a:effectLst/>
                <a:latin typeface="Calibri" panose="020F0502020204030204" pitchFamily="34" charset="0"/>
              </a:rPr>
              <a:t>organizaciones </a:t>
            </a:r>
            <a:r>
              <a:rPr lang="en-US" sz="2200" b="0" i="0" u="none" strike="noStrike" dirty="0">
                <a:solidFill>
                  <a:srgbClr val="000000"/>
                </a:solidFill>
                <a:effectLst/>
                <a:latin typeface="Calibri" panose="020F0502020204030204" pitchFamily="34" charset="0"/>
              </a:rPr>
              <a:t>públicas y privadas para beneficiarse de la información y el acceso a los sistemas de apoyo relacionados con la salud. </a:t>
            </a:r>
          </a:p>
          <a:p>
            <a:pPr marL="0" lvl="0" indent="0" algn="l" rtl="0">
              <a:lnSpc>
                <a:spcPct val="100000"/>
              </a:lnSpc>
              <a:spcBef>
                <a:spcPts val="1200"/>
              </a:spcBef>
              <a:spcAft>
                <a:spcPts val="0"/>
              </a:spcAft>
              <a:buClr>
                <a:srgbClr val="C00000"/>
              </a:buClr>
              <a:buSzPts val="2200"/>
              <a:buNone/>
            </a:pPr>
            <a:r>
              <a:rPr lang="en-US" sz="2200" b="0" i="0" u="none" strike="noStrike" dirty="0">
                <a:solidFill>
                  <a:srgbClr val="000000"/>
                </a:solidFill>
                <a:effectLst/>
                <a:latin typeface="Calibri" panose="020F0502020204030204" pitchFamily="34" charset="0"/>
              </a:rPr>
              <a:t>Este curso informa sobre las instalaciones correspondientes presentando ejemplos de apps de servicios sanitarios.</a:t>
            </a:r>
          </a:p>
          <a:p>
            <a:pPr marL="0" lvl="0" indent="0" algn="l" rtl="0">
              <a:lnSpc>
                <a:spcPct val="100000"/>
              </a:lnSpc>
              <a:spcBef>
                <a:spcPts val="1200"/>
              </a:spcBef>
              <a:spcAft>
                <a:spcPts val="0"/>
              </a:spcAft>
              <a:buClr>
                <a:srgbClr val="C00000"/>
              </a:buClr>
              <a:buSzPts val="2200"/>
              <a:buNone/>
            </a:pPr>
            <a:endParaRPr dirty="0"/>
          </a:p>
        </p:txBody>
      </p:sp>
      <p:sp>
        <p:nvSpPr>
          <p:cNvPr id="150" name="Google Shape;150;p4"/>
          <p:cNvSpPr/>
          <p:nvPr/>
        </p:nvSpPr>
        <p:spPr>
          <a:xfrm>
            <a:off x="117331" y="438863"/>
            <a:ext cx="661601"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2" name="Google Shape;140;p3"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4A715AF3-6FEB-5767-7981-FEE0767A565B}"/>
              </a:ext>
            </a:extLst>
          </p:cNvPr>
          <p:cNvPicPr preferRelativeResize="0"/>
          <p:nvPr/>
        </p:nvPicPr>
        <p:blipFill rotWithShape="1">
          <a:blip r:embed="rId3">
            <a:alphaModFix/>
          </a:blip>
          <a:srcRect/>
          <a:stretch/>
        </p:blipFill>
        <p:spPr>
          <a:xfrm>
            <a:off x="9288658" y="1974464"/>
            <a:ext cx="1964267" cy="3699896"/>
          </a:xfrm>
          <a:prstGeom prst="rect">
            <a:avLst/>
          </a:prstGeom>
          <a:noFill/>
          <a:ln>
            <a:noFill/>
          </a:ln>
        </p:spPr>
      </p:pic>
      <p:sp>
        <p:nvSpPr>
          <p:cNvPr id="3" name="Ορθογώνιο 7">
            <a:extLst>
              <a:ext uri="{FF2B5EF4-FFF2-40B4-BE49-F238E27FC236}">
                <a16:creationId xmlns:a16="http://schemas.microsoft.com/office/drawing/2014/main" id="{B54575F9-E0A9-5152-BF78-2E7E8F00B18D}"/>
              </a:ext>
            </a:extLst>
          </p:cNvPr>
          <p:cNvSpPr/>
          <p:nvPr/>
        </p:nvSpPr>
        <p:spPr>
          <a:xfrm>
            <a:off x="10110651" y="-3933"/>
            <a:ext cx="2080089"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latin typeface="+mj-lt"/>
                <a:ea typeface="+mj-ea"/>
                <a:cs typeface="+mj-cs"/>
              </a:rPr>
              <a:t>11.1.1 Introducción</a:t>
            </a:r>
            <a:endParaRPr lang="en-US"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¿Qué son las aplicaciones de servicios sanitarios?</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rtl="0" fontAlgn="base">
              <a:spcBef>
                <a:spcPts val="600"/>
              </a:spcBef>
              <a:spcAft>
                <a:spcPts val="0"/>
              </a:spcAft>
              <a:buNone/>
            </a:pPr>
            <a:r>
              <a:rPr lang="en-US" b="0" i="0" dirty="0">
                <a:solidFill>
                  <a:srgbClr val="374151"/>
                </a:solidFill>
                <a:effectLst/>
              </a:rPr>
              <a:t>Las aplicaciones de servicios sanitarios desempeñan un papel crucial en la ampliación del </a:t>
            </a:r>
            <a:r>
              <a:rPr lang="en-US" b="1" i="0" dirty="0">
                <a:effectLst/>
              </a:rPr>
              <a:t>acceso a la atención sanitaria, la mejora de la participación de los pacientes y la mejora de la experiencia sanitaria general de los usuarios</a:t>
            </a:r>
            <a:r>
              <a:rPr lang="en-US" b="0" i="0" dirty="0">
                <a:solidFill>
                  <a:srgbClr val="374151"/>
                </a:solidFill>
                <a:effectLst/>
              </a:rPr>
              <a:t>. Es esencial que estas aplicaciones cumplan la normativa pertinente, </a:t>
            </a:r>
            <a:r>
              <a:rPr lang="en-US" b="0" i="0" dirty="0" err="1">
                <a:solidFill>
                  <a:srgbClr val="374151"/>
                </a:solidFill>
                <a:effectLst/>
              </a:rPr>
              <a:t>den prioridad a la </a:t>
            </a:r>
            <a:r>
              <a:rPr lang="en-US" b="0" i="0" dirty="0">
                <a:solidFill>
                  <a:srgbClr val="374151"/>
                </a:solidFill>
                <a:effectLst/>
              </a:rPr>
              <a:t>seguridad y la privacidad de los datos y mantengan altos niveles de usabilidad y fiabilidad para garantizar una prestación eficaz y segura de los servicios sanitarios.</a:t>
            </a:r>
            <a:endParaRPr lang="en-US" b="0" i="0" u="none" strike="noStrike" dirty="0">
              <a:solidFill>
                <a:srgbClr val="000000"/>
              </a:solidFill>
              <a:effectLst/>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22530" name="Picture 2" descr="Kostenlos Unglücklicher Schwarzer Mann, Der Smartphone Im Zelt Surft Stock-Foto">
            <a:extLst>
              <a:ext uri="{FF2B5EF4-FFF2-40B4-BE49-F238E27FC236}">
                <a16:creationId xmlns:a16="http://schemas.microsoft.com/office/drawing/2014/main" id="{196185CA-CB7E-6EB3-D0D8-EC8D13904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1969364"/>
            <a:ext cx="4676775" cy="311785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439E6332-4E4B-DEE5-C932-1DEEA63EA952}"/>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Tipos de aplicaciones de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43298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¿Cuándo son beneficiosas las aplicaciones de servicios sanitarios?</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endPar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88900" indent="0" rtl="0" fontAlgn="base">
              <a:spcAft>
                <a:spcPts val="600"/>
              </a:spcAft>
              <a:buNone/>
            </a:pP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Las aplicaciones de servicios sanitarios son herramientas útiles para gestionar su propia salud o la de familiares que necesitan ayuda. Sirven para </a:t>
            </a:r>
            <a:r>
              <a:rPr lang="en-US"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organizar </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procesos recurrentes y crear vínculos entre sus propias necesidades de salud y el sistema sanitario. Ofrecen información preparada cuya búsqueda puede llevar mucho tiempo.</a:t>
            </a: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23554" name="Picture 2" descr="Appstore, Iphone, Geschäft, Apps">
            <a:extLst>
              <a:ext uri="{FF2B5EF4-FFF2-40B4-BE49-F238E27FC236}">
                <a16:creationId xmlns:a16="http://schemas.microsoft.com/office/drawing/2014/main" id="{3D578771-B01D-1858-8F89-77EC4CC561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186" y="2471341"/>
            <a:ext cx="4108506" cy="2741144"/>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6C463AA6-68AB-B748-A906-1731EAFE85A1}"/>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Tipos de aplicaciones de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00512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24578" name="Picture 2" descr="App, Software, Kontur, Einstellungen">
            <a:extLst>
              <a:ext uri="{FF2B5EF4-FFF2-40B4-BE49-F238E27FC236}">
                <a16:creationId xmlns:a16="http://schemas.microsoft.com/office/drawing/2014/main" id="{79B45545-67A7-1A6C-4659-682130969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811" y="1742945"/>
            <a:ext cx="5103015" cy="3508323"/>
          </a:xfrm>
          <a:prstGeom prst="rect">
            <a:avLst/>
          </a:prstGeom>
          <a:noFill/>
          <a:extLst>
            <a:ext uri="{909E8E84-426E-40DD-AFC4-6F175D3DCCD1}">
              <a14:hiddenFill xmlns:a14="http://schemas.microsoft.com/office/drawing/2010/main">
                <a:solidFill>
                  <a:srgbClr val="FFFFFF"/>
                </a:solidFill>
              </a14:hiddenFill>
            </a:ext>
          </a:extLst>
        </p:spPr>
      </p:pic>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¿Cuáles son las limitaciones de las aplicaciones de servicios sanitarios?</a:t>
            </a:r>
            <a:br>
              <a:rPr lang="en-US" dirty="0"/>
            </a:br>
            <a:r>
              <a:rPr lang="en-US" dirty="0"/>
              <a:t>¿Cuándo no deben utilizarse?</a:t>
            </a:r>
          </a:p>
        </p:txBody>
      </p:sp>
      <p:sp>
        <p:nvSpPr>
          <p:cNvPr id="158" name="Google Shape;158;p5"/>
          <p:cNvSpPr txBox="1">
            <a:spLocks noGrp="1"/>
          </p:cNvSpPr>
          <p:nvPr>
            <p:ph idx="1"/>
          </p:nvPr>
        </p:nvSpPr>
        <p:spPr>
          <a:xfrm>
            <a:off x="557998" y="1799999"/>
            <a:ext cx="6757201" cy="4865977"/>
          </a:xfrm>
          <a:prstGeom prst="rect">
            <a:avLst/>
          </a:prstGeom>
          <a:noFill/>
          <a:ln>
            <a:noFill/>
          </a:ln>
        </p:spPr>
        <p:txBody>
          <a:bodyPr spcFirstLastPara="1" wrap="square" lIns="91425" tIns="45700" rIns="91425" bIns="45700" anchor="t" anchorCtr="0">
            <a:noAutofit/>
          </a:bodyPr>
          <a:lstStyle/>
          <a:p>
            <a:pPr marL="88900" indent="0" rtl="0" fontAlgn="base">
              <a:spcBef>
                <a:spcPts val="0"/>
              </a:spcBef>
              <a:spcAft>
                <a:spcPts val="0"/>
              </a:spcAft>
              <a:buNone/>
            </a:pPr>
            <a:r>
              <a:rPr lang="en-US" sz="2000" b="1" i="0" u="none" strike="noStrike" dirty="0">
                <a:effectLst/>
                <a:latin typeface="Calibri" panose="020F0502020204030204" pitchFamily="34" charset="0"/>
              </a:rPr>
              <a:t>Tenga en cuenta lo siguiente: </a:t>
            </a:r>
            <a:r>
              <a:rPr lang="en-US" sz="2000" b="0" i="0" u="none" strike="noStrike" dirty="0">
                <a:effectLst/>
                <a:latin typeface="Calibri" panose="020F0502020204030204" pitchFamily="34" charset="0"/>
              </a:rPr>
              <a:t>Ninguna aplicación de servicios sanitarios puede sustituir a un médico o a un tratamiento médico. En caso de duda, siempre es mejor acudir directamente a un centro médico. </a:t>
            </a:r>
          </a:p>
          <a:p>
            <a:pPr marL="88900" indent="0" rtl="0" fontAlgn="base">
              <a:spcBef>
                <a:spcPts val="0"/>
              </a:spcBef>
              <a:spcAft>
                <a:spcPts val="0"/>
              </a:spcAft>
              <a:buNone/>
            </a:pPr>
            <a:endParaRPr lang="en-US" sz="2000" b="0" i="0" u="none" strike="noStrike" dirty="0">
              <a:solidFill>
                <a:schemeClr val="tx1"/>
              </a:solidFill>
              <a:effectLst/>
              <a:latin typeface="Calibri" panose="020F0502020204030204" pitchFamily="34" charset="0"/>
            </a:endParaRPr>
          </a:p>
          <a:p>
            <a:pPr marL="88900" indent="0" rtl="0" fontAlgn="base">
              <a:spcBef>
                <a:spcPts val="0"/>
              </a:spcBef>
              <a:spcAft>
                <a:spcPts val="0"/>
              </a:spcAft>
              <a:buNone/>
            </a:pPr>
            <a:r>
              <a:rPr lang="en-US" sz="2000" b="0" i="0" u="none" strike="noStrike" dirty="0">
                <a:solidFill>
                  <a:schemeClr val="tx1"/>
                </a:solidFill>
                <a:effectLst/>
                <a:latin typeface="Calibri" panose="020F0502020204030204" pitchFamily="34" charset="0"/>
              </a:rPr>
              <a:t>Las apps de servicios sanitarios le dan acceso a los servicios y, por supuesto, también sirven para ponerle en contacto con centros y proveedores. Puede confiar en una app de su seguro médico y normalmente es posible establecer contacto directo si necesita información específica. Estas líneas directas están disponibles con funciones de voz e incluso con herramientas de traducción integradas. </a:t>
            </a:r>
          </a:p>
          <a:p>
            <a:pPr marL="88900" indent="0" algn="just" rtl="0" fontAlgn="base">
              <a:spcBef>
                <a:spcPts val="0"/>
              </a:spcBef>
              <a:spcAft>
                <a:spcPts val="0"/>
              </a:spcAft>
              <a:buNone/>
            </a:pPr>
            <a:endParaRPr lang="en-US" sz="2000" dirty="0">
              <a:solidFill>
                <a:schemeClr val="tx1"/>
              </a:solidFill>
              <a:latin typeface="Calibri" panose="020F0502020204030204" pitchFamily="34" charset="0"/>
            </a:endParaRPr>
          </a:p>
          <a:p>
            <a:pPr marL="88900" indent="0" algn="just" rtl="0" fontAlgn="base">
              <a:spcBef>
                <a:spcPts val="0"/>
              </a:spcBef>
              <a:spcAft>
                <a:spcPts val="0"/>
              </a:spcAft>
              <a:buNone/>
            </a:pPr>
            <a:endParaRPr lang="en-US" sz="1800" b="0" i="0" u="none" strike="noStrike" dirty="0">
              <a:solidFill>
                <a:srgbClr val="000000"/>
              </a:solidFill>
              <a:effectLst/>
              <a:latin typeface="Calibri" panose="020F0502020204030204" pitchFamily="34" charset="0"/>
            </a:endParaRPr>
          </a:p>
          <a:p>
            <a:pPr rtl="0" fontAlgn="base">
              <a:spcAft>
                <a:spcPts val="600"/>
              </a:spcAft>
              <a:buFont typeface="Arial" panose="020B0604020202020204" pitchFamily="34" charset="0"/>
              <a:buChar char="•"/>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Pixabay</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sp>
        <p:nvSpPr>
          <p:cNvPr id="2" name="Ορθογώνιο 7">
            <a:extLst>
              <a:ext uri="{FF2B5EF4-FFF2-40B4-BE49-F238E27FC236}">
                <a16:creationId xmlns:a16="http://schemas.microsoft.com/office/drawing/2014/main" id="{0C317131-F4D4-08CA-85C4-DA97EDBE0F20}"/>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Tipos de aplicaciones de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0164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sz="28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r>
            <a:br>
              <a:rPr lang="en-US" sz="28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dirty="0"/>
              <a:t>Aplicaciones gratuitas de servicios sanitarios y aplicaciones de pago: ¿cuáles son las ventajas y los inconvenientes?</a:t>
            </a:r>
            <a:br>
              <a:rPr lang="en-US" dirty="0"/>
            </a:br>
            <a:endParaRPr lang="en-US" dirty="0"/>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Organismos públicos como las autoridades sanitarias y las compañías de seguros de enfermedad desarrollan y apoyan aplicaciones para servicios sanitarios. Suelen ser gratuitas.</a:t>
            </a:r>
          </a:p>
          <a:p>
            <a:pPr marL="88900" indent="0" rtl="0" fontAlgn="base">
              <a:spcAft>
                <a:spcPts val="600"/>
              </a:spcAft>
              <a:buNone/>
            </a:pP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Sin embargo, una aplicación gratuita no es en absoluto garantía de una oferta neutral, sobre todo si se hacen recomendaciones de productos y servicios a través de la aplicación. Detrás de esas recomendaciones puede haber intereses comerciales tangibles.</a:t>
            </a: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Licencia </a:t>
            </a:r>
            <a:r>
              <a:rPr lang="en-US" sz="1200" u="sng" dirty="0">
                <a:solidFill>
                  <a:schemeClr val="dk1"/>
                </a:solidFill>
                <a:latin typeface="Calibri"/>
                <a:ea typeface="Calibri"/>
                <a:cs typeface="Calibri"/>
                <a:sym typeface="Calibri"/>
              </a:rPr>
              <a:t>libre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4" name="Grafik 3">
            <a:extLst>
              <a:ext uri="{FF2B5EF4-FFF2-40B4-BE49-F238E27FC236}">
                <a16:creationId xmlns:a16="http://schemas.microsoft.com/office/drawing/2014/main" id="{ADB2E84D-5A6E-B188-6840-B967C461FF99}"/>
              </a:ext>
            </a:extLst>
          </p:cNvPr>
          <p:cNvPicPr>
            <a:picLocks noChangeAspect="1"/>
          </p:cNvPicPr>
          <p:nvPr/>
        </p:nvPicPr>
        <p:blipFill>
          <a:blip r:embed="rId5"/>
          <a:stretch>
            <a:fillRect/>
          </a:stretch>
        </p:blipFill>
        <p:spPr>
          <a:xfrm>
            <a:off x="6934511" y="1911221"/>
            <a:ext cx="4557155" cy="3398815"/>
          </a:xfrm>
          <a:prstGeom prst="rect">
            <a:avLst/>
          </a:prstGeom>
        </p:spPr>
      </p:pic>
      <p:sp>
        <p:nvSpPr>
          <p:cNvPr id="2" name="Ορθογώνιο 7">
            <a:extLst>
              <a:ext uri="{FF2B5EF4-FFF2-40B4-BE49-F238E27FC236}">
                <a16:creationId xmlns:a16="http://schemas.microsoft.com/office/drawing/2014/main" id="{5BA83E12-1F12-8468-E583-4222840C3059}"/>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Tipos de aplicaciones de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0407261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sz="28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r>
            <a:br>
              <a:rPr lang="en-US" sz="28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dirty="0"/>
              <a:t>Aplicaciones gratuitas de servicios sanitarios y aplicaciones de pago: ¿cuáles son las ventajas y los inconvenientes?</a:t>
            </a:r>
            <a:br>
              <a:rPr lang="en-US" dirty="0"/>
            </a:br>
            <a:endParaRPr lang="en-US" dirty="0"/>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Una aplicación de pago puede estar justificada, por ejemplo, si está respaldada por cálculos complejos, si se basa en la investigación o si el contenido requiere amplias actualizaciones.  </a:t>
            </a:r>
          </a:p>
          <a:p>
            <a:pPr marL="88900" indent="0" rtl="0" fontAlgn="base">
              <a:spcAft>
                <a:spcPts val="600"/>
              </a:spcAft>
              <a:buNone/>
            </a:pP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Los seguros médicos cubren el coste de algunas aplicaciones, que incluso pueden ser prescritas por un médico.</a:t>
            </a:r>
          </a:p>
          <a:p>
            <a:pPr marL="88900" indent="0" rtl="0" fontAlgn="base">
              <a:spcAft>
                <a:spcPts val="600"/>
              </a:spcAft>
              <a:buNone/>
            </a:pP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Tu médico sabe en qué aplicaciones gratuitas y de pago se puede confiar.</a:t>
            </a: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19458" name="Picture 2" descr="Kostenlos Kostenloses Stock Foto zu analyse, app, aufführung Stock-Foto">
            <a:extLst>
              <a:ext uri="{FF2B5EF4-FFF2-40B4-BE49-F238E27FC236}">
                <a16:creationId xmlns:a16="http://schemas.microsoft.com/office/drawing/2014/main" id="{76B9A975-F261-7020-DCA3-880EF09343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272" y="2014878"/>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633CDECE-B0B5-18D2-A154-461FF400491E}"/>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Tipos de aplicaciones de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508159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sz="28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r>
            <a:br>
              <a:rPr lang="en-US" sz="28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dirty="0"/>
              <a:t>¿Para qué sectores sanitarios se utilizan principalmente?</a:t>
            </a:r>
            <a:br>
              <a:rPr lang="en-US" dirty="0"/>
            </a:br>
            <a:endParaRPr lang="en-US" dirty="0"/>
          </a:p>
        </p:txBody>
      </p:sp>
      <p:sp>
        <p:nvSpPr>
          <p:cNvPr id="158" name="Google Shape;158;p5"/>
          <p:cNvSpPr txBox="1">
            <a:spLocks noGrp="1"/>
          </p:cNvSpPr>
          <p:nvPr>
            <p:ph idx="1"/>
          </p:nvPr>
        </p:nvSpPr>
        <p:spPr>
          <a:xfrm>
            <a:off x="557999" y="1799999"/>
            <a:ext cx="6887830" cy="4865977"/>
          </a:xfrm>
          <a:prstGeom prst="rect">
            <a:avLst/>
          </a:prstGeom>
          <a:noFill/>
          <a:ln>
            <a:noFill/>
          </a:ln>
        </p:spPr>
        <p:txBody>
          <a:bodyPr spcFirstLastPara="1" wrap="square" lIns="91425" tIns="45700" rIns="91425" bIns="45700" anchor="t" anchorCtr="0">
            <a:noAutofit/>
          </a:bodyPr>
          <a:lstStyle/>
          <a:p>
            <a:pPr marL="88900" indent="0" rtl="0" fontAlgn="base">
              <a:spcBef>
                <a:spcPts val="0"/>
              </a:spcBef>
              <a:spcAft>
                <a:spcPts val="0"/>
              </a:spcAft>
              <a:buNone/>
            </a:pPr>
            <a:r>
              <a:rPr lang="en-US" sz="2200" b="0" i="0" u="none" strike="noStrike" dirty="0">
                <a:solidFill>
                  <a:srgbClr val="000000"/>
                </a:solidFill>
                <a:effectLst/>
                <a:latin typeface="Calibri" panose="020F0502020204030204" pitchFamily="34" charset="0"/>
              </a:rPr>
              <a:t>Las aplicaciones de servicios sanitarios suelen ofrecer información resumida sobre los servicios y procesos sanitarios para solicitarlos. Presentan, por ejemplo, la gama de servicios que ofrece una compañía de seguros médicos y permiten acceder a datos sanitarios personales. Ofrecen acceso a medicamentos y terapias especiales o apoyan la gestión de hallazgos y citas médicas. </a:t>
            </a:r>
          </a:p>
          <a:p>
            <a:pPr marL="88900" indent="0" rtl="0" fontAlgn="base">
              <a:spcBef>
                <a:spcPts val="0"/>
              </a:spcBef>
              <a:spcAft>
                <a:spcPts val="0"/>
              </a:spcAft>
              <a:buNone/>
            </a:pPr>
            <a:endParaRPr lang="en-US" sz="2200" dirty="0">
              <a:solidFill>
                <a:srgbClr val="000000"/>
              </a:solidFill>
              <a:latin typeface="Calibri" panose="020F0502020204030204" pitchFamily="34" charset="0"/>
            </a:endParaRPr>
          </a:p>
          <a:p>
            <a:pPr marL="88900" indent="0" rtl="0" fontAlgn="base">
              <a:spcBef>
                <a:spcPts val="0"/>
              </a:spcBef>
              <a:spcAft>
                <a:spcPts val="0"/>
              </a:spcAft>
              <a:buNone/>
            </a:pPr>
            <a:r>
              <a:rPr lang="en-US" sz="2200" b="0" i="0" u="none" strike="noStrike" dirty="0">
                <a:solidFill>
                  <a:srgbClr val="000000"/>
                </a:solidFill>
                <a:effectLst/>
                <a:latin typeface="Calibri" panose="020F0502020204030204" pitchFamily="34" charset="0"/>
              </a:rPr>
              <a:t>Sin embargo, también pueden tener ciertas funciones, como hemos experimentado durante el periodo del COVID-19: Se desarrolló una aplicación para frenar la propagación del COVID-19. Avisaba a los usuarios si habían entrado en contacto con una persona infectada y daba instrucciones sobre cómo actuar.</a:t>
            </a:r>
          </a:p>
          <a:p>
            <a:pPr rtl="0" fontAlgn="base">
              <a:spcAft>
                <a:spcPts val="600"/>
              </a:spcAft>
              <a:buFont typeface="Arial" panose="020B0604020202020204" pitchFamily="34" charset="0"/>
              <a:buChar char="•"/>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20482" name="Picture 2" descr="Kostenlos Inhalt Schwarzer Mann, Der Smartphone Für Videoanruf Auf Straße Verwendet Stock-Foto">
            <a:extLst>
              <a:ext uri="{FF2B5EF4-FFF2-40B4-BE49-F238E27FC236}">
                <a16:creationId xmlns:a16="http://schemas.microsoft.com/office/drawing/2014/main" id="{966FCE47-9A97-00EC-6CD0-1945B5FDEB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9338" y="1901118"/>
            <a:ext cx="4302034" cy="286802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8508F7E9-B679-8141-425C-C027ADB64E23}"/>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Tipos de aplicaciones de servicios sanitarios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9301976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1900738" y="1080000"/>
            <a:ext cx="9716953" cy="605096"/>
          </a:xfrm>
          <a:prstGeom prst="rect">
            <a:avLst/>
          </a:prstGeom>
          <a:noFill/>
          <a:ln>
            <a:noFill/>
          </a:ln>
        </p:spPr>
        <p:txBody>
          <a:bodyPr spcFirstLastPara="1" wrap="square" lIns="91425" tIns="45700" rIns="91425" bIns="45700" anchor="ctr" anchorCtr="0">
            <a:noAutofit/>
          </a:bodyPr>
          <a:lstStyle/>
          <a:p>
            <a:pPr>
              <a:spcAft>
                <a:spcPts val="600"/>
              </a:spcAft>
            </a:pPr>
            <a:r>
              <a:rPr lang="en-US" sz="2400" b="1" i="1" u="none" strike="noStrike" dirty="0">
                <a:solidFill>
                  <a:srgbClr val="4A4CF5"/>
                </a:solidFill>
                <a:effectLst/>
                <a:latin typeface="Calibri" panose="020F0502020204030204" pitchFamily="34" charset="0"/>
                <a:ea typeface="Calibri" panose="020F0502020204030204" pitchFamily="34" charset="0"/>
                <a:cs typeface="Calibri" panose="020F0502020204030204" pitchFamily="34" charset="0"/>
              </a:rPr>
              <a:t>Actividad</a:t>
            </a:r>
            <a:r>
              <a:rPr lang="en-US" sz="2400" b="0" i="1" u="none" strike="noStrike" dirty="0">
                <a:solidFill>
                  <a:srgbClr val="4A4CF5"/>
                </a:solidFill>
                <a:effectLst/>
                <a:latin typeface="Calibri" panose="020F0502020204030204" pitchFamily="34" charset="0"/>
                <a:ea typeface="Calibri" panose="020F0502020204030204" pitchFamily="34" charset="0"/>
                <a:cs typeface="Calibri" panose="020F0502020204030204" pitchFamily="34" charset="0"/>
              </a:rPr>
              <a:t>: </a:t>
            </a:r>
            <a:r>
              <a:rPr lang="en-US" sz="2400" i="0" u="none" strike="noStrike" dirty="0">
                <a:solidFill>
                  <a:srgbClr val="4A4CF5"/>
                </a:solidFill>
                <a:effectLst/>
                <a:latin typeface="Calibri" panose="020F0502020204030204" pitchFamily="34" charset="0"/>
                <a:ea typeface="Calibri" panose="020F0502020204030204" pitchFamily="34" charset="0"/>
                <a:cs typeface="Calibri" panose="020F0502020204030204" pitchFamily="34" charset="0"/>
              </a:rPr>
              <a:t>Experiencias con apps de servicios sanitarios</a:t>
            </a:r>
          </a:p>
        </p:txBody>
      </p:sp>
      <p:sp>
        <p:nvSpPr>
          <p:cNvPr id="158" name="Google Shape;158;p5"/>
          <p:cNvSpPr txBox="1">
            <a:spLocks noGrp="1"/>
          </p:cNvSpPr>
          <p:nvPr>
            <p:ph idx="1"/>
          </p:nvPr>
        </p:nvSpPr>
        <p:spPr>
          <a:xfrm>
            <a:off x="557999" y="2370460"/>
            <a:ext cx="5852132" cy="4295516"/>
          </a:xfrm>
          <a:prstGeom prst="rect">
            <a:avLst/>
          </a:prstGeom>
          <a:noFill/>
          <a:ln>
            <a:noFill/>
          </a:ln>
        </p:spPr>
        <p:txBody>
          <a:bodyPr spcFirstLastPara="1" wrap="square" lIns="91425" tIns="45700" rIns="91425" bIns="45700" anchor="t" anchorCtr="0">
            <a:noAutofit/>
          </a:bodyPr>
          <a:lstStyle/>
          <a:p>
            <a:pPr fontAlgn="base">
              <a:spcAft>
                <a:spcPts val="600"/>
              </a:spcAft>
              <a:buFont typeface="Wingdings" panose="05000000000000000000" pitchFamily="2" charset="2"/>
              <a:buChar char="§"/>
            </a:pPr>
            <a:r>
              <a:rPr lang="en-US" b="0" i="0" u="none" strike="noStrike" dirty="0">
                <a:solidFill>
                  <a:srgbClr val="000000"/>
                </a:solidFill>
                <a:effectLst/>
                <a:latin typeface="Calibri" panose="020F0502020204030204" pitchFamily="34" charset="0"/>
              </a:rPr>
              <a:t>Se pide a los alumnos que presenten las aplicaciones de servicios sanitarios que utilizan y expliquen sus experiencias. </a:t>
            </a:r>
          </a:p>
          <a:p>
            <a:pPr fontAlgn="base">
              <a:spcAft>
                <a:spcPts val="600"/>
              </a:spcAft>
              <a:buFont typeface="Wingdings" panose="05000000000000000000" pitchFamily="2" charset="2"/>
              <a:buChar char="§"/>
            </a:pPr>
            <a:r>
              <a:rPr lang="en-US" b="0" i="0" u="none" strike="noStrike" dirty="0">
                <a:solidFill>
                  <a:srgbClr val="000000"/>
                </a:solidFill>
                <a:effectLst/>
                <a:latin typeface="Calibri" panose="020F0502020204030204" pitchFamily="34" charset="0"/>
              </a:rPr>
              <a:t>También deben decir por qué confían en ellos y dónde ven un beneficio personal.</a:t>
            </a:r>
          </a:p>
          <a:p>
            <a:pPr fontAlgn="base">
              <a:spcAft>
                <a:spcPts val="600"/>
              </a:spcAft>
              <a:buFont typeface="Wingdings" panose="05000000000000000000" pitchFamily="2" charset="2"/>
              <a:buChar char="§"/>
            </a:pPr>
            <a:r>
              <a:rPr lang="en-US" dirty="0">
                <a:solidFill>
                  <a:srgbClr val="000000"/>
                </a:solidFill>
                <a:latin typeface="Calibri" panose="020F0502020204030204" pitchFamily="34" charset="0"/>
              </a:rPr>
              <a:t>Deben averiguar si la aplicación la proporciona un proveedor público o privado y reflejar qué tipo de intereses hay detrás.</a:t>
            </a:r>
            <a:endParaRPr lang="en-US" b="0" i="0" u="none" strike="noStrike" dirty="0">
              <a:solidFill>
                <a:srgbClr val="000000"/>
              </a:solidFill>
              <a:effectLst/>
              <a:latin typeface="Calibri" panose="020F0502020204030204" pitchFamily="34" charset="0"/>
            </a:endParaRPr>
          </a:p>
          <a:p>
            <a:pPr rtl="0" fontAlgn="base">
              <a:spcAft>
                <a:spcPts val="600"/>
              </a:spcAft>
              <a:buFont typeface="Arial" panose="020B0604020202020204" pitchFamily="34" charset="0"/>
              <a:buChar char="•"/>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Fuente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Licencia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Pexels</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1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Gill Sans"/>
                <a:ea typeface="Gill Sans"/>
                <a:cs typeface="Gill Sans"/>
                <a:sym typeface="Gill Sans"/>
              </a:rPr>
              <a:t>11 </a:t>
            </a:r>
            <a:endParaRPr sz="2200" b="1" dirty="0">
              <a:solidFill>
                <a:schemeClr val="lt1"/>
              </a:solidFill>
              <a:latin typeface="Gill Sans"/>
              <a:ea typeface="Gill Sans"/>
              <a:cs typeface="Gill Sans"/>
              <a:sym typeface="Gill Sans"/>
            </a:endParaRPr>
          </a:p>
        </p:txBody>
      </p:sp>
      <p:pic>
        <p:nvPicPr>
          <p:cNvPr id="18434" name="Picture 2" descr="Kostenlos Kostenloses Stock Foto zu afroamerikaner, anwendung, app Stock-Foto">
            <a:extLst>
              <a:ext uri="{FF2B5EF4-FFF2-40B4-BE49-F238E27FC236}">
                <a16:creationId xmlns:a16="http://schemas.microsoft.com/office/drawing/2014/main" id="{4A23BCDD-4DA9-5907-6781-413711994F5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700134" y="1742946"/>
            <a:ext cx="2796112" cy="362515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015D8B60-60EE-D2A9-D66A-723C816DDBD9}"/>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Tipos de aplicaciones de servicios sanitarios</a:t>
            </a:r>
            <a:endParaRPr lang="en-US" dirty="0">
              <a:solidFill>
                <a:schemeClr val="bg1"/>
              </a:solidFill>
              <a:effectLst>
                <a:outerShdw blurRad="38100" dist="38100" dir="2700000" algn="tl">
                  <a:srgbClr val="000000">
                    <a:alpha val="43137"/>
                  </a:srgbClr>
                </a:outerShdw>
              </a:effectLst>
            </a:endParaRPr>
          </a:p>
        </p:txBody>
      </p:sp>
      <p:pic>
        <p:nvPicPr>
          <p:cNvPr id="3"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AE9B50A9-441A-6758-FEBA-0C242B5AF2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80" y="394636"/>
            <a:ext cx="1915518" cy="19155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DA25F34-1273-A517-DF0B-A3BCC20D5C93}"/>
              </a:ext>
            </a:extLst>
          </p:cNvPr>
          <p:cNvSpPr txBox="1"/>
          <p:nvPr/>
        </p:nvSpPr>
        <p:spPr>
          <a:xfrm>
            <a:off x="526418" y="6473845"/>
            <a:ext cx="3234558" cy="276999"/>
          </a:xfrm>
          <a:prstGeom prst="rect">
            <a:avLst/>
          </a:prstGeom>
          <a:noFill/>
        </p:spPr>
        <p:txBody>
          <a:bodyPr wrap="square">
            <a:spAutoFit/>
          </a:bodyPr>
          <a:lstStyle/>
          <a:p>
            <a:r>
              <a:rPr lang="el-GR" sz="1200" dirty="0" err="1">
                <a:hlinkClick r:id="rId7"/>
              </a:rPr>
              <a:t>Imagen de vectorjuice </a:t>
            </a:r>
            <a:r>
              <a:rPr lang="el-GR" sz="1200" dirty="0">
                <a:hlinkClick r:id="rId7"/>
              </a:rPr>
              <a:t>en </a:t>
            </a:r>
            <a:r>
              <a:rPr lang="el-GR" sz="1200" dirty="0" err="1">
                <a:hlinkClick r:id="rId7"/>
              </a:rPr>
              <a:t>Freepik</a:t>
            </a:r>
            <a:endParaRPr lang="el-GR" sz="1200" dirty="0"/>
          </a:p>
        </p:txBody>
      </p:sp>
    </p:spTree>
    <p:extLst>
      <p:ext uri="{BB962C8B-B14F-4D97-AF65-F5344CB8AC3E}">
        <p14:creationId xmlns:p14="http://schemas.microsoft.com/office/powerpoint/2010/main" val="419119948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dirty="0"/>
              <a:t>Cuestionario de evaluación </a:t>
            </a:r>
            <a:endParaRPr lang="el-GR" dirty="0"/>
          </a:p>
        </p:txBody>
      </p:sp>
      <p:graphicFrame>
        <p:nvGraphicFramePr>
          <p:cNvPr id="7" name="Θέση περιεχομένου 6"/>
          <p:cNvGraphicFramePr>
            <a:graphicFrameLocks noGrp="1"/>
          </p:cNvGraphicFramePr>
          <p:nvPr>
            <p:ph idx="1"/>
            <p:extLst>
              <p:ext uri="{D42A27DB-BD31-4B8C-83A1-F6EECF244321}">
                <p14:modId xmlns:p14="http://schemas.microsoft.com/office/powerpoint/2010/main" val="2471964600"/>
              </p:ext>
            </p:extLst>
          </p:nvPr>
        </p:nvGraphicFramePr>
        <p:xfrm>
          <a:off x="557213" y="1800225"/>
          <a:ext cx="5853110" cy="1071880"/>
        </p:xfrm>
        <a:graphic>
          <a:graphicData uri="http://schemas.openxmlformats.org/drawingml/2006/table">
            <a:tbl>
              <a:tblPr firstRow="1" bandRow="1">
                <a:tableStyleId>{5C22544A-7EE6-4342-B048-85BDC9FD1C3A}</a:tableStyleId>
              </a:tblPr>
              <a:tblGrid>
                <a:gridCol w="1170622">
                  <a:extLst>
                    <a:ext uri="{9D8B030D-6E8A-4147-A177-3AD203B41FA5}">
                      <a16:colId xmlns:a16="http://schemas.microsoft.com/office/drawing/2014/main" val="20000"/>
                    </a:ext>
                  </a:extLst>
                </a:gridCol>
                <a:gridCol w="1170622">
                  <a:extLst>
                    <a:ext uri="{9D8B030D-6E8A-4147-A177-3AD203B41FA5}">
                      <a16:colId xmlns:a16="http://schemas.microsoft.com/office/drawing/2014/main" val="20001"/>
                    </a:ext>
                  </a:extLst>
                </a:gridCol>
                <a:gridCol w="1170622">
                  <a:extLst>
                    <a:ext uri="{9D8B030D-6E8A-4147-A177-3AD203B41FA5}">
                      <a16:colId xmlns:a16="http://schemas.microsoft.com/office/drawing/2014/main" val="20002"/>
                    </a:ext>
                  </a:extLst>
                </a:gridCol>
                <a:gridCol w="1170622">
                  <a:extLst>
                    <a:ext uri="{9D8B030D-6E8A-4147-A177-3AD203B41FA5}">
                      <a16:colId xmlns:a16="http://schemas.microsoft.com/office/drawing/2014/main" val="20003"/>
                    </a:ext>
                  </a:extLst>
                </a:gridCol>
                <a:gridCol w="1170622">
                  <a:extLst>
                    <a:ext uri="{9D8B030D-6E8A-4147-A177-3AD203B41FA5}">
                      <a16:colId xmlns:a16="http://schemas.microsoft.com/office/drawing/2014/main" val="20004"/>
                    </a:ext>
                  </a:extLst>
                </a:gridCol>
              </a:tblGrid>
              <a:tr h="370840">
                <a:tc gridSpan="5">
                  <a:txBody>
                    <a:bodyPr/>
                    <a:lstStyle/>
                    <a:p>
                      <a:r>
                        <a:rPr lang="en-US" sz="2000" dirty="0"/>
                        <a:t>El contenido del módulo </a:t>
                      </a:r>
                      <a:r>
                        <a:rPr lang="en-US" sz="2000" baseline="0" dirty="0"/>
                        <a:t>fue estimulante e interesante </a:t>
                      </a:r>
                      <a:r>
                        <a:rPr lang="en-US" sz="1800" i="1" baseline="0" dirty="0"/>
                        <a:t>(1 mínimo, 5 máximo)</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8" name="Θέση περιεχομένου 6"/>
          <p:cNvGraphicFramePr>
            <a:graphicFrameLocks/>
          </p:cNvGraphicFramePr>
          <p:nvPr/>
        </p:nvGraphicFramePr>
        <p:xfrm>
          <a:off x="557582" y="3646419"/>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dirty="0"/>
                        <a:t>El contenido del módulo </a:t>
                      </a:r>
                      <a:r>
                        <a:rPr lang="en-US" sz="2000" baseline="0" dirty="0"/>
                        <a:t>era claro, comprensible y fácil de seguir </a:t>
                      </a:r>
                      <a:r>
                        <a:rPr lang="en-US" sz="2000" i="1" baseline="0" dirty="0"/>
                        <a:t>(1 mínimo, 5 máximo)</a:t>
                      </a:r>
                      <a:endParaRPr lang="el-GR" sz="2000"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9" name="Θέση περιεχομένου 6"/>
          <p:cNvGraphicFramePr>
            <a:graphicFrameLocks/>
          </p:cNvGraphicFramePr>
          <p:nvPr/>
        </p:nvGraphicFramePr>
        <p:xfrm>
          <a:off x="558000" y="5213962"/>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dirty="0"/>
                        <a:t>El formador </a:t>
                      </a:r>
                      <a:r>
                        <a:rPr lang="en-US" sz="2000" baseline="0" dirty="0"/>
                        <a:t>estaba bien preparado </a:t>
                      </a:r>
                      <a:r>
                        <a:rPr lang="en-US" sz="1800" i="1" baseline="0" dirty="0"/>
                        <a:t>(1 mínimo, 5 máximo) </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5477463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dirty="0"/>
              <a:t>Cuestionario de evaluación </a:t>
            </a:r>
            <a:endParaRPr lang="el-GR" dirty="0"/>
          </a:p>
        </p:txBody>
      </p:sp>
      <p:graphicFrame>
        <p:nvGraphicFramePr>
          <p:cNvPr id="7" name="Θέση περιεχομένου 6"/>
          <p:cNvGraphicFramePr>
            <a:graphicFrameLocks noGrp="1"/>
          </p:cNvGraphicFramePr>
          <p:nvPr>
            <p:ph idx="1"/>
            <p:extLst>
              <p:ext uri="{D42A27DB-BD31-4B8C-83A1-F6EECF244321}">
                <p14:modId xmlns:p14="http://schemas.microsoft.com/office/powerpoint/2010/main" val="118267153"/>
              </p:ext>
            </p:extLst>
          </p:nvPr>
        </p:nvGraphicFramePr>
        <p:xfrm>
          <a:off x="557213" y="1800225"/>
          <a:ext cx="5853110" cy="1041400"/>
        </p:xfrm>
        <a:graphic>
          <a:graphicData uri="http://schemas.openxmlformats.org/drawingml/2006/table">
            <a:tbl>
              <a:tblPr firstRow="1" bandRow="1">
                <a:tableStyleId>{5C22544A-7EE6-4342-B048-85BDC9FD1C3A}</a:tableStyleId>
              </a:tblPr>
              <a:tblGrid>
                <a:gridCol w="1170622">
                  <a:extLst>
                    <a:ext uri="{9D8B030D-6E8A-4147-A177-3AD203B41FA5}">
                      <a16:colId xmlns:a16="http://schemas.microsoft.com/office/drawing/2014/main" val="20000"/>
                    </a:ext>
                  </a:extLst>
                </a:gridCol>
                <a:gridCol w="1170622">
                  <a:extLst>
                    <a:ext uri="{9D8B030D-6E8A-4147-A177-3AD203B41FA5}">
                      <a16:colId xmlns:a16="http://schemas.microsoft.com/office/drawing/2014/main" val="20001"/>
                    </a:ext>
                  </a:extLst>
                </a:gridCol>
                <a:gridCol w="1170622">
                  <a:extLst>
                    <a:ext uri="{9D8B030D-6E8A-4147-A177-3AD203B41FA5}">
                      <a16:colId xmlns:a16="http://schemas.microsoft.com/office/drawing/2014/main" val="20002"/>
                    </a:ext>
                  </a:extLst>
                </a:gridCol>
                <a:gridCol w="1170622">
                  <a:extLst>
                    <a:ext uri="{9D8B030D-6E8A-4147-A177-3AD203B41FA5}">
                      <a16:colId xmlns:a16="http://schemas.microsoft.com/office/drawing/2014/main" val="20003"/>
                    </a:ext>
                  </a:extLst>
                </a:gridCol>
                <a:gridCol w="1170622">
                  <a:extLst>
                    <a:ext uri="{9D8B030D-6E8A-4147-A177-3AD203B41FA5}">
                      <a16:colId xmlns:a16="http://schemas.microsoft.com/office/drawing/2014/main" val="20004"/>
                    </a:ext>
                  </a:extLst>
                </a:gridCol>
              </a:tblGrid>
              <a:tr h="370840">
                <a:tc gridSpan="5">
                  <a:txBody>
                    <a:bodyPr/>
                    <a:lstStyle/>
                    <a:p>
                      <a:r>
                        <a:rPr lang="en-US" sz="2000" baseline="0" dirty="0"/>
                        <a:t>Estoy satisfecho con el módulo en general </a:t>
                      </a:r>
                      <a:r>
                        <a:rPr lang="en-US" sz="1800" i="1" baseline="0" dirty="0"/>
                        <a:t>(1 mínimo, 5 máximo)</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8" name="Θέση περιεχομένου 6"/>
          <p:cNvGraphicFramePr>
            <a:graphicFrameLocks/>
          </p:cNvGraphicFramePr>
          <p:nvPr/>
        </p:nvGraphicFramePr>
        <p:xfrm>
          <a:off x="558000" y="3646420"/>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baseline="0" dirty="0"/>
                        <a:t> Recomendaría este módulo a otras personas </a:t>
                      </a:r>
                      <a:r>
                        <a:rPr lang="en-US" sz="2000" i="1" baseline="0" dirty="0"/>
                        <a:t>(1 mínimo, 5 máximo)</a:t>
                      </a:r>
                      <a:endParaRPr lang="el-GR" sz="2000"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11" name="Θέση περιεχομένου 6"/>
          <p:cNvGraphicFramePr>
            <a:graphicFrameLocks/>
          </p:cNvGraphicFramePr>
          <p:nvPr>
            <p:extLst>
              <p:ext uri="{D42A27DB-BD31-4B8C-83A1-F6EECF244321}">
                <p14:modId xmlns:p14="http://schemas.microsoft.com/office/powerpoint/2010/main" val="3948441867"/>
              </p:ext>
            </p:extLst>
          </p:nvPr>
        </p:nvGraphicFramePr>
        <p:xfrm>
          <a:off x="565945" y="2489891"/>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dirty="0"/>
                        <a:t>El </a:t>
                      </a:r>
                      <a:r>
                        <a:rPr lang="en-US" sz="2000" baseline="0" dirty="0"/>
                        <a:t>módulo ha mejorado </a:t>
                      </a:r>
                      <a:r>
                        <a:rPr lang="en-GB" sz="2000" baseline="0" dirty="0"/>
                        <a:t>mis conocimientos sobre la materia </a:t>
                      </a:r>
                      <a:r>
                        <a:rPr lang="en-US" sz="1800" i="1" baseline="0" dirty="0"/>
                        <a:t>(1 mínimo, 5 máximo) </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608347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it-IT" sz="2800" dirty="0" err="1">
                <a:solidFill>
                  <a:srgbClr val="C01E24"/>
                </a:solidFill>
              </a:rPr>
              <a:t>Referencias </a:t>
            </a:r>
            <a:r>
              <a:rPr lang="it-IT" dirty="0">
                <a:solidFill>
                  <a:srgbClr val="C01E24"/>
                </a:solidFill>
              </a:rPr>
              <a:t>y </a:t>
            </a:r>
            <a:r>
              <a:rPr lang="hr-HR" sz="2800" dirty="0">
                <a:solidFill>
                  <a:srgbClr val="C01E24"/>
                </a:solidFill>
              </a:rPr>
              <a:t>lecturas complementarias </a:t>
            </a:r>
            <a:r>
              <a:rPr lang="en-GB" sz="2800" dirty="0">
                <a:solidFill>
                  <a:srgbClr val="C01E24"/>
                </a:solidFill>
              </a:rPr>
              <a:t>en inglés</a:t>
            </a:r>
            <a:endParaRPr lang="el-GR" dirty="0"/>
          </a:p>
        </p:txBody>
      </p:sp>
      <p:sp>
        <p:nvSpPr>
          <p:cNvPr id="6" name="Textplatzhalter 5">
            <a:extLst>
              <a:ext uri="{FF2B5EF4-FFF2-40B4-BE49-F238E27FC236}">
                <a16:creationId xmlns:a16="http://schemas.microsoft.com/office/drawing/2014/main" id="{E8D110AD-D875-CFCF-127A-348B248CE50E}"/>
              </a:ext>
            </a:extLst>
          </p:cNvPr>
          <p:cNvSpPr>
            <a:spLocks noGrp="1"/>
          </p:cNvSpPr>
          <p:nvPr>
            <p:ph idx="1"/>
          </p:nvPr>
        </p:nvSpPr>
        <p:spPr>
          <a:xfrm>
            <a:off x="557999" y="1799999"/>
            <a:ext cx="10676058" cy="4865977"/>
          </a:xfrm>
        </p:spPr>
        <p:txBody>
          <a:bodyPr>
            <a:normAutofit fontScale="85000" lnSpcReduction="10000"/>
          </a:bodyPr>
          <a:lstStyle/>
          <a:p>
            <a:pPr marL="342900" indent="-342900">
              <a:lnSpc>
                <a:spcPct val="130000"/>
              </a:lnSpc>
              <a:buFont typeface="Arial" panose="020B0604020202020204" pitchFamily="34" charset="0"/>
              <a:buChar char="•"/>
              <a:tabLst>
                <a:tab pos="457200" algn="l"/>
              </a:tabLst>
            </a:pPr>
            <a:r>
              <a:rPr lang="en-US" sz="1800" dirty="0">
                <a:effectLst/>
                <a:ea typeface="MyriadPro-Regular"/>
                <a:cs typeface="Times New Roman" panose="02020603050405020304" pitchFamily="18" charset="0"/>
              </a:rPr>
              <a:t>Parlamento Europeo, Dirección General de Política Interior: Investigación para la Comisión CULT. Por qué el trabajo cultural con los refugiados (2017). Consultado </a:t>
            </a:r>
            <a:r>
              <a:rPr lang="en-GB" sz="1800" dirty="0">
                <a:effectLst/>
                <a:ea typeface="MyriadPro-Regular"/>
                <a:cs typeface="Times New Roman" panose="02020603050405020304" pitchFamily="18" charset="0"/>
              </a:rPr>
              <a:t>el 8.11.23. </a:t>
            </a:r>
            <a:r>
              <a:rPr lang="en-US" sz="1800" dirty="0">
                <a:effectLst/>
                <a:ea typeface="MyriadPro-Regular"/>
                <a:cs typeface="Times New Roman" panose="02020603050405020304" pitchFamily="18" charset="0"/>
              </a:rPr>
              <a:t>de: </a:t>
            </a:r>
            <a:r>
              <a:rPr lang="en-US" sz="1800" u="sng" dirty="0">
                <a:solidFill>
                  <a:srgbClr val="0563C1"/>
                </a:solidFill>
                <a:effectLst/>
                <a:ea typeface="MyriadPro-Regular"/>
                <a:cs typeface="Times New Roman" panose="02020603050405020304" pitchFamily="18" charset="0"/>
                <a:hlinkClick r:id="rId3"/>
              </a:rPr>
              <a:t>http://www.europarl.europa.eu/RegData/etudes/IDAN/2017/602004/IPOL_IDA(2017)602004_EN.pdf</a:t>
            </a:r>
            <a:endParaRPr lang="de-DE" sz="1800" dirty="0">
              <a:effectLst/>
              <a:ea typeface="MyriadPro-Regular"/>
              <a:cs typeface="Times New Roman" panose="02020603050405020304" pitchFamily="18" charset="0"/>
            </a:endParaRPr>
          </a:p>
          <a:p>
            <a:pPr marL="342900" lvl="0" indent="-342900" algn="l">
              <a:lnSpc>
                <a:spcPct val="130000"/>
              </a:lnSpc>
              <a:buFont typeface="Arial" panose="020B0604020202020204" pitchFamily="34" charset="0"/>
              <a:buChar char="•"/>
              <a:tabLst>
                <a:tab pos="457200" algn="l"/>
              </a:tabLst>
            </a:pPr>
            <a:r>
              <a:rPr lang="en-US" sz="1800" dirty="0">
                <a:effectLst/>
                <a:ea typeface="MyriadPro-Regular"/>
                <a:cs typeface="Times New Roman" panose="02020603050405020304" pitchFamily="18" charset="0"/>
              </a:rPr>
              <a:t>NSW Refugee Health Service y STARTTS (NSW Service for the Treatment and Rehabilitation of Torture and Trauma Survivors). 2014. Trabajar con refugiados: guía para trabajadores sociales. Consultado el 9.11.23. de: </a:t>
            </a:r>
            <a:r>
              <a:rPr lang="en-US" sz="1800" u="sng" dirty="0">
                <a:solidFill>
                  <a:srgbClr val="0563C1"/>
                </a:solidFill>
                <a:effectLst/>
                <a:ea typeface="MyriadPro-Regular"/>
                <a:cs typeface="Times New Roman" panose="02020603050405020304" pitchFamily="18" charset="0"/>
                <a:hlinkClick r:id="rId4"/>
              </a:rPr>
              <a:t>https://www.startts.org.au/media/Resource-Working-with-Refugees-Social-Worker-Guide.pdf</a:t>
            </a:r>
            <a:endParaRPr lang="de-DE" sz="1800" dirty="0">
              <a:effectLst/>
              <a:ea typeface="MyriadPro-Regular"/>
              <a:cs typeface="Times New Roman" panose="02020603050405020304" pitchFamily="18" charset="0"/>
            </a:endParaRPr>
          </a:p>
          <a:p>
            <a:pPr marL="342900" lvl="0" indent="-342900" algn="l">
              <a:lnSpc>
                <a:spcPct val="130000"/>
              </a:lnSpc>
              <a:buFont typeface="Arial" panose="020B0604020202020204" pitchFamily="34" charset="0"/>
              <a:buChar char="•"/>
              <a:tabLst>
                <a:tab pos="457200" algn="l"/>
              </a:tabLst>
            </a:pPr>
            <a:r>
              <a:rPr lang="en-US" sz="1800" dirty="0">
                <a:effectLst/>
                <a:ea typeface="MyriadPro-Regular"/>
                <a:cs typeface="Times New Roman" panose="02020603050405020304" pitchFamily="18" charset="0"/>
              </a:rPr>
              <a:t>P.J. Shannon, E. </a:t>
            </a:r>
            <a:r>
              <a:rPr lang="en-US" sz="1800" dirty="0" err="1">
                <a:effectLst/>
                <a:ea typeface="MyriadPro-Regular"/>
                <a:cs typeface="Times New Roman" panose="02020603050405020304" pitchFamily="18" charset="0"/>
              </a:rPr>
              <a:t>Wieling</a:t>
            </a:r>
            <a:r>
              <a:rPr lang="en-US" sz="1800" dirty="0">
                <a:effectLst/>
                <a:ea typeface="MyriadPro-Regular"/>
                <a:cs typeface="Times New Roman" panose="02020603050405020304" pitchFamily="18" charset="0"/>
              </a:rPr>
              <a:t>, </a:t>
            </a:r>
            <a:r>
              <a:rPr lang="en-US" sz="1800" dirty="0" err="1">
                <a:effectLst/>
                <a:ea typeface="MyriadPro-Regular"/>
                <a:cs typeface="Times New Roman" panose="02020603050405020304" pitchFamily="18" charset="0"/>
              </a:rPr>
              <a:t>J.Simmelink-McCleary</a:t>
            </a:r>
            <a:r>
              <a:rPr lang="en-US" sz="1800" dirty="0">
                <a:effectLst/>
                <a:ea typeface="MyriadPro-Regular"/>
                <a:cs typeface="Times New Roman" panose="02020603050405020304" pitchFamily="18" charset="0"/>
              </a:rPr>
              <a:t>, E. Becher. 30 de octubre de 2014. Beyond Stigma: Barriers to Discussing Mental Health in Refugee Populations. Journal of Loss and Trauma International Perspectives on Stress &amp; Coping, Taylor and Francis Online.</a:t>
            </a:r>
            <a:endParaRPr lang="de-DE" sz="1800" dirty="0">
              <a:effectLst/>
              <a:ea typeface="MyriadPro-Regular"/>
              <a:cs typeface="Times New Roman" panose="02020603050405020304" pitchFamily="18" charset="0"/>
            </a:endParaRPr>
          </a:p>
          <a:p>
            <a:pPr marL="342900" lvl="0" indent="-342900" algn="l">
              <a:lnSpc>
                <a:spcPct val="130000"/>
              </a:lnSpc>
              <a:buFont typeface="Arial" panose="020B0604020202020204" pitchFamily="34" charset="0"/>
              <a:buChar char="•"/>
              <a:tabLst>
                <a:tab pos="457200" algn="l"/>
              </a:tabLst>
            </a:pPr>
            <a:r>
              <a:rPr lang="en-US" sz="1800" dirty="0">
                <a:effectLst/>
                <a:ea typeface="MyriadPro-Regular"/>
                <a:cs typeface="Times New Roman" panose="02020603050405020304" pitchFamily="18" charset="0"/>
              </a:rPr>
              <a:t>ACNUR. 2015. Cultura, contexto y salud mental y bienestar psicosocial de los sirios. A Review for Mental Health and Psychosocial Support staff Working with Syrians Affected by Armed Conflict. Consultado el 9.11.23. de: </a:t>
            </a:r>
            <a:r>
              <a:rPr lang="en-US" sz="1800" u="sng" dirty="0">
                <a:solidFill>
                  <a:srgbClr val="0563C1"/>
                </a:solidFill>
                <a:effectLst/>
                <a:ea typeface="MyriadPro-Regular"/>
                <a:cs typeface="Times New Roman" panose="02020603050405020304" pitchFamily="18" charset="0"/>
                <a:hlinkClick r:id="rId5"/>
              </a:rPr>
              <a:t>https://www.unhcr.org/55f6b90f9.pdf</a:t>
            </a:r>
            <a:endParaRPr lang="de-DE" sz="1800" dirty="0">
              <a:effectLst/>
              <a:ea typeface="MyriadPro-Regular"/>
              <a:cs typeface="Times New Roman" panose="02020603050405020304" pitchFamily="18" charset="0"/>
            </a:endParaRPr>
          </a:p>
          <a:p>
            <a:pPr marL="342900" lvl="0" indent="-342900" algn="l">
              <a:lnSpc>
                <a:spcPct val="130000"/>
              </a:lnSpc>
              <a:buFont typeface="Arial" panose="020B0604020202020204" pitchFamily="34" charset="0"/>
              <a:buChar char="•"/>
              <a:tabLst>
                <a:tab pos="457200" algn="l"/>
              </a:tabLst>
            </a:pPr>
            <a:r>
              <a:rPr lang="en-US" sz="1800" dirty="0">
                <a:effectLst/>
                <a:ea typeface="MyriadPro-Regular"/>
                <a:cs typeface="Times New Roman" panose="02020603050405020304" pitchFamily="18" charset="0"/>
              </a:rPr>
              <a:t>ACNUR, OIM, MHPSS. 2015. Salud mental y apoyo psicosocial para refugiados, solicitantes de asilo y migrantes en movimiento en Europa. A multi-agency guidance note. Consultado el 10.11.23. de: </a:t>
            </a:r>
            <a:r>
              <a:rPr lang="en-US" sz="1800" u="sng" dirty="0">
                <a:solidFill>
                  <a:srgbClr val="0563C1"/>
                </a:solidFill>
                <a:effectLst/>
                <a:ea typeface="MyriadPro-Regular"/>
                <a:cs typeface="Times New Roman" panose="02020603050405020304" pitchFamily="18" charset="0"/>
                <a:hlinkClick r:id="rId6"/>
              </a:rPr>
              <a:t>http://www.euro.who.int/en/health-topics/health-determinants/migration-and-health/publications/2016/mental-health-and-psychosocial-support-for-refugees,-asylum-seekers-and-migrants-on-the-move-in-europe.-a-multi-agency-guidance-note-2015</a:t>
            </a:r>
            <a:endParaRPr lang="de-DE" sz="1800" dirty="0">
              <a:effectLst/>
              <a:ea typeface="MyriadPro-Regular"/>
              <a:cs typeface="Times New Roman" panose="02020603050405020304" pitchFamily="18" charset="0"/>
            </a:endParaRPr>
          </a:p>
          <a:p>
            <a:endParaRPr lang="de-DE" dirty="0"/>
          </a:p>
        </p:txBody>
      </p:sp>
    </p:spTree>
    <p:extLst>
      <p:ext uri="{BB962C8B-B14F-4D97-AF65-F5344CB8AC3E}">
        <p14:creationId xmlns:p14="http://schemas.microsoft.com/office/powerpoint/2010/main" val="91847999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ETA11 1 Apps for Healthcare Services TEACHING SESSION"/>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ssqhY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GyyqFg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bLKoWH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GyyqFg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GyyqFi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GyyqFg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BssqhYFQaV5GsAAABvAAAAHAAAAHVuaXZlcnNhbC9sb2NhbF9zZXR0aW5ncy54bWwNyrEKwkAMANC9XxEySB3Uugn2rpujCK0fENogB7mk9ELRv/e2N7x++GaBnbeSTANezx0C62xL0k/A9/Q43RCKky4kphxQDWGITS82k4zsXmOBVejH28S5wvlJuc4XqbOkAu1B/B6PeInNH1BLAwQUAAIACABtsqhYwhuumWgSAAD3TQAAFwAAAHVuaXZlcnNhbC91bml2ZXJzYWwucG5n7Zx7WFNXtsBxbHV81TrO1KKVtNXqtbXGikghkLQWsegoU20FH0nEF9W0oMYkQB6n33QKVq2paMUHIXdERQskWI0B8qpSjUpNqjwigeSoKRwgnESIJJycJGcOIViwnf/m3u+7t4cPPrJ39m/ttddae+21+Q758m8rl04YO3VsWFjYhKT3E1aFhY1qDAt75rM/jsJ7WIbsI/ivEexVSxeHyQwvdeCNZ9LfXfFuWNgF8Thf2rN4e8zO99eyw8Keq+n/GaHPPLclLGzFgaSEdz/MYnRZwFIYebcNQZzV2x8tnqTuOHvlpEP7KHHqoX9+Gh7e5Rg36RP1X8ft2vanT1+SjN2xZ1bsC5EvJtxaWc/9+stzk0pOHe57I2Hkwwja6DUXvmtbf/P8bPE3sxUMcha7kWFXmZpKvqVyLpC0qC+aHBb8+t60JXVk8NVnpo3/C68eFeUqQMwPFsxMyu//7ph2l9+rBFAlGfCbAH/PGbKwo1Ue6JTPjM+GsGchbAyETTjviSsbEdQWhTUiwOsMOJwMbd81MkPEpt9l8wLgzgDp0PyBMfOd+BAzfUe+dh2ETRpTMzU4s8tq95TItYfmJXleG88Kdv0YWZa0o2CQMlbMOk+/WjEqOE1czYnT3CfoeFa++fcDyePLhA62lI/Ul1B7exrXZ2rUSNvJfOrLkkihwR1jS0nHtP9ImxB0ZzacBh+W+n4u9fjqaP66AjKA1P77kS1Nu3tXZCeRDhjCdbHoMD/kkMMbg42sdblRSc7XQmom11bM6tCEIvT+9vDGmZqCEBX3Jr4eT35IfMnW1MNFJWTBg3FkWu9qWm+PBkQ1zscjaY9GkklYn54s190K2aFuQVmS8U46DW0qcPYddGYhRzORo7Vau0pr73FFRA5Y4dGl8ay7o3XsEnO4wfCZ20YL2ORUrYY7Ssk2mbPhPFF7nvahS7Zg2OjIs0LFgy5RFt9erpwnr9r6i9qnJ4pARAIinfp3rOB5973wegYkixpcZGl8WdKqQTep3RVcx17k4RTdf20/R/PV0ARI/+y1JgdfYn/KcKyJLCnaAs3ThZM7ppmcPoNTLehcLc1B9uv69teakqGuIpYBmyxj6Dgy1VMg8HgpsAe5nZUEVoo8PMDTmiJqTWGI7EqRvaeXhrloAKJgoooUk++m1HezNUr567khv/bxGXLSVPtkad8PtUbfj0b1VKNBwlJCoAiFC8SAzyZnUCR2BxPoKuwuvQgwhy3yQJV3m/p05ieQ7BLTd40pQC6Q0AvypmTscbKuOtAp/PWEOn+zTtiv8zRJpPeOWPRYInKnA+7WaJEtmiHCF/S4NQ/oywM7akiBR7VSf5OULgo0NOnIaQOu2Mjgp6LBsI4GXNH52pvez2l9nxeQfFdIAiTgxAIpEj1Upf8NM+sCdl0AQxNxfQ+KnB6Rs5WvhfgMTgSTzjb0PT1FA9PfUKDzoUzQW1/CFD2YrPP11JHQqgKsezaw7G50GuQrYgsMrhhTeiol3dfZBQ7bfQ8LRB2tNSTESCZ5H2EzO0bWx5ik2NUpDKvAdbt2uBndhzGXcYNoNeNuNKDztWHbQ0GXrchTkFASdTcyITsJ9ElUjYP7phy3fS9uQ1Lhb++kXtEEFugCRVLqfbqfbxotV1pz7D1DVHT6X2qkYojRPtI8LVO9C3HSSWqqp8pIL/Kjf8qNCspsC2+sv1HhjqNLUD3RR/T9nvra1+YqSNgNQIR0iP0trSyxv4vsyywwKmOZeiRHxkDzujpbaEd/OaTPJnZUuCfTenVqX4AkcCv034JeOWaqJWG0TGAJhLhYC7ZIQKwT4dl9EUrQFej+SN/gYpbr5VAgPoK5HPuRmZkCBS48OWtzo6KW5Soix/p1eNqoZQb8QLSc8rym+dgRq4aTqCmFwHL0LZhl0XA3xGMNOb4cB1YmlodO4PvCbamri7ekokwASWH4vYxRp3gqd8tN7rQqgy0yR9PLpPoNL3IYFJI0Q4qpME86I9BWyxT1FkHsDCfH3sk2yJVpsFqEZet6AF8nxSTV62FFs4lt71xZVSqH3HyL1SkQ8B2+HMz4MAWATWA2VgoklssM/s1DCpQdj3t901nikXdS7BaZBgjEaYWC6/LItyUUm0Ff4uqucsRRTRadsdyEFKL69LcpxffCxxld4hpzeJ8hlcuXl4KegD/DotP7bXVVboEhW2B1+SIgWx2yLp/SxygpZWOpQ6qjqRopjqoN8hKUospw7ooAHbkUySG7wADb1kNeNmxzlQxMdS+WV2hh8guZRst2sc4IK1CZtgi1O0hSg0JJc4XftcIK7tMeWafaDHefaJ7+MSSTNYvT4kyFLKdc5WQJDX5bs3ijWujoqKTz0EliDy5a5ehGmvlxVKqEZYRaGCrAWQcv3XxZFesRDymbzt/xVnDtcUCiLDIWP7nMpXYHX2msAgSJCr2uBMbFcTzNm1OYRjg+giR1YIV6Wr1YJPhV+N3Ga7PpXNGfbf4oZYRckxPoPhH5tiWxxGXvj50SqLfOJv6bureBCqmx7ECgGzlhjFIaafLpSrGRpaTcMKB0ywpub2+LTr9LxXbswaA4Wm5PSxqPD7t9tISnLeHNyVWwS0z+n/ZEzbfkqN2diJ6Fh9ZiSzWm+slgc7XYLNuc7hgIaVZ4xMmQk6OiY1mjm6vcbr4kAtCtFzON2QI+PD4d14EkZRnQIn16mQrAUCOLx3GQlr84EMjH0vE4lqen1kWnPK3BgrL4ZKKP6CP6fqPPCVWcnZgBekC/pwCz9l6xD00X/fVp3wxadvDm4JO4hEM3nCmikdqt02WHas5fvWkVoWzHusPUzyRsocHTUAXMHVI1U/wP0rH21q+k6Be1mYbl3jZ7IcSWyQ3oR0/OhMAr+OXQ+J+8BlvlaTAEBKDeEc5OUFV0cagR3IgRYJB+smbZvqoFnDmG4ef+WZRo/99ttx/PUyjxW2prnTRwu9YkyyGbgJ7DUrVApBm6N3LkeEVQIPp5KX4Bx+/IOlGDDtECaM9xo6Ctx4waftqDFtZli0vtVmMGs66BlWJhYgqqh+S3AbsRX87QYubIeBbmALE8nsMaKzZWcjlweaRaaFcK0drZ1O7l8lHno61990qZcpmQhuIHpJzjOZEG00O7py9xPn7am9Dil5nphbEmXx3gNpKZFMkV+D2SN1keW9wMI5E3hD8X07o7kUir5Xqlywd762Ckrmqy4wDDI5eKM+Wg1dmoEsLpC1V0Nh9DafZsf0CmcnFAGU3szFPg5STH8QhN/GZoacB0VnATT8s5enP4UcN0Vnp9jgAe/yH2kBkoTXGyc0tdfYu2SCZ1tkziUamWUd9FZkgM7PQjFKcQM/uhQrxMMyN97oDSJMtVuDhWJg+tNtqaez3iTECLUnoceQqXETqwU+mp9sanLHvq4KbwGJJD7eMTU+Qg73pJ5BbJiM7x25SvdC36u0WmsjRwIqSsTCMY+x5eL2RC8Rk2E5Jj+J7Dh0VhlJGmcI2MoXJuYOcq9JBTrgMEImdzFs++qMwSCKdrLg8r/M7gXj5geMSh7dOshFyGP3KmyQzteyKkzEzLdXnpiM4d41Ukm4HlYdb5e5mwQp/BK5e85XAXTwsKxlCwWghD1S5jxwY+6FcsH1qhfbCgTKK6jUsDPCZ+hyDwaVbsjDr/9G0eCSuDd9kSO8Nks2yB9HOt4AV3hq3J5uRgZhVn2nWDZLfHBNKoxWY/qORWkxojdNbWYRGseY6l/AAevzZ9YTWniFZsarjHLaLV1MM29m1YH1Ok9wBLm6sci85KKM0Rzmco+AVi0dd4Ncm3OF6nbMZNlWEq0itHdHV7Yp3CqDKJRy2coPTo/DFy3FN8EMu65TL7LVxI0SzF1KCftl/x9Ox4IH5+d7OSUi0LMC7pjTG2Rn/lnsRq1ORcei5SZimiOdlFNDnIBIAp5ip2V0BjtKGqmwYbauSr67oe9wWUOhoc0ESAHrUJ9uop9wwKD3CwFGSfGXaRwQ5GCecPrelm1Jxw/E+2i69XuGfQekj4PacDVAsGdlh1zgr+U3714yUnSfvQ1r9va9OpruO8iP4cIoCiaszRKcMuMow8BTvdrBQ1K4FrG7nTGleCfgvmbXjExW9RtOdYUFWkWpKxuZA7bAfgV7ClWJ9UHXlQAhmOcafdClzT+VLIJKQ9We3tg5VgYF8aLPAlY000ID2LIv6KtX6Yhj3FLxsruFj3p6l8gQCPIAN4zf1lsu8uRS7Bk8H24mGJjobvRHNVMezLieWVhTdeHqaJh5+qAp5af2yZREeG3d22Cvf1aSQ+pEDTcFjks8FR8LAMcrPCnal1glrXjOlGvafGvJTqnSwX/WDLdvTnXvmLjYYXeVSPmuttzES5vIqvnoLxUmSoKbek1gmJNtH+zbbVmLaC1BL8K+mwgk3DxIs+aM5gsVmUtmKVakj0J8FDUttMxZBccLh+HgEREAEREAEREAEREAEREAEREAEREAEREAEREAEREAEREAEREAEREAEREAEREAEREAEREAEREAEREAEREAH9f4HuYyznQfqZSmXYQUwsv6xMziSrHdwXFt9qXhtXESn5+lUJfeznh17ev+HxoXN7GYuQbN7NiTFtt2PQk9mRPBqp7+Hkbdclb7ZdiWmih60xblpxt/31uQNTpsbvj0oqLq0Izdk7t3HmV7KrmwY0bbiYenhh9dj9A6r+jsC7OJA/8LExRx2dnZ3zzxfNmnpq+Srmkh0Xgv/LEbb++Ql3XjsvH5Syfnbw7S+uDTwerFy5MKHgtHZQaobk473zkoR/eWHgofaW2DvP0/O9g+pVck69Uj2z96PUgYfRfa3iiSY0L1nm9sxjCjuYWGArZzpzPV8C964prBUmvrcnqXNwLQary6L3S/ZPeZCfXq4wNTN416ta0icPVe1tvocEXz1jMLPkFNsGx8Uvc9vz61PSBpZRqPn4+MVvFpxyKVetGarx/a4l+wvLj0yS6L75bkC501NYcN6rZKkW6ak5xCOpx5N2HjdHmRXmqFLa4jH9zM59H3OrhsraV7/pU4+7roz2SZPMEhiw02tLXLeGy32BNUXMzJt46ZACGHBP0p2y3W9sTYAyz5QNWO38NXOhdA2l8YmIi7eWGUX+nZUPA7XYwYPh9MQ9gb1HK51Phq97PP/kjNBY9q1PJko3TJddBrHuBzmA50rto8o7uHTxOQtLBRW7GQl6yaC+h6ewwN23TIl/6GfnzjmxepvXgYLPpVTvwu7Mi8s4iK9taYOjymQ93F65Y+2AD7etLZN4138SdOTyfW1Hjhc5qRGySyDW51I9OlZ1a6+BtFblKXYXJeg/rN0XtP1bggtc5PGKrA2znuh4XnG8/QM09gfKFPJVW9vrM2KBLbAVlf/jpbfI1KN/CbpzU9+m8viFyf69wU9T+j7/VEzrEQddG7vhQSLK39NS2L+mDJln5hvBQLxWcc080RgQjSgJpIQ/UW61FxA9+/OFA+2+mBO2N165OOCC8WvLpgOry/3Z9RFHG1qn/iI+glqFi28bObrf3+KTF3HujsLz31jsDXfEEv3W0HJ29WyCKz+kNGpHfYfrhyx7/5dV3e7uKPtr+B2k+KR9tSBksJWMsiWKL8xzdBeDEVhx+uOVMQr3bbp/9qV5Uu0Y8clSfJpDCj5th/PmHFr4Y84vhl6ylfqHCYPQ8Y5AseXBsuiVyP13L+PIBwq+Q+GZGStbF/LmkhdYtDg03rfjRqZfOm5wVVsvLxodv4OZ93ZP3Trsw/7IMWvczBFN1v3tlatvhRyEboKtraU1TdEkf/y8OrMUdjJJYDAqUlctLPmx8ehylVL6XEqLE3PVATW2xIJJEtoprnwpHH9s8/ljIX8dSi6jx4mElVdv7y73a/xNCfqRg3GVcQZXuPxIaOAFMNVewNK0pz4x3LAdMvdyKotOFbIr74KnbEFXHv3z7TnKVbjua0IKX7i3Ce47uYO5/+Czg0q2LMPtvn5OKBpe3a/IfLPhRHvWv5nC+9HXq4Papd61jCbXrG0dni0OrSuzVGVNotYnPtmE+NKmG94wMfiWcGi3dMWTDf9lXkbriFA+sDQn7xdUbNwC9142SXbN8zQlBHPX+282tona15C+Di6mJEeLVup4yOuFdFm5O7bZXv52AXpgcNoodvye5Ox3grZ/hzyQgnNCKZg1ZXgKhvyo58HL9Px1cPgHofz2fbkLcUE7j81LKncfOBdKmvfXVGu1Vh3fM++lb5fHGs2R/4yf9m0oF4dt/EMoZ4cd+35AcFjYrIrBzxQb8x8dhm3XYZMfzG4Y2xGzE+zvSVqyMkG2eOPf/wVQSwMEFAACAAgAbbKoWOohDhNLAAAAbAAAABsAAAB1bml2ZXJzYWwvdW5pdmVyc2FsLnBuZy54bWyzsa/IzVEoSy0qzszPs1Uy1DNQsrfj5bIpKEoty0wtV6gAigEFIUBJoRLINUJwyzNTSjKAQiYmFgjBjNTM9IwSoKiBhRlcVB9oKABQSwECAAAUAAIACACpflBPNmFYAkcDAADhCQAAFAAAAAAAAAABAAAAAAAAAAAAdW5pdmVyc2FsL3BsYXllci54bWxQSwECAAAUAAIACABssqhYtTf0qBwFAADhEwAAHQAAAAAAAAABAAAAAAB5AwAAdW5pdmVyc2FsL2NvbW1vbl9tZXNzYWdlcy5sbmdQSwECAAAUAAIACABssqhYFR5gG6MAAAB/AQAALgAAAAAAAAABAAAAAADQCAAAdW5pdmVyc2FsL3BsYXliYWNrX2FuZF9uYXZpZ2F0aW9uX3NldHRpbmdzLnhtbFBLAQIAABQAAgAIAGyyqFh0STUfPAQAAAwVAAAnAAAAAAAAAAEAAAAAAL8JAAB1bml2ZXJzYWwvZmxhc2hfcHVibGlzaGluZ19zZXR0aW5ncy54bWxQSwECAAAUAAIACABssqhYN4uHansDAACsDAAAIQAAAAAAAAABAAAAAABADgAAdW5pdmVyc2FsL2ZsYXNoX3NraW5fc2V0dGluZ3MueG1sUEsBAgAAFAACAAgAbLKoWKavViM2BAAAlhQAACYAAAAAAAAAAQAAAAAA+hEAAHVuaXZlcnNhbC9odG1sX3B1Ymxpc2hpbmdfc2V0dGluZ3MueG1sUEsBAgAAFAACAAgAbLKoWCYPfuiwAQAAbwYAAB8AAAAAAAAAAQAAAAAAdBYAAHVuaXZlcnNhbC9odG1sX3NraW5fc2V0dGluZ3MuanNQSwECAAAUAAIACABssqhYFQaV5GsAAABvAAAAHAAAAAAAAAABAAAAAABhGAAAdW5pdmVyc2FsL2xvY2FsX3NldHRpbmdzLnhtbFBLAQIAABQAAgAIAG2yqFjCG66ZaBIAAPdNAAAXAAAAAAAAAAAAAAAAAAYZAAB1bml2ZXJzYWwvdW5pdmVyc2FsLnBuZ1BLAQIAABQAAgAIAG2yqFjqIQ4TSwAAAGwAAAAbAAAAAAAAAAEAAAAAAKMrAAB1bml2ZXJzYWwvdW5pdmVyc2FsLnBuZy54bWxQSwUGAAAAAAoACgAGAwAAJywAAAAA"/>
  <p:tag name="ISPRING_LMS_API_VERSION" val="SCORM 1.2"/>
  <p:tag name="ISPRING_ULTRA_SCORM_COURSE_ID" val="B71E4446-3CD9-491B-9CBC-895DDDFFAC89"/>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PASSING_SCORE" val="0.000000"/>
  <p:tag name="ISPRING_CURRENT_PLAYER_ID" val="universal"/>
  <p:tag name="ISPRING_PRESENTATION_TITLE" val="ETA11 1 Apps for Healthcare Services TEACHING SESSION"/>
  <p:tag name="ISPRING_FIRST_PUBLISH" val="1"/>
  <p:tag name="ISPRING_SCORM_ENDPOINT" val="&lt;endpoint&gt;&lt;enable&gt;0&lt;/enable&gt;&lt;lrs&gt;http://&lt;/lrs&gt;&lt;auth&gt;0&lt;/auth&gt;&lt;login&gt;&lt;/login&gt;&lt;password&gt;&lt;/password&gt;&lt;key&gt;&lt;/key&gt;&lt;name&gt;&lt;/name&gt;&lt;email&gt;&lt;/email&gt;&lt;/endpoint&gt;&#10;"/>
  <p:tag name="ISPRING_OUTPUT_FOLDER" val="[[&quot;\u007F\uFFFD\uFFFD{A396230D-9A3A-426D-B380-67D82CDE4863}&quot;,&quot;C:\\Users\\pantelis\\Documents\\MHAPPS\\Spanish\\ETA 11 traducido&quot;]]"/>
  <p:tag name="ISPRING_SCORM_RATE_QUIZZES" val="0"/>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10642</Words>
  <Application>Microsoft Office PowerPoint</Application>
  <PresentationFormat>Ευρεία οθόνη</PresentationFormat>
  <Paragraphs>982</Paragraphs>
  <Slides>107</Slides>
  <Notes>107</Notes>
  <HiddenSlides>0</HiddenSlides>
  <MMClips>0</MMClips>
  <ScaleCrop>false</ScaleCrop>
  <HeadingPairs>
    <vt:vector size="6" baseType="variant">
      <vt:variant>
        <vt:lpstr>Γραμματοσειρές που χρησιμοποιούνται</vt:lpstr>
      </vt:variant>
      <vt:variant>
        <vt:i4>18</vt:i4>
      </vt:variant>
      <vt:variant>
        <vt:lpstr>Θέμα</vt:lpstr>
      </vt:variant>
      <vt:variant>
        <vt:i4>1</vt:i4>
      </vt:variant>
      <vt:variant>
        <vt:lpstr>Τίτλοι διαφανειών</vt:lpstr>
      </vt:variant>
      <vt:variant>
        <vt:i4>107</vt:i4>
      </vt:variant>
    </vt:vector>
  </HeadingPairs>
  <TitlesOfParts>
    <vt:vector size="126" baseType="lpstr">
      <vt:lpstr>Adobe Gothic Std B</vt:lpstr>
      <vt:lpstr>MS PGothic</vt:lpstr>
      <vt:lpstr>游ゴシック</vt:lpstr>
      <vt:lpstr>Abadi Extra Light</vt:lpstr>
      <vt:lpstr>Arial</vt:lpstr>
      <vt:lpstr>Calibri</vt:lpstr>
      <vt:lpstr>Calibri Light</vt:lpstr>
      <vt:lpstr>FiraSans-Regular</vt:lpstr>
      <vt:lpstr>Gill Sans</vt:lpstr>
      <vt:lpstr>Gill Sans Nova</vt:lpstr>
      <vt:lpstr>Impact</vt:lpstr>
      <vt:lpstr>MyriadPro-Regular</vt:lpstr>
      <vt:lpstr>Noto Sans Symbols</vt:lpstr>
      <vt:lpstr>Roboto</vt:lpstr>
      <vt:lpstr>Söhne</vt:lpstr>
      <vt:lpstr>Times New Roman</vt:lpstr>
      <vt:lpstr>Vrinda</vt:lpstr>
      <vt:lpstr>Wingdings</vt:lpstr>
      <vt:lpstr>Θέμα του Office</vt:lpstr>
      <vt:lpstr>Παρουσίαση του PowerPoint</vt:lpstr>
      <vt:lpstr>Παρουσίαση του PowerPoint</vt:lpstr>
      <vt:lpstr>Socios</vt:lpstr>
      <vt:lpstr>Παρουσίαση του PowerPoint</vt:lpstr>
      <vt:lpstr>Competencias</vt:lpstr>
      <vt:lpstr>Sesión didáctica:  Contenido</vt:lpstr>
      <vt:lpstr>11.1.1 Introducción</vt:lpstr>
      <vt:lpstr>Información general: retos para los inmigrantes</vt:lpstr>
      <vt:lpstr>Objetivo </vt:lpstr>
      <vt:lpstr>Resultados del aprendizaje</vt:lpstr>
      <vt:lpstr>Contenido de la formación</vt:lpstr>
      <vt:lpstr>Visión general: ¿Qué vamos a aprender en este curso de formación?        (1)</vt:lpstr>
      <vt:lpstr>Visión general: ¿Qué vamos a aprender en este curso de formación?        (2) </vt:lpstr>
      <vt:lpstr>11.1.2 ¿Qué son los servicios sanitarios?</vt:lpstr>
      <vt:lpstr>¿Qué son los servicios sanitarios? (1)</vt:lpstr>
      <vt:lpstr>¿Qué son los servicios sanitarios? (2)</vt:lpstr>
      <vt:lpstr>¿Qué son los servicios sanitarios? (3)</vt:lpstr>
      <vt:lpstr>¿Qué son los servicios sanitarios? (4)</vt:lpstr>
      <vt:lpstr>¿Qué son los servicios sanitarios? (5)</vt:lpstr>
      <vt:lpstr>¿Por qué son importantes los servicios sanitarios? (1)</vt:lpstr>
      <vt:lpstr>¿Por qué son importantes los servicios sanitarios? (2)</vt:lpstr>
      <vt:lpstr>¿Por qué son importantes los servicios sanitarios para los inmigrantes?</vt:lpstr>
      <vt:lpstr>¿Cómo están organizados los servicios sanitarios en Alemania?</vt:lpstr>
      <vt:lpstr>¿Cómo están organizados los servicios sanitarios en Alemania? (1)</vt:lpstr>
      <vt:lpstr>¿Cómo están organizados los servicios sanitarios en Alemania? (2)</vt:lpstr>
      <vt:lpstr>¿Cómo están organizados los servicios sanitarios en Alemania? (3)</vt:lpstr>
      <vt:lpstr>¿Cómo están organizados los servicios sanitarios en Alemania? (4)</vt:lpstr>
      <vt:lpstr>Derecho de los inmigrantes a utilizar los servicios sanitarios en Alemania (1)</vt:lpstr>
      <vt:lpstr>Derecho de los inmigrantes a utilizar los servicios sanitarios en Alemania (2)</vt:lpstr>
      <vt:lpstr>Derecho de los inmigrantes a utilizar los servicios sanitarios en Alemania (3)</vt:lpstr>
      <vt:lpstr>Derecho de los inmigrantes a utilizar los servicios sanitarios en Alemania (4)</vt:lpstr>
      <vt:lpstr>Proveedores públicos y privados de servicios sanitarios</vt:lpstr>
      <vt:lpstr>Proveedores públicos de servicios sanitarios</vt:lpstr>
      <vt:lpstr>Proveedores privados de servicios sanitarios</vt:lpstr>
      <vt:lpstr>¿Público o privado? ¿Qué significa eso para usted?</vt:lpstr>
      <vt:lpstr>¿Cuáles son las ventajas de los servicios sanitarios para las distintas personas? (1)</vt:lpstr>
      <vt:lpstr>¿Cuáles son las ventajas de los servicios sanitarios para las distintas personas? (2)</vt:lpstr>
      <vt:lpstr>¿Cómo están organizados los servicios sanitarios en España?</vt:lpstr>
      <vt:lpstr>Cómo están organizados los servicios sanitarios en España (1)</vt:lpstr>
      <vt:lpstr>¿Cómo están organizados los servicios sanitarios en España? (2)</vt:lpstr>
      <vt:lpstr>¿Cómo están organizados los servicios sanitarios en España? (3)</vt:lpstr>
      <vt:lpstr>¿Quién tiene derecho a utilizar los servicios sanitarios en España? (1) </vt:lpstr>
      <vt:lpstr>¿Quién tiene derecho a utilizar los servicios sanitarios en España? (2)</vt:lpstr>
      <vt:lpstr>¿Cuáles son las ventajas de los servicios sanitarios para las distintas personas? (1)</vt:lpstr>
      <vt:lpstr>¿Cuáles son las ventajas de los servicios sanitarios para las distintas personas? (2)</vt:lpstr>
      <vt:lpstr>¿Cómo están organizados los servicios sanitarios en Italia?</vt:lpstr>
      <vt:lpstr>¿Cómo están organizados los servicios sanitarios en Italia? (1)</vt:lpstr>
      <vt:lpstr> ¿Cómo están organizados los servicios sanitarios en Italia? (2)</vt:lpstr>
      <vt:lpstr>¿Cómo están organizados los servicios sanitarios en Italia? (3)</vt:lpstr>
      <vt:lpstr>¿Cómo están organizados los servicios sanitarios en Italia? (4)</vt:lpstr>
      <vt:lpstr>¿Cómo están organizados los servicios sanitarios en Italia? (5)</vt:lpstr>
      <vt:lpstr>¿Cómo están organizados los servicios sanitarios en Italia? (5)</vt:lpstr>
      <vt:lpstr>Derecho de los inmigrantes a utilizar los servicios sanitarios en Italia (1)</vt:lpstr>
      <vt:lpstr>Derecho de los inmigrantes a utilizar los servicios sanitarios en Italia (2)</vt:lpstr>
      <vt:lpstr>Servicios sanitarios adicionales para inmigrantes en Italia (1)</vt:lpstr>
      <vt:lpstr>Servicios sanitarios adicionales para inmigrantes en Italia (2)</vt:lpstr>
      <vt:lpstr>¿Quién tiene derecho a utilizar los servicios sanitarios en Italia?</vt:lpstr>
      <vt:lpstr>Proveedores públicos y privados de servicios sanitarios</vt:lpstr>
      <vt:lpstr>¿Público o privado? ¿Qué significa eso para usted?</vt:lpstr>
      <vt:lpstr>¿Cuáles son las ventajas de los servicios sanitarios para las distintas personas?</vt:lpstr>
      <vt:lpstr>¿Cómo están organizados los servicios sanitarios en Grecia?</vt:lpstr>
      <vt:lpstr>¿Qué son los servicios sanitarios en Grecia?</vt:lpstr>
      <vt:lpstr>Seguro nacional de enfermedad</vt:lpstr>
      <vt:lpstr>¿Cómo se organizan?</vt:lpstr>
      <vt:lpstr>¿Cómo se accede al sistema sanitario público griego?</vt:lpstr>
      <vt:lpstr>¿Quién tiene derecho a utilizarlos?</vt:lpstr>
      <vt:lpstr> Asistencia sanitaria a inmigrantes, refugiados y solicitantes de asilo</vt:lpstr>
      <vt:lpstr>¿Cuáles son las ventajas para los distintos grupos?</vt:lpstr>
      <vt:lpstr>¿Cómo están organizados los servicios sanitarios en Chipre?</vt:lpstr>
      <vt:lpstr>¿Cómo están organizados los servicios sanitarios en Chipre? (1)</vt:lpstr>
      <vt:lpstr>¿Cómo están organizados los servicios sanitarios en Chipre? (2)</vt:lpstr>
      <vt:lpstr>¿Quién tiene derecho a utilizar los servicios sanitarios en Chipre?</vt:lpstr>
      <vt:lpstr>¿Cuáles son las ventajas de los servicios sanitarios para las distintas personas?</vt:lpstr>
      <vt:lpstr> Asistencia sanitaria a inmigrantes, refugiados y solicitantes de asilo en Chipre</vt:lpstr>
      <vt:lpstr>¿Cómo están organizados los servicios sanitarios en Francia?</vt:lpstr>
      <vt:lpstr>Organización de servicios sanitarios en Francia (1)</vt:lpstr>
      <vt:lpstr>Organización de servicios sanitarios en Francia (2)</vt:lpstr>
      <vt:lpstr>Organización de servicios sanitarios en Francia (3)</vt:lpstr>
      <vt:lpstr>Organización de servicios sanitarios en Francia (4)</vt:lpstr>
      <vt:lpstr>Organización de servicios sanitarios en Francia (5)</vt:lpstr>
      <vt:lpstr>¿Quién tiene derecho a utilizarlos?</vt:lpstr>
      <vt:lpstr>Organización de servicios sanitarios en Francia (7) - ¿Quién tiene derecho a utilizarlos?</vt:lpstr>
      <vt:lpstr>Organización de los servicios sanitarios en Francia: ventajas para distintos grupos de personas</vt:lpstr>
      <vt:lpstr>Actividad: Conocimiento de los distintos tipos de servicios sanitarios</vt:lpstr>
      <vt:lpstr>11.1.3 Tipos de aplicaciones de servicios sanitarios</vt:lpstr>
      <vt:lpstr>¿Qué son las aplicaciones de servicios sanitarios?</vt:lpstr>
      <vt:lpstr>¿Qué son las aplicaciones de servicios sanitarios?</vt:lpstr>
      <vt:lpstr>¿Qué son las aplicaciones de servicios sanitarios?</vt:lpstr>
      <vt:lpstr>¿Qué son las aplicaciones de servicios sanitarios?</vt:lpstr>
      <vt:lpstr>¿Qué son las aplicaciones de servicios sanitarios?</vt:lpstr>
      <vt:lpstr>¿Cuándo son beneficiosas las aplicaciones de servicios sanitarios?</vt:lpstr>
      <vt:lpstr>¿Cuáles son las limitaciones de las aplicaciones de servicios sanitarios? ¿Cuándo no deben utilizarse?</vt:lpstr>
      <vt:lpstr> Aplicaciones gratuitas de servicios sanitarios y aplicaciones de pago: ¿cuáles son las ventajas y los inconvenientes? </vt:lpstr>
      <vt:lpstr> Aplicaciones gratuitas de servicios sanitarios y aplicaciones de pago: ¿cuáles son las ventajas y los inconvenientes? </vt:lpstr>
      <vt:lpstr> ¿Para qué sectores sanitarios se utilizan principalmente? </vt:lpstr>
      <vt:lpstr>Actividad: Experiencias con apps de servicios sanitarios</vt:lpstr>
      <vt:lpstr>Cuestionario de evaluación </vt:lpstr>
      <vt:lpstr>Cuestionario de evaluación </vt:lpstr>
      <vt:lpstr>Referencias y lecturas complementarias en inglés</vt:lpstr>
      <vt:lpstr>Referencias y lecturas complementarias en inglés</vt:lpstr>
      <vt:lpstr>Referencias y lecturas complementarias en español</vt:lpstr>
      <vt:lpstr>Referencias y lecturas complementarias en alemán</vt:lpstr>
      <vt:lpstr>Referencias y lecturas complementarias en italiano</vt:lpstr>
      <vt:lpstr>Referencias y lecturas complementarias en inglés para Grecia</vt:lpstr>
      <vt:lpstr>Referencias y lecturas complementarias en inglés para Chipre</vt:lpstr>
      <vt:lpstr>Referencias y lecturas complementarias en francés</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ETA11 1 Apps for Healthcare Services TEACHING SESSION</dc:title>
  <dc:creator>pantelis bbalaouras</dc:creator>
  <cp:keywords>, docId:BCAAD654AED440B408F68D361C77C32B</cp:keywords>
  <cp:lastModifiedBy>pantelis</cp:lastModifiedBy>
  <cp:revision>1080</cp:revision>
  <dcterms:created xsi:type="dcterms:W3CDTF">2020-06-02T13:31:56Z</dcterms:created>
  <dcterms:modified xsi:type="dcterms:W3CDTF">2024-09-06T15:42:16Z</dcterms:modified>
</cp:coreProperties>
</file>