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10"/>
  </p:notesMasterIdLst>
  <p:sldIdLst>
    <p:sldId id="256" r:id="rId3"/>
    <p:sldId id="257" r:id="rId4"/>
    <p:sldId id="258" r:id="rId5"/>
    <p:sldId id="259" r:id="rId6"/>
    <p:sldId id="260" r:id="rId7"/>
    <p:sldId id="261" r:id="rId8"/>
    <p:sldId id="262" r:id="rId9"/>
  </p:sldIdLst>
  <p:sldSz cx="12192000" cy="6858000"/>
  <p:notesSz cx="6858000" cy="9144000"/>
  <p:embeddedFontLst>
    <p:embeddedFont>
      <p:font typeface="Impact" panose="020B0806030902050204" pitchFamily="34" charset="0"/>
      <p:regular r:id="rId11"/>
    </p:embeddedFont>
    <p:embeddedFont>
      <p:font typeface="Gill Sans" panose="020B0604020202020204" charset="0"/>
      <p:regular r:id="rId12"/>
      <p:bold r:id="rId13"/>
    </p:embeddedFont>
    <p:embeddedFont>
      <p:font typeface="Roboto" panose="02000000000000000000" pitchFamily="2" charset="0"/>
      <p:regular r:id="rId14"/>
      <p:bold r:id="rId15"/>
      <p:italic r:id="rId16"/>
      <p:boldItalic r:id="rId17"/>
    </p:embeddedFont>
    <p:embeddedFont>
      <p:font typeface="Calibri" panose="020F0502020204030204" pitchFamily="34" charset="0"/>
      <p:regular r:id="rId18"/>
      <p:bold r:id="rId19"/>
      <p:italic r:id="rId20"/>
      <p:boldItalic r:id="rId21"/>
    </p:embeddedFont>
  </p:embeddedFontLst>
  <p:custDataLst>
    <p:tags r:id="rId22"/>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3" roundtripDataSignature="AMtx7mhBOeoH5SXA5UFK91dnn5Vh9Sz1O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8" d="100"/>
          <a:sy n="98" d="100"/>
        </p:scale>
        <p:origin x="37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3.fntdata"/><Relationship Id="rId18" Type="http://schemas.openxmlformats.org/officeDocument/2006/relationships/font" Target="fonts/font8.fntdata"/><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font" Target="fonts/font11.fntdata"/><Relationship Id="rId7" Type="http://schemas.openxmlformats.org/officeDocument/2006/relationships/slide" Target="slides/slide5.xml"/><Relationship Id="rId12" Type="http://schemas.openxmlformats.org/officeDocument/2006/relationships/font" Target="fonts/font2.fntdata"/><Relationship Id="rId17" Type="http://schemas.openxmlformats.org/officeDocument/2006/relationships/font" Target="fonts/font7.fntdata"/><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font" Target="fonts/font6.fntdata"/><Relationship Id="rId20"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font" Target="fonts/font1.fntdata"/><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font" Target="fonts/font5.fntdata"/><Relationship Id="rId23" Type="http://customschemas.google.com/relationships/presentationmetadata" Target="metadata"/><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4.fntdata"/><Relationship Id="rId22" Type="http://schemas.openxmlformats.org/officeDocument/2006/relationships/tags" Target="tags/tag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 name="Google Shape;68;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9" name="Google Shape;69;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 name="Google Shape;93;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 name="Google Shape;94;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5" name="Google Shape;125;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i="1">
              <a:solidFill>
                <a:srgbClr val="FF0000"/>
              </a:solidFill>
            </a:endParaRPr>
          </a:p>
        </p:txBody>
      </p:sp>
      <p:sp>
        <p:nvSpPr>
          <p:cNvPr id="126" name="Google Shape;126;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7" name="Google Shape;137;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i="1">
              <a:solidFill>
                <a:srgbClr val="FF0000"/>
              </a:solidFill>
            </a:endParaRPr>
          </a:p>
        </p:txBody>
      </p:sp>
      <p:sp>
        <p:nvSpPr>
          <p:cNvPr id="138" name="Google Shape;138;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9" name="Google Shape;14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 name="Google Shape;158;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7" name="Google Shape;167;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8" name="Google Shape;168;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15"/>
        <p:cNvGrpSpPr/>
        <p:nvPr/>
      </p:nvGrpSpPr>
      <p:grpSpPr>
        <a:xfrm>
          <a:off x="0" y="0"/>
          <a:ext cx="0" cy="0"/>
          <a:chOff x="0" y="0"/>
          <a:chExt cx="0" cy="0"/>
        </a:xfrm>
      </p:grpSpPr>
      <p:pic>
        <p:nvPicPr>
          <p:cNvPr id="16" name="Google Shape;16;p9" descr="Blue text on a black background&#10;&#10;Description automatically generated"/>
          <p:cNvPicPr preferRelativeResize="0"/>
          <p:nvPr/>
        </p:nvPicPr>
        <p:blipFill rotWithShape="1">
          <a:blip r:embed="rId2">
            <a:alphaModFix/>
          </a:blip>
          <a:srcRect/>
          <a:stretch/>
        </p:blipFill>
        <p:spPr>
          <a:xfrm>
            <a:off x="0" y="6446746"/>
            <a:ext cx="1843259" cy="411254"/>
          </a:xfrm>
          <a:prstGeom prst="rect">
            <a:avLst/>
          </a:prstGeom>
          <a:noFill/>
          <a:ln>
            <a:noFill/>
          </a:ln>
        </p:spPr>
      </p:pic>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all outline">
  <p:cSld name="Overall outline">
    <p:spTree>
      <p:nvGrpSpPr>
        <p:cNvPr id="1" name="Shape 17"/>
        <p:cNvGrpSpPr/>
        <p:nvPr/>
      </p:nvGrpSpPr>
      <p:grpSpPr>
        <a:xfrm>
          <a:off x="0" y="0"/>
          <a:ext cx="0" cy="0"/>
          <a:chOff x="0" y="0"/>
          <a:chExt cx="0" cy="0"/>
        </a:xfrm>
      </p:grpSpPr>
      <p:sp>
        <p:nvSpPr>
          <p:cNvPr id="18" name="Google Shape;18;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000"/>
              <a:buFont typeface="Gill Sans"/>
              <a:buNone/>
              <a:defRPr sz="4000" b="0">
                <a:solidFill>
                  <a:schemeClr val="dk1"/>
                </a:solidFill>
                <a:latin typeface="Gill Sans"/>
                <a:ea typeface="Gill Sans"/>
                <a:cs typeface="Gill Sans"/>
                <a:sym typeface="Gill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0"/>
          <p:cNvSpPr txBox="1"/>
          <p:nvPr/>
        </p:nvSpPr>
        <p:spPr>
          <a:xfrm>
            <a:off x="361999" y="5260932"/>
            <a:ext cx="2562438"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0" i="0" u="none" strike="noStrike" cap="none">
                <a:solidFill>
                  <a:srgbClr val="FFFFFF"/>
                </a:solidFill>
                <a:latin typeface="Impact"/>
                <a:ea typeface="Impact"/>
                <a:cs typeface="Impact"/>
                <a:sym typeface="Impact"/>
              </a:rPr>
              <a:t>2. Empower</a:t>
            </a:r>
            <a:endParaRPr/>
          </a:p>
        </p:txBody>
      </p:sp>
      <p:sp>
        <p:nvSpPr>
          <p:cNvPr id="20" name="Google Shape;20;p10"/>
          <p:cNvSpPr txBox="1"/>
          <p:nvPr/>
        </p:nvSpPr>
        <p:spPr>
          <a:xfrm>
            <a:off x="6112132" y="5231422"/>
            <a:ext cx="2465863"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0" i="0" u="none" strike="noStrike" cap="none">
                <a:solidFill>
                  <a:srgbClr val="FFFFFF"/>
                </a:solidFill>
                <a:latin typeface="Impact"/>
                <a:ea typeface="Impact"/>
                <a:cs typeface="Impact"/>
                <a:sym typeface="Impact"/>
              </a:rPr>
              <a:t>3. Participate</a:t>
            </a:r>
            <a:endParaRPr/>
          </a:p>
        </p:txBody>
      </p:sp>
      <p:sp>
        <p:nvSpPr>
          <p:cNvPr id="21" name="Google Shape;21;p10"/>
          <p:cNvSpPr txBox="1"/>
          <p:nvPr/>
        </p:nvSpPr>
        <p:spPr>
          <a:xfrm>
            <a:off x="381260" y="2409476"/>
            <a:ext cx="2509620"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rgbClr val="FFFFFF"/>
                </a:solidFill>
                <a:latin typeface="Impact"/>
                <a:ea typeface="Impact"/>
                <a:cs typeface="Impact"/>
                <a:sym typeface="Impact"/>
              </a:rPr>
              <a:t>1. Prevent</a:t>
            </a:r>
            <a:endParaRPr/>
          </a:p>
        </p:txBody>
      </p:sp>
      <p:pic>
        <p:nvPicPr>
          <p:cNvPr id="22" name="Google Shape;22;p10"/>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23" name="Google Shape;23;p10"/>
          <p:cNvPicPr preferRelativeResize="0"/>
          <p:nvPr/>
        </p:nvPicPr>
        <p:blipFill rotWithShape="1">
          <a:blip r:embed="rId2">
            <a:alphaModFix/>
          </a:blip>
          <a:srcRect b="59835"/>
          <a:stretch/>
        </p:blipFill>
        <p:spPr>
          <a:xfrm rot="10800000">
            <a:off x="-8250" y="-4107"/>
            <a:ext cx="12191695" cy="349261"/>
          </a:xfrm>
          <a:prstGeom prst="rect">
            <a:avLst/>
          </a:prstGeom>
          <a:noFill/>
          <a:ln>
            <a:noFill/>
          </a:ln>
        </p:spPr>
      </p:pic>
      <p:pic>
        <p:nvPicPr>
          <p:cNvPr id="24" name="Google Shape;24;p10"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31635" y="365125"/>
            <a:ext cx="591924" cy="1059378"/>
          </a:xfrm>
          <a:prstGeom prst="rect">
            <a:avLst/>
          </a:prstGeom>
          <a:noFill/>
          <a:ln>
            <a:noFill/>
          </a:ln>
        </p:spPr>
      </p:pic>
      <p:pic>
        <p:nvPicPr>
          <p:cNvPr id="10" name="Εικόνα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ubmodule Intro" type="obj">
  <p:cSld name="OBJECT">
    <p:spTree>
      <p:nvGrpSpPr>
        <p:cNvPr id="1" name="Shape 26"/>
        <p:cNvGrpSpPr/>
        <p:nvPr/>
      </p:nvGrpSpPr>
      <p:grpSpPr>
        <a:xfrm>
          <a:off x="0" y="0"/>
          <a:ext cx="0" cy="0"/>
          <a:chOff x="0" y="0"/>
          <a:chExt cx="0" cy="0"/>
        </a:xfrm>
      </p:grpSpPr>
      <p:sp>
        <p:nvSpPr>
          <p:cNvPr id="27" name="Google Shape;27;p11"/>
          <p:cNvSpPr/>
          <p:nvPr/>
        </p:nvSpPr>
        <p:spPr>
          <a:xfrm>
            <a:off x="0" y="2218305"/>
            <a:ext cx="12192001" cy="3787362"/>
          </a:xfrm>
          <a:custGeom>
            <a:avLst/>
            <a:gdLst/>
            <a:ahLst/>
            <a:cxnLst/>
            <a:rect l="l" t="t" r="r" b="b"/>
            <a:pathLst>
              <a:path w="12192001" h="3787362" fill="none" extrusionOk="0">
                <a:moveTo>
                  <a:pt x="0" y="0"/>
                </a:moveTo>
                <a:cubicBezTo>
                  <a:pt x="5267857" y="115912"/>
                  <a:pt x="10534044" y="115906"/>
                  <a:pt x="12192001" y="0"/>
                </a:cubicBezTo>
                <a:cubicBezTo>
                  <a:pt x="12023287" y="884214"/>
                  <a:pt x="12337058" y="2861203"/>
                  <a:pt x="12192001" y="3787362"/>
                </a:cubicBezTo>
                <a:cubicBezTo>
                  <a:pt x="6856763" y="3858406"/>
                  <a:pt x="3552369" y="3797966"/>
                  <a:pt x="0" y="3787362"/>
                </a:cubicBezTo>
                <a:cubicBezTo>
                  <a:pt x="-168955" y="3245399"/>
                  <a:pt x="-23238" y="1332813"/>
                  <a:pt x="0" y="0"/>
                </a:cubicBezTo>
                <a:close/>
              </a:path>
              <a:path w="12192001" h="3787362" extrusionOk="0">
                <a:moveTo>
                  <a:pt x="0" y="0"/>
                </a:moveTo>
                <a:cubicBezTo>
                  <a:pt x="4883943" y="25039"/>
                  <a:pt x="6582665" y="-133"/>
                  <a:pt x="12192001" y="0"/>
                </a:cubicBezTo>
                <a:cubicBezTo>
                  <a:pt x="12322435" y="1274441"/>
                  <a:pt x="12072005" y="3367144"/>
                  <a:pt x="12192001" y="3787362"/>
                </a:cubicBezTo>
                <a:cubicBezTo>
                  <a:pt x="10180307" y="3658891"/>
                  <a:pt x="3276446" y="3637757"/>
                  <a:pt x="0" y="3787362"/>
                </a:cubicBezTo>
                <a:cubicBezTo>
                  <a:pt x="-18279" y="2559161"/>
                  <a:pt x="166913" y="1839966"/>
                  <a:pt x="0" y="0"/>
                </a:cubicBezTo>
                <a:close/>
              </a:path>
            </a:pathLst>
          </a:custGeom>
          <a:solidFill>
            <a:srgbClr val="DDE0E5"/>
          </a:solidFill>
          <a:ln>
            <a:noFill/>
          </a:ln>
          <a:effectLst>
            <a:outerShdw blurRad="40000" dist="23000" dir="5400000" rotWithShape="0">
              <a:srgbClr val="808080">
                <a:alpha val="34901"/>
              </a:srgbClr>
            </a:outerShdw>
          </a:effectLst>
        </p:spPr>
        <p:txBody>
          <a:bodyPr spcFirstLastPara="1" wrap="square" lIns="91425" tIns="45700" rIns="91425" bIns="45700" anchor="ctr" anchorCtr="0">
            <a:noAutofit/>
          </a:bodyPr>
          <a:lstStyle/>
          <a:p>
            <a:pPr marL="285750" marR="0" lvl="0" indent="-171450" algn="ctr" rtl="0">
              <a:spcBef>
                <a:spcPts val="0"/>
              </a:spcBef>
              <a:spcAft>
                <a:spcPts val="0"/>
              </a:spcAft>
              <a:buClr>
                <a:schemeClr val="dk1"/>
              </a:buClr>
              <a:buSzPts val="1800"/>
              <a:buFont typeface="Noto Sans Symbols"/>
              <a:buNone/>
            </a:pPr>
            <a:endParaRPr sz="1800" b="0" i="0" u="none" strike="noStrike" cap="none">
              <a:solidFill>
                <a:schemeClr val="dk1"/>
              </a:solidFill>
              <a:latin typeface="Calibri"/>
              <a:ea typeface="Calibri"/>
              <a:cs typeface="Calibri"/>
              <a:sym typeface="Calibri"/>
            </a:endParaRPr>
          </a:p>
        </p:txBody>
      </p:sp>
      <p:sp>
        <p:nvSpPr>
          <p:cNvPr id="28" name="Google Shape;28;p11"/>
          <p:cNvSpPr txBox="1">
            <a:spLocks noGrp="1"/>
          </p:cNvSpPr>
          <p:nvPr>
            <p:ph type="title"/>
          </p:nvPr>
        </p:nvSpPr>
        <p:spPr>
          <a:xfrm>
            <a:off x="558000" y="1080000"/>
            <a:ext cx="10515600" cy="618346"/>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C01E24"/>
              </a:buClr>
              <a:buSzPts val="2200"/>
              <a:buFont typeface="Calibri"/>
              <a:buNone/>
              <a:defRPr sz="2200">
                <a:solidFill>
                  <a:srgbClr val="C01E2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1"/>
          <p:cNvSpPr txBox="1">
            <a:spLocks noGrp="1"/>
          </p:cNvSpPr>
          <p:nvPr>
            <p:ph type="body" idx="1"/>
          </p:nvPr>
        </p:nvSpPr>
        <p:spPr>
          <a:xfrm>
            <a:off x="558000" y="2218304"/>
            <a:ext cx="7872768" cy="3787361"/>
          </a:xfrm>
          <a:prstGeom prst="rect">
            <a:avLst/>
          </a:prstGeom>
          <a:noFill/>
          <a:ln>
            <a:noFill/>
          </a:ln>
        </p:spPr>
        <p:txBody>
          <a:bodyPr spcFirstLastPara="1" wrap="square" lIns="91425" tIns="45700" rIns="91425" bIns="45700" anchor="t" anchorCtr="0">
            <a:normAutofit/>
          </a:bodyPr>
          <a:lstStyle>
            <a:lvl1pPr marL="457200" lvl="0" indent="-368300" algn="l">
              <a:lnSpc>
                <a:spcPct val="100000"/>
              </a:lnSpc>
              <a:spcBef>
                <a:spcPts val="600"/>
              </a:spcBef>
              <a:spcAft>
                <a:spcPts val="0"/>
              </a:spcAft>
              <a:buClr>
                <a:srgbClr val="C00000"/>
              </a:buClr>
              <a:buSzPts val="2200"/>
              <a:buFont typeface="Noto Sans Symbols"/>
              <a:buChar char="✔"/>
              <a:defRPr>
                <a:solidFill>
                  <a:schemeClr val="dk1"/>
                </a:solidFill>
                <a:latin typeface="Calibri"/>
                <a:ea typeface="Calibri"/>
                <a:cs typeface="Calibri"/>
                <a:sym typeface="Calibri"/>
              </a:defRPr>
            </a:lvl1pPr>
            <a:lvl2pPr marL="914400" lvl="1" indent="-396240" algn="l">
              <a:lnSpc>
                <a:spcPct val="100000"/>
              </a:lnSpc>
              <a:spcBef>
                <a:spcPts val="600"/>
              </a:spcBef>
              <a:spcAft>
                <a:spcPts val="0"/>
              </a:spcAft>
              <a:buClr>
                <a:srgbClr val="C00000"/>
              </a:buClr>
              <a:buSzPts val="2640"/>
              <a:buFont typeface="Noto Sans Symbols"/>
              <a:buChar char="✔"/>
              <a:defRPr>
                <a:solidFill>
                  <a:schemeClr val="dk1"/>
                </a:solidFill>
                <a:latin typeface="Calibri"/>
                <a:ea typeface="Calibri"/>
                <a:cs typeface="Calibri"/>
                <a:sym typeface="Calibri"/>
              </a:defRPr>
            </a:lvl2pPr>
            <a:lvl3pPr marL="1371600" lvl="2"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3pPr>
            <a:lvl4pPr marL="1828800" lvl="3"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4pPr>
            <a:lvl5pPr marL="2286000" lvl="4"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0" name="Google Shape;30;p11"/>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31" name="Google Shape;31;p11"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ubmodule other slide 1 column">
  <p:cSld name="Submodule other slide 1 column">
    <p:spTree>
      <p:nvGrpSpPr>
        <p:cNvPr id="1" name="Shape 33"/>
        <p:cNvGrpSpPr/>
        <p:nvPr/>
      </p:nvGrpSpPr>
      <p:grpSpPr>
        <a:xfrm>
          <a:off x="0" y="0"/>
          <a:ext cx="0" cy="0"/>
          <a:chOff x="0" y="0"/>
          <a:chExt cx="0" cy="0"/>
        </a:xfrm>
      </p:grpSpPr>
      <p:sp>
        <p:nvSpPr>
          <p:cNvPr id="34" name="Google Shape;34;p12"/>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400"/>
              <a:buFont typeface="Calibri"/>
              <a:buNone/>
              <a:defRPr sz="24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2"/>
          <p:cNvSpPr txBox="1">
            <a:spLocks noGrp="1"/>
          </p:cNvSpPr>
          <p:nvPr>
            <p:ph type="body" idx="1"/>
          </p:nvPr>
        </p:nvSpPr>
        <p:spPr>
          <a:xfrm>
            <a:off x="557999" y="2459736"/>
            <a:ext cx="11059693" cy="3941326"/>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2"/>
          <p:cNvSpPr txBox="1"/>
          <p:nvPr/>
        </p:nvSpPr>
        <p:spPr>
          <a:xfrm>
            <a:off x="0" y="98623"/>
            <a:ext cx="8709225"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800" b="1">
                <a:solidFill>
                  <a:schemeClr val="lt1"/>
                </a:solidFill>
                <a:highlight>
                  <a:srgbClr val="C01E24"/>
                </a:highlight>
                <a:latin typeface="Arial"/>
                <a:ea typeface="Arial"/>
                <a:cs typeface="Arial"/>
                <a:sym typeface="Arial"/>
              </a:rPr>
              <a:t> 5</a:t>
            </a:r>
            <a:r>
              <a:rPr lang="en-US" sz="1800" b="1">
                <a:solidFill>
                  <a:schemeClr val="lt1"/>
                </a:solidFill>
                <a:highlight>
                  <a:srgbClr val="C01E24"/>
                </a:highlight>
                <a:latin typeface="Calibri"/>
                <a:ea typeface="Calibri"/>
                <a:cs typeface="Calibri"/>
                <a:sym typeface="Calibri"/>
              </a:rPr>
              <a:t>.4</a:t>
            </a:r>
            <a:r>
              <a:rPr lang="en-US" sz="1800" b="1">
                <a:solidFill>
                  <a:schemeClr val="lt1"/>
                </a:solidFill>
                <a:highlight>
                  <a:srgbClr val="C01E24"/>
                </a:highlight>
                <a:latin typeface="Arial"/>
                <a:ea typeface="Arial"/>
                <a:cs typeface="Arial"/>
                <a:sym typeface="Arial"/>
              </a:rPr>
              <a:t> </a:t>
            </a:r>
            <a:r>
              <a:rPr lang="en-US" sz="1800">
                <a:solidFill>
                  <a:srgbClr val="7F7F7F"/>
                </a:solidFill>
                <a:latin typeface="Arial"/>
                <a:ea typeface="Arial"/>
                <a:cs typeface="Arial"/>
                <a:sym typeface="Arial"/>
              </a:rPr>
              <a:t> Health apps for addictions and substance use </a:t>
            </a:r>
            <a:endParaRPr sz="1800">
              <a:solidFill>
                <a:srgbClr val="7F7F7F"/>
              </a:solidFill>
              <a:latin typeface="Calibri"/>
              <a:ea typeface="Calibri"/>
              <a:cs typeface="Calibri"/>
              <a:sym typeface="Calibri"/>
            </a:endParaRPr>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Intro Unit">
  <p:cSld name="Intro Unit">
    <p:spTree>
      <p:nvGrpSpPr>
        <p:cNvPr id="1" name="Shape 37"/>
        <p:cNvGrpSpPr/>
        <p:nvPr/>
      </p:nvGrpSpPr>
      <p:grpSpPr>
        <a:xfrm>
          <a:off x="0" y="0"/>
          <a:ext cx="0" cy="0"/>
          <a:chOff x="0" y="0"/>
          <a:chExt cx="0" cy="0"/>
        </a:xfrm>
      </p:grpSpPr>
      <p:sp>
        <p:nvSpPr>
          <p:cNvPr id="38" name="Google Shape;38;p15"/>
          <p:cNvSpPr txBox="1">
            <a:spLocks noGrp="1"/>
          </p:cNvSpPr>
          <p:nvPr>
            <p:ph type="title"/>
          </p:nvPr>
        </p:nvSpPr>
        <p:spPr>
          <a:xfrm>
            <a:off x="558000" y="1079999"/>
            <a:ext cx="10515600" cy="89317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3600"/>
              <a:buFont typeface="Calibri"/>
              <a:buNone/>
              <a:defRPr sz="36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15"/>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600"/>
              </a:spcBef>
              <a:spcAft>
                <a:spcPts val="0"/>
              </a:spcAft>
              <a:buSzPts val="1800"/>
              <a:buNone/>
              <a:defRPr sz="1800" b="1">
                <a:solidFill>
                  <a:srgbClr val="000000"/>
                </a:solidFill>
                <a:latin typeface="Arial"/>
                <a:ea typeface="Arial"/>
                <a:cs typeface="Arial"/>
                <a:sym typeface="Arial"/>
              </a:defRPr>
            </a:lvl1pPr>
            <a:lvl2pPr marL="914400" lvl="1" indent="-228600" algn="l">
              <a:lnSpc>
                <a:spcPct val="100000"/>
              </a:lnSpc>
              <a:spcBef>
                <a:spcPts val="600"/>
              </a:spcBef>
              <a:spcAft>
                <a:spcPts val="0"/>
              </a:spcAft>
              <a:buSzPts val="2400"/>
              <a:buNone/>
              <a:defRPr sz="2000" b="1"/>
            </a:lvl2pPr>
            <a:lvl3pPr marL="1371600" lvl="2" indent="-228600" algn="l">
              <a:lnSpc>
                <a:spcPct val="100000"/>
              </a:lnSpc>
              <a:spcBef>
                <a:spcPts val="600"/>
              </a:spcBef>
              <a:spcAft>
                <a:spcPts val="0"/>
              </a:spcAft>
              <a:buSzPts val="1800"/>
              <a:buNone/>
              <a:defRPr sz="1800" b="1"/>
            </a:lvl3pPr>
            <a:lvl4pPr marL="1828800" lvl="3" indent="-228600" algn="l">
              <a:lnSpc>
                <a:spcPct val="100000"/>
              </a:lnSpc>
              <a:spcBef>
                <a:spcPts val="600"/>
              </a:spcBef>
              <a:spcAft>
                <a:spcPts val="0"/>
              </a:spcAft>
              <a:buSzPts val="1600"/>
              <a:buNone/>
              <a:defRPr sz="1600" b="1"/>
            </a:lvl4pPr>
            <a:lvl5pPr marL="2286000" lvl="4" indent="-228600" algn="l">
              <a:lnSpc>
                <a:spcPct val="10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0" name="Google Shape;40;p15"/>
          <p:cNvSpPr txBox="1">
            <a:spLocks noGrp="1"/>
          </p:cNvSpPr>
          <p:nvPr>
            <p:ph type="body" idx="2"/>
          </p:nvPr>
        </p:nvSpPr>
        <p:spPr>
          <a:xfrm>
            <a:off x="558000" y="2687950"/>
            <a:ext cx="10515600" cy="3684588"/>
          </a:xfrm>
          <a:prstGeom prst="rect">
            <a:avLst/>
          </a:prstGeom>
          <a:noFill/>
          <a:ln>
            <a:noFill/>
          </a:ln>
        </p:spPr>
        <p:txBody>
          <a:bodyPr spcFirstLastPara="1" wrap="square" lIns="91425" tIns="45700" rIns="91425" bIns="45700" anchor="t" anchorCtr="0">
            <a:normAutofit/>
          </a:bodyPr>
          <a:lstStyle>
            <a:lvl1pPr marL="457200" lvl="0" indent="-368300" algn="l">
              <a:lnSpc>
                <a:spcPct val="150000"/>
              </a:lnSpc>
              <a:spcBef>
                <a:spcPts val="600"/>
              </a:spcBef>
              <a:spcAft>
                <a:spcPts val="0"/>
              </a:spcAft>
              <a:buClr>
                <a:srgbClr val="C01E24"/>
              </a:buClr>
              <a:buSzPts val="2200"/>
              <a:buChar char="▪"/>
              <a:defRPr>
                <a:latin typeface="Calibri"/>
                <a:ea typeface="Calibri"/>
                <a:cs typeface="Calibri"/>
                <a:sym typeface="Calibri"/>
              </a:defRPr>
            </a:lvl1pPr>
            <a:lvl2pPr marL="914400" lvl="1" indent="-396240" algn="l">
              <a:lnSpc>
                <a:spcPct val="150000"/>
              </a:lnSpc>
              <a:spcBef>
                <a:spcPts val="600"/>
              </a:spcBef>
              <a:spcAft>
                <a:spcPts val="0"/>
              </a:spcAft>
              <a:buClr>
                <a:srgbClr val="C01E24"/>
              </a:buClr>
              <a:buSzPts val="2640"/>
              <a:buChar char="▪"/>
              <a:defRPr>
                <a:latin typeface="Calibri"/>
                <a:ea typeface="Calibri"/>
                <a:cs typeface="Calibri"/>
                <a:sym typeface="Calibri"/>
              </a:defRPr>
            </a:lvl2pPr>
            <a:lvl3pPr marL="1371600" lvl="2" indent="-355600" algn="l">
              <a:lnSpc>
                <a:spcPct val="150000"/>
              </a:lnSpc>
              <a:spcBef>
                <a:spcPts val="600"/>
              </a:spcBef>
              <a:spcAft>
                <a:spcPts val="0"/>
              </a:spcAft>
              <a:buClr>
                <a:srgbClr val="C01E24"/>
              </a:buClr>
              <a:buSzPts val="2000"/>
              <a:buChar char="▪"/>
              <a:defRPr>
                <a:latin typeface="Calibri"/>
                <a:ea typeface="Calibri"/>
                <a:cs typeface="Calibri"/>
                <a:sym typeface="Calibri"/>
              </a:defRPr>
            </a:lvl3pPr>
            <a:lvl4pPr marL="1828800" lvl="3" indent="-355600" algn="l">
              <a:lnSpc>
                <a:spcPct val="150000"/>
              </a:lnSpc>
              <a:spcBef>
                <a:spcPts val="600"/>
              </a:spcBef>
              <a:spcAft>
                <a:spcPts val="0"/>
              </a:spcAft>
              <a:buClr>
                <a:srgbClr val="C01E24"/>
              </a:buClr>
              <a:buSzPts val="2000"/>
              <a:buChar char="▪"/>
              <a:defRPr>
                <a:latin typeface="Calibri"/>
                <a:ea typeface="Calibri"/>
                <a:cs typeface="Calibri"/>
                <a:sym typeface="Calibri"/>
              </a:defRPr>
            </a:lvl4pPr>
            <a:lvl5pPr marL="2286000" lvl="4" indent="-355600" algn="l">
              <a:lnSpc>
                <a:spcPct val="150000"/>
              </a:lnSpc>
              <a:spcBef>
                <a:spcPts val="600"/>
              </a:spcBef>
              <a:spcAft>
                <a:spcPts val="0"/>
              </a:spcAft>
              <a:buClr>
                <a:srgbClr val="C01E24"/>
              </a:buClr>
              <a:buSzPts val="2000"/>
              <a:buChar char="▪"/>
              <a:defRPr>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1" name="Google Shape;41;p15"/>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42" name="Google Shape;42;p15"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Unit slide single column">
  <p:cSld name="Unit slide single column">
    <p:spTree>
      <p:nvGrpSpPr>
        <p:cNvPr id="1" name="Shape 44"/>
        <p:cNvGrpSpPr/>
        <p:nvPr/>
      </p:nvGrpSpPr>
      <p:grpSpPr>
        <a:xfrm>
          <a:off x="0" y="0"/>
          <a:ext cx="0" cy="0"/>
          <a:chOff x="0" y="0"/>
          <a:chExt cx="0" cy="0"/>
        </a:xfrm>
      </p:grpSpPr>
      <p:sp>
        <p:nvSpPr>
          <p:cNvPr id="45" name="Google Shape;45;p16"/>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16"/>
          <p:cNvSpPr txBox="1">
            <a:spLocks noGrp="1"/>
          </p:cNvSpPr>
          <p:nvPr>
            <p:ph type="body" idx="1"/>
          </p:nvPr>
        </p:nvSpPr>
        <p:spPr>
          <a:xfrm>
            <a:off x="557999" y="1799999"/>
            <a:ext cx="5852132" cy="4865977"/>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600"/>
              </a:spcBef>
              <a:spcAft>
                <a:spcPts val="0"/>
              </a:spcAft>
              <a:buSzPts val="2400"/>
              <a:buChar char="▪"/>
              <a:defRPr sz="2400"/>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16"/>
          <p:cNvSpPr txBox="1"/>
          <p:nvPr/>
        </p:nvSpPr>
        <p:spPr>
          <a:xfrm>
            <a:off x="0" y="81370"/>
            <a:ext cx="8709225"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800" b="1">
                <a:solidFill>
                  <a:schemeClr val="lt1"/>
                </a:solidFill>
                <a:highlight>
                  <a:srgbClr val="C01E24"/>
                </a:highlight>
                <a:latin typeface="Arial"/>
                <a:ea typeface="Arial"/>
                <a:cs typeface="Arial"/>
                <a:sym typeface="Arial"/>
              </a:rPr>
              <a:t> </a:t>
            </a:r>
            <a:r>
              <a:rPr lang="en-US" sz="1800" b="1">
                <a:solidFill>
                  <a:schemeClr val="lt1"/>
                </a:solidFill>
                <a:highlight>
                  <a:srgbClr val="C01E24"/>
                </a:highlight>
                <a:latin typeface="Calibri"/>
                <a:ea typeface="Calibri"/>
                <a:cs typeface="Calibri"/>
                <a:sym typeface="Calibri"/>
              </a:rPr>
              <a:t>5.4</a:t>
            </a:r>
            <a:r>
              <a:rPr lang="en-US" sz="1800" b="1">
                <a:solidFill>
                  <a:schemeClr val="lt1"/>
                </a:solidFill>
                <a:highlight>
                  <a:srgbClr val="C01E24"/>
                </a:highlight>
                <a:latin typeface="Arial"/>
                <a:ea typeface="Arial"/>
                <a:cs typeface="Arial"/>
                <a:sym typeface="Arial"/>
              </a:rPr>
              <a:t> </a:t>
            </a:r>
            <a:r>
              <a:rPr lang="en-US" sz="1800">
                <a:solidFill>
                  <a:srgbClr val="7F7F7F"/>
                </a:solidFill>
                <a:latin typeface="Arial"/>
                <a:ea typeface="Arial"/>
                <a:cs typeface="Arial"/>
                <a:sym typeface="Arial"/>
              </a:rPr>
              <a:t> Health apps for addictions and substance use </a:t>
            </a:r>
            <a:endParaRPr sz="1800">
              <a:solidFill>
                <a:srgbClr val="7F7F7F"/>
              </a:solidFill>
              <a:latin typeface="Calibri"/>
              <a:ea typeface="Calibri"/>
              <a:cs typeface="Calibri"/>
              <a:sym typeface="Calibri"/>
            </a:endParaRPr>
          </a:p>
        </p:txBody>
      </p:sp>
      <p:pic>
        <p:nvPicPr>
          <p:cNvPr id="48" name="Google Shape;48;p16"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Unit slide with 2 columns" type="twoObj">
  <p:cSld name="TWO_OBJECTS">
    <p:spTree>
      <p:nvGrpSpPr>
        <p:cNvPr id="1" name="Shape 49"/>
        <p:cNvGrpSpPr/>
        <p:nvPr/>
      </p:nvGrpSpPr>
      <p:grpSpPr>
        <a:xfrm>
          <a:off x="0" y="0"/>
          <a:ext cx="0" cy="0"/>
          <a:chOff x="0" y="0"/>
          <a:chExt cx="0" cy="0"/>
        </a:xfrm>
      </p:grpSpPr>
      <p:sp>
        <p:nvSpPr>
          <p:cNvPr id="50" name="Google Shape;50;p17"/>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7"/>
          <p:cNvSpPr txBox="1">
            <a:spLocks noGrp="1"/>
          </p:cNvSpPr>
          <p:nvPr>
            <p:ph type="body" idx="1"/>
          </p:nvPr>
        </p:nvSpPr>
        <p:spPr>
          <a:xfrm>
            <a:off x="557999" y="1800000"/>
            <a:ext cx="5409663" cy="489340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17"/>
          <p:cNvSpPr txBox="1">
            <a:spLocks noGrp="1"/>
          </p:cNvSpPr>
          <p:nvPr>
            <p:ph type="body" idx="2"/>
          </p:nvPr>
        </p:nvSpPr>
        <p:spPr>
          <a:xfrm>
            <a:off x="6172199" y="1800000"/>
            <a:ext cx="5782377" cy="489340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3" name="Google Shape;53;p17"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54" name="Google Shape;54;p17"/>
          <p:cNvSpPr txBox="1"/>
          <p:nvPr/>
        </p:nvSpPr>
        <p:spPr>
          <a:xfrm>
            <a:off x="0" y="98623"/>
            <a:ext cx="8709225"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800" b="1">
                <a:solidFill>
                  <a:schemeClr val="lt1"/>
                </a:solidFill>
                <a:highlight>
                  <a:srgbClr val="C01E24"/>
                </a:highlight>
                <a:latin typeface="Arial"/>
                <a:ea typeface="Arial"/>
                <a:cs typeface="Arial"/>
                <a:sym typeface="Arial"/>
              </a:rPr>
              <a:t> 5</a:t>
            </a:r>
            <a:r>
              <a:rPr lang="en-US" sz="1800" b="1">
                <a:solidFill>
                  <a:schemeClr val="lt1"/>
                </a:solidFill>
                <a:highlight>
                  <a:srgbClr val="C01E24"/>
                </a:highlight>
                <a:latin typeface="Calibri"/>
                <a:ea typeface="Calibri"/>
                <a:cs typeface="Calibri"/>
                <a:sym typeface="Calibri"/>
              </a:rPr>
              <a:t>.4</a:t>
            </a:r>
            <a:r>
              <a:rPr lang="en-US" sz="1800" b="1">
                <a:solidFill>
                  <a:schemeClr val="lt1"/>
                </a:solidFill>
                <a:highlight>
                  <a:srgbClr val="C01E24"/>
                </a:highlight>
                <a:latin typeface="Arial"/>
                <a:ea typeface="Arial"/>
                <a:cs typeface="Arial"/>
                <a:sym typeface="Arial"/>
              </a:rPr>
              <a:t> </a:t>
            </a:r>
            <a:r>
              <a:rPr lang="en-US" sz="1800">
                <a:solidFill>
                  <a:srgbClr val="7F7F7F"/>
                </a:solidFill>
                <a:latin typeface="Arial"/>
                <a:ea typeface="Arial"/>
                <a:cs typeface="Arial"/>
                <a:sym typeface="Arial"/>
              </a:rPr>
              <a:t> Health apps for addictions and substance use </a:t>
            </a:r>
            <a:endParaRPr sz="1800">
              <a:solidFill>
                <a:srgbClr val="7F7F7F"/>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55"/>
        <p:cNvGrpSpPr/>
        <p:nvPr/>
      </p:nvGrpSpPr>
      <p:grpSpPr>
        <a:xfrm>
          <a:off x="0" y="0"/>
          <a:ext cx="0" cy="0"/>
          <a:chOff x="0" y="0"/>
          <a:chExt cx="0" cy="0"/>
        </a:xfrm>
      </p:grpSpPr>
      <p:sp>
        <p:nvSpPr>
          <p:cNvPr id="56" name="Google Shape;56;p18"/>
          <p:cNvSpPr txBox="1">
            <a:spLocks noGrp="1"/>
          </p:cNvSpPr>
          <p:nvPr>
            <p:ph type="body" idx="1"/>
          </p:nvPr>
        </p:nvSpPr>
        <p:spPr>
          <a:xfrm>
            <a:off x="426000" y="5640767"/>
            <a:ext cx="7998300" cy="798300"/>
          </a:xfrm>
          <a:prstGeom prst="rect">
            <a:avLst/>
          </a:prstGeom>
          <a:noFill/>
          <a:ln>
            <a:noFill/>
          </a:ln>
        </p:spPr>
        <p:txBody>
          <a:bodyPr spcFirstLastPara="1" wrap="square" lIns="121900" tIns="121900" rIns="121900" bIns="121900" anchor="ctr" anchorCtr="0">
            <a:normAutofit/>
          </a:bodyPr>
          <a:lstStyle>
            <a:lvl1pPr marL="457200" lvl="0" indent="-228600" algn="l">
              <a:lnSpc>
                <a:spcPct val="100000"/>
              </a:lnSpc>
              <a:spcBef>
                <a:spcPts val="0"/>
              </a:spcBef>
              <a:spcAft>
                <a:spcPts val="0"/>
              </a:spcAft>
              <a:buSzPts val="2400"/>
              <a:buNone/>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p18"/>
          <p:cNvSpPr txBox="1">
            <a:spLocks noGrp="1"/>
          </p:cNvSpPr>
          <p:nvPr>
            <p:ph type="sldNum" idx="12"/>
          </p:nvPr>
        </p:nvSpPr>
        <p:spPr>
          <a:xfrm>
            <a:off x="11320333" y="6241346"/>
            <a:ext cx="731700" cy="524700"/>
          </a:xfrm>
          <a:prstGeom prst="rect">
            <a:avLst/>
          </a:prstGeom>
          <a:noFill/>
          <a:ln>
            <a:noFill/>
          </a:ln>
        </p:spPr>
        <p:txBody>
          <a:bodyPr spcFirstLastPara="1" wrap="square" lIns="121900" tIns="121900" rIns="121900" bIns="121900" anchor="ctr" anchorCtr="0">
            <a:normAutofit/>
          </a:bodyPr>
          <a:lstStyle>
            <a:lvl1pPr marL="0" marR="0" lvl="0" indent="0" algn="r">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1pPr>
            <a:lvl2pPr marL="0" marR="0" lvl="1" indent="0" algn="r">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2pPr>
            <a:lvl3pPr marL="0" marR="0" lvl="2" indent="0" algn="r">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3pPr>
            <a:lvl4pPr marL="0" marR="0" lvl="3" indent="0" algn="r">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4pPr>
            <a:lvl5pPr marL="0" marR="0" lvl="4" indent="0" algn="r">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5pPr>
            <a:lvl6pPr marL="0" marR="0" lvl="5" indent="0" algn="r">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6pPr>
            <a:lvl7pPr marL="0" marR="0" lvl="6" indent="0" algn="r">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7pPr>
            <a:lvl8pPr marL="0" marR="0" lvl="7" indent="0" algn="r">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8pPr>
            <a:lvl9pPr marL="0" marR="0" lvl="8" indent="0" algn="r">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64"/>
        <p:cNvGrpSpPr/>
        <p:nvPr/>
      </p:nvGrpSpPr>
      <p:grpSpPr>
        <a:xfrm>
          <a:off x="0" y="0"/>
          <a:ext cx="0" cy="0"/>
          <a:chOff x="0" y="0"/>
          <a:chExt cx="0" cy="0"/>
        </a:xfrm>
      </p:grpSpPr>
      <p:pic>
        <p:nvPicPr>
          <p:cNvPr id="65" name="Google Shape;65;p14" descr="Blue text on a black background&#10;&#10;Description automatically generated"/>
          <p:cNvPicPr preferRelativeResize="0"/>
          <p:nvPr/>
        </p:nvPicPr>
        <p:blipFill rotWithShape="1">
          <a:blip r:embed="rId2">
            <a:alphaModFix/>
          </a:blip>
          <a:srcRect/>
          <a:stretch/>
        </p:blipFill>
        <p:spPr>
          <a:xfrm>
            <a:off x="0" y="6446746"/>
            <a:ext cx="1843259" cy="411254"/>
          </a:xfrm>
          <a:prstGeom prst="rect">
            <a:avLst/>
          </a:prstGeom>
          <a:noFill/>
          <a:ln>
            <a:noFill/>
          </a:ln>
        </p:spPr>
      </p:pic>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8"/>
          <p:cNvSpPr txBox="1">
            <a:spLocks noGrp="1"/>
          </p:cNvSpPr>
          <p:nvPr>
            <p:ph type="body" idx="1"/>
          </p:nvPr>
        </p:nvSpPr>
        <p:spPr>
          <a:xfrm>
            <a:off x="838200" y="1825624"/>
            <a:ext cx="10515600" cy="4530725"/>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dk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dk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8"/>
        <p:cNvGrpSpPr/>
        <p:nvPr/>
      </p:nvGrpSpPr>
      <p:grpSpPr>
        <a:xfrm>
          <a:off x="0" y="0"/>
          <a:ext cx="0" cy="0"/>
          <a:chOff x="0" y="0"/>
          <a:chExt cx="0" cy="0"/>
        </a:xfrm>
      </p:grpSpPr>
      <p:sp>
        <p:nvSpPr>
          <p:cNvPr id="59" name="Google Shape;59;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0" name="Google Shape;60;p13"/>
          <p:cNvSpPr txBox="1">
            <a:spLocks noGrp="1"/>
          </p:cNvSpPr>
          <p:nvPr>
            <p:ph type="body" idx="1"/>
          </p:nvPr>
        </p:nvSpPr>
        <p:spPr>
          <a:xfrm>
            <a:off x="838200" y="1825624"/>
            <a:ext cx="10515600" cy="4530725"/>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lt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lt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61" name="Google Shape;61;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62" name="Google Shape;62;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63" name="Google Shape;63;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u="none">
                <a:solidFill>
                  <a:schemeClr val="lt1"/>
                </a:solidFill>
                <a:latin typeface="Calibri"/>
                <a:ea typeface="Calibri"/>
                <a:cs typeface="Calibri"/>
                <a:sym typeface="Calibri"/>
              </a:defRPr>
            </a:lvl1pPr>
            <a:lvl2pPr marL="0" marR="0" lvl="1" indent="0" algn="r" rtl="0">
              <a:spcBef>
                <a:spcPts val="0"/>
              </a:spcBef>
              <a:buNone/>
              <a:defRPr sz="1200" b="0" u="none">
                <a:solidFill>
                  <a:schemeClr val="lt1"/>
                </a:solidFill>
                <a:latin typeface="Calibri"/>
                <a:ea typeface="Calibri"/>
                <a:cs typeface="Calibri"/>
                <a:sym typeface="Calibri"/>
              </a:defRPr>
            </a:lvl2pPr>
            <a:lvl3pPr marL="0" marR="0" lvl="2" indent="0" algn="r" rtl="0">
              <a:spcBef>
                <a:spcPts val="0"/>
              </a:spcBef>
              <a:buNone/>
              <a:defRPr sz="1200" b="0" u="none">
                <a:solidFill>
                  <a:schemeClr val="lt1"/>
                </a:solidFill>
                <a:latin typeface="Calibri"/>
                <a:ea typeface="Calibri"/>
                <a:cs typeface="Calibri"/>
                <a:sym typeface="Calibri"/>
              </a:defRPr>
            </a:lvl3pPr>
            <a:lvl4pPr marL="0" marR="0" lvl="3" indent="0" algn="r" rtl="0">
              <a:spcBef>
                <a:spcPts val="0"/>
              </a:spcBef>
              <a:buNone/>
              <a:defRPr sz="1200" b="0" u="none">
                <a:solidFill>
                  <a:schemeClr val="lt1"/>
                </a:solidFill>
                <a:latin typeface="Calibri"/>
                <a:ea typeface="Calibri"/>
                <a:cs typeface="Calibri"/>
                <a:sym typeface="Calibri"/>
              </a:defRPr>
            </a:lvl4pPr>
            <a:lvl5pPr marL="0" marR="0" lvl="4" indent="0" algn="r" rtl="0">
              <a:spcBef>
                <a:spcPts val="0"/>
              </a:spcBef>
              <a:buNone/>
              <a:defRPr sz="1200" b="0" u="none">
                <a:solidFill>
                  <a:schemeClr val="lt1"/>
                </a:solidFill>
                <a:latin typeface="Calibri"/>
                <a:ea typeface="Calibri"/>
                <a:cs typeface="Calibri"/>
                <a:sym typeface="Calibri"/>
              </a:defRPr>
            </a:lvl5pPr>
            <a:lvl6pPr marL="0" marR="0" lvl="5" indent="0" algn="r" rtl="0">
              <a:spcBef>
                <a:spcPts val="0"/>
              </a:spcBef>
              <a:buNone/>
              <a:defRPr sz="1200" b="0" u="none">
                <a:solidFill>
                  <a:schemeClr val="lt1"/>
                </a:solidFill>
                <a:latin typeface="Calibri"/>
                <a:ea typeface="Calibri"/>
                <a:cs typeface="Calibri"/>
                <a:sym typeface="Calibri"/>
              </a:defRPr>
            </a:lvl6pPr>
            <a:lvl7pPr marL="0" marR="0" lvl="6" indent="0" algn="r" rtl="0">
              <a:spcBef>
                <a:spcPts val="0"/>
              </a:spcBef>
              <a:buNone/>
              <a:defRPr sz="1200" b="0" u="none">
                <a:solidFill>
                  <a:schemeClr val="lt1"/>
                </a:solidFill>
                <a:latin typeface="Calibri"/>
                <a:ea typeface="Calibri"/>
                <a:cs typeface="Calibri"/>
                <a:sym typeface="Calibri"/>
              </a:defRPr>
            </a:lvl7pPr>
            <a:lvl8pPr marL="0" marR="0" lvl="7" indent="0" algn="r" rtl="0">
              <a:spcBef>
                <a:spcPts val="0"/>
              </a:spcBef>
              <a:buNone/>
              <a:defRPr sz="1200" b="0" u="none">
                <a:solidFill>
                  <a:schemeClr val="lt1"/>
                </a:solidFill>
                <a:latin typeface="Calibri"/>
                <a:ea typeface="Calibri"/>
                <a:cs typeface="Calibri"/>
                <a:sym typeface="Calibri"/>
              </a:defRPr>
            </a:lvl8pPr>
            <a:lvl9pPr marL="0" marR="0" lvl="8" indent="0" algn="r" rtl="0">
              <a:spcBef>
                <a:spcPts val="0"/>
              </a:spcBef>
              <a:buNone/>
              <a:defRPr sz="1200" b="0" u="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8" r:id="rId1"/>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jpg"/><Relationship Id="rId5" Type="http://schemas.openxmlformats.org/officeDocument/2006/relationships/image" Target="../media/image8.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hyperlink" Target="https://www.prolepsis.gr/" TargetMode="External"/><Relationship Id="rId13" Type="http://schemas.openxmlformats.org/officeDocument/2006/relationships/image" Target="../media/image16.jpg"/><Relationship Id="rId18" Type="http://schemas.openxmlformats.org/officeDocument/2006/relationships/hyperlink" Target="http://www.amsed.fr/" TargetMode="External"/><Relationship Id="rId3" Type="http://schemas.openxmlformats.org/officeDocument/2006/relationships/image" Target="../media/image11.jpg"/><Relationship Id="rId21" Type="http://schemas.openxmlformats.org/officeDocument/2006/relationships/image" Target="../media/image20.jpg"/><Relationship Id="rId7" Type="http://schemas.openxmlformats.org/officeDocument/2006/relationships/image" Target="../media/image13.jpg"/><Relationship Id="rId12" Type="http://schemas.openxmlformats.org/officeDocument/2006/relationships/hyperlink" Target="https://www.media-k.eu/" TargetMode="External"/><Relationship Id="rId17" Type="http://schemas.openxmlformats.org/officeDocument/2006/relationships/image" Target="../media/image18.png"/><Relationship Id="rId2" Type="http://schemas.openxmlformats.org/officeDocument/2006/relationships/notesSlide" Target="../notesSlides/notesSlide2.xml"/><Relationship Id="rId16" Type="http://schemas.openxmlformats.org/officeDocument/2006/relationships/image" Target="../media/image17.png"/><Relationship Id="rId20"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hyperlink" Target="http://www.coordina-oerh.com/" TargetMode="External"/><Relationship Id="rId11" Type="http://schemas.openxmlformats.org/officeDocument/2006/relationships/image" Target="../media/image15.jpg"/><Relationship Id="rId5" Type="http://schemas.openxmlformats.org/officeDocument/2006/relationships/image" Target="../media/image12.jpg"/><Relationship Id="rId15" Type="http://schemas.openxmlformats.org/officeDocument/2006/relationships/hyperlink" Target="http://www.connexions.gr/" TargetMode="External"/><Relationship Id="rId10" Type="http://schemas.openxmlformats.org/officeDocument/2006/relationships/hyperlink" Target="http://www.uv.es/" TargetMode="External"/><Relationship Id="rId19" Type="http://schemas.openxmlformats.org/officeDocument/2006/relationships/hyperlink" Target="http://www.resetcy.com/" TargetMode="External"/><Relationship Id="rId4" Type="http://schemas.openxmlformats.org/officeDocument/2006/relationships/hyperlink" Target="https://www.w-hs.de/" TargetMode="External"/><Relationship Id="rId9" Type="http://schemas.openxmlformats.org/officeDocument/2006/relationships/image" Target="../media/image14.jpg"/><Relationship Id="rId14" Type="http://schemas.openxmlformats.org/officeDocument/2006/relationships/hyperlink" Target="https://www.oxfamitalia.org/" TargetMode="External"/><Relationship Id="rId22" Type="http://schemas.openxmlformats.org/officeDocument/2006/relationships/image" Target="../media/image21.png"/></Relationships>
</file>

<file path=ppt/slides/_rels/slide3.xml.rels><?xml version="1.0" encoding="UTF-8" standalone="yes"?>
<Relationships xmlns="http://schemas.openxmlformats.org/package/2006/relationships"><Relationship Id="rId3" Type="http://schemas.openxmlformats.org/officeDocument/2006/relationships/hyperlink" Target="https://www.freepik.com/free-vector/red-dart-arrow-hitting-target-center-dartboard_28563661.htm"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22.jpg"/></Relationships>
</file>

<file path=ppt/slides/_rels/slide4.xml.rels><?xml version="1.0" encoding="UTF-8" standalone="yes"?>
<Relationships xmlns="http://schemas.openxmlformats.org/package/2006/relationships"><Relationship Id="rId3" Type="http://schemas.openxmlformats.org/officeDocument/2006/relationships/hyperlink" Target="https://fr.freepik.com/vecteurs-libre/illustration-vectorielle-developpement-social-concept-abstrait-enfants-apprennent-competences-sociales-impact-positif-communication-reussie-reussite-professionnelle-metaphore-abstraite-education_11663914.htm#fromView=search&amp;page=1&amp;position=1&amp;uuid=b362f97a-24e5-444e-84d9-36ca13ac6af9"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23.jpg"/><Relationship Id="rId4" Type="http://schemas.openxmlformats.org/officeDocument/2006/relationships/hyperlink" Target="https://support.freepik.com/s/article/Attribution-How-when-and-where?language=en_US&amp;_gl=1*r33wk9*_ga*MTQ3ODg4MTIwNi4xNzA1OTMxNDE2*_ga_QWX66025LC*MTcxMDQyMjk5Mi45LjEuMTcxMDQyMzMyOC40Ni4wLjA.*_ga_18B6QPTJPC*MTcxMDQyMjk5Mi45LjEuMTcxMDQyMzMyOS40NS4wLjA."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9.xml"/><Relationship Id="rId5" Type="http://schemas.openxmlformats.org/officeDocument/2006/relationships/image" Target="../media/image4.png"/><Relationship Id="rId4" Type="http://schemas.openxmlformats.org/officeDocument/2006/relationships/image" Target="../media/image2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1"/>
          <p:cNvSpPr txBox="1"/>
          <p:nvPr/>
        </p:nvSpPr>
        <p:spPr>
          <a:xfrm>
            <a:off x="4310344" y="3513902"/>
            <a:ext cx="7843717" cy="2015774"/>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C00000"/>
              </a:buClr>
              <a:buSzPts val="3400"/>
              <a:buFont typeface="Calibri"/>
              <a:buNone/>
            </a:pPr>
            <a:r>
              <a:rPr lang="en-US" sz="3400" b="1" i="0" u="none" strike="noStrike" cap="none">
                <a:solidFill>
                  <a:srgbClr val="C00000"/>
                </a:solidFill>
                <a:latin typeface="Calibri"/>
                <a:ea typeface="Calibri"/>
                <a:cs typeface="Calibri"/>
                <a:sym typeface="Calibri"/>
              </a:rPr>
              <a:t>Module 5 - Session de clôture </a:t>
            </a:r>
            <a:r>
              <a:rPr lang="en-US" sz="2400" b="1" i="0" u="none" strike="noStrike" cap="none">
                <a:solidFill>
                  <a:srgbClr val="C00000"/>
                </a:solidFill>
                <a:latin typeface="Calibri"/>
                <a:ea typeface="Calibri"/>
                <a:cs typeface="Calibri"/>
                <a:sym typeface="Calibri"/>
              </a:rPr>
              <a:t>(5.4)</a:t>
            </a:r>
            <a:r>
              <a:rPr lang="en-US" sz="3400" b="1" i="0" u="none" strike="noStrike" cap="none">
                <a:solidFill>
                  <a:schemeClr val="dk1"/>
                </a:solidFill>
                <a:latin typeface="Calibri"/>
                <a:ea typeface="Calibri"/>
                <a:cs typeface="Calibri"/>
                <a:sym typeface="Calibri"/>
              </a:rPr>
              <a:t/>
            </a:r>
            <a:br>
              <a:rPr lang="en-US" sz="3400" b="1" i="0" u="none" strike="noStrike" cap="none">
                <a:solidFill>
                  <a:schemeClr val="dk1"/>
                </a:solidFill>
                <a:latin typeface="Calibri"/>
                <a:ea typeface="Calibri"/>
                <a:cs typeface="Calibri"/>
                <a:sym typeface="Calibri"/>
              </a:rPr>
            </a:br>
            <a:r>
              <a:rPr lang="en-US" sz="4000" b="1" i="0" u="none" strike="noStrike" cap="none">
                <a:solidFill>
                  <a:schemeClr val="dk1"/>
                </a:solidFill>
                <a:latin typeface="Calibri"/>
                <a:ea typeface="Calibri"/>
                <a:cs typeface="Calibri"/>
                <a:sym typeface="Calibri"/>
              </a:rPr>
              <a:t>Applications de santé pour les addictions et l'usage de substances</a:t>
            </a:r>
            <a:endParaRPr sz="3400" b="1" i="0" u="none" strike="noStrike" cap="none">
              <a:solidFill>
                <a:schemeClr val="dk1"/>
              </a:solidFill>
              <a:latin typeface="Calibri"/>
              <a:ea typeface="Calibri"/>
              <a:cs typeface="Calibri"/>
              <a:sym typeface="Calibri"/>
            </a:endParaRPr>
          </a:p>
        </p:txBody>
      </p:sp>
      <p:sp>
        <p:nvSpPr>
          <p:cNvPr id="72" name="Google Shape;72;p1"/>
          <p:cNvSpPr/>
          <p:nvPr/>
        </p:nvSpPr>
        <p:spPr>
          <a:xfrm>
            <a:off x="-2" y="671930"/>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1</a:t>
            </a:r>
            <a:endParaRPr sz="2400" b="0" i="0" u="none" strike="noStrike" cap="none">
              <a:solidFill>
                <a:srgbClr val="F2F2F2"/>
              </a:solidFill>
              <a:latin typeface="Calibri"/>
              <a:ea typeface="Calibri"/>
              <a:cs typeface="Calibri"/>
              <a:sym typeface="Calibri"/>
            </a:endParaRPr>
          </a:p>
        </p:txBody>
      </p:sp>
      <p:sp>
        <p:nvSpPr>
          <p:cNvPr id="73" name="Google Shape;73;p1"/>
          <p:cNvSpPr/>
          <p:nvPr/>
        </p:nvSpPr>
        <p:spPr>
          <a:xfrm>
            <a:off x="2609" y="1507751"/>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2</a:t>
            </a:r>
            <a:endParaRPr sz="2400" b="0" i="0" u="none" strike="noStrike" cap="none">
              <a:solidFill>
                <a:srgbClr val="F2F2F2"/>
              </a:solidFill>
              <a:latin typeface="Calibri"/>
              <a:ea typeface="Calibri"/>
              <a:cs typeface="Calibri"/>
              <a:sym typeface="Calibri"/>
            </a:endParaRPr>
          </a:p>
        </p:txBody>
      </p:sp>
      <p:sp>
        <p:nvSpPr>
          <p:cNvPr id="74" name="Google Shape;74;p1"/>
          <p:cNvSpPr/>
          <p:nvPr/>
        </p:nvSpPr>
        <p:spPr>
          <a:xfrm>
            <a:off x="-56" y="2302518"/>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3</a:t>
            </a:r>
            <a:endParaRPr sz="2400" b="0" i="0" u="none" strike="noStrike" cap="none">
              <a:solidFill>
                <a:srgbClr val="F2F2F2"/>
              </a:solidFill>
              <a:latin typeface="Calibri"/>
              <a:ea typeface="Calibri"/>
              <a:cs typeface="Calibri"/>
              <a:sym typeface="Calibri"/>
            </a:endParaRPr>
          </a:p>
        </p:txBody>
      </p:sp>
      <p:sp>
        <p:nvSpPr>
          <p:cNvPr id="75" name="Google Shape;75;p1"/>
          <p:cNvSpPr/>
          <p:nvPr/>
        </p:nvSpPr>
        <p:spPr>
          <a:xfrm>
            <a:off x="-2" y="3170974"/>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4</a:t>
            </a:r>
            <a:endParaRPr sz="2400" b="0" i="0" u="none" strike="noStrike" cap="none">
              <a:solidFill>
                <a:srgbClr val="F2F2F2"/>
              </a:solidFill>
              <a:latin typeface="Calibri"/>
              <a:ea typeface="Calibri"/>
              <a:cs typeface="Calibri"/>
              <a:sym typeface="Calibri"/>
            </a:endParaRPr>
          </a:p>
        </p:txBody>
      </p:sp>
      <p:sp>
        <p:nvSpPr>
          <p:cNvPr id="76" name="Google Shape;76;p1"/>
          <p:cNvSpPr/>
          <p:nvPr/>
        </p:nvSpPr>
        <p:spPr>
          <a:xfrm>
            <a:off x="1655" y="4036937"/>
            <a:ext cx="722376" cy="868136"/>
          </a:xfrm>
          <a:prstGeom prst="rect">
            <a:avLst/>
          </a:prstGeom>
          <a:solidFill>
            <a:srgbClr val="C00000"/>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i="0" u="none" strike="noStrike" cap="none">
                <a:solidFill>
                  <a:schemeClr val="lt1"/>
                </a:solidFill>
                <a:latin typeface="Calibri"/>
                <a:ea typeface="Calibri"/>
                <a:cs typeface="Calibri"/>
                <a:sym typeface="Calibri"/>
              </a:rPr>
              <a:t>5</a:t>
            </a:r>
            <a:endParaRPr sz="2400" b="1" i="0" u="none" strike="noStrike" cap="none">
              <a:solidFill>
                <a:schemeClr val="lt1"/>
              </a:solidFill>
              <a:latin typeface="Calibri"/>
              <a:ea typeface="Calibri"/>
              <a:cs typeface="Calibri"/>
              <a:sym typeface="Calibri"/>
            </a:endParaRPr>
          </a:p>
        </p:txBody>
      </p:sp>
      <p:pic>
        <p:nvPicPr>
          <p:cNvPr id="77" name="Google Shape;77;p1" descr="Εικόνα που περιέχει κείμενο, γραμματοσειρά, λογότυπο, γραφικά&#10;&#10;Περιγραφή που δημιουργήθηκε αυτόματα"/>
          <p:cNvPicPr preferRelativeResize="0"/>
          <p:nvPr/>
        </p:nvPicPr>
        <p:blipFill rotWithShape="1">
          <a:blip r:embed="rId3">
            <a:alphaModFix/>
          </a:blip>
          <a:srcRect l="19107"/>
          <a:stretch/>
        </p:blipFill>
        <p:spPr>
          <a:xfrm>
            <a:off x="4310344" y="1134849"/>
            <a:ext cx="6563496" cy="2084244"/>
          </a:xfrm>
          <a:prstGeom prst="rect">
            <a:avLst/>
          </a:prstGeom>
          <a:noFill/>
          <a:ln>
            <a:noFill/>
          </a:ln>
        </p:spPr>
      </p:pic>
      <p:sp>
        <p:nvSpPr>
          <p:cNvPr id="78" name="Google Shape;78;p1"/>
          <p:cNvSpPr txBox="1"/>
          <p:nvPr/>
        </p:nvSpPr>
        <p:spPr>
          <a:xfrm>
            <a:off x="4863323" y="2899483"/>
            <a:ext cx="6094902" cy="3693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800" b="0" i="0" u="none" strike="noStrike" cap="none">
                <a:solidFill>
                  <a:srgbClr val="ABC7F1"/>
                </a:solidFill>
                <a:latin typeface="Calibri"/>
                <a:ea typeface="Calibri"/>
                <a:cs typeface="Calibri"/>
                <a:sym typeface="Calibri"/>
              </a:rPr>
              <a:t>https://apps4health.eu/</a:t>
            </a:r>
            <a:endParaRPr/>
          </a:p>
        </p:txBody>
      </p:sp>
      <p:pic>
        <p:nvPicPr>
          <p:cNvPr id="79" name="Google Shape;79;p1"/>
          <p:cNvPicPr preferRelativeResize="0"/>
          <p:nvPr/>
        </p:nvPicPr>
        <p:blipFill rotWithShape="1">
          <a:blip r:embed="rId4">
            <a:alphaModFix/>
          </a:blip>
          <a:srcRect/>
          <a:stretch/>
        </p:blipFill>
        <p:spPr>
          <a:xfrm>
            <a:off x="-8249" y="5991490"/>
            <a:ext cx="12191695" cy="869554"/>
          </a:xfrm>
          <a:prstGeom prst="rect">
            <a:avLst/>
          </a:prstGeom>
          <a:noFill/>
          <a:ln>
            <a:noFill/>
          </a:ln>
        </p:spPr>
      </p:pic>
      <p:pic>
        <p:nvPicPr>
          <p:cNvPr id="80" name="Google Shape;80;p1"/>
          <p:cNvPicPr preferRelativeResize="0"/>
          <p:nvPr/>
        </p:nvPicPr>
        <p:blipFill rotWithShape="1">
          <a:blip r:embed="rId5">
            <a:alphaModFix/>
          </a:blip>
          <a:srcRect/>
          <a:stretch/>
        </p:blipFill>
        <p:spPr>
          <a:xfrm>
            <a:off x="10748048" y="6336215"/>
            <a:ext cx="1406013" cy="492105"/>
          </a:xfrm>
          <a:prstGeom prst="rect">
            <a:avLst/>
          </a:prstGeom>
          <a:noFill/>
          <a:ln>
            <a:noFill/>
          </a:ln>
        </p:spPr>
      </p:pic>
      <p:sp>
        <p:nvSpPr>
          <p:cNvPr id="81" name="Google Shape;81;p1"/>
          <p:cNvSpPr/>
          <p:nvPr/>
        </p:nvSpPr>
        <p:spPr>
          <a:xfrm>
            <a:off x="510" y="4903744"/>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6</a:t>
            </a:r>
            <a:endParaRPr sz="2400" b="0" i="0" u="none" strike="noStrike" cap="none">
              <a:solidFill>
                <a:srgbClr val="F2F2F2"/>
              </a:solidFill>
              <a:latin typeface="Calibri"/>
              <a:ea typeface="Calibri"/>
              <a:cs typeface="Calibri"/>
              <a:sym typeface="Calibri"/>
            </a:endParaRPr>
          </a:p>
        </p:txBody>
      </p:sp>
      <p:pic>
        <p:nvPicPr>
          <p:cNvPr id="82" name="Google Shape;82;p1"/>
          <p:cNvPicPr preferRelativeResize="0"/>
          <p:nvPr/>
        </p:nvPicPr>
        <p:blipFill rotWithShape="1">
          <a:blip r:embed="rId4">
            <a:alphaModFix/>
          </a:blip>
          <a:srcRect b="59835"/>
          <a:stretch/>
        </p:blipFill>
        <p:spPr>
          <a:xfrm rot="10800000">
            <a:off x="-8250" y="-4107"/>
            <a:ext cx="12191695" cy="349261"/>
          </a:xfrm>
          <a:prstGeom prst="rect">
            <a:avLst/>
          </a:prstGeom>
          <a:noFill/>
          <a:ln>
            <a:noFill/>
          </a:ln>
        </p:spPr>
      </p:pic>
      <p:pic>
        <p:nvPicPr>
          <p:cNvPr id="83" name="Google Shape;83;p1" descr="Εικόνα που περιέχει clipart, σύμβολο, καρτούν, λογότυπο&#10;&#10;Περιγραφή που δημιουργήθηκε αυτόματα"/>
          <p:cNvPicPr preferRelativeResize="0"/>
          <p:nvPr/>
        </p:nvPicPr>
        <p:blipFill rotWithShape="1">
          <a:blip r:embed="rId6">
            <a:alphaModFix/>
          </a:blip>
          <a:srcRect/>
          <a:stretch/>
        </p:blipFill>
        <p:spPr>
          <a:xfrm>
            <a:off x="1996896" y="1576370"/>
            <a:ext cx="1880187" cy="3365007"/>
          </a:xfrm>
          <a:prstGeom prst="rect">
            <a:avLst/>
          </a:prstGeom>
          <a:noFill/>
          <a:ln>
            <a:noFill/>
          </a:ln>
        </p:spPr>
      </p:pic>
      <p:sp>
        <p:nvSpPr>
          <p:cNvPr id="84" name="Google Shape;84;p1"/>
          <p:cNvSpPr/>
          <p:nvPr/>
        </p:nvSpPr>
        <p:spPr>
          <a:xfrm>
            <a:off x="728869" y="1172199"/>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7</a:t>
            </a:r>
            <a:endParaRPr sz="2400" b="0" i="0" u="none" strike="noStrike" cap="none">
              <a:solidFill>
                <a:srgbClr val="F2F2F2"/>
              </a:solidFill>
              <a:latin typeface="Calibri"/>
              <a:ea typeface="Calibri"/>
              <a:cs typeface="Calibri"/>
              <a:sym typeface="Calibri"/>
            </a:endParaRPr>
          </a:p>
        </p:txBody>
      </p:sp>
      <p:sp>
        <p:nvSpPr>
          <p:cNvPr id="85" name="Google Shape;85;p1"/>
          <p:cNvSpPr/>
          <p:nvPr/>
        </p:nvSpPr>
        <p:spPr>
          <a:xfrm>
            <a:off x="721541" y="2008020"/>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8</a:t>
            </a:r>
            <a:endParaRPr sz="2400" b="0" i="0" u="none" strike="noStrike" cap="none">
              <a:solidFill>
                <a:srgbClr val="F2F2F2"/>
              </a:solidFill>
              <a:latin typeface="Calibri"/>
              <a:ea typeface="Calibri"/>
              <a:cs typeface="Calibri"/>
              <a:sym typeface="Calibri"/>
            </a:endParaRPr>
          </a:p>
        </p:txBody>
      </p:sp>
      <p:sp>
        <p:nvSpPr>
          <p:cNvPr id="86" name="Google Shape;86;p1"/>
          <p:cNvSpPr/>
          <p:nvPr/>
        </p:nvSpPr>
        <p:spPr>
          <a:xfrm>
            <a:off x="728815" y="2802787"/>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9</a:t>
            </a:r>
            <a:endParaRPr sz="2400" b="0" i="0" u="none" strike="noStrike" cap="none">
              <a:solidFill>
                <a:srgbClr val="F2F2F2"/>
              </a:solidFill>
              <a:latin typeface="Calibri"/>
              <a:ea typeface="Calibri"/>
              <a:cs typeface="Calibri"/>
              <a:sym typeface="Calibri"/>
            </a:endParaRPr>
          </a:p>
        </p:txBody>
      </p:sp>
      <p:sp>
        <p:nvSpPr>
          <p:cNvPr id="87" name="Google Shape;87;p1"/>
          <p:cNvSpPr/>
          <p:nvPr/>
        </p:nvSpPr>
        <p:spPr>
          <a:xfrm>
            <a:off x="728869" y="3671243"/>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10</a:t>
            </a:r>
            <a:endParaRPr sz="2400" b="0" i="0" u="none" strike="noStrike" cap="none">
              <a:solidFill>
                <a:srgbClr val="F2F2F2"/>
              </a:solidFill>
              <a:latin typeface="Calibri"/>
              <a:ea typeface="Calibri"/>
              <a:cs typeface="Calibri"/>
              <a:sym typeface="Calibri"/>
            </a:endParaRPr>
          </a:p>
        </p:txBody>
      </p:sp>
      <p:sp>
        <p:nvSpPr>
          <p:cNvPr id="88" name="Google Shape;88;p1"/>
          <p:cNvSpPr/>
          <p:nvPr/>
        </p:nvSpPr>
        <p:spPr>
          <a:xfrm>
            <a:off x="730526" y="4537206"/>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11</a:t>
            </a:r>
            <a:endParaRPr sz="2400" b="0" i="0" u="none" strike="noStrike" cap="none">
              <a:solidFill>
                <a:srgbClr val="F2F2F2"/>
              </a:solidFill>
              <a:latin typeface="Calibri"/>
              <a:ea typeface="Calibri"/>
              <a:cs typeface="Calibri"/>
              <a:sym typeface="Calibri"/>
            </a:endParaRPr>
          </a:p>
        </p:txBody>
      </p:sp>
      <p:sp>
        <p:nvSpPr>
          <p:cNvPr id="89" name="Google Shape;89;p1"/>
          <p:cNvSpPr/>
          <p:nvPr/>
        </p:nvSpPr>
        <p:spPr>
          <a:xfrm>
            <a:off x="2425150" y="6376653"/>
            <a:ext cx="8293082" cy="63242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1000" b="0" i="0" u="none" strike="noStrike" cap="none">
                <a:solidFill>
                  <a:srgbClr val="DDEAF6"/>
                </a:solidFill>
                <a:latin typeface="Calibri"/>
                <a:ea typeface="Calibri"/>
                <a:cs typeface="Calibri"/>
                <a:sym typeface="Calibri"/>
              </a:rPr>
              <a:t>Financé par l'Union européenne. Les points de vue et opinions exprimés n'engagent que leurs auteurs et ne reflètent pas nécessairement ceux de l'Union européenne ou de l'Agence exécutive européenne pour l'éducation et la culture (EACEA). Ni l'Union européenne ni l'EACEA ne peuvent en être tenues pour responsables.</a:t>
            </a:r>
            <a:endParaRPr sz="1000" b="0" i="0" u="none" strike="noStrike" cap="none">
              <a:solidFill>
                <a:srgbClr val="DDEAF6"/>
              </a:solidFill>
              <a:latin typeface="Calibri"/>
              <a:ea typeface="Calibri"/>
              <a:cs typeface="Calibri"/>
              <a:sym typeface="Calibri"/>
            </a:endParaRPr>
          </a:p>
        </p:txBody>
      </p:sp>
      <p:pic>
        <p:nvPicPr>
          <p:cNvPr id="90" name="Google Shape;90;p1"/>
          <p:cNvPicPr preferRelativeResize="0"/>
          <p:nvPr/>
        </p:nvPicPr>
        <p:blipFill>
          <a:blip r:embed="rId7"/>
          <a:srcRect/>
          <a:stretch/>
        </p:blipFill>
        <p:spPr>
          <a:xfrm>
            <a:off x="19458" y="6414599"/>
            <a:ext cx="1938951" cy="436098"/>
          </a:xfrm>
          <a:prstGeom prst="rect">
            <a:avLst/>
          </a:prstGeom>
          <a:noFill/>
          <a:ln>
            <a:noFill/>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
          <p:cNvSpPr txBox="1">
            <a:spLocks noGrp="1"/>
          </p:cNvSpPr>
          <p:nvPr>
            <p:ph type="title"/>
          </p:nvPr>
        </p:nvSpPr>
        <p:spPr>
          <a:xfrm>
            <a:off x="1181100" y="109025"/>
            <a:ext cx="105156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03864"/>
              </a:buClr>
              <a:buSzPts val="4800"/>
              <a:buFont typeface="Calibri"/>
              <a:buNone/>
            </a:pPr>
            <a:r>
              <a:rPr lang="en-US" sz="4800" b="1">
                <a:solidFill>
                  <a:srgbClr val="203864"/>
                </a:solidFill>
                <a:latin typeface="Calibri"/>
                <a:ea typeface="Calibri"/>
                <a:cs typeface="Calibri"/>
                <a:sym typeface="Calibri"/>
              </a:rPr>
              <a:t>Partenaires</a:t>
            </a:r>
            <a:endParaRPr sz="4800" b="1">
              <a:solidFill>
                <a:srgbClr val="203864"/>
              </a:solidFill>
              <a:latin typeface="Calibri"/>
              <a:ea typeface="Calibri"/>
              <a:cs typeface="Calibri"/>
              <a:sym typeface="Calibri"/>
            </a:endParaRPr>
          </a:p>
        </p:txBody>
      </p:sp>
      <p:grpSp>
        <p:nvGrpSpPr>
          <p:cNvPr id="97" name="Google Shape;97;p2"/>
          <p:cNvGrpSpPr/>
          <p:nvPr/>
        </p:nvGrpSpPr>
        <p:grpSpPr>
          <a:xfrm>
            <a:off x="6606686" y="1812884"/>
            <a:ext cx="6096000" cy="1677637"/>
            <a:chOff x="-1066801" y="1523553"/>
            <a:chExt cx="6096000" cy="1677637"/>
          </a:xfrm>
        </p:grpSpPr>
        <p:pic>
          <p:nvPicPr>
            <p:cNvPr id="98" name="Google Shape;98;p2"/>
            <p:cNvPicPr preferRelativeResize="0"/>
            <p:nvPr/>
          </p:nvPicPr>
          <p:blipFill rotWithShape="1">
            <a:blip r:embed="rId3">
              <a:alphaModFix/>
            </a:blip>
            <a:srcRect/>
            <a:stretch/>
          </p:blipFill>
          <p:spPr>
            <a:xfrm>
              <a:off x="1256678" y="1523553"/>
              <a:ext cx="1449043" cy="997191"/>
            </a:xfrm>
            <a:prstGeom prst="rect">
              <a:avLst/>
            </a:prstGeom>
            <a:noFill/>
            <a:ln>
              <a:noFill/>
            </a:ln>
          </p:spPr>
        </p:pic>
        <p:sp>
          <p:nvSpPr>
            <p:cNvPr id="99" name="Google Shape;99;p2"/>
            <p:cNvSpPr txBox="1"/>
            <p:nvPr/>
          </p:nvSpPr>
          <p:spPr>
            <a:xfrm>
              <a:off x="-1066801" y="2462526"/>
              <a:ext cx="6096000" cy="7386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50" b="0" i="0" u="none" strike="noStrike" cap="none">
                  <a:solidFill>
                    <a:srgbClr val="203864"/>
                  </a:solidFill>
                  <a:latin typeface="Roboto"/>
                  <a:ea typeface="Roboto"/>
                  <a:cs typeface="Roboto"/>
                  <a:sym typeface="Roboto"/>
                </a:rPr>
                <a:t>WESTFALISCHE </a:t>
              </a:r>
              <a:r>
                <a:rPr lang="en-US" sz="1000" b="0" i="0" u="none" strike="noStrike" cap="none">
                  <a:solidFill>
                    <a:srgbClr val="203864"/>
                  </a:solidFill>
                  <a:latin typeface="Roboto"/>
                  <a:ea typeface="Roboto"/>
                  <a:cs typeface="Roboto"/>
                  <a:sym typeface="Roboto"/>
                </a:rPr>
                <a:t>HOCHSCHULE </a:t>
              </a:r>
              <a:r>
                <a:rPr lang="en-US" sz="1050" b="0" i="0" u="none" strike="noStrike" cap="none">
                  <a:solidFill>
                    <a:srgbClr val="203864"/>
                  </a:solidFill>
                  <a:latin typeface="Roboto"/>
                  <a:ea typeface="Roboto"/>
                  <a:cs typeface="Roboto"/>
                  <a:sym typeface="Roboto"/>
                </a:rPr>
                <a:t>GELSENKIRCHEN,</a:t>
              </a:r>
              <a:br>
                <a:rPr lang="en-US" sz="1050" b="0" i="0" u="none" strike="noStrike" cap="none">
                  <a:solidFill>
                    <a:srgbClr val="203864"/>
                  </a:solidFill>
                  <a:latin typeface="Roboto"/>
                  <a:ea typeface="Roboto"/>
                  <a:cs typeface="Roboto"/>
                  <a:sym typeface="Roboto"/>
                </a:rPr>
              </a:br>
              <a:r>
                <a:rPr lang="en-US" sz="1050" b="0" i="0" u="none" strike="noStrike" cap="none">
                  <a:solidFill>
                    <a:srgbClr val="203864"/>
                  </a:solidFill>
                  <a:latin typeface="Roboto"/>
                  <a:ea typeface="Roboto"/>
                  <a:cs typeface="Roboto"/>
                  <a:sym typeface="Roboto"/>
                </a:rPr>
                <a:t>BOCHOLT, RECKLINGHAUSEN</a:t>
              </a:r>
              <a:endParaRPr/>
            </a:p>
            <a:p>
              <a:pPr marL="0" marR="0" lvl="0" indent="0" algn="ctr" rtl="0">
                <a:spcBef>
                  <a:spcPts val="0"/>
                </a:spcBef>
                <a:spcAft>
                  <a:spcPts val="0"/>
                </a:spcAft>
                <a:buNone/>
              </a:pPr>
              <a:r>
                <a:rPr lang="en-US" sz="1050" b="0" i="0" u="none" strike="noStrike" cap="none">
                  <a:solidFill>
                    <a:srgbClr val="414042"/>
                  </a:solidFill>
                  <a:latin typeface="Roboto"/>
                  <a:ea typeface="Roboto"/>
                  <a:cs typeface="Roboto"/>
                  <a:sym typeface="Roboto"/>
                </a:rPr>
                <a:t>GELSENKIRCHEN, ALLEMAGNE</a:t>
              </a:r>
              <a:endParaRPr/>
            </a:p>
            <a:p>
              <a:pPr marL="0" marR="0" lvl="0" indent="0" algn="ctr" rtl="0">
                <a:spcBef>
                  <a:spcPts val="0"/>
                </a:spcBef>
                <a:spcAft>
                  <a:spcPts val="0"/>
                </a:spcAft>
                <a:buNone/>
              </a:pPr>
              <a:r>
                <a:rPr lang="en-US" sz="1050" b="0" i="0" u="sng" strike="noStrike" cap="none">
                  <a:solidFill>
                    <a:srgbClr val="D71920"/>
                  </a:solidFill>
                  <a:latin typeface="Roboto"/>
                  <a:ea typeface="Roboto"/>
                  <a:cs typeface="Roboto"/>
                  <a:sym typeface="Roboto"/>
                  <a:hlinkClick r:id="rId4">
                    <a:extLst>
                      <a:ext uri="{A12FA001-AC4F-418D-AE19-62706E023703}">
                        <ahyp:hlinkClr xmlns="" xmlns:ahyp="http://schemas.microsoft.com/office/drawing/2018/hyperlinkcolor" val="tx"/>
                      </a:ext>
                    </a:extLst>
                  </a:hlinkClick>
                </a:rPr>
                <a:t>www.w-hs.de</a:t>
              </a:r>
              <a:endParaRPr sz="1050" b="0" i="0" u="none" strike="noStrike" cap="none">
                <a:solidFill>
                  <a:srgbClr val="414042"/>
                </a:solidFill>
                <a:latin typeface="Roboto"/>
                <a:ea typeface="Roboto"/>
                <a:cs typeface="Roboto"/>
                <a:sym typeface="Roboto"/>
              </a:endParaRPr>
            </a:p>
          </p:txBody>
        </p:sp>
      </p:grpSp>
      <p:grpSp>
        <p:nvGrpSpPr>
          <p:cNvPr id="100" name="Google Shape;100;p2"/>
          <p:cNvGrpSpPr/>
          <p:nvPr/>
        </p:nvGrpSpPr>
        <p:grpSpPr>
          <a:xfrm>
            <a:off x="3483817" y="4504058"/>
            <a:ext cx="6629400" cy="1738414"/>
            <a:chOff x="2579204" y="1882706"/>
            <a:chExt cx="6629400" cy="1738414"/>
          </a:xfrm>
        </p:grpSpPr>
        <p:pic>
          <p:nvPicPr>
            <p:cNvPr id="101" name="Google Shape;101;p2"/>
            <p:cNvPicPr preferRelativeResize="0"/>
            <p:nvPr/>
          </p:nvPicPr>
          <p:blipFill rotWithShape="1">
            <a:blip r:embed="rId5">
              <a:alphaModFix/>
            </a:blip>
            <a:srcRect/>
            <a:stretch/>
          </p:blipFill>
          <p:spPr>
            <a:xfrm>
              <a:off x="4627079" y="1882706"/>
              <a:ext cx="2533650" cy="1047750"/>
            </a:xfrm>
            <a:prstGeom prst="rect">
              <a:avLst/>
            </a:prstGeom>
            <a:noFill/>
            <a:ln>
              <a:noFill/>
            </a:ln>
          </p:spPr>
        </p:pic>
        <p:sp>
          <p:nvSpPr>
            <p:cNvPr id="102" name="Google Shape;102;p2"/>
            <p:cNvSpPr txBox="1"/>
            <p:nvPr/>
          </p:nvSpPr>
          <p:spPr>
            <a:xfrm>
              <a:off x="2579204" y="2913234"/>
              <a:ext cx="6629400"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COORDINA ORGANIZACIÓN DE EMPRESAS Y</a:t>
              </a:r>
              <a:br>
                <a:rPr lang="en-US" sz="1000" b="0" i="0" u="none" strike="noStrike" cap="none">
                  <a:solidFill>
                    <a:srgbClr val="203864"/>
                  </a:solidFill>
                  <a:latin typeface="Roboto"/>
                  <a:ea typeface="Roboto"/>
                  <a:cs typeface="Roboto"/>
                  <a:sym typeface="Roboto"/>
                </a:rPr>
              </a:br>
              <a:r>
                <a:rPr lang="en-US" sz="1000" b="0" i="0" u="none" strike="noStrike" cap="none">
                  <a:solidFill>
                    <a:srgbClr val="203864"/>
                  </a:solidFill>
                  <a:latin typeface="Roboto"/>
                  <a:ea typeface="Roboto"/>
                  <a:cs typeface="Roboto"/>
                  <a:sym typeface="Roboto"/>
                </a:rPr>
                <a:t>RECURSOS HUMANOS, S.L.</a:t>
              </a:r>
              <a:endParaRPr/>
            </a:p>
            <a:p>
              <a:pPr marL="0" marR="0" lvl="0" indent="0" algn="ctr" rtl="0">
                <a:spcBef>
                  <a:spcPts val="0"/>
                </a:spcBef>
                <a:spcAft>
                  <a:spcPts val="0"/>
                </a:spcAft>
                <a:buNone/>
              </a:pPr>
              <a:r>
                <a:rPr lang="en-US" sz="1000" b="0" i="0" u="none" strike="noStrike" cap="none">
                  <a:solidFill>
                    <a:srgbClr val="414042"/>
                  </a:solidFill>
                  <a:latin typeface="Roboto"/>
                  <a:ea typeface="Roboto"/>
                  <a:cs typeface="Roboto"/>
                  <a:sym typeface="Roboto"/>
                </a:rPr>
                <a:t>VALENCIA, ESPAGNE</a:t>
              </a:r>
              <a:endParaRPr/>
            </a:p>
            <a:p>
              <a:pPr marL="0" marR="0" lvl="0" indent="0" algn="ctr" rtl="0">
                <a:spcBef>
                  <a:spcPts val="0"/>
                </a:spcBef>
                <a:spcAft>
                  <a:spcPts val="0"/>
                </a:spcAft>
                <a:buNone/>
              </a:pPr>
              <a:r>
                <a:rPr lang="en-US" sz="1000" b="0" i="0" u="sng" strike="noStrike" cap="none">
                  <a:solidFill>
                    <a:srgbClr val="D71920"/>
                  </a:solidFill>
                  <a:latin typeface="Roboto"/>
                  <a:ea typeface="Roboto"/>
                  <a:cs typeface="Roboto"/>
                  <a:sym typeface="Roboto"/>
                  <a:hlinkClick r:id="rId6">
                    <a:extLst>
                      <a:ext uri="{A12FA001-AC4F-418D-AE19-62706E023703}">
                        <ahyp:hlinkClr xmlns="" xmlns:ahyp="http://schemas.microsoft.com/office/drawing/2018/hyperlinkcolor" val="tx"/>
                      </a:ext>
                    </a:extLst>
                  </a:hlinkClick>
                </a:rPr>
                <a:t>coordina-oerh.com</a:t>
              </a:r>
              <a:endParaRPr sz="1000" b="0" i="0" u="none" strike="noStrike" cap="none">
                <a:solidFill>
                  <a:srgbClr val="414042"/>
                </a:solidFill>
                <a:latin typeface="Roboto"/>
                <a:ea typeface="Roboto"/>
                <a:cs typeface="Roboto"/>
                <a:sym typeface="Roboto"/>
              </a:endParaRPr>
            </a:p>
          </p:txBody>
        </p:sp>
      </p:grpSp>
      <p:grpSp>
        <p:nvGrpSpPr>
          <p:cNvPr id="103" name="Google Shape;103;p2"/>
          <p:cNvGrpSpPr/>
          <p:nvPr/>
        </p:nvGrpSpPr>
        <p:grpSpPr>
          <a:xfrm>
            <a:off x="3020318" y="1776505"/>
            <a:ext cx="6634368" cy="1584248"/>
            <a:chOff x="6639106" y="2919412"/>
            <a:chExt cx="6634368" cy="1584248"/>
          </a:xfrm>
        </p:grpSpPr>
        <p:pic>
          <p:nvPicPr>
            <p:cNvPr id="104" name="Google Shape;104;p2"/>
            <p:cNvPicPr preferRelativeResize="0"/>
            <p:nvPr/>
          </p:nvPicPr>
          <p:blipFill rotWithShape="1">
            <a:blip r:embed="rId7">
              <a:alphaModFix/>
            </a:blip>
            <a:srcRect/>
            <a:stretch/>
          </p:blipFill>
          <p:spPr>
            <a:xfrm>
              <a:off x="8684703" y="2919412"/>
              <a:ext cx="2543175" cy="1047750"/>
            </a:xfrm>
            <a:prstGeom prst="rect">
              <a:avLst/>
            </a:prstGeom>
            <a:noFill/>
            <a:ln>
              <a:noFill/>
            </a:ln>
          </p:spPr>
        </p:pic>
        <p:sp>
          <p:nvSpPr>
            <p:cNvPr id="105" name="Google Shape;105;p2"/>
            <p:cNvSpPr txBox="1"/>
            <p:nvPr/>
          </p:nvSpPr>
          <p:spPr>
            <a:xfrm>
              <a:off x="6639106" y="3949662"/>
              <a:ext cx="6634368"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PROLEPSIS</a:t>
              </a:r>
              <a:endParaRPr/>
            </a:p>
            <a:p>
              <a:pPr marL="0" marR="0" lvl="0" indent="0" algn="ctr" rtl="0">
                <a:spcBef>
                  <a:spcPts val="0"/>
                </a:spcBef>
                <a:spcAft>
                  <a:spcPts val="0"/>
                </a:spcAft>
                <a:buNone/>
              </a:pPr>
              <a:r>
                <a:rPr lang="en-US" sz="1000" b="0" i="0" u="none" strike="noStrike" cap="none">
                  <a:solidFill>
                    <a:srgbClr val="666666"/>
                  </a:solidFill>
                  <a:latin typeface="Roboto"/>
                  <a:ea typeface="Roboto"/>
                  <a:cs typeface="Roboto"/>
                  <a:sym typeface="Roboto"/>
                </a:rPr>
                <a:t>ATHENES, GRECE</a:t>
              </a:r>
              <a:br>
                <a:rPr lang="en-US" sz="1000" b="0" i="0" u="none" strike="noStrike" cap="none">
                  <a:solidFill>
                    <a:srgbClr val="666666"/>
                  </a:solidFill>
                  <a:latin typeface="Roboto"/>
                  <a:ea typeface="Roboto"/>
                  <a:cs typeface="Roboto"/>
                  <a:sym typeface="Roboto"/>
                </a:rPr>
              </a:br>
              <a:r>
                <a:rPr lang="en-US" sz="1000" b="0" i="0" u="sng" strike="noStrike" cap="none">
                  <a:solidFill>
                    <a:srgbClr val="D71920"/>
                  </a:solidFill>
                  <a:latin typeface="Roboto"/>
                  <a:ea typeface="Roboto"/>
                  <a:cs typeface="Roboto"/>
                  <a:sym typeface="Roboto"/>
                  <a:hlinkClick r:id="rId8">
                    <a:extLst>
                      <a:ext uri="{A12FA001-AC4F-418D-AE19-62706E023703}">
                        <ahyp:hlinkClr xmlns="" xmlns:ahyp="http://schemas.microsoft.com/office/drawing/2018/hyperlinkcolor" val="tx"/>
                      </a:ext>
                    </a:extLst>
                  </a:hlinkClick>
                </a:rPr>
                <a:t>www.prolepsis.gr</a:t>
              </a:r>
              <a:endParaRPr sz="1000" b="0" i="0" u="none" strike="noStrike" cap="none">
                <a:solidFill>
                  <a:srgbClr val="666666"/>
                </a:solidFill>
                <a:latin typeface="Roboto"/>
                <a:ea typeface="Roboto"/>
                <a:cs typeface="Roboto"/>
                <a:sym typeface="Roboto"/>
              </a:endParaRPr>
            </a:p>
          </p:txBody>
        </p:sp>
      </p:grpSp>
      <p:grpSp>
        <p:nvGrpSpPr>
          <p:cNvPr id="106" name="Google Shape;106;p2"/>
          <p:cNvGrpSpPr/>
          <p:nvPr/>
        </p:nvGrpSpPr>
        <p:grpSpPr>
          <a:xfrm>
            <a:off x="-1974174" y="1729933"/>
            <a:ext cx="6952420" cy="1601615"/>
            <a:chOff x="-1240501" y="3160643"/>
            <a:chExt cx="6952420" cy="1601615"/>
          </a:xfrm>
        </p:grpSpPr>
        <p:pic>
          <p:nvPicPr>
            <p:cNvPr id="107" name="Google Shape;107;p2"/>
            <p:cNvPicPr preferRelativeResize="0"/>
            <p:nvPr/>
          </p:nvPicPr>
          <p:blipFill rotWithShape="1">
            <a:blip r:embed="rId9">
              <a:alphaModFix/>
            </a:blip>
            <a:srcRect/>
            <a:stretch/>
          </p:blipFill>
          <p:spPr>
            <a:xfrm>
              <a:off x="964123" y="3160643"/>
              <a:ext cx="2543175" cy="1038225"/>
            </a:xfrm>
            <a:prstGeom prst="rect">
              <a:avLst/>
            </a:prstGeom>
            <a:noFill/>
            <a:ln>
              <a:noFill/>
            </a:ln>
          </p:spPr>
        </p:pic>
        <p:sp>
          <p:nvSpPr>
            <p:cNvPr id="108" name="Google Shape;108;p2"/>
            <p:cNvSpPr txBox="1"/>
            <p:nvPr/>
          </p:nvSpPr>
          <p:spPr>
            <a:xfrm>
              <a:off x="-1240501" y="4208260"/>
              <a:ext cx="6952420"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UNIVERSITAT DE VALENCIA</a:t>
              </a:r>
              <a:endParaRPr/>
            </a:p>
            <a:p>
              <a:pPr marL="0" marR="0" lvl="0" indent="0" algn="ctr" rtl="0">
                <a:spcBef>
                  <a:spcPts val="0"/>
                </a:spcBef>
                <a:spcAft>
                  <a:spcPts val="0"/>
                </a:spcAft>
                <a:buNone/>
              </a:pPr>
              <a:r>
                <a:rPr lang="en-US" sz="1000" b="0" i="0" u="none" strike="noStrike" cap="none">
                  <a:solidFill>
                    <a:srgbClr val="414042"/>
                  </a:solidFill>
                  <a:latin typeface="Roboto"/>
                  <a:ea typeface="Roboto"/>
                  <a:cs typeface="Roboto"/>
                  <a:sym typeface="Roboto"/>
                </a:rPr>
                <a:t>VALENCIA, ESPAGNE</a:t>
              </a:r>
              <a:endParaRPr/>
            </a:p>
            <a:p>
              <a:pPr marL="0" marR="0" lvl="0" indent="0" algn="ctr" rtl="0">
                <a:spcBef>
                  <a:spcPts val="0"/>
                </a:spcBef>
                <a:spcAft>
                  <a:spcPts val="0"/>
                </a:spcAft>
                <a:buNone/>
              </a:pPr>
              <a:r>
                <a:rPr lang="en-US" sz="1000" b="0" i="0" u="sng" strike="noStrike" cap="none">
                  <a:solidFill>
                    <a:srgbClr val="D71920"/>
                  </a:solidFill>
                  <a:latin typeface="Roboto"/>
                  <a:ea typeface="Roboto"/>
                  <a:cs typeface="Roboto"/>
                  <a:sym typeface="Roboto"/>
                  <a:hlinkClick r:id="rId10">
                    <a:extLst>
                      <a:ext uri="{A12FA001-AC4F-418D-AE19-62706E023703}">
                        <ahyp:hlinkClr xmlns="" xmlns:ahyp="http://schemas.microsoft.com/office/drawing/2018/hyperlinkcolor" val="tx"/>
                      </a:ext>
                    </a:extLst>
                  </a:hlinkClick>
                </a:rPr>
                <a:t>www.uv.es</a:t>
              </a:r>
              <a:endParaRPr sz="1000" b="0" i="0" u="none" strike="noStrike" cap="none">
                <a:solidFill>
                  <a:srgbClr val="414042"/>
                </a:solidFill>
                <a:latin typeface="Roboto"/>
                <a:ea typeface="Roboto"/>
                <a:cs typeface="Roboto"/>
                <a:sym typeface="Roboto"/>
              </a:endParaRPr>
            </a:p>
          </p:txBody>
        </p:sp>
      </p:grpSp>
      <p:grpSp>
        <p:nvGrpSpPr>
          <p:cNvPr id="109" name="Google Shape;109;p2"/>
          <p:cNvGrpSpPr/>
          <p:nvPr/>
        </p:nvGrpSpPr>
        <p:grpSpPr>
          <a:xfrm>
            <a:off x="2776075" y="4478327"/>
            <a:ext cx="2543175" cy="1592961"/>
            <a:chOff x="4517932" y="3531206"/>
            <a:chExt cx="2543175" cy="1592961"/>
          </a:xfrm>
        </p:grpSpPr>
        <p:pic>
          <p:nvPicPr>
            <p:cNvPr id="110" name="Google Shape;110;p2"/>
            <p:cNvPicPr preferRelativeResize="0"/>
            <p:nvPr/>
          </p:nvPicPr>
          <p:blipFill rotWithShape="1">
            <a:blip r:embed="rId11">
              <a:alphaModFix/>
            </a:blip>
            <a:srcRect/>
            <a:stretch/>
          </p:blipFill>
          <p:spPr>
            <a:xfrm>
              <a:off x="4517932" y="3531206"/>
              <a:ext cx="2543175" cy="1020916"/>
            </a:xfrm>
            <a:prstGeom prst="rect">
              <a:avLst/>
            </a:prstGeom>
            <a:noFill/>
            <a:ln>
              <a:noFill/>
            </a:ln>
          </p:spPr>
        </p:pic>
        <p:sp>
          <p:nvSpPr>
            <p:cNvPr id="111" name="Google Shape;111;p2"/>
            <p:cNvSpPr txBox="1"/>
            <p:nvPr/>
          </p:nvSpPr>
          <p:spPr>
            <a:xfrm>
              <a:off x="4824413" y="4570169"/>
              <a:ext cx="2037497"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media k GmbH</a:t>
              </a:r>
              <a:endParaRPr/>
            </a:p>
            <a:p>
              <a:pPr marL="0" marR="0" lvl="0" indent="0" algn="ctr" rtl="0">
                <a:spcBef>
                  <a:spcPts val="0"/>
                </a:spcBef>
                <a:spcAft>
                  <a:spcPts val="0"/>
                </a:spcAft>
                <a:buNone/>
              </a:pPr>
              <a:r>
                <a:rPr lang="en-US" sz="1000" b="0" i="0" u="none" strike="noStrike" cap="none">
                  <a:solidFill>
                    <a:srgbClr val="414042"/>
                  </a:solidFill>
                  <a:latin typeface="Roboto"/>
                  <a:ea typeface="Roboto"/>
                  <a:cs typeface="Roboto"/>
                  <a:sym typeface="Roboto"/>
                </a:rPr>
                <a:t>Bad Mergentheim, ALLEMAGNE</a:t>
              </a:r>
              <a:endParaRPr/>
            </a:p>
            <a:p>
              <a:pPr marL="0" marR="0" lvl="0" indent="0" algn="ctr" rtl="0">
                <a:spcBef>
                  <a:spcPts val="0"/>
                </a:spcBef>
                <a:spcAft>
                  <a:spcPts val="0"/>
                </a:spcAft>
                <a:buNone/>
              </a:pPr>
              <a:r>
                <a:rPr lang="en-US" sz="1000" b="0" i="0" u="sng" strike="noStrike" cap="none">
                  <a:solidFill>
                    <a:srgbClr val="D71920"/>
                  </a:solidFill>
                  <a:latin typeface="Roboto"/>
                  <a:ea typeface="Roboto"/>
                  <a:cs typeface="Roboto"/>
                  <a:sym typeface="Roboto"/>
                  <a:hlinkClick r:id="rId12">
                    <a:extLst>
                      <a:ext uri="{A12FA001-AC4F-418D-AE19-62706E023703}">
                        <ahyp:hlinkClr xmlns="" xmlns:ahyp="http://schemas.microsoft.com/office/drawing/2018/hyperlinkcolor" val="tx"/>
                      </a:ext>
                    </a:extLst>
                  </a:hlinkClick>
                </a:rPr>
                <a:t>www.media-k.eu</a:t>
              </a:r>
              <a:endParaRPr sz="1000" b="0" i="0" u="none" strike="noStrike" cap="none">
                <a:solidFill>
                  <a:srgbClr val="414042"/>
                </a:solidFill>
                <a:latin typeface="Roboto"/>
                <a:ea typeface="Roboto"/>
                <a:cs typeface="Roboto"/>
                <a:sym typeface="Roboto"/>
              </a:endParaRPr>
            </a:p>
          </p:txBody>
        </p:sp>
      </p:grpSp>
      <p:grpSp>
        <p:nvGrpSpPr>
          <p:cNvPr id="112" name="Google Shape;112;p2"/>
          <p:cNvGrpSpPr/>
          <p:nvPr/>
        </p:nvGrpSpPr>
        <p:grpSpPr>
          <a:xfrm>
            <a:off x="2859813" y="1422238"/>
            <a:ext cx="1973150" cy="2726448"/>
            <a:chOff x="9320178" y="2976204"/>
            <a:chExt cx="1973150" cy="2726448"/>
          </a:xfrm>
        </p:grpSpPr>
        <p:pic>
          <p:nvPicPr>
            <p:cNvPr id="113" name="Google Shape;113;p2"/>
            <p:cNvPicPr preferRelativeResize="0"/>
            <p:nvPr/>
          </p:nvPicPr>
          <p:blipFill rotWithShape="1">
            <a:blip r:embed="rId13">
              <a:alphaModFix/>
            </a:blip>
            <a:srcRect/>
            <a:stretch/>
          </p:blipFill>
          <p:spPr>
            <a:xfrm>
              <a:off x="9320178" y="2976204"/>
              <a:ext cx="1962150" cy="2152650"/>
            </a:xfrm>
            <a:prstGeom prst="rect">
              <a:avLst/>
            </a:prstGeom>
            <a:noFill/>
            <a:ln>
              <a:noFill/>
            </a:ln>
          </p:spPr>
        </p:pic>
        <p:sp>
          <p:nvSpPr>
            <p:cNvPr id="114" name="Google Shape;114;p2"/>
            <p:cNvSpPr txBox="1"/>
            <p:nvPr/>
          </p:nvSpPr>
          <p:spPr>
            <a:xfrm>
              <a:off x="9331178" y="5148654"/>
              <a:ext cx="1962150"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OXFAM ITALIA INTERCULTURA</a:t>
              </a:r>
              <a:endParaRPr/>
            </a:p>
            <a:p>
              <a:pPr marL="0" marR="0" lvl="0" indent="0" algn="ctr" rtl="0">
                <a:spcBef>
                  <a:spcPts val="0"/>
                </a:spcBef>
                <a:spcAft>
                  <a:spcPts val="0"/>
                </a:spcAft>
                <a:buNone/>
              </a:pPr>
              <a:r>
                <a:rPr lang="en-US" sz="1000" b="0" i="0" u="none" strike="noStrike" cap="none">
                  <a:solidFill>
                    <a:srgbClr val="414042"/>
                  </a:solidFill>
                  <a:latin typeface="Roboto"/>
                  <a:ea typeface="Roboto"/>
                  <a:cs typeface="Roboto"/>
                  <a:sym typeface="Roboto"/>
                </a:rPr>
                <a:t>AREZZO, ITALIE</a:t>
              </a:r>
              <a:endParaRPr/>
            </a:p>
            <a:p>
              <a:pPr marL="0" marR="0" lvl="0" indent="0" algn="ctr" rtl="0">
                <a:spcBef>
                  <a:spcPts val="0"/>
                </a:spcBef>
                <a:spcAft>
                  <a:spcPts val="0"/>
                </a:spcAft>
                <a:buNone/>
              </a:pPr>
              <a:r>
                <a:rPr lang="en-US" sz="1000" b="0" i="0" u="sng" strike="noStrike" cap="none">
                  <a:solidFill>
                    <a:srgbClr val="D71920"/>
                  </a:solidFill>
                  <a:latin typeface="Roboto"/>
                  <a:ea typeface="Roboto"/>
                  <a:cs typeface="Roboto"/>
                  <a:sym typeface="Roboto"/>
                  <a:hlinkClick r:id="rId14">
                    <a:extLst>
                      <a:ext uri="{A12FA001-AC4F-418D-AE19-62706E023703}">
                        <ahyp:hlinkClr xmlns="" xmlns:ahyp="http://schemas.microsoft.com/office/drawing/2018/hyperlinkcolor" val="tx"/>
                      </a:ext>
                    </a:extLst>
                  </a:hlinkClick>
                </a:rPr>
                <a:t>www.oxfamitalia.org/</a:t>
              </a:r>
              <a:endParaRPr sz="1000" b="0" i="0" u="none" strike="noStrike" cap="none">
                <a:solidFill>
                  <a:srgbClr val="414042"/>
                </a:solidFill>
                <a:latin typeface="Roboto"/>
                <a:ea typeface="Roboto"/>
                <a:cs typeface="Roboto"/>
                <a:sym typeface="Roboto"/>
              </a:endParaRPr>
            </a:p>
          </p:txBody>
        </p:sp>
      </p:grpSp>
      <p:sp>
        <p:nvSpPr>
          <p:cNvPr id="115" name="Google Shape;115;p2"/>
          <p:cNvSpPr txBox="1"/>
          <p:nvPr/>
        </p:nvSpPr>
        <p:spPr>
          <a:xfrm>
            <a:off x="5662539" y="3702651"/>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i="0" u="none" strike="noStrike" cap="none">
                <a:solidFill>
                  <a:srgbClr val="203864"/>
                </a:solidFill>
                <a:latin typeface="Roboto"/>
                <a:ea typeface="Roboto"/>
                <a:cs typeface="Roboto"/>
                <a:sym typeface="Roboto"/>
              </a:rPr>
              <a:t>CONNEXIONS</a:t>
            </a:r>
            <a:endParaRPr/>
          </a:p>
          <a:p>
            <a:pPr marL="0" marR="0" lvl="0" indent="0" algn="ctr" rtl="0">
              <a:spcBef>
                <a:spcPts val="0"/>
              </a:spcBef>
              <a:spcAft>
                <a:spcPts val="0"/>
              </a:spcAft>
              <a:buNone/>
            </a:pPr>
            <a:r>
              <a:rPr lang="en-US" sz="1100" b="0" i="0" u="none" strike="noStrike" cap="none">
                <a:solidFill>
                  <a:srgbClr val="414042"/>
                </a:solidFill>
                <a:latin typeface="Roboto"/>
                <a:ea typeface="Roboto"/>
                <a:cs typeface="Roboto"/>
                <a:sym typeface="Roboto"/>
              </a:rPr>
              <a:t>ATHENES, GRECE</a:t>
            </a:r>
            <a:endParaRPr/>
          </a:p>
          <a:p>
            <a:pPr marL="0" marR="0" lvl="0" indent="0" algn="ctr" rtl="0">
              <a:spcBef>
                <a:spcPts val="0"/>
              </a:spcBef>
              <a:spcAft>
                <a:spcPts val="0"/>
              </a:spcAft>
              <a:buNone/>
            </a:pPr>
            <a:r>
              <a:rPr lang="en-US" sz="1100" b="0" i="0" u="sng" strike="noStrike" cap="none">
                <a:solidFill>
                  <a:srgbClr val="D71920"/>
                </a:solidFill>
                <a:latin typeface="Roboto"/>
                <a:ea typeface="Roboto"/>
                <a:cs typeface="Roboto"/>
                <a:sym typeface="Roboto"/>
                <a:hlinkClick r:id="rId15">
                  <a:extLst>
                    <a:ext uri="{A12FA001-AC4F-418D-AE19-62706E023703}">
                      <ahyp:hlinkClr xmlns="" xmlns:ahyp="http://schemas.microsoft.com/office/drawing/2018/hyperlinkcolor" val="tx"/>
                    </a:ext>
                  </a:extLst>
                </a:hlinkClick>
              </a:rPr>
              <a:t>www.connexions.gr </a:t>
            </a:r>
            <a:endParaRPr sz="1100" b="0" i="0" u="none" strike="noStrike" cap="none">
              <a:solidFill>
                <a:srgbClr val="414042"/>
              </a:solidFill>
              <a:latin typeface="Roboto"/>
              <a:ea typeface="Roboto"/>
              <a:cs typeface="Roboto"/>
              <a:sym typeface="Roboto"/>
            </a:endParaRPr>
          </a:p>
        </p:txBody>
      </p:sp>
      <p:pic>
        <p:nvPicPr>
          <p:cNvPr id="116" name="Google Shape;116;p2"/>
          <p:cNvPicPr preferRelativeResize="0"/>
          <p:nvPr/>
        </p:nvPicPr>
        <p:blipFill rotWithShape="1">
          <a:blip r:embed="rId16">
            <a:alphaModFix/>
          </a:blip>
          <a:srcRect/>
          <a:stretch/>
        </p:blipFill>
        <p:spPr>
          <a:xfrm>
            <a:off x="588861" y="4109931"/>
            <a:ext cx="2083037" cy="1322563"/>
          </a:xfrm>
          <a:prstGeom prst="rect">
            <a:avLst/>
          </a:prstGeom>
          <a:noFill/>
          <a:ln>
            <a:noFill/>
          </a:ln>
        </p:spPr>
      </p:pic>
      <p:pic>
        <p:nvPicPr>
          <p:cNvPr id="117" name="Google Shape;117;p2"/>
          <p:cNvPicPr preferRelativeResize="0"/>
          <p:nvPr/>
        </p:nvPicPr>
        <p:blipFill rotWithShape="1">
          <a:blip r:embed="rId17">
            <a:alphaModFix/>
          </a:blip>
          <a:srcRect/>
          <a:stretch/>
        </p:blipFill>
        <p:spPr>
          <a:xfrm>
            <a:off x="8766354" y="4519731"/>
            <a:ext cx="2158782" cy="886067"/>
          </a:xfrm>
          <a:prstGeom prst="rect">
            <a:avLst/>
          </a:prstGeom>
          <a:noFill/>
          <a:ln>
            <a:noFill/>
          </a:ln>
        </p:spPr>
      </p:pic>
      <p:sp>
        <p:nvSpPr>
          <p:cNvPr id="118" name="Google Shape;118;p2"/>
          <p:cNvSpPr txBox="1"/>
          <p:nvPr/>
        </p:nvSpPr>
        <p:spPr>
          <a:xfrm>
            <a:off x="5662539" y="5551538"/>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i="0" u="none" strike="noStrike" cap="none">
                <a:solidFill>
                  <a:srgbClr val="203864"/>
                </a:solidFill>
                <a:latin typeface="Roboto"/>
                <a:ea typeface="Roboto"/>
                <a:cs typeface="Roboto"/>
                <a:sym typeface="Roboto"/>
              </a:rPr>
              <a:t>AMSED</a:t>
            </a:r>
            <a:endParaRPr/>
          </a:p>
          <a:p>
            <a:pPr marL="0" marR="0" lvl="0" indent="0" algn="ctr" rtl="0">
              <a:spcBef>
                <a:spcPts val="0"/>
              </a:spcBef>
              <a:spcAft>
                <a:spcPts val="0"/>
              </a:spcAft>
              <a:buNone/>
            </a:pPr>
            <a:r>
              <a:rPr lang="en-US" sz="1100" b="0" i="0" u="none" strike="noStrike" cap="none">
                <a:solidFill>
                  <a:srgbClr val="414042"/>
                </a:solidFill>
                <a:latin typeface="Roboto"/>
                <a:ea typeface="Roboto"/>
                <a:cs typeface="Roboto"/>
                <a:sym typeface="Roboto"/>
              </a:rPr>
              <a:t>STRASBOURG, FRANCE</a:t>
            </a:r>
            <a:endParaRPr/>
          </a:p>
          <a:p>
            <a:pPr marL="0" marR="0" lvl="0" indent="0" algn="ctr" rtl="0">
              <a:spcBef>
                <a:spcPts val="0"/>
              </a:spcBef>
              <a:spcAft>
                <a:spcPts val="0"/>
              </a:spcAft>
              <a:buNone/>
            </a:pPr>
            <a:r>
              <a:rPr lang="en-US" sz="1100" b="0" i="0" u="sng" strike="noStrike" cap="none">
                <a:solidFill>
                  <a:srgbClr val="D71920"/>
                </a:solidFill>
                <a:latin typeface="Roboto"/>
                <a:ea typeface="Roboto"/>
                <a:cs typeface="Roboto"/>
                <a:sym typeface="Roboto"/>
                <a:hlinkClick r:id="rId18">
                  <a:extLst>
                    <a:ext uri="{A12FA001-AC4F-418D-AE19-62706E023703}">
                      <ahyp:hlinkClr xmlns="" xmlns:ahyp="http://schemas.microsoft.com/office/drawing/2018/hyperlinkcolor" val="tx"/>
                    </a:ext>
                  </a:extLst>
                </a:hlinkClick>
              </a:rPr>
              <a:t>www.amsed.fr </a:t>
            </a:r>
            <a:endParaRPr sz="1100" b="0" i="0" u="none" strike="noStrike" cap="none">
              <a:solidFill>
                <a:srgbClr val="414042"/>
              </a:solidFill>
              <a:latin typeface="Roboto"/>
              <a:ea typeface="Roboto"/>
              <a:cs typeface="Roboto"/>
              <a:sym typeface="Roboto"/>
            </a:endParaRPr>
          </a:p>
        </p:txBody>
      </p:sp>
      <p:sp>
        <p:nvSpPr>
          <p:cNvPr id="119" name="Google Shape;119;p2"/>
          <p:cNvSpPr txBox="1"/>
          <p:nvPr/>
        </p:nvSpPr>
        <p:spPr>
          <a:xfrm>
            <a:off x="-2994706" y="5494738"/>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i="0" u="none" strike="noStrike" cap="none">
                <a:solidFill>
                  <a:srgbClr val="203864"/>
                </a:solidFill>
                <a:latin typeface="Roboto"/>
                <a:ea typeface="Roboto"/>
                <a:cs typeface="Roboto"/>
                <a:sym typeface="Roboto"/>
              </a:rPr>
              <a:t>RESET</a:t>
            </a:r>
            <a:endParaRPr/>
          </a:p>
          <a:p>
            <a:pPr marL="0" marR="0" lvl="0" indent="0" algn="ctr" rtl="0">
              <a:spcBef>
                <a:spcPts val="0"/>
              </a:spcBef>
              <a:spcAft>
                <a:spcPts val="0"/>
              </a:spcAft>
              <a:buNone/>
            </a:pPr>
            <a:r>
              <a:rPr lang="en-US" sz="1100" b="0" i="0" u="none" strike="noStrike" cap="none">
                <a:solidFill>
                  <a:srgbClr val="414042"/>
                </a:solidFill>
                <a:latin typeface="Roboto"/>
                <a:ea typeface="Roboto"/>
                <a:cs typeface="Roboto"/>
                <a:sym typeface="Roboto"/>
              </a:rPr>
              <a:t>CHYPRE</a:t>
            </a:r>
            <a:endParaRPr/>
          </a:p>
          <a:p>
            <a:pPr marL="0" marR="0" lvl="0" indent="0" algn="ctr" rtl="0">
              <a:spcBef>
                <a:spcPts val="0"/>
              </a:spcBef>
              <a:spcAft>
                <a:spcPts val="0"/>
              </a:spcAft>
              <a:buNone/>
            </a:pPr>
            <a:r>
              <a:rPr lang="en-US" sz="1100" b="0" i="0" u="sng" strike="noStrike" cap="none">
                <a:solidFill>
                  <a:srgbClr val="D71920"/>
                </a:solidFill>
                <a:latin typeface="Roboto"/>
                <a:ea typeface="Roboto"/>
                <a:cs typeface="Roboto"/>
                <a:sym typeface="Roboto"/>
                <a:hlinkClick r:id="rId19">
                  <a:extLst>
                    <a:ext uri="{A12FA001-AC4F-418D-AE19-62706E023703}">
                      <ahyp:hlinkClr xmlns="" xmlns:ahyp="http://schemas.microsoft.com/office/drawing/2018/hyperlinkcolor" val="tx"/>
                    </a:ext>
                  </a:extLst>
                </a:hlinkClick>
              </a:rPr>
              <a:t>www.resetcy.com  </a:t>
            </a:r>
            <a:endParaRPr sz="1100" b="0" i="0" u="none" strike="noStrike" cap="none">
              <a:solidFill>
                <a:srgbClr val="414042"/>
              </a:solidFill>
              <a:latin typeface="Roboto"/>
              <a:ea typeface="Roboto"/>
              <a:cs typeface="Roboto"/>
              <a:sym typeface="Roboto"/>
            </a:endParaRPr>
          </a:p>
        </p:txBody>
      </p:sp>
      <p:pic>
        <p:nvPicPr>
          <p:cNvPr id="120" name="Google Shape;120;p2" descr="Εικόνα που περιέχει γραφικά, κείμενο, γραφιστική, γραμματοσειρά&#10;&#10;Περιγραφή που δημιουργήθηκε αυτόματα"/>
          <p:cNvPicPr preferRelativeResize="0"/>
          <p:nvPr/>
        </p:nvPicPr>
        <p:blipFill rotWithShape="1">
          <a:blip r:embed="rId20">
            <a:alphaModFix/>
          </a:blip>
          <a:srcRect/>
          <a:stretch/>
        </p:blipFill>
        <p:spPr>
          <a:xfrm>
            <a:off x="6337502" y="3609276"/>
            <a:ext cx="2687298" cy="812537"/>
          </a:xfrm>
          <a:prstGeom prst="rect">
            <a:avLst/>
          </a:prstGeom>
          <a:noFill/>
          <a:ln>
            <a:noFill/>
          </a:ln>
        </p:spPr>
      </p:pic>
      <p:pic>
        <p:nvPicPr>
          <p:cNvPr id="121" name="Google Shape;121;p2" descr="A close up of a logo&#10;&#10;Description automatically generated"/>
          <p:cNvPicPr preferRelativeResize="0"/>
          <p:nvPr/>
        </p:nvPicPr>
        <p:blipFill rotWithShape="1">
          <a:blip r:embed="rId21">
            <a:alphaModFix/>
          </a:blip>
          <a:srcRect/>
          <a:stretch/>
        </p:blipFill>
        <p:spPr>
          <a:xfrm>
            <a:off x="267150" y="1608940"/>
            <a:ext cx="2543175" cy="1038225"/>
          </a:xfrm>
          <a:prstGeom prst="rect">
            <a:avLst/>
          </a:prstGeom>
          <a:noFill/>
          <a:ln>
            <a:noFill/>
          </a:ln>
        </p:spPr>
      </p:pic>
      <p:pic>
        <p:nvPicPr>
          <p:cNvPr id="122" name="Google Shape;122;p2"/>
          <p:cNvPicPr preferRelativeResize="0"/>
          <p:nvPr/>
        </p:nvPicPr>
        <p:blipFill rotWithShape="1">
          <a:blip r:embed="rId22">
            <a:alphaModFix/>
          </a:blip>
          <a:srcRect/>
          <a:stretch/>
        </p:blipFill>
        <p:spPr>
          <a:xfrm>
            <a:off x="2949707" y="1129701"/>
            <a:ext cx="1971950" cy="2238687"/>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3"/>
          <p:cNvSpPr txBox="1">
            <a:spLocks noGrp="1"/>
          </p:cNvSpPr>
          <p:nvPr>
            <p:ph type="title"/>
          </p:nvPr>
        </p:nvSpPr>
        <p:spPr>
          <a:xfrm>
            <a:off x="544057" y="1397587"/>
            <a:ext cx="10515600" cy="6183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200"/>
              <a:buFont typeface="Calibri"/>
              <a:buNone/>
            </a:pPr>
            <a:r>
              <a:rPr lang="en-US" sz="2200" b="1">
                <a:solidFill>
                  <a:srgbClr val="203864"/>
                </a:solidFill>
              </a:rPr>
              <a:t>Objectifs</a:t>
            </a:r>
            <a:endParaRPr>
              <a:solidFill>
                <a:srgbClr val="203864"/>
              </a:solidFill>
            </a:endParaRPr>
          </a:p>
        </p:txBody>
      </p:sp>
      <p:sp>
        <p:nvSpPr>
          <p:cNvPr id="129" name="Google Shape;129;p3"/>
          <p:cNvSpPr/>
          <p:nvPr/>
        </p:nvSpPr>
        <p:spPr>
          <a:xfrm>
            <a:off x="36957" y="348995"/>
            <a:ext cx="489461" cy="615675"/>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0" name="Google Shape;130;p3"/>
          <p:cNvSpPr txBox="1"/>
          <p:nvPr/>
        </p:nvSpPr>
        <p:spPr>
          <a:xfrm>
            <a:off x="526426" y="349000"/>
            <a:ext cx="90393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Applications de santé pour les addictions et l'utilisation de substances</a:t>
            </a:r>
            <a:endParaRPr/>
          </a:p>
        </p:txBody>
      </p:sp>
      <p:sp>
        <p:nvSpPr>
          <p:cNvPr id="131" name="Google Shape;131;p3"/>
          <p:cNvSpPr/>
          <p:nvPr/>
        </p:nvSpPr>
        <p:spPr>
          <a:xfrm>
            <a:off x="117332" y="438863"/>
            <a:ext cx="426720"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5 </a:t>
            </a:r>
            <a:endParaRPr sz="2200" b="1">
              <a:solidFill>
                <a:schemeClr val="lt1"/>
              </a:solidFill>
              <a:latin typeface="Gill Sans"/>
              <a:ea typeface="Gill Sans"/>
              <a:cs typeface="Gill Sans"/>
              <a:sym typeface="Gill Sans"/>
            </a:endParaRPr>
          </a:p>
        </p:txBody>
      </p:sp>
      <p:sp>
        <p:nvSpPr>
          <p:cNvPr id="132" name="Google Shape;132;p3"/>
          <p:cNvSpPr txBox="1">
            <a:spLocks noGrp="1"/>
          </p:cNvSpPr>
          <p:nvPr>
            <p:ph type="body" idx="1"/>
          </p:nvPr>
        </p:nvSpPr>
        <p:spPr>
          <a:xfrm>
            <a:off x="558001" y="2450951"/>
            <a:ext cx="7900200" cy="3402300"/>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2200"/>
              <a:buChar char="✔"/>
            </a:pPr>
            <a:r>
              <a:rPr lang="en-US"/>
              <a:t>Sensibiliser à ce que sont les applications de santé pour les addictions et la consommation de substances et à l'importance d'habitudes saines.</a:t>
            </a:r>
            <a:endParaRPr/>
          </a:p>
          <a:p>
            <a:pPr marL="228600" lvl="0" indent="-228600" algn="l" rtl="0">
              <a:lnSpc>
                <a:spcPct val="100000"/>
              </a:lnSpc>
              <a:spcBef>
                <a:spcPts val="1800"/>
              </a:spcBef>
              <a:spcAft>
                <a:spcPts val="0"/>
              </a:spcAft>
              <a:buSzPts val="2200"/>
              <a:buChar char="✔"/>
            </a:pPr>
            <a:r>
              <a:rPr lang="en-US"/>
              <a:t>Identifier les principales activités permettant d'établir une habitude saine et la manière dont ces applications peuvent y contribuer. </a:t>
            </a:r>
            <a:endParaRPr/>
          </a:p>
          <a:p>
            <a:pPr marL="228600" lvl="0" indent="-228600" algn="l" rtl="0">
              <a:lnSpc>
                <a:spcPct val="100000"/>
              </a:lnSpc>
              <a:spcBef>
                <a:spcPts val="1800"/>
              </a:spcBef>
              <a:spcAft>
                <a:spcPts val="0"/>
              </a:spcAft>
              <a:buSzPts val="2200"/>
              <a:buChar char="✔"/>
            </a:pPr>
            <a:r>
              <a:rPr lang="en-US"/>
              <a:t>Comprendre les principaux concepts liés aux applications de santé et comment elles peuvent être utiles aux migrants </a:t>
            </a:r>
            <a:endParaRPr/>
          </a:p>
        </p:txBody>
      </p:sp>
      <p:sp>
        <p:nvSpPr>
          <p:cNvPr id="133" name="Google Shape;133;p3"/>
          <p:cNvSpPr txBox="1"/>
          <p:nvPr/>
        </p:nvSpPr>
        <p:spPr>
          <a:xfrm>
            <a:off x="9145699" y="6226777"/>
            <a:ext cx="3879866"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Source : Image par nuraghies sur Freepik</a:t>
            </a:r>
            <a:endParaRPr sz="1400">
              <a:solidFill>
                <a:schemeClr val="dk1"/>
              </a:solidFill>
              <a:latin typeface="Calibri"/>
              <a:ea typeface="Calibri"/>
              <a:cs typeface="Calibri"/>
              <a:sym typeface="Calibri"/>
            </a:endParaRPr>
          </a:p>
        </p:txBody>
      </p:sp>
      <p:pic>
        <p:nvPicPr>
          <p:cNvPr id="134" name="Google Shape;134;p3"/>
          <p:cNvPicPr preferRelativeResize="0"/>
          <p:nvPr/>
        </p:nvPicPr>
        <p:blipFill rotWithShape="1">
          <a:blip r:embed="rId4">
            <a:alphaModFix/>
          </a:blip>
          <a:srcRect/>
          <a:stretch/>
        </p:blipFill>
        <p:spPr>
          <a:xfrm>
            <a:off x="8458200" y="2205318"/>
            <a:ext cx="3747247" cy="3875442"/>
          </a:xfrm>
          <a:prstGeom prst="rect">
            <a:avLst/>
          </a:prstGeom>
          <a:noFill/>
          <a:ln>
            <a:noFill/>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4"/>
          <p:cNvSpPr txBox="1">
            <a:spLocks noGrp="1"/>
          </p:cNvSpPr>
          <p:nvPr>
            <p:ph type="title"/>
          </p:nvPr>
        </p:nvSpPr>
        <p:spPr>
          <a:xfrm>
            <a:off x="570032" y="1478937"/>
            <a:ext cx="10515600" cy="6183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200"/>
              <a:buFont typeface="Calibri"/>
              <a:buNone/>
            </a:pPr>
            <a:r>
              <a:rPr lang="en-US" sz="2200" b="1">
                <a:solidFill>
                  <a:srgbClr val="203864"/>
                </a:solidFill>
              </a:rPr>
              <a:t>Compétences</a:t>
            </a:r>
            <a:endParaRPr>
              <a:solidFill>
                <a:srgbClr val="203864"/>
              </a:solidFill>
            </a:endParaRPr>
          </a:p>
        </p:txBody>
      </p:sp>
      <p:sp>
        <p:nvSpPr>
          <p:cNvPr id="141" name="Google Shape;141;p4"/>
          <p:cNvSpPr/>
          <p:nvPr/>
        </p:nvSpPr>
        <p:spPr>
          <a:xfrm>
            <a:off x="36957" y="348995"/>
            <a:ext cx="489461" cy="615675"/>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2" name="Google Shape;142;p4"/>
          <p:cNvSpPr txBox="1"/>
          <p:nvPr/>
        </p:nvSpPr>
        <p:spPr>
          <a:xfrm>
            <a:off x="526425" y="349000"/>
            <a:ext cx="89217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a:solidFill>
                  <a:schemeClr val="dk1"/>
                </a:solidFill>
                <a:latin typeface="Calibri"/>
                <a:ea typeface="Calibri"/>
                <a:cs typeface="Calibri"/>
                <a:sym typeface="Calibri"/>
              </a:rPr>
              <a:t>Applications de santé pour les addictions et l'utilisation de substances</a:t>
            </a:r>
            <a:endParaRPr/>
          </a:p>
        </p:txBody>
      </p:sp>
      <p:sp>
        <p:nvSpPr>
          <p:cNvPr id="143" name="Google Shape;143;p4"/>
          <p:cNvSpPr/>
          <p:nvPr/>
        </p:nvSpPr>
        <p:spPr>
          <a:xfrm>
            <a:off x="117332" y="438863"/>
            <a:ext cx="426720"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b="1">
                <a:solidFill>
                  <a:schemeClr val="lt1"/>
                </a:solidFill>
                <a:latin typeface="Gill Sans"/>
                <a:ea typeface="Gill Sans"/>
                <a:cs typeface="Gill Sans"/>
                <a:sym typeface="Gill Sans"/>
              </a:rPr>
              <a:t>5 </a:t>
            </a:r>
            <a:endParaRPr sz="2200" b="1">
              <a:solidFill>
                <a:schemeClr val="lt1"/>
              </a:solidFill>
              <a:latin typeface="Gill Sans"/>
              <a:ea typeface="Gill Sans"/>
              <a:cs typeface="Gill Sans"/>
              <a:sym typeface="Gill Sans"/>
            </a:endParaRPr>
          </a:p>
        </p:txBody>
      </p:sp>
      <p:sp>
        <p:nvSpPr>
          <p:cNvPr id="144" name="Google Shape;144;p4"/>
          <p:cNvSpPr txBox="1">
            <a:spLocks noGrp="1"/>
          </p:cNvSpPr>
          <p:nvPr>
            <p:ph type="body" idx="1"/>
          </p:nvPr>
        </p:nvSpPr>
        <p:spPr>
          <a:xfrm>
            <a:off x="570025" y="2426522"/>
            <a:ext cx="6314100" cy="3389400"/>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100000"/>
              </a:lnSpc>
              <a:spcBef>
                <a:spcPts val="0"/>
              </a:spcBef>
              <a:spcAft>
                <a:spcPts val="0"/>
              </a:spcAft>
              <a:buClr>
                <a:srgbClr val="C00000"/>
              </a:buClr>
              <a:buSzPts val="2200"/>
              <a:buFont typeface="Noto Sans Symbols"/>
              <a:buChar char="✔"/>
            </a:pPr>
            <a:r>
              <a:rPr lang="en-US"/>
              <a:t>Définition de ce que sont les applications sur l'abus de substances et les addictions</a:t>
            </a:r>
            <a:endParaRPr/>
          </a:p>
          <a:p>
            <a:pPr marL="228600" lvl="0" indent="-228600" algn="l" rtl="0">
              <a:lnSpc>
                <a:spcPct val="100000"/>
              </a:lnSpc>
              <a:spcBef>
                <a:spcPts val="1200"/>
              </a:spcBef>
              <a:spcAft>
                <a:spcPts val="0"/>
              </a:spcAft>
              <a:buClr>
                <a:srgbClr val="C00000"/>
              </a:buClr>
              <a:buSzPts val="2200"/>
              <a:buFont typeface="Noto Sans Symbols"/>
              <a:buChar char="✔"/>
            </a:pPr>
            <a:r>
              <a:rPr lang="en-US"/>
              <a:t>Explication de la manière dont les applications sur la consommation de substances et les dépendances peuvent contribuer à améliorer la qualité de vie et la santé</a:t>
            </a:r>
            <a:endParaRPr/>
          </a:p>
          <a:p>
            <a:pPr marL="228600" lvl="0" indent="-228600" algn="l" rtl="0">
              <a:lnSpc>
                <a:spcPct val="100000"/>
              </a:lnSpc>
              <a:spcBef>
                <a:spcPts val="1200"/>
              </a:spcBef>
              <a:spcAft>
                <a:spcPts val="0"/>
              </a:spcAft>
              <a:buClr>
                <a:srgbClr val="C00000"/>
              </a:buClr>
              <a:buSzPts val="2200"/>
              <a:buFont typeface="Noto Sans Symbols"/>
              <a:buChar char="✔"/>
            </a:pPr>
            <a:r>
              <a:rPr lang="en-US"/>
              <a:t>Familiarisation et capacité à naviguer dans différentes applications de santé et à les intégrer dans la vie quotidienne. </a:t>
            </a:r>
            <a:endParaRPr/>
          </a:p>
        </p:txBody>
      </p:sp>
      <p:sp>
        <p:nvSpPr>
          <p:cNvPr id="145" name="Google Shape;145;p4"/>
          <p:cNvSpPr/>
          <p:nvPr/>
        </p:nvSpPr>
        <p:spPr>
          <a:xfrm>
            <a:off x="9690557" y="6202431"/>
            <a:ext cx="2411700" cy="2769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hlink"/>
              </a:buClr>
              <a:buSzPts val="1200"/>
              <a:buFont typeface="Calibri"/>
              <a:buNone/>
            </a:pPr>
            <a:r>
              <a:rPr lang="en-US" sz="1200" u="sng">
                <a:solidFill>
                  <a:schemeClr val="hlink"/>
                </a:solidFill>
                <a:latin typeface="Calibri"/>
                <a:ea typeface="Calibri"/>
                <a:cs typeface="Calibri"/>
                <a:sym typeface="Calibri"/>
                <a:hlinkClick r:id="rId3"/>
              </a:rPr>
              <a:t>Source </a:t>
            </a:r>
            <a:r>
              <a:rPr lang="en-US" sz="1200">
                <a:solidFill>
                  <a:schemeClr val="dk1"/>
                </a:solidFill>
                <a:latin typeface="Calibri"/>
                <a:ea typeface="Calibri"/>
                <a:cs typeface="Calibri"/>
                <a:sym typeface="Calibri"/>
              </a:rPr>
              <a:t>: </a:t>
            </a:r>
            <a:r>
              <a:rPr lang="en-US" sz="1200" u="sng">
                <a:solidFill>
                  <a:schemeClr val="hlink"/>
                </a:solidFill>
                <a:latin typeface="Calibri"/>
                <a:ea typeface="Calibri"/>
                <a:cs typeface="Calibri"/>
                <a:sym typeface="Calibri"/>
                <a:hlinkClick r:id="rId4"/>
              </a:rPr>
              <a:t>Conçu par Freepik</a:t>
            </a:r>
            <a:endParaRPr sz="1200">
              <a:solidFill>
                <a:schemeClr val="dk1"/>
              </a:solidFill>
              <a:latin typeface="Calibri"/>
              <a:ea typeface="Calibri"/>
              <a:cs typeface="Calibri"/>
              <a:sym typeface="Calibri"/>
            </a:endParaRPr>
          </a:p>
        </p:txBody>
      </p:sp>
      <p:pic>
        <p:nvPicPr>
          <p:cNvPr id="146" name="Google Shape;146;p4"/>
          <p:cNvPicPr preferRelativeResize="0"/>
          <p:nvPr/>
        </p:nvPicPr>
        <p:blipFill rotWithShape="1">
          <a:blip r:embed="rId5">
            <a:alphaModFix/>
          </a:blip>
          <a:srcRect l="9128" t="10193" r="8040" b="10723"/>
          <a:stretch/>
        </p:blipFill>
        <p:spPr>
          <a:xfrm>
            <a:off x="7570694" y="1842247"/>
            <a:ext cx="4621306" cy="4163419"/>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5"/>
          <p:cNvSpPr txBox="1">
            <a:spLocks noGrp="1"/>
          </p:cNvSpPr>
          <p:nvPr>
            <p:ph type="title"/>
          </p:nvPr>
        </p:nvSpPr>
        <p:spPr>
          <a:xfrm>
            <a:off x="558000" y="1510200"/>
            <a:ext cx="11059800" cy="728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400"/>
              <a:buFont typeface="Calibri"/>
              <a:buNone/>
            </a:pPr>
            <a:r>
              <a:rPr lang="en-US"/>
              <a:t>Clôture</a:t>
            </a:r>
            <a:endParaRPr/>
          </a:p>
        </p:txBody>
      </p:sp>
      <p:sp>
        <p:nvSpPr>
          <p:cNvPr id="152" name="Google Shape;152;p5"/>
          <p:cNvSpPr txBox="1">
            <a:spLocks noGrp="1"/>
          </p:cNvSpPr>
          <p:nvPr>
            <p:ph type="body" idx="1"/>
          </p:nvPr>
        </p:nvSpPr>
        <p:spPr>
          <a:xfrm>
            <a:off x="557999" y="2459736"/>
            <a:ext cx="11059693" cy="3941326"/>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200"/>
              <a:buNone/>
            </a:pPr>
            <a:r>
              <a:rPr lang="en-US" b="1"/>
              <a:t>Ce module comprend les éléments suivants :</a:t>
            </a:r>
            <a:endParaRPr/>
          </a:p>
          <a:p>
            <a:pPr marL="228600" lvl="0" indent="-228600" algn="l" rtl="0">
              <a:lnSpc>
                <a:spcPct val="100000"/>
              </a:lnSpc>
              <a:spcBef>
                <a:spcPts val="1200"/>
              </a:spcBef>
              <a:spcAft>
                <a:spcPts val="0"/>
              </a:spcAft>
              <a:buSzPts val="2200"/>
              <a:buChar char="▪"/>
            </a:pPr>
            <a:r>
              <a:rPr lang="en-US"/>
              <a:t>Résumé des principaux enseignements tirés </a:t>
            </a:r>
            <a:endParaRPr/>
          </a:p>
          <a:p>
            <a:pPr marL="228600" lvl="0" indent="-228600" algn="l" rtl="0">
              <a:lnSpc>
                <a:spcPct val="100000"/>
              </a:lnSpc>
              <a:spcBef>
                <a:spcPts val="1200"/>
              </a:spcBef>
              <a:spcAft>
                <a:spcPts val="0"/>
              </a:spcAft>
              <a:buSzPts val="2200"/>
              <a:buChar char="▪"/>
            </a:pPr>
            <a:r>
              <a:rPr lang="en-US"/>
              <a:t>Partage d'expériences d'utilisation d'applications liées au tabagisme et/ou à la dépendance à l'écran</a:t>
            </a:r>
            <a:endParaRPr/>
          </a:p>
          <a:p>
            <a:pPr marL="228600" lvl="0" indent="-228600" algn="l" rtl="0">
              <a:lnSpc>
                <a:spcPct val="100000"/>
              </a:lnSpc>
              <a:spcBef>
                <a:spcPts val="1200"/>
              </a:spcBef>
              <a:spcAft>
                <a:spcPts val="0"/>
              </a:spcAft>
              <a:buSzPts val="2200"/>
              <a:buChar char="▪"/>
            </a:pPr>
            <a:r>
              <a:rPr lang="en-US"/>
              <a:t>Défis pratiques et idées pour les surmonter</a:t>
            </a:r>
            <a:endParaRPr/>
          </a:p>
          <a:p>
            <a:pPr marL="228600" lvl="0" indent="-88900" algn="l" rtl="0">
              <a:lnSpc>
                <a:spcPct val="100000"/>
              </a:lnSpc>
              <a:spcBef>
                <a:spcPts val="1200"/>
              </a:spcBef>
              <a:spcAft>
                <a:spcPts val="0"/>
              </a:spcAft>
              <a:buSzPts val="2200"/>
              <a:buNone/>
            </a:pPr>
            <a:endParaRPr/>
          </a:p>
        </p:txBody>
      </p:sp>
      <p:sp>
        <p:nvSpPr>
          <p:cNvPr id="153" name="Google Shape;153;p5"/>
          <p:cNvSpPr/>
          <p:nvPr/>
        </p:nvSpPr>
        <p:spPr>
          <a:xfrm>
            <a:off x="0" y="-3925"/>
            <a:ext cx="803100" cy="4422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rgbClr val="FFFFFF"/>
              </a:solidFill>
              <a:latin typeface="Calibri"/>
              <a:ea typeface="Calibri"/>
              <a:cs typeface="Calibri"/>
              <a:sym typeface="Calibri"/>
            </a:endParaRPr>
          </a:p>
        </p:txBody>
      </p:sp>
      <p:sp>
        <p:nvSpPr>
          <p:cNvPr id="154" name="Google Shape;154;p5"/>
          <p:cNvSpPr txBox="1"/>
          <p:nvPr/>
        </p:nvSpPr>
        <p:spPr>
          <a:xfrm>
            <a:off x="803023" y="-3925"/>
            <a:ext cx="7627800" cy="440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000" b="1" i="0" u="none" strike="noStrike" cap="none">
                <a:solidFill>
                  <a:srgbClr val="000000"/>
                </a:solidFill>
                <a:latin typeface="Calibri"/>
                <a:ea typeface="Calibri"/>
                <a:cs typeface="Calibri"/>
                <a:sym typeface="Calibri"/>
              </a:rPr>
              <a:t>Applications de santé pour les addictions et l'utilisation de substances  </a:t>
            </a:r>
            <a:endParaRPr sz="1200"/>
          </a:p>
        </p:txBody>
      </p:sp>
      <p:sp>
        <p:nvSpPr>
          <p:cNvPr id="155" name="Google Shape;155;p5"/>
          <p:cNvSpPr/>
          <p:nvPr/>
        </p:nvSpPr>
        <p:spPr>
          <a:xfrm>
            <a:off x="86383" y="60616"/>
            <a:ext cx="716700" cy="30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b="1" i="0" u="none" strike="noStrike" cap="none">
                <a:solidFill>
                  <a:srgbClr val="FFFFFF"/>
                </a:solidFill>
                <a:latin typeface="Gill Sans"/>
                <a:ea typeface="Gill Sans"/>
                <a:cs typeface="Gill Sans"/>
                <a:sym typeface="Gill Sans"/>
              </a:rPr>
              <a:t>5.</a:t>
            </a:r>
            <a:r>
              <a:rPr lang="en-US" sz="2000" b="1">
                <a:solidFill>
                  <a:srgbClr val="FFFFFF"/>
                </a:solidFill>
                <a:latin typeface="Gill Sans"/>
                <a:ea typeface="Gill Sans"/>
                <a:cs typeface="Gill Sans"/>
                <a:sym typeface="Gill Sans"/>
              </a:rPr>
              <a:t>4</a:t>
            </a:r>
            <a:r>
              <a:rPr lang="en-US" sz="2000" b="1" i="0" u="none" strike="noStrike" cap="none">
                <a:solidFill>
                  <a:srgbClr val="FFFFFF"/>
                </a:solidFill>
                <a:latin typeface="Gill Sans"/>
                <a:ea typeface="Gill Sans"/>
                <a:cs typeface="Gill Sans"/>
                <a:sym typeface="Gill Sans"/>
              </a:rPr>
              <a:t> </a:t>
            </a:r>
            <a:endParaRPr sz="2000" b="1">
              <a:solidFill>
                <a:srgbClr val="FFFFFF"/>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6"/>
          <p:cNvSpPr txBox="1">
            <a:spLocks noGrp="1"/>
          </p:cNvSpPr>
          <p:nvPr>
            <p:ph type="title"/>
          </p:nvPr>
        </p:nvSpPr>
        <p:spPr>
          <a:xfrm>
            <a:off x="566150" y="1497550"/>
            <a:ext cx="11059800" cy="728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400"/>
              <a:buFont typeface="Calibri"/>
              <a:buNone/>
            </a:pPr>
            <a:r>
              <a:rPr lang="en-US"/>
              <a:t>Clôture</a:t>
            </a:r>
            <a:endParaRPr/>
          </a:p>
        </p:txBody>
      </p:sp>
      <p:sp>
        <p:nvSpPr>
          <p:cNvPr id="161" name="Google Shape;161;p6"/>
          <p:cNvSpPr txBox="1">
            <a:spLocks noGrp="1"/>
          </p:cNvSpPr>
          <p:nvPr>
            <p:ph type="body" idx="1"/>
          </p:nvPr>
        </p:nvSpPr>
        <p:spPr>
          <a:xfrm>
            <a:off x="557999" y="2459736"/>
            <a:ext cx="11059693" cy="3941326"/>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200"/>
              <a:buNone/>
            </a:pPr>
            <a:r>
              <a:rPr lang="en-US" b="1"/>
              <a:t>Prenez quelques minutes pour écrire...</a:t>
            </a:r>
            <a:endParaRPr/>
          </a:p>
          <a:p>
            <a:pPr marL="228600" lvl="0" indent="-228600" algn="l" rtl="0">
              <a:lnSpc>
                <a:spcPct val="100000"/>
              </a:lnSpc>
              <a:spcBef>
                <a:spcPts val="1200"/>
              </a:spcBef>
              <a:spcAft>
                <a:spcPts val="0"/>
              </a:spcAft>
              <a:buSzPts val="2200"/>
              <a:buChar char="▪"/>
            </a:pPr>
            <a:r>
              <a:rPr lang="en-US"/>
              <a:t>Qu'est-ce qu'une application de lutte contre la toxicomanie ou l'addiction ?</a:t>
            </a:r>
            <a:endParaRPr/>
          </a:p>
          <a:p>
            <a:pPr marL="228600" lvl="0" indent="-228600" algn="l" rtl="0">
              <a:lnSpc>
                <a:spcPct val="100000"/>
              </a:lnSpc>
              <a:spcBef>
                <a:spcPts val="1200"/>
              </a:spcBef>
              <a:spcAft>
                <a:spcPts val="0"/>
              </a:spcAft>
              <a:buSzPts val="2200"/>
              <a:buChar char="▪"/>
            </a:pPr>
            <a:r>
              <a:rPr lang="en-US"/>
              <a:t>Comment puis-je prendre des habitudes saines et pourquoi est-ce important ?</a:t>
            </a:r>
            <a:endParaRPr/>
          </a:p>
          <a:p>
            <a:pPr marL="228600" lvl="0" indent="-228600" algn="l" rtl="0">
              <a:lnSpc>
                <a:spcPct val="100000"/>
              </a:lnSpc>
              <a:spcBef>
                <a:spcPts val="1200"/>
              </a:spcBef>
              <a:spcAft>
                <a:spcPts val="0"/>
              </a:spcAft>
              <a:buSzPts val="2200"/>
              <a:buChar char="▪"/>
            </a:pPr>
            <a:r>
              <a:rPr lang="en-US"/>
              <a:t>Comment puis-je bénéficier de l'utilisation d'une application de lutte contre la toxicomanie ou la dépendance ?</a:t>
            </a:r>
            <a:endParaRPr/>
          </a:p>
          <a:p>
            <a:pPr marL="228600" lvl="0" indent="-228600" algn="l" rtl="0">
              <a:lnSpc>
                <a:spcPct val="100000"/>
              </a:lnSpc>
              <a:spcBef>
                <a:spcPts val="1200"/>
              </a:spcBef>
              <a:spcAft>
                <a:spcPts val="0"/>
              </a:spcAft>
              <a:buSzPts val="2200"/>
              <a:buChar char="▪"/>
            </a:pPr>
            <a:r>
              <a:rPr lang="en-US"/>
              <a:t>Quels sont les avantages et les inconvénients possibles de l'utilisation de ces applications ?</a:t>
            </a:r>
            <a:endParaRPr/>
          </a:p>
          <a:p>
            <a:pPr marL="228600" lvl="0" indent="-88900" algn="l" rtl="0">
              <a:lnSpc>
                <a:spcPct val="100000"/>
              </a:lnSpc>
              <a:spcBef>
                <a:spcPts val="1200"/>
              </a:spcBef>
              <a:spcAft>
                <a:spcPts val="0"/>
              </a:spcAft>
              <a:buSzPts val="2200"/>
              <a:buNone/>
            </a:pPr>
            <a:endParaRPr/>
          </a:p>
        </p:txBody>
      </p:sp>
      <p:sp>
        <p:nvSpPr>
          <p:cNvPr id="162" name="Google Shape;162;p6"/>
          <p:cNvSpPr/>
          <p:nvPr/>
        </p:nvSpPr>
        <p:spPr>
          <a:xfrm>
            <a:off x="0" y="-3925"/>
            <a:ext cx="803100" cy="4422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rgbClr val="FFFFFF"/>
              </a:solidFill>
              <a:latin typeface="Calibri"/>
              <a:ea typeface="Calibri"/>
              <a:cs typeface="Calibri"/>
              <a:sym typeface="Calibri"/>
            </a:endParaRPr>
          </a:p>
        </p:txBody>
      </p:sp>
      <p:sp>
        <p:nvSpPr>
          <p:cNvPr id="163" name="Google Shape;163;p6"/>
          <p:cNvSpPr txBox="1"/>
          <p:nvPr/>
        </p:nvSpPr>
        <p:spPr>
          <a:xfrm>
            <a:off x="803023" y="-3925"/>
            <a:ext cx="7627800" cy="440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000" b="1" i="0" u="none" strike="noStrike" cap="none">
                <a:solidFill>
                  <a:srgbClr val="000000"/>
                </a:solidFill>
                <a:latin typeface="Calibri"/>
                <a:ea typeface="Calibri"/>
                <a:cs typeface="Calibri"/>
                <a:sym typeface="Calibri"/>
              </a:rPr>
              <a:t>Applications de santé pour les addictions et l'utilisation de substances  </a:t>
            </a:r>
            <a:endParaRPr sz="1200"/>
          </a:p>
        </p:txBody>
      </p:sp>
      <p:sp>
        <p:nvSpPr>
          <p:cNvPr id="164" name="Google Shape;164;p6"/>
          <p:cNvSpPr/>
          <p:nvPr/>
        </p:nvSpPr>
        <p:spPr>
          <a:xfrm>
            <a:off x="86383" y="60616"/>
            <a:ext cx="716700" cy="30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b="1" i="0" u="none" strike="noStrike" cap="none">
                <a:solidFill>
                  <a:srgbClr val="FFFFFF"/>
                </a:solidFill>
                <a:latin typeface="Gill Sans"/>
                <a:ea typeface="Gill Sans"/>
                <a:cs typeface="Gill Sans"/>
                <a:sym typeface="Gill Sans"/>
              </a:rPr>
              <a:t>5.</a:t>
            </a:r>
            <a:r>
              <a:rPr lang="en-US" sz="2000" b="1">
                <a:solidFill>
                  <a:srgbClr val="FFFFFF"/>
                </a:solidFill>
                <a:latin typeface="Gill Sans"/>
                <a:ea typeface="Gill Sans"/>
                <a:cs typeface="Gill Sans"/>
                <a:sym typeface="Gill Sans"/>
              </a:rPr>
              <a:t>4</a:t>
            </a:r>
            <a:r>
              <a:rPr lang="en-US" sz="2000" b="1" i="0" u="none" strike="noStrike" cap="none">
                <a:solidFill>
                  <a:srgbClr val="FFFFFF"/>
                </a:solidFill>
                <a:latin typeface="Gill Sans"/>
                <a:ea typeface="Gill Sans"/>
                <a:cs typeface="Gill Sans"/>
                <a:sym typeface="Gill Sans"/>
              </a:rPr>
              <a:t> </a:t>
            </a:r>
            <a:endParaRPr sz="2000" b="1">
              <a:solidFill>
                <a:srgbClr val="FFFFFF"/>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Shape 169"/>
        <p:cNvGrpSpPr/>
        <p:nvPr/>
      </p:nvGrpSpPr>
      <p:grpSpPr>
        <a:xfrm>
          <a:off x="0" y="0"/>
          <a:ext cx="0" cy="0"/>
          <a:chOff x="0" y="0"/>
          <a:chExt cx="0" cy="0"/>
        </a:xfrm>
      </p:grpSpPr>
      <p:sp>
        <p:nvSpPr>
          <p:cNvPr id="170" name="Google Shape;170;p7"/>
          <p:cNvSpPr/>
          <p:nvPr/>
        </p:nvSpPr>
        <p:spPr>
          <a:xfrm flipH="1">
            <a:off x="0" y="0"/>
            <a:ext cx="6172782" cy="6858000"/>
          </a:xfrm>
          <a:custGeom>
            <a:avLst/>
            <a:gdLst/>
            <a:ahLst/>
            <a:cxnLst/>
            <a:rect l="l" t="t" r="r" b="b"/>
            <a:pathLst>
              <a:path w="6172782" h="6858000" extrusionOk="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71" name="Google Shape;171;p7"/>
          <p:cNvSpPr/>
          <p:nvPr/>
        </p:nvSpPr>
        <p:spPr>
          <a:xfrm flipH="1">
            <a:off x="0" y="0"/>
            <a:ext cx="6024154" cy="6858000"/>
          </a:xfrm>
          <a:custGeom>
            <a:avLst/>
            <a:gdLst/>
            <a:ahLst/>
            <a:cxnLst/>
            <a:rect l="l" t="t" r="r" b="b"/>
            <a:pathLst>
              <a:path w="6024154" h="6858000" extrusionOk="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72" name="Google Shape;172;p7"/>
          <p:cNvPicPr preferRelativeResize="0"/>
          <p:nvPr/>
        </p:nvPicPr>
        <p:blipFill rotWithShape="1">
          <a:blip r:embed="rId3">
            <a:alphaModFix/>
          </a:blip>
          <a:srcRect/>
          <a:stretch/>
        </p:blipFill>
        <p:spPr>
          <a:xfrm>
            <a:off x="429768" y="3471531"/>
            <a:ext cx="2323213" cy="2323213"/>
          </a:xfrm>
          <a:prstGeom prst="rect">
            <a:avLst/>
          </a:prstGeom>
          <a:noFill/>
          <a:ln>
            <a:noFill/>
          </a:ln>
        </p:spPr>
      </p:pic>
      <p:pic>
        <p:nvPicPr>
          <p:cNvPr id="173" name="Google Shape;173;p7"/>
          <p:cNvPicPr preferRelativeResize="0"/>
          <p:nvPr/>
        </p:nvPicPr>
        <p:blipFill rotWithShape="1">
          <a:blip r:embed="rId3">
            <a:alphaModFix/>
          </a:blip>
          <a:srcRect/>
          <a:stretch/>
        </p:blipFill>
        <p:spPr>
          <a:xfrm>
            <a:off x="7476818" y="1708146"/>
            <a:ext cx="3265071" cy="3265071"/>
          </a:xfrm>
          <a:prstGeom prst="rect">
            <a:avLst/>
          </a:prstGeom>
          <a:solidFill>
            <a:srgbClr val="203864"/>
          </a:solidFill>
          <a:ln>
            <a:noFill/>
          </a:ln>
        </p:spPr>
      </p:pic>
      <p:sp>
        <p:nvSpPr>
          <p:cNvPr id="174" name="Google Shape;174;p7"/>
          <p:cNvSpPr txBox="1"/>
          <p:nvPr/>
        </p:nvSpPr>
        <p:spPr>
          <a:xfrm>
            <a:off x="340474" y="2922021"/>
            <a:ext cx="5034783"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C01E24"/>
              </a:buClr>
              <a:buSzPts val="2800"/>
              <a:buFont typeface="Calibri"/>
              <a:buNone/>
            </a:pPr>
            <a:r>
              <a:rPr lang="en-US" sz="2800">
                <a:solidFill>
                  <a:srgbClr val="C01E24"/>
                </a:solidFill>
                <a:latin typeface="Calibri"/>
                <a:ea typeface="Calibri"/>
                <a:cs typeface="Calibri"/>
                <a:sym typeface="Calibri"/>
              </a:rPr>
              <a:t>Félicitations !</a:t>
            </a:r>
            <a:br>
              <a:rPr lang="en-US" sz="2800">
                <a:solidFill>
                  <a:srgbClr val="C01E24"/>
                </a:solidFill>
                <a:latin typeface="Calibri"/>
                <a:ea typeface="Calibri"/>
                <a:cs typeface="Calibri"/>
                <a:sym typeface="Calibri"/>
              </a:rPr>
            </a:br>
            <a:r>
              <a:rPr lang="en-US" sz="2800">
                <a:solidFill>
                  <a:srgbClr val="C01E24"/>
                </a:solidFill>
                <a:latin typeface="Calibri"/>
                <a:ea typeface="Calibri"/>
                <a:cs typeface="Calibri"/>
                <a:sym typeface="Calibri"/>
              </a:rPr>
              <a:t>Vous avez terminé la session d'enseignement de ce module !</a:t>
            </a:r>
            <a:endParaRPr/>
          </a:p>
        </p:txBody>
      </p:sp>
      <p:sp>
        <p:nvSpPr>
          <p:cNvPr id="175" name="Google Shape;175;p7"/>
          <p:cNvSpPr/>
          <p:nvPr/>
        </p:nvSpPr>
        <p:spPr>
          <a:xfrm>
            <a:off x="6079935" y="6223967"/>
            <a:ext cx="6056286" cy="632422"/>
          </a:xfrm>
          <a:prstGeom prst="rect">
            <a:avLst/>
          </a:prstGeom>
          <a:no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000" b="0" i="0">
                <a:solidFill>
                  <a:srgbClr val="DDEAF6"/>
                </a:solidFill>
                <a:latin typeface="Calibri"/>
                <a:ea typeface="Calibri"/>
                <a:cs typeface="Calibri"/>
                <a:sym typeface="Calibri"/>
              </a:rPr>
              <a:t>Financé par l'Union européenne. Les points de vue et opinions exprimés n'engagent que leurs auteurs et ne reflètent pas nécessairement ceux de l'Union européenne ou de l'Agence exécutive européenne pour l'éducation et la culture (EACEA). Ni l'Union européenne ni l'EACEA ne peuvent en être tenues pour responsables.</a:t>
            </a:r>
            <a:endParaRPr sz="1000">
              <a:solidFill>
                <a:srgbClr val="DDEAF6"/>
              </a:solidFill>
              <a:latin typeface="Calibri"/>
              <a:ea typeface="Calibri"/>
              <a:cs typeface="Calibri"/>
              <a:sym typeface="Calibri"/>
            </a:endParaRPr>
          </a:p>
        </p:txBody>
      </p:sp>
      <p:pic>
        <p:nvPicPr>
          <p:cNvPr id="176" name="Google Shape;176;p7" descr="Εικόνα που περιέχει κείμενο, γραμματοσειρά, λογότυπο, γραφικά&#10;&#10;Περιγραφή που δημιουργήθηκε αυτόματα"/>
          <p:cNvPicPr preferRelativeResize="0"/>
          <p:nvPr/>
        </p:nvPicPr>
        <p:blipFill rotWithShape="1">
          <a:blip r:embed="rId4">
            <a:alphaModFix/>
          </a:blip>
          <a:srcRect/>
          <a:stretch/>
        </p:blipFill>
        <p:spPr>
          <a:xfrm>
            <a:off x="197847" y="934357"/>
            <a:ext cx="5598661" cy="1438154"/>
          </a:xfrm>
          <a:prstGeom prst="rect">
            <a:avLst/>
          </a:prstGeom>
          <a:noFill/>
          <a:ln>
            <a:noFill/>
          </a:ln>
        </p:spPr>
      </p:pic>
      <p:pic>
        <p:nvPicPr>
          <p:cNvPr id="12" name="Εικόνα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COURSE_TITLE" val="ETA 5.4 Session de clôture"/>
  <p:tag name="ISPRING_PLAYERS_CUSTOMIZATION_2" val="UEsDBBQAAgAIAKl+UE82YVgCRwMAAOEJAAAUAAAAdW5pdmVyc2FsL3BsYXllci54bWytVl1P2zAUfS4S/yHyO3FLxwYoATEktIcxIXVse6vc5DbxmtiZ7RC6X78b5zukbEir1Cq5vuf4fhxf17t+ThPnCZTmUvhk4c6JAyKQIReRTx6/3p2ck+ur4yMvS9gelMNDn+SClwCWECcEHSieGQQ/MBP7pGdwkZk4meJScbP3yXKO3O1Oyzk5Ppqhi9A+iY3JLiktisLlGhEi0jLJSxLtBjKlmQINwoCiVRjEabCX5u9o/KZSULPPQPeQmXn7xjVJy/Gs+YCkWLpSRfR0Pl/QH/efV0EMKTvhQhsmAiAOVnJmS7lhwe5ehnkCurTNvCrIFRhTBmFtM89c8sW5cLQKfFI5rFPQmkWg3UREhLZ+DWdDUGEa65qJcC3YE49Ymdta1162RR2JjqUyQW5q9A72G8lUuG7tPX+PTkTsbROm45pPD3Kx/DteJ2P91uX7ZCw2o3yTcB3jUh/SWaeToMNdvdTW2Mr2sZHtXclEHAW/cq4gtK/f2hMwX5Bqw1bmNk5XFwEu4NMdC4xU+1uEoXRr2bitUtxKKa4FtRxuu/uqoyBNtltgJlfQlGrmPfEQ5BemlO3XlVE5eHRkrLF0CPZolXLdpK4hXmzS5OwfelP6jVrzU7/WGQv4H435hERtTbgI4fmOo4+BFGtqAItd2lyTJW65ZxeTzjdp7zANTN1JwKZgIo5hKgI8+yEzjHZ2eggKiml0CXI1wvYWDoJjHsUJfs0kw3j1IE3K1G6SobdwEJzIYDcBbc0HgRslC8xQ51mGA+Bl8V6utx2h45aMdNmK0aMT49ALcm1kyn9bpQ/mpLm0kn7l9B4fOYc+Degm4y3kw/w1xGgSDOJq5sL2NQKcC08citWA56S2uhkO8YlZXz6NBnxpeihnTDOdS8M6qyzjOQ4mzyqv5hzn2cgnhC3LE3PbT2h4eVjoKOHpe2OK6zueVVms+G9wCh6Wfw0WSyy1E0Opd5+8P1/2GFCLOBkH21vToR23UjR1cF1q36pf247mhqq1UsnskKS8uhcVppoHH1GOkZK5CEcCsA2r6XWC8/hGAXMS2GJGi1M8HjLzyTt8qHO+OLvoUv6wuGiwNq6HauMqljdcR3XAnfxofZDaRLx6ruHjH1BLAwQUAAIACADniShZtTf0qBwFAADhEwAAHQAAAHVuaXZlcnNhbC9jb21tb25fbWVzc2FnZXMubG5nrVj/bts2EP6/QN+BEFBgA7q0HdBgGBIXtMTEQmTJleik2TAIjMTYRCjR1Q8n3l97mj3YnmRHSnbttoGkpIANmJLvuyP5fXdHnnx4yCRa86IUKj+13h29tRDPE5WKfHFqzenZL79ZqKxYnjKpcn5q5cpCH0YvX5xIli9qtuDw++ULhE4yXpYwLEd69GWMRHpqzcbxGNsXMQ1iPJvF4zmlgR97eEw8azRmyd3Jm/bvj1jbwXSG/evYC86DeOyeWyNbZSuWb5CnFuqnX4+PH969P/55EEw0xZ53CIQM0vu3PYB8GgZeDGjEi33yiVqjYTbBnHquT6xR+2OY9Swklz08zsOQ+DSOPNchsRvFfkDNGniEEscaXasaLdmao0qhteD3qFpy2P1KFByVUqTmRaLgQV7zLmdOMMWuH4ckoqFrUzfwrVGkimLz2sCyulqqAtyVKBUlu5E8NT6BZ+b9quAluGYV8BDBp1oK+KfKmMiPul1f+V6AHUOuKYkifA4LS3eTAqQD+HtRLeFdytVrcHGfS8VSdFtwAAwixFYrKZLmnyJaFTrCmWSbzihCfOX650DywIti4jvbJ9aI5ClyCqYnOxAlxBEJAaBgJS+eYBsbjhtzhKUchjBxzycefKkOYSIWSwnfamgcMwJMmPG8ywqYSkLgdxRdBaGjFw1cIYZWrCzvVZEesHR/P7uAXd8OQAg23QOnGmMLDPwQkPOKgidVNxhEiQ2/W13BVIGAMTVJQEsqq8sKZJOtJK+4iVboqbDEUOqG3yrQl+Rs3XAfvBuxddLcw3PfnsRjukudHqvzZNnTDsT5XX3sq6EGmuxzvjOmFi0eB58gu1gjPxhiEVxA/rsYYnFNIlhkEnXZ+PjSPcdmlyDvbZPSNuklTOcYuUEsScBOs2ktVF3CE70kkJrMjpRHw9xE5OMcWOxi75Hc2qACHcxoIdYc4ihSXnQ6goRvE0eL6uPc/SM+w65HnO9Qj21QrirE0jXLEw5kS5je0w28S0Vq3mnaG/+fa/E3YlWb6l+1VcJ3yKdXQ+M5KCyPKIJVFc9WVZdrvWBt+E+JQkv80RD6TP1p/iOb+Dh0gx+zM6XIatlUoGfvzy6yoXvUGcQzV6r/bv3oSKKm1BBoWHRxhB5D9reaaLdjN9AVMeX97Vz/DGxmTd2Cwubmt6q/tR+0AL5CT8WIJrDGJvIIWp0MqlB/20uY9UH4l7pg9Le/IuPIpVB1rvhNKapOz0bPveurkfPTC+tez3pQbKhLPQjZB8BF2w+WSIoM4k97YM6nZLsCTYk4mMmVqmVq5C/FnSkTsLZ1xr/thm8LlZmnkpVb+jdl6sNzomgmFzZOZwP6qZ2Ce+/PnoCfvksRwSG0MTb2bd372FrtsqcRyEcvhUejbesEOspYlSyhHN+qOk97AjXHL4ecYQBr59zT9KsAmqeoffr7IBDdy0H6JDuwP31V8fKvwSB6AjuMqDny8YeqE4ji8WEAZtDHqj3ubu06TVyg7w85U7KmqmUqg0dH3X5BHe1uY0qxPZmCgCKjF1UX0DUOQdjyxQ7mIZzJWunZAAQdABWV5Ig8MC2YIahTHF5AajWnLGs0ZcUd5GWqlBwUm9k5rYdq2Jy+XGDUlRT5oMifVxX1hKk7i7HjmJscWEk4sN81TUAKJ8akvdKRatEbzJ5gH9L+V3g8FdVQwJCQ3W2NvpUwNwCeYvpK7b9//u2yN5V2m1QhbzXjL1lr/W3h3Y1Kcxl38mbvbu5/UEsDBBQAAgAIAOeJKFkVHmAbowAAAH8BAAAuAAAAdW5pdmVyc2FsL3BsYXliYWNrX2FuZF9uYXZpZ2F0aW9uX3NldHRpbmdzLnhtbHWQQQqDMBBF957CGwhdh0DXpUWoFxhxlECSCZlR8PZNRG1p02Xe+z/DjGIUMX5iXdW1glnoKRBFS5xRNe93tgwLXr1xIIZ8woK850omNyxRaCMyetmUHsFyyv/wY3hrYT0/4iNeMOVCZxzqS6mwmVzysJhpY90aUI8R04AvmHPoobd4w7UniMPjDOwb/9W5mzabHd5pQB0iuSCq+UBVutdx9BdQSwMEFAACAAgA54koWXRJNR88BAAADBUAACcAAAB1bml2ZXJzYWwvZmxhc2hfcHVibGlzaGluZ19zZXR0aW5ncy54bWztWN1y2jgUvucpNN7pZTFpkk3KGDJZMBOmBFLs7jbT6WSELbA2suRaMpRe9Wn6YH2SPbLAgUBakw3T7WwvMsRH53zn6Ds/0sg5+xgzNCWppII3rINqzUKEByKkfNKw3vid56cWkgrzEDPBScPiwkJnzYqTZCNGZeQRpUBVIoDhsp6ohhUpldRtezabValMUr0qWKYAX1YDEdtJSiThiqR2wvAcftQ8IdJaIJQAgL9Y8IVZs1JByDFIlyLMGEE0hMg51ZvCrMOwjCzbqI1wcDtJRcbDlmAiRelk1LB+a7ntg/bhUsdAtWlMuOZENkGoxaqOw5DqKDDz6CeCIkInEYR7cmShGQ1V1LAOay80DKjbmzA5uNk71jAtASRwtcCPicIhVth8GoeKfFRyKTCicM5xTAMfVpAmoGG1/Ruv1227N/2B73o3F/5lz8Swg5HvvvV3MPK7fs/dRb8s/MX1lTvsdfuvbvzBoOd3r+6sgNE1Qhx7nTEHmBVZGpCCMEdFWTzimDIo0ns0SqKgzBlOJ8QXHQpZHGMmiYX+TsjkdYYZVXPohhp0wy0hyblMSKCGOm0NS6UZse7gDCAEBrksauL4ZVETJ6drW7eN97ttbY3SwUrhIILiAVkemmOvipZqVPcRDhSdQmWSe5scZ4x5WZKIVDV10LnvVWERwwMwzljwNeb0NxoJFhZ8kXhEwj6OyUrLebeUd0DzwEJjyDEDJgcJ4cjDHNqcKmA3KABkNpKKqry9Owvt85RihgAP5hBBl94G20GEU7mW1CKxureC5ru+UES+N2wb0YOqHqPgRZdWKf2/RMZCNBcZYvQW7ASCysti+C8iaLW/0TgVcS6FEaSQzN1MKZmR8KyMo2twEWdgCfMuYUQZDx8y+gmNyFikgEvwFKYjyKk0+NWdgBMs5R0oXsb4zHRtt9923z7TG8ThFPNgR3AoVxInai/4eI64UEs7oCPAmSR5UkIa5mtl9lZ9fBqKjoE8P1E21vAljTOGnxK+IGQFeo8p34+XXRL/3QhKu43wNG903bw5NLQ4hZQYTFgIYNpRvpiwJQADzJHgbI5wAAeW1GNjSkUmQWIGhIGWj4/Q2EOZ5l8TmMzgMQ1JWgqydvDi8Oj495PTl/Wq/fXzl+ffNFoc5VcMa3fmLG89eFcoZ3XvxvAdo2/cGzZsOyKNdaGGG06334VKmHf7vjs8b/ndP7v+9RaAnL3NM8ux9Xm6/XjNLxn/1dPVc8+HrQs0dL03Pd+rl6movoDmVUEENTnW9+9SNjofpTqgnFp/UEZr8KqM1tCc+Vcr532pEGCGT8xMginOaEyhkn6KjizVHI9q5p+jIf/1fdd09H4a8lHV8f8YhL9o/zHlvtcD6MmIX2fOcy+7fwx67V8T40cxaL6KJ561Nx3H3vp6pldiymkMtOpLb/Hk1jw+qjn29qVKBdDWXzCblX8AUEsDBBQAAgAIAOeJKFk3i4dqewMAAKwMAAAhAAAAdW5pdmVyc2FsL2ZsYXNoX3NraW5fc2V0dGluZ3MueG1slVdtb9s2EP6eX2F4wLB+iVcnnRtMEeDYHlA0a4MlyHfaOttEKFIgT07973cUKYm0pcqNECC8ex7yXh4ekcS8cTk6gDZcyfvxdJxejUbJptQaJL5AXgiGMJIsh/vxE5MIgpvRH78L/Dv9MJ44sBJKPwMilztjLbVtxLP78bpEVPJ6o4gr8VoqnTMxTn/7p/pJJhVyiKUowEs5W7aB9phP088Py4so/ozbh9lycddH2Ki8YPL4qHbqes02bzutSpnZ0G7s10fbHwvQgsu3wYiovPgFIY9iWn1cTVfTyyiFBmPAhnS3nE/nfw2yBFuDaLKf3X6+nV/IaY/6eWNOaAduOFa02XR2M7vtoxVsB3GRF6vlx+VNP17S7nFXfhqXIyD8wMHM6RocQf/S5qooi1/RSKHVzhb0hDOz3yBHKJbR9SPC8s5+gwSbkD1oUJBG8IzaoHTmpPin/frAfbX0f4ZDIrF3WyvxZJtwMj2sQtYCUtQlJJN65Xxmr96/l0iXCdItE4YAoakFPVGGT6w0Eaw1tsD/4J3LLER5Swt5VaLMYeEiDpGxoyUsFg/VaAmxjS2IUcPBG12uJ8YW+Y0qe4YMjC3y2TbsuxTHM/ipx3FqSTww38+gAT76qAPkBslomfmt61XttUc92ptugrO9ocbkKoO0ktYLz8F2LplUNhfT5CyoRLID3zGkV+pfi1sfq2xMMjlxeLV1aytBjgK6JLdRpTYUDLlf4+Q7PI7iHg8zx0fYYo2OjW1X7IsRiqFaXw0Wuz6kKZxbj5AelPtxzvQb6BelhBmPPI8uIRXdPc3nDDuy6UEF/UVuVcCpzu4jSYVgLgUrdxEvhTNEttnnFFNfCk1NXWu7O5j4Y7taK8t8DXpFiuBQSzK2Odye7/aCfvGVwztkMaHH6Zi4p+0k443iA4OXADC92df3wS2cJy8FcgEHEN4bGKqE+zJLDOm/K18rr1iUgeUiRfop1ColGqGRo4PwSnF1M5xneMYjW5sqs2im1CO+HSrR0K8HpRVreLozeClFO5O/q4TUrKierET1jEyjP7ld++TZAeaS59UMIgc2ounyOI5QqvBlqZx1wGf2NgT7dDWbNRl2ePoodtKm0y5K5Tkdsy90P9OtBghHbGW8Ch6Br3BcK6azbw0kehU63I5NOdLDWU1smvV5gckkMLnmNG2gv+m/lPR/UEsDBBQAAgAIAOeJKFmmr1YjNgQAAJYUAAAmAAAAdW5pdmVyc2FsL2h0bWxfcHVibGlzaGluZ19zZXR0aW5ncy54bWztWN1u2kgUvucpRl71sjhp2k2KDFEWjIJKgGJ3t9FqFY3tAc9mPOP1jKH0ap+mD7ZPsmc84EAgqYlCV5H2IiI+Puc7Z77zN7Jz/iVhaEYySQVvWsf1IwsRHoqI8mnT+uR3X59ZSCrMI8wEJ02LCwudt2pOmgeMytgjSoGqRADDZSNVTStWKm3Y9nw+r1OZZvqtYLkCfFkPRWKnGZGEK5LZKcML+FGLlEhriVABAP4SwZdmrVoNIccgXYkoZwTRCCLnVB8Ks0uVMMs2WgEOb6eZyHnUFkxkKJsGTeuntts57pysdAxShyaEa0pkC4RarBo4iqgOAjOPfiUoJnQaQ7Snby00p5GKm9bJ0RsNA+r2NkwBbo6ONUxbAAdcLfETonCEFTaPxqEiX5RcCYwoWnCc0NCHN0ifv2l1/Buv3+u4N4Oh73o3l/5V38Swh5Hvfvb3MPJ7ft/dR78q/OX1yB33e4MPN/5w2Pd7ozsrYHSDEMfeZMwBZkWehaQkzFFxngQcUwY1eo9GSRRUOcPZlPiiSyGLE8wksdCfKZl+zDGjagHNcATNcEtIeiFTEqqxTlvTUllOrDs4AwiBQS7Lmnj3vqyJ07ONo9vG+92xdkbpYKVwGEPxgKwIzbHXRSs1qtsIh4rOoDLJvUNOcsa8PE1Fplo66ML3urCM4QEYZyL4BnP6GQWCRSVfJAlINMAJ5G/U5RaaQFIZUDdMCUce5tDWVAGdYWkh80Aqqop27i61LzKKGYKWhblD0JW3RW8Y40xuZLHMpG6msPX7QCgi/zD0GtGDqh6j4EXXUiX930TOIrQQOWL0FuwEglLLE/gvJmi9odEkE0khZVgqJAs3M0rmJDqv4ugaXCQ5WMJ8SxlRxsNfOf2KAjIRGeASPINpCHIqDX59L+AUS3kHilcxvjJt2ht03M+v9AFxNMM83BMc6pMkqToIPl4gLtTKDugIcS5JkZSIRsW7KmerPz0NZYtAnp8pGxv4kiY5w88JXxKyBn3AlB/Gyz6J/24Eld3GeFY0um7eAhpanEJKDCa8CGEQUr4cqRUAQ8yR4GyBcAgbSuqxMaMilyAxA8JAy6dHaOyhTIunKVx+wGMWkawS5NHxm5O3734+PXvfqNv//P3t9aNGy909Yli7M8u7/eDloJrVvSvCd4weuShs2XZFluhCjbac7r78VDDvDXx3fNH2e7/2/OsdAAV72zvLsfUC3b1Pi1vFvXUa/Hf71HMvxu1LNHa9T33fa1SpoYGAdlVhDFU40VfsSjY6A5VqvpraYFhFa/ihitbYbPnR2oavFAJM7amZQjC3GU0o1M6L6MFK7fCk9n0ZLbjzSksf7UHTtYdpwSfVwwsedv8z/aNqWu5aLMgjCdVGP2jDPBvpm6x57lXvl2G/c1D6aDX+XkTNPi995qn8RrPxUcaxd37+qoF881tiq/YvUEsDBBQAAgAIAOeJKFkmD37osAEAAG8GAAAfAAAAdW5pdmVyc2FsL2h0bWxfc2tpbl9zZXR0aW5ncy5qc42UwU/CMBTG7/wVZF4NkYEOvIHDxMSDidyMh248xkLX17QFRcP/7joUuu4NWS/0y4/v9b2t33enWz5BGnTvu9/V72r/Ut9XGljNqA1c13XeohdWDzTPFzDPC+C5gMBDthZZMq7hqO9PCOUciMo12b1aX+0YBng0c0RJiYrw1RS4JcAPCvykxK+/f3ecxg5NOaNONsag6KUoDAjTE6gKVjHB1WP1uD16MG5B/YMuWQo109twNI1byZPjcBrFD2OXS7GQTOyeMcNewtJ1pnAjFr/1B3a59GonQZUvfd1WlufaPBko/MKz/iyche2kVKA1/NYdx5NwckfCnCXA3Yai4Wg4OYPWjJsD9ehtrnPzR0dhNIiGLi1ZBo0pPczifjyoY6L0akyzUfzAGfg0bc1IznagLrFCuZEXvECpMLMTaaKRXSTKkS1ykR24eGwXydnDWtu2b6NKjV6CanH8Km7scpnGMGrXDL1rtiKuctGWL1Q2eJohL7f2qj5TucApUVAiEoXl2aCqncb4UWP3b2XfTK1BzRF5GaDdgBnD0lVRBkp5/Hc3GMiTphf35MX7vrP/AVBLAwQUAAIACADniShZFQaV5GsAAABvAAAAHAAAAHVuaXZlcnNhbC9sb2NhbF9zZXR0aW5ncy54bWwNyrEKwkAMANC9XxEySB3Uugn2rpujCK0fENogB7mk9ELRv/e2N7x++GaBnbeSTANezx0C62xL0k/A9/Q43RCKky4kphxQDWGITS82k4zsXmOBVejH28S5wvlJuc4XqbOkAu1B/B6PeInNH1BLAwQUAAIACADoiShZwhuumWgSAAD3TQAAFwAAAHVuaXZlcnNhbC91bml2ZXJzYWwucG5n7Zx7WFNXtsBxbHV81TrO1KKVtNXqtbXGikghkLQWsegoU20FH0nEF9W0oMYkQB6n33QKVq2paMUHIXdERQskWI0B8qpSjUpNqjwigeSoKRwgnESIJJycJGcOIViwnf/m3u+7t4cPPrJ39m/ttddae+21+Q758m8rl04YO3VsWFjYhKT3E1aFhY1qDAt75rM/jsJ7WIbsI/ivEexVSxeHyQwvdeCNZ9LfXfFuWNgF8Thf2rN4e8zO99eyw8Keq+n/GaHPPLclLGzFgaSEdz/MYnRZwFIYebcNQZzV2x8tnqTuOHvlpEP7KHHqoX9+Gh7e5Rg36RP1X8ft2vanT1+SjN2xZ1bsC5EvJtxaWc/9+stzk0pOHe57I2Hkwwja6DUXvmtbf/P8bPE3sxUMcha7kWFXmZpKvqVyLpC0qC+aHBb8+t60JXVk8NVnpo3/C68eFeUqQMwPFsxMyu//7ph2l9+rBFAlGfCbAH/PGbKwo1Ue6JTPjM+GsGchbAyETTjviSsbEdQWhTUiwOsMOJwMbd81MkPEpt9l8wLgzgDp0PyBMfOd+BAzfUe+dh2ETRpTMzU4s8tq95TItYfmJXleG88Kdv0YWZa0o2CQMlbMOk+/WjEqOE1czYnT3CfoeFa++fcDyePLhA62lI/Ul1B7exrXZ2rUSNvJfOrLkkihwR1jS0nHtP9ImxB0ZzacBh+W+n4u9fjqaP66AjKA1P77kS1Nu3tXZCeRDhjCdbHoMD/kkMMbg42sdblRSc7XQmom11bM6tCEIvT+9vDGmZqCEBX3Jr4eT35IfMnW1MNFJWTBg3FkWu9qWm+PBkQ1zscjaY9GkklYn54s190K2aFuQVmS8U46DW0qcPYddGYhRzORo7Vau0pr73FFRA5Y4dGl8ay7o3XsEnO4wfCZ20YL2ORUrYY7Ssk2mbPhPFF7nvahS7Zg2OjIs0LFgy5RFt9erpwnr9r6i9qnJ4pARAIinfp3rOB5973wegYkixpcZGl8WdKqQTep3RVcx17k4RTdf20/R/PV0ARI/+y1JgdfYn/KcKyJLCnaAs3ThZM7ppmcPoNTLehcLc1B9uv69teakqGuIpYBmyxj6Dgy1VMg8HgpsAe5nZUEVoo8PMDTmiJqTWGI7EqRvaeXhrloAKJgoooUk++m1HezNUr567khv/bxGXLSVPtkad8PtUbfj0b1VKNBwlJCoAiFC8SAzyZnUCR2BxPoKuwuvQgwhy3yQJV3m/p05ieQ7BLTd40pQC6Q0AvypmTscbKuOtAp/PWEOn+zTtiv8zRJpPeOWPRYInKnA+7WaJEtmiHCF/S4NQ/oywM7akiBR7VSf5OULgo0NOnIaQOu2Mjgp6LBsI4GXNH52pvez2l9nxeQfFdIAiTgxAIpEj1Upf8NM+sCdl0AQxNxfQ+KnB6Rs5WvhfgMTgSTzjb0PT1FA9PfUKDzoUzQW1/CFD2YrPP11JHQqgKsezaw7G50GuQrYgsMrhhTeiol3dfZBQ7bfQ8LRB2tNSTESCZ5H2EzO0bWx5ik2NUpDKvAdbt2uBndhzGXcYNoNeNuNKDztWHbQ0GXrchTkFASdTcyITsJ9ElUjYP7phy3fS9uQ1Lhb++kXtEEFugCRVLqfbqfbxotV1pz7D1DVHT6X2qkYojRPtI8LVO9C3HSSWqqp8pIL/Kjf8qNCspsC2+sv1HhjqNLUD3RR/T9nvra1+YqSNgNQIR0iP0trSyxv4vsyywwKmOZeiRHxkDzujpbaEd/OaTPJnZUuCfTenVqX4AkcCv034JeOWaqJWG0TGAJhLhYC7ZIQKwT4dl9EUrQFej+SN/gYpbr5VAgPoK5HPuRmZkCBS48OWtzo6KW5Soix/p1eNqoZQb8QLSc8rym+dgRq4aTqCmFwHL0LZhl0XA3xGMNOb4cB1YmlodO4PvCbamri7ekokwASWH4vYxRp3gqd8tN7rQqgy0yR9PLpPoNL3IYFJI0Q4qpME86I9BWyxT1FkHsDCfH3sk2yJVpsFqEZet6AF8nxSTV62FFs4lt71xZVSqH3HyL1SkQ8B2+HMz4MAWATWA2VgoklssM/s1DCpQdj3t901nikXdS7BaZBgjEaYWC6/LItyUUm0Ff4uqucsRRTRadsdyEFKL69LcpxffCxxld4hpzeJ8hlcuXl4KegD/DotP7bXVVboEhW2B1+SIgWx2yLp/SxygpZWOpQ6qjqRopjqoN8hKUospw7ooAHbkUySG7wADb1kNeNmxzlQxMdS+WV2hh8guZRst2sc4IK1CZtgi1O0hSg0JJc4XftcIK7tMeWafaDHefaJ7+MSSTNYvT4kyFLKdc5WQJDX5bs3ijWujoqKTz0EliDy5a5ehGmvlxVKqEZYRaGCrAWQcv3XxZFesRDymbzt/xVnDtcUCiLDIWP7nMpXYHX2msAgSJCr2uBMbFcTzNm1OYRjg+giR1YIV6Wr1YJPhV+N3Ga7PpXNGfbf4oZYRckxPoPhH5tiWxxGXvj50SqLfOJv6bureBCqmx7ECgGzlhjFIaafLpSrGRpaTcMKB0ywpub2+LTr9LxXbswaA4Wm5PSxqPD7t9tISnLeHNyVWwS0z+n/ZEzbfkqN2diJ6Fh9ZiSzWm+slgc7XYLNuc7hgIaVZ4xMmQk6OiY1mjm6vcbr4kAtCtFzON2QI+PD4d14EkZRnQIn16mQrAUCOLx3GQlr84EMjH0vE4lqen1kWnPK3BgrL4ZKKP6CP6fqPPCVWcnZgBekC/pwCz9l6xD00X/fVp3wxadvDm4JO4hEM3nCmikdqt02WHas5fvWkVoWzHusPUzyRsocHTUAXMHVI1U/wP0rH21q+k6Be1mYbl3jZ7IcSWyQ3oR0/OhMAr+OXQ+J+8BlvlaTAEBKDeEc5OUFV0cagR3IgRYJB+smbZvqoFnDmG4ef+WZRo/99ttx/PUyjxW2prnTRwu9YkyyGbgJ7DUrVApBm6N3LkeEVQIPp5KX4Bx+/IOlGDDtECaM9xo6Ctx4waftqDFtZli0vtVmMGs66BlWJhYgqqh+S3AbsRX87QYubIeBbmALE8nsMaKzZWcjlweaRaaFcK0drZ1O7l8lHno61990qZcpmQhuIHpJzjOZEG00O7py9xPn7am9Dil5nphbEmXx3gNpKZFMkV+D2SN1keW9wMI5E3hD8X07o7kUir5Xqlywd762Ckrmqy4wDDI5eKM+Wg1dmoEsLpC1V0Nh9DafZsf0CmcnFAGU3szFPg5STH8QhN/GZoacB0VnATT8s5enP4UcN0Vnp9jgAe/yH2kBkoTXGyc0tdfYu2SCZ1tkziUamWUd9FZkgM7PQjFKcQM/uhQrxMMyN97oDSJMtVuDhWJg+tNtqaez3iTECLUnoceQqXETqwU+mp9sanLHvq4KbwGJJD7eMTU+Qg73pJ5BbJiM7x25SvdC36u0WmsjRwIqSsTCMY+x5eL2RC8Rk2E5Jj+J7Dh0VhlJGmcI2MoXJuYOcq9JBTrgMEImdzFs++qMwSCKdrLg8r/M7gXj5geMSh7dOshFyGP3KmyQzteyKkzEzLdXnpiM4d41Ukm4HlYdb5e5mwQp/BK5e85XAXTwsKxlCwWghD1S5jxwY+6FcsH1qhfbCgTKK6jUsDPCZ+hyDwaVbsjDr/9G0eCSuDd9kSO8Nks2yB9HOt4AV3hq3J5uRgZhVn2nWDZLfHBNKoxWY/qORWkxojdNbWYRGseY6l/AAevzZ9YTWniFZsarjHLaLV1MM29m1YH1Ok9wBLm6sci85KKM0Rzmco+AVi0dd4Ncm3OF6nbMZNlWEq0itHdHV7Yp3CqDKJRy2coPTo/DFy3FN8EMu65TL7LVxI0SzF1KCftl/x9Ox4IH5+d7OSUi0LMC7pjTG2Rn/lnsRq1ORcei5SZimiOdlFNDnIBIAp5ip2V0BjtKGqmwYbauSr67oe9wWUOhoc0ESAHrUJ9uop9wwKD3CwFGSfGXaRwQ5GCecPrelm1Jxw/E+2i69XuGfQekj4PacDVAsGdlh1zgr+U3714yUnSfvQ1r9va9OpruO8iP4cIoCiaszRKcMuMow8BTvdrBQ1K4FrG7nTGleCfgvmbXjExW9RtOdYUFWkWpKxuZA7bAfgV7ClWJ9UHXlQAhmOcafdClzT+VLIJKQ9We3tg5VgYF8aLPAlY000ID2LIv6KtX6Yhj3FLxsruFj3p6l8gQCPIAN4zf1lsu8uRS7Bk8H24mGJjobvRHNVMezLieWVhTdeHqaJh5+qAp5af2yZREeG3d22Cvf1aSQ+pEDTcFjks8FR8LAMcrPCnal1glrXjOlGvafGvJTqnSwX/WDLdvTnXvmLjYYXeVSPmuttzES5vIqvnoLxUmSoKbek1gmJNtH+zbbVmLaC1BL8K+mwgk3DxIs+aM5gsVmUtmKVakj0J8FDUttMxZBccLh+HgEREAEREAEREAEREAEREAEREAEREAEREAEREAEREAEREAEREAEREAEREAEREAEREAEREAEREAEREAEREAH9f4HuYyznQfqZSmXYQUwsv6xMziSrHdwXFt9qXhtXESn5+lUJfeznh17ev+HxoXN7GYuQbN7NiTFtt2PQk9mRPBqp7+Hkbdclb7ZdiWmih60xblpxt/31uQNTpsbvj0oqLq0Izdk7t3HmV7KrmwY0bbiYenhh9dj9A6r+jsC7OJA/8LExRx2dnZ3zzxfNmnpq+Srmkh0Xgv/LEbb++Ql3XjsvH5Syfnbw7S+uDTwerFy5MKHgtHZQaobk473zkoR/eWHgofaW2DvP0/O9g+pVck69Uj2z96PUgYfRfa3iiSY0L1nm9sxjCjuYWGArZzpzPV8C964prBUmvrcnqXNwLQary6L3S/ZPeZCfXq4wNTN416ta0icPVe1tvocEXz1jMLPkFNsGx8Uvc9vz61PSBpZRqPn4+MVvFpxyKVetGarx/a4l+wvLj0yS6L75bkC501NYcN6rZKkW6ak5xCOpx5N2HjdHmRXmqFLa4jH9zM59H3OrhsraV7/pU4+7roz2SZPMEhiw02tLXLeGy32BNUXMzJt46ZACGHBP0p2y3W9sTYAyz5QNWO38NXOhdA2l8YmIi7eWGUX+nZUPA7XYwYPh9MQ9gb1HK51Phq97PP/kjNBY9q1PJko3TJddBrHuBzmA50rto8o7uHTxOQtLBRW7GQl6yaC+h6ewwN23TIl/6GfnzjmxepvXgYLPpVTvwu7Mi8s4iK9taYOjymQ93F65Y+2AD7etLZN4138SdOTyfW1Hjhc5qRGySyDW51I9OlZ1a6+BtFblKXYXJeg/rN0XtP1bggtc5PGKrA2znuh4XnG8/QM09gfKFPJVW9vrM2KBLbAVlf/jpbfI1KN/CbpzU9+m8viFyf69wU9T+j7/VEzrEQddG7vhQSLK39NS2L+mDJln5hvBQLxWcc080RgQjSgJpIQ/UW61FxA9+/OFA+2+mBO2N165OOCC8WvLpgOry/3Z9RFHG1qn/iI+glqFi28bObrf3+KTF3HujsLz31jsDXfEEv3W0HJ29WyCKz+kNGpHfYfrhyx7/5dV3e7uKPtr+B2k+KR9tSBksJWMsiWKL8xzdBeDEVhx+uOVMQr3bbp/9qV5Uu0Y8clSfJpDCj5th/PmHFr4Y84vhl6ylfqHCYPQ8Y5AseXBsuiVyP13L+PIBwq+Q+GZGStbF/LmkhdYtDg03rfjRqZfOm5wVVsvLxodv4OZ93ZP3Trsw/7IMWvczBFN1v3tlatvhRyEboKtraU1TdEkf/y8OrMUdjJJYDAqUlctLPmx8ehylVL6XEqLE3PVATW2xIJJEtoprnwpHH9s8/ljIX8dSi6jx4mElVdv7y73a/xNCfqRg3GVcQZXuPxIaOAFMNVewNK0pz4x3LAdMvdyKotOFbIr74KnbEFXHv3z7TnKVbjua0IKX7i3Ce47uYO5/+Czg0q2LMPtvn5OKBpe3a/IfLPhRHvWv5nC+9HXq4Papd61jCbXrG0dni0OrSuzVGVNotYnPtmE+NKmG94wMfiWcGi3dMWTDf9lXkbriFA+sDQn7xdUbNwC9142SXbN8zQlBHPX+282tona15C+Di6mJEeLVup4yOuFdFm5O7bZXv52AXpgcNoodvye5Ox3grZ/hzyQgnNCKZg1ZXgKhvyo58HL9Px1cPgHofz2fbkLcUE7j81LKncfOBdKmvfXVGu1Vh3fM++lb5fHGs2R/4yf9m0oF4dt/EMoZ4cd+35AcFjYrIrBzxQb8x8dhm3XYZMfzG4Y2xGzE+zvSVqyMkG2eOPf/wVQSwMEFAACAAgA6IkoWeohDhNLAAAAbAAAABsAAAB1bml2ZXJzYWwvdW5pdmVyc2FsLnBuZy54bWyzsa/IzVEoSy0qzszPs1Uy1DNQsrfj5bIpKEoty0wtV6gAigEFIUBJoRLINUJwyzNTSjKAQiYmFgjBjNTM9IwSoKiBhRlcVB9oKABQSwECAAAUAAIACACpflBPNmFYAkcDAADhCQAAFAAAAAAAAAABAAAAAAAAAAAAdW5pdmVyc2FsL3BsYXllci54bWxQSwECAAAUAAIACADniShZtTf0qBwFAADhEwAAHQAAAAAAAAABAAAAAAB5AwAAdW5pdmVyc2FsL2NvbW1vbl9tZXNzYWdlcy5sbmdQSwECAAAUAAIACADniShZFR5gG6MAAAB/AQAALgAAAAAAAAABAAAAAADQCAAAdW5pdmVyc2FsL3BsYXliYWNrX2FuZF9uYXZpZ2F0aW9uX3NldHRpbmdzLnhtbFBLAQIAABQAAgAIAOeJKFl0STUfPAQAAAwVAAAnAAAAAAAAAAEAAAAAAL8JAAB1bml2ZXJzYWwvZmxhc2hfcHVibGlzaGluZ19zZXR0aW5ncy54bWxQSwECAAAUAAIACADniShZN4uHansDAACsDAAAIQAAAAAAAAABAAAAAABADgAAdW5pdmVyc2FsL2ZsYXNoX3NraW5fc2V0dGluZ3MueG1sUEsBAgAAFAACAAgA54koWaavViM2BAAAlhQAACYAAAAAAAAAAQAAAAAA+hEAAHVuaXZlcnNhbC9odG1sX3B1Ymxpc2hpbmdfc2V0dGluZ3MueG1sUEsBAgAAFAACAAgA54koWSYPfuiwAQAAbwYAAB8AAAAAAAAAAQAAAAAAdBYAAHVuaXZlcnNhbC9odG1sX3NraW5fc2V0dGluZ3MuanNQSwECAAAUAAIACADniShZFQaV5GsAAABvAAAAHAAAAAAAAAABAAAAAABhGAAAdW5pdmVyc2FsL2xvY2FsX3NldHRpbmdzLnhtbFBLAQIAABQAAgAIAOiJKFnCG66ZaBIAAPdNAAAXAAAAAAAAAAAAAAAAAAYZAAB1bml2ZXJzYWwvdW5pdmVyc2FsLnBuZ1BLAQIAABQAAgAIAOiJKFnqIQ4TSwAAAGwAAAAbAAAAAAAAAAEAAAAAAKMrAAB1bml2ZXJzYWwvdW5pdmVyc2FsLnBuZy54bWxQSwUGAAAAAAoACgAGAwAAJywAAAAA"/>
  <p:tag name="ISPRING_LMS_API_VERSION" val="SCORM 1.2"/>
  <p:tag name="ISPRING_ULTRA_SCORM_COURSE_ID" val="DC1682A8-303F-41BC-BC8A-C15F7CB8BBA1"/>
  <p:tag name="ISPRING_CMI5_LAUNCH_METHOD" val="any window"/>
  <p:tag name="ISPRING_SCORM_ENDPOINT" val="&lt;endpoint&gt;&lt;enable&gt;0&lt;/enable&gt;&lt;lrs&gt;http://&lt;/lrs&gt;&lt;auth&gt;0&lt;/auth&gt;&lt;login&gt;&lt;/login&gt;&lt;password&gt;&lt;/password&gt;&lt;key&gt;&lt;/key&gt;&lt;name&gt;&lt;/name&gt;&lt;email&gt;&lt;/email&gt;&lt;/endpoint&gt;&#10;"/>
  <p:tag name="ISPRINGCLOUDFOLDERID" val="1"/>
  <p:tag name="ISPRINGONLINEFOLDERID" val="1"/>
  <p:tag name="ISPRING_OUTPUT_FOLDER" val="[[&quot;\u007F\uFFFD\uFFFD{A396230D-9A3A-426D-B380-67D82CDE4863}&quot;,&quot;C:\\Users\\pantelis\\Documents\\MHAPPS\\French\\Training material for ETA 05_Fr&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advancedSettings&quot;:{&quot;enableTextAllocation&quot;:&quot;T_TRUE&quot;,&quot;viewingFromLocalDrive&quot;:&quot;T_TRUE&quot;,&quot;contentScale&quot;:75,&quot;contentScaleMode&quot;:&quot;FIT_TO_WINDOW&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RATE_SLIDES" val="0"/>
  <p:tag name="ISPRING_SCORM_RATE_QUIZZES" val="0"/>
  <p:tag name="ISPRING_SCORM_PASSING_SCORE" val="0.000000"/>
  <p:tag name="ISPRING_CURRENT_PLAYER_ID" val="universal"/>
  <p:tag name="ISPRING_PRESENTATION_TITLE" val="ETA 5.4 Session de clôture"/>
  <p:tag name="ISPRING_FIRST_PUBLISH" val="1"/>
</p:tagLst>
</file>

<file path=ppt/theme/theme1.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TotalTime>
  <Words>493</Words>
  <Application>Microsoft Office PowerPoint</Application>
  <PresentationFormat>Ευρεία οθόνη</PresentationFormat>
  <Paragraphs>77</Paragraphs>
  <Slides>7</Slides>
  <Notes>7</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2</vt:i4>
      </vt:variant>
      <vt:variant>
        <vt:lpstr>Τίτλοι διαφανειών</vt:lpstr>
      </vt:variant>
      <vt:variant>
        <vt:i4>7</vt:i4>
      </vt:variant>
    </vt:vector>
  </HeadingPairs>
  <TitlesOfParts>
    <vt:vector size="15" baseType="lpstr">
      <vt:lpstr>Noto Sans Symbols</vt:lpstr>
      <vt:lpstr>Arial</vt:lpstr>
      <vt:lpstr>Impact</vt:lpstr>
      <vt:lpstr>Gill Sans</vt:lpstr>
      <vt:lpstr>Roboto</vt:lpstr>
      <vt:lpstr>Calibri</vt:lpstr>
      <vt:lpstr>Θέμα του Office</vt:lpstr>
      <vt:lpstr>Θέμα του Office</vt:lpstr>
      <vt:lpstr>Παρουσίαση του PowerPoint</vt:lpstr>
      <vt:lpstr>Partenaires</vt:lpstr>
      <vt:lpstr>Objectifs</vt:lpstr>
      <vt:lpstr>Compétences</vt:lpstr>
      <vt:lpstr>Clôture</vt:lpstr>
      <vt:lpstr>Clôture</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ETA 5.4 Session de clôture</dc:title>
  <dc:creator>pantelis bbalaouras</dc:creator>
  <cp:lastModifiedBy>pantelis</cp:lastModifiedBy>
  <cp:revision>4</cp:revision>
  <dcterms:created xsi:type="dcterms:W3CDTF">2020-06-02T13:31:56Z</dcterms:created>
  <dcterms:modified xsi:type="dcterms:W3CDTF">2024-09-08T14:15:40Z</dcterms:modified>
</cp:coreProperties>
</file>