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1"/>
  </p:notes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embeddedFontLst>
    <p:embeddedFont>
      <p:font typeface="Impact" panose="020B0806030902050204" pitchFamily="34" charset="0"/>
      <p:regular r:id="rId12"/>
    </p:embeddedFont>
    <p:embeddedFont>
      <p:font typeface="Gill Sans" panose="020B0604020202020204" charset="0"/>
      <p:regular r:id="rId13"/>
      <p:bold r:id="rId14"/>
    </p:embeddedFont>
    <p:embeddedFont>
      <p:font typeface="Calibri" panose="020F0502020204030204" pitchFamily="34" charset="0"/>
      <p:regular r:id="rId15"/>
      <p:bold r:id="rId16"/>
      <p:italic r:id="rId17"/>
      <p:boldItalic r:id="rId18"/>
    </p:embeddedFont>
    <p:embeddedFont>
      <p:font typeface="Roboto" panose="02000000000000000000" pitchFamily="2" charset="0"/>
      <p:regular r:id="rId19"/>
      <p:bold r:id="rId20"/>
      <p:italic r:id="rId21"/>
      <p:boldItalic r:id="rId22"/>
    </p:embeddedFont>
  </p:embeddedFontLst>
  <p:custDataLst>
    <p:tags r:id="rId23"/>
  </p:custData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4" roundtripDataSignature="AMtx7mj/8z2Xhb9/neCYN7R6qgcd4aDT+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8" d="100"/>
          <a:sy n="98" d="100"/>
        </p:scale>
        <p:origin x="378"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2.fntdata"/><Relationship Id="rId18" Type="http://schemas.openxmlformats.org/officeDocument/2006/relationships/font" Target="fonts/font7.fntdata"/><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font" Target="fonts/font10.fntdata"/><Relationship Id="rId7" Type="http://schemas.openxmlformats.org/officeDocument/2006/relationships/slide" Target="slides/slide6.xml"/><Relationship Id="rId12" Type="http://schemas.openxmlformats.org/officeDocument/2006/relationships/font" Target="fonts/font1.fntdata"/><Relationship Id="rId17" Type="http://schemas.openxmlformats.org/officeDocument/2006/relationships/font" Target="fonts/font6.fntdata"/><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font" Target="fonts/font5.fntdata"/><Relationship Id="rId20"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24" Type="http://customschemas.google.com/relationships/presentationmetadata" Target="metadata"/><Relationship Id="rId5" Type="http://schemas.openxmlformats.org/officeDocument/2006/relationships/slide" Target="slides/slide4.xml"/><Relationship Id="rId15" Type="http://schemas.openxmlformats.org/officeDocument/2006/relationships/font" Target="fonts/font4.fntdata"/><Relationship Id="rId23" Type="http://schemas.openxmlformats.org/officeDocument/2006/relationships/tags" Target="tags/tag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8.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3.fntdata"/><Relationship Id="rId22" Type="http://schemas.openxmlformats.org/officeDocument/2006/relationships/font" Target="fonts/font11.fntdata"/><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5" name="Google Shape;75;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9" name="Google Shape;99;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0" name="Google Shape;100;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0" name="Google Shape;130;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i="1">
              <a:solidFill>
                <a:srgbClr val="FF0000"/>
              </a:solidFill>
            </a:endParaRPr>
          </a:p>
        </p:txBody>
      </p:sp>
      <p:sp>
        <p:nvSpPr>
          <p:cNvPr id="131" name="Google Shape;131;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3</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1" name="Google Shape;141;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endParaRPr i="1">
              <a:solidFill>
                <a:srgbClr val="FF0000"/>
              </a:solidFill>
            </a:endParaRPr>
          </a:p>
        </p:txBody>
      </p:sp>
      <p:sp>
        <p:nvSpPr>
          <p:cNvPr id="142" name="Google Shape;142;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4</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g2bab904ce24_0_24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2" name="Google Shape;152;g2bab904ce24_0_24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1" name="Google Shape;161;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0" name="Google Shape;170;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0" name="Google Shape;180;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0" name="Google Shape;190;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1" name="Google Shape;191;p2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tarting slide">
  <p:cSld name="Starting slide">
    <p:spTree>
      <p:nvGrpSpPr>
        <p:cNvPr id="1" name="Shape 15"/>
        <p:cNvGrpSpPr/>
        <p:nvPr/>
      </p:nvGrpSpPr>
      <p:grpSpPr>
        <a:xfrm>
          <a:off x="0" y="0"/>
          <a:ext cx="0" cy="0"/>
          <a:chOff x="0" y="0"/>
          <a:chExt cx="0" cy="0"/>
        </a:xfrm>
      </p:grpSpPr>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1_Intro Unit">
  <p:cSld name="1_Intro Unit">
    <p:spTree>
      <p:nvGrpSpPr>
        <p:cNvPr id="1" name="Shape 66"/>
        <p:cNvGrpSpPr/>
        <p:nvPr/>
      </p:nvGrpSpPr>
      <p:grpSpPr>
        <a:xfrm>
          <a:off x="0" y="0"/>
          <a:ext cx="0" cy="0"/>
          <a:chOff x="0" y="0"/>
          <a:chExt cx="0" cy="0"/>
        </a:xfrm>
      </p:grpSpPr>
      <p:sp>
        <p:nvSpPr>
          <p:cNvPr id="67" name="Google Shape;67;p12"/>
          <p:cNvSpPr txBox="1">
            <a:spLocks noGrp="1"/>
          </p:cNvSpPr>
          <p:nvPr>
            <p:ph type="title"/>
          </p:nvPr>
        </p:nvSpPr>
        <p:spPr>
          <a:xfrm>
            <a:off x="558000" y="1079999"/>
            <a:ext cx="10515600" cy="893179"/>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SzPts val="4400"/>
              <a:buNone/>
              <a:defRPr sz="3600" b="1">
                <a:solidFill>
                  <a:srgbClr val="203864"/>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8" name="Google Shape;68;p12"/>
          <p:cNvSpPr txBox="1">
            <a:spLocks noGrp="1"/>
          </p:cNvSpPr>
          <p:nvPr>
            <p:ph type="body" idx="1"/>
          </p:nvPr>
        </p:nvSpPr>
        <p:spPr>
          <a:xfrm>
            <a:off x="558000" y="2160000"/>
            <a:ext cx="5157787" cy="503020"/>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600"/>
              </a:spcBef>
              <a:spcAft>
                <a:spcPts val="0"/>
              </a:spcAft>
              <a:buSzPts val="2200"/>
              <a:buNone/>
              <a:defRPr sz="1800" b="1">
                <a:solidFill>
                  <a:srgbClr val="000000"/>
                </a:solidFill>
                <a:latin typeface="Arial"/>
                <a:ea typeface="Arial"/>
                <a:cs typeface="Arial"/>
                <a:sym typeface="Arial"/>
              </a:defRPr>
            </a:lvl1pPr>
            <a:lvl2pPr marL="914400" lvl="1" indent="-228600" algn="l">
              <a:lnSpc>
                <a:spcPct val="100000"/>
              </a:lnSpc>
              <a:spcBef>
                <a:spcPts val="600"/>
              </a:spcBef>
              <a:spcAft>
                <a:spcPts val="0"/>
              </a:spcAft>
              <a:buSzPts val="2640"/>
              <a:buNone/>
              <a:defRPr sz="2000" b="1"/>
            </a:lvl2pPr>
            <a:lvl3pPr marL="1371600" lvl="2" indent="-228600" algn="l">
              <a:lnSpc>
                <a:spcPct val="100000"/>
              </a:lnSpc>
              <a:spcBef>
                <a:spcPts val="600"/>
              </a:spcBef>
              <a:spcAft>
                <a:spcPts val="0"/>
              </a:spcAft>
              <a:buSzPts val="2000"/>
              <a:buNone/>
              <a:defRPr sz="1800" b="1"/>
            </a:lvl3pPr>
            <a:lvl4pPr marL="1828800" lvl="3" indent="-228600" algn="l">
              <a:lnSpc>
                <a:spcPct val="100000"/>
              </a:lnSpc>
              <a:spcBef>
                <a:spcPts val="600"/>
              </a:spcBef>
              <a:spcAft>
                <a:spcPts val="0"/>
              </a:spcAft>
              <a:buSzPts val="2000"/>
              <a:buNone/>
              <a:defRPr sz="1600" b="1"/>
            </a:lvl4pPr>
            <a:lvl5pPr marL="2286000" lvl="4" indent="-228600" algn="l">
              <a:lnSpc>
                <a:spcPct val="100000"/>
              </a:lnSpc>
              <a:spcBef>
                <a:spcPts val="600"/>
              </a:spcBef>
              <a:spcAft>
                <a:spcPts val="0"/>
              </a:spcAft>
              <a:buSzPts val="2000"/>
              <a:buNone/>
              <a:defRPr sz="1600" b="1"/>
            </a:lvl5pPr>
            <a:lvl6pPr marL="2743200" lvl="5" indent="-228600" algn="l">
              <a:lnSpc>
                <a:spcPct val="90000"/>
              </a:lnSpc>
              <a:spcBef>
                <a:spcPts val="600"/>
              </a:spcBef>
              <a:spcAft>
                <a:spcPts val="0"/>
              </a:spcAft>
              <a:buSzPts val="1800"/>
              <a:buNone/>
              <a:defRPr sz="1600" b="1"/>
            </a:lvl6pPr>
            <a:lvl7pPr marL="3200400" lvl="6" indent="-228600" algn="l">
              <a:lnSpc>
                <a:spcPct val="90000"/>
              </a:lnSpc>
              <a:spcBef>
                <a:spcPts val="500"/>
              </a:spcBef>
              <a:spcAft>
                <a:spcPts val="0"/>
              </a:spcAft>
              <a:buSzPts val="1800"/>
              <a:buNone/>
              <a:defRPr sz="1600" b="1"/>
            </a:lvl7pPr>
            <a:lvl8pPr marL="3657600" lvl="7" indent="-228600" algn="l">
              <a:lnSpc>
                <a:spcPct val="90000"/>
              </a:lnSpc>
              <a:spcBef>
                <a:spcPts val="500"/>
              </a:spcBef>
              <a:spcAft>
                <a:spcPts val="0"/>
              </a:spcAft>
              <a:buSzPts val="1800"/>
              <a:buNone/>
              <a:defRPr sz="1600" b="1"/>
            </a:lvl8pPr>
            <a:lvl9pPr marL="4114800" lvl="8" indent="-228600" algn="l">
              <a:lnSpc>
                <a:spcPct val="90000"/>
              </a:lnSpc>
              <a:spcBef>
                <a:spcPts val="500"/>
              </a:spcBef>
              <a:spcAft>
                <a:spcPts val="0"/>
              </a:spcAft>
              <a:buSzPts val="1800"/>
              <a:buNone/>
              <a:defRPr sz="1600" b="1"/>
            </a:lvl9pPr>
          </a:lstStyle>
          <a:p>
            <a:endParaRPr/>
          </a:p>
        </p:txBody>
      </p:sp>
      <p:sp>
        <p:nvSpPr>
          <p:cNvPr id="69" name="Google Shape;69;p12"/>
          <p:cNvSpPr txBox="1">
            <a:spLocks noGrp="1"/>
          </p:cNvSpPr>
          <p:nvPr>
            <p:ph type="body" idx="2"/>
          </p:nvPr>
        </p:nvSpPr>
        <p:spPr>
          <a:xfrm>
            <a:off x="558000" y="2687950"/>
            <a:ext cx="10515600" cy="3684588"/>
          </a:xfrm>
          <a:prstGeom prst="rect">
            <a:avLst/>
          </a:prstGeom>
          <a:noFill/>
          <a:ln>
            <a:noFill/>
          </a:ln>
        </p:spPr>
        <p:txBody>
          <a:bodyPr spcFirstLastPara="1" wrap="square" lIns="91425" tIns="45700" rIns="91425" bIns="45700" anchor="t" anchorCtr="0">
            <a:normAutofit/>
          </a:bodyPr>
          <a:lstStyle>
            <a:lvl1pPr marL="457200" lvl="0" indent="-368300" algn="l">
              <a:lnSpc>
                <a:spcPct val="150000"/>
              </a:lnSpc>
              <a:spcBef>
                <a:spcPts val="600"/>
              </a:spcBef>
              <a:spcAft>
                <a:spcPts val="0"/>
              </a:spcAft>
              <a:buClr>
                <a:srgbClr val="C01E24"/>
              </a:buClr>
              <a:buSzPts val="2200"/>
              <a:buChar char="▪"/>
              <a:defRPr>
                <a:latin typeface="Arial"/>
                <a:ea typeface="Arial"/>
                <a:cs typeface="Arial"/>
                <a:sym typeface="Arial"/>
              </a:defRPr>
            </a:lvl1pPr>
            <a:lvl2pPr marL="914400" lvl="1" indent="-396240" algn="l">
              <a:lnSpc>
                <a:spcPct val="150000"/>
              </a:lnSpc>
              <a:spcBef>
                <a:spcPts val="600"/>
              </a:spcBef>
              <a:spcAft>
                <a:spcPts val="0"/>
              </a:spcAft>
              <a:buClr>
                <a:srgbClr val="C01E24"/>
              </a:buClr>
              <a:buSzPts val="2640"/>
              <a:buChar char="▪"/>
              <a:defRPr>
                <a:latin typeface="Arial"/>
                <a:ea typeface="Arial"/>
                <a:cs typeface="Arial"/>
                <a:sym typeface="Arial"/>
              </a:defRPr>
            </a:lvl2pPr>
            <a:lvl3pPr marL="1371600" lvl="2" indent="-355600" algn="l">
              <a:lnSpc>
                <a:spcPct val="150000"/>
              </a:lnSpc>
              <a:spcBef>
                <a:spcPts val="600"/>
              </a:spcBef>
              <a:spcAft>
                <a:spcPts val="0"/>
              </a:spcAft>
              <a:buClr>
                <a:srgbClr val="C01E24"/>
              </a:buClr>
              <a:buSzPts val="2000"/>
              <a:buChar char="▪"/>
              <a:defRPr>
                <a:latin typeface="Arial"/>
                <a:ea typeface="Arial"/>
                <a:cs typeface="Arial"/>
                <a:sym typeface="Arial"/>
              </a:defRPr>
            </a:lvl3pPr>
            <a:lvl4pPr marL="1828800" lvl="3" indent="-355600" algn="l">
              <a:lnSpc>
                <a:spcPct val="150000"/>
              </a:lnSpc>
              <a:spcBef>
                <a:spcPts val="600"/>
              </a:spcBef>
              <a:spcAft>
                <a:spcPts val="0"/>
              </a:spcAft>
              <a:buClr>
                <a:srgbClr val="C01E24"/>
              </a:buClr>
              <a:buSzPts val="2000"/>
              <a:buChar char="▪"/>
              <a:defRPr>
                <a:latin typeface="Arial"/>
                <a:ea typeface="Arial"/>
                <a:cs typeface="Arial"/>
                <a:sym typeface="Arial"/>
              </a:defRPr>
            </a:lvl4pPr>
            <a:lvl5pPr marL="2286000" lvl="4" indent="-355600" algn="l">
              <a:lnSpc>
                <a:spcPct val="150000"/>
              </a:lnSpc>
              <a:spcBef>
                <a:spcPts val="600"/>
              </a:spcBef>
              <a:spcAft>
                <a:spcPts val="0"/>
              </a:spcAft>
              <a:buClr>
                <a:srgbClr val="C01E24"/>
              </a:buClr>
              <a:buSzPts val="2000"/>
              <a:buChar char="▪"/>
              <a:defRPr>
                <a:latin typeface="Arial"/>
                <a:ea typeface="Arial"/>
                <a:cs typeface="Arial"/>
                <a:sym typeface="Arial"/>
              </a:defRPr>
            </a:lvl5pPr>
            <a:lvl6pPr marL="2743200" lvl="5" indent="-342900" algn="l">
              <a:lnSpc>
                <a:spcPct val="90000"/>
              </a:lnSpc>
              <a:spcBef>
                <a:spcPts val="6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pic>
        <p:nvPicPr>
          <p:cNvPr id="70" name="Google Shape;70;p12"/>
          <p:cNvPicPr preferRelativeResize="0"/>
          <p:nvPr/>
        </p:nvPicPr>
        <p:blipFill rotWithShape="1">
          <a:blip r:embed="rId2">
            <a:alphaModFix/>
          </a:blip>
          <a:srcRect b="59835"/>
          <a:stretch/>
        </p:blipFill>
        <p:spPr>
          <a:xfrm>
            <a:off x="4903" y="6508739"/>
            <a:ext cx="12191695" cy="349261"/>
          </a:xfrm>
          <a:prstGeom prst="rect">
            <a:avLst/>
          </a:prstGeom>
          <a:noFill/>
          <a:ln>
            <a:noFill/>
          </a:ln>
        </p:spPr>
      </p:pic>
      <p:pic>
        <p:nvPicPr>
          <p:cNvPr id="71" name="Google Shape;71;p12" descr="Εικόνα που περιέχει clipart, σύμβολο, καρτούν, λογότυπο&#10;&#10;Περιγραφή που δημιουργήθηκε αυτόματα"/>
          <p:cNvPicPr preferRelativeResize="0"/>
          <p:nvPr/>
        </p:nvPicPr>
        <p:blipFill rotWithShape="1">
          <a:blip r:embed="rId3">
            <a:alphaModFix/>
          </a:blip>
          <a:srcRect/>
          <a:stretch/>
        </p:blipFill>
        <p:spPr>
          <a:xfrm flipH="1">
            <a:off x="11652422" y="61782"/>
            <a:ext cx="473524" cy="827819"/>
          </a:xfrm>
          <a:prstGeom prst="rect">
            <a:avLst/>
          </a:prstGeom>
          <a:noFill/>
          <a:ln>
            <a:noFill/>
          </a:ln>
        </p:spPr>
      </p:pic>
      <p:pic>
        <p:nvPicPr>
          <p:cNvPr id="8" name="Εικόνα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903" y="6431622"/>
            <a:ext cx="1976305" cy="444391"/>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Overall outline">
  <p:cSld name="Overall outline">
    <p:spTree>
      <p:nvGrpSpPr>
        <p:cNvPr id="1" name="Shape 17"/>
        <p:cNvGrpSpPr/>
        <p:nvPr/>
      </p:nvGrpSpPr>
      <p:grpSpPr>
        <a:xfrm>
          <a:off x="0" y="0"/>
          <a:ext cx="0" cy="0"/>
          <a:chOff x="0" y="0"/>
          <a:chExt cx="0" cy="0"/>
        </a:xfrm>
      </p:grpSpPr>
      <p:sp>
        <p:nvSpPr>
          <p:cNvPr id="18" name="Google Shape;18;g2bab904ce24_0_205"/>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000"/>
              <a:buFont typeface="Gill Sans"/>
              <a:buNone/>
              <a:defRPr sz="4000" b="0">
                <a:solidFill>
                  <a:schemeClr val="dk1"/>
                </a:solidFill>
                <a:latin typeface="Gill Sans"/>
                <a:ea typeface="Gill Sans"/>
                <a:cs typeface="Gill Sans"/>
                <a:sym typeface="Gill San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g2bab904ce24_0_205"/>
          <p:cNvSpPr txBox="1"/>
          <p:nvPr/>
        </p:nvSpPr>
        <p:spPr>
          <a:xfrm>
            <a:off x="361999" y="5260932"/>
            <a:ext cx="2562300" cy="461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FFFFFF"/>
                </a:solidFill>
                <a:latin typeface="Impact"/>
                <a:ea typeface="Impact"/>
                <a:cs typeface="Impact"/>
                <a:sym typeface="Impact"/>
              </a:rPr>
              <a:t>2. Empower</a:t>
            </a:r>
            <a:endParaRPr sz="1400" b="0" i="0" u="none" strike="noStrike" cap="none">
              <a:solidFill>
                <a:srgbClr val="000000"/>
              </a:solidFill>
              <a:latin typeface="Arial"/>
              <a:ea typeface="Arial"/>
              <a:cs typeface="Arial"/>
              <a:sym typeface="Arial"/>
            </a:endParaRPr>
          </a:p>
        </p:txBody>
      </p:sp>
      <p:sp>
        <p:nvSpPr>
          <p:cNvPr id="20" name="Google Shape;20;g2bab904ce24_0_205"/>
          <p:cNvSpPr txBox="1"/>
          <p:nvPr/>
        </p:nvSpPr>
        <p:spPr>
          <a:xfrm>
            <a:off x="6112132" y="5231422"/>
            <a:ext cx="2466000" cy="461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FFFFFF"/>
                </a:solidFill>
                <a:latin typeface="Impact"/>
                <a:ea typeface="Impact"/>
                <a:cs typeface="Impact"/>
                <a:sym typeface="Impact"/>
              </a:rPr>
              <a:t>3. Participate</a:t>
            </a:r>
            <a:endParaRPr sz="1400" b="0" i="0" u="none" strike="noStrike" cap="none">
              <a:solidFill>
                <a:srgbClr val="000000"/>
              </a:solidFill>
              <a:latin typeface="Arial"/>
              <a:ea typeface="Arial"/>
              <a:cs typeface="Arial"/>
              <a:sym typeface="Arial"/>
            </a:endParaRPr>
          </a:p>
        </p:txBody>
      </p:sp>
      <p:sp>
        <p:nvSpPr>
          <p:cNvPr id="21" name="Google Shape;21;g2bab904ce24_0_205"/>
          <p:cNvSpPr txBox="1"/>
          <p:nvPr/>
        </p:nvSpPr>
        <p:spPr>
          <a:xfrm>
            <a:off x="381260" y="2409476"/>
            <a:ext cx="2509500" cy="5232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800"/>
              <a:buFont typeface="Arial"/>
              <a:buNone/>
            </a:pPr>
            <a:r>
              <a:rPr lang="en-US" sz="2800" b="0" i="0" u="none" strike="noStrike" cap="none">
                <a:solidFill>
                  <a:srgbClr val="FFFFFF"/>
                </a:solidFill>
                <a:latin typeface="Impact"/>
                <a:ea typeface="Impact"/>
                <a:cs typeface="Impact"/>
                <a:sym typeface="Impact"/>
              </a:rPr>
              <a:t>1. Prevent</a:t>
            </a:r>
            <a:endParaRPr sz="1400" b="0" i="0" u="none" strike="noStrike" cap="none">
              <a:solidFill>
                <a:srgbClr val="000000"/>
              </a:solidFill>
              <a:latin typeface="Arial"/>
              <a:ea typeface="Arial"/>
              <a:cs typeface="Arial"/>
              <a:sym typeface="Arial"/>
            </a:endParaRPr>
          </a:p>
        </p:txBody>
      </p:sp>
      <p:pic>
        <p:nvPicPr>
          <p:cNvPr id="22" name="Google Shape;22;g2bab904ce24_0_205"/>
          <p:cNvPicPr preferRelativeResize="0"/>
          <p:nvPr/>
        </p:nvPicPr>
        <p:blipFill rotWithShape="1">
          <a:blip r:embed="rId2">
            <a:alphaModFix/>
          </a:blip>
          <a:srcRect b="59833"/>
          <a:stretch/>
        </p:blipFill>
        <p:spPr>
          <a:xfrm>
            <a:off x="4903" y="6508739"/>
            <a:ext cx="12191695" cy="349261"/>
          </a:xfrm>
          <a:prstGeom prst="rect">
            <a:avLst/>
          </a:prstGeom>
          <a:noFill/>
          <a:ln>
            <a:noFill/>
          </a:ln>
        </p:spPr>
      </p:pic>
      <p:pic>
        <p:nvPicPr>
          <p:cNvPr id="23" name="Google Shape;23;g2bab904ce24_0_205"/>
          <p:cNvPicPr preferRelativeResize="0"/>
          <p:nvPr/>
        </p:nvPicPr>
        <p:blipFill rotWithShape="1">
          <a:blip r:embed="rId2">
            <a:alphaModFix/>
          </a:blip>
          <a:srcRect b="59833"/>
          <a:stretch/>
        </p:blipFill>
        <p:spPr>
          <a:xfrm rot="10800000">
            <a:off x="-8250" y="-4107"/>
            <a:ext cx="12191695" cy="349261"/>
          </a:xfrm>
          <a:prstGeom prst="rect">
            <a:avLst/>
          </a:prstGeom>
          <a:noFill/>
          <a:ln>
            <a:noFill/>
          </a:ln>
        </p:spPr>
      </p:pic>
      <p:pic>
        <p:nvPicPr>
          <p:cNvPr id="24" name="Google Shape;24;g2bab904ce24_0_205" descr="Εικόνα που περιέχει clipart, σύμβολο, καρτούν, λογότυπο&#10;&#10;Περιγραφή που δημιουργήθηκε αυτόματα"/>
          <p:cNvPicPr preferRelativeResize="0"/>
          <p:nvPr/>
        </p:nvPicPr>
        <p:blipFill rotWithShape="1">
          <a:blip r:embed="rId3">
            <a:alphaModFix/>
          </a:blip>
          <a:srcRect/>
          <a:stretch/>
        </p:blipFill>
        <p:spPr>
          <a:xfrm flipH="1">
            <a:off x="131635" y="365125"/>
            <a:ext cx="591924" cy="1059378"/>
          </a:xfrm>
          <a:prstGeom prst="rect">
            <a:avLst/>
          </a:prstGeom>
          <a:noFill/>
          <a:ln>
            <a:noFill/>
          </a:ln>
        </p:spPr>
      </p:pic>
      <p:pic>
        <p:nvPicPr>
          <p:cNvPr id="13" name="Εικόνα 12"/>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903" y="6431622"/>
            <a:ext cx="1976305" cy="444391"/>
          </a:xfrm>
          <a:prstGeom prst="rect">
            <a:avLst/>
          </a:prstGeom>
        </p:spPr>
      </p:pic>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ubmodule Intro">
  <p:cSld name="Submodule Intro">
    <p:spTree>
      <p:nvGrpSpPr>
        <p:cNvPr id="1" name="Shape 26"/>
        <p:cNvGrpSpPr/>
        <p:nvPr/>
      </p:nvGrpSpPr>
      <p:grpSpPr>
        <a:xfrm>
          <a:off x="0" y="0"/>
          <a:ext cx="0" cy="0"/>
          <a:chOff x="0" y="0"/>
          <a:chExt cx="0" cy="0"/>
        </a:xfrm>
      </p:grpSpPr>
      <p:sp>
        <p:nvSpPr>
          <p:cNvPr id="27" name="Google Shape;27;g2bab904ce24_0_218"/>
          <p:cNvSpPr/>
          <p:nvPr/>
        </p:nvSpPr>
        <p:spPr>
          <a:xfrm>
            <a:off x="0" y="2218305"/>
            <a:ext cx="12192001" cy="3787362"/>
          </a:xfrm>
          <a:custGeom>
            <a:avLst/>
            <a:gdLst/>
            <a:ahLst/>
            <a:cxnLst/>
            <a:rect l="l" t="t" r="r" b="b"/>
            <a:pathLst>
              <a:path w="12192001" h="3787362" fill="none" extrusionOk="0">
                <a:moveTo>
                  <a:pt x="0" y="0"/>
                </a:moveTo>
                <a:cubicBezTo>
                  <a:pt x="5267857" y="115912"/>
                  <a:pt x="10534044" y="115906"/>
                  <a:pt x="12192001" y="0"/>
                </a:cubicBezTo>
                <a:cubicBezTo>
                  <a:pt x="12023287" y="884214"/>
                  <a:pt x="12337058" y="2861203"/>
                  <a:pt x="12192001" y="3787362"/>
                </a:cubicBezTo>
                <a:cubicBezTo>
                  <a:pt x="6856763" y="3858406"/>
                  <a:pt x="3552369" y="3797966"/>
                  <a:pt x="0" y="3787362"/>
                </a:cubicBezTo>
                <a:cubicBezTo>
                  <a:pt x="-168955" y="3245399"/>
                  <a:pt x="-23238" y="1332813"/>
                  <a:pt x="0" y="0"/>
                </a:cubicBezTo>
                <a:close/>
              </a:path>
              <a:path w="12192001" h="3787362" extrusionOk="0">
                <a:moveTo>
                  <a:pt x="0" y="0"/>
                </a:moveTo>
                <a:cubicBezTo>
                  <a:pt x="4883943" y="25039"/>
                  <a:pt x="6582665" y="-133"/>
                  <a:pt x="12192001" y="0"/>
                </a:cubicBezTo>
                <a:cubicBezTo>
                  <a:pt x="12322435" y="1274441"/>
                  <a:pt x="12072005" y="3367144"/>
                  <a:pt x="12192001" y="3787362"/>
                </a:cubicBezTo>
                <a:cubicBezTo>
                  <a:pt x="10180307" y="3658891"/>
                  <a:pt x="3276446" y="3637757"/>
                  <a:pt x="0" y="3787362"/>
                </a:cubicBezTo>
                <a:cubicBezTo>
                  <a:pt x="-18279" y="2559161"/>
                  <a:pt x="166913" y="1839966"/>
                  <a:pt x="0" y="0"/>
                </a:cubicBezTo>
                <a:close/>
              </a:path>
            </a:pathLst>
          </a:custGeom>
          <a:solidFill>
            <a:srgbClr val="DDE0E5"/>
          </a:solidFill>
          <a:ln>
            <a:noFill/>
          </a:ln>
          <a:effectLst>
            <a:outerShdw blurRad="40000" dist="23000" dir="5400000" rotWithShape="0">
              <a:srgbClr val="808080">
                <a:alpha val="34509"/>
              </a:srgbClr>
            </a:outerShdw>
          </a:effectLst>
        </p:spPr>
        <p:txBody>
          <a:bodyPr spcFirstLastPara="1" wrap="square" lIns="91425" tIns="45700" rIns="91425" bIns="45700" anchor="ctr" anchorCtr="0">
            <a:noAutofit/>
          </a:bodyPr>
          <a:lstStyle/>
          <a:p>
            <a:pPr marL="285750" marR="0" lvl="0" indent="-171450" algn="ctr" rtl="0">
              <a:lnSpc>
                <a:spcPct val="100000"/>
              </a:lnSpc>
              <a:spcBef>
                <a:spcPts val="0"/>
              </a:spcBef>
              <a:spcAft>
                <a:spcPts val="0"/>
              </a:spcAft>
              <a:buClr>
                <a:schemeClr val="dk1"/>
              </a:buClr>
              <a:buSzPts val="1800"/>
              <a:buFont typeface="Noto Sans Symbols"/>
              <a:buNone/>
            </a:pPr>
            <a:endParaRPr sz="1800" b="0" i="0" u="none" strike="noStrike" cap="none">
              <a:solidFill>
                <a:schemeClr val="dk1"/>
              </a:solidFill>
              <a:latin typeface="Calibri"/>
              <a:ea typeface="Calibri"/>
              <a:cs typeface="Calibri"/>
              <a:sym typeface="Calibri"/>
            </a:endParaRPr>
          </a:p>
        </p:txBody>
      </p:sp>
      <p:sp>
        <p:nvSpPr>
          <p:cNvPr id="28" name="Google Shape;28;g2bab904ce24_0_218"/>
          <p:cNvSpPr txBox="1">
            <a:spLocks noGrp="1"/>
          </p:cNvSpPr>
          <p:nvPr>
            <p:ph type="title"/>
          </p:nvPr>
        </p:nvSpPr>
        <p:spPr>
          <a:xfrm>
            <a:off x="558000" y="1080000"/>
            <a:ext cx="10515600" cy="6183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C01E24"/>
              </a:buClr>
              <a:buSzPts val="2200"/>
              <a:buFont typeface="Calibri"/>
              <a:buNone/>
              <a:defRPr sz="2200">
                <a:solidFill>
                  <a:srgbClr val="C01E24"/>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g2bab904ce24_0_218"/>
          <p:cNvSpPr txBox="1">
            <a:spLocks noGrp="1"/>
          </p:cNvSpPr>
          <p:nvPr>
            <p:ph type="body" idx="1"/>
          </p:nvPr>
        </p:nvSpPr>
        <p:spPr>
          <a:xfrm>
            <a:off x="558000" y="2218304"/>
            <a:ext cx="7872900" cy="3787500"/>
          </a:xfrm>
          <a:prstGeom prst="rect">
            <a:avLst/>
          </a:prstGeom>
          <a:noFill/>
          <a:ln>
            <a:noFill/>
          </a:ln>
        </p:spPr>
        <p:txBody>
          <a:bodyPr spcFirstLastPara="1" wrap="square" lIns="91425" tIns="45700" rIns="91425" bIns="45700" anchor="t" anchorCtr="0">
            <a:normAutofit/>
          </a:bodyPr>
          <a:lstStyle>
            <a:lvl1pPr marL="457200" lvl="0" indent="-368300" algn="l">
              <a:lnSpc>
                <a:spcPct val="100000"/>
              </a:lnSpc>
              <a:spcBef>
                <a:spcPts val="600"/>
              </a:spcBef>
              <a:spcAft>
                <a:spcPts val="0"/>
              </a:spcAft>
              <a:buClr>
                <a:srgbClr val="C00000"/>
              </a:buClr>
              <a:buSzPts val="2200"/>
              <a:buFont typeface="Noto Sans Symbols"/>
              <a:buChar char="✔"/>
              <a:defRPr>
                <a:solidFill>
                  <a:schemeClr val="dk1"/>
                </a:solidFill>
                <a:latin typeface="Calibri"/>
                <a:ea typeface="Calibri"/>
                <a:cs typeface="Calibri"/>
                <a:sym typeface="Calibri"/>
              </a:defRPr>
            </a:lvl1pPr>
            <a:lvl2pPr marL="914400" lvl="1" indent="-396240" algn="l">
              <a:lnSpc>
                <a:spcPct val="100000"/>
              </a:lnSpc>
              <a:spcBef>
                <a:spcPts val="600"/>
              </a:spcBef>
              <a:spcAft>
                <a:spcPts val="0"/>
              </a:spcAft>
              <a:buClr>
                <a:srgbClr val="C00000"/>
              </a:buClr>
              <a:buSzPts val="2640"/>
              <a:buFont typeface="Noto Sans Symbols"/>
              <a:buChar char="✔"/>
              <a:defRPr>
                <a:solidFill>
                  <a:schemeClr val="dk1"/>
                </a:solidFill>
                <a:latin typeface="Calibri"/>
                <a:ea typeface="Calibri"/>
                <a:cs typeface="Calibri"/>
                <a:sym typeface="Calibri"/>
              </a:defRPr>
            </a:lvl2pPr>
            <a:lvl3pPr marL="1371600" lvl="2" indent="-355600" algn="l">
              <a:lnSpc>
                <a:spcPct val="100000"/>
              </a:lnSpc>
              <a:spcBef>
                <a:spcPts val="600"/>
              </a:spcBef>
              <a:spcAft>
                <a:spcPts val="0"/>
              </a:spcAft>
              <a:buClr>
                <a:srgbClr val="C00000"/>
              </a:buClr>
              <a:buSzPts val="2000"/>
              <a:buFont typeface="Noto Sans Symbols"/>
              <a:buChar char="✔"/>
              <a:defRPr>
                <a:solidFill>
                  <a:schemeClr val="dk1"/>
                </a:solidFill>
                <a:latin typeface="Calibri"/>
                <a:ea typeface="Calibri"/>
                <a:cs typeface="Calibri"/>
                <a:sym typeface="Calibri"/>
              </a:defRPr>
            </a:lvl3pPr>
            <a:lvl4pPr marL="1828800" lvl="3" indent="-355600" algn="l">
              <a:lnSpc>
                <a:spcPct val="100000"/>
              </a:lnSpc>
              <a:spcBef>
                <a:spcPts val="600"/>
              </a:spcBef>
              <a:spcAft>
                <a:spcPts val="0"/>
              </a:spcAft>
              <a:buClr>
                <a:srgbClr val="C00000"/>
              </a:buClr>
              <a:buSzPts val="2000"/>
              <a:buFont typeface="Noto Sans Symbols"/>
              <a:buChar char="✔"/>
              <a:defRPr>
                <a:solidFill>
                  <a:schemeClr val="dk1"/>
                </a:solidFill>
                <a:latin typeface="Calibri"/>
                <a:ea typeface="Calibri"/>
                <a:cs typeface="Calibri"/>
                <a:sym typeface="Calibri"/>
              </a:defRPr>
            </a:lvl4pPr>
            <a:lvl5pPr marL="2286000" lvl="4" indent="-355600" algn="l">
              <a:lnSpc>
                <a:spcPct val="100000"/>
              </a:lnSpc>
              <a:spcBef>
                <a:spcPts val="600"/>
              </a:spcBef>
              <a:spcAft>
                <a:spcPts val="0"/>
              </a:spcAft>
              <a:buClr>
                <a:srgbClr val="C00000"/>
              </a:buClr>
              <a:buSzPts val="2000"/>
              <a:buFont typeface="Noto Sans Symbols"/>
              <a:buChar char="✔"/>
              <a:defRPr>
                <a:solidFill>
                  <a:schemeClr val="dk1"/>
                </a:solidFill>
                <a:latin typeface="Calibri"/>
                <a:ea typeface="Calibri"/>
                <a:cs typeface="Calibri"/>
                <a:sym typeface="Calibri"/>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0" name="Google Shape;30;g2bab904ce24_0_218"/>
          <p:cNvPicPr preferRelativeResize="0"/>
          <p:nvPr/>
        </p:nvPicPr>
        <p:blipFill rotWithShape="1">
          <a:blip r:embed="rId2">
            <a:alphaModFix/>
          </a:blip>
          <a:srcRect b="59833"/>
          <a:stretch/>
        </p:blipFill>
        <p:spPr>
          <a:xfrm>
            <a:off x="4903" y="6508739"/>
            <a:ext cx="12191695" cy="349261"/>
          </a:xfrm>
          <a:prstGeom prst="rect">
            <a:avLst/>
          </a:prstGeom>
          <a:noFill/>
          <a:ln>
            <a:noFill/>
          </a:ln>
        </p:spPr>
      </p:pic>
      <p:pic>
        <p:nvPicPr>
          <p:cNvPr id="31" name="Google Shape;31;g2bab904ce24_0_218" descr="Εικόνα που περιέχει clipart, σύμβολο, καρτούν, λογότυπο&#10;&#10;Περιγραφή που δημιουργήθηκε αυτόματα"/>
          <p:cNvPicPr preferRelativeResize="0"/>
          <p:nvPr/>
        </p:nvPicPr>
        <p:blipFill rotWithShape="1">
          <a:blip r:embed="rId3">
            <a:alphaModFix/>
          </a:blip>
          <a:srcRect/>
          <a:stretch/>
        </p:blipFill>
        <p:spPr>
          <a:xfrm flipH="1">
            <a:off x="11652422" y="61782"/>
            <a:ext cx="473524" cy="827819"/>
          </a:xfrm>
          <a:prstGeom prst="rect">
            <a:avLst/>
          </a:prstGeom>
          <a:noFill/>
          <a:ln>
            <a:noFill/>
          </a:ln>
        </p:spPr>
      </p:pic>
      <p:pic>
        <p:nvPicPr>
          <p:cNvPr id="8" name="Εικόνα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903" y="6431622"/>
            <a:ext cx="1976305" cy="444391"/>
          </a:xfrm>
          <a:prstGeom prst="rect">
            <a:avLst/>
          </a:prstGeom>
        </p:spPr>
      </p:pic>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ubmodule other slide 1 column" type="obj">
  <p:cSld name="OBJECT">
    <p:spTree>
      <p:nvGrpSpPr>
        <p:cNvPr id="1" name="Shape 33"/>
        <p:cNvGrpSpPr/>
        <p:nvPr/>
      </p:nvGrpSpPr>
      <p:grpSpPr>
        <a:xfrm>
          <a:off x="0" y="0"/>
          <a:ext cx="0" cy="0"/>
          <a:chOff x="0" y="0"/>
          <a:chExt cx="0" cy="0"/>
        </a:xfrm>
      </p:grpSpPr>
      <p:sp>
        <p:nvSpPr>
          <p:cNvPr id="34" name="Google Shape;34;g2bab904ce24_0_214"/>
          <p:cNvSpPr txBox="1">
            <a:spLocks noGrp="1"/>
          </p:cNvSpPr>
          <p:nvPr>
            <p:ph type="title"/>
          </p:nvPr>
        </p:nvSpPr>
        <p:spPr>
          <a:xfrm>
            <a:off x="558000" y="1080000"/>
            <a:ext cx="11059800" cy="728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2400"/>
              <a:buFont typeface="Calibri"/>
              <a:buNone/>
              <a:defRPr sz="2400" b="1">
                <a:solidFill>
                  <a:srgbClr val="203864"/>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g2bab904ce24_0_214"/>
          <p:cNvSpPr txBox="1">
            <a:spLocks noGrp="1"/>
          </p:cNvSpPr>
          <p:nvPr>
            <p:ph type="body" idx="1"/>
          </p:nvPr>
        </p:nvSpPr>
        <p:spPr>
          <a:xfrm>
            <a:off x="557999" y="2459736"/>
            <a:ext cx="11059800" cy="39414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600"/>
              </a:spcBef>
              <a:spcAft>
                <a:spcPts val="0"/>
              </a:spcAft>
              <a:buSzPts val="1800"/>
              <a:buChar char="▪"/>
              <a:defRPr/>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g2bab904ce24_0_214"/>
          <p:cNvSpPr txBox="1"/>
          <p:nvPr/>
        </p:nvSpPr>
        <p:spPr>
          <a:xfrm>
            <a:off x="0" y="81370"/>
            <a:ext cx="8709300" cy="314100"/>
          </a:xfrm>
          <a:prstGeom prst="rect">
            <a:avLst/>
          </a:prstGeom>
          <a:noFill/>
          <a:ln>
            <a:noFill/>
          </a:ln>
        </p:spPr>
        <p:txBody>
          <a:bodyPr spcFirstLastPara="1" wrap="square" lIns="91425" tIns="45700" rIns="91425" bIns="45700" anchor="t" anchorCtr="0">
            <a:spAutoFit/>
          </a:bodyPr>
          <a:lstStyle/>
          <a:p>
            <a:pPr marL="0" marR="0" lvl="0" indent="0" algn="l" rtl="0">
              <a:lnSpc>
                <a:spcPct val="80000"/>
              </a:lnSpc>
              <a:spcBef>
                <a:spcPts val="0"/>
              </a:spcBef>
              <a:spcAft>
                <a:spcPts val="0"/>
              </a:spcAft>
              <a:buClr>
                <a:srgbClr val="000000"/>
              </a:buClr>
              <a:buSzPts val="1800"/>
              <a:buFont typeface="Arial"/>
              <a:buNone/>
            </a:pPr>
            <a:r>
              <a:rPr lang="en-US" sz="1800" b="1" i="0" u="none" strike="noStrike" cap="none">
                <a:solidFill>
                  <a:schemeClr val="lt1"/>
                </a:solidFill>
                <a:highlight>
                  <a:srgbClr val="C01E24"/>
                </a:highlight>
                <a:latin typeface="Arial"/>
                <a:ea typeface="Arial"/>
                <a:cs typeface="Arial"/>
                <a:sym typeface="Arial"/>
              </a:rPr>
              <a:t> </a:t>
            </a:r>
            <a:r>
              <a:rPr lang="en-US" sz="1800" b="1" i="0" u="none" strike="noStrike" cap="none">
                <a:solidFill>
                  <a:schemeClr val="lt1"/>
                </a:solidFill>
                <a:highlight>
                  <a:srgbClr val="C01E24"/>
                </a:highlight>
                <a:latin typeface="Calibri"/>
                <a:ea typeface="Calibri"/>
                <a:cs typeface="Calibri"/>
                <a:sym typeface="Calibri"/>
              </a:rPr>
              <a:t>1.4</a:t>
            </a:r>
            <a:r>
              <a:rPr lang="en-US" sz="1800" b="1" i="0" u="none" strike="noStrike" cap="none">
                <a:solidFill>
                  <a:schemeClr val="lt1"/>
                </a:solidFill>
                <a:highlight>
                  <a:srgbClr val="C01E24"/>
                </a:highlight>
                <a:latin typeface="Arial"/>
                <a:ea typeface="Arial"/>
                <a:cs typeface="Arial"/>
                <a:sym typeface="Arial"/>
              </a:rPr>
              <a:t> </a:t>
            </a:r>
            <a:r>
              <a:rPr lang="en-US" sz="1800" b="0" i="0" u="none" strike="noStrike" cap="none">
                <a:solidFill>
                  <a:srgbClr val="7F7F7F"/>
                </a:solidFill>
                <a:latin typeface="Arial"/>
                <a:ea typeface="Arial"/>
                <a:cs typeface="Arial"/>
                <a:sym typeface="Arial"/>
              </a:rPr>
              <a:t> </a:t>
            </a:r>
            <a:r>
              <a:rPr lang="en-US" sz="1800" b="0" i="0" u="none" strike="noStrike" cap="none">
                <a:solidFill>
                  <a:srgbClr val="7F7F7F"/>
                </a:solidFill>
                <a:latin typeface="Calibri"/>
                <a:ea typeface="Calibri"/>
                <a:cs typeface="Calibri"/>
                <a:sym typeface="Calibri"/>
              </a:rPr>
              <a:t>General awareness on the relevance of self-management and Health apps </a:t>
            </a:r>
            <a:endParaRPr sz="1800" b="0" i="0" u="none" strike="noStrike" cap="none">
              <a:solidFill>
                <a:srgbClr val="7F7F7F"/>
              </a:solidFill>
              <a:latin typeface="Calibri"/>
              <a:ea typeface="Calibri"/>
              <a:cs typeface="Calibri"/>
              <a:sym typeface="Calibri"/>
            </a:endParaRPr>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Unit slide single column">
  <p:cSld name="Unit slide single column">
    <p:spTree>
      <p:nvGrpSpPr>
        <p:cNvPr id="1" name="Shape 37"/>
        <p:cNvGrpSpPr/>
        <p:nvPr/>
      </p:nvGrpSpPr>
      <p:grpSpPr>
        <a:xfrm>
          <a:off x="0" y="0"/>
          <a:ext cx="0" cy="0"/>
          <a:chOff x="0" y="0"/>
          <a:chExt cx="0" cy="0"/>
        </a:xfrm>
      </p:grpSpPr>
      <p:sp>
        <p:nvSpPr>
          <p:cNvPr id="38" name="Google Shape;38;g2bab904ce24_0_232"/>
          <p:cNvSpPr txBox="1">
            <a:spLocks noGrp="1"/>
          </p:cNvSpPr>
          <p:nvPr>
            <p:ph type="title"/>
          </p:nvPr>
        </p:nvSpPr>
        <p:spPr>
          <a:xfrm>
            <a:off x="558000" y="1080000"/>
            <a:ext cx="11059800" cy="605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2800"/>
              <a:buFont typeface="Calibri"/>
              <a:buNone/>
              <a:defRPr sz="2800" b="1">
                <a:solidFill>
                  <a:srgbClr val="203864"/>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g2bab904ce24_0_232"/>
          <p:cNvSpPr txBox="1">
            <a:spLocks noGrp="1"/>
          </p:cNvSpPr>
          <p:nvPr>
            <p:ph type="body" idx="1"/>
          </p:nvPr>
        </p:nvSpPr>
        <p:spPr>
          <a:xfrm>
            <a:off x="557999" y="1799999"/>
            <a:ext cx="5852100" cy="4866000"/>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600"/>
              </a:spcBef>
              <a:spcAft>
                <a:spcPts val="0"/>
              </a:spcAft>
              <a:buSzPts val="2400"/>
              <a:buChar char="▪"/>
              <a:defRPr sz="2400"/>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g2bab904ce24_0_232"/>
          <p:cNvSpPr txBox="1"/>
          <p:nvPr/>
        </p:nvSpPr>
        <p:spPr>
          <a:xfrm>
            <a:off x="0" y="81370"/>
            <a:ext cx="8709300" cy="314100"/>
          </a:xfrm>
          <a:prstGeom prst="rect">
            <a:avLst/>
          </a:prstGeom>
          <a:noFill/>
          <a:ln>
            <a:noFill/>
          </a:ln>
        </p:spPr>
        <p:txBody>
          <a:bodyPr spcFirstLastPara="1" wrap="square" lIns="91425" tIns="45700" rIns="91425" bIns="45700" anchor="t" anchorCtr="0">
            <a:spAutoFit/>
          </a:bodyPr>
          <a:lstStyle/>
          <a:p>
            <a:pPr marL="0" marR="0" lvl="0" indent="0" algn="l" rtl="0">
              <a:lnSpc>
                <a:spcPct val="80000"/>
              </a:lnSpc>
              <a:spcBef>
                <a:spcPts val="0"/>
              </a:spcBef>
              <a:spcAft>
                <a:spcPts val="0"/>
              </a:spcAft>
              <a:buClr>
                <a:srgbClr val="000000"/>
              </a:buClr>
              <a:buSzPts val="1800"/>
              <a:buFont typeface="Arial"/>
              <a:buNone/>
            </a:pPr>
            <a:r>
              <a:rPr lang="en-US" sz="1800" b="1" i="0" u="none" strike="noStrike" cap="none">
                <a:solidFill>
                  <a:schemeClr val="lt1"/>
                </a:solidFill>
                <a:highlight>
                  <a:srgbClr val="C01E24"/>
                </a:highlight>
                <a:latin typeface="Arial"/>
                <a:ea typeface="Arial"/>
                <a:cs typeface="Arial"/>
                <a:sym typeface="Arial"/>
              </a:rPr>
              <a:t> </a:t>
            </a:r>
            <a:r>
              <a:rPr lang="en-US" sz="1800" b="1" i="0" u="none" strike="noStrike" cap="none">
                <a:solidFill>
                  <a:schemeClr val="lt1"/>
                </a:solidFill>
                <a:highlight>
                  <a:srgbClr val="C01E24"/>
                </a:highlight>
                <a:latin typeface="Calibri"/>
                <a:ea typeface="Calibri"/>
                <a:cs typeface="Calibri"/>
                <a:sym typeface="Calibri"/>
              </a:rPr>
              <a:t>1.4</a:t>
            </a:r>
            <a:r>
              <a:rPr lang="en-US" sz="1800" b="1" i="0" u="none" strike="noStrike" cap="none">
                <a:solidFill>
                  <a:schemeClr val="lt1"/>
                </a:solidFill>
                <a:highlight>
                  <a:srgbClr val="C01E24"/>
                </a:highlight>
                <a:latin typeface="Arial"/>
                <a:ea typeface="Arial"/>
                <a:cs typeface="Arial"/>
                <a:sym typeface="Arial"/>
              </a:rPr>
              <a:t> </a:t>
            </a:r>
            <a:r>
              <a:rPr lang="en-US" sz="1800" b="0" i="0" u="none" strike="noStrike" cap="none">
                <a:solidFill>
                  <a:srgbClr val="7F7F7F"/>
                </a:solidFill>
                <a:latin typeface="Arial"/>
                <a:ea typeface="Arial"/>
                <a:cs typeface="Arial"/>
                <a:sym typeface="Arial"/>
              </a:rPr>
              <a:t> </a:t>
            </a:r>
            <a:r>
              <a:rPr lang="en-US" sz="1800" b="0" i="0" u="none" strike="noStrike" cap="none">
                <a:solidFill>
                  <a:srgbClr val="7F7F7F"/>
                </a:solidFill>
                <a:latin typeface="Calibri"/>
                <a:ea typeface="Calibri"/>
                <a:cs typeface="Calibri"/>
                <a:sym typeface="Calibri"/>
              </a:rPr>
              <a:t>General awareness on the relevance of self-management and Health apps </a:t>
            </a:r>
            <a:endParaRPr sz="1800" b="0" i="0" u="none" strike="noStrike" cap="none">
              <a:solidFill>
                <a:srgbClr val="7F7F7F"/>
              </a:solidFill>
              <a:latin typeface="Calibri"/>
              <a:ea typeface="Calibri"/>
              <a:cs typeface="Calibri"/>
              <a:sym typeface="Calibri"/>
            </a:endParaRPr>
          </a:p>
        </p:txBody>
      </p:sp>
      <p:pic>
        <p:nvPicPr>
          <p:cNvPr id="41" name="Google Shape;41;g2bab904ce24_0_232" descr="Εικόνα που περιέχει clipart, σύμβολο, καρτούν, λογότυπο&#10;&#10;Περιγραφή που δημιουργήθηκε αυτόματα"/>
          <p:cNvPicPr preferRelativeResize="0"/>
          <p:nvPr/>
        </p:nvPicPr>
        <p:blipFill rotWithShape="1">
          <a:blip r:embed="rId2">
            <a:alphaModFix/>
          </a:blip>
          <a:srcRect/>
          <a:stretch/>
        </p:blipFill>
        <p:spPr>
          <a:xfrm flipH="1">
            <a:off x="45131" y="6258144"/>
            <a:ext cx="311004" cy="556610"/>
          </a:xfrm>
          <a:prstGeom prst="rect">
            <a:avLst/>
          </a:prstGeom>
          <a:noFill/>
          <a:ln>
            <a:noFill/>
          </a:ln>
        </p:spPr>
      </p:pic>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Intro Unit">
  <p:cSld name="Intro Unit">
    <p:spTree>
      <p:nvGrpSpPr>
        <p:cNvPr id="1" name="Shape 42"/>
        <p:cNvGrpSpPr/>
        <p:nvPr/>
      </p:nvGrpSpPr>
      <p:grpSpPr>
        <a:xfrm>
          <a:off x="0" y="0"/>
          <a:ext cx="0" cy="0"/>
          <a:chOff x="0" y="0"/>
          <a:chExt cx="0" cy="0"/>
        </a:xfrm>
      </p:grpSpPr>
      <p:sp>
        <p:nvSpPr>
          <p:cNvPr id="43" name="Google Shape;43;g2bab904ce24_0_225"/>
          <p:cNvSpPr txBox="1">
            <a:spLocks noGrp="1"/>
          </p:cNvSpPr>
          <p:nvPr>
            <p:ph type="title"/>
          </p:nvPr>
        </p:nvSpPr>
        <p:spPr>
          <a:xfrm>
            <a:off x="558000" y="1079999"/>
            <a:ext cx="10515600" cy="893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3600"/>
              <a:buFont typeface="Calibri"/>
              <a:buNone/>
              <a:defRPr sz="3600" b="1">
                <a:solidFill>
                  <a:srgbClr val="203864"/>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 name="Google Shape;44;g2bab904ce24_0_225"/>
          <p:cNvSpPr txBox="1">
            <a:spLocks noGrp="1"/>
          </p:cNvSpPr>
          <p:nvPr>
            <p:ph type="body" idx="1"/>
          </p:nvPr>
        </p:nvSpPr>
        <p:spPr>
          <a:xfrm>
            <a:off x="558000" y="2160000"/>
            <a:ext cx="5157900" cy="503100"/>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600"/>
              </a:spcBef>
              <a:spcAft>
                <a:spcPts val="0"/>
              </a:spcAft>
              <a:buSzPts val="1800"/>
              <a:buNone/>
              <a:defRPr sz="1800" b="1">
                <a:solidFill>
                  <a:srgbClr val="000000"/>
                </a:solidFill>
                <a:latin typeface="Arial"/>
                <a:ea typeface="Arial"/>
                <a:cs typeface="Arial"/>
                <a:sym typeface="Arial"/>
              </a:defRPr>
            </a:lvl1pPr>
            <a:lvl2pPr marL="914400" lvl="1" indent="-228600" algn="l">
              <a:lnSpc>
                <a:spcPct val="100000"/>
              </a:lnSpc>
              <a:spcBef>
                <a:spcPts val="600"/>
              </a:spcBef>
              <a:spcAft>
                <a:spcPts val="0"/>
              </a:spcAft>
              <a:buSzPts val="2400"/>
              <a:buNone/>
              <a:defRPr sz="2000" b="1"/>
            </a:lvl2pPr>
            <a:lvl3pPr marL="1371600" lvl="2" indent="-228600" algn="l">
              <a:lnSpc>
                <a:spcPct val="100000"/>
              </a:lnSpc>
              <a:spcBef>
                <a:spcPts val="600"/>
              </a:spcBef>
              <a:spcAft>
                <a:spcPts val="0"/>
              </a:spcAft>
              <a:buSzPts val="1800"/>
              <a:buNone/>
              <a:defRPr sz="1800" b="1"/>
            </a:lvl3pPr>
            <a:lvl4pPr marL="1828800" lvl="3" indent="-228600" algn="l">
              <a:lnSpc>
                <a:spcPct val="100000"/>
              </a:lnSpc>
              <a:spcBef>
                <a:spcPts val="600"/>
              </a:spcBef>
              <a:spcAft>
                <a:spcPts val="0"/>
              </a:spcAft>
              <a:buSzPts val="1600"/>
              <a:buNone/>
              <a:defRPr sz="1600" b="1"/>
            </a:lvl4pPr>
            <a:lvl5pPr marL="2286000" lvl="4" indent="-228600" algn="l">
              <a:lnSpc>
                <a:spcPct val="100000"/>
              </a:lnSpc>
              <a:spcBef>
                <a:spcPts val="600"/>
              </a:spcBef>
              <a:spcAft>
                <a:spcPts val="0"/>
              </a:spcAft>
              <a:buSzPts val="1600"/>
              <a:buNone/>
              <a:defRPr sz="1600" b="1"/>
            </a:lvl5pPr>
            <a:lvl6pPr marL="2743200" lvl="5" indent="-228600" algn="l">
              <a:lnSpc>
                <a:spcPct val="90000"/>
              </a:lnSpc>
              <a:spcBef>
                <a:spcPts val="6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g2bab904ce24_0_225"/>
          <p:cNvSpPr txBox="1">
            <a:spLocks noGrp="1"/>
          </p:cNvSpPr>
          <p:nvPr>
            <p:ph type="body" idx="2"/>
          </p:nvPr>
        </p:nvSpPr>
        <p:spPr>
          <a:xfrm>
            <a:off x="558000" y="2687950"/>
            <a:ext cx="10515600" cy="3684600"/>
          </a:xfrm>
          <a:prstGeom prst="rect">
            <a:avLst/>
          </a:prstGeom>
          <a:noFill/>
          <a:ln>
            <a:noFill/>
          </a:ln>
        </p:spPr>
        <p:txBody>
          <a:bodyPr spcFirstLastPara="1" wrap="square" lIns="91425" tIns="45700" rIns="91425" bIns="45700" anchor="t" anchorCtr="0">
            <a:normAutofit/>
          </a:bodyPr>
          <a:lstStyle>
            <a:lvl1pPr marL="457200" lvl="0" indent="-368300" algn="l">
              <a:lnSpc>
                <a:spcPct val="150000"/>
              </a:lnSpc>
              <a:spcBef>
                <a:spcPts val="600"/>
              </a:spcBef>
              <a:spcAft>
                <a:spcPts val="0"/>
              </a:spcAft>
              <a:buClr>
                <a:srgbClr val="C01E24"/>
              </a:buClr>
              <a:buSzPts val="2200"/>
              <a:buChar char="▪"/>
              <a:defRPr>
                <a:latin typeface="Calibri"/>
                <a:ea typeface="Calibri"/>
                <a:cs typeface="Calibri"/>
                <a:sym typeface="Calibri"/>
              </a:defRPr>
            </a:lvl1pPr>
            <a:lvl2pPr marL="914400" lvl="1" indent="-396240" algn="l">
              <a:lnSpc>
                <a:spcPct val="150000"/>
              </a:lnSpc>
              <a:spcBef>
                <a:spcPts val="600"/>
              </a:spcBef>
              <a:spcAft>
                <a:spcPts val="0"/>
              </a:spcAft>
              <a:buClr>
                <a:srgbClr val="C01E24"/>
              </a:buClr>
              <a:buSzPts val="2640"/>
              <a:buChar char="▪"/>
              <a:defRPr>
                <a:latin typeface="Calibri"/>
                <a:ea typeface="Calibri"/>
                <a:cs typeface="Calibri"/>
                <a:sym typeface="Calibri"/>
              </a:defRPr>
            </a:lvl2pPr>
            <a:lvl3pPr marL="1371600" lvl="2" indent="-355600" algn="l">
              <a:lnSpc>
                <a:spcPct val="150000"/>
              </a:lnSpc>
              <a:spcBef>
                <a:spcPts val="600"/>
              </a:spcBef>
              <a:spcAft>
                <a:spcPts val="0"/>
              </a:spcAft>
              <a:buClr>
                <a:srgbClr val="C01E24"/>
              </a:buClr>
              <a:buSzPts val="2000"/>
              <a:buChar char="▪"/>
              <a:defRPr>
                <a:latin typeface="Calibri"/>
                <a:ea typeface="Calibri"/>
                <a:cs typeface="Calibri"/>
                <a:sym typeface="Calibri"/>
              </a:defRPr>
            </a:lvl3pPr>
            <a:lvl4pPr marL="1828800" lvl="3" indent="-355600" algn="l">
              <a:lnSpc>
                <a:spcPct val="150000"/>
              </a:lnSpc>
              <a:spcBef>
                <a:spcPts val="600"/>
              </a:spcBef>
              <a:spcAft>
                <a:spcPts val="0"/>
              </a:spcAft>
              <a:buClr>
                <a:srgbClr val="C01E24"/>
              </a:buClr>
              <a:buSzPts val="2000"/>
              <a:buChar char="▪"/>
              <a:defRPr>
                <a:latin typeface="Calibri"/>
                <a:ea typeface="Calibri"/>
                <a:cs typeface="Calibri"/>
                <a:sym typeface="Calibri"/>
              </a:defRPr>
            </a:lvl4pPr>
            <a:lvl5pPr marL="2286000" lvl="4" indent="-355600" algn="l">
              <a:lnSpc>
                <a:spcPct val="150000"/>
              </a:lnSpc>
              <a:spcBef>
                <a:spcPts val="600"/>
              </a:spcBef>
              <a:spcAft>
                <a:spcPts val="0"/>
              </a:spcAft>
              <a:buClr>
                <a:srgbClr val="C01E24"/>
              </a:buClr>
              <a:buSzPts val="2000"/>
              <a:buChar char="▪"/>
              <a:defRPr>
                <a:latin typeface="Calibri"/>
                <a:ea typeface="Calibri"/>
                <a:cs typeface="Calibri"/>
                <a:sym typeface="Calibri"/>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6" name="Google Shape;46;g2bab904ce24_0_225"/>
          <p:cNvPicPr preferRelativeResize="0"/>
          <p:nvPr/>
        </p:nvPicPr>
        <p:blipFill rotWithShape="1">
          <a:blip r:embed="rId2">
            <a:alphaModFix/>
          </a:blip>
          <a:srcRect b="59833"/>
          <a:stretch/>
        </p:blipFill>
        <p:spPr>
          <a:xfrm>
            <a:off x="4903" y="6508739"/>
            <a:ext cx="12191695" cy="349261"/>
          </a:xfrm>
          <a:prstGeom prst="rect">
            <a:avLst/>
          </a:prstGeom>
          <a:noFill/>
          <a:ln>
            <a:noFill/>
          </a:ln>
        </p:spPr>
      </p:pic>
      <p:pic>
        <p:nvPicPr>
          <p:cNvPr id="47" name="Google Shape;47;g2bab904ce24_0_225" descr="Εικόνα που περιέχει clipart, σύμβολο, καρτούν, λογότυπο&#10;&#10;Περιγραφή που δημιουργήθηκε αυτόματα"/>
          <p:cNvPicPr preferRelativeResize="0"/>
          <p:nvPr/>
        </p:nvPicPr>
        <p:blipFill rotWithShape="1">
          <a:blip r:embed="rId3">
            <a:alphaModFix/>
          </a:blip>
          <a:srcRect/>
          <a:stretch/>
        </p:blipFill>
        <p:spPr>
          <a:xfrm flipH="1">
            <a:off x="11652422" y="61782"/>
            <a:ext cx="473524" cy="827819"/>
          </a:xfrm>
          <a:prstGeom prst="rect">
            <a:avLst/>
          </a:prstGeom>
          <a:noFill/>
          <a:ln>
            <a:noFill/>
          </a:ln>
        </p:spPr>
      </p:pic>
      <p:pic>
        <p:nvPicPr>
          <p:cNvPr id="9" name="Εικόνα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903" y="6431622"/>
            <a:ext cx="1976305" cy="444391"/>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Unit slide with 2 columns" type="twoObj">
  <p:cSld name="TWO_OBJECTS">
    <p:spTree>
      <p:nvGrpSpPr>
        <p:cNvPr id="1" name="Shape 49"/>
        <p:cNvGrpSpPr/>
        <p:nvPr/>
      </p:nvGrpSpPr>
      <p:grpSpPr>
        <a:xfrm>
          <a:off x="0" y="0"/>
          <a:ext cx="0" cy="0"/>
          <a:chOff x="0" y="0"/>
          <a:chExt cx="0" cy="0"/>
        </a:xfrm>
      </p:grpSpPr>
      <p:sp>
        <p:nvSpPr>
          <p:cNvPr id="50" name="Google Shape;50;g2bab904ce24_0_237"/>
          <p:cNvSpPr txBox="1">
            <a:spLocks noGrp="1"/>
          </p:cNvSpPr>
          <p:nvPr>
            <p:ph type="title"/>
          </p:nvPr>
        </p:nvSpPr>
        <p:spPr>
          <a:xfrm>
            <a:off x="558000" y="1080000"/>
            <a:ext cx="11396700" cy="599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2800"/>
              <a:buFont typeface="Calibri"/>
              <a:buNone/>
              <a:defRPr sz="2800" b="1">
                <a:solidFill>
                  <a:srgbClr val="203864"/>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g2bab904ce24_0_237"/>
          <p:cNvSpPr txBox="1">
            <a:spLocks noGrp="1"/>
          </p:cNvSpPr>
          <p:nvPr>
            <p:ph type="body" idx="1"/>
          </p:nvPr>
        </p:nvSpPr>
        <p:spPr>
          <a:xfrm>
            <a:off x="557999" y="1800000"/>
            <a:ext cx="5409600" cy="48933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600"/>
              </a:spcBef>
              <a:spcAft>
                <a:spcPts val="0"/>
              </a:spcAft>
              <a:buSzPts val="1800"/>
              <a:buChar char="▪"/>
              <a:defRPr/>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g2bab904ce24_0_237"/>
          <p:cNvSpPr txBox="1">
            <a:spLocks noGrp="1"/>
          </p:cNvSpPr>
          <p:nvPr>
            <p:ph type="body" idx="2"/>
          </p:nvPr>
        </p:nvSpPr>
        <p:spPr>
          <a:xfrm>
            <a:off x="6172199" y="1800000"/>
            <a:ext cx="5782500" cy="48933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600"/>
              </a:spcBef>
              <a:spcAft>
                <a:spcPts val="0"/>
              </a:spcAft>
              <a:buSzPts val="1800"/>
              <a:buChar char="▪"/>
              <a:defRPr/>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53" name="Google Shape;53;g2bab904ce24_0_237" descr="Εικόνα που περιέχει clipart, σύμβολο, καρτούν, λογότυπο&#10;&#10;Περιγραφή που δημιουργήθηκε αυτόματα"/>
          <p:cNvPicPr preferRelativeResize="0"/>
          <p:nvPr/>
        </p:nvPicPr>
        <p:blipFill rotWithShape="1">
          <a:blip r:embed="rId2">
            <a:alphaModFix/>
          </a:blip>
          <a:srcRect/>
          <a:stretch/>
        </p:blipFill>
        <p:spPr>
          <a:xfrm flipH="1">
            <a:off x="45131" y="6258144"/>
            <a:ext cx="311004" cy="556610"/>
          </a:xfrm>
          <a:prstGeom prst="rect">
            <a:avLst/>
          </a:prstGeom>
          <a:noFill/>
          <a:ln>
            <a:noFill/>
          </a:ln>
        </p:spPr>
      </p:pic>
      <p:sp>
        <p:nvSpPr>
          <p:cNvPr id="54" name="Google Shape;54;g2bab904ce24_0_237"/>
          <p:cNvSpPr txBox="1"/>
          <p:nvPr/>
        </p:nvSpPr>
        <p:spPr>
          <a:xfrm>
            <a:off x="0" y="81370"/>
            <a:ext cx="8709300" cy="314100"/>
          </a:xfrm>
          <a:prstGeom prst="rect">
            <a:avLst/>
          </a:prstGeom>
          <a:noFill/>
          <a:ln>
            <a:noFill/>
          </a:ln>
        </p:spPr>
        <p:txBody>
          <a:bodyPr spcFirstLastPara="1" wrap="square" lIns="91425" tIns="45700" rIns="91425" bIns="45700" anchor="t" anchorCtr="0">
            <a:spAutoFit/>
          </a:bodyPr>
          <a:lstStyle/>
          <a:p>
            <a:pPr marL="0" marR="0" lvl="0" indent="0" algn="l" rtl="0">
              <a:lnSpc>
                <a:spcPct val="80000"/>
              </a:lnSpc>
              <a:spcBef>
                <a:spcPts val="0"/>
              </a:spcBef>
              <a:spcAft>
                <a:spcPts val="0"/>
              </a:spcAft>
              <a:buClr>
                <a:srgbClr val="000000"/>
              </a:buClr>
              <a:buSzPts val="1800"/>
              <a:buFont typeface="Arial"/>
              <a:buNone/>
            </a:pPr>
            <a:r>
              <a:rPr lang="en-US" sz="1800" b="1" i="0" u="none" strike="noStrike" cap="none">
                <a:solidFill>
                  <a:schemeClr val="lt1"/>
                </a:solidFill>
                <a:highlight>
                  <a:srgbClr val="C01E24"/>
                </a:highlight>
                <a:latin typeface="Arial"/>
                <a:ea typeface="Arial"/>
                <a:cs typeface="Arial"/>
                <a:sym typeface="Arial"/>
              </a:rPr>
              <a:t> </a:t>
            </a:r>
            <a:r>
              <a:rPr lang="en-US" sz="1800" b="1" i="0" u="none" strike="noStrike" cap="none">
                <a:solidFill>
                  <a:schemeClr val="lt1"/>
                </a:solidFill>
                <a:highlight>
                  <a:srgbClr val="C01E24"/>
                </a:highlight>
                <a:latin typeface="Calibri"/>
                <a:ea typeface="Calibri"/>
                <a:cs typeface="Calibri"/>
                <a:sym typeface="Calibri"/>
              </a:rPr>
              <a:t>1.4</a:t>
            </a:r>
            <a:r>
              <a:rPr lang="en-US" sz="1800" b="1" i="0" u="none" strike="noStrike" cap="none">
                <a:solidFill>
                  <a:schemeClr val="lt1"/>
                </a:solidFill>
                <a:highlight>
                  <a:srgbClr val="C01E24"/>
                </a:highlight>
                <a:latin typeface="Arial"/>
                <a:ea typeface="Arial"/>
                <a:cs typeface="Arial"/>
                <a:sym typeface="Arial"/>
              </a:rPr>
              <a:t> </a:t>
            </a:r>
            <a:r>
              <a:rPr lang="en-US" sz="1800" b="0" i="0" u="none" strike="noStrike" cap="none">
                <a:solidFill>
                  <a:srgbClr val="7F7F7F"/>
                </a:solidFill>
                <a:latin typeface="Arial"/>
                <a:ea typeface="Arial"/>
                <a:cs typeface="Arial"/>
                <a:sym typeface="Arial"/>
              </a:rPr>
              <a:t> </a:t>
            </a:r>
            <a:r>
              <a:rPr lang="en-US" sz="1800" b="0" i="0" u="none" strike="noStrike" cap="none">
                <a:solidFill>
                  <a:srgbClr val="7F7F7F"/>
                </a:solidFill>
                <a:latin typeface="Calibri"/>
                <a:ea typeface="Calibri"/>
                <a:cs typeface="Calibri"/>
                <a:sym typeface="Calibri"/>
              </a:rPr>
              <a:t>General awareness on the relevance of self-management and Health apps </a:t>
            </a:r>
            <a:endParaRPr sz="1800" b="0" i="0" u="none" strike="noStrike" cap="none">
              <a:solidFill>
                <a:srgbClr val="7F7F7F"/>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1_Starting slide">
  <p:cSld name="1_Starting slide">
    <p:spTree>
      <p:nvGrpSpPr>
        <p:cNvPr id="1" name="Shape 55"/>
        <p:cNvGrpSpPr/>
        <p:nvPr/>
      </p:nvGrpSpPr>
      <p:grpSpPr>
        <a:xfrm>
          <a:off x="0" y="0"/>
          <a:ext cx="0" cy="0"/>
          <a:chOff x="0" y="0"/>
          <a:chExt cx="0" cy="0"/>
        </a:xfrm>
      </p:grpSpPr>
      <p:pic>
        <p:nvPicPr>
          <p:cNvPr id="56" name="Google Shape;56;p10" descr="C:\Users\Georgia-Work\AppData\Roaming\Skype\georgia.aristidou\media_messaging\media_cache\^DD49E969C8C275A0BF0095F3F01442BBA23C6B6D6D2A977CE4^pimgpsh_fullsize_distr.jpg"/>
          <p:cNvPicPr preferRelativeResize="0"/>
          <p:nvPr/>
        </p:nvPicPr>
        <p:blipFill rotWithShape="1">
          <a:blip r:embed="rId2">
            <a:alphaModFix/>
          </a:blip>
          <a:srcRect/>
          <a:stretch/>
        </p:blipFill>
        <p:spPr>
          <a:xfrm>
            <a:off x="0" y="6371295"/>
            <a:ext cx="1684020" cy="495300"/>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1_Overall outline">
  <p:cSld name="1_Overall outline">
    <p:spTree>
      <p:nvGrpSpPr>
        <p:cNvPr id="1" name="Shape 57"/>
        <p:cNvGrpSpPr/>
        <p:nvPr/>
      </p:nvGrpSpPr>
      <p:grpSpPr>
        <a:xfrm>
          <a:off x="0" y="0"/>
          <a:ext cx="0" cy="0"/>
          <a:chOff x="0" y="0"/>
          <a:chExt cx="0" cy="0"/>
        </a:xfrm>
      </p:grpSpPr>
      <p:sp>
        <p:nvSpPr>
          <p:cNvPr id="58" name="Google Shape;58;p11"/>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SzPts val="4400"/>
              <a:buNone/>
              <a:defRPr sz="4000" b="0">
                <a:solidFill>
                  <a:schemeClr val="dk1"/>
                </a:solidFill>
                <a:latin typeface="Gill Sans"/>
                <a:ea typeface="Gill Sans"/>
                <a:cs typeface="Gill Sans"/>
                <a:sym typeface="Gill San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11"/>
          <p:cNvSpPr txBox="1"/>
          <p:nvPr/>
        </p:nvSpPr>
        <p:spPr>
          <a:xfrm>
            <a:off x="361999" y="5260932"/>
            <a:ext cx="2562438"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400"/>
              <a:buFont typeface="Arial"/>
              <a:buNone/>
            </a:pPr>
            <a:r>
              <a:rPr lang="en-US" sz="2400" b="0" i="0" u="none" strike="noStrike" cap="none">
                <a:solidFill>
                  <a:srgbClr val="FFFFFF"/>
                </a:solidFill>
                <a:latin typeface="Impact"/>
                <a:ea typeface="Impact"/>
                <a:cs typeface="Impact"/>
                <a:sym typeface="Impact"/>
              </a:rPr>
              <a:t>2. Empower</a:t>
            </a:r>
            <a:endParaRPr/>
          </a:p>
        </p:txBody>
      </p:sp>
      <p:sp>
        <p:nvSpPr>
          <p:cNvPr id="60" name="Google Shape;60;p11"/>
          <p:cNvSpPr txBox="1"/>
          <p:nvPr/>
        </p:nvSpPr>
        <p:spPr>
          <a:xfrm>
            <a:off x="6112132" y="5231422"/>
            <a:ext cx="2465863" cy="46166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400"/>
              <a:buFont typeface="Arial"/>
              <a:buNone/>
            </a:pPr>
            <a:r>
              <a:rPr lang="en-US" sz="2400" b="0" i="0" u="none" strike="noStrike" cap="none">
                <a:solidFill>
                  <a:srgbClr val="FFFFFF"/>
                </a:solidFill>
                <a:latin typeface="Impact"/>
                <a:ea typeface="Impact"/>
                <a:cs typeface="Impact"/>
                <a:sym typeface="Impact"/>
              </a:rPr>
              <a:t>3. Participate</a:t>
            </a:r>
            <a:endParaRPr/>
          </a:p>
        </p:txBody>
      </p:sp>
      <p:sp>
        <p:nvSpPr>
          <p:cNvPr id="61" name="Google Shape;61;p11"/>
          <p:cNvSpPr txBox="1"/>
          <p:nvPr/>
        </p:nvSpPr>
        <p:spPr>
          <a:xfrm>
            <a:off x="381260" y="2409476"/>
            <a:ext cx="2509620" cy="52322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2800"/>
              <a:buFont typeface="Arial"/>
              <a:buNone/>
            </a:pPr>
            <a:r>
              <a:rPr lang="en-US" sz="2800" b="0" i="0" u="none" strike="noStrike" cap="none">
                <a:solidFill>
                  <a:srgbClr val="FFFFFF"/>
                </a:solidFill>
                <a:latin typeface="Impact"/>
                <a:ea typeface="Impact"/>
                <a:cs typeface="Impact"/>
                <a:sym typeface="Impact"/>
              </a:rPr>
              <a:t>1. Prevent</a:t>
            </a:r>
            <a:endParaRPr/>
          </a:p>
        </p:txBody>
      </p:sp>
      <p:pic>
        <p:nvPicPr>
          <p:cNvPr id="62" name="Google Shape;62;p11"/>
          <p:cNvPicPr preferRelativeResize="0"/>
          <p:nvPr/>
        </p:nvPicPr>
        <p:blipFill rotWithShape="1">
          <a:blip r:embed="rId2">
            <a:alphaModFix/>
          </a:blip>
          <a:srcRect b="59835"/>
          <a:stretch/>
        </p:blipFill>
        <p:spPr>
          <a:xfrm>
            <a:off x="4903" y="6508739"/>
            <a:ext cx="12191695" cy="349261"/>
          </a:xfrm>
          <a:prstGeom prst="rect">
            <a:avLst/>
          </a:prstGeom>
          <a:noFill/>
          <a:ln>
            <a:noFill/>
          </a:ln>
        </p:spPr>
      </p:pic>
      <p:pic>
        <p:nvPicPr>
          <p:cNvPr id="63" name="Google Shape;63;p11"/>
          <p:cNvPicPr preferRelativeResize="0"/>
          <p:nvPr/>
        </p:nvPicPr>
        <p:blipFill rotWithShape="1">
          <a:blip r:embed="rId2">
            <a:alphaModFix/>
          </a:blip>
          <a:srcRect b="59835"/>
          <a:stretch/>
        </p:blipFill>
        <p:spPr>
          <a:xfrm rot="10800000">
            <a:off x="-8250" y="-4107"/>
            <a:ext cx="12191695" cy="349261"/>
          </a:xfrm>
          <a:prstGeom prst="rect">
            <a:avLst/>
          </a:prstGeom>
          <a:noFill/>
          <a:ln>
            <a:noFill/>
          </a:ln>
        </p:spPr>
      </p:pic>
      <p:pic>
        <p:nvPicPr>
          <p:cNvPr id="64" name="Google Shape;64;p11" descr="Εικόνα που περιέχει clipart, σύμβολο, καρτούν, λογότυπο&#10;&#10;Περιγραφή που δημιουργήθηκε αυτόματα"/>
          <p:cNvPicPr preferRelativeResize="0"/>
          <p:nvPr/>
        </p:nvPicPr>
        <p:blipFill rotWithShape="1">
          <a:blip r:embed="rId3">
            <a:alphaModFix/>
          </a:blip>
          <a:srcRect/>
          <a:stretch/>
        </p:blipFill>
        <p:spPr>
          <a:xfrm flipH="1">
            <a:off x="131635" y="365125"/>
            <a:ext cx="591924" cy="1059378"/>
          </a:xfrm>
          <a:prstGeom prst="rect">
            <a:avLst/>
          </a:prstGeom>
          <a:noFill/>
          <a:ln>
            <a:noFill/>
          </a:ln>
        </p:spPr>
      </p:pic>
      <p:pic>
        <p:nvPicPr>
          <p:cNvPr id="10" name="Εικόνα 9"/>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903" y="6431622"/>
            <a:ext cx="1976305" cy="444391"/>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g2bab904ce24_0_197"/>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203864"/>
              </a:buClr>
              <a:buSzPts val="4400"/>
              <a:buFont typeface="Calibri"/>
              <a:buNone/>
              <a:defRPr sz="4400" b="1" i="0" u="none" strike="noStrike" cap="none">
                <a:solidFill>
                  <a:srgbClr val="203864"/>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g2bab904ce24_0_197"/>
          <p:cNvSpPr txBox="1">
            <a:spLocks noGrp="1"/>
          </p:cNvSpPr>
          <p:nvPr>
            <p:ph type="body" idx="1"/>
          </p:nvPr>
        </p:nvSpPr>
        <p:spPr>
          <a:xfrm>
            <a:off x="838200" y="1825624"/>
            <a:ext cx="10515600" cy="4530600"/>
          </a:xfrm>
          <a:prstGeom prst="rect">
            <a:avLst/>
          </a:prstGeom>
          <a:noFill/>
          <a:ln>
            <a:noFill/>
          </a:ln>
        </p:spPr>
        <p:txBody>
          <a:bodyPr spcFirstLastPara="1" wrap="square" lIns="91425" tIns="45700" rIns="91425" bIns="45700" anchor="t" anchorCtr="0">
            <a:normAutofit/>
          </a:bodyPr>
          <a:lstStyle>
            <a:lvl1pPr marL="457200" marR="0" lvl="0" indent="-368300" algn="l" rtl="0">
              <a:lnSpc>
                <a:spcPct val="100000"/>
              </a:lnSpc>
              <a:spcBef>
                <a:spcPts val="600"/>
              </a:spcBef>
              <a:spcAft>
                <a:spcPts val="0"/>
              </a:spcAft>
              <a:buClr>
                <a:srgbClr val="C01E24"/>
              </a:buClr>
              <a:buSzPts val="2200"/>
              <a:buFont typeface="Noto Sans Symbols"/>
              <a:buChar char="▪"/>
              <a:defRPr sz="2200" b="0" i="0" u="none" strike="noStrike" cap="none">
                <a:solidFill>
                  <a:schemeClr val="dk1"/>
                </a:solidFill>
                <a:latin typeface="Calibri"/>
                <a:ea typeface="Calibri"/>
                <a:cs typeface="Calibri"/>
                <a:sym typeface="Calibri"/>
              </a:defRPr>
            </a:lvl1pPr>
            <a:lvl2pPr marL="914400" marR="0" lvl="1" indent="-396240" algn="l" rtl="0">
              <a:lnSpc>
                <a:spcPct val="100000"/>
              </a:lnSpc>
              <a:spcBef>
                <a:spcPts val="600"/>
              </a:spcBef>
              <a:spcAft>
                <a:spcPts val="0"/>
              </a:spcAft>
              <a:buClr>
                <a:srgbClr val="C01E24"/>
              </a:buClr>
              <a:buSzPts val="2640"/>
              <a:buFont typeface="Noto Sans Symbols"/>
              <a:buChar char="▪"/>
              <a:defRPr sz="2200" b="0" i="0" u="none" strike="noStrike" cap="none">
                <a:solidFill>
                  <a:schemeClr val="dk1"/>
                </a:solidFill>
                <a:latin typeface="Calibri"/>
                <a:ea typeface="Calibri"/>
                <a:cs typeface="Calibri"/>
                <a:sym typeface="Calibri"/>
              </a:defRPr>
            </a:lvl2pPr>
            <a:lvl3pPr marL="1371600" marR="0" lvl="2"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g2bab904ce24_0_197"/>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g2bab904ce24_0_197"/>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g2bab904ce24_0_197"/>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timing>
    <p:tnLst>
      <p:par>
        <p:cTn id="1" dur="indefinite" restart="never" nodeType="tmRoot"/>
      </p:par>
    </p:tnLst>
  </p:timing>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g"/><Relationship Id="rId7"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9.jpg"/><Relationship Id="rId5" Type="http://schemas.openxmlformats.org/officeDocument/2006/relationships/image" Target="../media/image8.png"/><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8" Type="http://schemas.openxmlformats.org/officeDocument/2006/relationships/hyperlink" Target="https://www.prolepsis.gr/" TargetMode="External"/><Relationship Id="rId13" Type="http://schemas.openxmlformats.org/officeDocument/2006/relationships/image" Target="../media/image16.jpg"/><Relationship Id="rId18" Type="http://schemas.openxmlformats.org/officeDocument/2006/relationships/hyperlink" Target="http://www.amsed.fr/" TargetMode="External"/><Relationship Id="rId3" Type="http://schemas.openxmlformats.org/officeDocument/2006/relationships/image" Target="../media/image11.jpg"/><Relationship Id="rId21" Type="http://schemas.openxmlformats.org/officeDocument/2006/relationships/image" Target="../media/image20.jpg"/><Relationship Id="rId7" Type="http://schemas.openxmlformats.org/officeDocument/2006/relationships/image" Target="../media/image13.jpg"/><Relationship Id="rId12" Type="http://schemas.openxmlformats.org/officeDocument/2006/relationships/hyperlink" Target="https://www.media-k.eu/" TargetMode="External"/><Relationship Id="rId17" Type="http://schemas.openxmlformats.org/officeDocument/2006/relationships/image" Target="../media/image18.png"/><Relationship Id="rId2" Type="http://schemas.openxmlformats.org/officeDocument/2006/relationships/notesSlide" Target="../notesSlides/notesSlide2.xml"/><Relationship Id="rId16" Type="http://schemas.openxmlformats.org/officeDocument/2006/relationships/image" Target="../media/image17.png"/><Relationship Id="rId20"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hyperlink" Target="http://www.coordina-oerh.com/" TargetMode="External"/><Relationship Id="rId11" Type="http://schemas.openxmlformats.org/officeDocument/2006/relationships/image" Target="../media/image15.jpg"/><Relationship Id="rId5" Type="http://schemas.openxmlformats.org/officeDocument/2006/relationships/image" Target="../media/image12.jpg"/><Relationship Id="rId15" Type="http://schemas.openxmlformats.org/officeDocument/2006/relationships/hyperlink" Target="http://www.connexions.gr/" TargetMode="External"/><Relationship Id="rId10" Type="http://schemas.openxmlformats.org/officeDocument/2006/relationships/hyperlink" Target="http://www.uv.es/" TargetMode="External"/><Relationship Id="rId19" Type="http://schemas.openxmlformats.org/officeDocument/2006/relationships/hyperlink" Target="http://www.resetcy.com/" TargetMode="External"/><Relationship Id="rId4" Type="http://schemas.openxmlformats.org/officeDocument/2006/relationships/hyperlink" Target="https://www.w-hs.de/" TargetMode="External"/><Relationship Id="rId9" Type="http://schemas.openxmlformats.org/officeDocument/2006/relationships/image" Target="../media/image14.jpg"/><Relationship Id="rId14" Type="http://schemas.openxmlformats.org/officeDocument/2006/relationships/hyperlink" Target="https://www.oxfamitalia.org/"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s://www.freepik.com/free-vector/red-dart-arrow-hitting-target-center-dartboard_28563661.htm" TargetMode="External"/><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21.jpg"/></Relationships>
</file>

<file path=ppt/slides/_rels/slide4.xml.rels><?xml version="1.0" encoding="UTF-8" standalone="yes"?>
<Relationships xmlns="http://schemas.openxmlformats.org/package/2006/relationships"><Relationship Id="rId3" Type="http://schemas.openxmlformats.org/officeDocument/2006/relationships/hyperlink" Target="https://www.freepik.com/free-vector/social-development-abstract-concept-vector-illustration-children-learn-social-skills-competence-positive-impact-successful-communication-career-success-education-abstract-metaphor_11663914.htm"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22.jpg"/></Relationships>
</file>

<file path=ppt/slides/_rels/slide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7.xml"/><Relationship Id="rId1" Type="http://schemas.openxmlformats.org/officeDocument/2006/relationships/slideLayout" Target="../slideLayouts/slideLayout5.xml"/><Relationship Id="rId5" Type="http://schemas.openxmlformats.org/officeDocument/2006/relationships/hyperlink" Target="https://pixabay.com/de/service/license-summary/" TargetMode="External"/><Relationship Id="rId4" Type="http://schemas.openxmlformats.org/officeDocument/2006/relationships/hyperlink" Target="https://pixabay.com/de/illustrations/kacheln-herz-kurve-verlauf-anzeige-214015/"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8.xml"/><Relationship Id="rId1" Type="http://schemas.openxmlformats.org/officeDocument/2006/relationships/slideLayout" Target="../slideLayouts/slideLayout5.xml"/><Relationship Id="rId5" Type="http://schemas.openxmlformats.org/officeDocument/2006/relationships/hyperlink" Target="https://pixabay.com/service/license/" TargetMode="External"/><Relationship Id="rId4" Type="http://schemas.openxmlformats.org/officeDocument/2006/relationships/hyperlink" Target="https://pixabay.com/vectors/thinker-thinking-person-idea-28741/"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7.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6"/>
        <p:cNvGrpSpPr/>
        <p:nvPr/>
      </p:nvGrpSpPr>
      <p:grpSpPr>
        <a:xfrm>
          <a:off x="0" y="0"/>
          <a:ext cx="0" cy="0"/>
          <a:chOff x="0" y="0"/>
          <a:chExt cx="0" cy="0"/>
        </a:xfrm>
      </p:grpSpPr>
      <p:sp>
        <p:nvSpPr>
          <p:cNvPr id="77" name="Google Shape;77;p1"/>
          <p:cNvSpPr txBox="1"/>
          <p:nvPr/>
        </p:nvSpPr>
        <p:spPr>
          <a:xfrm>
            <a:off x="3645160" y="3211606"/>
            <a:ext cx="8479084" cy="2015700"/>
          </a:xfrm>
          <a:prstGeom prst="rect">
            <a:avLst/>
          </a:prstGeom>
          <a:noFill/>
          <a:ln>
            <a:noFill/>
          </a:ln>
        </p:spPr>
        <p:txBody>
          <a:bodyPr spcFirstLastPara="1" wrap="square" lIns="91425" tIns="45700" rIns="91425" bIns="45700" anchor="ctr" anchorCtr="0">
            <a:normAutofit lnSpcReduction="10000"/>
          </a:bodyPr>
          <a:lstStyle/>
          <a:p>
            <a:pPr marL="0" marR="0" lvl="0" indent="0" algn="l" rtl="0">
              <a:lnSpc>
                <a:spcPct val="90000"/>
              </a:lnSpc>
              <a:spcBef>
                <a:spcPts val="0"/>
              </a:spcBef>
              <a:spcAft>
                <a:spcPts val="0"/>
              </a:spcAft>
              <a:buClr>
                <a:srgbClr val="C00000"/>
              </a:buClr>
              <a:buSzPts val="3400"/>
              <a:buFont typeface="Calibri"/>
              <a:buNone/>
            </a:pPr>
            <a:r>
              <a:rPr lang="en-US" sz="3400" b="1" i="0" u="none" strike="noStrike" cap="none">
                <a:solidFill>
                  <a:srgbClr val="C00000"/>
                </a:solidFill>
                <a:latin typeface="Calibri"/>
                <a:ea typeface="Calibri"/>
                <a:cs typeface="Calibri"/>
                <a:sym typeface="Calibri"/>
              </a:rPr>
              <a:t>Module 1 - Session de clôture </a:t>
            </a:r>
            <a:r>
              <a:rPr lang="en-US" sz="2400" b="1" i="0" u="none" strike="noStrike" cap="none">
                <a:solidFill>
                  <a:srgbClr val="C00000"/>
                </a:solidFill>
                <a:latin typeface="Calibri"/>
                <a:ea typeface="Calibri"/>
                <a:cs typeface="Calibri"/>
                <a:sym typeface="Calibri"/>
              </a:rPr>
              <a:t>(1.4)</a:t>
            </a:r>
            <a:r>
              <a:rPr lang="en-US" sz="3400" b="1" i="0" u="none" strike="noStrike" cap="none">
                <a:solidFill>
                  <a:schemeClr val="dk1"/>
                </a:solidFill>
                <a:latin typeface="Calibri"/>
                <a:ea typeface="Calibri"/>
                <a:cs typeface="Calibri"/>
                <a:sym typeface="Calibri"/>
              </a:rPr>
              <a:t/>
            </a:r>
            <a:br>
              <a:rPr lang="en-US" sz="3400" b="1" i="0" u="none" strike="noStrike" cap="none">
                <a:solidFill>
                  <a:schemeClr val="dk1"/>
                </a:solidFill>
                <a:latin typeface="Calibri"/>
                <a:ea typeface="Calibri"/>
                <a:cs typeface="Calibri"/>
                <a:sym typeface="Calibri"/>
              </a:rPr>
            </a:br>
            <a:r>
              <a:rPr lang="en-US" sz="4000" b="1" i="0" u="none" strike="noStrike" cap="none">
                <a:solidFill>
                  <a:schemeClr val="dk1"/>
                </a:solidFill>
                <a:latin typeface="Calibri"/>
                <a:ea typeface="Calibri"/>
                <a:cs typeface="Calibri"/>
                <a:sym typeface="Calibri"/>
              </a:rPr>
              <a:t>Sensibilisation générale à la pertinence de l'autogestion et des applications de santé </a:t>
            </a:r>
            <a:endParaRPr sz="3400" b="1" i="0" u="none" strike="noStrike" cap="none">
              <a:solidFill>
                <a:schemeClr val="dk1"/>
              </a:solidFill>
              <a:latin typeface="Calibri"/>
              <a:ea typeface="Calibri"/>
              <a:cs typeface="Calibri"/>
              <a:sym typeface="Calibri"/>
            </a:endParaRPr>
          </a:p>
          <a:p>
            <a:pPr marL="0" marR="0" lvl="0" indent="0" algn="l" rtl="0">
              <a:lnSpc>
                <a:spcPct val="9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78" name="Google Shape;78;p1"/>
          <p:cNvSpPr/>
          <p:nvPr/>
        </p:nvSpPr>
        <p:spPr>
          <a:xfrm>
            <a:off x="-2" y="443330"/>
            <a:ext cx="722400" cy="8682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1" i="0" u="none" strike="noStrike" cap="none">
                <a:solidFill>
                  <a:schemeClr val="lt1"/>
                </a:solidFill>
                <a:latin typeface="Calibri"/>
                <a:ea typeface="Calibri"/>
                <a:cs typeface="Calibri"/>
                <a:sym typeface="Calibri"/>
              </a:rPr>
              <a:t>1</a:t>
            </a:r>
            <a:endParaRPr sz="2400" b="1" i="0" u="none" strike="noStrike" cap="none">
              <a:solidFill>
                <a:schemeClr val="lt1"/>
              </a:solidFill>
              <a:latin typeface="Calibri"/>
              <a:ea typeface="Calibri"/>
              <a:cs typeface="Calibri"/>
              <a:sym typeface="Calibri"/>
            </a:endParaRPr>
          </a:p>
        </p:txBody>
      </p:sp>
      <p:sp>
        <p:nvSpPr>
          <p:cNvPr id="79" name="Google Shape;79;p1"/>
          <p:cNvSpPr/>
          <p:nvPr/>
        </p:nvSpPr>
        <p:spPr>
          <a:xfrm>
            <a:off x="2609" y="1279151"/>
            <a:ext cx="722400" cy="8682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F2F2F2"/>
                </a:solidFill>
                <a:latin typeface="Calibri"/>
                <a:ea typeface="Calibri"/>
                <a:cs typeface="Calibri"/>
                <a:sym typeface="Calibri"/>
              </a:rPr>
              <a:t>2</a:t>
            </a:r>
            <a:endParaRPr sz="2400" b="0" i="0" u="none" strike="noStrike" cap="none">
              <a:solidFill>
                <a:srgbClr val="F2F2F2"/>
              </a:solidFill>
              <a:latin typeface="Calibri"/>
              <a:ea typeface="Calibri"/>
              <a:cs typeface="Calibri"/>
              <a:sym typeface="Calibri"/>
            </a:endParaRPr>
          </a:p>
        </p:txBody>
      </p:sp>
      <p:sp>
        <p:nvSpPr>
          <p:cNvPr id="80" name="Google Shape;80;p1"/>
          <p:cNvSpPr/>
          <p:nvPr/>
        </p:nvSpPr>
        <p:spPr>
          <a:xfrm>
            <a:off x="-56" y="2073918"/>
            <a:ext cx="722400" cy="8682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F2F2F2"/>
                </a:solidFill>
                <a:latin typeface="Calibri"/>
                <a:ea typeface="Calibri"/>
                <a:cs typeface="Calibri"/>
                <a:sym typeface="Calibri"/>
              </a:rPr>
              <a:t>3</a:t>
            </a:r>
            <a:endParaRPr sz="2400" b="0" i="0" u="none" strike="noStrike" cap="none">
              <a:solidFill>
                <a:srgbClr val="F2F2F2"/>
              </a:solidFill>
              <a:latin typeface="Calibri"/>
              <a:ea typeface="Calibri"/>
              <a:cs typeface="Calibri"/>
              <a:sym typeface="Calibri"/>
            </a:endParaRPr>
          </a:p>
        </p:txBody>
      </p:sp>
      <p:sp>
        <p:nvSpPr>
          <p:cNvPr id="81" name="Google Shape;81;p1"/>
          <p:cNvSpPr/>
          <p:nvPr/>
        </p:nvSpPr>
        <p:spPr>
          <a:xfrm>
            <a:off x="-2" y="2942374"/>
            <a:ext cx="722400" cy="8682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F2F2F2"/>
                </a:solidFill>
                <a:latin typeface="Calibri"/>
                <a:ea typeface="Calibri"/>
                <a:cs typeface="Calibri"/>
                <a:sym typeface="Calibri"/>
              </a:rPr>
              <a:t>4</a:t>
            </a:r>
            <a:endParaRPr sz="2400" b="0" i="0" u="none" strike="noStrike" cap="none">
              <a:solidFill>
                <a:srgbClr val="F2F2F2"/>
              </a:solidFill>
              <a:latin typeface="Calibri"/>
              <a:ea typeface="Calibri"/>
              <a:cs typeface="Calibri"/>
              <a:sym typeface="Calibri"/>
            </a:endParaRPr>
          </a:p>
        </p:txBody>
      </p:sp>
      <p:sp>
        <p:nvSpPr>
          <p:cNvPr id="82" name="Google Shape;82;p1"/>
          <p:cNvSpPr/>
          <p:nvPr/>
        </p:nvSpPr>
        <p:spPr>
          <a:xfrm>
            <a:off x="1655" y="3808337"/>
            <a:ext cx="722400" cy="868200"/>
          </a:xfrm>
          <a:prstGeom prst="rect">
            <a:avLst/>
          </a:prstGeom>
          <a:solidFill>
            <a:srgbClr val="DDE0E5"/>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F2F2F2"/>
                </a:solidFill>
                <a:latin typeface="Calibri"/>
                <a:ea typeface="Calibri"/>
                <a:cs typeface="Calibri"/>
                <a:sym typeface="Calibri"/>
              </a:rPr>
              <a:t>5</a:t>
            </a:r>
            <a:endParaRPr sz="2400" b="0" i="0" u="none" strike="noStrike" cap="none">
              <a:solidFill>
                <a:srgbClr val="F2F2F2"/>
              </a:solidFill>
              <a:latin typeface="Calibri"/>
              <a:ea typeface="Calibri"/>
              <a:cs typeface="Calibri"/>
              <a:sym typeface="Calibri"/>
            </a:endParaRPr>
          </a:p>
        </p:txBody>
      </p:sp>
      <p:pic>
        <p:nvPicPr>
          <p:cNvPr id="83" name="Google Shape;83;p1" descr="Εικόνα που περιέχει κείμενο, γραμματοσειρά, λογότυπο, γραφικά&#10;&#10;Περιγραφή που δημιουργήθηκε αυτόματα"/>
          <p:cNvPicPr preferRelativeResize="0"/>
          <p:nvPr/>
        </p:nvPicPr>
        <p:blipFill rotWithShape="1">
          <a:blip r:embed="rId3">
            <a:alphaModFix/>
          </a:blip>
          <a:srcRect l="19107"/>
          <a:stretch/>
        </p:blipFill>
        <p:spPr>
          <a:xfrm>
            <a:off x="3740499" y="1090274"/>
            <a:ext cx="6563498" cy="2084244"/>
          </a:xfrm>
          <a:prstGeom prst="rect">
            <a:avLst/>
          </a:prstGeom>
          <a:noFill/>
          <a:ln>
            <a:noFill/>
          </a:ln>
        </p:spPr>
      </p:pic>
      <p:sp>
        <p:nvSpPr>
          <p:cNvPr id="84" name="Google Shape;84;p1"/>
          <p:cNvSpPr txBox="1"/>
          <p:nvPr/>
        </p:nvSpPr>
        <p:spPr>
          <a:xfrm>
            <a:off x="4209093" y="2763744"/>
            <a:ext cx="6094800" cy="3693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800"/>
              <a:buFont typeface="Arial"/>
              <a:buNone/>
            </a:pPr>
            <a:r>
              <a:rPr lang="en-US" sz="1800" b="0" i="0" u="none" strike="noStrike" cap="none">
                <a:solidFill>
                  <a:srgbClr val="ABC7F1"/>
                </a:solidFill>
                <a:latin typeface="Calibri"/>
                <a:ea typeface="Calibri"/>
                <a:cs typeface="Calibri"/>
                <a:sym typeface="Calibri"/>
              </a:rPr>
              <a:t>https://apps4health.eu/</a:t>
            </a:r>
            <a:endParaRPr sz="1400" b="0" i="0" u="none" strike="noStrike" cap="none">
              <a:solidFill>
                <a:srgbClr val="000000"/>
              </a:solidFill>
              <a:latin typeface="Arial"/>
              <a:ea typeface="Arial"/>
              <a:cs typeface="Arial"/>
              <a:sym typeface="Arial"/>
            </a:endParaRPr>
          </a:p>
        </p:txBody>
      </p:sp>
      <p:pic>
        <p:nvPicPr>
          <p:cNvPr id="85" name="Google Shape;85;p1"/>
          <p:cNvPicPr preferRelativeResize="0"/>
          <p:nvPr/>
        </p:nvPicPr>
        <p:blipFill rotWithShape="1">
          <a:blip r:embed="rId4">
            <a:alphaModFix/>
          </a:blip>
          <a:srcRect/>
          <a:stretch/>
        </p:blipFill>
        <p:spPr>
          <a:xfrm>
            <a:off x="-8250" y="6031151"/>
            <a:ext cx="12191695" cy="869554"/>
          </a:xfrm>
          <a:prstGeom prst="rect">
            <a:avLst/>
          </a:prstGeom>
          <a:noFill/>
          <a:ln>
            <a:noFill/>
          </a:ln>
        </p:spPr>
      </p:pic>
      <p:pic>
        <p:nvPicPr>
          <p:cNvPr id="86" name="Google Shape;86;p1"/>
          <p:cNvPicPr preferRelativeResize="0"/>
          <p:nvPr/>
        </p:nvPicPr>
        <p:blipFill rotWithShape="1">
          <a:blip r:embed="rId5">
            <a:alphaModFix/>
          </a:blip>
          <a:srcRect/>
          <a:stretch/>
        </p:blipFill>
        <p:spPr>
          <a:xfrm>
            <a:off x="10718231" y="6316337"/>
            <a:ext cx="1406013" cy="492105"/>
          </a:xfrm>
          <a:prstGeom prst="rect">
            <a:avLst/>
          </a:prstGeom>
          <a:noFill/>
          <a:ln>
            <a:noFill/>
          </a:ln>
        </p:spPr>
      </p:pic>
      <p:pic>
        <p:nvPicPr>
          <p:cNvPr id="87" name="Google Shape;87;p1"/>
          <p:cNvPicPr preferRelativeResize="0"/>
          <p:nvPr/>
        </p:nvPicPr>
        <p:blipFill rotWithShape="1">
          <a:blip r:embed="rId4">
            <a:alphaModFix/>
          </a:blip>
          <a:srcRect b="59835"/>
          <a:stretch/>
        </p:blipFill>
        <p:spPr>
          <a:xfrm rot="10800000">
            <a:off x="-8250" y="-4107"/>
            <a:ext cx="12191695" cy="349261"/>
          </a:xfrm>
          <a:prstGeom prst="rect">
            <a:avLst/>
          </a:prstGeom>
          <a:noFill/>
          <a:ln>
            <a:noFill/>
          </a:ln>
        </p:spPr>
      </p:pic>
      <p:pic>
        <p:nvPicPr>
          <p:cNvPr id="88" name="Google Shape;88;p1" descr="Εικόνα που περιέχει clipart, σύμβολο, καρτούν, λογότυπο&#10;&#10;Περιγραφή που δημιουργήθηκε αυτόματα"/>
          <p:cNvPicPr preferRelativeResize="0"/>
          <p:nvPr/>
        </p:nvPicPr>
        <p:blipFill rotWithShape="1">
          <a:blip r:embed="rId6">
            <a:alphaModFix/>
          </a:blip>
          <a:srcRect/>
          <a:stretch/>
        </p:blipFill>
        <p:spPr>
          <a:xfrm>
            <a:off x="1888851" y="1620324"/>
            <a:ext cx="1612800" cy="2886434"/>
          </a:xfrm>
          <a:prstGeom prst="rect">
            <a:avLst/>
          </a:prstGeom>
          <a:noFill/>
          <a:ln>
            <a:noFill/>
          </a:ln>
        </p:spPr>
      </p:pic>
      <p:sp>
        <p:nvSpPr>
          <p:cNvPr id="89" name="Google Shape;89;p1"/>
          <p:cNvSpPr/>
          <p:nvPr/>
        </p:nvSpPr>
        <p:spPr>
          <a:xfrm>
            <a:off x="728788" y="943600"/>
            <a:ext cx="713400" cy="875100"/>
          </a:xfrm>
          <a:prstGeom prst="rect">
            <a:avLst/>
          </a:prstGeom>
          <a:solidFill>
            <a:srgbClr val="DDE0E5"/>
          </a:solidFill>
          <a:ln w="12700" cap="flat" cmpd="sng">
            <a:solidFill>
              <a:srgbClr val="FFFF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F2F2F2"/>
                </a:solidFill>
                <a:latin typeface="Calibri"/>
                <a:ea typeface="Calibri"/>
                <a:cs typeface="Calibri"/>
                <a:sym typeface="Calibri"/>
              </a:rPr>
              <a:t>7</a:t>
            </a:r>
            <a:endParaRPr sz="2400" b="0" i="0" u="none" strike="noStrike" cap="none">
              <a:solidFill>
                <a:srgbClr val="F2F2F2"/>
              </a:solidFill>
              <a:latin typeface="Calibri"/>
              <a:ea typeface="Calibri"/>
              <a:cs typeface="Calibri"/>
              <a:sym typeface="Calibri"/>
            </a:endParaRPr>
          </a:p>
        </p:txBody>
      </p:sp>
      <p:sp>
        <p:nvSpPr>
          <p:cNvPr id="90" name="Google Shape;90;p1"/>
          <p:cNvSpPr/>
          <p:nvPr/>
        </p:nvSpPr>
        <p:spPr>
          <a:xfrm>
            <a:off x="721550" y="1785950"/>
            <a:ext cx="713400" cy="875100"/>
          </a:xfrm>
          <a:prstGeom prst="rect">
            <a:avLst/>
          </a:prstGeom>
          <a:solidFill>
            <a:srgbClr val="DDE0E5"/>
          </a:solidFill>
          <a:ln w="12700" cap="flat" cmpd="sng">
            <a:solidFill>
              <a:srgbClr val="FFFF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F2F2F2"/>
                </a:solidFill>
                <a:latin typeface="Calibri"/>
                <a:ea typeface="Calibri"/>
                <a:cs typeface="Calibri"/>
                <a:sym typeface="Calibri"/>
              </a:rPr>
              <a:t>8</a:t>
            </a:r>
            <a:endParaRPr sz="2400" b="0" i="0" u="none" strike="noStrike" cap="none">
              <a:solidFill>
                <a:srgbClr val="F2F2F2"/>
              </a:solidFill>
              <a:latin typeface="Calibri"/>
              <a:ea typeface="Calibri"/>
              <a:cs typeface="Calibri"/>
              <a:sym typeface="Calibri"/>
            </a:endParaRPr>
          </a:p>
        </p:txBody>
      </p:sp>
      <p:sp>
        <p:nvSpPr>
          <p:cNvPr id="91" name="Google Shape;91;p1"/>
          <p:cNvSpPr/>
          <p:nvPr/>
        </p:nvSpPr>
        <p:spPr>
          <a:xfrm>
            <a:off x="728735" y="2586925"/>
            <a:ext cx="713400" cy="875100"/>
          </a:xfrm>
          <a:prstGeom prst="rect">
            <a:avLst/>
          </a:prstGeom>
          <a:solidFill>
            <a:srgbClr val="DDE0E5"/>
          </a:solidFill>
          <a:ln w="12700" cap="flat" cmpd="sng">
            <a:solidFill>
              <a:srgbClr val="FFFF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F2F2F2"/>
                </a:solidFill>
                <a:latin typeface="Calibri"/>
                <a:ea typeface="Calibri"/>
                <a:cs typeface="Calibri"/>
                <a:sym typeface="Calibri"/>
              </a:rPr>
              <a:t>9</a:t>
            </a:r>
            <a:endParaRPr sz="2400" b="0" i="0" u="none" strike="noStrike" cap="none">
              <a:solidFill>
                <a:srgbClr val="F2F2F2"/>
              </a:solidFill>
              <a:latin typeface="Calibri"/>
              <a:ea typeface="Calibri"/>
              <a:cs typeface="Calibri"/>
              <a:sym typeface="Calibri"/>
            </a:endParaRPr>
          </a:p>
        </p:txBody>
      </p:sp>
      <p:sp>
        <p:nvSpPr>
          <p:cNvPr id="92" name="Google Shape;92;p1"/>
          <p:cNvSpPr/>
          <p:nvPr/>
        </p:nvSpPr>
        <p:spPr>
          <a:xfrm>
            <a:off x="728788" y="3462165"/>
            <a:ext cx="713400" cy="875100"/>
          </a:xfrm>
          <a:prstGeom prst="rect">
            <a:avLst/>
          </a:prstGeom>
          <a:solidFill>
            <a:srgbClr val="DDE0E5"/>
          </a:solidFill>
          <a:ln w="12700" cap="flat" cmpd="sng">
            <a:solidFill>
              <a:srgbClr val="FFFF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F2F2F2"/>
                </a:solidFill>
                <a:latin typeface="Calibri"/>
                <a:ea typeface="Calibri"/>
                <a:cs typeface="Calibri"/>
                <a:sym typeface="Calibri"/>
              </a:rPr>
              <a:t>10</a:t>
            </a:r>
            <a:endParaRPr sz="2400" b="0" i="0" u="none" strike="noStrike" cap="none">
              <a:solidFill>
                <a:srgbClr val="F2F2F2"/>
              </a:solidFill>
              <a:latin typeface="Calibri"/>
              <a:ea typeface="Calibri"/>
              <a:cs typeface="Calibri"/>
              <a:sym typeface="Calibri"/>
            </a:endParaRPr>
          </a:p>
        </p:txBody>
      </p:sp>
      <p:sp>
        <p:nvSpPr>
          <p:cNvPr id="93" name="Google Shape;93;p1"/>
          <p:cNvSpPr/>
          <p:nvPr/>
        </p:nvSpPr>
        <p:spPr>
          <a:xfrm>
            <a:off x="730425" y="4334893"/>
            <a:ext cx="713400" cy="875100"/>
          </a:xfrm>
          <a:prstGeom prst="rect">
            <a:avLst/>
          </a:prstGeom>
          <a:solidFill>
            <a:srgbClr val="DDE0E5"/>
          </a:solidFill>
          <a:ln w="12700" cap="flat" cmpd="sng">
            <a:solidFill>
              <a:srgbClr val="FFFF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2400"/>
              <a:buFont typeface="Arial"/>
              <a:buNone/>
            </a:pPr>
            <a:r>
              <a:rPr lang="en-US" sz="2400" b="0" i="0" u="none" strike="noStrike" cap="none">
                <a:solidFill>
                  <a:srgbClr val="F2F2F2"/>
                </a:solidFill>
                <a:latin typeface="Calibri"/>
                <a:ea typeface="Calibri"/>
                <a:cs typeface="Calibri"/>
                <a:sym typeface="Calibri"/>
              </a:rPr>
              <a:t>11</a:t>
            </a:r>
            <a:endParaRPr sz="2400" b="0" i="0" u="none" strike="noStrike" cap="none">
              <a:solidFill>
                <a:srgbClr val="F2F2F2"/>
              </a:solidFill>
              <a:latin typeface="Calibri"/>
              <a:ea typeface="Calibri"/>
              <a:cs typeface="Calibri"/>
              <a:sym typeface="Calibri"/>
            </a:endParaRPr>
          </a:p>
        </p:txBody>
      </p:sp>
      <p:sp>
        <p:nvSpPr>
          <p:cNvPr id="94" name="Google Shape;94;p1"/>
          <p:cNvSpPr/>
          <p:nvPr/>
        </p:nvSpPr>
        <p:spPr>
          <a:xfrm>
            <a:off x="510" y="4675144"/>
            <a:ext cx="722400" cy="868200"/>
          </a:xfrm>
          <a:prstGeom prst="rect">
            <a:avLst/>
          </a:prstGeom>
          <a:solidFill>
            <a:srgbClr val="DDE0E5"/>
          </a:solidFill>
          <a:ln w="12700" cap="flat" cmpd="sng">
            <a:solidFill>
              <a:srgbClr val="FFFF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US" sz="2400" b="0" i="0" u="none" strike="noStrike" cap="none">
                <a:solidFill>
                  <a:srgbClr val="F2F2F2"/>
                </a:solidFill>
                <a:latin typeface="Calibri"/>
                <a:ea typeface="Calibri"/>
                <a:cs typeface="Calibri"/>
                <a:sym typeface="Calibri"/>
              </a:rPr>
              <a:t>6</a:t>
            </a:r>
            <a:endParaRPr sz="2400" b="0" i="0" u="none" strike="noStrike" cap="none">
              <a:solidFill>
                <a:srgbClr val="F2F2F2"/>
              </a:solidFill>
              <a:latin typeface="Calibri"/>
              <a:ea typeface="Calibri"/>
              <a:cs typeface="Calibri"/>
              <a:sym typeface="Calibri"/>
            </a:endParaRPr>
          </a:p>
        </p:txBody>
      </p:sp>
      <p:pic>
        <p:nvPicPr>
          <p:cNvPr id="95" name="Google Shape;95;p1"/>
          <p:cNvPicPr preferRelativeResize="0"/>
          <p:nvPr/>
        </p:nvPicPr>
        <p:blipFill>
          <a:blip r:embed="rId7"/>
          <a:srcRect/>
          <a:stretch/>
        </p:blipFill>
        <p:spPr>
          <a:xfrm>
            <a:off x="19458" y="6414599"/>
            <a:ext cx="1938951" cy="436098"/>
          </a:xfrm>
          <a:prstGeom prst="rect">
            <a:avLst/>
          </a:prstGeom>
          <a:noFill/>
          <a:ln>
            <a:noFill/>
          </a:ln>
        </p:spPr>
      </p:pic>
      <p:sp>
        <p:nvSpPr>
          <p:cNvPr id="96" name="Google Shape;96;p1"/>
          <p:cNvSpPr/>
          <p:nvPr/>
        </p:nvSpPr>
        <p:spPr>
          <a:xfrm>
            <a:off x="2020928" y="6414599"/>
            <a:ext cx="8490857" cy="446357"/>
          </a:xfrm>
          <a:prstGeom prst="rect">
            <a:avLst/>
          </a:prstGeom>
          <a:noFill/>
          <a:ln>
            <a:noFill/>
          </a:ln>
        </p:spPr>
        <p:txBody>
          <a:bodyPr spcFirstLastPara="1" wrap="square" lIns="91425" tIns="45700" rIns="91425" bIns="45700" anchor="ctr" anchorCtr="0">
            <a:normAutofit lnSpcReduction="10000"/>
          </a:bodyPr>
          <a:lstStyle/>
          <a:p>
            <a:pPr marL="0" marR="0" lvl="0" indent="0" algn="l" rtl="0">
              <a:lnSpc>
                <a:spcPct val="90000"/>
              </a:lnSpc>
              <a:spcBef>
                <a:spcPts val="0"/>
              </a:spcBef>
              <a:spcAft>
                <a:spcPts val="0"/>
              </a:spcAft>
              <a:buNone/>
            </a:pPr>
            <a:r>
              <a:rPr lang="en-US" sz="925" b="0" i="0" u="none" strike="noStrike" cap="none">
                <a:solidFill>
                  <a:srgbClr val="DDEAF6"/>
                </a:solidFill>
                <a:latin typeface="Arial"/>
                <a:ea typeface="Arial"/>
                <a:cs typeface="Arial"/>
                <a:sym typeface="Arial"/>
              </a:rPr>
              <a:t>Financé par l'Union européenne. Les points de vue et opinions exprimés n'engagent que leurs auteurs et ne reflètent pas nécessairement ceux de l'Union européenne ou de l'Agence exécutive européenne pour l'éducation et la culture (EACEA). Ni l'Union européenne ni l'EACEA ne peuvent en être tenues pour responsables.</a:t>
            </a:r>
            <a:endParaRPr sz="925" b="0" i="0" u="none" strike="noStrike" cap="none">
              <a:solidFill>
                <a:srgbClr val="DDEAF6"/>
              </a:solidFill>
              <a:latin typeface="Arial"/>
              <a:ea typeface="Arial"/>
              <a:cs typeface="Arial"/>
              <a:sym typeface="Aria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2"/>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203864"/>
              </a:buClr>
              <a:buSzPts val="4800"/>
              <a:buFont typeface="Calibri"/>
              <a:buNone/>
            </a:pPr>
            <a:r>
              <a:rPr lang="en-US" sz="4800" b="1">
                <a:solidFill>
                  <a:srgbClr val="203864"/>
                </a:solidFill>
                <a:latin typeface="Calibri"/>
                <a:ea typeface="Calibri"/>
                <a:cs typeface="Calibri"/>
                <a:sym typeface="Calibri"/>
              </a:rPr>
              <a:t>Partenaires</a:t>
            </a:r>
            <a:endParaRPr sz="4800" b="1">
              <a:solidFill>
                <a:srgbClr val="203864"/>
              </a:solidFill>
              <a:latin typeface="Calibri"/>
              <a:ea typeface="Calibri"/>
              <a:cs typeface="Calibri"/>
              <a:sym typeface="Calibri"/>
            </a:endParaRPr>
          </a:p>
        </p:txBody>
      </p:sp>
      <p:grpSp>
        <p:nvGrpSpPr>
          <p:cNvPr id="103" name="Google Shape;103;p2"/>
          <p:cNvGrpSpPr/>
          <p:nvPr/>
        </p:nvGrpSpPr>
        <p:grpSpPr>
          <a:xfrm>
            <a:off x="6606686" y="1812884"/>
            <a:ext cx="6096000" cy="1677637"/>
            <a:chOff x="-1066801" y="1523553"/>
            <a:chExt cx="6096000" cy="1677637"/>
          </a:xfrm>
        </p:grpSpPr>
        <p:pic>
          <p:nvPicPr>
            <p:cNvPr id="104" name="Google Shape;104;p2"/>
            <p:cNvPicPr preferRelativeResize="0"/>
            <p:nvPr/>
          </p:nvPicPr>
          <p:blipFill rotWithShape="1">
            <a:blip r:embed="rId3">
              <a:alphaModFix/>
            </a:blip>
            <a:srcRect/>
            <a:stretch/>
          </p:blipFill>
          <p:spPr>
            <a:xfrm>
              <a:off x="1256678" y="1523553"/>
              <a:ext cx="1449043" cy="997191"/>
            </a:xfrm>
            <a:prstGeom prst="rect">
              <a:avLst/>
            </a:prstGeom>
            <a:noFill/>
            <a:ln>
              <a:noFill/>
            </a:ln>
          </p:spPr>
        </p:pic>
        <p:sp>
          <p:nvSpPr>
            <p:cNvPr id="105" name="Google Shape;105;p2"/>
            <p:cNvSpPr txBox="1"/>
            <p:nvPr/>
          </p:nvSpPr>
          <p:spPr>
            <a:xfrm>
              <a:off x="-1066801" y="2462526"/>
              <a:ext cx="6096000" cy="73866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050"/>
                <a:buFont typeface="Arial"/>
                <a:buNone/>
              </a:pPr>
              <a:r>
                <a:rPr lang="en-US" sz="1050" b="0" i="0" u="none" strike="noStrike" cap="none">
                  <a:solidFill>
                    <a:srgbClr val="203864"/>
                  </a:solidFill>
                  <a:latin typeface="Roboto"/>
                  <a:ea typeface="Roboto"/>
                  <a:cs typeface="Roboto"/>
                  <a:sym typeface="Roboto"/>
                </a:rPr>
                <a:t>WESTFALISCHE </a:t>
              </a:r>
              <a:r>
                <a:rPr lang="en-US" sz="1000" b="0" i="0" u="none" strike="noStrike" cap="none">
                  <a:solidFill>
                    <a:srgbClr val="203864"/>
                  </a:solidFill>
                  <a:latin typeface="Roboto"/>
                  <a:ea typeface="Roboto"/>
                  <a:cs typeface="Roboto"/>
                  <a:sym typeface="Roboto"/>
                </a:rPr>
                <a:t>HOCHSCHULE </a:t>
              </a:r>
              <a:r>
                <a:rPr lang="en-US" sz="1050" b="0" i="0" u="none" strike="noStrike" cap="none">
                  <a:solidFill>
                    <a:srgbClr val="203864"/>
                  </a:solidFill>
                  <a:latin typeface="Roboto"/>
                  <a:ea typeface="Roboto"/>
                  <a:cs typeface="Roboto"/>
                  <a:sym typeface="Roboto"/>
                </a:rPr>
                <a:t>GELSENKIRCHEN,</a:t>
              </a:r>
              <a:br>
                <a:rPr lang="en-US" sz="1050" b="0" i="0" u="none" strike="noStrike" cap="none">
                  <a:solidFill>
                    <a:srgbClr val="203864"/>
                  </a:solidFill>
                  <a:latin typeface="Roboto"/>
                  <a:ea typeface="Roboto"/>
                  <a:cs typeface="Roboto"/>
                  <a:sym typeface="Roboto"/>
                </a:rPr>
              </a:br>
              <a:r>
                <a:rPr lang="en-US" sz="1050" b="0" i="0" u="none" strike="noStrike" cap="none">
                  <a:solidFill>
                    <a:srgbClr val="203864"/>
                  </a:solidFill>
                  <a:latin typeface="Roboto"/>
                  <a:ea typeface="Roboto"/>
                  <a:cs typeface="Roboto"/>
                  <a:sym typeface="Roboto"/>
                </a:rPr>
                <a:t>BOCHOLT, RECKLINGHAUSEN</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050"/>
                <a:buFont typeface="Arial"/>
                <a:buNone/>
              </a:pPr>
              <a:r>
                <a:rPr lang="en-US" sz="1050" b="0" i="0" u="none" strike="noStrike" cap="none">
                  <a:solidFill>
                    <a:srgbClr val="414042"/>
                  </a:solidFill>
                  <a:latin typeface="Roboto"/>
                  <a:ea typeface="Roboto"/>
                  <a:cs typeface="Roboto"/>
                  <a:sym typeface="Roboto"/>
                </a:rPr>
                <a:t>GELSENKIRCHEN, ALLEMAGNE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050"/>
                <a:buFont typeface="Arial"/>
                <a:buNone/>
              </a:pPr>
              <a:r>
                <a:rPr lang="en-US" sz="1050" b="0" i="0" u="sng" strike="noStrike" cap="none">
                  <a:solidFill>
                    <a:srgbClr val="D71920"/>
                  </a:solidFill>
                  <a:latin typeface="Roboto"/>
                  <a:ea typeface="Roboto"/>
                  <a:cs typeface="Roboto"/>
                  <a:sym typeface="Roboto"/>
                  <a:hlinkClick r:id="rId4">
                    <a:extLst>
                      <a:ext uri="{A12FA001-AC4F-418D-AE19-62706E023703}">
                        <ahyp:hlinkClr xmlns="" xmlns:ahyp="http://schemas.microsoft.com/office/drawing/2018/hyperlinkcolor" val="tx"/>
                      </a:ext>
                    </a:extLst>
                  </a:hlinkClick>
                </a:rPr>
                <a:t>www.w-hs.de</a:t>
              </a:r>
              <a:endParaRPr sz="1050" b="0" i="0" u="none" strike="noStrike" cap="none">
                <a:solidFill>
                  <a:srgbClr val="414042"/>
                </a:solidFill>
                <a:latin typeface="Roboto"/>
                <a:ea typeface="Roboto"/>
                <a:cs typeface="Roboto"/>
                <a:sym typeface="Roboto"/>
              </a:endParaRPr>
            </a:p>
          </p:txBody>
        </p:sp>
      </p:grpSp>
      <p:grpSp>
        <p:nvGrpSpPr>
          <p:cNvPr id="106" name="Google Shape;106;p2"/>
          <p:cNvGrpSpPr/>
          <p:nvPr/>
        </p:nvGrpSpPr>
        <p:grpSpPr>
          <a:xfrm>
            <a:off x="3483817" y="4504058"/>
            <a:ext cx="6629400" cy="1738414"/>
            <a:chOff x="2579204" y="1882706"/>
            <a:chExt cx="6629400" cy="1738414"/>
          </a:xfrm>
        </p:grpSpPr>
        <p:pic>
          <p:nvPicPr>
            <p:cNvPr id="107" name="Google Shape;107;p2"/>
            <p:cNvPicPr preferRelativeResize="0"/>
            <p:nvPr/>
          </p:nvPicPr>
          <p:blipFill rotWithShape="1">
            <a:blip r:embed="rId5">
              <a:alphaModFix/>
            </a:blip>
            <a:srcRect/>
            <a:stretch/>
          </p:blipFill>
          <p:spPr>
            <a:xfrm>
              <a:off x="4627079" y="1882706"/>
              <a:ext cx="2533650" cy="1047750"/>
            </a:xfrm>
            <a:prstGeom prst="rect">
              <a:avLst/>
            </a:prstGeom>
            <a:noFill/>
            <a:ln>
              <a:noFill/>
            </a:ln>
          </p:spPr>
        </p:pic>
        <p:sp>
          <p:nvSpPr>
            <p:cNvPr id="108" name="Google Shape;108;p2"/>
            <p:cNvSpPr txBox="1"/>
            <p:nvPr/>
          </p:nvSpPr>
          <p:spPr>
            <a:xfrm>
              <a:off x="2579204" y="2913234"/>
              <a:ext cx="6629400" cy="70788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rgbClr val="203864"/>
                  </a:solidFill>
                  <a:latin typeface="Roboto"/>
                  <a:ea typeface="Roboto"/>
                  <a:cs typeface="Roboto"/>
                  <a:sym typeface="Roboto"/>
                </a:rPr>
                <a:t>COORDINA ORGANIZACIÓN DE EMPRESAS Y</a:t>
              </a:r>
              <a:br>
                <a:rPr lang="en-US" sz="1000" b="0" i="0" u="none" strike="noStrike" cap="none">
                  <a:solidFill>
                    <a:srgbClr val="203864"/>
                  </a:solidFill>
                  <a:latin typeface="Roboto"/>
                  <a:ea typeface="Roboto"/>
                  <a:cs typeface="Roboto"/>
                  <a:sym typeface="Roboto"/>
                </a:rPr>
              </a:br>
              <a:r>
                <a:rPr lang="en-US" sz="1000" b="0" i="0" u="none" strike="noStrike" cap="none">
                  <a:solidFill>
                    <a:srgbClr val="203864"/>
                  </a:solidFill>
                  <a:latin typeface="Roboto"/>
                  <a:ea typeface="Roboto"/>
                  <a:cs typeface="Roboto"/>
                  <a:sym typeface="Roboto"/>
                </a:rPr>
                <a:t>RECURSOS HUMANOS, S.L.</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rgbClr val="414042"/>
                  </a:solidFill>
                  <a:latin typeface="Roboto"/>
                  <a:ea typeface="Roboto"/>
                  <a:cs typeface="Roboto"/>
                  <a:sym typeface="Roboto"/>
                </a:rPr>
                <a:t>VALENCIA, ESPAGNE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000"/>
                <a:buFont typeface="Arial"/>
                <a:buNone/>
              </a:pPr>
              <a:r>
                <a:rPr lang="en-US" sz="1000" b="0" i="0" u="sng" strike="noStrike" cap="none">
                  <a:solidFill>
                    <a:srgbClr val="D71920"/>
                  </a:solidFill>
                  <a:latin typeface="Roboto"/>
                  <a:ea typeface="Roboto"/>
                  <a:cs typeface="Roboto"/>
                  <a:sym typeface="Roboto"/>
                  <a:hlinkClick r:id="rId6">
                    <a:extLst>
                      <a:ext uri="{A12FA001-AC4F-418D-AE19-62706E023703}">
                        <ahyp:hlinkClr xmlns="" xmlns:ahyp="http://schemas.microsoft.com/office/drawing/2018/hyperlinkcolor" val="tx"/>
                      </a:ext>
                    </a:extLst>
                  </a:hlinkClick>
                </a:rPr>
                <a:t>coordina-oerh.com</a:t>
              </a:r>
              <a:endParaRPr sz="1000" b="0" i="0" u="none" strike="noStrike" cap="none">
                <a:solidFill>
                  <a:srgbClr val="414042"/>
                </a:solidFill>
                <a:latin typeface="Roboto"/>
                <a:ea typeface="Roboto"/>
                <a:cs typeface="Roboto"/>
                <a:sym typeface="Roboto"/>
              </a:endParaRPr>
            </a:p>
          </p:txBody>
        </p:sp>
      </p:grpSp>
      <p:grpSp>
        <p:nvGrpSpPr>
          <p:cNvPr id="109" name="Google Shape;109;p2"/>
          <p:cNvGrpSpPr/>
          <p:nvPr/>
        </p:nvGrpSpPr>
        <p:grpSpPr>
          <a:xfrm>
            <a:off x="3020318" y="1776505"/>
            <a:ext cx="6634368" cy="1584248"/>
            <a:chOff x="6639106" y="2919412"/>
            <a:chExt cx="6634368" cy="1584248"/>
          </a:xfrm>
        </p:grpSpPr>
        <p:pic>
          <p:nvPicPr>
            <p:cNvPr id="110" name="Google Shape;110;p2"/>
            <p:cNvPicPr preferRelativeResize="0"/>
            <p:nvPr/>
          </p:nvPicPr>
          <p:blipFill rotWithShape="1">
            <a:blip r:embed="rId7">
              <a:alphaModFix/>
            </a:blip>
            <a:srcRect/>
            <a:stretch/>
          </p:blipFill>
          <p:spPr>
            <a:xfrm>
              <a:off x="8684703" y="2919412"/>
              <a:ext cx="2543175" cy="1047750"/>
            </a:xfrm>
            <a:prstGeom prst="rect">
              <a:avLst/>
            </a:prstGeom>
            <a:noFill/>
            <a:ln>
              <a:noFill/>
            </a:ln>
          </p:spPr>
        </p:pic>
        <p:sp>
          <p:nvSpPr>
            <p:cNvPr id="111" name="Google Shape;111;p2"/>
            <p:cNvSpPr txBox="1"/>
            <p:nvPr/>
          </p:nvSpPr>
          <p:spPr>
            <a:xfrm>
              <a:off x="6639106" y="3949662"/>
              <a:ext cx="6634368" cy="55399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rgbClr val="203864"/>
                  </a:solidFill>
                  <a:latin typeface="Roboto"/>
                  <a:ea typeface="Roboto"/>
                  <a:cs typeface="Roboto"/>
                  <a:sym typeface="Roboto"/>
                </a:rPr>
                <a:t>PROLIPSIS</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rgbClr val="666666"/>
                  </a:solidFill>
                  <a:latin typeface="Roboto"/>
                  <a:ea typeface="Roboto"/>
                  <a:cs typeface="Roboto"/>
                  <a:sym typeface="Roboto"/>
                </a:rPr>
                <a:t>ATHENES, GRECE</a:t>
              </a:r>
              <a:br>
                <a:rPr lang="en-US" sz="1000" b="0" i="0" u="none" strike="noStrike" cap="none">
                  <a:solidFill>
                    <a:srgbClr val="666666"/>
                  </a:solidFill>
                  <a:latin typeface="Roboto"/>
                  <a:ea typeface="Roboto"/>
                  <a:cs typeface="Roboto"/>
                  <a:sym typeface="Roboto"/>
                </a:rPr>
              </a:br>
              <a:r>
                <a:rPr lang="en-US" sz="1000" b="0" i="0" u="sng" strike="noStrike" cap="none">
                  <a:solidFill>
                    <a:srgbClr val="D71920"/>
                  </a:solidFill>
                  <a:latin typeface="Roboto"/>
                  <a:ea typeface="Roboto"/>
                  <a:cs typeface="Roboto"/>
                  <a:sym typeface="Roboto"/>
                  <a:hlinkClick r:id="rId8">
                    <a:extLst>
                      <a:ext uri="{A12FA001-AC4F-418D-AE19-62706E023703}">
                        <ahyp:hlinkClr xmlns="" xmlns:ahyp="http://schemas.microsoft.com/office/drawing/2018/hyperlinkcolor" val="tx"/>
                      </a:ext>
                    </a:extLst>
                  </a:hlinkClick>
                </a:rPr>
                <a:t>www.prolepsis.gr</a:t>
              </a:r>
              <a:endParaRPr sz="1000" b="0" i="0" u="none" strike="noStrike" cap="none">
                <a:solidFill>
                  <a:srgbClr val="666666"/>
                </a:solidFill>
                <a:latin typeface="Roboto"/>
                <a:ea typeface="Roboto"/>
                <a:cs typeface="Roboto"/>
                <a:sym typeface="Roboto"/>
              </a:endParaRPr>
            </a:p>
          </p:txBody>
        </p:sp>
      </p:grpSp>
      <p:grpSp>
        <p:nvGrpSpPr>
          <p:cNvPr id="112" name="Google Shape;112;p2"/>
          <p:cNvGrpSpPr/>
          <p:nvPr/>
        </p:nvGrpSpPr>
        <p:grpSpPr>
          <a:xfrm>
            <a:off x="-1974174" y="1729933"/>
            <a:ext cx="6952420" cy="1601615"/>
            <a:chOff x="-1240501" y="3160643"/>
            <a:chExt cx="6952420" cy="1601615"/>
          </a:xfrm>
        </p:grpSpPr>
        <p:pic>
          <p:nvPicPr>
            <p:cNvPr id="113" name="Google Shape;113;p2"/>
            <p:cNvPicPr preferRelativeResize="0"/>
            <p:nvPr/>
          </p:nvPicPr>
          <p:blipFill rotWithShape="1">
            <a:blip r:embed="rId9">
              <a:alphaModFix/>
            </a:blip>
            <a:srcRect/>
            <a:stretch/>
          </p:blipFill>
          <p:spPr>
            <a:xfrm>
              <a:off x="964123" y="3160643"/>
              <a:ext cx="2543175" cy="1038225"/>
            </a:xfrm>
            <a:prstGeom prst="rect">
              <a:avLst/>
            </a:prstGeom>
            <a:noFill/>
            <a:ln>
              <a:noFill/>
            </a:ln>
          </p:spPr>
        </p:pic>
        <p:sp>
          <p:nvSpPr>
            <p:cNvPr id="114" name="Google Shape;114;p2"/>
            <p:cNvSpPr txBox="1"/>
            <p:nvPr/>
          </p:nvSpPr>
          <p:spPr>
            <a:xfrm>
              <a:off x="-1240501" y="4208260"/>
              <a:ext cx="6952420" cy="55399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rgbClr val="203864"/>
                  </a:solidFill>
                  <a:latin typeface="Roboto"/>
                  <a:ea typeface="Roboto"/>
                  <a:cs typeface="Roboto"/>
                  <a:sym typeface="Roboto"/>
                </a:rPr>
                <a:t>UNIVERSITAT DE VALENCIA</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rgbClr val="414042"/>
                  </a:solidFill>
                  <a:latin typeface="Roboto"/>
                  <a:ea typeface="Roboto"/>
                  <a:cs typeface="Roboto"/>
                  <a:sym typeface="Roboto"/>
                </a:rPr>
                <a:t>VALENCIA, ESPAGNE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000"/>
                <a:buFont typeface="Arial"/>
                <a:buNone/>
              </a:pPr>
              <a:r>
                <a:rPr lang="en-US" sz="1000" b="0" i="0" u="sng" strike="noStrike" cap="none">
                  <a:solidFill>
                    <a:srgbClr val="D71920"/>
                  </a:solidFill>
                  <a:latin typeface="Roboto"/>
                  <a:ea typeface="Roboto"/>
                  <a:cs typeface="Roboto"/>
                  <a:sym typeface="Roboto"/>
                  <a:hlinkClick r:id="rId10">
                    <a:extLst>
                      <a:ext uri="{A12FA001-AC4F-418D-AE19-62706E023703}">
                        <ahyp:hlinkClr xmlns="" xmlns:ahyp="http://schemas.microsoft.com/office/drawing/2018/hyperlinkcolor" val="tx"/>
                      </a:ext>
                    </a:extLst>
                  </a:hlinkClick>
                </a:rPr>
                <a:t>www.uv.es</a:t>
              </a:r>
              <a:endParaRPr sz="1000" b="0" i="0" u="none" strike="noStrike" cap="none">
                <a:solidFill>
                  <a:srgbClr val="414042"/>
                </a:solidFill>
                <a:latin typeface="Roboto"/>
                <a:ea typeface="Roboto"/>
                <a:cs typeface="Roboto"/>
                <a:sym typeface="Roboto"/>
              </a:endParaRPr>
            </a:p>
          </p:txBody>
        </p:sp>
      </p:grpSp>
      <p:grpSp>
        <p:nvGrpSpPr>
          <p:cNvPr id="115" name="Google Shape;115;p2"/>
          <p:cNvGrpSpPr/>
          <p:nvPr/>
        </p:nvGrpSpPr>
        <p:grpSpPr>
          <a:xfrm>
            <a:off x="2776075" y="4478327"/>
            <a:ext cx="2543175" cy="1592961"/>
            <a:chOff x="4517932" y="3531206"/>
            <a:chExt cx="2543175" cy="1592961"/>
          </a:xfrm>
        </p:grpSpPr>
        <p:pic>
          <p:nvPicPr>
            <p:cNvPr id="116" name="Google Shape;116;p2"/>
            <p:cNvPicPr preferRelativeResize="0"/>
            <p:nvPr/>
          </p:nvPicPr>
          <p:blipFill rotWithShape="1">
            <a:blip r:embed="rId11">
              <a:alphaModFix/>
            </a:blip>
            <a:srcRect/>
            <a:stretch/>
          </p:blipFill>
          <p:spPr>
            <a:xfrm>
              <a:off x="4517932" y="3531206"/>
              <a:ext cx="2543175" cy="1020916"/>
            </a:xfrm>
            <a:prstGeom prst="rect">
              <a:avLst/>
            </a:prstGeom>
            <a:noFill/>
            <a:ln>
              <a:noFill/>
            </a:ln>
          </p:spPr>
        </p:pic>
        <p:sp>
          <p:nvSpPr>
            <p:cNvPr id="117" name="Google Shape;117;p2"/>
            <p:cNvSpPr txBox="1"/>
            <p:nvPr/>
          </p:nvSpPr>
          <p:spPr>
            <a:xfrm>
              <a:off x="4824413" y="4570169"/>
              <a:ext cx="2037497" cy="55399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rgbClr val="203864"/>
                  </a:solidFill>
                  <a:latin typeface="Roboto"/>
                  <a:ea typeface="Roboto"/>
                  <a:cs typeface="Roboto"/>
                  <a:sym typeface="Roboto"/>
                </a:rPr>
                <a:t>media k GmbH</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rgbClr val="414042"/>
                  </a:solidFill>
                  <a:latin typeface="Roboto"/>
                  <a:ea typeface="Roboto"/>
                  <a:cs typeface="Roboto"/>
                  <a:sym typeface="Roboto"/>
                </a:rPr>
                <a:t>Bad Mergentheim, ALLEMAGNE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000"/>
                <a:buFont typeface="Arial"/>
                <a:buNone/>
              </a:pPr>
              <a:r>
                <a:rPr lang="en-US" sz="1000" b="0" i="0" u="sng" strike="noStrike" cap="none">
                  <a:solidFill>
                    <a:srgbClr val="D71920"/>
                  </a:solidFill>
                  <a:latin typeface="Roboto"/>
                  <a:ea typeface="Roboto"/>
                  <a:cs typeface="Roboto"/>
                  <a:sym typeface="Roboto"/>
                  <a:hlinkClick r:id="rId12">
                    <a:extLst>
                      <a:ext uri="{A12FA001-AC4F-418D-AE19-62706E023703}">
                        <ahyp:hlinkClr xmlns="" xmlns:ahyp="http://schemas.microsoft.com/office/drawing/2018/hyperlinkcolor" val="tx"/>
                      </a:ext>
                    </a:extLst>
                  </a:hlinkClick>
                </a:rPr>
                <a:t>www.media-k.eu</a:t>
              </a:r>
              <a:endParaRPr sz="1000" b="0" i="0" u="none" strike="noStrike" cap="none">
                <a:solidFill>
                  <a:srgbClr val="414042"/>
                </a:solidFill>
                <a:latin typeface="Roboto"/>
                <a:ea typeface="Roboto"/>
                <a:cs typeface="Roboto"/>
                <a:sym typeface="Roboto"/>
              </a:endParaRPr>
            </a:p>
          </p:txBody>
        </p:sp>
      </p:grpSp>
      <p:grpSp>
        <p:nvGrpSpPr>
          <p:cNvPr id="118" name="Google Shape;118;p2"/>
          <p:cNvGrpSpPr/>
          <p:nvPr/>
        </p:nvGrpSpPr>
        <p:grpSpPr>
          <a:xfrm>
            <a:off x="2859813" y="1422238"/>
            <a:ext cx="1973150" cy="2726448"/>
            <a:chOff x="9320178" y="2976204"/>
            <a:chExt cx="1973150" cy="2726448"/>
          </a:xfrm>
        </p:grpSpPr>
        <p:pic>
          <p:nvPicPr>
            <p:cNvPr id="119" name="Google Shape;119;p2"/>
            <p:cNvPicPr preferRelativeResize="0"/>
            <p:nvPr/>
          </p:nvPicPr>
          <p:blipFill rotWithShape="1">
            <a:blip r:embed="rId13">
              <a:alphaModFix/>
            </a:blip>
            <a:srcRect/>
            <a:stretch/>
          </p:blipFill>
          <p:spPr>
            <a:xfrm>
              <a:off x="9320178" y="2976204"/>
              <a:ext cx="1962150" cy="2152650"/>
            </a:xfrm>
            <a:prstGeom prst="rect">
              <a:avLst/>
            </a:prstGeom>
            <a:noFill/>
            <a:ln>
              <a:noFill/>
            </a:ln>
          </p:spPr>
        </p:pic>
        <p:sp>
          <p:nvSpPr>
            <p:cNvPr id="120" name="Google Shape;120;p2"/>
            <p:cNvSpPr txBox="1"/>
            <p:nvPr/>
          </p:nvSpPr>
          <p:spPr>
            <a:xfrm>
              <a:off x="9331178" y="5148654"/>
              <a:ext cx="1962150" cy="55399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rgbClr val="203864"/>
                  </a:solidFill>
                  <a:latin typeface="Roboto"/>
                  <a:ea typeface="Roboto"/>
                  <a:cs typeface="Roboto"/>
                  <a:sym typeface="Roboto"/>
                </a:rPr>
                <a:t>OXFAM ITALIA INTERCULTURA</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000"/>
                <a:buFont typeface="Arial"/>
                <a:buNone/>
              </a:pPr>
              <a:r>
                <a:rPr lang="en-US" sz="1000" b="0" i="0" u="none" strike="noStrike" cap="none">
                  <a:solidFill>
                    <a:srgbClr val="414042"/>
                  </a:solidFill>
                  <a:latin typeface="Roboto"/>
                  <a:ea typeface="Roboto"/>
                  <a:cs typeface="Roboto"/>
                  <a:sym typeface="Roboto"/>
                </a:rPr>
                <a:t>AREZZO, ITALIE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000"/>
                <a:buFont typeface="Arial"/>
                <a:buNone/>
              </a:pPr>
              <a:r>
                <a:rPr lang="en-US" sz="1000" b="0" i="0" u="sng" strike="noStrike" cap="none">
                  <a:solidFill>
                    <a:srgbClr val="D71920"/>
                  </a:solidFill>
                  <a:latin typeface="Roboto"/>
                  <a:ea typeface="Roboto"/>
                  <a:cs typeface="Roboto"/>
                  <a:sym typeface="Roboto"/>
                  <a:hlinkClick r:id="rId14">
                    <a:extLst>
                      <a:ext uri="{A12FA001-AC4F-418D-AE19-62706E023703}">
                        <ahyp:hlinkClr xmlns="" xmlns:ahyp="http://schemas.microsoft.com/office/drawing/2018/hyperlinkcolor" val="tx"/>
                      </a:ext>
                    </a:extLst>
                  </a:hlinkClick>
                </a:rPr>
                <a:t>www.oxfamitalia.org/</a:t>
              </a:r>
              <a:endParaRPr sz="1000" b="0" i="0" u="none" strike="noStrike" cap="none">
                <a:solidFill>
                  <a:srgbClr val="414042"/>
                </a:solidFill>
                <a:latin typeface="Roboto"/>
                <a:ea typeface="Roboto"/>
                <a:cs typeface="Roboto"/>
                <a:sym typeface="Roboto"/>
              </a:endParaRPr>
            </a:p>
          </p:txBody>
        </p:sp>
      </p:grpSp>
      <p:sp>
        <p:nvSpPr>
          <p:cNvPr id="121" name="Google Shape;121;p2"/>
          <p:cNvSpPr txBox="1"/>
          <p:nvPr/>
        </p:nvSpPr>
        <p:spPr>
          <a:xfrm>
            <a:off x="5662539" y="3702651"/>
            <a:ext cx="8558520" cy="60016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203864"/>
                </a:solidFill>
                <a:latin typeface="Roboto"/>
                <a:ea typeface="Roboto"/>
                <a:cs typeface="Roboto"/>
                <a:sym typeface="Roboto"/>
              </a:rPr>
              <a:t>CONNEXIONS</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414042"/>
                </a:solidFill>
                <a:latin typeface="Roboto"/>
                <a:ea typeface="Roboto"/>
                <a:cs typeface="Roboto"/>
                <a:sym typeface="Roboto"/>
              </a:rPr>
              <a:t>ATHENES, GRECE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sng" strike="noStrike" cap="none">
                <a:solidFill>
                  <a:srgbClr val="D71920"/>
                </a:solidFill>
                <a:latin typeface="Roboto"/>
                <a:ea typeface="Roboto"/>
                <a:cs typeface="Roboto"/>
                <a:sym typeface="Roboto"/>
                <a:hlinkClick r:id="rId15">
                  <a:extLst>
                    <a:ext uri="{A12FA001-AC4F-418D-AE19-62706E023703}">
                      <ahyp:hlinkClr xmlns="" xmlns:ahyp="http://schemas.microsoft.com/office/drawing/2018/hyperlinkcolor" val="tx"/>
                    </a:ext>
                  </a:extLst>
                </a:hlinkClick>
              </a:rPr>
              <a:t>www.connexions.gr </a:t>
            </a:r>
            <a:endParaRPr sz="1100" b="0" i="0" u="none" strike="noStrike" cap="none">
              <a:solidFill>
                <a:srgbClr val="414042"/>
              </a:solidFill>
              <a:latin typeface="Roboto"/>
              <a:ea typeface="Roboto"/>
              <a:cs typeface="Roboto"/>
              <a:sym typeface="Roboto"/>
            </a:endParaRPr>
          </a:p>
        </p:txBody>
      </p:sp>
      <p:pic>
        <p:nvPicPr>
          <p:cNvPr id="122" name="Google Shape;122;p2"/>
          <p:cNvPicPr preferRelativeResize="0"/>
          <p:nvPr/>
        </p:nvPicPr>
        <p:blipFill rotWithShape="1">
          <a:blip r:embed="rId16">
            <a:alphaModFix/>
          </a:blip>
          <a:srcRect/>
          <a:stretch/>
        </p:blipFill>
        <p:spPr>
          <a:xfrm>
            <a:off x="588861" y="4109931"/>
            <a:ext cx="2083037" cy="1322563"/>
          </a:xfrm>
          <a:prstGeom prst="rect">
            <a:avLst/>
          </a:prstGeom>
          <a:noFill/>
          <a:ln>
            <a:noFill/>
          </a:ln>
        </p:spPr>
      </p:pic>
      <p:pic>
        <p:nvPicPr>
          <p:cNvPr id="123" name="Google Shape;123;p2"/>
          <p:cNvPicPr preferRelativeResize="0"/>
          <p:nvPr/>
        </p:nvPicPr>
        <p:blipFill rotWithShape="1">
          <a:blip r:embed="rId17">
            <a:alphaModFix/>
          </a:blip>
          <a:srcRect/>
          <a:stretch/>
        </p:blipFill>
        <p:spPr>
          <a:xfrm>
            <a:off x="8766354" y="4519731"/>
            <a:ext cx="2158782" cy="886067"/>
          </a:xfrm>
          <a:prstGeom prst="rect">
            <a:avLst/>
          </a:prstGeom>
          <a:noFill/>
          <a:ln>
            <a:noFill/>
          </a:ln>
        </p:spPr>
      </p:pic>
      <p:sp>
        <p:nvSpPr>
          <p:cNvPr id="124" name="Google Shape;124;p2"/>
          <p:cNvSpPr txBox="1"/>
          <p:nvPr/>
        </p:nvSpPr>
        <p:spPr>
          <a:xfrm>
            <a:off x="5662539" y="5551538"/>
            <a:ext cx="8558520" cy="60016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203864"/>
                </a:solidFill>
                <a:latin typeface="Roboto"/>
                <a:ea typeface="Roboto"/>
                <a:cs typeface="Roboto"/>
                <a:sym typeface="Roboto"/>
              </a:rPr>
              <a:t>AMSED</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414042"/>
                </a:solidFill>
                <a:latin typeface="Roboto"/>
                <a:ea typeface="Roboto"/>
                <a:cs typeface="Roboto"/>
                <a:sym typeface="Roboto"/>
              </a:rPr>
              <a:t>STRASBOURG, FRANCE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sng" strike="noStrike" cap="none">
                <a:solidFill>
                  <a:srgbClr val="D71920"/>
                </a:solidFill>
                <a:latin typeface="Roboto"/>
                <a:ea typeface="Roboto"/>
                <a:cs typeface="Roboto"/>
                <a:sym typeface="Roboto"/>
                <a:hlinkClick r:id="rId18">
                  <a:extLst>
                    <a:ext uri="{A12FA001-AC4F-418D-AE19-62706E023703}">
                      <ahyp:hlinkClr xmlns="" xmlns:ahyp="http://schemas.microsoft.com/office/drawing/2018/hyperlinkcolor" val="tx"/>
                    </a:ext>
                  </a:extLst>
                </a:hlinkClick>
              </a:rPr>
              <a:t>www.amsed.fr </a:t>
            </a:r>
            <a:endParaRPr sz="1100" b="0" i="0" u="none" strike="noStrike" cap="none">
              <a:solidFill>
                <a:srgbClr val="414042"/>
              </a:solidFill>
              <a:latin typeface="Roboto"/>
              <a:ea typeface="Roboto"/>
              <a:cs typeface="Roboto"/>
              <a:sym typeface="Roboto"/>
            </a:endParaRPr>
          </a:p>
        </p:txBody>
      </p:sp>
      <p:sp>
        <p:nvSpPr>
          <p:cNvPr id="125" name="Google Shape;125;p2"/>
          <p:cNvSpPr txBox="1"/>
          <p:nvPr/>
        </p:nvSpPr>
        <p:spPr>
          <a:xfrm>
            <a:off x="-2994706" y="5494738"/>
            <a:ext cx="8558520" cy="60016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203864"/>
                </a:solidFill>
                <a:latin typeface="Roboto"/>
                <a:ea typeface="Roboto"/>
                <a:cs typeface="Roboto"/>
                <a:sym typeface="Roboto"/>
              </a:rPr>
              <a:t>RESET</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none" strike="noStrike" cap="none">
                <a:solidFill>
                  <a:srgbClr val="414042"/>
                </a:solidFill>
                <a:latin typeface="Roboto"/>
                <a:ea typeface="Roboto"/>
                <a:cs typeface="Roboto"/>
                <a:sym typeface="Roboto"/>
              </a:rPr>
              <a:t>CHYPRE</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r>
              <a:rPr lang="en-US" sz="1100" b="0" i="0" u="sng" strike="noStrike" cap="none">
                <a:solidFill>
                  <a:srgbClr val="D71920"/>
                </a:solidFill>
                <a:latin typeface="Roboto"/>
                <a:ea typeface="Roboto"/>
                <a:cs typeface="Roboto"/>
                <a:sym typeface="Roboto"/>
                <a:hlinkClick r:id="rId19">
                  <a:extLst>
                    <a:ext uri="{A12FA001-AC4F-418D-AE19-62706E023703}">
                      <ahyp:hlinkClr xmlns="" xmlns:ahyp="http://schemas.microsoft.com/office/drawing/2018/hyperlinkcolor" val="tx"/>
                    </a:ext>
                  </a:extLst>
                </a:hlinkClick>
              </a:rPr>
              <a:t>www.resetcy.com  </a:t>
            </a:r>
            <a:endParaRPr sz="1100" b="0" i="0" u="none" strike="noStrike" cap="none">
              <a:solidFill>
                <a:srgbClr val="414042"/>
              </a:solidFill>
              <a:latin typeface="Roboto"/>
              <a:ea typeface="Roboto"/>
              <a:cs typeface="Roboto"/>
              <a:sym typeface="Roboto"/>
            </a:endParaRPr>
          </a:p>
        </p:txBody>
      </p:sp>
      <p:pic>
        <p:nvPicPr>
          <p:cNvPr id="126" name="Google Shape;126;p2" descr="Εικόνα που περιέχει γραφικά, κείμενο, γραφιστική, γραμματοσειρά&#10;&#10;Περιγραφή που δημιουργήθηκε αυτόματα"/>
          <p:cNvPicPr preferRelativeResize="0"/>
          <p:nvPr/>
        </p:nvPicPr>
        <p:blipFill rotWithShape="1">
          <a:blip r:embed="rId20">
            <a:alphaModFix/>
          </a:blip>
          <a:srcRect/>
          <a:stretch/>
        </p:blipFill>
        <p:spPr>
          <a:xfrm>
            <a:off x="6337502" y="3609276"/>
            <a:ext cx="2687298" cy="812537"/>
          </a:xfrm>
          <a:prstGeom prst="rect">
            <a:avLst/>
          </a:prstGeom>
          <a:noFill/>
          <a:ln>
            <a:noFill/>
          </a:ln>
        </p:spPr>
      </p:pic>
      <p:pic>
        <p:nvPicPr>
          <p:cNvPr id="127" name="Google Shape;127;p2" descr="A close up of a logo&#10;&#10;Description automatically generated"/>
          <p:cNvPicPr preferRelativeResize="0"/>
          <p:nvPr/>
        </p:nvPicPr>
        <p:blipFill rotWithShape="1">
          <a:blip r:embed="rId21">
            <a:alphaModFix/>
          </a:blip>
          <a:srcRect/>
          <a:stretch/>
        </p:blipFill>
        <p:spPr>
          <a:xfrm>
            <a:off x="267150" y="1608951"/>
            <a:ext cx="2687300" cy="1097063"/>
          </a:xfrm>
          <a:prstGeom prst="rect">
            <a:avLst/>
          </a:prstGeom>
          <a:noFill/>
          <a:ln>
            <a:noFill/>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p3"/>
          <p:cNvSpPr txBox="1">
            <a:spLocks noGrp="1"/>
          </p:cNvSpPr>
          <p:nvPr>
            <p:ph type="title"/>
          </p:nvPr>
        </p:nvSpPr>
        <p:spPr>
          <a:xfrm>
            <a:off x="570033" y="1239891"/>
            <a:ext cx="10515600" cy="6183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C01E24"/>
              </a:buClr>
              <a:buSzPts val="2200"/>
              <a:buFont typeface="Calibri"/>
              <a:buNone/>
            </a:pPr>
            <a:r>
              <a:rPr lang="en-US" sz="2200" b="1">
                <a:solidFill>
                  <a:srgbClr val="203864"/>
                </a:solidFill>
              </a:rPr>
              <a:t>Objectifs</a:t>
            </a:r>
            <a:endParaRPr>
              <a:solidFill>
                <a:srgbClr val="203864"/>
              </a:solidFill>
            </a:endParaRPr>
          </a:p>
        </p:txBody>
      </p:sp>
      <p:sp>
        <p:nvSpPr>
          <p:cNvPr id="134" name="Google Shape;134;p3"/>
          <p:cNvSpPr txBox="1"/>
          <p:nvPr/>
        </p:nvSpPr>
        <p:spPr>
          <a:xfrm>
            <a:off x="526426" y="349000"/>
            <a:ext cx="93810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00"/>
              </a:buClr>
              <a:buSzPts val="1800"/>
              <a:buFont typeface="Arial"/>
              <a:buNone/>
            </a:pPr>
            <a:r>
              <a:rPr lang="en-US" sz="1800" b="1" i="0" u="none" strike="noStrike" cap="none">
                <a:solidFill>
                  <a:srgbClr val="000000"/>
                </a:solidFill>
                <a:latin typeface="Arial"/>
                <a:ea typeface="Arial"/>
                <a:cs typeface="Arial"/>
                <a:sym typeface="Arial"/>
              </a:rPr>
              <a:t>Sensibilisation générale à l'importance de l'autogestion et de</a:t>
            </a:r>
            <a:r>
              <a:rPr lang="en-US" sz="1800" b="1"/>
              <a:t>s applications</a:t>
            </a:r>
            <a:r>
              <a:rPr lang="en-US" sz="1800" b="1" i="0" u="none" strike="noStrike" cap="none">
                <a:solidFill>
                  <a:srgbClr val="000000"/>
                </a:solidFill>
                <a:latin typeface="Arial"/>
                <a:ea typeface="Arial"/>
                <a:cs typeface="Arial"/>
                <a:sym typeface="Arial"/>
              </a:rPr>
              <a:t> de santé </a:t>
            </a:r>
            <a:endParaRPr sz="1400" b="0" i="0" u="none" strike="noStrike" cap="none">
              <a:solidFill>
                <a:srgbClr val="000000"/>
              </a:solidFill>
              <a:latin typeface="Arial"/>
              <a:ea typeface="Arial"/>
              <a:cs typeface="Arial"/>
              <a:sym typeface="Arial"/>
            </a:endParaRPr>
          </a:p>
        </p:txBody>
      </p:sp>
      <p:sp>
        <p:nvSpPr>
          <p:cNvPr id="135" name="Google Shape;135;p3"/>
          <p:cNvSpPr/>
          <p:nvPr/>
        </p:nvSpPr>
        <p:spPr>
          <a:xfrm>
            <a:off x="-39275" y="345974"/>
            <a:ext cx="565800" cy="6135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2400" b="1" i="0" u="none" strike="noStrike" cap="none">
                <a:solidFill>
                  <a:srgbClr val="FFFFFF"/>
                </a:solidFill>
                <a:latin typeface="Calibri"/>
                <a:ea typeface="Calibri"/>
                <a:cs typeface="Calibri"/>
                <a:sym typeface="Calibri"/>
              </a:rPr>
              <a:t>1</a:t>
            </a:r>
            <a:endParaRPr sz="2400" b="1" i="0" u="none" strike="noStrike" cap="none">
              <a:solidFill>
                <a:srgbClr val="FFFFFF"/>
              </a:solidFill>
              <a:latin typeface="Calibri"/>
              <a:ea typeface="Calibri"/>
              <a:cs typeface="Calibri"/>
              <a:sym typeface="Calibri"/>
            </a:endParaRPr>
          </a:p>
        </p:txBody>
      </p:sp>
      <p:sp>
        <p:nvSpPr>
          <p:cNvPr id="136" name="Google Shape;136;p3"/>
          <p:cNvSpPr txBox="1"/>
          <p:nvPr/>
        </p:nvSpPr>
        <p:spPr>
          <a:xfrm>
            <a:off x="570033" y="2735494"/>
            <a:ext cx="6691800" cy="1719300"/>
          </a:xfrm>
          <a:prstGeom prst="rect">
            <a:avLst/>
          </a:prstGeom>
          <a:noFill/>
          <a:ln>
            <a:noFill/>
          </a:ln>
        </p:spPr>
        <p:txBody>
          <a:bodyPr spcFirstLastPara="1" wrap="square" lIns="91425" tIns="45700" rIns="91425" bIns="45700" anchor="t" anchorCtr="0">
            <a:normAutofit/>
          </a:bodyPr>
          <a:lstStyle/>
          <a:p>
            <a:pPr marL="342900" marR="0" lvl="0" indent="-342900" algn="l" rtl="0">
              <a:lnSpc>
                <a:spcPct val="100000"/>
              </a:lnSpc>
              <a:spcBef>
                <a:spcPts val="600"/>
              </a:spcBef>
              <a:spcAft>
                <a:spcPts val="0"/>
              </a:spcAft>
              <a:buClr>
                <a:srgbClr val="C00000"/>
              </a:buClr>
              <a:buSzPts val="2200"/>
              <a:buFont typeface="Noto Sans Symbols"/>
              <a:buChar char="✔"/>
            </a:pPr>
            <a:r>
              <a:rPr lang="en-US" sz="2400" b="0" i="0" u="none" strike="noStrike" cap="none">
                <a:solidFill>
                  <a:schemeClr val="dk1"/>
                </a:solidFill>
                <a:latin typeface="Calibri"/>
                <a:ea typeface="Calibri"/>
                <a:cs typeface="Calibri"/>
                <a:sym typeface="Calibri"/>
              </a:rPr>
              <a:t>Résumé du programme Mig Health Apps</a:t>
            </a:r>
            <a:endParaRPr sz="2200" b="0" i="0" u="none" strike="noStrike" cap="none">
              <a:solidFill>
                <a:schemeClr val="dk1"/>
              </a:solidFill>
              <a:latin typeface="Calibri"/>
              <a:ea typeface="Calibri"/>
              <a:cs typeface="Calibri"/>
              <a:sym typeface="Calibri"/>
            </a:endParaRPr>
          </a:p>
          <a:p>
            <a:pPr marL="342900" marR="0" lvl="0" indent="-342900" algn="l" rtl="0">
              <a:lnSpc>
                <a:spcPct val="100000"/>
              </a:lnSpc>
              <a:spcBef>
                <a:spcPts val="1200"/>
              </a:spcBef>
              <a:spcAft>
                <a:spcPts val="0"/>
              </a:spcAft>
              <a:buClr>
                <a:srgbClr val="C00000"/>
              </a:buClr>
              <a:buSzPts val="2200"/>
              <a:buFont typeface="Noto Sans Symbols"/>
              <a:buChar char="✔"/>
            </a:pPr>
            <a:r>
              <a:rPr lang="en-US" sz="2400" b="0" i="0" u="none" strike="noStrike" cap="none">
                <a:solidFill>
                  <a:schemeClr val="dk1"/>
                </a:solidFill>
                <a:latin typeface="Calibri"/>
                <a:ea typeface="Calibri"/>
                <a:cs typeface="Calibri"/>
                <a:sym typeface="Calibri"/>
              </a:rPr>
              <a:t>Synthèse de l'autogestion de la santé</a:t>
            </a:r>
            <a:endParaRPr sz="2200" b="0" i="0" u="none" strike="noStrike" cap="none">
              <a:solidFill>
                <a:schemeClr val="dk1"/>
              </a:solidFill>
              <a:latin typeface="Calibri"/>
              <a:ea typeface="Calibri"/>
              <a:cs typeface="Calibri"/>
              <a:sym typeface="Calibri"/>
            </a:endParaRPr>
          </a:p>
          <a:p>
            <a:pPr marL="342900" marR="0" lvl="0" indent="-342900" algn="l" rtl="0">
              <a:lnSpc>
                <a:spcPct val="100000"/>
              </a:lnSpc>
              <a:spcBef>
                <a:spcPts val="1200"/>
              </a:spcBef>
              <a:spcAft>
                <a:spcPts val="0"/>
              </a:spcAft>
              <a:buClr>
                <a:srgbClr val="C00000"/>
              </a:buClr>
              <a:buSzPts val="2200"/>
              <a:buFont typeface="Noto Sans Symbols"/>
              <a:buChar char="✔"/>
            </a:pPr>
            <a:r>
              <a:rPr lang="en-US" sz="2400" b="0" i="0" u="none" strike="noStrike" cap="none">
                <a:solidFill>
                  <a:schemeClr val="dk1"/>
                </a:solidFill>
                <a:latin typeface="Calibri"/>
                <a:ea typeface="Calibri"/>
                <a:cs typeface="Calibri"/>
                <a:sym typeface="Calibri"/>
              </a:rPr>
              <a:t>Principaux domaines du programme</a:t>
            </a:r>
            <a:endParaRPr sz="2400" b="0" i="0" u="none" strike="noStrike" cap="none">
              <a:solidFill>
                <a:schemeClr val="dk1"/>
              </a:solidFill>
              <a:latin typeface="Calibri"/>
              <a:ea typeface="Calibri"/>
              <a:cs typeface="Calibri"/>
              <a:sym typeface="Calibri"/>
            </a:endParaRPr>
          </a:p>
          <a:p>
            <a:pPr marL="0" marR="0" lvl="0" indent="0" algn="l" rtl="0">
              <a:lnSpc>
                <a:spcPct val="100000"/>
              </a:lnSpc>
              <a:spcBef>
                <a:spcPts val="600"/>
              </a:spcBef>
              <a:spcAft>
                <a:spcPts val="0"/>
              </a:spcAft>
              <a:buClr>
                <a:srgbClr val="C00000"/>
              </a:buClr>
              <a:buSzPts val="2200"/>
              <a:buFont typeface="Noto Sans Symbols"/>
              <a:buNone/>
            </a:pPr>
            <a:endParaRPr sz="2200" b="0" i="0" u="none" strike="noStrike" cap="none">
              <a:solidFill>
                <a:schemeClr val="dk1"/>
              </a:solidFill>
              <a:latin typeface="Arial"/>
              <a:ea typeface="Arial"/>
              <a:cs typeface="Arial"/>
              <a:sym typeface="Arial"/>
            </a:endParaRPr>
          </a:p>
          <a:p>
            <a:pPr marL="342900" marR="0" lvl="0" indent="-203200" algn="l" rtl="0">
              <a:lnSpc>
                <a:spcPct val="100000"/>
              </a:lnSpc>
              <a:spcBef>
                <a:spcPts val="0"/>
              </a:spcBef>
              <a:spcAft>
                <a:spcPts val="0"/>
              </a:spcAft>
              <a:buClr>
                <a:srgbClr val="C00000"/>
              </a:buClr>
              <a:buSzPts val="2200"/>
              <a:buFont typeface="Noto Sans Symbols"/>
              <a:buNone/>
            </a:pPr>
            <a:endParaRPr sz="2200" b="0" i="0" u="none" strike="noStrike" cap="none">
              <a:solidFill>
                <a:schemeClr val="dk1"/>
              </a:solidFill>
              <a:latin typeface="Arial"/>
              <a:ea typeface="Arial"/>
              <a:cs typeface="Arial"/>
              <a:sym typeface="Arial"/>
            </a:endParaRPr>
          </a:p>
        </p:txBody>
      </p:sp>
      <p:sp>
        <p:nvSpPr>
          <p:cNvPr id="137" name="Google Shape;137;p3"/>
          <p:cNvSpPr txBox="1"/>
          <p:nvPr/>
        </p:nvSpPr>
        <p:spPr>
          <a:xfrm>
            <a:off x="8312134" y="6156715"/>
            <a:ext cx="3879866" cy="276999"/>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None/>
            </a:pPr>
            <a:r>
              <a:rPr lang="en-US" sz="1200" b="0" i="0" u="sng" strike="noStrike" cap="none">
                <a:solidFill>
                  <a:srgbClr val="000000"/>
                </a:solidFill>
                <a:latin typeface="Arial"/>
                <a:ea typeface="Arial"/>
                <a:cs typeface="Arial"/>
                <a:sym typeface="Arial"/>
                <a:hlinkClick r:id="rId3">
                  <a:extLst>
                    <a:ext uri="{A12FA001-AC4F-418D-AE19-62706E023703}">
                      <ahyp:hlinkClr xmlns="" xmlns:ahyp="http://schemas.microsoft.com/office/drawing/2018/hyperlinkcolor" val="tx"/>
                    </a:ext>
                  </a:extLst>
                </a:hlinkClick>
              </a:rPr>
              <a:t>Source : Image par nuraghies sur Freepik</a:t>
            </a:r>
            <a:endParaRPr sz="1200" b="0" i="0" u="none" strike="noStrike" cap="none">
              <a:solidFill>
                <a:srgbClr val="000000"/>
              </a:solidFill>
              <a:latin typeface="Arial"/>
              <a:ea typeface="Arial"/>
              <a:cs typeface="Arial"/>
              <a:sym typeface="Arial"/>
            </a:endParaRPr>
          </a:p>
        </p:txBody>
      </p:sp>
      <p:pic>
        <p:nvPicPr>
          <p:cNvPr id="138" name="Google Shape;138;p3"/>
          <p:cNvPicPr preferRelativeResize="0"/>
          <p:nvPr/>
        </p:nvPicPr>
        <p:blipFill rotWithShape="1">
          <a:blip r:embed="rId4">
            <a:alphaModFix/>
          </a:blip>
          <a:srcRect/>
          <a:stretch/>
        </p:blipFill>
        <p:spPr>
          <a:xfrm>
            <a:off x="8458200" y="2205318"/>
            <a:ext cx="3747247" cy="3875442"/>
          </a:xfrm>
          <a:prstGeom prst="rect">
            <a:avLst/>
          </a:prstGeom>
          <a:noFill/>
          <a:ln>
            <a:noFill/>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6"/>
          <p:cNvSpPr txBox="1">
            <a:spLocks noGrp="1"/>
          </p:cNvSpPr>
          <p:nvPr>
            <p:ph type="title"/>
          </p:nvPr>
        </p:nvSpPr>
        <p:spPr>
          <a:xfrm>
            <a:off x="558000" y="1227864"/>
            <a:ext cx="10515600" cy="6183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C01E24"/>
              </a:buClr>
              <a:buSzPts val="2200"/>
              <a:buFont typeface="Calibri"/>
              <a:buNone/>
            </a:pPr>
            <a:r>
              <a:rPr lang="en-US">
                <a:solidFill>
                  <a:srgbClr val="203864"/>
                </a:solidFill>
              </a:rPr>
              <a:t>Compétences</a:t>
            </a:r>
            <a:endParaRPr>
              <a:solidFill>
                <a:srgbClr val="203864"/>
              </a:solidFill>
            </a:endParaRPr>
          </a:p>
        </p:txBody>
      </p:sp>
      <p:sp>
        <p:nvSpPr>
          <p:cNvPr id="145" name="Google Shape;145;p6"/>
          <p:cNvSpPr txBox="1"/>
          <p:nvPr/>
        </p:nvSpPr>
        <p:spPr>
          <a:xfrm>
            <a:off x="526425" y="349000"/>
            <a:ext cx="9495000" cy="6135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00"/>
              </a:buClr>
              <a:buSzPts val="1800"/>
              <a:buFont typeface="Arial"/>
              <a:buNone/>
            </a:pPr>
            <a:r>
              <a:rPr lang="en-US" sz="1800" b="1" i="0" u="none" strike="noStrike" cap="none">
                <a:solidFill>
                  <a:srgbClr val="000000"/>
                </a:solidFill>
                <a:latin typeface="Arial"/>
                <a:ea typeface="Arial"/>
                <a:cs typeface="Arial"/>
                <a:sym typeface="Arial"/>
              </a:rPr>
              <a:t>Sensibilisation générale à l'importance de l'autogestion et </a:t>
            </a:r>
            <a:r>
              <a:rPr lang="en-US" sz="1800" b="1"/>
              <a:t>des applications </a:t>
            </a:r>
            <a:r>
              <a:rPr lang="en-US" sz="1800" b="1" i="0" u="none" strike="noStrike" cap="none">
                <a:solidFill>
                  <a:srgbClr val="000000"/>
                </a:solidFill>
                <a:latin typeface="Arial"/>
                <a:ea typeface="Arial"/>
                <a:cs typeface="Arial"/>
                <a:sym typeface="Arial"/>
              </a:rPr>
              <a:t>de santé </a:t>
            </a:r>
            <a:endParaRPr sz="1400" b="0" i="0" u="none" strike="noStrike" cap="none">
              <a:solidFill>
                <a:srgbClr val="000000"/>
              </a:solidFill>
              <a:latin typeface="Arial"/>
              <a:ea typeface="Arial"/>
              <a:cs typeface="Arial"/>
              <a:sym typeface="Arial"/>
            </a:endParaRPr>
          </a:p>
        </p:txBody>
      </p:sp>
      <p:sp>
        <p:nvSpPr>
          <p:cNvPr id="146" name="Google Shape;146;p6"/>
          <p:cNvSpPr/>
          <p:nvPr/>
        </p:nvSpPr>
        <p:spPr>
          <a:xfrm>
            <a:off x="-39275" y="345974"/>
            <a:ext cx="565800" cy="6135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2400" b="1" i="0" u="none" strike="noStrike" cap="none">
                <a:solidFill>
                  <a:srgbClr val="FFFFFF"/>
                </a:solidFill>
                <a:latin typeface="Calibri"/>
                <a:ea typeface="Calibri"/>
                <a:cs typeface="Calibri"/>
                <a:sym typeface="Calibri"/>
              </a:rPr>
              <a:t>1</a:t>
            </a:r>
            <a:endParaRPr sz="2400" b="1" i="0" u="none" strike="noStrike" cap="none">
              <a:solidFill>
                <a:srgbClr val="FFFFFF"/>
              </a:solidFill>
              <a:latin typeface="Calibri"/>
              <a:ea typeface="Calibri"/>
              <a:cs typeface="Calibri"/>
              <a:sym typeface="Calibri"/>
            </a:endParaRPr>
          </a:p>
        </p:txBody>
      </p:sp>
      <p:sp>
        <p:nvSpPr>
          <p:cNvPr id="147" name="Google Shape;147;p6"/>
          <p:cNvSpPr txBox="1"/>
          <p:nvPr/>
        </p:nvSpPr>
        <p:spPr>
          <a:xfrm>
            <a:off x="594954" y="2534075"/>
            <a:ext cx="6390600" cy="1015500"/>
          </a:xfrm>
          <a:prstGeom prst="rect">
            <a:avLst/>
          </a:prstGeom>
          <a:noFill/>
          <a:ln>
            <a:noFill/>
          </a:ln>
        </p:spPr>
        <p:txBody>
          <a:bodyPr spcFirstLastPara="1" wrap="square" lIns="91425" tIns="45700" rIns="91425" bIns="45700" anchor="t" anchorCtr="0">
            <a:noAutofit/>
          </a:bodyPr>
          <a:lstStyle/>
          <a:p>
            <a:pPr marL="457200" marR="0" lvl="0" indent="-393700" algn="l" rtl="0">
              <a:lnSpc>
                <a:spcPct val="100000"/>
              </a:lnSpc>
              <a:spcBef>
                <a:spcPts val="600"/>
              </a:spcBef>
              <a:spcAft>
                <a:spcPts val="600"/>
              </a:spcAft>
              <a:buClr>
                <a:srgbClr val="C01E24"/>
              </a:buClr>
              <a:buSzPts val="2600"/>
              <a:buFont typeface="Calibri"/>
              <a:buChar char="✔"/>
            </a:pPr>
            <a:r>
              <a:rPr lang="en-US" sz="2400" b="0" i="0" u="none" strike="noStrike" cap="none">
                <a:solidFill>
                  <a:schemeClr val="dk1"/>
                </a:solidFill>
                <a:latin typeface="Calibri"/>
                <a:ea typeface="Calibri"/>
                <a:cs typeface="Calibri"/>
                <a:sym typeface="Calibri"/>
              </a:rPr>
              <a:t>Résumé des principaux enseignements tirés de l'ATE 1</a:t>
            </a:r>
            <a:endParaRPr/>
          </a:p>
        </p:txBody>
      </p:sp>
      <p:sp>
        <p:nvSpPr>
          <p:cNvPr id="148" name="Google Shape;148;p6"/>
          <p:cNvSpPr/>
          <p:nvPr/>
        </p:nvSpPr>
        <p:spPr>
          <a:xfrm>
            <a:off x="3419912" y="6129356"/>
            <a:ext cx="8772088" cy="276999"/>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None/>
            </a:pPr>
            <a:r>
              <a:rPr lang="en-US" sz="1200" b="0" i="0" u="sng" strike="noStrike" cap="none">
                <a:solidFill>
                  <a:srgbClr val="000000"/>
                </a:solidFill>
                <a:latin typeface="Arial"/>
                <a:ea typeface="Arial"/>
                <a:cs typeface="Arial"/>
                <a:sym typeface="Arial"/>
                <a:hlinkClick r:id="rId3">
                  <a:extLst>
                    <a:ext uri="{A12FA001-AC4F-418D-AE19-62706E023703}">
                      <ahyp:hlinkClr xmlns="" xmlns:ahyp="http://schemas.microsoft.com/office/drawing/2018/hyperlinkcolor" val="tx"/>
                    </a:ext>
                  </a:extLst>
                </a:hlinkClick>
              </a:rPr>
              <a:t>Image by vectorjuice on Freepik</a:t>
            </a:r>
            <a:endParaRPr sz="1200" b="0" i="0" u="none" strike="noStrike" cap="none">
              <a:solidFill>
                <a:srgbClr val="000000"/>
              </a:solidFill>
              <a:latin typeface="Arial"/>
              <a:ea typeface="Arial"/>
              <a:cs typeface="Arial"/>
              <a:sym typeface="Arial"/>
            </a:endParaRPr>
          </a:p>
        </p:txBody>
      </p:sp>
      <p:pic>
        <p:nvPicPr>
          <p:cNvPr id="149" name="Google Shape;149;p6"/>
          <p:cNvPicPr preferRelativeResize="0"/>
          <p:nvPr/>
        </p:nvPicPr>
        <p:blipFill rotWithShape="1">
          <a:blip r:embed="rId4">
            <a:alphaModFix/>
          </a:blip>
          <a:srcRect l="9128" t="16689" r="8040" b="16682"/>
          <a:stretch/>
        </p:blipFill>
        <p:spPr>
          <a:xfrm>
            <a:off x="7308000" y="2217090"/>
            <a:ext cx="4884000" cy="3845310"/>
          </a:xfrm>
          <a:prstGeom prst="rect">
            <a:avLst/>
          </a:prstGeom>
          <a:noFill/>
          <a:ln>
            <a:noFill/>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4" name="Google Shape;154;g2bab904ce24_0_246"/>
          <p:cNvSpPr txBox="1">
            <a:spLocks noGrp="1"/>
          </p:cNvSpPr>
          <p:nvPr>
            <p:ph type="title"/>
          </p:nvPr>
        </p:nvSpPr>
        <p:spPr>
          <a:xfrm>
            <a:off x="558000" y="1080000"/>
            <a:ext cx="11059800" cy="728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1100"/>
              <a:buFont typeface="Arial"/>
              <a:buNone/>
            </a:pPr>
            <a:r>
              <a:rPr lang="en-US" sz="3200"/>
              <a:t>Mig Health Apps (1)</a:t>
            </a:r>
            <a:endParaRPr sz="3200"/>
          </a:p>
        </p:txBody>
      </p:sp>
      <p:sp>
        <p:nvSpPr>
          <p:cNvPr id="155" name="Google Shape;155;g2bab904ce24_0_246"/>
          <p:cNvSpPr txBox="1">
            <a:spLocks noGrp="1"/>
          </p:cNvSpPr>
          <p:nvPr>
            <p:ph type="body" idx="1"/>
          </p:nvPr>
        </p:nvSpPr>
        <p:spPr>
          <a:xfrm>
            <a:off x="557999" y="2188029"/>
            <a:ext cx="6953846" cy="4212900"/>
          </a:xfrm>
          <a:prstGeom prst="rect">
            <a:avLst/>
          </a:prstGeom>
          <a:noFill/>
          <a:ln>
            <a:noFill/>
          </a:ln>
        </p:spPr>
        <p:txBody>
          <a:bodyPr spcFirstLastPara="1" wrap="square" lIns="91425" tIns="45700" rIns="91425" bIns="45700" anchor="t" anchorCtr="0">
            <a:normAutofit/>
          </a:bodyPr>
          <a:lstStyle/>
          <a:p>
            <a:pPr marL="228600" lvl="0" indent="-228600" algn="just" rtl="0">
              <a:lnSpc>
                <a:spcPct val="150000"/>
              </a:lnSpc>
              <a:spcBef>
                <a:spcPts val="0"/>
              </a:spcBef>
              <a:spcAft>
                <a:spcPts val="0"/>
              </a:spcAft>
              <a:buSzPts val="2100"/>
              <a:buChar char="▪"/>
            </a:pPr>
            <a:r>
              <a:rPr lang="en-US" sz="2800"/>
              <a:t>L'objectif du projet Mig Health Apps est d'améliorer les compétences des migrants dans l'utilisation des applications de santé.</a:t>
            </a:r>
            <a:endParaRPr sz="2800"/>
          </a:p>
        </p:txBody>
      </p:sp>
      <p:pic>
        <p:nvPicPr>
          <p:cNvPr id="156" name="Google Shape;156;g2bab904ce24_0_246" descr="Εικόνα που περιέχει clipart, σύμβολο, καρτούν, λογότυπο&#10;&#10;Περιγραφή που δημιουργήθηκε αυτόματα"/>
          <p:cNvPicPr preferRelativeResize="0"/>
          <p:nvPr/>
        </p:nvPicPr>
        <p:blipFill rotWithShape="1">
          <a:blip r:embed="rId3">
            <a:alphaModFix/>
          </a:blip>
          <a:srcRect/>
          <a:stretch/>
        </p:blipFill>
        <p:spPr>
          <a:xfrm>
            <a:off x="8275175" y="2188029"/>
            <a:ext cx="1964267" cy="3699896"/>
          </a:xfrm>
          <a:prstGeom prst="rect">
            <a:avLst/>
          </a:prstGeom>
          <a:noFill/>
          <a:ln>
            <a:noFill/>
          </a:ln>
        </p:spPr>
      </p:pic>
      <p:sp>
        <p:nvSpPr>
          <p:cNvPr id="157" name="Google Shape;157;g2bab904ce24_0_246"/>
          <p:cNvSpPr txBox="1"/>
          <p:nvPr/>
        </p:nvSpPr>
        <p:spPr>
          <a:xfrm>
            <a:off x="742399" y="1900"/>
            <a:ext cx="8513895" cy="3861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00"/>
              </a:buClr>
              <a:buSzPct val="112500"/>
              <a:buFont typeface="Arial"/>
              <a:buNone/>
            </a:pPr>
            <a:r>
              <a:rPr lang="en-US" sz="1600" b="1" i="0" u="none" strike="noStrike" cap="none" dirty="0" err="1">
                <a:solidFill>
                  <a:srgbClr val="000000"/>
                </a:solidFill>
                <a:latin typeface="Arial"/>
                <a:ea typeface="Arial"/>
                <a:cs typeface="Arial"/>
                <a:sym typeface="Arial"/>
              </a:rPr>
              <a:t>Sensibilisation</a:t>
            </a:r>
            <a:r>
              <a:rPr lang="en-US" sz="1600" b="1" i="0" u="none" strike="noStrike" cap="none" dirty="0">
                <a:solidFill>
                  <a:srgbClr val="000000"/>
                </a:solidFill>
                <a:latin typeface="Arial"/>
                <a:ea typeface="Arial"/>
                <a:cs typeface="Arial"/>
                <a:sym typeface="Arial"/>
              </a:rPr>
              <a:t> générale à l'importance de </a:t>
            </a:r>
            <a:r>
              <a:rPr lang="en-US" sz="1600" b="1" i="0" u="none" strike="noStrike" cap="none" dirty="0" err="1">
                <a:solidFill>
                  <a:srgbClr val="000000"/>
                </a:solidFill>
                <a:latin typeface="Arial"/>
                <a:ea typeface="Arial"/>
                <a:cs typeface="Arial"/>
                <a:sym typeface="Arial"/>
              </a:rPr>
              <a:t>l'autogestion</a:t>
            </a:r>
            <a:r>
              <a:rPr lang="en-US" sz="1600" b="1" i="0" u="none" strike="noStrike" cap="none" dirty="0">
                <a:solidFill>
                  <a:srgbClr val="000000"/>
                </a:solidFill>
                <a:latin typeface="Arial"/>
                <a:ea typeface="Arial"/>
                <a:cs typeface="Arial"/>
                <a:sym typeface="Arial"/>
              </a:rPr>
              <a:t> et des applications de santé </a:t>
            </a:r>
            <a:endParaRPr sz="1600" b="0" i="0" u="none" strike="noStrike" cap="none" dirty="0">
              <a:solidFill>
                <a:srgbClr val="000000"/>
              </a:solidFill>
              <a:latin typeface="Arial"/>
              <a:ea typeface="Arial"/>
              <a:cs typeface="Arial"/>
              <a:sym typeface="Arial"/>
            </a:endParaRPr>
          </a:p>
        </p:txBody>
      </p:sp>
      <p:sp>
        <p:nvSpPr>
          <p:cNvPr id="158" name="Google Shape;158;g2bab904ce24_0_246"/>
          <p:cNvSpPr/>
          <p:nvPr/>
        </p:nvSpPr>
        <p:spPr>
          <a:xfrm>
            <a:off x="0" y="0"/>
            <a:ext cx="742500" cy="3861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600" b="1" i="0" u="none" strike="noStrike" cap="none">
                <a:solidFill>
                  <a:srgbClr val="FFFFFF"/>
                </a:solidFill>
                <a:latin typeface="Calibri"/>
                <a:ea typeface="Calibri"/>
                <a:cs typeface="Calibri"/>
                <a:sym typeface="Calibri"/>
              </a:rPr>
              <a:t>1.</a:t>
            </a:r>
            <a:r>
              <a:rPr lang="en-US" sz="1600" b="1">
                <a:solidFill>
                  <a:srgbClr val="FFFFFF"/>
                </a:solidFill>
                <a:latin typeface="Calibri"/>
                <a:ea typeface="Calibri"/>
                <a:cs typeface="Calibri"/>
                <a:sym typeface="Calibri"/>
              </a:rPr>
              <a:t>4</a:t>
            </a:r>
            <a:endParaRPr sz="1600" b="1" i="0" u="none" strike="noStrike" cap="none">
              <a:solidFill>
                <a:srgbClr val="FFFFFF"/>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Google Shape;163;p7"/>
          <p:cNvSpPr txBox="1">
            <a:spLocks noGrp="1"/>
          </p:cNvSpPr>
          <p:nvPr>
            <p:ph type="title"/>
          </p:nvPr>
        </p:nvSpPr>
        <p:spPr>
          <a:xfrm>
            <a:off x="558000" y="1080000"/>
            <a:ext cx="11059800" cy="605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en-US" sz="2800"/>
              <a:t>Apps santé Mig (2)</a:t>
            </a:r>
            <a:endParaRPr/>
          </a:p>
        </p:txBody>
      </p:sp>
      <p:sp>
        <p:nvSpPr>
          <p:cNvPr id="164" name="Google Shape;164;p7"/>
          <p:cNvSpPr txBox="1">
            <a:spLocks noGrp="1"/>
          </p:cNvSpPr>
          <p:nvPr>
            <p:ph type="body" idx="1"/>
          </p:nvPr>
        </p:nvSpPr>
        <p:spPr>
          <a:xfrm>
            <a:off x="557999" y="1799999"/>
            <a:ext cx="3905144" cy="4866000"/>
          </a:xfrm>
          <a:prstGeom prst="rect">
            <a:avLst/>
          </a:prstGeom>
          <a:noFill/>
          <a:ln>
            <a:noFill/>
          </a:ln>
        </p:spPr>
        <p:txBody>
          <a:bodyPr spcFirstLastPara="1" wrap="square" lIns="91425" tIns="45700" rIns="91425" bIns="45700" anchor="t" anchorCtr="0">
            <a:normAutofit/>
          </a:bodyPr>
          <a:lstStyle/>
          <a:p>
            <a:pPr marL="228600" lvl="0" indent="-228600" algn="l" rtl="0">
              <a:lnSpc>
                <a:spcPct val="150000"/>
              </a:lnSpc>
              <a:spcBef>
                <a:spcPts val="0"/>
              </a:spcBef>
              <a:spcAft>
                <a:spcPts val="0"/>
              </a:spcAft>
              <a:buSzPts val="2100"/>
              <a:buChar char="▪"/>
            </a:pPr>
            <a:r>
              <a:rPr lang="en-US" sz="2400"/>
              <a:t>Le programme de formation est structuré en un ensemble d'"activités de formation expérimentale"</a:t>
            </a:r>
            <a:endParaRPr/>
          </a:p>
          <a:p>
            <a:pPr marL="457200" lvl="0" indent="-228600" algn="l" rtl="0">
              <a:lnSpc>
                <a:spcPct val="100000"/>
              </a:lnSpc>
              <a:spcBef>
                <a:spcPts val="600"/>
              </a:spcBef>
              <a:spcAft>
                <a:spcPts val="0"/>
              </a:spcAft>
              <a:buSzPts val="2400"/>
              <a:buNone/>
            </a:pPr>
            <a:endParaRPr/>
          </a:p>
        </p:txBody>
      </p:sp>
      <p:sp>
        <p:nvSpPr>
          <p:cNvPr id="165" name="Google Shape;165;p7"/>
          <p:cNvSpPr txBox="1"/>
          <p:nvPr/>
        </p:nvSpPr>
        <p:spPr>
          <a:xfrm>
            <a:off x="4463143" y="612748"/>
            <a:ext cx="7639814" cy="5632271"/>
          </a:xfrm>
          <a:prstGeom prst="rect">
            <a:avLst/>
          </a:prstGeom>
          <a:noFill/>
          <a:ln w="28575" cap="flat" cmpd="sng">
            <a:solidFill>
              <a:srgbClr val="C00000"/>
            </a:solidFill>
            <a:prstDash val="solid"/>
            <a:round/>
            <a:headEnd type="none" w="sm" len="sm"/>
            <a:tailEnd type="none" w="sm" len="sm"/>
          </a:ln>
        </p:spPr>
        <p:txBody>
          <a:bodyPr spcFirstLastPara="1" wrap="square" lIns="91425" tIns="45700" rIns="91425" bIns="45700" anchor="t" anchorCtr="0">
            <a:spAutoFit/>
          </a:bodyPr>
          <a:lstStyle/>
          <a:p>
            <a:pPr marL="457200" lvl="0" indent="-381000" algn="l" rtl="0">
              <a:spcBef>
                <a:spcPts val="0"/>
              </a:spcBef>
              <a:spcAft>
                <a:spcPts val="0"/>
              </a:spcAft>
              <a:buClr>
                <a:srgbClr val="C00000"/>
              </a:buClr>
              <a:buSzPts val="2400"/>
              <a:buFont typeface="Noto Sans Symbols"/>
              <a:buChar char="▪"/>
            </a:pPr>
            <a:r>
              <a:rPr lang="en-US" sz="2400" b="1">
                <a:solidFill>
                  <a:schemeClr val="dk1"/>
                </a:solidFill>
                <a:latin typeface="Calibri"/>
                <a:ea typeface="Calibri"/>
                <a:cs typeface="Calibri"/>
                <a:sym typeface="Calibri"/>
              </a:rPr>
              <a:t>ETA1. </a:t>
            </a:r>
            <a:r>
              <a:rPr lang="en-US" sz="2400">
                <a:solidFill>
                  <a:schemeClr val="dk1"/>
                </a:solidFill>
                <a:latin typeface="Calibri"/>
                <a:ea typeface="Calibri"/>
                <a:cs typeface="Calibri"/>
                <a:sym typeface="Calibri"/>
              </a:rPr>
              <a:t>Sensibilisation générale à l'importance de l'autogestion et des applications de santé </a:t>
            </a:r>
            <a:endParaRPr sz="2400">
              <a:solidFill>
                <a:schemeClr val="dk1"/>
              </a:solidFill>
              <a:latin typeface="Calibri"/>
              <a:ea typeface="Calibri"/>
              <a:cs typeface="Calibri"/>
              <a:sym typeface="Calibri"/>
            </a:endParaRPr>
          </a:p>
          <a:p>
            <a:pPr marL="457200" lvl="0" indent="-381000" algn="l" rtl="0">
              <a:spcBef>
                <a:spcPts val="0"/>
              </a:spcBef>
              <a:spcAft>
                <a:spcPts val="0"/>
              </a:spcAft>
              <a:buClr>
                <a:srgbClr val="C00000"/>
              </a:buClr>
              <a:buSzPts val="2400"/>
              <a:buFont typeface="Noto Sans Symbols"/>
              <a:buChar char="▪"/>
            </a:pPr>
            <a:r>
              <a:rPr lang="en-US" sz="2400" b="1">
                <a:solidFill>
                  <a:schemeClr val="dk1"/>
                </a:solidFill>
                <a:latin typeface="Calibri"/>
                <a:ea typeface="Calibri"/>
                <a:cs typeface="Calibri"/>
                <a:sym typeface="Calibri"/>
              </a:rPr>
              <a:t>ETA2. </a:t>
            </a:r>
            <a:r>
              <a:rPr lang="en-US" sz="2400">
                <a:solidFill>
                  <a:schemeClr val="dk1"/>
                </a:solidFill>
                <a:latin typeface="Calibri"/>
                <a:ea typeface="Calibri"/>
                <a:cs typeface="Calibri"/>
                <a:sym typeface="Calibri"/>
              </a:rPr>
              <a:t>Comment rechercher et sélectionner des applications de santé </a:t>
            </a:r>
            <a:endParaRPr sz="2400">
              <a:solidFill>
                <a:schemeClr val="dk1"/>
              </a:solidFill>
              <a:latin typeface="Calibri"/>
              <a:ea typeface="Calibri"/>
              <a:cs typeface="Calibri"/>
              <a:sym typeface="Calibri"/>
            </a:endParaRPr>
          </a:p>
          <a:p>
            <a:pPr marL="457200" lvl="0" indent="-381000" algn="l" rtl="0">
              <a:spcBef>
                <a:spcPts val="0"/>
              </a:spcBef>
              <a:spcAft>
                <a:spcPts val="0"/>
              </a:spcAft>
              <a:buClr>
                <a:srgbClr val="C00000"/>
              </a:buClr>
              <a:buSzPts val="2400"/>
              <a:buFont typeface="Noto Sans Symbols"/>
              <a:buChar char="▪"/>
            </a:pPr>
            <a:r>
              <a:rPr lang="en-US" sz="2400" b="1">
                <a:solidFill>
                  <a:schemeClr val="dk1"/>
                </a:solidFill>
                <a:latin typeface="Calibri"/>
                <a:ea typeface="Calibri"/>
                <a:cs typeface="Calibri"/>
                <a:sym typeface="Calibri"/>
              </a:rPr>
              <a:t>ETA3. </a:t>
            </a:r>
            <a:r>
              <a:rPr lang="en-US" sz="2400">
                <a:solidFill>
                  <a:schemeClr val="dk1"/>
                </a:solidFill>
                <a:latin typeface="Calibri"/>
                <a:ea typeface="Calibri"/>
                <a:cs typeface="Calibri"/>
                <a:sym typeface="Calibri"/>
              </a:rPr>
              <a:t>Applications de santé pour l'activité physique </a:t>
            </a:r>
            <a:endParaRPr sz="2400">
              <a:solidFill>
                <a:schemeClr val="dk1"/>
              </a:solidFill>
              <a:latin typeface="Calibri"/>
              <a:ea typeface="Calibri"/>
              <a:cs typeface="Calibri"/>
              <a:sym typeface="Calibri"/>
            </a:endParaRPr>
          </a:p>
          <a:p>
            <a:pPr marL="457200" lvl="0" indent="-381000" algn="l" rtl="0">
              <a:spcBef>
                <a:spcPts val="0"/>
              </a:spcBef>
              <a:spcAft>
                <a:spcPts val="0"/>
              </a:spcAft>
              <a:buClr>
                <a:srgbClr val="C00000"/>
              </a:buClr>
              <a:buSzPts val="2400"/>
              <a:buFont typeface="Noto Sans Symbols"/>
              <a:buChar char="▪"/>
            </a:pPr>
            <a:r>
              <a:rPr lang="en-US" sz="2400" b="1">
                <a:solidFill>
                  <a:schemeClr val="dk1"/>
                </a:solidFill>
                <a:latin typeface="Calibri"/>
                <a:ea typeface="Calibri"/>
                <a:cs typeface="Calibri"/>
                <a:sym typeface="Calibri"/>
              </a:rPr>
              <a:t>ETA4. </a:t>
            </a:r>
            <a:r>
              <a:rPr lang="en-US" sz="2400">
                <a:solidFill>
                  <a:schemeClr val="dk1"/>
                </a:solidFill>
                <a:latin typeface="Calibri"/>
                <a:ea typeface="Calibri"/>
                <a:cs typeface="Calibri"/>
                <a:sym typeface="Calibri"/>
              </a:rPr>
              <a:t>Applications de santé pour les routines de repos </a:t>
            </a:r>
            <a:endParaRPr sz="2400">
              <a:solidFill>
                <a:schemeClr val="dk1"/>
              </a:solidFill>
              <a:latin typeface="Calibri"/>
              <a:ea typeface="Calibri"/>
              <a:cs typeface="Calibri"/>
              <a:sym typeface="Calibri"/>
            </a:endParaRPr>
          </a:p>
          <a:p>
            <a:pPr marL="457200" lvl="0" indent="-381000" algn="l" rtl="0">
              <a:spcBef>
                <a:spcPts val="0"/>
              </a:spcBef>
              <a:spcAft>
                <a:spcPts val="0"/>
              </a:spcAft>
              <a:buClr>
                <a:srgbClr val="C00000"/>
              </a:buClr>
              <a:buSzPts val="2400"/>
              <a:buFont typeface="Noto Sans Symbols"/>
              <a:buChar char="▪"/>
            </a:pPr>
            <a:r>
              <a:rPr lang="en-US" sz="2400" b="1">
                <a:solidFill>
                  <a:schemeClr val="dk1"/>
                </a:solidFill>
                <a:latin typeface="Calibri"/>
                <a:ea typeface="Calibri"/>
                <a:cs typeface="Calibri"/>
                <a:sym typeface="Calibri"/>
              </a:rPr>
              <a:t>ETA5. </a:t>
            </a:r>
            <a:r>
              <a:rPr lang="en-US" sz="2400">
                <a:solidFill>
                  <a:schemeClr val="dk1"/>
                </a:solidFill>
                <a:latin typeface="Calibri"/>
                <a:ea typeface="Calibri"/>
                <a:cs typeface="Calibri"/>
                <a:sym typeface="Calibri"/>
              </a:rPr>
              <a:t>Applications de santé pour l'utilisation de substances </a:t>
            </a:r>
            <a:endParaRPr>
              <a:solidFill>
                <a:schemeClr val="dk1"/>
              </a:solidFill>
            </a:endParaRPr>
          </a:p>
          <a:p>
            <a:pPr marL="457200" lvl="0" indent="-381000" algn="l" rtl="0">
              <a:spcBef>
                <a:spcPts val="0"/>
              </a:spcBef>
              <a:spcAft>
                <a:spcPts val="0"/>
              </a:spcAft>
              <a:buClr>
                <a:srgbClr val="C00000"/>
              </a:buClr>
              <a:buSzPts val="2400"/>
              <a:buFont typeface="Noto Sans Symbols"/>
              <a:buChar char="▪"/>
            </a:pPr>
            <a:r>
              <a:rPr lang="en-US" sz="2400" b="1">
                <a:solidFill>
                  <a:schemeClr val="dk1"/>
                </a:solidFill>
                <a:latin typeface="Calibri"/>
                <a:ea typeface="Calibri"/>
                <a:cs typeface="Calibri"/>
                <a:sym typeface="Calibri"/>
              </a:rPr>
              <a:t>ETA6. </a:t>
            </a:r>
            <a:r>
              <a:rPr lang="en-US" sz="2400">
                <a:solidFill>
                  <a:schemeClr val="dk1"/>
                </a:solidFill>
                <a:latin typeface="Calibri"/>
                <a:ea typeface="Calibri"/>
                <a:cs typeface="Calibri"/>
                <a:sym typeface="Calibri"/>
              </a:rPr>
              <a:t>Applications de santé pour la nutrition </a:t>
            </a:r>
            <a:endParaRPr>
              <a:solidFill>
                <a:schemeClr val="dk1"/>
              </a:solidFill>
            </a:endParaRPr>
          </a:p>
          <a:p>
            <a:pPr marL="457200" lvl="0" indent="-381000" algn="l" rtl="0">
              <a:spcBef>
                <a:spcPts val="0"/>
              </a:spcBef>
              <a:spcAft>
                <a:spcPts val="0"/>
              </a:spcAft>
              <a:buClr>
                <a:srgbClr val="C00000"/>
              </a:buClr>
              <a:buSzPts val="2400"/>
              <a:buFont typeface="Noto Sans Symbols"/>
              <a:buChar char="▪"/>
            </a:pPr>
            <a:r>
              <a:rPr lang="en-US" sz="2400" b="1">
                <a:solidFill>
                  <a:schemeClr val="dk1"/>
                </a:solidFill>
                <a:latin typeface="Calibri"/>
                <a:ea typeface="Calibri"/>
                <a:cs typeface="Calibri"/>
                <a:sym typeface="Calibri"/>
              </a:rPr>
              <a:t>ETA7. </a:t>
            </a:r>
            <a:r>
              <a:rPr lang="en-US" sz="2400">
                <a:solidFill>
                  <a:schemeClr val="dk1"/>
                </a:solidFill>
                <a:latin typeface="Calibri"/>
                <a:ea typeface="Calibri"/>
                <a:cs typeface="Calibri"/>
                <a:sym typeface="Calibri"/>
              </a:rPr>
              <a:t>Application pour la Santé des femmes </a:t>
            </a:r>
            <a:endParaRPr>
              <a:solidFill>
                <a:schemeClr val="dk1"/>
              </a:solidFill>
            </a:endParaRPr>
          </a:p>
          <a:p>
            <a:pPr marL="457200" lvl="0" indent="-381000" algn="l" rtl="0">
              <a:spcBef>
                <a:spcPts val="0"/>
              </a:spcBef>
              <a:spcAft>
                <a:spcPts val="0"/>
              </a:spcAft>
              <a:buClr>
                <a:srgbClr val="C00000"/>
              </a:buClr>
              <a:buSzPts val="2400"/>
              <a:buFont typeface="Noto Sans Symbols"/>
              <a:buChar char="▪"/>
            </a:pPr>
            <a:r>
              <a:rPr lang="en-US" sz="2400" b="1">
                <a:solidFill>
                  <a:schemeClr val="dk1"/>
                </a:solidFill>
                <a:latin typeface="Calibri"/>
                <a:ea typeface="Calibri"/>
                <a:cs typeface="Calibri"/>
                <a:sym typeface="Calibri"/>
              </a:rPr>
              <a:t>ETA8. </a:t>
            </a:r>
            <a:r>
              <a:rPr lang="en-US" sz="2400">
                <a:solidFill>
                  <a:schemeClr val="dk1"/>
                </a:solidFill>
                <a:latin typeface="Calibri"/>
                <a:ea typeface="Calibri"/>
                <a:cs typeface="Calibri"/>
                <a:sym typeface="Calibri"/>
              </a:rPr>
              <a:t>Applications de santé pour les soins aux enfants </a:t>
            </a:r>
            <a:endParaRPr>
              <a:solidFill>
                <a:schemeClr val="dk1"/>
              </a:solidFill>
            </a:endParaRPr>
          </a:p>
          <a:p>
            <a:pPr marL="457200" lvl="0" indent="-381000" algn="l" rtl="0">
              <a:spcBef>
                <a:spcPts val="0"/>
              </a:spcBef>
              <a:spcAft>
                <a:spcPts val="0"/>
              </a:spcAft>
              <a:buClr>
                <a:srgbClr val="C00000"/>
              </a:buClr>
              <a:buSzPts val="2400"/>
              <a:buFont typeface="Noto Sans Symbols"/>
              <a:buChar char="▪"/>
            </a:pPr>
            <a:r>
              <a:rPr lang="en-US" sz="2400" b="1">
                <a:solidFill>
                  <a:schemeClr val="dk1"/>
                </a:solidFill>
                <a:latin typeface="Calibri"/>
                <a:ea typeface="Calibri"/>
                <a:cs typeface="Calibri"/>
                <a:sym typeface="Calibri"/>
              </a:rPr>
              <a:t>ETA9. </a:t>
            </a:r>
            <a:r>
              <a:rPr lang="en-US" sz="2400">
                <a:solidFill>
                  <a:schemeClr val="dk1"/>
                </a:solidFill>
                <a:latin typeface="Calibri"/>
                <a:ea typeface="Calibri"/>
                <a:cs typeface="Calibri"/>
                <a:sym typeface="Calibri"/>
              </a:rPr>
              <a:t>Applications de santé pour les personnes âgées </a:t>
            </a:r>
            <a:endParaRPr>
              <a:solidFill>
                <a:schemeClr val="dk1"/>
              </a:solidFill>
            </a:endParaRPr>
          </a:p>
          <a:p>
            <a:pPr marL="457200" lvl="0" indent="-381000" algn="l" rtl="0">
              <a:spcBef>
                <a:spcPts val="0"/>
              </a:spcBef>
              <a:spcAft>
                <a:spcPts val="0"/>
              </a:spcAft>
              <a:buClr>
                <a:srgbClr val="C00000"/>
              </a:buClr>
              <a:buSzPts val="2400"/>
              <a:buFont typeface="Noto Sans Symbols"/>
              <a:buChar char="▪"/>
            </a:pPr>
            <a:r>
              <a:rPr lang="en-US" sz="2400" b="1">
                <a:solidFill>
                  <a:schemeClr val="dk1"/>
                </a:solidFill>
                <a:latin typeface="Calibri"/>
                <a:ea typeface="Calibri"/>
                <a:cs typeface="Calibri"/>
                <a:sym typeface="Calibri"/>
              </a:rPr>
              <a:t>ETA10. </a:t>
            </a:r>
            <a:r>
              <a:rPr lang="en-US" sz="2400">
                <a:solidFill>
                  <a:schemeClr val="dk1"/>
                </a:solidFill>
                <a:latin typeface="Calibri"/>
                <a:ea typeface="Calibri"/>
                <a:cs typeface="Calibri"/>
                <a:sym typeface="Calibri"/>
              </a:rPr>
              <a:t>Applications pour les problèmes de santé mentale</a:t>
            </a:r>
            <a:endParaRPr>
              <a:solidFill>
                <a:schemeClr val="dk1"/>
              </a:solidFill>
            </a:endParaRPr>
          </a:p>
          <a:p>
            <a:pPr marL="457200" lvl="0" indent="-381000" algn="l" rtl="0">
              <a:spcBef>
                <a:spcPts val="0"/>
              </a:spcBef>
              <a:spcAft>
                <a:spcPts val="0"/>
              </a:spcAft>
              <a:buClr>
                <a:srgbClr val="C00000"/>
              </a:buClr>
              <a:buSzPts val="2400"/>
              <a:buFont typeface="Noto Sans Symbols"/>
              <a:buChar char="▪"/>
            </a:pPr>
            <a:r>
              <a:rPr lang="en-US" sz="2400" b="1">
                <a:solidFill>
                  <a:schemeClr val="dk1"/>
                </a:solidFill>
                <a:latin typeface="Calibri"/>
                <a:ea typeface="Calibri"/>
                <a:cs typeface="Calibri"/>
                <a:sym typeface="Calibri"/>
              </a:rPr>
              <a:t>ETA11. </a:t>
            </a:r>
            <a:r>
              <a:rPr lang="en-US" sz="2400">
                <a:solidFill>
                  <a:schemeClr val="dk1"/>
                </a:solidFill>
                <a:latin typeface="Calibri"/>
                <a:ea typeface="Calibri"/>
                <a:cs typeface="Calibri"/>
                <a:sym typeface="Calibri"/>
              </a:rPr>
              <a:t>Applications pour les services de santé </a:t>
            </a:r>
            <a:endParaRPr sz="2400" b="1">
              <a:solidFill>
                <a:schemeClr val="dk1"/>
              </a:solidFill>
              <a:latin typeface="Calibri"/>
              <a:ea typeface="Calibri"/>
              <a:cs typeface="Calibri"/>
              <a:sym typeface="Calibri"/>
            </a:endParaRPr>
          </a:p>
        </p:txBody>
      </p:sp>
      <p:sp>
        <p:nvSpPr>
          <p:cNvPr id="166" name="Google Shape;166;p7"/>
          <p:cNvSpPr txBox="1"/>
          <p:nvPr/>
        </p:nvSpPr>
        <p:spPr>
          <a:xfrm>
            <a:off x="742399" y="1900"/>
            <a:ext cx="8834737" cy="3861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00"/>
              </a:buClr>
              <a:buSzPct val="112500"/>
              <a:buFont typeface="Arial"/>
              <a:buNone/>
            </a:pPr>
            <a:r>
              <a:rPr lang="en-US" sz="1600" b="1" i="0" u="none" strike="noStrike" cap="none">
                <a:solidFill>
                  <a:srgbClr val="000000"/>
                </a:solidFill>
                <a:latin typeface="Arial"/>
                <a:ea typeface="Arial"/>
                <a:cs typeface="Arial"/>
                <a:sym typeface="Arial"/>
              </a:rPr>
              <a:t>Sensibilisation générale à l'importance de l'autogestion et des applications de santé </a:t>
            </a:r>
            <a:endParaRPr sz="1600" b="0" i="0" u="none" strike="noStrike" cap="none">
              <a:solidFill>
                <a:srgbClr val="000000"/>
              </a:solidFill>
              <a:latin typeface="Arial"/>
              <a:ea typeface="Arial"/>
              <a:cs typeface="Arial"/>
              <a:sym typeface="Arial"/>
            </a:endParaRPr>
          </a:p>
        </p:txBody>
      </p:sp>
      <p:sp>
        <p:nvSpPr>
          <p:cNvPr id="167" name="Google Shape;167;p7"/>
          <p:cNvSpPr/>
          <p:nvPr/>
        </p:nvSpPr>
        <p:spPr>
          <a:xfrm>
            <a:off x="0" y="0"/>
            <a:ext cx="742500" cy="3861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600" b="1" i="0" u="none" strike="noStrike" cap="none">
                <a:solidFill>
                  <a:srgbClr val="FFFFFF"/>
                </a:solidFill>
                <a:latin typeface="Calibri"/>
                <a:ea typeface="Calibri"/>
                <a:cs typeface="Calibri"/>
                <a:sym typeface="Calibri"/>
              </a:rPr>
              <a:t>1.</a:t>
            </a:r>
            <a:r>
              <a:rPr lang="en-US" sz="1600" b="1">
                <a:solidFill>
                  <a:srgbClr val="FFFFFF"/>
                </a:solidFill>
                <a:latin typeface="Calibri"/>
                <a:ea typeface="Calibri"/>
                <a:cs typeface="Calibri"/>
                <a:sym typeface="Calibri"/>
              </a:rPr>
              <a:t>4</a:t>
            </a:r>
            <a:endParaRPr sz="1600" b="1" i="0" u="none" strike="noStrike" cap="none">
              <a:solidFill>
                <a:srgbClr val="FFFFFF"/>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sp>
        <p:nvSpPr>
          <p:cNvPr id="172" name="Google Shape;172;p8"/>
          <p:cNvSpPr txBox="1">
            <a:spLocks noGrp="1"/>
          </p:cNvSpPr>
          <p:nvPr>
            <p:ph type="title"/>
          </p:nvPr>
        </p:nvSpPr>
        <p:spPr>
          <a:xfrm>
            <a:off x="558000" y="1080000"/>
            <a:ext cx="11059800" cy="605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en-US"/>
              <a:t>Utilisation d'applications de santé</a:t>
            </a:r>
            <a:endParaRPr/>
          </a:p>
        </p:txBody>
      </p:sp>
      <p:sp>
        <p:nvSpPr>
          <p:cNvPr id="173" name="Google Shape;173;p8"/>
          <p:cNvSpPr txBox="1">
            <a:spLocks noGrp="1"/>
          </p:cNvSpPr>
          <p:nvPr>
            <p:ph type="body" idx="1"/>
          </p:nvPr>
        </p:nvSpPr>
        <p:spPr>
          <a:xfrm>
            <a:off x="557998" y="1799999"/>
            <a:ext cx="6816195" cy="4866000"/>
          </a:xfrm>
          <a:prstGeom prst="rect">
            <a:avLst/>
          </a:prstGeom>
          <a:noFill/>
          <a:ln>
            <a:noFill/>
          </a:ln>
        </p:spPr>
        <p:txBody>
          <a:bodyPr spcFirstLastPara="1" wrap="square" lIns="91425" tIns="45700" rIns="91425" bIns="45700" anchor="t" anchorCtr="0">
            <a:normAutofit/>
          </a:bodyPr>
          <a:lstStyle/>
          <a:p>
            <a:pPr marL="457200" lvl="0" indent="-381000" algn="l" rtl="0">
              <a:lnSpc>
                <a:spcPct val="100000"/>
              </a:lnSpc>
              <a:spcBef>
                <a:spcPts val="600"/>
              </a:spcBef>
              <a:spcAft>
                <a:spcPts val="0"/>
              </a:spcAft>
              <a:buSzPts val="2400"/>
              <a:buChar char="▪"/>
            </a:pPr>
            <a:r>
              <a:rPr lang="en-US"/>
              <a:t>L'utilisation d'applications de santé s'est accrue ces dernières années et peut constituer une ressource utile pour améliorer le bien-être des migrants. </a:t>
            </a:r>
            <a:endParaRPr/>
          </a:p>
          <a:p>
            <a:pPr marL="457200" lvl="0" indent="-381000" algn="l" rtl="0">
              <a:lnSpc>
                <a:spcPct val="100000"/>
              </a:lnSpc>
              <a:spcBef>
                <a:spcPts val="600"/>
              </a:spcBef>
              <a:spcAft>
                <a:spcPts val="0"/>
              </a:spcAft>
              <a:buSzPts val="2400"/>
              <a:buChar char="▪"/>
            </a:pPr>
            <a:r>
              <a:rPr lang="en-US"/>
              <a:t>Les applications de santé peuvent promouvoir la santé et la prévention primaire des maladies, aider les personnes atteintes de maladies chroniques à gérer leur état de santé, améliorer l'observance du traitement et accroître l'autonomie des patients.</a:t>
            </a:r>
            <a:endParaRPr/>
          </a:p>
          <a:p>
            <a:pPr marL="457200" lvl="0" indent="-228600" algn="l" rtl="0">
              <a:lnSpc>
                <a:spcPct val="100000"/>
              </a:lnSpc>
              <a:spcBef>
                <a:spcPts val="600"/>
              </a:spcBef>
              <a:spcAft>
                <a:spcPts val="0"/>
              </a:spcAft>
              <a:buSzPts val="2400"/>
              <a:buNone/>
            </a:pPr>
            <a:endParaRPr/>
          </a:p>
        </p:txBody>
      </p:sp>
      <p:pic>
        <p:nvPicPr>
          <p:cNvPr id="174" name="Google Shape;174;p8" descr="Kacheln, Herz, Kurve, Verlauf, Anzeige"/>
          <p:cNvPicPr preferRelativeResize="0"/>
          <p:nvPr/>
        </p:nvPicPr>
        <p:blipFill rotWithShape="1">
          <a:blip r:embed="rId3">
            <a:alphaModFix/>
          </a:blip>
          <a:srcRect/>
          <a:stretch/>
        </p:blipFill>
        <p:spPr>
          <a:xfrm>
            <a:off x="8275175" y="1921620"/>
            <a:ext cx="3424820" cy="3424820"/>
          </a:xfrm>
          <a:prstGeom prst="rect">
            <a:avLst/>
          </a:prstGeom>
          <a:noFill/>
          <a:ln>
            <a:noFill/>
          </a:ln>
        </p:spPr>
      </p:pic>
      <p:sp>
        <p:nvSpPr>
          <p:cNvPr id="175" name="Google Shape;175;p8"/>
          <p:cNvSpPr/>
          <p:nvPr/>
        </p:nvSpPr>
        <p:spPr>
          <a:xfrm>
            <a:off x="3235903" y="6503899"/>
            <a:ext cx="8772088" cy="276999"/>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200"/>
              <a:buFont typeface="Arial"/>
              <a:buNone/>
            </a:pPr>
            <a:r>
              <a:rPr lang="en-US" sz="1200" b="0" i="0" u="sng" strike="noStrike" cap="none">
                <a:solidFill>
                  <a:schemeClr val="dk1"/>
                </a:solidFill>
                <a:latin typeface="Calibri"/>
                <a:ea typeface="Calibri"/>
                <a:cs typeface="Calibri"/>
                <a:sym typeface="Calibri"/>
                <a:hlinkClick r:id="rId4">
                  <a:extLst>
                    <a:ext uri="{A12FA001-AC4F-418D-AE19-62706E023703}">
                      <ahyp:hlinkClr xmlns="" xmlns:ahyp="http://schemas.microsoft.com/office/drawing/2018/hyperlinkcolor" val="tx"/>
                    </a:ext>
                  </a:extLst>
                </a:hlinkClick>
              </a:rPr>
              <a:t>Source </a:t>
            </a:r>
            <a:r>
              <a:rPr lang="en-US" sz="1200" b="0" i="0" u="none" strike="noStrike" cap="none">
                <a:solidFill>
                  <a:schemeClr val="dk1"/>
                </a:solidFill>
                <a:latin typeface="Calibri"/>
                <a:ea typeface="Calibri"/>
                <a:cs typeface="Calibri"/>
                <a:sym typeface="Calibri"/>
              </a:rPr>
              <a:t>: </a:t>
            </a:r>
            <a:r>
              <a:rPr lang="en-US" sz="1200" b="0" i="0" u="sng" strike="noStrike" cap="none">
                <a:solidFill>
                  <a:schemeClr val="dk1"/>
                </a:solidFill>
                <a:latin typeface="Calibri"/>
                <a:ea typeface="Calibri"/>
                <a:cs typeface="Calibri"/>
                <a:sym typeface="Calibri"/>
                <a:hlinkClick r:id="rId5">
                  <a:extLst>
                    <a:ext uri="{A12FA001-AC4F-418D-AE19-62706E023703}">
                      <ahyp:hlinkClr xmlns="" xmlns:ahyp="http://schemas.microsoft.com/office/drawing/2018/hyperlinkcolor" val="tx"/>
                    </a:ext>
                  </a:extLst>
                </a:hlinkClick>
              </a:rPr>
              <a:t>licence Palabay</a:t>
            </a:r>
            <a:endParaRPr sz="1200" b="0" i="0" u="none" strike="noStrike" cap="none">
              <a:solidFill>
                <a:schemeClr val="dk1"/>
              </a:solidFill>
              <a:latin typeface="Calibri"/>
              <a:ea typeface="Calibri"/>
              <a:cs typeface="Calibri"/>
              <a:sym typeface="Calibri"/>
            </a:endParaRPr>
          </a:p>
        </p:txBody>
      </p:sp>
      <p:sp>
        <p:nvSpPr>
          <p:cNvPr id="176" name="Google Shape;176;p8"/>
          <p:cNvSpPr txBox="1"/>
          <p:nvPr/>
        </p:nvSpPr>
        <p:spPr>
          <a:xfrm>
            <a:off x="742400" y="1900"/>
            <a:ext cx="8465768" cy="3861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00"/>
              </a:buClr>
              <a:buSzPct val="112500"/>
              <a:buFont typeface="Arial"/>
              <a:buNone/>
            </a:pPr>
            <a:r>
              <a:rPr lang="en-US" sz="1600" b="1" i="0" u="none" strike="noStrike" cap="none" dirty="0" err="1">
                <a:solidFill>
                  <a:srgbClr val="000000"/>
                </a:solidFill>
                <a:latin typeface="Arial"/>
                <a:ea typeface="Arial"/>
                <a:cs typeface="Arial"/>
                <a:sym typeface="Arial"/>
              </a:rPr>
              <a:t>Sensibilisation</a:t>
            </a:r>
            <a:r>
              <a:rPr lang="en-US" sz="1600" b="1" i="0" u="none" strike="noStrike" cap="none" dirty="0">
                <a:solidFill>
                  <a:srgbClr val="000000"/>
                </a:solidFill>
                <a:latin typeface="Arial"/>
                <a:ea typeface="Arial"/>
                <a:cs typeface="Arial"/>
                <a:sym typeface="Arial"/>
              </a:rPr>
              <a:t> générale à l'importance de </a:t>
            </a:r>
            <a:r>
              <a:rPr lang="en-US" sz="1600" b="1" i="0" u="none" strike="noStrike" cap="none" dirty="0" err="1">
                <a:solidFill>
                  <a:srgbClr val="000000"/>
                </a:solidFill>
                <a:latin typeface="Arial"/>
                <a:ea typeface="Arial"/>
                <a:cs typeface="Arial"/>
                <a:sym typeface="Arial"/>
              </a:rPr>
              <a:t>l'autogestion</a:t>
            </a:r>
            <a:r>
              <a:rPr lang="en-US" sz="1600" b="1" i="0" u="none" strike="noStrike" cap="none" dirty="0">
                <a:solidFill>
                  <a:srgbClr val="000000"/>
                </a:solidFill>
                <a:latin typeface="Arial"/>
                <a:ea typeface="Arial"/>
                <a:cs typeface="Arial"/>
                <a:sym typeface="Arial"/>
              </a:rPr>
              <a:t> et des applications de santé </a:t>
            </a:r>
            <a:endParaRPr sz="1600" b="0" i="0" u="none" strike="noStrike" cap="none" dirty="0">
              <a:solidFill>
                <a:srgbClr val="000000"/>
              </a:solidFill>
              <a:latin typeface="Arial"/>
              <a:ea typeface="Arial"/>
              <a:cs typeface="Arial"/>
              <a:sym typeface="Arial"/>
            </a:endParaRPr>
          </a:p>
        </p:txBody>
      </p:sp>
      <p:sp>
        <p:nvSpPr>
          <p:cNvPr id="177" name="Google Shape;177;p8"/>
          <p:cNvSpPr/>
          <p:nvPr/>
        </p:nvSpPr>
        <p:spPr>
          <a:xfrm>
            <a:off x="0" y="0"/>
            <a:ext cx="742500" cy="3861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600" b="1" i="0" u="none" strike="noStrike" cap="none">
                <a:solidFill>
                  <a:srgbClr val="FFFFFF"/>
                </a:solidFill>
                <a:latin typeface="Calibri"/>
                <a:ea typeface="Calibri"/>
                <a:cs typeface="Calibri"/>
                <a:sym typeface="Calibri"/>
              </a:rPr>
              <a:t>1.</a:t>
            </a:r>
            <a:r>
              <a:rPr lang="en-US" sz="1600" b="1">
                <a:solidFill>
                  <a:srgbClr val="FFFFFF"/>
                </a:solidFill>
                <a:latin typeface="Calibri"/>
                <a:ea typeface="Calibri"/>
                <a:cs typeface="Calibri"/>
                <a:sym typeface="Calibri"/>
              </a:rPr>
              <a:t>4</a:t>
            </a:r>
            <a:endParaRPr sz="1600" b="1" i="0" u="none" strike="noStrike" cap="none">
              <a:solidFill>
                <a:srgbClr val="FFFFFF"/>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sp>
        <p:nvSpPr>
          <p:cNvPr id="182" name="Google Shape;182;p9"/>
          <p:cNvSpPr txBox="1">
            <a:spLocks noGrp="1"/>
          </p:cNvSpPr>
          <p:nvPr>
            <p:ph type="title"/>
          </p:nvPr>
        </p:nvSpPr>
        <p:spPr>
          <a:xfrm>
            <a:off x="558000" y="1080000"/>
            <a:ext cx="11059800" cy="605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03864"/>
              </a:buClr>
              <a:buSzPts val="2800"/>
              <a:buFont typeface="Calibri"/>
              <a:buNone/>
            </a:pPr>
            <a:r>
              <a:rPr lang="en-US"/>
              <a:t>Fournir un retour d'information et discuter </a:t>
            </a:r>
            <a:endParaRPr/>
          </a:p>
        </p:txBody>
      </p:sp>
      <p:sp>
        <p:nvSpPr>
          <p:cNvPr id="183" name="Google Shape;183;p9"/>
          <p:cNvSpPr txBox="1">
            <a:spLocks noGrp="1"/>
          </p:cNvSpPr>
          <p:nvPr>
            <p:ph type="body" idx="1"/>
          </p:nvPr>
        </p:nvSpPr>
        <p:spPr>
          <a:xfrm>
            <a:off x="557999" y="1799999"/>
            <a:ext cx="7575908" cy="4866000"/>
          </a:xfrm>
          <a:prstGeom prst="rect">
            <a:avLst/>
          </a:prstGeom>
          <a:noFill/>
          <a:ln>
            <a:noFill/>
          </a:ln>
        </p:spPr>
        <p:txBody>
          <a:bodyPr spcFirstLastPara="1" wrap="square" lIns="91425" tIns="45700" rIns="91425" bIns="45700" anchor="t" anchorCtr="0">
            <a:normAutofit/>
          </a:bodyPr>
          <a:lstStyle/>
          <a:p>
            <a:pPr marL="228600" lvl="0" indent="-207645" algn="l" rtl="0">
              <a:lnSpc>
                <a:spcPct val="100000"/>
              </a:lnSpc>
              <a:spcBef>
                <a:spcPts val="600"/>
              </a:spcBef>
              <a:spcAft>
                <a:spcPts val="0"/>
              </a:spcAft>
              <a:buSzPts val="2100"/>
              <a:buChar char="▪"/>
            </a:pPr>
            <a:r>
              <a:rPr lang="en-US" sz="2400"/>
              <a:t>Pensez-vous que ce cours a été </a:t>
            </a:r>
            <a:r>
              <a:rPr lang="en-US" sz="2400" b="1"/>
              <a:t>utile </a:t>
            </a:r>
            <a:r>
              <a:rPr lang="en-US" sz="2400"/>
              <a:t>?</a:t>
            </a:r>
            <a:endParaRPr/>
          </a:p>
          <a:p>
            <a:pPr marL="228600" lvl="0" indent="-207645" algn="l" rtl="0">
              <a:lnSpc>
                <a:spcPct val="100000"/>
              </a:lnSpc>
              <a:spcBef>
                <a:spcPts val="1800"/>
              </a:spcBef>
              <a:spcAft>
                <a:spcPts val="0"/>
              </a:spcAft>
              <a:buSzPts val="2100"/>
              <a:buChar char="▪"/>
            </a:pPr>
            <a:r>
              <a:rPr lang="en-US" sz="2400"/>
              <a:t>Pensez-vous </a:t>
            </a:r>
            <a:r>
              <a:rPr lang="en-US" sz="2400" b="1"/>
              <a:t>utiliser l'</a:t>
            </a:r>
            <a:r>
              <a:rPr lang="en-US" sz="2400"/>
              <a:t>une des applications du module ?</a:t>
            </a:r>
            <a:endParaRPr/>
          </a:p>
          <a:p>
            <a:pPr marL="228600" lvl="0" indent="-207645" algn="l" rtl="0">
              <a:lnSpc>
                <a:spcPct val="100000"/>
              </a:lnSpc>
              <a:spcBef>
                <a:spcPts val="1800"/>
              </a:spcBef>
              <a:spcAft>
                <a:spcPts val="0"/>
              </a:spcAft>
              <a:buSzPts val="2100"/>
              <a:buChar char="▪"/>
            </a:pPr>
            <a:r>
              <a:rPr lang="en-US" sz="2400"/>
              <a:t>D'après votre expérience, considérez-vous que ces applications </a:t>
            </a:r>
            <a:r>
              <a:rPr lang="en-US" sz="2400" b="1"/>
              <a:t>contribuent à atteindre les </a:t>
            </a:r>
            <a:r>
              <a:rPr lang="en-US" sz="2400"/>
              <a:t>objectifs ?</a:t>
            </a:r>
            <a:endParaRPr/>
          </a:p>
          <a:p>
            <a:pPr marL="228600" lvl="0" indent="-207645" algn="l" rtl="0">
              <a:lnSpc>
                <a:spcPct val="100000"/>
              </a:lnSpc>
              <a:spcBef>
                <a:spcPts val="1800"/>
              </a:spcBef>
              <a:spcAft>
                <a:spcPts val="0"/>
              </a:spcAft>
              <a:buSzPts val="2100"/>
              <a:buChar char="▪"/>
            </a:pPr>
            <a:r>
              <a:rPr lang="en-US" sz="2400"/>
              <a:t>Pouvez-vous nous faire part d'une </a:t>
            </a:r>
            <a:r>
              <a:rPr lang="en-US" sz="2400" b="1"/>
              <a:t>expérience positive que vous avez eue </a:t>
            </a:r>
            <a:r>
              <a:rPr lang="en-US" sz="2400"/>
              <a:t>avec l'application utilisée ?</a:t>
            </a:r>
            <a:endParaRPr/>
          </a:p>
          <a:p>
            <a:pPr marL="457200" lvl="0" indent="-228600" algn="l" rtl="0">
              <a:lnSpc>
                <a:spcPct val="100000"/>
              </a:lnSpc>
              <a:spcBef>
                <a:spcPts val="1800"/>
              </a:spcBef>
              <a:spcAft>
                <a:spcPts val="1200"/>
              </a:spcAft>
              <a:buSzPts val="2400"/>
              <a:buNone/>
            </a:pPr>
            <a:endParaRPr/>
          </a:p>
        </p:txBody>
      </p:sp>
      <p:pic>
        <p:nvPicPr>
          <p:cNvPr id="184" name="Google Shape;184;p9"/>
          <p:cNvPicPr preferRelativeResize="0"/>
          <p:nvPr/>
        </p:nvPicPr>
        <p:blipFill rotWithShape="1">
          <a:blip r:embed="rId3">
            <a:alphaModFix/>
          </a:blip>
          <a:srcRect/>
          <a:stretch/>
        </p:blipFill>
        <p:spPr>
          <a:xfrm>
            <a:off x="9351876" y="1799999"/>
            <a:ext cx="2265924" cy="3040224"/>
          </a:xfrm>
          <a:prstGeom prst="rect">
            <a:avLst/>
          </a:prstGeom>
          <a:noFill/>
          <a:ln>
            <a:noFill/>
          </a:ln>
        </p:spPr>
      </p:pic>
      <p:sp>
        <p:nvSpPr>
          <p:cNvPr id="185" name="Google Shape;185;p9"/>
          <p:cNvSpPr/>
          <p:nvPr/>
        </p:nvSpPr>
        <p:spPr>
          <a:xfrm>
            <a:off x="3369112" y="6396200"/>
            <a:ext cx="8772088" cy="276999"/>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200"/>
              <a:buFont typeface="Arial"/>
              <a:buNone/>
            </a:pPr>
            <a:r>
              <a:rPr lang="en-US" sz="1200" b="0" i="0" u="sng" strike="noStrike" cap="none">
                <a:solidFill>
                  <a:schemeClr val="dk1"/>
                </a:solidFill>
                <a:latin typeface="Calibri"/>
                <a:ea typeface="Calibri"/>
                <a:cs typeface="Calibri"/>
                <a:sym typeface="Calibri"/>
                <a:hlinkClick r:id="rId4">
                  <a:extLst>
                    <a:ext uri="{A12FA001-AC4F-418D-AE19-62706E023703}">
                      <ahyp:hlinkClr xmlns="" xmlns:ahyp="http://schemas.microsoft.com/office/drawing/2018/hyperlinkcolor" val="tx"/>
                    </a:ext>
                  </a:extLst>
                </a:hlinkClick>
              </a:rPr>
              <a:t>Source </a:t>
            </a:r>
            <a:r>
              <a:rPr lang="en-US" sz="1200" b="0" i="0" u="none" strike="noStrike" cap="none">
                <a:solidFill>
                  <a:schemeClr val="dk1"/>
                </a:solidFill>
                <a:latin typeface="Calibri"/>
                <a:ea typeface="Calibri"/>
                <a:cs typeface="Calibri"/>
                <a:sym typeface="Calibri"/>
              </a:rPr>
              <a:t>: </a:t>
            </a:r>
            <a:r>
              <a:rPr lang="en-US" sz="1200" b="0" i="0" u="sng" strike="noStrike" cap="none">
                <a:solidFill>
                  <a:schemeClr val="dk1"/>
                </a:solidFill>
                <a:latin typeface="Calibri"/>
                <a:ea typeface="Calibri"/>
                <a:cs typeface="Calibri"/>
                <a:sym typeface="Calibri"/>
                <a:hlinkClick r:id="rId5">
                  <a:extLst>
                    <a:ext uri="{A12FA001-AC4F-418D-AE19-62706E023703}">
                      <ahyp:hlinkClr xmlns="" xmlns:ahyp="http://schemas.microsoft.com/office/drawing/2018/hyperlinkcolor" val="tx"/>
                    </a:ext>
                  </a:extLst>
                </a:hlinkClick>
              </a:rPr>
              <a:t>licence Pixabay</a:t>
            </a:r>
            <a:endParaRPr sz="1200" b="0" i="0" u="none" strike="noStrike" cap="none">
              <a:solidFill>
                <a:schemeClr val="dk1"/>
              </a:solidFill>
              <a:latin typeface="Calibri"/>
              <a:ea typeface="Calibri"/>
              <a:cs typeface="Calibri"/>
              <a:sym typeface="Calibri"/>
            </a:endParaRPr>
          </a:p>
        </p:txBody>
      </p:sp>
      <p:sp>
        <p:nvSpPr>
          <p:cNvPr id="186" name="Google Shape;186;p9"/>
          <p:cNvSpPr txBox="1"/>
          <p:nvPr/>
        </p:nvSpPr>
        <p:spPr>
          <a:xfrm>
            <a:off x="742400" y="1900"/>
            <a:ext cx="8609476" cy="3861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00"/>
              </a:buClr>
              <a:buSzPct val="112500"/>
              <a:buFont typeface="Arial"/>
              <a:buNone/>
            </a:pPr>
            <a:r>
              <a:rPr lang="en-US" sz="1600" b="1" i="0" u="none" strike="noStrike" cap="none" dirty="0" err="1">
                <a:solidFill>
                  <a:srgbClr val="000000"/>
                </a:solidFill>
                <a:latin typeface="Arial"/>
                <a:ea typeface="Arial"/>
                <a:cs typeface="Arial"/>
                <a:sym typeface="Arial"/>
              </a:rPr>
              <a:t>Sensibilisation</a:t>
            </a:r>
            <a:r>
              <a:rPr lang="en-US" sz="1600" b="1" i="0" u="none" strike="noStrike" cap="none" dirty="0">
                <a:solidFill>
                  <a:srgbClr val="000000"/>
                </a:solidFill>
                <a:latin typeface="Arial"/>
                <a:ea typeface="Arial"/>
                <a:cs typeface="Arial"/>
                <a:sym typeface="Arial"/>
              </a:rPr>
              <a:t> générale à l'importance de </a:t>
            </a:r>
            <a:r>
              <a:rPr lang="en-US" sz="1600" b="1" i="0" u="none" strike="noStrike" cap="none" dirty="0" err="1">
                <a:solidFill>
                  <a:srgbClr val="000000"/>
                </a:solidFill>
                <a:latin typeface="Arial"/>
                <a:ea typeface="Arial"/>
                <a:cs typeface="Arial"/>
                <a:sym typeface="Arial"/>
              </a:rPr>
              <a:t>l'autogestion</a:t>
            </a:r>
            <a:r>
              <a:rPr lang="en-US" sz="1600" b="1" i="0" u="none" strike="noStrike" cap="none" dirty="0">
                <a:solidFill>
                  <a:srgbClr val="000000"/>
                </a:solidFill>
                <a:latin typeface="Arial"/>
                <a:ea typeface="Arial"/>
                <a:cs typeface="Arial"/>
                <a:sym typeface="Arial"/>
              </a:rPr>
              <a:t> et des applications de santé </a:t>
            </a:r>
            <a:endParaRPr sz="1600" b="0" i="0" u="none" strike="noStrike" cap="none" dirty="0">
              <a:solidFill>
                <a:srgbClr val="000000"/>
              </a:solidFill>
              <a:latin typeface="Arial"/>
              <a:ea typeface="Arial"/>
              <a:cs typeface="Arial"/>
              <a:sym typeface="Arial"/>
            </a:endParaRPr>
          </a:p>
        </p:txBody>
      </p:sp>
      <p:sp>
        <p:nvSpPr>
          <p:cNvPr id="187" name="Google Shape;187;p9"/>
          <p:cNvSpPr/>
          <p:nvPr/>
        </p:nvSpPr>
        <p:spPr>
          <a:xfrm>
            <a:off x="0" y="0"/>
            <a:ext cx="742500" cy="3861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600" b="1" i="0" u="none" strike="noStrike" cap="none" dirty="0">
                <a:solidFill>
                  <a:srgbClr val="FFFFFF"/>
                </a:solidFill>
                <a:latin typeface="Calibri"/>
                <a:ea typeface="Calibri"/>
                <a:cs typeface="Calibri"/>
                <a:sym typeface="Calibri"/>
              </a:rPr>
              <a:t>1.</a:t>
            </a:r>
            <a:r>
              <a:rPr lang="en-US" sz="1600" b="1" dirty="0">
                <a:solidFill>
                  <a:srgbClr val="FFFFFF"/>
                </a:solidFill>
                <a:latin typeface="Calibri"/>
                <a:ea typeface="Calibri"/>
                <a:cs typeface="Calibri"/>
                <a:sym typeface="Calibri"/>
              </a:rPr>
              <a:t>4</a:t>
            </a:r>
            <a:endParaRPr sz="1600" b="1" i="0" u="none" strike="noStrike" cap="none" dirty="0">
              <a:solidFill>
                <a:srgbClr val="FFFFFF"/>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203864"/>
        </a:solidFill>
        <a:effectLst/>
      </p:bgPr>
    </p:bg>
    <p:spTree>
      <p:nvGrpSpPr>
        <p:cNvPr id="1" name="Shape 192"/>
        <p:cNvGrpSpPr/>
        <p:nvPr/>
      </p:nvGrpSpPr>
      <p:grpSpPr>
        <a:xfrm>
          <a:off x="0" y="0"/>
          <a:ext cx="0" cy="0"/>
          <a:chOff x="0" y="0"/>
          <a:chExt cx="0" cy="0"/>
        </a:xfrm>
      </p:grpSpPr>
      <p:sp>
        <p:nvSpPr>
          <p:cNvPr id="193" name="Google Shape;193;p26"/>
          <p:cNvSpPr/>
          <p:nvPr/>
        </p:nvSpPr>
        <p:spPr>
          <a:xfrm flipH="1">
            <a:off x="0" y="0"/>
            <a:ext cx="6172782" cy="6858000"/>
          </a:xfrm>
          <a:custGeom>
            <a:avLst/>
            <a:gdLst/>
            <a:ahLst/>
            <a:cxnLst/>
            <a:rect l="l" t="t" r="r" b="b"/>
            <a:pathLst>
              <a:path w="6172782" h="6858000" extrusionOk="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94" name="Google Shape;194;p26"/>
          <p:cNvSpPr/>
          <p:nvPr/>
        </p:nvSpPr>
        <p:spPr>
          <a:xfrm flipH="1">
            <a:off x="0" y="0"/>
            <a:ext cx="6024154" cy="6858000"/>
          </a:xfrm>
          <a:custGeom>
            <a:avLst/>
            <a:gdLst/>
            <a:ahLst/>
            <a:cxnLst/>
            <a:rect l="l" t="t" r="r" b="b"/>
            <a:pathLst>
              <a:path w="6024154" h="6858000" extrusionOk="0">
                <a:moveTo>
                  <a:pt x="70374" y="0"/>
                </a:moveTo>
                <a:lnTo>
                  <a:pt x="6024154" y="0"/>
                </a:lnTo>
                <a:lnTo>
                  <a:pt x="6024154" y="6858000"/>
                </a:lnTo>
                <a:lnTo>
                  <a:pt x="3587167" y="6858000"/>
                </a:lnTo>
                <a:lnTo>
                  <a:pt x="3474220" y="6800152"/>
                </a:lnTo>
                <a:cubicBezTo>
                  <a:pt x="1404818" y="5675986"/>
                  <a:pt x="0" y="3483472"/>
                  <a:pt x="0" y="962844"/>
                </a:cubicBezTo>
                <a:cubicBezTo>
                  <a:pt x="0" y="733696"/>
                  <a:pt x="11610" y="507260"/>
                  <a:pt x="34274" y="28409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195" name="Google Shape;195;p26"/>
          <p:cNvPicPr preferRelativeResize="0"/>
          <p:nvPr/>
        </p:nvPicPr>
        <p:blipFill rotWithShape="1">
          <a:blip r:embed="rId3">
            <a:alphaModFix/>
          </a:blip>
          <a:srcRect/>
          <a:stretch/>
        </p:blipFill>
        <p:spPr>
          <a:xfrm>
            <a:off x="429768" y="3471531"/>
            <a:ext cx="2323213" cy="2323213"/>
          </a:xfrm>
          <a:prstGeom prst="rect">
            <a:avLst/>
          </a:prstGeom>
          <a:noFill/>
          <a:ln>
            <a:noFill/>
          </a:ln>
        </p:spPr>
      </p:pic>
      <p:pic>
        <p:nvPicPr>
          <p:cNvPr id="196" name="Google Shape;196;p26"/>
          <p:cNvPicPr preferRelativeResize="0"/>
          <p:nvPr/>
        </p:nvPicPr>
        <p:blipFill rotWithShape="1">
          <a:blip r:embed="rId3">
            <a:alphaModFix/>
          </a:blip>
          <a:srcRect/>
          <a:stretch/>
        </p:blipFill>
        <p:spPr>
          <a:xfrm>
            <a:off x="7476818" y="1708146"/>
            <a:ext cx="3265071" cy="3265071"/>
          </a:xfrm>
          <a:prstGeom prst="rect">
            <a:avLst/>
          </a:prstGeom>
          <a:solidFill>
            <a:srgbClr val="203864"/>
          </a:solidFill>
          <a:ln>
            <a:noFill/>
          </a:ln>
        </p:spPr>
      </p:pic>
      <p:sp>
        <p:nvSpPr>
          <p:cNvPr id="197" name="Google Shape;197;p26"/>
          <p:cNvSpPr txBox="1"/>
          <p:nvPr/>
        </p:nvSpPr>
        <p:spPr>
          <a:xfrm>
            <a:off x="340474" y="2922021"/>
            <a:ext cx="5034783"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C01E24"/>
              </a:buClr>
              <a:buSzPts val="2800"/>
              <a:buFont typeface="Calibri"/>
              <a:buNone/>
            </a:pPr>
            <a:r>
              <a:rPr lang="en-US" sz="2800" b="0" i="0" u="none" strike="noStrike" cap="none">
                <a:solidFill>
                  <a:srgbClr val="C01E24"/>
                </a:solidFill>
                <a:latin typeface="Calibri"/>
                <a:ea typeface="Calibri"/>
                <a:cs typeface="Calibri"/>
                <a:sym typeface="Calibri"/>
              </a:rPr>
              <a:t>Félicitations !</a:t>
            </a:r>
            <a:br>
              <a:rPr lang="en-US" sz="2800" b="0" i="0" u="none" strike="noStrike" cap="none">
                <a:solidFill>
                  <a:srgbClr val="C01E24"/>
                </a:solidFill>
                <a:latin typeface="Calibri"/>
                <a:ea typeface="Calibri"/>
                <a:cs typeface="Calibri"/>
                <a:sym typeface="Calibri"/>
              </a:rPr>
            </a:br>
            <a:r>
              <a:rPr lang="en-US" sz="2800" b="0" i="0" u="none" strike="noStrike" cap="none">
                <a:solidFill>
                  <a:srgbClr val="C01E24"/>
                </a:solidFill>
                <a:latin typeface="Calibri"/>
                <a:ea typeface="Calibri"/>
                <a:cs typeface="Calibri"/>
                <a:sym typeface="Calibri"/>
              </a:rPr>
              <a:t>Vous avez terminé ce module !</a:t>
            </a:r>
            <a:endParaRPr sz="1400" b="0" i="0" u="none" strike="noStrike" cap="none">
              <a:solidFill>
                <a:srgbClr val="000000"/>
              </a:solidFill>
              <a:latin typeface="Arial"/>
              <a:ea typeface="Arial"/>
              <a:cs typeface="Arial"/>
              <a:sym typeface="Arial"/>
            </a:endParaRPr>
          </a:p>
        </p:txBody>
      </p:sp>
      <p:pic>
        <p:nvPicPr>
          <p:cNvPr id="199" name="Google Shape;199;p26" descr="Εικόνα που περιέχει κείμενο, γραμματοσειρά, λογότυπο, γραφικά&#10;&#10;Περιγραφή που δημιουργήθηκε αυτόματα"/>
          <p:cNvPicPr preferRelativeResize="0"/>
          <p:nvPr/>
        </p:nvPicPr>
        <p:blipFill rotWithShape="1">
          <a:blip r:embed="rId4">
            <a:alphaModFix/>
          </a:blip>
          <a:srcRect/>
          <a:stretch/>
        </p:blipFill>
        <p:spPr>
          <a:xfrm>
            <a:off x="197847" y="934357"/>
            <a:ext cx="5598661" cy="1438154"/>
          </a:xfrm>
          <a:prstGeom prst="rect">
            <a:avLst/>
          </a:prstGeom>
          <a:noFill/>
          <a:ln>
            <a:noFill/>
          </a:ln>
        </p:spPr>
      </p:pic>
      <p:sp>
        <p:nvSpPr>
          <p:cNvPr id="12" name="Google Shape;197;p9"/>
          <p:cNvSpPr/>
          <p:nvPr/>
        </p:nvSpPr>
        <p:spPr>
          <a:xfrm>
            <a:off x="3987250" y="6328066"/>
            <a:ext cx="8293082" cy="632422"/>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None/>
            </a:pPr>
            <a:r>
              <a:rPr lang="en-US" sz="1000" b="0" i="0">
                <a:solidFill>
                  <a:srgbClr val="DDEAF6"/>
                </a:solidFill>
                <a:latin typeface="Arial"/>
                <a:ea typeface="Arial"/>
                <a:cs typeface="Arial"/>
                <a:sym typeface="Arial"/>
              </a:rPr>
              <a:t>Financé par l'Union européenne. Les points de vue et opinions exprimés n'engagent que leurs auteurs et ne reflètent pas nécessairement ceux de l'Union européenne ou de l'Agence exécutive européenne pour l'éducation et la culture (EACEA). Ni l'Union européenne ni l'EACEA ne peuvent en être tenues pour responsables.</a:t>
            </a:r>
            <a:endParaRPr sz="1000">
              <a:solidFill>
                <a:srgbClr val="DDEAF6"/>
              </a:solidFill>
              <a:latin typeface="Arial"/>
              <a:ea typeface="Arial"/>
              <a:cs typeface="Arial"/>
              <a:sym typeface="Arial"/>
            </a:endParaRPr>
          </a:p>
        </p:txBody>
      </p:sp>
      <p:pic>
        <p:nvPicPr>
          <p:cNvPr id="13" name="Εικόνα 1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03" y="6431622"/>
            <a:ext cx="1976305" cy="444391"/>
          </a:xfrm>
          <a:prstGeom prst="rect">
            <a:avLst/>
          </a:prstGeom>
        </p:spPr>
      </p:pic>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COURSE_TITLE" val="ETA 1.4 Session de clôture"/>
  <p:tag name="ISPRING_PLAYERS_CUSTOMIZATION_2" val="UEsDBBQAAgAIAKl+UE82YVgCRwMAAOEJAAAUAAAAdW5pdmVyc2FsL3BsYXllci54bWytVl1P2zAUfS4S/yHyO3FLxwYoATEktIcxIXVse6vc5DbxmtiZ7RC6X78b5zukbEir1Cq5vuf4fhxf17t+ThPnCZTmUvhk4c6JAyKQIReRTx6/3p2ck+ur4yMvS9gelMNDn+SClwCWECcEHSieGQQ/MBP7pGdwkZk4meJScbP3yXKO3O1Oyzk5Ppqhi9A+iY3JLiktisLlGhEi0jLJSxLtBjKlmQINwoCiVRjEabCX5u9o/KZSULPPQPeQmXn7xjVJy/Gs+YCkWLpSRfR0Pl/QH/efV0EMKTvhQhsmAiAOVnJmS7lhwe5ehnkCurTNvCrIFRhTBmFtM89c8sW5cLQKfFI5rFPQmkWg3UREhLZ+DWdDUGEa65qJcC3YE49Ymdta1162RR2JjqUyQW5q9A72G8lUuG7tPX+PTkTsbROm45pPD3Kx/DteJ2P91uX7ZCw2o3yTcB3jUh/SWaeToMNdvdTW2Mr2sZHtXclEHAW/cq4gtK/f2hMwX5Bqw1bmNk5XFwEu4NMdC4xU+1uEoXRr2bitUtxKKa4FtRxuu/uqoyBNtltgJlfQlGrmPfEQ5BemlO3XlVE5eHRkrLF0CPZolXLdpK4hXmzS5OwfelP6jVrzU7/WGQv4H435hERtTbgI4fmOo4+BFGtqAItd2lyTJW65ZxeTzjdp7zANTN1JwKZgIo5hKgI8+yEzjHZ2eggKiml0CXI1wvYWDoJjHsUJfs0kw3j1IE3K1G6SobdwEJzIYDcBbc0HgRslC8xQ51mGA+Bl8V6utx2h45aMdNmK0aMT49ALcm1kyn9bpQ/mpLm0kn7l9B4fOYc+Degm4y3kw/w1xGgSDOJq5sL2NQKcC08citWA56S2uhkO8YlZXz6NBnxpeihnTDOdS8M6qyzjOQ4mzyqv5hzn2cgnhC3LE3PbT2h4eVjoKOHpe2OK6zueVVms+G9wCh6Wfw0WSyy1E0Opd5+8P1/2GFCLOBkH21vToR23UjR1cF1q36pf247mhqq1UsnskKS8uhcVppoHH1GOkZK5CEcCsA2r6XWC8/hGAXMS2GJGi1M8HjLzyTt8qHO+OLvoUv6wuGiwNq6HauMqljdcR3XAnfxofZDaRLx6ruHjH1BLAwQUAAIACAA3liZZtTf0qBwFAADhEwAAHQAAAHVuaXZlcnNhbC9jb21tb25fbWVzc2FnZXMubG5nrVj/bts2EP6/QN+BEFBgA7q0HdBgGBIXtMTEQmTJleik2TAIjMTYRCjR1Q8n3l97mj3YnmRHSnbttoGkpIANmJLvuyP5fXdHnnx4yCRa86IUKj+13h29tRDPE5WKfHFqzenZL79ZqKxYnjKpcn5q5cpCH0YvX5xIli9qtuDw++ULhE4yXpYwLEd69GWMRHpqzcbxGNsXMQ1iPJvF4zmlgR97eEw8azRmyd3Jm/bvj1jbwXSG/evYC86DeOyeWyNbZSuWb5CnFuqnX4+PH969P/55EEw0xZ53CIQM0vu3PYB8GgZeDGjEi33yiVqjYTbBnHquT6xR+2OY9Swklz08zsOQ+DSOPNchsRvFfkDNGniEEscaXasaLdmao0qhteD3qFpy2P1KFByVUqTmRaLgQV7zLmdOMMWuH4ckoqFrUzfwrVGkimLz2sCyulqqAtyVKBUlu5E8NT6BZ+b9quAluGYV8BDBp1oK+KfKmMiPul1f+V6AHUOuKYkifA4LS3eTAqQD+HtRLeFdytVrcHGfS8VSdFtwAAwixFYrKZLmnyJaFTrCmWSbzihCfOX650DywIti4jvbJ9aI5ClyCqYnOxAlxBEJAaBgJS+eYBsbjhtzhKUchjBxzycefKkOYSIWSwnfamgcMwJMmPG8ywqYSkLgdxRdBaGjFw1cIYZWrCzvVZEesHR/P7uAXd8OQAg23QOnGmMLDPwQkPOKgidVNxhEiQ2/W13BVIGAMTVJQEsqq8sKZJOtJK+4iVboqbDEUOqG3yrQl+Rs3XAfvBuxddLcw3PfnsRjukudHqvzZNnTDsT5XX3sq6EGmuxzvjOmFi0eB58gu1gjPxhiEVxA/rsYYnFNIlhkEnXZ+PjSPcdmlyDvbZPSNuklTOcYuUEsScBOs2ktVF3CE70kkJrMjpRHw9xE5OMcWOxi75Hc2qACHcxoIdYc4ihSXnQ6goRvE0eL6uPc/SM+w65HnO9Qj21QrirE0jXLEw5kS5je0w28S0Vq3mnaG/+fa/E3YlWb6l+1VcJ3yKdXQ+M5KCyPKIJVFc9WVZdrvWBt+E+JQkv80RD6TP1p/iOb+Dh0gx+zM6XIatlUoGfvzy6yoXvUGcQzV6r/bv3oSKKm1BBoWHRxhB5D9reaaLdjN9AVMeX97Vz/DGxmTd2Cwubmt6q/tR+0AL5CT8WIJrDGJvIIWp0MqlB/20uY9UH4l7pg9Le/IuPIpVB1rvhNKapOz0bPveurkfPTC+tez3pQbKhLPQjZB8BF2w+WSIoM4k97YM6nZLsCTYk4mMmVqmVq5C/FnSkTsLZ1xr/thm8LlZmnkpVb+jdl6sNzomgmFzZOZwP6qZ2Ce+/PnoCfvksRwSG0MTb2bd372FrtsqcRyEcvhUejbesEOspYlSyhHN+qOk97AjXHL4ecYQBr59zT9KsAmqeoffr7IBDdy0H6JDuwP31V8fKvwSB6AjuMqDny8YeqE4ji8WEAZtDHqj3ubu06TVyg7w85U7KmqmUqg0dH3X5BHe1uY0qxPZmCgCKjF1UX0DUOQdjyxQ7mIZzJWunZAAQdABWV5Ig8MC2YIahTHF5AajWnLGs0ZcUd5GWqlBwUm9k5rYdq2Jy+XGDUlRT5oMifVxX1hKk7i7HjmJscWEk4sN81TUAKJ8akvdKRatEbzJ5gH9L+V3g8FdVQwJCQ3W2NvpUwNwCeYvpK7b9//u2yN5V2m1QhbzXjL1lr/W3h3Y1Kcxl38mbvbu5/UEsDBBQAAgAIADeWJlkVHmAbowAAAH8BAAAuAAAAdW5pdmVyc2FsL3BsYXliYWNrX2FuZF9uYXZpZ2F0aW9uX3NldHRpbmdzLnhtbHWQQQqDMBBF957CGwhdh0DXpUWoFxhxlECSCZlR8PZNRG1p02Xe+z/DjGIUMX5iXdW1glnoKRBFS5xRNe93tgwLXr1xIIZ8woK850omNyxRaCMyetmUHsFyyv/wY3hrYT0/4iNeMOVCZxzqS6mwmVzysJhpY90aUI8R04AvmHPoobd4w7UniMPjDOwb/9W5mzabHd5pQB0iuSCq+UBVutdx9BdQSwMEFAACAAgAN5YmWXRJNR88BAAADBUAACcAAAB1bml2ZXJzYWwvZmxhc2hfcHVibGlzaGluZ19zZXR0aW5ncy54bWztWN1y2jgUvucpNN7pZTFpkk3KGDJZMBOmBFLs7jbT6WSELbA2suRaMpRe9Wn6YH2SPbLAgUBakw3T7WwvMsRH53zn6Ds/0sg5+xgzNCWppII3rINqzUKEByKkfNKw3vid56cWkgrzEDPBScPiwkJnzYqTZCNGZeQRpUBVIoDhsp6ohhUpldRtezabValMUr0qWKYAX1YDEdtJSiThiqR2wvAcftQ8IdJaIJQAgL9Y8IVZs1JByDFIlyLMGEE0hMg51ZvCrMOwjCzbqI1wcDtJRcbDlmAiRelk1LB+a7ntg/bhUsdAtWlMuOZENkGoxaqOw5DqKDDz6CeCIkInEYR7cmShGQ1V1LAOay80DKjbmzA5uNk71jAtASRwtcCPicIhVth8GoeKfFRyKTCicM5xTAMfVpAmoGG1/Ruv1227N/2B73o3F/5lz8Swg5HvvvV3MPK7fs/dRb8s/MX1lTvsdfuvbvzBoOd3r+6sgNE1Qhx7nTEHmBVZGpCCMEdFWTzimDIo0ns0SqKgzBlOJ8QXHQpZHGMmiYX+TsjkdYYZVXPohhp0wy0hyblMSKCGOm0NS6UZse7gDCAEBrksauL4ZVETJ6drW7eN97ttbY3SwUrhIILiAVkemmOvipZqVPcRDhSdQmWSe5scZ4x5WZKIVDV10LnvVWERwwMwzljwNeb0NxoJFhZ8kXhEwj6OyUrLebeUd0DzwEJjyDEDJgcJ4cjDHNqcKmA3KABkNpKKqry9Owvt85RihgAP5hBBl94G20GEU7mW1CKxureC5ru+UES+N2wb0YOqHqPgRZdWKf2/RMZCNBcZYvQW7ASCysti+C8iaLW/0TgVcS6FEaSQzN1MKZmR8KyMo2twEWdgCfMuYUQZDx8y+gmNyFikgEvwFKYjyKk0+NWdgBMs5R0oXsb4zHRtt9923z7TG8ThFPNgR3AoVxInai/4eI64UEs7oCPAmSR5UkIa5mtl9lZ9fBqKjoE8P1E21vAljTOGnxK+IGQFeo8p34+XXRL/3QhKu43wNG903bw5NLQ4hZQYTFgIYNpRvpiwJQADzJHgbI5wAAeW1GNjSkUmQWIGhIGWj4/Q2EOZ5l8TmMzgMQ1JWgqydvDi8Oj495PTl/Wq/fXzl+ffNFoc5VcMa3fmLG89eFcoZ3XvxvAdo2/cGzZsOyKNdaGGG06334VKmHf7vjs8b/ndP7v+9RaAnL3NM8ux9Xm6/XjNLxn/1dPVc8+HrQs0dL03Pd+rl6movoDmVUEENTnW9+9SNjofpTqgnFp/UEZr8KqM1tCc+Vcr532pEGCGT8xMginOaEyhkn6KjizVHI9q5p+jIf/1fdd09H4a8lHV8f8YhL9o/zHlvtcD6MmIX2fOcy+7fwx67V8T40cxaL6KJ561Nx3H3vp6pldiymkMtOpLb/Hk1jw+qjn29qVKBdDWXzCblX8AUEsDBBQAAgAIADeWJlk3i4dqewMAAKwMAAAhAAAAdW5pdmVyc2FsL2ZsYXNoX3NraW5fc2V0dGluZ3MueG1slVdtb9s2EP6eX2F4wLB+iVcnnRtMEeDYHlA0a4MlyHfaOttEKFIgT07973cUKYm0pcqNECC8ex7yXh4ekcS8cTk6gDZcyfvxdJxejUbJptQaJL5AXgiGMJIsh/vxE5MIgpvRH78L/Dv9MJ44sBJKPwMilztjLbVtxLP78bpEVPJ6o4gr8VoqnTMxTn/7p/pJJhVyiKUowEs5W7aB9phP088Py4so/ozbh9lycddH2Ki8YPL4qHbqes02bzutSpnZ0G7s10fbHwvQgsu3wYiovPgFIY9iWn1cTVfTyyiFBmPAhnS3nE/nfw2yBFuDaLKf3X6+nV/IaY/6eWNOaAduOFa02XR2M7vtoxVsB3GRF6vlx+VNP17S7nFXfhqXIyD8wMHM6RocQf/S5qooi1/RSKHVzhb0hDOz3yBHKJbR9SPC8s5+gwSbkD1oUJBG8IzaoHTmpPin/frAfbX0f4ZDIrF3WyvxZJtwMj2sQtYCUtQlJJN65Xxmr96/l0iXCdItE4YAoakFPVGGT6w0Eaw1tsD/4J3LLER5Swt5VaLMYeEiDpGxoyUsFg/VaAmxjS2IUcPBG12uJ8YW+Y0qe4YMjC3y2TbsuxTHM/ipx3FqSTww38+gAT76qAPkBslomfmt61XttUc92ptugrO9ocbkKoO0ktYLz8F2LplUNhfT5CyoRLID3zGkV+pfi1sfq2xMMjlxeLV1aytBjgK6JLdRpTYUDLlf4+Q7PI7iHg8zx0fYYo2OjW1X7IsRiqFaXw0Wuz6kKZxbj5AelPtxzvQb6BelhBmPPI8uIRXdPc3nDDuy6UEF/UVuVcCpzu4jSYVgLgUrdxEvhTNEttnnFFNfCk1NXWu7O5j4Y7taK8t8DXpFiuBQSzK2Odye7/aCfvGVwztkMaHH6Zi4p+0k443iA4OXADC92df3wS2cJy8FcgEHEN4bGKqE+zJLDOm/K18rr1iUgeUiRfop1ColGqGRo4PwSnF1M5xneMYjW5sqs2im1CO+HSrR0K8HpRVreLozeClFO5O/q4TUrKierET1jEyjP7ld++TZAeaS59UMIgc2ounyOI5QqvBlqZx1wGf2NgT7dDWbNRl2ePoodtKm0y5K5Tkdsy90P9OtBghHbGW8Ch6Br3BcK6azbw0kehU63I5NOdLDWU1smvV5gckkMLnmNG2gv+m/lPR/UEsDBBQAAgAIADeWJlmmr1YjNgQAAJYUAAAmAAAAdW5pdmVyc2FsL2h0bWxfcHVibGlzaGluZ19zZXR0aW5ncy54bWztWN1u2kgUvucpRl71sjhp2k2KDFEWjIJKgGJ3t9FqFY3tAc9mPOP1jKH0ap+mD7ZPsmc84EAgqYlCV5H2IiI+Puc7Z77zN7Jz/iVhaEYySQVvWsf1IwsRHoqI8mnT+uR3X59ZSCrMI8wEJ02LCwudt2pOmgeMytgjSoGqRADDZSNVTStWKm3Y9nw+r1OZZvqtYLkCfFkPRWKnGZGEK5LZKcML+FGLlEhriVABAP4SwZdmrVoNIccgXYkoZwTRCCLnVB8Ks0uVMMs2WgEOb6eZyHnUFkxkKJsGTeuntts57pysdAxShyaEa0pkC4RarBo4iqgOAjOPfiUoJnQaQ7Snby00p5GKm9bJ0RsNA+r2NkwBbo6ONUxbAAdcLfETonCEFTaPxqEiX5RcCYwoWnCc0NCHN0ifv2l1/Buv3+u4N4Oh73o3l/5V38Swh5Hvfvb3MPJ7ft/dR78q/OX1yB33e4MPN/5w2Pd7ozsrYHSDEMfeZMwBZkWehaQkzFFxngQcUwY1eo9GSRRUOcPZlPiiSyGLE8wksdCfKZl+zDGjagHNcATNcEtIeiFTEqqxTlvTUllOrDs4AwiBQS7Lmnj3vqyJ07ONo9vG+92xdkbpYKVwGEPxgKwIzbHXRSs1qtsIh4rOoDLJvUNOcsa8PE1Fplo66ML3urCM4QEYZyL4BnP6GQWCRSVfJAlINMAJ5G/U5RaaQFIZUDdMCUce5tDWVAGdYWkh80Aqqop27i61LzKKGYKWhblD0JW3RW8Y40xuZLHMpG6msPX7QCgi/zD0GtGDqh6j4EXXUiX930TOIrQQOWL0FuwEglLLE/gvJmi9odEkE0khZVgqJAs3M0rmJDqv4ugaXCQ5WMJ8SxlRxsNfOf2KAjIRGeASPINpCHIqDX59L+AUS3kHilcxvjJt2ht03M+v9AFxNMM83BMc6pMkqToIPl4gLtTKDugIcS5JkZSIRsW7KmerPz0NZYtAnp8pGxv4kiY5w88JXxKyBn3AlB/Gyz6J/24Eld3GeFY0um7eAhpanEJKDCa8CGEQUr4cqRUAQ8yR4GyBcAgbSuqxMaMilyAxA8JAy6dHaOyhTIunKVx+wGMWkawS5NHxm5O3734+PXvfqNv//P3t9aNGy909Yli7M8u7/eDloJrVvSvCd4weuShs2XZFluhCjbac7r78VDDvDXx3fNH2e7/2/OsdAAV72zvLsfUC3b1Pi1vFvXUa/Hf71HMvxu1LNHa9T33fa1SpoYGAdlVhDFU40VfsSjY6A5VqvpraYFhFa/ihitbYbPnR2oavFAJM7amZQjC3GU0o1M6L6MFK7fCk9n0ZLbjzSksf7UHTtYdpwSfVwwsedv8z/aNqWu5aLMgjCdVGP2jDPBvpm6x57lXvl2G/c1D6aDX+XkTNPi995qn8RrPxUcaxd37+qoF881tiq/YvUEsDBBQAAgAIADeWJlkmD37osAEAAG8GAAAfAAAAdW5pdmVyc2FsL2h0bWxfc2tpbl9zZXR0aW5ncy5qc42UwU/CMBTG7/wVZF4NkYEOvIHDxMSDidyMh248xkLX17QFRcP/7joUuu4NWS/0y4/v9b2t33enWz5BGnTvu9/V72r/Ut9XGljNqA1c13XeohdWDzTPFzDPC+C5gMBDthZZMq7hqO9PCOUciMo12b1aX+0YBng0c0RJiYrw1RS4JcAPCvykxK+/f3ecxg5NOaNONsag6KUoDAjTE6gKVjHB1WP1uD16MG5B/YMuWQo109twNI1byZPjcBrFD2OXS7GQTOyeMcNewtJ1pnAjFr/1B3a59GonQZUvfd1WlufaPBko/MKz/iyche2kVKA1/NYdx5NwckfCnCXA3Yai4Wg4OYPWjJsD9ehtrnPzR0dhNIiGLi1ZBo0pPczifjyoY6L0akyzUfzAGfg0bc1IznagLrFCuZEXvECpMLMTaaKRXSTKkS1ykR24eGwXydnDWtu2b6NKjV6CanH8Km7scpnGMGrXDL1rtiKuctGWL1Q2eJohL7f2qj5TucApUVAiEoXl2aCqncb4UWP3b2XfTK1BzRF5GaDdgBnD0lVRBkp5/Hc3GMiTphf35MX7vrP/AVBLAwQUAAIACAA3liZZFQaV5GsAAABvAAAAHAAAAHVuaXZlcnNhbC9sb2NhbF9zZXR0aW5ncy54bWwNyrEKwkAMANC9XxEySB3Uugn2rpujCK0fENogB7mk9ELRv/e2N7x++GaBnbeSTANezx0C62xL0k/A9/Q43RCKky4kphxQDWGITS82k4zsXmOBVejH28S5wvlJuc4XqbOkAu1B/B6PeInNH1BLAwQUAAIACAA4liZZwhuumWgSAAD3TQAAFwAAAHVuaXZlcnNhbC91bml2ZXJzYWwucG5n7Zx7WFNXtsBxbHV81TrO1KKVtNXqtbXGikghkLQWsegoU20FH0nEF9W0oMYkQB6n33QKVq2paMUHIXdERQskWI0B8qpSjUpNqjwigeSoKRwgnESIJJycJGcOIViwnf/m3u+7t4cPPrJ39m/ttddae+21+Q758m8rl04YO3VsWFjYhKT3E1aFhY1qDAt75rM/jsJ7WIbsI/ivEexVSxeHyQwvdeCNZ9LfXfFuWNgF8Thf2rN4e8zO99eyw8Keq+n/GaHPPLclLGzFgaSEdz/MYnRZwFIYebcNQZzV2x8tnqTuOHvlpEP7KHHqoX9+Gh7e5Rg36RP1X8ft2vanT1+SjN2xZ1bsC5EvJtxaWc/9+stzk0pOHe57I2Hkwwja6DUXvmtbf/P8bPE3sxUMcha7kWFXmZpKvqVyLpC0qC+aHBb8+t60JXVk8NVnpo3/C68eFeUqQMwPFsxMyu//7ph2l9+rBFAlGfCbAH/PGbKwo1Ue6JTPjM+GsGchbAyETTjviSsbEdQWhTUiwOsMOJwMbd81MkPEpt9l8wLgzgDp0PyBMfOd+BAzfUe+dh2ETRpTMzU4s8tq95TItYfmJXleG88Kdv0YWZa0o2CQMlbMOk+/WjEqOE1czYnT3CfoeFa++fcDyePLhA62lI/Ul1B7exrXZ2rUSNvJfOrLkkihwR1jS0nHtP9ImxB0ZzacBh+W+n4u9fjqaP66AjKA1P77kS1Nu3tXZCeRDhjCdbHoMD/kkMMbg42sdblRSc7XQmom11bM6tCEIvT+9vDGmZqCEBX3Jr4eT35IfMnW1MNFJWTBg3FkWu9qWm+PBkQ1zscjaY9GkklYn54s190K2aFuQVmS8U46DW0qcPYddGYhRzORo7Vau0pr73FFRA5Y4dGl8ay7o3XsEnO4wfCZ20YL2ORUrYY7Ssk2mbPhPFF7nvahS7Zg2OjIs0LFgy5RFt9erpwnr9r6i9qnJ4pARAIinfp3rOB5973wegYkixpcZGl8WdKqQTep3RVcx17k4RTdf20/R/PV0ARI/+y1JgdfYn/KcKyJLCnaAs3ThZM7ppmcPoNTLehcLc1B9uv69teakqGuIpYBmyxj6Dgy1VMg8HgpsAe5nZUEVoo8PMDTmiJqTWGI7EqRvaeXhrloAKJgoooUk++m1HezNUr567khv/bxGXLSVPtkad8PtUbfj0b1VKNBwlJCoAiFC8SAzyZnUCR2BxPoKuwuvQgwhy3yQJV3m/p05ieQ7BLTd40pQC6Q0AvypmTscbKuOtAp/PWEOn+zTtiv8zRJpPeOWPRYInKnA+7WaJEtmiHCF/S4NQ/oywM7akiBR7VSf5OULgo0NOnIaQOu2Mjgp6LBsI4GXNH52pvez2l9nxeQfFdIAiTgxAIpEj1Upf8NM+sCdl0AQxNxfQ+KnB6Rs5WvhfgMTgSTzjb0PT1FA9PfUKDzoUzQW1/CFD2YrPP11JHQqgKsezaw7G50GuQrYgsMrhhTeiol3dfZBQ7bfQ8LRB2tNSTESCZ5H2EzO0bWx5ik2NUpDKvAdbt2uBndhzGXcYNoNeNuNKDztWHbQ0GXrchTkFASdTcyITsJ9ElUjYP7phy3fS9uQ1Lhb++kXtEEFugCRVLqfbqfbxotV1pz7D1DVHT6X2qkYojRPtI8LVO9C3HSSWqqp8pIL/Kjf8qNCspsC2+sv1HhjqNLUD3RR/T9nvra1+YqSNgNQIR0iP0trSyxv4vsyywwKmOZeiRHxkDzujpbaEd/OaTPJnZUuCfTenVqX4AkcCv034JeOWaqJWG0TGAJhLhYC7ZIQKwT4dl9EUrQFej+SN/gYpbr5VAgPoK5HPuRmZkCBS48OWtzo6KW5Soix/p1eNqoZQb8QLSc8rym+dgRq4aTqCmFwHL0LZhl0XA3xGMNOb4cB1YmlodO4PvCbamri7ekokwASWH4vYxRp3gqd8tN7rQqgy0yR9PLpPoNL3IYFJI0Q4qpME86I9BWyxT1FkHsDCfH3sk2yJVpsFqEZet6AF8nxSTV62FFs4lt71xZVSqH3HyL1SkQ8B2+HMz4MAWATWA2VgoklssM/s1DCpQdj3t901nikXdS7BaZBgjEaYWC6/LItyUUm0Ff4uqucsRRTRadsdyEFKL69LcpxffCxxld4hpzeJ8hlcuXl4KegD/DotP7bXVVboEhW2B1+SIgWx2yLp/SxygpZWOpQ6qjqRopjqoN8hKUospw7ooAHbkUySG7wADb1kNeNmxzlQxMdS+WV2hh8guZRst2sc4IK1CZtgi1O0hSg0JJc4XftcIK7tMeWafaDHefaJ7+MSSTNYvT4kyFLKdc5WQJDX5bs3ijWujoqKTz0EliDy5a5ehGmvlxVKqEZYRaGCrAWQcv3XxZFesRDymbzt/xVnDtcUCiLDIWP7nMpXYHX2msAgSJCr2uBMbFcTzNm1OYRjg+giR1YIV6Wr1YJPhV+N3Ga7PpXNGfbf4oZYRckxPoPhH5tiWxxGXvj50SqLfOJv6bureBCqmx7ECgGzlhjFIaafLpSrGRpaTcMKB0ywpub2+LTr9LxXbswaA4Wm5PSxqPD7t9tISnLeHNyVWwS0z+n/ZEzbfkqN2diJ6Fh9ZiSzWm+slgc7XYLNuc7hgIaVZ4xMmQk6OiY1mjm6vcbr4kAtCtFzON2QI+PD4d14EkZRnQIn16mQrAUCOLx3GQlr84EMjH0vE4lqen1kWnPK3BgrL4ZKKP6CP6fqPPCVWcnZgBekC/pwCz9l6xD00X/fVp3wxadvDm4JO4hEM3nCmikdqt02WHas5fvWkVoWzHusPUzyRsocHTUAXMHVI1U/wP0rH21q+k6Be1mYbl3jZ7IcSWyQ3oR0/OhMAr+OXQ+J+8BlvlaTAEBKDeEc5OUFV0cagR3IgRYJB+smbZvqoFnDmG4ef+WZRo/99ttx/PUyjxW2prnTRwu9YkyyGbgJ7DUrVApBm6N3LkeEVQIPp5KX4Bx+/IOlGDDtECaM9xo6Ctx4waftqDFtZli0vtVmMGs66BlWJhYgqqh+S3AbsRX87QYubIeBbmALE8nsMaKzZWcjlweaRaaFcK0drZ1O7l8lHno61990qZcpmQhuIHpJzjOZEG00O7py9xPn7am9Dil5nphbEmXx3gNpKZFMkV+D2SN1keW9wMI5E3hD8X07o7kUir5Xqlywd762Ckrmqy4wDDI5eKM+Wg1dmoEsLpC1V0Nh9DafZsf0CmcnFAGU3szFPg5STH8QhN/GZoacB0VnATT8s5enP4UcN0Vnp9jgAe/yH2kBkoTXGyc0tdfYu2SCZ1tkziUamWUd9FZkgM7PQjFKcQM/uhQrxMMyN97oDSJMtVuDhWJg+tNtqaez3iTECLUnoceQqXETqwU+mp9sanLHvq4KbwGJJD7eMTU+Qg73pJ5BbJiM7x25SvdC36u0WmsjRwIqSsTCMY+x5eL2RC8Rk2E5Jj+J7Dh0VhlJGmcI2MoXJuYOcq9JBTrgMEImdzFs++qMwSCKdrLg8r/M7gXj5geMSh7dOshFyGP3KmyQzteyKkzEzLdXnpiM4d41Ukm4HlYdb5e5mwQp/BK5e85XAXTwsKxlCwWghD1S5jxwY+6FcsH1qhfbCgTKK6jUsDPCZ+hyDwaVbsjDr/9G0eCSuDd9kSO8Nks2yB9HOt4AV3hq3J5uRgZhVn2nWDZLfHBNKoxWY/qORWkxojdNbWYRGseY6l/AAevzZ9YTWniFZsarjHLaLV1MM29m1YH1Ok9wBLm6sci85KKM0Rzmco+AVi0dd4Ncm3OF6nbMZNlWEq0itHdHV7Yp3CqDKJRy2coPTo/DFy3FN8EMu65TL7LVxI0SzF1KCftl/x9Ox4IH5+d7OSUi0LMC7pjTG2Rn/lnsRq1ORcei5SZimiOdlFNDnIBIAp5ip2V0BjtKGqmwYbauSr67oe9wWUOhoc0ESAHrUJ9uop9wwKD3CwFGSfGXaRwQ5GCecPrelm1Jxw/E+2i69XuGfQekj4PacDVAsGdlh1zgr+U3714yUnSfvQ1r9va9OpruO8iP4cIoCiaszRKcMuMow8BTvdrBQ1K4FrG7nTGleCfgvmbXjExW9RtOdYUFWkWpKxuZA7bAfgV7ClWJ9UHXlQAhmOcafdClzT+VLIJKQ9We3tg5VgYF8aLPAlY000ID2LIv6KtX6Yhj3FLxsruFj3p6l8gQCPIAN4zf1lsu8uRS7Bk8H24mGJjobvRHNVMezLieWVhTdeHqaJh5+qAp5af2yZREeG3d22Cvf1aSQ+pEDTcFjks8FR8LAMcrPCnal1glrXjOlGvafGvJTqnSwX/WDLdvTnXvmLjYYXeVSPmuttzES5vIqvnoLxUmSoKbek1gmJNtH+zbbVmLaC1BL8K+mwgk3DxIs+aM5gsVmUtmKVakj0J8FDUttMxZBccLh+HgEREAEREAEREAEREAEREAEREAEREAEREAEREAEREAEREAEREAEREAEREAEREAEREAEREAEREAEREAEREAH9f4HuYyznQfqZSmXYQUwsv6xMziSrHdwXFt9qXhtXESn5+lUJfeznh17ev+HxoXN7GYuQbN7NiTFtt2PQk9mRPBqp7+Hkbdclb7ZdiWmih60xblpxt/31uQNTpsbvj0oqLq0Izdk7t3HmV7KrmwY0bbiYenhh9dj9A6r+jsC7OJA/8LExRx2dnZ3zzxfNmnpq+Srmkh0Xgv/LEbb++Ql3XjsvH5Syfnbw7S+uDTwerFy5MKHgtHZQaobk473zkoR/eWHgofaW2DvP0/O9g+pVck69Uj2z96PUgYfRfa3iiSY0L1nm9sxjCjuYWGArZzpzPV8C964prBUmvrcnqXNwLQary6L3S/ZPeZCfXq4wNTN416ta0icPVe1tvocEXz1jMLPkFNsGx8Uvc9vz61PSBpZRqPn4+MVvFpxyKVetGarx/a4l+wvLj0yS6L75bkC501NYcN6rZKkW6ak5xCOpx5N2HjdHmRXmqFLa4jH9zM59H3OrhsraV7/pU4+7roz2SZPMEhiw02tLXLeGy32BNUXMzJt46ZACGHBP0p2y3W9sTYAyz5QNWO38NXOhdA2l8YmIi7eWGUX+nZUPA7XYwYPh9MQ9gb1HK51Phq97PP/kjNBY9q1PJko3TJddBrHuBzmA50rto8o7uHTxOQtLBRW7GQl6yaC+h6ewwN23TIl/6GfnzjmxepvXgYLPpVTvwu7Mi8s4iK9taYOjymQ93F65Y+2AD7etLZN4138SdOTyfW1Hjhc5qRGySyDW51I9OlZ1a6+BtFblKXYXJeg/rN0XtP1bggtc5PGKrA2znuh4XnG8/QM09gfKFPJVW9vrM2KBLbAVlf/jpbfI1KN/CbpzU9+m8viFyf69wU9T+j7/VEzrEQddG7vhQSLK39NS2L+mDJln5hvBQLxWcc080RgQjSgJpIQ/UW61FxA9+/OFA+2+mBO2N165OOCC8WvLpgOry/3Z9RFHG1qn/iI+glqFi28bObrf3+KTF3HujsLz31jsDXfEEv3W0HJ29WyCKz+kNGpHfYfrhyx7/5dV3e7uKPtr+B2k+KR9tSBksJWMsiWKL8xzdBeDEVhx+uOVMQr3bbp/9qV5Uu0Y8clSfJpDCj5th/PmHFr4Y84vhl6ylfqHCYPQ8Y5AseXBsuiVyP13L+PIBwq+Q+GZGStbF/LmkhdYtDg03rfjRqZfOm5wVVsvLxodv4OZ93ZP3Trsw/7IMWvczBFN1v3tlatvhRyEboKtraU1TdEkf/y8OrMUdjJJYDAqUlctLPmx8ehylVL6XEqLE3PVATW2xIJJEtoprnwpHH9s8/ljIX8dSi6jx4mElVdv7y73a/xNCfqRg3GVcQZXuPxIaOAFMNVewNK0pz4x3LAdMvdyKotOFbIr74KnbEFXHv3z7TnKVbjua0IKX7i3Ce47uYO5/+Czg0q2LMPtvn5OKBpe3a/IfLPhRHvWv5nC+9HXq4Papd61jCbXrG0dni0OrSuzVGVNotYnPtmE+NKmG94wMfiWcGi3dMWTDf9lXkbriFA+sDQn7xdUbNwC9142SXbN8zQlBHPX+282tona15C+Di6mJEeLVup4yOuFdFm5O7bZXv52AXpgcNoodvye5Ox3grZ/hzyQgnNCKZg1ZXgKhvyo58HL9Px1cPgHofz2fbkLcUE7j81LKncfOBdKmvfXVGu1Vh3fM++lb5fHGs2R/4yf9m0oF4dt/EMoZ4cd+35AcFjYrIrBzxQb8x8dhm3XYZMfzG4Y2xGzE+zvSVqyMkG2eOPf/wVQSwMEFAACAAgAOJYmWeohDhNLAAAAbAAAABsAAAB1bml2ZXJzYWwvdW5pdmVyc2FsLnBuZy54bWyzsa/IzVEoSy0qzszPs1Uy1DNQsrfj5bIpKEoty0wtV6gAigEFIUBJoRLINUJwyzNTSjKAQiYmFgjBjNTM9IwSoKiBhRlcVB9oKABQSwECAAAUAAIACACpflBPNmFYAkcDAADhCQAAFAAAAAAAAAABAAAAAAAAAAAAdW5pdmVyc2FsL3BsYXllci54bWxQSwECAAAUAAIACAA3liZZtTf0qBwFAADhEwAAHQAAAAAAAAABAAAAAAB5AwAAdW5pdmVyc2FsL2NvbW1vbl9tZXNzYWdlcy5sbmdQSwECAAAUAAIACAA3liZZFR5gG6MAAAB/AQAALgAAAAAAAAABAAAAAADQCAAAdW5pdmVyc2FsL3BsYXliYWNrX2FuZF9uYXZpZ2F0aW9uX3NldHRpbmdzLnhtbFBLAQIAABQAAgAIADeWJll0STUfPAQAAAwVAAAnAAAAAAAAAAEAAAAAAL8JAAB1bml2ZXJzYWwvZmxhc2hfcHVibGlzaGluZ19zZXR0aW5ncy54bWxQSwECAAAUAAIACAA3liZZN4uHansDAACsDAAAIQAAAAAAAAABAAAAAABADgAAdW5pdmVyc2FsL2ZsYXNoX3NraW5fc2V0dGluZ3MueG1sUEsBAgAAFAACAAgAN5YmWaavViM2BAAAlhQAACYAAAAAAAAAAQAAAAAA+hEAAHVuaXZlcnNhbC9odG1sX3B1Ymxpc2hpbmdfc2V0dGluZ3MueG1sUEsBAgAAFAACAAgAN5YmWSYPfuiwAQAAbwYAAB8AAAAAAAAAAQAAAAAAdBYAAHVuaXZlcnNhbC9odG1sX3NraW5fc2V0dGluZ3MuanNQSwECAAAUAAIACAA3liZZFQaV5GsAAABvAAAAHAAAAAAAAAABAAAAAABhGAAAdW5pdmVyc2FsL2xvY2FsX3NldHRpbmdzLnhtbFBLAQIAABQAAgAIADiWJlnCG66ZaBIAAPdNAAAXAAAAAAAAAAAAAAAAAAYZAAB1bml2ZXJzYWwvdW5pdmVyc2FsLnBuZ1BLAQIAABQAAgAIADiWJlnqIQ4TSwAAAGwAAAAbAAAAAAAAAAEAAAAAAKMrAAB1bml2ZXJzYWwvdW5pdmVyc2FsLnBuZy54bWxQSwUGAAAAAAoACgAGAwAAJywAAAAA"/>
  <p:tag name="ISPRING_LMS_API_VERSION" val="SCORM 1.2"/>
  <p:tag name="ISPRING_ULTRA_SCORM_COURSE_ID" val="76A485AF-4336-4E9F-9426-30FC177FBA6E"/>
  <p:tag name="ISPRING_CMI5_LAUNCH_METHOD" val="any window"/>
  <p:tag name="ISPRING_SCORM_ENDPOINT" val="&lt;endpoint&gt;&lt;enable&gt;0&lt;/enable&gt;&lt;lrs&gt;http://&lt;/lrs&gt;&lt;auth&gt;0&lt;/auth&gt;&lt;login&gt;&lt;/login&gt;&lt;password&gt;&lt;/password&gt;&lt;key&gt;&lt;/key&gt;&lt;name&gt;&lt;/name&gt;&lt;email&gt;&lt;/email&gt;&lt;/endpoint&gt;&#10;"/>
  <p:tag name="ISPRINGCLOUDFOLDERID" val="1"/>
  <p:tag name="ISPRINGONLINEFOLDERID" val="1"/>
  <p:tag name="ISPRING_OUTPUT_FOLDER" val="[[&quot;\u007F\uFFFD\uFFFD{A396230D-9A3A-426D-B380-67D82CDE4863}&quot;,&quot;C:\\Users\\pantelis\\Documents\\MHAPPS\\French\\Training material for ETA 01_Fr&quot;]]"/>
  <p:tag name="ISPRING_PUBLISH_SETTINGS" val="{&quot;commonSettings&quot;:{&quot;webSettings&quot;:{&quot;useMobileViewer&quot;:&quot;T_FALSE&quot;},&quot;lmsSettings&quot;:{&quot;useMobileViewer&quot;:&quot;T_FALSE&quot;},&quot;cloudSettings&quot;:{&quot;useMobileViewer&quot;:&quot;T_FALSE&quot;},&quot;ispringLmsSettings&quot;:{&quot;useMobileViewer&quot;:&quot;T_FALSE&quot;},&quot;playerId&quot;:&quot;universal&quot;},&quot;advancedSettings&quot;:{&quot;enableTextAllocation&quot;:&quot;T_TRUE&quot;,&quot;viewingFromLocalDrive&quot;:&quot;T_TRUE&quot;,&quot;contentScale&quot;:75,&quot;contentScaleMode&quot;:&quot;FIT_TO_WINDOW&quot;},&quot;accessibilitySettings&quot;:{&quot;enabled&quot;:&quot;T_FALSE&quot;},&quot;compressionSettings&quot;:{&quot;imageSettings&quot;:{&quot;jpegQuality&quot;:70,&quot;optimizeImageForResolution&quot;:&quot;T_FALSE&quot;},&quot;audioQuality&quot;:70,&quot;videoQuality&quot;:65},&quot;protectionSettings&quot;:{&quot;watermarkEnabled&quot;:&quot;T_FALSE&quot;,&quot;watermarkPosition&quot;:&quot;MIDDLE_CENTER&quot;,&quot;openWatermarkUrl&quot;:&quot;T_FALSE&quot;,&quot;openWatermarkWebPageInNewWindow&quot;:&quot;T_FALSE&quot;,&quot;displayAfterEnabled&quot;:&quot;T_FALSE&quot;,&quot;displayUntilEnabled&quot;:&quot;T_FALSE&quot;,&quot;domainRestrictionEnabled&quot;:&quot;T_FALSE&quot;,&quot;enablePassword&quot;:&quot;T_FALSE&quot;},&quot;videoSettings&quot;:{&quot;videoCompressionSettings&quot;:{&quot;audioQuality&quot;:70,&quot;videoQuality&quot;:75},&quot;secondsOnEachSlide&quot;:5,&quot;hostingSettings&quot;:{}},&quot;ispringOnlineSettings&quot;:{&quot;onlineDestinationFolderId&quot;:&quot;1&quot;},&quot;cloudSettings&quot;:{&quot;onlineDestinationFolderId&quot;:&quot;1&quot;},&quot;wordSettings&quot;:{&quot;printCopies&quot;:1}}"/>
  <p:tag name="ISPRING_SCORM_RATE_SLIDES" val="0"/>
  <p:tag name="ISPRING_SCORM_RATE_QUIZZES" val="0"/>
  <p:tag name="ISPRING_SCORM_PASSING_SCORE" val="0.000000"/>
  <p:tag name="ISPRING_CURRENT_PLAYER_ID" val="universal"/>
  <p:tag name="ISPRING_PRESENTATION_TITLE" val="ETA 1.4 Session de clôture"/>
  <p:tag name="ISPRING_FIRST_PUBLISH" val="1"/>
</p:tagLst>
</file>

<file path=ppt/theme/theme1.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38</TotalTime>
  <Words>605</Words>
  <Application>Microsoft Office PowerPoint</Application>
  <PresentationFormat>Ευρεία οθόνη</PresentationFormat>
  <Paragraphs>92</Paragraphs>
  <Slides>9</Slides>
  <Notes>9</Notes>
  <HiddenSlides>0</HiddenSlides>
  <MMClips>0</MMClips>
  <ScaleCrop>false</ScaleCrop>
  <HeadingPairs>
    <vt:vector size="6" baseType="variant">
      <vt:variant>
        <vt:lpstr>Γραμματοσειρές που χρησιμοποιούνται</vt:lpstr>
      </vt:variant>
      <vt:variant>
        <vt:i4>6</vt:i4>
      </vt:variant>
      <vt:variant>
        <vt:lpstr>Θέμα</vt:lpstr>
      </vt:variant>
      <vt:variant>
        <vt:i4>1</vt:i4>
      </vt:variant>
      <vt:variant>
        <vt:lpstr>Τίτλοι διαφανειών</vt:lpstr>
      </vt:variant>
      <vt:variant>
        <vt:i4>9</vt:i4>
      </vt:variant>
    </vt:vector>
  </HeadingPairs>
  <TitlesOfParts>
    <vt:vector size="16" baseType="lpstr">
      <vt:lpstr>Arial</vt:lpstr>
      <vt:lpstr>Impact</vt:lpstr>
      <vt:lpstr>Noto Sans Symbols</vt:lpstr>
      <vt:lpstr>Gill Sans</vt:lpstr>
      <vt:lpstr>Calibri</vt:lpstr>
      <vt:lpstr>Roboto</vt:lpstr>
      <vt:lpstr>Θέμα του Office</vt:lpstr>
      <vt:lpstr>Παρουσίαση του PowerPoint</vt:lpstr>
      <vt:lpstr>Partenaires</vt:lpstr>
      <vt:lpstr>Objectifs</vt:lpstr>
      <vt:lpstr>Compétences</vt:lpstr>
      <vt:lpstr>Mig Health Apps (1)</vt:lpstr>
      <vt:lpstr>Apps santé Mig (2)</vt:lpstr>
      <vt:lpstr>Utilisation d'applications de santé</vt:lpstr>
      <vt:lpstr>Fournir un retour d'information et discuter </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ETA 1.4 Session de clôture</dc:title>
  <dc:creator>pantelis bbalaouras</dc:creator>
  <cp:lastModifiedBy>pantelis</cp:lastModifiedBy>
  <cp:revision>8</cp:revision>
  <dcterms:created xsi:type="dcterms:W3CDTF">2020-06-02T13:31:56Z</dcterms:created>
  <dcterms:modified xsi:type="dcterms:W3CDTF">2024-09-06T15:50:25Z</dcterms:modified>
</cp:coreProperties>
</file>