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5" r:id="rId3"/>
    <p:sldMasterId id="2147483673" r:id="rId4"/>
    <p:sldMasterId id="2147483679" r:id="rId5"/>
    <p:sldMasterId id="2147483687" r:id="rId6"/>
    <p:sldMasterId id="2147483694" r:id="rId7"/>
  </p:sldMasterIdLst>
  <p:notesMasterIdLst>
    <p:notesMasterId r:id="rId52"/>
  </p:notesMasterIdLst>
  <p:sldIdLst>
    <p:sldId id="256" r:id="rId8"/>
    <p:sldId id="29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Lst>
  <p:sldSz cx="12192000" cy="6858000"/>
  <p:notesSz cx="6858000" cy="9144000"/>
  <p:embeddedFontLst>
    <p:embeddedFont>
      <p:font typeface="Calibri Light" panose="020F0302020204030204" pitchFamily="34" charset="0"/>
      <p:regular r:id="rId53"/>
      <p:italic r:id="rId54"/>
    </p:embeddedFont>
    <p:embeddedFont>
      <p:font typeface="Impact" panose="020B0806030902050204" pitchFamily="34" charset="0"/>
      <p:regular r:id="rId55"/>
    </p:embeddedFont>
    <p:embeddedFont>
      <p:font typeface="Gill Sans" panose="020B0604020202020204" charset="0"/>
      <p:regular r:id="rId56"/>
      <p:bold r:id="rId57"/>
    </p:embeddedFont>
    <p:embeddedFont>
      <p:font typeface="Roboto" panose="02000000000000000000" pitchFamily="2" charset="0"/>
      <p:regular r:id="rId58"/>
      <p:bold r:id="rId59"/>
      <p:italic r:id="rId60"/>
      <p:boldItalic r:id="rId61"/>
    </p:embeddedFont>
    <p:embeddedFont>
      <p:font typeface="Calibri" panose="020F0502020204030204" pitchFamily="34" charset="0"/>
      <p:regular r:id="rId62"/>
      <p:bold r:id="rId63"/>
      <p:italic r:id="rId64"/>
      <p:boldItalic r:id="rId65"/>
    </p:embeddedFont>
  </p:embeddedFontLst>
  <p:custDataLst>
    <p:tags r:id="rId6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hnwovsg6Fq3QK2t51ITU7yTMgW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7CC4EC-36A6-448A-B4BD-B7E44B5C7B85}">
  <a:tblStyle styleId="{207CC4EC-36A6-448A-B4BD-B7E44B5C7B8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D1F3F72-9AD2-4C79-8CF6-287BAC75258F}"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11.fntdata"/><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font" Target="fonts/font9.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7.fntdata"/><Relationship Id="rId67" Type="http://customschemas.google.com/relationships/presentationmetadata" Target="meta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5.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bb2862943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2bb2862943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bb2862943f_0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bb2862943f_0_6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2bb2862943f_0_6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432" name="Google Shape;4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bb2862943f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2bb2862943f_0_7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2bb2862943f_0_7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bb2862943f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2bb2862943f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bb2862943f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bb2862943f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2bb2862943f_0_8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g2bb2862943f_0_8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bb2862943f_0_8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2bb2862943f_0_8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g2bb2862943f_0_8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511" name="Google Shape;51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bb2862943f_0_8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bb2862943f_0_8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2bb2862943f_0_8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4246165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547" name="Google Shape;5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bb2862943f_0_8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bb2862943f_0_8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g2bb2862943f_0_8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bb2862943f_0_9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2bb2862943f_0_9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2bb2862943f_0_9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bb2862943f_0_9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2bb2862943f_0_9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g2bb2862943f_0_9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bb2862943f_0_9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2bb2862943f_0_9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g2bb2862943f_0_9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bb2862943f_0_9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g2bb2862943f_0_9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g2bb2862943f_0_9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bb2862943f_0_9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2bb2862943f_0_9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8" name="Google Shape;638;g2bb2862943f_0_9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bb2862943f_0_10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2bb2862943f_0_10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g2bb2862943f_0_10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bb2862943f_0_10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2bb2862943f_0_10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g2bb2862943f_0_10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bb2862943f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bb2862943f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bb2862943f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bb2862943f_0_10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2bb2862943f_0_10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g2bb2862943f_0_10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bb2862943f_0_10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g2bb2862943f_0_10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2bb2862943f_0_10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bb2862943f_0_10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g2bb2862943f_0_10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g2bb2862943f_0_10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bb2862943f_0_1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g2bb2862943f_0_1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g2bb2862943f_0_1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bb2862943f_0_1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g2bb2862943f_0_1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9" name="Google Shape;749;g2bb2862943f_0_1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bb2862943f_0_1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2bb2862943f_0_1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g2bb2862943f_0_1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bb2862943f_0_1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g2bb2862943f_0_1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1" name="Google Shape;781;g2bb2862943f_0_11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bb2862943f_0_1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g2bb2862943f_0_1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9" name="Google Shape;799;g2bb2862943f_0_1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bb2862943f_0_1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g2bb2862943f_0_1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5" name="Google Shape;815;g2bb2862943f_0_1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2bb2862943f_0_1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g2bb2862943f_0_1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g2bb2862943f_0_1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bb2862943f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bb2862943f_0_2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bb2862943f_0_2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bb2862943f_0_1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g2bb2862943f_0_1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g2bb2862943f_0_12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2bb2862943f_0_1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g2bb2862943f_0_1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g2bb2862943f_0_1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6" name="Google Shape;876;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bb2862943f_0_1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2bb2862943f_0_1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9" name="Google Shape;889;g2bb2862943f_0_1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bb2862943f_0_1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g2bb2862943f_0_1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0" name="Google Shape;900;g2bb2862943f_0_13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 dshs.wa.gov/altsa/program-services/nutrition-education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i="1">
                <a:solidFill>
                  <a:srgbClr val="FF0000"/>
                </a:solidFill>
              </a:rPr>
              <a:t>Acquérir des connaissances générales sur la nutrition</a:t>
            </a:r>
            <a:endParaRPr/>
          </a:p>
          <a:p>
            <a:pPr marL="457200" marR="0" lvl="0" indent="-228600" algn="l" rtl="0">
              <a:lnSpc>
                <a:spcPct val="100000"/>
              </a:lnSpc>
              <a:spcBef>
                <a:spcPts val="0"/>
              </a:spcBef>
              <a:spcAft>
                <a:spcPts val="0"/>
              </a:spcAft>
              <a:buClr>
                <a:srgbClr val="000000"/>
              </a:buClr>
              <a:buSzPts val="1400"/>
              <a:buFont typeface="Arial"/>
              <a:buNone/>
            </a:pPr>
            <a:r>
              <a:rPr lang="en-US" i="1">
                <a:solidFill>
                  <a:srgbClr val="FF0000"/>
                </a:solidFill>
              </a:rPr>
              <a:t>Fournir les connaissances et les compétences nécessaires à une réflexion critique sur l'alimentation et la santé afin que l'individu puisse faire des choix alimentaires sains à partir d'une offre alimentaire de plus en plus complexe. ΤΡΟΠΟΠΟΙΗΣΕ ΤΟ </a:t>
            </a:r>
            <a:endParaRPr i="1">
              <a:solidFill>
                <a:srgbClr val="FF0000"/>
              </a:solidFill>
            </a:endParaRPr>
          </a:p>
        </p:txBody>
      </p:sp>
      <p:sp>
        <p:nvSpPr>
          <p:cNvPr id="348" name="Google Shape;3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 dshs.wa.gov/altsa/program-services/nutrition-education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i="1">
                <a:solidFill>
                  <a:srgbClr val="FF0000"/>
                </a:solidFill>
              </a:rPr>
              <a:t>Acquérir des connaissances générales sur la nutrition</a:t>
            </a:r>
            <a:endParaRPr/>
          </a:p>
          <a:p>
            <a:pPr marL="457200" marR="0" lvl="0" indent="-228600" algn="l" rtl="0">
              <a:lnSpc>
                <a:spcPct val="100000"/>
              </a:lnSpc>
              <a:spcBef>
                <a:spcPts val="0"/>
              </a:spcBef>
              <a:spcAft>
                <a:spcPts val="0"/>
              </a:spcAft>
              <a:buClr>
                <a:srgbClr val="000000"/>
              </a:buClr>
              <a:buSzPts val="1400"/>
              <a:buFont typeface="Arial"/>
              <a:buNone/>
            </a:pPr>
            <a:r>
              <a:rPr lang="en-US" i="1">
                <a:solidFill>
                  <a:srgbClr val="FF0000"/>
                </a:solidFill>
              </a:rPr>
              <a:t>Fournir les connaissances et les compétences nécessaires à une réflexion critique sur l'alimentation et la santé afin que l'individu puisse faire des choix alimentaires sains à partir d'une offre alimentaire de plus en plus complexe. ΤΡΟΠΟΠΟΙΗΣΕ ΤΟ </a:t>
            </a:r>
            <a:endParaRPr i="1">
              <a:solidFill>
                <a:srgbClr val="FF0000"/>
              </a:solidFill>
            </a:endParaRPr>
          </a:p>
        </p:txBody>
      </p:sp>
      <p:sp>
        <p:nvSpPr>
          <p:cNvPr id="361" name="Google Shape;36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374" name="Google Shape;3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g2bb2862943f_0_9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77"/>
        <p:cNvGrpSpPr/>
        <p:nvPr/>
      </p:nvGrpSpPr>
      <p:grpSpPr>
        <a:xfrm>
          <a:off x="0" y="0"/>
          <a:ext cx="0" cy="0"/>
          <a:chOff x="0" y="0"/>
          <a:chExt cx="0" cy="0"/>
        </a:xfrm>
      </p:grpSpPr>
      <p:sp>
        <p:nvSpPr>
          <p:cNvPr id="78" name="Google Shape;78;g2bb2862943f_0_66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2bb2862943f_0_667"/>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g2bb2862943f_0_66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81" name="Google Shape;81;g2bb2862943f_0_667"/>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8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84"/>
        <p:cNvGrpSpPr/>
        <p:nvPr/>
      </p:nvGrpSpPr>
      <p:grpSpPr>
        <a:xfrm>
          <a:off x="0" y="0"/>
          <a:ext cx="0" cy="0"/>
          <a:chOff x="0" y="0"/>
          <a:chExt cx="0" cy="0"/>
        </a:xfrm>
      </p:grpSpPr>
      <p:sp>
        <p:nvSpPr>
          <p:cNvPr id="85" name="Google Shape;85;g2bb2862943f_0_65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86" name="Google Shape;86;g2bb2862943f_0_653"/>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2bb2862943f_0_653"/>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8" name="Google Shape;88;g2bb2862943f_0_653"/>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89" name="Google Shape;89;g2bb2862943f_0_65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1"/>
        <p:cNvGrpSpPr/>
        <p:nvPr/>
      </p:nvGrpSpPr>
      <p:grpSpPr>
        <a:xfrm>
          <a:off x="0" y="0"/>
          <a:ext cx="0" cy="0"/>
          <a:chOff x="0" y="0"/>
          <a:chExt cx="0" cy="0"/>
        </a:xfrm>
      </p:grpSpPr>
      <p:sp>
        <p:nvSpPr>
          <p:cNvPr id="92" name="Google Shape;92;g2bb2862943f_0_660"/>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2bb2862943f_0_660"/>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g2bb2862943f_0_660"/>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 name="Google Shape;95;g2bb2862943f_0_660"/>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96" name="Google Shape;96;g2bb2862943f_0_66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98"/>
        <p:cNvGrpSpPr/>
        <p:nvPr/>
      </p:nvGrpSpPr>
      <p:grpSpPr>
        <a:xfrm>
          <a:off x="0" y="0"/>
          <a:ext cx="0" cy="0"/>
          <a:chOff x="0" y="0"/>
          <a:chExt cx="0" cy="0"/>
        </a:xfrm>
      </p:grpSpPr>
      <p:sp>
        <p:nvSpPr>
          <p:cNvPr id="99" name="Google Shape;99;g2bb2862943f_0_672"/>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2bb2862943f_0_672"/>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g2bb2862943f_0_672"/>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 name="Google Shape;102;g2bb2862943f_0_67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03" name="Google Shape;103;g2bb2862943f_0_672"/>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04"/>
        <p:cNvGrpSpPr/>
        <p:nvPr/>
      </p:nvGrpSpPr>
      <p:grpSpPr>
        <a:xfrm>
          <a:off x="0" y="0"/>
          <a:ext cx="0" cy="0"/>
          <a:chOff x="0" y="0"/>
          <a:chExt cx="0" cy="0"/>
        </a:xfrm>
      </p:grpSpPr>
      <p:sp>
        <p:nvSpPr>
          <p:cNvPr id="105" name="Google Shape;105;g2bb2862943f_0_678"/>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2bb2862943f_0_678"/>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g2bb2862943f_0_678"/>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14"/>
        <p:cNvGrpSpPr/>
        <p:nvPr/>
      </p:nvGrpSpPr>
      <p:grpSpPr>
        <a:xfrm>
          <a:off x="0" y="0"/>
          <a:ext cx="0" cy="0"/>
          <a:chOff x="0" y="0"/>
          <a:chExt cx="0" cy="0"/>
        </a:xfrm>
      </p:grpSpPr>
      <p:sp>
        <p:nvSpPr>
          <p:cNvPr id="115" name="Google Shape;115;p16"/>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p:txBody>
      </p:sp>
      <p:sp>
        <p:nvSpPr>
          <p:cNvPr id="116" name="Google Shape;116;p1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8" name="Google Shape;118;p16"/>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119" name="Google Shape;119;p1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5" name="Google Shape;125;p1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126" name="Google Shape;126;p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9"/>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1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32" name="Google Shape;132;p19"/>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33"/>
        <p:cNvGrpSpPr/>
        <p:nvPr/>
      </p:nvGrpSpPr>
      <p:grpSpPr>
        <a:xfrm>
          <a:off x="0" y="0"/>
          <a:ext cx="0" cy="0"/>
          <a:chOff x="0" y="0"/>
          <a:chExt cx="0" cy="0"/>
        </a:xfrm>
      </p:grpSpPr>
      <p:pic>
        <p:nvPicPr>
          <p:cNvPr id="134" name="Google Shape;134;p24"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g2bb2862943f_0_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2bb2862943f_0_98"/>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g2bb2862943f_0_98"/>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g2bb2862943f_0_98"/>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g2bb2862943f_0_98"/>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3" name="Google Shape;23;g2bb2862943f_0_9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g2bb2862943f_0_98"/>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25" name="Google Shape;25;g2bb2862943f_0_9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2. Empower</a:t>
            </a:r>
            <a:endParaRPr/>
          </a:p>
        </p:txBody>
      </p:sp>
      <p:sp>
        <p:nvSpPr>
          <p:cNvPr id="138" name="Google Shape;138;p2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3. Participate</a:t>
            </a:r>
            <a:endParaRPr/>
          </a:p>
        </p:txBody>
      </p:sp>
      <p:sp>
        <p:nvSpPr>
          <p:cNvPr id="139" name="Google Shape;139;p2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Impact"/>
                <a:ea typeface="Impact"/>
                <a:cs typeface="Impact"/>
                <a:sym typeface="Impact"/>
              </a:rPr>
              <a:t>1. Prevent</a:t>
            </a:r>
            <a:endParaRPr/>
          </a:p>
        </p:txBody>
      </p:sp>
      <p:pic>
        <p:nvPicPr>
          <p:cNvPr id="140" name="Google Shape;140;p2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141" name="Google Shape;141;p2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142" name="Google Shape;142;p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43" name="Google Shape;143;p2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6"/>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2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8" name="Google Shape;148;p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49" name="Google Shape;149;p26"/>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7"/>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27"/>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160"/>
        <p:cNvGrpSpPr/>
        <p:nvPr/>
      </p:nvGrpSpPr>
      <p:grpSpPr>
        <a:xfrm>
          <a:off x="0" y="0"/>
          <a:ext cx="0" cy="0"/>
          <a:chOff x="0" y="0"/>
          <a:chExt cx="0" cy="0"/>
        </a:xfrm>
      </p:grpSpPr>
      <p:sp>
        <p:nvSpPr>
          <p:cNvPr id="161" name="Google Shape;161;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 name="Google Shape;163;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64" name="Google Shape;164;p36"/>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65"/>
        <p:cNvGrpSpPr/>
        <p:nvPr/>
      </p:nvGrpSpPr>
      <p:grpSpPr>
        <a:xfrm>
          <a:off x="0" y="0"/>
          <a:ext cx="0" cy="0"/>
          <a:chOff x="0" y="0"/>
          <a:chExt cx="0" cy="0"/>
        </a:xfrm>
      </p:grpSpPr>
      <p:pic>
        <p:nvPicPr>
          <p:cNvPr id="166" name="Google Shape;16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67"/>
        <p:cNvGrpSpPr/>
        <p:nvPr/>
      </p:nvGrpSpPr>
      <p:grpSpPr>
        <a:xfrm>
          <a:off x="0" y="0"/>
          <a:ext cx="0" cy="0"/>
          <a:chOff x="0" y="0"/>
          <a:chExt cx="0" cy="0"/>
        </a:xfrm>
      </p:grpSpPr>
      <p:sp>
        <p:nvSpPr>
          <p:cNvPr id="168" name="Google Shape;16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170" name="Google Shape;17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171" name="Google Shape;17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172" name="Google Shape;17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173" name="Google Shape;17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174" name="Google Shape;17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175" name="Google Shape;17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76"/>
        <p:cNvGrpSpPr/>
        <p:nvPr/>
      </p:nvGrpSpPr>
      <p:grpSpPr>
        <a:xfrm>
          <a:off x="0" y="0"/>
          <a:ext cx="0" cy="0"/>
          <a:chOff x="0" y="0"/>
          <a:chExt cx="0" cy="0"/>
        </a:xfrm>
      </p:grpSpPr>
      <p:sp>
        <p:nvSpPr>
          <p:cNvPr id="177" name="Google Shape;177;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0" name="Google Shape;180;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81" name="Google Shape;181;p39"/>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82"/>
        <p:cNvGrpSpPr/>
        <p:nvPr/>
      </p:nvGrpSpPr>
      <p:grpSpPr>
        <a:xfrm>
          <a:off x="0" y="0"/>
          <a:ext cx="0" cy="0"/>
          <a:chOff x="0" y="0"/>
          <a:chExt cx="0" cy="0"/>
        </a:xfrm>
      </p:grpSpPr>
      <p:sp>
        <p:nvSpPr>
          <p:cNvPr id="183" name="Google Shape;183;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0"/>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2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6" name="Google Shape;196;p2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197" name="Google Shape;197;p2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99"/>
        <p:cNvGrpSpPr/>
        <p:nvPr/>
      </p:nvGrpSpPr>
      <p:grpSpPr>
        <a:xfrm>
          <a:off x="0" y="0"/>
          <a:ext cx="0" cy="0"/>
          <a:chOff x="0" y="0"/>
          <a:chExt cx="0" cy="0"/>
        </a:xfrm>
      </p:grpSpPr>
      <p:pic>
        <p:nvPicPr>
          <p:cNvPr id="200" name="Google Shape;200;p28"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g2bb2862943f_0_10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2bb2862943f_0_107"/>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g2bb2862943f_0_10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0" name="Google Shape;30;g2bb2862943f_0_107"/>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01"/>
        <p:cNvGrpSpPr/>
        <p:nvPr/>
      </p:nvGrpSpPr>
      <p:grpSpPr>
        <a:xfrm>
          <a:off x="0" y="0"/>
          <a:ext cx="0" cy="0"/>
          <a:chOff x="0" y="0"/>
          <a:chExt cx="0" cy="0"/>
        </a:xfrm>
      </p:grpSpPr>
      <p:sp>
        <p:nvSpPr>
          <p:cNvPr id="202" name="Google Shape;202;p29"/>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p:txBody>
      </p:sp>
      <p:sp>
        <p:nvSpPr>
          <p:cNvPr id="203" name="Google Shape;203;p2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9"/>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5" name="Google Shape;205;p29"/>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06" name="Google Shape;206;p2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07" name="Google Shape;207;p29"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0"/>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2. Empower</a:t>
            </a:r>
            <a:endParaRPr/>
          </a:p>
        </p:txBody>
      </p:sp>
      <p:sp>
        <p:nvSpPr>
          <p:cNvPr id="211" name="Google Shape;211;p30"/>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3. Participate</a:t>
            </a:r>
            <a:endParaRPr/>
          </a:p>
        </p:txBody>
      </p:sp>
      <p:sp>
        <p:nvSpPr>
          <p:cNvPr id="212" name="Google Shape;212;p30"/>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Impact"/>
                <a:ea typeface="Impact"/>
                <a:cs typeface="Impact"/>
                <a:sym typeface="Impact"/>
              </a:rPr>
              <a:t>1. Prevent</a:t>
            </a:r>
            <a:endParaRPr/>
          </a:p>
        </p:txBody>
      </p:sp>
      <p:pic>
        <p:nvPicPr>
          <p:cNvPr id="213" name="Google Shape;213;p3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14" name="Google Shape;214;p30"/>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15" name="Google Shape;215;p3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216" name="Google Shape;216;p30"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1"/>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0" name="Google Shape;220;p3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21" name="Google Shape;221;p31"/>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2"/>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32"/>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6" name="Google Shape;226;p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27" name="Google Shape;227;p32"/>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41"/>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41"/>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23"/>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1" name="Google Shape;241;p23"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42" name="Google Shape;242;p23"/>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243"/>
        <p:cNvGrpSpPr/>
        <p:nvPr/>
      </p:nvGrpSpPr>
      <p:grpSpPr>
        <a:xfrm>
          <a:off x="0" y="0"/>
          <a:ext cx="0" cy="0"/>
          <a:chOff x="0" y="0"/>
          <a:chExt cx="0" cy="0"/>
        </a:xfrm>
      </p:grpSpPr>
      <p:pic>
        <p:nvPicPr>
          <p:cNvPr id="244" name="Google Shape;244;p42"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245"/>
        <p:cNvGrpSpPr/>
        <p:nvPr/>
      </p:nvGrpSpPr>
      <p:grpSpPr>
        <a:xfrm>
          <a:off x="0" y="0"/>
          <a:ext cx="0" cy="0"/>
          <a:chOff x="0" y="0"/>
          <a:chExt cx="0" cy="0"/>
        </a:xfrm>
      </p:grpSpPr>
      <p:sp>
        <p:nvSpPr>
          <p:cNvPr id="246" name="Google Shape;246;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43"/>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48" name="Google Shape;248;p43"/>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49" name="Google Shape;249;p43"/>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50" name="Google Shape;250;p43"/>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51" name="Google Shape;251;p43"/>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252" name="Google Shape;252;p4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253" name="Google Shape;253;p43"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4"/>
        <p:cNvGrpSpPr/>
        <p:nvPr/>
      </p:nvGrpSpPr>
      <p:grpSpPr>
        <a:xfrm>
          <a:off x="0" y="0"/>
          <a:ext cx="0" cy="0"/>
          <a:chOff x="0" y="0"/>
          <a:chExt cx="0" cy="0"/>
        </a:xfrm>
      </p:grpSpPr>
      <p:sp>
        <p:nvSpPr>
          <p:cNvPr id="255" name="Google Shape;255;p44"/>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p:txBody>
      </p:sp>
      <p:sp>
        <p:nvSpPr>
          <p:cNvPr id="256" name="Google Shape;256;p44"/>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44"/>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8" name="Google Shape;258;p44"/>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59" name="Google Shape;259;p4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60" name="Google Shape;260;p44"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45"/>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45"/>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5" name="Google Shape;265;p4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66" name="Google Shape;266;p45"/>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1"/>
        <p:cNvGrpSpPr/>
        <p:nvPr/>
      </p:nvGrpSpPr>
      <p:grpSpPr>
        <a:xfrm>
          <a:off x="0" y="0"/>
          <a:ext cx="0" cy="0"/>
          <a:chOff x="0" y="0"/>
          <a:chExt cx="0" cy="0"/>
        </a:xfrm>
      </p:grpSpPr>
      <p:sp>
        <p:nvSpPr>
          <p:cNvPr id="32" name="Google Shape;32;g2bb2862943f_0_11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3725"/>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33" name="Google Shape;33;g2bb2862943f_0_11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2bb2862943f_0_11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g2bb2862943f_0_112"/>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36" name="Google Shape;36;g2bb2862943f_0_1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7" name="Google Shape;37;g2bb2862943f_0_112"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267"/>
        <p:cNvGrpSpPr/>
        <p:nvPr/>
      </p:nvGrpSpPr>
      <p:grpSpPr>
        <a:xfrm>
          <a:off x="0" y="0"/>
          <a:ext cx="0" cy="0"/>
          <a:chOff x="0" y="0"/>
          <a:chExt cx="0" cy="0"/>
        </a:xfrm>
      </p:grpSpPr>
      <p:sp>
        <p:nvSpPr>
          <p:cNvPr id="268" name="Google Shape;268;p4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46"/>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46"/>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277"/>
        <p:cNvGrpSpPr/>
        <p:nvPr/>
      </p:nvGrpSpPr>
      <p:grpSpPr>
        <a:xfrm>
          <a:off x="0" y="0"/>
          <a:ext cx="0" cy="0"/>
          <a:chOff x="0" y="0"/>
          <a:chExt cx="0" cy="0"/>
        </a:xfrm>
      </p:grpSpPr>
      <p:pic>
        <p:nvPicPr>
          <p:cNvPr id="278" name="Google Shape;278;g2bb2862943f_0_1332"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g2bb2862943f_0_11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2bb2862943f_0_11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g2bb2862943f_0_119"/>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g2bb2862943f_0_119"/>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43" name="Google Shape;43;g2bb2862943f_0_11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4" name="Google Shape;44;g2bb2862943f_0_119"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g2bb2862943f_0_126"/>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2bb2862943f_0_126"/>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g2bb2862943f_0_126"/>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g2bb2862943f_0_1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g2bb2862943f_0_126"/>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g2bb2862943f_0_132"/>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2bb2862943f_0_132"/>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g2bb2862943f_0_132"/>
          <p:cNvSpPr txBox="1"/>
          <p:nvPr/>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8.1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1"/>
        <p:cNvGrpSpPr/>
        <p:nvPr/>
      </p:nvGrpSpPr>
      <p:grpSpPr>
        <a:xfrm>
          <a:off x="0" y="0"/>
          <a:ext cx="0" cy="0"/>
          <a:chOff x="0" y="0"/>
          <a:chExt cx="0" cy="0"/>
        </a:xfrm>
      </p:grpSpPr>
      <p:sp>
        <p:nvSpPr>
          <p:cNvPr id="62" name="Google Shape;62;g2bb2862943f_0_6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2bb2862943f_0_644"/>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64" name="Google Shape;64;g2bb2862943f_0_644"/>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65" name="Google Shape;65;g2bb2862943f_0_644"/>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66" name="Google Shape;66;g2bb2862943f_0_644"/>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67" name="Google Shape;67;g2bb2862943f_0_644"/>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68" name="Google Shape;68;g2bb2862943f_0_64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Intro Unit">
  <p:cSld name="1_Intro Unit">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2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73" name="Google Shape;73;p1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74" name="Google Shape;74;p1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75" name="Google Shape;75;p1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bb2862943f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2bb2862943f_0_90"/>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bb2862943f_0_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bb2862943f_0_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bb2862943f_0_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2862943f_0_6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g2bb2862943f_0_63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2862943f_0_6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2862943f_0_6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2862943f_0_6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5"/>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2" name="Google Shape;11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3" name="Google Shape;11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8" name="Google Shape;188;p2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0" name="Google Shape;19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1" name="Google Shape;19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4" name="Google Shape;234;p22"/>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 name="Google Shape;235;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7" name="Google Shape;237;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1"/>
        <p:cNvGrpSpPr/>
        <p:nvPr/>
      </p:nvGrpSpPr>
      <p:grpSpPr>
        <a:xfrm>
          <a:off x="0" y="0"/>
          <a:ext cx="0" cy="0"/>
          <a:chOff x="0" y="0"/>
          <a:chExt cx="0" cy="0"/>
        </a:xfrm>
      </p:grpSpPr>
      <p:sp>
        <p:nvSpPr>
          <p:cNvPr id="272" name="Google Shape;272;g2bb2862943f_0_13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g2bb2862943f_0_132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74" name="Google Shape;274;g2bb2862943f_0_13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275" name="Google Shape;275;g2bb2862943f_0_13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276" name="Google Shape;276;g2bb2862943f_0_13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Ahav3V9KV8?si=v6ba3yC7-Gwn-8ra"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www.freepik.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vectors/breastfeeding-mother-and-child-baby-2730855/"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r4OnMxihUg"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97mOI52QqqY?si=lRcyIytEFpctHPIp"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se00vkpziuU?si=NlNFrPjhLLB5-CvA"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hyperlink" Target="http://www.freepik.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apps.apple.com/es/app/mi-beb%C3%A9-diario-del-beb%C3%A9/id1439575933"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play.google.com/store/apps/details?id=com.nighp.babytracker_android&amp;hl=es&amp;gl=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illustrations/center-centered-gears-visor-target-2064908/"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32.jpg"/><Relationship Id="rId4" Type="http://schemas.openxmlformats.org/officeDocument/2006/relationships/hyperlink" Target="https://apps.apple.com/es/app/mi-beb%C3%A9-diario-del-beb%C3%A9/id143957593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hyperlink" Target="https://apps.apple.com/es/app/pediam%C3%A9cum-aep/id1469867687"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hyperlink" Target="https://play.google.com/store/apps/details?id=com.pediamecum.app&amp;hl=en_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lay.google.com/store/apps/details?id=com.pediamecum.app&amp;hl=en_US"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hyperlink" Target="https://apps.apple.com/es/app/pediam%C3%A9cum-aep/id1469867687" TargetMode="Externa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21.jpg"/><Relationship Id="rId18" Type="http://schemas.openxmlformats.org/officeDocument/2006/relationships/hyperlink" Target="http://www.amsed.fr/" TargetMode="External"/><Relationship Id="rId3" Type="http://schemas.openxmlformats.org/officeDocument/2006/relationships/image" Target="../media/image16.jpg"/><Relationship Id="rId21" Type="http://schemas.openxmlformats.org/officeDocument/2006/relationships/image" Target="../media/image25.jpg"/><Relationship Id="rId7" Type="http://schemas.openxmlformats.org/officeDocument/2006/relationships/image" Target="../media/image18.jpg"/><Relationship Id="rId12" Type="http://schemas.openxmlformats.org/officeDocument/2006/relationships/hyperlink" Target="https://www.oxfamitalia.org/" TargetMode="External"/><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20.jpg"/><Relationship Id="rId5" Type="http://schemas.openxmlformats.org/officeDocument/2006/relationships/image" Target="../media/image17.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9.jpg"/><Relationship Id="rId14" Type="http://schemas.openxmlformats.org/officeDocument/2006/relationships/hyperlink" Target="http://www.uv.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s://apps.apple.com/us/app/milk-time-timer-for-nursing/id1092964544"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hyperlink" Target="https://play.google.com/store/apps/details?id=com.mocology.milktime&amp;hl=es&amp;gl=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pps.apple.com/us/app/milk-time-timer-for-nursing/id1092964544"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42.jpg"/><Relationship Id="rId4" Type="http://schemas.openxmlformats.org/officeDocument/2006/relationships/hyperlink" Target="https://play.google.com/store/apps/details?id=com.mocology.milktime&amp;hl=es&amp;gl=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hyperlink" Target="https://apps.apple.com/hn/app/blw-meals-how-to-start-solids/id1540196240"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hyperlink" Target="https://play.google.com/store/apps/details?id=com.n51951dd8177.app&amp;hl=en_U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pps.apple.com/hn/app/blw-meals-how-to-start-solids/id1540196240"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5" Type="http://schemas.openxmlformats.org/officeDocument/2006/relationships/image" Target="../media/image48.jpg"/><Relationship Id="rId4" Type="http://schemas.openxmlformats.org/officeDocument/2006/relationships/hyperlink" Target="https://play.google.com/store/apps/details?id=com.n51951dd8177.app&amp;hl=en_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17.xml"/><Relationship Id="rId5" Type="http://schemas.openxmlformats.org/officeDocument/2006/relationships/slide" Target="slide11.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hyperlink" Target="https://kidshealth.org/en/parents/breast-bottle-feeding.html"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hyperlink" Target="https://www.who.int/news-room/fact-sheets/detail/preterm-birth" TargetMode="External"/><Relationship Id="rId4" Type="http://schemas.openxmlformats.org/officeDocument/2006/relationships/hyperlink" Target="https://doi.org/10.1542/peds.2022-057988"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41.xml"/><Relationship Id="rId5" Type="http://schemas.openxmlformats.org/officeDocument/2006/relationships/image" Target="../media/image5.png"/><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vectors/pregnancy-pregnant-motherhood-23889/"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hyperlink" Target="https://pixabay.com/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bb2862943f_0_68"/>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8 - Session </a:t>
            </a:r>
            <a:r>
              <a:rPr lang="en-US" sz="3400" b="1" i="0" u="none" strike="noStrike" cap="none" dirty="0" err="1">
                <a:solidFill>
                  <a:srgbClr val="C00000"/>
                </a:solidFill>
                <a:latin typeface="Calibri"/>
                <a:ea typeface="Calibri"/>
                <a:cs typeface="Calibri"/>
                <a:sym typeface="Calibri"/>
              </a:rPr>
              <a:t>d'enseignement</a:t>
            </a:r>
            <a:r>
              <a:rPr lang="en-US" sz="3400" b="1" i="0" u="none" strike="noStrike" cap="none" dirty="0">
                <a:solidFill>
                  <a:srgbClr val="C00000"/>
                </a:solidFill>
                <a:latin typeface="Calibri"/>
                <a:ea typeface="Calibri"/>
                <a:cs typeface="Calibri"/>
                <a:sym typeface="Calibri"/>
              </a:rPr>
              <a:t> </a:t>
            </a:r>
            <a:r>
              <a:rPr lang="en-US" sz="2400" b="1" i="0" u="none" strike="noStrike" cap="none" dirty="0">
                <a:solidFill>
                  <a:srgbClr val="C00000"/>
                </a:solidFill>
                <a:latin typeface="Calibri"/>
                <a:ea typeface="Calibri"/>
                <a:cs typeface="Calibri"/>
                <a:sym typeface="Calibri"/>
              </a:rPr>
              <a:t>(8.1)</a:t>
            </a:r>
            <a:r>
              <a:rPr lang="en-US" sz="3400" b="1" i="0" u="none" strike="noStrike" cap="none" dirty="0">
                <a:solidFill>
                  <a:schemeClr val="dk1"/>
                </a:solidFill>
                <a:latin typeface="Calibri"/>
                <a:ea typeface="Calibri"/>
                <a:cs typeface="Calibri"/>
                <a:sym typeface="Calibri"/>
              </a:rPr>
              <a:t/>
            </a:r>
            <a:br>
              <a:rPr lang="en-US" sz="3400" b="1" i="0" u="none" strike="noStrike" cap="none" dirty="0">
                <a:solidFill>
                  <a:schemeClr val="dk1"/>
                </a:solidFill>
                <a:latin typeface="Calibri"/>
                <a:ea typeface="Calibri"/>
                <a:cs typeface="Calibri"/>
                <a:sym typeface="Calibri"/>
              </a:rPr>
            </a:br>
            <a:r>
              <a:rPr lang="en-US" sz="4000" b="1" i="0" u="none" strike="noStrike" cap="none" dirty="0" err="1">
                <a:solidFill>
                  <a:schemeClr val="dk1"/>
                </a:solidFill>
                <a:latin typeface="Calibri"/>
                <a:ea typeface="Calibri"/>
                <a:cs typeface="Calibri"/>
                <a:sym typeface="Calibri"/>
              </a:rPr>
              <a:t>Soins</a:t>
            </a:r>
            <a:r>
              <a:rPr lang="en-US" sz="4000" b="1" i="0" u="none" strike="noStrike" cap="none" dirty="0">
                <a:solidFill>
                  <a:schemeClr val="dk1"/>
                </a:solidFill>
                <a:latin typeface="Calibri"/>
                <a:ea typeface="Calibri"/>
                <a:cs typeface="Calibri"/>
                <a:sym typeface="Calibri"/>
              </a:rPr>
              <a:t> au nouveau-né  </a:t>
            </a:r>
            <a:endParaRPr sz="34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g2bb2862943f_0_68"/>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285" name="Google Shape;285;g2bb2862943f_0_68"/>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286" name="Google Shape;286;g2bb2862943f_0_68"/>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287" name="Google Shape;287;g2bb2862943f_0_68"/>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288" name="Google Shape;288;g2bb2862943f_0_68"/>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289" name="Google Shape;289;g2bb2862943f_0_68"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290" name="Google Shape;290;g2bb2862943f_0_68"/>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291" name="Google Shape;291;g2bb2862943f_0_68"/>
          <p:cNvPicPr preferRelativeResize="0"/>
          <p:nvPr/>
        </p:nvPicPr>
        <p:blipFill rotWithShape="1">
          <a:blip r:embed="rId4">
            <a:alphaModFix/>
          </a:blip>
          <a:srcRect b="59833"/>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292" name="Google Shape;292;g2bb2862943f_0_68"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293" name="Google Shape;293;g2bb2862943f_0_68"/>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294" name="Google Shape;294;g2bb2862943f_0_68"/>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295" name="Google Shape;295;g2bb2862943f_0_68"/>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296" name="Google Shape;296;g2bb2862943f_0_68"/>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297" name="Google Shape;297;g2bb2862943f_0_68"/>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298" name="Google Shape;298;g2bb2862943f_0_68"/>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299" name="Google Shape;299;g2bb2862943f_0_68"/>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300" name="Google Shape;300;g2bb2862943f_0_68"/>
          <p:cNvPicPr preferRelativeResize="0"/>
          <p:nvPr/>
        </p:nvPicPr>
        <p:blipFill rotWithShape="1">
          <a:blip r:embed="rId6">
            <a:alphaModFix/>
          </a:blip>
          <a:srcRect/>
          <a:stretch/>
        </p:blipFill>
        <p:spPr>
          <a:xfrm>
            <a:off x="10748048" y="6336215"/>
            <a:ext cx="1406013" cy="492105"/>
          </a:xfrm>
          <a:prstGeom prst="rect">
            <a:avLst/>
          </a:prstGeom>
          <a:noFill/>
          <a:ln>
            <a:noFill/>
          </a:ln>
        </p:spPr>
      </p:pic>
      <p:sp>
        <p:nvSpPr>
          <p:cNvPr id="301" name="Google Shape;301;g2bb2862943f_0_68"/>
          <p:cNvSpPr/>
          <p:nvPr/>
        </p:nvSpPr>
        <p:spPr>
          <a:xfrm>
            <a:off x="1888851" y="6338016"/>
            <a:ext cx="8829381"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Arial"/>
              <a:ea typeface="Arial"/>
              <a:cs typeface="Arial"/>
              <a:sym typeface="Arial"/>
            </a:endParaRPr>
          </a:p>
        </p:txBody>
      </p:sp>
      <p:pic>
        <p:nvPicPr>
          <p:cNvPr id="302" name="Google Shape;302;g2bb2862943f_0_68"/>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bb2862943f_0_695"/>
          <p:cNvSpPr txBox="1">
            <a:spLocks noGrp="1"/>
          </p:cNvSpPr>
          <p:nvPr>
            <p:ph type="title"/>
          </p:nvPr>
        </p:nvSpPr>
        <p:spPr>
          <a:xfrm>
            <a:off x="566149" y="7476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Caractéristiques du nouveau-né</a:t>
            </a:r>
            <a:endParaRPr/>
          </a:p>
        </p:txBody>
      </p:sp>
      <p:sp>
        <p:nvSpPr>
          <p:cNvPr id="422" name="Google Shape;422;g2bb2862943f_0_695"/>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8.1.1 Introduction : Le nouveau-né</a:t>
            </a:r>
            <a:endParaRPr sz="1800" b="0" i="0" u="none" strike="noStrike" cap="none">
              <a:solidFill>
                <a:schemeClr val="lt1"/>
              </a:solidFill>
              <a:latin typeface="Calibri"/>
              <a:ea typeface="Calibri"/>
              <a:cs typeface="Calibri"/>
              <a:sym typeface="Calibri"/>
            </a:endParaRPr>
          </a:p>
        </p:txBody>
      </p:sp>
      <p:sp>
        <p:nvSpPr>
          <p:cNvPr id="423" name="Google Shape;423;g2bb2862943f_0_695"/>
          <p:cNvSpPr txBox="1">
            <a:spLocks noGrp="1"/>
          </p:cNvSpPr>
          <p:nvPr>
            <p:ph type="body" idx="4294967295"/>
          </p:nvPr>
        </p:nvSpPr>
        <p:spPr>
          <a:xfrm>
            <a:off x="654632" y="1705487"/>
            <a:ext cx="11274600" cy="13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600"/>
              </a:spcBef>
              <a:spcAft>
                <a:spcPts val="0"/>
              </a:spcAft>
              <a:buSzPts val="2000"/>
              <a:buNone/>
            </a:pPr>
            <a:r>
              <a:rPr lang="en-US"/>
              <a:t>La vidéo suivante explique les principales caractéristiques d'un nouveau-né.</a:t>
            </a:r>
            <a:endParaRPr/>
          </a:p>
        </p:txBody>
      </p:sp>
      <p:sp>
        <p:nvSpPr>
          <p:cNvPr id="424" name="Google Shape;424;g2bb2862943f_0_695"/>
          <p:cNvSpPr/>
          <p:nvPr/>
        </p:nvSpPr>
        <p:spPr>
          <a:xfrm>
            <a:off x="1216119" y="2631233"/>
            <a:ext cx="8976600" cy="1473900"/>
          </a:xfrm>
          <a:prstGeom prst="bevel">
            <a:avLst>
              <a:gd name="adj" fmla="val 12500"/>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29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https://youtu.be/MAhav3V9KV8?si=v6ba3yC7-Gwn-8ra</a:t>
            </a:r>
            <a:endParaRPr sz="29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Calibri"/>
              <a:ea typeface="Calibri"/>
              <a:cs typeface="Calibri"/>
              <a:sym typeface="Calibri"/>
            </a:endParaRPr>
          </a:p>
        </p:txBody>
      </p:sp>
      <p:sp>
        <p:nvSpPr>
          <p:cNvPr id="425" name="Google Shape;425;g2bb2862943f_0_695"/>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426" name="Google Shape;426;g2bb2862943f_0_695"/>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427" name="Google Shape;427;g2bb2862943f_0_695"/>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g2bb2862943f_0_695"/>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8"/>
          <p:cNvSpPr txBox="1">
            <a:spLocks noGrp="1"/>
          </p:cNvSpPr>
          <p:nvPr>
            <p:ph type="title"/>
          </p:nvPr>
        </p:nvSpPr>
        <p:spPr>
          <a:xfrm>
            <a:off x="564775" y="8374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2400">
                <a:solidFill>
                  <a:srgbClr val="C01E24"/>
                </a:solidFill>
              </a:rPr>
              <a:t>8.1.2</a:t>
            </a:r>
            <a:r>
              <a:rPr lang="en-US"/>
              <a:t/>
            </a:r>
            <a:br>
              <a:rPr lang="en-US"/>
            </a:br>
            <a:r>
              <a:rPr lang="en-US">
                <a:solidFill>
                  <a:srgbClr val="C01E24"/>
                </a:solidFill>
              </a:rPr>
              <a:t>Allaitement et alimentation</a:t>
            </a:r>
            <a:endParaRPr>
              <a:solidFill>
                <a:srgbClr val="C01E24"/>
              </a:solidFill>
            </a:endParaRPr>
          </a:p>
        </p:txBody>
      </p:sp>
      <p:sp>
        <p:nvSpPr>
          <p:cNvPr id="435" name="Google Shape;435;p8"/>
          <p:cNvSpPr txBox="1">
            <a:spLocks noGrp="1"/>
          </p:cNvSpPr>
          <p:nvPr>
            <p:ph type="body" idx="1"/>
          </p:nvPr>
        </p:nvSpPr>
        <p:spPr>
          <a:xfrm>
            <a:off x="564775" y="19175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436" name="Google Shape;436;p8"/>
          <p:cNvSpPr txBox="1"/>
          <p:nvPr/>
        </p:nvSpPr>
        <p:spPr>
          <a:xfrm>
            <a:off x="680025" y="2607350"/>
            <a:ext cx="6343500" cy="2275500"/>
          </a:xfrm>
          <a:prstGeom prst="rect">
            <a:avLst/>
          </a:prstGeom>
          <a:noFill/>
          <a:ln>
            <a:noFill/>
          </a:ln>
        </p:spPr>
        <p:txBody>
          <a:bodyPr spcFirstLastPara="1" wrap="square" lIns="91425" tIns="45700" rIns="91425" bIns="45700" anchor="t" anchorCtr="0">
            <a:normAutofit fontScale="85000" lnSpcReduction="20000"/>
          </a:bodyPr>
          <a:lstStyle/>
          <a:p>
            <a:pPr marL="577850" marR="0" lvl="0" indent="-457200" algn="just" rtl="0">
              <a:lnSpc>
                <a:spcPct val="120000"/>
              </a:lnSpc>
              <a:spcBef>
                <a:spcPts val="1200"/>
              </a:spcBef>
              <a:spcAft>
                <a:spcPts val="0"/>
              </a:spcAft>
              <a:buClr>
                <a:srgbClr val="C01E24"/>
              </a:buClr>
              <a:buSzPct val="71428"/>
              <a:buFont typeface="Noto Sans Symbols"/>
              <a:buChar char="▪"/>
            </a:pPr>
            <a:r>
              <a:rPr lang="en-US" sz="2800" b="0" i="0" u="none" strike="noStrike" cap="none">
                <a:solidFill>
                  <a:schemeClr val="dk1"/>
                </a:solidFill>
                <a:latin typeface="Calibri"/>
                <a:ea typeface="Calibri"/>
                <a:cs typeface="Calibri"/>
                <a:sym typeface="Calibri"/>
              </a:rPr>
              <a:t>Comprendre ce qu'est l'allaitement et pourquoi il est si important. </a:t>
            </a:r>
            <a:endParaRPr/>
          </a:p>
          <a:p>
            <a:pPr marL="577850" marR="0" lvl="0" indent="-457200" algn="just" rtl="0">
              <a:lnSpc>
                <a:spcPct val="120000"/>
              </a:lnSpc>
              <a:spcBef>
                <a:spcPts val="1200"/>
              </a:spcBef>
              <a:spcAft>
                <a:spcPts val="0"/>
              </a:spcAft>
              <a:buClr>
                <a:srgbClr val="C01E24"/>
              </a:buClr>
              <a:buSzPct val="71428"/>
              <a:buFont typeface="Noto Sans Symbols"/>
              <a:buChar char="▪"/>
            </a:pPr>
            <a:r>
              <a:rPr lang="en-US" sz="2800" b="0" i="0" u="none" strike="noStrike" cap="none">
                <a:solidFill>
                  <a:schemeClr val="dk1"/>
                </a:solidFill>
                <a:latin typeface="Calibri"/>
                <a:ea typeface="Calibri"/>
                <a:cs typeface="Calibri"/>
                <a:sym typeface="Calibri"/>
              </a:rPr>
              <a:t>Connaître les alternatives à l'allaitement et les aliments qui peuvent le compléter à différents âges.</a:t>
            </a:r>
            <a:endParaRPr/>
          </a:p>
        </p:txBody>
      </p:sp>
      <p:pic>
        <p:nvPicPr>
          <p:cNvPr id="437" name="Google Shape;437;p8" descr="Ambition abstract concept"/>
          <p:cNvPicPr preferRelativeResize="0"/>
          <p:nvPr/>
        </p:nvPicPr>
        <p:blipFill rotWithShape="1">
          <a:blip r:embed="rId3">
            <a:alphaModFix/>
          </a:blip>
          <a:srcRect/>
          <a:stretch/>
        </p:blipFill>
        <p:spPr>
          <a:xfrm>
            <a:off x="6674926" y="1118525"/>
            <a:ext cx="5226950" cy="5062925"/>
          </a:xfrm>
          <a:prstGeom prst="rect">
            <a:avLst/>
          </a:prstGeom>
          <a:noFill/>
          <a:ln>
            <a:noFill/>
          </a:ln>
        </p:spPr>
      </p:pic>
      <p:sp>
        <p:nvSpPr>
          <p:cNvPr id="438" name="Google Shape;438;p8"/>
          <p:cNvSpPr txBox="1"/>
          <p:nvPr/>
        </p:nvSpPr>
        <p:spPr>
          <a:xfrm>
            <a:off x="5419175" y="6181455"/>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Conçu par Freepik</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Contenu de la formation</a:t>
            </a:r>
            <a:endParaRPr/>
          </a:p>
        </p:txBody>
      </p:sp>
      <p:sp>
        <p:nvSpPr>
          <p:cNvPr id="444" name="Google Shape;444;p9"/>
          <p:cNvSpPr txBox="1">
            <a:spLocks noGrp="1"/>
          </p:cNvSpPr>
          <p:nvPr>
            <p:ph type="body" idx="1"/>
          </p:nvPr>
        </p:nvSpPr>
        <p:spPr>
          <a:xfrm>
            <a:off x="620925" y="1876301"/>
            <a:ext cx="7684500" cy="24546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a:t>Qu'est-ce que l'allaitement et quels sont ses avantages ?</a:t>
            </a:r>
            <a:endParaRPr/>
          </a:p>
          <a:p>
            <a:pPr marL="228600" lvl="0" indent="-228600" algn="l" rtl="0">
              <a:lnSpc>
                <a:spcPct val="100000"/>
              </a:lnSpc>
              <a:spcBef>
                <a:spcPts val="1200"/>
              </a:spcBef>
              <a:spcAft>
                <a:spcPts val="0"/>
              </a:spcAft>
              <a:buSzPts val="2400"/>
              <a:buChar char="▪"/>
            </a:pPr>
            <a:r>
              <a:rPr lang="en-US"/>
              <a:t>Quelles sont les alternatives à l'allaitement ?</a:t>
            </a:r>
            <a:endParaRPr/>
          </a:p>
          <a:p>
            <a:pPr marL="228600" lvl="0" indent="-228600" algn="l" rtl="0">
              <a:lnSpc>
                <a:spcPct val="100000"/>
              </a:lnSpc>
              <a:spcBef>
                <a:spcPts val="1200"/>
              </a:spcBef>
              <a:spcAft>
                <a:spcPts val="0"/>
              </a:spcAft>
              <a:buSzPts val="2400"/>
              <a:buChar char="▪"/>
            </a:pPr>
            <a:r>
              <a:rPr lang="en-US"/>
              <a:t>Alimentation complémentaire.</a:t>
            </a:r>
            <a:endParaRPr/>
          </a:p>
          <a:p>
            <a:pPr marL="228600" lvl="0" indent="-76200" algn="l" rtl="0">
              <a:lnSpc>
                <a:spcPct val="100000"/>
              </a:lnSpc>
              <a:spcBef>
                <a:spcPts val="1200"/>
              </a:spcBef>
              <a:spcAft>
                <a:spcPts val="0"/>
              </a:spcAft>
              <a:buSzPts val="2400"/>
              <a:buNone/>
            </a:pPr>
            <a:endParaRPr/>
          </a:p>
        </p:txBody>
      </p:sp>
      <p:sp>
        <p:nvSpPr>
          <p:cNvPr id="445" name="Google Shape;445;p9"/>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446" name="Google Shape;446;p9"/>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447" name="Google Shape;447;p9"/>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p9"/>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bb2862943f_0_770"/>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Qu'est-ce que l'allaitement ?</a:t>
            </a:r>
            <a:endParaRPr/>
          </a:p>
        </p:txBody>
      </p:sp>
      <p:sp>
        <p:nvSpPr>
          <p:cNvPr id="455" name="Google Shape;455;g2bb2862943f_0_770"/>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8.1.2 Allaitement et alimentation</a:t>
            </a:r>
            <a:endParaRPr sz="1800" b="0" i="0" u="none" strike="noStrike" cap="none">
              <a:solidFill>
                <a:schemeClr val="lt1"/>
              </a:solidFill>
              <a:latin typeface="Calibri"/>
              <a:ea typeface="Calibri"/>
              <a:cs typeface="Calibri"/>
              <a:sym typeface="Calibri"/>
            </a:endParaRPr>
          </a:p>
        </p:txBody>
      </p:sp>
      <p:sp>
        <p:nvSpPr>
          <p:cNvPr id="456" name="Google Shape;456;g2bb2862943f_0_770"/>
          <p:cNvSpPr txBox="1">
            <a:spLocks noGrp="1"/>
          </p:cNvSpPr>
          <p:nvPr>
            <p:ph type="body" idx="4294967295"/>
          </p:nvPr>
        </p:nvSpPr>
        <p:spPr>
          <a:xfrm>
            <a:off x="321932" y="1677786"/>
            <a:ext cx="9458400" cy="40080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1200"/>
              </a:spcBef>
              <a:spcAft>
                <a:spcPts val="0"/>
              </a:spcAft>
              <a:buSzPts val="2200"/>
              <a:buFont typeface="Noto Sans Symbols"/>
              <a:buChar char="▪"/>
            </a:pPr>
            <a:r>
              <a:rPr lang="en-US"/>
              <a:t>L'allaitement maternel est un processus par lequel la mère nourrit son nouveau-né avec ses seins (cuidateplus, 2016). Ce processus est recommandé pendant au moins les six premiers mois de la vie du bébé (Younger et Noble, 2022). </a:t>
            </a:r>
            <a:endParaRPr/>
          </a:p>
          <a:p>
            <a:pPr marL="342900" lvl="0" indent="-342900" algn="just" rtl="0">
              <a:lnSpc>
                <a:spcPct val="150000"/>
              </a:lnSpc>
              <a:spcBef>
                <a:spcPts val="1200"/>
              </a:spcBef>
              <a:spcAft>
                <a:spcPts val="0"/>
              </a:spcAft>
              <a:buSzPts val="2200"/>
              <a:buFont typeface="Noto Sans Symbols"/>
              <a:buChar char="▪"/>
            </a:pPr>
            <a:r>
              <a:rPr lang="en-US"/>
              <a:t>L'allaitement présente un certain nombre d'</a:t>
            </a:r>
            <a:r>
              <a:rPr lang="en-US" b="1"/>
              <a:t>avantages </a:t>
            </a:r>
            <a:r>
              <a:rPr lang="en-US"/>
              <a:t>pour le nouveau-né et la mère (AAP, 2021).</a:t>
            </a:r>
            <a:endParaRPr/>
          </a:p>
          <a:p>
            <a:pPr marL="0" lvl="0" indent="0" algn="l" rtl="0">
              <a:lnSpc>
                <a:spcPct val="120000"/>
              </a:lnSpc>
              <a:spcBef>
                <a:spcPts val="1200"/>
              </a:spcBef>
              <a:spcAft>
                <a:spcPts val="0"/>
              </a:spcAft>
              <a:buSzPts val="2000"/>
              <a:buNone/>
            </a:pPr>
            <a:endParaRPr/>
          </a:p>
          <a:p>
            <a:pPr marL="0" lvl="0" indent="0" algn="l" rtl="0">
              <a:lnSpc>
                <a:spcPct val="120000"/>
              </a:lnSpc>
              <a:spcBef>
                <a:spcPts val="1200"/>
              </a:spcBef>
              <a:spcAft>
                <a:spcPts val="0"/>
              </a:spcAft>
              <a:buSzPts val="2000"/>
              <a:buNone/>
            </a:pPr>
            <a:endParaRPr/>
          </a:p>
        </p:txBody>
      </p:sp>
      <p:sp>
        <p:nvSpPr>
          <p:cNvPr id="457" name="Google Shape;457;g2bb2862943f_0_770"/>
          <p:cNvSpPr/>
          <p:nvPr/>
        </p:nvSpPr>
        <p:spPr>
          <a:xfrm>
            <a:off x="9780282" y="58905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458" name="Google Shape;458;g2bb2862943f_0_770"/>
          <p:cNvSpPr txBox="1"/>
          <p:nvPr/>
        </p:nvSpPr>
        <p:spPr>
          <a:xfrm>
            <a:off x="385827" y="5099641"/>
            <a:ext cx="88881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Toute question concernant l'allaitement doit être discutée avec votre pédiatre.</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9" name="Google Shape;459;g2bb2862943f_0_770" descr="Free breastfeeding mother and child baby vector"/>
          <p:cNvPicPr preferRelativeResize="0"/>
          <p:nvPr/>
        </p:nvPicPr>
        <p:blipFill rotWithShape="1">
          <a:blip r:embed="rId5">
            <a:alphaModFix/>
          </a:blip>
          <a:srcRect/>
          <a:stretch/>
        </p:blipFill>
        <p:spPr>
          <a:xfrm>
            <a:off x="10018942" y="3166109"/>
            <a:ext cx="1876152" cy="2394381"/>
          </a:xfrm>
          <a:prstGeom prst="rect">
            <a:avLst/>
          </a:prstGeom>
          <a:noFill/>
          <a:ln>
            <a:noFill/>
          </a:ln>
        </p:spPr>
      </p:pic>
      <p:sp>
        <p:nvSpPr>
          <p:cNvPr id="460" name="Google Shape;460;g2bb2862943f_0_770"/>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461" name="Google Shape;461;g2bb2862943f_0_770"/>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462" name="Google Shape;462;g2bb2862943f_0_770"/>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3" name="Google Shape;463;g2bb2862943f_0_770"/>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bb2862943f_0_785"/>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Avantages de l'allaitement maternel</a:t>
            </a:r>
            <a:endParaRPr/>
          </a:p>
        </p:txBody>
      </p:sp>
      <p:sp>
        <p:nvSpPr>
          <p:cNvPr id="470" name="Google Shape;470;g2bb2862943f_0_785"/>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8.1.2 Allaitement et alimentation</a:t>
            </a:r>
            <a:endParaRPr sz="1800" b="0" i="0" u="none" strike="noStrike" cap="none">
              <a:solidFill>
                <a:schemeClr val="lt1"/>
              </a:solidFill>
              <a:latin typeface="Calibri"/>
              <a:ea typeface="Calibri"/>
              <a:cs typeface="Calibri"/>
              <a:sym typeface="Calibri"/>
            </a:endParaRPr>
          </a:p>
        </p:txBody>
      </p:sp>
      <p:sp>
        <p:nvSpPr>
          <p:cNvPr id="471" name="Google Shape;471;g2bb2862943f_0_785"/>
          <p:cNvSpPr/>
          <p:nvPr/>
        </p:nvSpPr>
        <p:spPr>
          <a:xfrm>
            <a:off x="1218250" y="2640405"/>
            <a:ext cx="4173600" cy="7446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000000"/>
                </a:solidFill>
                <a:latin typeface="Calibri"/>
                <a:ea typeface="Calibri"/>
                <a:cs typeface="Calibri"/>
                <a:sym typeface="Calibri"/>
              </a:rPr>
              <a:t>NEWBORNS</a:t>
            </a:r>
            <a:endParaRPr sz="3500" b="1" i="0" u="none" strike="noStrike" cap="none">
              <a:solidFill>
                <a:srgbClr val="000000"/>
              </a:solidFill>
              <a:latin typeface="Calibri"/>
              <a:ea typeface="Calibri"/>
              <a:cs typeface="Calibri"/>
              <a:sym typeface="Calibri"/>
            </a:endParaRPr>
          </a:p>
        </p:txBody>
      </p:sp>
      <p:sp>
        <p:nvSpPr>
          <p:cNvPr id="472" name="Google Shape;472;g2bb2862943f_0_785"/>
          <p:cNvSpPr/>
          <p:nvPr/>
        </p:nvSpPr>
        <p:spPr>
          <a:xfrm>
            <a:off x="1226800" y="3403394"/>
            <a:ext cx="4165200" cy="3004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L'allaitement maternel réduit le risque de certaines maladies (AAP,2021)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Obésité ou surpoids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Asthme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Otite moyenne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Dermatite atopique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Diabète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La maladie cœliaque...</a:t>
            </a:r>
            <a:endParaRPr sz="2000" b="0" i="0" u="none" strike="noStrike" cap="none">
              <a:solidFill>
                <a:srgbClr val="000000"/>
              </a:solidFill>
              <a:latin typeface="Calibri"/>
              <a:ea typeface="Calibri"/>
              <a:cs typeface="Calibri"/>
              <a:sym typeface="Calibri"/>
            </a:endParaRPr>
          </a:p>
        </p:txBody>
      </p:sp>
      <p:sp>
        <p:nvSpPr>
          <p:cNvPr id="473" name="Google Shape;473;g2bb2862943f_0_785"/>
          <p:cNvSpPr/>
          <p:nvPr/>
        </p:nvSpPr>
        <p:spPr>
          <a:xfrm>
            <a:off x="6104550" y="2659224"/>
            <a:ext cx="4173600" cy="7446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000000"/>
                </a:solidFill>
                <a:latin typeface="Calibri"/>
                <a:ea typeface="Calibri"/>
                <a:cs typeface="Calibri"/>
                <a:sym typeface="Calibri"/>
              </a:rPr>
              <a:t>MAMANS</a:t>
            </a:r>
            <a:endParaRPr sz="3500" b="1" i="0" u="none" strike="noStrike" cap="none">
              <a:solidFill>
                <a:srgbClr val="000000"/>
              </a:solidFill>
              <a:latin typeface="Calibri"/>
              <a:ea typeface="Calibri"/>
              <a:cs typeface="Calibri"/>
              <a:sym typeface="Calibri"/>
            </a:endParaRPr>
          </a:p>
        </p:txBody>
      </p:sp>
      <p:sp>
        <p:nvSpPr>
          <p:cNvPr id="474" name="Google Shape;474;g2bb2862943f_0_785"/>
          <p:cNvSpPr/>
          <p:nvPr/>
        </p:nvSpPr>
        <p:spPr>
          <a:xfrm>
            <a:off x="6171150" y="3385005"/>
            <a:ext cx="4107000" cy="30999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L'allaitement présente également un certain nombre d'avantages pour la mère, en diminuant le risque de (AAP,2021)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Cancers du sein, de l'ovaire, de l'endomètre et de la thyroïde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Diabète de type 2</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Polyarthrite rhumatoïde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Hypertension</a:t>
            </a:r>
            <a:endParaRPr sz="2000" b="0" i="0" u="none" strike="noStrike" cap="none">
              <a:solidFill>
                <a:srgbClr val="000000"/>
              </a:solidFill>
              <a:latin typeface="Calibri"/>
              <a:ea typeface="Calibri"/>
              <a:cs typeface="Calibri"/>
              <a:sym typeface="Calibri"/>
            </a:endParaRPr>
          </a:p>
        </p:txBody>
      </p:sp>
      <p:cxnSp>
        <p:nvCxnSpPr>
          <p:cNvPr id="475" name="Google Shape;475;g2bb2862943f_0_785"/>
          <p:cNvCxnSpPr/>
          <p:nvPr/>
        </p:nvCxnSpPr>
        <p:spPr>
          <a:xfrm>
            <a:off x="5747900" y="2659224"/>
            <a:ext cx="600" cy="3748500"/>
          </a:xfrm>
          <a:prstGeom prst="straightConnector1">
            <a:avLst/>
          </a:prstGeom>
          <a:noFill/>
          <a:ln w="19050" cap="flat" cmpd="sng">
            <a:solidFill>
              <a:srgbClr val="44546A"/>
            </a:solidFill>
            <a:prstDash val="dot"/>
            <a:round/>
            <a:headEnd type="oval" w="med" len="med"/>
            <a:tailEnd type="oval" w="med" len="med"/>
          </a:ln>
        </p:spPr>
      </p:cxnSp>
      <p:sp>
        <p:nvSpPr>
          <p:cNvPr id="476" name="Google Shape;476;g2bb2862943f_0_785"/>
          <p:cNvSpPr/>
          <p:nvPr/>
        </p:nvSpPr>
        <p:spPr>
          <a:xfrm>
            <a:off x="2039514" y="1695798"/>
            <a:ext cx="75525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VIDÉO EXPLICATIVE DES POSITIONS D'ALLAITEMENT LES PLUS COURANTES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https://www.youtube.com/watch?v=or4OnMxihUg</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477" name="Google Shape;477;g2bb2862943f_0_785"/>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478" name="Google Shape;478;g2bb2862943f_0_785"/>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479" name="Google Shape;479;g2bb2862943f_0_785"/>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0" name="Google Shape;480;g2bb2862943f_0_785"/>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bb2862943f_0_804"/>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Alternatives au lait maternel</a:t>
            </a:r>
            <a:endParaRPr/>
          </a:p>
        </p:txBody>
      </p:sp>
      <p:sp>
        <p:nvSpPr>
          <p:cNvPr id="487" name="Google Shape;487;g2bb2862943f_0_804"/>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8.1.2 Allaitement et alimentation</a:t>
            </a:r>
            <a:endParaRPr sz="1800" b="0" i="0" u="none" strike="noStrike" cap="none">
              <a:solidFill>
                <a:schemeClr val="lt1"/>
              </a:solidFill>
              <a:latin typeface="Calibri"/>
              <a:ea typeface="Calibri"/>
              <a:cs typeface="Calibri"/>
              <a:sym typeface="Calibri"/>
            </a:endParaRPr>
          </a:p>
        </p:txBody>
      </p:sp>
      <p:sp>
        <p:nvSpPr>
          <p:cNvPr id="488" name="Google Shape;488;g2bb2862943f_0_804"/>
          <p:cNvSpPr txBox="1">
            <a:spLocks noGrp="1"/>
          </p:cNvSpPr>
          <p:nvPr>
            <p:ph type="body" idx="4294967295"/>
          </p:nvPr>
        </p:nvSpPr>
        <p:spPr>
          <a:xfrm>
            <a:off x="343932" y="1716206"/>
            <a:ext cx="10642200" cy="40080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Font typeface="Noto Sans Symbols"/>
              <a:buChar char="▪"/>
            </a:pPr>
            <a:r>
              <a:rPr lang="en-US" sz="2000"/>
              <a:t>Les préparations commerciales pour nourrissons sont une alternative au lait maternel pour les mères qui le souhaitent, bien que l'OMS recommande l'allaitement maternel dans la mesure du possible.</a:t>
            </a:r>
            <a:endParaRPr/>
          </a:p>
          <a:p>
            <a:pPr marL="342900" lvl="0" indent="-342900" algn="l" rtl="0">
              <a:lnSpc>
                <a:spcPct val="120000"/>
              </a:lnSpc>
              <a:spcBef>
                <a:spcPts val="1200"/>
              </a:spcBef>
              <a:spcAft>
                <a:spcPts val="0"/>
              </a:spcAft>
              <a:buSzPts val="2000"/>
              <a:buFont typeface="Noto Sans Symbols"/>
              <a:buChar char="▪"/>
            </a:pPr>
            <a:r>
              <a:rPr lang="en-US" sz="2000"/>
              <a:t>Fabriquées dans des conditions stériles, les préparations commerciales tentent de reproduire le lait maternel en utilisant une combinaison complexe de protéines, de sucres, de graisses et de vitamines qui ne peut être créée à la maison. Par conséquent, si vous n'allaitez pas votre bébé, il est important de n'utiliser que des préparations commerciales. (Kids Health, 2018)</a:t>
            </a:r>
            <a:endParaRPr/>
          </a:p>
          <a:p>
            <a:pPr marL="0" lvl="0" indent="0" algn="l" rtl="0">
              <a:lnSpc>
                <a:spcPct val="120000"/>
              </a:lnSpc>
              <a:spcBef>
                <a:spcPts val="1200"/>
              </a:spcBef>
              <a:spcAft>
                <a:spcPts val="0"/>
              </a:spcAft>
              <a:buSzPts val="2000"/>
              <a:buNone/>
            </a:pPr>
            <a:endParaRPr sz="2000"/>
          </a:p>
          <a:p>
            <a:pPr marL="0" lvl="0" indent="0" algn="l" rtl="0">
              <a:lnSpc>
                <a:spcPct val="120000"/>
              </a:lnSpc>
              <a:spcBef>
                <a:spcPts val="1200"/>
              </a:spcBef>
              <a:spcAft>
                <a:spcPts val="0"/>
              </a:spcAft>
              <a:buSzPts val="2000"/>
              <a:buNone/>
            </a:pPr>
            <a:endParaRPr sz="2000"/>
          </a:p>
        </p:txBody>
      </p:sp>
      <p:sp>
        <p:nvSpPr>
          <p:cNvPr id="489" name="Google Shape;489;g2bb2862943f_0_804"/>
          <p:cNvSpPr txBox="1"/>
          <p:nvPr/>
        </p:nvSpPr>
        <p:spPr>
          <a:xfrm>
            <a:off x="256659" y="5531821"/>
            <a:ext cx="82527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Toute question concernant les alternatives au lait maternel doit être discutée avec votre pédiatre.</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g2bb2862943f_0_804"/>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491" name="Google Shape;491;g2bb2862943f_0_804"/>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492" name="Google Shape;492;g2bb2862943f_0_804"/>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3" name="Google Shape;493;g2bb2862943f_0_804"/>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2bb2862943f_0_823"/>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Alimentation complémentaire</a:t>
            </a:r>
            <a:endParaRPr/>
          </a:p>
        </p:txBody>
      </p:sp>
      <p:sp>
        <p:nvSpPr>
          <p:cNvPr id="500" name="Google Shape;500;g2bb2862943f_0_823"/>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8.1.2 Allaitement et alimentation</a:t>
            </a:r>
            <a:endParaRPr sz="1800" b="0" i="0" u="none" strike="noStrike" cap="none">
              <a:solidFill>
                <a:schemeClr val="lt1"/>
              </a:solidFill>
              <a:latin typeface="Calibri"/>
              <a:ea typeface="Calibri"/>
              <a:cs typeface="Calibri"/>
              <a:sym typeface="Calibri"/>
            </a:endParaRPr>
          </a:p>
        </p:txBody>
      </p:sp>
      <p:sp>
        <p:nvSpPr>
          <p:cNvPr id="501" name="Google Shape;501;g2bb2862943f_0_823"/>
          <p:cNvSpPr txBox="1">
            <a:spLocks noGrp="1"/>
          </p:cNvSpPr>
          <p:nvPr>
            <p:ph type="body" idx="4294967295"/>
          </p:nvPr>
        </p:nvSpPr>
        <p:spPr>
          <a:xfrm>
            <a:off x="321932" y="1738202"/>
            <a:ext cx="11481300" cy="24747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Font typeface="Noto Sans Symbols"/>
              <a:buChar char="▪"/>
            </a:pPr>
            <a:r>
              <a:rPr lang="en-US" sz="2000"/>
              <a:t>Il est recommandé d'introduire progressivement l'alimentation complémentaire à partir de l'âge de 6 mois.</a:t>
            </a:r>
            <a:endParaRPr/>
          </a:p>
          <a:p>
            <a:pPr marL="342900" lvl="0" indent="-342900" algn="l" rtl="0">
              <a:lnSpc>
                <a:spcPct val="120000"/>
              </a:lnSpc>
              <a:spcBef>
                <a:spcPts val="1200"/>
              </a:spcBef>
              <a:spcAft>
                <a:spcPts val="0"/>
              </a:spcAft>
              <a:buSzPts val="2000"/>
              <a:buFont typeface="Noto Sans Symbols"/>
              <a:buChar char="▪"/>
            </a:pPr>
            <a:r>
              <a:rPr lang="en-US" sz="2000"/>
              <a:t>La vidéo suivante explique à quelles étapes commencer à inclure certains aliments.</a:t>
            </a:r>
            <a:endParaRPr/>
          </a:p>
          <a:p>
            <a:pPr marL="342900" lvl="0" indent="-203200" algn="ctr" rtl="0">
              <a:lnSpc>
                <a:spcPct val="150000"/>
              </a:lnSpc>
              <a:spcBef>
                <a:spcPts val="0"/>
              </a:spcBef>
              <a:spcAft>
                <a:spcPts val="0"/>
              </a:spcAft>
              <a:buSzPts val="2200"/>
              <a:buFont typeface="Noto Sans Symbols"/>
              <a:buNone/>
            </a:pPr>
            <a:endParaRPr sz="2000" b="1" u="sng"/>
          </a:p>
          <a:p>
            <a:pPr marL="0" lvl="0" indent="0" algn="l" rtl="0">
              <a:lnSpc>
                <a:spcPct val="120000"/>
              </a:lnSpc>
              <a:spcBef>
                <a:spcPts val="1200"/>
              </a:spcBef>
              <a:spcAft>
                <a:spcPts val="0"/>
              </a:spcAft>
              <a:buSzPts val="2000"/>
              <a:buNone/>
            </a:pPr>
            <a:endParaRPr sz="2000"/>
          </a:p>
        </p:txBody>
      </p:sp>
      <p:sp>
        <p:nvSpPr>
          <p:cNvPr id="502" name="Google Shape;502;g2bb2862943f_0_823"/>
          <p:cNvSpPr/>
          <p:nvPr/>
        </p:nvSpPr>
        <p:spPr>
          <a:xfrm>
            <a:off x="1731603" y="3210349"/>
            <a:ext cx="76077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Vidéo explicative sur l'alimentation complémentaire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https://youtu.be/97mOI52QqqY?si=lRcyIytEFpctHPIp</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503" name="Google Shape;503;g2bb2862943f_0_823"/>
          <p:cNvSpPr txBox="1"/>
          <p:nvPr/>
        </p:nvSpPr>
        <p:spPr>
          <a:xfrm>
            <a:off x="566149" y="4868627"/>
            <a:ext cx="10783342" cy="400069"/>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Toute question concernant l'alimentation complémentaire doit être discutée avec votre pédiatre</a:t>
            </a: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p:txBody>
      </p:sp>
      <p:sp>
        <p:nvSpPr>
          <p:cNvPr id="504" name="Google Shape;504;g2bb2862943f_0_823"/>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505" name="Google Shape;505;g2bb2862943f_0_823"/>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506" name="Google Shape;506;g2bb2862943f_0_823"/>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g2bb2862943f_0_823"/>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203703"/>
              <a:buNone/>
            </a:pPr>
            <a:r>
              <a:rPr lang="en-US" sz="2400">
                <a:solidFill>
                  <a:srgbClr val="C01E24"/>
                </a:solidFill>
                <a:latin typeface="Calibri"/>
                <a:ea typeface="Calibri"/>
                <a:cs typeface="Calibri"/>
                <a:sym typeface="Calibri"/>
              </a:rPr>
              <a:t>8.1.3</a:t>
            </a:r>
            <a:r>
              <a:rPr lang="en-US">
                <a:latin typeface="Calibri"/>
                <a:ea typeface="Calibri"/>
                <a:cs typeface="Calibri"/>
                <a:sym typeface="Calibri"/>
              </a:rPr>
              <a:t/>
            </a:r>
            <a:br>
              <a:rPr lang="en-US">
                <a:latin typeface="Calibri"/>
                <a:ea typeface="Calibri"/>
                <a:cs typeface="Calibri"/>
                <a:sym typeface="Calibri"/>
              </a:rPr>
            </a:br>
            <a:r>
              <a:rPr lang="en-US">
                <a:solidFill>
                  <a:srgbClr val="C01E24"/>
                </a:solidFill>
                <a:latin typeface="Calibri"/>
                <a:ea typeface="Calibri"/>
                <a:cs typeface="Calibri"/>
                <a:sym typeface="Calibri"/>
              </a:rPr>
              <a:t>Habitudes de sommeil</a:t>
            </a:r>
            <a:endParaRPr>
              <a:solidFill>
                <a:srgbClr val="C01E24"/>
              </a:solidFill>
              <a:latin typeface="Calibri"/>
              <a:ea typeface="Calibri"/>
              <a:cs typeface="Calibri"/>
              <a:sym typeface="Calibri"/>
            </a:endParaRPr>
          </a:p>
        </p:txBody>
      </p:sp>
      <p:sp>
        <p:nvSpPr>
          <p:cNvPr id="514" name="Google Shape;514;p1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600"/>
              </a:spcBef>
              <a:spcAft>
                <a:spcPts val="0"/>
              </a:spcAft>
              <a:buSzPts val="2200"/>
              <a:buNone/>
            </a:pPr>
            <a:r>
              <a:rPr lang="en-US" sz="2200">
                <a:solidFill>
                  <a:srgbClr val="203864"/>
                </a:solidFill>
              </a:rPr>
              <a:t>Objectifs</a:t>
            </a:r>
            <a:endParaRPr/>
          </a:p>
        </p:txBody>
      </p:sp>
      <p:sp>
        <p:nvSpPr>
          <p:cNvPr id="515" name="Google Shape;515;p10"/>
          <p:cNvSpPr txBox="1"/>
          <p:nvPr/>
        </p:nvSpPr>
        <p:spPr>
          <a:xfrm>
            <a:off x="673250" y="2849850"/>
            <a:ext cx="6343500" cy="2275500"/>
          </a:xfrm>
          <a:prstGeom prst="rect">
            <a:avLst/>
          </a:prstGeom>
          <a:noFill/>
          <a:ln>
            <a:noFill/>
          </a:ln>
        </p:spPr>
        <p:txBody>
          <a:bodyPr spcFirstLastPara="1" wrap="square" lIns="91425" tIns="45700" rIns="91425" bIns="45700" anchor="t" anchorCtr="0">
            <a:normAutofit/>
          </a:bodyPr>
          <a:lstStyle/>
          <a:p>
            <a:pPr marL="577850" marR="0" lvl="0" indent="-457200" algn="just" rtl="0">
              <a:lnSpc>
                <a:spcPct val="120000"/>
              </a:lnSpc>
              <a:spcBef>
                <a:spcPts val="1200"/>
              </a:spcBef>
              <a:spcAft>
                <a:spcPts val="0"/>
              </a:spcAft>
              <a:buClr>
                <a:srgbClr val="C01E24"/>
              </a:buClr>
              <a:buSzPts val="1714"/>
              <a:buFont typeface="Noto Sans Symbols"/>
              <a:buChar char="▪"/>
            </a:pPr>
            <a:r>
              <a:rPr lang="en-US" sz="2400" b="0" i="0" u="none" strike="noStrike" cap="none">
                <a:solidFill>
                  <a:schemeClr val="dk1"/>
                </a:solidFill>
                <a:latin typeface="Calibri"/>
                <a:ea typeface="Calibri"/>
                <a:cs typeface="Calibri"/>
                <a:sym typeface="Calibri"/>
              </a:rPr>
              <a:t>Les apprenants apprendront l'importance des habitudes de sommeil. </a:t>
            </a:r>
            <a:endParaRPr/>
          </a:p>
        </p:txBody>
      </p:sp>
      <p:pic>
        <p:nvPicPr>
          <p:cNvPr id="516" name="Google Shape;516;p10"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517" name="Google Shape;517;p10"/>
          <p:cNvSpPr txBox="1"/>
          <p:nvPr/>
        </p:nvSpPr>
        <p:spPr>
          <a:xfrm>
            <a:off x="5419175" y="6181455"/>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Conçu par Freepik</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Importance des habitudes de sommeil</a:t>
            </a:r>
            <a:endParaRPr/>
          </a:p>
        </p:txBody>
      </p:sp>
      <p:sp>
        <p:nvSpPr>
          <p:cNvPr id="523" name="Google Shape;523;p11"/>
          <p:cNvSpPr txBox="1">
            <a:spLocks noGrp="1"/>
          </p:cNvSpPr>
          <p:nvPr>
            <p:ph type="body" idx="1"/>
          </p:nvPr>
        </p:nvSpPr>
        <p:spPr>
          <a:xfrm>
            <a:off x="557998" y="1799999"/>
            <a:ext cx="9873889" cy="4865977"/>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a:t>Il est très important d'établir de bonnes habitudes et routines de sommeil chez les nouveau-nés, car les troubles du sommeil dès le plus jeune âge ont un impact négatif sur le bébé. </a:t>
            </a:r>
            <a:endParaRPr/>
          </a:p>
          <a:p>
            <a:pPr marL="457200" lvl="0" indent="-381000" algn="l" rtl="0">
              <a:lnSpc>
                <a:spcPct val="100000"/>
              </a:lnSpc>
              <a:spcBef>
                <a:spcPts val="600"/>
              </a:spcBef>
              <a:spcAft>
                <a:spcPts val="0"/>
              </a:spcAft>
              <a:buSzPts val="2400"/>
              <a:buChar char="▪"/>
            </a:pPr>
            <a:r>
              <a:rPr lang="en-US"/>
              <a:t>Le fait de ne pas établir de bonnes routines de sommeil dès le plus jeune âge peut affecter le développement cognitif, le comportement, la santé et la qualité de vie des enfants et des parents (Martins et al., 2018). </a:t>
            </a:r>
            <a:endParaRPr/>
          </a:p>
          <a:p>
            <a:pPr marL="457200" lvl="0" indent="-381000" algn="l" rtl="0">
              <a:lnSpc>
                <a:spcPct val="100000"/>
              </a:lnSpc>
              <a:spcBef>
                <a:spcPts val="600"/>
              </a:spcBef>
              <a:spcAft>
                <a:spcPts val="0"/>
              </a:spcAft>
              <a:buSzPts val="2400"/>
              <a:buChar char="▪"/>
            </a:pPr>
            <a:r>
              <a:rPr lang="en-US"/>
              <a:t>Les heures de sommeil recommandées contribuent à améliorer l'attention des nouveau-nés, ainsi que l'apprentissage, la mémoire et la régulation émotionnelle (AASM, 2016).</a:t>
            </a:r>
            <a:endParaRPr/>
          </a:p>
          <a:p>
            <a:pPr marL="457200" lvl="0" indent="-228600" algn="l" rtl="0">
              <a:lnSpc>
                <a:spcPct val="100000"/>
              </a:lnSpc>
              <a:spcBef>
                <a:spcPts val="600"/>
              </a:spcBef>
              <a:spcAft>
                <a:spcPts val="0"/>
              </a:spcAft>
              <a:buSzPts val="2400"/>
              <a:buNone/>
            </a:pPr>
            <a:endParaRPr/>
          </a:p>
        </p:txBody>
      </p:sp>
      <p:sp>
        <p:nvSpPr>
          <p:cNvPr id="524" name="Google Shape;524;p11"/>
          <p:cNvSpPr/>
          <p:nvPr/>
        </p:nvSpPr>
        <p:spPr>
          <a:xfrm>
            <a:off x="9813701" y="-3933"/>
            <a:ext cx="2376964"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8.1.3 Habitudes de sommeil</a:t>
            </a:r>
            <a:endParaRPr sz="1800" b="0" i="0" u="none" strike="noStrike" cap="none">
              <a:solidFill>
                <a:schemeClr val="lt1"/>
              </a:solidFill>
              <a:latin typeface="Calibri"/>
              <a:ea typeface="Calibri"/>
              <a:cs typeface="Calibri"/>
              <a:sym typeface="Calibri"/>
            </a:endParaRPr>
          </a:p>
        </p:txBody>
      </p:sp>
      <p:sp>
        <p:nvSpPr>
          <p:cNvPr id="525" name="Google Shape;525;p11"/>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526" name="Google Shape;526;p11"/>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527" name="Google Shape;527;p11"/>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8" name="Google Shape;528;p11"/>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bb2862943f_0_849"/>
          <p:cNvSpPr txBox="1">
            <a:spLocks noGrp="1"/>
          </p:cNvSpPr>
          <p:nvPr>
            <p:ph type="title"/>
          </p:nvPr>
        </p:nvSpPr>
        <p:spPr>
          <a:xfrm>
            <a:off x="171400" y="759175"/>
            <a:ext cx="57639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Heures de sommeil recommandées</a:t>
            </a:r>
            <a:endParaRPr/>
          </a:p>
        </p:txBody>
      </p:sp>
      <p:sp>
        <p:nvSpPr>
          <p:cNvPr id="535" name="Google Shape;535;g2bb2862943f_0_849"/>
          <p:cNvSpPr txBox="1">
            <a:spLocks noGrp="1"/>
          </p:cNvSpPr>
          <p:nvPr>
            <p:ph type="body" idx="4294967295"/>
          </p:nvPr>
        </p:nvSpPr>
        <p:spPr>
          <a:xfrm>
            <a:off x="123988" y="1300888"/>
            <a:ext cx="11745900" cy="40083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1200"/>
              </a:spcBef>
              <a:spcAft>
                <a:spcPts val="0"/>
              </a:spcAft>
              <a:buSzPts val="2200"/>
              <a:buNone/>
            </a:pPr>
            <a:r>
              <a:rPr lang="en-US"/>
              <a:t>En fonction des différents stades de développement, les bébés ont besoin des heures de sommeil recommandées pour se développer correctement (AASM).</a:t>
            </a:r>
            <a:endParaRPr/>
          </a:p>
          <a:p>
            <a:pPr marL="0" lvl="0" indent="0" algn="l" rtl="0">
              <a:lnSpc>
                <a:spcPct val="120000"/>
              </a:lnSpc>
              <a:spcBef>
                <a:spcPts val="1200"/>
              </a:spcBef>
              <a:spcAft>
                <a:spcPts val="0"/>
              </a:spcAft>
              <a:buSzPts val="2000"/>
              <a:buNone/>
            </a:pPr>
            <a:endParaRPr sz="2000"/>
          </a:p>
        </p:txBody>
      </p:sp>
      <p:sp>
        <p:nvSpPr>
          <p:cNvPr id="536" name="Google Shape;536;g2bb2862943f_0_849"/>
          <p:cNvSpPr/>
          <p:nvPr/>
        </p:nvSpPr>
        <p:spPr>
          <a:xfrm>
            <a:off x="2892107" y="2355539"/>
            <a:ext cx="66681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Vidéo explicative heures de sommeil</a:t>
            </a:r>
            <a:endParaRPr sz="14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https://youtu.be/se00vkpziuU?si=NlNFrPjhLLB5-CvA</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graphicFrame>
        <p:nvGraphicFramePr>
          <p:cNvPr id="537" name="Google Shape;537;g2bb2862943f_0_849"/>
          <p:cNvGraphicFramePr/>
          <p:nvPr/>
        </p:nvGraphicFramePr>
        <p:xfrm>
          <a:off x="1875473" y="3212506"/>
          <a:ext cx="8688225" cy="2520365"/>
        </p:xfrm>
        <a:graphic>
          <a:graphicData uri="http://schemas.openxmlformats.org/drawingml/2006/table">
            <a:tbl>
              <a:tblPr>
                <a:noFill/>
                <a:tableStyleId>{207CC4EC-36A6-448A-B4BD-B7E44B5C7B85}</a:tableStyleId>
              </a:tblPr>
              <a:tblGrid>
                <a:gridCol w="2511025">
                  <a:extLst>
                    <a:ext uri="{9D8B030D-6E8A-4147-A177-3AD203B41FA5}">
                      <a16:colId xmlns:a16="http://schemas.microsoft.com/office/drawing/2014/main" val="20000"/>
                    </a:ext>
                  </a:extLst>
                </a:gridCol>
                <a:gridCol w="6177200">
                  <a:extLst>
                    <a:ext uri="{9D8B030D-6E8A-4147-A177-3AD203B41FA5}">
                      <a16:colId xmlns:a16="http://schemas.microsoft.com/office/drawing/2014/main" val="20001"/>
                    </a:ext>
                  </a:extLst>
                </a:gridCol>
              </a:tblGrid>
              <a:tr h="5931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t>4-12 mois</a:t>
                      </a:r>
                      <a:endParaRPr sz="1600" b="1" u="none" strike="noStrike" cap="none"/>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a:t>Ils devraient dormir entre </a:t>
                      </a:r>
                      <a:r>
                        <a:rPr lang="en-US" sz="1600" u="sng" strike="noStrike" cap="none"/>
                        <a:t>12 et 16 </a:t>
                      </a:r>
                      <a:r>
                        <a:rPr lang="en-US" sz="1600" u="none" strike="noStrike" cap="none"/>
                        <a:t>heures par jour.</a:t>
                      </a:r>
                      <a:endParaRPr sz="1400" u="none" strike="noStrike" cap="none"/>
                    </a:p>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a:t>Les siestes sont incluses</a:t>
                      </a:r>
                      <a:endParaRPr sz="1600" u="none" strike="noStrike" cap="none"/>
                    </a:p>
                  </a:txBody>
                  <a:tcPr marL="91425" marR="91425" marT="91425" marB="91425">
                    <a:solidFill>
                      <a:srgbClr val="FFCCCC"/>
                    </a:solidFill>
                  </a:tcPr>
                </a:tc>
                <a:extLst>
                  <a:ext uri="{0D108BD9-81ED-4DB2-BD59-A6C34878D82A}">
                    <a16:rowId xmlns:a16="http://schemas.microsoft.com/office/drawing/2014/main" val="10000"/>
                  </a:ext>
                </a:extLst>
              </a:tr>
              <a:tr h="37982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1 - 2 ans</a:t>
                      </a:r>
                      <a:endParaRPr sz="1400" u="none" strike="noStrike" cap="none"/>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n-US" sz="1600" b="0" i="0" u="none" strike="noStrike" cap="none">
                          <a:solidFill>
                            <a:schemeClr val="dk1"/>
                          </a:solidFill>
                          <a:latin typeface="Arial"/>
                          <a:ea typeface="Arial"/>
                          <a:cs typeface="Arial"/>
                          <a:sym typeface="Arial"/>
                        </a:rPr>
                        <a:t>Ils devraient dormir entre </a:t>
                      </a:r>
                      <a:r>
                        <a:rPr lang="en-US" sz="1600" b="0" i="0" u="sng" strike="noStrike" cap="none">
                          <a:solidFill>
                            <a:schemeClr val="dk1"/>
                          </a:solidFill>
                          <a:latin typeface="Arial"/>
                          <a:ea typeface="Arial"/>
                          <a:cs typeface="Arial"/>
                          <a:sym typeface="Arial"/>
                        </a:rPr>
                        <a:t>11 et 14 </a:t>
                      </a:r>
                      <a:r>
                        <a:rPr lang="en-US" sz="1600" b="0" i="0" u="none" strike="noStrike" cap="none">
                          <a:solidFill>
                            <a:schemeClr val="dk1"/>
                          </a:solidFill>
                          <a:latin typeface="Arial"/>
                          <a:ea typeface="Arial"/>
                          <a:cs typeface="Arial"/>
                          <a:sym typeface="Arial"/>
                        </a:rPr>
                        <a:t>heures par jour.</a:t>
                      </a:r>
                      <a:endParaRPr sz="1400" u="none" strike="noStrike" cap="none"/>
                    </a:p>
                    <a:p>
                      <a:pPr marL="457200" marR="0" lvl="0" indent="-355600" algn="l" rtl="0">
                        <a:lnSpc>
                          <a:spcPct val="100000"/>
                        </a:lnSpc>
                        <a:spcBef>
                          <a:spcPts val="0"/>
                        </a:spcBef>
                        <a:spcAft>
                          <a:spcPts val="0"/>
                        </a:spcAft>
                        <a:buClr>
                          <a:srgbClr val="000000"/>
                        </a:buClr>
                        <a:buSzPts val="2000"/>
                        <a:buFont typeface="Arial"/>
                        <a:buChar char="-"/>
                      </a:pPr>
                      <a:r>
                        <a:rPr lang="en-US" sz="1600" b="0" i="0" u="none" strike="noStrike" cap="none">
                          <a:solidFill>
                            <a:schemeClr val="dk1"/>
                          </a:solidFill>
                          <a:latin typeface="Arial"/>
                          <a:ea typeface="Arial"/>
                          <a:cs typeface="Arial"/>
                          <a:sym typeface="Arial"/>
                        </a:rPr>
                        <a:t>Les siestes sont incluses</a:t>
                      </a:r>
                      <a:endParaRPr sz="1600" b="0" i="0" u="none" strike="noStrike" cap="none">
                        <a:solidFill>
                          <a:schemeClr val="dk1"/>
                        </a:solidFill>
                        <a:latin typeface="Arial"/>
                        <a:ea typeface="Arial"/>
                        <a:cs typeface="Arial"/>
                        <a:sym typeface="Arial"/>
                      </a:endParaRPr>
                    </a:p>
                  </a:txBody>
                  <a:tcPr marL="91425" marR="91425" marT="91425" marB="91425">
                    <a:solidFill>
                      <a:srgbClr val="FFCCCC"/>
                    </a:solidFill>
                  </a:tcPr>
                </a:tc>
                <a:extLst>
                  <a:ext uri="{0D108BD9-81ED-4DB2-BD59-A6C34878D82A}">
                    <a16:rowId xmlns:a16="http://schemas.microsoft.com/office/drawing/2014/main" val="10001"/>
                  </a:ext>
                </a:extLst>
              </a:tr>
              <a:tr h="5087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t>3 - 5 ans</a:t>
                      </a:r>
                      <a:endParaRPr sz="1400" u="none" strike="noStrike" cap="none"/>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a:t>Ils devraient dormir entre </a:t>
                      </a:r>
                      <a:r>
                        <a:rPr lang="en-US" sz="1600" u="sng" strike="noStrike" cap="none"/>
                        <a:t>10 et 13 </a:t>
                      </a:r>
                      <a:r>
                        <a:rPr lang="en-US" sz="1600" u="none" strike="noStrike" cap="none"/>
                        <a:t>heures par jour.</a:t>
                      </a:r>
                      <a:endParaRPr sz="1400" u="none" strike="noStrike" cap="none"/>
                    </a:p>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a:t>Les siestes sont incluses</a:t>
                      </a:r>
                      <a:endParaRPr sz="1600" u="none" strike="noStrike" cap="none"/>
                    </a:p>
                  </a:txBody>
                  <a:tcPr marL="91425" marR="91425" marT="91425" marB="91425">
                    <a:solidFill>
                      <a:srgbClr val="FFCCCC"/>
                    </a:solidFill>
                  </a:tcPr>
                </a:tc>
                <a:extLst>
                  <a:ext uri="{0D108BD9-81ED-4DB2-BD59-A6C34878D82A}">
                    <a16:rowId xmlns:a16="http://schemas.microsoft.com/office/drawing/2014/main" val="10002"/>
                  </a:ext>
                </a:extLst>
              </a:tr>
              <a:tr h="5087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t>6 - 12 ans</a:t>
                      </a:r>
                      <a:endParaRPr sz="1400" u="none" strike="noStrike" cap="none"/>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a:t>Ils devraient dormir de </a:t>
                      </a:r>
                      <a:r>
                        <a:rPr lang="en-US" sz="1600" u="sng" strike="noStrike" cap="none"/>
                        <a:t>9 à 12 </a:t>
                      </a:r>
                      <a:r>
                        <a:rPr lang="en-US" sz="1600" u="none" strike="noStrike" cap="none"/>
                        <a:t>heures par jour.</a:t>
                      </a:r>
                      <a:endParaRPr sz="1600" u="none" strike="noStrike" cap="none"/>
                    </a:p>
                  </a:txBody>
                  <a:tcPr marL="91425" marR="91425" marT="91425" marB="91425">
                    <a:solidFill>
                      <a:srgbClr val="FFCCCC"/>
                    </a:solidFill>
                  </a:tcPr>
                </a:tc>
                <a:extLst>
                  <a:ext uri="{0D108BD9-81ED-4DB2-BD59-A6C34878D82A}">
                    <a16:rowId xmlns:a16="http://schemas.microsoft.com/office/drawing/2014/main" val="10003"/>
                  </a:ext>
                </a:extLst>
              </a:tr>
            </a:tbl>
          </a:graphicData>
        </a:graphic>
      </p:graphicFrame>
      <p:sp>
        <p:nvSpPr>
          <p:cNvPr id="538" name="Google Shape;538;g2bb2862943f_0_849"/>
          <p:cNvSpPr txBox="1"/>
          <p:nvPr/>
        </p:nvSpPr>
        <p:spPr>
          <a:xfrm>
            <a:off x="1804129" y="6241830"/>
            <a:ext cx="88881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Toute question concernant les habitudes de sommeil doit être discutée avec votre pédiatre.</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g2bb2862943f_0_849"/>
          <p:cNvSpPr/>
          <p:nvPr/>
        </p:nvSpPr>
        <p:spPr>
          <a:xfrm>
            <a:off x="9290802" y="-3925"/>
            <a:ext cx="28998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8.1.3 Habitudes de sommeil</a:t>
            </a:r>
            <a:endParaRPr sz="1800" b="0" i="0" u="none" strike="noStrike" cap="none">
              <a:solidFill>
                <a:schemeClr val="lt1"/>
              </a:solidFill>
              <a:latin typeface="Calibri"/>
              <a:ea typeface="Calibri"/>
              <a:cs typeface="Calibri"/>
              <a:sym typeface="Calibri"/>
            </a:endParaRPr>
          </a:p>
        </p:txBody>
      </p:sp>
      <p:sp>
        <p:nvSpPr>
          <p:cNvPr id="540" name="Google Shape;540;g2bb2862943f_0_849"/>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541" name="Google Shape;541;g2bb2862943f_0_849"/>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542" name="Google Shape;542;g2bb2862943f_0_849"/>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g2bb2862943f_0_849"/>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8</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err="1">
                <a:solidFill>
                  <a:schemeClr val="dk1"/>
                </a:solidFill>
                <a:latin typeface="Calibri"/>
                <a:ea typeface="Calibri"/>
                <a:cs typeface="Calibri"/>
                <a:sym typeface="Calibri"/>
              </a:rPr>
              <a:t>Soins</a:t>
            </a:r>
            <a:r>
              <a:rPr lang="en-US" sz="4000" b="1">
                <a:solidFill>
                  <a:schemeClr val="dk1"/>
                </a:solidFill>
                <a:latin typeface="Calibri"/>
                <a:ea typeface="Calibri"/>
                <a:cs typeface="Calibri"/>
                <a:sym typeface="Calibri"/>
              </a:rPr>
              <a:t> au nouveau-né</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4" name="Εικόνα 3"/>
          <p:cNvPicPr>
            <a:picLocks noChangeAspect="1"/>
          </p:cNvPicPr>
          <p:nvPr/>
        </p:nvPicPr>
        <p:blipFill rotWithShape="1">
          <a:blip r:embed="rId6">
            <a:extLst>
              <a:ext uri="{28A0092B-C50C-407E-A947-70E740481C1C}">
                <a14:useLocalDpi xmlns:a14="http://schemas.microsoft.com/office/drawing/2010/main" val="0"/>
              </a:ext>
            </a:extLst>
          </a:blip>
          <a:srcRect l="10684" t="10428" r="10855" b="10256"/>
          <a:stretch/>
        </p:blipFill>
        <p:spPr>
          <a:xfrm>
            <a:off x="7912100" y="2048533"/>
            <a:ext cx="3845170" cy="3887055"/>
          </a:xfrm>
          <a:prstGeom prst="rect">
            <a:avLst/>
          </a:prstGeom>
        </p:spPr>
      </p:pic>
    </p:spTree>
    <p:extLst>
      <p:ext uri="{BB962C8B-B14F-4D97-AF65-F5344CB8AC3E}">
        <p14:creationId xmlns:p14="http://schemas.microsoft.com/office/powerpoint/2010/main" val="3468430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12"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550" name="Google Shape;550;p12"/>
          <p:cNvSpPr txBox="1"/>
          <p:nvPr/>
        </p:nvSpPr>
        <p:spPr>
          <a:xfrm>
            <a:off x="5419175" y="6181455"/>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Conçu par Freepik</a:t>
            </a:r>
            <a:endParaRPr sz="1200" b="0" i="0" u="none" strike="noStrike" cap="none">
              <a:solidFill>
                <a:srgbClr val="000000"/>
              </a:solidFill>
              <a:latin typeface="Arial"/>
              <a:ea typeface="Arial"/>
              <a:cs typeface="Arial"/>
              <a:sym typeface="Arial"/>
            </a:endParaRPr>
          </a:p>
        </p:txBody>
      </p:sp>
      <p:sp>
        <p:nvSpPr>
          <p:cNvPr id="551" name="Google Shape;551;p1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3100">
                <a:solidFill>
                  <a:srgbClr val="C01E24"/>
                </a:solidFill>
              </a:rPr>
              <a:t>8.1.4</a:t>
            </a:r>
            <a:r>
              <a:rPr lang="en-US"/>
              <a:t/>
            </a:r>
            <a:br>
              <a:rPr lang="en-US"/>
            </a:br>
            <a:r>
              <a:rPr lang="en-US">
                <a:solidFill>
                  <a:srgbClr val="C01E24"/>
                </a:solidFill>
              </a:rPr>
              <a:t>Applications sanitaires pour les nouveau-nés</a:t>
            </a:r>
            <a:endParaRPr>
              <a:solidFill>
                <a:srgbClr val="C01E24"/>
              </a:solidFill>
            </a:endParaRPr>
          </a:p>
        </p:txBody>
      </p:sp>
      <p:sp>
        <p:nvSpPr>
          <p:cNvPr id="552" name="Google Shape;552;p1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553" name="Google Shape;553;p12"/>
          <p:cNvSpPr txBox="1"/>
          <p:nvPr/>
        </p:nvSpPr>
        <p:spPr>
          <a:xfrm>
            <a:off x="365341" y="2870317"/>
            <a:ext cx="6524557" cy="2254576"/>
          </a:xfrm>
          <a:prstGeom prst="rect">
            <a:avLst/>
          </a:prstGeom>
          <a:noFill/>
          <a:ln>
            <a:noFill/>
          </a:ln>
        </p:spPr>
        <p:txBody>
          <a:bodyPr spcFirstLastPara="1" wrap="square" lIns="91425" tIns="45700" rIns="91425" bIns="45700" anchor="t" anchorCtr="0">
            <a:noAutofit/>
          </a:bodyPr>
          <a:lstStyle/>
          <a:p>
            <a:pPr marL="577850" marR="0" lvl="0" indent="-457200" algn="l" rtl="0">
              <a:lnSpc>
                <a:spcPct val="120000"/>
              </a:lnSpc>
              <a:spcBef>
                <a:spcPts val="1200"/>
              </a:spcBef>
              <a:spcAft>
                <a:spcPts val="0"/>
              </a:spcAft>
              <a:buClr>
                <a:srgbClr val="C01E24"/>
              </a:buClr>
              <a:buSzPts val="2000"/>
              <a:buFont typeface="Noto Sans Symbols"/>
              <a:buChar char="✔"/>
            </a:pPr>
            <a:r>
              <a:rPr lang="en-US" sz="2800" b="0" i="0" u="none" strike="noStrike" cap="none">
                <a:solidFill>
                  <a:schemeClr val="dk1"/>
                </a:solidFill>
                <a:latin typeface="Calibri"/>
                <a:ea typeface="Calibri"/>
                <a:cs typeface="Calibri"/>
                <a:sym typeface="Calibri"/>
              </a:rPr>
              <a:t>Pouvoir différencier chacune des applications pour les nouveau-nés.</a:t>
            </a:r>
            <a:endParaRPr/>
          </a:p>
          <a:p>
            <a:pPr marL="577850" marR="0" lvl="0" indent="-457200" algn="l" rtl="0">
              <a:lnSpc>
                <a:spcPct val="120000"/>
              </a:lnSpc>
              <a:spcBef>
                <a:spcPts val="1200"/>
              </a:spcBef>
              <a:spcAft>
                <a:spcPts val="0"/>
              </a:spcAft>
              <a:buClr>
                <a:srgbClr val="C01E24"/>
              </a:buClr>
              <a:buSzPts val="2000"/>
              <a:buFont typeface="Noto Sans Symbols"/>
              <a:buChar char="✔"/>
            </a:pPr>
            <a:r>
              <a:rPr lang="en-US" sz="2800" b="0" i="0" u="none" strike="noStrike" cap="none">
                <a:solidFill>
                  <a:schemeClr val="dk1"/>
                </a:solidFill>
                <a:latin typeface="Calibri"/>
                <a:ea typeface="Calibri"/>
                <a:cs typeface="Calibri"/>
                <a:sym typeface="Calibri"/>
              </a:rPr>
              <a:t>Savoir les utiliser correctement. </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3"/>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Contenu de la formation</a:t>
            </a:r>
            <a:endParaRPr/>
          </a:p>
        </p:txBody>
      </p:sp>
      <p:sp>
        <p:nvSpPr>
          <p:cNvPr id="559" name="Google Shape;559;p13"/>
          <p:cNvSpPr txBox="1">
            <a:spLocks noGrp="1"/>
          </p:cNvSpPr>
          <p:nvPr>
            <p:ph type="body" idx="1"/>
          </p:nvPr>
        </p:nvSpPr>
        <p:spPr>
          <a:xfrm>
            <a:off x="557998" y="1996225"/>
            <a:ext cx="8444333" cy="4669774"/>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a:t>Quelles sont les applications sanitaires pour les nouveau-nés ? </a:t>
            </a:r>
            <a:endParaRPr/>
          </a:p>
          <a:p>
            <a:pPr marL="457200" lvl="0" indent="-381000" algn="l" rtl="0">
              <a:lnSpc>
                <a:spcPct val="100000"/>
              </a:lnSpc>
              <a:spcBef>
                <a:spcPts val="600"/>
              </a:spcBef>
              <a:spcAft>
                <a:spcPts val="0"/>
              </a:spcAft>
              <a:buSzPts val="2400"/>
              <a:buChar char="▪"/>
            </a:pPr>
            <a:r>
              <a:rPr lang="en-US"/>
              <a:t>Quels sont les objectifs de chaque application ?</a:t>
            </a:r>
            <a:endParaRPr/>
          </a:p>
          <a:p>
            <a:pPr marL="457200" lvl="0" indent="-381000" algn="l" rtl="0">
              <a:lnSpc>
                <a:spcPct val="100000"/>
              </a:lnSpc>
              <a:spcBef>
                <a:spcPts val="600"/>
              </a:spcBef>
              <a:spcAft>
                <a:spcPts val="0"/>
              </a:spcAft>
              <a:buSzPts val="2400"/>
              <a:buChar char="▪"/>
            </a:pPr>
            <a:r>
              <a:rPr lang="en-US"/>
              <a:t>Quelles sont leurs caractéristiques ?</a:t>
            </a:r>
            <a:endParaRPr/>
          </a:p>
          <a:p>
            <a:pPr marL="457200" lvl="0" indent="-228600" algn="l" rtl="0">
              <a:lnSpc>
                <a:spcPct val="100000"/>
              </a:lnSpc>
              <a:spcBef>
                <a:spcPts val="600"/>
              </a:spcBef>
              <a:spcAft>
                <a:spcPts val="0"/>
              </a:spcAft>
              <a:buSzPts val="2400"/>
              <a:buNone/>
            </a:pPr>
            <a:endParaRPr/>
          </a:p>
        </p:txBody>
      </p:sp>
      <p:sp>
        <p:nvSpPr>
          <p:cNvPr id="560" name="Google Shape;560;p13"/>
          <p:cNvSpPr/>
          <p:nvPr/>
        </p:nvSpPr>
        <p:spPr>
          <a:xfrm>
            <a:off x="6438555" y="-3925"/>
            <a:ext cx="57522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561" name="Google Shape;561;p13"/>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562" name="Google Shape;562;p13"/>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563" name="Google Shape;563;p13"/>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4" name="Google Shape;564;p13"/>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2bb2862943f_0_896"/>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Quelles sont les applications sanitaires pour les nouveau-nés ?</a:t>
            </a:r>
            <a:endParaRPr/>
          </a:p>
        </p:txBody>
      </p:sp>
      <p:sp>
        <p:nvSpPr>
          <p:cNvPr id="571" name="Google Shape;571;g2bb2862943f_0_896"/>
          <p:cNvSpPr txBox="1">
            <a:spLocks noGrp="1"/>
          </p:cNvSpPr>
          <p:nvPr>
            <p:ph type="body" idx="4294967295"/>
          </p:nvPr>
        </p:nvSpPr>
        <p:spPr>
          <a:xfrm>
            <a:off x="170294" y="1303009"/>
            <a:ext cx="11574600" cy="36351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000"/>
              <a:buFont typeface="Noto Sans Symbols"/>
              <a:buChar char="▪"/>
            </a:pPr>
            <a:r>
              <a:rPr lang="en-US" sz="2400"/>
              <a:t>Ces applications sont destinées à aider les nouveaux parents à prendre soin des nouveau-nés. Dans ce module, nous présenterons des applications axées sur les sujets suivants liés aux soins aux nouveau-nés : </a:t>
            </a:r>
            <a:endParaRPr/>
          </a:p>
          <a:p>
            <a:pPr marL="800100" lvl="1" indent="-342900" algn="l" rtl="0">
              <a:lnSpc>
                <a:spcPct val="120000"/>
              </a:lnSpc>
              <a:spcBef>
                <a:spcPts val="1200"/>
              </a:spcBef>
              <a:spcAft>
                <a:spcPts val="0"/>
              </a:spcAft>
              <a:buSzPts val="2000"/>
              <a:buFont typeface="Noto Sans Symbols"/>
              <a:buChar char="⮚"/>
            </a:pPr>
            <a:r>
              <a:rPr lang="en-US" sz="2400"/>
              <a:t>Journaux quotidiens</a:t>
            </a:r>
            <a:endParaRPr/>
          </a:p>
          <a:p>
            <a:pPr marL="800100" lvl="1" indent="-342900" algn="l" rtl="0">
              <a:lnSpc>
                <a:spcPct val="120000"/>
              </a:lnSpc>
              <a:spcBef>
                <a:spcPts val="1200"/>
              </a:spcBef>
              <a:spcAft>
                <a:spcPts val="0"/>
              </a:spcAft>
              <a:buSzPts val="2000"/>
              <a:buFont typeface="Noto Sans Symbols"/>
              <a:buChar char="⮚"/>
            </a:pPr>
            <a:r>
              <a:rPr lang="en-US" sz="2400"/>
              <a:t>Alimentation </a:t>
            </a:r>
            <a:endParaRPr/>
          </a:p>
          <a:p>
            <a:pPr marL="800100" lvl="1" indent="-342900" algn="l" rtl="0">
              <a:lnSpc>
                <a:spcPct val="120000"/>
              </a:lnSpc>
              <a:spcBef>
                <a:spcPts val="1200"/>
              </a:spcBef>
              <a:spcAft>
                <a:spcPts val="0"/>
              </a:spcAft>
              <a:buSzPts val="2000"/>
              <a:buFont typeface="Noto Sans Symbols"/>
              <a:buChar char="⮚"/>
            </a:pPr>
            <a:r>
              <a:rPr lang="en-US" sz="2400"/>
              <a:t>Conseils pédiatriques</a:t>
            </a:r>
            <a:endParaRPr/>
          </a:p>
          <a:p>
            <a:pPr marL="800100" lvl="1" indent="-342900" algn="l" rtl="0">
              <a:lnSpc>
                <a:spcPct val="120000"/>
              </a:lnSpc>
              <a:spcBef>
                <a:spcPts val="1200"/>
              </a:spcBef>
              <a:spcAft>
                <a:spcPts val="0"/>
              </a:spcAft>
              <a:buSzPts val="2000"/>
              <a:buFont typeface="Noto Sans Symbols"/>
              <a:buChar char="⮚"/>
            </a:pPr>
            <a:r>
              <a:rPr lang="en-US" sz="2400"/>
              <a:t>Habitudes de sommeil</a:t>
            </a:r>
            <a:endParaRPr/>
          </a:p>
          <a:p>
            <a:pPr marL="800100" lvl="1" indent="-342900" algn="l" rtl="0">
              <a:lnSpc>
                <a:spcPct val="120000"/>
              </a:lnSpc>
              <a:spcBef>
                <a:spcPts val="1200"/>
              </a:spcBef>
              <a:spcAft>
                <a:spcPts val="0"/>
              </a:spcAft>
              <a:buSzPts val="2000"/>
              <a:buFont typeface="Noto Sans Symbols"/>
              <a:buChar char="⮚"/>
            </a:pPr>
            <a:r>
              <a:rPr lang="en-US" sz="2400"/>
              <a:t>L'allaitement</a:t>
            </a:r>
            <a:endParaRPr/>
          </a:p>
          <a:p>
            <a:pPr marL="0" lvl="0" indent="0" algn="l" rtl="0">
              <a:lnSpc>
                <a:spcPct val="120000"/>
              </a:lnSpc>
              <a:spcBef>
                <a:spcPts val="1200"/>
              </a:spcBef>
              <a:spcAft>
                <a:spcPts val="0"/>
              </a:spcAft>
              <a:buSzPts val="2000"/>
              <a:buNone/>
            </a:pPr>
            <a:endParaRPr sz="2000"/>
          </a:p>
        </p:txBody>
      </p:sp>
      <p:sp>
        <p:nvSpPr>
          <p:cNvPr id="572" name="Google Shape;572;g2bb2862943f_0_896"/>
          <p:cNvSpPr txBox="1"/>
          <p:nvPr/>
        </p:nvSpPr>
        <p:spPr>
          <a:xfrm>
            <a:off x="676300" y="6029525"/>
            <a:ext cx="10828200" cy="338700"/>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Ces applications ne remplacent pas les consultations avec les pédiatres. Elles ne doivent être utilisées qu'en complément.</a:t>
            </a:r>
            <a:endParaRPr sz="1400" b="0" i="0" u="none" strike="noStrike" cap="none">
              <a:solidFill>
                <a:srgbClr val="000000"/>
              </a:solidFill>
              <a:latin typeface="Arial"/>
              <a:ea typeface="Arial"/>
              <a:cs typeface="Arial"/>
              <a:sym typeface="Arial"/>
            </a:endParaRPr>
          </a:p>
        </p:txBody>
      </p:sp>
      <p:sp>
        <p:nvSpPr>
          <p:cNvPr id="573" name="Google Shape;573;g2bb2862943f_0_896"/>
          <p:cNvSpPr/>
          <p:nvPr/>
        </p:nvSpPr>
        <p:spPr>
          <a:xfrm>
            <a:off x="7214528" y="-3925"/>
            <a:ext cx="49761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574" name="Google Shape;574;g2bb2862943f_0_896"/>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575" name="Google Shape;575;g2bb2862943f_0_896"/>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576" name="Google Shape;576;g2bb2862943f_0_896"/>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7" name="Google Shape;577;g2bb2862943f_0_896"/>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2bb2862943f_0_914"/>
          <p:cNvSpPr txBox="1">
            <a:spLocks noGrp="1"/>
          </p:cNvSpPr>
          <p:nvPr>
            <p:ph type="title"/>
          </p:nvPr>
        </p:nvSpPr>
        <p:spPr>
          <a:xfrm>
            <a:off x="244799" y="10527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Applications pour les enregistrements quotidiens, les habitudes de sommeil...</a:t>
            </a:r>
            <a:endParaRPr/>
          </a:p>
        </p:txBody>
      </p:sp>
      <p:sp>
        <p:nvSpPr>
          <p:cNvPr id="584" name="Google Shape;584;g2bb2862943f_0_914"/>
          <p:cNvSpPr txBox="1">
            <a:spLocks noGrp="1"/>
          </p:cNvSpPr>
          <p:nvPr>
            <p:ph type="body" idx="4294967295"/>
          </p:nvPr>
        </p:nvSpPr>
        <p:spPr>
          <a:xfrm>
            <a:off x="308694" y="1948571"/>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Clr>
                <a:schemeClr val="dk1"/>
              </a:buClr>
              <a:buSzPts val="1100"/>
              <a:buFont typeface="Arial"/>
              <a:buNone/>
            </a:pPr>
            <a:r>
              <a:rPr lang="en-US" sz="2400" b="1"/>
              <a:t>Mon bébé - Journal de bébé </a:t>
            </a:r>
            <a:r>
              <a:rPr lang="en-US" sz="2400"/>
              <a:t>:</a:t>
            </a:r>
            <a:endParaRPr sz="2400"/>
          </a:p>
          <a:p>
            <a:pPr marL="0" lvl="0" indent="0" algn="l" rtl="0">
              <a:lnSpc>
                <a:spcPct val="120000"/>
              </a:lnSpc>
              <a:spcBef>
                <a:spcPts val="1200"/>
              </a:spcBef>
              <a:spcAft>
                <a:spcPts val="0"/>
              </a:spcAft>
              <a:buClr>
                <a:schemeClr val="dk1"/>
              </a:buClr>
              <a:buSzPts val="1100"/>
              <a:buFont typeface="Arial"/>
              <a:buNone/>
            </a:pPr>
            <a:r>
              <a:rPr lang="en-US" sz="2400"/>
              <a:t>IOS </a:t>
            </a:r>
            <a:r>
              <a:rPr lang="en-US" sz="2400" u="sng">
                <a:solidFill>
                  <a:schemeClr val="hlink"/>
                </a:solidFill>
                <a:hlinkClick r:id="rId3"/>
              </a:rPr>
              <a:t>: </a:t>
            </a:r>
            <a:r>
              <a:rPr lang="en-US" sz="2400"/>
              <a:t>https://apps.apple.com/es/app/mi-beb%C3%A9-diario-del-beb%C3%A9/id1439575933 </a:t>
            </a:r>
            <a:endParaRPr sz="2400"/>
          </a:p>
          <a:p>
            <a:pPr marL="0" lvl="0" indent="0" algn="l" rtl="0">
              <a:lnSpc>
                <a:spcPct val="120000"/>
              </a:lnSpc>
              <a:spcBef>
                <a:spcPts val="1200"/>
              </a:spcBef>
              <a:spcAft>
                <a:spcPts val="0"/>
              </a:spcAft>
              <a:buClr>
                <a:schemeClr val="dk1"/>
              </a:buClr>
              <a:buSzPts val="1100"/>
              <a:buFont typeface="Arial"/>
              <a:buNone/>
            </a:pPr>
            <a:r>
              <a:rPr lang="en-US" sz="2400" b="1"/>
              <a:t>Baby Tracker</a:t>
            </a:r>
            <a:endParaRPr sz="2400" b="1"/>
          </a:p>
          <a:p>
            <a:pPr marL="0" lvl="0" indent="0" algn="l" rtl="0">
              <a:lnSpc>
                <a:spcPct val="120000"/>
              </a:lnSpc>
              <a:spcBef>
                <a:spcPts val="1200"/>
              </a:spcBef>
              <a:spcAft>
                <a:spcPts val="0"/>
              </a:spcAft>
              <a:buClr>
                <a:schemeClr val="dk1"/>
              </a:buClr>
              <a:buSzPts val="1100"/>
              <a:buFont typeface="Arial"/>
              <a:buNone/>
            </a:pPr>
            <a:r>
              <a:rPr lang="en-US" sz="2400"/>
              <a:t>ANDROID </a:t>
            </a:r>
            <a:r>
              <a:rPr lang="en-US" sz="2400" u="sng">
                <a:solidFill>
                  <a:schemeClr val="hlink"/>
                </a:solidFill>
                <a:hlinkClick r:id="rId4"/>
              </a:rPr>
              <a:t>: </a:t>
            </a:r>
            <a:r>
              <a:rPr lang="en-US" sz="2400"/>
              <a:t>https://play.google.com/store/apps/details?id=com.nighp.babytracker_android&amp;hl=es&amp;gl=US </a:t>
            </a:r>
            <a:endParaRPr sz="2400"/>
          </a:p>
          <a:p>
            <a:pPr marL="0" lvl="0" indent="0" algn="l" rtl="0">
              <a:lnSpc>
                <a:spcPct val="120000"/>
              </a:lnSpc>
              <a:spcBef>
                <a:spcPts val="1200"/>
              </a:spcBef>
              <a:spcAft>
                <a:spcPts val="0"/>
              </a:spcAft>
              <a:buClr>
                <a:schemeClr val="dk1"/>
              </a:buClr>
              <a:buSzPts val="1100"/>
              <a:buFont typeface="Arial"/>
              <a:buNone/>
            </a:pPr>
            <a:endParaRPr sz="2400"/>
          </a:p>
          <a:p>
            <a:pPr marL="0" lvl="0" indent="0" algn="l" rtl="0">
              <a:lnSpc>
                <a:spcPct val="120000"/>
              </a:lnSpc>
              <a:spcBef>
                <a:spcPts val="1200"/>
              </a:spcBef>
              <a:spcAft>
                <a:spcPts val="0"/>
              </a:spcAft>
              <a:buSzPts val="2000"/>
              <a:buNone/>
            </a:pPr>
            <a:endParaRPr sz="2400"/>
          </a:p>
        </p:txBody>
      </p:sp>
      <p:sp>
        <p:nvSpPr>
          <p:cNvPr id="585" name="Google Shape;585;g2bb2862943f_0_914"/>
          <p:cNvSpPr/>
          <p:nvPr/>
        </p:nvSpPr>
        <p:spPr>
          <a:xfrm>
            <a:off x="7191301" y="0"/>
            <a:ext cx="50007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586" name="Google Shape;586;g2bb2862943f_0_914"/>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587" name="Google Shape;587;g2bb2862943f_0_914"/>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588" name="Google Shape;588;g2bb2862943f_0_914"/>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9" name="Google Shape;589;g2bb2862943f_0_914"/>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2bb2862943f_0_930"/>
          <p:cNvSpPr txBox="1">
            <a:spLocks noGrp="1"/>
          </p:cNvSpPr>
          <p:nvPr>
            <p:ph type="title"/>
          </p:nvPr>
        </p:nvSpPr>
        <p:spPr>
          <a:xfrm>
            <a:off x="244799" y="9374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Mon bébé - Journal de bord</a:t>
            </a:r>
            <a:endParaRPr/>
          </a:p>
        </p:txBody>
      </p:sp>
      <p:sp>
        <p:nvSpPr>
          <p:cNvPr id="596" name="Google Shape;596;g2bb2862943f_0_930"/>
          <p:cNvSpPr/>
          <p:nvPr/>
        </p:nvSpPr>
        <p:spPr>
          <a:xfrm>
            <a:off x="9778965" y="63493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a:t>
            </a:r>
            <a:endParaRPr sz="1200" b="0" i="0" u="none" strike="noStrike" cap="none">
              <a:solidFill>
                <a:schemeClr val="dk1"/>
              </a:solidFill>
              <a:latin typeface="Calibri"/>
              <a:ea typeface="Calibri"/>
              <a:cs typeface="Calibri"/>
              <a:sym typeface="Calibri"/>
            </a:endParaRPr>
          </a:p>
        </p:txBody>
      </p:sp>
      <p:sp>
        <p:nvSpPr>
          <p:cNvPr id="597" name="Google Shape;597;g2bb2862943f_0_930"/>
          <p:cNvSpPr txBox="1">
            <a:spLocks noGrp="1"/>
          </p:cNvSpPr>
          <p:nvPr>
            <p:ph type="body" idx="4294967295"/>
          </p:nvPr>
        </p:nvSpPr>
        <p:spPr>
          <a:xfrm>
            <a:off x="308700" y="1654550"/>
            <a:ext cx="11574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a:t>Cette application aide les parents à suivre le développement de leur bébé, en mettant l'accent sur les points suivants</a:t>
            </a:r>
            <a:endParaRPr/>
          </a:p>
          <a:p>
            <a:pPr marL="457200" lvl="0" indent="-368300" algn="l" rtl="0">
              <a:lnSpc>
                <a:spcPct val="120000"/>
              </a:lnSpc>
              <a:spcBef>
                <a:spcPts val="1200"/>
              </a:spcBef>
              <a:spcAft>
                <a:spcPts val="0"/>
              </a:spcAft>
              <a:buSzPts val="2200"/>
              <a:buChar char="▪"/>
            </a:pPr>
            <a:r>
              <a:rPr lang="en-US"/>
              <a:t>Alimentation</a:t>
            </a:r>
            <a:endParaRPr/>
          </a:p>
          <a:p>
            <a:pPr marL="457200" lvl="0" indent="-368300" algn="l" rtl="0">
              <a:lnSpc>
                <a:spcPct val="120000"/>
              </a:lnSpc>
              <a:spcBef>
                <a:spcPts val="0"/>
              </a:spcBef>
              <a:spcAft>
                <a:spcPts val="0"/>
              </a:spcAft>
              <a:buSzPts val="2200"/>
              <a:buChar char="▪"/>
            </a:pPr>
            <a:r>
              <a:rPr lang="en-US"/>
              <a:t>Changements de couches</a:t>
            </a:r>
            <a:endParaRPr/>
          </a:p>
          <a:p>
            <a:pPr marL="457200" lvl="0" indent="-368300" algn="l" rtl="0">
              <a:lnSpc>
                <a:spcPct val="120000"/>
              </a:lnSpc>
              <a:spcBef>
                <a:spcPts val="0"/>
              </a:spcBef>
              <a:spcAft>
                <a:spcPts val="0"/>
              </a:spcAft>
              <a:buSzPts val="2200"/>
              <a:buChar char="▪"/>
            </a:pPr>
            <a:r>
              <a:rPr lang="en-US"/>
              <a:t>Habitudes de sommeil, activités et changements d'humeur.</a:t>
            </a:r>
            <a:endParaRPr/>
          </a:p>
          <a:p>
            <a:pPr marL="457200" lvl="0" indent="-368300" algn="l" rtl="0">
              <a:lnSpc>
                <a:spcPct val="120000"/>
              </a:lnSpc>
              <a:spcBef>
                <a:spcPts val="0"/>
              </a:spcBef>
              <a:spcAft>
                <a:spcPts val="0"/>
              </a:spcAft>
              <a:buSzPts val="2200"/>
              <a:buChar char="▪"/>
            </a:pPr>
            <a:r>
              <a:rPr lang="en-US"/>
              <a:t>Changements de taille et de poids.</a:t>
            </a:r>
            <a:endParaRPr/>
          </a:p>
          <a:p>
            <a:pPr marL="0" lvl="0" indent="0" algn="l" rtl="0">
              <a:lnSpc>
                <a:spcPct val="120000"/>
              </a:lnSpc>
              <a:spcBef>
                <a:spcPts val="0"/>
              </a:spcBef>
              <a:spcAft>
                <a:spcPts val="0"/>
              </a:spcAft>
              <a:buSzPts val="2200"/>
              <a:buNone/>
            </a:pPr>
            <a:endParaRPr/>
          </a:p>
          <a:p>
            <a:pPr marL="0" lvl="0" indent="0" algn="l" rtl="0">
              <a:lnSpc>
                <a:spcPct val="120000"/>
              </a:lnSpc>
              <a:spcBef>
                <a:spcPts val="0"/>
              </a:spcBef>
              <a:spcAft>
                <a:spcPts val="0"/>
              </a:spcAft>
              <a:buSzPts val="2200"/>
              <a:buNone/>
            </a:pPr>
            <a:endParaRPr/>
          </a:p>
          <a:p>
            <a:pPr marL="0" lvl="0" indent="0" algn="l" rtl="0">
              <a:lnSpc>
                <a:spcPct val="120000"/>
              </a:lnSpc>
              <a:spcBef>
                <a:spcPts val="1200"/>
              </a:spcBef>
              <a:spcAft>
                <a:spcPts val="0"/>
              </a:spcAft>
              <a:buSzPts val="2200"/>
              <a:buNone/>
            </a:pPr>
            <a:r>
              <a:rPr lang="en-US"/>
              <a:t>Il n'est disponible que pour IOS.</a:t>
            </a:r>
            <a:endParaRPr/>
          </a:p>
          <a:p>
            <a:pPr marL="457200" lvl="0" indent="-368300" algn="l" rtl="0">
              <a:lnSpc>
                <a:spcPct val="120000"/>
              </a:lnSpc>
              <a:spcBef>
                <a:spcPts val="1200"/>
              </a:spcBef>
              <a:spcAft>
                <a:spcPts val="0"/>
              </a:spcAft>
              <a:buSzPts val="2200"/>
              <a:buChar char="-"/>
            </a:pPr>
            <a:r>
              <a:rPr lang="en-US"/>
              <a:t>IOS </a:t>
            </a:r>
            <a:r>
              <a:rPr lang="en-US" u="sng">
                <a:solidFill>
                  <a:srgbClr val="0563C1"/>
                </a:solidFill>
                <a:hlinkClick r:id="rId4">
                  <a:extLst>
                    <a:ext uri="{A12FA001-AC4F-418D-AE19-62706E023703}">
                      <ahyp:hlinkClr xmlns:ahyp="http://schemas.microsoft.com/office/drawing/2018/hyperlinkcolor" xmlns="" val="tx"/>
                    </a:ext>
                  </a:extLst>
                </a:hlinkClick>
              </a:rPr>
              <a:t>: https://apps.apple.com/es/app/mi-beb%C3%A9-diario-del-beb%C3%A9/id1439575933</a:t>
            </a:r>
            <a:endParaRPr/>
          </a:p>
          <a:p>
            <a:pPr marL="0" lvl="0" indent="0" algn="l" rtl="0">
              <a:lnSpc>
                <a:spcPct val="120000"/>
              </a:lnSpc>
              <a:spcBef>
                <a:spcPts val="1200"/>
              </a:spcBef>
              <a:spcAft>
                <a:spcPts val="0"/>
              </a:spcAft>
              <a:buSzPts val="2000"/>
              <a:buNone/>
            </a:pPr>
            <a:endParaRPr sz="2000"/>
          </a:p>
        </p:txBody>
      </p:sp>
      <p:pic>
        <p:nvPicPr>
          <p:cNvPr id="598" name="Google Shape;598;g2bb2862943f_0_930"/>
          <p:cNvPicPr preferRelativeResize="0"/>
          <p:nvPr/>
        </p:nvPicPr>
        <p:blipFill rotWithShape="1">
          <a:blip r:embed="rId5">
            <a:alphaModFix/>
          </a:blip>
          <a:srcRect/>
          <a:stretch/>
        </p:blipFill>
        <p:spPr>
          <a:xfrm>
            <a:off x="7904924" y="2479799"/>
            <a:ext cx="2411700" cy="2437146"/>
          </a:xfrm>
          <a:prstGeom prst="rect">
            <a:avLst/>
          </a:prstGeom>
          <a:noFill/>
          <a:ln>
            <a:noFill/>
          </a:ln>
        </p:spPr>
      </p:pic>
      <p:sp>
        <p:nvSpPr>
          <p:cNvPr id="599" name="Google Shape;599;g2bb2862943f_0_930"/>
          <p:cNvSpPr/>
          <p:nvPr/>
        </p:nvSpPr>
        <p:spPr>
          <a:xfrm>
            <a:off x="7571077" y="-3925"/>
            <a:ext cx="46197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600" name="Google Shape;600;g2bb2862943f_0_930"/>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601" name="Google Shape;601;g2bb2862943f_0_930"/>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602" name="Google Shape;602;g2bb2862943f_0_930"/>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g2bb2862943f_0_930"/>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2bb2862943f_0_945"/>
          <p:cNvSpPr txBox="1">
            <a:spLocks noGrp="1"/>
          </p:cNvSpPr>
          <p:nvPr>
            <p:ph type="title"/>
          </p:nvPr>
        </p:nvSpPr>
        <p:spPr>
          <a:xfrm>
            <a:off x="328674" y="841425"/>
            <a:ext cx="47886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Mon bébé - Journal de bord</a:t>
            </a:r>
            <a:endParaRPr/>
          </a:p>
        </p:txBody>
      </p:sp>
      <p:sp>
        <p:nvSpPr>
          <p:cNvPr id="610" name="Google Shape;610;g2bb2862943f_0_945"/>
          <p:cNvSpPr txBox="1">
            <a:spLocks noGrp="1"/>
          </p:cNvSpPr>
          <p:nvPr>
            <p:ph type="body" idx="4294967295"/>
          </p:nvPr>
        </p:nvSpPr>
        <p:spPr>
          <a:xfrm>
            <a:off x="1157150" y="2572350"/>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Une fois que vous avez saisi les informations relatives à votre bébé, l'application vous conduit à sa page d'accueil, où vous pouvez enregistrer tous les suivis pertinents relatifs au sommeil, à l'alimentation, aux changements de couches...</a:t>
            </a:r>
            <a:endParaRPr sz="2000"/>
          </a:p>
          <a:p>
            <a:pPr marL="0" lvl="0" indent="0" algn="l" rtl="0">
              <a:lnSpc>
                <a:spcPct val="120000"/>
              </a:lnSpc>
              <a:spcBef>
                <a:spcPts val="1200"/>
              </a:spcBef>
              <a:spcAft>
                <a:spcPts val="0"/>
              </a:spcAft>
              <a:buSzPts val="2000"/>
              <a:buNone/>
            </a:pPr>
            <a:endParaRPr sz="2000"/>
          </a:p>
        </p:txBody>
      </p:sp>
      <p:sp>
        <p:nvSpPr>
          <p:cNvPr id="611" name="Google Shape;611;g2bb2862943f_0_945"/>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12" name="Google Shape;612;g2bb2862943f_0_945"/>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613" name="Google Shape;613;g2bb2862943f_0_945"/>
          <p:cNvPicPr preferRelativeResize="0"/>
          <p:nvPr/>
        </p:nvPicPr>
        <p:blipFill rotWithShape="1">
          <a:blip r:embed="rId3">
            <a:alphaModFix/>
          </a:blip>
          <a:srcRect/>
          <a:stretch/>
        </p:blipFill>
        <p:spPr>
          <a:xfrm>
            <a:off x="5524875" y="1276175"/>
            <a:ext cx="2329750" cy="5043676"/>
          </a:xfrm>
          <a:prstGeom prst="rect">
            <a:avLst/>
          </a:prstGeom>
          <a:noFill/>
          <a:ln>
            <a:noFill/>
          </a:ln>
        </p:spPr>
      </p:pic>
      <p:sp>
        <p:nvSpPr>
          <p:cNvPr id="614" name="Google Shape;614;g2bb2862943f_0_945"/>
          <p:cNvSpPr/>
          <p:nvPr/>
        </p:nvSpPr>
        <p:spPr>
          <a:xfrm>
            <a:off x="7675927" y="-3925"/>
            <a:ext cx="45147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615" name="Google Shape;615;g2bb2862943f_0_945"/>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616" name="Google Shape;616;g2bb2862943f_0_945"/>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617" name="Google Shape;617;g2bb2862943f_0_945"/>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8" name="Google Shape;618;g2bb2862943f_0_945"/>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2bb2862943f_0_961"/>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Mon bébé - Journal de bord</a:t>
            </a:r>
            <a:endParaRPr/>
          </a:p>
        </p:txBody>
      </p:sp>
      <p:sp>
        <p:nvSpPr>
          <p:cNvPr id="625" name="Google Shape;625;g2bb2862943f_0_961"/>
          <p:cNvSpPr txBox="1">
            <a:spLocks noGrp="1"/>
          </p:cNvSpPr>
          <p:nvPr>
            <p:ph type="body" idx="4294967295"/>
          </p:nvPr>
        </p:nvSpPr>
        <p:spPr>
          <a:xfrm>
            <a:off x="855475" y="1433575"/>
            <a:ext cx="3801600" cy="45339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Voici un exemple de la manière dont vous pouvez enregistrer les habitudes de sommeil de votre bébé. </a:t>
            </a:r>
            <a:endParaRPr sz="2000"/>
          </a:p>
          <a:p>
            <a:pPr marL="0" lvl="0" indent="0" algn="l" rtl="0">
              <a:lnSpc>
                <a:spcPct val="120000"/>
              </a:lnSpc>
              <a:spcBef>
                <a:spcPts val="1200"/>
              </a:spcBef>
              <a:spcAft>
                <a:spcPts val="0"/>
              </a:spcAft>
              <a:buSzPts val="2000"/>
              <a:buNone/>
            </a:pPr>
            <a:r>
              <a:rPr lang="en-US" sz="2000"/>
              <a:t>Tout d'abord, cliquez sur le bouton "+". Ensuite, ajoutez l'heure à laquelle votre bébé s'est endormi et l'heure à laquelle il s'est réveillé.</a:t>
            </a:r>
            <a:endParaRPr sz="2000"/>
          </a:p>
          <a:p>
            <a:pPr marL="0" lvl="0" indent="0" algn="l" rtl="0">
              <a:lnSpc>
                <a:spcPct val="120000"/>
              </a:lnSpc>
              <a:spcBef>
                <a:spcPts val="1200"/>
              </a:spcBef>
              <a:spcAft>
                <a:spcPts val="0"/>
              </a:spcAft>
              <a:buSzPts val="2000"/>
              <a:buNone/>
            </a:pPr>
            <a:r>
              <a:rPr lang="en-US" sz="2000"/>
              <a:t>Vous suivrez le même processus pour l'allaitement et le changement de couches. </a:t>
            </a:r>
            <a:endParaRPr sz="2000"/>
          </a:p>
          <a:p>
            <a:pPr marL="0" lvl="0" indent="0" algn="l" rtl="0">
              <a:lnSpc>
                <a:spcPct val="120000"/>
              </a:lnSpc>
              <a:spcBef>
                <a:spcPts val="1200"/>
              </a:spcBef>
              <a:spcAft>
                <a:spcPts val="0"/>
              </a:spcAft>
              <a:buSzPts val="2000"/>
              <a:buNone/>
            </a:pPr>
            <a:endParaRPr sz="2000"/>
          </a:p>
        </p:txBody>
      </p:sp>
      <p:pic>
        <p:nvPicPr>
          <p:cNvPr id="626" name="Google Shape;626;g2bb2862943f_0_961"/>
          <p:cNvPicPr preferRelativeResize="0"/>
          <p:nvPr/>
        </p:nvPicPr>
        <p:blipFill rotWithShape="1">
          <a:blip r:embed="rId3">
            <a:alphaModFix/>
          </a:blip>
          <a:srcRect/>
          <a:stretch/>
        </p:blipFill>
        <p:spPr>
          <a:xfrm>
            <a:off x="5058275" y="1276175"/>
            <a:ext cx="2239688" cy="4848701"/>
          </a:xfrm>
          <a:prstGeom prst="rect">
            <a:avLst/>
          </a:prstGeom>
          <a:noFill/>
          <a:ln>
            <a:noFill/>
          </a:ln>
        </p:spPr>
      </p:pic>
      <p:pic>
        <p:nvPicPr>
          <p:cNvPr id="627" name="Google Shape;627;g2bb2862943f_0_961"/>
          <p:cNvPicPr preferRelativeResize="0"/>
          <p:nvPr/>
        </p:nvPicPr>
        <p:blipFill rotWithShape="1">
          <a:blip r:embed="rId4">
            <a:alphaModFix/>
          </a:blip>
          <a:srcRect/>
          <a:stretch/>
        </p:blipFill>
        <p:spPr>
          <a:xfrm>
            <a:off x="8060050" y="1276150"/>
            <a:ext cx="2239700" cy="4848737"/>
          </a:xfrm>
          <a:prstGeom prst="rect">
            <a:avLst/>
          </a:prstGeom>
          <a:noFill/>
          <a:ln>
            <a:noFill/>
          </a:ln>
        </p:spPr>
      </p:pic>
      <p:sp>
        <p:nvSpPr>
          <p:cNvPr id="628" name="Google Shape;628;g2bb2862943f_0_961"/>
          <p:cNvSpPr/>
          <p:nvPr/>
        </p:nvSpPr>
        <p:spPr>
          <a:xfrm>
            <a:off x="5148575" y="3155700"/>
            <a:ext cx="598800" cy="546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29" name="Google Shape;629;g2bb2862943f_0_961"/>
          <p:cNvCxnSpPr>
            <a:stCxn id="628" idx="6"/>
          </p:cNvCxnSpPr>
          <p:nvPr/>
        </p:nvCxnSpPr>
        <p:spPr>
          <a:xfrm rot="10800000" flipH="1">
            <a:off x="5747375" y="1723500"/>
            <a:ext cx="3115800" cy="1705500"/>
          </a:xfrm>
          <a:prstGeom prst="curvedConnector3">
            <a:avLst>
              <a:gd name="adj1" fmla="val 50000"/>
            </a:avLst>
          </a:prstGeom>
          <a:noFill/>
          <a:ln w="19050" cap="flat" cmpd="sng">
            <a:solidFill>
              <a:srgbClr val="C00000"/>
            </a:solidFill>
            <a:prstDash val="solid"/>
            <a:round/>
            <a:headEnd type="none" w="sm" len="sm"/>
            <a:tailEnd type="triangle" w="med" len="med"/>
          </a:ln>
        </p:spPr>
      </p:cxnSp>
      <p:sp>
        <p:nvSpPr>
          <p:cNvPr id="630" name="Google Shape;630;g2bb2862943f_0_961"/>
          <p:cNvSpPr/>
          <p:nvPr/>
        </p:nvSpPr>
        <p:spPr>
          <a:xfrm>
            <a:off x="7623502" y="-3925"/>
            <a:ext cx="45672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631" name="Google Shape;631;g2bb2862943f_0_961"/>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632" name="Google Shape;632;g2bb2862943f_0_961"/>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633" name="Google Shape;633;g2bb2862943f_0_961"/>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4" name="Google Shape;634;g2bb2862943f_0_961"/>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2bb2862943f_0_98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Mon bébé - Journal de bord</a:t>
            </a:r>
            <a:endParaRPr/>
          </a:p>
        </p:txBody>
      </p:sp>
      <p:sp>
        <p:nvSpPr>
          <p:cNvPr id="641" name="Google Shape;641;g2bb2862943f_0_980"/>
          <p:cNvSpPr txBox="1">
            <a:spLocks noGrp="1"/>
          </p:cNvSpPr>
          <p:nvPr>
            <p:ph type="body" idx="4294967295"/>
          </p:nvPr>
        </p:nvSpPr>
        <p:spPr>
          <a:xfrm>
            <a:off x="1157150" y="2572350"/>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Un autre aspect important est qu'en plus d'enregistrer ces trois habitudes essentielles, vous avez également la possibilité d'enregistrer d'autres choses quotidiennes, en utilisant le même processus que celui décrit précédemment.</a:t>
            </a:r>
            <a:endParaRPr sz="2000"/>
          </a:p>
          <a:p>
            <a:pPr marL="0" lvl="0" indent="0" algn="l" rtl="0">
              <a:lnSpc>
                <a:spcPct val="120000"/>
              </a:lnSpc>
              <a:spcBef>
                <a:spcPts val="1200"/>
              </a:spcBef>
              <a:spcAft>
                <a:spcPts val="0"/>
              </a:spcAft>
              <a:buSzPts val="2000"/>
              <a:buNone/>
            </a:pPr>
            <a:endParaRPr sz="2000"/>
          </a:p>
        </p:txBody>
      </p:sp>
      <p:sp>
        <p:nvSpPr>
          <p:cNvPr id="642" name="Google Shape;642;g2bb2862943f_0_98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43" name="Google Shape;643;g2bb2862943f_0_98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644" name="Google Shape;644;g2bb2862943f_0_980"/>
          <p:cNvPicPr preferRelativeResize="0"/>
          <p:nvPr/>
        </p:nvPicPr>
        <p:blipFill rotWithShape="1">
          <a:blip r:embed="rId3">
            <a:alphaModFix/>
          </a:blip>
          <a:srcRect/>
          <a:stretch/>
        </p:blipFill>
        <p:spPr>
          <a:xfrm>
            <a:off x="4958750" y="1276150"/>
            <a:ext cx="2329750" cy="5043676"/>
          </a:xfrm>
          <a:prstGeom prst="rect">
            <a:avLst/>
          </a:prstGeom>
          <a:noFill/>
          <a:ln>
            <a:noFill/>
          </a:ln>
        </p:spPr>
      </p:pic>
      <p:pic>
        <p:nvPicPr>
          <p:cNvPr id="645" name="Google Shape;645;g2bb2862943f_0_980"/>
          <p:cNvPicPr preferRelativeResize="0"/>
          <p:nvPr/>
        </p:nvPicPr>
        <p:blipFill rotWithShape="1">
          <a:blip r:embed="rId4">
            <a:alphaModFix/>
          </a:blip>
          <a:srcRect/>
          <a:stretch/>
        </p:blipFill>
        <p:spPr>
          <a:xfrm>
            <a:off x="7998175" y="1276133"/>
            <a:ext cx="2329750" cy="5043717"/>
          </a:xfrm>
          <a:prstGeom prst="rect">
            <a:avLst/>
          </a:prstGeom>
          <a:noFill/>
          <a:ln>
            <a:noFill/>
          </a:ln>
        </p:spPr>
      </p:pic>
      <p:sp>
        <p:nvSpPr>
          <p:cNvPr id="646" name="Google Shape;646;g2bb2862943f_0_980"/>
          <p:cNvSpPr/>
          <p:nvPr/>
        </p:nvSpPr>
        <p:spPr>
          <a:xfrm>
            <a:off x="6689700" y="5496350"/>
            <a:ext cx="598800" cy="546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47" name="Google Shape;647;g2bb2862943f_0_980"/>
          <p:cNvCxnSpPr/>
          <p:nvPr/>
        </p:nvCxnSpPr>
        <p:spPr>
          <a:xfrm rot="-5400000">
            <a:off x="6257850" y="2874600"/>
            <a:ext cx="3786300" cy="1725000"/>
          </a:xfrm>
          <a:prstGeom prst="curvedConnector3">
            <a:avLst>
              <a:gd name="adj1" fmla="val 52696"/>
            </a:avLst>
          </a:prstGeom>
          <a:noFill/>
          <a:ln w="19050" cap="flat" cmpd="sng">
            <a:solidFill>
              <a:srgbClr val="C00000"/>
            </a:solidFill>
            <a:prstDash val="solid"/>
            <a:round/>
            <a:headEnd type="none" w="sm" len="sm"/>
            <a:tailEnd type="triangle" w="med" len="med"/>
          </a:ln>
        </p:spPr>
      </p:cxnSp>
      <p:sp>
        <p:nvSpPr>
          <p:cNvPr id="648" name="Google Shape;648;g2bb2862943f_0_980"/>
          <p:cNvSpPr/>
          <p:nvPr/>
        </p:nvSpPr>
        <p:spPr>
          <a:xfrm>
            <a:off x="7413778" y="-3925"/>
            <a:ext cx="47769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649" name="Google Shape;649;g2bb2862943f_0_980"/>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650" name="Google Shape;650;g2bb2862943f_0_980"/>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651" name="Google Shape;651;g2bb2862943f_0_980"/>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2" name="Google Shape;652;g2bb2862943f_0_980"/>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2bb2862943f_0_1002"/>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Apps pour les conseils pédiatriques</a:t>
            </a:r>
            <a:endParaRPr/>
          </a:p>
        </p:txBody>
      </p:sp>
      <p:sp>
        <p:nvSpPr>
          <p:cNvPr id="659" name="Google Shape;659;g2bb2862943f_0_1002"/>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a:t>Pediamécum AEP :</a:t>
            </a:r>
            <a:endParaRPr sz="2400" b="1"/>
          </a:p>
          <a:p>
            <a:pPr marL="0" lvl="0" indent="0" algn="l" rtl="0">
              <a:lnSpc>
                <a:spcPct val="120000"/>
              </a:lnSpc>
              <a:spcBef>
                <a:spcPts val="1200"/>
              </a:spcBef>
              <a:spcAft>
                <a:spcPts val="0"/>
              </a:spcAft>
              <a:buSzPts val="1100"/>
              <a:buNone/>
            </a:pPr>
            <a:r>
              <a:rPr lang="en-US" sz="2400"/>
              <a:t>IOS </a:t>
            </a:r>
            <a:r>
              <a:rPr lang="en-US" sz="2400" u="sng">
                <a:solidFill>
                  <a:schemeClr val="hlink"/>
                </a:solidFill>
                <a:hlinkClick r:id="rId3"/>
              </a:rPr>
              <a:t>: </a:t>
            </a:r>
            <a:r>
              <a:rPr lang="en-US" sz="2400"/>
              <a:t>https://apps.apple.com/es/app/pediamécum-aep/id1469867687 </a:t>
            </a:r>
            <a:endParaRPr sz="2400"/>
          </a:p>
          <a:p>
            <a:pPr marL="0" lvl="0" indent="0" algn="l" rtl="0">
              <a:lnSpc>
                <a:spcPct val="120000"/>
              </a:lnSpc>
              <a:spcBef>
                <a:spcPts val="1200"/>
              </a:spcBef>
              <a:spcAft>
                <a:spcPts val="0"/>
              </a:spcAft>
              <a:buSzPts val="1100"/>
              <a:buNone/>
            </a:pPr>
            <a:r>
              <a:rPr lang="en-US" sz="2400"/>
              <a:t>ANDROID </a:t>
            </a:r>
            <a:r>
              <a:rPr lang="en-US" sz="2400" u="sng">
                <a:solidFill>
                  <a:schemeClr val="hlink"/>
                </a:solidFill>
                <a:hlinkClick r:id="rId4"/>
              </a:rPr>
              <a:t>: </a:t>
            </a:r>
            <a:r>
              <a:rPr lang="en-US" sz="2400"/>
              <a:t>https://play.google.com/store/apps/details?id=com.pediamecum.app&amp;hl=en_US </a:t>
            </a:r>
            <a:endParaRPr sz="2400"/>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a:p>
          <a:p>
            <a:pPr marL="0" lvl="0" indent="0" algn="l" rtl="0">
              <a:lnSpc>
                <a:spcPct val="120000"/>
              </a:lnSpc>
              <a:spcBef>
                <a:spcPts val="1200"/>
              </a:spcBef>
              <a:spcAft>
                <a:spcPts val="0"/>
              </a:spcAft>
              <a:buSzPts val="2000"/>
              <a:buNone/>
            </a:pPr>
            <a:endParaRPr sz="2400"/>
          </a:p>
        </p:txBody>
      </p:sp>
      <p:sp>
        <p:nvSpPr>
          <p:cNvPr id="660" name="Google Shape;660;g2bb2862943f_0_1002"/>
          <p:cNvSpPr/>
          <p:nvPr/>
        </p:nvSpPr>
        <p:spPr>
          <a:xfrm>
            <a:off x="7424253" y="-3925"/>
            <a:ext cx="47664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661" name="Google Shape;661;g2bb2862943f_0_1002"/>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662" name="Google Shape;662;g2bb2862943f_0_1002"/>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663" name="Google Shape;663;g2bb2862943f_0_1002"/>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4" name="Google Shape;664;g2bb2862943f_0_1002"/>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2bb2862943f_0_1017"/>
          <p:cNvSpPr txBox="1">
            <a:spLocks noGrp="1"/>
          </p:cNvSpPr>
          <p:nvPr>
            <p:ph type="title"/>
          </p:nvPr>
        </p:nvSpPr>
        <p:spPr>
          <a:xfrm>
            <a:off x="244799" y="951772"/>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 :</a:t>
            </a:r>
            <a:endParaRPr sz="2200">
              <a:latin typeface="Arial"/>
              <a:ea typeface="Arial"/>
              <a:cs typeface="Arial"/>
              <a:sym typeface="Arial"/>
            </a:endParaRPr>
          </a:p>
        </p:txBody>
      </p:sp>
      <p:sp>
        <p:nvSpPr>
          <p:cNvPr id="671" name="Google Shape;671;g2bb2862943f_0_1017"/>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licence</a:t>
            </a:r>
            <a:endParaRPr sz="1200" b="0" i="0" u="none" strike="noStrike" cap="none">
              <a:solidFill>
                <a:schemeClr val="dk1"/>
              </a:solidFill>
              <a:latin typeface="Calibri"/>
              <a:ea typeface="Calibri"/>
              <a:cs typeface="Calibri"/>
              <a:sym typeface="Calibri"/>
            </a:endParaRPr>
          </a:p>
        </p:txBody>
      </p:sp>
      <p:pic>
        <p:nvPicPr>
          <p:cNvPr id="672" name="Google Shape;672;g2bb2862943f_0_1017"/>
          <p:cNvPicPr preferRelativeResize="0"/>
          <p:nvPr/>
        </p:nvPicPr>
        <p:blipFill rotWithShape="1">
          <a:blip r:embed="rId4">
            <a:alphaModFix/>
          </a:blip>
          <a:srcRect/>
          <a:stretch/>
        </p:blipFill>
        <p:spPr>
          <a:xfrm>
            <a:off x="9004032" y="2046325"/>
            <a:ext cx="2736681" cy="2765338"/>
          </a:xfrm>
          <a:prstGeom prst="rect">
            <a:avLst/>
          </a:prstGeom>
          <a:noFill/>
          <a:ln>
            <a:noFill/>
          </a:ln>
        </p:spPr>
      </p:pic>
      <p:sp>
        <p:nvSpPr>
          <p:cNvPr id="673" name="Google Shape;673;g2bb2862943f_0_1017"/>
          <p:cNvSpPr txBox="1"/>
          <p:nvPr/>
        </p:nvSpPr>
        <p:spPr>
          <a:xfrm>
            <a:off x="244800" y="1895125"/>
            <a:ext cx="8235300" cy="3231624"/>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12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Cette application offre aux utilisateurs un moyen rapide et facile d'accéder aux données documentées couramment utilisées en pédiatrie. </a:t>
            </a:r>
            <a:endParaRPr sz="2000" b="0" i="0" u="none" strike="noStrike" cap="none">
              <a:solidFill>
                <a:schemeClr val="dk1"/>
              </a:solidFill>
              <a:latin typeface="Calibri"/>
              <a:ea typeface="Calibri"/>
              <a:cs typeface="Calibri"/>
              <a:sym typeface="Calibri"/>
            </a:endParaRPr>
          </a:p>
          <a:p>
            <a:pPr marL="0" marR="0" lvl="0" indent="0" algn="l" rtl="0">
              <a:lnSpc>
                <a:spcPct val="120000"/>
              </a:lnSpc>
              <a:spcBef>
                <a:spcPts val="12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Il est disponible pour IOS et ANDROID :</a:t>
            </a:r>
            <a:endParaRPr sz="2000" b="0" i="0" u="none" strike="noStrike" cap="none">
              <a:solidFill>
                <a:schemeClr val="dk1"/>
              </a:solidFill>
              <a:latin typeface="Calibri"/>
              <a:ea typeface="Calibri"/>
              <a:cs typeface="Calibri"/>
              <a:sym typeface="Calibri"/>
            </a:endParaRPr>
          </a:p>
          <a:p>
            <a:pPr marL="457200" marR="0" lvl="0" indent="-355600" algn="l" rtl="0">
              <a:lnSpc>
                <a:spcPct val="120000"/>
              </a:lnSpc>
              <a:spcBef>
                <a:spcPts val="1200"/>
              </a:spcBef>
              <a:spcAft>
                <a:spcPts val="0"/>
              </a:spcAft>
              <a:buClr>
                <a:srgbClr val="C01E24"/>
              </a:buClr>
              <a:buSzPts val="2000"/>
              <a:buFont typeface="Noto Sans Symbols"/>
              <a:buChar char="-"/>
            </a:pPr>
            <a:r>
              <a:rPr lang="en-US" sz="2000" b="0" i="0" u="none" strike="noStrike" cap="none">
                <a:solidFill>
                  <a:schemeClr val="dk1"/>
                </a:solidFill>
                <a:latin typeface="Calibri"/>
                <a:ea typeface="Calibri"/>
                <a:cs typeface="Calibri"/>
                <a:sym typeface="Calibri"/>
              </a:rPr>
              <a:t>IOS </a:t>
            </a:r>
            <a:r>
              <a:rPr lang="en-US" sz="2000" b="0" i="0" u="sng" strike="noStrike" cap="none">
                <a:solidFill>
                  <a:schemeClr val="hlink"/>
                </a:solidFill>
                <a:latin typeface="Calibri"/>
                <a:ea typeface="Calibri"/>
                <a:cs typeface="Calibri"/>
                <a:sym typeface="Calibri"/>
                <a:hlinkClick r:id="rId5"/>
              </a:rPr>
              <a:t>: https://apps.apple.com/es/app/pediamécum-aep/id1469867687</a:t>
            </a:r>
            <a:endParaRPr sz="2000" b="0" i="0" u="none" strike="noStrike" cap="none">
              <a:solidFill>
                <a:schemeClr val="dk1"/>
              </a:solidFill>
              <a:latin typeface="Calibri"/>
              <a:ea typeface="Calibri"/>
              <a:cs typeface="Calibri"/>
              <a:sym typeface="Calibri"/>
            </a:endParaRPr>
          </a:p>
          <a:p>
            <a:pPr marL="457200" marR="0" lvl="0" indent="-355600" algn="l" rtl="0">
              <a:lnSpc>
                <a:spcPct val="120000"/>
              </a:lnSpc>
              <a:spcBef>
                <a:spcPts val="0"/>
              </a:spcBef>
              <a:spcAft>
                <a:spcPts val="0"/>
              </a:spcAft>
              <a:buClr>
                <a:srgbClr val="C01E24"/>
              </a:buClr>
              <a:buSzPts val="2000"/>
              <a:buFont typeface="Noto Sans Symbols"/>
              <a:buChar char="-"/>
            </a:pPr>
            <a:r>
              <a:rPr lang="en-US" sz="2000" b="0" i="0" u="none" strike="noStrike" cap="none">
                <a:solidFill>
                  <a:schemeClr val="dk1"/>
                </a:solidFill>
                <a:latin typeface="Calibri"/>
                <a:ea typeface="Calibri"/>
                <a:cs typeface="Calibri"/>
                <a:sym typeface="Calibri"/>
              </a:rPr>
              <a:t>ANDROID </a:t>
            </a:r>
            <a:r>
              <a:rPr lang="en-US" sz="2000" b="0" i="0" u="sng" strike="noStrike" cap="none">
                <a:solidFill>
                  <a:schemeClr val="hlink"/>
                </a:solidFill>
                <a:latin typeface="Calibri"/>
                <a:ea typeface="Calibri"/>
                <a:cs typeface="Calibri"/>
                <a:sym typeface="Calibri"/>
                <a:hlinkClick r:id="rId3"/>
              </a:rPr>
              <a:t>: https://play.google.com/store/apps/details?id=com.pediamecum.app&amp;hl=en_US</a:t>
            </a:r>
            <a:endParaRPr sz="2000" b="0" i="0" u="none" strike="noStrike" cap="none">
              <a:solidFill>
                <a:schemeClr val="dk1"/>
              </a:solidFill>
              <a:latin typeface="Calibri"/>
              <a:ea typeface="Calibri"/>
              <a:cs typeface="Calibri"/>
              <a:sym typeface="Calibri"/>
            </a:endParaRPr>
          </a:p>
        </p:txBody>
      </p:sp>
      <p:sp>
        <p:nvSpPr>
          <p:cNvPr id="674" name="Google Shape;674;g2bb2862943f_0_1017"/>
          <p:cNvSpPr/>
          <p:nvPr/>
        </p:nvSpPr>
        <p:spPr>
          <a:xfrm>
            <a:off x="7455727" y="-3925"/>
            <a:ext cx="47349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675" name="Google Shape;675;g2bb2862943f_0_1017"/>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676" name="Google Shape;676;g2bb2862943f_0_1017"/>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677" name="Google Shape;677;g2bb2862943f_0_1017"/>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8" name="Google Shape;678;g2bb2862943f_0_1017"/>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bb2862943f_0_1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309" name="Google Shape;309;g2bb2862943f_0_136"/>
          <p:cNvGrpSpPr/>
          <p:nvPr/>
        </p:nvGrpSpPr>
        <p:grpSpPr>
          <a:xfrm>
            <a:off x="6606686" y="1812884"/>
            <a:ext cx="6096000" cy="1677873"/>
            <a:chOff x="-1066801" y="1523553"/>
            <a:chExt cx="6096000" cy="1677873"/>
          </a:xfrm>
        </p:grpSpPr>
        <p:pic>
          <p:nvPicPr>
            <p:cNvPr id="310" name="Google Shape;310;g2bb2862943f_0_13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311" name="Google Shape;311;g2bb2862943f_0_13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312" name="Google Shape;312;g2bb2862943f_0_136"/>
          <p:cNvGrpSpPr/>
          <p:nvPr/>
        </p:nvGrpSpPr>
        <p:grpSpPr>
          <a:xfrm>
            <a:off x="3483817" y="4504058"/>
            <a:ext cx="6629400" cy="1738528"/>
            <a:chOff x="2579204" y="1882706"/>
            <a:chExt cx="6629400" cy="1738528"/>
          </a:xfrm>
        </p:grpSpPr>
        <p:pic>
          <p:nvPicPr>
            <p:cNvPr id="313" name="Google Shape;313;g2bb2862943f_0_13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314" name="Google Shape;314;g2bb2862943f_0_13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315" name="Google Shape;315;g2bb2862943f_0_136"/>
          <p:cNvGrpSpPr/>
          <p:nvPr/>
        </p:nvGrpSpPr>
        <p:grpSpPr>
          <a:xfrm>
            <a:off x="3020318" y="1776505"/>
            <a:ext cx="6634500" cy="1584350"/>
            <a:chOff x="6639106" y="2919412"/>
            <a:chExt cx="6634500" cy="1584350"/>
          </a:xfrm>
        </p:grpSpPr>
        <p:pic>
          <p:nvPicPr>
            <p:cNvPr id="316" name="Google Shape;316;g2bb2862943f_0_13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317" name="Google Shape;317;g2bb2862943f_0_13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318" name="Google Shape;318;g2bb2862943f_0_136"/>
          <p:cNvGrpSpPr/>
          <p:nvPr/>
        </p:nvGrpSpPr>
        <p:grpSpPr>
          <a:xfrm>
            <a:off x="2776075" y="4478327"/>
            <a:ext cx="2543175" cy="1593063"/>
            <a:chOff x="4517932" y="3531206"/>
            <a:chExt cx="2543175" cy="1593063"/>
          </a:xfrm>
        </p:grpSpPr>
        <p:pic>
          <p:nvPicPr>
            <p:cNvPr id="319" name="Google Shape;319;g2bb2862943f_0_136"/>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320" name="Google Shape;320;g2bb2862943f_0_136"/>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321" name="Google Shape;321;g2bb2862943f_0_136"/>
          <p:cNvGrpSpPr/>
          <p:nvPr/>
        </p:nvGrpSpPr>
        <p:grpSpPr>
          <a:xfrm>
            <a:off x="2859813" y="1422238"/>
            <a:ext cx="1973300" cy="2726550"/>
            <a:chOff x="9320178" y="2976204"/>
            <a:chExt cx="1973300" cy="2726550"/>
          </a:xfrm>
        </p:grpSpPr>
        <p:pic>
          <p:nvPicPr>
            <p:cNvPr id="322" name="Google Shape;322;g2bb2862943f_0_136"/>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323" name="Google Shape;323;g2bb2862943f_0_13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324" name="Google Shape;324;g2bb2862943f_0_136"/>
          <p:cNvGrpSpPr/>
          <p:nvPr/>
        </p:nvGrpSpPr>
        <p:grpSpPr>
          <a:xfrm>
            <a:off x="-1974174" y="1729933"/>
            <a:ext cx="6952500" cy="1601717"/>
            <a:chOff x="-1240501" y="3160643"/>
            <a:chExt cx="6952500" cy="1601717"/>
          </a:xfrm>
        </p:grpSpPr>
        <p:pic>
          <p:nvPicPr>
            <p:cNvPr id="325" name="Google Shape;325;g2bb2862943f_0_136"/>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326" name="Google Shape;326;g2bb2862943f_0_13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327" name="Google Shape;327;g2bb2862943f_0_13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328" name="Google Shape;328;g2bb2862943f_0_13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329" name="Google Shape;329;g2bb2862943f_0_13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330" name="Google Shape;330;g2bb2862943f_0_13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331" name="Google Shape;331;g2bb2862943f_0_136"/>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332" name="Google Shape;332;g2bb2862943f_0_13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333" name="Google Shape;333;g2bb2862943f_0_136"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2bb2862943f_0_1040"/>
          <p:cNvSpPr txBox="1">
            <a:spLocks noGrp="1"/>
          </p:cNvSpPr>
          <p:nvPr>
            <p:ph type="title"/>
          </p:nvPr>
        </p:nvSpPr>
        <p:spPr>
          <a:xfrm>
            <a:off x="234300" y="841425"/>
            <a:ext cx="56799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 :</a:t>
            </a:r>
            <a:endParaRPr sz="2200">
              <a:latin typeface="Arial"/>
              <a:ea typeface="Arial"/>
              <a:cs typeface="Arial"/>
              <a:sym typeface="Arial"/>
            </a:endParaRPr>
          </a:p>
        </p:txBody>
      </p:sp>
      <p:sp>
        <p:nvSpPr>
          <p:cNvPr id="685" name="Google Shape;685;g2bb2862943f_0_1040"/>
          <p:cNvSpPr txBox="1">
            <a:spLocks noGrp="1"/>
          </p:cNvSpPr>
          <p:nvPr>
            <p:ph type="body" idx="4294967295"/>
          </p:nvPr>
        </p:nvSpPr>
        <p:spPr>
          <a:xfrm>
            <a:off x="1175925" y="2656900"/>
            <a:ext cx="38190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Une fois l'application téléchargée, plusieurs sections apparaissent sur l'écran principal, toutes liées à différents aspects de la pédiatrie.</a:t>
            </a:r>
            <a:endParaRPr sz="2000"/>
          </a:p>
        </p:txBody>
      </p:sp>
      <p:sp>
        <p:nvSpPr>
          <p:cNvPr id="686" name="Google Shape;686;g2bb2862943f_0_104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87" name="Google Shape;687;g2bb2862943f_0_104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688" name="Google Shape;688;g2bb2862943f_0_1040"/>
          <p:cNvPicPr preferRelativeResize="0"/>
          <p:nvPr/>
        </p:nvPicPr>
        <p:blipFill rotWithShape="1">
          <a:blip r:embed="rId3">
            <a:alphaModFix/>
          </a:blip>
          <a:srcRect/>
          <a:stretch/>
        </p:blipFill>
        <p:spPr>
          <a:xfrm>
            <a:off x="6096000" y="1206025"/>
            <a:ext cx="2411699" cy="5221130"/>
          </a:xfrm>
          <a:prstGeom prst="rect">
            <a:avLst/>
          </a:prstGeom>
          <a:noFill/>
          <a:ln>
            <a:noFill/>
          </a:ln>
          <a:effectLst>
            <a:outerShdw blurRad="190500" algn="tl" rotWithShape="0">
              <a:srgbClr val="000000">
                <a:alpha val="69803"/>
              </a:srgbClr>
            </a:outerShdw>
          </a:effectLst>
        </p:spPr>
      </p:pic>
      <p:sp>
        <p:nvSpPr>
          <p:cNvPr id="689" name="Google Shape;689;g2bb2862943f_0_1040"/>
          <p:cNvSpPr/>
          <p:nvPr/>
        </p:nvSpPr>
        <p:spPr>
          <a:xfrm>
            <a:off x="7340376" y="-3925"/>
            <a:ext cx="48504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690" name="Google Shape;690;g2bb2862943f_0_1040"/>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691" name="Google Shape;691;g2bb2862943f_0_1040"/>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692" name="Google Shape;692;g2bb2862943f_0_1040"/>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3" name="Google Shape;693;g2bb2862943f_0_1040"/>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2bb2862943f_0_1056"/>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 :</a:t>
            </a:r>
            <a:endParaRPr sz="2200">
              <a:latin typeface="Arial"/>
              <a:ea typeface="Arial"/>
              <a:cs typeface="Arial"/>
              <a:sym typeface="Arial"/>
            </a:endParaRPr>
          </a:p>
        </p:txBody>
      </p:sp>
      <p:sp>
        <p:nvSpPr>
          <p:cNvPr id="700" name="Google Shape;700;g2bb2862943f_0_1056"/>
          <p:cNvSpPr txBox="1">
            <a:spLocks noGrp="1"/>
          </p:cNvSpPr>
          <p:nvPr>
            <p:ph type="body" idx="4294967295"/>
          </p:nvPr>
        </p:nvSpPr>
        <p:spPr>
          <a:xfrm>
            <a:off x="918400" y="2687000"/>
            <a:ext cx="32778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Les deux premières sections sont consacrées à différents médicaments et drogues et fournissent des informations actualisées à leur sujet. </a:t>
            </a:r>
            <a:endParaRPr sz="2000"/>
          </a:p>
        </p:txBody>
      </p:sp>
      <p:sp>
        <p:nvSpPr>
          <p:cNvPr id="701" name="Google Shape;701;g2bb2862943f_0_1056"/>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702" name="Google Shape;702;g2bb2862943f_0_1056"/>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703" name="Google Shape;703;g2bb2862943f_0_1056"/>
          <p:cNvPicPr preferRelativeResize="0"/>
          <p:nvPr/>
        </p:nvPicPr>
        <p:blipFill rotWithShape="1">
          <a:blip r:embed="rId3">
            <a:alphaModFix/>
          </a:blip>
          <a:srcRect/>
          <a:stretch/>
        </p:blipFill>
        <p:spPr>
          <a:xfrm>
            <a:off x="4399811" y="1190975"/>
            <a:ext cx="2411699" cy="5221130"/>
          </a:xfrm>
          <a:prstGeom prst="rect">
            <a:avLst/>
          </a:prstGeom>
          <a:noFill/>
          <a:ln>
            <a:noFill/>
          </a:ln>
          <a:effectLst>
            <a:outerShdw blurRad="190500" algn="tl" rotWithShape="0">
              <a:srgbClr val="000000">
                <a:alpha val="69803"/>
              </a:srgbClr>
            </a:outerShdw>
          </a:effectLst>
        </p:spPr>
      </p:pic>
      <p:sp>
        <p:nvSpPr>
          <p:cNvPr id="704" name="Google Shape;704;g2bb2862943f_0_1056"/>
          <p:cNvSpPr/>
          <p:nvPr/>
        </p:nvSpPr>
        <p:spPr>
          <a:xfrm>
            <a:off x="4296161" y="1859250"/>
            <a:ext cx="26190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705" name="Google Shape;705;g2bb2862943f_0_1056"/>
          <p:cNvPicPr preferRelativeResize="0"/>
          <p:nvPr/>
        </p:nvPicPr>
        <p:blipFill rotWithShape="1">
          <a:blip r:embed="rId4">
            <a:alphaModFix/>
          </a:blip>
          <a:srcRect/>
          <a:stretch/>
        </p:blipFill>
        <p:spPr>
          <a:xfrm>
            <a:off x="7115024" y="1190975"/>
            <a:ext cx="2411699" cy="5056175"/>
          </a:xfrm>
          <a:prstGeom prst="rect">
            <a:avLst/>
          </a:prstGeom>
          <a:noFill/>
          <a:ln>
            <a:noFill/>
          </a:ln>
          <a:effectLst>
            <a:outerShdw blurRad="190500" algn="tl" rotWithShape="0">
              <a:srgbClr val="000000">
                <a:alpha val="69803"/>
              </a:srgbClr>
            </a:outerShdw>
          </a:effectLst>
        </p:spPr>
      </p:pic>
      <p:pic>
        <p:nvPicPr>
          <p:cNvPr id="706" name="Google Shape;706;g2bb2862943f_0_1056"/>
          <p:cNvPicPr preferRelativeResize="0"/>
          <p:nvPr/>
        </p:nvPicPr>
        <p:blipFill rotWithShape="1">
          <a:blip r:embed="rId5">
            <a:alphaModFix/>
          </a:blip>
          <a:srcRect/>
          <a:stretch/>
        </p:blipFill>
        <p:spPr>
          <a:xfrm>
            <a:off x="9634349" y="1190975"/>
            <a:ext cx="2106788" cy="5056175"/>
          </a:xfrm>
          <a:prstGeom prst="rect">
            <a:avLst/>
          </a:prstGeom>
          <a:noFill/>
          <a:ln>
            <a:noFill/>
          </a:ln>
          <a:effectLst>
            <a:outerShdw blurRad="190500" algn="tl" rotWithShape="0">
              <a:srgbClr val="000000">
                <a:alpha val="69803"/>
              </a:srgbClr>
            </a:outerShdw>
          </a:effectLst>
        </p:spPr>
      </p:pic>
      <p:sp>
        <p:nvSpPr>
          <p:cNvPr id="707" name="Google Shape;707;g2bb2862943f_0_1056"/>
          <p:cNvSpPr/>
          <p:nvPr/>
        </p:nvSpPr>
        <p:spPr>
          <a:xfrm>
            <a:off x="7115024" y="1951650"/>
            <a:ext cx="578100" cy="4308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8" name="Google Shape;708;g2bb2862943f_0_1056"/>
          <p:cNvSpPr/>
          <p:nvPr/>
        </p:nvSpPr>
        <p:spPr>
          <a:xfrm>
            <a:off x="7183078" y="-3925"/>
            <a:ext cx="5007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709" name="Google Shape;709;g2bb2862943f_0_1056"/>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710" name="Google Shape;710;g2bb2862943f_0_1056"/>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711" name="Google Shape;711;g2bb2862943f_0_1056"/>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2" name="Google Shape;712;g2bb2862943f_0_1056"/>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g2bb2862943f_0_1079"/>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 :</a:t>
            </a:r>
            <a:endParaRPr sz="2200">
              <a:latin typeface="Arial"/>
              <a:ea typeface="Arial"/>
              <a:cs typeface="Arial"/>
              <a:sym typeface="Arial"/>
            </a:endParaRPr>
          </a:p>
        </p:txBody>
      </p:sp>
      <p:sp>
        <p:nvSpPr>
          <p:cNvPr id="719" name="Google Shape;719;g2bb2862943f_0_1079"/>
          <p:cNvSpPr txBox="1">
            <a:spLocks noGrp="1"/>
          </p:cNvSpPr>
          <p:nvPr>
            <p:ph type="body" idx="4294967295"/>
          </p:nvPr>
        </p:nvSpPr>
        <p:spPr>
          <a:xfrm>
            <a:off x="918400" y="2687000"/>
            <a:ext cx="30300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Cette application propose également des liens vers d'autres sites web et sources d'information pertinents.</a:t>
            </a:r>
            <a:endParaRPr sz="2000"/>
          </a:p>
        </p:txBody>
      </p:sp>
      <p:sp>
        <p:nvSpPr>
          <p:cNvPr id="720" name="Google Shape;720;g2bb2862943f_0_1079"/>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721" name="Google Shape;721;g2bb2862943f_0_1079"/>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3</a:t>
            </a:r>
            <a:endParaRPr sz="4000" b="1" i="0" u="none" strike="noStrike" cap="none">
              <a:solidFill>
                <a:srgbClr val="414141"/>
              </a:solidFill>
              <a:latin typeface="Calibri"/>
              <a:ea typeface="Calibri"/>
              <a:cs typeface="Calibri"/>
              <a:sym typeface="Calibri"/>
            </a:endParaRPr>
          </a:p>
        </p:txBody>
      </p:sp>
      <p:pic>
        <p:nvPicPr>
          <p:cNvPr id="722" name="Google Shape;722;g2bb2862943f_0_1079"/>
          <p:cNvPicPr preferRelativeResize="0"/>
          <p:nvPr/>
        </p:nvPicPr>
        <p:blipFill rotWithShape="1">
          <a:blip r:embed="rId3">
            <a:alphaModFix/>
          </a:blip>
          <a:srcRect/>
          <a:stretch/>
        </p:blipFill>
        <p:spPr>
          <a:xfrm>
            <a:off x="4150899" y="1501450"/>
            <a:ext cx="2053650" cy="4445972"/>
          </a:xfrm>
          <a:prstGeom prst="rect">
            <a:avLst/>
          </a:prstGeom>
          <a:noFill/>
          <a:ln>
            <a:noFill/>
          </a:ln>
          <a:effectLst>
            <a:outerShdw blurRad="190500" algn="tl" rotWithShape="0">
              <a:srgbClr val="000000">
                <a:alpha val="69803"/>
              </a:srgbClr>
            </a:outerShdw>
          </a:effectLst>
        </p:spPr>
      </p:pic>
      <p:pic>
        <p:nvPicPr>
          <p:cNvPr id="723" name="Google Shape;723;g2bb2862943f_0_1079"/>
          <p:cNvPicPr preferRelativeResize="0"/>
          <p:nvPr/>
        </p:nvPicPr>
        <p:blipFill rotWithShape="1">
          <a:blip r:embed="rId4">
            <a:alphaModFix/>
          </a:blip>
          <a:srcRect/>
          <a:stretch/>
        </p:blipFill>
        <p:spPr>
          <a:xfrm>
            <a:off x="6705638" y="1597000"/>
            <a:ext cx="2053650" cy="4445952"/>
          </a:xfrm>
          <a:prstGeom prst="rect">
            <a:avLst/>
          </a:prstGeom>
          <a:noFill/>
          <a:ln>
            <a:noFill/>
          </a:ln>
          <a:effectLst>
            <a:outerShdw blurRad="190500" algn="tl" rotWithShape="0">
              <a:srgbClr val="000000">
                <a:alpha val="69803"/>
              </a:srgbClr>
            </a:outerShdw>
          </a:effectLst>
        </p:spPr>
      </p:pic>
      <p:pic>
        <p:nvPicPr>
          <p:cNvPr id="724" name="Google Shape;724;g2bb2862943f_0_1079"/>
          <p:cNvPicPr preferRelativeResize="0"/>
          <p:nvPr/>
        </p:nvPicPr>
        <p:blipFill rotWithShape="1">
          <a:blip r:embed="rId5">
            <a:alphaModFix/>
          </a:blip>
          <a:srcRect/>
          <a:stretch/>
        </p:blipFill>
        <p:spPr>
          <a:xfrm>
            <a:off x="9561950" y="1419492"/>
            <a:ext cx="2053650" cy="4445972"/>
          </a:xfrm>
          <a:prstGeom prst="rect">
            <a:avLst/>
          </a:prstGeom>
          <a:noFill/>
          <a:ln>
            <a:noFill/>
          </a:ln>
          <a:effectLst>
            <a:outerShdw blurRad="190500" algn="tl" rotWithShape="0">
              <a:srgbClr val="000000">
                <a:alpha val="69803"/>
              </a:srgbClr>
            </a:outerShdw>
          </a:effectLst>
        </p:spPr>
      </p:pic>
      <p:sp>
        <p:nvSpPr>
          <p:cNvPr id="725" name="Google Shape;725;g2bb2862943f_0_1079"/>
          <p:cNvSpPr/>
          <p:nvPr/>
        </p:nvSpPr>
        <p:spPr>
          <a:xfrm>
            <a:off x="3948400" y="3322636"/>
            <a:ext cx="2411700" cy="5439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726" name="Google Shape;726;g2bb2862943f_0_1079"/>
          <p:cNvCxnSpPr/>
          <p:nvPr/>
        </p:nvCxnSpPr>
        <p:spPr>
          <a:xfrm rot="-5400000">
            <a:off x="5597163" y="2209175"/>
            <a:ext cx="1298100" cy="928800"/>
          </a:xfrm>
          <a:prstGeom prst="curvedConnector3">
            <a:avLst>
              <a:gd name="adj1" fmla="val 84930"/>
            </a:avLst>
          </a:prstGeom>
          <a:noFill/>
          <a:ln w="19050" cap="flat" cmpd="sng">
            <a:solidFill>
              <a:srgbClr val="C00000"/>
            </a:solidFill>
            <a:prstDash val="solid"/>
            <a:round/>
            <a:headEnd type="none" w="sm" len="sm"/>
            <a:tailEnd type="triangle" w="med" len="med"/>
          </a:ln>
        </p:spPr>
      </p:cxnSp>
      <p:sp>
        <p:nvSpPr>
          <p:cNvPr id="727" name="Google Shape;727;g2bb2862943f_0_1079"/>
          <p:cNvSpPr/>
          <p:nvPr/>
        </p:nvSpPr>
        <p:spPr>
          <a:xfrm>
            <a:off x="6463925" y="3452499"/>
            <a:ext cx="2411700" cy="5439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728" name="Google Shape;728;g2bb2862943f_0_1079"/>
          <p:cNvCxnSpPr/>
          <p:nvPr/>
        </p:nvCxnSpPr>
        <p:spPr>
          <a:xfrm rot="-5400000">
            <a:off x="8494638" y="2052925"/>
            <a:ext cx="1510800" cy="1453800"/>
          </a:xfrm>
          <a:prstGeom prst="curvedConnector3">
            <a:avLst>
              <a:gd name="adj1" fmla="val 88041"/>
            </a:avLst>
          </a:prstGeom>
          <a:noFill/>
          <a:ln w="19050" cap="flat" cmpd="sng">
            <a:solidFill>
              <a:srgbClr val="C00000"/>
            </a:solidFill>
            <a:prstDash val="solid"/>
            <a:round/>
            <a:headEnd type="none" w="sm" len="sm"/>
            <a:tailEnd type="triangle" w="med" len="med"/>
          </a:ln>
        </p:spPr>
      </p:cxnSp>
      <p:sp>
        <p:nvSpPr>
          <p:cNvPr id="729" name="Google Shape;729;g2bb2862943f_0_1079"/>
          <p:cNvSpPr/>
          <p:nvPr/>
        </p:nvSpPr>
        <p:spPr>
          <a:xfrm>
            <a:off x="7508150" y="-3925"/>
            <a:ext cx="46824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730" name="Google Shape;730;g2bb2862943f_0_1079"/>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731" name="Google Shape;731;g2bb2862943f_0_1079"/>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732" name="Google Shape;732;g2bb2862943f_0_1079"/>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g2bb2862943f_0_1079"/>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2bb2862943f_0_1108"/>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Applications pour l'allaitement</a:t>
            </a:r>
            <a:endParaRPr/>
          </a:p>
        </p:txBody>
      </p:sp>
      <p:sp>
        <p:nvSpPr>
          <p:cNvPr id="740" name="Google Shape;740;g2bb2862943f_0_1108"/>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a:t>L'heure du lait - minuterie pour l'allaitement :</a:t>
            </a:r>
            <a:endParaRPr sz="2400" b="1"/>
          </a:p>
          <a:p>
            <a:pPr marL="0" lvl="0" indent="0" algn="l" rtl="0">
              <a:lnSpc>
                <a:spcPct val="120000"/>
              </a:lnSpc>
              <a:spcBef>
                <a:spcPts val="1200"/>
              </a:spcBef>
              <a:spcAft>
                <a:spcPts val="0"/>
              </a:spcAft>
              <a:buSzPts val="1100"/>
              <a:buNone/>
            </a:pPr>
            <a:r>
              <a:rPr lang="en-US" sz="2400"/>
              <a:t>IOS </a:t>
            </a:r>
            <a:r>
              <a:rPr lang="en-US" sz="2400" u="sng">
                <a:solidFill>
                  <a:schemeClr val="hlink"/>
                </a:solidFill>
                <a:hlinkClick r:id="rId3"/>
              </a:rPr>
              <a:t>: </a:t>
            </a:r>
            <a:r>
              <a:rPr lang="en-US" sz="2400"/>
              <a:t>https://apps.apple.com/us/app/milk-time-timer-for-nursing/id1092964544 </a:t>
            </a:r>
            <a:endParaRPr sz="2400"/>
          </a:p>
          <a:p>
            <a:pPr marL="0" lvl="0" indent="0" algn="l" rtl="0">
              <a:lnSpc>
                <a:spcPct val="120000"/>
              </a:lnSpc>
              <a:spcBef>
                <a:spcPts val="1200"/>
              </a:spcBef>
              <a:spcAft>
                <a:spcPts val="0"/>
              </a:spcAft>
              <a:buSzPts val="1100"/>
              <a:buNone/>
            </a:pPr>
            <a:r>
              <a:rPr lang="en-US" sz="2400"/>
              <a:t>ANDROID </a:t>
            </a:r>
            <a:r>
              <a:rPr lang="en-US" sz="2400" u="sng">
                <a:solidFill>
                  <a:schemeClr val="hlink"/>
                </a:solidFill>
                <a:hlinkClick r:id="rId4"/>
              </a:rPr>
              <a:t>: </a:t>
            </a:r>
            <a:r>
              <a:rPr lang="en-US" sz="2400"/>
              <a:t>https://play.google.com/store/apps/details?id=com.mocology.milktime&amp;hl=es&amp;gl=US </a:t>
            </a:r>
            <a:endParaRPr sz="2400"/>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a:p>
          <a:p>
            <a:pPr marL="0" lvl="0" indent="0" algn="l" rtl="0">
              <a:lnSpc>
                <a:spcPct val="120000"/>
              </a:lnSpc>
              <a:spcBef>
                <a:spcPts val="1200"/>
              </a:spcBef>
              <a:spcAft>
                <a:spcPts val="0"/>
              </a:spcAft>
              <a:buSzPts val="2000"/>
              <a:buNone/>
            </a:pPr>
            <a:endParaRPr sz="2400"/>
          </a:p>
        </p:txBody>
      </p:sp>
      <p:sp>
        <p:nvSpPr>
          <p:cNvPr id="741" name="Google Shape;741;g2bb2862943f_0_1108"/>
          <p:cNvSpPr/>
          <p:nvPr/>
        </p:nvSpPr>
        <p:spPr>
          <a:xfrm>
            <a:off x="7581550" y="-3925"/>
            <a:ext cx="46092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742" name="Google Shape;742;g2bb2862943f_0_1108"/>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743" name="Google Shape;743;g2bb2862943f_0_1108"/>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744" name="Google Shape;744;g2bb2862943f_0_1108"/>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5" name="Google Shape;745;g2bb2862943f_0_1108"/>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g2bb2862943f_0_1120"/>
          <p:cNvSpPr txBox="1">
            <a:spLocks noGrp="1"/>
          </p:cNvSpPr>
          <p:nvPr>
            <p:ph type="title"/>
          </p:nvPr>
        </p:nvSpPr>
        <p:spPr>
          <a:xfrm>
            <a:off x="244799" y="9772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L'heure du lait - minuterie pour l'allaitement </a:t>
            </a:r>
            <a:endParaRPr sz="2200">
              <a:latin typeface="Arial"/>
              <a:ea typeface="Arial"/>
              <a:cs typeface="Arial"/>
              <a:sym typeface="Arial"/>
            </a:endParaRPr>
          </a:p>
        </p:txBody>
      </p:sp>
      <p:sp>
        <p:nvSpPr>
          <p:cNvPr id="752" name="Google Shape;752;g2bb2862943f_0_1120"/>
          <p:cNvSpPr txBox="1"/>
          <p:nvPr/>
        </p:nvSpPr>
        <p:spPr>
          <a:xfrm>
            <a:off x="397200" y="1730750"/>
            <a:ext cx="8157000" cy="46485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12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Cette application aide les parents à suivre l'allaitement, la production de lait, le pompage du lait...</a:t>
            </a:r>
            <a:endParaRPr sz="2000" b="0" i="0" u="none" strike="noStrike" cap="none">
              <a:solidFill>
                <a:schemeClr val="dk1"/>
              </a:solidFill>
              <a:latin typeface="Calibri"/>
              <a:ea typeface="Calibri"/>
              <a:cs typeface="Calibri"/>
              <a:sym typeface="Calibri"/>
            </a:endParaRPr>
          </a:p>
          <a:p>
            <a:pPr marL="0" marR="0" lvl="0" indent="0" algn="l" rtl="0">
              <a:lnSpc>
                <a:spcPct val="120000"/>
              </a:lnSpc>
              <a:spcBef>
                <a:spcPts val="12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Il est disponible pour IOS et ANDROID :</a:t>
            </a:r>
            <a:endParaRPr sz="2000" b="0" i="0" u="none" strike="noStrike" cap="none">
              <a:solidFill>
                <a:schemeClr val="dk1"/>
              </a:solidFill>
              <a:latin typeface="Calibri"/>
              <a:ea typeface="Calibri"/>
              <a:cs typeface="Calibri"/>
              <a:sym typeface="Calibri"/>
            </a:endParaRPr>
          </a:p>
          <a:p>
            <a:pPr marL="457200" marR="0" lvl="0" indent="-355600" algn="l" rtl="0">
              <a:lnSpc>
                <a:spcPct val="120000"/>
              </a:lnSpc>
              <a:spcBef>
                <a:spcPts val="1200"/>
              </a:spcBef>
              <a:spcAft>
                <a:spcPts val="0"/>
              </a:spcAft>
              <a:buClr>
                <a:srgbClr val="C01E24"/>
              </a:buClr>
              <a:buSzPts val="2000"/>
              <a:buFont typeface="Noto Sans Symbols"/>
              <a:buChar char="-"/>
            </a:pPr>
            <a:r>
              <a:rPr lang="en-US" sz="2000" b="0" i="0" u="none" strike="noStrike" cap="none">
                <a:solidFill>
                  <a:schemeClr val="dk1"/>
                </a:solidFill>
                <a:latin typeface="Calibri"/>
                <a:ea typeface="Calibri"/>
                <a:cs typeface="Calibri"/>
                <a:sym typeface="Calibri"/>
              </a:rPr>
              <a:t>IOS </a:t>
            </a:r>
            <a:r>
              <a:rPr lang="en-US" sz="2000" b="0" i="0" u="sng" strike="noStrike" cap="none">
                <a:solidFill>
                  <a:schemeClr val="hlink"/>
                </a:solidFill>
                <a:latin typeface="Calibri"/>
                <a:ea typeface="Calibri"/>
                <a:cs typeface="Calibri"/>
                <a:sym typeface="Calibri"/>
                <a:hlinkClick r:id="rId3"/>
              </a:rPr>
              <a:t>: https://apps.apple.com/us/app/milk-time-timer-for-nursing/id1092964544</a:t>
            </a:r>
            <a:endParaRPr sz="2000" b="0" i="0" u="none" strike="noStrike" cap="none">
              <a:solidFill>
                <a:schemeClr val="dk1"/>
              </a:solidFill>
              <a:latin typeface="Calibri"/>
              <a:ea typeface="Calibri"/>
              <a:cs typeface="Calibri"/>
              <a:sym typeface="Calibri"/>
            </a:endParaRPr>
          </a:p>
          <a:p>
            <a:pPr marL="101600" marR="0" lvl="0" indent="0" algn="l" rtl="0">
              <a:lnSpc>
                <a:spcPct val="120000"/>
              </a:lnSpc>
              <a:spcBef>
                <a:spcPts val="12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l" rtl="0">
              <a:lnSpc>
                <a:spcPct val="120000"/>
              </a:lnSpc>
              <a:spcBef>
                <a:spcPts val="0"/>
              </a:spcBef>
              <a:spcAft>
                <a:spcPts val="0"/>
              </a:spcAft>
              <a:buClr>
                <a:srgbClr val="C01E24"/>
              </a:buClr>
              <a:buSzPts val="2000"/>
              <a:buFont typeface="Noto Sans Symbols"/>
              <a:buChar char="-"/>
            </a:pPr>
            <a:r>
              <a:rPr lang="en-US" sz="2000" b="0" i="0" u="none" strike="noStrike" cap="none">
                <a:solidFill>
                  <a:schemeClr val="dk1"/>
                </a:solidFill>
                <a:latin typeface="Calibri"/>
                <a:ea typeface="Calibri"/>
                <a:cs typeface="Calibri"/>
                <a:sym typeface="Calibri"/>
              </a:rPr>
              <a:t>ANDROID </a:t>
            </a:r>
            <a:r>
              <a:rPr lang="en-US" sz="2000" b="0" i="0" u="sng" strike="noStrike" cap="none">
                <a:solidFill>
                  <a:schemeClr val="hlink"/>
                </a:solidFill>
                <a:latin typeface="Calibri"/>
                <a:ea typeface="Calibri"/>
                <a:cs typeface="Calibri"/>
                <a:sym typeface="Calibri"/>
                <a:hlinkClick r:id="rId4"/>
              </a:rPr>
              <a:t>: https://play.google.com/store/apps/details?id=com.mocology.milktime&amp;hl=es&amp;gl=U</a:t>
            </a:r>
            <a:endParaRPr sz="2000" b="0" i="0" u="none" strike="noStrike" cap="none">
              <a:solidFill>
                <a:schemeClr val="dk1"/>
              </a:solidFill>
              <a:latin typeface="Calibri"/>
              <a:ea typeface="Calibri"/>
              <a:cs typeface="Calibri"/>
              <a:sym typeface="Calibri"/>
            </a:endParaRPr>
          </a:p>
          <a:p>
            <a:pPr marL="101600" marR="0" lvl="0" indent="0" algn="l" rtl="0">
              <a:lnSpc>
                <a:spcPct val="12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753" name="Google Shape;753;g2bb2862943f_0_1120"/>
          <p:cNvPicPr preferRelativeResize="0"/>
          <p:nvPr/>
        </p:nvPicPr>
        <p:blipFill rotWithShape="1">
          <a:blip r:embed="rId5">
            <a:alphaModFix/>
          </a:blip>
          <a:srcRect/>
          <a:stretch/>
        </p:blipFill>
        <p:spPr>
          <a:xfrm>
            <a:off x="8900675" y="2204974"/>
            <a:ext cx="2943400" cy="2928350"/>
          </a:xfrm>
          <a:prstGeom prst="rect">
            <a:avLst/>
          </a:prstGeom>
          <a:noFill/>
          <a:ln>
            <a:noFill/>
          </a:ln>
        </p:spPr>
      </p:pic>
      <p:sp>
        <p:nvSpPr>
          <p:cNvPr id="754" name="Google Shape;754;g2bb2862943f_0_1120"/>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licence</a:t>
            </a:r>
            <a:endParaRPr sz="1200" b="0" i="0" u="none" strike="noStrike" cap="none">
              <a:solidFill>
                <a:schemeClr val="dk1"/>
              </a:solidFill>
              <a:latin typeface="Calibri"/>
              <a:ea typeface="Calibri"/>
              <a:cs typeface="Calibri"/>
              <a:sym typeface="Calibri"/>
            </a:endParaRPr>
          </a:p>
        </p:txBody>
      </p:sp>
      <p:sp>
        <p:nvSpPr>
          <p:cNvPr id="755" name="Google Shape;755;g2bb2862943f_0_1120"/>
          <p:cNvSpPr/>
          <p:nvPr/>
        </p:nvSpPr>
        <p:spPr>
          <a:xfrm>
            <a:off x="7434750" y="-3925"/>
            <a:ext cx="47559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756" name="Google Shape;756;g2bb2862943f_0_1120"/>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757" name="Google Shape;757;g2bb2862943f_0_1120"/>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758" name="Google Shape;758;g2bb2862943f_0_1120"/>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9" name="Google Shape;759;g2bb2862943f_0_1120"/>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2bb2862943f_0_1144"/>
          <p:cNvSpPr txBox="1">
            <a:spLocks noGrp="1"/>
          </p:cNvSpPr>
          <p:nvPr>
            <p:ph type="title"/>
          </p:nvPr>
        </p:nvSpPr>
        <p:spPr>
          <a:xfrm>
            <a:off x="244799" y="9772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L'heure du lait - minuterie pour l'allaitement </a:t>
            </a:r>
            <a:endParaRPr sz="2200">
              <a:latin typeface="Arial"/>
              <a:ea typeface="Arial"/>
              <a:cs typeface="Arial"/>
              <a:sym typeface="Arial"/>
            </a:endParaRPr>
          </a:p>
        </p:txBody>
      </p:sp>
      <p:sp>
        <p:nvSpPr>
          <p:cNvPr id="766" name="Google Shape;766;g2bb2862943f_0_1144"/>
          <p:cNvSpPr txBox="1">
            <a:spLocks noGrp="1"/>
          </p:cNvSpPr>
          <p:nvPr>
            <p:ph type="body" idx="4294967295"/>
          </p:nvPr>
        </p:nvSpPr>
        <p:spPr>
          <a:xfrm>
            <a:off x="1175925" y="28855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a:t>Une fois l'application téléchargée, vous devez saisir les informations relatives à votre bébé</a:t>
            </a:r>
            <a:endParaRPr sz="2000"/>
          </a:p>
          <a:p>
            <a:pPr marL="0" lvl="0" indent="0" algn="l" rtl="0">
              <a:lnSpc>
                <a:spcPct val="120000"/>
              </a:lnSpc>
              <a:spcBef>
                <a:spcPts val="1200"/>
              </a:spcBef>
              <a:spcAft>
                <a:spcPts val="0"/>
              </a:spcAft>
              <a:buSzPts val="2000"/>
              <a:buNone/>
            </a:pPr>
            <a:endParaRPr sz="2000"/>
          </a:p>
        </p:txBody>
      </p:sp>
      <p:sp>
        <p:nvSpPr>
          <p:cNvPr id="767" name="Google Shape;767;g2bb2862943f_0_1144"/>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768" name="Google Shape;768;g2bb2862943f_0_1144"/>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769" name="Google Shape;769;g2bb2862943f_0_1144"/>
          <p:cNvPicPr preferRelativeResize="0"/>
          <p:nvPr/>
        </p:nvPicPr>
        <p:blipFill rotWithShape="1">
          <a:blip r:embed="rId3">
            <a:alphaModFix/>
          </a:blip>
          <a:srcRect/>
          <a:stretch/>
        </p:blipFill>
        <p:spPr>
          <a:xfrm>
            <a:off x="6308100" y="1707674"/>
            <a:ext cx="2261926" cy="4616320"/>
          </a:xfrm>
          <a:prstGeom prst="rect">
            <a:avLst/>
          </a:prstGeom>
          <a:noFill/>
          <a:ln>
            <a:noFill/>
          </a:ln>
          <a:effectLst>
            <a:outerShdw blurRad="190500" algn="tl" rotWithShape="0">
              <a:srgbClr val="000000">
                <a:alpha val="69803"/>
              </a:srgbClr>
            </a:outerShdw>
          </a:effectLst>
        </p:spPr>
      </p:pic>
      <p:pic>
        <p:nvPicPr>
          <p:cNvPr id="770" name="Google Shape;770;g2bb2862943f_0_1144"/>
          <p:cNvPicPr preferRelativeResize="0"/>
          <p:nvPr/>
        </p:nvPicPr>
        <p:blipFill rotWithShape="1">
          <a:blip r:embed="rId4">
            <a:alphaModFix/>
          </a:blip>
          <a:srcRect/>
          <a:stretch/>
        </p:blipFill>
        <p:spPr>
          <a:xfrm>
            <a:off x="8878632" y="1707675"/>
            <a:ext cx="2137442" cy="4682501"/>
          </a:xfrm>
          <a:prstGeom prst="rect">
            <a:avLst/>
          </a:prstGeom>
          <a:noFill/>
          <a:ln>
            <a:noFill/>
          </a:ln>
          <a:effectLst>
            <a:outerShdw blurRad="190500" algn="tl" rotWithShape="0">
              <a:srgbClr val="000000">
                <a:alpha val="69803"/>
              </a:srgbClr>
            </a:outerShdw>
          </a:effectLst>
        </p:spPr>
      </p:pic>
      <p:sp>
        <p:nvSpPr>
          <p:cNvPr id="771" name="Google Shape;771;g2bb2862943f_0_1144"/>
          <p:cNvSpPr/>
          <p:nvPr/>
        </p:nvSpPr>
        <p:spPr>
          <a:xfrm>
            <a:off x="6308100" y="3961400"/>
            <a:ext cx="7881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772" name="Google Shape;772;g2bb2862943f_0_1144"/>
          <p:cNvCxnSpPr/>
          <p:nvPr/>
        </p:nvCxnSpPr>
        <p:spPr>
          <a:xfrm rot="-5400000">
            <a:off x="6917363" y="1779284"/>
            <a:ext cx="2599800" cy="2257500"/>
          </a:xfrm>
          <a:prstGeom prst="curvedConnector3">
            <a:avLst>
              <a:gd name="adj1" fmla="val 50002"/>
            </a:avLst>
          </a:prstGeom>
          <a:noFill/>
          <a:ln w="19050" cap="flat" cmpd="sng">
            <a:solidFill>
              <a:srgbClr val="C00000"/>
            </a:solidFill>
            <a:prstDash val="solid"/>
            <a:round/>
            <a:headEnd type="none" w="sm" len="sm"/>
            <a:tailEnd type="triangle" w="med" len="med"/>
          </a:ln>
        </p:spPr>
      </p:cxnSp>
      <p:sp>
        <p:nvSpPr>
          <p:cNvPr id="773" name="Google Shape;773;g2bb2862943f_0_1144"/>
          <p:cNvSpPr/>
          <p:nvPr/>
        </p:nvSpPr>
        <p:spPr>
          <a:xfrm>
            <a:off x="7602527" y="-3925"/>
            <a:ext cx="45882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774" name="Google Shape;774;g2bb2862943f_0_1144"/>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775" name="Google Shape;775;g2bb2862943f_0_1144"/>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776" name="Google Shape;776;g2bb2862943f_0_1144"/>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7" name="Google Shape;777;g2bb2862943f_0_1144"/>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2bb2862943f_0_1163"/>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L'heure du lait - minuterie pour l'allaitement </a:t>
            </a:r>
            <a:endParaRPr sz="2200">
              <a:latin typeface="Arial"/>
              <a:ea typeface="Arial"/>
              <a:cs typeface="Arial"/>
              <a:sym typeface="Arial"/>
            </a:endParaRPr>
          </a:p>
        </p:txBody>
      </p:sp>
      <p:sp>
        <p:nvSpPr>
          <p:cNvPr id="784" name="Google Shape;784;g2bb2862943f_0_1163"/>
          <p:cNvSpPr txBox="1">
            <a:spLocks noGrp="1"/>
          </p:cNvSpPr>
          <p:nvPr>
            <p:ph type="body" idx="4294967295"/>
          </p:nvPr>
        </p:nvSpPr>
        <p:spPr>
          <a:xfrm>
            <a:off x="1175925"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a:t>Une fois les informations téléchargées, l'application vous renvoie à son écran d'accueil, où vous pouvez commencer à suivre les différents aspects liés à votre bébé.  </a:t>
            </a:r>
            <a:endParaRPr sz="2000"/>
          </a:p>
          <a:p>
            <a:pPr marL="0" lvl="0" indent="0" algn="l" rtl="0">
              <a:lnSpc>
                <a:spcPct val="120000"/>
              </a:lnSpc>
              <a:spcBef>
                <a:spcPts val="1200"/>
              </a:spcBef>
              <a:spcAft>
                <a:spcPts val="0"/>
              </a:spcAft>
              <a:buSzPts val="2000"/>
              <a:buNone/>
            </a:pPr>
            <a:endParaRPr sz="2000"/>
          </a:p>
        </p:txBody>
      </p:sp>
      <p:sp>
        <p:nvSpPr>
          <p:cNvPr id="785" name="Google Shape;785;g2bb2862943f_0_1163"/>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786" name="Google Shape;786;g2bb2862943f_0_1163"/>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787" name="Google Shape;787;g2bb2862943f_0_1163"/>
          <p:cNvPicPr preferRelativeResize="0"/>
          <p:nvPr/>
        </p:nvPicPr>
        <p:blipFill rotWithShape="1">
          <a:blip r:embed="rId3">
            <a:alphaModFix/>
          </a:blip>
          <a:srcRect/>
          <a:stretch/>
        </p:blipFill>
        <p:spPr>
          <a:xfrm>
            <a:off x="5966675" y="1469815"/>
            <a:ext cx="2507269" cy="4892073"/>
          </a:xfrm>
          <a:prstGeom prst="rect">
            <a:avLst/>
          </a:prstGeom>
          <a:noFill/>
          <a:ln>
            <a:noFill/>
          </a:ln>
          <a:effectLst>
            <a:outerShdw blurRad="190500" algn="tl" rotWithShape="0">
              <a:srgbClr val="000000">
                <a:alpha val="69803"/>
              </a:srgbClr>
            </a:outerShdw>
          </a:effectLst>
        </p:spPr>
      </p:pic>
      <p:pic>
        <p:nvPicPr>
          <p:cNvPr id="788" name="Google Shape;788;g2bb2862943f_0_1163"/>
          <p:cNvPicPr preferRelativeResize="0"/>
          <p:nvPr/>
        </p:nvPicPr>
        <p:blipFill rotWithShape="1">
          <a:blip r:embed="rId4">
            <a:alphaModFix/>
          </a:blip>
          <a:srcRect/>
          <a:stretch/>
        </p:blipFill>
        <p:spPr>
          <a:xfrm>
            <a:off x="8974609" y="1457574"/>
            <a:ext cx="2640991" cy="5113349"/>
          </a:xfrm>
          <a:prstGeom prst="rect">
            <a:avLst/>
          </a:prstGeom>
          <a:noFill/>
          <a:ln>
            <a:noFill/>
          </a:ln>
          <a:effectLst>
            <a:outerShdw blurRad="190500" algn="tl" rotWithShape="0">
              <a:srgbClr val="000000">
                <a:alpha val="69803"/>
              </a:srgbClr>
            </a:outerShdw>
          </a:effectLst>
        </p:spPr>
      </p:pic>
      <p:sp>
        <p:nvSpPr>
          <p:cNvPr id="789" name="Google Shape;789;g2bb2862943f_0_1163"/>
          <p:cNvSpPr/>
          <p:nvPr/>
        </p:nvSpPr>
        <p:spPr>
          <a:xfrm>
            <a:off x="7376264" y="4950100"/>
            <a:ext cx="7881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790" name="Google Shape;790;g2bb2862943f_0_1163"/>
          <p:cNvCxnSpPr/>
          <p:nvPr/>
        </p:nvCxnSpPr>
        <p:spPr>
          <a:xfrm rot="-5400000">
            <a:off x="7241146" y="2965705"/>
            <a:ext cx="2286000" cy="1754100"/>
          </a:xfrm>
          <a:prstGeom prst="curvedConnector3">
            <a:avLst>
              <a:gd name="adj1" fmla="val 90566"/>
            </a:avLst>
          </a:prstGeom>
          <a:noFill/>
          <a:ln w="19050" cap="flat" cmpd="sng">
            <a:solidFill>
              <a:srgbClr val="C00000"/>
            </a:solidFill>
            <a:prstDash val="solid"/>
            <a:round/>
            <a:headEnd type="none" w="sm" len="sm"/>
            <a:tailEnd type="triangle" w="med" len="med"/>
          </a:ln>
        </p:spPr>
      </p:cxnSp>
      <p:sp>
        <p:nvSpPr>
          <p:cNvPr id="791" name="Google Shape;791;g2bb2862943f_0_1163"/>
          <p:cNvSpPr/>
          <p:nvPr/>
        </p:nvSpPr>
        <p:spPr>
          <a:xfrm>
            <a:off x="7376278" y="-3925"/>
            <a:ext cx="48144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792" name="Google Shape;792;g2bb2862943f_0_1163"/>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793" name="Google Shape;793;g2bb2862943f_0_1163"/>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794" name="Google Shape;794;g2bb2862943f_0_1163"/>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5" name="Google Shape;795;g2bb2862943f_0_1163"/>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2bb2862943f_0_1188"/>
          <p:cNvSpPr txBox="1">
            <a:spLocks noGrp="1"/>
          </p:cNvSpPr>
          <p:nvPr>
            <p:ph type="title"/>
          </p:nvPr>
        </p:nvSpPr>
        <p:spPr>
          <a:xfrm>
            <a:off x="356900" y="877425"/>
            <a:ext cx="65850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L'heure du lait - minuterie pour l'allaitement </a:t>
            </a:r>
            <a:endParaRPr sz="2200">
              <a:latin typeface="Arial"/>
              <a:ea typeface="Arial"/>
              <a:cs typeface="Arial"/>
              <a:sym typeface="Arial"/>
            </a:endParaRPr>
          </a:p>
        </p:txBody>
      </p:sp>
      <p:sp>
        <p:nvSpPr>
          <p:cNvPr id="802" name="Google Shape;802;g2bb2862943f_0_1188"/>
          <p:cNvSpPr txBox="1">
            <a:spLocks noGrp="1"/>
          </p:cNvSpPr>
          <p:nvPr>
            <p:ph type="body" idx="4294967295"/>
          </p:nvPr>
        </p:nvSpPr>
        <p:spPr>
          <a:xfrm>
            <a:off x="356900" y="19210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a:t>En voici un exemple : </a:t>
            </a:r>
            <a:endParaRPr sz="2000"/>
          </a:p>
          <a:p>
            <a:pPr marL="457200" lvl="0" indent="-355600" algn="l" rtl="0">
              <a:lnSpc>
                <a:spcPct val="120000"/>
              </a:lnSpc>
              <a:spcBef>
                <a:spcPts val="1200"/>
              </a:spcBef>
              <a:spcAft>
                <a:spcPts val="0"/>
              </a:spcAft>
              <a:buSzPts val="2000"/>
              <a:buAutoNum type="arabicPeriod"/>
            </a:pPr>
            <a:r>
              <a:rPr lang="en-US" sz="2000"/>
              <a:t>Vous cliquez sur "traite" et vous accédez à une autre section, où vous pouvez enregistrer les nouvelles informations de suivi. </a:t>
            </a:r>
            <a:endParaRPr sz="2000"/>
          </a:p>
          <a:p>
            <a:pPr marL="457200" lvl="0" indent="-355600" algn="l" rtl="0">
              <a:lnSpc>
                <a:spcPct val="120000"/>
              </a:lnSpc>
              <a:spcBef>
                <a:spcPts val="0"/>
              </a:spcBef>
              <a:spcAft>
                <a:spcPts val="0"/>
              </a:spcAft>
              <a:buSzPts val="2000"/>
              <a:buAutoNum type="arabicPeriod"/>
            </a:pPr>
            <a:r>
              <a:rPr lang="en-US" sz="2000"/>
              <a:t>Vous enregistrez les nouvelles informations. </a:t>
            </a:r>
            <a:endParaRPr sz="2000"/>
          </a:p>
          <a:p>
            <a:pPr marL="457200" lvl="0" indent="-355600" algn="l" rtl="0">
              <a:lnSpc>
                <a:spcPct val="120000"/>
              </a:lnSpc>
              <a:spcBef>
                <a:spcPts val="0"/>
              </a:spcBef>
              <a:spcAft>
                <a:spcPts val="0"/>
              </a:spcAft>
              <a:buSzPts val="2000"/>
              <a:buAutoNum type="arabicPeriod"/>
            </a:pPr>
            <a:r>
              <a:rPr lang="en-US" sz="2000"/>
              <a:t>Vous répétez le même processus avec toutes les autres sections. </a:t>
            </a:r>
            <a:endParaRPr sz="2000"/>
          </a:p>
          <a:p>
            <a:pPr marL="0" lvl="0" indent="0" algn="l" rtl="0">
              <a:lnSpc>
                <a:spcPct val="120000"/>
              </a:lnSpc>
              <a:spcBef>
                <a:spcPts val="1200"/>
              </a:spcBef>
              <a:spcAft>
                <a:spcPts val="0"/>
              </a:spcAft>
              <a:buSzPts val="2000"/>
              <a:buNone/>
            </a:pPr>
            <a:endParaRPr sz="2000"/>
          </a:p>
        </p:txBody>
      </p:sp>
      <p:pic>
        <p:nvPicPr>
          <p:cNvPr id="803" name="Google Shape;803;g2bb2862943f_0_1188"/>
          <p:cNvPicPr preferRelativeResize="0"/>
          <p:nvPr/>
        </p:nvPicPr>
        <p:blipFill rotWithShape="1">
          <a:blip r:embed="rId3">
            <a:alphaModFix/>
          </a:blip>
          <a:srcRect/>
          <a:stretch/>
        </p:blipFill>
        <p:spPr>
          <a:xfrm>
            <a:off x="5285075" y="1744328"/>
            <a:ext cx="1894233" cy="4100874"/>
          </a:xfrm>
          <a:prstGeom prst="rect">
            <a:avLst/>
          </a:prstGeom>
          <a:noFill/>
          <a:ln>
            <a:noFill/>
          </a:ln>
          <a:effectLst>
            <a:outerShdw blurRad="190500" algn="tl" rotWithShape="0">
              <a:srgbClr val="000000">
                <a:alpha val="69803"/>
              </a:srgbClr>
            </a:outerShdw>
          </a:effectLst>
        </p:spPr>
      </p:pic>
      <p:sp>
        <p:nvSpPr>
          <p:cNvPr id="804" name="Google Shape;804;g2bb2862943f_0_1188"/>
          <p:cNvSpPr/>
          <p:nvPr/>
        </p:nvSpPr>
        <p:spPr>
          <a:xfrm>
            <a:off x="6132156" y="2710696"/>
            <a:ext cx="544800" cy="5022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805" name="Google Shape;805;g2bb2862943f_0_1188"/>
          <p:cNvCxnSpPr>
            <a:stCxn id="804" idx="5"/>
          </p:cNvCxnSpPr>
          <p:nvPr/>
        </p:nvCxnSpPr>
        <p:spPr>
          <a:xfrm rot="-5400000">
            <a:off x="7079722" y="1811701"/>
            <a:ext cx="845100" cy="1810200"/>
          </a:xfrm>
          <a:prstGeom prst="curvedConnector4">
            <a:avLst>
              <a:gd name="adj1" fmla="val -34184"/>
              <a:gd name="adj2" fmla="val 52204"/>
            </a:avLst>
          </a:prstGeom>
          <a:noFill/>
          <a:ln w="19050" cap="flat" cmpd="sng">
            <a:solidFill>
              <a:srgbClr val="C00000"/>
            </a:solidFill>
            <a:prstDash val="solid"/>
            <a:round/>
            <a:headEnd type="none" w="sm" len="sm"/>
            <a:tailEnd type="triangle" w="med" len="med"/>
          </a:ln>
        </p:spPr>
      </p:cxnSp>
      <p:pic>
        <p:nvPicPr>
          <p:cNvPr id="806" name="Google Shape;806;g2bb2862943f_0_1188"/>
          <p:cNvPicPr preferRelativeResize="0"/>
          <p:nvPr/>
        </p:nvPicPr>
        <p:blipFill rotWithShape="1">
          <a:blip r:embed="rId4">
            <a:alphaModFix/>
          </a:blip>
          <a:srcRect/>
          <a:stretch/>
        </p:blipFill>
        <p:spPr>
          <a:xfrm>
            <a:off x="8495792" y="1583474"/>
            <a:ext cx="2042833" cy="4422574"/>
          </a:xfrm>
          <a:prstGeom prst="rect">
            <a:avLst/>
          </a:prstGeom>
          <a:noFill/>
          <a:ln>
            <a:noFill/>
          </a:ln>
          <a:effectLst>
            <a:outerShdw blurRad="190500" algn="tl" rotWithShape="0">
              <a:srgbClr val="000000">
                <a:alpha val="69803"/>
              </a:srgbClr>
            </a:outerShdw>
          </a:effectLst>
        </p:spPr>
      </p:pic>
      <p:sp>
        <p:nvSpPr>
          <p:cNvPr id="807" name="Google Shape;807;g2bb2862943f_0_1188"/>
          <p:cNvSpPr/>
          <p:nvPr/>
        </p:nvSpPr>
        <p:spPr>
          <a:xfrm>
            <a:off x="7256478" y="-3925"/>
            <a:ext cx="49341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808" name="Google Shape;808;g2bb2862943f_0_1188"/>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809" name="Google Shape;809;g2bb2862943f_0_1188"/>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810" name="Google Shape;810;g2bb2862943f_0_1188"/>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1" name="Google Shape;811;g2bb2862943f_0_1188"/>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2bb2862943f_0_1211"/>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Applications pour l'alimentation</a:t>
            </a:r>
            <a:endParaRPr/>
          </a:p>
        </p:txBody>
      </p:sp>
      <p:sp>
        <p:nvSpPr>
          <p:cNvPr id="818" name="Google Shape;818;g2bb2862943f_0_1211"/>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a:t>BLWMeals : Comment commencer à manger des aliments solides :</a:t>
            </a: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r>
              <a:rPr lang="en-US" sz="2400"/>
              <a:t>IOS </a:t>
            </a:r>
            <a:r>
              <a:rPr lang="en-US" sz="2400" u="sng">
                <a:solidFill>
                  <a:schemeClr val="hlink"/>
                </a:solidFill>
                <a:hlinkClick r:id="rId3"/>
              </a:rPr>
              <a:t>: </a:t>
            </a:r>
            <a:r>
              <a:rPr lang="en-US" sz="2400"/>
              <a:t>https://apps.apple.com/hn/app/blw-meals-how-to-start-solids/id1540196240 </a:t>
            </a:r>
            <a:endParaRPr sz="2400"/>
          </a:p>
          <a:p>
            <a:pPr marL="0" lvl="0" indent="0" algn="l" rtl="0">
              <a:lnSpc>
                <a:spcPct val="120000"/>
              </a:lnSpc>
              <a:spcBef>
                <a:spcPts val="1200"/>
              </a:spcBef>
              <a:spcAft>
                <a:spcPts val="0"/>
              </a:spcAft>
              <a:buSzPts val="1100"/>
              <a:buNone/>
            </a:pPr>
            <a:r>
              <a:rPr lang="en-US" sz="2400"/>
              <a:t>ANDROID </a:t>
            </a:r>
            <a:r>
              <a:rPr lang="en-US" sz="2400" u="sng">
                <a:solidFill>
                  <a:schemeClr val="hlink"/>
                </a:solidFill>
                <a:hlinkClick r:id="rId4"/>
              </a:rPr>
              <a:t>: </a:t>
            </a:r>
            <a:r>
              <a:rPr lang="en-US" sz="2400"/>
              <a:t>https://play.google.com/store/apps/details?id=com.n51951dd8177.app&amp;hl=en_US </a:t>
            </a:r>
            <a:endParaRPr sz="2400"/>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b="1"/>
          </a:p>
          <a:p>
            <a:pPr marL="0" lvl="0" indent="0" algn="l" rtl="0">
              <a:lnSpc>
                <a:spcPct val="120000"/>
              </a:lnSpc>
              <a:spcBef>
                <a:spcPts val="1200"/>
              </a:spcBef>
              <a:spcAft>
                <a:spcPts val="0"/>
              </a:spcAft>
              <a:buSzPts val="1100"/>
              <a:buNone/>
            </a:pPr>
            <a:endParaRPr sz="2400"/>
          </a:p>
          <a:p>
            <a:pPr marL="0" lvl="0" indent="0" algn="l" rtl="0">
              <a:lnSpc>
                <a:spcPct val="120000"/>
              </a:lnSpc>
              <a:spcBef>
                <a:spcPts val="1200"/>
              </a:spcBef>
              <a:spcAft>
                <a:spcPts val="0"/>
              </a:spcAft>
              <a:buSzPts val="2000"/>
              <a:buNone/>
            </a:pPr>
            <a:endParaRPr sz="2400"/>
          </a:p>
        </p:txBody>
      </p:sp>
      <p:sp>
        <p:nvSpPr>
          <p:cNvPr id="819" name="Google Shape;819;g2bb2862943f_0_1211"/>
          <p:cNvSpPr/>
          <p:nvPr/>
        </p:nvSpPr>
        <p:spPr>
          <a:xfrm>
            <a:off x="7466202" y="-3925"/>
            <a:ext cx="47244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820" name="Google Shape;820;g2bb2862943f_0_1211"/>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821" name="Google Shape;821;g2bb2862943f_0_1211"/>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822" name="Google Shape;822;g2bb2862943f_0_1211"/>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3" name="Google Shape;823;g2bb2862943f_0_1211"/>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g2bb2862943f_0_1234"/>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L'heure du lait - minuterie pour l'allaitement </a:t>
            </a:r>
            <a:endParaRPr sz="2200">
              <a:latin typeface="Arial"/>
              <a:ea typeface="Arial"/>
              <a:cs typeface="Arial"/>
              <a:sym typeface="Arial"/>
            </a:endParaRPr>
          </a:p>
        </p:txBody>
      </p:sp>
      <p:sp>
        <p:nvSpPr>
          <p:cNvPr id="830" name="Google Shape;830;g2bb2862943f_0_1234"/>
          <p:cNvSpPr txBox="1"/>
          <p:nvPr/>
        </p:nvSpPr>
        <p:spPr>
          <a:xfrm>
            <a:off x="365375" y="1654550"/>
            <a:ext cx="7909800" cy="42792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12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Cette application apprend aux parents à préparer en toute sécurité une variété d'aliments pour les bébés et à les initier aux aliments solides.</a:t>
            </a:r>
            <a:endParaRPr sz="2000" b="0" i="0" u="none" strike="noStrike" cap="none">
              <a:solidFill>
                <a:schemeClr val="dk1"/>
              </a:solidFill>
              <a:latin typeface="Calibri"/>
              <a:ea typeface="Calibri"/>
              <a:cs typeface="Calibri"/>
              <a:sym typeface="Calibri"/>
            </a:endParaRPr>
          </a:p>
          <a:p>
            <a:pPr marL="0" marR="0" lvl="0" indent="0" algn="l" rtl="0">
              <a:lnSpc>
                <a:spcPct val="120000"/>
              </a:lnSpc>
              <a:spcBef>
                <a:spcPts val="12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Il est disponible pour IOS et ANDROID :</a:t>
            </a:r>
            <a:endParaRPr sz="2000" b="0" i="0" u="none" strike="noStrike" cap="none">
              <a:solidFill>
                <a:schemeClr val="dk1"/>
              </a:solidFill>
              <a:latin typeface="Calibri"/>
              <a:ea typeface="Calibri"/>
              <a:cs typeface="Calibri"/>
              <a:sym typeface="Calibri"/>
            </a:endParaRPr>
          </a:p>
          <a:p>
            <a:pPr marL="457200" marR="0" lvl="0" indent="-355600" algn="l" rtl="0">
              <a:lnSpc>
                <a:spcPct val="120000"/>
              </a:lnSpc>
              <a:spcBef>
                <a:spcPts val="1200"/>
              </a:spcBef>
              <a:spcAft>
                <a:spcPts val="0"/>
              </a:spcAft>
              <a:buClr>
                <a:srgbClr val="C01E24"/>
              </a:buClr>
              <a:buSzPts val="2000"/>
              <a:buFont typeface="Noto Sans Symbols"/>
              <a:buChar char="-"/>
            </a:pPr>
            <a:r>
              <a:rPr lang="en-US" sz="2000" b="0" i="0" u="none" strike="noStrike" cap="none">
                <a:solidFill>
                  <a:schemeClr val="dk1"/>
                </a:solidFill>
                <a:latin typeface="Calibri"/>
                <a:ea typeface="Calibri"/>
                <a:cs typeface="Calibri"/>
                <a:sym typeface="Calibri"/>
              </a:rPr>
              <a:t>IOS </a:t>
            </a:r>
            <a:r>
              <a:rPr lang="en-US" sz="2000" b="0" i="0" u="sng" strike="noStrike" cap="none">
                <a:solidFill>
                  <a:schemeClr val="hlink"/>
                </a:solidFill>
                <a:latin typeface="Calibri"/>
                <a:ea typeface="Calibri"/>
                <a:cs typeface="Calibri"/>
                <a:sym typeface="Calibri"/>
                <a:hlinkClick r:id="rId3"/>
              </a:rPr>
              <a:t>: https://apps.apple.com/hn/app/blw-meals-how-to-start-solids/id1540196240</a:t>
            </a:r>
            <a:endParaRPr sz="2000" b="0" i="0" u="none" strike="noStrike" cap="none">
              <a:solidFill>
                <a:schemeClr val="dk1"/>
              </a:solidFill>
              <a:latin typeface="Calibri"/>
              <a:ea typeface="Calibri"/>
              <a:cs typeface="Calibri"/>
              <a:sym typeface="Calibri"/>
            </a:endParaRPr>
          </a:p>
          <a:p>
            <a:pPr marL="101600" marR="0" lvl="0" indent="0" algn="l" rtl="0">
              <a:lnSpc>
                <a:spcPct val="120000"/>
              </a:lnSpc>
              <a:spcBef>
                <a:spcPts val="12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l" rtl="0">
              <a:lnSpc>
                <a:spcPct val="120000"/>
              </a:lnSpc>
              <a:spcBef>
                <a:spcPts val="0"/>
              </a:spcBef>
              <a:spcAft>
                <a:spcPts val="0"/>
              </a:spcAft>
              <a:buClr>
                <a:srgbClr val="C01E24"/>
              </a:buClr>
              <a:buSzPts val="2000"/>
              <a:buFont typeface="Noto Sans Symbols"/>
              <a:buChar char="-"/>
            </a:pPr>
            <a:r>
              <a:rPr lang="en-US" sz="2000" b="0" i="0" u="none" strike="noStrike" cap="none">
                <a:solidFill>
                  <a:schemeClr val="dk1"/>
                </a:solidFill>
                <a:latin typeface="Calibri"/>
                <a:ea typeface="Calibri"/>
                <a:cs typeface="Calibri"/>
                <a:sym typeface="Calibri"/>
              </a:rPr>
              <a:t>ANDROID </a:t>
            </a:r>
            <a:r>
              <a:rPr lang="en-US" sz="2000" b="0" i="0" u="sng" strike="noStrike" cap="none">
                <a:solidFill>
                  <a:schemeClr val="hlink"/>
                </a:solidFill>
                <a:latin typeface="Calibri"/>
                <a:ea typeface="Calibri"/>
                <a:cs typeface="Calibri"/>
                <a:sym typeface="Calibri"/>
                <a:hlinkClick r:id="rId4"/>
              </a:rPr>
              <a:t>: https://play.google.com/store/apps/details?id=com.n51951dd8177.app&amp;hl=en_US</a:t>
            </a:r>
            <a:endParaRPr sz="1400" b="0" i="0" u="none" strike="noStrike" cap="none">
              <a:solidFill>
                <a:srgbClr val="000000"/>
              </a:solidFill>
              <a:latin typeface="Arial"/>
              <a:ea typeface="Arial"/>
              <a:cs typeface="Arial"/>
              <a:sym typeface="Arial"/>
            </a:endParaRPr>
          </a:p>
        </p:txBody>
      </p:sp>
      <p:pic>
        <p:nvPicPr>
          <p:cNvPr id="831" name="Google Shape;831;g2bb2862943f_0_1234"/>
          <p:cNvPicPr preferRelativeResize="0"/>
          <p:nvPr/>
        </p:nvPicPr>
        <p:blipFill rotWithShape="1">
          <a:blip r:embed="rId5">
            <a:alphaModFix/>
          </a:blip>
          <a:srcRect/>
          <a:stretch/>
        </p:blipFill>
        <p:spPr>
          <a:xfrm>
            <a:off x="8928300" y="2297712"/>
            <a:ext cx="2888125" cy="2992875"/>
          </a:xfrm>
          <a:prstGeom prst="rect">
            <a:avLst/>
          </a:prstGeom>
          <a:noFill/>
          <a:ln>
            <a:noFill/>
          </a:ln>
        </p:spPr>
      </p:pic>
      <p:sp>
        <p:nvSpPr>
          <p:cNvPr id="832" name="Google Shape;832;g2bb2862943f_0_1234"/>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licence</a:t>
            </a:r>
            <a:endParaRPr sz="1200" b="0" i="0" u="none" strike="noStrike" cap="none">
              <a:solidFill>
                <a:schemeClr val="dk1"/>
              </a:solidFill>
              <a:latin typeface="Calibri"/>
              <a:ea typeface="Calibri"/>
              <a:cs typeface="Calibri"/>
              <a:sym typeface="Calibri"/>
            </a:endParaRPr>
          </a:p>
        </p:txBody>
      </p:sp>
      <p:sp>
        <p:nvSpPr>
          <p:cNvPr id="833" name="Google Shape;833;g2bb2862943f_0_1234"/>
          <p:cNvSpPr/>
          <p:nvPr/>
        </p:nvSpPr>
        <p:spPr>
          <a:xfrm>
            <a:off x="7686427" y="-3925"/>
            <a:ext cx="45042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834" name="Google Shape;834;g2bb2862943f_0_1234"/>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835" name="Google Shape;835;g2bb2862943f_0_1234"/>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836" name="Google Shape;836;g2bb2862943f_0_1234"/>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7" name="Google Shape;837;g2bb2862943f_0_1234"/>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bb2862943f_0_2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Session d'enseignement :  Contenu</a:t>
            </a:r>
            <a:endParaRPr sz="5400"/>
          </a:p>
        </p:txBody>
      </p:sp>
      <p:pic>
        <p:nvPicPr>
          <p:cNvPr id="340" name="Google Shape;340;g2bb2862943f_0_268"/>
          <p:cNvPicPr preferRelativeResize="0"/>
          <p:nvPr/>
        </p:nvPicPr>
        <p:blipFill rotWithShape="1">
          <a:blip r:embed="rId3">
            <a:alphaModFix/>
          </a:blip>
          <a:srcRect b="59833"/>
          <a:stretch/>
        </p:blipFill>
        <p:spPr>
          <a:xfrm rot="10800000">
            <a:off x="-8250" y="-4107"/>
            <a:ext cx="12191695" cy="349261"/>
          </a:xfrm>
          <a:prstGeom prst="rect">
            <a:avLst/>
          </a:prstGeom>
          <a:noFill/>
          <a:ln>
            <a:noFill/>
          </a:ln>
        </p:spPr>
      </p:pic>
      <p:sp>
        <p:nvSpPr>
          <p:cNvPr id="341" name="Google Shape;341;g2bb2862943f_0_268"/>
          <p:cNvSpPr txBox="1"/>
          <p:nvPr/>
        </p:nvSpPr>
        <p:spPr>
          <a:xfrm>
            <a:off x="1512002" y="2196650"/>
            <a:ext cx="100785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a:t>
            </a:r>
            <a:r>
              <a:rPr lang="en-US" sz="2400" b="0" i="0" u="sng" strike="noStrike" cap="none">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Introduction : le nouveau-né</a:t>
            </a:r>
            <a:endParaRPr sz="2400" b="0" i="0" u="sng" strike="noStrike" cap="none">
              <a:solidFill>
                <a:schemeClr val="dk1"/>
              </a:solidFill>
              <a:latin typeface="Calibri"/>
              <a:ea typeface="Calibri"/>
              <a:cs typeface="Calibri"/>
              <a:sym typeface="Calibri"/>
            </a:endParaRPr>
          </a:p>
        </p:txBody>
      </p:sp>
      <p:sp>
        <p:nvSpPr>
          <p:cNvPr id="342" name="Google Shape;342;g2bb2862943f_0_268"/>
          <p:cNvSpPr txBox="1"/>
          <p:nvPr/>
        </p:nvSpPr>
        <p:spPr>
          <a:xfrm>
            <a:off x="1488397" y="2798990"/>
            <a:ext cx="46839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2. </a:t>
            </a:r>
            <a:r>
              <a:rPr lang="en-US" sz="2400" b="0" i="0" u="sng" strike="noStrike" cap="none">
                <a:solidFill>
                  <a:schemeClr val="dk1"/>
                </a:solidFill>
                <a:latin typeface="Calibri"/>
                <a:ea typeface="Calibri"/>
                <a:cs typeface="Calibri"/>
                <a:sym typeface="Calibri"/>
              </a:rPr>
              <a:t>L'</a:t>
            </a:r>
            <a:r>
              <a:rPr lang="en-US" sz="2400" b="0" i="0" u="sng" strike="noStrike" cap="none">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xmlns="" val="tx"/>
                    </a:ext>
                  </a:extLst>
                </a:hlinkClick>
              </a:rPr>
              <a:t>allaitement et l'alimentation  </a:t>
            </a:r>
            <a:endParaRPr sz="2400" b="0" i="0" u="none" strike="noStrike" cap="none">
              <a:solidFill>
                <a:schemeClr val="dk1"/>
              </a:solidFill>
              <a:latin typeface="Calibri"/>
              <a:ea typeface="Calibri"/>
              <a:cs typeface="Calibri"/>
              <a:sym typeface="Calibri"/>
            </a:endParaRPr>
          </a:p>
        </p:txBody>
      </p:sp>
      <p:sp>
        <p:nvSpPr>
          <p:cNvPr id="343" name="Google Shape;343;g2bb2862943f_0_268"/>
          <p:cNvSpPr txBox="1"/>
          <p:nvPr/>
        </p:nvSpPr>
        <p:spPr>
          <a:xfrm>
            <a:off x="1488396" y="3505963"/>
            <a:ext cx="6403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3. </a:t>
            </a:r>
            <a:r>
              <a:rPr lang="en-US" sz="2400" b="0" i="0" u="sng" strike="noStrike" cap="none">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Les habitudes de sommeil</a:t>
            </a:r>
            <a:endParaRPr sz="2400" b="0" i="0" u="sng" strike="noStrike" cap="none">
              <a:solidFill>
                <a:schemeClr val="dk1"/>
              </a:solidFill>
              <a:latin typeface="Calibri"/>
              <a:ea typeface="Calibri"/>
              <a:cs typeface="Calibri"/>
              <a:sym typeface="Calibri"/>
            </a:endParaRPr>
          </a:p>
        </p:txBody>
      </p:sp>
      <p:sp>
        <p:nvSpPr>
          <p:cNvPr id="344" name="Google Shape;344;g2bb2862943f_0_268"/>
          <p:cNvSpPr txBox="1"/>
          <p:nvPr/>
        </p:nvSpPr>
        <p:spPr>
          <a:xfrm>
            <a:off x="1511987" y="4122150"/>
            <a:ext cx="68019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4. </a:t>
            </a:r>
            <a:r>
              <a:rPr lang="en-US" sz="2400" b="0" i="0" u="sng" strike="noStrike" cap="none">
                <a:solidFill>
                  <a:schemeClr val="dk1"/>
                </a:solidFill>
                <a:latin typeface="Calibri"/>
                <a:ea typeface="Calibri"/>
                <a:cs typeface="Calibri"/>
                <a:sym typeface="Calibri"/>
                <a:hlinkClick r:id="rId7" action="ppaction://hlinksldjump">
                  <a:extLst>
                    <a:ext uri="{A12FA001-AC4F-418D-AE19-62706E023703}">
                      <ahyp:hlinkClr xmlns:ahyp="http://schemas.microsoft.com/office/drawing/2018/hyperlinkcolor" xmlns="" val="tx"/>
                    </a:ext>
                  </a:extLst>
                </a:hlinkClick>
              </a:rPr>
              <a:t>Applications sanitaires pour les nouveau-nés</a:t>
            </a:r>
            <a:endParaRPr sz="2400" b="0" i="0" u="sng"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g2bb2862943f_0_1252"/>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L'heure du lait - minuterie pour l'allaitement </a:t>
            </a:r>
            <a:endParaRPr sz="2200">
              <a:latin typeface="Arial"/>
              <a:ea typeface="Arial"/>
              <a:cs typeface="Arial"/>
              <a:sym typeface="Arial"/>
            </a:endParaRPr>
          </a:p>
        </p:txBody>
      </p:sp>
      <p:sp>
        <p:nvSpPr>
          <p:cNvPr id="844" name="Google Shape;844;g2bb2862943f_0_1252"/>
          <p:cNvSpPr txBox="1">
            <a:spLocks noGrp="1"/>
          </p:cNvSpPr>
          <p:nvPr>
            <p:ph type="body" idx="4294967295"/>
          </p:nvPr>
        </p:nvSpPr>
        <p:spPr>
          <a:xfrm>
            <a:off x="933150"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a:t>Une fois que vous avez téléchargé l'application et accepté toutes les conditions d'utilisation, vous accédez à l'écran principal. </a:t>
            </a:r>
            <a:endParaRPr sz="2000"/>
          </a:p>
          <a:p>
            <a:pPr marL="0" lvl="0" indent="0" algn="l" rtl="0">
              <a:lnSpc>
                <a:spcPct val="120000"/>
              </a:lnSpc>
              <a:spcBef>
                <a:spcPts val="1200"/>
              </a:spcBef>
              <a:spcAft>
                <a:spcPts val="0"/>
              </a:spcAft>
              <a:buSzPts val="2200"/>
              <a:buNone/>
            </a:pPr>
            <a:r>
              <a:rPr lang="en-US" sz="2000"/>
              <a:t>Un atout important de cette application est qu'elle fournit des informations sur les aliments qui devraient être introduits dans l'alimentation de votre bébé à différents âges. </a:t>
            </a:r>
            <a:endParaRPr sz="2000"/>
          </a:p>
          <a:p>
            <a:pPr marL="0" lvl="0" indent="0" algn="l" rtl="0">
              <a:lnSpc>
                <a:spcPct val="120000"/>
              </a:lnSpc>
              <a:spcBef>
                <a:spcPts val="1200"/>
              </a:spcBef>
              <a:spcAft>
                <a:spcPts val="0"/>
              </a:spcAft>
              <a:buSzPts val="2000"/>
              <a:buNone/>
            </a:pPr>
            <a:endParaRPr sz="2000"/>
          </a:p>
        </p:txBody>
      </p:sp>
      <p:sp>
        <p:nvSpPr>
          <p:cNvPr id="845" name="Google Shape;845;g2bb2862943f_0_1252"/>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846" name="Google Shape;846;g2bb2862943f_0_1252"/>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847" name="Google Shape;847;g2bb2862943f_0_1252"/>
          <p:cNvPicPr preferRelativeResize="0"/>
          <p:nvPr/>
        </p:nvPicPr>
        <p:blipFill rotWithShape="1">
          <a:blip r:embed="rId3">
            <a:alphaModFix/>
          </a:blip>
          <a:srcRect/>
          <a:stretch/>
        </p:blipFill>
        <p:spPr>
          <a:xfrm>
            <a:off x="5505275" y="1541486"/>
            <a:ext cx="2139932" cy="4632765"/>
          </a:xfrm>
          <a:prstGeom prst="rect">
            <a:avLst/>
          </a:prstGeom>
          <a:noFill/>
          <a:ln>
            <a:noFill/>
          </a:ln>
          <a:effectLst>
            <a:outerShdw blurRad="190500" algn="tl" rotWithShape="0">
              <a:srgbClr val="000000">
                <a:alpha val="69803"/>
              </a:srgbClr>
            </a:outerShdw>
          </a:effectLst>
        </p:spPr>
      </p:pic>
      <p:pic>
        <p:nvPicPr>
          <p:cNvPr id="848" name="Google Shape;848;g2bb2862943f_0_1252"/>
          <p:cNvPicPr preferRelativeResize="0"/>
          <p:nvPr/>
        </p:nvPicPr>
        <p:blipFill rotWithShape="1">
          <a:blip r:embed="rId4">
            <a:alphaModFix/>
          </a:blip>
          <a:srcRect/>
          <a:stretch/>
        </p:blipFill>
        <p:spPr>
          <a:xfrm>
            <a:off x="8798130" y="1530775"/>
            <a:ext cx="2035695" cy="4407096"/>
          </a:xfrm>
          <a:prstGeom prst="rect">
            <a:avLst/>
          </a:prstGeom>
          <a:noFill/>
          <a:ln>
            <a:noFill/>
          </a:ln>
          <a:effectLst>
            <a:outerShdw blurRad="190500" algn="tl" rotWithShape="0">
              <a:srgbClr val="000000">
                <a:alpha val="69803"/>
              </a:srgbClr>
            </a:outerShdw>
          </a:effectLst>
        </p:spPr>
      </p:pic>
      <p:sp>
        <p:nvSpPr>
          <p:cNvPr id="849" name="Google Shape;849;g2bb2862943f_0_1252"/>
          <p:cNvSpPr/>
          <p:nvPr/>
        </p:nvSpPr>
        <p:spPr>
          <a:xfrm>
            <a:off x="7914188" y="3461821"/>
            <a:ext cx="615000" cy="299700"/>
          </a:xfrm>
          <a:prstGeom prst="rightArrow">
            <a:avLst>
              <a:gd name="adj1" fmla="val 50000"/>
              <a:gd name="adj2" fmla="val 50000"/>
            </a:avLst>
          </a:prstGeom>
          <a:solidFill>
            <a:srgbClr val="E0666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0" name="Google Shape;850;g2bb2862943f_0_1252"/>
          <p:cNvSpPr/>
          <p:nvPr/>
        </p:nvSpPr>
        <p:spPr>
          <a:xfrm>
            <a:off x="7162103" y="-3925"/>
            <a:ext cx="5028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851" name="Google Shape;851;g2bb2862943f_0_1252"/>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852" name="Google Shape;852;g2bb2862943f_0_1252"/>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853" name="Google Shape;853;g2bb2862943f_0_1252"/>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4" name="Google Shape;854;g2bb2862943f_0_1252"/>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2bb2862943f_0_127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L'heure du lait - minuterie pour l'allaitement </a:t>
            </a:r>
            <a:endParaRPr sz="2200">
              <a:latin typeface="Arial"/>
              <a:ea typeface="Arial"/>
              <a:cs typeface="Arial"/>
              <a:sym typeface="Arial"/>
            </a:endParaRPr>
          </a:p>
        </p:txBody>
      </p:sp>
      <p:sp>
        <p:nvSpPr>
          <p:cNvPr id="861" name="Google Shape;861;g2bb2862943f_0_1270"/>
          <p:cNvSpPr txBox="1">
            <a:spLocks noGrp="1"/>
          </p:cNvSpPr>
          <p:nvPr>
            <p:ph type="body" idx="4294967295"/>
          </p:nvPr>
        </p:nvSpPr>
        <p:spPr>
          <a:xfrm>
            <a:off x="933150"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a:t>L'application propose également une liste d'aliments et vous donne des idées de recettes adaptées à votre bébé.</a:t>
            </a:r>
            <a:endParaRPr sz="2000"/>
          </a:p>
          <a:p>
            <a:pPr marL="0" lvl="0" indent="0" algn="l" rtl="0">
              <a:lnSpc>
                <a:spcPct val="120000"/>
              </a:lnSpc>
              <a:spcBef>
                <a:spcPts val="1200"/>
              </a:spcBef>
              <a:spcAft>
                <a:spcPts val="0"/>
              </a:spcAft>
              <a:buSzPts val="2200"/>
              <a:buNone/>
            </a:pPr>
            <a:endParaRPr sz="2000"/>
          </a:p>
          <a:p>
            <a:pPr marL="0" lvl="0" indent="0" algn="l" rtl="0">
              <a:lnSpc>
                <a:spcPct val="120000"/>
              </a:lnSpc>
              <a:spcBef>
                <a:spcPts val="1200"/>
              </a:spcBef>
              <a:spcAft>
                <a:spcPts val="0"/>
              </a:spcAft>
              <a:buSzPts val="2000"/>
              <a:buNone/>
            </a:pPr>
            <a:endParaRPr sz="2000"/>
          </a:p>
        </p:txBody>
      </p:sp>
      <p:sp>
        <p:nvSpPr>
          <p:cNvPr id="862" name="Google Shape;862;g2bb2862943f_0_127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863" name="Google Shape;863;g2bb2862943f_0_127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864" name="Google Shape;864;g2bb2862943f_0_1270"/>
          <p:cNvPicPr preferRelativeResize="0"/>
          <p:nvPr/>
        </p:nvPicPr>
        <p:blipFill rotWithShape="1">
          <a:blip r:embed="rId3">
            <a:alphaModFix/>
          </a:blip>
          <a:srcRect/>
          <a:stretch/>
        </p:blipFill>
        <p:spPr>
          <a:xfrm>
            <a:off x="5746450" y="1796325"/>
            <a:ext cx="2022217" cy="4377923"/>
          </a:xfrm>
          <a:prstGeom prst="rect">
            <a:avLst/>
          </a:prstGeom>
          <a:noFill/>
          <a:ln>
            <a:noFill/>
          </a:ln>
          <a:effectLst>
            <a:outerShdw blurRad="190500" algn="tl" rotWithShape="0">
              <a:srgbClr val="000000">
                <a:alpha val="69803"/>
              </a:srgbClr>
            </a:outerShdw>
          </a:effectLst>
        </p:spPr>
      </p:pic>
      <p:pic>
        <p:nvPicPr>
          <p:cNvPr id="865" name="Google Shape;865;g2bb2862943f_0_1270"/>
          <p:cNvPicPr preferRelativeResize="0"/>
          <p:nvPr/>
        </p:nvPicPr>
        <p:blipFill rotWithShape="1">
          <a:blip r:embed="rId4">
            <a:alphaModFix/>
          </a:blip>
          <a:srcRect/>
          <a:stretch/>
        </p:blipFill>
        <p:spPr>
          <a:xfrm>
            <a:off x="8522706" y="1796325"/>
            <a:ext cx="1870495" cy="4049423"/>
          </a:xfrm>
          <a:prstGeom prst="rect">
            <a:avLst/>
          </a:prstGeom>
          <a:noFill/>
          <a:ln>
            <a:noFill/>
          </a:ln>
          <a:effectLst>
            <a:outerShdw blurRad="190500" algn="tl" rotWithShape="0">
              <a:srgbClr val="000000">
                <a:alpha val="69803"/>
              </a:srgbClr>
            </a:outerShdw>
          </a:effectLst>
        </p:spPr>
      </p:pic>
      <p:sp>
        <p:nvSpPr>
          <p:cNvPr id="866" name="Google Shape;866;g2bb2862943f_0_1270"/>
          <p:cNvSpPr/>
          <p:nvPr/>
        </p:nvSpPr>
        <p:spPr>
          <a:xfrm>
            <a:off x="5493300" y="5552275"/>
            <a:ext cx="602700" cy="5553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867" name="Google Shape;867;g2bb2862943f_0_1270"/>
          <p:cNvCxnSpPr/>
          <p:nvPr/>
        </p:nvCxnSpPr>
        <p:spPr>
          <a:xfrm rot="-5400000">
            <a:off x="6043311" y="2538114"/>
            <a:ext cx="3597000" cy="2684700"/>
          </a:xfrm>
          <a:prstGeom prst="curvedConnector3">
            <a:avLst>
              <a:gd name="adj1" fmla="val 94000"/>
            </a:avLst>
          </a:prstGeom>
          <a:noFill/>
          <a:ln w="19050" cap="flat" cmpd="sng">
            <a:solidFill>
              <a:srgbClr val="C00000"/>
            </a:solidFill>
            <a:prstDash val="solid"/>
            <a:round/>
            <a:headEnd type="none" w="sm" len="sm"/>
            <a:tailEnd type="triangle" w="med" len="med"/>
          </a:ln>
        </p:spPr>
      </p:cxnSp>
      <p:sp>
        <p:nvSpPr>
          <p:cNvPr id="868" name="Google Shape;868;g2bb2862943f_0_1270"/>
          <p:cNvSpPr/>
          <p:nvPr/>
        </p:nvSpPr>
        <p:spPr>
          <a:xfrm>
            <a:off x="7417952" y="-3925"/>
            <a:ext cx="47727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8.1.4 Applications sanitaires sur le nouveau-né</a:t>
            </a:r>
            <a:endParaRPr sz="1800" b="0" i="0" u="none" strike="noStrike" cap="none">
              <a:solidFill>
                <a:schemeClr val="lt1"/>
              </a:solidFill>
              <a:latin typeface="Calibri"/>
              <a:ea typeface="Calibri"/>
              <a:cs typeface="Calibri"/>
              <a:sym typeface="Calibri"/>
            </a:endParaRPr>
          </a:p>
        </p:txBody>
      </p:sp>
      <p:sp>
        <p:nvSpPr>
          <p:cNvPr id="869" name="Google Shape;869;g2bb2862943f_0_1270"/>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870" name="Google Shape;870;g2bb2862943f_0_1270"/>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871" name="Google Shape;871;g2bb2862943f_0_1270"/>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2" name="Google Shape;872;g2bb2862943f_0_1270"/>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4"/>
          <p:cNvSpPr txBox="1"/>
          <p:nvPr/>
        </p:nvSpPr>
        <p:spPr>
          <a:xfrm>
            <a:off x="270756" y="972516"/>
            <a:ext cx="11059692" cy="7281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3600"/>
              <a:buFont typeface="Calibri"/>
              <a:buNone/>
            </a:pPr>
            <a:r>
              <a:rPr lang="en-US" sz="3200" b="1" i="0" u="none" strike="noStrike" cap="none">
                <a:solidFill>
                  <a:srgbClr val="203864"/>
                </a:solidFill>
                <a:latin typeface="Calibri"/>
                <a:ea typeface="Calibri"/>
                <a:cs typeface="Calibri"/>
                <a:sym typeface="Calibri"/>
              </a:rPr>
              <a:t>Questionnaire d'évaluation </a:t>
            </a:r>
            <a:endParaRPr sz="3200" b="1" i="0" u="none" strike="noStrike" cap="none">
              <a:solidFill>
                <a:srgbClr val="203864"/>
              </a:solidFill>
              <a:latin typeface="Calibri"/>
              <a:ea typeface="Calibri"/>
              <a:cs typeface="Calibri"/>
              <a:sym typeface="Calibri"/>
            </a:endParaRPr>
          </a:p>
        </p:txBody>
      </p:sp>
      <p:graphicFrame>
        <p:nvGraphicFramePr>
          <p:cNvPr id="879" name="Google Shape;879;p14"/>
          <p:cNvGraphicFramePr/>
          <p:nvPr/>
        </p:nvGraphicFramePr>
        <p:xfrm>
          <a:off x="217325" y="1915491"/>
          <a:ext cx="11060125" cy="767100"/>
        </p:xfrm>
        <a:graphic>
          <a:graphicData uri="http://schemas.openxmlformats.org/drawingml/2006/table">
            <a:tbl>
              <a:tblPr firstRow="1" bandRow="1">
                <a:noFill/>
                <a:tableStyleId>{DD1F3F72-9AD2-4C79-8CF6-287BAC75258F}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lnSpc>
                          <a:spcPct val="100000"/>
                        </a:lnSpc>
                        <a:spcBef>
                          <a:spcPts val="0"/>
                        </a:spcBef>
                        <a:spcAft>
                          <a:spcPts val="0"/>
                        </a:spcAft>
                        <a:buNone/>
                      </a:pPr>
                      <a:r>
                        <a:rPr lang="en-US" sz="2000" u="none" strike="noStrike" cap="none"/>
                        <a:t>Le module a amélioré mes connaissances sur le sujet </a:t>
                      </a:r>
                      <a:r>
                        <a:rPr lang="en-US" sz="1800" i="1" u="none" strike="noStrike" cap="none"/>
                        <a:t>(1 minimum, 5 maximum) </a:t>
                      </a:r>
                      <a:endParaRPr sz="1800" i="1" u="none" strike="noStrike" cap="none"/>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en-US" sz="14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5</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880" name="Google Shape;880;p14"/>
          <p:cNvGraphicFramePr/>
          <p:nvPr/>
        </p:nvGraphicFramePr>
        <p:xfrm>
          <a:off x="217325" y="3190775"/>
          <a:ext cx="11060125" cy="767100"/>
        </p:xfrm>
        <a:graphic>
          <a:graphicData uri="http://schemas.openxmlformats.org/drawingml/2006/table">
            <a:tbl>
              <a:tblPr firstRow="1" bandRow="1">
                <a:noFill/>
                <a:tableStyleId>{DD1F3F72-9AD2-4C79-8CF6-287BAC75258F}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lnSpc>
                          <a:spcPct val="100000"/>
                        </a:lnSpc>
                        <a:spcBef>
                          <a:spcPts val="0"/>
                        </a:spcBef>
                        <a:spcAft>
                          <a:spcPts val="0"/>
                        </a:spcAft>
                        <a:buNone/>
                      </a:pPr>
                      <a:r>
                        <a:rPr lang="en-US" sz="2000" u="none" strike="noStrike" cap="none"/>
                        <a:t> Je recommanderais ce module à d'autres personnes </a:t>
                      </a:r>
                      <a:r>
                        <a:rPr lang="en-US" sz="2000" i="1" u="none" strike="noStrike" cap="none"/>
                        <a:t>(1 minimum, 5 maximum)</a:t>
                      </a:r>
                      <a:endParaRPr sz="2000" u="none" strike="noStrike" cap="none"/>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en-US" sz="14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5</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881" name="Google Shape;881;p14"/>
          <p:cNvGraphicFramePr/>
          <p:nvPr/>
        </p:nvGraphicFramePr>
        <p:xfrm>
          <a:off x="217325" y="4306793"/>
          <a:ext cx="11060125" cy="767100"/>
        </p:xfrm>
        <a:graphic>
          <a:graphicData uri="http://schemas.openxmlformats.org/drawingml/2006/table">
            <a:tbl>
              <a:tblPr firstRow="1" bandRow="1">
                <a:noFill/>
                <a:tableStyleId>{DD1F3F72-9AD2-4C79-8CF6-287BAC75258F}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lnSpc>
                          <a:spcPct val="100000"/>
                        </a:lnSpc>
                        <a:spcBef>
                          <a:spcPts val="0"/>
                        </a:spcBef>
                        <a:spcAft>
                          <a:spcPts val="0"/>
                        </a:spcAft>
                        <a:buNone/>
                      </a:pPr>
                      <a:r>
                        <a:rPr lang="en-US" sz="2000" u="none" strike="noStrike" cap="none"/>
                        <a:t>Je suis globalement satisfait du module </a:t>
                      </a:r>
                      <a:r>
                        <a:rPr lang="en-US" sz="1800" i="1" u="none" strike="noStrike" cap="none"/>
                        <a:t>(1 minimum, 5 maximum)</a:t>
                      </a:r>
                      <a:endParaRPr sz="1800" i="1" u="none" strike="noStrike" cap="none"/>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en-US" sz="14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5</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882" name="Google Shape;882;p14"/>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883" name="Google Shape;883;p14"/>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884" name="Google Shape;884;p14"/>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5" name="Google Shape;885;p14"/>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g2bb2862943f_0_1386"/>
          <p:cNvSpPr txBox="1"/>
          <p:nvPr/>
        </p:nvSpPr>
        <p:spPr>
          <a:xfrm>
            <a:off x="503853" y="996980"/>
            <a:ext cx="11059800" cy="60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600"/>
              <a:buFont typeface="Calibri"/>
              <a:buNone/>
            </a:pPr>
            <a:r>
              <a:rPr lang="en-US" sz="3600" b="1" i="0" u="none" strike="noStrike" cap="none">
                <a:solidFill>
                  <a:srgbClr val="C01E24"/>
                </a:solidFill>
                <a:latin typeface="Calibri"/>
                <a:ea typeface="Calibri"/>
                <a:cs typeface="Calibri"/>
                <a:sym typeface="Calibri"/>
              </a:rPr>
              <a:t>Références et lectures complémentaires</a:t>
            </a:r>
            <a:endParaRPr sz="1400" b="0" i="0" u="none" strike="noStrike" cap="none">
              <a:solidFill>
                <a:srgbClr val="000000"/>
              </a:solidFill>
              <a:latin typeface="Arial"/>
              <a:ea typeface="Arial"/>
              <a:cs typeface="Arial"/>
              <a:sym typeface="Arial"/>
            </a:endParaRPr>
          </a:p>
        </p:txBody>
      </p:sp>
      <p:sp>
        <p:nvSpPr>
          <p:cNvPr id="892" name="Google Shape;892;g2bb2862943f_0_1386"/>
          <p:cNvSpPr txBox="1"/>
          <p:nvPr/>
        </p:nvSpPr>
        <p:spPr>
          <a:xfrm>
            <a:off x="436150" y="1905000"/>
            <a:ext cx="11059800" cy="2632200"/>
          </a:xfrm>
          <a:prstGeom prst="rect">
            <a:avLst/>
          </a:prstGeom>
          <a:noFill/>
          <a:ln>
            <a:noFill/>
          </a:ln>
        </p:spPr>
        <p:txBody>
          <a:bodyPr spcFirstLastPara="1" wrap="square" lIns="91425" tIns="91425" rIns="91425" bIns="91425" anchor="t" anchorCtr="0">
            <a:spAutoFit/>
          </a:bodyPr>
          <a:lstStyle/>
          <a:p>
            <a:pPr marL="228600" marR="0" lvl="0" indent="-228600" algn="l" rtl="0">
              <a:lnSpc>
                <a:spcPct val="110000"/>
              </a:lnSpc>
              <a:spcBef>
                <a:spcPts val="0"/>
              </a:spcBef>
              <a:spcAft>
                <a:spcPts val="0"/>
              </a:spcAft>
              <a:buClr>
                <a:srgbClr val="C01E24"/>
              </a:buClr>
              <a:buSzPts val="2000"/>
              <a:buFont typeface="Noto Sans Symbols"/>
              <a:buChar char="▪"/>
            </a:pPr>
            <a:r>
              <a:rPr lang="en-US" sz="2000" b="0" i="0" u="none" strike="noStrike" cap="none">
                <a:solidFill>
                  <a:schemeClr val="dk1"/>
                </a:solidFill>
                <a:latin typeface="Calibri"/>
                <a:ea typeface="Calibri"/>
                <a:cs typeface="Calibri"/>
                <a:sym typeface="Calibri"/>
              </a:rPr>
              <a:t>KidsHealth.Parents.BreastfeedingvsFormula Feeding. 2018. </a:t>
            </a:r>
            <a:r>
              <a:rPr lang="en-US" sz="2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https://kidshealth.org/en/parents/breast-bottle-feeding.html</a:t>
            </a:r>
            <a:endParaRPr sz="2000" b="0" i="0" u="none" strike="noStrike" cap="none">
              <a:solidFill>
                <a:schemeClr val="dk1"/>
              </a:solidFill>
              <a:latin typeface="Calibri"/>
              <a:ea typeface="Calibri"/>
              <a:cs typeface="Calibri"/>
              <a:sym typeface="Calibri"/>
            </a:endParaRPr>
          </a:p>
          <a:p>
            <a:pPr marL="228600" marR="0" lvl="0" indent="-228600" algn="l" rtl="0">
              <a:lnSpc>
                <a:spcPct val="110000"/>
              </a:lnSpc>
              <a:spcBef>
                <a:spcPts val="0"/>
              </a:spcBef>
              <a:spcAft>
                <a:spcPts val="0"/>
              </a:spcAft>
              <a:buClr>
                <a:srgbClr val="C01E24"/>
              </a:buClr>
              <a:buSzPts val="2000"/>
              <a:buFont typeface="Noto Sans Symbols"/>
              <a:buChar char="▪"/>
            </a:pPr>
            <a:r>
              <a:rPr lang="en-US" sz="2000" b="0" i="0" u="none" strike="noStrike" cap="none">
                <a:solidFill>
                  <a:schemeClr val="dk1"/>
                </a:solidFill>
                <a:latin typeface="Calibri"/>
                <a:ea typeface="Calibri"/>
                <a:cs typeface="Calibri"/>
                <a:sym typeface="Calibri"/>
              </a:rPr>
              <a:t>Younger, J., y Noble, L. (2022). Déclaration de politique générale : L'allaitement et l'utilisation du lait humain. </a:t>
            </a:r>
            <a:r>
              <a:rPr lang="en-US" sz="2000" b="0" i="1" u="none" strike="noStrike" cap="none">
                <a:solidFill>
                  <a:schemeClr val="dk1"/>
                </a:solidFill>
                <a:latin typeface="Calibri"/>
                <a:ea typeface="Calibri"/>
                <a:cs typeface="Calibri"/>
                <a:sym typeface="Calibri"/>
              </a:rPr>
              <a:t>American Academy of Pediatrics, 150</a:t>
            </a:r>
            <a:r>
              <a:rPr lang="en-US" sz="2000" b="0" i="0" u="none" strike="noStrike" cap="none">
                <a:solidFill>
                  <a:schemeClr val="dk1"/>
                </a:solidFill>
                <a:latin typeface="Calibri"/>
                <a:ea typeface="Calibri"/>
                <a:cs typeface="Calibri"/>
                <a:sym typeface="Calibri"/>
              </a:rPr>
              <a:t>(1). </a:t>
            </a:r>
            <a:r>
              <a:rPr lang="en-US" sz="2000" b="0" i="0" u="none" strike="noStrike" cap="none">
                <a:solidFill>
                  <a:srgbClr val="304FFE"/>
                </a:solidFill>
                <a:uFill>
                  <a:noFill/>
                </a:uFill>
                <a:latin typeface="Arial"/>
                <a:ea typeface="Arial"/>
                <a:cs typeface="Arial"/>
                <a:sym typeface="Arial"/>
                <a:hlinkClick r:id="rId4">
                  <a:extLst>
                    <a:ext uri="{A12FA001-AC4F-418D-AE19-62706E023703}">
                      <ahyp:hlinkClr xmlns:ahyp="http://schemas.microsoft.com/office/drawing/2018/hyperlinkcolor" xmlns="" val="tx"/>
                    </a:ext>
                  </a:extLst>
                </a:hlinkClick>
              </a:rPr>
              <a:t>https://doi.org/10.1542/peds.2022-057988</a:t>
            </a:r>
            <a:endParaRPr sz="2000" b="0" i="0" u="none" strike="noStrike" cap="none">
              <a:solidFill>
                <a:srgbClr val="304FFE"/>
              </a:solidFill>
              <a:latin typeface="Arial"/>
              <a:ea typeface="Arial"/>
              <a:cs typeface="Arial"/>
              <a:sym typeface="Arial"/>
            </a:endParaRPr>
          </a:p>
          <a:p>
            <a:pPr marL="228600" marR="0" lvl="0" indent="-228600" algn="l" rtl="0">
              <a:lnSpc>
                <a:spcPct val="110000"/>
              </a:lnSpc>
              <a:spcBef>
                <a:spcPts val="0"/>
              </a:spcBef>
              <a:spcAft>
                <a:spcPts val="0"/>
              </a:spcAft>
              <a:buClr>
                <a:srgbClr val="C01E24"/>
              </a:buClr>
              <a:buSzPts val="2000"/>
              <a:buFont typeface="Noto Sans Symbols"/>
              <a:buChar char="▪"/>
            </a:pPr>
            <a:r>
              <a:rPr lang="en-US" sz="2000" b="0" i="0" u="none" strike="noStrike" cap="none">
                <a:solidFill>
                  <a:schemeClr val="dk1"/>
                </a:solidFill>
                <a:latin typeface="Calibri"/>
                <a:ea typeface="Calibri"/>
                <a:cs typeface="Calibri"/>
                <a:sym typeface="Calibri"/>
              </a:rPr>
              <a:t>Organisation mondiale de la santé. Naissances prématurées. </a:t>
            </a:r>
            <a:r>
              <a:rPr lang="en-US" sz="2000" b="0" i="0" u="sng" strike="noStrike" cap="none">
                <a:solidFill>
                  <a:schemeClr val="hlink"/>
                </a:solidFill>
                <a:latin typeface="Calibri"/>
                <a:ea typeface="Calibri"/>
                <a:cs typeface="Calibri"/>
                <a:sym typeface="Calibri"/>
                <a:hlinkClick r:id="rId5"/>
              </a:rPr>
              <a:t>https://www.who.int/news-room/fact-sheets/detail/preterm-birth</a:t>
            </a:r>
            <a:endParaRPr sz="2000" b="0" i="0" u="none" strike="noStrike" cap="none">
              <a:solidFill>
                <a:schemeClr val="dk1"/>
              </a:solidFill>
              <a:latin typeface="Calibri"/>
              <a:ea typeface="Calibri"/>
              <a:cs typeface="Calibri"/>
              <a:sym typeface="Calibri"/>
            </a:endParaRPr>
          </a:p>
          <a:p>
            <a:pPr marL="0" marR="0" lvl="0" indent="0" algn="l" rtl="0">
              <a:lnSpc>
                <a:spcPct val="150000"/>
              </a:lnSpc>
              <a:spcBef>
                <a:spcPts val="60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893" name="Google Shape;893;g2bb2862943f_0_1386"/>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894" name="Google Shape;894;g2bb2862943f_0_1386"/>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895" name="Google Shape;895;g2bb2862943f_0_1386"/>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6" name="Google Shape;896;g2bb2862943f_0_1386"/>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901"/>
        <p:cNvGrpSpPr/>
        <p:nvPr/>
      </p:nvGrpSpPr>
      <p:grpSpPr>
        <a:xfrm>
          <a:off x="0" y="0"/>
          <a:ext cx="0" cy="0"/>
          <a:chOff x="0" y="0"/>
          <a:chExt cx="0" cy="0"/>
        </a:xfrm>
      </p:grpSpPr>
      <p:sp>
        <p:nvSpPr>
          <p:cNvPr id="902" name="Google Shape;902;g2bb2862943f_0_131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3" name="Google Shape;903;g2bb2862943f_0_1314"/>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04" name="Google Shape;904;g2bb2862943f_0_1314"/>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905" name="Google Shape;905;g2bb2862943f_0_1314"/>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906" name="Google Shape;906;g2bb2862943f_0_1314"/>
          <p:cNvSpPr txBox="1"/>
          <p:nvPr/>
        </p:nvSpPr>
        <p:spPr>
          <a:xfrm>
            <a:off x="340474" y="2922021"/>
            <a:ext cx="50349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Félicitations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la session d'enseignement de ce module !</a:t>
            </a:r>
            <a:endParaRPr sz="1400" b="0" i="0" u="none" strike="noStrike" cap="none">
              <a:solidFill>
                <a:srgbClr val="000000"/>
              </a:solidFill>
              <a:latin typeface="Arial"/>
              <a:ea typeface="Arial"/>
              <a:cs typeface="Arial"/>
              <a:sym typeface="Arial"/>
            </a:endParaRPr>
          </a:p>
        </p:txBody>
      </p:sp>
      <p:pic>
        <p:nvPicPr>
          <p:cNvPr id="908" name="Google Shape;908;g2bb2862943f_0_1314"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
          <p:cNvSpPr txBox="1">
            <a:spLocks noGrp="1"/>
          </p:cNvSpPr>
          <p:nvPr>
            <p:ph type="title"/>
          </p:nvPr>
        </p:nvSpPr>
        <p:spPr>
          <a:xfrm>
            <a:off x="570032" y="12762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351" name="Google Shape;351;p1"/>
          <p:cNvSpPr/>
          <p:nvPr/>
        </p:nvSpPr>
        <p:spPr>
          <a:xfrm>
            <a:off x="117332" y="438863"/>
            <a:ext cx="41710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352" name="Google Shape;352;p1"/>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353" name="Google Shape;353;p1"/>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1"/>
          <p:cNvSpPr/>
          <p:nvPr/>
        </p:nvSpPr>
        <p:spPr>
          <a:xfrm>
            <a:off x="122213" y="438994"/>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8 </a:t>
            </a:r>
            <a:endParaRPr sz="2200" b="1" i="0" u="none" strike="noStrike" cap="none">
              <a:solidFill>
                <a:schemeClr val="lt1"/>
              </a:solidFill>
              <a:latin typeface="Gill Sans"/>
              <a:ea typeface="Gill Sans"/>
              <a:cs typeface="Gill Sans"/>
              <a:sym typeface="Gill Sans"/>
            </a:endParaRPr>
          </a:p>
        </p:txBody>
      </p:sp>
      <p:sp>
        <p:nvSpPr>
          <p:cNvPr id="355" name="Google Shape;355;p1"/>
          <p:cNvSpPr/>
          <p:nvPr/>
        </p:nvSpPr>
        <p:spPr>
          <a:xfrm>
            <a:off x="365488" y="2459254"/>
            <a:ext cx="7542000" cy="22467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0"/>
              </a:spcBef>
              <a:spcAft>
                <a:spcPts val="0"/>
              </a:spcAft>
              <a:buClr>
                <a:srgbClr val="C00000"/>
              </a:buClr>
              <a:buSzPts val="2200"/>
              <a:buFont typeface="Noto Sans Symbols"/>
              <a:buChar char="✔"/>
            </a:pPr>
            <a:r>
              <a:rPr lang="en-US" sz="2200" b="0" i="0" u="none" strike="noStrike" cap="none">
                <a:solidFill>
                  <a:srgbClr val="000000"/>
                </a:solidFill>
                <a:latin typeface="Calibri"/>
                <a:ea typeface="Calibri"/>
                <a:cs typeface="Calibri"/>
                <a:sym typeface="Calibri"/>
              </a:rPr>
              <a:t>Connaître les informations de base sur les soins aux nouveau-nés.</a:t>
            </a:r>
            <a:endParaRPr/>
          </a:p>
          <a:p>
            <a:pPr marL="457200" marR="0" lvl="0" indent="-368300" algn="l" rtl="0">
              <a:lnSpc>
                <a:spcPct val="100000"/>
              </a:lnSpc>
              <a:spcBef>
                <a:spcPts val="1200"/>
              </a:spcBef>
              <a:spcAft>
                <a:spcPts val="0"/>
              </a:spcAft>
              <a:buClr>
                <a:srgbClr val="C00000"/>
              </a:buClr>
              <a:buSzPts val="2200"/>
              <a:buFont typeface="Noto Sans Symbols"/>
              <a:buChar char="✔"/>
            </a:pPr>
            <a:r>
              <a:rPr lang="en-US" sz="2200" b="0" i="0" u="none" strike="noStrike" cap="none">
                <a:solidFill>
                  <a:srgbClr val="000000"/>
                </a:solidFill>
                <a:latin typeface="Calibri"/>
                <a:ea typeface="Calibri"/>
                <a:cs typeface="Calibri"/>
                <a:sym typeface="Calibri"/>
              </a:rPr>
              <a:t>Connaître l'importance de l'allaitement et les différents types d'allaitement </a:t>
            </a:r>
            <a:endParaRPr/>
          </a:p>
          <a:p>
            <a:pPr marL="457200" marR="0" lvl="0" indent="-368300" algn="l" rtl="0">
              <a:lnSpc>
                <a:spcPct val="100000"/>
              </a:lnSpc>
              <a:spcBef>
                <a:spcPts val="1200"/>
              </a:spcBef>
              <a:spcAft>
                <a:spcPts val="0"/>
              </a:spcAft>
              <a:buClr>
                <a:srgbClr val="C00000"/>
              </a:buClr>
              <a:buSzPts val="2200"/>
              <a:buFont typeface="Noto Sans Symbols"/>
              <a:buChar char="✔"/>
            </a:pPr>
            <a:r>
              <a:rPr lang="en-US" sz="2200" b="0" i="0" u="none" strike="noStrike" cap="none">
                <a:solidFill>
                  <a:srgbClr val="000000"/>
                </a:solidFill>
                <a:latin typeface="Calibri"/>
                <a:ea typeface="Calibri"/>
                <a:cs typeface="Calibri"/>
                <a:sym typeface="Calibri"/>
              </a:rPr>
              <a:t>Connaître les informations de base sur l'alimentation complémentaire </a:t>
            </a:r>
            <a:endParaRPr/>
          </a:p>
          <a:p>
            <a:pPr marL="457200" marR="0" lvl="0" indent="-368300" algn="l" rtl="0">
              <a:lnSpc>
                <a:spcPct val="100000"/>
              </a:lnSpc>
              <a:spcBef>
                <a:spcPts val="1200"/>
              </a:spcBef>
              <a:spcAft>
                <a:spcPts val="0"/>
              </a:spcAft>
              <a:buClr>
                <a:srgbClr val="C00000"/>
              </a:buClr>
              <a:buSzPts val="2200"/>
              <a:buFont typeface="Noto Sans Symbols"/>
              <a:buChar char="✔"/>
            </a:pPr>
            <a:r>
              <a:rPr lang="en-US" sz="2200" b="0" i="0" u="none" strike="noStrike" cap="none">
                <a:solidFill>
                  <a:srgbClr val="000000"/>
                </a:solidFill>
                <a:latin typeface="Calibri"/>
                <a:ea typeface="Calibri"/>
                <a:cs typeface="Calibri"/>
                <a:sym typeface="Calibri"/>
              </a:rPr>
              <a:t>Connaître les applications sanitaires pour les soins aux nouveau-nés</a:t>
            </a:r>
            <a:endParaRPr/>
          </a:p>
        </p:txBody>
      </p:sp>
      <p:sp>
        <p:nvSpPr>
          <p:cNvPr id="356" name="Google Shape;356;p1"/>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Source : Image par nuraghies sur Freepik</a:t>
            </a:r>
            <a:endParaRPr sz="1200" b="0" i="0" u="none" strike="noStrike" cap="none">
              <a:solidFill>
                <a:srgbClr val="000000"/>
              </a:solidFill>
              <a:latin typeface="Arial"/>
              <a:ea typeface="Arial"/>
              <a:cs typeface="Arial"/>
              <a:sym typeface="Arial"/>
            </a:endParaRPr>
          </a:p>
        </p:txBody>
      </p:sp>
      <p:pic>
        <p:nvPicPr>
          <p:cNvPr id="357" name="Google Shape;357;p1"/>
          <p:cNvPicPr preferRelativeResize="0"/>
          <p:nvPr/>
        </p:nvPicPr>
        <p:blipFill rotWithShape="1">
          <a:blip r:embed="rId4">
            <a:alphaModFix/>
          </a:blip>
          <a:srcRect/>
          <a:stretch/>
        </p:blipFill>
        <p:spPr>
          <a:xfrm>
            <a:off x="8458200" y="1976718"/>
            <a:ext cx="3747246" cy="387544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
          <p:cNvSpPr/>
          <p:nvPr/>
        </p:nvSpPr>
        <p:spPr>
          <a:xfrm>
            <a:off x="117332" y="438863"/>
            <a:ext cx="41710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364" name="Google Shape;364;p2"/>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2"/>
          <p:cNvSpPr/>
          <p:nvPr/>
        </p:nvSpPr>
        <p:spPr>
          <a:xfrm>
            <a:off x="160946" y="4183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8 </a:t>
            </a:r>
            <a:endParaRPr sz="2200" b="1" i="0" u="none" strike="noStrike" cap="none">
              <a:solidFill>
                <a:schemeClr val="lt1"/>
              </a:solidFill>
              <a:latin typeface="Gill Sans"/>
              <a:ea typeface="Gill Sans"/>
              <a:cs typeface="Gill Sans"/>
              <a:sym typeface="Gill Sans"/>
            </a:endParaRPr>
          </a:p>
        </p:txBody>
      </p:sp>
      <p:sp>
        <p:nvSpPr>
          <p:cNvPr id="367" name="Google Shape;367;p2"/>
          <p:cNvSpPr txBox="1">
            <a:spLocks noGrp="1"/>
          </p:cNvSpPr>
          <p:nvPr>
            <p:ph type="title"/>
          </p:nvPr>
        </p:nvSpPr>
        <p:spPr>
          <a:xfrm>
            <a:off x="570032" y="1223115"/>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400">
                <a:solidFill>
                  <a:srgbClr val="203864"/>
                </a:solidFill>
              </a:rPr>
              <a:t>Compétences</a:t>
            </a:r>
            <a:endParaRPr sz="2400">
              <a:solidFill>
                <a:srgbClr val="203864"/>
              </a:solidFill>
            </a:endParaRPr>
          </a:p>
        </p:txBody>
      </p:sp>
      <p:sp>
        <p:nvSpPr>
          <p:cNvPr id="368" name="Google Shape;368;p2"/>
          <p:cNvSpPr txBox="1"/>
          <p:nvPr/>
        </p:nvSpPr>
        <p:spPr>
          <a:xfrm>
            <a:off x="36957" y="2137332"/>
            <a:ext cx="8315700" cy="3632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C01E24"/>
              </a:buClr>
              <a:buSzPts val="2000"/>
              <a:buFont typeface="Noto Sans Symbols"/>
              <a:buNone/>
            </a:pPr>
            <a:r>
              <a:rPr lang="en-US" sz="2200" b="0" i="0" u="none" strike="noStrike" cap="none">
                <a:solidFill>
                  <a:schemeClr val="dk1"/>
                </a:solidFill>
                <a:latin typeface="Calibri"/>
                <a:ea typeface="Calibri"/>
                <a:cs typeface="Calibri"/>
                <a:sym typeface="Calibri"/>
              </a:rPr>
              <a:t>Les apprenants acquerront des connaissances de base sur</a:t>
            </a:r>
            <a:endParaRPr/>
          </a:p>
          <a:p>
            <a:pPr marL="685800" marR="0" lvl="1" indent="-228600" algn="l" rtl="0">
              <a:lnSpc>
                <a:spcPct val="150000"/>
              </a:lnSpc>
              <a:spcBef>
                <a:spcPts val="0"/>
              </a:spcBef>
              <a:spcAft>
                <a:spcPts val="0"/>
              </a:spcAft>
              <a:buClr>
                <a:srgbClr val="C01E24"/>
              </a:buClr>
              <a:buSzPts val="2000"/>
              <a:buFont typeface="Noto Sans Symbols"/>
              <a:buChar char="✔"/>
            </a:pPr>
            <a:r>
              <a:rPr lang="en-US" sz="2200" b="0" i="0" u="none" strike="noStrike" cap="none">
                <a:solidFill>
                  <a:schemeClr val="dk1"/>
                </a:solidFill>
                <a:latin typeface="Calibri"/>
                <a:ea typeface="Calibri"/>
                <a:cs typeface="Calibri"/>
                <a:sym typeface="Calibri"/>
              </a:rPr>
              <a:t>Les nouveau-nés et leurs caractéristiques</a:t>
            </a:r>
            <a:endParaRPr/>
          </a:p>
          <a:p>
            <a:pPr marL="685800" marR="0" lvl="1" indent="-228600" algn="l" rtl="0">
              <a:lnSpc>
                <a:spcPct val="150000"/>
              </a:lnSpc>
              <a:spcBef>
                <a:spcPts val="0"/>
              </a:spcBef>
              <a:spcAft>
                <a:spcPts val="0"/>
              </a:spcAft>
              <a:buClr>
                <a:srgbClr val="C01E24"/>
              </a:buClr>
              <a:buSzPts val="2000"/>
              <a:buFont typeface="Noto Sans Symbols"/>
              <a:buChar char="✔"/>
            </a:pPr>
            <a:r>
              <a:rPr lang="en-US" sz="2200" b="0" i="0" u="none" strike="noStrike" cap="none">
                <a:solidFill>
                  <a:schemeClr val="dk1"/>
                </a:solidFill>
                <a:latin typeface="Calibri"/>
                <a:ea typeface="Calibri"/>
                <a:cs typeface="Calibri"/>
                <a:sym typeface="Calibri"/>
              </a:rPr>
              <a:t>L'importance de l'allaitement maternel et de l'alimentation complémentaire</a:t>
            </a:r>
            <a:endParaRPr/>
          </a:p>
          <a:p>
            <a:pPr marL="685800" marR="0" lvl="1" indent="-228600" algn="l" rtl="0">
              <a:lnSpc>
                <a:spcPct val="150000"/>
              </a:lnSpc>
              <a:spcBef>
                <a:spcPts val="0"/>
              </a:spcBef>
              <a:spcAft>
                <a:spcPts val="0"/>
              </a:spcAft>
              <a:buClr>
                <a:srgbClr val="C01E24"/>
              </a:buClr>
              <a:buSzPts val="2000"/>
              <a:buFont typeface="Noto Sans Symbols"/>
              <a:buChar char="✔"/>
            </a:pPr>
            <a:r>
              <a:rPr lang="en-US" sz="2200" b="0" i="0" u="none" strike="noStrike" cap="none">
                <a:solidFill>
                  <a:schemeClr val="dk1"/>
                </a:solidFill>
                <a:latin typeface="Calibri"/>
                <a:ea typeface="Calibri"/>
                <a:cs typeface="Calibri"/>
                <a:sym typeface="Calibri"/>
              </a:rPr>
              <a:t>L'importance des habitudes de sommeil. </a:t>
            </a:r>
            <a:endParaRPr/>
          </a:p>
          <a:p>
            <a:pPr marL="685800" marR="0" lvl="1" indent="-228600" algn="l" rtl="0">
              <a:lnSpc>
                <a:spcPct val="150000"/>
              </a:lnSpc>
              <a:spcBef>
                <a:spcPts val="0"/>
              </a:spcBef>
              <a:spcAft>
                <a:spcPts val="0"/>
              </a:spcAft>
              <a:buClr>
                <a:srgbClr val="C01E24"/>
              </a:buClr>
              <a:buSzPts val="2000"/>
              <a:buFont typeface="Noto Sans Symbols"/>
              <a:buChar char="✔"/>
            </a:pPr>
            <a:r>
              <a:rPr lang="en-US" sz="2200" b="0" i="0" u="none" strike="noStrike" cap="none">
                <a:solidFill>
                  <a:schemeClr val="dk1"/>
                </a:solidFill>
                <a:latin typeface="Calibri"/>
                <a:ea typeface="Calibri"/>
                <a:cs typeface="Calibri"/>
                <a:sym typeface="Calibri"/>
              </a:rPr>
              <a:t>Les apprenants connaîtront les applications liées aux nouveau-nés et apprendront à les utiliser de manière appropriée.</a:t>
            </a:r>
            <a:endParaRPr/>
          </a:p>
        </p:txBody>
      </p:sp>
      <p:sp>
        <p:nvSpPr>
          <p:cNvPr id="369" name="Google Shape;369;p2"/>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Image by vectorjuice on Freepik</a:t>
            </a:r>
            <a:endParaRPr sz="1200" b="0" i="0" u="none" strike="noStrike" cap="none">
              <a:solidFill>
                <a:srgbClr val="000000"/>
              </a:solidFill>
              <a:latin typeface="Arial"/>
              <a:ea typeface="Arial"/>
              <a:cs typeface="Arial"/>
              <a:sym typeface="Arial"/>
            </a:endParaRPr>
          </a:p>
        </p:txBody>
      </p:sp>
      <p:pic>
        <p:nvPicPr>
          <p:cNvPr id="370" name="Google Shape;370;p2"/>
          <p:cNvPicPr preferRelativeResize="0"/>
          <p:nvPr/>
        </p:nvPicPr>
        <p:blipFill rotWithShape="1">
          <a:blip r:embed="rId4">
            <a:alphaModFix/>
          </a:blip>
          <a:srcRect l="9128" t="10193" r="8040" b="10723"/>
          <a:stretch/>
        </p:blipFill>
        <p:spPr>
          <a:xfrm>
            <a:off x="7570694" y="1613647"/>
            <a:ext cx="4621307" cy="416342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3"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377" name="Google Shape;377;p3"/>
          <p:cNvSpPr txBox="1"/>
          <p:nvPr/>
        </p:nvSpPr>
        <p:spPr>
          <a:xfrm>
            <a:off x="5419175" y="6181455"/>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Conçu par Freepik</a:t>
            </a:r>
            <a:endParaRPr sz="1200" b="0" i="0" u="none" strike="noStrike" cap="none">
              <a:solidFill>
                <a:srgbClr val="000000"/>
              </a:solidFill>
              <a:latin typeface="Arial"/>
              <a:ea typeface="Arial"/>
              <a:cs typeface="Arial"/>
              <a:sym typeface="Arial"/>
            </a:endParaRPr>
          </a:p>
        </p:txBody>
      </p:sp>
      <p:sp>
        <p:nvSpPr>
          <p:cNvPr id="378" name="Google Shape;378;p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203703"/>
              <a:buNone/>
            </a:pPr>
            <a:r>
              <a:rPr lang="en-US" sz="2400">
                <a:solidFill>
                  <a:srgbClr val="C01E24"/>
                </a:solidFill>
              </a:rPr>
              <a:t>8.1.1</a:t>
            </a:r>
            <a:r>
              <a:rPr lang="en-US"/>
              <a:t/>
            </a:r>
            <a:br>
              <a:rPr lang="en-US"/>
            </a:br>
            <a:r>
              <a:rPr lang="en-US">
                <a:solidFill>
                  <a:srgbClr val="C01E24"/>
                </a:solidFill>
              </a:rPr>
              <a:t>Introduction : Le nouveau-né </a:t>
            </a:r>
            <a:endParaRPr>
              <a:solidFill>
                <a:srgbClr val="C01E24"/>
              </a:solidFill>
            </a:endParaRPr>
          </a:p>
        </p:txBody>
      </p:sp>
      <p:sp>
        <p:nvSpPr>
          <p:cNvPr id="379" name="Google Shape;379;p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600"/>
              </a:spcBef>
              <a:spcAft>
                <a:spcPts val="0"/>
              </a:spcAft>
              <a:buSzPts val="2200"/>
              <a:buNone/>
            </a:pPr>
            <a:r>
              <a:rPr lang="en-US" sz="2200">
                <a:solidFill>
                  <a:srgbClr val="203864"/>
                </a:solidFill>
              </a:rPr>
              <a:t>Objectifs</a:t>
            </a:r>
            <a:endParaRPr/>
          </a:p>
        </p:txBody>
      </p:sp>
      <p:sp>
        <p:nvSpPr>
          <p:cNvPr id="380" name="Google Shape;380;p3"/>
          <p:cNvSpPr txBox="1"/>
          <p:nvPr/>
        </p:nvSpPr>
        <p:spPr>
          <a:xfrm>
            <a:off x="641353" y="2849850"/>
            <a:ext cx="6343500" cy="2275500"/>
          </a:xfrm>
          <a:prstGeom prst="rect">
            <a:avLst/>
          </a:prstGeom>
          <a:noFill/>
          <a:ln>
            <a:noFill/>
          </a:ln>
        </p:spPr>
        <p:txBody>
          <a:bodyPr spcFirstLastPara="1" wrap="square" lIns="91425" tIns="45700" rIns="91425" bIns="45700" anchor="t" anchorCtr="0">
            <a:normAutofit/>
          </a:bodyPr>
          <a:lstStyle/>
          <a:p>
            <a:pPr marL="463550" marR="0" lvl="0" indent="-342900" algn="just" rtl="0">
              <a:lnSpc>
                <a:spcPct val="120000"/>
              </a:lnSpc>
              <a:spcBef>
                <a:spcPts val="1200"/>
              </a:spcBef>
              <a:spcAft>
                <a:spcPts val="0"/>
              </a:spcAft>
              <a:buClr>
                <a:srgbClr val="C01E24"/>
              </a:buClr>
              <a:buSzPts val="1714"/>
              <a:buFont typeface="Noto Sans Symbols"/>
              <a:buChar char="▪"/>
            </a:pPr>
            <a:r>
              <a:rPr lang="en-US" sz="2400" b="0" i="0" u="none" strike="noStrike" cap="none">
                <a:solidFill>
                  <a:schemeClr val="dk1"/>
                </a:solidFill>
                <a:latin typeface="Calibri"/>
                <a:ea typeface="Calibri"/>
                <a:cs typeface="Calibri"/>
                <a:sym typeface="Calibri"/>
              </a:rPr>
              <a:t>Les apprenants découvriront les nouveau-nés et leurs caractéristiques.</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Qu'est-ce qu'un nouveau-né ?</a:t>
            </a:r>
            <a:endParaRPr/>
          </a:p>
        </p:txBody>
      </p:sp>
      <p:sp>
        <p:nvSpPr>
          <p:cNvPr id="386" name="Google Shape;386;p6"/>
          <p:cNvSpPr txBox="1">
            <a:spLocks noGrp="1"/>
          </p:cNvSpPr>
          <p:nvPr>
            <p:ph type="body" idx="1"/>
          </p:nvPr>
        </p:nvSpPr>
        <p:spPr>
          <a:xfrm>
            <a:off x="557999" y="1799999"/>
            <a:ext cx="7996066" cy="486600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a:t>Le nouveau-né peut également être appelé néonat et est considéré comme une période (période néonatale) comprenant les quatre premières semaines de la vie d'un nourrisson, au cours desquelles des changements rapides se produisent (MedlinePlus, 2021).</a:t>
            </a:r>
            <a:endParaRPr/>
          </a:p>
          <a:p>
            <a:pPr marL="457200" lvl="0" indent="-228600" algn="l" rtl="0">
              <a:lnSpc>
                <a:spcPct val="100000"/>
              </a:lnSpc>
              <a:spcBef>
                <a:spcPts val="600"/>
              </a:spcBef>
              <a:spcAft>
                <a:spcPts val="0"/>
              </a:spcAft>
              <a:buSzPts val="2400"/>
              <a:buNone/>
            </a:pPr>
            <a:endParaRPr/>
          </a:p>
        </p:txBody>
      </p:sp>
      <p:pic>
        <p:nvPicPr>
          <p:cNvPr id="387" name="Google Shape;387;p6"/>
          <p:cNvPicPr preferRelativeResize="0"/>
          <p:nvPr/>
        </p:nvPicPr>
        <p:blipFill rotWithShape="1">
          <a:blip r:embed="rId3">
            <a:alphaModFix/>
          </a:blip>
          <a:srcRect/>
          <a:stretch/>
        </p:blipFill>
        <p:spPr>
          <a:xfrm>
            <a:off x="9166514" y="1890126"/>
            <a:ext cx="2411701" cy="3077747"/>
          </a:xfrm>
          <a:prstGeom prst="rect">
            <a:avLst/>
          </a:prstGeom>
          <a:noFill/>
          <a:ln>
            <a:noFill/>
          </a:ln>
        </p:spPr>
      </p:pic>
      <p:sp>
        <p:nvSpPr>
          <p:cNvPr id="388" name="Google Shape;388;p6"/>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389" name="Google Shape;389;p6"/>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8.1.1 Introduction : Le nouveau-né</a:t>
            </a:r>
            <a:endParaRPr sz="1800" b="0" i="0" u="none" strike="noStrike" cap="none">
              <a:solidFill>
                <a:schemeClr val="lt1"/>
              </a:solidFill>
              <a:latin typeface="Calibri"/>
              <a:ea typeface="Calibri"/>
              <a:cs typeface="Calibri"/>
              <a:sym typeface="Calibri"/>
            </a:endParaRPr>
          </a:p>
        </p:txBody>
      </p:sp>
      <p:sp>
        <p:nvSpPr>
          <p:cNvPr id="390" name="Google Shape;390;p6"/>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391" name="Google Shape;391;p6"/>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392" name="Google Shape;392;p6"/>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6"/>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7"/>
          <p:cNvSpPr txBox="1">
            <a:spLocks noGrp="1"/>
          </p:cNvSpPr>
          <p:nvPr>
            <p:ph type="title"/>
          </p:nvPr>
        </p:nvSpPr>
        <p:spPr>
          <a:xfrm>
            <a:off x="566149" y="7476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Types de nouveau-nés</a:t>
            </a:r>
            <a:endParaRPr/>
          </a:p>
        </p:txBody>
      </p:sp>
      <p:sp>
        <p:nvSpPr>
          <p:cNvPr id="400" name="Google Shape;400;p7"/>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8.1.1 Introduction : Le nouveau-né</a:t>
            </a:r>
            <a:endParaRPr sz="1800" b="0" i="0" u="none" strike="noStrike" cap="none">
              <a:solidFill>
                <a:schemeClr val="lt1"/>
              </a:solidFill>
              <a:latin typeface="Calibri"/>
              <a:ea typeface="Calibri"/>
              <a:cs typeface="Calibri"/>
              <a:sym typeface="Calibri"/>
            </a:endParaRPr>
          </a:p>
        </p:txBody>
      </p:sp>
      <p:sp>
        <p:nvSpPr>
          <p:cNvPr id="401" name="Google Shape;401;p7"/>
          <p:cNvSpPr/>
          <p:nvPr/>
        </p:nvSpPr>
        <p:spPr>
          <a:xfrm>
            <a:off x="9752970" y="6394648"/>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402" name="Google Shape;402;p7"/>
          <p:cNvSpPr txBox="1">
            <a:spLocks noGrp="1"/>
          </p:cNvSpPr>
          <p:nvPr>
            <p:ph type="body" idx="4294967295"/>
          </p:nvPr>
        </p:nvSpPr>
        <p:spPr>
          <a:xfrm>
            <a:off x="674089" y="1500086"/>
            <a:ext cx="9391500" cy="13071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n-US" sz="2000"/>
              <a:t>Les nouveau-nés sont classés en fonction de leur âge gestationnel, c'est-à-dire en fonction de la durée de la grossesse. Il existe trois types de nouveau-nés :</a:t>
            </a:r>
            <a:endParaRPr sz="2000"/>
          </a:p>
        </p:txBody>
      </p:sp>
      <p:pic>
        <p:nvPicPr>
          <p:cNvPr id="403" name="Google Shape;403;p7"/>
          <p:cNvPicPr preferRelativeResize="0"/>
          <p:nvPr/>
        </p:nvPicPr>
        <p:blipFill rotWithShape="1">
          <a:blip r:embed="rId5">
            <a:alphaModFix/>
          </a:blip>
          <a:srcRect/>
          <a:stretch/>
        </p:blipFill>
        <p:spPr>
          <a:xfrm>
            <a:off x="9867144" y="2082527"/>
            <a:ext cx="2251099" cy="3936381"/>
          </a:xfrm>
          <a:prstGeom prst="rect">
            <a:avLst/>
          </a:prstGeom>
          <a:noFill/>
          <a:ln>
            <a:noFill/>
          </a:ln>
        </p:spPr>
      </p:pic>
      <p:sp>
        <p:nvSpPr>
          <p:cNvPr id="404" name="Google Shape;404;p7"/>
          <p:cNvSpPr/>
          <p:nvPr/>
        </p:nvSpPr>
        <p:spPr>
          <a:xfrm>
            <a:off x="216889" y="25199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NOUVEAU-NÉS À TERME</a:t>
            </a:r>
            <a:endParaRPr sz="2000" b="1" i="0" u="none" strike="noStrike" cap="none">
              <a:solidFill>
                <a:srgbClr val="000000"/>
              </a:solidFill>
              <a:latin typeface="Calibri"/>
              <a:ea typeface="Calibri"/>
              <a:cs typeface="Calibri"/>
              <a:sym typeface="Calibri"/>
            </a:endParaRPr>
          </a:p>
        </p:txBody>
      </p:sp>
      <p:sp>
        <p:nvSpPr>
          <p:cNvPr id="405" name="Google Shape;405;p7"/>
          <p:cNvSpPr/>
          <p:nvPr/>
        </p:nvSpPr>
        <p:spPr>
          <a:xfrm>
            <a:off x="149957" y="3523513"/>
            <a:ext cx="3188100" cy="14295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Nés entre 38 et 42 semaines de gestation (Cannizzaro et Paladino, 2011).</a:t>
            </a:r>
            <a:endParaRPr sz="2000" b="0" i="0" u="none" strike="noStrike" cap="none">
              <a:solidFill>
                <a:schemeClr val="dk1"/>
              </a:solidFill>
              <a:latin typeface="Calibri"/>
              <a:ea typeface="Calibri"/>
              <a:cs typeface="Calibri"/>
              <a:sym typeface="Calibri"/>
            </a:endParaRPr>
          </a:p>
        </p:txBody>
      </p:sp>
      <p:cxnSp>
        <p:nvCxnSpPr>
          <p:cNvPr id="406" name="Google Shape;406;p7"/>
          <p:cNvCxnSpPr/>
          <p:nvPr/>
        </p:nvCxnSpPr>
        <p:spPr>
          <a:xfrm>
            <a:off x="3435812" y="2599057"/>
            <a:ext cx="18600" cy="3278400"/>
          </a:xfrm>
          <a:prstGeom prst="straightConnector1">
            <a:avLst/>
          </a:prstGeom>
          <a:noFill/>
          <a:ln w="19050" cap="flat" cmpd="sng">
            <a:solidFill>
              <a:schemeClr val="dk2"/>
            </a:solidFill>
            <a:prstDash val="dot"/>
            <a:round/>
            <a:headEnd type="oval" w="med" len="med"/>
            <a:tailEnd type="oval" w="med" len="med"/>
          </a:ln>
        </p:spPr>
      </p:cxnSp>
      <p:sp>
        <p:nvSpPr>
          <p:cNvPr id="407" name="Google Shape;407;p7"/>
          <p:cNvSpPr/>
          <p:nvPr/>
        </p:nvSpPr>
        <p:spPr>
          <a:xfrm>
            <a:off x="3641469" y="25199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NOUVEAU-NÉS PRÉMATURÉS</a:t>
            </a:r>
            <a:endParaRPr sz="2000" b="1" i="0" u="none" strike="noStrike" cap="none">
              <a:solidFill>
                <a:srgbClr val="000000"/>
              </a:solidFill>
              <a:latin typeface="Calibri"/>
              <a:ea typeface="Calibri"/>
              <a:cs typeface="Calibri"/>
              <a:sym typeface="Calibri"/>
            </a:endParaRPr>
          </a:p>
        </p:txBody>
      </p:sp>
      <p:sp>
        <p:nvSpPr>
          <p:cNvPr id="408" name="Google Shape;408;p7"/>
          <p:cNvSpPr/>
          <p:nvPr/>
        </p:nvSpPr>
        <p:spPr>
          <a:xfrm>
            <a:off x="3638220" y="3441118"/>
            <a:ext cx="3000000" cy="23529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Nés avant 38 semaines de gestation (Cannizzaro et Paladino, 2011).</a:t>
            </a:r>
            <a:endParaRPr sz="2000" b="0" i="0" u="none" strike="noStrike" cap="none">
              <a:solidFill>
                <a:schemeClr val="dk1"/>
              </a:solidFill>
              <a:latin typeface="Calibri"/>
              <a:ea typeface="Calibri"/>
              <a:cs typeface="Calibri"/>
              <a:sym typeface="Calibri"/>
            </a:endParaRPr>
          </a:p>
        </p:txBody>
      </p:sp>
      <p:sp>
        <p:nvSpPr>
          <p:cNvPr id="409" name="Google Shape;409;p7"/>
          <p:cNvSpPr/>
          <p:nvPr/>
        </p:nvSpPr>
        <p:spPr>
          <a:xfrm>
            <a:off x="6897714" y="25199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LES NOUVEAU-NÉS POST-TERME</a:t>
            </a:r>
            <a:endParaRPr sz="2000" b="1" i="0" u="none" strike="noStrike" cap="none">
              <a:solidFill>
                <a:srgbClr val="000000"/>
              </a:solidFill>
              <a:latin typeface="Calibri"/>
              <a:ea typeface="Calibri"/>
              <a:cs typeface="Calibri"/>
              <a:sym typeface="Calibri"/>
            </a:endParaRPr>
          </a:p>
        </p:txBody>
      </p:sp>
      <p:sp>
        <p:nvSpPr>
          <p:cNvPr id="410" name="Google Shape;410;p7"/>
          <p:cNvSpPr/>
          <p:nvPr/>
        </p:nvSpPr>
        <p:spPr>
          <a:xfrm>
            <a:off x="7008323" y="3441118"/>
            <a:ext cx="2790300" cy="101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Nés après 42 semaines de gestation.</a:t>
            </a:r>
            <a:endParaRPr sz="2000" b="0" i="0" u="none" strike="noStrike" cap="none">
              <a:solidFill>
                <a:schemeClr val="dk1"/>
              </a:solidFill>
              <a:latin typeface="Calibri"/>
              <a:ea typeface="Calibri"/>
              <a:cs typeface="Calibri"/>
              <a:sym typeface="Calibri"/>
            </a:endParaRPr>
          </a:p>
        </p:txBody>
      </p:sp>
      <p:cxnSp>
        <p:nvCxnSpPr>
          <p:cNvPr id="411" name="Google Shape;411;p7"/>
          <p:cNvCxnSpPr/>
          <p:nvPr/>
        </p:nvCxnSpPr>
        <p:spPr>
          <a:xfrm>
            <a:off x="6798815" y="2599058"/>
            <a:ext cx="18600" cy="3278400"/>
          </a:xfrm>
          <a:prstGeom prst="straightConnector1">
            <a:avLst/>
          </a:prstGeom>
          <a:noFill/>
          <a:ln w="19050" cap="flat" cmpd="sng">
            <a:solidFill>
              <a:schemeClr val="dk2"/>
            </a:solidFill>
            <a:prstDash val="dot"/>
            <a:round/>
            <a:headEnd type="oval" w="med" len="med"/>
            <a:tailEnd type="oval" w="med" len="med"/>
          </a:ln>
        </p:spPr>
      </p:cxnSp>
      <p:sp>
        <p:nvSpPr>
          <p:cNvPr id="412" name="Google Shape;412;p7"/>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413" name="Google Shape;413;p7"/>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414" name="Google Shape;414;p7"/>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5" name="Google Shape;415;p7"/>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chemeClr val="lt1"/>
                </a:solidFill>
                <a:latin typeface="Gill Sans"/>
                <a:ea typeface="Gill Sans"/>
                <a:cs typeface="Gill Sans"/>
                <a:sym typeface="Gill Sans"/>
              </a:rPr>
              <a:t>8.1</a:t>
            </a:r>
            <a:r>
              <a:rPr lang="en-US" sz="2100" b="1" i="0" u="none" strike="noStrike" cap="none">
                <a:solidFill>
                  <a:schemeClr val="lt1"/>
                </a:solidFill>
                <a:latin typeface="Gill Sans"/>
                <a:ea typeface="Gill Sans"/>
                <a:cs typeface="Gill Sans"/>
                <a:sym typeface="Gill Sans"/>
              </a:rPr>
              <a:t> </a:t>
            </a:r>
            <a:endParaRPr sz="21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1 Session d_enseignement"/>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qkS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KqR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qpE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KqR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KqR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KqR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qkShZFQaV5GsAAABvAAAAHAAAAHVuaXZlcnNhbC9sb2NhbF9zZXR0aW5ncy54bWwNyrEKwkAMANC9XxEySB3Uugn2rpujCK0fENogB7mk9ELRv/e2N7x++GaBnbeSTANezx0C62xL0k/A9/Q43RCKky4kphxQDWGITS82k4zsXmOBVejH28S5wvlJuc4XqbOkAu1B/B6PeInNH1BLAwQUAAIACACrkS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q5EoWeohDhNLAAAAbAAAABsAAAB1bml2ZXJzYWwvdW5pdmVyc2FsLnBuZy54bWyzsa/IzVEoSy0qzszPs1Uy1DNQsrfj5bIpKEoty0wtV6gAigEFIUBJoRLINUJwyzNTSjKAQiYmFgjBjNTM9IwSoKiBhRlcVB9oKABQSwECAAAUAAIACACpflBPNmFYAkcDAADhCQAAFAAAAAAAAAABAAAAAAAAAAAAdW5pdmVyc2FsL3BsYXllci54bWxQSwECAAAUAAIACACqkShZtTf0qBwFAADhEwAAHQAAAAAAAAABAAAAAAB5AwAAdW5pdmVyc2FsL2NvbW1vbl9tZXNzYWdlcy5sbmdQSwECAAAUAAIACACqkShZFR5gG6MAAAB/AQAALgAAAAAAAAABAAAAAADQCAAAdW5pdmVyc2FsL3BsYXliYWNrX2FuZF9uYXZpZ2F0aW9uX3NldHRpbmdzLnhtbFBLAQIAABQAAgAIAKqRKFl0STUfPAQAAAwVAAAnAAAAAAAAAAEAAAAAAL8JAAB1bml2ZXJzYWwvZmxhc2hfcHVibGlzaGluZ19zZXR0aW5ncy54bWxQSwECAAAUAAIACACqkShZN4uHansDAACsDAAAIQAAAAAAAAABAAAAAABADgAAdW5pdmVyc2FsL2ZsYXNoX3NraW5fc2V0dGluZ3MueG1sUEsBAgAAFAACAAgAqpEoWaavViM2BAAAlhQAACYAAAAAAAAAAQAAAAAA+hEAAHVuaXZlcnNhbC9odG1sX3B1Ymxpc2hpbmdfc2V0dGluZ3MueG1sUEsBAgAAFAACAAgAqpEoWSYPfuiwAQAAbwYAAB8AAAAAAAAAAQAAAAAAdBYAAHVuaXZlcnNhbC9odG1sX3NraW5fc2V0dGluZ3MuanNQSwECAAAUAAIACACqkShZFQaV5GsAAABvAAAAHAAAAAAAAAABAAAAAABhGAAAdW5pdmVyc2FsL2xvY2FsX3NldHRpbmdzLnhtbFBLAQIAABQAAgAIAKuRKFnCG66ZaBIAAPdNAAAXAAAAAAAAAAAAAAAAAAYZAAB1bml2ZXJzYWwvdW5pdmVyc2FsLnBuZ1BLAQIAABQAAgAIAKuRKFnqIQ4TSwAAAGwAAAAbAAAAAAAAAAEAAAAAAKMrAAB1bml2ZXJzYWwvdW5pdmVyc2FsLnBuZy54bWxQSwUGAAAAAAoACgAGAwAAJywAAAAA"/>
  <p:tag name="ISPRING_LMS_API_VERSION" val="SCORM 1.2"/>
  <p:tag name="ISPRING_ULTRA_SCORM_COURSE_ID" val="C47508E0-48CD-4072-9E0E-7F9A301C69CD"/>
  <p:tag name="ISPRING_CMI5_LAUNCH_METHOD" val="any window"/>
  <p:tag name="ISPRINGCLOUDFOLDERID" val="1"/>
  <p:tag name="ISPRINGONLINEFOLDERID" val="1"/>
  <p:tag name="ISPRING_OUTPUT_FOLDER" val="[[&quot;\u007F\uFFFD\uFFFD{A396230D-9A3A-426D-B380-67D82CDE4863}&quot;,&quot;C:\\Users\\pantelis\\Documents\\MHAPPS\\French\\Training material for ETA 08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 8.1 Session d_enseignement"/>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2562</Words>
  <Application>Microsoft Office PowerPoint</Application>
  <PresentationFormat>Ευρεία οθόνη</PresentationFormat>
  <Paragraphs>466</Paragraphs>
  <Slides>44</Slides>
  <Notes>44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7</vt:i4>
      </vt:variant>
      <vt:variant>
        <vt:lpstr>Τίτλοι διαφανειών</vt:lpstr>
      </vt:variant>
      <vt:variant>
        <vt:i4>44</vt:i4>
      </vt:variant>
    </vt:vector>
  </HeadingPairs>
  <TitlesOfParts>
    <vt:vector size="58" baseType="lpstr">
      <vt:lpstr>Calibri Light</vt:lpstr>
      <vt:lpstr>Noto Sans Symbols</vt:lpstr>
      <vt:lpstr>Arial</vt:lpstr>
      <vt:lpstr>Impact</vt:lpstr>
      <vt:lpstr>Gill Sans</vt:lpstr>
      <vt:lpstr>Roboto</vt:lpstr>
      <vt:lpstr>Calibri</vt:lpstr>
      <vt:lpstr>Θέμα του Office</vt:lpstr>
      <vt:lpstr>Θέμα του Office</vt:lpstr>
      <vt:lpstr>1_Θέμα του Office</vt:lpstr>
      <vt:lpstr>Θέμα του Office</vt:lpstr>
      <vt:lpstr>2_Θέμα του Office</vt:lpstr>
      <vt:lpstr>3_Θέμα του Office</vt:lpstr>
      <vt:lpstr>Θέμα του Office</vt:lpstr>
      <vt:lpstr>Παρουσίαση του PowerPoint</vt:lpstr>
      <vt:lpstr>Παρουσίαση του PowerPoint</vt:lpstr>
      <vt:lpstr>Partenaires</vt:lpstr>
      <vt:lpstr>Session d'enseignement :  Contenu</vt:lpstr>
      <vt:lpstr>Objectifs</vt:lpstr>
      <vt:lpstr>Compétences</vt:lpstr>
      <vt:lpstr>8.1.1 Introduction : Le nouveau-né </vt:lpstr>
      <vt:lpstr>Qu'est-ce qu'un nouveau-né ?</vt:lpstr>
      <vt:lpstr>Types de nouveau-nés</vt:lpstr>
      <vt:lpstr>Caractéristiques du nouveau-né</vt:lpstr>
      <vt:lpstr>8.1.2 Allaitement et alimentation</vt:lpstr>
      <vt:lpstr>Contenu de la formation</vt:lpstr>
      <vt:lpstr>Qu'est-ce que l'allaitement ?</vt:lpstr>
      <vt:lpstr>Avantages de l'allaitement maternel</vt:lpstr>
      <vt:lpstr>Alternatives au lait maternel</vt:lpstr>
      <vt:lpstr>Alimentation complémentaire</vt:lpstr>
      <vt:lpstr>8.1.3 Habitudes de sommeil</vt:lpstr>
      <vt:lpstr>Importance des habitudes de sommeil</vt:lpstr>
      <vt:lpstr>Heures de sommeil recommandées</vt:lpstr>
      <vt:lpstr>8.1.4 Applications sanitaires pour les nouveau-nés</vt:lpstr>
      <vt:lpstr>Contenu de la formation</vt:lpstr>
      <vt:lpstr>Quelles sont les applications sanitaires pour les nouveau-nés ?</vt:lpstr>
      <vt:lpstr>Applications pour les enregistrements quotidiens, les habitudes de sommeil...</vt:lpstr>
      <vt:lpstr>Mon bébé - Journal de bord</vt:lpstr>
      <vt:lpstr>Mon bébé - Journal de bord</vt:lpstr>
      <vt:lpstr>Mon bébé - Journal de bord</vt:lpstr>
      <vt:lpstr>Mon bébé - Journal de bord</vt:lpstr>
      <vt:lpstr>Apps pour les conseils pédiatriques</vt:lpstr>
      <vt:lpstr>Pediamécum AEP :</vt:lpstr>
      <vt:lpstr>Pediamécum AEP :</vt:lpstr>
      <vt:lpstr>Pediamécum AEP :</vt:lpstr>
      <vt:lpstr>Pediamécum AEP :</vt:lpstr>
      <vt:lpstr>Applications pour l'allaitement</vt:lpstr>
      <vt:lpstr>L'heure du lait - minuterie pour l'allaitement </vt:lpstr>
      <vt:lpstr>L'heure du lait - minuterie pour l'allaitement </vt:lpstr>
      <vt:lpstr>L'heure du lait - minuterie pour l'allaitement </vt:lpstr>
      <vt:lpstr>L'heure du lait - minuterie pour l'allaitement </vt:lpstr>
      <vt:lpstr>Applications pour l'alimentation</vt:lpstr>
      <vt:lpstr>L'heure du lait - minuterie pour l'allaitement </vt:lpstr>
      <vt:lpstr>L'heure du lait - minuterie pour l'allaitement </vt:lpstr>
      <vt:lpstr>L'heure du lait - minuterie pour l'allaitement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8.1 Session d_enseignement</dc:title>
  <dc:creator>pantelis bbalaouras</dc:creator>
  <cp:lastModifiedBy>pantelis</cp:lastModifiedBy>
  <cp:revision>9</cp:revision>
  <dcterms:created xsi:type="dcterms:W3CDTF">2020-06-02T13:31:56Z</dcterms:created>
  <dcterms:modified xsi:type="dcterms:W3CDTF">2024-09-10T16:34:52Z</dcterms:modified>
</cp:coreProperties>
</file>