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457" r:id="rId2"/>
    <p:sldId id="458" r:id="rId3"/>
    <p:sldId id="545" r:id="rId4"/>
    <p:sldId id="437" r:id="rId5"/>
    <p:sldId id="439" r:id="rId6"/>
    <p:sldId id="442" r:id="rId7"/>
    <p:sldId id="443" r:id="rId8"/>
    <p:sldId id="444" r:id="rId9"/>
    <p:sldId id="440" r:id="rId10"/>
    <p:sldId id="445" r:id="rId11"/>
    <p:sldId id="452" r:id="rId12"/>
    <p:sldId id="451" r:id="rId13"/>
    <p:sldId id="456" r:id="rId14"/>
    <p:sldId id="454" r:id="rId15"/>
    <p:sldId id="424" r:id="rId16"/>
    <p:sldId id="455" r:id="rId17"/>
    <p:sldId id="438" r:id="rId18"/>
    <p:sldId id="453" r:id="rId19"/>
    <p:sldId id="547" r:id="rId20"/>
    <p:sldId id="447" r:id="rId21"/>
    <p:sldId id="429" r:id="rId22"/>
    <p:sldId id="448" r:id="rId23"/>
    <p:sldId id="404" r:id="rId24"/>
  </p:sldIdLst>
  <p:sldSz cx="12192000" cy="6858000"/>
  <p:notesSz cx="6858000" cy="9144000"/>
  <p:custDataLst>
    <p:tags r:id="rId27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0E5"/>
    <a:srgbClr val="F8F8F8"/>
    <a:srgbClr val="203864"/>
    <a:srgbClr val="ABC7F1"/>
    <a:srgbClr val="ED7D31"/>
    <a:srgbClr val="CFD5EA"/>
    <a:srgbClr val="404040"/>
    <a:srgbClr val="C01E24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377617-08D2-4543-9EDA-E9F17128C697}" v="99" dt="2024-04-29T14:56:00.7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0000" autoAdjust="0"/>
  </p:normalViewPr>
  <p:slideViewPr>
    <p:cSldViewPr snapToGrid="0">
      <p:cViewPr varScale="1">
        <p:scale>
          <a:sx n="83" d="100"/>
          <a:sy n="83" d="100"/>
        </p:scale>
        <p:origin x="108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16377617-08D2-4543-9EDA-E9F17128C697}"/>
    <pc:docChg chg="custSel modSld modMainMaster">
      <pc:chgData name="pantelis balaouras" userId="25e8755020fc1734" providerId="LiveId" clId="{16377617-08D2-4543-9EDA-E9F17128C697}" dt="2024-04-29T14:56:13.643" v="138" actId="1076"/>
      <pc:docMkLst>
        <pc:docMk/>
      </pc:docMkLst>
      <pc:sldChg chg="addSp delSp modSp">
        <pc:chgData name="pantelis balaouras" userId="25e8755020fc1734" providerId="LiveId" clId="{16377617-08D2-4543-9EDA-E9F17128C697}" dt="2024-04-29T14:01:27.701" v="1"/>
        <pc:sldMkLst>
          <pc:docMk/>
          <pc:sldMk cId="1915799683" sldId="404"/>
        </pc:sldMkLst>
        <pc:picChg chg="add mod">
          <ac:chgData name="pantelis balaouras" userId="25e8755020fc1734" providerId="LiveId" clId="{16377617-08D2-4543-9EDA-E9F17128C697}" dt="2024-04-29T14:01:27.701" v="1"/>
          <ac:picMkLst>
            <pc:docMk/>
            <pc:sldMk cId="1915799683" sldId="404"/>
            <ac:picMk id="4" creationId="{2DBBEC9E-B41B-3AA7-3A57-D5CCE12E9EEF}"/>
          </ac:picMkLst>
        </pc:picChg>
        <pc:picChg chg="del">
          <ac:chgData name="pantelis balaouras" userId="25e8755020fc1734" providerId="LiveId" clId="{16377617-08D2-4543-9EDA-E9F17128C697}" dt="2024-04-29T14:01:26.867" v="0" actId="478"/>
          <ac:picMkLst>
            <pc:docMk/>
            <pc:sldMk cId="1915799683" sldId="404"/>
            <ac:picMk id="2050" creationId="{2AB980B0-03D2-2E64-6760-C23D435A121F}"/>
          </ac:picMkLst>
        </pc:picChg>
      </pc:sldChg>
      <pc:sldChg chg="modSp mod">
        <pc:chgData name="pantelis balaouras" userId="25e8755020fc1734" providerId="LiveId" clId="{16377617-08D2-4543-9EDA-E9F17128C697}" dt="2024-04-29T14:53:25.419" v="127" actId="20577"/>
        <pc:sldMkLst>
          <pc:docMk/>
          <pc:sldMk cId="1138894477" sldId="429"/>
        </pc:sldMkLst>
        <pc:spChg chg="mod">
          <ac:chgData name="pantelis balaouras" userId="25e8755020fc1734" providerId="LiveId" clId="{16377617-08D2-4543-9EDA-E9F17128C697}" dt="2024-04-29T14:53:25.419" v="127" actId="20577"/>
          <ac:spMkLst>
            <pc:docMk/>
            <pc:sldMk cId="1138894477" sldId="429"/>
            <ac:spMk id="5" creationId="{88178301-C8A7-4724-8CF8-344EAE75664C}"/>
          </ac:spMkLst>
        </pc:spChg>
        <pc:spChg chg="mod">
          <ac:chgData name="pantelis balaouras" userId="25e8755020fc1734" providerId="LiveId" clId="{16377617-08D2-4543-9EDA-E9F17128C697}" dt="2024-04-29T14:53:20.017" v="122" actId="20577"/>
          <ac:spMkLst>
            <pc:docMk/>
            <pc:sldMk cId="1138894477" sldId="429"/>
            <ac:spMk id="10" creationId="{E448F981-31BC-4A5C-A52A-2CB296CA1B95}"/>
          </ac:spMkLst>
        </pc:spChg>
      </pc:sldChg>
      <pc:sldChg chg="addSp delSp modSp mod delAnim modAnim">
        <pc:chgData name="pantelis balaouras" userId="25e8755020fc1734" providerId="LiveId" clId="{16377617-08D2-4543-9EDA-E9F17128C697}" dt="2024-04-29T14:06:49.430" v="41" actId="1076"/>
        <pc:sldMkLst>
          <pc:docMk/>
          <pc:sldMk cId="3998387987" sldId="437"/>
        </pc:sldMkLst>
        <pc:spChg chg="add mod">
          <ac:chgData name="pantelis balaouras" userId="25e8755020fc1734" providerId="LiveId" clId="{16377617-08D2-4543-9EDA-E9F17128C697}" dt="2024-04-29T14:06:49.430" v="41" actId="1076"/>
          <ac:spMkLst>
            <pc:docMk/>
            <pc:sldMk cId="3998387987" sldId="437"/>
            <ac:spMk id="2" creationId="{F2515CDF-B689-C26B-29D3-087B307C664E}"/>
          </ac:spMkLst>
        </pc:spChg>
        <pc:spChg chg="del mod">
          <ac:chgData name="pantelis balaouras" userId="25e8755020fc1734" providerId="LiveId" clId="{16377617-08D2-4543-9EDA-E9F17128C697}" dt="2024-04-29T14:06:43.542" v="40" actId="478"/>
          <ac:spMkLst>
            <pc:docMk/>
            <pc:sldMk cId="3998387987" sldId="437"/>
            <ac:spMk id="6" creationId="{3CE80171-A83F-B9F7-666E-B2B7E0CC5BB2}"/>
          </ac:spMkLst>
        </pc:spChg>
      </pc:sldChg>
      <pc:sldChg chg="addSp delSp modSp mod delAnim modAnim">
        <pc:chgData name="pantelis balaouras" userId="25e8755020fc1734" providerId="LiveId" clId="{16377617-08D2-4543-9EDA-E9F17128C697}" dt="2024-04-29T14:51:30.303" v="101" actId="1076"/>
        <pc:sldMkLst>
          <pc:docMk/>
          <pc:sldMk cId="394574739" sldId="438"/>
        </pc:sldMkLst>
        <pc:spChg chg="add mod">
          <ac:chgData name="pantelis balaouras" userId="25e8755020fc1734" providerId="LiveId" clId="{16377617-08D2-4543-9EDA-E9F17128C697}" dt="2024-04-29T14:51:16.606" v="98" actId="1076"/>
          <ac:spMkLst>
            <pc:docMk/>
            <pc:sldMk cId="394574739" sldId="438"/>
            <ac:spMk id="3" creationId="{47EB61A0-25F5-587C-D003-3DCDAB8B84E8}"/>
          </ac:spMkLst>
        </pc:spChg>
        <pc:spChg chg="mod">
          <ac:chgData name="pantelis balaouras" userId="25e8755020fc1734" providerId="LiveId" clId="{16377617-08D2-4543-9EDA-E9F17128C697}" dt="2024-04-29T14:51:30.303" v="101" actId="1076"/>
          <ac:spMkLst>
            <pc:docMk/>
            <pc:sldMk cId="394574739" sldId="438"/>
            <ac:spMk id="5" creationId="{88178301-C8A7-4724-8CF8-344EAE75664C}"/>
          </ac:spMkLst>
        </pc:spChg>
        <pc:spChg chg="del">
          <ac:chgData name="pantelis balaouras" userId="25e8755020fc1734" providerId="LiveId" clId="{16377617-08D2-4543-9EDA-E9F17128C697}" dt="2024-04-29T14:51:27.220" v="100" actId="478"/>
          <ac:spMkLst>
            <pc:docMk/>
            <pc:sldMk cId="394574739" sldId="438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16377617-08D2-4543-9EDA-E9F17128C697}" dt="2024-04-29T14:07:37.876" v="60" actId="20577"/>
        <pc:sldMkLst>
          <pc:docMk/>
          <pc:sldMk cId="2819071015" sldId="443"/>
        </pc:sldMkLst>
        <pc:spChg chg="mod">
          <ac:chgData name="pantelis balaouras" userId="25e8755020fc1734" providerId="LiveId" clId="{16377617-08D2-4543-9EDA-E9F17128C697}" dt="2024-04-29T14:07:31.691" v="55" actId="6549"/>
          <ac:spMkLst>
            <pc:docMk/>
            <pc:sldMk cId="2819071015" sldId="443"/>
            <ac:spMk id="5" creationId="{88178301-C8A7-4724-8CF8-344EAE75664C}"/>
          </ac:spMkLst>
        </pc:spChg>
        <pc:spChg chg="mod">
          <ac:chgData name="pantelis balaouras" userId="25e8755020fc1734" providerId="LiveId" clId="{16377617-08D2-4543-9EDA-E9F17128C697}" dt="2024-04-29T14:07:37.876" v="60" actId="20577"/>
          <ac:spMkLst>
            <pc:docMk/>
            <pc:sldMk cId="2819071015" sldId="443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16377617-08D2-4543-9EDA-E9F17128C697}" dt="2024-04-29T14:52:51.465" v="115" actId="20577"/>
        <pc:sldMkLst>
          <pc:docMk/>
          <pc:sldMk cId="99064465" sldId="447"/>
        </pc:sldMkLst>
        <pc:spChg chg="mod">
          <ac:chgData name="pantelis balaouras" userId="25e8755020fc1734" providerId="LiveId" clId="{16377617-08D2-4543-9EDA-E9F17128C697}" dt="2024-04-29T14:52:51.465" v="115" actId="20577"/>
          <ac:spMkLst>
            <pc:docMk/>
            <pc:sldMk cId="99064465" sldId="447"/>
            <ac:spMk id="5" creationId="{88178301-C8A7-4724-8CF8-344EAE75664C}"/>
          </ac:spMkLst>
        </pc:spChg>
        <pc:spChg chg="mod">
          <ac:chgData name="pantelis balaouras" userId="25e8755020fc1734" providerId="LiveId" clId="{16377617-08D2-4543-9EDA-E9F17128C697}" dt="2024-04-29T14:52:45.580" v="111" actId="20577"/>
          <ac:spMkLst>
            <pc:docMk/>
            <pc:sldMk cId="99064465" sldId="447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16377617-08D2-4543-9EDA-E9F17128C697}" dt="2024-04-29T14:08:38.736" v="81" actId="6549"/>
        <pc:sldMkLst>
          <pc:docMk/>
          <pc:sldMk cId="1769676193" sldId="452"/>
        </pc:sldMkLst>
        <pc:spChg chg="mod">
          <ac:chgData name="pantelis balaouras" userId="25e8755020fc1734" providerId="LiveId" clId="{16377617-08D2-4543-9EDA-E9F17128C697}" dt="2024-04-29T14:08:32.988" v="72" actId="6549"/>
          <ac:spMkLst>
            <pc:docMk/>
            <pc:sldMk cId="1769676193" sldId="452"/>
            <ac:spMk id="5" creationId="{88178301-C8A7-4724-8CF8-344EAE75664C}"/>
          </ac:spMkLst>
        </pc:spChg>
        <pc:spChg chg="mod">
          <ac:chgData name="pantelis balaouras" userId="25e8755020fc1734" providerId="LiveId" clId="{16377617-08D2-4543-9EDA-E9F17128C697}" dt="2024-04-29T14:08:38.736" v="81" actId="6549"/>
          <ac:spMkLst>
            <pc:docMk/>
            <pc:sldMk cId="1769676193" sldId="452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16377617-08D2-4543-9EDA-E9F17128C697}" dt="2024-04-29T14:50:30.857" v="93" actId="20577"/>
        <pc:sldMkLst>
          <pc:docMk/>
          <pc:sldMk cId="4113254764" sldId="454"/>
        </pc:sldMkLst>
        <pc:spChg chg="mod">
          <ac:chgData name="pantelis balaouras" userId="25e8755020fc1734" providerId="LiveId" clId="{16377617-08D2-4543-9EDA-E9F17128C697}" dt="2024-04-29T14:50:30.857" v="93" actId="20577"/>
          <ac:spMkLst>
            <pc:docMk/>
            <pc:sldMk cId="4113254764" sldId="454"/>
            <ac:spMk id="5" creationId="{88178301-C8A7-4724-8CF8-344EAE75664C}"/>
          </ac:spMkLst>
        </pc:spChg>
        <pc:spChg chg="mod">
          <ac:chgData name="pantelis balaouras" userId="25e8755020fc1734" providerId="LiveId" clId="{16377617-08D2-4543-9EDA-E9F17128C697}" dt="2024-04-29T14:50:24.338" v="88" actId="20577"/>
          <ac:spMkLst>
            <pc:docMk/>
            <pc:sldMk cId="4113254764" sldId="454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16377617-08D2-4543-9EDA-E9F17128C697}" dt="2024-04-29T14:03:34.049" v="25" actId="255"/>
        <pc:sldMkLst>
          <pc:docMk/>
          <pc:sldMk cId="2775606300" sldId="457"/>
        </pc:sldMkLst>
        <pc:spChg chg="mod">
          <ac:chgData name="pantelis balaouras" userId="25e8755020fc1734" providerId="LiveId" clId="{16377617-08D2-4543-9EDA-E9F17128C697}" dt="2024-04-29T14:03:34.049" v="25" actId="255"/>
          <ac:spMkLst>
            <pc:docMk/>
            <pc:sldMk cId="2775606300" sldId="457"/>
            <ac:spMk id="4" creationId="{122BC770-408C-50C8-126F-18790E99F2CB}"/>
          </ac:spMkLst>
        </pc:spChg>
      </pc:sldChg>
      <pc:sldChg chg="addSp delSp modSp mod delAnim modAnim">
        <pc:chgData name="pantelis balaouras" userId="25e8755020fc1734" providerId="LiveId" clId="{16377617-08D2-4543-9EDA-E9F17128C697}" dt="2024-04-29T14:56:13.643" v="138" actId="1076"/>
        <pc:sldMkLst>
          <pc:docMk/>
          <pc:sldMk cId="292772108" sldId="547"/>
        </pc:sldMkLst>
        <pc:spChg chg="add mod">
          <ac:chgData name="pantelis balaouras" userId="25e8755020fc1734" providerId="LiveId" clId="{16377617-08D2-4543-9EDA-E9F17128C697}" dt="2024-04-29T14:55:47.409" v="133" actId="1076"/>
          <ac:spMkLst>
            <pc:docMk/>
            <pc:sldMk cId="292772108" sldId="547"/>
            <ac:spMk id="2" creationId="{2DD2642A-943F-6749-AB6E-9820A30EF51D}"/>
          </ac:spMkLst>
        </pc:spChg>
        <pc:spChg chg="add del mod">
          <ac:chgData name="pantelis balaouras" userId="25e8755020fc1734" providerId="LiveId" clId="{16377617-08D2-4543-9EDA-E9F17128C697}" dt="2024-04-29T14:55:31.303" v="130" actId="478"/>
          <ac:spMkLst>
            <pc:docMk/>
            <pc:sldMk cId="292772108" sldId="547"/>
            <ac:spMk id="3" creationId="{3F29ACAA-7C01-A5BA-FAAF-FD315CF07EC7}"/>
          </ac:spMkLst>
        </pc:spChg>
        <pc:spChg chg="add mod">
          <ac:chgData name="pantelis balaouras" userId="25e8755020fc1734" providerId="LiveId" clId="{16377617-08D2-4543-9EDA-E9F17128C697}" dt="2024-04-29T14:56:13.643" v="138" actId="1076"/>
          <ac:spMkLst>
            <pc:docMk/>
            <pc:sldMk cId="292772108" sldId="547"/>
            <ac:spMk id="6" creationId="{646F47EC-A5B7-BE1F-C93B-A9AB648267E5}"/>
          </ac:spMkLst>
        </pc:spChg>
        <pc:spChg chg="del">
          <ac:chgData name="pantelis balaouras" userId="25e8755020fc1734" providerId="LiveId" clId="{16377617-08D2-4543-9EDA-E9F17128C697}" dt="2024-04-29T14:56:02.859" v="136" actId="478"/>
          <ac:spMkLst>
            <pc:docMk/>
            <pc:sldMk cId="292772108" sldId="547"/>
            <ac:spMk id="12" creationId="{330EFFD1-979D-4EE1-BDD9-918267F048CC}"/>
          </ac:spMkLst>
        </pc:spChg>
        <pc:spChg chg="del">
          <ac:chgData name="pantelis balaouras" userId="25e8755020fc1734" providerId="LiveId" clId="{16377617-08D2-4543-9EDA-E9F17128C697}" dt="2024-04-29T14:55:42.630" v="132" actId="478"/>
          <ac:spMkLst>
            <pc:docMk/>
            <pc:sldMk cId="292772108" sldId="547"/>
            <ac:spMk id="14" creationId="{F2CF200D-C714-4BA9-AECB-681B7F038870}"/>
          </ac:spMkLst>
        </pc:spChg>
      </pc:sldChg>
      <pc:sldMasterChg chg="modSldLayout">
        <pc:chgData name="pantelis balaouras" userId="25e8755020fc1734" providerId="LiveId" clId="{16377617-08D2-4543-9EDA-E9F17128C697}" dt="2024-04-29T14:02:59.585" v="16"/>
        <pc:sldMasterMkLst>
          <pc:docMk/>
          <pc:sldMasterMk cId="1468923052" sldId="2147483648"/>
        </pc:sldMasterMkLst>
        <pc:sldLayoutChg chg="addSp delSp modSp mod">
          <pc:chgData name="pantelis balaouras" userId="25e8755020fc1734" providerId="LiveId" clId="{16377617-08D2-4543-9EDA-E9F17128C697}" dt="2024-04-29T14:02:45.356" v="12" actId="6549"/>
          <pc:sldLayoutMkLst>
            <pc:docMk/>
            <pc:sldMasterMk cId="1468923052" sldId="2147483648"/>
            <pc:sldLayoutMk cId="2577986437" sldId="2147483661"/>
          </pc:sldLayoutMkLst>
          <pc:spChg chg="add mod">
            <ac:chgData name="pantelis balaouras" userId="25e8755020fc1734" providerId="LiveId" clId="{16377617-08D2-4543-9EDA-E9F17128C697}" dt="2024-04-29T14:02:45.356" v="12" actId="6549"/>
            <ac:spMkLst>
              <pc:docMk/>
              <pc:sldMasterMk cId="1468923052" sldId="2147483648"/>
              <pc:sldLayoutMk cId="2577986437" sldId="2147483661"/>
              <ac:spMk id="5" creationId="{F8C531E1-4735-F0C8-568E-4E3A4327321F}"/>
            </ac:spMkLst>
          </pc:spChg>
          <pc:spChg chg="del">
            <ac:chgData name="pantelis balaouras" userId="25e8755020fc1734" providerId="LiveId" clId="{16377617-08D2-4543-9EDA-E9F17128C697}" dt="2024-04-29T14:02:31.057" v="2" actId="478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</pc:sldLayoutChg>
        <pc:sldLayoutChg chg="addSp delSp modSp">
          <pc:chgData name="pantelis balaouras" userId="25e8755020fc1734" providerId="LiveId" clId="{16377617-08D2-4543-9EDA-E9F17128C697}" dt="2024-04-29T14:02:55.299" v="14"/>
          <pc:sldLayoutMkLst>
            <pc:docMk/>
            <pc:sldMasterMk cId="1468923052" sldId="2147483648"/>
            <pc:sldLayoutMk cId="2515741970" sldId="2147483665"/>
          </pc:sldLayoutMkLst>
          <pc:spChg chg="del">
            <ac:chgData name="pantelis balaouras" userId="25e8755020fc1734" providerId="LiveId" clId="{16377617-08D2-4543-9EDA-E9F17128C697}" dt="2024-04-29T14:02:54.697" v="13" actId="478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  <pc:spChg chg="add mod">
            <ac:chgData name="pantelis balaouras" userId="25e8755020fc1734" providerId="LiveId" clId="{16377617-08D2-4543-9EDA-E9F17128C697}" dt="2024-04-29T14:02:55.299" v="14"/>
            <ac:spMkLst>
              <pc:docMk/>
              <pc:sldMasterMk cId="1468923052" sldId="2147483648"/>
              <pc:sldLayoutMk cId="2515741970" sldId="2147483665"/>
              <ac:spMk id="7" creationId="{45DE5024-3585-EBAD-B50F-A0D8F3AAD7DA}"/>
            </ac:spMkLst>
          </pc:spChg>
        </pc:sldLayoutChg>
        <pc:sldLayoutChg chg="addSp delSp modSp">
          <pc:chgData name="pantelis balaouras" userId="25e8755020fc1734" providerId="LiveId" clId="{16377617-08D2-4543-9EDA-E9F17128C697}" dt="2024-04-29T14:02:59.585" v="16"/>
          <pc:sldLayoutMkLst>
            <pc:docMk/>
            <pc:sldMasterMk cId="1468923052" sldId="2147483648"/>
            <pc:sldLayoutMk cId="2336866591" sldId="2147483666"/>
          </pc:sldLayoutMkLst>
          <pc:spChg chg="del">
            <ac:chgData name="pantelis balaouras" userId="25e8755020fc1734" providerId="LiveId" clId="{16377617-08D2-4543-9EDA-E9F17128C697}" dt="2024-04-29T14:02:59.026" v="15" actId="478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  <pc:spChg chg="add mod">
            <ac:chgData name="pantelis balaouras" userId="25e8755020fc1734" providerId="LiveId" clId="{16377617-08D2-4543-9EDA-E9F17128C697}" dt="2024-04-29T14:02:59.585" v="16"/>
            <ac:spMkLst>
              <pc:docMk/>
              <pc:sldMasterMk cId="1468923052" sldId="2147483648"/>
              <pc:sldLayoutMk cId="2336866591" sldId="2147483666"/>
              <ac:spMk id="5" creationId="{CAC3D757-2171-555E-5F47-A145AB266FED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81923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B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903010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</a:t>
            </a:r>
            <a:r>
              <a:rPr lang="en-GB" baseline="0" dirty="0"/>
              <a:t>FALSO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45302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Respuestas </a:t>
            </a:r>
            <a:r>
              <a:rPr lang="en-GB" dirty="0"/>
              <a:t>correctas</a:t>
            </a:r>
            <a:r>
              <a:rPr lang="en-GB" baseline="0" dirty="0"/>
              <a:t>:</a:t>
            </a:r>
          </a:p>
          <a:p>
            <a:r>
              <a:rPr lang="en-GB" baseline="0" dirty="0"/>
              <a:t>A </a:t>
            </a:r>
            <a:r>
              <a:rPr lang="en-GB" baseline="0" dirty="0">
                <a:sym typeface="Wingdings" panose="05000000000000000000" pitchFamily="2" charset="2"/>
              </a:rPr>
              <a:t> B</a:t>
            </a:r>
          </a:p>
          <a:p>
            <a:r>
              <a:rPr lang="en-GB" dirty="0"/>
              <a:t>B </a:t>
            </a: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n-GB" baseline="0" dirty="0">
                <a:sym typeface="Wingdings" panose="05000000000000000000" pitchFamily="2" charset="2"/>
              </a:rPr>
              <a:t>D</a:t>
            </a:r>
          </a:p>
          <a:p>
            <a:r>
              <a:rPr lang="en-GB" baseline="0" dirty="0">
                <a:sym typeface="Wingdings" panose="05000000000000000000" pitchFamily="2" charset="2"/>
              </a:rPr>
              <a:t>C  A</a:t>
            </a:r>
            <a:br>
              <a:rPr lang="en-GB" baseline="0" dirty="0">
                <a:sym typeface="Wingdings" panose="05000000000000000000" pitchFamily="2" charset="2"/>
              </a:rPr>
            </a:br>
            <a:r>
              <a:rPr lang="en-GB" baseline="0" dirty="0">
                <a:sym typeface="Wingdings" panose="05000000000000000000" pitchFamily="2" charset="2"/>
              </a:rPr>
              <a:t>D  C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6102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B y C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04934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</a:t>
            </a:r>
            <a:r>
              <a:rPr lang="en-GB" baseline="0" dirty="0" err="1" smtClean="0"/>
              <a:t>verdadero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01063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C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2948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</a:t>
            </a:r>
            <a:r>
              <a:rPr lang="en-GB" dirty="0" err="1" smtClean="0"/>
              <a:t>verdadero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65646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A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11938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</a:t>
            </a:r>
            <a:r>
              <a:rPr lang="en-GB" dirty="0" err="1" smtClean="0"/>
              <a:t>verdadero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03649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Respuestas </a:t>
            </a:r>
            <a:r>
              <a:rPr lang="en-GB" dirty="0"/>
              <a:t>correctas</a:t>
            </a:r>
            <a:r>
              <a:rPr lang="en-GB" baseline="0" dirty="0"/>
              <a:t>:</a:t>
            </a:r>
          </a:p>
          <a:p>
            <a:r>
              <a:rPr lang="en-GB" baseline="0" dirty="0"/>
              <a:t>A </a:t>
            </a:r>
            <a:r>
              <a:rPr lang="en-GB" baseline="0" dirty="0">
                <a:sym typeface="Wingdings" panose="05000000000000000000" pitchFamily="2" charset="2"/>
              </a:rPr>
              <a:t> D</a:t>
            </a:r>
          </a:p>
          <a:p>
            <a:r>
              <a:rPr lang="en-GB" dirty="0"/>
              <a:t>B </a:t>
            </a: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n-GB" baseline="0" dirty="0">
                <a:sym typeface="Wingdings" panose="05000000000000000000" pitchFamily="2" charset="2"/>
              </a:rPr>
              <a:t>B </a:t>
            </a:r>
          </a:p>
          <a:p>
            <a:r>
              <a:rPr lang="en-GB" baseline="0" dirty="0">
                <a:sym typeface="Wingdings" panose="05000000000000000000" pitchFamily="2" charset="2"/>
              </a:rPr>
              <a:t>C  </a:t>
            </a:r>
            <a:br>
              <a:rPr lang="en-GB" baseline="0" dirty="0">
                <a:sym typeface="Wingdings" panose="05000000000000000000" pitchFamily="2" charset="2"/>
              </a:rPr>
            </a:br>
            <a:r>
              <a:rPr lang="en-GB" baseline="0" dirty="0">
                <a:sym typeface="Wingdings" panose="05000000000000000000" pitchFamily="2" charset="2"/>
              </a:rPr>
              <a:t>D 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0240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</a:t>
            </a:r>
            <a:r>
              <a:rPr lang="en-GB" baseline="0" dirty="0"/>
              <a:t>FALSO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88289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</a:t>
            </a:r>
            <a:r>
              <a:rPr lang="en-GB" dirty="0" err="1" smtClean="0"/>
              <a:t>verdadero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50578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FALS</a:t>
            </a:r>
            <a:r>
              <a:rPr lang="en-GB" baseline="0" dirty="0"/>
              <a:t>O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01816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8792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FALSO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0139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Respuestas </a:t>
            </a:r>
            <a:r>
              <a:rPr lang="en-GB" dirty="0"/>
              <a:t>correctas</a:t>
            </a:r>
            <a:r>
              <a:rPr lang="en-GB" baseline="0" dirty="0"/>
              <a:t>: A y D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60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TRUE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3463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</a:t>
            </a:r>
            <a:r>
              <a:rPr lang="en-GB" dirty="0" err="1" smtClean="0"/>
              <a:t>verdadero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27276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Respuestas </a:t>
            </a:r>
            <a:r>
              <a:rPr lang="en-GB" dirty="0"/>
              <a:t>correctas</a:t>
            </a:r>
            <a:r>
              <a:rPr lang="en-GB" baseline="0" dirty="0"/>
              <a:t>: A y C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33115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B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2240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="" xmlns:ask="http://schemas.microsoft.com/office/drawing/2018/sketchyshapes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5" name="TextBox 12">
            <a:extLst>
              <a:ext uri="{FF2B5EF4-FFF2-40B4-BE49-F238E27FC236}">
                <a16:creationId xmlns:a16="http://schemas.microsoft.com/office/drawing/2014/main" id="{F8C531E1-4735-F0C8-568E-4E3A4327321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52550" y="53756"/>
            <a:ext cx="5970750" cy="31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l-G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7.3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s-E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Salud de la mujer y aplicaciones pertinentes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it slide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08F4D-74CD-4DC9-8CC6-A32508E7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396576" cy="599188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83499B-D787-4204-9DCD-5D794F92B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7999" y="1800000"/>
            <a:ext cx="5409663" cy="4893408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B6C04F-453F-4B55-9704-E13D0B2BC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00000"/>
            <a:ext cx="5782377" cy="489340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2E2C5BC-041B-E0DB-5C32-C01D4FD31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7" name="TextBox 12">
            <a:extLst>
              <a:ext uri="{FF2B5EF4-FFF2-40B4-BE49-F238E27FC236}">
                <a16:creationId xmlns:a16="http://schemas.microsoft.com/office/drawing/2014/main" id="{45DE5024-3585-EBAD-B50F-A0D8F3AAD7D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52551" y="53756"/>
            <a:ext cx="6224749" cy="31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l-G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7.3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s-E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Salud de la mujer y aplicaciones pertinentes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574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CAC3D757-2171-555E-5F47-A145AB266FE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52550" y="53756"/>
            <a:ext cx="5615150" cy="31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l-G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7.3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s-E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Salud de la mujer y aplicaciones pertinentes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5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0.jpeg"/><Relationship Id="rId21" Type="http://schemas.openxmlformats.org/officeDocument/2006/relationships/image" Target="../media/image19.jpg"/><Relationship Id="rId7" Type="http://schemas.openxmlformats.org/officeDocument/2006/relationships/image" Target="../media/image12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4.jpeg"/><Relationship Id="rId5" Type="http://schemas.openxmlformats.org/officeDocument/2006/relationships/image" Target="../media/image11.jpeg"/><Relationship Id="rId15" Type="http://schemas.openxmlformats.org/officeDocument/2006/relationships/hyperlink" Target="http://www.connexions.gr/" TargetMode="External"/><Relationship Id="rId23" Type="http://schemas.openxmlformats.org/officeDocument/2006/relationships/image" Target="../media/image21.jpeg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3.jpeg"/><Relationship Id="rId14" Type="http://schemas.openxmlformats.org/officeDocument/2006/relationships/hyperlink" Target="https://www.oxfamitalia.org/" TargetMode="External"/><Relationship Id="rId22" Type="http://schemas.openxmlformats.org/officeDocument/2006/relationships/image" Target="../media/image20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310344" y="3513902"/>
            <a:ext cx="7307007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Módulo 7 - Sesión de autoaprendizaje </a:t>
            </a:r>
            <a:r>
              <a:rPr lang="en-US" sz="2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(7.3)</a:t>
            </a:r>
            <a: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b="1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Salud de la mujer </a:t>
            </a:r>
            <a:r>
              <a:rPr lang="en-US" sz="4000" b="1" dirty="0">
                <a:solidFill>
                  <a:schemeClr val="tx1"/>
                </a:solidFill>
                <a:effectLst/>
                <a:latin typeface="+mj-lt"/>
              </a:rPr>
              <a:t>y aplicaciones pertinentes</a:t>
            </a:r>
            <a:endParaRPr lang="en-US" sz="3400" b="1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08F5D6B-3FD6-2800-C5A1-3C9A7908BC37}"/>
              </a:ext>
            </a:extLst>
          </p:cNvPr>
          <p:cNvSpPr/>
          <p:nvPr/>
        </p:nvSpPr>
        <p:spPr>
          <a:xfrm>
            <a:off x="2609" y="1507751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1" y="5991490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DFF0B65B-CBA5-9B67-090E-F3AF9A6A1A47}"/>
              </a:ext>
            </a:extLst>
          </p:cNvPr>
          <p:cNvSpPr/>
          <p:nvPr/>
        </p:nvSpPr>
        <p:spPr>
          <a:xfrm>
            <a:off x="510" y="490374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6</a:t>
            </a:r>
            <a:endParaRPr lang="el-GR" sz="2400" dirty="0"/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el-GR" sz="24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9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5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1853746" y="6440725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26" name="Εικόνα 25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23" y="6407430"/>
            <a:ext cx="1862122" cy="450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60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 err="1">
                <a:solidFill>
                  <a:srgbClr val="203864"/>
                </a:solidFill>
              </a:rPr>
              <a:t>Anticoncepción.</a:t>
            </a:r>
            <a:r>
              <a:rPr lang="it-IT" sz="2000" b="1" dirty="0">
                <a:solidFill>
                  <a:srgbClr val="203864"/>
                </a:solidFill>
              </a:rPr>
              <a:t>..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Es peligroso.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Crea oportunidades para que las mujeres participen más plenamente en la sociedad.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Significa tener relaciones sexuales sin protección.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Es de un solo tipo.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DEDE7A-0913-479F-BB67-E02D145BE5E2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Sólo hay una respuesta correcta.</a:t>
            </a:r>
            <a:endParaRPr lang="el-GR" sz="1400" i="1" dirty="0" err="1"/>
          </a:p>
        </p:txBody>
      </p:sp>
    </p:spTree>
    <p:extLst>
      <p:ext uri="{BB962C8B-B14F-4D97-AF65-F5344CB8AC3E}">
        <p14:creationId xmlns:p14="http://schemas.microsoft.com/office/powerpoint/2010/main" val="303286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880487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203864"/>
                </a:solidFill>
              </a:rPr>
              <a:t>Las aplicaciones de seguimiento de </a:t>
            </a:r>
            <a:r>
              <a:rPr lang="it-IT" b="1" dirty="0" err="1">
                <a:solidFill>
                  <a:srgbClr val="203864"/>
                </a:solidFill>
              </a:rPr>
              <a:t>la menstruación son </a:t>
            </a:r>
            <a:r>
              <a:rPr lang="it-IT" b="1" dirty="0">
                <a:solidFill>
                  <a:srgbClr val="203864"/>
                </a:solidFill>
              </a:rPr>
              <a:t>métodos </a:t>
            </a:r>
            <a:r>
              <a:rPr lang="it-IT" b="1" dirty="0" err="1">
                <a:solidFill>
                  <a:srgbClr val="203864"/>
                </a:solidFill>
              </a:rPr>
              <a:t>anticonceptivos seguros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0960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69676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Empareja las columnas.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352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Embarazo a término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352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Salud de la mujer durante el embarazo, el parto y el puerperio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600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Extracción 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600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dura entre 39 semanas, 0 días y 40 semanas, 6 días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1681614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¡Empareja las columnas !</a:t>
            </a:r>
            <a:endParaRPr lang="el-GR" sz="1400" i="1" dirty="0" err="1"/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276C2C90-7C61-4DC5-BAF8-FF0E86A8BA4E}"/>
              </a:ext>
            </a:extLst>
          </p:cNvPr>
          <p:cNvSpPr/>
          <p:nvPr/>
        </p:nvSpPr>
        <p:spPr>
          <a:xfrm>
            <a:off x="2126791" y="4695243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Salud materna</a:t>
            </a:r>
            <a:endParaRPr lang="el-GR" dirty="0"/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71A3F062-269C-4402-8F65-5358C806FC03}"/>
              </a:ext>
            </a:extLst>
          </p:cNvPr>
          <p:cNvSpPr/>
          <p:nvPr/>
        </p:nvSpPr>
        <p:spPr>
          <a:xfrm>
            <a:off x="6155866" y="4695242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Es cuatro veces más frecuente en mujeres que en hombres</a:t>
            </a:r>
            <a:endParaRPr lang="el-GR" dirty="0"/>
          </a:p>
        </p:txBody>
      </p:sp>
      <p:sp>
        <p:nvSpPr>
          <p:cNvPr id="14" name="Ορθογώνιο 13">
            <a:extLst>
              <a:ext uri="{FF2B5EF4-FFF2-40B4-BE49-F238E27FC236}">
                <a16:creationId xmlns:a16="http://schemas.microsoft.com/office/drawing/2014/main" id="{F2CF200D-C714-4BA9-AECB-681B7F038870}"/>
              </a:ext>
            </a:extLst>
          </p:cNvPr>
          <p:cNvSpPr/>
          <p:nvPr/>
        </p:nvSpPr>
        <p:spPr>
          <a:xfrm>
            <a:off x="6186967" y="5715388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Es uno de los métodos anticonceptivos menos eficaces</a:t>
            </a:r>
            <a:endParaRPr lang="el-GR" dirty="0"/>
          </a:p>
        </p:txBody>
      </p:sp>
      <p:sp>
        <p:nvSpPr>
          <p:cNvPr id="15" name="Ορθογώνιο 14">
            <a:extLst>
              <a:ext uri="{FF2B5EF4-FFF2-40B4-BE49-F238E27FC236}">
                <a16:creationId xmlns:a16="http://schemas.microsoft.com/office/drawing/2014/main" id="{5876E361-1696-4DD7-B6DA-A327EC148472}"/>
              </a:ext>
            </a:extLst>
          </p:cNvPr>
          <p:cNvSpPr/>
          <p:nvPr/>
        </p:nvSpPr>
        <p:spPr>
          <a:xfrm>
            <a:off x="2124330" y="579003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Osteoporosis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8027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 err="1">
                <a:solidFill>
                  <a:srgbClr val="203864"/>
                </a:solidFill>
              </a:rPr>
              <a:t>Diferencias de </a:t>
            </a:r>
            <a:r>
              <a:rPr lang="it-IT" sz="2000" b="1" dirty="0">
                <a:solidFill>
                  <a:srgbClr val="203864"/>
                </a:solidFill>
              </a:rPr>
              <a:t>género en salud...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No existen 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Aparecer desde el nacimiento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Demostrar que, en general, las mujeres son más sanas que los hombres 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DEDE7A-0913-479F-BB67-E02D145BE5E2}"/>
              </a:ext>
            </a:extLst>
          </p:cNvPr>
          <p:cNvSpPr txBox="1"/>
          <p:nvPr/>
        </p:nvSpPr>
        <p:spPr>
          <a:xfrm>
            <a:off x="2112607" y="1987414"/>
            <a:ext cx="20477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sz="1400" b="1" i="1" dirty="0"/>
              <a:t>Dos respuestas son correctas.</a:t>
            </a:r>
            <a:endParaRPr lang="el-GR" sz="1400" b="1" i="1" dirty="0" err="1"/>
          </a:p>
        </p:txBody>
      </p:sp>
      <p:sp>
        <p:nvSpPr>
          <p:cNvPr id="2" name="Ορθογώνιο 9">
            <a:extLst>
              <a:ext uri="{FF2B5EF4-FFF2-40B4-BE49-F238E27FC236}">
                <a16:creationId xmlns:a16="http://schemas.microsoft.com/office/drawing/2014/main" id="{53EB3A1B-0DF4-4F3A-9B5F-EBFE4E812BBD}"/>
              </a:ext>
            </a:extLst>
          </p:cNvPr>
          <p:cNvSpPr/>
          <p:nvPr/>
        </p:nvSpPr>
        <p:spPr>
          <a:xfrm>
            <a:off x="2105025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Se asocian con la esperanza de vida y el envejecimiento saludable de hombres y mujeres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1749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880487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 err="1">
                <a:solidFill>
                  <a:srgbClr val="203864"/>
                </a:solidFill>
              </a:rPr>
              <a:t>Las mujeres </a:t>
            </a:r>
            <a:r>
              <a:rPr lang="it-IT" sz="2000" b="1" dirty="0">
                <a:solidFill>
                  <a:srgbClr val="203864"/>
                </a:solidFill>
              </a:rPr>
              <a:t>viven </a:t>
            </a:r>
            <a:r>
              <a:rPr lang="it-IT" sz="2000" b="1" dirty="0" err="1">
                <a:solidFill>
                  <a:srgbClr val="203864"/>
                </a:solidFill>
              </a:rPr>
              <a:t>más que </a:t>
            </a:r>
            <a:r>
              <a:rPr lang="it-IT" sz="2000" b="1" dirty="0">
                <a:solidFill>
                  <a:srgbClr val="203864"/>
                </a:solidFill>
              </a:rPr>
              <a:t>los hombres</a:t>
            </a:r>
            <a:r>
              <a:rPr lang="it-IT" sz="2000" b="1" dirty="0" err="1">
                <a:solidFill>
                  <a:srgbClr val="203864"/>
                </a:solidFill>
              </a:rPr>
              <a:t>, pero </a:t>
            </a:r>
            <a:r>
              <a:rPr lang="it-IT" sz="2000" b="1" dirty="0">
                <a:solidFill>
                  <a:srgbClr val="203864"/>
                </a:solidFill>
              </a:rPr>
              <a:t>con enfermedades y </a:t>
            </a:r>
            <a:r>
              <a:rPr lang="it-IT" sz="2000" b="1" dirty="0" err="1">
                <a:solidFill>
                  <a:srgbClr val="203864"/>
                </a:solidFill>
              </a:rPr>
              <a:t>discapacidades</a:t>
            </a:r>
            <a:r>
              <a:rPr lang="it-IT" sz="2000" b="1" dirty="0">
                <a:solidFill>
                  <a:srgbClr val="203864"/>
                </a:solidFill>
              </a:rPr>
              <a:t>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096000" y="2460297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4805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13254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 err="1">
                <a:solidFill>
                  <a:srgbClr val="203864"/>
                </a:solidFill>
              </a:rPr>
              <a:t>Enfermedades cardiovasculares</a:t>
            </a:r>
            <a:r>
              <a:rPr lang="it-IT" sz="2000" b="1" dirty="0">
                <a:solidFill>
                  <a:srgbClr val="203864"/>
                </a:solidFill>
              </a:rPr>
              <a:t>...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Tienen el mismo mecanismo, manifestación, pronóstico y tratamiento en hombres y mujeres.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it-IT" dirty="0" err="1"/>
              <a:t>No afectan a las mujeres</a:t>
            </a:r>
            <a:r>
              <a:rPr lang="el-GR" dirty="0"/>
              <a:t>.</a:t>
            </a:r>
            <a:endParaRPr lang="en-US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Son más comunes entre los hombres.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A84F15-E3A8-4204-B4E9-D5D4C30C2F30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Sólo hay una respuesta correcta.</a:t>
            </a:r>
            <a:endParaRPr lang="el-GR" sz="1400" i="1" dirty="0" err="1"/>
          </a:p>
        </p:txBody>
      </p:sp>
      <p:sp>
        <p:nvSpPr>
          <p:cNvPr id="2" name="Ορθογώνιο 11">
            <a:extLst>
              <a:ext uri="{FF2B5EF4-FFF2-40B4-BE49-F238E27FC236}">
                <a16:creationId xmlns:a16="http://schemas.microsoft.com/office/drawing/2014/main" id="{76DC98E3-03AE-05FE-D306-50B5372D125D}"/>
              </a:ext>
            </a:extLst>
          </p:cNvPr>
          <p:cNvSpPr/>
          <p:nvPr/>
        </p:nvSpPr>
        <p:spPr>
          <a:xfrm>
            <a:off x="2112607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Son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la principal causa de muerte de las mujeres después de la menopausia</a:t>
            </a:r>
            <a:r>
              <a:rPr lang="en-US" dirty="0"/>
              <a:t>.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08420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880487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rgbClr val="203864"/>
                </a:solidFill>
              </a:rPr>
              <a:t>De </a:t>
            </a:r>
            <a:r>
              <a:rPr lang="it-IT" sz="2000" b="1" dirty="0" err="1">
                <a:solidFill>
                  <a:srgbClr val="203864"/>
                </a:solidFill>
              </a:rPr>
              <a:t>todos </a:t>
            </a:r>
            <a:r>
              <a:rPr lang="it-IT" sz="2000" b="1" dirty="0">
                <a:solidFill>
                  <a:srgbClr val="203864"/>
                </a:solidFill>
              </a:rPr>
              <a:t>los </a:t>
            </a:r>
            <a:r>
              <a:rPr lang="it-IT" sz="2000" b="1" dirty="0" err="1">
                <a:solidFill>
                  <a:srgbClr val="203864"/>
                </a:solidFill>
              </a:rPr>
              <a:t>cánceres ginecológicos</a:t>
            </a:r>
            <a:r>
              <a:rPr lang="it-IT" sz="2000" b="1" dirty="0">
                <a:solidFill>
                  <a:srgbClr val="203864"/>
                </a:solidFill>
              </a:rPr>
              <a:t>, </a:t>
            </a:r>
            <a:r>
              <a:rPr lang="it-IT" sz="2000" b="1" dirty="0" err="1">
                <a:solidFill>
                  <a:srgbClr val="203864"/>
                </a:solidFill>
              </a:rPr>
              <a:t>sólo el de cuello uterino dispone de pruebas de </a:t>
            </a:r>
            <a:r>
              <a:rPr lang="it-IT" sz="2000" b="1" dirty="0">
                <a:solidFill>
                  <a:srgbClr val="203864"/>
                </a:solidFill>
              </a:rPr>
              <a:t>detección </a:t>
            </a:r>
            <a:r>
              <a:rPr lang="it-IT" sz="2000" b="1" dirty="0" err="1">
                <a:solidFill>
                  <a:srgbClr val="203864"/>
                </a:solidFill>
              </a:rPr>
              <a:t>eficaces en fases </a:t>
            </a:r>
            <a:r>
              <a:rPr lang="it-IT" sz="2000" b="1" dirty="0">
                <a:solidFill>
                  <a:srgbClr val="203864"/>
                </a:solidFill>
              </a:rPr>
              <a:t>tempranas.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27468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688370"/>
            <a:ext cx="7534275" cy="1245206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rgbClr val="203864"/>
                </a:solidFill>
              </a:rPr>
              <a:t>La menopausia se produce en varias etapas. ¿Cuál de las siguientes es la etapa que puede durar entre 4 y 8 años, se caracteriza por cambios en el patrón de los periodos menstruales y conduce al último periodo menstrual?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Menopausia prematura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Menarquia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</a:t>
            </a:r>
            <a:r>
              <a:rPr lang="en-US" dirty="0" err="1"/>
              <a:t>Postmenopausia</a:t>
            </a:r>
            <a:endParaRPr lang="el-GR" baseline="30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Sólo hay una respuesta correcta.</a:t>
            </a:r>
            <a:endParaRPr lang="el-GR" sz="1400" i="1" dirty="0" err="1"/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47EB61A0-25F5-587C-D003-3DCDAB8B84E8}"/>
              </a:ext>
            </a:extLst>
          </p:cNvPr>
          <p:cNvSpPr/>
          <p:nvPr/>
        </p:nvSpPr>
        <p:spPr>
          <a:xfrm>
            <a:off x="2105025" y="2483507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Perimenopausia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457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Es fundamental que las mujeres se revisen los senos con regularidad para detectar cualquier cambio y que acudan siempre a un médico de cabecera para que los examine.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Verdadero</a:t>
            </a:r>
            <a:endParaRPr lang="el-GR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Falso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3753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Emparejar las columnas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352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Conozca sus limones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352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App de apoyo a la menopausia 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600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n-US" dirty="0" err="1"/>
              <a:t>WomanLo</a:t>
            </a:r>
            <a:r>
              <a:rPr lang="en-US" dirty="0"/>
              <a:t>g 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1681614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¡Empareja las columnas !</a:t>
            </a:r>
            <a:endParaRPr lang="el-GR" sz="1400" i="1" dirty="0" err="1"/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276C2C90-7C61-4DC5-BAF8-FF0E86A8BA4E}"/>
              </a:ext>
            </a:extLst>
          </p:cNvPr>
          <p:cNvSpPr/>
          <p:nvPr/>
        </p:nvSpPr>
        <p:spPr>
          <a:xfrm>
            <a:off x="2126791" y="4695243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Salud </a:t>
            </a:r>
            <a:endParaRPr lang="el-GR" dirty="0"/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71A3F062-269C-4402-8F65-5358C806FC03}"/>
              </a:ext>
            </a:extLst>
          </p:cNvPr>
          <p:cNvSpPr/>
          <p:nvPr/>
        </p:nvSpPr>
        <p:spPr>
          <a:xfrm>
            <a:off x="6155866" y="4695242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Aplicación de seguimiento del embarazo</a:t>
            </a:r>
            <a:endParaRPr lang="el-GR" dirty="0"/>
          </a:p>
        </p:txBody>
      </p:sp>
      <p:sp>
        <p:nvSpPr>
          <p:cNvPr id="15" name="Ορθογώνιο 14">
            <a:extLst>
              <a:ext uri="{FF2B5EF4-FFF2-40B4-BE49-F238E27FC236}">
                <a16:creationId xmlns:a16="http://schemas.microsoft.com/office/drawing/2014/main" id="{5876E361-1696-4DD7-B6DA-A327EC148472}"/>
              </a:ext>
            </a:extLst>
          </p:cNvPr>
          <p:cNvSpPr/>
          <p:nvPr/>
        </p:nvSpPr>
        <p:spPr>
          <a:xfrm>
            <a:off x="2124330" y="579003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Qué esperar</a:t>
            </a:r>
            <a:endParaRPr lang="el-GR" dirty="0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2DD2642A-943F-6749-AB6E-9820A30EF51D}"/>
              </a:ext>
            </a:extLst>
          </p:cNvPr>
          <p:cNvSpPr/>
          <p:nvPr/>
        </p:nvSpPr>
        <p:spPr>
          <a:xfrm>
            <a:off x="6155866" y="579003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Aplicación centrada en la detección y la prevención</a:t>
            </a:r>
            <a:endParaRPr lang="el-GR" dirty="0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646F47EC-A5B7-BE1F-C93B-A9AB648267E5}"/>
              </a:ext>
            </a:extLst>
          </p:cNvPr>
          <p:cNvSpPr/>
          <p:nvPr/>
        </p:nvSpPr>
        <p:spPr>
          <a:xfrm>
            <a:off x="6134100" y="358534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Aplicación de seguimiento del periodo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2772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rgbClr val="203864"/>
                </a:solidFill>
                <a:latin typeface="+mn-lt"/>
              </a:rPr>
              <a:t>Socios</a:t>
            </a:r>
            <a:endParaRPr lang="el-GR" sz="4800" b="1" dirty="0">
              <a:solidFill>
                <a:srgbClr val="203864"/>
              </a:solidFill>
              <a:latin typeface="+mn-lt"/>
            </a:endParaRP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 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de-DE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GELSENKIRCHEN, ALEMANIA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s-E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ATENAS, GRECIA</a:t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UNIVERSIDAD DE VALENCIA</a:t>
              </a:r>
            </a:p>
            <a:p>
              <a:pPr algn="ctr" fontAlgn="base"/>
              <a:r>
                <a:rPr lang="es-E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2961"/>
            <a:chOff x="4517932" y="3531206"/>
            <a:chExt cx="2543175" cy="159296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824413" y="4570169"/>
              <a:ext cx="2037497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GmbH</a:t>
              </a:r>
            </a:p>
            <a:p>
              <a:pPr algn="ctr" fontAlgn="base"/>
              <a:r>
                <a:rPr lang="nn-NO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Bad Mergentheim, ALEMANIA</a:t>
              </a:r>
            </a:p>
            <a:p>
              <a:pPr algn="ctr" fontAlgn="base"/>
              <a:r>
                <a:rPr lang="nn-NO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n-U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AREZZO, ITALIA</a:t>
              </a:r>
            </a:p>
            <a:p>
              <a:pPr algn="ctr" fontAlgn="base"/>
              <a:r>
                <a:rPr lang="en-U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CONEXIONES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ATENAS, GRECIA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ESTRASBURGO, FRANCIA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www.amsed.fr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2994706" y="54947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CHIPRE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49707" y="1129701"/>
            <a:ext cx="1971950" cy="2238687"/>
          </a:xfrm>
          <a:prstGeom prst="rect">
            <a:avLst/>
          </a:prstGeom>
        </p:spPr>
      </p:pic>
      <p:pic>
        <p:nvPicPr>
          <p:cNvPr id="30" name="Imagen 29"/>
          <p:cNvPicPr>
            <a:picLocks noChangeAspect="1"/>
          </p:cNvPicPr>
          <p:nvPr/>
        </p:nvPicPr>
        <p:blipFill>
          <a:blip r:embed="rId2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634" y="6444613"/>
            <a:ext cx="1947055" cy="408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1252276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 err="1">
                <a:solidFill>
                  <a:srgbClr val="203864"/>
                </a:solidFill>
              </a:rPr>
              <a:t>Los síntomas </a:t>
            </a:r>
            <a:r>
              <a:rPr lang="it-IT" sz="2000" b="1" dirty="0">
                <a:solidFill>
                  <a:srgbClr val="203864"/>
                </a:solidFill>
              </a:rPr>
              <a:t>de la menopausia son los </a:t>
            </a:r>
            <a:r>
              <a:rPr lang="it-IT" sz="2000" b="1" dirty="0" err="1">
                <a:solidFill>
                  <a:srgbClr val="203864"/>
                </a:solidFill>
              </a:rPr>
              <a:t>mismos </a:t>
            </a:r>
            <a:r>
              <a:rPr lang="it-IT" sz="2000" b="1" dirty="0">
                <a:solidFill>
                  <a:srgbClr val="203864"/>
                </a:solidFill>
              </a:rPr>
              <a:t>para </a:t>
            </a:r>
            <a:r>
              <a:rPr lang="it-IT" sz="2000" b="1" dirty="0" err="1">
                <a:solidFill>
                  <a:srgbClr val="203864"/>
                </a:solidFill>
              </a:rPr>
              <a:t>todas las </a:t>
            </a:r>
            <a:r>
              <a:rPr lang="it-IT" sz="2000" b="1" dirty="0">
                <a:solidFill>
                  <a:srgbClr val="203864"/>
                </a:solidFill>
              </a:rPr>
              <a:t>mujeres.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217683" y="27672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096000" y="27672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9064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Una de las mejores características de algunas aplicaciones para la menopausia es un rastreador que permite a los usuarios tomar nota de sus síntomas, la frecuencia con que se producen y su gravedad.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298653" y="2491828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38894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rgbClr val="203864"/>
                </a:solidFill>
              </a:rPr>
              <a:t>Las aplicaciones de salud femenina pueden </a:t>
            </a:r>
            <a:r>
              <a:rPr lang="it-IT" sz="2000" b="1" dirty="0" err="1">
                <a:solidFill>
                  <a:srgbClr val="203864"/>
                </a:solidFill>
              </a:rPr>
              <a:t>sustituir al </a:t>
            </a:r>
            <a:r>
              <a:rPr lang="it-IT" sz="2000" b="1" dirty="0">
                <a:solidFill>
                  <a:srgbClr val="203864"/>
                </a:solidFill>
              </a:rPr>
              <a:t>médico.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Verdadero</a:t>
            </a:r>
            <a:endParaRPr lang="el-GR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Falso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1113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:adec="http://schemas.microsoft.com/office/drawing/2017/decorative" xmlns:p14="http://schemas.microsoft.com/office/powerpoint/2010/main" xmlns:a14="http://schemas.microsoft.com/office/drawing/2010/main" xmlns:p16="http://schemas.microsoft.com/office/powerpoint/2015/main" xmlns:a16="http://schemas.microsoft.com/office/drawing/2014/main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:adec="http://schemas.microsoft.com/office/drawing/2017/decorative" xmlns:p14="http://schemas.microsoft.com/office/powerpoint/2010/main" xmlns:a14="http://schemas.microsoft.com/office/drawing/2010/main" xmlns:p16="http://schemas.microsoft.com/office/powerpoint/2015/main" xmlns:a16="http://schemas.microsoft.com/office/drawing/2014/main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5">
            <a:extLst>
              <a:ext uri="{FF2B5EF4-FFF2-40B4-BE49-F238E27FC236}">
                <a16:creationId xmlns:a16="http://schemas.microsoft.com/office/drawing/2014/main" id="{807C98D1-01AE-4DFA-9C42-DDBEB533C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3471531"/>
            <a:ext cx="2323213" cy="2323213"/>
          </a:xfrm>
          <a:prstGeom prst="rect">
            <a:avLst/>
          </a:prstGeom>
        </p:spPr>
      </p:pic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340474" y="2922021"/>
            <a:ext cx="5034783" cy="2283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US" sz="2800" dirty="0">
                <a:solidFill>
                  <a:srgbClr val="C01E24"/>
                </a:solidFill>
                <a:latin typeface="+mj-lt"/>
              </a:rPr>
              <a:t>¡Felicidades!</a:t>
            </a:r>
            <a:br>
              <a:rPr lang="en-US" sz="2800" dirty="0">
                <a:solidFill>
                  <a:srgbClr val="C01E24"/>
                </a:solidFill>
                <a:latin typeface="+mj-lt"/>
              </a:rPr>
            </a:br>
            <a:r>
              <a:rPr lang="en-US" sz="2800" dirty="0">
                <a:solidFill>
                  <a:srgbClr val="C01E24"/>
                </a:solidFill>
                <a:latin typeface="+mj-lt"/>
              </a:rPr>
              <a:t/>
            </a:r>
            <a:br>
              <a:rPr lang="en-US" sz="2800" dirty="0">
                <a:solidFill>
                  <a:srgbClr val="C01E24"/>
                </a:solidFill>
                <a:latin typeface="+mj-lt"/>
              </a:rPr>
            </a:br>
            <a:r>
              <a:rPr lang="en-US" sz="2800" dirty="0">
                <a:solidFill>
                  <a:srgbClr val="C01E24"/>
                </a:solidFill>
                <a:latin typeface="+mj-lt"/>
              </a:rPr>
              <a:t>Ha completado el autoaprendizaje de </a:t>
            </a:r>
            <a:r>
              <a:rPr lang="en-US" sz="2800">
                <a:solidFill>
                  <a:srgbClr val="C01E24"/>
                </a:solidFill>
                <a:latin typeface="+mj-lt"/>
              </a:rPr>
              <a:t>este módulo.</a:t>
            </a:r>
            <a:endParaRPr lang="en-US" sz="2800" dirty="0">
              <a:solidFill>
                <a:srgbClr val="C01E24"/>
              </a:solidFill>
              <a:latin typeface="+mj-lt"/>
            </a:endParaRPr>
          </a:p>
        </p:txBody>
      </p:sp>
      <p:pic>
        <p:nvPicPr>
          <p:cNvPr id="2" name="Εικόνα 1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pic>
        <p:nvPicPr>
          <p:cNvPr id="11" name="Εικόνα 10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  <p:sp>
        <p:nvSpPr>
          <p:cNvPr id="12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3533960" y="6402414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>
            <a:extLst>
              <a:ext uri="{FF2B5EF4-FFF2-40B4-BE49-F238E27FC236}">
                <a16:creationId xmlns:a16="http://schemas.microsoft.com/office/drawing/2014/main" id="{E2D38E87-33DB-46E9-933D-FDECBD945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97" y="968240"/>
            <a:ext cx="10515600" cy="1325563"/>
          </a:xfrm>
        </p:spPr>
        <p:txBody>
          <a:bodyPr anchor="b">
            <a:normAutofit fontScale="90000"/>
          </a:bodyPr>
          <a:lstStyle/>
          <a:p>
            <a:r>
              <a:rPr lang="en-US" sz="5400" dirty="0"/>
              <a:t>Sesión de autoaprendizaje:  Contenido</a:t>
            </a:r>
            <a:endParaRPr lang="el-GR" sz="5400" dirty="0"/>
          </a:p>
        </p:txBody>
      </p:sp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3AE1B409-01AB-8B54-F592-C862F4DA856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00FF1A-B048-1782-B343-A99D04F3B146}"/>
              </a:ext>
            </a:extLst>
          </p:cNvPr>
          <p:cNvSpPr txBox="1"/>
          <p:nvPr/>
        </p:nvSpPr>
        <p:spPr>
          <a:xfrm>
            <a:off x="1424457" y="2916888"/>
            <a:ext cx="4431594" cy="461665"/>
          </a:xfrm>
          <a:prstGeom prst="rect">
            <a:avLst/>
          </a:prstGeom>
          <a:solidFill>
            <a:srgbClr val="DDE0E5"/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1. Cuestionario y autoevaluación</a:t>
            </a:r>
            <a:endParaRPr lang="el-GR" sz="24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49155"/>
            <a:ext cx="1947055" cy="408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08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Las mujeres siempre han desempeñado un papel importante en la ciencia médica.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3" name="Ορθογώνιο 11">
            <a:extLst>
              <a:ext uri="{FF2B5EF4-FFF2-40B4-BE49-F238E27FC236}">
                <a16:creationId xmlns:a16="http://schemas.microsoft.com/office/drawing/2014/main" id="{9EB6C1A6-A707-37F2-53A5-9DF59DADD172}"/>
              </a:ext>
            </a:extLst>
          </p:cNvPr>
          <p:cNvSpPr/>
          <p:nvPr/>
        </p:nvSpPr>
        <p:spPr>
          <a:xfrm>
            <a:off x="6134100" y="248886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2515CDF-B689-C26B-29D3-087B307C664E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838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 err="1">
                <a:solidFill>
                  <a:srgbClr val="203864"/>
                </a:solidFill>
              </a:rPr>
              <a:t>¿Cuál </a:t>
            </a:r>
            <a:r>
              <a:rPr lang="it-IT" sz="2000" b="1" dirty="0">
                <a:solidFill>
                  <a:srgbClr val="203864"/>
                </a:solidFill>
              </a:rPr>
              <a:t>de los siguientes factores </a:t>
            </a:r>
            <a:r>
              <a:rPr lang="it-IT" sz="2000" b="1" dirty="0" err="1">
                <a:solidFill>
                  <a:srgbClr val="203864"/>
                </a:solidFill>
              </a:rPr>
              <a:t>dificulta el </a:t>
            </a:r>
            <a:r>
              <a:rPr lang="it-IT" sz="2000" b="1" dirty="0">
                <a:solidFill>
                  <a:srgbClr val="203864"/>
                </a:solidFill>
              </a:rPr>
              <a:t>acceso </a:t>
            </a:r>
            <a:r>
              <a:rPr lang="it-IT" sz="2000" b="1" dirty="0" err="1">
                <a:solidFill>
                  <a:srgbClr val="203864"/>
                </a:solidFill>
              </a:rPr>
              <a:t>de las mujeres </a:t>
            </a:r>
            <a:r>
              <a:rPr lang="it-IT" sz="2000" b="1" dirty="0">
                <a:solidFill>
                  <a:srgbClr val="203864"/>
                </a:solidFill>
              </a:rPr>
              <a:t>a la atención sanitaria? 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Estigma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social   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Trabajo doméstico 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Transporte 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Conocimiento limitado de la </a:t>
            </a:r>
            <a:r>
              <a:rPr lang="en-US" dirty="0"/>
              <a:t>salud de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la mujer 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416B32-FCBB-490D-A908-2CE22A09220A}"/>
              </a:ext>
            </a:extLst>
          </p:cNvPr>
          <p:cNvSpPr txBox="1"/>
          <p:nvPr/>
        </p:nvSpPr>
        <p:spPr>
          <a:xfrm>
            <a:off x="2112607" y="1987414"/>
            <a:ext cx="20477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b="1" i="1" dirty="0"/>
              <a:t>Dos respuestas son correctas.</a:t>
            </a:r>
            <a:endParaRPr lang="el-GR" sz="1400" b="1" i="1" dirty="0" err="1"/>
          </a:p>
        </p:txBody>
      </p:sp>
    </p:spTree>
    <p:extLst>
      <p:ext uri="{BB962C8B-B14F-4D97-AF65-F5344CB8AC3E}">
        <p14:creationId xmlns:p14="http://schemas.microsoft.com/office/powerpoint/2010/main" val="383397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 err="1">
                <a:solidFill>
                  <a:srgbClr val="203864"/>
                </a:solidFill>
              </a:rPr>
              <a:t>Las mujeres inmigrantes sufren </a:t>
            </a:r>
            <a:r>
              <a:rPr lang="it-IT" sz="2000" b="1" dirty="0">
                <a:solidFill>
                  <a:srgbClr val="203864"/>
                </a:solidFill>
              </a:rPr>
              <a:t>más </a:t>
            </a:r>
            <a:r>
              <a:rPr lang="it-IT" sz="2000" b="1" dirty="0" err="1">
                <a:solidFill>
                  <a:srgbClr val="203864"/>
                </a:solidFill>
              </a:rPr>
              <a:t>desigualdades que las nativas </a:t>
            </a:r>
            <a:r>
              <a:rPr lang="it-IT" sz="2000" b="1" dirty="0">
                <a:solidFill>
                  <a:srgbClr val="203864"/>
                </a:solidFill>
              </a:rPr>
              <a:t>en la atención sanitaria.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Verdadero</a:t>
            </a:r>
            <a:endParaRPr lang="el-GR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Falso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3507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rgbClr val="203864"/>
                </a:solidFill>
              </a:rPr>
              <a:t>El autocuidado se centra en equipar y confiar a las personas para que asuman un papel central en su propia salud.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0960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1907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rgbClr val="203864"/>
                </a:solidFill>
              </a:rPr>
              <a:t>El </a:t>
            </a:r>
            <a:r>
              <a:rPr lang="it-IT" sz="2000" b="1" dirty="0" err="1">
                <a:solidFill>
                  <a:srgbClr val="203864"/>
                </a:solidFill>
              </a:rPr>
              <a:t>concepto </a:t>
            </a:r>
            <a:r>
              <a:rPr lang="it-IT" sz="2000" b="1" dirty="0">
                <a:solidFill>
                  <a:srgbClr val="203864"/>
                </a:solidFill>
              </a:rPr>
              <a:t>de Autocuidado </a:t>
            </a:r>
            <a:r>
              <a:rPr lang="it-IT" sz="2000" b="1" dirty="0" err="1">
                <a:solidFill>
                  <a:srgbClr val="203864"/>
                </a:solidFill>
              </a:rPr>
              <a:t>incluye</a:t>
            </a:r>
            <a:r>
              <a:rPr lang="it-IT" sz="2000" b="1" dirty="0">
                <a:solidFill>
                  <a:srgbClr val="203864"/>
                </a:solidFill>
              </a:rPr>
              <a:t>: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Autodiagnóstico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Practicar deporte 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2112607" y="38036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Autogestión de la medicación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20477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b="1" i="1" dirty="0"/>
              <a:t>Dos respuestas son correctas.</a:t>
            </a:r>
            <a:endParaRPr lang="el-GR" sz="1400" b="1" i="1" dirty="0" err="1"/>
          </a:p>
        </p:txBody>
      </p:sp>
      <p:sp>
        <p:nvSpPr>
          <p:cNvPr id="3" name="Ορθογώνιο 10">
            <a:extLst>
              <a:ext uri="{FF2B5EF4-FFF2-40B4-BE49-F238E27FC236}">
                <a16:creationId xmlns:a16="http://schemas.microsoft.com/office/drawing/2014/main" id="{5E85DC22-F1CC-E28F-0278-E49791741548}"/>
              </a:ext>
            </a:extLst>
          </p:cNvPr>
          <p:cNvSpPr/>
          <p:nvPr/>
        </p:nvSpPr>
        <p:spPr>
          <a:xfrm>
            <a:off x="6134100" y="38036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Cocinar todas las comidas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53928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 err="1">
                <a:solidFill>
                  <a:srgbClr val="203864"/>
                </a:solidFill>
              </a:rPr>
              <a:t>¿Por qué </a:t>
            </a:r>
            <a:r>
              <a:rPr lang="it-IT" sz="2000" b="1" dirty="0">
                <a:solidFill>
                  <a:srgbClr val="203864"/>
                </a:solidFill>
              </a:rPr>
              <a:t>utilizar aplicaciones de seguimiento </a:t>
            </a:r>
            <a:r>
              <a:rPr lang="it-IT" sz="2000" b="1" dirty="0" err="1">
                <a:solidFill>
                  <a:srgbClr val="203864"/>
                </a:solidFill>
              </a:rPr>
              <a:t>del periodo</a:t>
            </a:r>
            <a:r>
              <a:rPr lang="it-IT" sz="2000" b="1" dirty="0">
                <a:solidFill>
                  <a:srgbClr val="203864"/>
                </a:solidFill>
              </a:rPr>
              <a:t>?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Dejar de ver al ginecólogo 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12607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</a:t>
            </a:r>
            <a:r>
              <a:rPr lang="it-IT" dirty="0"/>
              <a:t>Para controlar el tamaño de </a:t>
            </a:r>
            <a:r>
              <a:rPr lang="it-IT" dirty="0" err="1"/>
              <a:t>su </a:t>
            </a:r>
            <a:r>
              <a:rPr lang="it-IT" dirty="0"/>
              <a:t>bebé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</a:t>
            </a:r>
            <a:r>
              <a:rPr lang="it-IT" dirty="0"/>
              <a:t>Ninguna de las </a:t>
            </a:r>
            <a:r>
              <a:rPr lang="it-IT" dirty="0" err="1"/>
              <a:t>anteriores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144F21-E427-4B8F-B9EF-32DFED7D2EDD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Sólo hay una respuesta correcta.</a:t>
            </a:r>
            <a:endParaRPr lang="el-GR" sz="1400" i="1" dirty="0" err="1"/>
          </a:p>
        </p:txBody>
      </p:sp>
      <p:sp>
        <p:nvSpPr>
          <p:cNvPr id="2" name="Ορθογώνιο 10">
            <a:extLst>
              <a:ext uri="{FF2B5EF4-FFF2-40B4-BE49-F238E27FC236}">
                <a16:creationId xmlns:a16="http://schemas.microsoft.com/office/drawing/2014/main" id="{8350A70B-8EA5-D66A-CE84-35016F7ECF64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it-IT" dirty="0"/>
              <a:t>Intentar </a:t>
            </a:r>
            <a:r>
              <a:rPr lang="it-IT" dirty="0" err="1"/>
              <a:t>tener </a:t>
            </a:r>
            <a:r>
              <a:rPr lang="it-IT" dirty="0"/>
              <a:t>o </a:t>
            </a:r>
            <a:r>
              <a:rPr lang="it-IT" dirty="0" err="1"/>
              <a:t>evitar tener </a:t>
            </a:r>
            <a:r>
              <a:rPr lang="it-IT" dirty="0"/>
              <a:t>un bebé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72759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7 3 Women's Health Apps SELF-LEARNING es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DTkSZZ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NORJlk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05EmWX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NORJlk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NORJlm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NORJlk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DTkSZZFQaV5GsAAABvAAAAHAAAAHVuaXZlcnNhbC9sb2NhbF9zZXR0aW5ncy54bWwNyrEKwkAMANC9XxEySB3Uugn2rpujCK0fENogB7mk9ELRv/e2N7x++GaBnbeSTANezx0C62xL0k/A9/Q43RCKky4kphxQDWGITS82k4zsXmOBVejH28S5wvlJuc4XqbOkAu1B/B6PeInNH1BLAwQUAAIACADUkSZZwhuumWgSAAD3TQAAFwAAAHVuaXZlcnNhbC91bml2ZXJzYWwucG5n7Zx7WFNXtsBxbHV81TrO1KKVtNXqtbXGikghkLQWsegoU20FH0nEF9W0oMYkQB6n33QKVq2paMUHIXdERQskWI0B8qpSjUpNqjwigeSoKRwgnESIJJycJGcOIViwnf/m3u+7t4cPPrJ39m/ttddae+21+Q758m8rl04YO3VsWFjYhKT3E1aFhY1qDAt75rM/jsJ7WIbsI/ivEexVSxeHyQwvdeCNZ9LfXfFuWNgF8Thf2rN4e8zO99eyw8Keq+n/GaHPPLclLGzFgaSEdz/MYnRZwFIYebcNQZzV2x8tnqTuOHvlpEP7KHHqoX9+Gh7e5Rg36RP1X8ft2vanT1+SjN2xZ1bsC5EvJtxaWc/9+stzk0pOHe57I2Hkwwja6DUXvmtbf/P8bPE3sxUMcha7kWFXmZpKvqVyLpC0qC+aHBb8+t60JXVk8NVnpo3/C68eFeUqQMwPFsxMyu//7ph2l9+rBFAlGfCbAH/PGbKwo1Ue6JTPjM+GsGchbAyETTjviSsbEdQWhTUiwOsMOJwMbd81MkPEpt9l8wLgzgDp0PyBMfOd+BAzfUe+dh2ETRpTMzU4s8tq95TItYfmJXleG88Kdv0YWZa0o2CQMlbMOk+/WjEqOE1czYnT3CfoeFa++fcDyePLhA62lI/Ul1B7exrXZ2rUSNvJfOrLkkihwR1jS0nHtP9ImxB0ZzacBh+W+n4u9fjqaP66AjKA1P77kS1Nu3tXZCeRDhjCdbHoMD/kkMMbg42sdblRSc7XQmom11bM6tCEIvT+9vDGmZqCEBX3Jr4eT35IfMnW1MNFJWTBg3FkWu9qWm+PBkQ1zscjaY9GkklYn54s190K2aFuQVmS8U46DW0qcPYddGYhRzORo7Vau0pr73FFRA5Y4dGl8ay7o3XsEnO4wfCZ20YL2ORUrYY7Ssk2mbPhPFF7nvahS7Zg2OjIs0LFgy5RFt9erpwnr9r6i9qnJ4pARAIinfp3rOB5973wegYkixpcZGl8WdKqQTep3RVcx17k4RTdf20/R/PV0ARI/+y1JgdfYn/KcKyJLCnaAs3ThZM7ppmcPoNTLehcLc1B9uv69teakqGuIpYBmyxj6Dgy1VMg8HgpsAe5nZUEVoo8PMDTmiJqTWGI7EqRvaeXhrloAKJgoooUk++m1HezNUr567khv/bxGXLSVPtkad8PtUbfj0b1VKNBwlJCoAiFC8SAzyZnUCR2BxPoKuwuvQgwhy3yQJV3m/p05ieQ7BLTd40pQC6Q0AvypmTscbKuOtAp/PWEOn+zTtiv8zRJpPeOWPRYInKnA+7WaJEtmiHCF/S4NQ/oywM7akiBR7VSf5OULgo0NOnIaQOu2Mjgp6LBsI4GXNH52pvez2l9nxeQfFdIAiTgxAIpEj1Upf8NM+sCdl0AQxNxfQ+KnB6Rs5WvhfgMTgSTzjb0PT1FA9PfUKDzoUzQW1/CFD2YrPP11JHQqgKsezaw7G50GuQrYgsMrhhTeiol3dfZBQ7bfQ8LRB2tNSTESCZ5H2EzO0bWx5ik2NUpDKvAdbt2uBndhzGXcYNoNeNuNKDztWHbQ0GXrchTkFASdTcyITsJ9ElUjYP7phy3fS9uQ1Lhb++kXtEEFugCRVLqfbqfbxotV1pz7D1DVHT6X2qkYojRPtI8LVO9C3HSSWqqp8pIL/Kjf8qNCspsC2+sv1HhjqNLUD3RR/T9nvra1+YqSNgNQIR0iP0trSyxv4vsyywwKmOZeiRHxkDzujpbaEd/OaTPJnZUuCfTenVqX4AkcCv034JeOWaqJWG0TGAJhLhYC7ZIQKwT4dl9EUrQFej+SN/gYpbr5VAgPoK5HPuRmZkCBS48OWtzo6KW5Soix/p1eNqoZQb8QLSc8rym+dgRq4aTqCmFwHL0LZhl0XA3xGMNOb4cB1YmlodO4PvCbamri7ekokwASWH4vYxRp3gqd8tN7rQqgy0yR9PLpPoNL3IYFJI0Q4qpME86I9BWyxT1FkHsDCfH3sk2yJVpsFqEZet6AF8nxSTV62FFs4lt71xZVSqH3HyL1SkQ8B2+HMz4MAWATWA2VgoklssM/s1DCpQdj3t901nikXdS7BaZBgjEaYWC6/LItyUUm0Ff4uqucsRRTRadsdyEFKL69LcpxffCxxld4hpzeJ8hlcuXl4KegD/DotP7bXVVboEhW2B1+SIgWx2yLp/SxygpZWOpQ6qjqRopjqoN8hKUospw7ooAHbkUySG7wADb1kNeNmxzlQxMdS+WV2hh8guZRst2sc4IK1CZtgi1O0hSg0JJc4XftcIK7tMeWafaDHefaJ7+MSSTNYvT4kyFLKdc5WQJDX5bs3ijWujoqKTz0EliDy5a5ehGmvlxVKqEZYRaGCrAWQcv3XxZFesRDymbzt/xVnDtcUCiLDIWP7nMpXYHX2msAgSJCr2uBMbFcTzNm1OYRjg+giR1YIV6Wr1YJPhV+N3Ga7PpXNGfbf4oZYRckxPoPhH5tiWxxGXvj50SqLfOJv6bureBCqmx7ECgGzlhjFIaafLpSrGRpaTcMKB0ywpub2+LTr9LxXbswaA4Wm5PSxqPD7t9tISnLeHNyVWwS0z+n/ZEzbfkqN2diJ6Fh9ZiSzWm+slgc7XYLNuc7hgIaVZ4xMmQk6OiY1mjm6vcbr4kAtCtFzON2QI+PD4d14EkZRnQIn16mQrAUCOLx3GQlr84EMjH0vE4lqen1kWnPK3BgrL4ZKKP6CP6fqPPCVWcnZgBekC/pwCz9l6xD00X/fVp3wxadvDm4JO4hEM3nCmikdqt02WHas5fvWkVoWzHusPUzyRsocHTUAXMHVI1U/wP0rH21q+k6Be1mYbl3jZ7IcSWyQ3oR0/OhMAr+OXQ+J+8BlvlaTAEBKDeEc5OUFV0cagR3IgRYJB+smbZvqoFnDmG4ef+WZRo/99ttx/PUyjxW2prnTRwu9YkyyGbgJ7DUrVApBm6N3LkeEVQIPp5KX4Bx+/IOlGDDtECaM9xo6Ctx4waftqDFtZli0vtVmMGs66BlWJhYgqqh+S3AbsRX87QYubIeBbmALE8nsMaKzZWcjlweaRaaFcK0drZ1O7l8lHno61990qZcpmQhuIHpJzjOZEG00O7py9xPn7am9Dil5nphbEmXx3gNpKZFMkV+D2SN1keW9wMI5E3hD8X07o7kUir5Xqlywd762Ckrmqy4wDDI5eKM+Wg1dmoEsLpC1V0Nh9DafZsf0CmcnFAGU3szFPg5STH8QhN/GZoacB0VnATT8s5enP4UcN0Vnp9jgAe/yH2kBkoTXGyc0tdfYu2SCZ1tkziUamWUd9FZkgM7PQjFKcQM/uhQrxMMyN97oDSJMtVuDhWJg+tNtqaez3iTECLUnoceQqXETqwU+mp9sanLHvq4KbwGJJD7eMTU+Qg73pJ5BbJiM7x25SvdC36u0WmsjRwIqSsTCMY+x5eL2RC8Rk2E5Jj+J7Dh0VhlJGmcI2MoXJuYOcq9JBTrgMEImdzFs++qMwSCKdrLg8r/M7gXj5geMSh7dOshFyGP3KmyQzteyKkzEzLdXnpiM4d41Ukm4HlYdb5e5mwQp/BK5e85XAXTwsKxlCwWghD1S5jxwY+6FcsH1qhfbCgTKK6jUsDPCZ+hyDwaVbsjDr/9G0eCSuDd9kSO8Nks2yB9HOt4AV3hq3J5uRgZhVn2nWDZLfHBNKoxWY/qORWkxojdNbWYRGseY6l/AAevzZ9YTWniFZsarjHLaLV1MM29m1YH1Ok9wBLm6sci85KKM0Rzmco+AVi0dd4Ncm3OF6nbMZNlWEq0itHdHV7Yp3CqDKJRy2coPTo/DFy3FN8EMu65TL7LVxI0SzF1KCftl/x9Ox4IH5+d7OSUi0LMC7pjTG2Rn/lnsRq1ORcei5SZimiOdlFNDnIBIAp5ip2V0BjtKGqmwYbauSr67oe9wWUOhoc0ESAHrUJ9uop9wwKD3CwFGSfGXaRwQ5GCecPrelm1Jxw/E+2i69XuGfQekj4PacDVAsGdlh1zgr+U3714yUnSfvQ1r9va9OpruO8iP4cIoCiaszRKcMuMow8BTvdrBQ1K4FrG7nTGleCfgvmbXjExW9RtOdYUFWkWpKxuZA7bAfgV7ClWJ9UHXlQAhmOcafdClzT+VLIJKQ9We3tg5VgYF8aLPAlY000ID2LIv6KtX6Yhj3FLxsruFj3p6l8gQCPIAN4zf1lsu8uRS7Bk8H24mGJjobvRHNVMezLieWVhTdeHqaJh5+qAp5af2yZREeG3d22Cvf1aSQ+pEDTcFjks8FR8LAMcrPCnal1glrXjOlGvafGvJTqnSwX/WDLdvTnXvmLjYYXeVSPmuttzES5vIqvnoLxUmSoKbek1gmJNtH+zbbVmLaC1BL8K+mwgk3DxIs+aM5gsVmUtmKVakj0J8FDUttMxZBccLh+HgEREAEREAEREAEREAEREAEREAEREAEREAEREAEREAEREAEREAEREAEREAEREAEREAEREAEREAEREAEREAH9f4HuYyznQfqZSmXYQUwsv6xMziSrHdwXFt9qXhtXESn5+lUJfeznh17ev+HxoXN7GYuQbN7NiTFtt2PQk9mRPBqp7+Hkbdclb7ZdiWmih60xblpxt/31uQNTpsbvj0oqLq0Izdk7t3HmV7KrmwY0bbiYenhh9dj9A6r+jsC7OJA/8LExRx2dnZ3zzxfNmnpq+Srmkh0Xgv/LEbb++Ql3XjsvH5Syfnbw7S+uDTwerFy5MKHgtHZQaobk473zkoR/eWHgofaW2DvP0/O9g+pVck69Uj2z96PUgYfRfa3iiSY0L1nm9sxjCjuYWGArZzpzPV8C964prBUmvrcnqXNwLQary6L3S/ZPeZCfXq4wNTN416ta0icPVe1tvocEXz1jMLPkFNsGx8Uvc9vz61PSBpZRqPn4+MVvFpxyKVetGarx/a4l+wvLj0yS6L75bkC501NYcN6rZKkW6ak5xCOpx5N2HjdHmRXmqFLa4jH9zM59H3OrhsraV7/pU4+7roz2SZPMEhiw02tLXLeGy32BNUXMzJt46ZACGHBP0p2y3W9sTYAyz5QNWO38NXOhdA2l8YmIi7eWGUX+nZUPA7XYwYPh9MQ9gb1HK51Phq97PP/kjNBY9q1PJko3TJddBrHuBzmA50rto8o7uHTxOQtLBRW7GQl6yaC+h6ewwN23TIl/6GfnzjmxepvXgYLPpVTvwu7Mi8s4iK9taYOjymQ93F65Y+2AD7etLZN4138SdOTyfW1Hjhc5qRGySyDW51I9OlZ1a6+BtFblKXYXJeg/rN0XtP1bggtc5PGKrA2znuh4XnG8/QM09gfKFPJVW9vrM2KBLbAVlf/jpbfI1KN/CbpzU9+m8viFyf69wU9T+j7/VEzrEQddG7vhQSLK39NS2L+mDJln5hvBQLxWcc080RgQjSgJpIQ/UW61FxA9+/OFA+2+mBO2N165OOCC8WvLpgOry/3Z9RFHG1qn/iI+glqFi28bObrf3+KTF3HujsLz31jsDXfEEv3W0HJ29WyCKz+kNGpHfYfrhyx7/5dV3e7uKPtr+B2k+KR9tSBksJWMsiWKL8xzdBeDEVhx+uOVMQr3bbp/9qV5Uu0Y8clSfJpDCj5th/PmHFr4Y84vhl6ylfqHCYPQ8Y5AseXBsuiVyP13L+PIBwq+Q+GZGStbF/LmkhdYtDg03rfjRqZfOm5wVVsvLxodv4OZ93ZP3Trsw/7IMWvczBFN1v3tlatvhRyEboKtraU1TdEkf/y8OrMUdjJJYDAqUlctLPmx8ehylVL6XEqLE3PVATW2xIJJEtoprnwpHH9s8/ljIX8dSi6jx4mElVdv7y73a/xNCfqRg3GVcQZXuPxIaOAFMNVewNK0pz4x3LAdMvdyKotOFbIr74KnbEFXHv3z7TnKVbjua0IKX7i3Ce47uYO5/+Czg0q2LMPtvn5OKBpe3a/IfLPhRHvWv5nC+9HXq4Papd61jCbXrG0dni0OrSuzVGVNotYnPtmE+NKmG94wMfiWcGi3dMWTDf9lXkbriFA+sDQn7xdUbNwC9142SXbN8zQlBHPX+282tona15C+Di6mJEeLVup4yOuFdFm5O7bZXv52AXpgcNoodvye5Ox3grZ/hzyQgnNCKZg1ZXgKhvyo58HL9Px1cPgHofz2fbkLcUE7j81LKncfOBdKmvfXVGu1Vh3fM++lb5fHGs2R/4yf9m0oF4dt/EMoZ4cd+35AcFjYrIrBzxQb8x8dhm3XYZMfzG4Y2xGzE+zvSVqyMkG2eOPf/wVQSwMEFAACAAgA1JEmWeohDhNLAAAAbAAAABsAAAB1bml2ZXJzYWwvdW5pdmVyc2FsLnBuZy54bWyzsa/IzVEoSy0qzszPs1Uy1DNQsrfj5bIpKEoty0wtV6gAigEFIUBJoRLINUJwyzNTSjKAQiYmFgjBjNTM9IwSoKiBhRlcVB9oKABQSwECAAAUAAIACACpflBPNmFYAkcDAADhCQAAFAAAAAAAAAABAAAAAAAAAAAAdW5pdmVyc2FsL3BsYXllci54bWxQSwECAAAUAAIACADTkSZZtTf0qBwFAADhEwAAHQAAAAAAAAABAAAAAAB5AwAAdW5pdmVyc2FsL2NvbW1vbl9tZXNzYWdlcy5sbmdQSwECAAAUAAIACADTkSZZFR5gG6MAAAB/AQAALgAAAAAAAAABAAAAAADQCAAAdW5pdmVyc2FsL3BsYXliYWNrX2FuZF9uYXZpZ2F0aW9uX3NldHRpbmdzLnhtbFBLAQIAABQAAgAIANORJll0STUfPAQAAAwVAAAnAAAAAAAAAAEAAAAAAL8JAAB1bml2ZXJzYWwvZmxhc2hfcHVibGlzaGluZ19zZXR0aW5ncy54bWxQSwECAAAUAAIACADTkSZZN4uHansDAACsDAAAIQAAAAAAAAABAAAAAABADgAAdW5pdmVyc2FsL2ZsYXNoX3NraW5fc2V0dGluZ3MueG1sUEsBAgAAFAACAAgA05EmWaavViM2BAAAlhQAACYAAAAAAAAAAQAAAAAA+hEAAHVuaXZlcnNhbC9odG1sX3B1Ymxpc2hpbmdfc2V0dGluZ3MueG1sUEsBAgAAFAACAAgA05EmWSYPfuiwAQAAbwYAAB8AAAAAAAAAAQAAAAAAdBYAAHVuaXZlcnNhbC9odG1sX3NraW5fc2V0dGluZ3MuanNQSwECAAAUAAIACADTkSZZFQaV5GsAAABvAAAAHAAAAAAAAAABAAAAAABhGAAAdW5pdmVyc2FsL2xvY2FsX3NldHRpbmdzLnhtbFBLAQIAABQAAgAIANSRJlnCG66ZaBIAAPdNAAAXAAAAAAAAAAAAAAAAAAYZAAB1bml2ZXJzYWwvdW5pdmVyc2FsLnBuZ1BLAQIAABQAAgAIANSRJlnqIQ4TSwAAAGwAAAAbAAAAAAAAAAEAAAAAAKMrAAB1bml2ZXJzYWwvdW5pdmVyc2FsLnBuZy54bWxQSwUGAAAAAAoACgAGAwAAJywAAAAA"/>
  <p:tag name="ISPRING_LMS_API_VERSION" val="SCORM 1.2"/>
  <p:tag name="ISPRING_ULTRA_SCORM_COURSE_ID" val="7E525525-04CF-48C5-9B01-CD08D2874237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Spanish\\ETA 7 translated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ETA7 3 Women's Health Apps SELF-LEARNING es"/>
  <p:tag name="ISPRING_FIRST_PUBLI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8243</TotalTime>
  <Words>1039</Words>
  <Application>Microsoft Office PowerPoint</Application>
  <PresentationFormat>Ευρεία οθόνη</PresentationFormat>
  <Paragraphs>185</Paragraphs>
  <Slides>23</Slides>
  <Notes>23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34" baseType="lpstr">
      <vt:lpstr>Adobe Gothic Std B</vt:lpstr>
      <vt:lpstr>MS PGothic</vt:lpstr>
      <vt:lpstr>Abadi Extra Light</vt:lpstr>
      <vt:lpstr>Arial</vt:lpstr>
      <vt:lpstr>Calibri</vt:lpstr>
      <vt:lpstr>Calibri Light</vt:lpstr>
      <vt:lpstr>Gill Sans Nova</vt:lpstr>
      <vt:lpstr>Impact</vt:lpstr>
      <vt:lpstr>Roboto</vt:lpstr>
      <vt:lpstr>Wingdings</vt:lpstr>
      <vt:lpstr>Θέμα του Office</vt:lpstr>
      <vt:lpstr>Παρουσίαση του PowerPoint</vt:lpstr>
      <vt:lpstr>Socios</vt:lpstr>
      <vt:lpstr>Sesión de autoaprendizaje:  Contenido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ETA7 3 Women's Health Apps SELF-LEARNING es</dc:title>
  <dc:creator>pantelis bbalaouras</dc:creator>
  <cp:keywords>, docId:951FCC0B3D7AED24DC32246663A2F866</cp:keywords>
  <cp:lastModifiedBy>pantelis</cp:lastModifiedBy>
  <cp:revision>940</cp:revision>
  <dcterms:created xsi:type="dcterms:W3CDTF">2020-06-02T13:31:56Z</dcterms:created>
  <dcterms:modified xsi:type="dcterms:W3CDTF">2024-09-06T15:15:11Z</dcterms:modified>
</cp:coreProperties>
</file>