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7"/>
  </p:notesMasterIdLst>
  <p:sldIdLst>
    <p:sldId id="256" r:id="rId3"/>
    <p:sldId id="257" r:id="rId4"/>
    <p:sldId id="258" r:id="rId5"/>
    <p:sldId id="259" r:id="rId6"/>
  </p:sldIdLst>
  <p:sldSz cx="12192000" cy="6858000"/>
  <p:notesSz cx="6858000" cy="9144000"/>
  <p:embeddedFontLst>
    <p:embeddedFont>
      <p:font typeface="Impact" panose="020B0806030902050204" pitchFamily="34" charset="0"/>
      <p:regular r:id="rId8"/>
    </p:embeddedFont>
    <p:embeddedFont>
      <p:font typeface="Gill Sans" panose="020B0604020202020204" charset="0"/>
      <p:regular r:id="rId9"/>
      <p:bold r:id="rId10"/>
    </p:embeddedFont>
    <p:embeddedFont>
      <p:font typeface="Roboto" panose="02000000000000000000" pitchFamily="2" charset="0"/>
      <p:regular r:id="rId11"/>
      <p:bold r:id="rId12"/>
      <p:italic r:id="rId13"/>
      <p:boldItalic r:id="rId14"/>
    </p:embeddedFont>
    <p:embeddedFont>
      <p:font typeface="Calibri" panose="020F0502020204030204" pitchFamily="34" charset="0"/>
      <p:regular r:id="rId15"/>
      <p:bold r:id="rId16"/>
      <p:italic r:id="rId17"/>
      <p:boldItalic r:id="rId18"/>
    </p:embeddedFont>
  </p:embeddedFontLst>
  <p:custDataLst>
    <p:tags r:id="rId1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Ek5g6xd2yg0xxr2XUcZfEzOk8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9.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7"/>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2. Empower</a:t>
            </a:r>
            <a:endParaRPr/>
          </a:p>
        </p:txBody>
      </p:sp>
      <p:sp>
        <p:nvSpPr>
          <p:cNvPr id="20" name="Google Shape;20;p7"/>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3. Participate</a:t>
            </a:r>
            <a:endParaRPr/>
          </a:p>
        </p:txBody>
      </p:sp>
      <p:sp>
        <p:nvSpPr>
          <p:cNvPr id="21" name="Google Shape;21;p7"/>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rgbClr val="FFFFFF"/>
                </a:solidFill>
                <a:latin typeface="Impact"/>
                <a:ea typeface="Impact"/>
                <a:cs typeface="Impact"/>
                <a:sym typeface="Impact"/>
              </a:rPr>
              <a:t>1. Prevent</a:t>
            </a:r>
            <a:endParaRPr/>
          </a:p>
        </p:txBody>
      </p:sp>
      <p:pic>
        <p:nvPicPr>
          <p:cNvPr id="22" name="Google Shape;22;p7"/>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7"/>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4" name="Google Shape;24;p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other slide 1 column" type="obj">
  <p:cSld name="OBJECT">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8"/>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8"/>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i="0" u="none" strike="noStrike" cap="none">
                <a:solidFill>
                  <a:schemeClr val="lt1"/>
                </a:solidFill>
                <a:highlight>
                  <a:srgbClr val="C01E24"/>
                </a:highlight>
                <a:latin typeface="Arial"/>
                <a:ea typeface="Arial"/>
                <a:cs typeface="Arial"/>
                <a:sym typeface="Arial"/>
              </a:rPr>
              <a:t> 7.4 </a:t>
            </a:r>
            <a:r>
              <a:rPr lang="en-US" sz="1800" b="0" i="0" u="none" strike="noStrike" cap="none">
                <a:solidFill>
                  <a:srgbClr val="7F7F7F"/>
                </a:solidFill>
                <a:latin typeface="Arial"/>
                <a:ea typeface="Arial"/>
                <a:cs typeface="Arial"/>
                <a:sym typeface="Arial"/>
              </a:rPr>
              <a:t> Women’s Health and relevant Apps</a:t>
            </a:r>
            <a:endParaRPr sz="1800" b="0" i="0" u="none" strike="noStrike" cap="none">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30"/>
        <p:cNvGrpSpPr/>
        <p:nvPr/>
      </p:nvGrpSpPr>
      <p:grpSpPr>
        <a:xfrm>
          <a:off x="0" y="0"/>
          <a:ext cx="0" cy="0"/>
          <a:chOff x="0" y="0"/>
          <a:chExt cx="0" cy="0"/>
        </a:xfrm>
      </p:grpSpPr>
      <p:sp>
        <p:nvSpPr>
          <p:cNvPr id="31" name="Google Shape;31;p11"/>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32" name="Google Shape;32;p11"/>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1"/>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11"/>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5" name="Google Shape;35;p1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2"/>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2"/>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 name="Google Shape;41;p12"/>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42" name="Google Shape;42;p1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3"/>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 name="Google Shape;47;p13"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48" name="Google Shape;48;p13"/>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i="0" u="none" strike="noStrike" cap="none">
                <a:solidFill>
                  <a:schemeClr val="lt1"/>
                </a:solidFill>
                <a:highlight>
                  <a:srgbClr val="C01E24"/>
                </a:highlight>
                <a:latin typeface="Arial"/>
                <a:ea typeface="Arial"/>
                <a:cs typeface="Arial"/>
                <a:sym typeface="Arial"/>
              </a:rPr>
              <a:t> 7.4 </a:t>
            </a:r>
            <a:r>
              <a:rPr lang="en-US" sz="1800" b="0" i="0" u="none" strike="noStrike" cap="none">
                <a:solidFill>
                  <a:srgbClr val="7F7F7F"/>
                </a:solidFill>
                <a:latin typeface="Arial"/>
                <a:ea typeface="Arial"/>
                <a:cs typeface="Arial"/>
                <a:sym typeface="Arial"/>
              </a:rPr>
              <a:t> Women’s Health and relevant Apps</a:t>
            </a:r>
            <a:endParaRPr sz="18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4"/>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1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4" name="Google Shape;54;p14"/>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i="0" u="none" strike="noStrike" cap="none">
                <a:solidFill>
                  <a:schemeClr val="lt1"/>
                </a:solidFill>
                <a:highlight>
                  <a:srgbClr val="C01E24"/>
                </a:highlight>
                <a:latin typeface="Arial"/>
                <a:ea typeface="Arial"/>
                <a:cs typeface="Arial"/>
                <a:sym typeface="Arial"/>
              </a:rPr>
              <a:t> 7.4 </a:t>
            </a:r>
            <a:r>
              <a:rPr lang="en-US" sz="1800" b="0" i="0" u="none" strike="noStrike" cap="none">
                <a:solidFill>
                  <a:srgbClr val="7F7F7F"/>
                </a:solidFill>
                <a:latin typeface="Arial"/>
                <a:ea typeface="Arial"/>
                <a:cs typeface="Arial"/>
                <a:sym typeface="Arial"/>
              </a:rPr>
              <a:t> Women’s Health and relevant Apps</a:t>
            </a:r>
            <a:endParaRPr sz="18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p10"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9"/>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freepik.com/free-vector/illustration-speech-bubbles_2945500.htm#fromView=search&amp;page=3&amp;position=37&amp;uuid=1e961146-892f-475a-8cdf-236551e73b3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p:nvPr/>
        </p:nvSpPr>
        <p:spPr>
          <a:xfrm>
            <a:off x="4310344" y="3513902"/>
            <a:ext cx="7307007" cy="20157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a:solidFill>
                  <a:srgbClr val="C00000"/>
                </a:solidFill>
                <a:latin typeface="Calibri"/>
                <a:ea typeface="Calibri"/>
                <a:cs typeface="Calibri"/>
                <a:sym typeface="Calibri"/>
              </a:rPr>
              <a:t>Module 7 - Session de clôture </a:t>
            </a:r>
            <a:r>
              <a:rPr lang="en-US" sz="2400" b="1" i="0" u="none" strike="noStrike" cap="none">
                <a:solidFill>
                  <a:srgbClr val="C00000"/>
                </a:solidFill>
                <a:latin typeface="Calibri"/>
                <a:ea typeface="Calibri"/>
                <a:cs typeface="Calibri"/>
                <a:sym typeface="Calibri"/>
              </a:rPr>
              <a:t>(7.4)</a:t>
            </a:r>
            <a:r>
              <a:rPr lang="en-US" sz="3400" b="1" i="0" u="none" strike="noStrike" cap="none">
                <a:solidFill>
                  <a:schemeClr val="dk1"/>
                </a:solidFill>
                <a:latin typeface="Calibri"/>
                <a:ea typeface="Calibri"/>
                <a:cs typeface="Calibri"/>
                <a:sym typeface="Calibri"/>
              </a:rPr>
              <a:t/>
            </a:r>
            <a:br>
              <a:rPr lang="en-US" sz="34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Santé des femmes et applications pertinentes</a:t>
            </a:r>
            <a:endParaRPr sz="3400" b="1" i="0" u="none" strike="noStrike" cap="none">
              <a:solidFill>
                <a:schemeClr val="dk1"/>
              </a:solidFill>
              <a:latin typeface="Calibri"/>
              <a:ea typeface="Calibri"/>
              <a:cs typeface="Calibri"/>
              <a:sym typeface="Calibri"/>
            </a:endParaRPr>
          </a:p>
        </p:txBody>
      </p:sp>
      <p:sp>
        <p:nvSpPr>
          <p:cNvPr id="68" name="Google Shape;68;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a:t>
            </a:r>
            <a:endParaRPr sz="2400" b="0" i="0" u="none" strike="noStrike" cap="none">
              <a:solidFill>
                <a:srgbClr val="F2F2F2"/>
              </a:solidFill>
              <a:latin typeface="Calibri"/>
              <a:ea typeface="Calibri"/>
              <a:cs typeface="Calibri"/>
              <a:sym typeface="Calibri"/>
            </a:endParaRPr>
          </a:p>
        </p:txBody>
      </p:sp>
      <p:sp>
        <p:nvSpPr>
          <p:cNvPr id="69" name="Google Shape;69;p1"/>
          <p:cNvSpPr/>
          <p:nvPr/>
        </p:nvSpPr>
        <p:spPr>
          <a:xfrm>
            <a:off x="2609" y="1507751"/>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70" name="Google Shape;70;p1"/>
          <p:cNvSpPr/>
          <p:nvPr/>
        </p:nvSpPr>
        <p:spPr>
          <a:xfrm>
            <a:off x="-56" y="2302518"/>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71" name="Google Shape;71;p1"/>
          <p:cNvSpPr/>
          <p:nvPr/>
        </p:nvSpPr>
        <p:spPr>
          <a:xfrm>
            <a:off x="-2" y="317097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72" name="Google Shape;72;p1"/>
          <p:cNvSpPr/>
          <p:nvPr/>
        </p:nvSpPr>
        <p:spPr>
          <a:xfrm>
            <a:off x="1655" y="403693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73" name="Google Shape;73;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74" name="Google Shape;74;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rgbClr val="ABC7F1"/>
                </a:solidFill>
                <a:latin typeface="Calibri"/>
                <a:ea typeface="Calibri"/>
                <a:cs typeface="Calibri"/>
                <a:sym typeface="Calibri"/>
              </a:rPr>
              <a:t>https://apps4health.eu/</a:t>
            </a:r>
            <a:endParaRPr/>
          </a:p>
        </p:txBody>
      </p:sp>
      <p:pic>
        <p:nvPicPr>
          <p:cNvPr id="75" name="Google Shape;75;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76" name="Google Shape;76;p1"/>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77" name="Google Shape;77;p1"/>
          <p:cNvSpPr/>
          <p:nvPr/>
        </p:nvSpPr>
        <p:spPr>
          <a:xfrm>
            <a:off x="510" y="490374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chemeClr val="lt1"/>
                </a:solidFill>
                <a:latin typeface="Calibri"/>
                <a:ea typeface="Calibri"/>
                <a:cs typeface="Calibri"/>
                <a:sym typeface="Calibri"/>
              </a:rPr>
              <a:t>6</a:t>
            </a:r>
            <a:endParaRPr sz="2400" b="0" i="0" u="none" strike="noStrike" cap="none">
              <a:solidFill>
                <a:schemeClr val="lt1"/>
              </a:solidFill>
              <a:latin typeface="Calibri"/>
              <a:ea typeface="Calibri"/>
              <a:cs typeface="Calibri"/>
              <a:sym typeface="Calibri"/>
            </a:endParaRPr>
          </a:p>
        </p:txBody>
      </p:sp>
      <p:pic>
        <p:nvPicPr>
          <p:cNvPr id="78" name="Google Shape;78;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79" name="Google Shape;79;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80" name="Google Shape;80;p1"/>
          <p:cNvSpPr/>
          <p:nvPr/>
        </p:nvSpPr>
        <p:spPr>
          <a:xfrm>
            <a:off x="728869" y="1172199"/>
            <a:ext cx="722376" cy="868136"/>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F2F2F2"/>
                </a:solidFill>
                <a:latin typeface="Calibri"/>
                <a:ea typeface="Calibri"/>
                <a:cs typeface="Calibri"/>
                <a:sym typeface="Calibri"/>
              </a:rPr>
              <a:t>7</a:t>
            </a:r>
            <a:endParaRPr sz="2400" b="1" i="0" u="none" strike="noStrike" cap="none">
              <a:solidFill>
                <a:srgbClr val="F2F2F2"/>
              </a:solidFill>
              <a:latin typeface="Calibri"/>
              <a:ea typeface="Calibri"/>
              <a:cs typeface="Calibri"/>
              <a:sym typeface="Calibri"/>
            </a:endParaRPr>
          </a:p>
        </p:txBody>
      </p:sp>
      <p:sp>
        <p:nvSpPr>
          <p:cNvPr id="81" name="Google Shape;81;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82" name="Google Shape;82;p1"/>
          <p:cNvSpPr/>
          <p:nvPr/>
        </p:nvSpPr>
        <p:spPr>
          <a:xfrm>
            <a:off x="728815" y="280278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83" name="Google Shape;83;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84" name="Google Shape;84;p1"/>
          <p:cNvSpPr/>
          <p:nvPr/>
        </p:nvSpPr>
        <p:spPr>
          <a:xfrm>
            <a:off x="730526" y="4537206"/>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85" name="Google Shape;85;p1"/>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u="none" strike="noStrike" cap="none">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b="0" i="0" u="none" strike="noStrike" cap="none">
              <a:solidFill>
                <a:srgbClr val="DDEAF6"/>
              </a:solidFill>
              <a:latin typeface="Calibri"/>
              <a:ea typeface="Calibri"/>
              <a:cs typeface="Calibri"/>
              <a:sym typeface="Calibri"/>
            </a:endParaRPr>
          </a:p>
        </p:txBody>
      </p:sp>
      <p:pic>
        <p:nvPicPr>
          <p:cNvPr id="86" name="Google Shape;86;p1"/>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93" name="Google Shape;93;p2"/>
          <p:cNvGrpSpPr/>
          <p:nvPr/>
        </p:nvGrpSpPr>
        <p:grpSpPr>
          <a:xfrm>
            <a:off x="6606686" y="1812884"/>
            <a:ext cx="6096000" cy="1677637"/>
            <a:chOff x="-1066801" y="1523553"/>
            <a:chExt cx="6096000" cy="1677637"/>
          </a:xfrm>
        </p:grpSpPr>
        <p:pic>
          <p:nvPicPr>
            <p:cNvPr id="94" name="Google Shape;94;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5" name="Google Shape;95;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u="none" strike="noStrike" cap="none">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96" name="Google Shape;96;p2"/>
          <p:cNvGrpSpPr/>
          <p:nvPr/>
        </p:nvGrpSpPr>
        <p:grpSpPr>
          <a:xfrm>
            <a:off x="3483817" y="4504058"/>
            <a:ext cx="6629400" cy="1738414"/>
            <a:chOff x="2579204" y="1882706"/>
            <a:chExt cx="6629400" cy="1738414"/>
          </a:xfrm>
        </p:grpSpPr>
        <p:pic>
          <p:nvPicPr>
            <p:cNvPr id="97" name="Google Shape;97;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8" name="Google Shape;98;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99" name="Google Shape;99;p2"/>
          <p:cNvGrpSpPr/>
          <p:nvPr/>
        </p:nvGrpSpPr>
        <p:grpSpPr>
          <a:xfrm>
            <a:off x="3020318" y="1776505"/>
            <a:ext cx="6634368" cy="1584248"/>
            <a:chOff x="6639106" y="2919412"/>
            <a:chExt cx="6634368" cy="1584248"/>
          </a:xfrm>
        </p:grpSpPr>
        <p:pic>
          <p:nvPicPr>
            <p:cNvPr id="100" name="Google Shape;100;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1" name="Google Shape;101;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02" name="Google Shape;102;p2"/>
          <p:cNvGrpSpPr/>
          <p:nvPr/>
        </p:nvGrpSpPr>
        <p:grpSpPr>
          <a:xfrm>
            <a:off x="-1974174" y="1729933"/>
            <a:ext cx="6952420" cy="1601615"/>
            <a:chOff x="-1240501" y="3160643"/>
            <a:chExt cx="6952420" cy="1601615"/>
          </a:xfrm>
        </p:grpSpPr>
        <p:pic>
          <p:nvPicPr>
            <p:cNvPr id="103" name="Google Shape;103;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04" name="Google Shape;104;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105" name="Google Shape;105;p2"/>
          <p:cNvGrpSpPr/>
          <p:nvPr/>
        </p:nvGrpSpPr>
        <p:grpSpPr>
          <a:xfrm>
            <a:off x="2776075" y="4478327"/>
            <a:ext cx="2543175" cy="1592961"/>
            <a:chOff x="4517932" y="3531206"/>
            <a:chExt cx="2543175" cy="1592961"/>
          </a:xfrm>
        </p:grpSpPr>
        <p:pic>
          <p:nvPicPr>
            <p:cNvPr id="106" name="Google Shape;106;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7" name="Google Shape;107;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08" name="Google Shape;108;p2"/>
          <p:cNvGrpSpPr/>
          <p:nvPr/>
        </p:nvGrpSpPr>
        <p:grpSpPr>
          <a:xfrm>
            <a:off x="2859813" y="1422238"/>
            <a:ext cx="1973150" cy="2726448"/>
            <a:chOff x="9320178" y="2976204"/>
            <a:chExt cx="1973150" cy="2726448"/>
          </a:xfrm>
        </p:grpSpPr>
        <p:pic>
          <p:nvPicPr>
            <p:cNvPr id="109" name="Google Shape;109;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0" name="Google Shape;110;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11" name="Google Shape;111;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12" name="Google Shape;112;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13" name="Google Shape;113;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14" name="Google Shape;114;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15" name="Google Shape;115;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16" name="Google Shape;116;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17" name="Google Shape;117;p2"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18" name="Google Shape;118;p2"/>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3" descr="Illustration of speech bubbles"/>
          <p:cNvPicPr preferRelativeResize="0"/>
          <p:nvPr/>
        </p:nvPicPr>
        <p:blipFill rotWithShape="1">
          <a:blip r:embed="rId3">
            <a:alphaModFix/>
          </a:blip>
          <a:srcRect l="13951" t="22662" r="15336" b="22972"/>
          <a:stretch/>
        </p:blipFill>
        <p:spPr>
          <a:xfrm>
            <a:off x="7874258" y="377257"/>
            <a:ext cx="4216400" cy="3241677"/>
          </a:xfrm>
          <a:prstGeom prst="rect">
            <a:avLst/>
          </a:prstGeom>
          <a:noFill/>
          <a:ln>
            <a:noFill/>
          </a:ln>
        </p:spPr>
      </p:pic>
      <p:sp>
        <p:nvSpPr>
          <p:cNvPr id="124" name="Google Shape;124;p3"/>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3200"/>
              <a:buFont typeface="Calibri"/>
              <a:buNone/>
            </a:pPr>
            <a:r>
              <a:rPr lang="en-US" sz="3200"/>
              <a:t>Fournir un retour d'information et discuter </a:t>
            </a:r>
            <a:endParaRPr sz="3200"/>
          </a:p>
        </p:txBody>
      </p:sp>
      <p:sp>
        <p:nvSpPr>
          <p:cNvPr id="125" name="Google Shape;125;p3"/>
          <p:cNvSpPr txBox="1">
            <a:spLocks noGrp="1"/>
          </p:cNvSpPr>
          <p:nvPr>
            <p:ph type="body" idx="1"/>
          </p:nvPr>
        </p:nvSpPr>
        <p:spPr>
          <a:xfrm>
            <a:off x="557999" y="2188029"/>
            <a:ext cx="11059693" cy="421303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SzPts val="2400"/>
              <a:buChar char="▪"/>
            </a:pPr>
            <a:r>
              <a:rPr lang="en-US" sz="2400" i="1"/>
              <a:t>Quelle est l'application la plus </a:t>
            </a:r>
            <a:r>
              <a:rPr lang="en-US" sz="2400" b="1" i="1"/>
              <a:t>intéressante </a:t>
            </a:r>
            <a:r>
              <a:rPr lang="en-US" sz="2400" i="1"/>
              <a:t>?</a:t>
            </a:r>
            <a:endParaRPr/>
          </a:p>
          <a:p>
            <a:pPr marL="228600" lvl="0" indent="-228600" algn="l" rtl="0">
              <a:lnSpc>
                <a:spcPct val="100000"/>
              </a:lnSpc>
              <a:spcBef>
                <a:spcPts val="2400"/>
              </a:spcBef>
              <a:spcAft>
                <a:spcPts val="0"/>
              </a:spcAft>
              <a:buSzPts val="2400"/>
              <a:buChar char="▪"/>
            </a:pPr>
            <a:r>
              <a:rPr lang="en-US" sz="2400" i="1"/>
              <a:t>Quelle application a été la plus </a:t>
            </a:r>
            <a:r>
              <a:rPr lang="en-US" sz="2400" b="1" i="1"/>
              <a:t>difficile à </a:t>
            </a:r>
            <a:r>
              <a:rPr lang="en-US" sz="2400" i="1"/>
              <a:t>utiliser ?</a:t>
            </a:r>
            <a:endParaRPr/>
          </a:p>
          <a:p>
            <a:pPr marL="228600" lvl="0" indent="-228600" algn="l" rtl="0">
              <a:lnSpc>
                <a:spcPct val="100000"/>
              </a:lnSpc>
              <a:spcBef>
                <a:spcPts val="2400"/>
              </a:spcBef>
              <a:spcAft>
                <a:spcPts val="0"/>
              </a:spcAft>
              <a:buSzPts val="2400"/>
              <a:buChar char="▪"/>
            </a:pPr>
            <a:r>
              <a:rPr lang="en-US" sz="2400" i="1"/>
              <a:t>Quels </a:t>
            </a:r>
            <a:r>
              <a:rPr lang="en-US" sz="2400" b="1" i="1"/>
              <a:t>obstacles </a:t>
            </a:r>
            <a:r>
              <a:rPr lang="en-US" sz="2400" i="1"/>
              <a:t>avez-vous rencontrés, le cas échéant, au cours de votre navigation dans l'application ?</a:t>
            </a:r>
            <a:endParaRPr/>
          </a:p>
          <a:p>
            <a:pPr marL="228600" lvl="0" indent="-228600" algn="l" rtl="0">
              <a:lnSpc>
                <a:spcPct val="100000"/>
              </a:lnSpc>
              <a:spcBef>
                <a:spcPts val="2400"/>
              </a:spcBef>
              <a:spcAft>
                <a:spcPts val="0"/>
              </a:spcAft>
              <a:buSzPts val="2400"/>
              <a:buChar char="▪"/>
            </a:pPr>
            <a:r>
              <a:rPr lang="en-US" sz="2400" i="1"/>
              <a:t>Quelles sont les fonctionnalités de l'application qui </a:t>
            </a:r>
            <a:r>
              <a:rPr lang="en-US" sz="2400" b="1" i="1"/>
              <a:t>ont facilité </a:t>
            </a:r>
            <a:r>
              <a:rPr lang="en-US" sz="2400" i="1"/>
              <a:t>et celles qui ont </a:t>
            </a:r>
            <a:r>
              <a:rPr lang="en-US" sz="2400" b="1" i="1"/>
              <a:t>compliqué </a:t>
            </a:r>
            <a:r>
              <a:rPr lang="en-US" sz="2400" i="1"/>
              <a:t>votre navigation et votre expérience globale ?</a:t>
            </a:r>
            <a:endParaRPr/>
          </a:p>
          <a:p>
            <a:pPr marL="228600" lvl="0" indent="-228600" algn="l" rtl="0">
              <a:lnSpc>
                <a:spcPct val="100000"/>
              </a:lnSpc>
              <a:spcBef>
                <a:spcPts val="2400"/>
              </a:spcBef>
              <a:spcAft>
                <a:spcPts val="0"/>
              </a:spcAft>
              <a:buSzPts val="2400"/>
              <a:buChar char="▪"/>
            </a:pPr>
            <a:r>
              <a:rPr lang="en-US" sz="2400" i="1"/>
              <a:t>Dans quelle application vous sentez-vous plus en sécurité en ce qui concerne la </a:t>
            </a:r>
            <a:r>
              <a:rPr lang="en-US" sz="2400" b="1" i="1"/>
              <a:t>confidentialité de vos données personnelles </a:t>
            </a:r>
            <a:r>
              <a:rPr lang="en-US" sz="2400" i="1"/>
              <a:t>?</a:t>
            </a:r>
            <a:endParaRPr sz="2400" i="1"/>
          </a:p>
        </p:txBody>
      </p:sp>
      <p:sp>
        <p:nvSpPr>
          <p:cNvPr id="126" name="Google Shape;126;p3"/>
          <p:cNvSpPr txBox="1"/>
          <p:nvPr/>
        </p:nvSpPr>
        <p:spPr>
          <a:xfrm>
            <a:off x="6032864" y="6503930"/>
            <a:ext cx="615913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Conçu par Freepik</a:t>
            </a:r>
            <a:endParaRPr sz="1200" b="0" i="0" u="none" strike="noStrike" cap="none">
              <a:solidFill>
                <a:schemeClr val="dk1"/>
              </a:solidFill>
              <a:latin typeface="Calibri"/>
              <a:ea typeface="Calibri"/>
              <a:cs typeface="Calibri"/>
              <a:sym typeface="Calibri"/>
            </a:endParaRPr>
          </a:p>
        </p:txBody>
      </p:sp>
      <p:sp>
        <p:nvSpPr>
          <p:cNvPr id="127" name="Google Shape;127;p3"/>
          <p:cNvSpPr/>
          <p:nvPr/>
        </p:nvSpPr>
        <p:spPr>
          <a:xfrm>
            <a:off x="-3" y="0"/>
            <a:ext cx="713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8" name="Google Shape;128;p3"/>
          <p:cNvSpPr txBox="1"/>
          <p:nvPr/>
        </p:nvSpPr>
        <p:spPr>
          <a:xfrm>
            <a:off x="713100" y="0"/>
            <a:ext cx="5552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a:solidFill>
                  <a:srgbClr val="000000"/>
                </a:solidFill>
                <a:latin typeface="Calibri"/>
                <a:ea typeface="Calibri"/>
                <a:cs typeface="Calibri"/>
                <a:sym typeface="Calibri"/>
              </a:rPr>
              <a:t>Santé des femmes et applications pertinentes  </a:t>
            </a:r>
            <a:endParaRPr/>
          </a:p>
        </p:txBody>
      </p:sp>
      <p:sp>
        <p:nvSpPr>
          <p:cNvPr id="129" name="Google Shape;129;p3"/>
          <p:cNvSpPr/>
          <p:nvPr/>
        </p:nvSpPr>
        <p:spPr>
          <a:xfrm>
            <a:off x="80372" y="89875"/>
            <a:ext cx="632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FFFFFF"/>
                </a:solidFill>
                <a:latin typeface="Gill Sans"/>
                <a:ea typeface="Gill Sans"/>
                <a:cs typeface="Gill Sans"/>
                <a:sym typeface="Gill Sans"/>
              </a:rPr>
              <a:t>7.3 </a:t>
            </a:r>
            <a:endParaRPr sz="22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134"/>
        <p:cNvGrpSpPr/>
        <p:nvPr/>
      </p:nvGrpSpPr>
      <p:grpSpPr>
        <a:xfrm>
          <a:off x="0" y="0"/>
          <a:ext cx="0" cy="0"/>
          <a:chOff x="0" y="0"/>
          <a:chExt cx="0" cy="0"/>
        </a:xfrm>
      </p:grpSpPr>
      <p:sp>
        <p:nvSpPr>
          <p:cNvPr id="135" name="Google Shape;135;p4"/>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6" name="Google Shape;136;p4"/>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37" name="Google Shape;137;p4"/>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138" name="Google Shape;138;p4"/>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139" name="Google Shape;139;p4"/>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a:solidFill>
                  <a:srgbClr val="C01E24"/>
                </a:solidFill>
                <a:latin typeface="Calibri"/>
                <a:ea typeface="Calibri"/>
                <a:cs typeface="Calibri"/>
                <a:sym typeface="Calibri"/>
              </a:rPr>
              <a:t>Félicitations !</a:t>
            </a:r>
            <a:br>
              <a:rPr lang="en-US" sz="2800" b="0" i="0" u="none" strike="noStrike" cap="none">
                <a:solidFill>
                  <a:srgbClr val="C01E24"/>
                </a:solidFill>
                <a:latin typeface="Calibri"/>
                <a:ea typeface="Calibri"/>
                <a:cs typeface="Calibri"/>
                <a:sym typeface="Calibri"/>
              </a:rPr>
            </a:br>
            <a:r>
              <a:rPr lang="en-US" sz="2800" b="0" i="0" u="none" strike="noStrike" cap="none">
                <a:solidFill>
                  <a:srgbClr val="C01E24"/>
                </a:solidFill>
                <a:latin typeface="Calibri"/>
                <a:ea typeface="Calibri"/>
                <a:cs typeface="Calibri"/>
                <a:sym typeface="Calibri"/>
              </a:rPr>
              <a:t>Vous avez terminé ce module !</a:t>
            </a:r>
            <a:endParaRPr/>
          </a:p>
        </p:txBody>
      </p:sp>
      <p:pic>
        <p:nvPicPr>
          <p:cNvPr id="140" name="Google Shape;140;p4"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1"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7.4 Session de clôtur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jjS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OON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440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OON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OON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OON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DjjShZFQaV5GsAAABvAAAAHAAAAHVuaXZlcnNhbC9sb2NhbF9zZXR0aW5ncy54bWwNyrEKwkAMANC9XxEySB3Uugn2rpujCK0fENogB7mk9ELRv/e2N7x++GaBnbeSTANezx0C62xL0k/A9/Q43RCKky4kphxQDWGITS82k4zsXmOBVejH28S5wvlJuc4XqbOkAu1B/B6PeInNH1BLAwQUAAIACADjjS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440oWeohDhNLAAAAbAAAABsAAAB1bml2ZXJzYWwvdW5pdmVyc2FsLnBuZy54bWyzsa/IzVEoSy0qzszPs1Uy1DNQsrfj5bIpKEoty0wtV6gAigEFIUBJoRLINUJwyzNTSjKAQiYmFgjBjNTM9IwSoKiBhRlcVB9oKABQSwECAAAUAAIACACpflBPNmFYAkcDAADhCQAAFAAAAAAAAAABAAAAAAAAAAAAdW5pdmVyc2FsL3BsYXllci54bWxQSwECAAAUAAIACADjjShZtTf0qBwFAADhEwAAHQAAAAAAAAABAAAAAAB5AwAAdW5pdmVyc2FsL2NvbW1vbl9tZXNzYWdlcy5sbmdQSwECAAAUAAIACADjjShZFR5gG6MAAAB/AQAALgAAAAAAAAABAAAAAADQCAAAdW5pdmVyc2FsL3BsYXliYWNrX2FuZF9uYXZpZ2F0aW9uX3NldHRpbmdzLnhtbFBLAQIAABQAAgAIAOONKFl0STUfPAQAAAwVAAAnAAAAAAAAAAEAAAAAAL8JAAB1bml2ZXJzYWwvZmxhc2hfcHVibGlzaGluZ19zZXR0aW5ncy54bWxQSwECAAAUAAIACADjjShZN4uHansDAACsDAAAIQAAAAAAAAABAAAAAABADgAAdW5pdmVyc2FsL2ZsYXNoX3NraW5fc2V0dGluZ3MueG1sUEsBAgAAFAACAAgA440oWaavViM2BAAAlhQAACYAAAAAAAAAAQAAAAAA+hEAAHVuaXZlcnNhbC9odG1sX3B1Ymxpc2hpbmdfc2V0dGluZ3MueG1sUEsBAgAAFAACAAgA440oWSYPfuiwAQAAbwYAAB8AAAAAAAAAAQAAAAAAdBYAAHVuaXZlcnNhbC9odG1sX3NraW5fc2V0dGluZ3MuanNQSwECAAAUAAIACADjjShZFQaV5GsAAABvAAAAHAAAAAAAAAABAAAAAABhGAAAdW5pdmVyc2FsL2xvY2FsX3NldHRpbmdzLnhtbFBLAQIAABQAAgAIAOONKFnCG66ZaBIAAPdNAAAXAAAAAAAAAAAAAAAAAAYZAAB1bml2ZXJzYWwvdW5pdmVyc2FsLnBuZ1BLAQIAABQAAgAIAOONKFnqIQ4TSwAAAGwAAAAbAAAAAAAAAAEAAAAAAKMrAAB1bml2ZXJzYWwvdW5pdmVyc2FsLnBuZy54bWxQSwUGAAAAAAoACgAGAwAAJywAAAAA"/>
  <p:tag name="ISPRING_LMS_API_VERSION" val="SCORM 1.2"/>
  <p:tag name="ISPRING_ULTRA_SCORM_COURSE_ID" val="C7FD11BA-3C33-4B44-B863-A958CD2EBE2F"/>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7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7.4 Session de clôtur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304</Words>
  <Application>Microsoft Office PowerPoint</Application>
  <PresentationFormat>Ευρεία οθόνη</PresentationFormat>
  <Paragraphs>54</Paragraphs>
  <Slides>4</Slides>
  <Notes>4</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4</vt:i4>
      </vt:variant>
    </vt:vector>
  </HeadingPairs>
  <TitlesOfParts>
    <vt:vector size="12" baseType="lpstr">
      <vt:lpstr>Noto Sans Symbols</vt:lpstr>
      <vt:lpstr>Arial</vt:lpstr>
      <vt:lpstr>Impact</vt:lpstr>
      <vt:lpstr>Gill Sans</vt:lpstr>
      <vt:lpstr>Roboto</vt:lpstr>
      <vt:lpstr>Calibri</vt:lpstr>
      <vt:lpstr>Θέμα του Office</vt:lpstr>
      <vt:lpstr>Θέμα του Office</vt:lpstr>
      <vt:lpstr>Παρουσίαση του PowerPoint</vt:lpstr>
      <vt:lpstr>Partenaires</vt:lpstr>
      <vt:lpstr>Fournir un retour d'information et discuter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7.4 Session de clôture</dc:title>
  <dc:creator>pantelis bbalaouras</dc:creator>
  <cp:lastModifiedBy>pantelis</cp:lastModifiedBy>
  <cp:revision>5</cp:revision>
  <dcterms:created xsi:type="dcterms:W3CDTF">2020-06-02T13:31:56Z</dcterms:created>
  <dcterms:modified xsi:type="dcterms:W3CDTF">2024-09-08T15:02:34Z</dcterms:modified>
</cp:coreProperties>
</file>