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Impact" panose="020B0806030902050204" pitchFamily="34" charset="0"/>
      <p:regular r:id="rId30"/>
    </p:embeddedFont>
    <p:embeddedFont>
      <p:font typeface="Gill Sans" panose="020B0604020202020204" charset="0"/>
      <p:regular r:id="rId31"/>
      <p:bold r:id="rId32"/>
    </p:embeddedFont>
    <p:embeddedFont>
      <p:font typeface="Roboto" panose="02000000000000000000" pitchFamily="2"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84K8QhEsrB3hzRPQwNqGiebOy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Le formateur présentera aux apprenants plusieurs scénarios et situations réelles montrant comment les applications nutritionnelles peuvent permettre de suivre des habitudes alimentaires plus saines et contribuer à la santé des individus en général.</a:t>
            </a:r>
            <a:endParaRPr b="0"/>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r>
            <a:br>
              <a:rPr lang="en-GB" sz="1200" b="0" i="0" u="none" strike="noStrike">
                <a:solidFill>
                  <a:schemeClr val="dk1"/>
                </a:solidFill>
                <a:latin typeface="Calibri"/>
                <a:ea typeface="Calibri"/>
                <a:cs typeface="Calibri"/>
                <a:sym typeface="Calibri"/>
              </a:rPr>
            </a:br>
            <a:r>
              <a:rPr lang="en-GB" sz="1200" b="0" i="0" u="none" strike="noStrike">
                <a:solidFill>
                  <a:schemeClr val="dk1"/>
                </a:solidFill>
                <a:latin typeface="Calibri"/>
                <a:ea typeface="Calibri"/>
                <a:cs typeface="Calibri"/>
                <a:sym typeface="Calibri"/>
              </a:rPr>
              <a:t>Les éléments de la session sur les intégrations en situation réelle sont présentés ci-dessous :</a:t>
            </a:r>
            <a:br>
              <a:rPr lang="en-GB"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Présentation de différents scénarios de la vie réelle dans lesquels les applications nutritionnelles pourraient être utiles (par exemple, trouver de nouvelles recettes pour des repas et des en-cas sains, surveiller l'apport alimentaire d'un nutriment spécifique dans le cas d'un état pathologique - comme l'hypertension et le sel, surveiller l'apport calorique dans le cas d'une tentative de perte de poids, etc.)</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r>
            <a:br>
              <a:rPr lang="en-GB" sz="1200" b="0" i="0" u="none" strike="noStrike">
                <a:solidFill>
                  <a:schemeClr val="dk1"/>
                </a:solidFill>
                <a:latin typeface="Calibri"/>
                <a:ea typeface="Calibri"/>
                <a:cs typeface="Calibri"/>
                <a:sym typeface="Calibri"/>
              </a:rPr>
            </a:br>
            <a:r>
              <a:rPr lang="en-GB" sz="1200" b="0" i="0" u="none" strike="noStrike">
                <a:solidFill>
                  <a:schemeClr val="dk1"/>
                </a:solidFill>
                <a:latin typeface="Calibri"/>
                <a:ea typeface="Calibri"/>
                <a:cs typeface="Calibri"/>
                <a:sym typeface="Calibri"/>
              </a:rPr>
              <a:t>- Mise en œuvre des objectifs SMART dans les applications nutritionnelles : les participants définiront leurs propres objectifs SMART liés à la nutrition, puis réfléchiront et discuteront de la manière dont ils intégreraient ces objectifs dans une application nutritionnelle.</a:t>
            </a:r>
            <a:endParaRPr/>
          </a:p>
          <a:p>
            <a:pPr marL="0" lvl="0" indent="0" algn="l" rtl="0">
              <a:spcBef>
                <a:spcPts val="0"/>
              </a:spcBef>
              <a:spcAft>
                <a:spcPts val="0"/>
              </a:spcAft>
              <a:buNone/>
            </a:pPr>
            <a:endParaRPr b="1"/>
          </a:p>
        </p:txBody>
      </p:sp>
      <p:sp>
        <p:nvSpPr>
          <p:cNvPr id="392" name="Google Shape;3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https://www. dshs.wa.gov/altsa/program-services/nutrition-education </a:t>
            </a:r>
            <a:endParaRPr/>
          </a:p>
          <a:p>
            <a:pPr marL="0" lvl="0" indent="0" algn="l" rtl="0">
              <a:spcBef>
                <a:spcPts val="0"/>
              </a:spcBef>
              <a:spcAft>
                <a:spcPts val="0"/>
              </a:spcAft>
              <a:buNone/>
            </a:pPr>
            <a:endParaRPr/>
          </a:p>
          <a:p>
            <a:pPr marL="0" lvl="0" indent="0" algn="l" rtl="0">
              <a:spcBef>
                <a:spcPts val="0"/>
              </a:spcBef>
              <a:spcAft>
                <a:spcPts val="0"/>
              </a:spcAft>
              <a:buNone/>
            </a:pPr>
            <a:r>
              <a:rPr lang="en-GB" i="1">
                <a:solidFill>
                  <a:srgbClr val="FF0000"/>
                </a:solidFill>
              </a:rPr>
              <a:t>Acquérir des connaissances générales sur la nutrition</a:t>
            </a:r>
            <a:endParaRPr/>
          </a:p>
          <a:p>
            <a:pPr marL="0" lvl="0" indent="0" algn="l" rtl="0">
              <a:spcBef>
                <a:spcPts val="0"/>
              </a:spcBef>
              <a:spcAft>
                <a:spcPts val="0"/>
              </a:spcAft>
              <a:buNone/>
            </a:pPr>
            <a:r>
              <a:rPr lang="en-GB" i="1">
                <a:solidFill>
                  <a:srgbClr val="FF0000"/>
                </a:solidFill>
              </a:rPr>
              <a:t>Fournir les connaissances et les compétences nécessaires à une réflexion critique sur l'alimentation et la santé afin que l'individu puisse faire des choix alimentaires sains à partir d'une offre alimentaire de plus en plus complexe. ΤΡΟΠΟΠΟΙΗΣΕ ΤΟ </a:t>
            </a:r>
            <a:endParaRPr i="1">
              <a:solidFill>
                <a:srgbClr val="FF0000"/>
              </a:solidFill>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8" name="Google Shape;1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8"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Impact"/>
                <a:ea typeface="Impact"/>
                <a:cs typeface="Impact"/>
                <a:sym typeface="Impact"/>
              </a:rPr>
              <a:t>2. Empower</a:t>
            </a:r>
            <a:endParaRPr/>
          </a:p>
        </p:txBody>
      </p:sp>
      <p:sp>
        <p:nvSpPr>
          <p:cNvPr id="20" name="Google Shape;20;p29"/>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Impact"/>
                <a:ea typeface="Impact"/>
                <a:cs typeface="Impact"/>
                <a:sym typeface="Impact"/>
              </a:rPr>
              <a:t>3. Participate</a:t>
            </a:r>
            <a:endParaRPr/>
          </a:p>
        </p:txBody>
      </p:sp>
      <p:sp>
        <p:nvSpPr>
          <p:cNvPr id="21" name="Google Shape;21;p29"/>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rgbClr val="FFFFFF"/>
                </a:solidFill>
                <a:latin typeface="Impact"/>
                <a:ea typeface="Impact"/>
                <a:cs typeface="Impact"/>
                <a:sym typeface="Impact"/>
              </a:rPr>
              <a:t>1. Prevent</a:t>
            </a:r>
            <a:endParaRPr/>
          </a:p>
        </p:txBody>
      </p:sp>
      <p:pic>
        <p:nvPicPr>
          <p:cNvPr id="22" name="Google Shape;22;p2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9"/>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2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3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30"/>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1800" b="1">
                <a:solidFill>
                  <a:schemeClr val="lt1"/>
                </a:solidFill>
                <a:highlight>
                  <a:srgbClr val="C01E24"/>
                </a:highlight>
                <a:latin typeface="Arial"/>
                <a:ea typeface="Arial"/>
                <a:cs typeface="Arial"/>
                <a:sym typeface="Arial"/>
              </a:rPr>
              <a:t> </a:t>
            </a:r>
            <a:r>
              <a:rPr lang="en-GB" sz="1800" b="1">
                <a:solidFill>
                  <a:schemeClr val="lt1"/>
                </a:solidFill>
                <a:highlight>
                  <a:srgbClr val="C01E24"/>
                </a:highlight>
                <a:latin typeface="Calibri"/>
                <a:ea typeface="Calibri"/>
                <a:cs typeface="Calibri"/>
                <a:sym typeface="Calibri"/>
              </a:rPr>
              <a:t>6.2</a:t>
            </a:r>
            <a:r>
              <a:rPr lang="en-GB" sz="1800" b="1">
                <a:solidFill>
                  <a:schemeClr val="lt1"/>
                </a:solidFill>
                <a:highlight>
                  <a:srgbClr val="C01E24"/>
                </a:highlight>
                <a:latin typeface="Arial"/>
                <a:ea typeface="Arial"/>
                <a:cs typeface="Arial"/>
                <a:sym typeface="Arial"/>
              </a:rPr>
              <a:t> </a:t>
            </a:r>
            <a:r>
              <a:rPr lang="en-GB"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44" name="Google Shape;44;p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5"/>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1800" b="1">
                <a:solidFill>
                  <a:schemeClr val="lt1"/>
                </a:solidFill>
                <a:highlight>
                  <a:srgbClr val="C01E24"/>
                </a:highlight>
                <a:latin typeface="Arial"/>
                <a:ea typeface="Arial"/>
                <a:cs typeface="Arial"/>
                <a:sym typeface="Arial"/>
              </a:rPr>
              <a:t> </a:t>
            </a:r>
            <a:r>
              <a:rPr lang="en-GB" sz="1800" b="1">
                <a:solidFill>
                  <a:schemeClr val="lt1"/>
                </a:solidFill>
                <a:highlight>
                  <a:srgbClr val="C01E24"/>
                </a:highlight>
                <a:latin typeface="Calibri"/>
                <a:ea typeface="Calibri"/>
                <a:cs typeface="Calibri"/>
                <a:sym typeface="Calibri"/>
              </a:rPr>
              <a:t>6.2</a:t>
            </a:r>
            <a:r>
              <a:rPr lang="en-GB" sz="1800" b="1">
                <a:solidFill>
                  <a:schemeClr val="lt1"/>
                </a:solidFill>
                <a:highlight>
                  <a:srgbClr val="C01E24"/>
                </a:highlight>
                <a:latin typeface="Arial"/>
                <a:ea typeface="Arial"/>
                <a:cs typeface="Arial"/>
                <a:sym typeface="Arial"/>
              </a:rPr>
              <a:t> </a:t>
            </a:r>
            <a:r>
              <a:rPr lang="en-GB"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49" name="Google Shape;49;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5" name="Google Shape;55;p36"/>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1800" b="1">
                <a:solidFill>
                  <a:schemeClr val="lt1"/>
                </a:solidFill>
                <a:highlight>
                  <a:srgbClr val="C01E24"/>
                </a:highlight>
                <a:latin typeface="Arial"/>
                <a:ea typeface="Arial"/>
                <a:cs typeface="Arial"/>
                <a:sym typeface="Arial"/>
              </a:rPr>
              <a:t> </a:t>
            </a:r>
            <a:r>
              <a:rPr lang="en-GB" sz="1800" b="1">
                <a:solidFill>
                  <a:schemeClr val="lt1"/>
                </a:solidFill>
                <a:highlight>
                  <a:srgbClr val="C01E24"/>
                </a:highlight>
                <a:latin typeface="Calibri"/>
                <a:ea typeface="Calibri"/>
                <a:cs typeface="Calibri"/>
                <a:sym typeface="Calibri"/>
              </a:rPr>
              <a:t>6.2</a:t>
            </a:r>
            <a:r>
              <a:rPr lang="en-GB" sz="1800" b="1">
                <a:solidFill>
                  <a:schemeClr val="lt1"/>
                </a:solidFill>
                <a:highlight>
                  <a:srgbClr val="C01E24"/>
                </a:highlight>
                <a:latin typeface="Arial"/>
                <a:ea typeface="Arial"/>
                <a:cs typeface="Arial"/>
                <a:sym typeface="Arial"/>
              </a:rPr>
              <a:t> </a:t>
            </a:r>
            <a:r>
              <a:rPr lang="en-GB"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2"/>
        <p:cNvGrpSpPr/>
        <p:nvPr/>
      </p:nvGrpSpPr>
      <p:grpSpPr>
        <a:xfrm>
          <a:off x="0" y="0"/>
          <a:ext cx="0" cy="0"/>
          <a:chOff x="0" y="0"/>
          <a:chExt cx="0" cy="0"/>
        </a:xfrm>
      </p:grpSpPr>
      <p:pic>
        <p:nvPicPr>
          <p:cNvPr id="63" name="Google Shape;63;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7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GB" sz="3400" b="1" i="0" u="none" strike="noStrike" cap="none">
                <a:solidFill>
                  <a:srgbClr val="C00000"/>
                </a:solidFill>
                <a:latin typeface="Calibri"/>
                <a:ea typeface="Calibri"/>
                <a:cs typeface="Calibri"/>
                <a:sym typeface="Calibri"/>
              </a:rPr>
              <a:t>Module 6 - Session de formation expérientielle </a:t>
            </a:r>
            <a:r>
              <a:rPr lang="en-GB" sz="2400" b="1" i="0" u="none" strike="noStrike" cap="none">
                <a:solidFill>
                  <a:srgbClr val="C00000"/>
                </a:solidFill>
                <a:latin typeface="Calibri"/>
                <a:ea typeface="Calibri"/>
                <a:cs typeface="Calibri"/>
                <a:sym typeface="Calibri"/>
              </a:rPr>
              <a:t>(6.2)</a:t>
            </a:r>
            <a:r>
              <a:rPr lang="en-GB" sz="2400" b="1" i="0" u="none" strike="noStrike" cap="none">
                <a:solidFill>
                  <a:schemeClr val="dk1"/>
                </a:solidFill>
                <a:latin typeface="Calibri"/>
                <a:ea typeface="Calibri"/>
                <a:cs typeface="Calibri"/>
                <a:sym typeface="Calibri"/>
              </a:rPr>
              <a:t/>
            </a:r>
            <a:br>
              <a:rPr lang="en-GB" sz="2400" b="1" i="0" u="none" strike="noStrike" cap="none">
                <a:solidFill>
                  <a:schemeClr val="dk1"/>
                </a:solidFill>
                <a:latin typeface="Calibri"/>
                <a:ea typeface="Calibri"/>
                <a:cs typeface="Calibri"/>
                <a:sym typeface="Calibri"/>
              </a:rPr>
            </a:br>
            <a:r>
              <a:rPr lang="en-GB" sz="4000" b="1" i="0" u="none" strike="noStrike" cap="none">
                <a:solidFill>
                  <a:schemeClr val="dk1"/>
                </a:solidFill>
                <a:latin typeface="Calibri"/>
                <a:ea typeface="Calibri"/>
                <a:cs typeface="Calibri"/>
                <a:sym typeface="Calibri"/>
              </a:rPr>
              <a:t>Nutrition et applications de santé pertinentes</a:t>
            </a:r>
            <a:endParaRPr sz="3400" b="1" i="0" u="none" strike="noStrike" cap="none">
              <a:solidFill>
                <a:schemeClr val="dk1"/>
              </a:solidFill>
              <a:latin typeface="Calibri"/>
              <a:ea typeface="Calibri"/>
              <a:cs typeface="Calibri"/>
              <a:sym typeface="Calibri"/>
            </a:endParaRPr>
          </a:p>
        </p:txBody>
      </p:sp>
      <p:sp>
        <p:nvSpPr>
          <p:cNvPr id="69" name="Google Shape;69;p1"/>
          <p:cNvSpPr txBox="1"/>
          <p:nvPr/>
        </p:nvSpPr>
        <p:spPr>
          <a:xfrm>
            <a:off x="3435699" y="4978399"/>
            <a:ext cx="6097554" cy="58477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C0000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70" name="Google Shape;70;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1" name="Google Shape;71;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2" name="Google Shape;72;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3" name="Google Shape;73;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4" name="Google Shape;74;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5" name="Google Shape;75;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6" name="Google Shape;76;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ABC7F1"/>
                </a:solidFill>
                <a:latin typeface="Calibri"/>
                <a:ea typeface="Calibri"/>
                <a:cs typeface="Calibri"/>
                <a:sym typeface="Calibri"/>
              </a:rPr>
              <a:t>https://apps4health.eu/</a:t>
            </a:r>
            <a:endParaRPr/>
          </a:p>
        </p:txBody>
      </p:sp>
      <p:pic>
        <p:nvPicPr>
          <p:cNvPr id="77" name="Google Shape;77;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8" name="Google Shape;78;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9" name="Google Shape;79;p1"/>
          <p:cNvSpPr/>
          <p:nvPr/>
        </p:nvSpPr>
        <p:spPr>
          <a:xfrm>
            <a:off x="510" y="4903744"/>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pic>
        <p:nvPicPr>
          <p:cNvPr id="80" name="Google Shape;80;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1" name="Google Shape;81;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2" name="Google Shape;82;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3" name="Google Shape;83;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4" name="Google Shape;84;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5" name="Google Shape;85;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6" name="Google Shape;86;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7" name="Google Shape;87;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8" name="Google Shape;88;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0"/>
          <p:cNvPicPr preferRelativeResize="0"/>
          <p:nvPr/>
        </p:nvPicPr>
        <p:blipFill rotWithShape="1">
          <a:blip r:embed="rId3">
            <a:alphaModFix/>
          </a:blip>
          <a:srcRect/>
          <a:stretch/>
        </p:blipFill>
        <p:spPr>
          <a:xfrm>
            <a:off x="4459959" y="2810113"/>
            <a:ext cx="2647684" cy="3876916"/>
          </a:xfrm>
          <a:prstGeom prst="rect">
            <a:avLst/>
          </a:prstGeom>
          <a:noFill/>
          <a:ln>
            <a:noFill/>
          </a:ln>
        </p:spPr>
      </p:pic>
      <p:pic>
        <p:nvPicPr>
          <p:cNvPr id="232" name="Google Shape;232;p10"/>
          <p:cNvPicPr preferRelativeResize="0"/>
          <p:nvPr/>
        </p:nvPicPr>
        <p:blipFill rotWithShape="1">
          <a:blip r:embed="rId4">
            <a:alphaModFix/>
          </a:blip>
          <a:srcRect/>
          <a:stretch/>
        </p:blipFill>
        <p:spPr>
          <a:xfrm>
            <a:off x="7467187" y="832299"/>
            <a:ext cx="1942640" cy="2805134"/>
          </a:xfrm>
          <a:prstGeom prst="rect">
            <a:avLst/>
          </a:prstGeom>
          <a:noFill/>
          <a:ln>
            <a:noFill/>
          </a:ln>
        </p:spPr>
      </p:pic>
      <p:pic>
        <p:nvPicPr>
          <p:cNvPr id="233" name="Google Shape;233;p10"/>
          <p:cNvPicPr preferRelativeResize="0"/>
          <p:nvPr/>
        </p:nvPicPr>
        <p:blipFill rotWithShape="1">
          <a:blip r:embed="rId5">
            <a:alphaModFix/>
          </a:blip>
          <a:srcRect/>
          <a:stretch/>
        </p:blipFill>
        <p:spPr>
          <a:xfrm>
            <a:off x="9722975" y="1434104"/>
            <a:ext cx="1849651" cy="2541222"/>
          </a:xfrm>
          <a:prstGeom prst="rect">
            <a:avLst/>
          </a:prstGeom>
          <a:noFill/>
          <a:ln>
            <a:noFill/>
          </a:ln>
        </p:spPr>
      </p:pic>
      <p:pic>
        <p:nvPicPr>
          <p:cNvPr id="234" name="Google Shape;234;p10"/>
          <p:cNvPicPr preferRelativeResize="0"/>
          <p:nvPr/>
        </p:nvPicPr>
        <p:blipFill rotWithShape="1">
          <a:blip r:embed="rId6">
            <a:alphaModFix/>
          </a:blip>
          <a:srcRect/>
          <a:stretch/>
        </p:blipFill>
        <p:spPr>
          <a:xfrm>
            <a:off x="9782548" y="4164767"/>
            <a:ext cx="1790077" cy="2232739"/>
          </a:xfrm>
          <a:prstGeom prst="rect">
            <a:avLst/>
          </a:prstGeom>
          <a:noFill/>
          <a:ln>
            <a:noFill/>
          </a:ln>
        </p:spPr>
      </p:pic>
      <p:pic>
        <p:nvPicPr>
          <p:cNvPr id="235" name="Google Shape;235;p10"/>
          <p:cNvPicPr preferRelativeResize="0"/>
          <p:nvPr/>
        </p:nvPicPr>
        <p:blipFill rotWithShape="1">
          <a:blip r:embed="rId7">
            <a:alphaModFix/>
          </a:blip>
          <a:srcRect/>
          <a:stretch/>
        </p:blipFill>
        <p:spPr>
          <a:xfrm>
            <a:off x="694588" y="631373"/>
            <a:ext cx="2786532" cy="3757543"/>
          </a:xfrm>
          <a:prstGeom prst="rect">
            <a:avLst/>
          </a:prstGeom>
          <a:noFill/>
          <a:ln>
            <a:noFill/>
          </a:ln>
        </p:spPr>
      </p:pic>
      <p:sp>
        <p:nvSpPr>
          <p:cNvPr id="236" name="Google Shape;236;p10"/>
          <p:cNvSpPr/>
          <p:nvPr/>
        </p:nvSpPr>
        <p:spPr>
          <a:xfrm>
            <a:off x="511913" y="1195831"/>
            <a:ext cx="285600" cy="203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37" name="Google Shape;237;p10"/>
          <p:cNvSpPr/>
          <p:nvPr/>
        </p:nvSpPr>
        <p:spPr>
          <a:xfrm>
            <a:off x="511913" y="1860448"/>
            <a:ext cx="285600" cy="203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38" name="Google Shape;238;p10"/>
          <p:cNvSpPr/>
          <p:nvPr/>
        </p:nvSpPr>
        <p:spPr>
          <a:xfrm>
            <a:off x="511913" y="2489938"/>
            <a:ext cx="285600" cy="203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39" name="Google Shape;239;p10"/>
          <p:cNvSpPr/>
          <p:nvPr/>
        </p:nvSpPr>
        <p:spPr>
          <a:xfrm>
            <a:off x="511913" y="3130279"/>
            <a:ext cx="285600" cy="203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40" name="Google Shape;240;p10"/>
          <p:cNvSpPr/>
          <p:nvPr/>
        </p:nvSpPr>
        <p:spPr>
          <a:xfrm>
            <a:off x="511913" y="3717915"/>
            <a:ext cx="285600" cy="203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241" name="Google Shape;241;p10"/>
          <p:cNvSpPr/>
          <p:nvPr/>
        </p:nvSpPr>
        <p:spPr>
          <a:xfrm>
            <a:off x="511925" y="4052774"/>
            <a:ext cx="3518400" cy="2805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Sélectionnez les habitudes sur lesquelles vous souhaitez vous concentrer en cliquant sur une ou plusieurs d'entre elles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le contrôle des portions</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éviter le grignotage</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une alimentation équilibrée</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l'hydratation</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5 pour l'entraînement et l'exercice.</a:t>
            </a:r>
            <a:endParaRPr sz="1700">
              <a:solidFill>
                <a:schemeClr val="lt1"/>
              </a:solidFill>
              <a:latin typeface="Calibri"/>
              <a:ea typeface="Calibri"/>
              <a:cs typeface="Calibri"/>
              <a:sym typeface="Calibri"/>
            </a:endParaRPr>
          </a:p>
        </p:txBody>
      </p:sp>
      <p:sp>
        <p:nvSpPr>
          <p:cNvPr id="242" name="Google Shape;242;p10"/>
          <p:cNvSpPr/>
          <p:nvPr/>
        </p:nvSpPr>
        <p:spPr>
          <a:xfrm rot="10800000" flipH="1">
            <a:off x="2206017" y="3868905"/>
            <a:ext cx="155400" cy="1737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0"/>
          <p:cNvSpPr/>
          <p:nvPr/>
        </p:nvSpPr>
        <p:spPr>
          <a:xfrm>
            <a:off x="7467187" y="4414009"/>
            <a:ext cx="1942500" cy="1377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Saisissez votre date de naissance, votre taille et votre sexe. </a:t>
            </a:r>
            <a:endParaRPr sz="1800">
              <a:solidFill>
                <a:schemeClr val="lt1"/>
              </a:solidFill>
              <a:latin typeface="Calibri"/>
              <a:ea typeface="Calibri"/>
              <a:cs typeface="Calibri"/>
              <a:sym typeface="Calibri"/>
            </a:endParaRPr>
          </a:p>
        </p:txBody>
      </p:sp>
      <p:cxnSp>
        <p:nvCxnSpPr>
          <p:cNvPr id="244" name="Google Shape;244;p10"/>
          <p:cNvCxnSpPr/>
          <p:nvPr/>
        </p:nvCxnSpPr>
        <p:spPr>
          <a:xfrm rot="10800000">
            <a:off x="8546013" y="3869022"/>
            <a:ext cx="0" cy="570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45" name="Google Shape;245;p10"/>
          <p:cNvCxnSpPr/>
          <p:nvPr/>
        </p:nvCxnSpPr>
        <p:spPr>
          <a:xfrm rot="10800000" flipH="1">
            <a:off x="9393039" y="3950622"/>
            <a:ext cx="255600" cy="488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46" name="Google Shape;246;p10"/>
          <p:cNvCxnSpPr/>
          <p:nvPr/>
        </p:nvCxnSpPr>
        <p:spPr>
          <a:xfrm>
            <a:off x="9194581" y="5475324"/>
            <a:ext cx="350400" cy="256500"/>
          </a:xfrm>
          <a:prstGeom prst="straightConnector1">
            <a:avLst/>
          </a:prstGeom>
          <a:noFill/>
          <a:ln w="9525" cap="flat" cmpd="sng">
            <a:solidFill>
              <a:schemeClr val="accent1"/>
            </a:solidFill>
            <a:prstDash val="solid"/>
            <a:miter lim="800000"/>
            <a:headEnd type="none" w="sm" len="sm"/>
            <a:tailEnd type="triangle" w="med" len="med"/>
          </a:ln>
        </p:spPr>
      </p:cxnSp>
      <p:sp>
        <p:nvSpPr>
          <p:cNvPr id="247" name="Google Shape;247;p10"/>
          <p:cNvSpPr/>
          <p:nvPr/>
        </p:nvSpPr>
        <p:spPr>
          <a:xfrm>
            <a:off x="4289825" y="3950686"/>
            <a:ext cx="2658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48" name="Google Shape;248;p10"/>
          <p:cNvSpPr/>
          <p:nvPr/>
        </p:nvSpPr>
        <p:spPr>
          <a:xfrm>
            <a:off x="3689900" y="473150"/>
            <a:ext cx="3568500" cy="2623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Sélectionnez les facteurs qui vous empêchent d'atteindre vos objectifs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le manque de cohérence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les mauvaises habitudes alimentaires</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manque de soutien</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un emploi du temps chargé</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5 pour le manque d'inspiration pour la préparation des repas.</a:t>
            </a:r>
            <a:endParaRPr sz="1700">
              <a:solidFill>
                <a:schemeClr val="lt1"/>
              </a:solidFill>
              <a:latin typeface="Calibri"/>
              <a:ea typeface="Calibri"/>
              <a:cs typeface="Calibri"/>
              <a:sym typeface="Calibri"/>
            </a:endParaRPr>
          </a:p>
        </p:txBody>
      </p:sp>
      <p:sp>
        <p:nvSpPr>
          <p:cNvPr id="249" name="Google Shape;249;p10"/>
          <p:cNvSpPr/>
          <p:nvPr/>
        </p:nvSpPr>
        <p:spPr>
          <a:xfrm>
            <a:off x="5321752" y="3096561"/>
            <a:ext cx="109500" cy="1617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0"/>
          <p:cNvSpPr/>
          <p:nvPr/>
        </p:nvSpPr>
        <p:spPr>
          <a:xfrm>
            <a:off x="4289824" y="4439022"/>
            <a:ext cx="2658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51" name="Google Shape;251;p10"/>
          <p:cNvSpPr/>
          <p:nvPr/>
        </p:nvSpPr>
        <p:spPr>
          <a:xfrm>
            <a:off x="4292082" y="4979968"/>
            <a:ext cx="2658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52" name="Google Shape;252;p10"/>
          <p:cNvSpPr/>
          <p:nvPr/>
        </p:nvSpPr>
        <p:spPr>
          <a:xfrm>
            <a:off x="4292082" y="5468304"/>
            <a:ext cx="2658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53" name="Google Shape;253;p10"/>
          <p:cNvSpPr/>
          <p:nvPr/>
        </p:nvSpPr>
        <p:spPr>
          <a:xfrm>
            <a:off x="4286715" y="5999380"/>
            <a:ext cx="2658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254" name="Google Shape;254;p10"/>
          <p:cNvSpPr/>
          <p:nvPr/>
        </p:nvSpPr>
        <p:spPr>
          <a:xfrm rot="3660105">
            <a:off x="9848662" y="3456452"/>
            <a:ext cx="237013" cy="12488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0"/>
          <p:cNvSpPr/>
          <p:nvPr/>
        </p:nvSpPr>
        <p:spPr>
          <a:xfrm rot="3660105">
            <a:off x="9865967" y="5146194"/>
            <a:ext cx="237013" cy="12488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7" name="Google Shape;257;p1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258" name="Google Shape;258;p1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1"/>
          <p:cNvPicPr preferRelativeResize="0"/>
          <p:nvPr/>
        </p:nvPicPr>
        <p:blipFill rotWithShape="1">
          <a:blip r:embed="rId3">
            <a:alphaModFix/>
          </a:blip>
          <a:srcRect/>
          <a:stretch/>
        </p:blipFill>
        <p:spPr>
          <a:xfrm>
            <a:off x="4355252" y="641600"/>
            <a:ext cx="2083392" cy="2690051"/>
          </a:xfrm>
          <a:prstGeom prst="rect">
            <a:avLst/>
          </a:prstGeom>
          <a:noFill/>
          <a:ln>
            <a:noFill/>
          </a:ln>
        </p:spPr>
      </p:pic>
      <p:pic>
        <p:nvPicPr>
          <p:cNvPr id="264" name="Google Shape;264;p11"/>
          <p:cNvPicPr preferRelativeResize="0"/>
          <p:nvPr/>
        </p:nvPicPr>
        <p:blipFill rotWithShape="1">
          <a:blip r:embed="rId4">
            <a:alphaModFix/>
          </a:blip>
          <a:srcRect/>
          <a:stretch/>
        </p:blipFill>
        <p:spPr>
          <a:xfrm>
            <a:off x="6856669" y="641600"/>
            <a:ext cx="1968214" cy="3402958"/>
          </a:xfrm>
          <a:prstGeom prst="rect">
            <a:avLst/>
          </a:prstGeom>
          <a:noFill/>
          <a:ln>
            <a:noFill/>
          </a:ln>
        </p:spPr>
      </p:pic>
      <p:pic>
        <p:nvPicPr>
          <p:cNvPr id="265" name="Google Shape;265;p11"/>
          <p:cNvPicPr preferRelativeResize="0"/>
          <p:nvPr/>
        </p:nvPicPr>
        <p:blipFill rotWithShape="1">
          <a:blip r:embed="rId5">
            <a:alphaModFix/>
          </a:blip>
          <a:srcRect/>
          <a:stretch/>
        </p:blipFill>
        <p:spPr>
          <a:xfrm>
            <a:off x="9303053" y="2453558"/>
            <a:ext cx="2672047" cy="3949292"/>
          </a:xfrm>
          <a:prstGeom prst="rect">
            <a:avLst/>
          </a:prstGeom>
          <a:noFill/>
          <a:ln>
            <a:noFill/>
          </a:ln>
        </p:spPr>
      </p:pic>
      <p:sp>
        <p:nvSpPr>
          <p:cNvPr id="266" name="Google Shape;266;p11"/>
          <p:cNvSpPr/>
          <p:nvPr/>
        </p:nvSpPr>
        <p:spPr>
          <a:xfrm>
            <a:off x="4380939" y="3578712"/>
            <a:ext cx="2083500" cy="547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Saisissez votre poids actuel.</a:t>
            </a:r>
            <a:endParaRPr sz="1700">
              <a:solidFill>
                <a:schemeClr val="lt1"/>
              </a:solidFill>
              <a:latin typeface="Calibri"/>
              <a:ea typeface="Calibri"/>
              <a:cs typeface="Calibri"/>
              <a:sym typeface="Calibri"/>
            </a:endParaRPr>
          </a:p>
        </p:txBody>
      </p:sp>
      <p:sp>
        <p:nvSpPr>
          <p:cNvPr id="267" name="Google Shape;267;p11"/>
          <p:cNvSpPr/>
          <p:nvPr/>
        </p:nvSpPr>
        <p:spPr>
          <a:xfrm rot="10800000" flipH="1">
            <a:off x="5345660" y="3400837"/>
            <a:ext cx="153900" cy="172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1"/>
          <p:cNvSpPr/>
          <p:nvPr/>
        </p:nvSpPr>
        <p:spPr>
          <a:xfrm>
            <a:off x="9103100" y="1376949"/>
            <a:ext cx="2796600" cy="762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Entrez votre objectif de poids.</a:t>
            </a:r>
            <a:endParaRPr sz="1700">
              <a:solidFill>
                <a:schemeClr val="lt1"/>
              </a:solidFill>
              <a:latin typeface="Calibri"/>
              <a:ea typeface="Calibri"/>
              <a:cs typeface="Calibri"/>
              <a:sym typeface="Calibri"/>
            </a:endParaRPr>
          </a:p>
        </p:txBody>
      </p:sp>
      <p:cxnSp>
        <p:nvCxnSpPr>
          <p:cNvPr id="269" name="Google Shape;269;p11"/>
          <p:cNvCxnSpPr/>
          <p:nvPr/>
        </p:nvCxnSpPr>
        <p:spPr>
          <a:xfrm rot="10800000">
            <a:off x="8824691" y="1602272"/>
            <a:ext cx="278400" cy="0"/>
          </a:xfrm>
          <a:prstGeom prst="straightConnector1">
            <a:avLst/>
          </a:prstGeom>
          <a:noFill/>
          <a:ln w="9525" cap="flat" cmpd="sng">
            <a:solidFill>
              <a:schemeClr val="accent1"/>
            </a:solidFill>
            <a:prstDash val="solid"/>
            <a:miter lim="800000"/>
            <a:headEnd type="none" w="sm" len="sm"/>
            <a:tailEnd type="triangle" w="med" len="med"/>
          </a:ln>
        </p:spPr>
      </p:cxnSp>
      <p:sp>
        <p:nvSpPr>
          <p:cNvPr id="270" name="Google Shape;270;p11"/>
          <p:cNvSpPr/>
          <p:nvPr/>
        </p:nvSpPr>
        <p:spPr>
          <a:xfrm>
            <a:off x="1136150" y="641600"/>
            <a:ext cx="2796600" cy="2335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Définissez votre niveau d'activité physique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la lumière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une intensité modérée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intense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une intensité élevée.</a:t>
            </a:r>
            <a:endParaRPr sz="1700">
              <a:solidFill>
                <a:schemeClr val="lt1"/>
              </a:solidFill>
              <a:latin typeface="Calibri"/>
              <a:ea typeface="Calibri"/>
              <a:cs typeface="Calibri"/>
              <a:sym typeface="Calibri"/>
            </a:endParaRPr>
          </a:p>
        </p:txBody>
      </p:sp>
      <p:pic>
        <p:nvPicPr>
          <p:cNvPr id="271" name="Google Shape;271;p11"/>
          <p:cNvPicPr preferRelativeResize="0"/>
          <p:nvPr/>
        </p:nvPicPr>
        <p:blipFill rotWithShape="1">
          <a:blip r:embed="rId6">
            <a:alphaModFix/>
          </a:blip>
          <a:srcRect/>
          <a:stretch/>
        </p:blipFill>
        <p:spPr>
          <a:xfrm>
            <a:off x="1080075" y="2862176"/>
            <a:ext cx="2908626" cy="3760150"/>
          </a:xfrm>
          <a:prstGeom prst="rect">
            <a:avLst/>
          </a:prstGeom>
          <a:noFill/>
          <a:ln>
            <a:noFill/>
          </a:ln>
        </p:spPr>
      </p:pic>
      <p:sp>
        <p:nvSpPr>
          <p:cNvPr id="272" name="Google Shape;272;p11"/>
          <p:cNvSpPr/>
          <p:nvPr/>
        </p:nvSpPr>
        <p:spPr>
          <a:xfrm>
            <a:off x="2451648" y="2977533"/>
            <a:ext cx="165600" cy="17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1"/>
          <p:cNvSpPr/>
          <p:nvPr/>
        </p:nvSpPr>
        <p:spPr>
          <a:xfrm>
            <a:off x="920726" y="4560781"/>
            <a:ext cx="261600" cy="1866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74" name="Google Shape;274;p11"/>
          <p:cNvSpPr/>
          <p:nvPr/>
        </p:nvSpPr>
        <p:spPr>
          <a:xfrm>
            <a:off x="920726" y="5745229"/>
            <a:ext cx="261600" cy="1866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75" name="Google Shape;275;p11"/>
          <p:cNvSpPr/>
          <p:nvPr/>
        </p:nvSpPr>
        <p:spPr>
          <a:xfrm>
            <a:off x="922751" y="6327501"/>
            <a:ext cx="261600" cy="1866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76" name="Google Shape;276;p11"/>
          <p:cNvSpPr/>
          <p:nvPr/>
        </p:nvSpPr>
        <p:spPr>
          <a:xfrm>
            <a:off x="920726" y="5123112"/>
            <a:ext cx="261600" cy="1866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77" name="Google Shape;277;p11"/>
          <p:cNvSpPr/>
          <p:nvPr/>
        </p:nvSpPr>
        <p:spPr>
          <a:xfrm>
            <a:off x="4466875" y="4373551"/>
            <a:ext cx="4032300" cy="2248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Précisez si vous suivez un régime alimentaire spécifique en cliquant sur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la consommation de tous les aliments du groupe</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être pescatarien (c'est-à-dire manger du poisson mais pas de viande)</a:t>
            </a:r>
            <a:endParaRPr sz="1700">
              <a:solidFill>
                <a:schemeClr val="lt1"/>
              </a:solidFill>
              <a:latin typeface="Calibri"/>
              <a:ea typeface="Calibri"/>
              <a:cs typeface="Calibri"/>
              <a:sym typeface="Calibri"/>
            </a:endParaRPr>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les végétariens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être végétalien.</a:t>
            </a:r>
            <a:endParaRPr sz="1700">
              <a:solidFill>
                <a:schemeClr val="lt1"/>
              </a:solidFill>
              <a:latin typeface="Calibri"/>
              <a:ea typeface="Calibri"/>
              <a:cs typeface="Calibri"/>
              <a:sym typeface="Calibri"/>
            </a:endParaRPr>
          </a:p>
        </p:txBody>
      </p:sp>
      <p:cxnSp>
        <p:nvCxnSpPr>
          <p:cNvPr id="278" name="Google Shape;278;p11"/>
          <p:cNvCxnSpPr/>
          <p:nvPr/>
        </p:nvCxnSpPr>
        <p:spPr>
          <a:xfrm rot="10800000" flipH="1">
            <a:off x="8498917" y="5362912"/>
            <a:ext cx="561000" cy="2100"/>
          </a:xfrm>
          <a:prstGeom prst="straightConnector1">
            <a:avLst/>
          </a:prstGeom>
          <a:noFill/>
          <a:ln w="9525" cap="flat" cmpd="sng">
            <a:solidFill>
              <a:schemeClr val="accent1"/>
            </a:solidFill>
            <a:prstDash val="solid"/>
            <a:miter lim="800000"/>
            <a:headEnd type="none" w="sm" len="sm"/>
            <a:tailEnd type="triangle" w="med" len="med"/>
          </a:ln>
        </p:spPr>
      </p:cxnSp>
      <p:sp>
        <p:nvSpPr>
          <p:cNvPr id="279" name="Google Shape;279;p11"/>
          <p:cNvSpPr/>
          <p:nvPr/>
        </p:nvSpPr>
        <p:spPr>
          <a:xfrm>
            <a:off x="9171298" y="4044558"/>
            <a:ext cx="263700" cy="187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80" name="Google Shape;280;p11"/>
          <p:cNvSpPr/>
          <p:nvPr/>
        </p:nvSpPr>
        <p:spPr>
          <a:xfrm>
            <a:off x="9171297" y="4560787"/>
            <a:ext cx="263700" cy="187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81" name="Google Shape;281;p11"/>
          <p:cNvSpPr/>
          <p:nvPr/>
        </p:nvSpPr>
        <p:spPr>
          <a:xfrm>
            <a:off x="9171297" y="5066613"/>
            <a:ext cx="263700" cy="187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82" name="Google Shape;282;p11"/>
          <p:cNvSpPr/>
          <p:nvPr/>
        </p:nvSpPr>
        <p:spPr>
          <a:xfrm>
            <a:off x="9171296" y="5572439"/>
            <a:ext cx="263700" cy="187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83" name="Google Shape;283;p11"/>
          <p:cNvSpPr/>
          <p:nvPr/>
        </p:nvSpPr>
        <p:spPr>
          <a:xfrm rot="3662695">
            <a:off x="4292758" y="1944449"/>
            <a:ext cx="234857" cy="12381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1"/>
          <p:cNvSpPr/>
          <p:nvPr/>
        </p:nvSpPr>
        <p:spPr>
          <a:xfrm rot="3662695">
            <a:off x="6799349" y="2391698"/>
            <a:ext cx="234857" cy="12381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6" name="Google Shape;286;p1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287" name="Google Shape;287;p1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a:stretch/>
        </p:blipFill>
        <p:spPr>
          <a:xfrm>
            <a:off x="1170160" y="567575"/>
            <a:ext cx="3002543" cy="4083651"/>
          </a:xfrm>
          <a:prstGeom prst="rect">
            <a:avLst/>
          </a:prstGeom>
          <a:noFill/>
          <a:ln>
            <a:noFill/>
          </a:ln>
        </p:spPr>
      </p:pic>
      <p:pic>
        <p:nvPicPr>
          <p:cNvPr id="294" name="Google Shape;294;p12"/>
          <p:cNvPicPr preferRelativeResize="0"/>
          <p:nvPr/>
        </p:nvPicPr>
        <p:blipFill rotWithShape="1">
          <a:blip r:embed="rId4">
            <a:alphaModFix/>
          </a:blip>
          <a:srcRect/>
          <a:stretch/>
        </p:blipFill>
        <p:spPr>
          <a:xfrm>
            <a:off x="8565483" y="624000"/>
            <a:ext cx="2707216" cy="3528062"/>
          </a:xfrm>
          <a:prstGeom prst="rect">
            <a:avLst/>
          </a:prstGeom>
          <a:noFill/>
          <a:ln>
            <a:noFill/>
          </a:ln>
        </p:spPr>
      </p:pic>
      <p:pic>
        <p:nvPicPr>
          <p:cNvPr id="295" name="Google Shape;295;p12"/>
          <p:cNvPicPr preferRelativeResize="0"/>
          <p:nvPr/>
        </p:nvPicPr>
        <p:blipFill rotWithShape="1">
          <a:blip r:embed="rId5">
            <a:alphaModFix/>
          </a:blip>
          <a:srcRect/>
          <a:stretch/>
        </p:blipFill>
        <p:spPr>
          <a:xfrm>
            <a:off x="4980109" y="3221873"/>
            <a:ext cx="2798036" cy="3355671"/>
          </a:xfrm>
          <a:prstGeom prst="rect">
            <a:avLst/>
          </a:prstGeom>
          <a:noFill/>
          <a:ln>
            <a:noFill/>
          </a:ln>
        </p:spPr>
      </p:pic>
      <p:sp>
        <p:nvSpPr>
          <p:cNvPr id="296" name="Google Shape;296;p12"/>
          <p:cNvSpPr/>
          <p:nvPr/>
        </p:nvSpPr>
        <p:spPr>
          <a:xfrm>
            <a:off x="1150100" y="4921351"/>
            <a:ext cx="3159300" cy="1936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L'image de l'écran d'accueil s'affiche une fois que vous avez saisi toutes les données nécessaires. La mascotte de la pomme vous invite à commencer l'enregistrement en cliquant sur le signe +. </a:t>
            </a:r>
            <a:endParaRPr sz="1700">
              <a:solidFill>
                <a:schemeClr val="lt1"/>
              </a:solidFill>
              <a:latin typeface="Calibri"/>
              <a:ea typeface="Calibri"/>
              <a:cs typeface="Calibri"/>
              <a:sym typeface="Calibri"/>
            </a:endParaRPr>
          </a:p>
        </p:txBody>
      </p:sp>
      <p:sp>
        <p:nvSpPr>
          <p:cNvPr id="297" name="Google Shape;297;p12"/>
          <p:cNvSpPr/>
          <p:nvPr/>
        </p:nvSpPr>
        <p:spPr>
          <a:xfrm>
            <a:off x="2483236" y="4741708"/>
            <a:ext cx="188100" cy="179700"/>
          </a:xfrm>
          <a:prstGeom prst="up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3245884" y="3708253"/>
            <a:ext cx="946800" cy="6417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2"/>
          <p:cNvSpPr/>
          <p:nvPr/>
        </p:nvSpPr>
        <p:spPr>
          <a:xfrm>
            <a:off x="4799525" y="419450"/>
            <a:ext cx="3159300" cy="2704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Sélectionnez le type d'enregistrement que vous souhaitez commencer à saisir :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la taille, le poids, les circonférences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activités physiques</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le goûter</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le dîner</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5 pour le déjeuner</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6 pour le petit-déjeuner.</a:t>
            </a:r>
            <a:endParaRPr sz="1700">
              <a:solidFill>
                <a:schemeClr val="lt1"/>
              </a:solidFill>
              <a:latin typeface="Calibri"/>
              <a:ea typeface="Calibri"/>
              <a:cs typeface="Calibri"/>
              <a:sym typeface="Calibri"/>
            </a:endParaRPr>
          </a:p>
        </p:txBody>
      </p:sp>
      <p:sp>
        <p:nvSpPr>
          <p:cNvPr id="300" name="Google Shape;300;p12"/>
          <p:cNvSpPr/>
          <p:nvPr/>
        </p:nvSpPr>
        <p:spPr>
          <a:xfrm>
            <a:off x="7698893" y="3967305"/>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301" name="Google Shape;301;p12"/>
          <p:cNvSpPr/>
          <p:nvPr/>
        </p:nvSpPr>
        <p:spPr>
          <a:xfrm>
            <a:off x="7698894" y="4303597"/>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302" name="Google Shape;302;p12"/>
          <p:cNvSpPr/>
          <p:nvPr/>
        </p:nvSpPr>
        <p:spPr>
          <a:xfrm>
            <a:off x="7704646" y="4620402"/>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303" name="Google Shape;303;p12"/>
          <p:cNvSpPr/>
          <p:nvPr/>
        </p:nvSpPr>
        <p:spPr>
          <a:xfrm>
            <a:off x="7704646" y="4946420"/>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304" name="Google Shape;304;p12"/>
          <p:cNvSpPr/>
          <p:nvPr/>
        </p:nvSpPr>
        <p:spPr>
          <a:xfrm>
            <a:off x="7698894" y="5270089"/>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305" name="Google Shape;305;p12"/>
          <p:cNvSpPr/>
          <p:nvPr/>
        </p:nvSpPr>
        <p:spPr>
          <a:xfrm>
            <a:off x="7698895" y="5610176"/>
            <a:ext cx="259200" cy="18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6</a:t>
            </a:r>
            <a:endParaRPr sz="1800">
              <a:solidFill>
                <a:schemeClr val="lt1"/>
              </a:solidFill>
              <a:latin typeface="Calibri"/>
              <a:ea typeface="Calibri"/>
              <a:cs typeface="Calibri"/>
              <a:sym typeface="Calibri"/>
            </a:endParaRPr>
          </a:p>
        </p:txBody>
      </p:sp>
      <p:sp>
        <p:nvSpPr>
          <p:cNvPr id="306" name="Google Shape;306;p12"/>
          <p:cNvSpPr/>
          <p:nvPr/>
        </p:nvSpPr>
        <p:spPr>
          <a:xfrm>
            <a:off x="8565483" y="4395975"/>
            <a:ext cx="2707200" cy="1827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En cas de saisie de données alimentaires, sélectionnez le pays dans lequel vous faites vos achats pour "accéder" à la bonne base de données alimentaires de l'application. </a:t>
            </a:r>
            <a:endParaRPr sz="1700">
              <a:solidFill>
                <a:schemeClr val="lt1"/>
              </a:solidFill>
              <a:latin typeface="Calibri"/>
              <a:ea typeface="Calibri"/>
              <a:cs typeface="Calibri"/>
              <a:sym typeface="Calibri"/>
            </a:endParaRPr>
          </a:p>
        </p:txBody>
      </p:sp>
      <p:sp>
        <p:nvSpPr>
          <p:cNvPr id="307" name="Google Shape;307;p12"/>
          <p:cNvSpPr/>
          <p:nvPr/>
        </p:nvSpPr>
        <p:spPr>
          <a:xfrm>
            <a:off x="6277709" y="3124110"/>
            <a:ext cx="162900" cy="173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2"/>
          <p:cNvSpPr/>
          <p:nvPr/>
        </p:nvSpPr>
        <p:spPr>
          <a:xfrm>
            <a:off x="9824995" y="4216337"/>
            <a:ext cx="188100" cy="179700"/>
          </a:xfrm>
          <a:prstGeom prst="up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2"/>
          <p:cNvSpPr/>
          <p:nvPr/>
        </p:nvSpPr>
        <p:spPr>
          <a:xfrm rot="-2830191">
            <a:off x="4125842" y="3622820"/>
            <a:ext cx="313756" cy="171097"/>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2"/>
          <p:cNvSpPr/>
          <p:nvPr/>
        </p:nvSpPr>
        <p:spPr>
          <a:xfrm rot="3662359">
            <a:off x="8686028" y="3390343"/>
            <a:ext cx="231098" cy="12179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2" name="Google Shape;312;p1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313" name="Google Shape;313;p1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txBox="1">
            <a:spLocks noGrp="1"/>
          </p:cNvSpPr>
          <p:nvPr>
            <p:ph type="title"/>
          </p:nvPr>
        </p:nvSpPr>
        <p:spPr>
          <a:xfrm>
            <a:off x="566100" y="552175"/>
            <a:ext cx="11059800" cy="72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GB" sz="2800"/>
              <a:t>Exemple 2 : </a:t>
            </a:r>
            <a:br>
              <a:rPr lang="en-GB" sz="2800"/>
            </a:br>
            <a:r>
              <a:rPr lang="en-GB" sz="2800"/>
              <a:t>Water Reminder - Remind Drink </a:t>
            </a:r>
            <a:r>
              <a:rPr lang="en-GB" sz="2400"/>
              <a:t>(</a:t>
            </a:r>
            <a:r>
              <a:rPr lang="en-GB" sz="2400" i="1"/>
              <a:t>grec : Υπενθύμιση νερού - Υπενθυμίστε)</a:t>
            </a:r>
            <a:endParaRPr sz="2400" i="1"/>
          </a:p>
        </p:txBody>
      </p:sp>
      <p:sp>
        <p:nvSpPr>
          <p:cNvPr id="319" name="Google Shape;319;p13"/>
          <p:cNvSpPr txBox="1">
            <a:spLocks noGrp="1"/>
          </p:cNvSpPr>
          <p:nvPr>
            <p:ph type="body" idx="1"/>
          </p:nvPr>
        </p:nvSpPr>
        <p:spPr>
          <a:xfrm>
            <a:off x="311850" y="1335400"/>
            <a:ext cx="11801700" cy="4905300"/>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120000"/>
              </a:lnSpc>
              <a:spcBef>
                <a:spcPts val="0"/>
              </a:spcBef>
              <a:spcAft>
                <a:spcPts val="0"/>
              </a:spcAft>
              <a:buSzPct val="100000"/>
              <a:buChar char="▪"/>
            </a:pPr>
            <a:r>
              <a:rPr lang="en-GB" sz="8800"/>
              <a:t>Une application gratuite dont la fonction principale est d'aider à suivre l'évolution de la consommation d'eau.</a:t>
            </a:r>
            <a:endParaRPr/>
          </a:p>
          <a:p>
            <a:pPr marL="228600" lvl="0" indent="-228600" algn="l" rtl="0">
              <a:lnSpc>
                <a:spcPct val="120000"/>
              </a:lnSpc>
              <a:spcBef>
                <a:spcPts val="1200"/>
              </a:spcBef>
              <a:spcAft>
                <a:spcPts val="0"/>
              </a:spcAft>
              <a:buSzPct val="100000"/>
              <a:buChar char="▪"/>
            </a:pPr>
            <a:r>
              <a:rPr lang="en-GB" sz="8800"/>
              <a:t>Caractéristiques principales :</a:t>
            </a:r>
            <a:endParaRPr/>
          </a:p>
          <a:p>
            <a:pPr marL="685800" lvl="1" indent="-228600" algn="l" rtl="0">
              <a:lnSpc>
                <a:spcPct val="120000"/>
              </a:lnSpc>
              <a:spcBef>
                <a:spcPts val="1200"/>
              </a:spcBef>
              <a:spcAft>
                <a:spcPts val="0"/>
              </a:spcAft>
              <a:buSzPct val="120000"/>
              <a:buChar char="▪"/>
            </a:pPr>
            <a:r>
              <a:rPr lang="en-GB" sz="8000"/>
              <a:t>En fonction du sexe et du poids, 🡪 indique aux utilisateurs la quantité d'eau qu'ils devraient boire par jour.</a:t>
            </a:r>
            <a:endParaRPr/>
          </a:p>
          <a:p>
            <a:pPr marL="685800" lvl="1" indent="-228600" algn="l" rtl="0">
              <a:lnSpc>
                <a:spcPct val="120000"/>
              </a:lnSpc>
              <a:spcBef>
                <a:spcPts val="1200"/>
              </a:spcBef>
              <a:spcAft>
                <a:spcPts val="0"/>
              </a:spcAft>
              <a:buSzPct val="120000"/>
              <a:buChar char="▪"/>
            </a:pPr>
            <a:r>
              <a:rPr lang="en-GB" sz="8000"/>
              <a:t>Carte variée d'environ 20 boissons différentes.</a:t>
            </a:r>
            <a:endParaRPr/>
          </a:p>
          <a:p>
            <a:pPr marL="685800" lvl="1" indent="-228600" algn="l" rtl="0">
              <a:lnSpc>
                <a:spcPct val="120000"/>
              </a:lnSpc>
              <a:spcBef>
                <a:spcPts val="1200"/>
              </a:spcBef>
              <a:spcAft>
                <a:spcPts val="0"/>
              </a:spcAft>
              <a:buSzPct val="120000"/>
              <a:buChar char="▪"/>
            </a:pPr>
            <a:r>
              <a:rPr lang="en-GB" sz="8000"/>
              <a:t>Choisissez la quantité d'eau bue à chaque fois.</a:t>
            </a:r>
            <a:endParaRPr/>
          </a:p>
          <a:p>
            <a:pPr marL="685800" lvl="1" indent="-228600" algn="l" rtl="0">
              <a:lnSpc>
                <a:spcPct val="120000"/>
              </a:lnSpc>
              <a:spcBef>
                <a:spcPts val="1200"/>
              </a:spcBef>
              <a:spcAft>
                <a:spcPts val="0"/>
              </a:spcAft>
              <a:buSzPct val="120000"/>
              <a:buChar char="▪"/>
            </a:pPr>
            <a:r>
              <a:rPr lang="en-GB" sz="8000"/>
              <a:t>Rappel intelligent : l'heure du coucher permet aux utilisateurs de ne pas recevoir de rappel de boire de l'eau.</a:t>
            </a:r>
            <a:endParaRPr/>
          </a:p>
          <a:p>
            <a:pPr marL="685800" lvl="1" indent="-228600" algn="l" rtl="0">
              <a:lnSpc>
                <a:spcPct val="120000"/>
              </a:lnSpc>
              <a:spcBef>
                <a:spcPts val="1200"/>
              </a:spcBef>
              <a:spcAft>
                <a:spcPts val="0"/>
              </a:spcAft>
              <a:buSzPct val="120000"/>
              <a:buChar char="▪"/>
            </a:pPr>
            <a:r>
              <a:rPr lang="en-GB" sz="8000"/>
              <a:t>Suivi de l'eau par semaine, mois et année dans le tableau.</a:t>
            </a:r>
            <a:endParaRPr/>
          </a:p>
          <a:p>
            <a:pPr marL="685800" lvl="1" indent="-228600" algn="l" rtl="0">
              <a:lnSpc>
                <a:spcPct val="120000"/>
              </a:lnSpc>
              <a:spcBef>
                <a:spcPts val="1200"/>
              </a:spcBef>
              <a:spcAft>
                <a:spcPts val="0"/>
              </a:spcAft>
              <a:buSzPct val="120000"/>
              <a:buChar char="▪"/>
            </a:pPr>
            <a:r>
              <a:rPr lang="en-GB" sz="8000"/>
              <a:t>Des réalisations pour encourager les utilisateurs à atteindre les objectifs quotidiens qu'ils se sont fixés.</a:t>
            </a:r>
            <a:endParaRPr/>
          </a:p>
          <a:p>
            <a:pPr marL="685800" lvl="1" indent="-228600" algn="l" rtl="0">
              <a:lnSpc>
                <a:spcPct val="120000"/>
              </a:lnSpc>
              <a:spcBef>
                <a:spcPts val="1200"/>
              </a:spcBef>
              <a:spcAft>
                <a:spcPts val="0"/>
              </a:spcAft>
              <a:buSzPct val="120000"/>
              <a:buChar char="▪"/>
            </a:pPr>
            <a:r>
              <a:rPr lang="en-GB" sz="8000"/>
              <a:t>Permet l'intégration des données dans l'application de santé.</a:t>
            </a:r>
            <a:endParaRPr/>
          </a:p>
        </p:txBody>
      </p:sp>
      <p:pic>
        <p:nvPicPr>
          <p:cNvPr id="320" name="Google Shape;320;p13"/>
          <p:cNvPicPr preferRelativeResize="0"/>
          <p:nvPr/>
        </p:nvPicPr>
        <p:blipFill rotWithShape="1">
          <a:blip r:embed="rId3">
            <a:alphaModFix/>
          </a:blip>
          <a:srcRect/>
          <a:stretch/>
        </p:blipFill>
        <p:spPr>
          <a:xfrm>
            <a:off x="10858707" y="909498"/>
            <a:ext cx="1254849" cy="1297191"/>
          </a:xfrm>
          <a:prstGeom prst="rect">
            <a:avLst/>
          </a:prstGeom>
          <a:noFill/>
          <a:ln>
            <a:noFill/>
          </a:ln>
        </p:spPr>
      </p:pic>
      <p:sp>
        <p:nvSpPr>
          <p:cNvPr id="321" name="Google Shape;321;p1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2" name="Google Shape;322;p1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323" name="Google Shape;323;p1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4"/>
          <p:cNvPicPr preferRelativeResize="0"/>
          <p:nvPr/>
        </p:nvPicPr>
        <p:blipFill rotWithShape="1">
          <a:blip r:embed="rId3">
            <a:alphaModFix/>
          </a:blip>
          <a:srcRect/>
          <a:stretch/>
        </p:blipFill>
        <p:spPr>
          <a:xfrm>
            <a:off x="1364374" y="3266132"/>
            <a:ext cx="2533364" cy="2871150"/>
          </a:xfrm>
          <a:prstGeom prst="rect">
            <a:avLst/>
          </a:prstGeom>
          <a:noFill/>
          <a:ln>
            <a:noFill/>
          </a:ln>
        </p:spPr>
      </p:pic>
      <p:pic>
        <p:nvPicPr>
          <p:cNvPr id="329" name="Google Shape;329;p14"/>
          <p:cNvPicPr preferRelativeResize="0"/>
          <p:nvPr/>
        </p:nvPicPr>
        <p:blipFill rotWithShape="1">
          <a:blip r:embed="rId4">
            <a:alphaModFix/>
          </a:blip>
          <a:srcRect/>
          <a:stretch/>
        </p:blipFill>
        <p:spPr>
          <a:xfrm>
            <a:off x="4309485" y="800775"/>
            <a:ext cx="2197049" cy="3638321"/>
          </a:xfrm>
          <a:prstGeom prst="rect">
            <a:avLst/>
          </a:prstGeom>
          <a:noFill/>
          <a:ln>
            <a:noFill/>
          </a:ln>
        </p:spPr>
      </p:pic>
      <p:pic>
        <p:nvPicPr>
          <p:cNvPr id="330" name="Google Shape;330;p14"/>
          <p:cNvPicPr preferRelativeResize="0"/>
          <p:nvPr/>
        </p:nvPicPr>
        <p:blipFill rotWithShape="1">
          <a:blip r:embed="rId5">
            <a:alphaModFix/>
          </a:blip>
          <a:srcRect/>
          <a:stretch/>
        </p:blipFill>
        <p:spPr>
          <a:xfrm>
            <a:off x="6756611" y="800775"/>
            <a:ext cx="2185370" cy="3595667"/>
          </a:xfrm>
          <a:prstGeom prst="rect">
            <a:avLst/>
          </a:prstGeom>
          <a:noFill/>
          <a:ln>
            <a:noFill/>
          </a:ln>
        </p:spPr>
      </p:pic>
      <p:pic>
        <p:nvPicPr>
          <p:cNvPr id="331" name="Google Shape;331;p14"/>
          <p:cNvPicPr preferRelativeResize="0"/>
          <p:nvPr/>
        </p:nvPicPr>
        <p:blipFill rotWithShape="1">
          <a:blip r:embed="rId6">
            <a:alphaModFix/>
          </a:blip>
          <a:srcRect/>
          <a:stretch/>
        </p:blipFill>
        <p:spPr>
          <a:xfrm>
            <a:off x="9264755" y="800775"/>
            <a:ext cx="2112820" cy="3595667"/>
          </a:xfrm>
          <a:prstGeom prst="rect">
            <a:avLst/>
          </a:prstGeom>
          <a:noFill/>
          <a:ln>
            <a:noFill/>
          </a:ln>
        </p:spPr>
      </p:pic>
      <p:sp>
        <p:nvSpPr>
          <p:cNvPr id="332" name="Google Shape;332;p14"/>
          <p:cNvSpPr/>
          <p:nvPr/>
        </p:nvSpPr>
        <p:spPr>
          <a:xfrm>
            <a:off x="1104050" y="1024067"/>
            <a:ext cx="2882700" cy="1743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L'image qui apparaît lorsque vous ouvrez l'application pour la 1</a:t>
            </a:r>
            <a:r>
              <a:rPr lang="en-GB" sz="1700" baseline="30000">
                <a:solidFill>
                  <a:schemeClr val="lt1"/>
                </a:solidFill>
                <a:latin typeface="Calibri"/>
                <a:ea typeface="Calibri"/>
                <a:cs typeface="Calibri"/>
                <a:sym typeface="Calibri"/>
              </a:rPr>
              <a:t>st</a:t>
            </a:r>
            <a:r>
              <a:rPr lang="en-GB" sz="1700">
                <a:solidFill>
                  <a:schemeClr val="lt1"/>
                </a:solidFill>
                <a:latin typeface="Calibri"/>
                <a:ea typeface="Calibri"/>
                <a:cs typeface="Calibri"/>
                <a:sym typeface="Calibri"/>
              </a:rPr>
              <a:t> fois, indiquant que cette application est votre compagnon d'hydratation personnel.</a:t>
            </a:r>
            <a:endParaRPr sz="1700">
              <a:solidFill>
                <a:schemeClr val="lt1"/>
              </a:solidFill>
              <a:latin typeface="Calibri"/>
              <a:ea typeface="Calibri"/>
              <a:cs typeface="Calibri"/>
              <a:sym typeface="Calibri"/>
            </a:endParaRPr>
          </a:p>
        </p:txBody>
      </p:sp>
      <p:sp>
        <p:nvSpPr>
          <p:cNvPr id="333" name="Google Shape;333;p14"/>
          <p:cNvSpPr/>
          <p:nvPr/>
        </p:nvSpPr>
        <p:spPr>
          <a:xfrm>
            <a:off x="2468484" y="2767676"/>
            <a:ext cx="162600" cy="1725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4"/>
          <p:cNvSpPr/>
          <p:nvPr/>
        </p:nvSpPr>
        <p:spPr>
          <a:xfrm>
            <a:off x="6293280" y="4963339"/>
            <a:ext cx="3634800" cy="1626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Entrez votre sexe, votre poids et l'heure à laquelle vous vous êtes réveillé. </a:t>
            </a:r>
            <a:br>
              <a:rPr lang="en-GB" sz="1700">
                <a:solidFill>
                  <a:schemeClr val="lt1"/>
                </a:solidFill>
                <a:latin typeface="Calibri"/>
                <a:ea typeface="Calibri"/>
                <a:cs typeface="Calibri"/>
                <a:sym typeface="Calibri"/>
              </a:rPr>
            </a:br>
            <a:r>
              <a:rPr lang="en-GB" sz="1700">
                <a:solidFill>
                  <a:schemeClr val="lt1"/>
                </a:solidFill>
                <a:latin typeface="Calibri"/>
                <a:ea typeface="Calibri"/>
                <a:cs typeface="Calibri"/>
                <a:sym typeface="Calibri"/>
              </a:rPr>
              <a:t>Cliquez sur le bouton bleu à votre droite pour passer d'une fois à l'autre.  </a:t>
            </a:r>
            <a:endParaRPr sz="1700">
              <a:solidFill>
                <a:schemeClr val="lt1"/>
              </a:solidFill>
              <a:latin typeface="Calibri"/>
              <a:ea typeface="Calibri"/>
              <a:cs typeface="Calibri"/>
              <a:sym typeface="Calibri"/>
            </a:endParaRPr>
          </a:p>
        </p:txBody>
      </p:sp>
      <p:sp>
        <p:nvSpPr>
          <p:cNvPr id="335" name="Google Shape;335;p14"/>
          <p:cNvSpPr/>
          <p:nvPr/>
        </p:nvSpPr>
        <p:spPr>
          <a:xfrm rot="3660653">
            <a:off x="2201230" y="5329940"/>
            <a:ext cx="688341" cy="19027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36" name="Google Shape;336;p14"/>
          <p:cNvCxnSpPr/>
          <p:nvPr/>
        </p:nvCxnSpPr>
        <p:spPr>
          <a:xfrm rot="10800000">
            <a:off x="8416411" y="4481446"/>
            <a:ext cx="900" cy="396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37" name="Google Shape;337;p14"/>
          <p:cNvCxnSpPr/>
          <p:nvPr/>
        </p:nvCxnSpPr>
        <p:spPr>
          <a:xfrm rot="10800000">
            <a:off x="6020870" y="4566295"/>
            <a:ext cx="272400" cy="388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38" name="Google Shape;338;p14"/>
          <p:cNvCxnSpPr/>
          <p:nvPr/>
        </p:nvCxnSpPr>
        <p:spPr>
          <a:xfrm rot="10800000" flipH="1">
            <a:off x="9888525" y="4469150"/>
            <a:ext cx="595500" cy="522300"/>
          </a:xfrm>
          <a:prstGeom prst="straightConnector1">
            <a:avLst/>
          </a:prstGeom>
          <a:noFill/>
          <a:ln w="9525" cap="flat" cmpd="sng">
            <a:solidFill>
              <a:schemeClr val="accent1"/>
            </a:solidFill>
            <a:prstDash val="solid"/>
            <a:miter lim="800000"/>
            <a:headEnd type="none" w="sm" len="sm"/>
            <a:tailEnd type="triangle" w="med" len="med"/>
          </a:ln>
        </p:spPr>
      </p:cxnSp>
      <p:sp>
        <p:nvSpPr>
          <p:cNvPr id="339" name="Google Shape;339;p14"/>
          <p:cNvSpPr/>
          <p:nvPr/>
        </p:nvSpPr>
        <p:spPr>
          <a:xfrm rot="3661940">
            <a:off x="5569929" y="3912042"/>
            <a:ext cx="230428" cy="1213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4"/>
          <p:cNvSpPr/>
          <p:nvPr/>
        </p:nvSpPr>
        <p:spPr>
          <a:xfrm rot="3661940">
            <a:off x="7960804" y="3912041"/>
            <a:ext cx="230428" cy="1213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4"/>
          <p:cNvSpPr/>
          <p:nvPr/>
        </p:nvSpPr>
        <p:spPr>
          <a:xfrm rot="3661940">
            <a:off x="10399690" y="3912042"/>
            <a:ext cx="230428" cy="1213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3" name="Google Shape;343;p1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344" name="Google Shape;344;p1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5"/>
          <p:cNvPicPr preferRelativeResize="0"/>
          <p:nvPr/>
        </p:nvPicPr>
        <p:blipFill rotWithShape="1">
          <a:blip r:embed="rId3">
            <a:alphaModFix/>
          </a:blip>
          <a:srcRect/>
          <a:stretch/>
        </p:blipFill>
        <p:spPr>
          <a:xfrm>
            <a:off x="935576" y="660674"/>
            <a:ext cx="2309392" cy="3176364"/>
          </a:xfrm>
          <a:prstGeom prst="rect">
            <a:avLst/>
          </a:prstGeom>
          <a:noFill/>
          <a:ln>
            <a:noFill/>
          </a:ln>
        </p:spPr>
      </p:pic>
      <p:pic>
        <p:nvPicPr>
          <p:cNvPr id="350" name="Google Shape;350;p15"/>
          <p:cNvPicPr preferRelativeResize="0"/>
          <p:nvPr/>
        </p:nvPicPr>
        <p:blipFill rotWithShape="1">
          <a:blip r:embed="rId4">
            <a:alphaModFix/>
          </a:blip>
          <a:srcRect/>
          <a:stretch/>
        </p:blipFill>
        <p:spPr>
          <a:xfrm>
            <a:off x="3501038" y="2869652"/>
            <a:ext cx="2274281" cy="3532073"/>
          </a:xfrm>
          <a:prstGeom prst="rect">
            <a:avLst/>
          </a:prstGeom>
          <a:noFill/>
          <a:ln>
            <a:noFill/>
          </a:ln>
        </p:spPr>
      </p:pic>
      <p:pic>
        <p:nvPicPr>
          <p:cNvPr id="351" name="Google Shape;351;p15"/>
          <p:cNvPicPr preferRelativeResize="0"/>
          <p:nvPr/>
        </p:nvPicPr>
        <p:blipFill rotWithShape="1">
          <a:blip r:embed="rId5">
            <a:alphaModFix/>
          </a:blip>
          <a:srcRect/>
          <a:stretch/>
        </p:blipFill>
        <p:spPr>
          <a:xfrm>
            <a:off x="6031387" y="660674"/>
            <a:ext cx="2637220" cy="3516972"/>
          </a:xfrm>
          <a:prstGeom prst="rect">
            <a:avLst/>
          </a:prstGeom>
          <a:noFill/>
          <a:ln>
            <a:noFill/>
          </a:ln>
        </p:spPr>
      </p:pic>
      <p:pic>
        <p:nvPicPr>
          <p:cNvPr id="352" name="Google Shape;352;p15"/>
          <p:cNvPicPr preferRelativeResize="0"/>
          <p:nvPr/>
        </p:nvPicPr>
        <p:blipFill rotWithShape="1">
          <a:blip r:embed="rId6">
            <a:alphaModFix/>
          </a:blip>
          <a:srcRect/>
          <a:stretch/>
        </p:blipFill>
        <p:spPr>
          <a:xfrm>
            <a:off x="9132569" y="2714210"/>
            <a:ext cx="2427509" cy="3593412"/>
          </a:xfrm>
          <a:prstGeom prst="rect">
            <a:avLst/>
          </a:prstGeom>
          <a:noFill/>
          <a:ln>
            <a:noFill/>
          </a:ln>
        </p:spPr>
      </p:pic>
      <p:sp>
        <p:nvSpPr>
          <p:cNvPr id="353" name="Google Shape;353;p15"/>
          <p:cNvSpPr/>
          <p:nvPr/>
        </p:nvSpPr>
        <p:spPr>
          <a:xfrm>
            <a:off x="1136690" y="4332494"/>
            <a:ext cx="1917900" cy="1164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Entrez l'heure à laquelle vous vous couchez le soir.  </a:t>
            </a:r>
            <a:endParaRPr sz="1700">
              <a:solidFill>
                <a:schemeClr val="lt1"/>
              </a:solidFill>
              <a:latin typeface="Calibri"/>
              <a:ea typeface="Calibri"/>
              <a:cs typeface="Calibri"/>
              <a:sym typeface="Calibri"/>
            </a:endParaRPr>
          </a:p>
        </p:txBody>
      </p:sp>
      <p:sp>
        <p:nvSpPr>
          <p:cNvPr id="354" name="Google Shape;354;p15"/>
          <p:cNvSpPr/>
          <p:nvPr/>
        </p:nvSpPr>
        <p:spPr>
          <a:xfrm rot="10800000" flipH="1">
            <a:off x="1969977" y="4100597"/>
            <a:ext cx="137100" cy="2319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5"/>
          <p:cNvSpPr/>
          <p:nvPr/>
        </p:nvSpPr>
        <p:spPr>
          <a:xfrm>
            <a:off x="3501040" y="875763"/>
            <a:ext cx="2385300" cy="135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Votre plan d'hydratation personnel indique votre consommation d'eau journalière adéquate.</a:t>
            </a:r>
            <a:endParaRPr sz="1700">
              <a:solidFill>
                <a:schemeClr val="lt1"/>
              </a:solidFill>
              <a:latin typeface="Calibri"/>
              <a:ea typeface="Calibri"/>
              <a:cs typeface="Calibri"/>
              <a:sym typeface="Calibri"/>
            </a:endParaRPr>
          </a:p>
        </p:txBody>
      </p:sp>
      <p:sp>
        <p:nvSpPr>
          <p:cNvPr id="356" name="Google Shape;356;p15"/>
          <p:cNvSpPr/>
          <p:nvPr/>
        </p:nvSpPr>
        <p:spPr>
          <a:xfrm>
            <a:off x="6221800" y="4510926"/>
            <a:ext cx="2464200" cy="2001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Il explique combien de verres d'eau sont nécessaires et la quantité requise pour atteindre l'apport hydrique journalier adéquat.</a:t>
            </a:r>
            <a:endParaRPr sz="1700">
              <a:solidFill>
                <a:schemeClr val="lt1"/>
              </a:solidFill>
              <a:latin typeface="Calibri"/>
              <a:ea typeface="Calibri"/>
              <a:cs typeface="Calibri"/>
              <a:sym typeface="Calibri"/>
            </a:endParaRPr>
          </a:p>
        </p:txBody>
      </p:sp>
      <p:sp>
        <p:nvSpPr>
          <p:cNvPr id="357" name="Google Shape;357;p15"/>
          <p:cNvSpPr/>
          <p:nvPr/>
        </p:nvSpPr>
        <p:spPr>
          <a:xfrm>
            <a:off x="4557447" y="2227521"/>
            <a:ext cx="161400" cy="223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5"/>
          <p:cNvSpPr/>
          <p:nvPr/>
        </p:nvSpPr>
        <p:spPr>
          <a:xfrm rot="10800000" flipH="1">
            <a:off x="7349997" y="4279015"/>
            <a:ext cx="137100" cy="2319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5"/>
          <p:cNvSpPr/>
          <p:nvPr/>
        </p:nvSpPr>
        <p:spPr>
          <a:xfrm>
            <a:off x="9285800" y="933274"/>
            <a:ext cx="2385300" cy="1637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L'application fournit un "rapport d'hydratation" qui permet de contrôler efficacement la consommation d'eau. </a:t>
            </a:r>
            <a:endParaRPr sz="1700">
              <a:solidFill>
                <a:schemeClr val="lt1"/>
              </a:solidFill>
              <a:latin typeface="Calibri"/>
              <a:ea typeface="Calibri"/>
              <a:cs typeface="Calibri"/>
              <a:sym typeface="Calibri"/>
            </a:endParaRPr>
          </a:p>
        </p:txBody>
      </p:sp>
      <p:sp>
        <p:nvSpPr>
          <p:cNvPr id="360" name="Google Shape;360;p15"/>
          <p:cNvSpPr/>
          <p:nvPr/>
        </p:nvSpPr>
        <p:spPr>
          <a:xfrm>
            <a:off x="10313957" y="2577870"/>
            <a:ext cx="161400" cy="223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5"/>
          <p:cNvSpPr/>
          <p:nvPr/>
        </p:nvSpPr>
        <p:spPr>
          <a:xfrm rot="3662359">
            <a:off x="2255073" y="3392800"/>
            <a:ext cx="231098" cy="12179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5"/>
          <p:cNvSpPr/>
          <p:nvPr/>
        </p:nvSpPr>
        <p:spPr>
          <a:xfrm rot="3661006">
            <a:off x="3707441" y="5921382"/>
            <a:ext cx="254617" cy="13425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5"/>
          <p:cNvSpPr/>
          <p:nvPr/>
        </p:nvSpPr>
        <p:spPr>
          <a:xfrm rot="3662359">
            <a:off x="6957364" y="3498746"/>
            <a:ext cx="231098" cy="12179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5"/>
          <p:cNvSpPr/>
          <p:nvPr/>
        </p:nvSpPr>
        <p:spPr>
          <a:xfrm rot="3661054">
            <a:off x="10173660" y="5725075"/>
            <a:ext cx="254467" cy="13415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6" name="Google Shape;366;p1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367" name="Google Shape;367;p1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16"/>
          <p:cNvPicPr preferRelativeResize="0"/>
          <p:nvPr/>
        </p:nvPicPr>
        <p:blipFill rotWithShape="1">
          <a:blip r:embed="rId3">
            <a:alphaModFix/>
          </a:blip>
          <a:srcRect/>
          <a:stretch/>
        </p:blipFill>
        <p:spPr>
          <a:xfrm>
            <a:off x="1020978" y="2199114"/>
            <a:ext cx="2557546" cy="4005251"/>
          </a:xfrm>
          <a:prstGeom prst="rect">
            <a:avLst/>
          </a:prstGeom>
          <a:noFill/>
          <a:ln>
            <a:noFill/>
          </a:ln>
        </p:spPr>
      </p:pic>
      <p:pic>
        <p:nvPicPr>
          <p:cNvPr id="373" name="Google Shape;373;p16"/>
          <p:cNvPicPr preferRelativeResize="0"/>
          <p:nvPr/>
        </p:nvPicPr>
        <p:blipFill rotWithShape="1">
          <a:blip r:embed="rId4">
            <a:alphaModFix/>
          </a:blip>
          <a:srcRect/>
          <a:stretch/>
        </p:blipFill>
        <p:spPr>
          <a:xfrm>
            <a:off x="8107557" y="1191152"/>
            <a:ext cx="2999799" cy="4215721"/>
          </a:xfrm>
          <a:prstGeom prst="rect">
            <a:avLst/>
          </a:prstGeom>
          <a:noFill/>
          <a:ln>
            <a:noFill/>
          </a:ln>
        </p:spPr>
      </p:pic>
      <p:sp>
        <p:nvSpPr>
          <p:cNvPr id="374" name="Google Shape;374;p16"/>
          <p:cNvSpPr/>
          <p:nvPr/>
        </p:nvSpPr>
        <p:spPr>
          <a:xfrm>
            <a:off x="991500" y="630950"/>
            <a:ext cx="2711700" cy="1338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L'image de l'écran d'accueil s'affiche une fois que vous avez saisi toutes les données nécessaires. </a:t>
            </a:r>
            <a:endParaRPr sz="1700">
              <a:solidFill>
                <a:schemeClr val="lt1"/>
              </a:solidFill>
              <a:latin typeface="Calibri"/>
              <a:ea typeface="Calibri"/>
              <a:cs typeface="Calibri"/>
              <a:sym typeface="Calibri"/>
            </a:endParaRPr>
          </a:p>
        </p:txBody>
      </p:sp>
      <p:sp>
        <p:nvSpPr>
          <p:cNvPr id="375" name="Google Shape;375;p16"/>
          <p:cNvSpPr/>
          <p:nvPr/>
        </p:nvSpPr>
        <p:spPr>
          <a:xfrm>
            <a:off x="2134396" y="1969203"/>
            <a:ext cx="150600" cy="184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16"/>
          <p:cNvSpPr/>
          <p:nvPr/>
        </p:nvSpPr>
        <p:spPr>
          <a:xfrm>
            <a:off x="1929842" y="5841650"/>
            <a:ext cx="710400" cy="4911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6"/>
          <p:cNvSpPr/>
          <p:nvPr/>
        </p:nvSpPr>
        <p:spPr>
          <a:xfrm>
            <a:off x="2891458" y="6093702"/>
            <a:ext cx="5417100" cy="615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Cliquez sur le signe "horloge" pour accéder à l'historique de votre consommation d'eau.</a:t>
            </a:r>
            <a:endParaRPr sz="1700">
              <a:solidFill>
                <a:schemeClr val="lt1"/>
              </a:solidFill>
              <a:latin typeface="Calibri"/>
              <a:ea typeface="Calibri"/>
              <a:cs typeface="Calibri"/>
              <a:sym typeface="Calibri"/>
            </a:endParaRPr>
          </a:p>
        </p:txBody>
      </p:sp>
      <p:cxnSp>
        <p:nvCxnSpPr>
          <p:cNvPr id="378" name="Google Shape;378;p16"/>
          <p:cNvCxnSpPr/>
          <p:nvPr/>
        </p:nvCxnSpPr>
        <p:spPr>
          <a:xfrm rot="10800000">
            <a:off x="2209568" y="6402240"/>
            <a:ext cx="681900" cy="153300"/>
          </a:xfrm>
          <a:prstGeom prst="bentConnector3">
            <a:avLst>
              <a:gd name="adj1" fmla="val 100160"/>
            </a:avLst>
          </a:prstGeom>
          <a:noFill/>
          <a:ln w="9525" cap="flat" cmpd="sng">
            <a:solidFill>
              <a:schemeClr val="accent1"/>
            </a:solidFill>
            <a:prstDash val="solid"/>
            <a:miter lim="800000"/>
            <a:headEnd type="none" w="sm" len="sm"/>
            <a:tailEnd type="triangle" w="med" len="med"/>
          </a:ln>
        </p:spPr>
      </p:cxnSp>
      <p:cxnSp>
        <p:nvCxnSpPr>
          <p:cNvPr id="379" name="Google Shape;379;p16"/>
          <p:cNvCxnSpPr>
            <a:stCxn id="377" idx="3"/>
            <a:endCxn id="373" idx="2"/>
          </p:cNvCxnSpPr>
          <p:nvPr/>
        </p:nvCxnSpPr>
        <p:spPr>
          <a:xfrm rot="10800000" flipH="1">
            <a:off x="8308558" y="5407002"/>
            <a:ext cx="1299000" cy="994500"/>
          </a:xfrm>
          <a:prstGeom prst="bentConnector2">
            <a:avLst/>
          </a:prstGeom>
          <a:noFill/>
          <a:ln w="9525" cap="flat" cmpd="sng">
            <a:solidFill>
              <a:schemeClr val="accent1"/>
            </a:solidFill>
            <a:prstDash val="solid"/>
            <a:miter lim="800000"/>
            <a:headEnd type="none" w="sm" len="sm"/>
            <a:tailEnd type="triangle" w="med" len="med"/>
          </a:ln>
        </p:spPr>
      </p:cxnSp>
      <p:sp>
        <p:nvSpPr>
          <p:cNvPr id="380" name="Google Shape;380;p16"/>
          <p:cNvSpPr/>
          <p:nvPr/>
        </p:nvSpPr>
        <p:spPr>
          <a:xfrm>
            <a:off x="3983975" y="1946600"/>
            <a:ext cx="3887100" cy="2898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Votre page sur l'histoire de l'eau. Cliquez sur chaque option pour consulter les statistiques et les diagrammes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la consommation moyenne hebdomadaire (ml/jour)</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la consommation moyenne mensuelle (ml/jour)</a:t>
            </a:r>
            <a:endParaRPr sz="1700">
              <a:solidFill>
                <a:schemeClr val="lt1"/>
              </a:solidFill>
              <a:latin typeface="Calibri"/>
              <a:ea typeface="Calibri"/>
              <a:cs typeface="Calibri"/>
              <a:sym typeface="Calibri"/>
            </a:endParaRPr>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le % moyen d'achèvement</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la fréquence des moments de consommation</a:t>
            </a:r>
            <a:endParaRPr sz="1700"/>
          </a:p>
        </p:txBody>
      </p:sp>
      <p:sp>
        <p:nvSpPr>
          <p:cNvPr id="381" name="Google Shape;381;p16"/>
          <p:cNvSpPr/>
          <p:nvPr/>
        </p:nvSpPr>
        <p:spPr>
          <a:xfrm>
            <a:off x="11123092" y="2395553"/>
            <a:ext cx="2661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382" name="Google Shape;382;p16"/>
          <p:cNvSpPr/>
          <p:nvPr/>
        </p:nvSpPr>
        <p:spPr>
          <a:xfrm>
            <a:off x="11121280" y="2955891"/>
            <a:ext cx="2661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383" name="Google Shape;383;p16"/>
          <p:cNvSpPr/>
          <p:nvPr/>
        </p:nvSpPr>
        <p:spPr>
          <a:xfrm>
            <a:off x="11142906" y="3516230"/>
            <a:ext cx="2661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384" name="Google Shape;384;p16"/>
          <p:cNvSpPr/>
          <p:nvPr/>
        </p:nvSpPr>
        <p:spPr>
          <a:xfrm>
            <a:off x="11121280" y="4107035"/>
            <a:ext cx="266100" cy="1893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385" name="Google Shape;385;p16"/>
          <p:cNvSpPr/>
          <p:nvPr/>
        </p:nvSpPr>
        <p:spPr>
          <a:xfrm rot="-5400000">
            <a:off x="7915454" y="3111412"/>
            <a:ext cx="201600" cy="263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6"/>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7" name="Google Shape;387;p16"/>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388" name="Google Shape;388;p16"/>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7" descr="Ambition abstract concept"/>
          <p:cNvPicPr preferRelativeResize="0"/>
          <p:nvPr/>
        </p:nvPicPr>
        <p:blipFill rotWithShape="1">
          <a:blip r:embed="rId3">
            <a:alphaModFix/>
          </a:blip>
          <a:srcRect/>
          <a:stretch/>
        </p:blipFill>
        <p:spPr>
          <a:xfrm>
            <a:off x="7184996" y="1414454"/>
            <a:ext cx="5517062" cy="5343950"/>
          </a:xfrm>
          <a:prstGeom prst="rect">
            <a:avLst/>
          </a:prstGeom>
          <a:noFill/>
          <a:ln>
            <a:noFill/>
          </a:ln>
        </p:spPr>
      </p:pic>
      <p:sp>
        <p:nvSpPr>
          <p:cNvPr id="395" name="Google Shape;395;p17"/>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396" name="Google Shape;396;p17"/>
          <p:cNvSpPr txBox="1">
            <a:spLocks noGrp="1"/>
          </p:cNvSpPr>
          <p:nvPr>
            <p:ph type="title"/>
          </p:nvPr>
        </p:nvSpPr>
        <p:spPr>
          <a:xfrm>
            <a:off x="617625" y="521274"/>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GB" sz="2700">
                <a:solidFill>
                  <a:srgbClr val="C01E24"/>
                </a:solidFill>
              </a:rPr>
              <a:t>6.2.2</a:t>
            </a:r>
            <a:r>
              <a:rPr lang="en-GB">
                <a:solidFill>
                  <a:srgbClr val="C01E24"/>
                </a:solidFill>
              </a:rPr>
              <a:t/>
            </a:r>
            <a:br>
              <a:rPr lang="en-GB">
                <a:solidFill>
                  <a:srgbClr val="C01E24"/>
                </a:solidFill>
              </a:rPr>
            </a:br>
            <a:r>
              <a:rPr lang="en-GB">
                <a:solidFill>
                  <a:srgbClr val="C01E24"/>
                </a:solidFill>
              </a:rPr>
              <a:t>Intégrations dans la vie réelle - Mise en œuvre des objectifs SMART</a:t>
            </a:r>
            <a:endParaRPr>
              <a:solidFill>
                <a:srgbClr val="C01E24"/>
              </a:solidFill>
            </a:endParaRPr>
          </a:p>
        </p:txBody>
      </p:sp>
      <p:sp>
        <p:nvSpPr>
          <p:cNvPr id="397" name="Google Shape;397;p17"/>
          <p:cNvSpPr txBox="1">
            <a:spLocks noGrp="1"/>
          </p:cNvSpPr>
          <p:nvPr>
            <p:ph type="body" idx="1"/>
          </p:nvPr>
        </p:nvSpPr>
        <p:spPr>
          <a:xfrm>
            <a:off x="617625" y="15825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solidFill>
                  <a:srgbClr val="203864"/>
                </a:solidFill>
              </a:rPr>
              <a:t>Objectifs</a:t>
            </a:r>
            <a:endParaRPr/>
          </a:p>
        </p:txBody>
      </p:sp>
      <p:sp>
        <p:nvSpPr>
          <p:cNvPr id="398" name="Google Shape;398;p17"/>
          <p:cNvSpPr txBox="1">
            <a:spLocks noGrp="1"/>
          </p:cNvSpPr>
          <p:nvPr>
            <p:ph type="body" idx="2"/>
          </p:nvPr>
        </p:nvSpPr>
        <p:spPr>
          <a:xfrm>
            <a:off x="617625" y="2101377"/>
            <a:ext cx="6909600" cy="4098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Fournir des scénarios concrets sur la façon dont les applications nutritionnelles peuvent permettre de suivre des habitudes alimentaires plus saines et contribuer à la santé des individus en général.</a:t>
            </a:r>
            <a:endParaRPr/>
          </a:p>
          <a:p>
            <a:pPr marL="228600" lvl="0" indent="-228600" algn="l" rtl="0">
              <a:lnSpc>
                <a:spcPct val="100000"/>
              </a:lnSpc>
              <a:spcBef>
                <a:spcPts val="1200"/>
              </a:spcBef>
              <a:spcAft>
                <a:spcPts val="0"/>
              </a:spcAft>
              <a:buSzPts val="2200"/>
              <a:buChar char="▪"/>
            </a:pPr>
            <a:r>
              <a:rPr lang="en-GB"/>
              <a:t>Présenter différents scénarios de la vie réelle dans lesquels les applications nutritionnelles pourraient être bénéfiques.</a:t>
            </a:r>
            <a:endParaRPr/>
          </a:p>
          <a:p>
            <a:pPr marL="228600" lvl="0" indent="-228600" algn="l" rtl="0">
              <a:lnSpc>
                <a:spcPct val="100000"/>
              </a:lnSpc>
              <a:spcBef>
                <a:spcPts val="1200"/>
              </a:spcBef>
              <a:spcAft>
                <a:spcPts val="0"/>
              </a:spcAft>
              <a:buSzPts val="2200"/>
              <a:buChar char="▪"/>
            </a:pPr>
            <a:r>
              <a:rPr lang="en-GB"/>
              <a:t>Les apprenants définissent leurs propres objectifs SMART en matière de nutrition et les intègrent dans des applications de nutrition. </a:t>
            </a:r>
            <a:endParaRPr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1</a:t>
            </a:r>
            <a:endParaRPr/>
          </a:p>
        </p:txBody>
      </p:sp>
      <p:sp>
        <p:nvSpPr>
          <p:cNvPr id="404" name="Google Shape;404;p18"/>
          <p:cNvSpPr txBox="1">
            <a:spLocks noGrp="1"/>
          </p:cNvSpPr>
          <p:nvPr>
            <p:ph type="body" idx="1"/>
          </p:nvPr>
        </p:nvSpPr>
        <p:spPr>
          <a:xfrm>
            <a:off x="316215" y="363492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M. : 40 ans, travaille à temps plein, mère de deux enfants.</a:t>
            </a:r>
            <a:endParaRPr/>
          </a:p>
          <a:p>
            <a:pPr marL="228600" lvl="0" indent="-228600" algn="l" rtl="0">
              <a:lnSpc>
                <a:spcPct val="100000"/>
              </a:lnSpc>
              <a:spcBef>
                <a:spcPts val="1200"/>
              </a:spcBef>
              <a:spcAft>
                <a:spcPts val="0"/>
              </a:spcAft>
              <a:buSzPts val="2200"/>
              <a:buChar char="▪"/>
            </a:pPr>
            <a:r>
              <a:rPr lang="en-GB"/>
              <a:t> M. est en panne d'inspiration pour préparer un repas agréable et sain pour elle et ses enfants. Elle en a assez de cuisiner les mêmes plats chaque semaine et souhaite trouver de nouvelles recettes faciles à réaliser et attrayantes pour ses enfants. </a:t>
            </a:r>
            <a:endParaRPr/>
          </a:p>
          <a:p>
            <a:pPr marL="228600" lvl="0" indent="-228600" algn="l" rtl="0">
              <a:lnSpc>
                <a:spcPct val="100000"/>
              </a:lnSpc>
              <a:spcBef>
                <a:spcPts val="1200"/>
              </a:spcBef>
              <a:spcAft>
                <a:spcPts val="0"/>
              </a:spcAft>
              <a:buSzPts val="2200"/>
              <a:buChar char="▪"/>
            </a:pPr>
            <a:r>
              <a:rPr lang="en-GB"/>
              <a:t>M. décide de télécharger une application de nutrition contenant des recettes saines et délicieuses qui lui donnent des idées. </a:t>
            </a:r>
            <a:endParaRPr/>
          </a:p>
        </p:txBody>
      </p:sp>
      <p:sp>
        <p:nvSpPr>
          <p:cNvPr id="405" name="Google Shape;405;p18"/>
          <p:cNvSpPr txBox="1">
            <a:spLocks noGrp="1"/>
          </p:cNvSpPr>
          <p:nvPr>
            <p:ph type="body" idx="4294967295"/>
          </p:nvPr>
        </p:nvSpPr>
        <p:spPr>
          <a:xfrm>
            <a:off x="424696" y="3036124"/>
            <a:ext cx="5663150" cy="503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a:t>En quête d'inspiration</a:t>
            </a:r>
            <a:endParaRPr sz="2400" b="1"/>
          </a:p>
        </p:txBody>
      </p:sp>
      <p:pic>
        <p:nvPicPr>
          <p:cNvPr id="406" name="Google Shape;406;p18"/>
          <p:cNvPicPr preferRelativeResize="0"/>
          <p:nvPr/>
        </p:nvPicPr>
        <p:blipFill rotWithShape="1">
          <a:blip r:embed="rId3">
            <a:alphaModFix/>
          </a:blip>
          <a:srcRect/>
          <a:stretch/>
        </p:blipFill>
        <p:spPr>
          <a:xfrm>
            <a:off x="6087846" y="844405"/>
            <a:ext cx="3492989" cy="2128758"/>
          </a:xfrm>
          <a:prstGeom prst="rect">
            <a:avLst/>
          </a:prstGeom>
          <a:noFill/>
          <a:ln>
            <a:noFill/>
          </a:ln>
        </p:spPr>
      </p:pic>
      <p:pic>
        <p:nvPicPr>
          <p:cNvPr id="407" name="Google Shape;407;p18"/>
          <p:cNvPicPr preferRelativeResize="0"/>
          <p:nvPr/>
        </p:nvPicPr>
        <p:blipFill rotWithShape="1">
          <a:blip r:embed="rId4">
            <a:alphaModFix/>
          </a:blip>
          <a:srcRect/>
          <a:stretch/>
        </p:blipFill>
        <p:spPr>
          <a:xfrm rot="290888">
            <a:off x="8537403" y="1799127"/>
            <a:ext cx="3362420" cy="2024040"/>
          </a:xfrm>
          <a:prstGeom prst="rect">
            <a:avLst/>
          </a:prstGeom>
          <a:noFill/>
          <a:ln>
            <a:noFill/>
          </a:ln>
        </p:spPr>
      </p:pic>
      <p:pic>
        <p:nvPicPr>
          <p:cNvPr id="408" name="Google Shape;408;p18"/>
          <p:cNvPicPr preferRelativeResize="0"/>
          <p:nvPr/>
        </p:nvPicPr>
        <p:blipFill rotWithShape="1">
          <a:blip r:embed="rId5">
            <a:alphaModFix/>
          </a:blip>
          <a:srcRect/>
          <a:stretch/>
        </p:blipFill>
        <p:spPr>
          <a:xfrm>
            <a:off x="2794874" y="843932"/>
            <a:ext cx="3054507" cy="1530429"/>
          </a:xfrm>
          <a:prstGeom prst="rect">
            <a:avLst/>
          </a:prstGeom>
          <a:noFill/>
          <a:ln>
            <a:noFill/>
          </a:ln>
        </p:spPr>
      </p:pic>
      <p:sp>
        <p:nvSpPr>
          <p:cNvPr id="409" name="Google Shape;409;p1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0" name="Google Shape;410;p1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11" name="Google Shape;411;p1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9"/>
          <p:cNvPicPr preferRelativeResize="0"/>
          <p:nvPr/>
        </p:nvPicPr>
        <p:blipFill rotWithShape="1">
          <a:blip r:embed="rId3">
            <a:alphaModFix/>
          </a:blip>
          <a:srcRect/>
          <a:stretch/>
        </p:blipFill>
        <p:spPr>
          <a:xfrm>
            <a:off x="7564727" y="1444081"/>
            <a:ext cx="4492580" cy="2755030"/>
          </a:xfrm>
          <a:prstGeom prst="rect">
            <a:avLst/>
          </a:prstGeom>
          <a:noFill/>
          <a:ln>
            <a:noFill/>
          </a:ln>
          <a:effectLst>
            <a:outerShdw blurRad="190500" algn="tl" rotWithShape="0">
              <a:srgbClr val="000000">
                <a:alpha val="69803"/>
              </a:srgbClr>
            </a:outerShdw>
          </a:effectLst>
        </p:spPr>
      </p:pic>
      <p:sp>
        <p:nvSpPr>
          <p:cNvPr id="417" name="Google Shape;417;p1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2</a:t>
            </a:r>
            <a:endParaRPr/>
          </a:p>
        </p:txBody>
      </p:sp>
      <p:sp>
        <p:nvSpPr>
          <p:cNvPr id="418" name="Google Shape;418;p19"/>
          <p:cNvSpPr txBox="1">
            <a:spLocks noGrp="1"/>
          </p:cNvSpPr>
          <p:nvPr>
            <p:ph type="body" idx="1"/>
          </p:nvPr>
        </p:nvSpPr>
        <p:spPr>
          <a:xfrm>
            <a:off x="557999" y="2459736"/>
            <a:ext cx="7006728"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N. : 22 ans, étudiante, anémie ferriprive diagnostiquée par son médecin. </a:t>
            </a:r>
            <a:endParaRPr/>
          </a:p>
          <a:p>
            <a:pPr marL="228600" lvl="0" indent="-228600" algn="l" rtl="0">
              <a:lnSpc>
                <a:spcPct val="100000"/>
              </a:lnSpc>
              <a:spcBef>
                <a:spcPts val="1200"/>
              </a:spcBef>
              <a:spcAft>
                <a:spcPts val="0"/>
              </a:spcAft>
              <a:buSzPts val="2200"/>
              <a:buChar char="▪"/>
            </a:pPr>
            <a:r>
              <a:rPr lang="en-GB"/>
              <a:t>Le médecin lui a recommandé de commencer à prendre un supplément quotidien de fer et de recevoir une quantité adéquate de fer par le biais de son alimentation. </a:t>
            </a:r>
            <a:endParaRPr/>
          </a:p>
          <a:p>
            <a:pPr marL="228600" lvl="0" indent="-228600" algn="l" rtl="0">
              <a:lnSpc>
                <a:spcPct val="100000"/>
              </a:lnSpc>
              <a:spcBef>
                <a:spcPts val="1200"/>
              </a:spcBef>
              <a:spcAft>
                <a:spcPts val="0"/>
              </a:spcAft>
              <a:buSzPts val="2200"/>
              <a:buChar char="▪"/>
            </a:pPr>
            <a:r>
              <a:rPr lang="en-GB"/>
              <a:t>N. décide de télécharger une application qui lui rappellera de prendre son supplément de fer quotidien et qui lui permettra de suivre sa consommation de fer (en mg) en insérant les aliments et les boissons qu'elle consomme.</a:t>
            </a:r>
            <a:endParaRPr/>
          </a:p>
          <a:p>
            <a:pPr marL="228600" lvl="0" indent="-88900" algn="l" rtl="0">
              <a:lnSpc>
                <a:spcPct val="100000"/>
              </a:lnSpc>
              <a:spcBef>
                <a:spcPts val="1200"/>
              </a:spcBef>
              <a:spcAft>
                <a:spcPts val="0"/>
              </a:spcAft>
              <a:buSzPts val="2200"/>
              <a:buNone/>
            </a:pPr>
            <a:endParaRPr/>
          </a:p>
        </p:txBody>
      </p:sp>
      <p:sp>
        <p:nvSpPr>
          <p:cNvPr id="419" name="Google Shape;419;p19"/>
          <p:cNvSpPr txBox="1">
            <a:spLocks noGrp="1"/>
          </p:cNvSpPr>
          <p:nvPr>
            <p:ph type="body" idx="4294967295"/>
          </p:nvPr>
        </p:nvSpPr>
        <p:spPr>
          <a:xfrm>
            <a:off x="557999" y="1973263"/>
            <a:ext cx="6690940" cy="5032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a:t>Gestion et suivi d'une carence en micronutriments </a:t>
            </a:r>
            <a:endParaRPr sz="2400" b="1"/>
          </a:p>
        </p:txBody>
      </p:sp>
      <p:pic>
        <p:nvPicPr>
          <p:cNvPr id="420" name="Google Shape;420;p19"/>
          <p:cNvPicPr preferRelativeResize="0"/>
          <p:nvPr/>
        </p:nvPicPr>
        <p:blipFill rotWithShape="1">
          <a:blip r:embed="rId4">
            <a:alphaModFix/>
          </a:blip>
          <a:srcRect/>
          <a:stretch/>
        </p:blipFill>
        <p:spPr>
          <a:xfrm>
            <a:off x="8794723" y="4430399"/>
            <a:ext cx="3111660" cy="1933626"/>
          </a:xfrm>
          <a:prstGeom prst="rect">
            <a:avLst/>
          </a:prstGeom>
          <a:noFill/>
          <a:ln>
            <a:noFill/>
          </a:ln>
          <a:effectLst>
            <a:outerShdw blurRad="190500" algn="tl" rotWithShape="0">
              <a:srgbClr val="000000">
                <a:alpha val="69803"/>
              </a:srgbClr>
            </a:outerShdw>
          </a:effectLst>
        </p:spPr>
      </p:pic>
      <p:sp>
        <p:nvSpPr>
          <p:cNvPr id="421" name="Google Shape;421;p1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2" name="Google Shape;422;p1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23" name="Google Shape;423;p1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1079700" y="2751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GB"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5" name="Google Shape;95;p2"/>
          <p:cNvGrpSpPr/>
          <p:nvPr/>
        </p:nvGrpSpPr>
        <p:grpSpPr>
          <a:xfrm>
            <a:off x="6606686" y="1812884"/>
            <a:ext cx="6096000" cy="1677637"/>
            <a:chOff x="-1066801" y="1523553"/>
            <a:chExt cx="6096000" cy="1677637"/>
          </a:xfrm>
        </p:grpSpPr>
        <p:pic>
          <p:nvPicPr>
            <p:cNvPr id="96" name="Google Shape;96;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7" name="Google Shape;97;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0" i="0">
                  <a:solidFill>
                    <a:srgbClr val="203864"/>
                  </a:solidFill>
                  <a:latin typeface="Roboto"/>
                  <a:ea typeface="Roboto"/>
                  <a:cs typeface="Roboto"/>
                  <a:sym typeface="Roboto"/>
                </a:rPr>
                <a:t>WESTFALISCHE </a:t>
              </a:r>
              <a:r>
                <a:rPr lang="en-GB" sz="1000" b="0" i="0">
                  <a:solidFill>
                    <a:srgbClr val="203864"/>
                  </a:solidFill>
                  <a:latin typeface="Roboto"/>
                  <a:ea typeface="Roboto"/>
                  <a:cs typeface="Roboto"/>
                  <a:sym typeface="Roboto"/>
                </a:rPr>
                <a:t>HOCHSCHULE </a:t>
              </a:r>
              <a:r>
                <a:rPr lang="en-GB" sz="1050" b="0" i="0">
                  <a:solidFill>
                    <a:srgbClr val="203864"/>
                  </a:solidFill>
                  <a:latin typeface="Roboto"/>
                  <a:ea typeface="Roboto"/>
                  <a:cs typeface="Roboto"/>
                  <a:sym typeface="Roboto"/>
                </a:rPr>
                <a:t>GELSENKIRCHEN,</a:t>
              </a:r>
              <a:br>
                <a:rPr lang="en-GB" sz="1050" b="0" i="0">
                  <a:solidFill>
                    <a:srgbClr val="203864"/>
                  </a:solidFill>
                  <a:latin typeface="Roboto"/>
                  <a:ea typeface="Roboto"/>
                  <a:cs typeface="Roboto"/>
                  <a:sym typeface="Roboto"/>
                </a:rPr>
              </a:br>
              <a:r>
                <a:rPr lang="en-GB"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GB"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GB" sz="1050" b="0" i="0" u="sng" strike="noStrik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8" name="Google Shape;98;p2"/>
          <p:cNvGrpSpPr/>
          <p:nvPr/>
        </p:nvGrpSpPr>
        <p:grpSpPr>
          <a:xfrm>
            <a:off x="3483817" y="4504058"/>
            <a:ext cx="6629400" cy="1738414"/>
            <a:chOff x="2579204" y="1882706"/>
            <a:chExt cx="6629400" cy="1738414"/>
          </a:xfrm>
        </p:grpSpPr>
        <p:pic>
          <p:nvPicPr>
            <p:cNvPr id="99" name="Google Shape;99;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0" name="Google Shape;100;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a:solidFill>
                    <a:srgbClr val="203864"/>
                  </a:solidFill>
                  <a:latin typeface="Roboto"/>
                  <a:ea typeface="Roboto"/>
                  <a:cs typeface="Roboto"/>
                  <a:sym typeface="Roboto"/>
                </a:rPr>
                <a:t>COORDINA ORGANIZACIÓN DE EMPRESAS Y</a:t>
              </a:r>
              <a:br>
                <a:rPr lang="en-GB" sz="1000" b="0" i="0">
                  <a:solidFill>
                    <a:srgbClr val="203864"/>
                  </a:solidFill>
                  <a:latin typeface="Roboto"/>
                  <a:ea typeface="Roboto"/>
                  <a:cs typeface="Roboto"/>
                  <a:sym typeface="Roboto"/>
                </a:rPr>
              </a:br>
              <a:r>
                <a:rPr lang="en-GB"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GB"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GB" sz="1000" b="0" i="0" u="sng" strike="noStrik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101" name="Google Shape;101;p2"/>
          <p:cNvGrpSpPr/>
          <p:nvPr/>
        </p:nvGrpSpPr>
        <p:grpSpPr>
          <a:xfrm>
            <a:off x="3020318" y="1776505"/>
            <a:ext cx="6634368" cy="1584248"/>
            <a:chOff x="6639106" y="2919412"/>
            <a:chExt cx="6634368" cy="1584248"/>
          </a:xfrm>
        </p:grpSpPr>
        <p:pic>
          <p:nvPicPr>
            <p:cNvPr id="102" name="Google Shape;102;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3" name="Google Shape;103;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GB" sz="1000" b="0" i="0">
                  <a:solidFill>
                    <a:srgbClr val="666666"/>
                  </a:solidFill>
                  <a:latin typeface="Roboto"/>
                  <a:ea typeface="Roboto"/>
                  <a:cs typeface="Roboto"/>
                  <a:sym typeface="Roboto"/>
                </a:rPr>
                <a:t>ATHENES, GRECE</a:t>
              </a:r>
              <a:br>
                <a:rPr lang="en-GB" sz="1000" b="0" i="0">
                  <a:solidFill>
                    <a:srgbClr val="666666"/>
                  </a:solidFill>
                  <a:latin typeface="Roboto"/>
                  <a:ea typeface="Roboto"/>
                  <a:cs typeface="Roboto"/>
                  <a:sym typeface="Roboto"/>
                </a:rPr>
              </a:br>
              <a:r>
                <a:rPr lang="en-GB" sz="1000" b="0" i="0" u="sng" strike="noStrik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4" name="Google Shape;104;p2"/>
          <p:cNvGrpSpPr/>
          <p:nvPr/>
        </p:nvGrpSpPr>
        <p:grpSpPr>
          <a:xfrm>
            <a:off x="-1974174" y="1729933"/>
            <a:ext cx="6952420" cy="1601615"/>
            <a:chOff x="-1240501" y="3160643"/>
            <a:chExt cx="6952420" cy="1601615"/>
          </a:xfrm>
        </p:grpSpPr>
        <p:pic>
          <p:nvPicPr>
            <p:cNvPr id="105" name="Google Shape;105;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6" name="Google Shape;106;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GB"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GB" sz="1000" b="0" i="0" u="sng" strike="noStrik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7" name="Google Shape;107;p2"/>
          <p:cNvGrpSpPr/>
          <p:nvPr/>
        </p:nvGrpSpPr>
        <p:grpSpPr>
          <a:xfrm>
            <a:off x="2776075" y="4478327"/>
            <a:ext cx="2543175" cy="1592961"/>
            <a:chOff x="4517932" y="3531206"/>
            <a:chExt cx="2543175" cy="1592961"/>
          </a:xfrm>
        </p:grpSpPr>
        <p:pic>
          <p:nvPicPr>
            <p:cNvPr id="108" name="Google Shape;108;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9" name="Google Shape;109;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GB"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GB" sz="1000" b="0" i="0" u="sng" strike="noStrik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10" name="Google Shape;110;p2"/>
          <p:cNvGrpSpPr/>
          <p:nvPr/>
        </p:nvGrpSpPr>
        <p:grpSpPr>
          <a:xfrm>
            <a:off x="2859813" y="1422238"/>
            <a:ext cx="1973150" cy="2726448"/>
            <a:chOff x="9320178" y="2976204"/>
            <a:chExt cx="1973150" cy="2726448"/>
          </a:xfrm>
        </p:grpSpPr>
        <p:pic>
          <p:nvPicPr>
            <p:cNvPr id="111" name="Google Shape;111;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2" name="Google Shape;112;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GB"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GB" sz="1000" b="0" i="0" u="sng" strike="noStrik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
        <p:nvSpPr>
          <p:cNvPr id="113" name="Google Shape;113;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GB"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GB" sz="1100" u="sng">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a:solidFill>
                <a:srgbClr val="414042"/>
              </a:solidFill>
              <a:latin typeface="Roboto"/>
              <a:ea typeface="Roboto"/>
              <a:cs typeface="Roboto"/>
              <a:sym typeface="Roboto"/>
            </a:endParaRPr>
          </a:p>
        </p:txBody>
      </p:sp>
      <p:pic>
        <p:nvPicPr>
          <p:cNvPr id="114" name="Google Shape;114;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5" name="Google Shape;115;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6" name="Google Shape;116;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GB"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GB" sz="1100" u="sng">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a:solidFill>
                <a:srgbClr val="414042"/>
              </a:solidFill>
              <a:latin typeface="Roboto"/>
              <a:ea typeface="Roboto"/>
              <a:cs typeface="Roboto"/>
              <a:sym typeface="Roboto"/>
            </a:endParaRPr>
          </a:p>
        </p:txBody>
      </p:sp>
      <p:sp>
        <p:nvSpPr>
          <p:cNvPr id="117" name="Google Shape;117;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GB"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GB" sz="1100" u="sng">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a:solidFill>
                <a:srgbClr val="414042"/>
              </a:solidFill>
              <a:latin typeface="Roboto"/>
              <a:ea typeface="Roboto"/>
              <a:cs typeface="Roboto"/>
              <a:sym typeface="Roboto"/>
            </a:endParaRPr>
          </a:p>
        </p:txBody>
      </p:sp>
      <p:pic>
        <p:nvPicPr>
          <p:cNvPr id="118" name="Google Shape;118;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9" name="Google Shape;119;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20" name="Google Shape;120;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0"/>
          <p:cNvPicPr preferRelativeResize="0"/>
          <p:nvPr/>
        </p:nvPicPr>
        <p:blipFill rotWithShape="1">
          <a:blip r:embed="rId3">
            <a:alphaModFix/>
          </a:blip>
          <a:srcRect/>
          <a:stretch/>
        </p:blipFill>
        <p:spPr>
          <a:xfrm>
            <a:off x="8130637" y="4147037"/>
            <a:ext cx="3503364" cy="2101625"/>
          </a:xfrm>
          <a:prstGeom prst="rect">
            <a:avLst/>
          </a:prstGeom>
          <a:noFill/>
          <a:ln>
            <a:noFill/>
          </a:ln>
          <a:effectLst>
            <a:outerShdw blurRad="190500" algn="tl" rotWithShape="0">
              <a:srgbClr val="000000">
                <a:alpha val="69803"/>
              </a:srgbClr>
            </a:outerShdw>
          </a:effectLst>
        </p:spPr>
      </p:pic>
      <p:sp>
        <p:nvSpPr>
          <p:cNvPr id="429" name="Google Shape;429;p20"/>
          <p:cNvSpPr txBox="1">
            <a:spLocks noGrp="1"/>
          </p:cNvSpPr>
          <p:nvPr>
            <p:ph type="title"/>
          </p:nvPr>
        </p:nvSpPr>
        <p:spPr>
          <a:xfrm>
            <a:off x="558000" y="9276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3</a:t>
            </a:r>
            <a:endParaRPr/>
          </a:p>
        </p:txBody>
      </p:sp>
      <p:sp>
        <p:nvSpPr>
          <p:cNvPr id="430" name="Google Shape;430;p20"/>
          <p:cNvSpPr txBox="1">
            <a:spLocks noGrp="1"/>
          </p:cNvSpPr>
          <p:nvPr>
            <p:ph type="body" idx="1"/>
          </p:nvPr>
        </p:nvSpPr>
        <p:spPr>
          <a:xfrm>
            <a:off x="557999" y="2231136"/>
            <a:ext cx="5966700" cy="39414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T. : homme, 65 ans, retraité, une crise cardiaque antérieure, hypertension diagnostiquée.</a:t>
            </a:r>
            <a:endParaRPr/>
          </a:p>
          <a:p>
            <a:pPr marL="228600" lvl="0" indent="-228600" algn="l" rtl="0">
              <a:lnSpc>
                <a:spcPct val="100000"/>
              </a:lnSpc>
              <a:spcBef>
                <a:spcPts val="1200"/>
              </a:spcBef>
              <a:spcAft>
                <a:spcPts val="0"/>
              </a:spcAft>
              <a:buSzPts val="2200"/>
              <a:buChar char="▪"/>
            </a:pPr>
            <a:r>
              <a:rPr lang="en-GB"/>
              <a:t> Le médecin lui a conseillé de diminuer la consommation d'aliments salés et de ne pas dépasser l'apport de 3 g de sel (sodium) par jour. </a:t>
            </a:r>
            <a:endParaRPr/>
          </a:p>
          <a:p>
            <a:pPr marL="228600" lvl="0" indent="-228600" algn="l" rtl="0">
              <a:lnSpc>
                <a:spcPct val="100000"/>
              </a:lnSpc>
              <a:spcBef>
                <a:spcPts val="1200"/>
              </a:spcBef>
              <a:spcAft>
                <a:spcPts val="0"/>
              </a:spcAft>
              <a:buSzPts val="2200"/>
              <a:buChar char="▪"/>
            </a:pPr>
            <a:r>
              <a:rPr lang="en-GB"/>
              <a:t>T. décide de télécharger une application pour surveiller et calculer son apport quotidien en sodium en entrant tous les aliments qu'il consomme et pour découvrir des options à faible teneur en sel. </a:t>
            </a:r>
            <a:endParaRPr/>
          </a:p>
        </p:txBody>
      </p:sp>
      <p:sp>
        <p:nvSpPr>
          <p:cNvPr id="431" name="Google Shape;431;p20"/>
          <p:cNvSpPr txBox="1">
            <a:spLocks noGrp="1"/>
          </p:cNvSpPr>
          <p:nvPr>
            <p:ph type="body" idx="4294967295"/>
          </p:nvPr>
        </p:nvSpPr>
        <p:spPr>
          <a:xfrm>
            <a:off x="557998" y="1744663"/>
            <a:ext cx="4599900" cy="50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a:t>Gestion de l'hypertension </a:t>
            </a:r>
            <a:endParaRPr sz="2400" b="1"/>
          </a:p>
        </p:txBody>
      </p:sp>
      <p:pic>
        <p:nvPicPr>
          <p:cNvPr id="432" name="Google Shape;432;p20"/>
          <p:cNvPicPr preferRelativeResize="0"/>
          <p:nvPr/>
        </p:nvPicPr>
        <p:blipFill rotWithShape="1">
          <a:blip r:embed="rId4">
            <a:alphaModFix/>
          </a:blip>
          <a:srcRect/>
          <a:stretch/>
        </p:blipFill>
        <p:spPr>
          <a:xfrm>
            <a:off x="7374029" y="2024735"/>
            <a:ext cx="4212666" cy="1753329"/>
          </a:xfrm>
          <a:prstGeom prst="rect">
            <a:avLst/>
          </a:prstGeom>
          <a:noFill/>
          <a:ln>
            <a:noFill/>
          </a:ln>
          <a:effectLst>
            <a:outerShdw blurRad="190500" algn="tl" rotWithShape="0">
              <a:srgbClr val="000000">
                <a:alpha val="69803"/>
              </a:srgbClr>
            </a:outerShdw>
          </a:effectLst>
        </p:spPr>
      </p:pic>
      <p:sp>
        <p:nvSpPr>
          <p:cNvPr id="433" name="Google Shape;433;p2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4" name="Google Shape;434;p2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35" name="Google Shape;435;p2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1"/>
          <p:cNvPicPr preferRelativeResize="0"/>
          <p:nvPr/>
        </p:nvPicPr>
        <p:blipFill rotWithShape="1">
          <a:blip r:embed="rId3">
            <a:alphaModFix/>
          </a:blip>
          <a:srcRect/>
          <a:stretch/>
        </p:blipFill>
        <p:spPr>
          <a:xfrm>
            <a:off x="7310700" y="4715558"/>
            <a:ext cx="2913283" cy="2142452"/>
          </a:xfrm>
          <a:prstGeom prst="rect">
            <a:avLst/>
          </a:prstGeom>
          <a:noFill/>
          <a:ln>
            <a:noFill/>
          </a:ln>
          <a:effectLst>
            <a:outerShdw blurRad="190500" algn="tl" rotWithShape="0">
              <a:srgbClr val="000000">
                <a:alpha val="69803"/>
              </a:srgbClr>
            </a:outerShdw>
          </a:effectLst>
        </p:spPr>
      </p:pic>
      <p:sp>
        <p:nvSpPr>
          <p:cNvPr id="441" name="Google Shape;441;p21"/>
          <p:cNvSpPr txBox="1">
            <a:spLocks noGrp="1"/>
          </p:cNvSpPr>
          <p:nvPr>
            <p:ph type="title"/>
          </p:nvPr>
        </p:nvSpPr>
        <p:spPr>
          <a:xfrm>
            <a:off x="558000" y="1080000"/>
            <a:ext cx="2035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4</a:t>
            </a:r>
            <a:endParaRPr/>
          </a:p>
        </p:txBody>
      </p:sp>
      <p:sp>
        <p:nvSpPr>
          <p:cNvPr id="442" name="Google Shape;442;p21"/>
          <p:cNvSpPr txBox="1">
            <a:spLocks noGrp="1"/>
          </p:cNvSpPr>
          <p:nvPr>
            <p:ph type="body" idx="1"/>
          </p:nvPr>
        </p:nvSpPr>
        <p:spPr>
          <a:xfrm>
            <a:off x="557999" y="2677111"/>
            <a:ext cx="7749000" cy="39414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J. : homme, 35 ans, travaillant à temps partiel.</a:t>
            </a:r>
            <a:endParaRPr/>
          </a:p>
          <a:p>
            <a:pPr marL="228600" lvl="0" indent="-228600" algn="l" rtl="0">
              <a:lnSpc>
                <a:spcPct val="100000"/>
              </a:lnSpc>
              <a:spcBef>
                <a:spcPts val="1200"/>
              </a:spcBef>
              <a:spcAft>
                <a:spcPts val="0"/>
              </a:spcAft>
              <a:buSzPts val="2200"/>
              <a:buChar char="▪"/>
            </a:pPr>
            <a:r>
              <a:rPr lang="en-GB"/>
              <a:t>Il veut perdre du poids et son amie diététicienne lui a conseillé de manger environ 2 500 kcal/jour pour commencer à perdre 0,5 kg/semaine. </a:t>
            </a:r>
            <a:endParaRPr/>
          </a:p>
          <a:p>
            <a:pPr marL="228600" lvl="0" indent="-228600" algn="l" rtl="0">
              <a:lnSpc>
                <a:spcPct val="100000"/>
              </a:lnSpc>
              <a:spcBef>
                <a:spcPts val="1200"/>
              </a:spcBef>
              <a:spcAft>
                <a:spcPts val="0"/>
              </a:spcAft>
              <a:buSzPts val="2200"/>
              <a:buChar char="▪"/>
            </a:pPr>
            <a:r>
              <a:rPr lang="en-GB"/>
              <a:t>J. décide de télécharger une application pour surveiller et calculer son apport calorique en entrant chaque                   aliment et boisson consommé.</a:t>
            </a:r>
            <a:endParaRPr/>
          </a:p>
        </p:txBody>
      </p:sp>
      <p:sp>
        <p:nvSpPr>
          <p:cNvPr id="443" name="Google Shape;443;p21"/>
          <p:cNvSpPr txBox="1">
            <a:spLocks noGrp="1"/>
          </p:cNvSpPr>
          <p:nvPr>
            <p:ph type="body" idx="4294967295"/>
          </p:nvPr>
        </p:nvSpPr>
        <p:spPr>
          <a:xfrm>
            <a:off x="557999" y="1756494"/>
            <a:ext cx="6573000" cy="50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sz="2400" b="1"/>
              <a:t>Surveillance des calories pour contrôler le poids corporel </a:t>
            </a:r>
            <a:endParaRPr sz="2400" b="1"/>
          </a:p>
        </p:txBody>
      </p:sp>
      <p:pic>
        <p:nvPicPr>
          <p:cNvPr id="444" name="Google Shape;444;p21"/>
          <p:cNvPicPr preferRelativeResize="0"/>
          <p:nvPr/>
        </p:nvPicPr>
        <p:blipFill rotWithShape="1">
          <a:blip r:embed="rId4">
            <a:alphaModFix/>
          </a:blip>
          <a:srcRect/>
          <a:stretch/>
        </p:blipFill>
        <p:spPr>
          <a:xfrm>
            <a:off x="8056178" y="83519"/>
            <a:ext cx="3980778" cy="2593580"/>
          </a:xfrm>
          <a:prstGeom prst="rect">
            <a:avLst/>
          </a:prstGeom>
          <a:noFill/>
          <a:ln>
            <a:noFill/>
          </a:ln>
          <a:effectLst>
            <a:outerShdw blurRad="190500" algn="tl" rotWithShape="0">
              <a:srgbClr val="000000">
                <a:alpha val="69803"/>
              </a:srgbClr>
            </a:outerShdw>
          </a:effectLst>
        </p:spPr>
      </p:pic>
      <p:pic>
        <p:nvPicPr>
          <p:cNvPr id="445" name="Google Shape;445;p21"/>
          <p:cNvPicPr preferRelativeResize="0"/>
          <p:nvPr/>
        </p:nvPicPr>
        <p:blipFill rotWithShape="1">
          <a:blip r:embed="rId5">
            <a:alphaModFix/>
          </a:blip>
          <a:srcRect/>
          <a:stretch/>
        </p:blipFill>
        <p:spPr>
          <a:xfrm>
            <a:off x="8448211" y="2788840"/>
            <a:ext cx="3588745" cy="2228338"/>
          </a:xfrm>
          <a:prstGeom prst="rect">
            <a:avLst/>
          </a:prstGeom>
          <a:noFill/>
          <a:ln>
            <a:noFill/>
          </a:ln>
        </p:spPr>
      </p:pic>
      <p:pic>
        <p:nvPicPr>
          <p:cNvPr id="446" name="Google Shape;446;p21"/>
          <p:cNvPicPr preferRelativeResize="0"/>
          <p:nvPr/>
        </p:nvPicPr>
        <p:blipFill rotWithShape="1">
          <a:blip r:embed="rId6">
            <a:alphaModFix/>
          </a:blip>
          <a:srcRect/>
          <a:stretch/>
        </p:blipFill>
        <p:spPr>
          <a:xfrm>
            <a:off x="5226201" y="374927"/>
            <a:ext cx="2829977" cy="1183500"/>
          </a:xfrm>
          <a:prstGeom prst="rect">
            <a:avLst/>
          </a:prstGeom>
          <a:noFill/>
          <a:ln>
            <a:noFill/>
          </a:ln>
        </p:spPr>
      </p:pic>
      <p:sp>
        <p:nvSpPr>
          <p:cNvPr id="447" name="Google Shape;447;p2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8" name="Google Shape;448;p2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49" name="Google Shape;449;p2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2"/>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5</a:t>
            </a:r>
            <a:endParaRPr/>
          </a:p>
        </p:txBody>
      </p:sp>
      <p:sp>
        <p:nvSpPr>
          <p:cNvPr id="455" name="Google Shape;455;p22"/>
          <p:cNvSpPr txBox="1">
            <a:spLocks noGrp="1"/>
          </p:cNvSpPr>
          <p:nvPr>
            <p:ph type="body" idx="1"/>
          </p:nvPr>
        </p:nvSpPr>
        <p:spPr>
          <a:xfrm>
            <a:off x="558000" y="2459736"/>
            <a:ext cx="6602218"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K. : femme, 30 ans, diabétique de type 1 depuis l'âge de 8 ans.  </a:t>
            </a:r>
            <a:endParaRPr/>
          </a:p>
          <a:p>
            <a:pPr marL="228600" lvl="0" indent="-228600" algn="l" rtl="0">
              <a:lnSpc>
                <a:spcPct val="100000"/>
              </a:lnSpc>
              <a:spcBef>
                <a:spcPts val="1200"/>
              </a:spcBef>
              <a:spcAft>
                <a:spcPts val="0"/>
              </a:spcAft>
              <a:buSzPts val="2200"/>
              <a:buChar char="▪"/>
            </a:pPr>
            <a:r>
              <a:rPr lang="en-GB"/>
              <a:t>Ses derniers résultats sanguins montrent que son taux de sucre est un peu trop élevé. Son médecin lui a conseillé de faire plus attention aux glucides qu'elle consomme à chaque repas en combinaison avec la quantité d'insuline qu'elle s'injecte. </a:t>
            </a:r>
            <a:endParaRPr/>
          </a:p>
          <a:p>
            <a:pPr marL="228600" lvl="0" indent="-228600" algn="l" rtl="0">
              <a:lnSpc>
                <a:spcPct val="100000"/>
              </a:lnSpc>
              <a:spcBef>
                <a:spcPts val="1200"/>
              </a:spcBef>
              <a:spcAft>
                <a:spcPts val="0"/>
              </a:spcAft>
              <a:buSzPts val="2200"/>
              <a:buChar char="▪"/>
            </a:pPr>
            <a:r>
              <a:rPr lang="en-GB"/>
              <a:t>K. décide de télécharger une application de nutrition pour suivre l'apport en glucides de chaque repas et trouver des recettes à faible teneur en glucides.  </a:t>
            </a:r>
            <a:endParaRPr/>
          </a:p>
        </p:txBody>
      </p:sp>
      <p:sp>
        <p:nvSpPr>
          <p:cNvPr id="456" name="Google Shape;456;p22"/>
          <p:cNvSpPr txBox="1">
            <a:spLocks noGrp="1"/>
          </p:cNvSpPr>
          <p:nvPr>
            <p:ph type="body" idx="4294967295"/>
          </p:nvPr>
        </p:nvSpPr>
        <p:spPr>
          <a:xfrm>
            <a:off x="558000" y="1808162"/>
            <a:ext cx="5157900" cy="50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a:t>Gestion du diabète</a:t>
            </a:r>
            <a:endParaRPr sz="2400" b="1"/>
          </a:p>
        </p:txBody>
      </p:sp>
      <p:pic>
        <p:nvPicPr>
          <p:cNvPr id="457" name="Google Shape;457;p22"/>
          <p:cNvPicPr preferRelativeResize="0"/>
          <p:nvPr/>
        </p:nvPicPr>
        <p:blipFill rotWithShape="1">
          <a:blip r:embed="rId3">
            <a:alphaModFix/>
          </a:blip>
          <a:srcRect/>
          <a:stretch/>
        </p:blipFill>
        <p:spPr>
          <a:xfrm>
            <a:off x="6537084" y="273554"/>
            <a:ext cx="4004262" cy="1612892"/>
          </a:xfrm>
          <a:prstGeom prst="rect">
            <a:avLst/>
          </a:prstGeom>
          <a:noFill/>
          <a:ln>
            <a:noFill/>
          </a:ln>
          <a:effectLst>
            <a:outerShdw blurRad="190500" algn="tl" rotWithShape="0">
              <a:srgbClr val="000000">
                <a:alpha val="69803"/>
              </a:srgbClr>
            </a:outerShdw>
          </a:effectLst>
        </p:spPr>
      </p:pic>
      <p:pic>
        <p:nvPicPr>
          <p:cNvPr id="458" name="Google Shape;458;p22"/>
          <p:cNvPicPr preferRelativeResize="0"/>
          <p:nvPr/>
        </p:nvPicPr>
        <p:blipFill rotWithShape="1">
          <a:blip r:embed="rId4">
            <a:alphaModFix/>
          </a:blip>
          <a:srcRect/>
          <a:stretch/>
        </p:blipFill>
        <p:spPr>
          <a:xfrm>
            <a:off x="7334870" y="4896090"/>
            <a:ext cx="3631894" cy="1807573"/>
          </a:xfrm>
          <a:prstGeom prst="rect">
            <a:avLst/>
          </a:prstGeom>
          <a:noFill/>
          <a:ln>
            <a:noFill/>
          </a:ln>
          <a:effectLst>
            <a:outerShdw blurRad="190500" algn="tl" rotWithShape="0">
              <a:srgbClr val="000000">
                <a:alpha val="69803"/>
              </a:srgbClr>
            </a:outerShdw>
          </a:effectLst>
        </p:spPr>
      </p:pic>
      <p:pic>
        <p:nvPicPr>
          <p:cNvPr id="459" name="Google Shape;459;p22"/>
          <p:cNvPicPr preferRelativeResize="0"/>
          <p:nvPr/>
        </p:nvPicPr>
        <p:blipFill rotWithShape="1">
          <a:blip r:embed="rId5">
            <a:alphaModFix/>
          </a:blip>
          <a:srcRect/>
          <a:stretch/>
        </p:blipFill>
        <p:spPr>
          <a:xfrm rot="560843">
            <a:off x="8291564" y="1617621"/>
            <a:ext cx="3664138" cy="1587582"/>
          </a:xfrm>
          <a:prstGeom prst="rect">
            <a:avLst/>
          </a:prstGeom>
          <a:noFill/>
          <a:ln>
            <a:noFill/>
          </a:ln>
          <a:effectLst>
            <a:outerShdw blurRad="190500" algn="tl" rotWithShape="0">
              <a:srgbClr val="000000">
                <a:alpha val="69803"/>
              </a:srgbClr>
            </a:outerShdw>
          </a:effectLst>
        </p:spPr>
      </p:pic>
      <p:pic>
        <p:nvPicPr>
          <p:cNvPr id="460" name="Google Shape;460;p22"/>
          <p:cNvPicPr preferRelativeResize="0"/>
          <p:nvPr/>
        </p:nvPicPr>
        <p:blipFill rotWithShape="1">
          <a:blip r:embed="rId6">
            <a:alphaModFix/>
          </a:blip>
          <a:srcRect/>
          <a:stretch/>
        </p:blipFill>
        <p:spPr>
          <a:xfrm>
            <a:off x="7800130" y="3212024"/>
            <a:ext cx="3833870" cy="1505776"/>
          </a:xfrm>
          <a:prstGeom prst="rect">
            <a:avLst/>
          </a:prstGeom>
          <a:noFill/>
          <a:ln>
            <a:noFill/>
          </a:ln>
          <a:effectLst>
            <a:outerShdw blurRad="190500" algn="tl" rotWithShape="0">
              <a:srgbClr val="000000">
                <a:alpha val="69803"/>
              </a:srgbClr>
            </a:outerShdw>
          </a:effectLst>
        </p:spPr>
      </p:pic>
      <p:sp>
        <p:nvSpPr>
          <p:cNvPr id="461" name="Google Shape;461;p2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2" name="Google Shape;462;p2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63" name="Google Shape;463;p2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GB"/>
              <a:t>Scénario X ?</a:t>
            </a:r>
            <a:endParaRPr/>
          </a:p>
        </p:txBody>
      </p:sp>
      <p:sp>
        <p:nvSpPr>
          <p:cNvPr id="469" name="Google Shape;469;p23"/>
          <p:cNvSpPr txBox="1">
            <a:spLocks noGrp="1"/>
          </p:cNvSpPr>
          <p:nvPr>
            <p:ph type="body" idx="1"/>
          </p:nvPr>
        </p:nvSpPr>
        <p:spPr>
          <a:xfrm>
            <a:off x="557999" y="2796208"/>
            <a:ext cx="11059693" cy="360485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GB"/>
              <a:t>Y a-t-il d'autres scénarios dans lesquels une application nutritionnelle pourrait être utile ?</a:t>
            </a:r>
            <a:endParaRPr/>
          </a:p>
          <a:p>
            <a:pPr marL="228600" lvl="0" indent="-88900" algn="l" rtl="0">
              <a:lnSpc>
                <a:spcPct val="100000"/>
              </a:lnSpc>
              <a:spcBef>
                <a:spcPts val="1200"/>
              </a:spcBef>
              <a:spcAft>
                <a:spcPts val="0"/>
              </a:spcAft>
              <a:buSzPts val="2200"/>
              <a:buNone/>
            </a:pPr>
            <a:endParaRPr/>
          </a:p>
        </p:txBody>
      </p:sp>
      <p:sp>
        <p:nvSpPr>
          <p:cNvPr id="470" name="Google Shape;470;p23"/>
          <p:cNvSpPr txBox="1">
            <a:spLocks noGrp="1"/>
          </p:cNvSpPr>
          <p:nvPr>
            <p:ph type="body" idx="4294967295"/>
          </p:nvPr>
        </p:nvSpPr>
        <p:spPr>
          <a:xfrm>
            <a:off x="557998" y="2160588"/>
            <a:ext cx="4599789" cy="5016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a:t>Suggestions ?</a:t>
            </a:r>
            <a:endParaRPr sz="2400" b="1"/>
          </a:p>
        </p:txBody>
      </p:sp>
      <p:sp>
        <p:nvSpPr>
          <p:cNvPr id="471" name="Google Shape;471;p2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2" name="Google Shape;472;p2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73" name="Google Shape;473;p2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24"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913172" y="860754"/>
            <a:ext cx="5627914" cy="5627914"/>
          </a:xfrm>
          <a:prstGeom prst="rect">
            <a:avLst/>
          </a:prstGeom>
          <a:noFill/>
          <a:ln>
            <a:noFill/>
          </a:ln>
        </p:spPr>
      </p:pic>
      <p:sp>
        <p:nvSpPr>
          <p:cNvPr id="479" name="Google Shape;479;p24"/>
          <p:cNvSpPr txBox="1">
            <a:spLocks noGrp="1"/>
          </p:cNvSpPr>
          <p:nvPr>
            <p:ph type="title"/>
          </p:nvPr>
        </p:nvSpPr>
        <p:spPr>
          <a:xfrm>
            <a:off x="493725" y="469200"/>
            <a:ext cx="11059800" cy="72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4CF5"/>
              </a:buClr>
              <a:buSzPts val="2400"/>
              <a:buFont typeface="Calibri"/>
              <a:buNone/>
            </a:pPr>
            <a:r>
              <a:rPr lang="en-GB">
                <a:solidFill>
                  <a:srgbClr val="4A4CF5"/>
                </a:solidFill>
              </a:rPr>
              <a:t>Activité : Définir et mettre en œuvre des objectifs SMART liés à la nutrition</a:t>
            </a:r>
            <a:endParaRPr>
              <a:solidFill>
                <a:srgbClr val="4A4CF5"/>
              </a:solidFill>
            </a:endParaRPr>
          </a:p>
        </p:txBody>
      </p:sp>
      <p:sp>
        <p:nvSpPr>
          <p:cNvPr id="480" name="Google Shape;480;p24"/>
          <p:cNvSpPr txBox="1">
            <a:spLocks noGrp="1"/>
          </p:cNvSpPr>
          <p:nvPr>
            <p:ph type="body" idx="1"/>
          </p:nvPr>
        </p:nvSpPr>
        <p:spPr>
          <a:xfrm>
            <a:off x="557999" y="2459736"/>
            <a:ext cx="635517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GB" sz="2400"/>
              <a:t>Partagez votre objectif avec le reste du groupe. </a:t>
            </a:r>
            <a:endParaRPr/>
          </a:p>
          <a:p>
            <a:pPr marL="228600" lvl="0" indent="-228600" algn="l" rtl="0">
              <a:lnSpc>
                <a:spcPct val="100000"/>
              </a:lnSpc>
              <a:spcBef>
                <a:spcPts val="1200"/>
              </a:spcBef>
              <a:spcAft>
                <a:spcPts val="0"/>
              </a:spcAft>
              <a:buSzPts val="2400"/>
              <a:buChar char="▪"/>
            </a:pPr>
            <a:r>
              <a:rPr lang="en-GB" sz="2400"/>
              <a:t>Vérifiez s'il s'agit bien d'un objectif SMART (remplir les conditions préalables ?).</a:t>
            </a:r>
            <a:endParaRPr sz="2400"/>
          </a:p>
          <a:p>
            <a:pPr marL="228600" lvl="0" indent="-228600" algn="l" rtl="0">
              <a:lnSpc>
                <a:spcPct val="100000"/>
              </a:lnSpc>
              <a:spcBef>
                <a:spcPts val="1200"/>
              </a:spcBef>
              <a:spcAft>
                <a:spcPts val="0"/>
              </a:spcAft>
              <a:buSzPts val="2400"/>
              <a:buChar char="▪"/>
            </a:pPr>
            <a:r>
              <a:rPr lang="en-GB" sz="2400"/>
              <a:t>Est-elle liée à un groupe d'aliments spécifique (par exemple les fruits), au poids corporel ou à un problème de santé ?</a:t>
            </a:r>
            <a:endParaRPr/>
          </a:p>
          <a:p>
            <a:pPr marL="228600" lvl="0" indent="-228600" algn="l" rtl="0">
              <a:lnSpc>
                <a:spcPct val="100000"/>
              </a:lnSpc>
              <a:spcBef>
                <a:spcPts val="1200"/>
              </a:spcBef>
              <a:spcAft>
                <a:spcPts val="0"/>
              </a:spcAft>
              <a:buSzPts val="2400"/>
              <a:buChar char="▪"/>
            </a:pPr>
            <a:r>
              <a:rPr lang="en-GB" sz="2400"/>
              <a:t>Pourquoi avez-vous choisi cet objectif ?</a:t>
            </a:r>
            <a:endParaRPr/>
          </a:p>
          <a:p>
            <a:pPr marL="0" lvl="0" indent="0" algn="l" rtl="0">
              <a:lnSpc>
                <a:spcPct val="100000"/>
              </a:lnSpc>
              <a:spcBef>
                <a:spcPts val="1200"/>
              </a:spcBef>
              <a:spcAft>
                <a:spcPts val="0"/>
              </a:spcAft>
              <a:buSzPts val="2400"/>
              <a:buNone/>
            </a:pPr>
            <a:endParaRPr sz="2400"/>
          </a:p>
        </p:txBody>
      </p:sp>
      <p:sp>
        <p:nvSpPr>
          <p:cNvPr id="481" name="Google Shape;481;p24"/>
          <p:cNvSpPr txBox="1">
            <a:spLocks noGrp="1"/>
          </p:cNvSpPr>
          <p:nvPr>
            <p:ph type="body" idx="4294967295"/>
          </p:nvPr>
        </p:nvSpPr>
        <p:spPr>
          <a:xfrm>
            <a:off x="493724" y="1259973"/>
            <a:ext cx="5656200" cy="50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sz="2400" b="1"/>
              <a:t>Fixez votre propre objectif SMART en matière de nutrition</a:t>
            </a:r>
            <a:endParaRPr sz="2400"/>
          </a:p>
        </p:txBody>
      </p:sp>
      <p:sp>
        <p:nvSpPr>
          <p:cNvPr id="482" name="Google Shape;482;p24"/>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483" name="Google Shape;483;p2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2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85" name="Google Shape;485;p2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25"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913172" y="860754"/>
            <a:ext cx="5627914" cy="5627914"/>
          </a:xfrm>
          <a:prstGeom prst="rect">
            <a:avLst/>
          </a:prstGeom>
          <a:noFill/>
          <a:ln>
            <a:noFill/>
          </a:ln>
        </p:spPr>
      </p:pic>
      <p:sp>
        <p:nvSpPr>
          <p:cNvPr id="491" name="Google Shape;491;p2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4CF5"/>
              </a:buClr>
              <a:buSzPts val="2400"/>
              <a:buFont typeface="Calibri"/>
              <a:buNone/>
            </a:pPr>
            <a:r>
              <a:rPr lang="en-GB">
                <a:solidFill>
                  <a:srgbClr val="4A4CF5"/>
                </a:solidFill>
              </a:rPr>
              <a:t>Activité : Définir et mettre en œuvre des objectifs SMART liés à la nutrition</a:t>
            </a:r>
            <a:endParaRPr>
              <a:solidFill>
                <a:srgbClr val="4A4CF5"/>
              </a:solidFill>
            </a:endParaRPr>
          </a:p>
        </p:txBody>
      </p:sp>
      <p:sp>
        <p:nvSpPr>
          <p:cNvPr id="492" name="Google Shape;492;p25"/>
          <p:cNvSpPr txBox="1">
            <a:spLocks noGrp="1"/>
          </p:cNvSpPr>
          <p:nvPr>
            <p:ph type="body" idx="1"/>
          </p:nvPr>
        </p:nvSpPr>
        <p:spPr>
          <a:xfrm>
            <a:off x="557999" y="2459736"/>
            <a:ext cx="6355173" cy="39413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sz="2400" b="1"/>
              <a:t>Faites un remue-méninges et discutez :</a:t>
            </a:r>
            <a:r>
              <a:rPr lang="en-GB" sz="2400"/>
              <a:t/>
            </a:r>
            <a:br>
              <a:rPr lang="en-GB" sz="2400"/>
            </a:br>
            <a:endParaRPr sz="2400"/>
          </a:p>
          <a:p>
            <a:pPr marL="228600" marR="0" lvl="0" indent="-228600" algn="l" rtl="0">
              <a:lnSpc>
                <a:spcPct val="100000"/>
              </a:lnSpc>
              <a:spcBef>
                <a:spcPts val="0"/>
              </a:spcBef>
              <a:spcAft>
                <a:spcPts val="0"/>
              </a:spcAft>
              <a:buSzPts val="2400"/>
              <a:buChar char="▪"/>
            </a:pPr>
            <a:r>
              <a:rPr lang="en-GB" sz="2400"/>
              <a:t>Comment intégrer ces objectifs dans une application nutritionnelle ?</a:t>
            </a:r>
            <a:endParaRPr/>
          </a:p>
          <a:p>
            <a:pPr marL="228600" marR="0" lvl="0" indent="-228600" algn="l" rtl="0">
              <a:lnSpc>
                <a:spcPct val="100000"/>
              </a:lnSpc>
              <a:spcBef>
                <a:spcPts val="1000"/>
              </a:spcBef>
              <a:spcAft>
                <a:spcPts val="0"/>
              </a:spcAft>
              <a:buSzPts val="2400"/>
              <a:buChar char="▪"/>
            </a:pPr>
            <a:r>
              <a:rPr lang="en-GB" sz="2400"/>
              <a:t>Quel type d'application utiliserez-vous pour suivre la progression de votre objectif ?</a:t>
            </a:r>
            <a:endParaRPr/>
          </a:p>
          <a:p>
            <a:pPr marL="228600" marR="0" lvl="0" indent="-228600" algn="l" rtl="0">
              <a:lnSpc>
                <a:spcPct val="100000"/>
              </a:lnSpc>
              <a:spcBef>
                <a:spcPts val="1000"/>
              </a:spcBef>
              <a:spcAft>
                <a:spcPts val="0"/>
              </a:spcAft>
              <a:buSzPts val="2400"/>
              <a:buChar char="▪"/>
            </a:pPr>
            <a:r>
              <a:rPr lang="en-GB" sz="2400"/>
              <a:t>Y a-t-il une difficulté à laquelle vous pourriez être confronté ? </a:t>
            </a:r>
            <a:endParaRPr sz="2400"/>
          </a:p>
        </p:txBody>
      </p:sp>
      <p:sp>
        <p:nvSpPr>
          <p:cNvPr id="493" name="Google Shape;493;p25"/>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494" name="Google Shape;494;p2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5" name="Google Shape;495;p2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496" name="Google Shape;496;p2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501"/>
        <p:cNvGrpSpPr/>
        <p:nvPr/>
      </p:nvGrpSpPr>
      <p:grpSpPr>
        <a:xfrm>
          <a:off x="0" y="0"/>
          <a:ext cx="0" cy="0"/>
          <a:chOff x="0" y="0"/>
          <a:chExt cx="0" cy="0"/>
        </a:xfrm>
      </p:grpSpPr>
      <p:sp>
        <p:nvSpPr>
          <p:cNvPr id="502" name="Google Shape;502;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3" name="Google Shape;503;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04" name="Google Shape;504;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505" name="Google Shape;505;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506" name="Google Shape;506;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en-GB" sz="2800">
                <a:solidFill>
                  <a:srgbClr val="C01E24"/>
                </a:solidFill>
                <a:latin typeface="Calibri"/>
                <a:ea typeface="Calibri"/>
                <a:cs typeface="Calibri"/>
                <a:sym typeface="Calibri"/>
              </a:rPr>
              <a:t>Félicitations !</a:t>
            </a:r>
            <a:br>
              <a:rPr lang="en-GB" sz="2800">
                <a:solidFill>
                  <a:srgbClr val="C01E24"/>
                </a:solidFill>
                <a:latin typeface="Calibri"/>
                <a:ea typeface="Calibri"/>
                <a:cs typeface="Calibri"/>
                <a:sym typeface="Calibri"/>
              </a:rPr>
            </a:br>
            <a:r>
              <a:rPr lang="en-GB" sz="2800">
                <a:solidFill>
                  <a:srgbClr val="C01E24"/>
                </a:solidFill>
                <a:latin typeface="Calibri"/>
                <a:ea typeface="Calibri"/>
                <a:cs typeface="Calibri"/>
                <a:sym typeface="Calibri"/>
              </a:rPr>
              <a:t>Vous avez terminé la session de formation expérientielle de ce module !</a:t>
            </a:r>
            <a:endParaRPr/>
          </a:p>
        </p:txBody>
      </p:sp>
      <p:pic>
        <p:nvPicPr>
          <p:cNvPr id="507" name="Google Shape;507;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GB" sz="5400"/>
              <a:t>Session de formation expérientielle :  Contenu</a:t>
            </a:r>
            <a:endParaRPr sz="5400"/>
          </a:p>
        </p:txBody>
      </p:sp>
      <p:pic>
        <p:nvPicPr>
          <p:cNvPr id="127" name="Google Shape;127;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8" name="Google Shape;128;p3"/>
          <p:cNvSpPr txBox="1"/>
          <p:nvPr/>
        </p:nvSpPr>
        <p:spPr>
          <a:xfrm>
            <a:off x="1511999" y="2196650"/>
            <a:ext cx="71463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1. Exemples spécifiques d'applications nutritionnelles</a:t>
            </a:r>
            <a:endParaRPr sz="2400">
              <a:solidFill>
                <a:schemeClr val="dk1"/>
              </a:solidFill>
              <a:latin typeface="Calibri"/>
              <a:ea typeface="Calibri"/>
              <a:cs typeface="Calibri"/>
              <a:sym typeface="Calibri"/>
            </a:endParaRPr>
          </a:p>
        </p:txBody>
      </p:sp>
      <p:sp>
        <p:nvSpPr>
          <p:cNvPr id="129" name="Google Shape;129;p3"/>
          <p:cNvSpPr txBox="1"/>
          <p:nvPr/>
        </p:nvSpPr>
        <p:spPr>
          <a:xfrm>
            <a:off x="1489573" y="2979625"/>
            <a:ext cx="8786700" cy="830956"/>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2. </a:t>
            </a:r>
            <a:r>
              <a:rPr lang="en-GB" sz="2400" dirty="0" err="1">
                <a:solidFill>
                  <a:schemeClr val="dk1"/>
                </a:solidFill>
                <a:latin typeface="Calibri"/>
                <a:ea typeface="Calibri"/>
                <a:cs typeface="Calibri"/>
                <a:sym typeface="Calibri"/>
              </a:rPr>
              <a:t>Intégrations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dans</a:t>
            </a:r>
            <a:r>
              <a:rPr lang="en-GB" sz="2400" dirty="0">
                <a:solidFill>
                  <a:schemeClr val="dk1"/>
                </a:solidFill>
                <a:latin typeface="Calibri"/>
                <a:ea typeface="Calibri"/>
                <a:cs typeface="Calibri"/>
                <a:sym typeface="Calibri"/>
              </a:rPr>
              <a:t> la vie </a:t>
            </a:r>
            <a:r>
              <a:rPr lang="en-GB" sz="2400" dirty="0" err="1">
                <a:solidFill>
                  <a:schemeClr val="dk1"/>
                </a:solidFill>
                <a:latin typeface="Calibri"/>
                <a:ea typeface="Calibri"/>
                <a:cs typeface="Calibri"/>
                <a:sym typeface="Calibri"/>
              </a:rPr>
              <a:t>réelle</a:t>
            </a:r>
            <a:r>
              <a:rPr lang="en-GB" sz="2400" dirty="0">
                <a:solidFill>
                  <a:schemeClr val="dk1"/>
                </a:solidFill>
                <a:latin typeface="Calibri"/>
                <a:ea typeface="Calibri"/>
                <a:cs typeface="Calibri"/>
                <a:sym typeface="Calibri"/>
              </a:rPr>
              <a:t> - </a:t>
            </a:r>
            <a:r>
              <a:rPr lang="en-GB" sz="2400" dirty="0" err="1">
                <a:solidFill>
                  <a:schemeClr val="dk1"/>
                </a:solidFill>
                <a:latin typeface="Calibri"/>
                <a:ea typeface="Calibri"/>
                <a:cs typeface="Calibri"/>
                <a:sym typeface="Calibri"/>
              </a:rPr>
              <a:t>Mise</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en</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œuvre</a:t>
            </a:r>
            <a:r>
              <a:rPr lang="en-GB" sz="2400" dirty="0">
                <a:solidFill>
                  <a:schemeClr val="dk1"/>
                </a:solidFill>
                <a:latin typeface="Calibri"/>
                <a:ea typeface="Calibri"/>
                <a:cs typeface="Calibri"/>
                <a:sym typeface="Calibri"/>
              </a:rPr>
              <a:t> des </a:t>
            </a:r>
            <a:r>
              <a:rPr lang="en-GB" sz="2400" dirty="0" err="1" smtClean="0">
                <a:solidFill>
                  <a:schemeClr val="dk1"/>
                </a:solidFill>
                <a:latin typeface="Calibri"/>
                <a:ea typeface="Calibri"/>
                <a:cs typeface="Calibri"/>
                <a:sym typeface="Calibri"/>
              </a:rPr>
              <a:t>objectifs</a:t>
            </a:r>
            <a:r>
              <a:rPr lang="el-GR" sz="2400" dirty="0" smtClean="0">
                <a:solidFill>
                  <a:schemeClr val="dk1"/>
                </a:solidFill>
                <a:latin typeface="Calibri"/>
                <a:ea typeface="Calibri"/>
                <a:cs typeface="Calibri"/>
                <a:sym typeface="Calibri"/>
              </a:rPr>
              <a:t> </a:t>
            </a:r>
            <a:r>
              <a:rPr lang="en-GB" sz="2400" dirty="0" smtClean="0">
                <a:solidFill>
                  <a:schemeClr val="dk1"/>
                </a:solidFill>
                <a:latin typeface="Calibri"/>
                <a:ea typeface="Calibri"/>
                <a:cs typeface="Calibri"/>
                <a:sym typeface="Calibri"/>
              </a:rPr>
              <a:t> </a:t>
            </a:r>
            <a:r>
              <a:rPr lang="en-GB" sz="2400" dirty="0">
                <a:solidFill>
                  <a:schemeClr val="dk1"/>
                </a:solidFill>
                <a:latin typeface="Calibri"/>
                <a:ea typeface="Calibri"/>
                <a:cs typeface="Calibri"/>
                <a:sym typeface="Calibri"/>
              </a:rPr>
              <a:t>SMART</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GB" sz="2200" b="1">
                <a:solidFill>
                  <a:srgbClr val="203864"/>
                </a:solidFill>
              </a:rPr>
              <a:t>Objectifs</a:t>
            </a:r>
            <a:endParaRPr>
              <a:solidFill>
                <a:srgbClr val="203864"/>
              </a:solidFill>
            </a:endParaRPr>
          </a:p>
        </p:txBody>
      </p:sp>
      <p:sp>
        <p:nvSpPr>
          <p:cNvPr id="136" name="Google Shape;136;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GB" sz="2200" b="1">
                <a:solidFill>
                  <a:schemeClr val="dk1"/>
                </a:solidFill>
                <a:latin typeface="Calibri"/>
                <a:ea typeface="Calibri"/>
                <a:cs typeface="Calibri"/>
                <a:sym typeface="Calibri"/>
              </a:rPr>
              <a:t>Apps de nutrition et de santé pertinentes  </a:t>
            </a:r>
            <a:endParaRPr/>
          </a:p>
        </p:txBody>
      </p:sp>
      <p:sp>
        <p:nvSpPr>
          <p:cNvPr id="138" name="Google Shape;138;p4"/>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lt1"/>
                </a:solidFill>
                <a:latin typeface="Gill Sans"/>
                <a:ea typeface="Gill Sans"/>
                <a:cs typeface="Gill Sans"/>
                <a:sym typeface="Gill Sans"/>
              </a:rPr>
              <a:t>6 </a:t>
            </a:r>
            <a:endParaRPr sz="2200" b="1">
              <a:solidFill>
                <a:schemeClr val="lt1"/>
              </a:solidFill>
              <a:latin typeface="Gill Sans"/>
              <a:ea typeface="Gill Sans"/>
              <a:cs typeface="Gill Sans"/>
              <a:sym typeface="Gill Sans"/>
            </a:endParaRPr>
          </a:p>
        </p:txBody>
      </p:sp>
      <p:sp>
        <p:nvSpPr>
          <p:cNvPr id="139" name="Google Shape;139;p4"/>
          <p:cNvSpPr txBox="1">
            <a:spLocks noGrp="1"/>
          </p:cNvSpPr>
          <p:nvPr>
            <p:ph type="body" idx="1"/>
          </p:nvPr>
        </p:nvSpPr>
        <p:spPr>
          <a:xfrm>
            <a:off x="558000" y="2690648"/>
            <a:ext cx="7872768" cy="331501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SzPts val="2200"/>
              <a:buChar char="✔"/>
            </a:pPr>
            <a:r>
              <a:rPr lang="en-GB"/>
              <a:t>Comprendre en profondeur la théorie et la mettre en œuvre sur des applications nutritionnelles pertinentes.</a:t>
            </a:r>
            <a:endParaRPr/>
          </a:p>
          <a:p>
            <a:pPr marL="228600" lvl="0" indent="-228600" algn="l" rtl="0">
              <a:lnSpc>
                <a:spcPct val="110000"/>
              </a:lnSpc>
              <a:spcBef>
                <a:spcPts val="1200"/>
              </a:spcBef>
              <a:spcAft>
                <a:spcPts val="0"/>
              </a:spcAft>
              <a:buSzPts val="2200"/>
              <a:buChar char="✔"/>
            </a:pPr>
            <a:r>
              <a:rPr lang="en-GB"/>
              <a:t>Comprendre en profondeur l'utilité des objectifs SMART et se familiariser avec leur utilisation.</a:t>
            </a:r>
            <a:endParaRPr/>
          </a:p>
          <a:p>
            <a:pPr marL="228600" lvl="0" indent="-228600" algn="l" rtl="0">
              <a:lnSpc>
                <a:spcPct val="110000"/>
              </a:lnSpc>
              <a:spcBef>
                <a:spcPts val="1200"/>
              </a:spcBef>
              <a:spcAft>
                <a:spcPts val="0"/>
              </a:spcAft>
              <a:buSzPts val="2200"/>
              <a:buChar char="✔"/>
            </a:pPr>
            <a:r>
              <a:rPr lang="en-GB"/>
              <a:t>Comprendre, à l'aide de scénarios et de situations réelles, comment les applications nutritionnelles peuvent permettre d'adopter des habitudes alimentaires plus saines et contribuer à la santé des individus en général.</a:t>
            </a:r>
            <a:br>
              <a:rPr lang="en-GB"/>
            </a:b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140" name="Google Shape;140;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1" name="Google Shape;141;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570032" y="2604099"/>
            <a:ext cx="6390605" cy="338934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000"/>
              <a:buFont typeface="Noto Sans Symbols"/>
              <a:buChar char="✔"/>
            </a:pPr>
            <a:r>
              <a:rPr lang="en-GB" sz="2000"/>
              <a:t>Donner aux participants les compétences nécessaires pour exploiter les applications nutritionnelles afin d'atteindre les objectifs liés à la nutrition. </a:t>
            </a:r>
            <a:endParaRPr/>
          </a:p>
          <a:p>
            <a:pPr marL="228600" lvl="0" indent="-228600" algn="l" rtl="0">
              <a:lnSpc>
                <a:spcPct val="100000"/>
              </a:lnSpc>
              <a:spcBef>
                <a:spcPts val="1200"/>
              </a:spcBef>
              <a:spcAft>
                <a:spcPts val="0"/>
              </a:spcAft>
              <a:buClr>
                <a:srgbClr val="C00000"/>
              </a:buClr>
              <a:buSzPts val="2000"/>
              <a:buFont typeface="Noto Sans Symbols"/>
              <a:buChar char="✔"/>
            </a:pPr>
            <a:r>
              <a:rPr lang="en-GB" sz="2000"/>
              <a:t>Améliorer les compétences nécessaires pour prendre des décisions éclairées concernant la sélection, l'utilisation et l'intégration des applications dans l'alimentation quotidienne des participants, s'ils le souhaitent. </a:t>
            </a:r>
            <a:endParaRPr/>
          </a:p>
          <a:p>
            <a:pPr marL="228600" lvl="0" indent="-101600" algn="l" rtl="0">
              <a:lnSpc>
                <a:spcPct val="100000"/>
              </a:lnSpc>
              <a:spcBef>
                <a:spcPts val="1200"/>
              </a:spcBef>
              <a:spcAft>
                <a:spcPts val="0"/>
              </a:spcAft>
              <a:buClr>
                <a:srgbClr val="C00000"/>
              </a:buClr>
              <a:buSzPts val="2000"/>
              <a:buFont typeface="Noto Sans Symbols"/>
              <a:buNone/>
            </a:pPr>
            <a:endParaRPr sz="2000"/>
          </a:p>
          <a:p>
            <a:pPr marL="0" lvl="0" indent="0" algn="l" rtl="0">
              <a:lnSpc>
                <a:spcPct val="150000"/>
              </a:lnSpc>
              <a:spcBef>
                <a:spcPts val="1200"/>
              </a:spcBef>
              <a:spcAft>
                <a:spcPts val="0"/>
              </a:spcAft>
              <a:buClr>
                <a:srgbClr val="C01E24"/>
              </a:buClr>
              <a:buSzPts val="2000"/>
              <a:buNone/>
            </a:pPr>
            <a:endParaRPr sz="2000" i="1">
              <a:solidFill>
                <a:srgbClr val="FF0000"/>
              </a:solidFill>
            </a:endParaRPr>
          </a:p>
        </p:txBody>
      </p:sp>
      <p:sp>
        <p:nvSpPr>
          <p:cNvPr id="148" name="Google Shape;148;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GB" sz="2200" b="1">
                <a:solidFill>
                  <a:srgbClr val="203864"/>
                </a:solidFill>
              </a:rPr>
              <a:t>Compétences</a:t>
            </a:r>
            <a:endParaRPr>
              <a:solidFill>
                <a:srgbClr val="203864"/>
              </a:solidFill>
            </a:endParaRPr>
          </a:p>
        </p:txBody>
      </p:sp>
      <p:sp>
        <p:nvSpPr>
          <p:cNvPr id="149" name="Google Shape;149;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lt1"/>
                </a:solidFill>
                <a:latin typeface="Gill Sans"/>
                <a:ea typeface="Gill Sans"/>
                <a:cs typeface="Gill Sans"/>
                <a:sym typeface="Gill Sans"/>
              </a:rPr>
              <a:t>1 </a:t>
            </a:r>
            <a:endParaRPr sz="2200" b="1">
              <a:solidFill>
                <a:schemeClr val="lt1"/>
              </a:solidFill>
              <a:latin typeface="Gill Sans"/>
              <a:ea typeface="Gill Sans"/>
              <a:cs typeface="Gill Sans"/>
              <a:sym typeface="Gill Sans"/>
            </a:endParaRPr>
          </a:p>
        </p:txBody>
      </p:sp>
      <p:sp>
        <p:nvSpPr>
          <p:cNvPr id="150" name="Google Shape;150;p5"/>
          <p:cNvSpPr/>
          <p:nvPr/>
        </p:nvSpPr>
        <p:spPr>
          <a:xfrm>
            <a:off x="189357" y="5013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
          <p:cNvSpPr txBox="1"/>
          <p:nvPr/>
        </p:nvSpPr>
        <p:spPr>
          <a:xfrm>
            <a:off x="678819" y="501396"/>
            <a:ext cx="68918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GB" sz="2200" b="1">
                <a:solidFill>
                  <a:schemeClr val="dk1"/>
                </a:solidFill>
                <a:latin typeface="Calibri"/>
                <a:ea typeface="Calibri"/>
                <a:cs typeface="Calibri"/>
                <a:sym typeface="Calibri"/>
              </a:rPr>
              <a:t>Apps de nutrition et de santé pertinentes  </a:t>
            </a:r>
            <a:endParaRPr sz="2200" b="1">
              <a:solidFill>
                <a:schemeClr val="dk1"/>
              </a:solidFill>
              <a:latin typeface="Calibri"/>
              <a:ea typeface="Calibri"/>
              <a:cs typeface="Calibri"/>
              <a:sym typeface="Calibri"/>
            </a:endParaRPr>
          </a:p>
        </p:txBody>
      </p:sp>
      <p:sp>
        <p:nvSpPr>
          <p:cNvPr id="152" name="Google Shape;152;p5"/>
          <p:cNvSpPr/>
          <p:nvPr/>
        </p:nvSpPr>
        <p:spPr>
          <a:xfrm>
            <a:off x="269732" y="5912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lt1"/>
                </a:solidFill>
                <a:latin typeface="Gill Sans"/>
                <a:ea typeface="Gill Sans"/>
                <a:cs typeface="Gill Sans"/>
                <a:sym typeface="Gill Sans"/>
              </a:rPr>
              <a:t>6 </a:t>
            </a:r>
            <a:endParaRPr sz="2200" b="1">
              <a:solidFill>
                <a:schemeClr val="lt1"/>
              </a:solidFill>
              <a:latin typeface="Gill Sans"/>
              <a:ea typeface="Gill Sans"/>
              <a:cs typeface="Gill Sans"/>
              <a:sym typeface="Gill Sans"/>
            </a:endParaRPr>
          </a:p>
        </p:txBody>
      </p:sp>
      <p:sp>
        <p:nvSpPr>
          <p:cNvPr id="153" name="Google Shape;153;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4" name="Google Shape;154;p5"/>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body" idx="1"/>
          </p:nvPr>
        </p:nvSpPr>
        <p:spPr>
          <a:xfrm>
            <a:off x="558000" y="1626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solidFill>
                  <a:srgbClr val="203864"/>
                </a:solidFill>
              </a:rPr>
              <a:t>Objectifs</a:t>
            </a:r>
            <a:endParaRPr/>
          </a:p>
        </p:txBody>
      </p:sp>
      <p:sp>
        <p:nvSpPr>
          <p:cNvPr id="161" name="Google Shape;161;p6"/>
          <p:cNvSpPr txBox="1">
            <a:spLocks noGrp="1"/>
          </p:cNvSpPr>
          <p:nvPr>
            <p:ph type="body" idx="2"/>
          </p:nvPr>
        </p:nvSpPr>
        <p:spPr>
          <a:xfrm>
            <a:off x="617621" y="2316443"/>
            <a:ext cx="5937000" cy="40083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GB" sz="2000" dirty="0" err="1"/>
              <a:t>Connaître</a:t>
            </a:r>
            <a:r>
              <a:rPr lang="en-GB" sz="2000" dirty="0"/>
              <a:t> les types d'applications </a:t>
            </a:r>
            <a:r>
              <a:rPr lang="en-GB" sz="2000" dirty="0" err="1"/>
              <a:t>nutritionnelles</a:t>
            </a:r>
            <a:r>
              <a:rPr lang="en-GB" sz="2000" dirty="0"/>
              <a:t> les plus courants.</a:t>
            </a:r>
            <a:endParaRPr dirty="0"/>
          </a:p>
          <a:p>
            <a:pPr marL="228600" lvl="0" indent="-228600" algn="l" rtl="0">
              <a:lnSpc>
                <a:spcPct val="150000"/>
              </a:lnSpc>
              <a:spcBef>
                <a:spcPts val="1200"/>
              </a:spcBef>
              <a:spcAft>
                <a:spcPts val="0"/>
              </a:spcAft>
              <a:buSzPts val="2000"/>
              <a:buChar char="▪"/>
            </a:pPr>
            <a:r>
              <a:rPr lang="en-GB" sz="2000" dirty="0"/>
              <a:t>Identifier et </a:t>
            </a:r>
            <a:r>
              <a:rPr lang="en-GB" sz="2000" dirty="0" err="1"/>
              <a:t>catégoriser</a:t>
            </a:r>
            <a:r>
              <a:rPr lang="en-GB" sz="2000" dirty="0"/>
              <a:t> le type </a:t>
            </a:r>
            <a:r>
              <a:rPr lang="en-GB" sz="2000" dirty="0" err="1"/>
              <a:t>d'application</a:t>
            </a:r>
            <a:r>
              <a:rPr lang="en-GB" sz="2000" dirty="0"/>
              <a:t>, les </a:t>
            </a:r>
            <a:r>
              <a:rPr lang="en-GB" sz="2000" dirty="0" err="1"/>
              <a:t>caractéristiques</a:t>
            </a:r>
            <a:r>
              <a:rPr lang="en-GB" sz="2000" dirty="0"/>
              <a:t> principales et les sections. </a:t>
            </a:r>
            <a:endParaRPr dirty="0"/>
          </a:p>
          <a:p>
            <a:pPr marL="228600" lvl="0" indent="-228600" algn="l" rtl="0">
              <a:lnSpc>
                <a:spcPct val="150000"/>
              </a:lnSpc>
              <a:spcBef>
                <a:spcPts val="1200"/>
              </a:spcBef>
              <a:spcAft>
                <a:spcPts val="0"/>
              </a:spcAft>
              <a:buSzPts val="2000"/>
              <a:buChar char="▪"/>
            </a:pPr>
            <a:r>
              <a:rPr lang="en-GB" sz="2000" dirty="0"/>
              <a:t>Se familiariser avec l'utilisation </a:t>
            </a:r>
            <a:r>
              <a:rPr lang="en-GB" sz="2000" dirty="0" err="1"/>
              <a:t>d'une</a:t>
            </a:r>
            <a:r>
              <a:rPr lang="en-GB" sz="2000" dirty="0"/>
              <a:t> application pour la première </a:t>
            </a:r>
            <a:r>
              <a:rPr lang="en-GB" sz="2000" dirty="0" err="1"/>
              <a:t>fois</a:t>
            </a:r>
            <a:r>
              <a:rPr lang="en-GB" sz="2000" dirty="0"/>
              <a:t>.</a:t>
            </a:r>
            <a:endParaRPr dirty="0"/>
          </a:p>
          <a:p>
            <a:pPr marL="228600" lvl="0" indent="-101600" algn="l" rtl="0">
              <a:lnSpc>
                <a:spcPct val="150000"/>
              </a:lnSpc>
              <a:spcBef>
                <a:spcPts val="1200"/>
              </a:spcBef>
              <a:spcAft>
                <a:spcPts val="0"/>
              </a:spcAft>
              <a:buSzPts val="2000"/>
              <a:buNone/>
            </a:pPr>
            <a:endParaRPr sz="2000" dirty="0"/>
          </a:p>
        </p:txBody>
      </p:sp>
      <p:pic>
        <p:nvPicPr>
          <p:cNvPr id="162" name="Google Shape;162;p6" descr="Ambition abstract concept"/>
          <p:cNvPicPr preferRelativeResize="0"/>
          <p:nvPr/>
        </p:nvPicPr>
        <p:blipFill rotWithShape="1">
          <a:blip r:embed="rId3">
            <a:alphaModFix/>
          </a:blip>
          <a:srcRect/>
          <a:stretch/>
        </p:blipFill>
        <p:spPr>
          <a:xfrm>
            <a:off x="7138771" y="1132728"/>
            <a:ext cx="5517062" cy="5343950"/>
          </a:xfrm>
          <a:prstGeom prst="rect">
            <a:avLst/>
          </a:prstGeom>
          <a:noFill/>
          <a:ln>
            <a:noFill/>
          </a:ln>
        </p:spPr>
      </p:pic>
      <p:sp>
        <p:nvSpPr>
          <p:cNvPr id="163" name="Google Shape;163;p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164" name="Google Shape;164;p6"/>
          <p:cNvSpPr txBox="1">
            <a:spLocks noGrp="1"/>
          </p:cNvSpPr>
          <p:nvPr>
            <p:ph type="title"/>
          </p:nvPr>
        </p:nvSpPr>
        <p:spPr>
          <a:xfrm>
            <a:off x="558000" y="5465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GB" sz="2700">
                <a:solidFill>
                  <a:srgbClr val="C01E24"/>
                </a:solidFill>
              </a:rPr>
              <a:t>6.2.1</a:t>
            </a:r>
            <a:r>
              <a:rPr lang="en-GB">
                <a:solidFill>
                  <a:srgbClr val="C01E24"/>
                </a:solidFill>
              </a:rPr>
              <a:t/>
            </a:r>
            <a:br>
              <a:rPr lang="en-GB">
                <a:solidFill>
                  <a:srgbClr val="C01E24"/>
                </a:solidFill>
              </a:rPr>
            </a:br>
            <a:r>
              <a:rPr lang="en-GB">
                <a:solidFill>
                  <a:srgbClr val="C01E24"/>
                </a:solidFill>
              </a:rPr>
              <a:t>Exemples spécifiques d'applications nutritionnelles</a:t>
            </a:r>
            <a:endParaRPr>
              <a:solidFill>
                <a:srgbClr val="C01E2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GB" sz="2800"/>
              <a:t>Exemple 1 : </a:t>
            </a:r>
            <a:br>
              <a:rPr lang="en-GB" sz="2800"/>
            </a:br>
            <a:r>
              <a:rPr lang="en-GB" sz="2800"/>
              <a:t>YAZIO Fasting &amp; Food Trucker </a:t>
            </a:r>
            <a:r>
              <a:rPr lang="en-GB" sz="2400"/>
              <a:t>(</a:t>
            </a:r>
            <a:r>
              <a:rPr lang="en-GB" sz="2400" i="1"/>
              <a:t>grec : </a:t>
            </a:r>
            <a:r>
              <a:rPr lang="en-GB" sz="2400"/>
              <a:t>ΥΑΖΙΟ - θερμιδομετρητής)</a:t>
            </a:r>
            <a:endParaRPr/>
          </a:p>
        </p:txBody>
      </p:sp>
      <p:sp>
        <p:nvSpPr>
          <p:cNvPr id="170" name="Google Shape;170;p7"/>
          <p:cNvSpPr txBox="1">
            <a:spLocks noGrp="1"/>
          </p:cNvSpPr>
          <p:nvPr>
            <p:ph type="body" idx="1"/>
          </p:nvPr>
        </p:nvSpPr>
        <p:spPr>
          <a:xfrm>
            <a:off x="566149" y="2181136"/>
            <a:ext cx="11059800" cy="3941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600"/>
              <a:buNone/>
            </a:pPr>
            <a:r>
              <a:rPr lang="en-GB" sz="2600"/>
              <a:t>Compteur de calories et application de jeûne intermittent qui se compose de 3 sections principales :</a:t>
            </a:r>
            <a:endParaRPr/>
          </a:p>
          <a:p>
            <a:pPr marL="457200" lvl="0" indent="-457200" algn="l" rtl="0">
              <a:lnSpc>
                <a:spcPct val="100000"/>
              </a:lnSpc>
              <a:spcBef>
                <a:spcPts val="1200"/>
              </a:spcBef>
              <a:spcAft>
                <a:spcPts val="0"/>
              </a:spcAft>
              <a:buSzPts val="2400"/>
              <a:buFont typeface="Calibri"/>
              <a:buAutoNum type="arabicPeriod"/>
            </a:pPr>
            <a:r>
              <a:rPr lang="en-GB" sz="2400" b="1"/>
              <a:t>Compteur de calories : </a:t>
            </a:r>
            <a:r>
              <a:rPr lang="en-GB"/>
              <a:t>journal alimentaire avec objectifs caloriques, suivi des valeurs nutritionnelles et des macronutriments, base de données alimentaire, scanner de codes-barres intégré, création de repas/plans alimentaires, suivi des étapes/activités/symptômes, suivi de l'eau avec rappels, etc.</a:t>
            </a:r>
            <a:endParaRPr b="1"/>
          </a:p>
          <a:p>
            <a:pPr marL="457200" lvl="0" indent="-457200" algn="l" rtl="0">
              <a:lnSpc>
                <a:spcPct val="100000"/>
              </a:lnSpc>
              <a:spcBef>
                <a:spcPts val="1200"/>
              </a:spcBef>
              <a:spcAft>
                <a:spcPts val="0"/>
              </a:spcAft>
              <a:buSzPts val="2400"/>
              <a:buFont typeface="Calibri"/>
              <a:buAutoNum type="arabicPeriod"/>
            </a:pPr>
            <a:r>
              <a:rPr lang="en-GB" sz="2400" b="1"/>
              <a:t>Jeûne intermittent : </a:t>
            </a:r>
            <a:r>
              <a:rPr lang="en-GB"/>
              <a:t>minuterie de jeûne, rappels de jeûne et d'alimentation, plans de jeûne intermittent, etc. </a:t>
            </a:r>
            <a:endParaRPr/>
          </a:p>
          <a:p>
            <a:pPr marL="457200" lvl="0" indent="-457200" algn="l" rtl="0">
              <a:lnSpc>
                <a:spcPct val="100000"/>
              </a:lnSpc>
              <a:spcBef>
                <a:spcPts val="1200"/>
              </a:spcBef>
              <a:spcAft>
                <a:spcPts val="0"/>
              </a:spcAft>
              <a:buSzPts val="2400"/>
              <a:buFont typeface="Calibri"/>
              <a:buAutoNum type="arabicPeriod"/>
            </a:pPr>
            <a:r>
              <a:rPr lang="en-GB" sz="2400" b="1"/>
              <a:t>Recettes : </a:t>
            </a:r>
            <a:r>
              <a:rPr lang="en-GB"/>
              <a:t>nouvelles recettes chaque semaine, recettes spécifiques à un régime (par exemple végétalien), liste de courses, mode de cuisson pour suivre les instructions de la recette, etc.</a:t>
            </a:r>
            <a:endParaRPr/>
          </a:p>
        </p:txBody>
      </p:sp>
      <p:pic>
        <p:nvPicPr>
          <p:cNvPr id="171" name="Google Shape;171;p7"/>
          <p:cNvPicPr preferRelativeResize="0"/>
          <p:nvPr/>
        </p:nvPicPr>
        <p:blipFill rotWithShape="1">
          <a:blip r:embed="rId3">
            <a:alphaModFix/>
          </a:blip>
          <a:srcRect/>
          <a:stretch/>
        </p:blipFill>
        <p:spPr>
          <a:xfrm>
            <a:off x="9977309" y="611073"/>
            <a:ext cx="1362105" cy="1362105"/>
          </a:xfrm>
          <a:prstGeom prst="rect">
            <a:avLst/>
          </a:prstGeom>
          <a:noFill/>
          <a:ln>
            <a:noFill/>
          </a:ln>
        </p:spPr>
      </p:pic>
      <p:sp>
        <p:nvSpPr>
          <p:cNvPr id="172" name="Google Shape;172;p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174" name="Google Shape;174;p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8"/>
          <p:cNvPicPr preferRelativeResize="0"/>
          <p:nvPr/>
        </p:nvPicPr>
        <p:blipFill rotWithShape="1">
          <a:blip r:embed="rId3">
            <a:alphaModFix/>
          </a:blip>
          <a:srcRect/>
          <a:stretch/>
        </p:blipFill>
        <p:spPr>
          <a:xfrm>
            <a:off x="2182879" y="3068366"/>
            <a:ext cx="2123692" cy="3244707"/>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5133237" y="748800"/>
            <a:ext cx="2209716" cy="3601141"/>
          </a:xfrm>
          <a:prstGeom prst="rect">
            <a:avLst/>
          </a:prstGeom>
          <a:noFill/>
          <a:ln>
            <a:noFill/>
          </a:ln>
        </p:spPr>
      </p:pic>
      <p:pic>
        <p:nvPicPr>
          <p:cNvPr id="182" name="Google Shape;182;p8"/>
          <p:cNvPicPr preferRelativeResize="0"/>
          <p:nvPr/>
        </p:nvPicPr>
        <p:blipFill rotWithShape="1">
          <a:blip r:embed="rId5">
            <a:alphaModFix/>
          </a:blip>
          <a:srcRect/>
          <a:stretch/>
        </p:blipFill>
        <p:spPr>
          <a:xfrm>
            <a:off x="8482170" y="2517223"/>
            <a:ext cx="2398791" cy="3601141"/>
          </a:xfrm>
          <a:prstGeom prst="rect">
            <a:avLst/>
          </a:prstGeom>
          <a:noFill/>
          <a:ln>
            <a:noFill/>
          </a:ln>
        </p:spPr>
      </p:pic>
      <p:sp>
        <p:nvSpPr>
          <p:cNvPr id="183" name="Google Shape;183;p8"/>
          <p:cNvSpPr/>
          <p:nvPr/>
        </p:nvSpPr>
        <p:spPr>
          <a:xfrm>
            <a:off x="6319916" y="1838454"/>
            <a:ext cx="238500" cy="169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184" name="Google Shape;184;p8"/>
          <p:cNvSpPr/>
          <p:nvPr/>
        </p:nvSpPr>
        <p:spPr>
          <a:xfrm>
            <a:off x="6909554" y="2305939"/>
            <a:ext cx="238500" cy="169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185" name="Google Shape;185;p8"/>
          <p:cNvSpPr/>
          <p:nvPr/>
        </p:nvSpPr>
        <p:spPr>
          <a:xfrm>
            <a:off x="6338700" y="2724493"/>
            <a:ext cx="238500" cy="169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186" name="Google Shape;186;p8"/>
          <p:cNvSpPr/>
          <p:nvPr/>
        </p:nvSpPr>
        <p:spPr>
          <a:xfrm>
            <a:off x="6558375" y="3202388"/>
            <a:ext cx="238500" cy="169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187" name="Google Shape;187;p8"/>
          <p:cNvSpPr/>
          <p:nvPr/>
        </p:nvSpPr>
        <p:spPr>
          <a:xfrm>
            <a:off x="6056280" y="3650612"/>
            <a:ext cx="238500" cy="169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188" name="Google Shape;188;p8"/>
          <p:cNvSpPr/>
          <p:nvPr/>
        </p:nvSpPr>
        <p:spPr>
          <a:xfrm>
            <a:off x="1936125" y="748799"/>
            <a:ext cx="2617200" cy="1975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L'image qui apparaît lorsque vous ouvrez l'application pour la 1</a:t>
            </a:r>
            <a:r>
              <a:rPr lang="en-GB" sz="1700" baseline="30000">
                <a:solidFill>
                  <a:schemeClr val="lt1"/>
                </a:solidFill>
                <a:latin typeface="Calibri"/>
                <a:ea typeface="Calibri"/>
                <a:cs typeface="Calibri"/>
                <a:sym typeface="Calibri"/>
              </a:rPr>
              <a:t>st</a:t>
            </a:r>
            <a:r>
              <a:rPr lang="en-GB" sz="1700">
                <a:solidFill>
                  <a:schemeClr val="lt1"/>
                </a:solidFill>
                <a:latin typeface="Calibri"/>
                <a:ea typeface="Calibri"/>
                <a:cs typeface="Calibri"/>
                <a:sym typeface="Calibri"/>
              </a:rPr>
              <a:t> fois, vous indique qu'il n'a jamais été aussi facile d'atteindre votre objectif de poids.</a:t>
            </a:r>
            <a:endParaRPr sz="1700">
              <a:solidFill>
                <a:schemeClr val="lt1"/>
              </a:solidFill>
              <a:latin typeface="Calibri"/>
              <a:ea typeface="Calibri"/>
              <a:cs typeface="Calibri"/>
              <a:sym typeface="Calibri"/>
            </a:endParaRPr>
          </a:p>
        </p:txBody>
      </p:sp>
      <p:sp>
        <p:nvSpPr>
          <p:cNvPr id="189" name="Google Shape;189;p8"/>
          <p:cNvSpPr/>
          <p:nvPr/>
        </p:nvSpPr>
        <p:spPr>
          <a:xfrm>
            <a:off x="3113880" y="2775383"/>
            <a:ext cx="162600" cy="242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8"/>
          <p:cNvSpPr/>
          <p:nvPr/>
        </p:nvSpPr>
        <p:spPr>
          <a:xfrm>
            <a:off x="4711500" y="4692753"/>
            <a:ext cx="3446100" cy="2165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Choisissez votre objectif principal </a:t>
            </a:r>
            <a:endParaRPr sz="1700">
              <a:solidFill>
                <a:schemeClr val="lt1"/>
              </a:solidFill>
              <a:latin typeface="Calibri"/>
              <a:ea typeface="Calibri"/>
              <a:cs typeface="Calibri"/>
              <a:sym typeface="Calibri"/>
            </a:endParaRPr>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la perte de poids</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le maintien du poids</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la prise de poids</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le développement de la masse musculaire</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5 pour le reste. </a:t>
            </a:r>
            <a:endParaRPr sz="1700">
              <a:solidFill>
                <a:schemeClr val="lt1"/>
              </a:solidFill>
              <a:latin typeface="Calibri"/>
              <a:ea typeface="Calibri"/>
              <a:cs typeface="Calibri"/>
              <a:sym typeface="Calibri"/>
            </a:endParaRPr>
          </a:p>
        </p:txBody>
      </p:sp>
      <p:sp>
        <p:nvSpPr>
          <p:cNvPr id="191" name="Google Shape;191;p8"/>
          <p:cNvSpPr/>
          <p:nvPr/>
        </p:nvSpPr>
        <p:spPr>
          <a:xfrm rot="3662368">
            <a:off x="2002107" y="5268645"/>
            <a:ext cx="301730" cy="1717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8"/>
          <p:cNvSpPr/>
          <p:nvPr/>
        </p:nvSpPr>
        <p:spPr>
          <a:xfrm rot="10800000" flipH="1">
            <a:off x="6185726" y="4405881"/>
            <a:ext cx="153000" cy="2310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8"/>
          <p:cNvSpPr/>
          <p:nvPr/>
        </p:nvSpPr>
        <p:spPr>
          <a:xfrm rot="7467870">
            <a:off x="10543426" y="5442149"/>
            <a:ext cx="301646" cy="17175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8"/>
          <p:cNvSpPr/>
          <p:nvPr/>
        </p:nvSpPr>
        <p:spPr>
          <a:xfrm>
            <a:off x="7625925" y="608201"/>
            <a:ext cx="3930000" cy="1483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lt1"/>
                </a:solidFill>
                <a:latin typeface="Calibri"/>
                <a:ea typeface="Calibri"/>
                <a:cs typeface="Calibri"/>
                <a:sym typeface="Calibri"/>
              </a:rPr>
              <a:t>Cliquez sur le bouton bleu pour commencer votre voyage en suivant les calories et les macronutriments, en chronométrant votre jeûne et en adoptant des habitudes saines.</a:t>
            </a:r>
            <a:endParaRPr sz="1700">
              <a:solidFill>
                <a:schemeClr val="lt1"/>
              </a:solidFill>
              <a:latin typeface="Calibri"/>
              <a:ea typeface="Calibri"/>
              <a:cs typeface="Calibri"/>
              <a:sym typeface="Calibri"/>
            </a:endParaRPr>
          </a:p>
        </p:txBody>
      </p:sp>
      <p:sp>
        <p:nvSpPr>
          <p:cNvPr id="195" name="Google Shape;195;p8"/>
          <p:cNvSpPr/>
          <p:nvPr/>
        </p:nvSpPr>
        <p:spPr>
          <a:xfrm>
            <a:off x="9600374" y="2183568"/>
            <a:ext cx="162600" cy="242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7" name="Google Shape;197;p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198" name="Google Shape;198;p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9"/>
          <p:cNvPicPr preferRelativeResize="0"/>
          <p:nvPr/>
        </p:nvPicPr>
        <p:blipFill rotWithShape="1">
          <a:blip r:embed="rId3">
            <a:alphaModFix/>
          </a:blip>
          <a:srcRect/>
          <a:stretch/>
        </p:blipFill>
        <p:spPr>
          <a:xfrm>
            <a:off x="1424361" y="2886253"/>
            <a:ext cx="2387648" cy="3742869"/>
          </a:xfrm>
          <a:prstGeom prst="rect">
            <a:avLst/>
          </a:prstGeom>
          <a:noFill/>
          <a:ln>
            <a:noFill/>
          </a:ln>
        </p:spPr>
      </p:pic>
      <p:pic>
        <p:nvPicPr>
          <p:cNvPr id="204" name="Google Shape;204;p9"/>
          <p:cNvPicPr preferRelativeResize="0"/>
          <p:nvPr/>
        </p:nvPicPr>
        <p:blipFill rotWithShape="1">
          <a:blip r:embed="rId4">
            <a:alphaModFix/>
          </a:blip>
          <a:srcRect/>
          <a:stretch/>
        </p:blipFill>
        <p:spPr>
          <a:xfrm>
            <a:off x="5078518" y="731622"/>
            <a:ext cx="2463906" cy="3742866"/>
          </a:xfrm>
          <a:prstGeom prst="rect">
            <a:avLst/>
          </a:prstGeom>
          <a:noFill/>
          <a:ln>
            <a:noFill/>
          </a:ln>
        </p:spPr>
      </p:pic>
      <p:pic>
        <p:nvPicPr>
          <p:cNvPr id="205" name="Google Shape;205;p9"/>
          <p:cNvPicPr preferRelativeResize="0"/>
          <p:nvPr/>
        </p:nvPicPr>
        <p:blipFill rotWithShape="1">
          <a:blip r:embed="rId5">
            <a:alphaModFix/>
          </a:blip>
          <a:srcRect/>
          <a:stretch/>
        </p:blipFill>
        <p:spPr>
          <a:xfrm>
            <a:off x="8398849" y="892018"/>
            <a:ext cx="2718551" cy="4025649"/>
          </a:xfrm>
          <a:prstGeom prst="rect">
            <a:avLst/>
          </a:prstGeom>
          <a:noFill/>
          <a:ln>
            <a:noFill/>
          </a:ln>
        </p:spPr>
      </p:pic>
      <p:sp>
        <p:nvSpPr>
          <p:cNvPr id="206" name="Google Shape;206;p9"/>
          <p:cNvSpPr/>
          <p:nvPr/>
        </p:nvSpPr>
        <p:spPr>
          <a:xfrm>
            <a:off x="723550" y="630849"/>
            <a:ext cx="4013400" cy="2208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Décidez des autres objectifs que vous souhaitez atteindre en cliquant sur un ou plusieurs des éléments suivants</a:t>
            </a:r>
            <a:endParaRPr sz="1700">
              <a:solidFill>
                <a:schemeClr val="lt1"/>
              </a:solidFill>
              <a:latin typeface="Calibri"/>
              <a:ea typeface="Calibri"/>
              <a:cs typeface="Calibri"/>
              <a:sym typeface="Calibri"/>
            </a:endParaRPr>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manger sainement</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avoir plus d'énergie et être de meilleure humeur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la motivation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se sentir mieux dans son corps.</a:t>
            </a:r>
            <a:endParaRPr sz="1700"/>
          </a:p>
        </p:txBody>
      </p:sp>
      <p:sp>
        <p:nvSpPr>
          <p:cNvPr id="207" name="Google Shape;207;p9"/>
          <p:cNvSpPr/>
          <p:nvPr/>
        </p:nvSpPr>
        <p:spPr>
          <a:xfrm>
            <a:off x="2531022" y="2886253"/>
            <a:ext cx="174600" cy="260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9"/>
          <p:cNvSpPr/>
          <p:nvPr/>
        </p:nvSpPr>
        <p:spPr>
          <a:xfrm>
            <a:off x="4097950" y="4582149"/>
            <a:ext cx="4300800" cy="2275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Sélectionnez la manière dont vous souhaitez que l'application vous aide en cliquant sur un ou plusieurs des éléments suivants</a:t>
            </a:r>
            <a:endParaRPr sz="1700">
              <a:solidFill>
                <a:schemeClr val="lt1"/>
              </a:solidFill>
              <a:latin typeface="Calibri"/>
              <a:ea typeface="Calibri"/>
              <a:cs typeface="Calibri"/>
              <a:sym typeface="Calibri"/>
            </a:endParaRPr>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le comptage des calories</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le suivi de l'activité physique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des recettes saines </a:t>
            </a:r>
            <a:endParaRPr sz="1700"/>
          </a:p>
          <a:p>
            <a:pPr marL="342900" marR="0" lvl="0" indent="-32385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4 pour la fourniture d'analyses et de statistiques.</a:t>
            </a:r>
            <a:endParaRPr sz="1700"/>
          </a:p>
        </p:txBody>
      </p:sp>
      <p:sp>
        <p:nvSpPr>
          <p:cNvPr id="209" name="Google Shape;209;p9"/>
          <p:cNvSpPr/>
          <p:nvPr/>
        </p:nvSpPr>
        <p:spPr>
          <a:xfrm>
            <a:off x="1305943" y="3718224"/>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10" name="Google Shape;210;p9"/>
          <p:cNvSpPr/>
          <p:nvPr/>
        </p:nvSpPr>
        <p:spPr>
          <a:xfrm>
            <a:off x="1305943" y="4223441"/>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11" name="Google Shape;211;p9"/>
          <p:cNvSpPr/>
          <p:nvPr/>
        </p:nvSpPr>
        <p:spPr>
          <a:xfrm>
            <a:off x="1305942" y="4728659"/>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12" name="Google Shape;212;p9"/>
          <p:cNvSpPr/>
          <p:nvPr/>
        </p:nvSpPr>
        <p:spPr>
          <a:xfrm>
            <a:off x="1305941" y="5233876"/>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13" name="Google Shape;213;p9"/>
          <p:cNvSpPr/>
          <p:nvPr/>
        </p:nvSpPr>
        <p:spPr>
          <a:xfrm>
            <a:off x="4896284" y="1756756"/>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14" name="Google Shape;214;p9"/>
          <p:cNvSpPr/>
          <p:nvPr/>
        </p:nvSpPr>
        <p:spPr>
          <a:xfrm>
            <a:off x="4895035" y="2423337"/>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15" name="Google Shape;215;p9"/>
          <p:cNvSpPr/>
          <p:nvPr/>
        </p:nvSpPr>
        <p:spPr>
          <a:xfrm>
            <a:off x="4895035" y="3141849"/>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16" name="Google Shape;216;p9"/>
          <p:cNvSpPr/>
          <p:nvPr/>
        </p:nvSpPr>
        <p:spPr>
          <a:xfrm>
            <a:off x="4895035" y="3718224"/>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17" name="Google Shape;217;p9"/>
          <p:cNvSpPr/>
          <p:nvPr/>
        </p:nvSpPr>
        <p:spPr>
          <a:xfrm rot="10800000" flipH="1">
            <a:off x="6123253" y="4333758"/>
            <a:ext cx="164100" cy="2484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9"/>
          <p:cNvSpPr/>
          <p:nvPr/>
        </p:nvSpPr>
        <p:spPr>
          <a:xfrm>
            <a:off x="8499450" y="4381300"/>
            <a:ext cx="2804700" cy="2078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lt1"/>
                </a:solidFill>
                <a:latin typeface="Calibri"/>
                <a:ea typeface="Calibri"/>
                <a:cs typeface="Calibri"/>
                <a:sym typeface="Calibri"/>
              </a:rPr>
              <a:t>Choisissez votre niveau de connaissance en matière d'alimentation saine</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1 pour les débutants </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2 pour intermédiaire</a:t>
            </a:r>
            <a:endParaRPr sz="1700"/>
          </a:p>
          <a:p>
            <a:pPr marL="285750" marR="0" lvl="0" indent="-266700" algn="l" rtl="0">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3 pour les avancés. </a:t>
            </a:r>
            <a:endParaRPr sz="1700"/>
          </a:p>
        </p:txBody>
      </p:sp>
      <p:sp>
        <p:nvSpPr>
          <p:cNvPr id="219" name="Google Shape;219;p9"/>
          <p:cNvSpPr/>
          <p:nvPr/>
        </p:nvSpPr>
        <p:spPr>
          <a:xfrm>
            <a:off x="8205495" y="2050196"/>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20" name="Google Shape;220;p9"/>
          <p:cNvSpPr/>
          <p:nvPr/>
        </p:nvSpPr>
        <p:spPr>
          <a:xfrm>
            <a:off x="8205495" y="2765287"/>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21" name="Google Shape;221;p9"/>
          <p:cNvSpPr/>
          <p:nvPr/>
        </p:nvSpPr>
        <p:spPr>
          <a:xfrm>
            <a:off x="8209543" y="3487485"/>
            <a:ext cx="255900" cy="1827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22" name="Google Shape;222;p9"/>
          <p:cNvSpPr/>
          <p:nvPr/>
        </p:nvSpPr>
        <p:spPr>
          <a:xfrm rot="10800000" flipH="1">
            <a:off x="9641102" y="4132894"/>
            <a:ext cx="164100" cy="2484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9"/>
          <p:cNvSpPr/>
          <p:nvPr/>
        </p:nvSpPr>
        <p:spPr>
          <a:xfrm rot="3662435">
            <a:off x="1340099" y="5935108"/>
            <a:ext cx="228010" cy="12019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GB" sz="2100" b="1">
                <a:solidFill>
                  <a:srgbClr val="000000"/>
                </a:solidFill>
                <a:latin typeface="Calibri"/>
                <a:ea typeface="Calibri"/>
                <a:cs typeface="Calibri"/>
                <a:sym typeface="Calibri"/>
              </a:rPr>
              <a:t>Apps pour la nutrition et la santé  </a:t>
            </a:r>
            <a:endParaRPr sz="1300"/>
          </a:p>
        </p:txBody>
      </p:sp>
      <p:sp>
        <p:nvSpPr>
          <p:cNvPr id="226" name="Google Shape;226;p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rgbClr val="FFFFFF"/>
                </a:solidFill>
                <a:latin typeface="Gill Sans"/>
                <a:ea typeface="Gill Sans"/>
                <a:cs typeface="Gill Sans"/>
                <a:sym typeface="Gill Sans"/>
              </a:rPr>
              <a:t>6.2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6.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8i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yL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Is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yL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yL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yL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8iyhZFQaV5GsAAABvAAAAHAAAAHVuaXZlcnNhbC9sb2NhbF9zZXR0aW5ncy54bWwNyrEKwkAMANC9XxEySB3Uugn2rpujCK0fENogB7mk9ELRv/e2N7x++GaBnbeSTANezx0C62xL0k/A9/Q43RCKky4kphxQDWGITS82k4zsXmOBVejH28S5wvlJuc4XqbOkAu1B/B6PeInNH1BLAwQUAAIACAA9i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PYsoWeohDhNLAAAAbAAAABsAAAB1bml2ZXJzYWwvdW5pdmVyc2FsLnBuZy54bWyzsa/IzVEoSy0qzszPs1Uy1DNQsrfj5bIpKEoty0wtV6gAigEFIUBJoRLINUJwyzNTSjKAQiYmFgjBjNTM9IwSoKiBhRlcVB9oKABQSwECAAAUAAIACACpflBPNmFYAkcDAADhCQAAFAAAAAAAAAABAAAAAAAAAAAAdW5pdmVyc2FsL3BsYXllci54bWxQSwECAAAUAAIACAA8iyhZtTf0qBwFAADhEwAAHQAAAAAAAAABAAAAAAB5AwAAdW5pdmVyc2FsL2NvbW1vbl9tZXNzYWdlcy5sbmdQSwECAAAUAAIACAA8iyhZFR5gG6MAAAB/AQAALgAAAAAAAAABAAAAAADQCAAAdW5pdmVyc2FsL3BsYXliYWNrX2FuZF9uYXZpZ2F0aW9uX3NldHRpbmdzLnhtbFBLAQIAABQAAgAIADyLKFl0STUfPAQAAAwVAAAnAAAAAAAAAAEAAAAAAL8JAAB1bml2ZXJzYWwvZmxhc2hfcHVibGlzaGluZ19zZXR0aW5ncy54bWxQSwECAAAUAAIACAA8iyhZN4uHansDAACsDAAAIQAAAAAAAAABAAAAAABADgAAdW5pdmVyc2FsL2ZsYXNoX3NraW5fc2V0dGluZ3MueG1sUEsBAgAAFAACAAgAPIsoWaavViM2BAAAlhQAACYAAAAAAAAAAQAAAAAA+hEAAHVuaXZlcnNhbC9odG1sX3B1Ymxpc2hpbmdfc2V0dGluZ3MueG1sUEsBAgAAFAACAAgAPIsoWSYPfuiwAQAAbwYAAB8AAAAAAAAAAQAAAAAAdBYAAHVuaXZlcnNhbC9odG1sX3NraW5fc2V0dGluZ3MuanNQSwECAAAUAAIACAA8iyhZFQaV5GsAAABvAAAAHAAAAAAAAAABAAAAAABhGAAAdW5pdmVyc2FsL2xvY2FsX3NldHRpbmdzLnhtbFBLAQIAABQAAgAIAD2LKFnCG66ZaBIAAPdNAAAXAAAAAAAAAAAAAAAAAAYZAAB1bml2ZXJzYWwvdW5pdmVyc2FsLnBuZ1BLAQIAABQAAgAIAD2LKFnqIQ4TSwAAAGwAAAAbAAAAAAAAAAEAAAAAAKMrAAB1bml2ZXJzYWwvdW5pdmVyc2FsLnBuZy54bWxQSwUGAAAAAAoACgAGAwAAJywAAAAA"/>
  <p:tag name="ISPRING_LMS_API_VERSION" val="SCORM 1.2"/>
  <p:tag name="ISPRING_ULTRA_SCORM_COURSE_ID" val="CF44C632-8A6A-46BF-A98F-2283BB16F66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6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6.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2447</Words>
  <Application>Microsoft Office PowerPoint</Application>
  <PresentationFormat>Ευρεία οθόνη</PresentationFormat>
  <Paragraphs>295</Paragraphs>
  <Slides>26</Slides>
  <Notes>26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26</vt:i4>
      </vt:variant>
    </vt:vector>
  </HeadingPairs>
  <TitlesOfParts>
    <vt:vector size="34"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de formation expérientielle :  Contenu</vt:lpstr>
      <vt:lpstr>Objectifs</vt:lpstr>
      <vt:lpstr>Compétences</vt:lpstr>
      <vt:lpstr>6.2.1 Exemples spécifiques d'applications nutritionnelles</vt:lpstr>
      <vt:lpstr>Exemple 1 :  YAZIO Fasting &amp; Food Trucker (grec : ΥΑΖΙΟ - θερμιδομετρητής)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Exemple 2 :  Water Reminder - Remind Drink (grec : Υπενθύμιση νερού - Υπενθυμίστε)</vt:lpstr>
      <vt:lpstr>Παρουσίαση του PowerPoint</vt:lpstr>
      <vt:lpstr>Παρουσίαση του PowerPoint</vt:lpstr>
      <vt:lpstr>Παρουσίαση του PowerPoint</vt:lpstr>
      <vt:lpstr>6.2.2 Intégrations dans la vie réelle - Mise en œuvre des objectifs SMART</vt:lpstr>
      <vt:lpstr>Scénario 1</vt:lpstr>
      <vt:lpstr>Scénario 2</vt:lpstr>
      <vt:lpstr>Scénario 3</vt:lpstr>
      <vt:lpstr>Scénario 4</vt:lpstr>
      <vt:lpstr>Scénario 5</vt:lpstr>
      <vt:lpstr>Scénario X ?</vt:lpstr>
      <vt:lpstr>Activité : Définir et mettre en œuvre des objectifs SMART liés à la nutrition</vt:lpstr>
      <vt:lpstr>Activité : Définir et mettre en œuvre des objectifs SMART liés à la nutrition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6.2 Séance de formation expérientielle</dc:title>
  <dc:creator>pantelis bbalaouras</dc:creator>
  <cp:lastModifiedBy>pantelis</cp:lastModifiedBy>
  <cp:revision>4</cp:revision>
  <dcterms:created xsi:type="dcterms:W3CDTF">2020-06-02T13:31:56Z</dcterms:created>
  <dcterms:modified xsi:type="dcterms:W3CDTF">2024-09-08T14:26:40Z</dcterms:modified>
</cp:coreProperties>
</file>