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56" r:id="rId2"/>
  </p:sldMasterIdLst>
  <p:notesMasterIdLst>
    <p:notesMasterId r:id="rId29"/>
  </p:notes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12192000" cy="6858000"/>
  <p:notesSz cx="6858000" cy="9144000"/>
  <p:embeddedFontLst>
    <p:embeddedFont>
      <p:font typeface="Impact" panose="020B0806030902050204" pitchFamily="34" charset="0"/>
      <p:regular r:id="rId30"/>
    </p:embeddedFont>
    <p:embeddedFont>
      <p:font typeface="Gill Sans" panose="020B0604020202020204" charset="0"/>
      <p:regular r:id="rId31"/>
      <p:bold r:id="rId32"/>
    </p:embeddedFont>
    <p:embeddedFont>
      <p:font typeface="Roboto" panose="02000000000000000000" pitchFamily="2" charset="0"/>
      <p:regular r:id="rId33"/>
      <p:bold r:id="rId34"/>
      <p:italic r:id="rId35"/>
      <p:boldItalic r:id="rId36"/>
    </p:embeddedFont>
    <p:embeddedFont>
      <p:font typeface="Calibri" panose="020F0502020204030204" pitchFamily="34" charset="0"/>
      <p:regular r:id="rId37"/>
      <p:bold r:id="rId38"/>
      <p:italic r:id="rId39"/>
      <p:boldItalic r:id="rId40"/>
    </p:embeddedFont>
  </p:embeddedFontLst>
  <p:custDataLst>
    <p:tags r:id="rId41"/>
  </p:custData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42" roundtripDataSignature="AMtx7mj84K8QhEsrB3hzRPQwNqGiebOy7Q=="/>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8" d="100"/>
          <a:sy n="98" d="100"/>
        </p:scale>
        <p:origin x="378" y="7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font" Target="fonts/font10.fntdata"/><Relationship Id="rId21" Type="http://schemas.openxmlformats.org/officeDocument/2006/relationships/slide" Target="slides/slide19.xml"/><Relationship Id="rId34" Type="http://schemas.openxmlformats.org/officeDocument/2006/relationships/font" Target="fonts/font5.fntdata"/><Relationship Id="rId42" Type="http://customschemas.google.com/relationships/presentationmetadata" Target="metadata"/><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font" Target="fonts/font3.fntdata"/><Relationship Id="rId37" Type="http://schemas.openxmlformats.org/officeDocument/2006/relationships/font" Target="fonts/font8.fntdata"/><Relationship Id="rId40" Type="http://schemas.openxmlformats.org/officeDocument/2006/relationships/font" Target="fonts/font11.fntdata"/><Relationship Id="rId45"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font" Target="fonts/font7.fntdata"/><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font" Target="fonts/font2.fntdata"/><Relationship Id="rId44"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font" Target="fonts/font1.fntdata"/><Relationship Id="rId35" Type="http://schemas.openxmlformats.org/officeDocument/2006/relationships/font" Target="fonts/font6.fntdata"/><Relationship Id="rId43" Type="http://schemas.openxmlformats.org/officeDocument/2006/relationships/presProps" Target="presProps.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font" Target="fonts/font4.fntdata"/><Relationship Id="rId38" Type="http://schemas.openxmlformats.org/officeDocument/2006/relationships/font" Target="fonts/font9.fntdata"/><Relationship Id="rId46" Type="http://schemas.openxmlformats.org/officeDocument/2006/relationships/tableStyles" Target="tableStyles.xml"/><Relationship Id="rId20" Type="http://schemas.openxmlformats.org/officeDocument/2006/relationships/slide" Target="slides/slide18.xml"/><Relationship Id="rId41" Type="http://schemas.openxmlformats.org/officeDocument/2006/relationships/tags" Target="tags/tag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GB"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
        <p:cNvGrpSpPr/>
        <p:nvPr/>
      </p:nvGrpSpPr>
      <p:grpSpPr>
        <a:xfrm>
          <a:off x="0" y="0"/>
          <a:ext cx="0" cy="0"/>
          <a:chOff x="0" y="0"/>
          <a:chExt cx="0" cy="0"/>
        </a:xfrm>
      </p:grpSpPr>
      <p:sp>
        <p:nvSpPr>
          <p:cNvPr id="65" name="Google Shape;65;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6" name="Google Shape;66;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7"/>
        <p:cNvGrpSpPr/>
        <p:nvPr/>
      </p:nvGrpSpPr>
      <p:grpSpPr>
        <a:xfrm>
          <a:off x="0" y="0"/>
          <a:ext cx="0" cy="0"/>
          <a:chOff x="0" y="0"/>
          <a:chExt cx="0" cy="0"/>
        </a:xfrm>
      </p:grpSpPr>
      <p:sp>
        <p:nvSpPr>
          <p:cNvPr id="228" name="Google Shape;228;p1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29" name="Google Shape;229;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9"/>
        <p:cNvGrpSpPr/>
        <p:nvPr/>
      </p:nvGrpSpPr>
      <p:grpSpPr>
        <a:xfrm>
          <a:off x="0" y="0"/>
          <a:ext cx="0" cy="0"/>
          <a:chOff x="0" y="0"/>
          <a:chExt cx="0" cy="0"/>
        </a:xfrm>
      </p:grpSpPr>
      <p:sp>
        <p:nvSpPr>
          <p:cNvPr id="260" name="Google Shape;260;p1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61" name="Google Shape;261;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8"/>
        <p:cNvGrpSpPr/>
        <p:nvPr/>
      </p:nvGrpSpPr>
      <p:grpSpPr>
        <a:xfrm>
          <a:off x="0" y="0"/>
          <a:ext cx="0" cy="0"/>
          <a:chOff x="0" y="0"/>
          <a:chExt cx="0" cy="0"/>
        </a:xfrm>
      </p:grpSpPr>
      <p:sp>
        <p:nvSpPr>
          <p:cNvPr id="289" name="Google Shape;289;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90" name="Google Shape;290;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91" name="Google Shape;291;p1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12</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4"/>
        <p:cNvGrpSpPr/>
        <p:nvPr/>
      </p:nvGrpSpPr>
      <p:grpSpPr>
        <a:xfrm>
          <a:off x="0" y="0"/>
          <a:ext cx="0" cy="0"/>
          <a:chOff x="0" y="0"/>
          <a:chExt cx="0" cy="0"/>
        </a:xfrm>
      </p:grpSpPr>
      <p:sp>
        <p:nvSpPr>
          <p:cNvPr id="315" name="Google Shape;315;p1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16" name="Google Shape;316;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4"/>
        <p:cNvGrpSpPr/>
        <p:nvPr/>
      </p:nvGrpSpPr>
      <p:grpSpPr>
        <a:xfrm>
          <a:off x="0" y="0"/>
          <a:ext cx="0" cy="0"/>
          <a:chOff x="0" y="0"/>
          <a:chExt cx="0" cy="0"/>
        </a:xfrm>
      </p:grpSpPr>
      <p:sp>
        <p:nvSpPr>
          <p:cNvPr id="325" name="Google Shape;325;p1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26" name="Google Shape;326;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5"/>
        <p:cNvGrpSpPr/>
        <p:nvPr/>
      </p:nvGrpSpPr>
      <p:grpSpPr>
        <a:xfrm>
          <a:off x="0" y="0"/>
          <a:ext cx="0" cy="0"/>
          <a:chOff x="0" y="0"/>
          <a:chExt cx="0" cy="0"/>
        </a:xfrm>
      </p:grpSpPr>
      <p:sp>
        <p:nvSpPr>
          <p:cNvPr id="346" name="Google Shape;346;p1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47" name="Google Shape;347;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8"/>
        <p:cNvGrpSpPr/>
        <p:nvPr/>
      </p:nvGrpSpPr>
      <p:grpSpPr>
        <a:xfrm>
          <a:off x="0" y="0"/>
          <a:ext cx="0" cy="0"/>
          <a:chOff x="0" y="0"/>
          <a:chExt cx="0" cy="0"/>
        </a:xfrm>
      </p:grpSpPr>
      <p:sp>
        <p:nvSpPr>
          <p:cNvPr id="369" name="Google Shape;369;p1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70" name="Google Shape;370;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9"/>
        <p:cNvGrpSpPr/>
        <p:nvPr/>
      </p:nvGrpSpPr>
      <p:grpSpPr>
        <a:xfrm>
          <a:off x="0" y="0"/>
          <a:ext cx="0" cy="0"/>
          <a:chOff x="0" y="0"/>
          <a:chExt cx="0" cy="0"/>
        </a:xfrm>
      </p:grpSpPr>
      <p:sp>
        <p:nvSpPr>
          <p:cNvPr id="390" name="Google Shape;390;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91" name="Google Shape;391;p1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sz="1200" b="0" i="0" u="none" strike="noStrike">
                <a:solidFill>
                  <a:schemeClr val="dk1"/>
                </a:solidFill>
                <a:latin typeface="Calibri"/>
                <a:ea typeface="Calibri"/>
                <a:cs typeface="Calibri"/>
                <a:sym typeface="Calibri"/>
              </a:rPr>
              <a:t>Le formateur présentera aux apprenants plusieurs scénarios et situations réelles montrant comment les applications nutritionnelles peuvent permettre de suivre des habitudes alimentaires plus saines et contribuer à la santé des individus en général.</a:t>
            </a:r>
            <a:endParaRPr b="0"/>
          </a:p>
          <a:p>
            <a:pPr marL="0" lvl="0" indent="0" algn="l" rtl="0">
              <a:spcBef>
                <a:spcPts val="0"/>
              </a:spcBef>
              <a:spcAft>
                <a:spcPts val="0"/>
              </a:spcAft>
              <a:buNone/>
            </a:pPr>
            <a:r>
              <a:rPr lang="en-GB" sz="1200" b="0" i="0" u="none" strike="noStrike">
                <a:solidFill>
                  <a:schemeClr val="dk1"/>
                </a:solidFill>
                <a:latin typeface="Calibri"/>
                <a:ea typeface="Calibri"/>
                <a:cs typeface="Calibri"/>
                <a:sym typeface="Calibri"/>
              </a:rPr>
              <a:t/>
            </a:r>
            <a:br>
              <a:rPr lang="en-GB" sz="1200" b="0" i="0" u="none" strike="noStrike">
                <a:solidFill>
                  <a:schemeClr val="dk1"/>
                </a:solidFill>
                <a:latin typeface="Calibri"/>
                <a:ea typeface="Calibri"/>
                <a:cs typeface="Calibri"/>
                <a:sym typeface="Calibri"/>
              </a:rPr>
            </a:br>
            <a:r>
              <a:rPr lang="en-GB" sz="1200" b="0" i="0" u="none" strike="noStrike">
                <a:solidFill>
                  <a:schemeClr val="dk1"/>
                </a:solidFill>
                <a:latin typeface="Calibri"/>
                <a:ea typeface="Calibri"/>
                <a:cs typeface="Calibri"/>
                <a:sym typeface="Calibri"/>
              </a:rPr>
              <a:t>Les éléments de la session sur les intégrations en situation réelle sont présentés ci-dessous :</a:t>
            </a:r>
            <a:br>
              <a:rPr lang="en-GB" sz="1200" b="0" i="0" u="none" strike="noStrike">
                <a:solidFill>
                  <a:schemeClr val="dk1"/>
                </a:solidFill>
                <a:latin typeface="Calibri"/>
                <a:ea typeface="Calibri"/>
                <a:cs typeface="Calibri"/>
                <a:sym typeface="Calibri"/>
              </a:rPr>
            </a:br>
            <a:endParaRPr b="0"/>
          </a:p>
          <a:p>
            <a:pPr marL="0" lvl="0" indent="0" algn="l" rtl="0">
              <a:spcBef>
                <a:spcPts val="0"/>
              </a:spcBef>
              <a:spcAft>
                <a:spcPts val="0"/>
              </a:spcAft>
              <a:buNone/>
            </a:pPr>
            <a:r>
              <a:rPr lang="en-GB" sz="1200" b="0" i="0" u="none" strike="noStrike">
                <a:solidFill>
                  <a:schemeClr val="dk1"/>
                </a:solidFill>
                <a:latin typeface="Calibri"/>
                <a:ea typeface="Calibri"/>
                <a:cs typeface="Calibri"/>
                <a:sym typeface="Calibri"/>
              </a:rPr>
              <a:t>- Présentation de différents scénarios de la vie réelle dans lesquels les applications nutritionnelles pourraient être utiles (par exemple, trouver de nouvelles recettes pour des repas et des en-cas sains, surveiller l'apport alimentaire d'un nutriment spécifique dans le cas d'un état pathologique - comme l'hypertension et le sel, surveiller l'apport calorique dans le cas d'une tentative de perte de poids, etc.)</a:t>
            </a:r>
            <a:endParaRPr/>
          </a:p>
          <a:p>
            <a:pPr marL="0" lvl="0" indent="0" algn="l" rtl="0">
              <a:spcBef>
                <a:spcPts val="0"/>
              </a:spcBef>
              <a:spcAft>
                <a:spcPts val="0"/>
              </a:spcAft>
              <a:buNone/>
            </a:pPr>
            <a:r>
              <a:rPr lang="en-GB" sz="1200" b="0" i="0" u="none" strike="noStrike">
                <a:solidFill>
                  <a:schemeClr val="dk1"/>
                </a:solidFill>
                <a:latin typeface="Calibri"/>
                <a:ea typeface="Calibri"/>
                <a:cs typeface="Calibri"/>
                <a:sym typeface="Calibri"/>
              </a:rPr>
              <a:t/>
            </a:r>
            <a:br>
              <a:rPr lang="en-GB" sz="1200" b="0" i="0" u="none" strike="noStrike">
                <a:solidFill>
                  <a:schemeClr val="dk1"/>
                </a:solidFill>
                <a:latin typeface="Calibri"/>
                <a:ea typeface="Calibri"/>
                <a:cs typeface="Calibri"/>
                <a:sym typeface="Calibri"/>
              </a:rPr>
            </a:br>
            <a:r>
              <a:rPr lang="en-GB" sz="1200" b="0" i="0" u="none" strike="noStrike">
                <a:solidFill>
                  <a:schemeClr val="dk1"/>
                </a:solidFill>
                <a:latin typeface="Calibri"/>
                <a:ea typeface="Calibri"/>
                <a:cs typeface="Calibri"/>
                <a:sym typeface="Calibri"/>
              </a:rPr>
              <a:t>- Mise en œuvre des objectifs SMART dans les applications nutritionnelles : les participants définiront leurs propres objectifs SMART liés à la nutrition, puis réfléchiront et discuteront de la manière dont ils intégreraient ces objectifs dans une application nutritionnelle.</a:t>
            </a:r>
            <a:endParaRPr/>
          </a:p>
          <a:p>
            <a:pPr marL="0" lvl="0" indent="0" algn="l" rtl="0">
              <a:spcBef>
                <a:spcPts val="0"/>
              </a:spcBef>
              <a:spcAft>
                <a:spcPts val="0"/>
              </a:spcAft>
              <a:buNone/>
            </a:pPr>
            <a:endParaRPr b="1"/>
          </a:p>
        </p:txBody>
      </p:sp>
      <p:sp>
        <p:nvSpPr>
          <p:cNvPr id="392" name="Google Shape;392;p1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17</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9"/>
        <p:cNvGrpSpPr/>
        <p:nvPr/>
      </p:nvGrpSpPr>
      <p:grpSpPr>
        <a:xfrm>
          <a:off x="0" y="0"/>
          <a:ext cx="0" cy="0"/>
          <a:chOff x="0" y="0"/>
          <a:chExt cx="0" cy="0"/>
        </a:xfrm>
      </p:grpSpPr>
      <p:sp>
        <p:nvSpPr>
          <p:cNvPr id="400" name="Google Shape;400;p1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01" name="Google Shape;401;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2"/>
        <p:cNvGrpSpPr/>
        <p:nvPr/>
      </p:nvGrpSpPr>
      <p:grpSpPr>
        <a:xfrm>
          <a:off x="0" y="0"/>
          <a:ext cx="0" cy="0"/>
          <a:chOff x="0" y="0"/>
          <a:chExt cx="0" cy="0"/>
        </a:xfrm>
      </p:grpSpPr>
      <p:sp>
        <p:nvSpPr>
          <p:cNvPr id="413" name="Google Shape;413;p1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14" name="Google Shape;414;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
        <p:cNvGrpSpPr/>
        <p:nvPr/>
      </p:nvGrpSpPr>
      <p:grpSpPr>
        <a:xfrm>
          <a:off x="0" y="0"/>
          <a:ext cx="0" cy="0"/>
          <a:chOff x="0" y="0"/>
          <a:chExt cx="0" cy="0"/>
        </a:xfrm>
      </p:grpSpPr>
      <p:sp>
        <p:nvSpPr>
          <p:cNvPr id="90" name="Google Shape;90;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1" name="Google Shape;91;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2" name="Google Shape;92;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2</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4"/>
        <p:cNvGrpSpPr/>
        <p:nvPr/>
      </p:nvGrpSpPr>
      <p:grpSpPr>
        <a:xfrm>
          <a:off x="0" y="0"/>
          <a:ext cx="0" cy="0"/>
          <a:chOff x="0" y="0"/>
          <a:chExt cx="0" cy="0"/>
        </a:xfrm>
      </p:grpSpPr>
      <p:sp>
        <p:nvSpPr>
          <p:cNvPr id="425" name="Google Shape;425;p2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26" name="Google Shape;426;p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6"/>
        <p:cNvGrpSpPr/>
        <p:nvPr/>
      </p:nvGrpSpPr>
      <p:grpSpPr>
        <a:xfrm>
          <a:off x="0" y="0"/>
          <a:ext cx="0" cy="0"/>
          <a:chOff x="0" y="0"/>
          <a:chExt cx="0" cy="0"/>
        </a:xfrm>
      </p:grpSpPr>
      <p:sp>
        <p:nvSpPr>
          <p:cNvPr id="437" name="Google Shape;437;p2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38" name="Google Shape;438;p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0"/>
        <p:cNvGrpSpPr/>
        <p:nvPr/>
      </p:nvGrpSpPr>
      <p:grpSpPr>
        <a:xfrm>
          <a:off x="0" y="0"/>
          <a:ext cx="0" cy="0"/>
          <a:chOff x="0" y="0"/>
          <a:chExt cx="0" cy="0"/>
        </a:xfrm>
      </p:grpSpPr>
      <p:sp>
        <p:nvSpPr>
          <p:cNvPr id="451" name="Google Shape;451;p2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52" name="Google Shape;452;p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4"/>
        <p:cNvGrpSpPr/>
        <p:nvPr/>
      </p:nvGrpSpPr>
      <p:grpSpPr>
        <a:xfrm>
          <a:off x="0" y="0"/>
          <a:ext cx="0" cy="0"/>
          <a:chOff x="0" y="0"/>
          <a:chExt cx="0" cy="0"/>
        </a:xfrm>
      </p:grpSpPr>
      <p:sp>
        <p:nvSpPr>
          <p:cNvPr id="465" name="Google Shape;465;p2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66" name="Google Shape;466;p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4"/>
        <p:cNvGrpSpPr/>
        <p:nvPr/>
      </p:nvGrpSpPr>
      <p:grpSpPr>
        <a:xfrm>
          <a:off x="0" y="0"/>
          <a:ext cx="0" cy="0"/>
          <a:chOff x="0" y="0"/>
          <a:chExt cx="0" cy="0"/>
        </a:xfrm>
      </p:grpSpPr>
      <p:sp>
        <p:nvSpPr>
          <p:cNvPr id="475" name="Google Shape;475;p2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76" name="Google Shape;476;p2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6"/>
        <p:cNvGrpSpPr/>
        <p:nvPr/>
      </p:nvGrpSpPr>
      <p:grpSpPr>
        <a:xfrm>
          <a:off x="0" y="0"/>
          <a:ext cx="0" cy="0"/>
          <a:chOff x="0" y="0"/>
          <a:chExt cx="0" cy="0"/>
        </a:xfrm>
      </p:grpSpPr>
      <p:sp>
        <p:nvSpPr>
          <p:cNvPr id="487" name="Google Shape;487;p2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88" name="Google Shape;488;p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7"/>
        <p:cNvGrpSpPr/>
        <p:nvPr/>
      </p:nvGrpSpPr>
      <p:grpSpPr>
        <a:xfrm>
          <a:off x="0" y="0"/>
          <a:ext cx="0" cy="0"/>
          <a:chOff x="0" y="0"/>
          <a:chExt cx="0" cy="0"/>
        </a:xfrm>
      </p:grpSpPr>
      <p:sp>
        <p:nvSpPr>
          <p:cNvPr id="498" name="Google Shape;498;p2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99" name="Google Shape;499;p2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00" name="Google Shape;500;p2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26</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
        <p:cNvGrpSpPr/>
        <p:nvPr/>
      </p:nvGrpSpPr>
      <p:grpSpPr>
        <a:xfrm>
          <a:off x="0" y="0"/>
          <a:ext cx="0" cy="0"/>
          <a:chOff x="0" y="0"/>
          <a:chExt cx="0" cy="0"/>
        </a:xfrm>
      </p:grpSpPr>
      <p:sp>
        <p:nvSpPr>
          <p:cNvPr id="122" name="Google Shape;122;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3" name="Google Shape;123;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4" name="Google Shape;124;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Google Shape;131;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2" name="Google Shape;132;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GB"/>
              <a:t>https://www. dshs.wa.gov/altsa/program-services/nutrition-education </a:t>
            </a:r>
            <a:endParaRPr/>
          </a:p>
          <a:p>
            <a:pPr marL="0" lvl="0" indent="0" algn="l" rtl="0">
              <a:spcBef>
                <a:spcPts val="0"/>
              </a:spcBef>
              <a:spcAft>
                <a:spcPts val="0"/>
              </a:spcAft>
              <a:buNone/>
            </a:pPr>
            <a:endParaRPr/>
          </a:p>
          <a:p>
            <a:pPr marL="0" lvl="0" indent="0" algn="l" rtl="0">
              <a:spcBef>
                <a:spcPts val="0"/>
              </a:spcBef>
              <a:spcAft>
                <a:spcPts val="0"/>
              </a:spcAft>
              <a:buNone/>
            </a:pPr>
            <a:r>
              <a:rPr lang="en-GB" i="1">
                <a:solidFill>
                  <a:srgbClr val="FF0000"/>
                </a:solidFill>
              </a:rPr>
              <a:t>Acquérir des connaissances générales sur la nutrition</a:t>
            </a:r>
            <a:endParaRPr/>
          </a:p>
          <a:p>
            <a:pPr marL="0" lvl="0" indent="0" algn="l" rtl="0">
              <a:spcBef>
                <a:spcPts val="0"/>
              </a:spcBef>
              <a:spcAft>
                <a:spcPts val="0"/>
              </a:spcAft>
              <a:buNone/>
            </a:pPr>
            <a:r>
              <a:rPr lang="en-GB" i="1">
                <a:solidFill>
                  <a:srgbClr val="FF0000"/>
                </a:solidFill>
              </a:rPr>
              <a:t>Fournir les connaissances et les compétences nécessaires à une réflexion critique sur l'alimentation et la santé afin que l'individu puisse faire des choix alimentaires sains à partir d'une offre alimentaire de plus en plus complexe. ΤΡΟΠΟΠΟΙΗΣΕ ΤΟ </a:t>
            </a:r>
            <a:endParaRPr i="1">
              <a:solidFill>
                <a:srgbClr val="FF0000"/>
              </a:solidFill>
            </a:endParaRPr>
          </a:p>
        </p:txBody>
      </p:sp>
      <p:sp>
        <p:nvSpPr>
          <p:cNvPr id="133" name="Google Shape;133;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p:cNvGrpSpPr/>
        <p:nvPr/>
      </p:nvGrpSpPr>
      <p:grpSpPr>
        <a:xfrm>
          <a:off x="0" y="0"/>
          <a:ext cx="0" cy="0"/>
          <a:chOff x="0" y="0"/>
          <a:chExt cx="0" cy="0"/>
        </a:xfrm>
      </p:grpSpPr>
      <p:sp>
        <p:nvSpPr>
          <p:cNvPr id="143" name="Google Shape;143;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4" name="Google Shape;144;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5" name="Google Shape;145;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5"/>
        <p:cNvGrpSpPr/>
        <p:nvPr/>
      </p:nvGrpSpPr>
      <p:grpSpPr>
        <a:xfrm>
          <a:off x="0" y="0"/>
          <a:ext cx="0" cy="0"/>
          <a:chOff x="0" y="0"/>
          <a:chExt cx="0" cy="0"/>
        </a:xfrm>
      </p:grpSpPr>
      <p:sp>
        <p:nvSpPr>
          <p:cNvPr id="156" name="Google Shape;156;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7" name="Google Shape;157;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b="1"/>
          </a:p>
        </p:txBody>
      </p:sp>
      <p:sp>
        <p:nvSpPr>
          <p:cNvPr id="158" name="Google Shape;158;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5"/>
        <p:cNvGrpSpPr/>
        <p:nvPr/>
      </p:nvGrpSpPr>
      <p:grpSpPr>
        <a:xfrm>
          <a:off x="0" y="0"/>
          <a:ext cx="0" cy="0"/>
          <a:chOff x="0" y="0"/>
          <a:chExt cx="0" cy="0"/>
        </a:xfrm>
      </p:grpSpPr>
      <p:sp>
        <p:nvSpPr>
          <p:cNvPr id="166" name="Google Shape;166;p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7" name="Google Shape;167;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
        <p:cNvGrpSpPr/>
        <p:nvPr/>
      </p:nvGrpSpPr>
      <p:grpSpPr>
        <a:xfrm>
          <a:off x="0" y="0"/>
          <a:ext cx="0" cy="0"/>
          <a:chOff x="0" y="0"/>
          <a:chExt cx="0" cy="0"/>
        </a:xfrm>
      </p:grpSpPr>
      <p:sp>
        <p:nvSpPr>
          <p:cNvPr id="176" name="Google Shape;176;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7" name="Google Shape;177;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8" name="Google Shape;178;p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8</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9"/>
        <p:cNvGrpSpPr/>
        <p:nvPr/>
      </p:nvGrpSpPr>
      <p:grpSpPr>
        <a:xfrm>
          <a:off x="0" y="0"/>
          <a:ext cx="0" cy="0"/>
          <a:chOff x="0" y="0"/>
          <a:chExt cx="0" cy="0"/>
        </a:xfrm>
      </p:grpSpPr>
      <p:sp>
        <p:nvSpPr>
          <p:cNvPr id="200" name="Google Shape;200;p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1" name="Google Shape;201;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Starting slide">
  <p:cSld name="Starting slide">
    <p:spTree>
      <p:nvGrpSpPr>
        <p:cNvPr id="1" name="Shape 15"/>
        <p:cNvGrpSpPr/>
        <p:nvPr/>
      </p:nvGrpSpPr>
      <p:grpSpPr>
        <a:xfrm>
          <a:off x="0" y="0"/>
          <a:ext cx="0" cy="0"/>
          <a:chOff x="0" y="0"/>
          <a:chExt cx="0" cy="0"/>
        </a:xfrm>
      </p:grpSpPr>
      <p:pic>
        <p:nvPicPr>
          <p:cNvPr id="16" name="Google Shape;16;p28" descr="C:\Users\Georgia-Work\AppData\Roaming\Skype\georgia.aristidou\media_messaging\media_cache\^DD49E969C8C275A0BF0095F3F01442BBA23C6B6D6D2A977CE4^pimgpsh_fullsize_distr.jpg"/>
          <p:cNvPicPr preferRelativeResize="0"/>
          <p:nvPr/>
        </p:nvPicPr>
        <p:blipFill rotWithShape="1">
          <a:blip r:embed="rId2">
            <a:alphaModFix/>
          </a:blip>
          <a:srcRect/>
          <a:stretch/>
        </p:blipFill>
        <p:spPr>
          <a:xfrm>
            <a:off x="0" y="6371295"/>
            <a:ext cx="1684020" cy="495300"/>
          </a:xfrm>
          <a:prstGeom prst="rect">
            <a:avLst/>
          </a:prstGeom>
          <a:noFill/>
          <a:ln>
            <a:noFill/>
          </a:ln>
        </p:spPr>
      </p:pic>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Overall outline">
  <p:cSld name="Overall outline">
    <p:spTree>
      <p:nvGrpSpPr>
        <p:cNvPr id="1" name="Shape 17"/>
        <p:cNvGrpSpPr/>
        <p:nvPr/>
      </p:nvGrpSpPr>
      <p:grpSpPr>
        <a:xfrm>
          <a:off x="0" y="0"/>
          <a:ext cx="0" cy="0"/>
          <a:chOff x="0" y="0"/>
          <a:chExt cx="0" cy="0"/>
        </a:xfrm>
      </p:grpSpPr>
      <p:sp>
        <p:nvSpPr>
          <p:cNvPr id="18" name="Google Shape;18;p2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dk1"/>
              </a:buClr>
              <a:buSzPts val="4000"/>
              <a:buFont typeface="Gill Sans"/>
              <a:buNone/>
              <a:defRPr sz="4000" b="0">
                <a:solidFill>
                  <a:schemeClr val="dk1"/>
                </a:solidFill>
                <a:latin typeface="Gill Sans"/>
                <a:ea typeface="Gill Sans"/>
                <a:cs typeface="Gill Sans"/>
                <a:sym typeface="Gill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 name="Google Shape;19;p29"/>
          <p:cNvSpPr txBox="1"/>
          <p:nvPr/>
        </p:nvSpPr>
        <p:spPr>
          <a:xfrm>
            <a:off x="361999" y="5260932"/>
            <a:ext cx="2562438"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2400">
                <a:solidFill>
                  <a:srgbClr val="FFFFFF"/>
                </a:solidFill>
                <a:latin typeface="Impact"/>
                <a:ea typeface="Impact"/>
                <a:cs typeface="Impact"/>
                <a:sym typeface="Impact"/>
              </a:rPr>
              <a:t>2. Empower</a:t>
            </a:r>
            <a:endParaRPr/>
          </a:p>
        </p:txBody>
      </p:sp>
      <p:sp>
        <p:nvSpPr>
          <p:cNvPr id="20" name="Google Shape;20;p29"/>
          <p:cNvSpPr txBox="1"/>
          <p:nvPr/>
        </p:nvSpPr>
        <p:spPr>
          <a:xfrm>
            <a:off x="6112132" y="5231422"/>
            <a:ext cx="2465863"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2400">
                <a:solidFill>
                  <a:srgbClr val="FFFFFF"/>
                </a:solidFill>
                <a:latin typeface="Impact"/>
                <a:ea typeface="Impact"/>
                <a:cs typeface="Impact"/>
                <a:sym typeface="Impact"/>
              </a:rPr>
              <a:t>3. Participate</a:t>
            </a:r>
            <a:endParaRPr/>
          </a:p>
        </p:txBody>
      </p:sp>
      <p:sp>
        <p:nvSpPr>
          <p:cNvPr id="21" name="Google Shape;21;p29"/>
          <p:cNvSpPr txBox="1"/>
          <p:nvPr/>
        </p:nvSpPr>
        <p:spPr>
          <a:xfrm>
            <a:off x="381260" y="2409476"/>
            <a:ext cx="2509620" cy="52322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2800">
                <a:solidFill>
                  <a:srgbClr val="FFFFFF"/>
                </a:solidFill>
                <a:latin typeface="Impact"/>
                <a:ea typeface="Impact"/>
                <a:cs typeface="Impact"/>
                <a:sym typeface="Impact"/>
              </a:rPr>
              <a:t>1. Prevent</a:t>
            </a:r>
            <a:endParaRPr/>
          </a:p>
        </p:txBody>
      </p:sp>
      <p:pic>
        <p:nvPicPr>
          <p:cNvPr id="22" name="Google Shape;22;p29"/>
          <p:cNvPicPr preferRelativeResize="0"/>
          <p:nvPr/>
        </p:nvPicPr>
        <p:blipFill rotWithShape="1">
          <a:blip r:embed="rId2">
            <a:alphaModFix/>
          </a:blip>
          <a:srcRect b="59835"/>
          <a:stretch/>
        </p:blipFill>
        <p:spPr>
          <a:xfrm>
            <a:off x="4903" y="6508739"/>
            <a:ext cx="12191695" cy="349261"/>
          </a:xfrm>
          <a:prstGeom prst="rect">
            <a:avLst/>
          </a:prstGeom>
          <a:noFill/>
          <a:ln>
            <a:noFill/>
          </a:ln>
        </p:spPr>
      </p:pic>
      <p:pic>
        <p:nvPicPr>
          <p:cNvPr id="23" name="Google Shape;23;p29"/>
          <p:cNvPicPr preferRelativeResize="0"/>
          <p:nvPr/>
        </p:nvPicPr>
        <p:blipFill rotWithShape="1">
          <a:blip r:embed="rId2">
            <a:alphaModFix/>
          </a:blip>
          <a:srcRect b="59835"/>
          <a:stretch/>
        </p:blipFill>
        <p:spPr>
          <a:xfrm rot="10800000">
            <a:off x="-8250" y="-4107"/>
            <a:ext cx="12191695" cy="349261"/>
          </a:xfrm>
          <a:prstGeom prst="rect">
            <a:avLst/>
          </a:prstGeom>
          <a:noFill/>
          <a:ln>
            <a:noFill/>
          </a:ln>
        </p:spPr>
      </p:pic>
      <p:pic>
        <p:nvPicPr>
          <p:cNvPr id="24" name="Google Shape;24;p29" descr="Εικόνα που περιέχει clipart, σύμβολο, καρτούν, λογότυπο&#10;&#10;Περιγραφή που δημιουργήθηκε αυτόματα"/>
          <p:cNvPicPr preferRelativeResize="0"/>
          <p:nvPr/>
        </p:nvPicPr>
        <p:blipFill rotWithShape="1">
          <a:blip r:embed="rId3">
            <a:alphaModFix/>
          </a:blip>
          <a:srcRect/>
          <a:stretch/>
        </p:blipFill>
        <p:spPr>
          <a:xfrm flipH="1">
            <a:off x="131635" y="365125"/>
            <a:ext cx="591924" cy="1059378"/>
          </a:xfrm>
          <a:prstGeom prst="rect">
            <a:avLst/>
          </a:prstGeom>
          <a:noFill/>
          <a:ln>
            <a:noFill/>
          </a:ln>
        </p:spPr>
      </p:pic>
      <p:pic>
        <p:nvPicPr>
          <p:cNvPr id="10" name="Εικόνα 9"/>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903" y="6431622"/>
            <a:ext cx="1976305" cy="444391"/>
          </a:xfrm>
          <a:prstGeom prst="rect">
            <a:avLst/>
          </a:prstGeom>
        </p:spPr>
      </p:pic>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ubmodule Intro" type="obj">
  <p:cSld name="OBJECT">
    <p:spTree>
      <p:nvGrpSpPr>
        <p:cNvPr id="1" name="Shape 26"/>
        <p:cNvGrpSpPr/>
        <p:nvPr/>
      </p:nvGrpSpPr>
      <p:grpSpPr>
        <a:xfrm>
          <a:off x="0" y="0"/>
          <a:ext cx="0" cy="0"/>
          <a:chOff x="0" y="0"/>
          <a:chExt cx="0" cy="0"/>
        </a:xfrm>
      </p:grpSpPr>
      <p:sp>
        <p:nvSpPr>
          <p:cNvPr id="27" name="Google Shape;27;p30"/>
          <p:cNvSpPr/>
          <p:nvPr/>
        </p:nvSpPr>
        <p:spPr>
          <a:xfrm>
            <a:off x="0" y="2218305"/>
            <a:ext cx="12192001" cy="3787362"/>
          </a:xfrm>
          <a:custGeom>
            <a:avLst/>
            <a:gdLst/>
            <a:ahLst/>
            <a:cxnLst/>
            <a:rect l="l" t="t" r="r" b="b"/>
            <a:pathLst>
              <a:path w="12192001" h="3787362" fill="none" extrusionOk="0">
                <a:moveTo>
                  <a:pt x="0" y="0"/>
                </a:moveTo>
                <a:cubicBezTo>
                  <a:pt x="5267857" y="115912"/>
                  <a:pt x="10534044" y="115906"/>
                  <a:pt x="12192001" y="0"/>
                </a:cubicBezTo>
                <a:cubicBezTo>
                  <a:pt x="12023287" y="884214"/>
                  <a:pt x="12337058" y="2861203"/>
                  <a:pt x="12192001" y="3787362"/>
                </a:cubicBezTo>
                <a:cubicBezTo>
                  <a:pt x="6856763" y="3858406"/>
                  <a:pt x="3552369" y="3797966"/>
                  <a:pt x="0" y="3787362"/>
                </a:cubicBezTo>
                <a:cubicBezTo>
                  <a:pt x="-168955" y="3245399"/>
                  <a:pt x="-23238" y="1332813"/>
                  <a:pt x="0" y="0"/>
                </a:cubicBezTo>
                <a:close/>
              </a:path>
              <a:path w="12192001" h="3787362" extrusionOk="0">
                <a:moveTo>
                  <a:pt x="0" y="0"/>
                </a:moveTo>
                <a:cubicBezTo>
                  <a:pt x="4883943" y="25039"/>
                  <a:pt x="6582665" y="-133"/>
                  <a:pt x="12192001" y="0"/>
                </a:cubicBezTo>
                <a:cubicBezTo>
                  <a:pt x="12322435" y="1274441"/>
                  <a:pt x="12072005" y="3367144"/>
                  <a:pt x="12192001" y="3787362"/>
                </a:cubicBezTo>
                <a:cubicBezTo>
                  <a:pt x="10180307" y="3658891"/>
                  <a:pt x="3276446" y="3637757"/>
                  <a:pt x="0" y="3787362"/>
                </a:cubicBezTo>
                <a:cubicBezTo>
                  <a:pt x="-18279" y="2559161"/>
                  <a:pt x="166913" y="1839966"/>
                  <a:pt x="0" y="0"/>
                </a:cubicBezTo>
                <a:close/>
              </a:path>
            </a:pathLst>
          </a:custGeom>
          <a:solidFill>
            <a:srgbClr val="DDE0E5"/>
          </a:solidFill>
          <a:ln>
            <a:noFill/>
          </a:ln>
          <a:effectLst>
            <a:outerShdw blurRad="40000" dist="23000" dir="5400000" rotWithShape="0">
              <a:srgbClr val="808080">
                <a:alpha val="34901"/>
              </a:srgbClr>
            </a:outerShdw>
          </a:effectLst>
        </p:spPr>
        <p:txBody>
          <a:bodyPr spcFirstLastPara="1" wrap="square" lIns="91425" tIns="45700" rIns="91425" bIns="45700" anchor="ctr" anchorCtr="0">
            <a:noAutofit/>
          </a:bodyPr>
          <a:lstStyle/>
          <a:p>
            <a:pPr marL="285750" marR="0" lvl="0" indent="-171450" algn="ctr" rtl="0">
              <a:spcBef>
                <a:spcPts val="0"/>
              </a:spcBef>
              <a:spcAft>
                <a:spcPts val="0"/>
              </a:spcAft>
              <a:buClr>
                <a:schemeClr val="dk1"/>
              </a:buClr>
              <a:buSzPts val="1800"/>
              <a:buFont typeface="Noto Sans Symbols"/>
              <a:buNone/>
            </a:pPr>
            <a:endParaRPr sz="1800">
              <a:solidFill>
                <a:schemeClr val="dk1"/>
              </a:solidFill>
              <a:latin typeface="Calibri"/>
              <a:ea typeface="Calibri"/>
              <a:cs typeface="Calibri"/>
              <a:sym typeface="Calibri"/>
            </a:endParaRPr>
          </a:p>
        </p:txBody>
      </p:sp>
      <p:sp>
        <p:nvSpPr>
          <p:cNvPr id="28" name="Google Shape;28;p30"/>
          <p:cNvSpPr txBox="1">
            <a:spLocks noGrp="1"/>
          </p:cNvSpPr>
          <p:nvPr>
            <p:ph type="title"/>
          </p:nvPr>
        </p:nvSpPr>
        <p:spPr>
          <a:xfrm>
            <a:off x="558000" y="1080000"/>
            <a:ext cx="10515600" cy="618346"/>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rgbClr val="C01E24"/>
              </a:buClr>
              <a:buSzPts val="2200"/>
              <a:buFont typeface="Calibri"/>
              <a:buNone/>
              <a:defRPr sz="2200">
                <a:solidFill>
                  <a:srgbClr val="C01E24"/>
                </a:solidFill>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9" name="Google Shape;29;p30"/>
          <p:cNvSpPr txBox="1">
            <a:spLocks noGrp="1"/>
          </p:cNvSpPr>
          <p:nvPr>
            <p:ph type="body" idx="1"/>
          </p:nvPr>
        </p:nvSpPr>
        <p:spPr>
          <a:xfrm>
            <a:off x="558000" y="2218304"/>
            <a:ext cx="7872768" cy="3787361"/>
          </a:xfrm>
          <a:prstGeom prst="rect">
            <a:avLst/>
          </a:prstGeom>
          <a:noFill/>
          <a:ln>
            <a:noFill/>
          </a:ln>
        </p:spPr>
        <p:txBody>
          <a:bodyPr spcFirstLastPara="1" wrap="square" lIns="91425" tIns="45700" rIns="91425" bIns="45700" anchor="t" anchorCtr="0">
            <a:normAutofit/>
          </a:bodyPr>
          <a:lstStyle>
            <a:lvl1pPr marL="457200" lvl="0" indent="-368300" algn="l">
              <a:lnSpc>
                <a:spcPct val="100000"/>
              </a:lnSpc>
              <a:spcBef>
                <a:spcPts val="600"/>
              </a:spcBef>
              <a:spcAft>
                <a:spcPts val="0"/>
              </a:spcAft>
              <a:buClr>
                <a:srgbClr val="C00000"/>
              </a:buClr>
              <a:buSzPts val="2200"/>
              <a:buFont typeface="Noto Sans Symbols"/>
              <a:buChar char="✔"/>
              <a:defRPr>
                <a:solidFill>
                  <a:schemeClr val="dk1"/>
                </a:solidFill>
                <a:latin typeface="Calibri"/>
                <a:ea typeface="Calibri"/>
                <a:cs typeface="Calibri"/>
                <a:sym typeface="Calibri"/>
              </a:defRPr>
            </a:lvl1pPr>
            <a:lvl2pPr marL="914400" lvl="1" indent="-396240" algn="l">
              <a:lnSpc>
                <a:spcPct val="100000"/>
              </a:lnSpc>
              <a:spcBef>
                <a:spcPts val="600"/>
              </a:spcBef>
              <a:spcAft>
                <a:spcPts val="0"/>
              </a:spcAft>
              <a:buClr>
                <a:srgbClr val="C00000"/>
              </a:buClr>
              <a:buSzPts val="2640"/>
              <a:buFont typeface="Noto Sans Symbols"/>
              <a:buChar char="✔"/>
              <a:defRPr>
                <a:solidFill>
                  <a:schemeClr val="dk1"/>
                </a:solidFill>
                <a:latin typeface="Calibri"/>
                <a:ea typeface="Calibri"/>
                <a:cs typeface="Calibri"/>
                <a:sym typeface="Calibri"/>
              </a:defRPr>
            </a:lvl2pPr>
            <a:lvl3pPr marL="1371600" lvl="2" indent="-355600" algn="l">
              <a:lnSpc>
                <a:spcPct val="100000"/>
              </a:lnSpc>
              <a:spcBef>
                <a:spcPts val="600"/>
              </a:spcBef>
              <a:spcAft>
                <a:spcPts val="0"/>
              </a:spcAft>
              <a:buClr>
                <a:srgbClr val="C00000"/>
              </a:buClr>
              <a:buSzPts val="2000"/>
              <a:buFont typeface="Noto Sans Symbols"/>
              <a:buChar char="✔"/>
              <a:defRPr>
                <a:solidFill>
                  <a:schemeClr val="dk1"/>
                </a:solidFill>
                <a:latin typeface="Calibri"/>
                <a:ea typeface="Calibri"/>
                <a:cs typeface="Calibri"/>
                <a:sym typeface="Calibri"/>
              </a:defRPr>
            </a:lvl3pPr>
            <a:lvl4pPr marL="1828800" lvl="3" indent="-355600" algn="l">
              <a:lnSpc>
                <a:spcPct val="100000"/>
              </a:lnSpc>
              <a:spcBef>
                <a:spcPts val="600"/>
              </a:spcBef>
              <a:spcAft>
                <a:spcPts val="0"/>
              </a:spcAft>
              <a:buClr>
                <a:srgbClr val="C00000"/>
              </a:buClr>
              <a:buSzPts val="2000"/>
              <a:buFont typeface="Noto Sans Symbols"/>
              <a:buChar char="✔"/>
              <a:defRPr>
                <a:solidFill>
                  <a:schemeClr val="dk1"/>
                </a:solidFill>
                <a:latin typeface="Calibri"/>
                <a:ea typeface="Calibri"/>
                <a:cs typeface="Calibri"/>
                <a:sym typeface="Calibri"/>
              </a:defRPr>
            </a:lvl4pPr>
            <a:lvl5pPr marL="2286000" lvl="4" indent="-355600" algn="l">
              <a:lnSpc>
                <a:spcPct val="100000"/>
              </a:lnSpc>
              <a:spcBef>
                <a:spcPts val="600"/>
              </a:spcBef>
              <a:spcAft>
                <a:spcPts val="0"/>
              </a:spcAft>
              <a:buClr>
                <a:srgbClr val="C00000"/>
              </a:buClr>
              <a:buSzPts val="2000"/>
              <a:buFont typeface="Noto Sans Symbols"/>
              <a:buChar char="✔"/>
              <a:defRPr>
                <a:solidFill>
                  <a:schemeClr val="dk1"/>
                </a:solidFill>
                <a:latin typeface="Calibri"/>
                <a:ea typeface="Calibri"/>
                <a:cs typeface="Calibri"/>
                <a:sym typeface="Calibri"/>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30" name="Google Shape;30;p30"/>
          <p:cNvPicPr preferRelativeResize="0"/>
          <p:nvPr/>
        </p:nvPicPr>
        <p:blipFill rotWithShape="1">
          <a:blip r:embed="rId2">
            <a:alphaModFix/>
          </a:blip>
          <a:srcRect b="59835"/>
          <a:stretch/>
        </p:blipFill>
        <p:spPr>
          <a:xfrm>
            <a:off x="4903" y="6508739"/>
            <a:ext cx="12191695" cy="349261"/>
          </a:xfrm>
          <a:prstGeom prst="rect">
            <a:avLst/>
          </a:prstGeom>
          <a:noFill/>
          <a:ln>
            <a:noFill/>
          </a:ln>
        </p:spPr>
      </p:pic>
      <p:pic>
        <p:nvPicPr>
          <p:cNvPr id="31" name="Google Shape;31;p30" descr="Εικόνα που περιέχει clipart, σύμβολο, καρτούν, λογότυπο&#10;&#10;Περιγραφή που δημιουργήθηκε αυτόματα"/>
          <p:cNvPicPr preferRelativeResize="0"/>
          <p:nvPr/>
        </p:nvPicPr>
        <p:blipFill rotWithShape="1">
          <a:blip r:embed="rId3">
            <a:alphaModFix/>
          </a:blip>
          <a:srcRect/>
          <a:stretch/>
        </p:blipFill>
        <p:spPr>
          <a:xfrm flipH="1">
            <a:off x="11652422" y="61782"/>
            <a:ext cx="473524" cy="827819"/>
          </a:xfrm>
          <a:prstGeom prst="rect">
            <a:avLst/>
          </a:prstGeom>
          <a:noFill/>
          <a:ln>
            <a:noFill/>
          </a:ln>
        </p:spPr>
      </p:pic>
      <p:pic>
        <p:nvPicPr>
          <p:cNvPr id="8" name="Εικόνα 7"/>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903" y="6431622"/>
            <a:ext cx="1976305" cy="444391"/>
          </a:xfrm>
          <a:prstGeom prst="rect">
            <a:avLst/>
          </a:prstGeom>
        </p:spPr>
      </p:pic>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Intro Unit">
  <p:cSld name="Intro Unit">
    <p:spTree>
      <p:nvGrpSpPr>
        <p:cNvPr id="1" name="Shape 33"/>
        <p:cNvGrpSpPr/>
        <p:nvPr/>
      </p:nvGrpSpPr>
      <p:grpSpPr>
        <a:xfrm>
          <a:off x="0" y="0"/>
          <a:ext cx="0" cy="0"/>
          <a:chOff x="0" y="0"/>
          <a:chExt cx="0" cy="0"/>
        </a:xfrm>
      </p:grpSpPr>
      <p:sp>
        <p:nvSpPr>
          <p:cNvPr id="34" name="Google Shape;34;p31"/>
          <p:cNvSpPr txBox="1">
            <a:spLocks noGrp="1"/>
          </p:cNvSpPr>
          <p:nvPr>
            <p:ph type="title"/>
          </p:nvPr>
        </p:nvSpPr>
        <p:spPr>
          <a:xfrm>
            <a:off x="558000" y="1079999"/>
            <a:ext cx="10515600" cy="893179"/>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203864"/>
              </a:buClr>
              <a:buSzPts val="3600"/>
              <a:buFont typeface="Calibri"/>
              <a:buNone/>
              <a:defRPr sz="3600" b="1">
                <a:solidFill>
                  <a:srgbClr val="203864"/>
                </a:solidFill>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5" name="Google Shape;35;p31"/>
          <p:cNvSpPr txBox="1">
            <a:spLocks noGrp="1"/>
          </p:cNvSpPr>
          <p:nvPr>
            <p:ph type="body" idx="1"/>
          </p:nvPr>
        </p:nvSpPr>
        <p:spPr>
          <a:xfrm>
            <a:off x="558000" y="2160000"/>
            <a:ext cx="5157787" cy="503020"/>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600"/>
              </a:spcBef>
              <a:spcAft>
                <a:spcPts val="0"/>
              </a:spcAft>
              <a:buSzPts val="1800"/>
              <a:buNone/>
              <a:defRPr sz="1800" b="1">
                <a:solidFill>
                  <a:srgbClr val="000000"/>
                </a:solidFill>
                <a:latin typeface="Arial"/>
                <a:ea typeface="Arial"/>
                <a:cs typeface="Arial"/>
                <a:sym typeface="Arial"/>
              </a:defRPr>
            </a:lvl1pPr>
            <a:lvl2pPr marL="914400" lvl="1" indent="-228600" algn="l">
              <a:lnSpc>
                <a:spcPct val="100000"/>
              </a:lnSpc>
              <a:spcBef>
                <a:spcPts val="600"/>
              </a:spcBef>
              <a:spcAft>
                <a:spcPts val="0"/>
              </a:spcAft>
              <a:buSzPts val="2400"/>
              <a:buNone/>
              <a:defRPr sz="2000" b="1"/>
            </a:lvl2pPr>
            <a:lvl3pPr marL="1371600" lvl="2" indent="-228600" algn="l">
              <a:lnSpc>
                <a:spcPct val="100000"/>
              </a:lnSpc>
              <a:spcBef>
                <a:spcPts val="600"/>
              </a:spcBef>
              <a:spcAft>
                <a:spcPts val="0"/>
              </a:spcAft>
              <a:buSzPts val="1800"/>
              <a:buNone/>
              <a:defRPr sz="1800" b="1"/>
            </a:lvl3pPr>
            <a:lvl4pPr marL="1828800" lvl="3" indent="-228600" algn="l">
              <a:lnSpc>
                <a:spcPct val="100000"/>
              </a:lnSpc>
              <a:spcBef>
                <a:spcPts val="600"/>
              </a:spcBef>
              <a:spcAft>
                <a:spcPts val="0"/>
              </a:spcAft>
              <a:buSzPts val="1600"/>
              <a:buNone/>
              <a:defRPr sz="1600" b="1"/>
            </a:lvl4pPr>
            <a:lvl5pPr marL="2286000" lvl="4" indent="-228600" algn="l">
              <a:lnSpc>
                <a:spcPct val="100000"/>
              </a:lnSpc>
              <a:spcBef>
                <a:spcPts val="600"/>
              </a:spcBef>
              <a:spcAft>
                <a:spcPts val="0"/>
              </a:spcAft>
              <a:buSzPts val="1600"/>
              <a:buNone/>
              <a:defRPr sz="1600" b="1"/>
            </a:lvl5pPr>
            <a:lvl6pPr marL="2743200" lvl="5" indent="-228600" algn="l">
              <a:lnSpc>
                <a:spcPct val="90000"/>
              </a:lnSpc>
              <a:spcBef>
                <a:spcPts val="6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6" name="Google Shape;36;p31"/>
          <p:cNvSpPr txBox="1">
            <a:spLocks noGrp="1"/>
          </p:cNvSpPr>
          <p:nvPr>
            <p:ph type="body" idx="2"/>
          </p:nvPr>
        </p:nvSpPr>
        <p:spPr>
          <a:xfrm>
            <a:off x="558000" y="2687950"/>
            <a:ext cx="10515600" cy="3684588"/>
          </a:xfrm>
          <a:prstGeom prst="rect">
            <a:avLst/>
          </a:prstGeom>
          <a:noFill/>
          <a:ln>
            <a:noFill/>
          </a:ln>
        </p:spPr>
        <p:txBody>
          <a:bodyPr spcFirstLastPara="1" wrap="square" lIns="91425" tIns="45700" rIns="91425" bIns="45700" anchor="t" anchorCtr="0">
            <a:normAutofit/>
          </a:bodyPr>
          <a:lstStyle>
            <a:lvl1pPr marL="457200" lvl="0" indent="-368300" algn="l">
              <a:lnSpc>
                <a:spcPct val="150000"/>
              </a:lnSpc>
              <a:spcBef>
                <a:spcPts val="600"/>
              </a:spcBef>
              <a:spcAft>
                <a:spcPts val="0"/>
              </a:spcAft>
              <a:buClr>
                <a:srgbClr val="C01E24"/>
              </a:buClr>
              <a:buSzPts val="2200"/>
              <a:buChar char="▪"/>
              <a:defRPr>
                <a:latin typeface="Calibri"/>
                <a:ea typeface="Calibri"/>
                <a:cs typeface="Calibri"/>
                <a:sym typeface="Calibri"/>
              </a:defRPr>
            </a:lvl1pPr>
            <a:lvl2pPr marL="914400" lvl="1" indent="-396240" algn="l">
              <a:lnSpc>
                <a:spcPct val="150000"/>
              </a:lnSpc>
              <a:spcBef>
                <a:spcPts val="600"/>
              </a:spcBef>
              <a:spcAft>
                <a:spcPts val="0"/>
              </a:spcAft>
              <a:buClr>
                <a:srgbClr val="C01E24"/>
              </a:buClr>
              <a:buSzPts val="2640"/>
              <a:buChar char="▪"/>
              <a:defRPr>
                <a:latin typeface="Calibri"/>
                <a:ea typeface="Calibri"/>
                <a:cs typeface="Calibri"/>
                <a:sym typeface="Calibri"/>
              </a:defRPr>
            </a:lvl2pPr>
            <a:lvl3pPr marL="1371600" lvl="2" indent="-355600" algn="l">
              <a:lnSpc>
                <a:spcPct val="150000"/>
              </a:lnSpc>
              <a:spcBef>
                <a:spcPts val="600"/>
              </a:spcBef>
              <a:spcAft>
                <a:spcPts val="0"/>
              </a:spcAft>
              <a:buClr>
                <a:srgbClr val="C01E24"/>
              </a:buClr>
              <a:buSzPts val="2000"/>
              <a:buChar char="▪"/>
              <a:defRPr>
                <a:latin typeface="Calibri"/>
                <a:ea typeface="Calibri"/>
                <a:cs typeface="Calibri"/>
                <a:sym typeface="Calibri"/>
              </a:defRPr>
            </a:lvl3pPr>
            <a:lvl4pPr marL="1828800" lvl="3" indent="-355600" algn="l">
              <a:lnSpc>
                <a:spcPct val="150000"/>
              </a:lnSpc>
              <a:spcBef>
                <a:spcPts val="600"/>
              </a:spcBef>
              <a:spcAft>
                <a:spcPts val="0"/>
              </a:spcAft>
              <a:buClr>
                <a:srgbClr val="C01E24"/>
              </a:buClr>
              <a:buSzPts val="2000"/>
              <a:buChar char="▪"/>
              <a:defRPr>
                <a:latin typeface="Calibri"/>
                <a:ea typeface="Calibri"/>
                <a:cs typeface="Calibri"/>
                <a:sym typeface="Calibri"/>
              </a:defRPr>
            </a:lvl4pPr>
            <a:lvl5pPr marL="2286000" lvl="4" indent="-355600" algn="l">
              <a:lnSpc>
                <a:spcPct val="150000"/>
              </a:lnSpc>
              <a:spcBef>
                <a:spcPts val="600"/>
              </a:spcBef>
              <a:spcAft>
                <a:spcPts val="0"/>
              </a:spcAft>
              <a:buClr>
                <a:srgbClr val="C01E24"/>
              </a:buClr>
              <a:buSzPts val="2000"/>
              <a:buChar char="▪"/>
              <a:defRPr>
                <a:latin typeface="Calibri"/>
                <a:ea typeface="Calibri"/>
                <a:cs typeface="Calibri"/>
                <a:sym typeface="Calibri"/>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37" name="Google Shape;37;p31"/>
          <p:cNvPicPr preferRelativeResize="0"/>
          <p:nvPr/>
        </p:nvPicPr>
        <p:blipFill rotWithShape="1">
          <a:blip r:embed="rId2">
            <a:alphaModFix/>
          </a:blip>
          <a:srcRect b="59835"/>
          <a:stretch/>
        </p:blipFill>
        <p:spPr>
          <a:xfrm>
            <a:off x="4903" y="6508739"/>
            <a:ext cx="12191695" cy="349261"/>
          </a:xfrm>
          <a:prstGeom prst="rect">
            <a:avLst/>
          </a:prstGeom>
          <a:noFill/>
          <a:ln>
            <a:noFill/>
          </a:ln>
        </p:spPr>
      </p:pic>
      <p:pic>
        <p:nvPicPr>
          <p:cNvPr id="38" name="Google Shape;38;p31" descr="Εικόνα που περιέχει clipart, σύμβολο, καρτούν, λογότυπο&#10;&#10;Περιγραφή που δημιουργήθηκε αυτόματα"/>
          <p:cNvPicPr preferRelativeResize="0"/>
          <p:nvPr/>
        </p:nvPicPr>
        <p:blipFill rotWithShape="1">
          <a:blip r:embed="rId3">
            <a:alphaModFix/>
          </a:blip>
          <a:srcRect/>
          <a:stretch/>
        </p:blipFill>
        <p:spPr>
          <a:xfrm flipH="1">
            <a:off x="11652422" y="61782"/>
            <a:ext cx="473524" cy="827819"/>
          </a:xfrm>
          <a:prstGeom prst="rect">
            <a:avLst/>
          </a:prstGeom>
          <a:noFill/>
          <a:ln>
            <a:noFill/>
          </a:ln>
        </p:spPr>
      </p:pic>
      <p:pic>
        <p:nvPicPr>
          <p:cNvPr id="8" name="Εικόνα 7"/>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903" y="6431622"/>
            <a:ext cx="1976305" cy="444391"/>
          </a:xfrm>
          <a:prstGeom prst="rect">
            <a:avLst/>
          </a:prstGeom>
        </p:spPr>
      </p:pic>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ubmodule other slide 1 column">
  <p:cSld name="Submodule other slide 1 column">
    <p:spTree>
      <p:nvGrpSpPr>
        <p:cNvPr id="1" name="Shape 40"/>
        <p:cNvGrpSpPr/>
        <p:nvPr/>
      </p:nvGrpSpPr>
      <p:grpSpPr>
        <a:xfrm>
          <a:off x="0" y="0"/>
          <a:ext cx="0" cy="0"/>
          <a:chOff x="0" y="0"/>
          <a:chExt cx="0" cy="0"/>
        </a:xfrm>
      </p:grpSpPr>
      <p:sp>
        <p:nvSpPr>
          <p:cNvPr id="41" name="Google Shape;41;p32"/>
          <p:cNvSpPr txBox="1">
            <a:spLocks noGrp="1"/>
          </p:cNvSpPr>
          <p:nvPr>
            <p:ph type="title"/>
          </p:nvPr>
        </p:nvSpPr>
        <p:spPr>
          <a:xfrm>
            <a:off x="558000" y="1080000"/>
            <a:ext cx="11059692" cy="72816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203864"/>
              </a:buClr>
              <a:buSzPts val="2400"/>
              <a:buFont typeface="Calibri"/>
              <a:buNone/>
              <a:defRPr sz="2400" b="1">
                <a:solidFill>
                  <a:srgbClr val="203864"/>
                </a:solidFill>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2" name="Google Shape;42;p32"/>
          <p:cNvSpPr txBox="1">
            <a:spLocks noGrp="1"/>
          </p:cNvSpPr>
          <p:nvPr>
            <p:ph type="body" idx="1"/>
          </p:nvPr>
        </p:nvSpPr>
        <p:spPr>
          <a:xfrm>
            <a:off x="557999" y="2459736"/>
            <a:ext cx="11059693" cy="3941326"/>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600"/>
              </a:spcBef>
              <a:spcAft>
                <a:spcPts val="0"/>
              </a:spcAft>
              <a:buSzPts val="1800"/>
              <a:buChar char="▪"/>
              <a:defRPr/>
            </a:lvl1pPr>
            <a:lvl2pPr marL="914400" lvl="1" indent="-365760" algn="l">
              <a:lnSpc>
                <a:spcPct val="100000"/>
              </a:lnSpc>
              <a:spcBef>
                <a:spcPts val="600"/>
              </a:spcBef>
              <a:spcAft>
                <a:spcPts val="0"/>
              </a:spcAft>
              <a:buSzPts val="2160"/>
              <a:buChar char="▪"/>
              <a:defRPr/>
            </a:lvl2pPr>
            <a:lvl3pPr marL="1371600" lvl="2" indent="-342900" algn="l">
              <a:lnSpc>
                <a:spcPct val="100000"/>
              </a:lnSpc>
              <a:spcBef>
                <a:spcPts val="600"/>
              </a:spcBef>
              <a:spcAft>
                <a:spcPts val="0"/>
              </a:spcAft>
              <a:buSzPts val="1800"/>
              <a:buChar char="▪"/>
              <a:defRPr/>
            </a:lvl3pPr>
            <a:lvl4pPr marL="1828800" lvl="3" indent="-342900" algn="l">
              <a:lnSpc>
                <a:spcPct val="100000"/>
              </a:lnSpc>
              <a:spcBef>
                <a:spcPts val="600"/>
              </a:spcBef>
              <a:spcAft>
                <a:spcPts val="0"/>
              </a:spcAft>
              <a:buSzPts val="1800"/>
              <a:buChar char="▪"/>
              <a:defRPr/>
            </a:lvl4pPr>
            <a:lvl5pPr marL="2286000" lvl="4" indent="-342900" algn="l">
              <a:lnSpc>
                <a:spcPct val="100000"/>
              </a:lnSpc>
              <a:spcBef>
                <a:spcPts val="600"/>
              </a:spcBef>
              <a:spcAft>
                <a:spcPts val="0"/>
              </a:spcAft>
              <a:buSzPts val="1800"/>
              <a:buChar char="▪"/>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3" name="Google Shape;43;p32"/>
          <p:cNvSpPr txBox="1"/>
          <p:nvPr/>
        </p:nvSpPr>
        <p:spPr>
          <a:xfrm>
            <a:off x="0" y="98623"/>
            <a:ext cx="8709225" cy="322139"/>
          </a:xfrm>
          <a:prstGeom prst="rect">
            <a:avLst/>
          </a:prstGeom>
          <a:noFill/>
          <a:ln>
            <a:noFill/>
          </a:ln>
        </p:spPr>
        <p:txBody>
          <a:bodyPr spcFirstLastPara="1" wrap="square" lIns="91425" tIns="45700" rIns="91425" bIns="45700" anchor="t" anchorCtr="0">
            <a:spAutoFit/>
          </a:bodyPr>
          <a:lstStyle/>
          <a:p>
            <a:pPr marL="0" marR="0" lvl="0" indent="0" algn="l" rtl="0">
              <a:lnSpc>
                <a:spcPct val="80000"/>
              </a:lnSpc>
              <a:spcBef>
                <a:spcPts val="0"/>
              </a:spcBef>
              <a:spcAft>
                <a:spcPts val="0"/>
              </a:spcAft>
              <a:buNone/>
            </a:pPr>
            <a:r>
              <a:rPr lang="en-GB" sz="1800" b="1">
                <a:solidFill>
                  <a:schemeClr val="lt1"/>
                </a:solidFill>
                <a:highlight>
                  <a:srgbClr val="C01E24"/>
                </a:highlight>
                <a:latin typeface="Arial"/>
                <a:ea typeface="Arial"/>
                <a:cs typeface="Arial"/>
                <a:sym typeface="Arial"/>
              </a:rPr>
              <a:t> </a:t>
            </a:r>
            <a:r>
              <a:rPr lang="en-GB" sz="1800" b="1">
                <a:solidFill>
                  <a:schemeClr val="lt1"/>
                </a:solidFill>
                <a:highlight>
                  <a:srgbClr val="C01E24"/>
                </a:highlight>
                <a:latin typeface="Calibri"/>
                <a:ea typeface="Calibri"/>
                <a:cs typeface="Calibri"/>
                <a:sym typeface="Calibri"/>
              </a:rPr>
              <a:t>6.2</a:t>
            </a:r>
            <a:r>
              <a:rPr lang="en-GB" sz="1800" b="1">
                <a:solidFill>
                  <a:schemeClr val="lt1"/>
                </a:solidFill>
                <a:highlight>
                  <a:srgbClr val="C01E24"/>
                </a:highlight>
                <a:latin typeface="Arial"/>
                <a:ea typeface="Arial"/>
                <a:cs typeface="Arial"/>
                <a:sym typeface="Arial"/>
              </a:rPr>
              <a:t> </a:t>
            </a:r>
            <a:r>
              <a:rPr lang="en-GB" sz="1800">
                <a:solidFill>
                  <a:srgbClr val="7F7F7F"/>
                </a:solidFill>
                <a:latin typeface="Arial"/>
                <a:ea typeface="Arial"/>
                <a:cs typeface="Arial"/>
                <a:sym typeface="Arial"/>
              </a:rPr>
              <a:t> Nutrition and relevant Health Apps</a:t>
            </a:r>
            <a:endParaRPr sz="1800">
              <a:solidFill>
                <a:srgbClr val="7F7F7F"/>
              </a:solidFill>
              <a:latin typeface="Calibri"/>
              <a:ea typeface="Calibri"/>
              <a:cs typeface="Calibri"/>
              <a:sym typeface="Calibri"/>
            </a:endParaRPr>
          </a:p>
        </p:txBody>
      </p:sp>
      <p:pic>
        <p:nvPicPr>
          <p:cNvPr id="44" name="Google Shape;44;p32" descr="Εικόνα που περιέχει clipart, σύμβολο, καρτούν, λογότυπο&#10;&#10;Περιγραφή που δημιουργήθηκε αυτόματα"/>
          <p:cNvPicPr preferRelativeResize="0"/>
          <p:nvPr/>
        </p:nvPicPr>
        <p:blipFill rotWithShape="1">
          <a:blip r:embed="rId2">
            <a:alphaModFix/>
          </a:blip>
          <a:srcRect/>
          <a:stretch/>
        </p:blipFill>
        <p:spPr>
          <a:xfrm flipH="1">
            <a:off x="45131" y="6258144"/>
            <a:ext cx="311004" cy="556610"/>
          </a:xfrm>
          <a:prstGeom prst="rect">
            <a:avLst/>
          </a:prstGeom>
          <a:noFill/>
          <a:ln>
            <a:noFill/>
          </a:ln>
        </p:spPr>
      </p:pic>
    </p:spTree>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Unit slide single column">
  <p:cSld name="Unit slide single column">
    <p:spTree>
      <p:nvGrpSpPr>
        <p:cNvPr id="1" name="Shape 45"/>
        <p:cNvGrpSpPr/>
        <p:nvPr/>
      </p:nvGrpSpPr>
      <p:grpSpPr>
        <a:xfrm>
          <a:off x="0" y="0"/>
          <a:ext cx="0" cy="0"/>
          <a:chOff x="0" y="0"/>
          <a:chExt cx="0" cy="0"/>
        </a:xfrm>
      </p:grpSpPr>
      <p:sp>
        <p:nvSpPr>
          <p:cNvPr id="46" name="Google Shape;46;p35"/>
          <p:cNvSpPr txBox="1">
            <a:spLocks noGrp="1"/>
          </p:cNvSpPr>
          <p:nvPr>
            <p:ph type="title"/>
          </p:nvPr>
        </p:nvSpPr>
        <p:spPr>
          <a:xfrm>
            <a:off x="558000" y="1080000"/>
            <a:ext cx="11059692" cy="605096"/>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203864"/>
              </a:buClr>
              <a:buSzPts val="2800"/>
              <a:buFont typeface="Calibri"/>
              <a:buNone/>
              <a:defRPr sz="2800" b="1">
                <a:solidFill>
                  <a:srgbClr val="203864"/>
                </a:solidFill>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7" name="Google Shape;47;p35"/>
          <p:cNvSpPr txBox="1">
            <a:spLocks noGrp="1"/>
          </p:cNvSpPr>
          <p:nvPr>
            <p:ph type="body" idx="1"/>
          </p:nvPr>
        </p:nvSpPr>
        <p:spPr>
          <a:xfrm>
            <a:off x="557999" y="1799999"/>
            <a:ext cx="5852132" cy="4865977"/>
          </a:xfrm>
          <a:prstGeom prst="rect">
            <a:avLst/>
          </a:prstGeom>
          <a:noFill/>
          <a:ln>
            <a:noFill/>
          </a:ln>
        </p:spPr>
        <p:txBody>
          <a:bodyPr spcFirstLastPara="1" wrap="square" lIns="91425" tIns="45700" rIns="91425" bIns="45700" anchor="t" anchorCtr="0">
            <a:normAutofit/>
          </a:bodyPr>
          <a:lstStyle>
            <a:lvl1pPr marL="457200" lvl="0" indent="-381000" algn="l">
              <a:lnSpc>
                <a:spcPct val="100000"/>
              </a:lnSpc>
              <a:spcBef>
                <a:spcPts val="600"/>
              </a:spcBef>
              <a:spcAft>
                <a:spcPts val="0"/>
              </a:spcAft>
              <a:buSzPts val="2400"/>
              <a:buChar char="▪"/>
              <a:defRPr sz="2400"/>
            </a:lvl1pPr>
            <a:lvl2pPr marL="914400" lvl="1" indent="-365760" algn="l">
              <a:lnSpc>
                <a:spcPct val="100000"/>
              </a:lnSpc>
              <a:spcBef>
                <a:spcPts val="600"/>
              </a:spcBef>
              <a:spcAft>
                <a:spcPts val="0"/>
              </a:spcAft>
              <a:buSzPts val="2160"/>
              <a:buChar char="▪"/>
              <a:defRPr/>
            </a:lvl2pPr>
            <a:lvl3pPr marL="1371600" lvl="2" indent="-342900" algn="l">
              <a:lnSpc>
                <a:spcPct val="100000"/>
              </a:lnSpc>
              <a:spcBef>
                <a:spcPts val="600"/>
              </a:spcBef>
              <a:spcAft>
                <a:spcPts val="0"/>
              </a:spcAft>
              <a:buSzPts val="1800"/>
              <a:buChar char="▪"/>
              <a:defRPr/>
            </a:lvl3pPr>
            <a:lvl4pPr marL="1828800" lvl="3" indent="-342900" algn="l">
              <a:lnSpc>
                <a:spcPct val="100000"/>
              </a:lnSpc>
              <a:spcBef>
                <a:spcPts val="600"/>
              </a:spcBef>
              <a:spcAft>
                <a:spcPts val="0"/>
              </a:spcAft>
              <a:buSzPts val="1800"/>
              <a:buChar char="▪"/>
              <a:defRPr/>
            </a:lvl4pPr>
            <a:lvl5pPr marL="2286000" lvl="4" indent="-342900" algn="l">
              <a:lnSpc>
                <a:spcPct val="100000"/>
              </a:lnSpc>
              <a:spcBef>
                <a:spcPts val="600"/>
              </a:spcBef>
              <a:spcAft>
                <a:spcPts val="0"/>
              </a:spcAft>
              <a:buSzPts val="1800"/>
              <a:buChar char="▪"/>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8" name="Google Shape;48;p35"/>
          <p:cNvSpPr txBox="1"/>
          <p:nvPr/>
        </p:nvSpPr>
        <p:spPr>
          <a:xfrm>
            <a:off x="0" y="81370"/>
            <a:ext cx="8709225" cy="322139"/>
          </a:xfrm>
          <a:prstGeom prst="rect">
            <a:avLst/>
          </a:prstGeom>
          <a:noFill/>
          <a:ln>
            <a:noFill/>
          </a:ln>
        </p:spPr>
        <p:txBody>
          <a:bodyPr spcFirstLastPara="1" wrap="square" lIns="91425" tIns="45700" rIns="91425" bIns="45700" anchor="t" anchorCtr="0">
            <a:spAutoFit/>
          </a:bodyPr>
          <a:lstStyle/>
          <a:p>
            <a:pPr marL="0" marR="0" lvl="0" indent="0" algn="l" rtl="0">
              <a:lnSpc>
                <a:spcPct val="80000"/>
              </a:lnSpc>
              <a:spcBef>
                <a:spcPts val="0"/>
              </a:spcBef>
              <a:spcAft>
                <a:spcPts val="0"/>
              </a:spcAft>
              <a:buNone/>
            </a:pPr>
            <a:r>
              <a:rPr lang="en-GB" sz="1800" b="1">
                <a:solidFill>
                  <a:schemeClr val="lt1"/>
                </a:solidFill>
                <a:highlight>
                  <a:srgbClr val="C01E24"/>
                </a:highlight>
                <a:latin typeface="Arial"/>
                <a:ea typeface="Arial"/>
                <a:cs typeface="Arial"/>
                <a:sym typeface="Arial"/>
              </a:rPr>
              <a:t> </a:t>
            </a:r>
            <a:r>
              <a:rPr lang="en-GB" sz="1800" b="1">
                <a:solidFill>
                  <a:schemeClr val="lt1"/>
                </a:solidFill>
                <a:highlight>
                  <a:srgbClr val="C01E24"/>
                </a:highlight>
                <a:latin typeface="Calibri"/>
                <a:ea typeface="Calibri"/>
                <a:cs typeface="Calibri"/>
                <a:sym typeface="Calibri"/>
              </a:rPr>
              <a:t>6.2</a:t>
            </a:r>
            <a:r>
              <a:rPr lang="en-GB" sz="1800" b="1">
                <a:solidFill>
                  <a:schemeClr val="lt1"/>
                </a:solidFill>
                <a:highlight>
                  <a:srgbClr val="C01E24"/>
                </a:highlight>
                <a:latin typeface="Arial"/>
                <a:ea typeface="Arial"/>
                <a:cs typeface="Arial"/>
                <a:sym typeface="Arial"/>
              </a:rPr>
              <a:t> </a:t>
            </a:r>
            <a:r>
              <a:rPr lang="en-GB" sz="1800">
                <a:solidFill>
                  <a:srgbClr val="7F7F7F"/>
                </a:solidFill>
                <a:latin typeface="Arial"/>
                <a:ea typeface="Arial"/>
                <a:cs typeface="Arial"/>
                <a:sym typeface="Arial"/>
              </a:rPr>
              <a:t> Nutrition and relevant Health Apps</a:t>
            </a:r>
            <a:endParaRPr sz="1800">
              <a:solidFill>
                <a:srgbClr val="7F7F7F"/>
              </a:solidFill>
              <a:latin typeface="Calibri"/>
              <a:ea typeface="Calibri"/>
              <a:cs typeface="Calibri"/>
              <a:sym typeface="Calibri"/>
            </a:endParaRPr>
          </a:p>
        </p:txBody>
      </p:sp>
      <p:pic>
        <p:nvPicPr>
          <p:cNvPr id="49" name="Google Shape;49;p35" descr="Εικόνα που περιέχει clipart, σύμβολο, καρτούν, λογότυπο&#10;&#10;Περιγραφή που δημιουργήθηκε αυτόματα"/>
          <p:cNvPicPr preferRelativeResize="0"/>
          <p:nvPr/>
        </p:nvPicPr>
        <p:blipFill rotWithShape="1">
          <a:blip r:embed="rId2">
            <a:alphaModFix/>
          </a:blip>
          <a:srcRect/>
          <a:stretch/>
        </p:blipFill>
        <p:spPr>
          <a:xfrm flipH="1">
            <a:off x="45131" y="6258144"/>
            <a:ext cx="311004" cy="556610"/>
          </a:xfrm>
          <a:prstGeom prst="rect">
            <a:avLst/>
          </a:prstGeom>
          <a:noFill/>
          <a:ln>
            <a:noFill/>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Unit slide with 2 columns" type="twoObj">
  <p:cSld name="TWO_OBJECTS">
    <p:spTree>
      <p:nvGrpSpPr>
        <p:cNvPr id="1" name="Shape 50"/>
        <p:cNvGrpSpPr/>
        <p:nvPr/>
      </p:nvGrpSpPr>
      <p:grpSpPr>
        <a:xfrm>
          <a:off x="0" y="0"/>
          <a:ext cx="0" cy="0"/>
          <a:chOff x="0" y="0"/>
          <a:chExt cx="0" cy="0"/>
        </a:xfrm>
      </p:grpSpPr>
      <p:sp>
        <p:nvSpPr>
          <p:cNvPr id="51" name="Google Shape;51;p36"/>
          <p:cNvSpPr txBox="1">
            <a:spLocks noGrp="1"/>
          </p:cNvSpPr>
          <p:nvPr>
            <p:ph type="title"/>
          </p:nvPr>
        </p:nvSpPr>
        <p:spPr>
          <a:xfrm>
            <a:off x="558000" y="1080000"/>
            <a:ext cx="11396576" cy="599188"/>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203864"/>
              </a:buClr>
              <a:buSzPts val="2800"/>
              <a:buFont typeface="Calibri"/>
              <a:buNone/>
              <a:defRPr sz="2800" b="1">
                <a:solidFill>
                  <a:srgbClr val="203864"/>
                </a:solidFill>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2" name="Google Shape;52;p36"/>
          <p:cNvSpPr txBox="1">
            <a:spLocks noGrp="1"/>
          </p:cNvSpPr>
          <p:nvPr>
            <p:ph type="body" idx="1"/>
          </p:nvPr>
        </p:nvSpPr>
        <p:spPr>
          <a:xfrm>
            <a:off x="557999" y="1800000"/>
            <a:ext cx="5409663" cy="4893408"/>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600"/>
              </a:spcBef>
              <a:spcAft>
                <a:spcPts val="0"/>
              </a:spcAft>
              <a:buSzPts val="1800"/>
              <a:buChar char="▪"/>
              <a:defRPr/>
            </a:lvl1pPr>
            <a:lvl2pPr marL="914400" lvl="1" indent="-365760" algn="l">
              <a:lnSpc>
                <a:spcPct val="100000"/>
              </a:lnSpc>
              <a:spcBef>
                <a:spcPts val="600"/>
              </a:spcBef>
              <a:spcAft>
                <a:spcPts val="0"/>
              </a:spcAft>
              <a:buSzPts val="2160"/>
              <a:buChar char="▪"/>
              <a:defRPr/>
            </a:lvl2pPr>
            <a:lvl3pPr marL="1371600" lvl="2" indent="-342900" algn="l">
              <a:lnSpc>
                <a:spcPct val="100000"/>
              </a:lnSpc>
              <a:spcBef>
                <a:spcPts val="600"/>
              </a:spcBef>
              <a:spcAft>
                <a:spcPts val="0"/>
              </a:spcAft>
              <a:buSzPts val="1800"/>
              <a:buChar char="▪"/>
              <a:defRPr/>
            </a:lvl3pPr>
            <a:lvl4pPr marL="1828800" lvl="3" indent="-342900" algn="l">
              <a:lnSpc>
                <a:spcPct val="100000"/>
              </a:lnSpc>
              <a:spcBef>
                <a:spcPts val="600"/>
              </a:spcBef>
              <a:spcAft>
                <a:spcPts val="0"/>
              </a:spcAft>
              <a:buSzPts val="1800"/>
              <a:buChar char="▪"/>
              <a:defRPr/>
            </a:lvl4pPr>
            <a:lvl5pPr marL="2286000" lvl="4" indent="-342900" algn="l">
              <a:lnSpc>
                <a:spcPct val="100000"/>
              </a:lnSpc>
              <a:spcBef>
                <a:spcPts val="600"/>
              </a:spcBef>
              <a:spcAft>
                <a:spcPts val="0"/>
              </a:spcAft>
              <a:buSzPts val="1800"/>
              <a:buChar char="▪"/>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3" name="Google Shape;53;p36"/>
          <p:cNvSpPr txBox="1">
            <a:spLocks noGrp="1"/>
          </p:cNvSpPr>
          <p:nvPr>
            <p:ph type="body" idx="2"/>
          </p:nvPr>
        </p:nvSpPr>
        <p:spPr>
          <a:xfrm>
            <a:off x="6172199" y="1800000"/>
            <a:ext cx="5782377" cy="4893408"/>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600"/>
              </a:spcBef>
              <a:spcAft>
                <a:spcPts val="0"/>
              </a:spcAft>
              <a:buSzPts val="1800"/>
              <a:buChar char="▪"/>
              <a:defRPr/>
            </a:lvl1pPr>
            <a:lvl2pPr marL="914400" lvl="1" indent="-365760" algn="l">
              <a:lnSpc>
                <a:spcPct val="100000"/>
              </a:lnSpc>
              <a:spcBef>
                <a:spcPts val="600"/>
              </a:spcBef>
              <a:spcAft>
                <a:spcPts val="0"/>
              </a:spcAft>
              <a:buSzPts val="2160"/>
              <a:buChar char="▪"/>
              <a:defRPr/>
            </a:lvl2pPr>
            <a:lvl3pPr marL="1371600" lvl="2" indent="-342900" algn="l">
              <a:lnSpc>
                <a:spcPct val="100000"/>
              </a:lnSpc>
              <a:spcBef>
                <a:spcPts val="600"/>
              </a:spcBef>
              <a:spcAft>
                <a:spcPts val="0"/>
              </a:spcAft>
              <a:buSzPts val="1800"/>
              <a:buChar char="▪"/>
              <a:defRPr/>
            </a:lvl3pPr>
            <a:lvl4pPr marL="1828800" lvl="3" indent="-342900" algn="l">
              <a:lnSpc>
                <a:spcPct val="100000"/>
              </a:lnSpc>
              <a:spcBef>
                <a:spcPts val="600"/>
              </a:spcBef>
              <a:spcAft>
                <a:spcPts val="0"/>
              </a:spcAft>
              <a:buSzPts val="1800"/>
              <a:buChar char="▪"/>
              <a:defRPr/>
            </a:lvl4pPr>
            <a:lvl5pPr marL="2286000" lvl="4" indent="-342900" algn="l">
              <a:lnSpc>
                <a:spcPct val="100000"/>
              </a:lnSpc>
              <a:spcBef>
                <a:spcPts val="600"/>
              </a:spcBef>
              <a:spcAft>
                <a:spcPts val="0"/>
              </a:spcAft>
              <a:buSzPts val="1800"/>
              <a:buChar char="▪"/>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54" name="Google Shape;54;p36" descr="Εικόνα που περιέχει clipart, σύμβολο, καρτούν, λογότυπο&#10;&#10;Περιγραφή που δημιουργήθηκε αυτόματα"/>
          <p:cNvPicPr preferRelativeResize="0"/>
          <p:nvPr/>
        </p:nvPicPr>
        <p:blipFill rotWithShape="1">
          <a:blip r:embed="rId2">
            <a:alphaModFix/>
          </a:blip>
          <a:srcRect/>
          <a:stretch/>
        </p:blipFill>
        <p:spPr>
          <a:xfrm flipH="1">
            <a:off x="45131" y="6258144"/>
            <a:ext cx="311004" cy="556610"/>
          </a:xfrm>
          <a:prstGeom prst="rect">
            <a:avLst/>
          </a:prstGeom>
          <a:noFill/>
          <a:ln>
            <a:noFill/>
          </a:ln>
        </p:spPr>
      </p:pic>
      <p:sp>
        <p:nvSpPr>
          <p:cNvPr id="55" name="Google Shape;55;p36"/>
          <p:cNvSpPr txBox="1"/>
          <p:nvPr/>
        </p:nvSpPr>
        <p:spPr>
          <a:xfrm>
            <a:off x="0" y="98623"/>
            <a:ext cx="8709225" cy="322139"/>
          </a:xfrm>
          <a:prstGeom prst="rect">
            <a:avLst/>
          </a:prstGeom>
          <a:noFill/>
          <a:ln>
            <a:noFill/>
          </a:ln>
        </p:spPr>
        <p:txBody>
          <a:bodyPr spcFirstLastPara="1" wrap="square" lIns="91425" tIns="45700" rIns="91425" bIns="45700" anchor="t" anchorCtr="0">
            <a:spAutoFit/>
          </a:bodyPr>
          <a:lstStyle/>
          <a:p>
            <a:pPr marL="0" marR="0" lvl="0" indent="0" algn="l" rtl="0">
              <a:lnSpc>
                <a:spcPct val="80000"/>
              </a:lnSpc>
              <a:spcBef>
                <a:spcPts val="0"/>
              </a:spcBef>
              <a:spcAft>
                <a:spcPts val="0"/>
              </a:spcAft>
              <a:buNone/>
            </a:pPr>
            <a:r>
              <a:rPr lang="en-GB" sz="1800" b="1">
                <a:solidFill>
                  <a:schemeClr val="lt1"/>
                </a:solidFill>
                <a:highlight>
                  <a:srgbClr val="C01E24"/>
                </a:highlight>
                <a:latin typeface="Arial"/>
                <a:ea typeface="Arial"/>
                <a:cs typeface="Arial"/>
                <a:sym typeface="Arial"/>
              </a:rPr>
              <a:t> </a:t>
            </a:r>
            <a:r>
              <a:rPr lang="en-GB" sz="1800" b="1">
                <a:solidFill>
                  <a:schemeClr val="lt1"/>
                </a:solidFill>
                <a:highlight>
                  <a:srgbClr val="C01E24"/>
                </a:highlight>
                <a:latin typeface="Calibri"/>
                <a:ea typeface="Calibri"/>
                <a:cs typeface="Calibri"/>
                <a:sym typeface="Calibri"/>
              </a:rPr>
              <a:t>6.2</a:t>
            </a:r>
            <a:r>
              <a:rPr lang="en-GB" sz="1800" b="1">
                <a:solidFill>
                  <a:schemeClr val="lt1"/>
                </a:solidFill>
                <a:highlight>
                  <a:srgbClr val="C01E24"/>
                </a:highlight>
                <a:latin typeface="Arial"/>
                <a:ea typeface="Arial"/>
                <a:cs typeface="Arial"/>
                <a:sym typeface="Arial"/>
              </a:rPr>
              <a:t> </a:t>
            </a:r>
            <a:r>
              <a:rPr lang="en-GB" sz="1800">
                <a:solidFill>
                  <a:srgbClr val="7F7F7F"/>
                </a:solidFill>
                <a:latin typeface="Arial"/>
                <a:ea typeface="Arial"/>
                <a:cs typeface="Arial"/>
                <a:sym typeface="Arial"/>
              </a:rPr>
              <a:t> Nutrition and relevant Health Apps</a:t>
            </a:r>
            <a:endParaRPr sz="1800">
              <a:solidFill>
                <a:srgbClr val="7F7F7F"/>
              </a:solidFill>
              <a:latin typeface="Calibri"/>
              <a:ea typeface="Calibri"/>
              <a:cs typeface="Calibri"/>
              <a:sym typeface="Calibri"/>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tarting slide">
  <p:cSld name="Starting slide">
    <p:spTree>
      <p:nvGrpSpPr>
        <p:cNvPr id="1" name="Shape 62"/>
        <p:cNvGrpSpPr/>
        <p:nvPr/>
      </p:nvGrpSpPr>
      <p:grpSpPr>
        <a:xfrm>
          <a:off x="0" y="0"/>
          <a:ext cx="0" cy="0"/>
          <a:chOff x="0" y="0"/>
          <a:chExt cx="0" cy="0"/>
        </a:xfrm>
      </p:grpSpPr>
      <p:pic>
        <p:nvPicPr>
          <p:cNvPr id="63" name="Google Shape;63;p34" descr="C:\Users\Georgia-Work\AppData\Roaming\Skype\georgia.aristidou\media_messaging\media_cache\^DD49E969C8C275A0BF0095F3F01442BBA23C6B6D6D2A977CE4^pimgpsh_fullsize_distr.jpg"/>
          <p:cNvPicPr preferRelativeResize="0"/>
          <p:nvPr/>
        </p:nvPicPr>
        <p:blipFill rotWithShape="1">
          <a:blip r:embed="rId2">
            <a:alphaModFix/>
          </a:blip>
          <a:srcRect/>
          <a:stretch/>
        </p:blipFill>
        <p:spPr>
          <a:xfrm>
            <a:off x="0" y="6371295"/>
            <a:ext cx="1684020" cy="495300"/>
          </a:xfrm>
          <a:prstGeom prst="rect">
            <a:avLst/>
          </a:prstGeom>
          <a:noFill/>
          <a:ln>
            <a:noFill/>
          </a:ln>
        </p:spPr>
      </p:pic>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2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rgbClr val="203864"/>
              </a:buClr>
              <a:buSzPts val="4400"/>
              <a:buFont typeface="Calibri"/>
              <a:buNone/>
              <a:defRPr sz="4400" b="1" i="0" u="none" strike="noStrike" cap="none">
                <a:solidFill>
                  <a:srgbClr val="203864"/>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27"/>
          <p:cNvSpPr txBox="1">
            <a:spLocks noGrp="1"/>
          </p:cNvSpPr>
          <p:nvPr>
            <p:ph type="body" idx="1"/>
          </p:nvPr>
        </p:nvSpPr>
        <p:spPr>
          <a:xfrm>
            <a:off x="838200" y="1825624"/>
            <a:ext cx="10515600" cy="4530725"/>
          </a:xfrm>
          <a:prstGeom prst="rect">
            <a:avLst/>
          </a:prstGeom>
          <a:noFill/>
          <a:ln>
            <a:noFill/>
          </a:ln>
        </p:spPr>
        <p:txBody>
          <a:bodyPr spcFirstLastPara="1" wrap="square" lIns="91425" tIns="45700" rIns="91425" bIns="45700" anchor="t" anchorCtr="0">
            <a:normAutofit/>
          </a:bodyPr>
          <a:lstStyle>
            <a:lvl1pPr marL="457200" marR="0" lvl="0" indent="-368300" algn="l" rtl="0">
              <a:lnSpc>
                <a:spcPct val="100000"/>
              </a:lnSpc>
              <a:spcBef>
                <a:spcPts val="600"/>
              </a:spcBef>
              <a:spcAft>
                <a:spcPts val="0"/>
              </a:spcAft>
              <a:buClr>
                <a:srgbClr val="C01E24"/>
              </a:buClr>
              <a:buSzPts val="2200"/>
              <a:buFont typeface="Noto Sans Symbols"/>
              <a:buChar char="▪"/>
              <a:defRPr sz="2200" b="0" i="0" u="none" strike="noStrike" cap="none">
                <a:solidFill>
                  <a:schemeClr val="dk1"/>
                </a:solidFill>
                <a:latin typeface="Calibri"/>
                <a:ea typeface="Calibri"/>
                <a:cs typeface="Calibri"/>
                <a:sym typeface="Calibri"/>
              </a:defRPr>
            </a:lvl1pPr>
            <a:lvl2pPr marL="914400" marR="0" lvl="1" indent="-396240" algn="l" rtl="0">
              <a:lnSpc>
                <a:spcPct val="100000"/>
              </a:lnSpc>
              <a:spcBef>
                <a:spcPts val="600"/>
              </a:spcBef>
              <a:spcAft>
                <a:spcPts val="0"/>
              </a:spcAft>
              <a:buClr>
                <a:srgbClr val="C01E24"/>
              </a:buClr>
              <a:buSzPts val="2640"/>
              <a:buFont typeface="Noto Sans Symbols"/>
              <a:buChar char="▪"/>
              <a:defRPr sz="2200" b="0" i="0" u="none" strike="noStrike" cap="none">
                <a:solidFill>
                  <a:schemeClr val="dk1"/>
                </a:solidFill>
                <a:latin typeface="Calibri"/>
                <a:ea typeface="Calibri"/>
                <a:cs typeface="Calibri"/>
                <a:sym typeface="Calibri"/>
              </a:defRPr>
            </a:lvl2pPr>
            <a:lvl3pPr marL="1371600" marR="0" lvl="2" indent="-355600" algn="l" rtl="0">
              <a:lnSpc>
                <a:spcPct val="100000"/>
              </a:lnSpc>
              <a:spcBef>
                <a:spcPts val="600"/>
              </a:spcBef>
              <a:spcAft>
                <a:spcPts val="0"/>
              </a:spcAft>
              <a:buClr>
                <a:srgbClr val="C01E24"/>
              </a:buClr>
              <a:buSzPts val="2000"/>
              <a:buFont typeface="Noto Sans Symbols"/>
              <a:buChar char="▪"/>
              <a:defRPr sz="2000" b="0" i="0" u="none" strike="noStrike" cap="none">
                <a:solidFill>
                  <a:schemeClr val="dk1"/>
                </a:solidFill>
                <a:latin typeface="Calibri"/>
                <a:ea typeface="Calibri"/>
                <a:cs typeface="Calibri"/>
                <a:sym typeface="Calibri"/>
              </a:defRPr>
            </a:lvl3pPr>
            <a:lvl4pPr marL="1828800" marR="0" lvl="3" indent="-355600" algn="l" rtl="0">
              <a:lnSpc>
                <a:spcPct val="100000"/>
              </a:lnSpc>
              <a:spcBef>
                <a:spcPts val="600"/>
              </a:spcBef>
              <a:spcAft>
                <a:spcPts val="0"/>
              </a:spcAft>
              <a:buClr>
                <a:srgbClr val="C01E24"/>
              </a:buClr>
              <a:buSzPts val="2000"/>
              <a:buFont typeface="Noto Sans Symbols"/>
              <a:buChar char="▪"/>
              <a:defRPr sz="2000" b="0" i="0" u="none" strike="noStrike" cap="none">
                <a:solidFill>
                  <a:schemeClr val="dk1"/>
                </a:solidFill>
                <a:latin typeface="Calibri"/>
                <a:ea typeface="Calibri"/>
                <a:cs typeface="Calibri"/>
                <a:sym typeface="Calibri"/>
              </a:defRPr>
            </a:lvl4pPr>
            <a:lvl5pPr marL="2286000" marR="0" lvl="4" indent="-355600" algn="l" rtl="0">
              <a:lnSpc>
                <a:spcPct val="100000"/>
              </a:lnSpc>
              <a:spcBef>
                <a:spcPts val="600"/>
              </a:spcBef>
              <a:spcAft>
                <a:spcPts val="0"/>
              </a:spcAft>
              <a:buClr>
                <a:srgbClr val="C01E24"/>
              </a:buClr>
              <a:buSzPts val="2000"/>
              <a:buFont typeface="Noto Sans Symbols"/>
              <a:buChar char="▪"/>
              <a:defRPr sz="20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6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2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2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2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Lst>
  <p:timing>
    <p:tnLst>
      <p:par>
        <p:cTn id="1" dur="indefinite" restart="never" nodeType="tmRoot"/>
      </p:par>
    </p:tnLst>
  </p:timing>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56"/>
        <p:cNvGrpSpPr/>
        <p:nvPr/>
      </p:nvGrpSpPr>
      <p:grpSpPr>
        <a:xfrm>
          <a:off x="0" y="0"/>
          <a:ext cx="0" cy="0"/>
          <a:chOff x="0" y="0"/>
          <a:chExt cx="0" cy="0"/>
        </a:xfrm>
      </p:grpSpPr>
      <p:sp>
        <p:nvSpPr>
          <p:cNvPr id="57" name="Google Shape;57;p3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rgbClr val="203864"/>
              </a:buClr>
              <a:buSzPts val="4400"/>
              <a:buFont typeface="Calibri"/>
              <a:buNone/>
              <a:defRPr sz="4400" b="1" i="0" u="none" strike="noStrike" cap="none">
                <a:solidFill>
                  <a:srgbClr val="203864"/>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58" name="Google Shape;58;p33"/>
          <p:cNvSpPr txBox="1">
            <a:spLocks noGrp="1"/>
          </p:cNvSpPr>
          <p:nvPr>
            <p:ph type="body" idx="1"/>
          </p:nvPr>
        </p:nvSpPr>
        <p:spPr>
          <a:xfrm>
            <a:off x="838200" y="1825624"/>
            <a:ext cx="10515600" cy="4530725"/>
          </a:xfrm>
          <a:prstGeom prst="rect">
            <a:avLst/>
          </a:prstGeom>
          <a:noFill/>
          <a:ln>
            <a:noFill/>
          </a:ln>
        </p:spPr>
        <p:txBody>
          <a:bodyPr spcFirstLastPara="1" wrap="square" lIns="91425" tIns="45700" rIns="91425" bIns="45700" anchor="t" anchorCtr="0">
            <a:normAutofit/>
          </a:bodyPr>
          <a:lstStyle>
            <a:lvl1pPr marL="457200" marR="0" lvl="0" indent="-368300" algn="l" rtl="0">
              <a:lnSpc>
                <a:spcPct val="100000"/>
              </a:lnSpc>
              <a:spcBef>
                <a:spcPts val="600"/>
              </a:spcBef>
              <a:spcAft>
                <a:spcPts val="0"/>
              </a:spcAft>
              <a:buClr>
                <a:srgbClr val="C01E24"/>
              </a:buClr>
              <a:buSzPts val="2200"/>
              <a:buFont typeface="Noto Sans Symbols"/>
              <a:buChar char="▪"/>
              <a:defRPr sz="2200" b="0" i="0" u="none" strike="noStrike" cap="none">
                <a:solidFill>
                  <a:schemeClr val="lt1"/>
                </a:solidFill>
                <a:latin typeface="Calibri"/>
                <a:ea typeface="Calibri"/>
                <a:cs typeface="Calibri"/>
                <a:sym typeface="Calibri"/>
              </a:defRPr>
            </a:lvl1pPr>
            <a:lvl2pPr marL="914400" marR="0" lvl="1" indent="-396240" algn="l" rtl="0">
              <a:lnSpc>
                <a:spcPct val="100000"/>
              </a:lnSpc>
              <a:spcBef>
                <a:spcPts val="600"/>
              </a:spcBef>
              <a:spcAft>
                <a:spcPts val="0"/>
              </a:spcAft>
              <a:buClr>
                <a:srgbClr val="C01E24"/>
              </a:buClr>
              <a:buSzPts val="2640"/>
              <a:buFont typeface="Noto Sans Symbols"/>
              <a:buChar char="▪"/>
              <a:defRPr sz="2200" b="0" i="0" u="none" strike="noStrike" cap="none">
                <a:solidFill>
                  <a:schemeClr val="lt1"/>
                </a:solidFill>
                <a:latin typeface="Calibri"/>
                <a:ea typeface="Calibri"/>
                <a:cs typeface="Calibri"/>
                <a:sym typeface="Calibri"/>
              </a:defRPr>
            </a:lvl2pPr>
            <a:lvl3pPr marL="1371600" marR="0" lvl="2" indent="-355600" algn="l" rtl="0">
              <a:lnSpc>
                <a:spcPct val="100000"/>
              </a:lnSpc>
              <a:spcBef>
                <a:spcPts val="600"/>
              </a:spcBef>
              <a:spcAft>
                <a:spcPts val="0"/>
              </a:spcAft>
              <a:buClr>
                <a:srgbClr val="C01E24"/>
              </a:buClr>
              <a:buSzPts val="2000"/>
              <a:buFont typeface="Noto Sans Symbols"/>
              <a:buChar char="▪"/>
              <a:defRPr sz="2000" b="0" i="0" u="none" strike="noStrike" cap="none">
                <a:solidFill>
                  <a:schemeClr val="lt1"/>
                </a:solidFill>
                <a:latin typeface="Calibri"/>
                <a:ea typeface="Calibri"/>
                <a:cs typeface="Calibri"/>
                <a:sym typeface="Calibri"/>
              </a:defRPr>
            </a:lvl3pPr>
            <a:lvl4pPr marL="1828800" marR="0" lvl="3" indent="-355600" algn="l" rtl="0">
              <a:lnSpc>
                <a:spcPct val="100000"/>
              </a:lnSpc>
              <a:spcBef>
                <a:spcPts val="600"/>
              </a:spcBef>
              <a:spcAft>
                <a:spcPts val="0"/>
              </a:spcAft>
              <a:buClr>
                <a:srgbClr val="C01E24"/>
              </a:buClr>
              <a:buSzPts val="2000"/>
              <a:buFont typeface="Noto Sans Symbols"/>
              <a:buChar char="▪"/>
              <a:defRPr sz="2000" b="0" i="0" u="none" strike="noStrike" cap="none">
                <a:solidFill>
                  <a:schemeClr val="lt1"/>
                </a:solidFill>
                <a:latin typeface="Calibri"/>
                <a:ea typeface="Calibri"/>
                <a:cs typeface="Calibri"/>
                <a:sym typeface="Calibri"/>
              </a:defRPr>
            </a:lvl4pPr>
            <a:lvl5pPr marL="2286000" marR="0" lvl="4" indent="-355600" algn="l" rtl="0">
              <a:lnSpc>
                <a:spcPct val="100000"/>
              </a:lnSpc>
              <a:spcBef>
                <a:spcPts val="600"/>
              </a:spcBef>
              <a:spcAft>
                <a:spcPts val="0"/>
              </a:spcAft>
              <a:buClr>
                <a:srgbClr val="C01E24"/>
              </a:buClr>
              <a:buSzPts val="2000"/>
              <a:buFont typeface="Noto Sans Symbols"/>
              <a:buChar char="▪"/>
              <a:defRPr sz="2000" b="0" i="0" u="none" strike="noStrike" cap="none">
                <a:solidFill>
                  <a:schemeClr val="lt1"/>
                </a:solidFill>
                <a:latin typeface="Calibri"/>
                <a:ea typeface="Calibri"/>
                <a:cs typeface="Calibri"/>
                <a:sym typeface="Calibri"/>
              </a:defRPr>
            </a:lvl5pPr>
            <a:lvl6pPr marL="2743200" marR="0" lvl="5" indent="-342900" algn="l" rtl="0">
              <a:lnSpc>
                <a:spcPct val="90000"/>
              </a:lnSpc>
              <a:spcBef>
                <a:spcPts val="6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9pPr>
          </a:lstStyle>
          <a:p>
            <a:endParaRPr/>
          </a:p>
        </p:txBody>
      </p:sp>
      <p:sp>
        <p:nvSpPr>
          <p:cNvPr id="59" name="Google Shape;59;p3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a:solidFill>
                  <a:schemeClr val="lt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9pPr>
          </a:lstStyle>
          <a:p>
            <a:endParaRPr/>
          </a:p>
        </p:txBody>
      </p:sp>
      <p:sp>
        <p:nvSpPr>
          <p:cNvPr id="60" name="Google Shape;60;p3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a:solidFill>
                  <a:schemeClr val="lt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9pPr>
          </a:lstStyle>
          <a:p>
            <a:endParaRPr/>
          </a:p>
        </p:txBody>
      </p:sp>
      <p:sp>
        <p:nvSpPr>
          <p:cNvPr id="61" name="Google Shape;61;p3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u="none">
                <a:solidFill>
                  <a:schemeClr val="lt1"/>
                </a:solidFill>
                <a:latin typeface="Calibri"/>
                <a:ea typeface="Calibri"/>
                <a:cs typeface="Calibri"/>
                <a:sym typeface="Calibri"/>
              </a:defRPr>
            </a:lvl1pPr>
            <a:lvl2pPr marL="0" marR="0" lvl="1" indent="0" algn="r" rtl="0">
              <a:spcBef>
                <a:spcPts val="0"/>
              </a:spcBef>
              <a:buNone/>
              <a:defRPr sz="1200" b="0" u="none">
                <a:solidFill>
                  <a:schemeClr val="lt1"/>
                </a:solidFill>
                <a:latin typeface="Calibri"/>
                <a:ea typeface="Calibri"/>
                <a:cs typeface="Calibri"/>
                <a:sym typeface="Calibri"/>
              </a:defRPr>
            </a:lvl2pPr>
            <a:lvl3pPr marL="0" marR="0" lvl="2" indent="0" algn="r" rtl="0">
              <a:spcBef>
                <a:spcPts val="0"/>
              </a:spcBef>
              <a:buNone/>
              <a:defRPr sz="1200" b="0" u="none">
                <a:solidFill>
                  <a:schemeClr val="lt1"/>
                </a:solidFill>
                <a:latin typeface="Calibri"/>
                <a:ea typeface="Calibri"/>
                <a:cs typeface="Calibri"/>
                <a:sym typeface="Calibri"/>
              </a:defRPr>
            </a:lvl3pPr>
            <a:lvl4pPr marL="0" marR="0" lvl="3" indent="0" algn="r" rtl="0">
              <a:spcBef>
                <a:spcPts val="0"/>
              </a:spcBef>
              <a:buNone/>
              <a:defRPr sz="1200" b="0" u="none">
                <a:solidFill>
                  <a:schemeClr val="lt1"/>
                </a:solidFill>
                <a:latin typeface="Calibri"/>
                <a:ea typeface="Calibri"/>
                <a:cs typeface="Calibri"/>
                <a:sym typeface="Calibri"/>
              </a:defRPr>
            </a:lvl4pPr>
            <a:lvl5pPr marL="0" marR="0" lvl="4" indent="0" algn="r" rtl="0">
              <a:spcBef>
                <a:spcPts val="0"/>
              </a:spcBef>
              <a:buNone/>
              <a:defRPr sz="1200" b="0" u="none">
                <a:solidFill>
                  <a:schemeClr val="lt1"/>
                </a:solidFill>
                <a:latin typeface="Calibri"/>
                <a:ea typeface="Calibri"/>
                <a:cs typeface="Calibri"/>
                <a:sym typeface="Calibri"/>
              </a:defRPr>
            </a:lvl5pPr>
            <a:lvl6pPr marL="0" marR="0" lvl="5" indent="0" algn="r" rtl="0">
              <a:spcBef>
                <a:spcPts val="0"/>
              </a:spcBef>
              <a:buNone/>
              <a:defRPr sz="1200" b="0" u="none">
                <a:solidFill>
                  <a:schemeClr val="lt1"/>
                </a:solidFill>
                <a:latin typeface="Calibri"/>
                <a:ea typeface="Calibri"/>
                <a:cs typeface="Calibri"/>
                <a:sym typeface="Calibri"/>
              </a:defRPr>
            </a:lvl6pPr>
            <a:lvl7pPr marL="0" marR="0" lvl="6" indent="0" algn="r" rtl="0">
              <a:spcBef>
                <a:spcPts val="0"/>
              </a:spcBef>
              <a:buNone/>
              <a:defRPr sz="1200" b="0" u="none">
                <a:solidFill>
                  <a:schemeClr val="lt1"/>
                </a:solidFill>
                <a:latin typeface="Calibri"/>
                <a:ea typeface="Calibri"/>
                <a:cs typeface="Calibri"/>
                <a:sym typeface="Calibri"/>
              </a:defRPr>
            </a:lvl7pPr>
            <a:lvl8pPr marL="0" marR="0" lvl="7" indent="0" algn="r" rtl="0">
              <a:spcBef>
                <a:spcPts val="0"/>
              </a:spcBef>
              <a:buNone/>
              <a:defRPr sz="1200" b="0" u="none">
                <a:solidFill>
                  <a:schemeClr val="lt1"/>
                </a:solidFill>
                <a:latin typeface="Calibri"/>
                <a:ea typeface="Calibri"/>
                <a:cs typeface="Calibri"/>
                <a:sym typeface="Calibri"/>
              </a:defRPr>
            </a:lvl8pPr>
            <a:lvl9pPr marL="0" marR="0" lvl="8" indent="0" algn="r" rtl="0">
              <a:spcBef>
                <a:spcPts val="0"/>
              </a:spcBef>
              <a:buNone/>
              <a:defRPr sz="1200" b="0" u="none">
                <a:solidFill>
                  <a:schemeClr val="l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 bg1="lt1" tx1="dk1" bg2="dk2" tx2="lt2" accent1="accent1" accent2="accent2" accent3="accent3" accent4="accent4" accent5="accent5" accent6="accent6" hlink="hlink" folHlink="folHlink"/>
  <p:sldLayoutIdLst>
    <p:sldLayoutId id="2147483657" r:id="rId1"/>
  </p:sldLayoutIdLst>
  <p:timing>
    <p:tnLst>
      <p:par>
        <p:cTn id="1" dur="indefinite" restart="never" nodeType="tmRoot"/>
      </p:par>
    </p:tnLst>
  </p:timing>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jpg"/><Relationship Id="rId7"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9.jpg"/><Relationship Id="rId5" Type="http://schemas.openxmlformats.org/officeDocument/2006/relationships/image" Target="../media/image8.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32.png"/><Relationship Id="rId7" Type="http://schemas.openxmlformats.org/officeDocument/2006/relationships/image" Target="../media/image36.png"/><Relationship Id="rId2" Type="http://schemas.openxmlformats.org/officeDocument/2006/relationships/notesSlide" Target="../notesSlides/notesSlide10.xml"/><Relationship Id="rId1" Type="http://schemas.openxmlformats.org/officeDocument/2006/relationships/slideLayout" Target="../slideLayouts/slideLayout5.x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image" Target="../media/image33.png"/></Relationships>
</file>

<file path=ppt/slides/_rels/slide11.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1.xml"/><Relationship Id="rId1" Type="http://schemas.openxmlformats.org/officeDocument/2006/relationships/slideLayout" Target="../slideLayouts/slideLayout5.xml"/><Relationship Id="rId6" Type="http://schemas.openxmlformats.org/officeDocument/2006/relationships/image" Target="../media/image40.png"/><Relationship Id="rId5" Type="http://schemas.openxmlformats.org/officeDocument/2006/relationships/image" Target="../media/image39.png"/><Relationship Id="rId4" Type="http://schemas.openxmlformats.org/officeDocument/2006/relationships/image" Target="../media/image38.png"/></Relationships>
</file>

<file path=ppt/slides/_rels/slide12.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2.xml"/><Relationship Id="rId1" Type="http://schemas.openxmlformats.org/officeDocument/2006/relationships/slideLayout" Target="../slideLayouts/slideLayout5.xml"/><Relationship Id="rId5" Type="http://schemas.openxmlformats.org/officeDocument/2006/relationships/image" Target="../media/image43.png"/><Relationship Id="rId4" Type="http://schemas.openxmlformats.org/officeDocument/2006/relationships/image" Target="../media/image42.png"/></Relationships>
</file>

<file path=ppt/slides/_rels/slide13.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14.xml"/><Relationship Id="rId1" Type="http://schemas.openxmlformats.org/officeDocument/2006/relationships/slideLayout" Target="../slideLayouts/slideLayout5.xml"/><Relationship Id="rId6" Type="http://schemas.openxmlformats.org/officeDocument/2006/relationships/image" Target="../media/image48.png"/><Relationship Id="rId5" Type="http://schemas.openxmlformats.org/officeDocument/2006/relationships/image" Target="../media/image47.png"/><Relationship Id="rId4" Type="http://schemas.openxmlformats.org/officeDocument/2006/relationships/image" Target="../media/image46.png"/></Relationships>
</file>

<file path=ppt/slides/_rels/slide15.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15.xml"/><Relationship Id="rId1" Type="http://schemas.openxmlformats.org/officeDocument/2006/relationships/slideLayout" Target="../slideLayouts/slideLayout5.xml"/><Relationship Id="rId6" Type="http://schemas.openxmlformats.org/officeDocument/2006/relationships/image" Target="../media/image52.png"/><Relationship Id="rId5" Type="http://schemas.openxmlformats.org/officeDocument/2006/relationships/image" Target="../media/image51.png"/><Relationship Id="rId4" Type="http://schemas.openxmlformats.org/officeDocument/2006/relationships/image" Target="../media/image50.png"/></Relationships>
</file>

<file path=ppt/slides/_rels/slide16.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16.xml"/><Relationship Id="rId1" Type="http://schemas.openxmlformats.org/officeDocument/2006/relationships/slideLayout" Target="../slideLayouts/slideLayout5.xml"/><Relationship Id="rId4" Type="http://schemas.openxmlformats.org/officeDocument/2006/relationships/image" Target="../media/image54.png"/></Relationships>
</file>

<file path=ppt/slides/_rels/slide17.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17.xml"/><Relationship Id="rId1" Type="http://schemas.openxmlformats.org/officeDocument/2006/relationships/slideLayout" Target="../slideLayouts/slideLayout4.xml"/><Relationship Id="rId4" Type="http://schemas.openxmlformats.org/officeDocument/2006/relationships/hyperlink" Target="http://www.freepik.com/"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18.xml"/><Relationship Id="rId1" Type="http://schemas.openxmlformats.org/officeDocument/2006/relationships/slideLayout" Target="../slideLayouts/slideLayout5.xml"/><Relationship Id="rId5" Type="http://schemas.openxmlformats.org/officeDocument/2006/relationships/image" Target="../media/image57.png"/><Relationship Id="rId4" Type="http://schemas.openxmlformats.org/officeDocument/2006/relationships/image" Target="../media/image56.png"/></Relationships>
</file>

<file path=ppt/slides/_rels/slide19.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19.xml"/><Relationship Id="rId1" Type="http://schemas.openxmlformats.org/officeDocument/2006/relationships/slideLayout" Target="../slideLayouts/slideLayout5.xml"/><Relationship Id="rId4" Type="http://schemas.openxmlformats.org/officeDocument/2006/relationships/image" Target="../media/image59.png"/></Relationships>
</file>

<file path=ppt/slides/_rels/slide2.xml.rels><?xml version="1.0" encoding="UTF-8" standalone="yes"?>
<Relationships xmlns="http://schemas.openxmlformats.org/package/2006/relationships"><Relationship Id="rId8" Type="http://schemas.openxmlformats.org/officeDocument/2006/relationships/hyperlink" Target="https://www.prolepsis.gr/" TargetMode="External"/><Relationship Id="rId13" Type="http://schemas.openxmlformats.org/officeDocument/2006/relationships/image" Target="../media/image16.jpg"/><Relationship Id="rId18" Type="http://schemas.openxmlformats.org/officeDocument/2006/relationships/hyperlink" Target="http://www.amsed.fr/" TargetMode="External"/><Relationship Id="rId3" Type="http://schemas.openxmlformats.org/officeDocument/2006/relationships/image" Target="../media/image11.jpg"/><Relationship Id="rId21" Type="http://schemas.openxmlformats.org/officeDocument/2006/relationships/image" Target="../media/image20.jpg"/><Relationship Id="rId7" Type="http://schemas.openxmlformats.org/officeDocument/2006/relationships/image" Target="../media/image13.jpg"/><Relationship Id="rId12" Type="http://schemas.openxmlformats.org/officeDocument/2006/relationships/hyperlink" Target="https://www.media-k.eu/" TargetMode="External"/><Relationship Id="rId17" Type="http://schemas.openxmlformats.org/officeDocument/2006/relationships/image" Target="../media/image18.png"/><Relationship Id="rId2" Type="http://schemas.openxmlformats.org/officeDocument/2006/relationships/notesSlide" Target="../notesSlides/notesSlide2.xml"/><Relationship Id="rId16" Type="http://schemas.openxmlformats.org/officeDocument/2006/relationships/image" Target="../media/image17.png"/><Relationship Id="rId20" Type="http://schemas.openxmlformats.org/officeDocument/2006/relationships/image" Target="../media/image19.png"/><Relationship Id="rId1" Type="http://schemas.openxmlformats.org/officeDocument/2006/relationships/slideLayout" Target="../slideLayouts/slideLayout2.xml"/><Relationship Id="rId6" Type="http://schemas.openxmlformats.org/officeDocument/2006/relationships/hyperlink" Target="http://www.coordina-oerh.com/" TargetMode="External"/><Relationship Id="rId11" Type="http://schemas.openxmlformats.org/officeDocument/2006/relationships/image" Target="../media/image15.jpg"/><Relationship Id="rId5" Type="http://schemas.openxmlformats.org/officeDocument/2006/relationships/image" Target="../media/image12.jpg"/><Relationship Id="rId15" Type="http://schemas.openxmlformats.org/officeDocument/2006/relationships/hyperlink" Target="http://www.connexions.gr/" TargetMode="External"/><Relationship Id="rId10" Type="http://schemas.openxmlformats.org/officeDocument/2006/relationships/hyperlink" Target="http://www.uv.es/" TargetMode="External"/><Relationship Id="rId19" Type="http://schemas.openxmlformats.org/officeDocument/2006/relationships/hyperlink" Target="http://www.resetcy.com/" TargetMode="External"/><Relationship Id="rId4" Type="http://schemas.openxmlformats.org/officeDocument/2006/relationships/hyperlink" Target="https://www.w-hs.de/" TargetMode="External"/><Relationship Id="rId9" Type="http://schemas.openxmlformats.org/officeDocument/2006/relationships/image" Target="../media/image14.jpg"/><Relationship Id="rId14" Type="http://schemas.openxmlformats.org/officeDocument/2006/relationships/hyperlink" Target="https://www.oxfamitalia.org/" TargetMode="External"/><Relationship Id="rId22" Type="http://schemas.openxmlformats.org/officeDocument/2006/relationships/image" Target="../media/image21.png"/></Relationships>
</file>

<file path=ppt/slides/_rels/slide20.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20.xml"/><Relationship Id="rId1" Type="http://schemas.openxmlformats.org/officeDocument/2006/relationships/slideLayout" Target="../slideLayouts/slideLayout5.xml"/><Relationship Id="rId4" Type="http://schemas.openxmlformats.org/officeDocument/2006/relationships/image" Target="../media/image61.png"/></Relationships>
</file>

<file path=ppt/slides/_rels/slide21.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21.xml"/><Relationship Id="rId1" Type="http://schemas.openxmlformats.org/officeDocument/2006/relationships/slideLayout" Target="../slideLayouts/slideLayout5.xml"/><Relationship Id="rId6" Type="http://schemas.openxmlformats.org/officeDocument/2006/relationships/image" Target="../media/image65.png"/><Relationship Id="rId5" Type="http://schemas.openxmlformats.org/officeDocument/2006/relationships/image" Target="../media/image64.png"/><Relationship Id="rId4" Type="http://schemas.openxmlformats.org/officeDocument/2006/relationships/image" Target="../media/image63.png"/></Relationships>
</file>

<file path=ppt/slides/_rels/slide22.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22.xml"/><Relationship Id="rId1" Type="http://schemas.openxmlformats.org/officeDocument/2006/relationships/slideLayout" Target="../slideLayouts/slideLayout5.xml"/><Relationship Id="rId6" Type="http://schemas.openxmlformats.org/officeDocument/2006/relationships/image" Target="../media/image69.png"/><Relationship Id="rId5" Type="http://schemas.openxmlformats.org/officeDocument/2006/relationships/image" Target="../media/image68.png"/><Relationship Id="rId4" Type="http://schemas.openxmlformats.org/officeDocument/2006/relationships/image" Target="../media/image67.png"/></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3" Type="http://schemas.openxmlformats.org/officeDocument/2006/relationships/image" Target="../media/image70.jpg"/><Relationship Id="rId2" Type="http://schemas.openxmlformats.org/officeDocument/2006/relationships/notesSlide" Target="../notesSlides/notesSlide24.xml"/><Relationship Id="rId1" Type="http://schemas.openxmlformats.org/officeDocument/2006/relationships/slideLayout" Target="../slideLayouts/slideLayout5.xml"/><Relationship Id="rId4" Type="http://schemas.openxmlformats.org/officeDocument/2006/relationships/hyperlink" Target="https://www.freepik.com/free-vector/effective-coworking-colleagues-togetherness-workers-collaboration-teamwork-regulation-workflow-efficiency-increase-team-members-arranging-mechanism_11667074.htm" TargetMode="External"/></Relationships>
</file>

<file path=ppt/slides/_rels/slide25.xml.rels><?xml version="1.0" encoding="UTF-8" standalone="yes"?>
<Relationships xmlns="http://schemas.openxmlformats.org/package/2006/relationships"><Relationship Id="rId3" Type="http://schemas.openxmlformats.org/officeDocument/2006/relationships/image" Target="../media/image70.jpg"/><Relationship Id="rId2" Type="http://schemas.openxmlformats.org/officeDocument/2006/relationships/notesSlide" Target="../notesSlides/notesSlide25.xml"/><Relationship Id="rId1" Type="http://schemas.openxmlformats.org/officeDocument/2006/relationships/slideLayout" Target="../slideLayouts/slideLayout5.xml"/><Relationship Id="rId4" Type="http://schemas.openxmlformats.org/officeDocument/2006/relationships/hyperlink" Target="https://www.freepik.com/free-vector/effective-coworking-colleagues-togetherness-workers-collaboration-teamwork-regulation-workflow-efficiency-increase-team-members-arranging-mechanism_11667074.htm" TargetMode="External"/></Relationships>
</file>

<file path=ppt/slides/_rels/slide26.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26.xml"/><Relationship Id="rId1" Type="http://schemas.openxmlformats.org/officeDocument/2006/relationships/slideLayout" Target="../slideLayouts/slideLayout8.xml"/><Relationship Id="rId5" Type="http://schemas.openxmlformats.org/officeDocument/2006/relationships/image" Target="../media/image4.png"/><Relationship Id="rId4" Type="http://schemas.openxmlformats.org/officeDocument/2006/relationships/image" Target="../media/image72.jp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s://www.freepik.com/free-vector/red-dart-arrow-hitting-target-center-dartboard_28563661.htm" TargetMode="External"/><Relationship Id="rId2" Type="http://schemas.openxmlformats.org/officeDocument/2006/relationships/notesSlide" Target="../notesSlides/notesSlide4.xml"/><Relationship Id="rId1" Type="http://schemas.openxmlformats.org/officeDocument/2006/relationships/slideLayout" Target="../slideLayouts/slideLayout3.xml"/><Relationship Id="rId4" Type="http://schemas.openxmlformats.org/officeDocument/2006/relationships/image" Target="../media/image22.jpg"/></Relationships>
</file>

<file path=ppt/slides/_rels/slide5.xml.rels><?xml version="1.0" encoding="UTF-8" standalone="yes"?>
<Relationships xmlns="http://schemas.openxmlformats.org/package/2006/relationships"><Relationship Id="rId3" Type="http://schemas.openxmlformats.org/officeDocument/2006/relationships/hyperlink" Target="https://www.freepik.com/free-vector/social-development-abstract-concept-vector-illustration-children-learn-social-skills-competence-positive-impact-successful-communication-career-success-education-abstract-metaphor_11663914.htm" TargetMode="External"/><Relationship Id="rId2" Type="http://schemas.openxmlformats.org/officeDocument/2006/relationships/notesSlide" Target="../notesSlides/notesSlide5.xml"/><Relationship Id="rId1" Type="http://schemas.openxmlformats.org/officeDocument/2006/relationships/slideLayout" Target="../slideLayouts/slideLayout3.xml"/><Relationship Id="rId4" Type="http://schemas.openxmlformats.org/officeDocument/2006/relationships/image" Target="../media/image23.jpg"/></Relationships>
</file>

<file path=ppt/slides/_rels/slide6.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6.xml"/><Relationship Id="rId1" Type="http://schemas.openxmlformats.org/officeDocument/2006/relationships/slideLayout" Target="../slideLayouts/slideLayout4.xml"/><Relationship Id="rId4" Type="http://schemas.openxmlformats.org/officeDocument/2006/relationships/hyperlink" Target="http://www.freepik.com/"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8.xml"/><Relationship Id="rId1" Type="http://schemas.openxmlformats.org/officeDocument/2006/relationships/slideLayout" Target="../slideLayouts/slideLayout5.xml"/><Relationship Id="rId5" Type="http://schemas.openxmlformats.org/officeDocument/2006/relationships/image" Target="../media/image28.png"/><Relationship Id="rId4" Type="http://schemas.openxmlformats.org/officeDocument/2006/relationships/image" Target="../media/image27.png"/></Relationships>
</file>

<file path=ppt/slides/_rels/slide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9.xml"/><Relationship Id="rId1" Type="http://schemas.openxmlformats.org/officeDocument/2006/relationships/slideLayout" Target="../slideLayouts/slideLayout5.xml"/><Relationship Id="rId5" Type="http://schemas.openxmlformats.org/officeDocument/2006/relationships/image" Target="../media/image31.png"/><Relationship Id="rId4" Type="http://schemas.openxmlformats.org/officeDocument/2006/relationships/image" Target="../media/image3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67"/>
        <p:cNvGrpSpPr/>
        <p:nvPr/>
      </p:nvGrpSpPr>
      <p:grpSpPr>
        <a:xfrm>
          <a:off x="0" y="0"/>
          <a:ext cx="0" cy="0"/>
          <a:chOff x="0" y="0"/>
          <a:chExt cx="0" cy="0"/>
        </a:xfrm>
      </p:grpSpPr>
      <p:sp>
        <p:nvSpPr>
          <p:cNvPr id="68" name="Google Shape;68;p1"/>
          <p:cNvSpPr txBox="1"/>
          <p:nvPr/>
        </p:nvSpPr>
        <p:spPr>
          <a:xfrm>
            <a:off x="4310344" y="3513902"/>
            <a:ext cx="7843717" cy="2015774"/>
          </a:xfrm>
          <a:prstGeom prst="rect">
            <a:avLst/>
          </a:prstGeom>
          <a:noFill/>
          <a:ln>
            <a:noFill/>
          </a:ln>
        </p:spPr>
        <p:txBody>
          <a:bodyPr spcFirstLastPara="1" wrap="square" lIns="91425" tIns="45700" rIns="91425" bIns="45700" anchor="ctr" anchorCtr="0">
            <a:normAutofit lnSpcReduction="10000"/>
          </a:bodyPr>
          <a:lstStyle/>
          <a:p>
            <a:pPr marL="0" marR="0" lvl="0" indent="0" algn="l" rtl="0">
              <a:lnSpc>
                <a:spcPct val="90000"/>
              </a:lnSpc>
              <a:spcBef>
                <a:spcPts val="0"/>
              </a:spcBef>
              <a:spcAft>
                <a:spcPts val="0"/>
              </a:spcAft>
              <a:buClr>
                <a:srgbClr val="C00000"/>
              </a:buClr>
              <a:buSzPts val="3400"/>
              <a:buFont typeface="Calibri"/>
              <a:buNone/>
            </a:pPr>
            <a:r>
              <a:rPr lang="en-GB" sz="3400" b="1" i="0" u="none" strike="noStrike" cap="none">
                <a:solidFill>
                  <a:srgbClr val="C00000"/>
                </a:solidFill>
                <a:latin typeface="Calibri"/>
                <a:ea typeface="Calibri"/>
                <a:cs typeface="Calibri"/>
                <a:sym typeface="Calibri"/>
              </a:rPr>
              <a:t>Module 6 - Session de formation expérientielle </a:t>
            </a:r>
            <a:r>
              <a:rPr lang="en-GB" sz="2400" b="1" i="0" u="none" strike="noStrike" cap="none">
                <a:solidFill>
                  <a:srgbClr val="C00000"/>
                </a:solidFill>
                <a:latin typeface="Calibri"/>
                <a:ea typeface="Calibri"/>
                <a:cs typeface="Calibri"/>
                <a:sym typeface="Calibri"/>
              </a:rPr>
              <a:t>(6.2)</a:t>
            </a:r>
            <a:r>
              <a:rPr lang="en-GB" sz="2400" b="1" i="0" u="none" strike="noStrike" cap="none">
                <a:solidFill>
                  <a:schemeClr val="dk1"/>
                </a:solidFill>
                <a:latin typeface="Calibri"/>
                <a:ea typeface="Calibri"/>
                <a:cs typeface="Calibri"/>
                <a:sym typeface="Calibri"/>
              </a:rPr>
              <a:t/>
            </a:r>
            <a:br>
              <a:rPr lang="en-GB" sz="2400" b="1" i="0" u="none" strike="noStrike" cap="none">
                <a:solidFill>
                  <a:schemeClr val="dk1"/>
                </a:solidFill>
                <a:latin typeface="Calibri"/>
                <a:ea typeface="Calibri"/>
                <a:cs typeface="Calibri"/>
                <a:sym typeface="Calibri"/>
              </a:rPr>
            </a:br>
            <a:r>
              <a:rPr lang="en-GB" sz="4000" b="1" i="0" u="none" strike="noStrike" cap="none">
                <a:solidFill>
                  <a:schemeClr val="dk1"/>
                </a:solidFill>
                <a:latin typeface="Calibri"/>
                <a:ea typeface="Calibri"/>
                <a:cs typeface="Calibri"/>
                <a:sym typeface="Calibri"/>
              </a:rPr>
              <a:t>Nutrition et applications de santé pertinentes</a:t>
            </a:r>
            <a:endParaRPr sz="3400" b="1" i="0" u="none" strike="noStrike" cap="none">
              <a:solidFill>
                <a:schemeClr val="dk1"/>
              </a:solidFill>
              <a:latin typeface="Calibri"/>
              <a:ea typeface="Calibri"/>
              <a:cs typeface="Calibri"/>
              <a:sym typeface="Calibri"/>
            </a:endParaRPr>
          </a:p>
        </p:txBody>
      </p:sp>
      <p:sp>
        <p:nvSpPr>
          <p:cNvPr id="69" name="Google Shape;69;p1"/>
          <p:cNvSpPr txBox="1"/>
          <p:nvPr/>
        </p:nvSpPr>
        <p:spPr>
          <a:xfrm>
            <a:off x="3435699" y="4978399"/>
            <a:ext cx="6097554" cy="584775"/>
          </a:xfrm>
          <a:prstGeom prst="rect">
            <a:avLst/>
          </a:prstGeom>
          <a:noFill/>
          <a:ln w="9525" cap="flat" cmpd="sng">
            <a:solidFill>
              <a:schemeClr val="lt1"/>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n-GB" sz="3200" b="0" i="0" u="none" strike="noStrike" cap="none">
                <a:solidFill>
                  <a:srgbClr val="C00000"/>
                </a:solidFill>
                <a:latin typeface="Calibri"/>
                <a:ea typeface="Calibri"/>
                <a:cs typeface="Calibri"/>
                <a:sym typeface="Calibri"/>
              </a:rPr>
              <a:t>  </a:t>
            </a:r>
            <a:endParaRPr sz="2800">
              <a:solidFill>
                <a:schemeClr val="dk1"/>
              </a:solidFill>
              <a:latin typeface="Calibri"/>
              <a:ea typeface="Calibri"/>
              <a:cs typeface="Calibri"/>
              <a:sym typeface="Calibri"/>
            </a:endParaRPr>
          </a:p>
        </p:txBody>
      </p:sp>
      <p:sp>
        <p:nvSpPr>
          <p:cNvPr id="70" name="Google Shape;70;p1"/>
          <p:cNvSpPr/>
          <p:nvPr/>
        </p:nvSpPr>
        <p:spPr>
          <a:xfrm>
            <a:off x="-2" y="671930"/>
            <a:ext cx="722376" cy="868136"/>
          </a:xfrm>
          <a:prstGeom prst="rect">
            <a:avLst/>
          </a:prstGeom>
          <a:solidFill>
            <a:srgbClr val="DDE0E5"/>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2400">
                <a:solidFill>
                  <a:srgbClr val="F2F2F2"/>
                </a:solidFill>
                <a:latin typeface="Calibri"/>
                <a:ea typeface="Calibri"/>
                <a:cs typeface="Calibri"/>
                <a:sym typeface="Calibri"/>
              </a:rPr>
              <a:t>1</a:t>
            </a:r>
            <a:endParaRPr sz="2400">
              <a:solidFill>
                <a:srgbClr val="F2F2F2"/>
              </a:solidFill>
              <a:latin typeface="Calibri"/>
              <a:ea typeface="Calibri"/>
              <a:cs typeface="Calibri"/>
              <a:sym typeface="Calibri"/>
            </a:endParaRPr>
          </a:p>
        </p:txBody>
      </p:sp>
      <p:sp>
        <p:nvSpPr>
          <p:cNvPr id="71" name="Google Shape;71;p1"/>
          <p:cNvSpPr/>
          <p:nvPr/>
        </p:nvSpPr>
        <p:spPr>
          <a:xfrm>
            <a:off x="2609" y="1507751"/>
            <a:ext cx="722376" cy="868136"/>
          </a:xfrm>
          <a:prstGeom prst="rect">
            <a:avLst/>
          </a:prstGeom>
          <a:solidFill>
            <a:srgbClr val="DDE0E5"/>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2400">
                <a:solidFill>
                  <a:srgbClr val="F2F2F2"/>
                </a:solidFill>
                <a:latin typeface="Calibri"/>
                <a:ea typeface="Calibri"/>
                <a:cs typeface="Calibri"/>
                <a:sym typeface="Calibri"/>
              </a:rPr>
              <a:t>2</a:t>
            </a:r>
            <a:endParaRPr sz="2400">
              <a:solidFill>
                <a:srgbClr val="F2F2F2"/>
              </a:solidFill>
              <a:latin typeface="Calibri"/>
              <a:ea typeface="Calibri"/>
              <a:cs typeface="Calibri"/>
              <a:sym typeface="Calibri"/>
            </a:endParaRPr>
          </a:p>
        </p:txBody>
      </p:sp>
      <p:sp>
        <p:nvSpPr>
          <p:cNvPr id="72" name="Google Shape;72;p1"/>
          <p:cNvSpPr/>
          <p:nvPr/>
        </p:nvSpPr>
        <p:spPr>
          <a:xfrm>
            <a:off x="-56" y="2302518"/>
            <a:ext cx="722376" cy="868136"/>
          </a:xfrm>
          <a:prstGeom prst="rect">
            <a:avLst/>
          </a:prstGeom>
          <a:solidFill>
            <a:srgbClr val="DDE0E5"/>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2400">
                <a:solidFill>
                  <a:srgbClr val="F2F2F2"/>
                </a:solidFill>
                <a:latin typeface="Calibri"/>
                <a:ea typeface="Calibri"/>
                <a:cs typeface="Calibri"/>
                <a:sym typeface="Calibri"/>
              </a:rPr>
              <a:t>3</a:t>
            </a:r>
            <a:endParaRPr sz="2400">
              <a:solidFill>
                <a:srgbClr val="F2F2F2"/>
              </a:solidFill>
              <a:latin typeface="Calibri"/>
              <a:ea typeface="Calibri"/>
              <a:cs typeface="Calibri"/>
              <a:sym typeface="Calibri"/>
            </a:endParaRPr>
          </a:p>
        </p:txBody>
      </p:sp>
      <p:sp>
        <p:nvSpPr>
          <p:cNvPr id="73" name="Google Shape;73;p1"/>
          <p:cNvSpPr/>
          <p:nvPr/>
        </p:nvSpPr>
        <p:spPr>
          <a:xfrm>
            <a:off x="-2" y="3170974"/>
            <a:ext cx="722376" cy="868136"/>
          </a:xfrm>
          <a:prstGeom prst="rect">
            <a:avLst/>
          </a:prstGeom>
          <a:solidFill>
            <a:srgbClr val="DDE0E5"/>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2400">
                <a:solidFill>
                  <a:srgbClr val="F2F2F2"/>
                </a:solidFill>
                <a:latin typeface="Calibri"/>
                <a:ea typeface="Calibri"/>
                <a:cs typeface="Calibri"/>
                <a:sym typeface="Calibri"/>
              </a:rPr>
              <a:t>4</a:t>
            </a:r>
            <a:endParaRPr sz="2400">
              <a:solidFill>
                <a:srgbClr val="F2F2F2"/>
              </a:solidFill>
              <a:latin typeface="Calibri"/>
              <a:ea typeface="Calibri"/>
              <a:cs typeface="Calibri"/>
              <a:sym typeface="Calibri"/>
            </a:endParaRPr>
          </a:p>
        </p:txBody>
      </p:sp>
      <p:sp>
        <p:nvSpPr>
          <p:cNvPr id="74" name="Google Shape;74;p1"/>
          <p:cNvSpPr/>
          <p:nvPr/>
        </p:nvSpPr>
        <p:spPr>
          <a:xfrm>
            <a:off x="1655" y="4036937"/>
            <a:ext cx="722376" cy="868136"/>
          </a:xfrm>
          <a:prstGeom prst="rect">
            <a:avLst/>
          </a:prstGeom>
          <a:solidFill>
            <a:srgbClr val="DDE0E5"/>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2400">
                <a:solidFill>
                  <a:srgbClr val="F2F2F2"/>
                </a:solidFill>
                <a:latin typeface="Calibri"/>
                <a:ea typeface="Calibri"/>
                <a:cs typeface="Calibri"/>
                <a:sym typeface="Calibri"/>
              </a:rPr>
              <a:t>5</a:t>
            </a:r>
            <a:endParaRPr sz="2400">
              <a:solidFill>
                <a:srgbClr val="F2F2F2"/>
              </a:solidFill>
              <a:latin typeface="Calibri"/>
              <a:ea typeface="Calibri"/>
              <a:cs typeface="Calibri"/>
              <a:sym typeface="Calibri"/>
            </a:endParaRPr>
          </a:p>
        </p:txBody>
      </p:sp>
      <p:pic>
        <p:nvPicPr>
          <p:cNvPr id="75" name="Google Shape;75;p1" descr="Εικόνα που περιέχει κείμενο, γραμματοσειρά, λογότυπο, γραφικά&#10;&#10;Περιγραφή που δημιουργήθηκε αυτόματα"/>
          <p:cNvPicPr preferRelativeResize="0"/>
          <p:nvPr/>
        </p:nvPicPr>
        <p:blipFill rotWithShape="1">
          <a:blip r:embed="rId3">
            <a:alphaModFix/>
          </a:blip>
          <a:srcRect l="19107"/>
          <a:stretch/>
        </p:blipFill>
        <p:spPr>
          <a:xfrm>
            <a:off x="4310344" y="1134849"/>
            <a:ext cx="6563496" cy="2084244"/>
          </a:xfrm>
          <a:prstGeom prst="rect">
            <a:avLst/>
          </a:prstGeom>
          <a:noFill/>
          <a:ln>
            <a:noFill/>
          </a:ln>
        </p:spPr>
      </p:pic>
      <p:sp>
        <p:nvSpPr>
          <p:cNvPr id="76" name="Google Shape;76;p1"/>
          <p:cNvSpPr txBox="1"/>
          <p:nvPr/>
        </p:nvSpPr>
        <p:spPr>
          <a:xfrm>
            <a:off x="4863323" y="2899483"/>
            <a:ext cx="6094902" cy="369332"/>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GB" sz="1800">
                <a:solidFill>
                  <a:srgbClr val="ABC7F1"/>
                </a:solidFill>
                <a:latin typeface="Calibri"/>
                <a:ea typeface="Calibri"/>
                <a:cs typeface="Calibri"/>
                <a:sym typeface="Calibri"/>
              </a:rPr>
              <a:t>https://apps4health.eu/</a:t>
            </a:r>
            <a:endParaRPr/>
          </a:p>
        </p:txBody>
      </p:sp>
      <p:pic>
        <p:nvPicPr>
          <p:cNvPr id="77" name="Google Shape;77;p1"/>
          <p:cNvPicPr preferRelativeResize="0"/>
          <p:nvPr/>
        </p:nvPicPr>
        <p:blipFill rotWithShape="1">
          <a:blip r:embed="rId4">
            <a:alphaModFix/>
          </a:blip>
          <a:srcRect/>
          <a:stretch/>
        </p:blipFill>
        <p:spPr>
          <a:xfrm>
            <a:off x="-8249" y="5991490"/>
            <a:ext cx="12191695" cy="869554"/>
          </a:xfrm>
          <a:prstGeom prst="rect">
            <a:avLst/>
          </a:prstGeom>
          <a:noFill/>
          <a:ln>
            <a:noFill/>
          </a:ln>
        </p:spPr>
      </p:pic>
      <p:pic>
        <p:nvPicPr>
          <p:cNvPr id="78" name="Google Shape;78;p1"/>
          <p:cNvPicPr preferRelativeResize="0"/>
          <p:nvPr/>
        </p:nvPicPr>
        <p:blipFill rotWithShape="1">
          <a:blip r:embed="rId5">
            <a:alphaModFix/>
          </a:blip>
          <a:srcRect/>
          <a:stretch/>
        </p:blipFill>
        <p:spPr>
          <a:xfrm>
            <a:off x="10748048" y="6336215"/>
            <a:ext cx="1406013" cy="492105"/>
          </a:xfrm>
          <a:prstGeom prst="rect">
            <a:avLst/>
          </a:prstGeom>
          <a:noFill/>
          <a:ln>
            <a:noFill/>
          </a:ln>
        </p:spPr>
      </p:pic>
      <p:sp>
        <p:nvSpPr>
          <p:cNvPr id="79" name="Google Shape;79;p1"/>
          <p:cNvSpPr/>
          <p:nvPr/>
        </p:nvSpPr>
        <p:spPr>
          <a:xfrm>
            <a:off x="510" y="4903744"/>
            <a:ext cx="722376" cy="868136"/>
          </a:xfrm>
          <a:prstGeom prst="rect">
            <a:avLst/>
          </a:prstGeom>
          <a:solidFill>
            <a:srgbClr val="C00000"/>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2400" b="1">
                <a:solidFill>
                  <a:schemeClr val="lt1"/>
                </a:solidFill>
                <a:latin typeface="Calibri"/>
                <a:ea typeface="Calibri"/>
                <a:cs typeface="Calibri"/>
                <a:sym typeface="Calibri"/>
              </a:rPr>
              <a:t>6</a:t>
            </a:r>
            <a:endParaRPr sz="2400" b="1">
              <a:solidFill>
                <a:schemeClr val="lt1"/>
              </a:solidFill>
              <a:latin typeface="Calibri"/>
              <a:ea typeface="Calibri"/>
              <a:cs typeface="Calibri"/>
              <a:sym typeface="Calibri"/>
            </a:endParaRPr>
          </a:p>
        </p:txBody>
      </p:sp>
      <p:pic>
        <p:nvPicPr>
          <p:cNvPr id="80" name="Google Shape;80;p1"/>
          <p:cNvPicPr preferRelativeResize="0"/>
          <p:nvPr/>
        </p:nvPicPr>
        <p:blipFill rotWithShape="1">
          <a:blip r:embed="rId4">
            <a:alphaModFix/>
          </a:blip>
          <a:srcRect b="59835"/>
          <a:stretch/>
        </p:blipFill>
        <p:spPr>
          <a:xfrm rot="10800000">
            <a:off x="-8250" y="-4107"/>
            <a:ext cx="12191695" cy="349261"/>
          </a:xfrm>
          <a:prstGeom prst="rect">
            <a:avLst/>
          </a:prstGeom>
          <a:noFill/>
          <a:ln>
            <a:noFill/>
          </a:ln>
        </p:spPr>
      </p:pic>
      <p:pic>
        <p:nvPicPr>
          <p:cNvPr id="81" name="Google Shape;81;p1" descr="Εικόνα που περιέχει clipart, σύμβολο, καρτούν, λογότυπο&#10;&#10;Περιγραφή που δημιουργήθηκε αυτόματα"/>
          <p:cNvPicPr preferRelativeResize="0"/>
          <p:nvPr/>
        </p:nvPicPr>
        <p:blipFill rotWithShape="1">
          <a:blip r:embed="rId6">
            <a:alphaModFix/>
          </a:blip>
          <a:srcRect/>
          <a:stretch/>
        </p:blipFill>
        <p:spPr>
          <a:xfrm>
            <a:off x="1996896" y="1576370"/>
            <a:ext cx="1880187" cy="3365007"/>
          </a:xfrm>
          <a:prstGeom prst="rect">
            <a:avLst/>
          </a:prstGeom>
          <a:noFill/>
          <a:ln>
            <a:noFill/>
          </a:ln>
        </p:spPr>
      </p:pic>
      <p:sp>
        <p:nvSpPr>
          <p:cNvPr id="82" name="Google Shape;82;p1"/>
          <p:cNvSpPr/>
          <p:nvPr/>
        </p:nvSpPr>
        <p:spPr>
          <a:xfrm>
            <a:off x="728869" y="1172199"/>
            <a:ext cx="722376" cy="868136"/>
          </a:xfrm>
          <a:prstGeom prst="rect">
            <a:avLst/>
          </a:prstGeom>
          <a:solidFill>
            <a:srgbClr val="DDE0E5"/>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2400">
                <a:solidFill>
                  <a:srgbClr val="F2F2F2"/>
                </a:solidFill>
                <a:latin typeface="Calibri"/>
                <a:ea typeface="Calibri"/>
                <a:cs typeface="Calibri"/>
                <a:sym typeface="Calibri"/>
              </a:rPr>
              <a:t>7</a:t>
            </a:r>
            <a:endParaRPr sz="2400">
              <a:solidFill>
                <a:srgbClr val="F2F2F2"/>
              </a:solidFill>
              <a:latin typeface="Calibri"/>
              <a:ea typeface="Calibri"/>
              <a:cs typeface="Calibri"/>
              <a:sym typeface="Calibri"/>
            </a:endParaRPr>
          </a:p>
        </p:txBody>
      </p:sp>
      <p:sp>
        <p:nvSpPr>
          <p:cNvPr id="83" name="Google Shape;83;p1"/>
          <p:cNvSpPr/>
          <p:nvPr/>
        </p:nvSpPr>
        <p:spPr>
          <a:xfrm>
            <a:off x="721541" y="2008020"/>
            <a:ext cx="722376" cy="868136"/>
          </a:xfrm>
          <a:prstGeom prst="rect">
            <a:avLst/>
          </a:prstGeom>
          <a:solidFill>
            <a:srgbClr val="DDE0E5"/>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2400">
                <a:solidFill>
                  <a:srgbClr val="F2F2F2"/>
                </a:solidFill>
                <a:latin typeface="Calibri"/>
                <a:ea typeface="Calibri"/>
                <a:cs typeface="Calibri"/>
                <a:sym typeface="Calibri"/>
              </a:rPr>
              <a:t>8</a:t>
            </a:r>
            <a:endParaRPr sz="2400">
              <a:solidFill>
                <a:srgbClr val="F2F2F2"/>
              </a:solidFill>
              <a:latin typeface="Calibri"/>
              <a:ea typeface="Calibri"/>
              <a:cs typeface="Calibri"/>
              <a:sym typeface="Calibri"/>
            </a:endParaRPr>
          </a:p>
        </p:txBody>
      </p:sp>
      <p:sp>
        <p:nvSpPr>
          <p:cNvPr id="84" name="Google Shape;84;p1"/>
          <p:cNvSpPr/>
          <p:nvPr/>
        </p:nvSpPr>
        <p:spPr>
          <a:xfrm>
            <a:off x="728815" y="2802787"/>
            <a:ext cx="722376" cy="868136"/>
          </a:xfrm>
          <a:prstGeom prst="rect">
            <a:avLst/>
          </a:prstGeom>
          <a:solidFill>
            <a:srgbClr val="DDE0E5"/>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2400">
                <a:solidFill>
                  <a:srgbClr val="F2F2F2"/>
                </a:solidFill>
                <a:latin typeface="Calibri"/>
                <a:ea typeface="Calibri"/>
                <a:cs typeface="Calibri"/>
                <a:sym typeface="Calibri"/>
              </a:rPr>
              <a:t>9</a:t>
            </a:r>
            <a:endParaRPr sz="2400">
              <a:solidFill>
                <a:srgbClr val="F2F2F2"/>
              </a:solidFill>
              <a:latin typeface="Calibri"/>
              <a:ea typeface="Calibri"/>
              <a:cs typeface="Calibri"/>
              <a:sym typeface="Calibri"/>
            </a:endParaRPr>
          </a:p>
        </p:txBody>
      </p:sp>
      <p:sp>
        <p:nvSpPr>
          <p:cNvPr id="85" name="Google Shape;85;p1"/>
          <p:cNvSpPr/>
          <p:nvPr/>
        </p:nvSpPr>
        <p:spPr>
          <a:xfrm>
            <a:off x="728869" y="3671243"/>
            <a:ext cx="722376" cy="868136"/>
          </a:xfrm>
          <a:prstGeom prst="rect">
            <a:avLst/>
          </a:prstGeom>
          <a:solidFill>
            <a:srgbClr val="DDE0E5"/>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2400">
                <a:solidFill>
                  <a:srgbClr val="F2F2F2"/>
                </a:solidFill>
                <a:latin typeface="Calibri"/>
                <a:ea typeface="Calibri"/>
                <a:cs typeface="Calibri"/>
                <a:sym typeface="Calibri"/>
              </a:rPr>
              <a:t>10</a:t>
            </a:r>
            <a:endParaRPr sz="2400">
              <a:solidFill>
                <a:srgbClr val="F2F2F2"/>
              </a:solidFill>
              <a:latin typeface="Calibri"/>
              <a:ea typeface="Calibri"/>
              <a:cs typeface="Calibri"/>
              <a:sym typeface="Calibri"/>
            </a:endParaRPr>
          </a:p>
        </p:txBody>
      </p:sp>
      <p:sp>
        <p:nvSpPr>
          <p:cNvPr id="86" name="Google Shape;86;p1"/>
          <p:cNvSpPr/>
          <p:nvPr/>
        </p:nvSpPr>
        <p:spPr>
          <a:xfrm>
            <a:off x="730526" y="4537206"/>
            <a:ext cx="722376" cy="868136"/>
          </a:xfrm>
          <a:prstGeom prst="rect">
            <a:avLst/>
          </a:prstGeom>
          <a:solidFill>
            <a:srgbClr val="DDE0E5"/>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2400">
                <a:solidFill>
                  <a:srgbClr val="F2F2F2"/>
                </a:solidFill>
                <a:latin typeface="Calibri"/>
                <a:ea typeface="Calibri"/>
                <a:cs typeface="Calibri"/>
                <a:sym typeface="Calibri"/>
              </a:rPr>
              <a:t>11</a:t>
            </a:r>
            <a:endParaRPr sz="2400">
              <a:solidFill>
                <a:srgbClr val="F2F2F2"/>
              </a:solidFill>
              <a:latin typeface="Calibri"/>
              <a:ea typeface="Calibri"/>
              <a:cs typeface="Calibri"/>
              <a:sym typeface="Calibri"/>
            </a:endParaRPr>
          </a:p>
        </p:txBody>
      </p:sp>
      <p:sp>
        <p:nvSpPr>
          <p:cNvPr id="87" name="Google Shape;87;p1"/>
          <p:cNvSpPr/>
          <p:nvPr/>
        </p:nvSpPr>
        <p:spPr>
          <a:xfrm>
            <a:off x="2425150" y="6376653"/>
            <a:ext cx="8293082" cy="632422"/>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None/>
            </a:pPr>
            <a:r>
              <a:rPr lang="en-GB" sz="1000" b="0" i="0">
                <a:solidFill>
                  <a:srgbClr val="DDEAF6"/>
                </a:solidFill>
                <a:latin typeface="Calibri"/>
                <a:ea typeface="Calibri"/>
                <a:cs typeface="Calibri"/>
                <a:sym typeface="Calibri"/>
              </a:rPr>
              <a:t>Financé par l'Union européenne. Les points de vue et opinions exprimés n'engagent que leurs auteurs et ne reflètent pas nécessairement ceux de l'Union européenne ou de l'Agence exécutive européenne pour l'éducation et la culture (EACEA). Ni l'Union européenne ni l'EACEA ne peuvent en être tenues pour responsables.</a:t>
            </a:r>
            <a:endParaRPr sz="1000">
              <a:solidFill>
                <a:srgbClr val="DDEAF6"/>
              </a:solidFill>
              <a:latin typeface="Calibri"/>
              <a:ea typeface="Calibri"/>
              <a:cs typeface="Calibri"/>
              <a:sym typeface="Calibri"/>
            </a:endParaRPr>
          </a:p>
        </p:txBody>
      </p:sp>
      <p:pic>
        <p:nvPicPr>
          <p:cNvPr id="88" name="Google Shape;88;p1"/>
          <p:cNvPicPr preferRelativeResize="0"/>
          <p:nvPr/>
        </p:nvPicPr>
        <p:blipFill>
          <a:blip r:embed="rId7"/>
          <a:srcRect/>
          <a:stretch/>
        </p:blipFill>
        <p:spPr>
          <a:xfrm>
            <a:off x="19458" y="6414599"/>
            <a:ext cx="1938951" cy="436098"/>
          </a:xfrm>
          <a:prstGeom prst="rect">
            <a:avLst/>
          </a:prstGeom>
          <a:noFill/>
          <a:ln>
            <a:noFill/>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30"/>
        <p:cNvGrpSpPr/>
        <p:nvPr/>
      </p:nvGrpSpPr>
      <p:grpSpPr>
        <a:xfrm>
          <a:off x="0" y="0"/>
          <a:ext cx="0" cy="0"/>
          <a:chOff x="0" y="0"/>
          <a:chExt cx="0" cy="0"/>
        </a:xfrm>
      </p:grpSpPr>
      <p:pic>
        <p:nvPicPr>
          <p:cNvPr id="231" name="Google Shape;231;p10"/>
          <p:cNvPicPr preferRelativeResize="0"/>
          <p:nvPr/>
        </p:nvPicPr>
        <p:blipFill rotWithShape="1">
          <a:blip r:embed="rId3">
            <a:alphaModFix/>
          </a:blip>
          <a:srcRect/>
          <a:stretch/>
        </p:blipFill>
        <p:spPr>
          <a:xfrm>
            <a:off x="4459959" y="2810113"/>
            <a:ext cx="2647684" cy="3876916"/>
          </a:xfrm>
          <a:prstGeom prst="rect">
            <a:avLst/>
          </a:prstGeom>
          <a:noFill/>
          <a:ln>
            <a:noFill/>
          </a:ln>
        </p:spPr>
      </p:pic>
      <p:pic>
        <p:nvPicPr>
          <p:cNvPr id="232" name="Google Shape;232;p10"/>
          <p:cNvPicPr preferRelativeResize="0"/>
          <p:nvPr/>
        </p:nvPicPr>
        <p:blipFill rotWithShape="1">
          <a:blip r:embed="rId4">
            <a:alphaModFix/>
          </a:blip>
          <a:srcRect/>
          <a:stretch/>
        </p:blipFill>
        <p:spPr>
          <a:xfrm>
            <a:off x="7467187" y="832299"/>
            <a:ext cx="1942640" cy="2805134"/>
          </a:xfrm>
          <a:prstGeom prst="rect">
            <a:avLst/>
          </a:prstGeom>
          <a:noFill/>
          <a:ln>
            <a:noFill/>
          </a:ln>
        </p:spPr>
      </p:pic>
      <p:pic>
        <p:nvPicPr>
          <p:cNvPr id="233" name="Google Shape;233;p10"/>
          <p:cNvPicPr preferRelativeResize="0"/>
          <p:nvPr/>
        </p:nvPicPr>
        <p:blipFill rotWithShape="1">
          <a:blip r:embed="rId5">
            <a:alphaModFix/>
          </a:blip>
          <a:srcRect/>
          <a:stretch/>
        </p:blipFill>
        <p:spPr>
          <a:xfrm>
            <a:off x="9722975" y="1434104"/>
            <a:ext cx="1849651" cy="2541222"/>
          </a:xfrm>
          <a:prstGeom prst="rect">
            <a:avLst/>
          </a:prstGeom>
          <a:noFill/>
          <a:ln>
            <a:noFill/>
          </a:ln>
        </p:spPr>
      </p:pic>
      <p:pic>
        <p:nvPicPr>
          <p:cNvPr id="234" name="Google Shape;234;p10"/>
          <p:cNvPicPr preferRelativeResize="0"/>
          <p:nvPr/>
        </p:nvPicPr>
        <p:blipFill rotWithShape="1">
          <a:blip r:embed="rId6">
            <a:alphaModFix/>
          </a:blip>
          <a:srcRect/>
          <a:stretch/>
        </p:blipFill>
        <p:spPr>
          <a:xfrm>
            <a:off x="9782548" y="4164767"/>
            <a:ext cx="1790077" cy="2232739"/>
          </a:xfrm>
          <a:prstGeom prst="rect">
            <a:avLst/>
          </a:prstGeom>
          <a:noFill/>
          <a:ln>
            <a:noFill/>
          </a:ln>
        </p:spPr>
      </p:pic>
      <p:pic>
        <p:nvPicPr>
          <p:cNvPr id="235" name="Google Shape;235;p10"/>
          <p:cNvPicPr preferRelativeResize="0"/>
          <p:nvPr/>
        </p:nvPicPr>
        <p:blipFill rotWithShape="1">
          <a:blip r:embed="rId7">
            <a:alphaModFix/>
          </a:blip>
          <a:srcRect/>
          <a:stretch/>
        </p:blipFill>
        <p:spPr>
          <a:xfrm>
            <a:off x="694588" y="631373"/>
            <a:ext cx="2786532" cy="3757543"/>
          </a:xfrm>
          <a:prstGeom prst="rect">
            <a:avLst/>
          </a:prstGeom>
          <a:noFill/>
          <a:ln>
            <a:noFill/>
          </a:ln>
        </p:spPr>
      </p:pic>
      <p:sp>
        <p:nvSpPr>
          <p:cNvPr id="236" name="Google Shape;236;p10"/>
          <p:cNvSpPr/>
          <p:nvPr/>
        </p:nvSpPr>
        <p:spPr>
          <a:xfrm>
            <a:off x="511913" y="1195831"/>
            <a:ext cx="285600" cy="203700"/>
          </a:xfrm>
          <a:prstGeom prst="ellipse">
            <a:avLst/>
          </a:prstGeom>
          <a:solidFill>
            <a:schemeClr val="accent1"/>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237" name="Google Shape;237;p10"/>
          <p:cNvSpPr/>
          <p:nvPr/>
        </p:nvSpPr>
        <p:spPr>
          <a:xfrm>
            <a:off x="511913" y="1860448"/>
            <a:ext cx="285600" cy="203700"/>
          </a:xfrm>
          <a:prstGeom prst="ellipse">
            <a:avLst/>
          </a:prstGeom>
          <a:solidFill>
            <a:schemeClr val="accent1"/>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800">
                <a:solidFill>
                  <a:schemeClr val="lt1"/>
                </a:solidFill>
                <a:latin typeface="Calibri"/>
                <a:ea typeface="Calibri"/>
                <a:cs typeface="Calibri"/>
                <a:sym typeface="Calibri"/>
              </a:rPr>
              <a:t>2</a:t>
            </a:r>
            <a:endParaRPr sz="1800">
              <a:solidFill>
                <a:schemeClr val="lt1"/>
              </a:solidFill>
              <a:latin typeface="Calibri"/>
              <a:ea typeface="Calibri"/>
              <a:cs typeface="Calibri"/>
              <a:sym typeface="Calibri"/>
            </a:endParaRPr>
          </a:p>
        </p:txBody>
      </p:sp>
      <p:sp>
        <p:nvSpPr>
          <p:cNvPr id="238" name="Google Shape;238;p10"/>
          <p:cNvSpPr/>
          <p:nvPr/>
        </p:nvSpPr>
        <p:spPr>
          <a:xfrm>
            <a:off x="511913" y="2489938"/>
            <a:ext cx="285600" cy="203700"/>
          </a:xfrm>
          <a:prstGeom prst="ellipse">
            <a:avLst/>
          </a:prstGeom>
          <a:solidFill>
            <a:schemeClr val="accent1"/>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800">
                <a:solidFill>
                  <a:schemeClr val="lt1"/>
                </a:solidFill>
                <a:latin typeface="Calibri"/>
                <a:ea typeface="Calibri"/>
                <a:cs typeface="Calibri"/>
                <a:sym typeface="Calibri"/>
              </a:rPr>
              <a:t>3</a:t>
            </a:r>
            <a:endParaRPr sz="1800">
              <a:solidFill>
                <a:schemeClr val="lt1"/>
              </a:solidFill>
              <a:latin typeface="Calibri"/>
              <a:ea typeface="Calibri"/>
              <a:cs typeface="Calibri"/>
              <a:sym typeface="Calibri"/>
            </a:endParaRPr>
          </a:p>
        </p:txBody>
      </p:sp>
      <p:sp>
        <p:nvSpPr>
          <p:cNvPr id="239" name="Google Shape;239;p10"/>
          <p:cNvSpPr/>
          <p:nvPr/>
        </p:nvSpPr>
        <p:spPr>
          <a:xfrm>
            <a:off x="511913" y="3130279"/>
            <a:ext cx="285600" cy="203700"/>
          </a:xfrm>
          <a:prstGeom prst="ellipse">
            <a:avLst/>
          </a:prstGeom>
          <a:solidFill>
            <a:schemeClr val="accent1"/>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800">
                <a:solidFill>
                  <a:schemeClr val="lt1"/>
                </a:solidFill>
                <a:latin typeface="Calibri"/>
                <a:ea typeface="Calibri"/>
                <a:cs typeface="Calibri"/>
                <a:sym typeface="Calibri"/>
              </a:rPr>
              <a:t>4</a:t>
            </a:r>
            <a:endParaRPr sz="1800">
              <a:solidFill>
                <a:schemeClr val="lt1"/>
              </a:solidFill>
              <a:latin typeface="Calibri"/>
              <a:ea typeface="Calibri"/>
              <a:cs typeface="Calibri"/>
              <a:sym typeface="Calibri"/>
            </a:endParaRPr>
          </a:p>
        </p:txBody>
      </p:sp>
      <p:sp>
        <p:nvSpPr>
          <p:cNvPr id="240" name="Google Shape;240;p10"/>
          <p:cNvSpPr/>
          <p:nvPr/>
        </p:nvSpPr>
        <p:spPr>
          <a:xfrm>
            <a:off x="511913" y="3717915"/>
            <a:ext cx="285600" cy="203700"/>
          </a:xfrm>
          <a:prstGeom prst="ellipse">
            <a:avLst/>
          </a:prstGeom>
          <a:solidFill>
            <a:schemeClr val="accent1"/>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800">
                <a:solidFill>
                  <a:schemeClr val="lt1"/>
                </a:solidFill>
                <a:latin typeface="Calibri"/>
                <a:ea typeface="Calibri"/>
                <a:cs typeface="Calibri"/>
                <a:sym typeface="Calibri"/>
              </a:rPr>
              <a:t>5</a:t>
            </a:r>
            <a:endParaRPr sz="1800">
              <a:solidFill>
                <a:schemeClr val="lt1"/>
              </a:solidFill>
              <a:latin typeface="Calibri"/>
              <a:ea typeface="Calibri"/>
              <a:cs typeface="Calibri"/>
              <a:sym typeface="Calibri"/>
            </a:endParaRPr>
          </a:p>
        </p:txBody>
      </p:sp>
      <p:sp>
        <p:nvSpPr>
          <p:cNvPr id="241" name="Google Shape;241;p10"/>
          <p:cNvSpPr/>
          <p:nvPr/>
        </p:nvSpPr>
        <p:spPr>
          <a:xfrm>
            <a:off x="511925" y="4052774"/>
            <a:ext cx="3518400" cy="2805000"/>
          </a:xfrm>
          <a:prstGeom prst="rect">
            <a:avLst/>
          </a:prstGeom>
          <a:solidFill>
            <a:schemeClr val="accent1"/>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r>
              <a:rPr lang="en-GB" sz="1700">
                <a:solidFill>
                  <a:schemeClr val="lt1"/>
                </a:solidFill>
                <a:latin typeface="Calibri"/>
                <a:ea typeface="Calibri"/>
                <a:cs typeface="Calibri"/>
                <a:sym typeface="Calibri"/>
              </a:rPr>
              <a:t>Sélectionnez les habitudes sur lesquelles vous souhaitez vous concentrer en cliquant sur une ou plusieurs d'entre elles :</a:t>
            </a:r>
            <a:endParaRPr sz="1700"/>
          </a:p>
          <a:p>
            <a:pPr marL="342900" marR="0" lvl="0" indent="-323850" algn="l" rtl="0">
              <a:spcBef>
                <a:spcPts val="0"/>
              </a:spcBef>
              <a:spcAft>
                <a:spcPts val="0"/>
              </a:spcAft>
              <a:buClr>
                <a:schemeClr val="lt1"/>
              </a:buClr>
              <a:buSzPts val="1700"/>
              <a:buFont typeface="Arial"/>
              <a:buChar char="•"/>
            </a:pPr>
            <a:r>
              <a:rPr lang="en-GB" sz="1700">
                <a:solidFill>
                  <a:schemeClr val="lt1"/>
                </a:solidFill>
                <a:latin typeface="Calibri"/>
                <a:ea typeface="Calibri"/>
                <a:cs typeface="Calibri"/>
                <a:sym typeface="Calibri"/>
              </a:rPr>
              <a:t>1 pour le contrôle des portions</a:t>
            </a:r>
            <a:endParaRPr sz="1700"/>
          </a:p>
          <a:p>
            <a:pPr marL="342900" marR="0" lvl="0" indent="-323850" algn="l" rtl="0">
              <a:spcBef>
                <a:spcPts val="0"/>
              </a:spcBef>
              <a:spcAft>
                <a:spcPts val="0"/>
              </a:spcAft>
              <a:buClr>
                <a:schemeClr val="lt1"/>
              </a:buClr>
              <a:buSzPts val="1700"/>
              <a:buFont typeface="Arial"/>
              <a:buChar char="•"/>
            </a:pPr>
            <a:r>
              <a:rPr lang="en-GB" sz="1700">
                <a:solidFill>
                  <a:schemeClr val="lt1"/>
                </a:solidFill>
                <a:latin typeface="Calibri"/>
                <a:ea typeface="Calibri"/>
                <a:cs typeface="Calibri"/>
                <a:sym typeface="Calibri"/>
              </a:rPr>
              <a:t>2 pour éviter le grignotage</a:t>
            </a:r>
            <a:endParaRPr sz="1700"/>
          </a:p>
          <a:p>
            <a:pPr marL="342900" marR="0" lvl="0" indent="-323850" algn="l" rtl="0">
              <a:spcBef>
                <a:spcPts val="0"/>
              </a:spcBef>
              <a:spcAft>
                <a:spcPts val="0"/>
              </a:spcAft>
              <a:buClr>
                <a:schemeClr val="lt1"/>
              </a:buClr>
              <a:buSzPts val="1700"/>
              <a:buFont typeface="Arial"/>
              <a:buChar char="•"/>
            </a:pPr>
            <a:r>
              <a:rPr lang="en-GB" sz="1700">
                <a:solidFill>
                  <a:schemeClr val="lt1"/>
                </a:solidFill>
                <a:latin typeface="Calibri"/>
                <a:ea typeface="Calibri"/>
                <a:cs typeface="Calibri"/>
                <a:sym typeface="Calibri"/>
              </a:rPr>
              <a:t>3 pour une alimentation équilibrée</a:t>
            </a:r>
            <a:endParaRPr sz="1700"/>
          </a:p>
          <a:p>
            <a:pPr marL="342900" marR="0" lvl="0" indent="-323850" algn="l" rtl="0">
              <a:spcBef>
                <a:spcPts val="0"/>
              </a:spcBef>
              <a:spcAft>
                <a:spcPts val="0"/>
              </a:spcAft>
              <a:buClr>
                <a:schemeClr val="lt1"/>
              </a:buClr>
              <a:buSzPts val="1700"/>
              <a:buFont typeface="Arial"/>
              <a:buChar char="•"/>
            </a:pPr>
            <a:r>
              <a:rPr lang="en-GB" sz="1700">
                <a:solidFill>
                  <a:schemeClr val="lt1"/>
                </a:solidFill>
                <a:latin typeface="Calibri"/>
                <a:ea typeface="Calibri"/>
                <a:cs typeface="Calibri"/>
                <a:sym typeface="Calibri"/>
              </a:rPr>
              <a:t>4 pour l'hydratation</a:t>
            </a:r>
            <a:endParaRPr sz="1700"/>
          </a:p>
          <a:p>
            <a:pPr marL="342900" marR="0" lvl="0" indent="-323850" algn="l" rtl="0">
              <a:spcBef>
                <a:spcPts val="0"/>
              </a:spcBef>
              <a:spcAft>
                <a:spcPts val="0"/>
              </a:spcAft>
              <a:buClr>
                <a:schemeClr val="lt1"/>
              </a:buClr>
              <a:buSzPts val="1700"/>
              <a:buFont typeface="Arial"/>
              <a:buChar char="•"/>
            </a:pPr>
            <a:r>
              <a:rPr lang="en-GB" sz="1700">
                <a:solidFill>
                  <a:schemeClr val="lt1"/>
                </a:solidFill>
                <a:latin typeface="Calibri"/>
                <a:ea typeface="Calibri"/>
                <a:cs typeface="Calibri"/>
                <a:sym typeface="Calibri"/>
              </a:rPr>
              <a:t>5 pour l'entraînement et l'exercice.</a:t>
            </a:r>
            <a:endParaRPr sz="1700">
              <a:solidFill>
                <a:schemeClr val="lt1"/>
              </a:solidFill>
              <a:latin typeface="Calibri"/>
              <a:ea typeface="Calibri"/>
              <a:cs typeface="Calibri"/>
              <a:sym typeface="Calibri"/>
            </a:endParaRPr>
          </a:p>
        </p:txBody>
      </p:sp>
      <p:sp>
        <p:nvSpPr>
          <p:cNvPr id="242" name="Google Shape;242;p10"/>
          <p:cNvSpPr/>
          <p:nvPr/>
        </p:nvSpPr>
        <p:spPr>
          <a:xfrm rot="10800000" flipH="1">
            <a:off x="2206017" y="3868905"/>
            <a:ext cx="155400" cy="173700"/>
          </a:xfrm>
          <a:prstGeom prst="downArrow">
            <a:avLst>
              <a:gd name="adj1" fmla="val 50000"/>
              <a:gd name="adj2" fmla="val 50000"/>
            </a:avLst>
          </a:prstGeom>
          <a:solidFill>
            <a:schemeClr val="accent1"/>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43" name="Google Shape;243;p10"/>
          <p:cNvSpPr/>
          <p:nvPr/>
        </p:nvSpPr>
        <p:spPr>
          <a:xfrm>
            <a:off x="7467187" y="4414009"/>
            <a:ext cx="1942500" cy="1377300"/>
          </a:xfrm>
          <a:prstGeom prst="rect">
            <a:avLst/>
          </a:prstGeom>
          <a:solidFill>
            <a:schemeClr val="accent1"/>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800">
                <a:solidFill>
                  <a:schemeClr val="lt1"/>
                </a:solidFill>
                <a:latin typeface="Calibri"/>
                <a:ea typeface="Calibri"/>
                <a:cs typeface="Calibri"/>
                <a:sym typeface="Calibri"/>
              </a:rPr>
              <a:t>Saisissez votre date de naissance, votre taille et votre sexe. </a:t>
            </a:r>
            <a:endParaRPr sz="1800">
              <a:solidFill>
                <a:schemeClr val="lt1"/>
              </a:solidFill>
              <a:latin typeface="Calibri"/>
              <a:ea typeface="Calibri"/>
              <a:cs typeface="Calibri"/>
              <a:sym typeface="Calibri"/>
            </a:endParaRPr>
          </a:p>
        </p:txBody>
      </p:sp>
      <p:cxnSp>
        <p:nvCxnSpPr>
          <p:cNvPr id="244" name="Google Shape;244;p10"/>
          <p:cNvCxnSpPr/>
          <p:nvPr/>
        </p:nvCxnSpPr>
        <p:spPr>
          <a:xfrm rot="10800000">
            <a:off x="8546013" y="3869022"/>
            <a:ext cx="0" cy="570000"/>
          </a:xfrm>
          <a:prstGeom prst="straightConnector1">
            <a:avLst/>
          </a:prstGeom>
          <a:noFill/>
          <a:ln w="9525" cap="flat" cmpd="sng">
            <a:solidFill>
              <a:schemeClr val="accent1"/>
            </a:solidFill>
            <a:prstDash val="solid"/>
            <a:miter lim="800000"/>
            <a:headEnd type="none" w="sm" len="sm"/>
            <a:tailEnd type="triangle" w="med" len="med"/>
          </a:ln>
        </p:spPr>
      </p:cxnSp>
      <p:cxnSp>
        <p:nvCxnSpPr>
          <p:cNvPr id="245" name="Google Shape;245;p10"/>
          <p:cNvCxnSpPr/>
          <p:nvPr/>
        </p:nvCxnSpPr>
        <p:spPr>
          <a:xfrm rot="10800000" flipH="1">
            <a:off x="9393039" y="3950622"/>
            <a:ext cx="255600" cy="488400"/>
          </a:xfrm>
          <a:prstGeom prst="straightConnector1">
            <a:avLst/>
          </a:prstGeom>
          <a:noFill/>
          <a:ln w="9525" cap="flat" cmpd="sng">
            <a:solidFill>
              <a:schemeClr val="accent1"/>
            </a:solidFill>
            <a:prstDash val="solid"/>
            <a:miter lim="800000"/>
            <a:headEnd type="none" w="sm" len="sm"/>
            <a:tailEnd type="triangle" w="med" len="med"/>
          </a:ln>
        </p:spPr>
      </p:cxnSp>
      <p:cxnSp>
        <p:nvCxnSpPr>
          <p:cNvPr id="246" name="Google Shape;246;p10"/>
          <p:cNvCxnSpPr/>
          <p:nvPr/>
        </p:nvCxnSpPr>
        <p:spPr>
          <a:xfrm>
            <a:off x="9194581" y="5475324"/>
            <a:ext cx="350400" cy="256500"/>
          </a:xfrm>
          <a:prstGeom prst="straightConnector1">
            <a:avLst/>
          </a:prstGeom>
          <a:noFill/>
          <a:ln w="9525" cap="flat" cmpd="sng">
            <a:solidFill>
              <a:schemeClr val="accent1"/>
            </a:solidFill>
            <a:prstDash val="solid"/>
            <a:miter lim="800000"/>
            <a:headEnd type="none" w="sm" len="sm"/>
            <a:tailEnd type="triangle" w="med" len="med"/>
          </a:ln>
        </p:spPr>
      </p:cxnSp>
      <p:sp>
        <p:nvSpPr>
          <p:cNvPr id="247" name="Google Shape;247;p10"/>
          <p:cNvSpPr/>
          <p:nvPr/>
        </p:nvSpPr>
        <p:spPr>
          <a:xfrm>
            <a:off x="4289825" y="3950686"/>
            <a:ext cx="265800" cy="189300"/>
          </a:xfrm>
          <a:prstGeom prst="ellipse">
            <a:avLst/>
          </a:prstGeom>
          <a:solidFill>
            <a:schemeClr val="accent1"/>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248" name="Google Shape;248;p10"/>
          <p:cNvSpPr/>
          <p:nvPr/>
        </p:nvSpPr>
        <p:spPr>
          <a:xfrm>
            <a:off x="3689900" y="473150"/>
            <a:ext cx="3568500" cy="2623500"/>
          </a:xfrm>
          <a:prstGeom prst="rect">
            <a:avLst/>
          </a:prstGeom>
          <a:solidFill>
            <a:schemeClr val="accent1"/>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r>
              <a:rPr lang="en-GB" sz="1700">
                <a:solidFill>
                  <a:schemeClr val="lt1"/>
                </a:solidFill>
                <a:latin typeface="Calibri"/>
                <a:ea typeface="Calibri"/>
                <a:cs typeface="Calibri"/>
                <a:sym typeface="Calibri"/>
              </a:rPr>
              <a:t>Sélectionnez les facteurs qui vous empêchent d'atteindre vos objectifs :</a:t>
            </a:r>
            <a:endParaRPr sz="1700"/>
          </a:p>
          <a:p>
            <a:pPr marL="342900" marR="0" lvl="0" indent="-323850" algn="l" rtl="0">
              <a:spcBef>
                <a:spcPts val="0"/>
              </a:spcBef>
              <a:spcAft>
                <a:spcPts val="0"/>
              </a:spcAft>
              <a:buClr>
                <a:schemeClr val="lt1"/>
              </a:buClr>
              <a:buSzPts val="1700"/>
              <a:buFont typeface="Arial"/>
              <a:buChar char="•"/>
            </a:pPr>
            <a:r>
              <a:rPr lang="en-GB" sz="1700">
                <a:solidFill>
                  <a:schemeClr val="lt1"/>
                </a:solidFill>
                <a:latin typeface="Calibri"/>
                <a:ea typeface="Calibri"/>
                <a:cs typeface="Calibri"/>
                <a:sym typeface="Calibri"/>
              </a:rPr>
              <a:t>1 pour le manque de cohérence </a:t>
            </a:r>
            <a:endParaRPr sz="1700"/>
          </a:p>
          <a:p>
            <a:pPr marL="342900" marR="0" lvl="0" indent="-323850" algn="l" rtl="0">
              <a:spcBef>
                <a:spcPts val="0"/>
              </a:spcBef>
              <a:spcAft>
                <a:spcPts val="0"/>
              </a:spcAft>
              <a:buClr>
                <a:schemeClr val="lt1"/>
              </a:buClr>
              <a:buSzPts val="1700"/>
              <a:buFont typeface="Arial"/>
              <a:buChar char="•"/>
            </a:pPr>
            <a:r>
              <a:rPr lang="en-GB" sz="1700">
                <a:solidFill>
                  <a:schemeClr val="lt1"/>
                </a:solidFill>
                <a:latin typeface="Calibri"/>
                <a:ea typeface="Calibri"/>
                <a:cs typeface="Calibri"/>
                <a:sym typeface="Calibri"/>
              </a:rPr>
              <a:t>2 pour les mauvaises habitudes alimentaires</a:t>
            </a:r>
            <a:endParaRPr sz="1700"/>
          </a:p>
          <a:p>
            <a:pPr marL="342900" marR="0" lvl="0" indent="-323850" algn="l" rtl="0">
              <a:spcBef>
                <a:spcPts val="0"/>
              </a:spcBef>
              <a:spcAft>
                <a:spcPts val="0"/>
              </a:spcAft>
              <a:buClr>
                <a:schemeClr val="lt1"/>
              </a:buClr>
              <a:buSzPts val="1700"/>
              <a:buFont typeface="Arial"/>
              <a:buChar char="•"/>
            </a:pPr>
            <a:r>
              <a:rPr lang="en-GB" sz="1700">
                <a:solidFill>
                  <a:schemeClr val="lt1"/>
                </a:solidFill>
                <a:latin typeface="Calibri"/>
                <a:ea typeface="Calibri"/>
                <a:cs typeface="Calibri"/>
                <a:sym typeface="Calibri"/>
              </a:rPr>
              <a:t>3 pour manque de soutien</a:t>
            </a:r>
            <a:endParaRPr sz="1700"/>
          </a:p>
          <a:p>
            <a:pPr marL="342900" marR="0" lvl="0" indent="-323850" algn="l" rtl="0">
              <a:spcBef>
                <a:spcPts val="0"/>
              </a:spcBef>
              <a:spcAft>
                <a:spcPts val="0"/>
              </a:spcAft>
              <a:buClr>
                <a:schemeClr val="lt1"/>
              </a:buClr>
              <a:buSzPts val="1700"/>
              <a:buFont typeface="Arial"/>
              <a:buChar char="•"/>
            </a:pPr>
            <a:r>
              <a:rPr lang="en-GB" sz="1700">
                <a:solidFill>
                  <a:schemeClr val="lt1"/>
                </a:solidFill>
                <a:latin typeface="Calibri"/>
                <a:ea typeface="Calibri"/>
                <a:cs typeface="Calibri"/>
                <a:sym typeface="Calibri"/>
              </a:rPr>
              <a:t>4 pour un emploi du temps chargé</a:t>
            </a:r>
            <a:endParaRPr sz="1700"/>
          </a:p>
          <a:p>
            <a:pPr marL="342900" marR="0" lvl="0" indent="-323850" algn="l" rtl="0">
              <a:spcBef>
                <a:spcPts val="0"/>
              </a:spcBef>
              <a:spcAft>
                <a:spcPts val="0"/>
              </a:spcAft>
              <a:buClr>
                <a:schemeClr val="lt1"/>
              </a:buClr>
              <a:buSzPts val="1700"/>
              <a:buFont typeface="Arial"/>
              <a:buChar char="•"/>
            </a:pPr>
            <a:r>
              <a:rPr lang="en-GB" sz="1700">
                <a:solidFill>
                  <a:schemeClr val="lt1"/>
                </a:solidFill>
                <a:latin typeface="Calibri"/>
                <a:ea typeface="Calibri"/>
                <a:cs typeface="Calibri"/>
                <a:sym typeface="Calibri"/>
              </a:rPr>
              <a:t>5 pour le manque d'inspiration pour la préparation des repas.</a:t>
            </a:r>
            <a:endParaRPr sz="1700">
              <a:solidFill>
                <a:schemeClr val="lt1"/>
              </a:solidFill>
              <a:latin typeface="Calibri"/>
              <a:ea typeface="Calibri"/>
              <a:cs typeface="Calibri"/>
              <a:sym typeface="Calibri"/>
            </a:endParaRPr>
          </a:p>
        </p:txBody>
      </p:sp>
      <p:sp>
        <p:nvSpPr>
          <p:cNvPr id="249" name="Google Shape;249;p10"/>
          <p:cNvSpPr/>
          <p:nvPr/>
        </p:nvSpPr>
        <p:spPr>
          <a:xfrm>
            <a:off x="5321752" y="3096561"/>
            <a:ext cx="109500" cy="161700"/>
          </a:xfrm>
          <a:prstGeom prst="downArrow">
            <a:avLst>
              <a:gd name="adj1" fmla="val 50000"/>
              <a:gd name="adj2" fmla="val 50000"/>
            </a:avLst>
          </a:prstGeom>
          <a:solidFill>
            <a:schemeClr val="accent1"/>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50" name="Google Shape;250;p10"/>
          <p:cNvSpPr/>
          <p:nvPr/>
        </p:nvSpPr>
        <p:spPr>
          <a:xfrm>
            <a:off x="4289824" y="4439022"/>
            <a:ext cx="265800" cy="189300"/>
          </a:xfrm>
          <a:prstGeom prst="ellipse">
            <a:avLst/>
          </a:prstGeom>
          <a:solidFill>
            <a:schemeClr val="accent1"/>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800">
                <a:solidFill>
                  <a:schemeClr val="lt1"/>
                </a:solidFill>
                <a:latin typeface="Calibri"/>
                <a:ea typeface="Calibri"/>
                <a:cs typeface="Calibri"/>
                <a:sym typeface="Calibri"/>
              </a:rPr>
              <a:t>2</a:t>
            </a:r>
            <a:endParaRPr sz="1800">
              <a:solidFill>
                <a:schemeClr val="lt1"/>
              </a:solidFill>
              <a:latin typeface="Calibri"/>
              <a:ea typeface="Calibri"/>
              <a:cs typeface="Calibri"/>
              <a:sym typeface="Calibri"/>
            </a:endParaRPr>
          </a:p>
        </p:txBody>
      </p:sp>
      <p:sp>
        <p:nvSpPr>
          <p:cNvPr id="251" name="Google Shape;251;p10"/>
          <p:cNvSpPr/>
          <p:nvPr/>
        </p:nvSpPr>
        <p:spPr>
          <a:xfrm>
            <a:off x="4292082" y="4979968"/>
            <a:ext cx="265800" cy="189300"/>
          </a:xfrm>
          <a:prstGeom prst="ellipse">
            <a:avLst/>
          </a:prstGeom>
          <a:solidFill>
            <a:schemeClr val="accent1"/>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800">
                <a:solidFill>
                  <a:schemeClr val="lt1"/>
                </a:solidFill>
                <a:latin typeface="Calibri"/>
                <a:ea typeface="Calibri"/>
                <a:cs typeface="Calibri"/>
                <a:sym typeface="Calibri"/>
              </a:rPr>
              <a:t>3</a:t>
            </a:r>
            <a:endParaRPr sz="1800">
              <a:solidFill>
                <a:schemeClr val="lt1"/>
              </a:solidFill>
              <a:latin typeface="Calibri"/>
              <a:ea typeface="Calibri"/>
              <a:cs typeface="Calibri"/>
              <a:sym typeface="Calibri"/>
            </a:endParaRPr>
          </a:p>
        </p:txBody>
      </p:sp>
      <p:sp>
        <p:nvSpPr>
          <p:cNvPr id="252" name="Google Shape;252;p10"/>
          <p:cNvSpPr/>
          <p:nvPr/>
        </p:nvSpPr>
        <p:spPr>
          <a:xfrm>
            <a:off x="4292082" y="5468304"/>
            <a:ext cx="265800" cy="189300"/>
          </a:xfrm>
          <a:prstGeom prst="ellipse">
            <a:avLst/>
          </a:prstGeom>
          <a:solidFill>
            <a:schemeClr val="accent1"/>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800">
                <a:solidFill>
                  <a:schemeClr val="lt1"/>
                </a:solidFill>
                <a:latin typeface="Calibri"/>
                <a:ea typeface="Calibri"/>
                <a:cs typeface="Calibri"/>
                <a:sym typeface="Calibri"/>
              </a:rPr>
              <a:t>4</a:t>
            </a:r>
            <a:endParaRPr sz="1800">
              <a:solidFill>
                <a:schemeClr val="lt1"/>
              </a:solidFill>
              <a:latin typeface="Calibri"/>
              <a:ea typeface="Calibri"/>
              <a:cs typeface="Calibri"/>
              <a:sym typeface="Calibri"/>
            </a:endParaRPr>
          </a:p>
        </p:txBody>
      </p:sp>
      <p:sp>
        <p:nvSpPr>
          <p:cNvPr id="253" name="Google Shape;253;p10"/>
          <p:cNvSpPr/>
          <p:nvPr/>
        </p:nvSpPr>
        <p:spPr>
          <a:xfrm>
            <a:off x="4286715" y="5999380"/>
            <a:ext cx="265800" cy="189300"/>
          </a:xfrm>
          <a:prstGeom prst="ellipse">
            <a:avLst/>
          </a:prstGeom>
          <a:solidFill>
            <a:schemeClr val="accent1"/>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800">
                <a:solidFill>
                  <a:schemeClr val="lt1"/>
                </a:solidFill>
                <a:latin typeface="Calibri"/>
                <a:ea typeface="Calibri"/>
                <a:cs typeface="Calibri"/>
                <a:sym typeface="Calibri"/>
              </a:rPr>
              <a:t>5</a:t>
            </a:r>
            <a:endParaRPr sz="1800">
              <a:solidFill>
                <a:schemeClr val="lt1"/>
              </a:solidFill>
              <a:latin typeface="Calibri"/>
              <a:ea typeface="Calibri"/>
              <a:cs typeface="Calibri"/>
              <a:sym typeface="Calibri"/>
            </a:endParaRPr>
          </a:p>
        </p:txBody>
      </p:sp>
      <p:sp>
        <p:nvSpPr>
          <p:cNvPr id="254" name="Google Shape;254;p10"/>
          <p:cNvSpPr/>
          <p:nvPr/>
        </p:nvSpPr>
        <p:spPr>
          <a:xfrm rot="3660105">
            <a:off x="9848662" y="3456452"/>
            <a:ext cx="237013" cy="124888"/>
          </a:xfrm>
          <a:prstGeom prst="rightArrow">
            <a:avLst>
              <a:gd name="adj1" fmla="val 50000"/>
              <a:gd name="adj2" fmla="val 50000"/>
            </a:avLst>
          </a:prstGeom>
          <a:solidFill>
            <a:schemeClr val="accent1"/>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55" name="Google Shape;255;p10"/>
          <p:cNvSpPr/>
          <p:nvPr/>
        </p:nvSpPr>
        <p:spPr>
          <a:xfrm rot="3660105">
            <a:off x="9865967" y="5146194"/>
            <a:ext cx="237013" cy="124888"/>
          </a:xfrm>
          <a:prstGeom prst="rightArrow">
            <a:avLst>
              <a:gd name="adj1" fmla="val 50000"/>
              <a:gd name="adj2" fmla="val 50000"/>
            </a:avLst>
          </a:prstGeom>
          <a:solidFill>
            <a:schemeClr val="accent1"/>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56" name="Google Shape;256;p10"/>
          <p:cNvSpPr/>
          <p:nvPr/>
        </p:nvSpPr>
        <p:spPr>
          <a:xfrm>
            <a:off x="0" y="0"/>
            <a:ext cx="613200" cy="4434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57" name="Google Shape;257;p10"/>
          <p:cNvSpPr txBox="1"/>
          <p:nvPr/>
        </p:nvSpPr>
        <p:spPr>
          <a:xfrm>
            <a:off x="613101" y="1512"/>
            <a:ext cx="4299600" cy="4419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000000"/>
              </a:buClr>
              <a:buSzPts val="2200"/>
              <a:buFont typeface="Calibri"/>
              <a:buNone/>
            </a:pPr>
            <a:r>
              <a:rPr lang="en-GB" sz="2100" b="1">
                <a:solidFill>
                  <a:srgbClr val="000000"/>
                </a:solidFill>
                <a:latin typeface="Calibri"/>
                <a:ea typeface="Calibri"/>
                <a:cs typeface="Calibri"/>
                <a:sym typeface="Calibri"/>
              </a:rPr>
              <a:t>Apps pour la nutrition et la santé  </a:t>
            </a:r>
            <a:endParaRPr sz="1300"/>
          </a:p>
        </p:txBody>
      </p:sp>
      <p:sp>
        <p:nvSpPr>
          <p:cNvPr id="258" name="Google Shape;258;p10"/>
          <p:cNvSpPr/>
          <p:nvPr/>
        </p:nvSpPr>
        <p:spPr>
          <a:xfrm>
            <a:off x="50703" y="64721"/>
            <a:ext cx="562500" cy="3102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GB" sz="2000" b="1">
                <a:solidFill>
                  <a:srgbClr val="FFFFFF"/>
                </a:solidFill>
                <a:latin typeface="Gill Sans"/>
                <a:ea typeface="Gill Sans"/>
                <a:cs typeface="Gill Sans"/>
                <a:sym typeface="Gill Sans"/>
              </a:rPr>
              <a:t>6.2 </a:t>
            </a:r>
            <a:endParaRPr sz="2000" b="1">
              <a:solidFill>
                <a:srgbClr val="FFFFFF"/>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62"/>
        <p:cNvGrpSpPr/>
        <p:nvPr/>
      </p:nvGrpSpPr>
      <p:grpSpPr>
        <a:xfrm>
          <a:off x="0" y="0"/>
          <a:ext cx="0" cy="0"/>
          <a:chOff x="0" y="0"/>
          <a:chExt cx="0" cy="0"/>
        </a:xfrm>
      </p:grpSpPr>
      <p:pic>
        <p:nvPicPr>
          <p:cNvPr id="263" name="Google Shape;263;p11"/>
          <p:cNvPicPr preferRelativeResize="0"/>
          <p:nvPr/>
        </p:nvPicPr>
        <p:blipFill rotWithShape="1">
          <a:blip r:embed="rId3">
            <a:alphaModFix/>
          </a:blip>
          <a:srcRect/>
          <a:stretch/>
        </p:blipFill>
        <p:spPr>
          <a:xfrm>
            <a:off x="4355252" y="641600"/>
            <a:ext cx="2083392" cy="2690051"/>
          </a:xfrm>
          <a:prstGeom prst="rect">
            <a:avLst/>
          </a:prstGeom>
          <a:noFill/>
          <a:ln>
            <a:noFill/>
          </a:ln>
        </p:spPr>
      </p:pic>
      <p:pic>
        <p:nvPicPr>
          <p:cNvPr id="264" name="Google Shape;264;p11"/>
          <p:cNvPicPr preferRelativeResize="0"/>
          <p:nvPr/>
        </p:nvPicPr>
        <p:blipFill rotWithShape="1">
          <a:blip r:embed="rId4">
            <a:alphaModFix/>
          </a:blip>
          <a:srcRect/>
          <a:stretch/>
        </p:blipFill>
        <p:spPr>
          <a:xfrm>
            <a:off x="6856669" y="641600"/>
            <a:ext cx="1968214" cy="3402958"/>
          </a:xfrm>
          <a:prstGeom prst="rect">
            <a:avLst/>
          </a:prstGeom>
          <a:noFill/>
          <a:ln>
            <a:noFill/>
          </a:ln>
        </p:spPr>
      </p:pic>
      <p:pic>
        <p:nvPicPr>
          <p:cNvPr id="265" name="Google Shape;265;p11"/>
          <p:cNvPicPr preferRelativeResize="0"/>
          <p:nvPr/>
        </p:nvPicPr>
        <p:blipFill rotWithShape="1">
          <a:blip r:embed="rId5">
            <a:alphaModFix/>
          </a:blip>
          <a:srcRect/>
          <a:stretch/>
        </p:blipFill>
        <p:spPr>
          <a:xfrm>
            <a:off x="9303053" y="2453558"/>
            <a:ext cx="2672047" cy="3949292"/>
          </a:xfrm>
          <a:prstGeom prst="rect">
            <a:avLst/>
          </a:prstGeom>
          <a:noFill/>
          <a:ln>
            <a:noFill/>
          </a:ln>
        </p:spPr>
      </p:pic>
      <p:sp>
        <p:nvSpPr>
          <p:cNvPr id="266" name="Google Shape;266;p11"/>
          <p:cNvSpPr/>
          <p:nvPr/>
        </p:nvSpPr>
        <p:spPr>
          <a:xfrm>
            <a:off x="4380939" y="3578712"/>
            <a:ext cx="2083500" cy="547800"/>
          </a:xfrm>
          <a:prstGeom prst="rect">
            <a:avLst/>
          </a:prstGeom>
          <a:solidFill>
            <a:schemeClr val="accent1"/>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700">
                <a:solidFill>
                  <a:schemeClr val="lt1"/>
                </a:solidFill>
                <a:latin typeface="Calibri"/>
                <a:ea typeface="Calibri"/>
                <a:cs typeface="Calibri"/>
                <a:sym typeface="Calibri"/>
              </a:rPr>
              <a:t>Saisissez votre poids actuel.</a:t>
            </a:r>
            <a:endParaRPr sz="1700">
              <a:solidFill>
                <a:schemeClr val="lt1"/>
              </a:solidFill>
              <a:latin typeface="Calibri"/>
              <a:ea typeface="Calibri"/>
              <a:cs typeface="Calibri"/>
              <a:sym typeface="Calibri"/>
            </a:endParaRPr>
          </a:p>
        </p:txBody>
      </p:sp>
      <p:sp>
        <p:nvSpPr>
          <p:cNvPr id="267" name="Google Shape;267;p11"/>
          <p:cNvSpPr/>
          <p:nvPr/>
        </p:nvSpPr>
        <p:spPr>
          <a:xfrm rot="10800000" flipH="1">
            <a:off x="5345660" y="3400837"/>
            <a:ext cx="153900" cy="172200"/>
          </a:xfrm>
          <a:prstGeom prst="downArrow">
            <a:avLst>
              <a:gd name="adj1" fmla="val 50000"/>
              <a:gd name="adj2" fmla="val 50000"/>
            </a:avLst>
          </a:prstGeom>
          <a:solidFill>
            <a:schemeClr val="accent1"/>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68" name="Google Shape;268;p11"/>
          <p:cNvSpPr/>
          <p:nvPr/>
        </p:nvSpPr>
        <p:spPr>
          <a:xfrm>
            <a:off x="9103100" y="1376949"/>
            <a:ext cx="2796600" cy="762000"/>
          </a:xfrm>
          <a:prstGeom prst="rect">
            <a:avLst/>
          </a:prstGeom>
          <a:solidFill>
            <a:schemeClr val="accent1"/>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700">
                <a:solidFill>
                  <a:schemeClr val="lt1"/>
                </a:solidFill>
                <a:latin typeface="Calibri"/>
                <a:ea typeface="Calibri"/>
                <a:cs typeface="Calibri"/>
                <a:sym typeface="Calibri"/>
              </a:rPr>
              <a:t>Entrez votre objectif de poids.</a:t>
            </a:r>
            <a:endParaRPr sz="1700">
              <a:solidFill>
                <a:schemeClr val="lt1"/>
              </a:solidFill>
              <a:latin typeface="Calibri"/>
              <a:ea typeface="Calibri"/>
              <a:cs typeface="Calibri"/>
              <a:sym typeface="Calibri"/>
            </a:endParaRPr>
          </a:p>
        </p:txBody>
      </p:sp>
      <p:cxnSp>
        <p:nvCxnSpPr>
          <p:cNvPr id="269" name="Google Shape;269;p11"/>
          <p:cNvCxnSpPr/>
          <p:nvPr/>
        </p:nvCxnSpPr>
        <p:spPr>
          <a:xfrm rot="10800000">
            <a:off x="8824691" y="1602272"/>
            <a:ext cx="278400" cy="0"/>
          </a:xfrm>
          <a:prstGeom prst="straightConnector1">
            <a:avLst/>
          </a:prstGeom>
          <a:noFill/>
          <a:ln w="9525" cap="flat" cmpd="sng">
            <a:solidFill>
              <a:schemeClr val="accent1"/>
            </a:solidFill>
            <a:prstDash val="solid"/>
            <a:miter lim="800000"/>
            <a:headEnd type="none" w="sm" len="sm"/>
            <a:tailEnd type="triangle" w="med" len="med"/>
          </a:ln>
        </p:spPr>
      </p:cxnSp>
      <p:sp>
        <p:nvSpPr>
          <p:cNvPr id="270" name="Google Shape;270;p11"/>
          <p:cNvSpPr/>
          <p:nvPr/>
        </p:nvSpPr>
        <p:spPr>
          <a:xfrm>
            <a:off x="1136150" y="641600"/>
            <a:ext cx="2796600" cy="2335800"/>
          </a:xfrm>
          <a:prstGeom prst="rect">
            <a:avLst/>
          </a:prstGeom>
          <a:solidFill>
            <a:schemeClr val="accent1"/>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r>
              <a:rPr lang="en-GB" sz="1700">
                <a:solidFill>
                  <a:schemeClr val="lt1"/>
                </a:solidFill>
                <a:latin typeface="Calibri"/>
                <a:ea typeface="Calibri"/>
                <a:cs typeface="Calibri"/>
                <a:sym typeface="Calibri"/>
              </a:rPr>
              <a:t>Définissez votre niveau d'activité physique :</a:t>
            </a:r>
            <a:endParaRPr sz="1700"/>
          </a:p>
          <a:p>
            <a:pPr marL="342900" marR="0" lvl="0" indent="-323850" algn="l" rtl="0">
              <a:spcBef>
                <a:spcPts val="0"/>
              </a:spcBef>
              <a:spcAft>
                <a:spcPts val="0"/>
              </a:spcAft>
              <a:buClr>
                <a:schemeClr val="lt1"/>
              </a:buClr>
              <a:buSzPts val="1700"/>
              <a:buFont typeface="Arial"/>
              <a:buChar char="•"/>
            </a:pPr>
            <a:r>
              <a:rPr lang="en-GB" sz="1700">
                <a:solidFill>
                  <a:schemeClr val="lt1"/>
                </a:solidFill>
                <a:latin typeface="Calibri"/>
                <a:ea typeface="Calibri"/>
                <a:cs typeface="Calibri"/>
                <a:sym typeface="Calibri"/>
              </a:rPr>
              <a:t>1 pour la lumière </a:t>
            </a:r>
            <a:endParaRPr sz="1700"/>
          </a:p>
          <a:p>
            <a:pPr marL="342900" marR="0" lvl="0" indent="-323850" algn="l" rtl="0">
              <a:spcBef>
                <a:spcPts val="0"/>
              </a:spcBef>
              <a:spcAft>
                <a:spcPts val="0"/>
              </a:spcAft>
              <a:buClr>
                <a:schemeClr val="lt1"/>
              </a:buClr>
              <a:buSzPts val="1700"/>
              <a:buFont typeface="Arial"/>
              <a:buChar char="•"/>
            </a:pPr>
            <a:r>
              <a:rPr lang="en-GB" sz="1700">
                <a:solidFill>
                  <a:schemeClr val="lt1"/>
                </a:solidFill>
                <a:latin typeface="Calibri"/>
                <a:ea typeface="Calibri"/>
                <a:cs typeface="Calibri"/>
                <a:sym typeface="Calibri"/>
              </a:rPr>
              <a:t>2 pour une intensité modérée </a:t>
            </a:r>
            <a:endParaRPr sz="1700"/>
          </a:p>
          <a:p>
            <a:pPr marL="342900" marR="0" lvl="0" indent="-323850" algn="l" rtl="0">
              <a:spcBef>
                <a:spcPts val="0"/>
              </a:spcBef>
              <a:spcAft>
                <a:spcPts val="0"/>
              </a:spcAft>
              <a:buClr>
                <a:schemeClr val="lt1"/>
              </a:buClr>
              <a:buSzPts val="1700"/>
              <a:buFont typeface="Arial"/>
              <a:buChar char="•"/>
            </a:pPr>
            <a:r>
              <a:rPr lang="en-GB" sz="1700">
                <a:solidFill>
                  <a:schemeClr val="lt1"/>
                </a:solidFill>
                <a:latin typeface="Calibri"/>
                <a:ea typeface="Calibri"/>
                <a:cs typeface="Calibri"/>
                <a:sym typeface="Calibri"/>
              </a:rPr>
              <a:t>3 pour intense </a:t>
            </a:r>
            <a:endParaRPr sz="1700"/>
          </a:p>
          <a:p>
            <a:pPr marL="342900" marR="0" lvl="0" indent="-323850" algn="l" rtl="0">
              <a:spcBef>
                <a:spcPts val="0"/>
              </a:spcBef>
              <a:spcAft>
                <a:spcPts val="0"/>
              </a:spcAft>
              <a:buClr>
                <a:schemeClr val="lt1"/>
              </a:buClr>
              <a:buSzPts val="1700"/>
              <a:buFont typeface="Arial"/>
              <a:buChar char="•"/>
            </a:pPr>
            <a:r>
              <a:rPr lang="en-GB" sz="1700">
                <a:solidFill>
                  <a:schemeClr val="lt1"/>
                </a:solidFill>
                <a:latin typeface="Calibri"/>
                <a:ea typeface="Calibri"/>
                <a:cs typeface="Calibri"/>
                <a:sym typeface="Calibri"/>
              </a:rPr>
              <a:t>4 pour une intensité élevée.</a:t>
            </a:r>
            <a:endParaRPr sz="1700">
              <a:solidFill>
                <a:schemeClr val="lt1"/>
              </a:solidFill>
              <a:latin typeface="Calibri"/>
              <a:ea typeface="Calibri"/>
              <a:cs typeface="Calibri"/>
              <a:sym typeface="Calibri"/>
            </a:endParaRPr>
          </a:p>
        </p:txBody>
      </p:sp>
      <p:pic>
        <p:nvPicPr>
          <p:cNvPr id="271" name="Google Shape;271;p11"/>
          <p:cNvPicPr preferRelativeResize="0"/>
          <p:nvPr/>
        </p:nvPicPr>
        <p:blipFill rotWithShape="1">
          <a:blip r:embed="rId6">
            <a:alphaModFix/>
          </a:blip>
          <a:srcRect/>
          <a:stretch/>
        </p:blipFill>
        <p:spPr>
          <a:xfrm>
            <a:off x="1080075" y="2862176"/>
            <a:ext cx="2908626" cy="3760150"/>
          </a:xfrm>
          <a:prstGeom prst="rect">
            <a:avLst/>
          </a:prstGeom>
          <a:noFill/>
          <a:ln>
            <a:noFill/>
          </a:ln>
        </p:spPr>
      </p:pic>
      <p:sp>
        <p:nvSpPr>
          <p:cNvPr id="272" name="Google Shape;272;p11"/>
          <p:cNvSpPr/>
          <p:nvPr/>
        </p:nvSpPr>
        <p:spPr>
          <a:xfrm>
            <a:off x="2451648" y="2977533"/>
            <a:ext cx="165600" cy="175800"/>
          </a:xfrm>
          <a:prstGeom prst="downArrow">
            <a:avLst>
              <a:gd name="adj1" fmla="val 50000"/>
              <a:gd name="adj2" fmla="val 50000"/>
            </a:avLst>
          </a:prstGeom>
          <a:solidFill>
            <a:schemeClr val="accent1"/>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73" name="Google Shape;273;p11"/>
          <p:cNvSpPr/>
          <p:nvPr/>
        </p:nvSpPr>
        <p:spPr>
          <a:xfrm>
            <a:off x="920726" y="4560781"/>
            <a:ext cx="261600" cy="186600"/>
          </a:xfrm>
          <a:prstGeom prst="ellipse">
            <a:avLst/>
          </a:prstGeom>
          <a:solidFill>
            <a:schemeClr val="accent1"/>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274" name="Google Shape;274;p11"/>
          <p:cNvSpPr/>
          <p:nvPr/>
        </p:nvSpPr>
        <p:spPr>
          <a:xfrm>
            <a:off x="920726" y="5745229"/>
            <a:ext cx="261600" cy="186600"/>
          </a:xfrm>
          <a:prstGeom prst="ellipse">
            <a:avLst/>
          </a:prstGeom>
          <a:solidFill>
            <a:schemeClr val="accent1"/>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800">
                <a:solidFill>
                  <a:schemeClr val="lt1"/>
                </a:solidFill>
                <a:latin typeface="Calibri"/>
                <a:ea typeface="Calibri"/>
                <a:cs typeface="Calibri"/>
                <a:sym typeface="Calibri"/>
              </a:rPr>
              <a:t>3</a:t>
            </a:r>
            <a:endParaRPr sz="1800">
              <a:solidFill>
                <a:schemeClr val="lt1"/>
              </a:solidFill>
              <a:latin typeface="Calibri"/>
              <a:ea typeface="Calibri"/>
              <a:cs typeface="Calibri"/>
              <a:sym typeface="Calibri"/>
            </a:endParaRPr>
          </a:p>
        </p:txBody>
      </p:sp>
      <p:sp>
        <p:nvSpPr>
          <p:cNvPr id="275" name="Google Shape;275;p11"/>
          <p:cNvSpPr/>
          <p:nvPr/>
        </p:nvSpPr>
        <p:spPr>
          <a:xfrm>
            <a:off x="922751" y="6327501"/>
            <a:ext cx="261600" cy="186600"/>
          </a:xfrm>
          <a:prstGeom prst="ellipse">
            <a:avLst/>
          </a:prstGeom>
          <a:solidFill>
            <a:schemeClr val="accent1"/>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800">
                <a:solidFill>
                  <a:schemeClr val="lt1"/>
                </a:solidFill>
                <a:latin typeface="Calibri"/>
                <a:ea typeface="Calibri"/>
                <a:cs typeface="Calibri"/>
                <a:sym typeface="Calibri"/>
              </a:rPr>
              <a:t>4</a:t>
            </a:r>
            <a:endParaRPr sz="1800">
              <a:solidFill>
                <a:schemeClr val="lt1"/>
              </a:solidFill>
              <a:latin typeface="Calibri"/>
              <a:ea typeface="Calibri"/>
              <a:cs typeface="Calibri"/>
              <a:sym typeface="Calibri"/>
            </a:endParaRPr>
          </a:p>
        </p:txBody>
      </p:sp>
      <p:sp>
        <p:nvSpPr>
          <p:cNvPr id="276" name="Google Shape;276;p11"/>
          <p:cNvSpPr/>
          <p:nvPr/>
        </p:nvSpPr>
        <p:spPr>
          <a:xfrm>
            <a:off x="920726" y="5123112"/>
            <a:ext cx="261600" cy="186600"/>
          </a:xfrm>
          <a:prstGeom prst="ellipse">
            <a:avLst/>
          </a:prstGeom>
          <a:solidFill>
            <a:schemeClr val="accent1"/>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800">
                <a:solidFill>
                  <a:schemeClr val="lt1"/>
                </a:solidFill>
                <a:latin typeface="Calibri"/>
                <a:ea typeface="Calibri"/>
                <a:cs typeface="Calibri"/>
                <a:sym typeface="Calibri"/>
              </a:rPr>
              <a:t>2</a:t>
            </a:r>
            <a:endParaRPr sz="1800">
              <a:solidFill>
                <a:schemeClr val="lt1"/>
              </a:solidFill>
              <a:latin typeface="Calibri"/>
              <a:ea typeface="Calibri"/>
              <a:cs typeface="Calibri"/>
              <a:sym typeface="Calibri"/>
            </a:endParaRPr>
          </a:p>
        </p:txBody>
      </p:sp>
      <p:sp>
        <p:nvSpPr>
          <p:cNvPr id="277" name="Google Shape;277;p11"/>
          <p:cNvSpPr/>
          <p:nvPr/>
        </p:nvSpPr>
        <p:spPr>
          <a:xfrm>
            <a:off x="4466875" y="4373551"/>
            <a:ext cx="4032300" cy="2248800"/>
          </a:xfrm>
          <a:prstGeom prst="rect">
            <a:avLst/>
          </a:prstGeom>
          <a:solidFill>
            <a:schemeClr val="accent1"/>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r>
              <a:rPr lang="en-GB" sz="1700">
                <a:solidFill>
                  <a:schemeClr val="lt1"/>
                </a:solidFill>
                <a:latin typeface="Calibri"/>
                <a:ea typeface="Calibri"/>
                <a:cs typeface="Calibri"/>
                <a:sym typeface="Calibri"/>
              </a:rPr>
              <a:t>Précisez si vous suivez un régime alimentaire spécifique en cliquant sur :</a:t>
            </a:r>
            <a:endParaRPr sz="1700"/>
          </a:p>
          <a:p>
            <a:pPr marL="342900" marR="0" lvl="0" indent="-323850" algn="l" rtl="0">
              <a:spcBef>
                <a:spcPts val="0"/>
              </a:spcBef>
              <a:spcAft>
                <a:spcPts val="0"/>
              </a:spcAft>
              <a:buClr>
                <a:schemeClr val="lt1"/>
              </a:buClr>
              <a:buSzPts val="1700"/>
              <a:buFont typeface="Arial"/>
              <a:buChar char="•"/>
            </a:pPr>
            <a:r>
              <a:rPr lang="en-GB" sz="1700">
                <a:solidFill>
                  <a:schemeClr val="lt1"/>
                </a:solidFill>
                <a:latin typeface="Calibri"/>
                <a:ea typeface="Calibri"/>
                <a:cs typeface="Calibri"/>
                <a:sym typeface="Calibri"/>
              </a:rPr>
              <a:t>1 pour la consommation de tous les aliments du groupe</a:t>
            </a:r>
            <a:endParaRPr sz="1700"/>
          </a:p>
          <a:p>
            <a:pPr marL="342900" marR="0" lvl="0" indent="-323850" algn="l" rtl="0">
              <a:spcBef>
                <a:spcPts val="0"/>
              </a:spcBef>
              <a:spcAft>
                <a:spcPts val="0"/>
              </a:spcAft>
              <a:buClr>
                <a:schemeClr val="lt1"/>
              </a:buClr>
              <a:buSzPts val="1700"/>
              <a:buFont typeface="Arial"/>
              <a:buChar char="•"/>
            </a:pPr>
            <a:r>
              <a:rPr lang="en-GB" sz="1700">
                <a:solidFill>
                  <a:schemeClr val="lt1"/>
                </a:solidFill>
                <a:latin typeface="Calibri"/>
                <a:ea typeface="Calibri"/>
                <a:cs typeface="Calibri"/>
                <a:sym typeface="Calibri"/>
              </a:rPr>
              <a:t>2 pour être pescatarien (c'est-à-dire manger du poisson mais pas de viande)</a:t>
            </a:r>
            <a:endParaRPr sz="1700">
              <a:solidFill>
                <a:schemeClr val="lt1"/>
              </a:solidFill>
              <a:latin typeface="Calibri"/>
              <a:ea typeface="Calibri"/>
              <a:cs typeface="Calibri"/>
              <a:sym typeface="Calibri"/>
            </a:endParaRPr>
          </a:p>
          <a:p>
            <a:pPr marL="342900" marR="0" lvl="0" indent="-323850" algn="l" rtl="0">
              <a:spcBef>
                <a:spcPts val="0"/>
              </a:spcBef>
              <a:spcAft>
                <a:spcPts val="0"/>
              </a:spcAft>
              <a:buClr>
                <a:schemeClr val="lt1"/>
              </a:buClr>
              <a:buSzPts val="1700"/>
              <a:buFont typeface="Arial"/>
              <a:buChar char="•"/>
            </a:pPr>
            <a:r>
              <a:rPr lang="en-GB" sz="1700">
                <a:solidFill>
                  <a:schemeClr val="lt1"/>
                </a:solidFill>
                <a:latin typeface="Calibri"/>
                <a:ea typeface="Calibri"/>
                <a:cs typeface="Calibri"/>
                <a:sym typeface="Calibri"/>
              </a:rPr>
              <a:t>3 pour les végétariens </a:t>
            </a:r>
            <a:endParaRPr sz="1700"/>
          </a:p>
          <a:p>
            <a:pPr marL="342900" marR="0" lvl="0" indent="-323850" algn="l" rtl="0">
              <a:spcBef>
                <a:spcPts val="0"/>
              </a:spcBef>
              <a:spcAft>
                <a:spcPts val="0"/>
              </a:spcAft>
              <a:buClr>
                <a:schemeClr val="lt1"/>
              </a:buClr>
              <a:buSzPts val="1700"/>
              <a:buFont typeface="Arial"/>
              <a:buChar char="•"/>
            </a:pPr>
            <a:r>
              <a:rPr lang="en-GB" sz="1700">
                <a:solidFill>
                  <a:schemeClr val="lt1"/>
                </a:solidFill>
                <a:latin typeface="Calibri"/>
                <a:ea typeface="Calibri"/>
                <a:cs typeface="Calibri"/>
                <a:sym typeface="Calibri"/>
              </a:rPr>
              <a:t>4 pour être végétalien.</a:t>
            </a:r>
            <a:endParaRPr sz="1700">
              <a:solidFill>
                <a:schemeClr val="lt1"/>
              </a:solidFill>
              <a:latin typeface="Calibri"/>
              <a:ea typeface="Calibri"/>
              <a:cs typeface="Calibri"/>
              <a:sym typeface="Calibri"/>
            </a:endParaRPr>
          </a:p>
        </p:txBody>
      </p:sp>
      <p:cxnSp>
        <p:nvCxnSpPr>
          <p:cNvPr id="278" name="Google Shape;278;p11"/>
          <p:cNvCxnSpPr/>
          <p:nvPr/>
        </p:nvCxnSpPr>
        <p:spPr>
          <a:xfrm rot="10800000" flipH="1">
            <a:off x="8498917" y="5362912"/>
            <a:ext cx="561000" cy="2100"/>
          </a:xfrm>
          <a:prstGeom prst="straightConnector1">
            <a:avLst/>
          </a:prstGeom>
          <a:noFill/>
          <a:ln w="9525" cap="flat" cmpd="sng">
            <a:solidFill>
              <a:schemeClr val="accent1"/>
            </a:solidFill>
            <a:prstDash val="solid"/>
            <a:miter lim="800000"/>
            <a:headEnd type="none" w="sm" len="sm"/>
            <a:tailEnd type="triangle" w="med" len="med"/>
          </a:ln>
        </p:spPr>
      </p:cxnSp>
      <p:sp>
        <p:nvSpPr>
          <p:cNvPr id="279" name="Google Shape;279;p11"/>
          <p:cNvSpPr/>
          <p:nvPr/>
        </p:nvSpPr>
        <p:spPr>
          <a:xfrm>
            <a:off x="9171298" y="4044558"/>
            <a:ext cx="263700" cy="187800"/>
          </a:xfrm>
          <a:prstGeom prst="ellipse">
            <a:avLst/>
          </a:prstGeom>
          <a:solidFill>
            <a:schemeClr val="accent1"/>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280" name="Google Shape;280;p11"/>
          <p:cNvSpPr/>
          <p:nvPr/>
        </p:nvSpPr>
        <p:spPr>
          <a:xfrm>
            <a:off x="9171297" y="4560787"/>
            <a:ext cx="263700" cy="187800"/>
          </a:xfrm>
          <a:prstGeom prst="ellipse">
            <a:avLst/>
          </a:prstGeom>
          <a:solidFill>
            <a:schemeClr val="accent1"/>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800">
                <a:solidFill>
                  <a:schemeClr val="lt1"/>
                </a:solidFill>
                <a:latin typeface="Calibri"/>
                <a:ea typeface="Calibri"/>
                <a:cs typeface="Calibri"/>
                <a:sym typeface="Calibri"/>
              </a:rPr>
              <a:t>2</a:t>
            </a:r>
            <a:endParaRPr sz="1800">
              <a:solidFill>
                <a:schemeClr val="lt1"/>
              </a:solidFill>
              <a:latin typeface="Calibri"/>
              <a:ea typeface="Calibri"/>
              <a:cs typeface="Calibri"/>
              <a:sym typeface="Calibri"/>
            </a:endParaRPr>
          </a:p>
        </p:txBody>
      </p:sp>
      <p:sp>
        <p:nvSpPr>
          <p:cNvPr id="281" name="Google Shape;281;p11"/>
          <p:cNvSpPr/>
          <p:nvPr/>
        </p:nvSpPr>
        <p:spPr>
          <a:xfrm>
            <a:off x="9171297" y="5066613"/>
            <a:ext cx="263700" cy="187800"/>
          </a:xfrm>
          <a:prstGeom prst="ellipse">
            <a:avLst/>
          </a:prstGeom>
          <a:solidFill>
            <a:schemeClr val="accent1"/>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800">
                <a:solidFill>
                  <a:schemeClr val="lt1"/>
                </a:solidFill>
                <a:latin typeface="Calibri"/>
                <a:ea typeface="Calibri"/>
                <a:cs typeface="Calibri"/>
                <a:sym typeface="Calibri"/>
              </a:rPr>
              <a:t>3</a:t>
            </a:r>
            <a:endParaRPr sz="1800">
              <a:solidFill>
                <a:schemeClr val="lt1"/>
              </a:solidFill>
              <a:latin typeface="Calibri"/>
              <a:ea typeface="Calibri"/>
              <a:cs typeface="Calibri"/>
              <a:sym typeface="Calibri"/>
            </a:endParaRPr>
          </a:p>
        </p:txBody>
      </p:sp>
      <p:sp>
        <p:nvSpPr>
          <p:cNvPr id="282" name="Google Shape;282;p11"/>
          <p:cNvSpPr/>
          <p:nvPr/>
        </p:nvSpPr>
        <p:spPr>
          <a:xfrm>
            <a:off x="9171296" y="5572439"/>
            <a:ext cx="263700" cy="187800"/>
          </a:xfrm>
          <a:prstGeom prst="ellipse">
            <a:avLst/>
          </a:prstGeom>
          <a:solidFill>
            <a:schemeClr val="accent1"/>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800">
                <a:solidFill>
                  <a:schemeClr val="lt1"/>
                </a:solidFill>
                <a:latin typeface="Calibri"/>
                <a:ea typeface="Calibri"/>
                <a:cs typeface="Calibri"/>
                <a:sym typeface="Calibri"/>
              </a:rPr>
              <a:t>4</a:t>
            </a:r>
            <a:endParaRPr sz="1800">
              <a:solidFill>
                <a:schemeClr val="lt1"/>
              </a:solidFill>
              <a:latin typeface="Calibri"/>
              <a:ea typeface="Calibri"/>
              <a:cs typeface="Calibri"/>
              <a:sym typeface="Calibri"/>
            </a:endParaRPr>
          </a:p>
        </p:txBody>
      </p:sp>
      <p:sp>
        <p:nvSpPr>
          <p:cNvPr id="283" name="Google Shape;283;p11"/>
          <p:cNvSpPr/>
          <p:nvPr/>
        </p:nvSpPr>
        <p:spPr>
          <a:xfrm rot="3662695">
            <a:off x="4292758" y="1944449"/>
            <a:ext cx="234857" cy="123810"/>
          </a:xfrm>
          <a:prstGeom prst="rightArrow">
            <a:avLst>
              <a:gd name="adj1" fmla="val 50000"/>
              <a:gd name="adj2" fmla="val 50000"/>
            </a:avLst>
          </a:prstGeom>
          <a:solidFill>
            <a:schemeClr val="accent1"/>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84" name="Google Shape;284;p11"/>
          <p:cNvSpPr/>
          <p:nvPr/>
        </p:nvSpPr>
        <p:spPr>
          <a:xfrm rot="3662695">
            <a:off x="6799349" y="2391698"/>
            <a:ext cx="234857" cy="123810"/>
          </a:xfrm>
          <a:prstGeom prst="rightArrow">
            <a:avLst>
              <a:gd name="adj1" fmla="val 50000"/>
              <a:gd name="adj2" fmla="val 50000"/>
            </a:avLst>
          </a:prstGeom>
          <a:solidFill>
            <a:schemeClr val="accent1"/>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85" name="Google Shape;285;p11"/>
          <p:cNvSpPr/>
          <p:nvPr/>
        </p:nvSpPr>
        <p:spPr>
          <a:xfrm>
            <a:off x="0" y="0"/>
            <a:ext cx="613200" cy="4434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86" name="Google Shape;286;p11"/>
          <p:cNvSpPr txBox="1"/>
          <p:nvPr/>
        </p:nvSpPr>
        <p:spPr>
          <a:xfrm>
            <a:off x="613101" y="1512"/>
            <a:ext cx="4299600" cy="4419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000000"/>
              </a:buClr>
              <a:buSzPts val="2200"/>
              <a:buFont typeface="Calibri"/>
              <a:buNone/>
            </a:pPr>
            <a:r>
              <a:rPr lang="en-GB" sz="2100" b="1">
                <a:solidFill>
                  <a:srgbClr val="000000"/>
                </a:solidFill>
                <a:latin typeface="Calibri"/>
                <a:ea typeface="Calibri"/>
                <a:cs typeface="Calibri"/>
                <a:sym typeface="Calibri"/>
              </a:rPr>
              <a:t>Apps pour la nutrition et la santé  </a:t>
            </a:r>
            <a:endParaRPr sz="1300"/>
          </a:p>
        </p:txBody>
      </p:sp>
      <p:sp>
        <p:nvSpPr>
          <p:cNvPr id="287" name="Google Shape;287;p11"/>
          <p:cNvSpPr/>
          <p:nvPr/>
        </p:nvSpPr>
        <p:spPr>
          <a:xfrm>
            <a:off x="50703" y="64721"/>
            <a:ext cx="562500" cy="3102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GB" sz="2000" b="1">
                <a:solidFill>
                  <a:srgbClr val="FFFFFF"/>
                </a:solidFill>
                <a:latin typeface="Gill Sans"/>
                <a:ea typeface="Gill Sans"/>
                <a:cs typeface="Gill Sans"/>
                <a:sym typeface="Gill Sans"/>
              </a:rPr>
              <a:t>6.2 </a:t>
            </a:r>
            <a:endParaRPr sz="2000" b="1">
              <a:solidFill>
                <a:srgbClr val="FFFFFF"/>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92"/>
        <p:cNvGrpSpPr/>
        <p:nvPr/>
      </p:nvGrpSpPr>
      <p:grpSpPr>
        <a:xfrm>
          <a:off x="0" y="0"/>
          <a:ext cx="0" cy="0"/>
          <a:chOff x="0" y="0"/>
          <a:chExt cx="0" cy="0"/>
        </a:xfrm>
      </p:grpSpPr>
      <p:pic>
        <p:nvPicPr>
          <p:cNvPr id="293" name="Google Shape;293;p12"/>
          <p:cNvPicPr preferRelativeResize="0"/>
          <p:nvPr/>
        </p:nvPicPr>
        <p:blipFill rotWithShape="1">
          <a:blip r:embed="rId3">
            <a:alphaModFix/>
          </a:blip>
          <a:srcRect/>
          <a:stretch/>
        </p:blipFill>
        <p:spPr>
          <a:xfrm>
            <a:off x="1170160" y="567575"/>
            <a:ext cx="3002543" cy="4083651"/>
          </a:xfrm>
          <a:prstGeom prst="rect">
            <a:avLst/>
          </a:prstGeom>
          <a:noFill/>
          <a:ln>
            <a:noFill/>
          </a:ln>
        </p:spPr>
      </p:pic>
      <p:pic>
        <p:nvPicPr>
          <p:cNvPr id="294" name="Google Shape;294;p12"/>
          <p:cNvPicPr preferRelativeResize="0"/>
          <p:nvPr/>
        </p:nvPicPr>
        <p:blipFill rotWithShape="1">
          <a:blip r:embed="rId4">
            <a:alphaModFix/>
          </a:blip>
          <a:srcRect/>
          <a:stretch/>
        </p:blipFill>
        <p:spPr>
          <a:xfrm>
            <a:off x="8565483" y="624000"/>
            <a:ext cx="2707216" cy="3528062"/>
          </a:xfrm>
          <a:prstGeom prst="rect">
            <a:avLst/>
          </a:prstGeom>
          <a:noFill/>
          <a:ln>
            <a:noFill/>
          </a:ln>
        </p:spPr>
      </p:pic>
      <p:pic>
        <p:nvPicPr>
          <p:cNvPr id="295" name="Google Shape;295;p12"/>
          <p:cNvPicPr preferRelativeResize="0"/>
          <p:nvPr/>
        </p:nvPicPr>
        <p:blipFill rotWithShape="1">
          <a:blip r:embed="rId5">
            <a:alphaModFix/>
          </a:blip>
          <a:srcRect/>
          <a:stretch/>
        </p:blipFill>
        <p:spPr>
          <a:xfrm>
            <a:off x="4980109" y="3221873"/>
            <a:ext cx="2798036" cy="3355671"/>
          </a:xfrm>
          <a:prstGeom prst="rect">
            <a:avLst/>
          </a:prstGeom>
          <a:noFill/>
          <a:ln>
            <a:noFill/>
          </a:ln>
        </p:spPr>
      </p:pic>
      <p:sp>
        <p:nvSpPr>
          <p:cNvPr id="296" name="Google Shape;296;p12"/>
          <p:cNvSpPr/>
          <p:nvPr/>
        </p:nvSpPr>
        <p:spPr>
          <a:xfrm>
            <a:off x="1150100" y="4921351"/>
            <a:ext cx="3159300" cy="1936800"/>
          </a:xfrm>
          <a:prstGeom prst="rect">
            <a:avLst/>
          </a:prstGeom>
          <a:solidFill>
            <a:schemeClr val="accent1"/>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700">
                <a:solidFill>
                  <a:schemeClr val="lt1"/>
                </a:solidFill>
                <a:latin typeface="Calibri"/>
                <a:ea typeface="Calibri"/>
                <a:cs typeface="Calibri"/>
                <a:sym typeface="Calibri"/>
              </a:rPr>
              <a:t>L'image de l'écran d'accueil s'affiche une fois que vous avez saisi toutes les données nécessaires. La mascotte de la pomme vous invite à commencer l'enregistrement en cliquant sur le signe +. </a:t>
            </a:r>
            <a:endParaRPr sz="1700">
              <a:solidFill>
                <a:schemeClr val="lt1"/>
              </a:solidFill>
              <a:latin typeface="Calibri"/>
              <a:ea typeface="Calibri"/>
              <a:cs typeface="Calibri"/>
              <a:sym typeface="Calibri"/>
            </a:endParaRPr>
          </a:p>
        </p:txBody>
      </p:sp>
      <p:sp>
        <p:nvSpPr>
          <p:cNvPr id="297" name="Google Shape;297;p12"/>
          <p:cNvSpPr/>
          <p:nvPr/>
        </p:nvSpPr>
        <p:spPr>
          <a:xfrm>
            <a:off x="2483236" y="4741708"/>
            <a:ext cx="188100" cy="179700"/>
          </a:xfrm>
          <a:prstGeom prst="upArrow">
            <a:avLst>
              <a:gd name="adj1" fmla="val 50000"/>
              <a:gd name="adj2" fmla="val 50000"/>
            </a:avLst>
          </a:prstGeom>
          <a:solidFill>
            <a:schemeClr val="accent1"/>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98" name="Google Shape;298;p12"/>
          <p:cNvSpPr/>
          <p:nvPr/>
        </p:nvSpPr>
        <p:spPr>
          <a:xfrm>
            <a:off x="3245884" y="3708253"/>
            <a:ext cx="946800" cy="641700"/>
          </a:xfrm>
          <a:prstGeom prst="ellipse">
            <a:avLst/>
          </a:prstGeom>
          <a:noFill/>
          <a:ln w="12700"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99" name="Google Shape;299;p12"/>
          <p:cNvSpPr/>
          <p:nvPr/>
        </p:nvSpPr>
        <p:spPr>
          <a:xfrm>
            <a:off x="4799525" y="419450"/>
            <a:ext cx="3159300" cy="2704800"/>
          </a:xfrm>
          <a:prstGeom prst="rect">
            <a:avLst/>
          </a:prstGeom>
          <a:solidFill>
            <a:schemeClr val="accent1"/>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r>
              <a:rPr lang="en-GB" sz="1700">
                <a:solidFill>
                  <a:schemeClr val="lt1"/>
                </a:solidFill>
                <a:latin typeface="Calibri"/>
                <a:ea typeface="Calibri"/>
                <a:cs typeface="Calibri"/>
                <a:sym typeface="Calibri"/>
              </a:rPr>
              <a:t>Sélectionnez le type d'enregistrement que vous souhaitez commencer à saisir : </a:t>
            </a:r>
            <a:endParaRPr sz="1700"/>
          </a:p>
          <a:p>
            <a:pPr marL="342900" marR="0" lvl="0" indent="-323850" algn="l" rtl="0">
              <a:spcBef>
                <a:spcPts val="0"/>
              </a:spcBef>
              <a:spcAft>
                <a:spcPts val="0"/>
              </a:spcAft>
              <a:buClr>
                <a:schemeClr val="lt1"/>
              </a:buClr>
              <a:buSzPts val="1700"/>
              <a:buFont typeface="Arial"/>
              <a:buChar char="•"/>
            </a:pPr>
            <a:r>
              <a:rPr lang="en-GB" sz="1700">
                <a:solidFill>
                  <a:schemeClr val="lt1"/>
                </a:solidFill>
                <a:latin typeface="Calibri"/>
                <a:ea typeface="Calibri"/>
                <a:cs typeface="Calibri"/>
                <a:sym typeface="Calibri"/>
              </a:rPr>
              <a:t>1 pour la taille, le poids, les circonférences </a:t>
            </a:r>
            <a:endParaRPr sz="1700"/>
          </a:p>
          <a:p>
            <a:pPr marL="342900" marR="0" lvl="0" indent="-323850" algn="l" rtl="0">
              <a:spcBef>
                <a:spcPts val="0"/>
              </a:spcBef>
              <a:spcAft>
                <a:spcPts val="0"/>
              </a:spcAft>
              <a:buClr>
                <a:schemeClr val="lt1"/>
              </a:buClr>
              <a:buSzPts val="1700"/>
              <a:buFont typeface="Arial"/>
              <a:buChar char="•"/>
            </a:pPr>
            <a:r>
              <a:rPr lang="en-GB" sz="1700">
                <a:solidFill>
                  <a:schemeClr val="lt1"/>
                </a:solidFill>
                <a:latin typeface="Calibri"/>
                <a:ea typeface="Calibri"/>
                <a:cs typeface="Calibri"/>
                <a:sym typeface="Calibri"/>
              </a:rPr>
              <a:t>2 activités physiques</a:t>
            </a:r>
            <a:endParaRPr sz="1700"/>
          </a:p>
          <a:p>
            <a:pPr marL="342900" marR="0" lvl="0" indent="-323850" algn="l" rtl="0">
              <a:spcBef>
                <a:spcPts val="0"/>
              </a:spcBef>
              <a:spcAft>
                <a:spcPts val="0"/>
              </a:spcAft>
              <a:buClr>
                <a:schemeClr val="lt1"/>
              </a:buClr>
              <a:buSzPts val="1700"/>
              <a:buFont typeface="Arial"/>
              <a:buChar char="•"/>
            </a:pPr>
            <a:r>
              <a:rPr lang="en-GB" sz="1700">
                <a:solidFill>
                  <a:schemeClr val="lt1"/>
                </a:solidFill>
                <a:latin typeface="Calibri"/>
                <a:ea typeface="Calibri"/>
                <a:cs typeface="Calibri"/>
                <a:sym typeface="Calibri"/>
              </a:rPr>
              <a:t>3 pour le goûter</a:t>
            </a:r>
            <a:endParaRPr sz="1700"/>
          </a:p>
          <a:p>
            <a:pPr marL="342900" marR="0" lvl="0" indent="-323850" algn="l" rtl="0">
              <a:spcBef>
                <a:spcPts val="0"/>
              </a:spcBef>
              <a:spcAft>
                <a:spcPts val="0"/>
              </a:spcAft>
              <a:buClr>
                <a:schemeClr val="lt1"/>
              </a:buClr>
              <a:buSzPts val="1700"/>
              <a:buFont typeface="Arial"/>
              <a:buChar char="•"/>
            </a:pPr>
            <a:r>
              <a:rPr lang="en-GB" sz="1700">
                <a:solidFill>
                  <a:schemeClr val="lt1"/>
                </a:solidFill>
                <a:latin typeface="Calibri"/>
                <a:ea typeface="Calibri"/>
                <a:cs typeface="Calibri"/>
                <a:sym typeface="Calibri"/>
              </a:rPr>
              <a:t>4 pour le dîner</a:t>
            </a:r>
            <a:endParaRPr sz="1700"/>
          </a:p>
          <a:p>
            <a:pPr marL="342900" marR="0" lvl="0" indent="-323850" algn="l" rtl="0">
              <a:spcBef>
                <a:spcPts val="0"/>
              </a:spcBef>
              <a:spcAft>
                <a:spcPts val="0"/>
              </a:spcAft>
              <a:buClr>
                <a:schemeClr val="lt1"/>
              </a:buClr>
              <a:buSzPts val="1700"/>
              <a:buFont typeface="Arial"/>
              <a:buChar char="•"/>
            </a:pPr>
            <a:r>
              <a:rPr lang="en-GB" sz="1700">
                <a:solidFill>
                  <a:schemeClr val="lt1"/>
                </a:solidFill>
                <a:latin typeface="Calibri"/>
                <a:ea typeface="Calibri"/>
                <a:cs typeface="Calibri"/>
                <a:sym typeface="Calibri"/>
              </a:rPr>
              <a:t>5 pour le déjeuner</a:t>
            </a:r>
            <a:endParaRPr sz="1700"/>
          </a:p>
          <a:p>
            <a:pPr marL="342900" marR="0" lvl="0" indent="-323850" algn="l" rtl="0">
              <a:spcBef>
                <a:spcPts val="0"/>
              </a:spcBef>
              <a:spcAft>
                <a:spcPts val="0"/>
              </a:spcAft>
              <a:buClr>
                <a:schemeClr val="lt1"/>
              </a:buClr>
              <a:buSzPts val="1700"/>
              <a:buFont typeface="Arial"/>
              <a:buChar char="•"/>
            </a:pPr>
            <a:r>
              <a:rPr lang="en-GB" sz="1700">
                <a:solidFill>
                  <a:schemeClr val="lt1"/>
                </a:solidFill>
                <a:latin typeface="Calibri"/>
                <a:ea typeface="Calibri"/>
                <a:cs typeface="Calibri"/>
                <a:sym typeface="Calibri"/>
              </a:rPr>
              <a:t>6 pour le petit-déjeuner.</a:t>
            </a:r>
            <a:endParaRPr sz="1700">
              <a:solidFill>
                <a:schemeClr val="lt1"/>
              </a:solidFill>
              <a:latin typeface="Calibri"/>
              <a:ea typeface="Calibri"/>
              <a:cs typeface="Calibri"/>
              <a:sym typeface="Calibri"/>
            </a:endParaRPr>
          </a:p>
        </p:txBody>
      </p:sp>
      <p:sp>
        <p:nvSpPr>
          <p:cNvPr id="300" name="Google Shape;300;p12"/>
          <p:cNvSpPr/>
          <p:nvPr/>
        </p:nvSpPr>
        <p:spPr>
          <a:xfrm>
            <a:off x="7698893" y="3967305"/>
            <a:ext cx="259200" cy="184800"/>
          </a:xfrm>
          <a:prstGeom prst="ellipse">
            <a:avLst/>
          </a:prstGeom>
          <a:solidFill>
            <a:schemeClr val="accent1"/>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301" name="Google Shape;301;p12"/>
          <p:cNvSpPr/>
          <p:nvPr/>
        </p:nvSpPr>
        <p:spPr>
          <a:xfrm>
            <a:off x="7698894" y="4303597"/>
            <a:ext cx="259200" cy="184800"/>
          </a:xfrm>
          <a:prstGeom prst="ellipse">
            <a:avLst/>
          </a:prstGeom>
          <a:solidFill>
            <a:schemeClr val="accent1"/>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800">
                <a:solidFill>
                  <a:schemeClr val="lt1"/>
                </a:solidFill>
                <a:latin typeface="Calibri"/>
                <a:ea typeface="Calibri"/>
                <a:cs typeface="Calibri"/>
                <a:sym typeface="Calibri"/>
              </a:rPr>
              <a:t>2</a:t>
            </a:r>
            <a:endParaRPr sz="1800">
              <a:solidFill>
                <a:schemeClr val="lt1"/>
              </a:solidFill>
              <a:latin typeface="Calibri"/>
              <a:ea typeface="Calibri"/>
              <a:cs typeface="Calibri"/>
              <a:sym typeface="Calibri"/>
            </a:endParaRPr>
          </a:p>
        </p:txBody>
      </p:sp>
      <p:sp>
        <p:nvSpPr>
          <p:cNvPr id="302" name="Google Shape;302;p12"/>
          <p:cNvSpPr/>
          <p:nvPr/>
        </p:nvSpPr>
        <p:spPr>
          <a:xfrm>
            <a:off x="7704646" y="4620402"/>
            <a:ext cx="259200" cy="184800"/>
          </a:xfrm>
          <a:prstGeom prst="ellipse">
            <a:avLst/>
          </a:prstGeom>
          <a:solidFill>
            <a:schemeClr val="accent1"/>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800">
                <a:solidFill>
                  <a:schemeClr val="lt1"/>
                </a:solidFill>
                <a:latin typeface="Calibri"/>
                <a:ea typeface="Calibri"/>
                <a:cs typeface="Calibri"/>
                <a:sym typeface="Calibri"/>
              </a:rPr>
              <a:t>3</a:t>
            </a:r>
            <a:endParaRPr sz="1800">
              <a:solidFill>
                <a:schemeClr val="lt1"/>
              </a:solidFill>
              <a:latin typeface="Calibri"/>
              <a:ea typeface="Calibri"/>
              <a:cs typeface="Calibri"/>
              <a:sym typeface="Calibri"/>
            </a:endParaRPr>
          </a:p>
        </p:txBody>
      </p:sp>
      <p:sp>
        <p:nvSpPr>
          <p:cNvPr id="303" name="Google Shape;303;p12"/>
          <p:cNvSpPr/>
          <p:nvPr/>
        </p:nvSpPr>
        <p:spPr>
          <a:xfrm>
            <a:off x="7704646" y="4946420"/>
            <a:ext cx="259200" cy="184800"/>
          </a:xfrm>
          <a:prstGeom prst="ellipse">
            <a:avLst/>
          </a:prstGeom>
          <a:solidFill>
            <a:schemeClr val="accent1"/>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800">
                <a:solidFill>
                  <a:schemeClr val="lt1"/>
                </a:solidFill>
                <a:latin typeface="Calibri"/>
                <a:ea typeface="Calibri"/>
                <a:cs typeface="Calibri"/>
                <a:sym typeface="Calibri"/>
              </a:rPr>
              <a:t>4</a:t>
            </a:r>
            <a:endParaRPr sz="1800">
              <a:solidFill>
                <a:schemeClr val="lt1"/>
              </a:solidFill>
              <a:latin typeface="Calibri"/>
              <a:ea typeface="Calibri"/>
              <a:cs typeface="Calibri"/>
              <a:sym typeface="Calibri"/>
            </a:endParaRPr>
          </a:p>
        </p:txBody>
      </p:sp>
      <p:sp>
        <p:nvSpPr>
          <p:cNvPr id="304" name="Google Shape;304;p12"/>
          <p:cNvSpPr/>
          <p:nvPr/>
        </p:nvSpPr>
        <p:spPr>
          <a:xfrm>
            <a:off x="7698894" y="5270089"/>
            <a:ext cx="259200" cy="184800"/>
          </a:xfrm>
          <a:prstGeom prst="ellipse">
            <a:avLst/>
          </a:prstGeom>
          <a:solidFill>
            <a:schemeClr val="accent1"/>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800">
                <a:solidFill>
                  <a:schemeClr val="lt1"/>
                </a:solidFill>
                <a:latin typeface="Calibri"/>
                <a:ea typeface="Calibri"/>
                <a:cs typeface="Calibri"/>
                <a:sym typeface="Calibri"/>
              </a:rPr>
              <a:t>5</a:t>
            </a:r>
            <a:endParaRPr sz="1800">
              <a:solidFill>
                <a:schemeClr val="lt1"/>
              </a:solidFill>
              <a:latin typeface="Calibri"/>
              <a:ea typeface="Calibri"/>
              <a:cs typeface="Calibri"/>
              <a:sym typeface="Calibri"/>
            </a:endParaRPr>
          </a:p>
        </p:txBody>
      </p:sp>
      <p:sp>
        <p:nvSpPr>
          <p:cNvPr id="305" name="Google Shape;305;p12"/>
          <p:cNvSpPr/>
          <p:nvPr/>
        </p:nvSpPr>
        <p:spPr>
          <a:xfrm>
            <a:off x="7698895" y="5610176"/>
            <a:ext cx="259200" cy="184800"/>
          </a:xfrm>
          <a:prstGeom prst="ellipse">
            <a:avLst/>
          </a:prstGeom>
          <a:solidFill>
            <a:schemeClr val="accent1"/>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800">
                <a:solidFill>
                  <a:schemeClr val="lt1"/>
                </a:solidFill>
                <a:latin typeface="Calibri"/>
                <a:ea typeface="Calibri"/>
                <a:cs typeface="Calibri"/>
                <a:sym typeface="Calibri"/>
              </a:rPr>
              <a:t>6</a:t>
            </a:r>
            <a:endParaRPr sz="1800">
              <a:solidFill>
                <a:schemeClr val="lt1"/>
              </a:solidFill>
              <a:latin typeface="Calibri"/>
              <a:ea typeface="Calibri"/>
              <a:cs typeface="Calibri"/>
              <a:sym typeface="Calibri"/>
            </a:endParaRPr>
          </a:p>
        </p:txBody>
      </p:sp>
      <p:sp>
        <p:nvSpPr>
          <p:cNvPr id="306" name="Google Shape;306;p12"/>
          <p:cNvSpPr/>
          <p:nvPr/>
        </p:nvSpPr>
        <p:spPr>
          <a:xfrm>
            <a:off x="8565483" y="4395975"/>
            <a:ext cx="2707200" cy="1827300"/>
          </a:xfrm>
          <a:prstGeom prst="rect">
            <a:avLst/>
          </a:prstGeom>
          <a:solidFill>
            <a:schemeClr val="accent1"/>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700">
                <a:solidFill>
                  <a:schemeClr val="lt1"/>
                </a:solidFill>
                <a:latin typeface="Calibri"/>
                <a:ea typeface="Calibri"/>
                <a:cs typeface="Calibri"/>
                <a:sym typeface="Calibri"/>
              </a:rPr>
              <a:t>En cas de saisie de données alimentaires, sélectionnez le pays dans lequel vous faites vos achats pour "accéder" à la bonne base de données alimentaires de l'application. </a:t>
            </a:r>
            <a:endParaRPr sz="1700">
              <a:solidFill>
                <a:schemeClr val="lt1"/>
              </a:solidFill>
              <a:latin typeface="Calibri"/>
              <a:ea typeface="Calibri"/>
              <a:cs typeface="Calibri"/>
              <a:sym typeface="Calibri"/>
            </a:endParaRPr>
          </a:p>
        </p:txBody>
      </p:sp>
      <p:sp>
        <p:nvSpPr>
          <p:cNvPr id="307" name="Google Shape;307;p12"/>
          <p:cNvSpPr/>
          <p:nvPr/>
        </p:nvSpPr>
        <p:spPr>
          <a:xfrm>
            <a:off x="6277709" y="3124110"/>
            <a:ext cx="162900" cy="173100"/>
          </a:xfrm>
          <a:prstGeom prst="downArrow">
            <a:avLst>
              <a:gd name="adj1" fmla="val 50000"/>
              <a:gd name="adj2" fmla="val 50000"/>
            </a:avLst>
          </a:prstGeom>
          <a:solidFill>
            <a:schemeClr val="accent1"/>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08" name="Google Shape;308;p12"/>
          <p:cNvSpPr/>
          <p:nvPr/>
        </p:nvSpPr>
        <p:spPr>
          <a:xfrm>
            <a:off x="9824995" y="4216337"/>
            <a:ext cx="188100" cy="179700"/>
          </a:xfrm>
          <a:prstGeom prst="upArrow">
            <a:avLst>
              <a:gd name="adj1" fmla="val 50000"/>
              <a:gd name="adj2" fmla="val 50000"/>
            </a:avLst>
          </a:prstGeom>
          <a:solidFill>
            <a:schemeClr val="accent1"/>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09" name="Google Shape;309;p12"/>
          <p:cNvSpPr/>
          <p:nvPr/>
        </p:nvSpPr>
        <p:spPr>
          <a:xfrm rot="-2830191">
            <a:off x="4125842" y="3622820"/>
            <a:ext cx="313756" cy="171097"/>
          </a:xfrm>
          <a:prstGeom prst="leftArrow">
            <a:avLst>
              <a:gd name="adj1" fmla="val 50000"/>
              <a:gd name="adj2" fmla="val 50000"/>
            </a:avLst>
          </a:prstGeom>
          <a:solidFill>
            <a:schemeClr val="accent1"/>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10" name="Google Shape;310;p12"/>
          <p:cNvSpPr/>
          <p:nvPr/>
        </p:nvSpPr>
        <p:spPr>
          <a:xfrm rot="3662359">
            <a:off x="8686028" y="3390343"/>
            <a:ext cx="231098" cy="121799"/>
          </a:xfrm>
          <a:prstGeom prst="rightArrow">
            <a:avLst>
              <a:gd name="adj1" fmla="val 50000"/>
              <a:gd name="adj2" fmla="val 50000"/>
            </a:avLst>
          </a:prstGeom>
          <a:solidFill>
            <a:schemeClr val="accent1"/>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11" name="Google Shape;311;p12"/>
          <p:cNvSpPr/>
          <p:nvPr/>
        </p:nvSpPr>
        <p:spPr>
          <a:xfrm>
            <a:off x="0" y="0"/>
            <a:ext cx="613200" cy="4434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312" name="Google Shape;312;p12"/>
          <p:cNvSpPr txBox="1"/>
          <p:nvPr/>
        </p:nvSpPr>
        <p:spPr>
          <a:xfrm>
            <a:off x="613101" y="1512"/>
            <a:ext cx="4299600" cy="4419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000000"/>
              </a:buClr>
              <a:buSzPts val="2200"/>
              <a:buFont typeface="Calibri"/>
              <a:buNone/>
            </a:pPr>
            <a:r>
              <a:rPr lang="en-GB" sz="2100" b="1">
                <a:solidFill>
                  <a:srgbClr val="000000"/>
                </a:solidFill>
                <a:latin typeface="Calibri"/>
                <a:ea typeface="Calibri"/>
                <a:cs typeface="Calibri"/>
                <a:sym typeface="Calibri"/>
              </a:rPr>
              <a:t>Apps pour la nutrition et la santé  </a:t>
            </a:r>
            <a:endParaRPr sz="1300"/>
          </a:p>
        </p:txBody>
      </p:sp>
      <p:sp>
        <p:nvSpPr>
          <p:cNvPr id="313" name="Google Shape;313;p12"/>
          <p:cNvSpPr/>
          <p:nvPr/>
        </p:nvSpPr>
        <p:spPr>
          <a:xfrm>
            <a:off x="50703" y="64721"/>
            <a:ext cx="562500" cy="3102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GB" sz="2000" b="1">
                <a:solidFill>
                  <a:srgbClr val="FFFFFF"/>
                </a:solidFill>
                <a:latin typeface="Gill Sans"/>
                <a:ea typeface="Gill Sans"/>
                <a:cs typeface="Gill Sans"/>
                <a:sym typeface="Gill Sans"/>
              </a:rPr>
              <a:t>6.2 </a:t>
            </a:r>
            <a:endParaRPr sz="2000" b="1">
              <a:solidFill>
                <a:srgbClr val="FFFFFF"/>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17"/>
        <p:cNvGrpSpPr/>
        <p:nvPr/>
      </p:nvGrpSpPr>
      <p:grpSpPr>
        <a:xfrm>
          <a:off x="0" y="0"/>
          <a:ext cx="0" cy="0"/>
          <a:chOff x="0" y="0"/>
          <a:chExt cx="0" cy="0"/>
        </a:xfrm>
      </p:grpSpPr>
      <p:sp>
        <p:nvSpPr>
          <p:cNvPr id="318" name="Google Shape;318;p13"/>
          <p:cNvSpPr txBox="1">
            <a:spLocks noGrp="1"/>
          </p:cNvSpPr>
          <p:nvPr>
            <p:ph type="title"/>
          </p:nvPr>
        </p:nvSpPr>
        <p:spPr>
          <a:xfrm>
            <a:off x="566100" y="552175"/>
            <a:ext cx="11059800" cy="728100"/>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rgbClr val="203864"/>
              </a:buClr>
              <a:buSzPct val="100000"/>
              <a:buFont typeface="Calibri"/>
              <a:buNone/>
            </a:pPr>
            <a:r>
              <a:rPr lang="en-GB" sz="2800"/>
              <a:t>Exemple 2 : </a:t>
            </a:r>
            <a:br>
              <a:rPr lang="en-GB" sz="2800"/>
            </a:br>
            <a:r>
              <a:rPr lang="en-GB" sz="2800"/>
              <a:t>Water Reminder - Remind Drink </a:t>
            </a:r>
            <a:r>
              <a:rPr lang="en-GB" sz="2400"/>
              <a:t>(</a:t>
            </a:r>
            <a:r>
              <a:rPr lang="en-GB" sz="2400" i="1"/>
              <a:t>grec : Υπενθύμιση νερού - Υπενθυμίστε)</a:t>
            </a:r>
            <a:endParaRPr sz="2400" i="1"/>
          </a:p>
        </p:txBody>
      </p:sp>
      <p:sp>
        <p:nvSpPr>
          <p:cNvPr id="319" name="Google Shape;319;p13"/>
          <p:cNvSpPr txBox="1">
            <a:spLocks noGrp="1"/>
          </p:cNvSpPr>
          <p:nvPr>
            <p:ph type="body" idx="1"/>
          </p:nvPr>
        </p:nvSpPr>
        <p:spPr>
          <a:xfrm>
            <a:off x="311850" y="1335400"/>
            <a:ext cx="11801700" cy="4905300"/>
          </a:xfrm>
          <a:prstGeom prst="rect">
            <a:avLst/>
          </a:prstGeom>
          <a:noFill/>
          <a:ln>
            <a:noFill/>
          </a:ln>
        </p:spPr>
        <p:txBody>
          <a:bodyPr spcFirstLastPara="1" wrap="square" lIns="91425" tIns="45700" rIns="91425" bIns="45700" anchor="t" anchorCtr="0">
            <a:normAutofit fontScale="25000" lnSpcReduction="20000"/>
          </a:bodyPr>
          <a:lstStyle/>
          <a:p>
            <a:pPr marL="228600" lvl="0" indent="-228600" algn="l" rtl="0">
              <a:lnSpc>
                <a:spcPct val="120000"/>
              </a:lnSpc>
              <a:spcBef>
                <a:spcPts val="0"/>
              </a:spcBef>
              <a:spcAft>
                <a:spcPts val="0"/>
              </a:spcAft>
              <a:buSzPct val="100000"/>
              <a:buChar char="▪"/>
            </a:pPr>
            <a:r>
              <a:rPr lang="en-GB" sz="8800"/>
              <a:t>Une application gratuite dont la fonction principale est d'aider à suivre l'évolution de la consommation d'eau.</a:t>
            </a:r>
            <a:endParaRPr/>
          </a:p>
          <a:p>
            <a:pPr marL="228600" lvl="0" indent="-228600" algn="l" rtl="0">
              <a:lnSpc>
                <a:spcPct val="120000"/>
              </a:lnSpc>
              <a:spcBef>
                <a:spcPts val="1200"/>
              </a:spcBef>
              <a:spcAft>
                <a:spcPts val="0"/>
              </a:spcAft>
              <a:buSzPct val="100000"/>
              <a:buChar char="▪"/>
            </a:pPr>
            <a:r>
              <a:rPr lang="en-GB" sz="8800"/>
              <a:t>Caractéristiques principales :</a:t>
            </a:r>
            <a:endParaRPr/>
          </a:p>
          <a:p>
            <a:pPr marL="685800" lvl="1" indent="-228600" algn="l" rtl="0">
              <a:lnSpc>
                <a:spcPct val="120000"/>
              </a:lnSpc>
              <a:spcBef>
                <a:spcPts val="1200"/>
              </a:spcBef>
              <a:spcAft>
                <a:spcPts val="0"/>
              </a:spcAft>
              <a:buSzPct val="120000"/>
              <a:buChar char="▪"/>
            </a:pPr>
            <a:r>
              <a:rPr lang="en-GB" sz="8000"/>
              <a:t>En fonction du sexe et du poids, 🡪 indique aux utilisateurs la quantité d'eau qu'ils devraient boire par jour.</a:t>
            </a:r>
            <a:endParaRPr/>
          </a:p>
          <a:p>
            <a:pPr marL="685800" lvl="1" indent="-228600" algn="l" rtl="0">
              <a:lnSpc>
                <a:spcPct val="120000"/>
              </a:lnSpc>
              <a:spcBef>
                <a:spcPts val="1200"/>
              </a:spcBef>
              <a:spcAft>
                <a:spcPts val="0"/>
              </a:spcAft>
              <a:buSzPct val="120000"/>
              <a:buChar char="▪"/>
            </a:pPr>
            <a:r>
              <a:rPr lang="en-GB" sz="8000"/>
              <a:t>Carte variée d'environ 20 boissons différentes.</a:t>
            </a:r>
            <a:endParaRPr/>
          </a:p>
          <a:p>
            <a:pPr marL="685800" lvl="1" indent="-228600" algn="l" rtl="0">
              <a:lnSpc>
                <a:spcPct val="120000"/>
              </a:lnSpc>
              <a:spcBef>
                <a:spcPts val="1200"/>
              </a:spcBef>
              <a:spcAft>
                <a:spcPts val="0"/>
              </a:spcAft>
              <a:buSzPct val="120000"/>
              <a:buChar char="▪"/>
            </a:pPr>
            <a:r>
              <a:rPr lang="en-GB" sz="8000"/>
              <a:t>Choisissez la quantité d'eau bue à chaque fois.</a:t>
            </a:r>
            <a:endParaRPr/>
          </a:p>
          <a:p>
            <a:pPr marL="685800" lvl="1" indent="-228600" algn="l" rtl="0">
              <a:lnSpc>
                <a:spcPct val="120000"/>
              </a:lnSpc>
              <a:spcBef>
                <a:spcPts val="1200"/>
              </a:spcBef>
              <a:spcAft>
                <a:spcPts val="0"/>
              </a:spcAft>
              <a:buSzPct val="120000"/>
              <a:buChar char="▪"/>
            </a:pPr>
            <a:r>
              <a:rPr lang="en-GB" sz="8000"/>
              <a:t>Rappel intelligent : l'heure du coucher permet aux utilisateurs de ne pas recevoir de rappel de boire de l'eau.</a:t>
            </a:r>
            <a:endParaRPr/>
          </a:p>
          <a:p>
            <a:pPr marL="685800" lvl="1" indent="-228600" algn="l" rtl="0">
              <a:lnSpc>
                <a:spcPct val="120000"/>
              </a:lnSpc>
              <a:spcBef>
                <a:spcPts val="1200"/>
              </a:spcBef>
              <a:spcAft>
                <a:spcPts val="0"/>
              </a:spcAft>
              <a:buSzPct val="120000"/>
              <a:buChar char="▪"/>
            </a:pPr>
            <a:r>
              <a:rPr lang="en-GB" sz="8000"/>
              <a:t>Suivi de l'eau par semaine, mois et année dans le tableau.</a:t>
            </a:r>
            <a:endParaRPr/>
          </a:p>
          <a:p>
            <a:pPr marL="685800" lvl="1" indent="-228600" algn="l" rtl="0">
              <a:lnSpc>
                <a:spcPct val="120000"/>
              </a:lnSpc>
              <a:spcBef>
                <a:spcPts val="1200"/>
              </a:spcBef>
              <a:spcAft>
                <a:spcPts val="0"/>
              </a:spcAft>
              <a:buSzPct val="120000"/>
              <a:buChar char="▪"/>
            </a:pPr>
            <a:r>
              <a:rPr lang="en-GB" sz="8000"/>
              <a:t>Des réalisations pour encourager les utilisateurs à atteindre les objectifs quotidiens qu'ils se sont fixés.</a:t>
            </a:r>
            <a:endParaRPr/>
          </a:p>
          <a:p>
            <a:pPr marL="685800" lvl="1" indent="-228600" algn="l" rtl="0">
              <a:lnSpc>
                <a:spcPct val="120000"/>
              </a:lnSpc>
              <a:spcBef>
                <a:spcPts val="1200"/>
              </a:spcBef>
              <a:spcAft>
                <a:spcPts val="0"/>
              </a:spcAft>
              <a:buSzPct val="120000"/>
              <a:buChar char="▪"/>
            </a:pPr>
            <a:r>
              <a:rPr lang="en-GB" sz="8000"/>
              <a:t>Permet l'intégration des données dans l'application de santé.</a:t>
            </a:r>
            <a:endParaRPr/>
          </a:p>
        </p:txBody>
      </p:sp>
      <p:pic>
        <p:nvPicPr>
          <p:cNvPr id="320" name="Google Shape;320;p13"/>
          <p:cNvPicPr preferRelativeResize="0"/>
          <p:nvPr/>
        </p:nvPicPr>
        <p:blipFill rotWithShape="1">
          <a:blip r:embed="rId3">
            <a:alphaModFix/>
          </a:blip>
          <a:srcRect/>
          <a:stretch/>
        </p:blipFill>
        <p:spPr>
          <a:xfrm>
            <a:off x="10858707" y="909498"/>
            <a:ext cx="1254849" cy="1297191"/>
          </a:xfrm>
          <a:prstGeom prst="rect">
            <a:avLst/>
          </a:prstGeom>
          <a:noFill/>
          <a:ln>
            <a:noFill/>
          </a:ln>
        </p:spPr>
      </p:pic>
      <p:sp>
        <p:nvSpPr>
          <p:cNvPr id="321" name="Google Shape;321;p13"/>
          <p:cNvSpPr/>
          <p:nvPr/>
        </p:nvSpPr>
        <p:spPr>
          <a:xfrm>
            <a:off x="0" y="0"/>
            <a:ext cx="613200" cy="4434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322" name="Google Shape;322;p13"/>
          <p:cNvSpPr txBox="1"/>
          <p:nvPr/>
        </p:nvSpPr>
        <p:spPr>
          <a:xfrm>
            <a:off x="613101" y="1512"/>
            <a:ext cx="4299600" cy="4419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000000"/>
              </a:buClr>
              <a:buSzPts val="2200"/>
              <a:buFont typeface="Calibri"/>
              <a:buNone/>
            </a:pPr>
            <a:r>
              <a:rPr lang="en-GB" sz="2100" b="1">
                <a:solidFill>
                  <a:srgbClr val="000000"/>
                </a:solidFill>
                <a:latin typeface="Calibri"/>
                <a:ea typeface="Calibri"/>
                <a:cs typeface="Calibri"/>
                <a:sym typeface="Calibri"/>
              </a:rPr>
              <a:t>Apps pour la nutrition et la santé  </a:t>
            </a:r>
            <a:endParaRPr sz="1300"/>
          </a:p>
        </p:txBody>
      </p:sp>
      <p:sp>
        <p:nvSpPr>
          <p:cNvPr id="323" name="Google Shape;323;p13"/>
          <p:cNvSpPr/>
          <p:nvPr/>
        </p:nvSpPr>
        <p:spPr>
          <a:xfrm>
            <a:off x="50703" y="64721"/>
            <a:ext cx="562500" cy="3102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GB" sz="2000" b="1">
                <a:solidFill>
                  <a:srgbClr val="FFFFFF"/>
                </a:solidFill>
                <a:latin typeface="Gill Sans"/>
                <a:ea typeface="Gill Sans"/>
                <a:cs typeface="Gill Sans"/>
                <a:sym typeface="Gill Sans"/>
              </a:rPr>
              <a:t>6.2 </a:t>
            </a:r>
            <a:endParaRPr sz="2000" b="1">
              <a:solidFill>
                <a:srgbClr val="FFFFFF"/>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27"/>
        <p:cNvGrpSpPr/>
        <p:nvPr/>
      </p:nvGrpSpPr>
      <p:grpSpPr>
        <a:xfrm>
          <a:off x="0" y="0"/>
          <a:ext cx="0" cy="0"/>
          <a:chOff x="0" y="0"/>
          <a:chExt cx="0" cy="0"/>
        </a:xfrm>
      </p:grpSpPr>
      <p:pic>
        <p:nvPicPr>
          <p:cNvPr id="328" name="Google Shape;328;p14"/>
          <p:cNvPicPr preferRelativeResize="0"/>
          <p:nvPr/>
        </p:nvPicPr>
        <p:blipFill rotWithShape="1">
          <a:blip r:embed="rId3">
            <a:alphaModFix/>
          </a:blip>
          <a:srcRect/>
          <a:stretch/>
        </p:blipFill>
        <p:spPr>
          <a:xfrm>
            <a:off x="1364374" y="3266132"/>
            <a:ext cx="2533364" cy="2871150"/>
          </a:xfrm>
          <a:prstGeom prst="rect">
            <a:avLst/>
          </a:prstGeom>
          <a:noFill/>
          <a:ln>
            <a:noFill/>
          </a:ln>
        </p:spPr>
      </p:pic>
      <p:pic>
        <p:nvPicPr>
          <p:cNvPr id="329" name="Google Shape;329;p14"/>
          <p:cNvPicPr preferRelativeResize="0"/>
          <p:nvPr/>
        </p:nvPicPr>
        <p:blipFill rotWithShape="1">
          <a:blip r:embed="rId4">
            <a:alphaModFix/>
          </a:blip>
          <a:srcRect/>
          <a:stretch/>
        </p:blipFill>
        <p:spPr>
          <a:xfrm>
            <a:off x="4309485" y="800775"/>
            <a:ext cx="2197049" cy="3638321"/>
          </a:xfrm>
          <a:prstGeom prst="rect">
            <a:avLst/>
          </a:prstGeom>
          <a:noFill/>
          <a:ln>
            <a:noFill/>
          </a:ln>
        </p:spPr>
      </p:pic>
      <p:pic>
        <p:nvPicPr>
          <p:cNvPr id="330" name="Google Shape;330;p14"/>
          <p:cNvPicPr preferRelativeResize="0"/>
          <p:nvPr/>
        </p:nvPicPr>
        <p:blipFill rotWithShape="1">
          <a:blip r:embed="rId5">
            <a:alphaModFix/>
          </a:blip>
          <a:srcRect/>
          <a:stretch/>
        </p:blipFill>
        <p:spPr>
          <a:xfrm>
            <a:off x="6756611" y="800775"/>
            <a:ext cx="2185370" cy="3595667"/>
          </a:xfrm>
          <a:prstGeom prst="rect">
            <a:avLst/>
          </a:prstGeom>
          <a:noFill/>
          <a:ln>
            <a:noFill/>
          </a:ln>
        </p:spPr>
      </p:pic>
      <p:pic>
        <p:nvPicPr>
          <p:cNvPr id="331" name="Google Shape;331;p14"/>
          <p:cNvPicPr preferRelativeResize="0"/>
          <p:nvPr/>
        </p:nvPicPr>
        <p:blipFill rotWithShape="1">
          <a:blip r:embed="rId6">
            <a:alphaModFix/>
          </a:blip>
          <a:srcRect/>
          <a:stretch/>
        </p:blipFill>
        <p:spPr>
          <a:xfrm>
            <a:off x="9264755" y="800775"/>
            <a:ext cx="2112820" cy="3595667"/>
          </a:xfrm>
          <a:prstGeom prst="rect">
            <a:avLst/>
          </a:prstGeom>
          <a:noFill/>
          <a:ln>
            <a:noFill/>
          </a:ln>
        </p:spPr>
      </p:pic>
      <p:sp>
        <p:nvSpPr>
          <p:cNvPr id="332" name="Google Shape;332;p14"/>
          <p:cNvSpPr/>
          <p:nvPr/>
        </p:nvSpPr>
        <p:spPr>
          <a:xfrm>
            <a:off x="1104050" y="1024067"/>
            <a:ext cx="2882700" cy="1743600"/>
          </a:xfrm>
          <a:prstGeom prst="rect">
            <a:avLst/>
          </a:prstGeom>
          <a:solidFill>
            <a:schemeClr val="accent1"/>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700">
                <a:solidFill>
                  <a:schemeClr val="lt1"/>
                </a:solidFill>
                <a:latin typeface="Calibri"/>
                <a:ea typeface="Calibri"/>
                <a:cs typeface="Calibri"/>
                <a:sym typeface="Calibri"/>
              </a:rPr>
              <a:t>L'image qui apparaît lorsque vous ouvrez l'application pour la 1</a:t>
            </a:r>
            <a:r>
              <a:rPr lang="en-GB" sz="1700" baseline="30000">
                <a:solidFill>
                  <a:schemeClr val="lt1"/>
                </a:solidFill>
                <a:latin typeface="Calibri"/>
                <a:ea typeface="Calibri"/>
                <a:cs typeface="Calibri"/>
                <a:sym typeface="Calibri"/>
              </a:rPr>
              <a:t>st</a:t>
            </a:r>
            <a:r>
              <a:rPr lang="en-GB" sz="1700">
                <a:solidFill>
                  <a:schemeClr val="lt1"/>
                </a:solidFill>
                <a:latin typeface="Calibri"/>
                <a:ea typeface="Calibri"/>
                <a:cs typeface="Calibri"/>
                <a:sym typeface="Calibri"/>
              </a:rPr>
              <a:t> fois, indiquant que cette application est votre compagnon d'hydratation personnel.</a:t>
            </a:r>
            <a:endParaRPr sz="1700">
              <a:solidFill>
                <a:schemeClr val="lt1"/>
              </a:solidFill>
              <a:latin typeface="Calibri"/>
              <a:ea typeface="Calibri"/>
              <a:cs typeface="Calibri"/>
              <a:sym typeface="Calibri"/>
            </a:endParaRPr>
          </a:p>
        </p:txBody>
      </p:sp>
      <p:sp>
        <p:nvSpPr>
          <p:cNvPr id="333" name="Google Shape;333;p14"/>
          <p:cNvSpPr/>
          <p:nvPr/>
        </p:nvSpPr>
        <p:spPr>
          <a:xfrm>
            <a:off x="2468484" y="2767676"/>
            <a:ext cx="162600" cy="172500"/>
          </a:xfrm>
          <a:prstGeom prst="downArrow">
            <a:avLst>
              <a:gd name="adj1" fmla="val 50000"/>
              <a:gd name="adj2" fmla="val 50000"/>
            </a:avLst>
          </a:prstGeom>
          <a:solidFill>
            <a:schemeClr val="accent1"/>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34" name="Google Shape;334;p14"/>
          <p:cNvSpPr/>
          <p:nvPr/>
        </p:nvSpPr>
        <p:spPr>
          <a:xfrm>
            <a:off x="6293280" y="4963339"/>
            <a:ext cx="3634800" cy="1626600"/>
          </a:xfrm>
          <a:prstGeom prst="rect">
            <a:avLst/>
          </a:prstGeom>
          <a:solidFill>
            <a:schemeClr val="accent1"/>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700">
                <a:solidFill>
                  <a:schemeClr val="lt1"/>
                </a:solidFill>
                <a:latin typeface="Calibri"/>
                <a:ea typeface="Calibri"/>
                <a:cs typeface="Calibri"/>
                <a:sym typeface="Calibri"/>
              </a:rPr>
              <a:t>Entrez votre sexe, votre poids et l'heure à laquelle vous vous êtes réveillé. </a:t>
            </a:r>
            <a:br>
              <a:rPr lang="en-GB" sz="1700">
                <a:solidFill>
                  <a:schemeClr val="lt1"/>
                </a:solidFill>
                <a:latin typeface="Calibri"/>
                <a:ea typeface="Calibri"/>
                <a:cs typeface="Calibri"/>
                <a:sym typeface="Calibri"/>
              </a:rPr>
            </a:br>
            <a:r>
              <a:rPr lang="en-GB" sz="1700">
                <a:solidFill>
                  <a:schemeClr val="lt1"/>
                </a:solidFill>
                <a:latin typeface="Calibri"/>
                <a:ea typeface="Calibri"/>
                <a:cs typeface="Calibri"/>
                <a:sym typeface="Calibri"/>
              </a:rPr>
              <a:t>Cliquez sur le bouton bleu à votre droite pour passer d'une fois à l'autre.  </a:t>
            </a:r>
            <a:endParaRPr sz="1700">
              <a:solidFill>
                <a:schemeClr val="lt1"/>
              </a:solidFill>
              <a:latin typeface="Calibri"/>
              <a:ea typeface="Calibri"/>
              <a:cs typeface="Calibri"/>
              <a:sym typeface="Calibri"/>
            </a:endParaRPr>
          </a:p>
        </p:txBody>
      </p:sp>
      <p:sp>
        <p:nvSpPr>
          <p:cNvPr id="335" name="Google Shape;335;p14"/>
          <p:cNvSpPr/>
          <p:nvPr/>
        </p:nvSpPr>
        <p:spPr>
          <a:xfrm rot="3660653">
            <a:off x="2201230" y="5329940"/>
            <a:ext cx="688341" cy="190275"/>
          </a:xfrm>
          <a:prstGeom prst="rightArrow">
            <a:avLst>
              <a:gd name="adj1" fmla="val 50000"/>
              <a:gd name="adj2" fmla="val 50000"/>
            </a:avLst>
          </a:prstGeom>
          <a:solidFill>
            <a:schemeClr val="accent1"/>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cxnSp>
        <p:nvCxnSpPr>
          <p:cNvPr id="336" name="Google Shape;336;p14"/>
          <p:cNvCxnSpPr/>
          <p:nvPr/>
        </p:nvCxnSpPr>
        <p:spPr>
          <a:xfrm rot="10800000">
            <a:off x="8416411" y="4481446"/>
            <a:ext cx="900" cy="396900"/>
          </a:xfrm>
          <a:prstGeom prst="straightConnector1">
            <a:avLst/>
          </a:prstGeom>
          <a:noFill/>
          <a:ln w="9525" cap="flat" cmpd="sng">
            <a:solidFill>
              <a:schemeClr val="accent1"/>
            </a:solidFill>
            <a:prstDash val="solid"/>
            <a:miter lim="800000"/>
            <a:headEnd type="none" w="sm" len="sm"/>
            <a:tailEnd type="triangle" w="med" len="med"/>
          </a:ln>
        </p:spPr>
      </p:cxnSp>
      <p:cxnSp>
        <p:nvCxnSpPr>
          <p:cNvPr id="337" name="Google Shape;337;p14"/>
          <p:cNvCxnSpPr/>
          <p:nvPr/>
        </p:nvCxnSpPr>
        <p:spPr>
          <a:xfrm rot="10800000">
            <a:off x="6020870" y="4566295"/>
            <a:ext cx="272400" cy="388800"/>
          </a:xfrm>
          <a:prstGeom prst="straightConnector1">
            <a:avLst/>
          </a:prstGeom>
          <a:noFill/>
          <a:ln w="9525" cap="flat" cmpd="sng">
            <a:solidFill>
              <a:schemeClr val="accent1"/>
            </a:solidFill>
            <a:prstDash val="solid"/>
            <a:miter lim="800000"/>
            <a:headEnd type="none" w="sm" len="sm"/>
            <a:tailEnd type="triangle" w="med" len="med"/>
          </a:ln>
        </p:spPr>
      </p:cxnSp>
      <p:cxnSp>
        <p:nvCxnSpPr>
          <p:cNvPr id="338" name="Google Shape;338;p14"/>
          <p:cNvCxnSpPr/>
          <p:nvPr/>
        </p:nvCxnSpPr>
        <p:spPr>
          <a:xfrm rot="10800000" flipH="1">
            <a:off x="9888525" y="4469150"/>
            <a:ext cx="595500" cy="522300"/>
          </a:xfrm>
          <a:prstGeom prst="straightConnector1">
            <a:avLst/>
          </a:prstGeom>
          <a:noFill/>
          <a:ln w="9525" cap="flat" cmpd="sng">
            <a:solidFill>
              <a:schemeClr val="accent1"/>
            </a:solidFill>
            <a:prstDash val="solid"/>
            <a:miter lim="800000"/>
            <a:headEnd type="none" w="sm" len="sm"/>
            <a:tailEnd type="triangle" w="med" len="med"/>
          </a:ln>
        </p:spPr>
      </p:cxnSp>
      <p:sp>
        <p:nvSpPr>
          <p:cNvPr id="339" name="Google Shape;339;p14"/>
          <p:cNvSpPr/>
          <p:nvPr/>
        </p:nvSpPr>
        <p:spPr>
          <a:xfrm rot="3661940">
            <a:off x="5569929" y="3912042"/>
            <a:ext cx="230428" cy="121391"/>
          </a:xfrm>
          <a:prstGeom prst="rightArrow">
            <a:avLst>
              <a:gd name="adj1" fmla="val 50000"/>
              <a:gd name="adj2" fmla="val 50000"/>
            </a:avLst>
          </a:prstGeom>
          <a:solidFill>
            <a:schemeClr val="accent1"/>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40" name="Google Shape;340;p14"/>
          <p:cNvSpPr/>
          <p:nvPr/>
        </p:nvSpPr>
        <p:spPr>
          <a:xfrm rot="3661940">
            <a:off x="7960804" y="3912041"/>
            <a:ext cx="230428" cy="121391"/>
          </a:xfrm>
          <a:prstGeom prst="rightArrow">
            <a:avLst>
              <a:gd name="adj1" fmla="val 50000"/>
              <a:gd name="adj2" fmla="val 50000"/>
            </a:avLst>
          </a:prstGeom>
          <a:solidFill>
            <a:schemeClr val="accent1"/>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41" name="Google Shape;341;p14"/>
          <p:cNvSpPr/>
          <p:nvPr/>
        </p:nvSpPr>
        <p:spPr>
          <a:xfrm rot="3661940">
            <a:off x="10399690" y="3912042"/>
            <a:ext cx="230428" cy="121391"/>
          </a:xfrm>
          <a:prstGeom prst="rightArrow">
            <a:avLst>
              <a:gd name="adj1" fmla="val 50000"/>
              <a:gd name="adj2" fmla="val 50000"/>
            </a:avLst>
          </a:prstGeom>
          <a:solidFill>
            <a:schemeClr val="accent1"/>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42" name="Google Shape;342;p14"/>
          <p:cNvSpPr/>
          <p:nvPr/>
        </p:nvSpPr>
        <p:spPr>
          <a:xfrm>
            <a:off x="0" y="0"/>
            <a:ext cx="613200" cy="4434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343" name="Google Shape;343;p14"/>
          <p:cNvSpPr txBox="1"/>
          <p:nvPr/>
        </p:nvSpPr>
        <p:spPr>
          <a:xfrm>
            <a:off x="613101" y="1512"/>
            <a:ext cx="4299600" cy="4419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000000"/>
              </a:buClr>
              <a:buSzPts val="2200"/>
              <a:buFont typeface="Calibri"/>
              <a:buNone/>
            </a:pPr>
            <a:r>
              <a:rPr lang="en-GB" sz="2100" b="1">
                <a:solidFill>
                  <a:srgbClr val="000000"/>
                </a:solidFill>
                <a:latin typeface="Calibri"/>
                <a:ea typeface="Calibri"/>
                <a:cs typeface="Calibri"/>
                <a:sym typeface="Calibri"/>
              </a:rPr>
              <a:t>Apps pour la nutrition et la santé  </a:t>
            </a:r>
            <a:endParaRPr sz="1300"/>
          </a:p>
        </p:txBody>
      </p:sp>
      <p:sp>
        <p:nvSpPr>
          <p:cNvPr id="344" name="Google Shape;344;p14"/>
          <p:cNvSpPr/>
          <p:nvPr/>
        </p:nvSpPr>
        <p:spPr>
          <a:xfrm>
            <a:off x="50703" y="64721"/>
            <a:ext cx="562500" cy="3102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GB" sz="2000" b="1">
                <a:solidFill>
                  <a:srgbClr val="FFFFFF"/>
                </a:solidFill>
                <a:latin typeface="Gill Sans"/>
                <a:ea typeface="Gill Sans"/>
                <a:cs typeface="Gill Sans"/>
                <a:sym typeface="Gill Sans"/>
              </a:rPr>
              <a:t>6.2 </a:t>
            </a:r>
            <a:endParaRPr sz="2000" b="1">
              <a:solidFill>
                <a:srgbClr val="FFFFFF"/>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48"/>
        <p:cNvGrpSpPr/>
        <p:nvPr/>
      </p:nvGrpSpPr>
      <p:grpSpPr>
        <a:xfrm>
          <a:off x="0" y="0"/>
          <a:ext cx="0" cy="0"/>
          <a:chOff x="0" y="0"/>
          <a:chExt cx="0" cy="0"/>
        </a:xfrm>
      </p:grpSpPr>
      <p:pic>
        <p:nvPicPr>
          <p:cNvPr id="349" name="Google Shape;349;p15"/>
          <p:cNvPicPr preferRelativeResize="0"/>
          <p:nvPr/>
        </p:nvPicPr>
        <p:blipFill rotWithShape="1">
          <a:blip r:embed="rId3">
            <a:alphaModFix/>
          </a:blip>
          <a:srcRect/>
          <a:stretch/>
        </p:blipFill>
        <p:spPr>
          <a:xfrm>
            <a:off x="935576" y="660674"/>
            <a:ext cx="2309392" cy="3176364"/>
          </a:xfrm>
          <a:prstGeom prst="rect">
            <a:avLst/>
          </a:prstGeom>
          <a:noFill/>
          <a:ln>
            <a:noFill/>
          </a:ln>
        </p:spPr>
      </p:pic>
      <p:pic>
        <p:nvPicPr>
          <p:cNvPr id="350" name="Google Shape;350;p15"/>
          <p:cNvPicPr preferRelativeResize="0"/>
          <p:nvPr/>
        </p:nvPicPr>
        <p:blipFill rotWithShape="1">
          <a:blip r:embed="rId4">
            <a:alphaModFix/>
          </a:blip>
          <a:srcRect/>
          <a:stretch/>
        </p:blipFill>
        <p:spPr>
          <a:xfrm>
            <a:off x="3501038" y="2869652"/>
            <a:ext cx="2274281" cy="3532073"/>
          </a:xfrm>
          <a:prstGeom prst="rect">
            <a:avLst/>
          </a:prstGeom>
          <a:noFill/>
          <a:ln>
            <a:noFill/>
          </a:ln>
        </p:spPr>
      </p:pic>
      <p:pic>
        <p:nvPicPr>
          <p:cNvPr id="351" name="Google Shape;351;p15"/>
          <p:cNvPicPr preferRelativeResize="0"/>
          <p:nvPr/>
        </p:nvPicPr>
        <p:blipFill rotWithShape="1">
          <a:blip r:embed="rId5">
            <a:alphaModFix/>
          </a:blip>
          <a:srcRect/>
          <a:stretch/>
        </p:blipFill>
        <p:spPr>
          <a:xfrm>
            <a:off x="6031387" y="660674"/>
            <a:ext cx="2637220" cy="3516972"/>
          </a:xfrm>
          <a:prstGeom prst="rect">
            <a:avLst/>
          </a:prstGeom>
          <a:noFill/>
          <a:ln>
            <a:noFill/>
          </a:ln>
        </p:spPr>
      </p:pic>
      <p:pic>
        <p:nvPicPr>
          <p:cNvPr id="352" name="Google Shape;352;p15"/>
          <p:cNvPicPr preferRelativeResize="0"/>
          <p:nvPr/>
        </p:nvPicPr>
        <p:blipFill rotWithShape="1">
          <a:blip r:embed="rId6">
            <a:alphaModFix/>
          </a:blip>
          <a:srcRect/>
          <a:stretch/>
        </p:blipFill>
        <p:spPr>
          <a:xfrm>
            <a:off x="9132569" y="2714210"/>
            <a:ext cx="2427509" cy="3593412"/>
          </a:xfrm>
          <a:prstGeom prst="rect">
            <a:avLst/>
          </a:prstGeom>
          <a:noFill/>
          <a:ln>
            <a:noFill/>
          </a:ln>
        </p:spPr>
      </p:pic>
      <p:sp>
        <p:nvSpPr>
          <p:cNvPr id="353" name="Google Shape;353;p15"/>
          <p:cNvSpPr/>
          <p:nvPr/>
        </p:nvSpPr>
        <p:spPr>
          <a:xfrm>
            <a:off x="1136690" y="4332494"/>
            <a:ext cx="1917900" cy="1164300"/>
          </a:xfrm>
          <a:prstGeom prst="rect">
            <a:avLst/>
          </a:prstGeom>
          <a:solidFill>
            <a:schemeClr val="accent1"/>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700">
                <a:solidFill>
                  <a:schemeClr val="lt1"/>
                </a:solidFill>
                <a:latin typeface="Calibri"/>
                <a:ea typeface="Calibri"/>
                <a:cs typeface="Calibri"/>
                <a:sym typeface="Calibri"/>
              </a:rPr>
              <a:t>Entrez l'heure à laquelle vous vous couchez le soir.  </a:t>
            </a:r>
            <a:endParaRPr sz="1700">
              <a:solidFill>
                <a:schemeClr val="lt1"/>
              </a:solidFill>
              <a:latin typeface="Calibri"/>
              <a:ea typeface="Calibri"/>
              <a:cs typeface="Calibri"/>
              <a:sym typeface="Calibri"/>
            </a:endParaRPr>
          </a:p>
        </p:txBody>
      </p:sp>
      <p:sp>
        <p:nvSpPr>
          <p:cNvPr id="354" name="Google Shape;354;p15"/>
          <p:cNvSpPr/>
          <p:nvPr/>
        </p:nvSpPr>
        <p:spPr>
          <a:xfrm rot="10800000" flipH="1">
            <a:off x="1969977" y="4100597"/>
            <a:ext cx="137100" cy="231900"/>
          </a:xfrm>
          <a:prstGeom prst="downArrow">
            <a:avLst>
              <a:gd name="adj1" fmla="val 50000"/>
              <a:gd name="adj2" fmla="val 50000"/>
            </a:avLst>
          </a:prstGeom>
          <a:solidFill>
            <a:schemeClr val="accent1"/>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55" name="Google Shape;355;p15"/>
          <p:cNvSpPr/>
          <p:nvPr/>
        </p:nvSpPr>
        <p:spPr>
          <a:xfrm>
            <a:off x="3501040" y="875763"/>
            <a:ext cx="2385300" cy="1351800"/>
          </a:xfrm>
          <a:prstGeom prst="rect">
            <a:avLst/>
          </a:prstGeom>
          <a:solidFill>
            <a:schemeClr val="accent1"/>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700">
                <a:solidFill>
                  <a:schemeClr val="lt1"/>
                </a:solidFill>
                <a:latin typeface="Calibri"/>
                <a:ea typeface="Calibri"/>
                <a:cs typeface="Calibri"/>
                <a:sym typeface="Calibri"/>
              </a:rPr>
              <a:t>Votre plan d'hydratation personnel indique votre consommation d'eau journalière adéquate.</a:t>
            </a:r>
            <a:endParaRPr sz="1700">
              <a:solidFill>
                <a:schemeClr val="lt1"/>
              </a:solidFill>
              <a:latin typeface="Calibri"/>
              <a:ea typeface="Calibri"/>
              <a:cs typeface="Calibri"/>
              <a:sym typeface="Calibri"/>
            </a:endParaRPr>
          </a:p>
        </p:txBody>
      </p:sp>
      <p:sp>
        <p:nvSpPr>
          <p:cNvPr id="356" name="Google Shape;356;p15"/>
          <p:cNvSpPr/>
          <p:nvPr/>
        </p:nvSpPr>
        <p:spPr>
          <a:xfrm>
            <a:off x="6221800" y="4510926"/>
            <a:ext cx="2464200" cy="2001000"/>
          </a:xfrm>
          <a:prstGeom prst="rect">
            <a:avLst/>
          </a:prstGeom>
          <a:solidFill>
            <a:schemeClr val="accent1"/>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700">
                <a:solidFill>
                  <a:schemeClr val="lt1"/>
                </a:solidFill>
                <a:latin typeface="Calibri"/>
                <a:ea typeface="Calibri"/>
                <a:cs typeface="Calibri"/>
                <a:sym typeface="Calibri"/>
              </a:rPr>
              <a:t>Il explique combien de verres d'eau sont nécessaires et la quantité requise pour atteindre l'apport hydrique journalier adéquat.</a:t>
            </a:r>
            <a:endParaRPr sz="1700">
              <a:solidFill>
                <a:schemeClr val="lt1"/>
              </a:solidFill>
              <a:latin typeface="Calibri"/>
              <a:ea typeface="Calibri"/>
              <a:cs typeface="Calibri"/>
              <a:sym typeface="Calibri"/>
            </a:endParaRPr>
          </a:p>
        </p:txBody>
      </p:sp>
      <p:sp>
        <p:nvSpPr>
          <p:cNvPr id="357" name="Google Shape;357;p15"/>
          <p:cNvSpPr/>
          <p:nvPr/>
        </p:nvSpPr>
        <p:spPr>
          <a:xfrm>
            <a:off x="4557447" y="2227521"/>
            <a:ext cx="161400" cy="223200"/>
          </a:xfrm>
          <a:prstGeom prst="downArrow">
            <a:avLst>
              <a:gd name="adj1" fmla="val 50000"/>
              <a:gd name="adj2" fmla="val 50000"/>
            </a:avLst>
          </a:prstGeom>
          <a:solidFill>
            <a:schemeClr val="accent1"/>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58" name="Google Shape;358;p15"/>
          <p:cNvSpPr/>
          <p:nvPr/>
        </p:nvSpPr>
        <p:spPr>
          <a:xfrm rot="10800000" flipH="1">
            <a:off x="7349997" y="4279015"/>
            <a:ext cx="137100" cy="231900"/>
          </a:xfrm>
          <a:prstGeom prst="downArrow">
            <a:avLst>
              <a:gd name="adj1" fmla="val 50000"/>
              <a:gd name="adj2" fmla="val 50000"/>
            </a:avLst>
          </a:prstGeom>
          <a:solidFill>
            <a:schemeClr val="accent1"/>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59" name="Google Shape;359;p15"/>
          <p:cNvSpPr/>
          <p:nvPr/>
        </p:nvSpPr>
        <p:spPr>
          <a:xfrm>
            <a:off x="9285800" y="933274"/>
            <a:ext cx="2385300" cy="1637700"/>
          </a:xfrm>
          <a:prstGeom prst="rect">
            <a:avLst/>
          </a:prstGeom>
          <a:solidFill>
            <a:schemeClr val="accent1"/>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700">
                <a:solidFill>
                  <a:schemeClr val="lt1"/>
                </a:solidFill>
                <a:latin typeface="Calibri"/>
                <a:ea typeface="Calibri"/>
                <a:cs typeface="Calibri"/>
                <a:sym typeface="Calibri"/>
              </a:rPr>
              <a:t>L'application fournit un "rapport d'hydratation" qui permet de contrôler efficacement la consommation d'eau. </a:t>
            </a:r>
            <a:endParaRPr sz="1700">
              <a:solidFill>
                <a:schemeClr val="lt1"/>
              </a:solidFill>
              <a:latin typeface="Calibri"/>
              <a:ea typeface="Calibri"/>
              <a:cs typeface="Calibri"/>
              <a:sym typeface="Calibri"/>
            </a:endParaRPr>
          </a:p>
        </p:txBody>
      </p:sp>
      <p:sp>
        <p:nvSpPr>
          <p:cNvPr id="360" name="Google Shape;360;p15"/>
          <p:cNvSpPr/>
          <p:nvPr/>
        </p:nvSpPr>
        <p:spPr>
          <a:xfrm>
            <a:off x="10313957" y="2577870"/>
            <a:ext cx="161400" cy="223200"/>
          </a:xfrm>
          <a:prstGeom prst="downArrow">
            <a:avLst>
              <a:gd name="adj1" fmla="val 50000"/>
              <a:gd name="adj2" fmla="val 50000"/>
            </a:avLst>
          </a:prstGeom>
          <a:solidFill>
            <a:schemeClr val="accent1"/>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61" name="Google Shape;361;p15"/>
          <p:cNvSpPr/>
          <p:nvPr/>
        </p:nvSpPr>
        <p:spPr>
          <a:xfrm rot="3662359">
            <a:off x="2255073" y="3392800"/>
            <a:ext cx="231098" cy="121799"/>
          </a:xfrm>
          <a:prstGeom prst="rightArrow">
            <a:avLst>
              <a:gd name="adj1" fmla="val 50000"/>
              <a:gd name="adj2" fmla="val 50000"/>
            </a:avLst>
          </a:prstGeom>
          <a:solidFill>
            <a:schemeClr val="accent1"/>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62" name="Google Shape;362;p15"/>
          <p:cNvSpPr/>
          <p:nvPr/>
        </p:nvSpPr>
        <p:spPr>
          <a:xfrm rot="3661006">
            <a:off x="3707441" y="5921382"/>
            <a:ext cx="254617" cy="134254"/>
          </a:xfrm>
          <a:prstGeom prst="rightArrow">
            <a:avLst>
              <a:gd name="adj1" fmla="val 50000"/>
              <a:gd name="adj2" fmla="val 50000"/>
            </a:avLst>
          </a:prstGeom>
          <a:solidFill>
            <a:schemeClr val="accent1"/>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63" name="Google Shape;363;p15"/>
          <p:cNvSpPr/>
          <p:nvPr/>
        </p:nvSpPr>
        <p:spPr>
          <a:xfrm rot="3662359">
            <a:off x="6957364" y="3498746"/>
            <a:ext cx="231098" cy="121799"/>
          </a:xfrm>
          <a:prstGeom prst="rightArrow">
            <a:avLst>
              <a:gd name="adj1" fmla="val 50000"/>
              <a:gd name="adj2" fmla="val 50000"/>
            </a:avLst>
          </a:prstGeom>
          <a:solidFill>
            <a:schemeClr val="accent1"/>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64" name="Google Shape;364;p15"/>
          <p:cNvSpPr/>
          <p:nvPr/>
        </p:nvSpPr>
        <p:spPr>
          <a:xfrm rot="3661054">
            <a:off x="10173660" y="5725075"/>
            <a:ext cx="254467" cy="134154"/>
          </a:xfrm>
          <a:prstGeom prst="rightArrow">
            <a:avLst>
              <a:gd name="adj1" fmla="val 50000"/>
              <a:gd name="adj2" fmla="val 50000"/>
            </a:avLst>
          </a:prstGeom>
          <a:solidFill>
            <a:schemeClr val="accent1"/>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65" name="Google Shape;365;p15"/>
          <p:cNvSpPr/>
          <p:nvPr/>
        </p:nvSpPr>
        <p:spPr>
          <a:xfrm>
            <a:off x="0" y="0"/>
            <a:ext cx="613200" cy="4434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366" name="Google Shape;366;p15"/>
          <p:cNvSpPr txBox="1"/>
          <p:nvPr/>
        </p:nvSpPr>
        <p:spPr>
          <a:xfrm>
            <a:off x="613101" y="1512"/>
            <a:ext cx="4299600" cy="4419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000000"/>
              </a:buClr>
              <a:buSzPts val="2200"/>
              <a:buFont typeface="Calibri"/>
              <a:buNone/>
            </a:pPr>
            <a:r>
              <a:rPr lang="en-GB" sz="2100" b="1">
                <a:solidFill>
                  <a:srgbClr val="000000"/>
                </a:solidFill>
                <a:latin typeface="Calibri"/>
                <a:ea typeface="Calibri"/>
                <a:cs typeface="Calibri"/>
                <a:sym typeface="Calibri"/>
              </a:rPr>
              <a:t>Apps pour la nutrition et la santé  </a:t>
            </a:r>
            <a:endParaRPr sz="1300"/>
          </a:p>
        </p:txBody>
      </p:sp>
      <p:sp>
        <p:nvSpPr>
          <p:cNvPr id="367" name="Google Shape;367;p15"/>
          <p:cNvSpPr/>
          <p:nvPr/>
        </p:nvSpPr>
        <p:spPr>
          <a:xfrm>
            <a:off x="50703" y="64721"/>
            <a:ext cx="562500" cy="3102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GB" sz="2000" b="1">
                <a:solidFill>
                  <a:srgbClr val="FFFFFF"/>
                </a:solidFill>
                <a:latin typeface="Gill Sans"/>
                <a:ea typeface="Gill Sans"/>
                <a:cs typeface="Gill Sans"/>
                <a:sym typeface="Gill Sans"/>
              </a:rPr>
              <a:t>6.2 </a:t>
            </a:r>
            <a:endParaRPr sz="2000" b="1">
              <a:solidFill>
                <a:srgbClr val="FFFFFF"/>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71"/>
        <p:cNvGrpSpPr/>
        <p:nvPr/>
      </p:nvGrpSpPr>
      <p:grpSpPr>
        <a:xfrm>
          <a:off x="0" y="0"/>
          <a:ext cx="0" cy="0"/>
          <a:chOff x="0" y="0"/>
          <a:chExt cx="0" cy="0"/>
        </a:xfrm>
      </p:grpSpPr>
      <p:pic>
        <p:nvPicPr>
          <p:cNvPr id="372" name="Google Shape;372;p16"/>
          <p:cNvPicPr preferRelativeResize="0"/>
          <p:nvPr/>
        </p:nvPicPr>
        <p:blipFill rotWithShape="1">
          <a:blip r:embed="rId3">
            <a:alphaModFix/>
          </a:blip>
          <a:srcRect/>
          <a:stretch/>
        </p:blipFill>
        <p:spPr>
          <a:xfrm>
            <a:off x="1020978" y="2199114"/>
            <a:ext cx="2557546" cy="4005251"/>
          </a:xfrm>
          <a:prstGeom prst="rect">
            <a:avLst/>
          </a:prstGeom>
          <a:noFill/>
          <a:ln>
            <a:noFill/>
          </a:ln>
        </p:spPr>
      </p:pic>
      <p:pic>
        <p:nvPicPr>
          <p:cNvPr id="373" name="Google Shape;373;p16"/>
          <p:cNvPicPr preferRelativeResize="0"/>
          <p:nvPr/>
        </p:nvPicPr>
        <p:blipFill rotWithShape="1">
          <a:blip r:embed="rId4">
            <a:alphaModFix/>
          </a:blip>
          <a:srcRect/>
          <a:stretch/>
        </p:blipFill>
        <p:spPr>
          <a:xfrm>
            <a:off x="8107557" y="1191152"/>
            <a:ext cx="2999799" cy="4215721"/>
          </a:xfrm>
          <a:prstGeom prst="rect">
            <a:avLst/>
          </a:prstGeom>
          <a:noFill/>
          <a:ln>
            <a:noFill/>
          </a:ln>
        </p:spPr>
      </p:pic>
      <p:sp>
        <p:nvSpPr>
          <p:cNvPr id="374" name="Google Shape;374;p16"/>
          <p:cNvSpPr/>
          <p:nvPr/>
        </p:nvSpPr>
        <p:spPr>
          <a:xfrm>
            <a:off x="991500" y="630950"/>
            <a:ext cx="2711700" cy="1338300"/>
          </a:xfrm>
          <a:prstGeom prst="rect">
            <a:avLst/>
          </a:prstGeom>
          <a:solidFill>
            <a:schemeClr val="accent1"/>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700">
                <a:solidFill>
                  <a:schemeClr val="lt1"/>
                </a:solidFill>
                <a:latin typeface="Calibri"/>
                <a:ea typeface="Calibri"/>
                <a:cs typeface="Calibri"/>
                <a:sym typeface="Calibri"/>
              </a:rPr>
              <a:t>L'image de l'écran d'accueil s'affiche une fois que vous avez saisi toutes les données nécessaires. </a:t>
            </a:r>
            <a:endParaRPr sz="1700">
              <a:solidFill>
                <a:schemeClr val="lt1"/>
              </a:solidFill>
              <a:latin typeface="Calibri"/>
              <a:ea typeface="Calibri"/>
              <a:cs typeface="Calibri"/>
              <a:sym typeface="Calibri"/>
            </a:endParaRPr>
          </a:p>
        </p:txBody>
      </p:sp>
      <p:sp>
        <p:nvSpPr>
          <p:cNvPr id="375" name="Google Shape;375;p16"/>
          <p:cNvSpPr/>
          <p:nvPr/>
        </p:nvSpPr>
        <p:spPr>
          <a:xfrm>
            <a:off x="2134396" y="1969203"/>
            <a:ext cx="150600" cy="184200"/>
          </a:xfrm>
          <a:prstGeom prst="downArrow">
            <a:avLst>
              <a:gd name="adj1" fmla="val 50000"/>
              <a:gd name="adj2" fmla="val 50000"/>
            </a:avLst>
          </a:prstGeom>
          <a:solidFill>
            <a:schemeClr val="accent1"/>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76" name="Google Shape;376;p16"/>
          <p:cNvSpPr/>
          <p:nvPr/>
        </p:nvSpPr>
        <p:spPr>
          <a:xfrm>
            <a:off x="1929842" y="5841650"/>
            <a:ext cx="710400" cy="491100"/>
          </a:xfrm>
          <a:prstGeom prst="ellipse">
            <a:avLst/>
          </a:prstGeom>
          <a:noFill/>
          <a:ln w="12700"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77" name="Google Shape;377;p16"/>
          <p:cNvSpPr/>
          <p:nvPr/>
        </p:nvSpPr>
        <p:spPr>
          <a:xfrm>
            <a:off x="2891458" y="6093702"/>
            <a:ext cx="5417100" cy="615600"/>
          </a:xfrm>
          <a:prstGeom prst="rect">
            <a:avLst/>
          </a:prstGeom>
          <a:solidFill>
            <a:schemeClr val="accent1"/>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700">
                <a:solidFill>
                  <a:schemeClr val="lt1"/>
                </a:solidFill>
                <a:latin typeface="Calibri"/>
                <a:ea typeface="Calibri"/>
                <a:cs typeface="Calibri"/>
                <a:sym typeface="Calibri"/>
              </a:rPr>
              <a:t>Cliquez sur le signe "horloge" pour accéder à l'historique de votre consommation d'eau.</a:t>
            </a:r>
            <a:endParaRPr sz="1700">
              <a:solidFill>
                <a:schemeClr val="lt1"/>
              </a:solidFill>
              <a:latin typeface="Calibri"/>
              <a:ea typeface="Calibri"/>
              <a:cs typeface="Calibri"/>
              <a:sym typeface="Calibri"/>
            </a:endParaRPr>
          </a:p>
        </p:txBody>
      </p:sp>
      <p:cxnSp>
        <p:nvCxnSpPr>
          <p:cNvPr id="378" name="Google Shape;378;p16"/>
          <p:cNvCxnSpPr/>
          <p:nvPr/>
        </p:nvCxnSpPr>
        <p:spPr>
          <a:xfrm rot="10800000">
            <a:off x="2209568" y="6402240"/>
            <a:ext cx="681900" cy="153300"/>
          </a:xfrm>
          <a:prstGeom prst="bentConnector3">
            <a:avLst>
              <a:gd name="adj1" fmla="val 100160"/>
            </a:avLst>
          </a:prstGeom>
          <a:noFill/>
          <a:ln w="9525" cap="flat" cmpd="sng">
            <a:solidFill>
              <a:schemeClr val="accent1"/>
            </a:solidFill>
            <a:prstDash val="solid"/>
            <a:miter lim="800000"/>
            <a:headEnd type="none" w="sm" len="sm"/>
            <a:tailEnd type="triangle" w="med" len="med"/>
          </a:ln>
        </p:spPr>
      </p:cxnSp>
      <p:cxnSp>
        <p:nvCxnSpPr>
          <p:cNvPr id="379" name="Google Shape;379;p16"/>
          <p:cNvCxnSpPr>
            <a:stCxn id="377" idx="3"/>
            <a:endCxn id="373" idx="2"/>
          </p:cNvCxnSpPr>
          <p:nvPr/>
        </p:nvCxnSpPr>
        <p:spPr>
          <a:xfrm rot="10800000" flipH="1">
            <a:off x="8308558" y="5407002"/>
            <a:ext cx="1299000" cy="994500"/>
          </a:xfrm>
          <a:prstGeom prst="bentConnector2">
            <a:avLst/>
          </a:prstGeom>
          <a:noFill/>
          <a:ln w="9525" cap="flat" cmpd="sng">
            <a:solidFill>
              <a:schemeClr val="accent1"/>
            </a:solidFill>
            <a:prstDash val="solid"/>
            <a:miter lim="800000"/>
            <a:headEnd type="none" w="sm" len="sm"/>
            <a:tailEnd type="triangle" w="med" len="med"/>
          </a:ln>
        </p:spPr>
      </p:cxnSp>
      <p:sp>
        <p:nvSpPr>
          <p:cNvPr id="380" name="Google Shape;380;p16"/>
          <p:cNvSpPr/>
          <p:nvPr/>
        </p:nvSpPr>
        <p:spPr>
          <a:xfrm>
            <a:off x="3983975" y="1946600"/>
            <a:ext cx="3887100" cy="2898000"/>
          </a:xfrm>
          <a:prstGeom prst="rect">
            <a:avLst/>
          </a:prstGeom>
          <a:solidFill>
            <a:schemeClr val="accent1"/>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r>
              <a:rPr lang="en-GB" sz="1700">
                <a:solidFill>
                  <a:schemeClr val="lt1"/>
                </a:solidFill>
                <a:latin typeface="Calibri"/>
                <a:ea typeface="Calibri"/>
                <a:cs typeface="Calibri"/>
                <a:sym typeface="Calibri"/>
              </a:rPr>
              <a:t>Votre page sur l'histoire de l'eau. Cliquez sur chaque option pour consulter les statistiques et les diagrammes :</a:t>
            </a:r>
            <a:endParaRPr sz="1700"/>
          </a:p>
          <a:p>
            <a:pPr marL="342900" marR="0" lvl="0" indent="-323850" algn="l" rtl="0">
              <a:spcBef>
                <a:spcPts val="0"/>
              </a:spcBef>
              <a:spcAft>
                <a:spcPts val="0"/>
              </a:spcAft>
              <a:buClr>
                <a:schemeClr val="lt1"/>
              </a:buClr>
              <a:buSzPts val="1700"/>
              <a:buFont typeface="Arial"/>
              <a:buChar char="•"/>
            </a:pPr>
            <a:r>
              <a:rPr lang="en-GB" sz="1700">
                <a:solidFill>
                  <a:schemeClr val="lt1"/>
                </a:solidFill>
                <a:latin typeface="Calibri"/>
                <a:ea typeface="Calibri"/>
                <a:cs typeface="Calibri"/>
                <a:sym typeface="Calibri"/>
              </a:rPr>
              <a:t>1 pour la consommation moyenne hebdomadaire (ml/jour)</a:t>
            </a:r>
            <a:endParaRPr sz="1700"/>
          </a:p>
          <a:p>
            <a:pPr marL="342900" marR="0" lvl="0" indent="-323850" algn="l" rtl="0">
              <a:spcBef>
                <a:spcPts val="0"/>
              </a:spcBef>
              <a:spcAft>
                <a:spcPts val="0"/>
              </a:spcAft>
              <a:buClr>
                <a:schemeClr val="lt1"/>
              </a:buClr>
              <a:buSzPts val="1700"/>
              <a:buFont typeface="Arial"/>
              <a:buChar char="•"/>
            </a:pPr>
            <a:r>
              <a:rPr lang="en-GB" sz="1700">
                <a:solidFill>
                  <a:schemeClr val="lt1"/>
                </a:solidFill>
                <a:latin typeface="Calibri"/>
                <a:ea typeface="Calibri"/>
                <a:cs typeface="Calibri"/>
                <a:sym typeface="Calibri"/>
              </a:rPr>
              <a:t>2 pour la consommation moyenne mensuelle (ml/jour)</a:t>
            </a:r>
            <a:endParaRPr sz="1700">
              <a:solidFill>
                <a:schemeClr val="lt1"/>
              </a:solidFill>
              <a:latin typeface="Calibri"/>
              <a:ea typeface="Calibri"/>
              <a:cs typeface="Calibri"/>
              <a:sym typeface="Calibri"/>
            </a:endParaRPr>
          </a:p>
          <a:p>
            <a:pPr marL="342900" marR="0" lvl="0" indent="-323850" algn="l" rtl="0">
              <a:spcBef>
                <a:spcPts val="0"/>
              </a:spcBef>
              <a:spcAft>
                <a:spcPts val="0"/>
              </a:spcAft>
              <a:buClr>
                <a:schemeClr val="lt1"/>
              </a:buClr>
              <a:buSzPts val="1700"/>
              <a:buFont typeface="Arial"/>
              <a:buChar char="•"/>
            </a:pPr>
            <a:r>
              <a:rPr lang="en-GB" sz="1700">
                <a:solidFill>
                  <a:schemeClr val="lt1"/>
                </a:solidFill>
                <a:latin typeface="Calibri"/>
                <a:ea typeface="Calibri"/>
                <a:cs typeface="Calibri"/>
                <a:sym typeface="Calibri"/>
              </a:rPr>
              <a:t>3 pour le % moyen d'achèvement</a:t>
            </a:r>
            <a:endParaRPr sz="1700"/>
          </a:p>
          <a:p>
            <a:pPr marL="342900" marR="0" lvl="0" indent="-323850" algn="l" rtl="0">
              <a:spcBef>
                <a:spcPts val="0"/>
              </a:spcBef>
              <a:spcAft>
                <a:spcPts val="0"/>
              </a:spcAft>
              <a:buClr>
                <a:schemeClr val="lt1"/>
              </a:buClr>
              <a:buSzPts val="1700"/>
              <a:buFont typeface="Arial"/>
              <a:buChar char="•"/>
            </a:pPr>
            <a:r>
              <a:rPr lang="en-GB" sz="1700">
                <a:solidFill>
                  <a:schemeClr val="lt1"/>
                </a:solidFill>
                <a:latin typeface="Calibri"/>
                <a:ea typeface="Calibri"/>
                <a:cs typeface="Calibri"/>
                <a:sym typeface="Calibri"/>
              </a:rPr>
              <a:t>4 pour la fréquence des moments de consommation</a:t>
            </a:r>
            <a:endParaRPr sz="1700"/>
          </a:p>
        </p:txBody>
      </p:sp>
      <p:sp>
        <p:nvSpPr>
          <p:cNvPr id="381" name="Google Shape;381;p16"/>
          <p:cNvSpPr/>
          <p:nvPr/>
        </p:nvSpPr>
        <p:spPr>
          <a:xfrm>
            <a:off x="11123092" y="2395553"/>
            <a:ext cx="266100" cy="189300"/>
          </a:xfrm>
          <a:prstGeom prst="ellipse">
            <a:avLst/>
          </a:prstGeom>
          <a:solidFill>
            <a:schemeClr val="accent1"/>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382" name="Google Shape;382;p16"/>
          <p:cNvSpPr/>
          <p:nvPr/>
        </p:nvSpPr>
        <p:spPr>
          <a:xfrm>
            <a:off x="11121280" y="2955891"/>
            <a:ext cx="266100" cy="189300"/>
          </a:xfrm>
          <a:prstGeom prst="ellipse">
            <a:avLst/>
          </a:prstGeom>
          <a:solidFill>
            <a:schemeClr val="accent1"/>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800">
                <a:solidFill>
                  <a:schemeClr val="lt1"/>
                </a:solidFill>
                <a:latin typeface="Calibri"/>
                <a:ea typeface="Calibri"/>
                <a:cs typeface="Calibri"/>
                <a:sym typeface="Calibri"/>
              </a:rPr>
              <a:t>2</a:t>
            </a:r>
            <a:endParaRPr sz="1800">
              <a:solidFill>
                <a:schemeClr val="lt1"/>
              </a:solidFill>
              <a:latin typeface="Calibri"/>
              <a:ea typeface="Calibri"/>
              <a:cs typeface="Calibri"/>
              <a:sym typeface="Calibri"/>
            </a:endParaRPr>
          </a:p>
        </p:txBody>
      </p:sp>
      <p:sp>
        <p:nvSpPr>
          <p:cNvPr id="383" name="Google Shape;383;p16"/>
          <p:cNvSpPr/>
          <p:nvPr/>
        </p:nvSpPr>
        <p:spPr>
          <a:xfrm>
            <a:off x="11142906" y="3516230"/>
            <a:ext cx="266100" cy="189300"/>
          </a:xfrm>
          <a:prstGeom prst="ellipse">
            <a:avLst/>
          </a:prstGeom>
          <a:solidFill>
            <a:schemeClr val="accent1"/>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800">
                <a:solidFill>
                  <a:schemeClr val="lt1"/>
                </a:solidFill>
                <a:latin typeface="Calibri"/>
                <a:ea typeface="Calibri"/>
                <a:cs typeface="Calibri"/>
                <a:sym typeface="Calibri"/>
              </a:rPr>
              <a:t>3</a:t>
            </a:r>
            <a:endParaRPr sz="1800">
              <a:solidFill>
                <a:schemeClr val="lt1"/>
              </a:solidFill>
              <a:latin typeface="Calibri"/>
              <a:ea typeface="Calibri"/>
              <a:cs typeface="Calibri"/>
              <a:sym typeface="Calibri"/>
            </a:endParaRPr>
          </a:p>
        </p:txBody>
      </p:sp>
      <p:sp>
        <p:nvSpPr>
          <p:cNvPr id="384" name="Google Shape;384;p16"/>
          <p:cNvSpPr/>
          <p:nvPr/>
        </p:nvSpPr>
        <p:spPr>
          <a:xfrm>
            <a:off x="11121280" y="4107035"/>
            <a:ext cx="266100" cy="189300"/>
          </a:xfrm>
          <a:prstGeom prst="ellipse">
            <a:avLst/>
          </a:prstGeom>
          <a:solidFill>
            <a:schemeClr val="accent1"/>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800">
                <a:solidFill>
                  <a:schemeClr val="lt1"/>
                </a:solidFill>
                <a:latin typeface="Calibri"/>
                <a:ea typeface="Calibri"/>
                <a:cs typeface="Calibri"/>
                <a:sym typeface="Calibri"/>
              </a:rPr>
              <a:t>4</a:t>
            </a:r>
            <a:endParaRPr sz="1800">
              <a:solidFill>
                <a:schemeClr val="lt1"/>
              </a:solidFill>
              <a:latin typeface="Calibri"/>
              <a:ea typeface="Calibri"/>
              <a:cs typeface="Calibri"/>
              <a:sym typeface="Calibri"/>
            </a:endParaRPr>
          </a:p>
        </p:txBody>
      </p:sp>
      <p:sp>
        <p:nvSpPr>
          <p:cNvPr id="385" name="Google Shape;385;p16"/>
          <p:cNvSpPr/>
          <p:nvPr/>
        </p:nvSpPr>
        <p:spPr>
          <a:xfrm rot="-5400000">
            <a:off x="7915454" y="3111412"/>
            <a:ext cx="201600" cy="263100"/>
          </a:xfrm>
          <a:prstGeom prst="downArrow">
            <a:avLst>
              <a:gd name="adj1" fmla="val 50000"/>
              <a:gd name="adj2" fmla="val 50000"/>
            </a:avLst>
          </a:prstGeom>
          <a:solidFill>
            <a:schemeClr val="accent1"/>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86" name="Google Shape;386;p16"/>
          <p:cNvSpPr/>
          <p:nvPr/>
        </p:nvSpPr>
        <p:spPr>
          <a:xfrm>
            <a:off x="0" y="0"/>
            <a:ext cx="613200" cy="4434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387" name="Google Shape;387;p16"/>
          <p:cNvSpPr txBox="1"/>
          <p:nvPr/>
        </p:nvSpPr>
        <p:spPr>
          <a:xfrm>
            <a:off x="613101" y="1512"/>
            <a:ext cx="4299600" cy="4419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000000"/>
              </a:buClr>
              <a:buSzPts val="2200"/>
              <a:buFont typeface="Calibri"/>
              <a:buNone/>
            </a:pPr>
            <a:r>
              <a:rPr lang="en-GB" sz="2100" b="1">
                <a:solidFill>
                  <a:srgbClr val="000000"/>
                </a:solidFill>
                <a:latin typeface="Calibri"/>
                <a:ea typeface="Calibri"/>
                <a:cs typeface="Calibri"/>
                <a:sym typeface="Calibri"/>
              </a:rPr>
              <a:t>Apps pour la nutrition et la santé  </a:t>
            </a:r>
            <a:endParaRPr sz="1300"/>
          </a:p>
        </p:txBody>
      </p:sp>
      <p:sp>
        <p:nvSpPr>
          <p:cNvPr id="388" name="Google Shape;388;p16"/>
          <p:cNvSpPr/>
          <p:nvPr/>
        </p:nvSpPr>
        <p:spPr>
          <a:xfrm>
            <a:off x="50703" y="64721"/>
            <a:ext cx="562500" cy="3102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GB" sz="2000" b="1">
                <a:solidFill>
                  <a:srgbClr val="FFFFFF"/>
                </a:solidFill>
                <a:latin typeface="Gill Sans"/>
                <a:ea typeface="Gill Sans"/>
                <a:cs typeface="Gill Sans"/>
                <a:sym typeface="Gill Sans"/>
              </a:rPr>
              <a:t>6.2 </a:t>
            </a:r>
            <a:endParaRPr sz="2000" b="1">
              <a:solidFill>
                <a:srgbClr val="FFFFFF"/>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93"/>
        <p:cNvGrpSpPr/>
        <p:nvPr/>
      </p:nvGrpSpPr>
      <p:grpSpPr>
        <a:xfrm>
          <a:off x="0" y="0"/>
          <a:ext cx="0" cy="0"/>
          <a:chOff x="0" y="0"/>
          <a:chExt cx="0" cy="0"/>
        </a:xfrm>
      </p:grpSpPr>
      <p:pic>
        <p:nvPicPr>
          <p:cNvPr id="394" name="Google Shape;394;p17" descr="Ambition abstract concept"/>
          <p:cNvPicPr preferRelativeResize="0"/>
          <p:nvPr/>
        </p:nvPicPr>
        <p:blipFill rotWithShape="1">
          <a:blip r:embed="rId3">
            <a:alphaModFix/>
          </a:blip>
          <a:srcRect/>
          <a:stretch/>
        </p:blipFill>
        <p:spPr>
          <a:xfrm>
            <a:off x="7184996" y="1414454"/>
            <a:ext cx="5517062" cy="5343950"/>
          </a:xfrm>
          <a:prstGeom prst="rect">
            <a:avLst/>
          </a:prstGeom>
          <a:noFill/>
          <a:ln>
            <a:noFill/>
          </a:ln>
        </p:spPr>
      </p:pic>
      <p:sp>
        <p:nvSpPr>
          <p:cNvPr id="395" name="Google Shape;395;p17"/>
          <p:cNvSpPr txBox="1"/>
          <p:nvPr/>
        </p:nvSpPr>
        <p:spPr>
          <a:xfrm>
            <a:off x="6000589" y="6199679"/>
            <a:ext cx="6099586" cy="276999"/>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GB" sz="1200" u="sng">
                <a:solidFill>
                  <a:schemeClr val="dk1"/>
                </a:solidFill>
                <a:latin typeface="Calibri"/>
                <a:ea typeface="Calibri"/>
                <a:cs typeface="Calibri"/>
                <a:sym typeface="Calibri"/>
                <a:hlinkClick r:id="rId4">
                  <a:extLst>
                    <a:ext uri="{A12FA001-AC4F-418D-AE19-62706E023703}">
                      <ahyp:hlinkClr xmlns="" xmlns:ahyp="http://schemas.microsoft.com/office/drawing/2018/hyperlinkcolor" val="tx"/>
                    </a:ext>
                  </a:extLst>
                </a:hlinkClick>
              </a:rPr>
              <a:t>Conçu par Freepik</a:t>
            </a:r>
            <a:endParaRPr sz="1200">
              <a:solidFill>
                <a:schemeClr val="dk1"/>
              </a:solidFill>
              <a:latin typeface="Calibri"/>
              <a:ea typeface="Calibri"/>
              <a:cs typeface="Calibri"/>
              <a:sym typeface="Calibri"/>
            </a:endParaRPr>
          </a:p>
        </p:txBody>
      </p:sp>
      <p:sp>
        <p:nvSpPr>
          <p:cNvPr id="396" name="Google Shape;396;p17"/>
          <p:cNvSpPr txBox="1">
            <a:spLocks noGrp="1"/>
          </p:cNvSpPr>
          <p:nvPr>
            <p:ph type="title"/>
          </p:nvPr>
        </p:nvSpPr>
        <p:spPr>
          <a:xfrm>
            <a:off x="617625" y="521274"/>
            <a:ext cx="10515600" cy="893100"/>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rgbClr val="C01E24"/>
              </a:buClr>
              <a:buSzPct val="100000"/>
              <a:buFont typeface="Calibri"/>
              <a:buNone/>
            </a:pPr>
            <a:r>
              <a:rPr lang="en-GB" sz="2700">
                <a:solidFill>
                  <a:srgbClr val="C01E24"/>
                </a:solidFill>
              </a:rPr>
              <a:t>6.2.2</a:t>
            </a:r>
            <a:r>
              <a:rPr lang="en-GB">
                <a:solidFill>
                  <a:srgbClr val="C01E24"/>
                </a:solidFill>
              </a:rPr>
              <a:t/>
            </a:r>
            <a:br>
              <a:rPr lang="en-GB">
                <a:solidFill>
                  <a:srgbClr val="C01E24"/>
                </a:solidFill>
              </a:rPr>
            </a:br>
            <a:r>
              <a:rPr lang="en-GB">
                <a:solidFill>
                  <a:srgbClr val="C01E24"/>
                </a:solidFill>
              </a:rPr>
              <a:t>Intégrations dans la vie réelle - Mise en œuvre des objectifs SMART</a:t>
            </a:r>
            <a:endParaRPr>
              <a:solidFill>
                <a:srgbClr val="C01E24"/>
              </a:solidFill>
            </a:endParaRPr>
          </a:p>
        </p:txBody>
      </p:sp>
      <p:sp>
        <p:nvSpPr>
          <p:cNvPr id="397" name="Google Shape;397;p17"/>
          <p:cNvSpPr txBox="1">
            <a:spLocks noGrp="1"/>
          </p:cNvSpPr>
          <p:nvPr>
            <p:ph type="body" idx="1"/>
          </p:nvPr>
        </p:nvSpPr>
        <p:spPr>
          <a:xfrm>
            <a:off x="617625" y="1582525"/>
            <a:ext cx="5157900" cy="503100"/>
          </a:xfrm>
          <a:prstGeom prst="rect">
            <a:avLst/>
          </a:prstGeom>
          <a:noFill/>
          <a:ln>
            <a:noFill/>
          </a:ln>
        </p:spPr>
        <p:txBody>
          <a:bodyPr spcFirstLastPara="1" wrap="square" lIns="91425" tIns="45700" rIns="91425" bIns="45700" anchor="b" anchorCtr="0">
            <a:normAutofit/>
          </a:bodyPr>
          <a:lstStyle/>
          <a:p>
            <a:pPr marL="0" lvl="0" indent="0" algn="l" rtl="0">
              <a:lnSpc>
                <a:spcPct val="100000"/>
              </a:lnSpc>
              <a:spcBef>
                <a:spcPts val="0"/>
              </a:spcBef>
              <a:spcAft>
                <a:spcPts val="0"/>
              </a:spcAft>
              <a:buSzPts val="2200"/>
              <a:buNone/>
            </a:pPr>
            <a:r>
              <a:rPr lang="en-GB" sz="2200">
                <a:solidFill>
                  <a:srgbClr val="203864"/>
                </a:solidFill>
              </a:rPr>
              <a:t>Objectifs</a:t>
            </a:r>
            <a:endParaRPr/>
          </a:p>
        </p:txBody>
      </p:sp>
      <p:sp>
        <p:nvSpPr>
          <p:cNvPr id="398" name="Google Shape;398;p17"/>
          <p:cNvSpPr txBox="1">
            <a:spLocks noGrp="1"/>
          </p:cNvSpPr>
          <p:nvPr>
            <p:ph type="body" idx="2"/>
          </p:nvPr>
        </p:nvSpPr>
        <p:spPr>
          <a:xfrm>
            <a:off x="617625" y="2101377"/>
            <a:ext cx="6909600" cy="4098300"/>
          </a:xfrm>
          <a:prstGeom prst="rect">
            <a:avLst/>
          </a:prstGeom>
          <a:noFill/>
          <a:ln>
            <a:noFill/>
          </a:ln>
        </p:spPr>
        <p:txBody>
          <a:bodyPr spcFirstLastPara="1" wrap="square" lIns="91425" tIns="45700" rIns="91425" bIns="45700" anchor="t" anchorCtr="0">
            <a:normAutofit/>
          </a:bodyPr>
          <a:lstStyle/>
          <a:p>
            <a:pPr marL="228600" lvl="0" indent="-228600" algn="l" rtl="0">
              <a:lnSpc>
                <a:spcPct val="100000"/>
              </a:lnSpc>
              <a:spcBef>
                <a:spcPts val="0"/>
              </a:spcBef>
              <a:spcAft>
                <a:spcPts val="0"/>
              </a:spcAft>
              <a:buSzPts val="2200"/>
              <a:buChar char="▪"/>
            </a:pPr>
            <a:r>
              <a:rPr lang="en-GB"/>
              <a:t>Fournir des scénarios concrets sur la façon dont les applications nutritionnelles peuvent permettre de suivre des habitudes alimentaires plus saines et contribuer à la santé des individus en général.</a:t>
            </a:r>
            <a:endParaRPr/>
          </a:p>
          <a:p>
            <a:pPr marL="228600" lvl="0" indent="-228600" algn="l" rtl="0">
              <a:lnSpc>
                <a:spcPct val="100000"/>
              </a:lnSpc>
              <a:spcBef>
                <a:spcPts val="1200"/>
              </a:spcBef>
              <a:spcAft>
                <a:spcPts val="0"/>
              </a:spcAft>
              <a:buSzPts val="2200"/>
              <a:buChar char="▪"/>
            </a:pPr>
            <a:r>
              <a:rPr lang="en-GB"/>
              <a:t>Présenter différents scénarios de la vie réelle dans lesquels les applications nutritionnelles pourraient être bénéfiques.</a:t>
            </a:r>
            <a:endParaRPr/>
          </a:p>
          <a:p>
            <a:pPr marL="228600" lvl="0" indent="-228600" algn="l" rtl="0">
              <a:lnSpc>
                <a:spcPct val="100000"/>
              </a:lnSpc>
              <a:spcBef>
                <a:spcPts val="1200"/>
              </a:spcBef>
              <a:spcAft>
                <a:spcPts val="0"/>
              </a:spcAft>
              <a:buSzPts val="2200"/>
              <a:buChar char="▪"/>
            </a:pPr>
            <a:r>
              <a:rPr lang="en-GB"/>
              <a:t>Les apprenants définissent leurs propres objectifs SMART en matière de nutrition et les intègrent dans des applications de nutrition. </a:t>
            </a:r>
            <a:endParaRPr sz="200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402"/>
        <p:cNvGrpSpPr/>
        <p:nvPr/>
      </p:nvGrpSpPr>
      <p:grpSpPr>
        <a:xfrm>
          <a:off x="0" y="0"/>
          <a:ext cx="0" cy="0"/>
          <a:chOff x="0" y="0"/>
          <a:chExt cx="0" cy="0"/>
        </a:xfrm>
      </p:grpSpPr>
      <p:sp>
        <p:nvSpPr>
          <p:cNvPr id="403" name="Google Shape;403;p18"/>
          <p:cNvSpPr txBox="1">
            <a:spLocks noGrp="1"/>
          </p:cNvSpPr>
          <p:nvPr>
            <p:ph type="title"/>
          </p:nvPr>
        </p:nvSpPr>
        <p:spPr>
          <a:xfrm>
            <a:off x="558000" y="1080000"/>
            <a:ext cx="11059692" cy="728162"/>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03864"/>
              </a:buClr>
              <a:buSzPts val="2400"/>
              <a:buFont typeface="Calibri"/>
              <a:buNone/>
            </a:pPr>
            <a:r>
              <a:rPr lang="en-GB"/>
              <a:t>Scénario 1</a:t>
            </a:r>
            <a:endParaRPr/>
          </a:p>
        </p:txBody>
      </p:sp>
      <p:sp>
        <p:nvSpPr>
          <p:cNvPr id="404" name="Google Shape;404;p18"/>
          <p:cNvSpPr txBox="1">
            <a:spLocks noGrp="1"/>
          </p:cNvSpPr>
          <p:nvPr>
            <p:ph type="body" idx="1"/>
          </p:nvPr>
        </p:nvSpPr>
        <p:spPr>
          <a:xfrm>
            <a:off x="316215" y="3634926"/>
            <a:ext cx="11059693" cy="3941326"/>
          </a:xfrm>
          <a:prstGeom prst="rect">
            <a:avLst/>
          </a:prstGeom>
          <a:noFill/>
          <a:ln>
            <a:noFill/>
          </a:ln>
        </p:spPr>
        <p:txBody>
          <a:bodyPr spcFirstLastPara="1" wrap="square" lIns="91425" tIns="45700" rIns="91425" bIns="45700" anchor="t" anchorCtr="0">
            <a:normAutofit/>
          </a:bodyPr>
          <a:lstStyle/>
          <a:p>
            <a:pPr marL="228600" lvl="0" indent="-228600" algn="l" rtl="0">
              <a:lnSpc>
                <a:spcPct val="100000"/>
              </a:lnSpc>
              <a:spcBef>
                <a:spcPts val="0"/>
              </a:spcBef>
              <a:spcAft>
                <a:spcPts val="0"/>
              </a:spcAft>
              <a:buSzPts val="2200"/>
              <a:buChar char="▪"/>
            </a:pPr>
            <a:r>
              <a:rPr lang="en-GB"/>
              <a:t>M. : 40 ans, travaille à temps plein, mère de deux enfants.</a:t>
            </a:r>
            <a:endParaRPr/>
          </a:p>
          <a:p>
            <a:pPr marL="228600" lvl="0" indent="-228600" algn="l" rtl="0">
              <a:lnSpc>
                <a:spcPct val="100000"/>
              </a:lnSpc>
              <a:spcBef>
                <a:spcPts val="1200"/>
              </a:spcBef>
              <a:spcAft>
                <a:spcPts val="0"/>
              </a:spcAft>
              <a:buSzPts val="2200"/>
              <a:buChar char="▪"/>
            </a:pPr>
            <a:r>
              <a:rPr lang="en-GB"/>
              <a:t> M. est en panne d'inspiration pour préparer un repas agréable et sain pour elle et ses enfants. Elle en a assez de cuisiner les mêmes plats chaque semaine et souhaite trouver de nouvelles recettes faciles à réaliser et attrayantes pour ses enfants. </a:t>
            </a:r>
            <a:endParaRPr/>
          </a:p>
          <a:p>
            <a:pPr marL="228600" lvl="0" indent="-228600" algn="l" rtl="0">
              <a:lnSpc>
                <a:spcPct val="100000"/>
              </a:lnSpc>
              <a:spcBef>
                <a:spcPts val="1200"/>
              </a:spcBef>
              <a:spcAft>
                <a:spcPts val="0"/>
              </a:spcAft>
              <a:buSzPts val="2200"/>
              <a:buChar char="▪"/>
            </a:pPr>
            <a:r>
              <a:rPr lang="en-GB"/>
              <a:t>M. décide de télécharger une application de nutrition contenant des recettes saines et délicieuses qui lui donnent des idées. </a:t>
            </a:r>
            <a:endParaRPr/>
          </a:p>
        </p:txBody>
      </p:sp>
      <p:sp>
        <p:nvSpPr>
          <p:cNvPr id="405" name="Google Shape;405;p18"/>
          <p:cNvSpPr txBox="1">
            <a:spLocks noGrp="1"/>
          </p:cNvSpPr>
          <p:nvPr>
            <p:ph type="body" idx="4294967295"/>
          </p:nvPr>
        </p:nvSpPr>
        <p:spPr>
          <a:xfrm>
            <a:off x="424696" y="3036124"/>
            <a:ext cx="5663150" cy="503238"/>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SzPts val="2400"/>
              <a:buNone/>
            </a:pPr>
            <a:r>
              <a:rPr lang="en-GB" sz="2400" b="1"/>
              <a:t>En quête d'inspiration</a:t>
            </a:r>
            <a:endParaRPr sz="2400" b="1"/>
          </a:p>
        </p:txBody>
      </p:sp>
      <p:pic>
        <p:nvPicPr>
          <p:cNvPr id="406" name="Google Shape;406;p18"/>
          <p:cNvPicPr preferRelativeResize="0"/>
          <p:nvPr/>
        </p:nvPicPr>
        <p:blipFill rotWithShape="1">
          <a:blip r:embed="rId3">
            <a:alphaModFix/>
          </a:blip>
          <a:srcRect/>
          <a:stretch/>
        </p:blipFill>
        <p:spPr>
          <a:xfrm>
            <a:off x="6087846" y="844405"/>
            <a:ext cx="3492989" cy="2128758"/>
          </a:xfrm>
          <a:prstGeom prst="rect">
            <a:avLst/>
          </a:prstGeom>
          <a:noFill/>
          <a:ln>
            <a:noFill/>
          </a:ln>
        </p:spPr>
      </p:pic>
      <p:pic>
        <p:nvPicPr>
          <p:cNvPr id="407" name="Google Shape;407;p18"/>
          <p:cNvPicPr preferRelativeResize="0"/>
          <p:nvPr/>
        </p:nvPicPr>
        <p:blipFill rotWithShape="1">
          <a:blip r:embed="rId4">
            <a:alphaModFix/>
          </a:blip>
          <a:srcRect/>
          <a:stretch/>
        </p:blipFill>
        <p:spPr>
          <a:xfrm rot="290888">
            <a:off x="8537403" y="1799127"/>
            <a:ext cx="3362420" cy="2024040"/>
          </a:xfrm>
          <a:prstGeom prst="rect">
            <a:avLst/>
          </a:prstGeom>
          <a:noFill/>
          <a:ln>
            <a:noFill/>
          </a:ln>
        </p:spPr>
      </p:pic>
      <p:pic>
        <p:nvPicPr>
          <p:cNvPr id="408" name="Google Shape;408;p18"/>
          <p:cNvPicPr preferRelativeResize="0"/>
          <p:nvPr/>
        </p:nvPicPr>
        <p:blipFill rotWithShape="1">
          <a:blip r:embed="rId5">
            <a:alphaModFix/>
          </a:blip>
          <a:srcRect/>
          <a:stretch/>
        </p:blipFill>
        <p:spPr>
          <a:xfrm>
            <a:off x="2794874" y="843932"/>
            <a:ext cx="3054507" cy="1530429"/>
          </a:xfrm>
          <a:prstGeom prst="rect">
            <a:avLst/>
          </a:prstGeom>
          <a:noFill/>
          <a:ln>
            <a:noFill/>
          </a:ln>
        </p:spPr>
      </p:pic>
      <p:sp>
        <p:nvSpPr>
          <p:cNvPr id="409" name="Google Shape;409;p18"/>
          <p:cNvSpPr/>
          <p:nvPr/>
        </p:nvSpPr>
        <p:spPr>
          <a:xfrm>
            <a:off x="0" y="0"/>
            <a:ext cx="613200" cy="4434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410" name="Google Shape;410;p18"/>
          <p:cNvSpPr txBox="1"/>
          <p:nvPr/>
        </p:nvSpPr>
        <p:spPr>
          <a:xfrm>
            <a:off x="613101" y="1512"/>
            <a:ext cx="4299600" cy="4419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000000"/>
              </a:buClr>
              <a:buSzPts val="2200"/>
              <a:buFont typeface="Calibri"/>
              <a:buNone/>
            </a:pPr>
            <a:r>
              <a:rPr lang="en-GB" sz="2100" b="1">
                <a:solidFill>
                  <a:srgbClr val="000000"/>
                </a:solidFill>
                <a:latin typeface="Calibri"/>
                <a:ea typeface="Calibri"/>
                <a:cs typeface="Calibri"/>
                <a:sym typeface="Calibri"/>
              </a:rPr>
              <a:t>Apps pour la nutrition et la santé  </a:t>
            </a:r>
            <a:endParaRPr sz="1300"/>
          </a:p>
        </p:txBody>
      </p:sp>
      <p:sp>
        <p:nvSpPr>
          <p:cNvPr id="411" name="Google Shape;411;p18"/>
          <p:cNvSpPr/>
          <p:nvPr/>
        </p:nvSpPr>
        <p:spPr>
          <a:xfrm>
            <a:off x="50703" y="64721"/>
            <a:ext cx="562500" cy="3102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GB" sz="2000" b="1">
                <a:solidFill>
                  <a:srgbClr val="FFFFFF"/>
                </a:solidFill>
                <a:latin typeface="Gill Sans"/>
                <a:ea typeface="Gill Sans"/>
                <a:cs typeface="Gill Sans"/>
                <a:sym typeface="Gill Sans"/>
              </a:rPr>
              <a:t>6.2 </a:t>
            </a:r>
            <a:endParaRPr sz="2000" b="1">
              <a:solidFill>
                <a:srgbClr val="FFFFFF"/>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415"/>
        <p:cNvGrpSpPr/>
        <p:nvPr/>
      </p:nvGrpSpPr>
      <p:grpSpPr>
        <a:xfrm>
          <a:off x="0" y="0"/>
          <a:ext cx="0" cy="0"/>
          <a:chOff x="0" y="0"/>
          <a:chExt cx="0" cy="0"/>
        </a:xfrm>
      </p:grpSpPr>
      <p:pic>
        <p:nvPicPr>
          <p:cNvPr id="416" name="Google Shape;416;p19"/>
          <p:cNvPicPr preferRelativeResize="0"/>
          <p:nvPr/>
        </p:nvPicPr>
        <p:blipFill rotWithShape="1">
          <a:blip r:embed="rId3">
            <a:alphaModFix/>
          </a:blip>
          <a:srcRect/>
          <a:stretch/>
        </p:blipFill>
        <p:spPr>
          <a:xfrm>
            <a:off x="7564727" y="1444081"/>
            <a:ext cx="4492580" cy="2755030"/>
          </a:xfrm>
          <a:prstGeom prst="rect">
            <a:avLst/>
          </a:prstGeom>
          <a:noFill/>
          <a:ln>
            <a:noFill/>
          </a:ln>
          <a:effectLst>
            <a:outerShdw blurRad="190500" algn="tl" rotWithShape="0">
              <a:srgbClr val="000000">
                <a:alpha val="69803"/>
              </a:srgbClr>
            </a:outerShdw>
          </a:effectLst>
        </p:spPr>
      </p:pic>
      <p:sp>
        <p:nvSpPr>
          <p:cNvPr id="417" name="Google Shape;417;p19"/>
          <p:cNvSpPr txBox="1">
            <a:spLocks noGrp="1"/>
          </p:cNvSpPr>
          <p:nvPr>
            <p:ph type="title"/>
          </p:nvPr>
        </p:nvSpPr>
        <p:spPr>
          <a:xfrm>
            <a:off x="558000" y="1080000"/>
            <a:ext cx="11059692" cy="728162"/>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03864"/>
              </a:buClr>
              <a:buSzPts val="2400"/>
              <a:buFont typeface="Calibri"/>
              <a:buNone/>
            </a:pPr>
            <a:r>
              <a:rPr lang="en-GB"/>
              <a:t>Scénario 2</a:t>
            </a:r>
            <a:endParaRPr/>
          </a:p>
        </p:txBody>
      </p:sp>
      <p:sp>
        <p:nvSpPr>
          <p:cNvPr id="418" name="Google Shape;418;p19"/>
          <p:cNvSpPr txBox="1">
            <a:spLocks noGrp="1"/>
          </p:cNvSpPr>
          <p:nvPr>
            <p:ph type="body" idx="1"/>
          </p:nvPr>
        </p:nvSpPr>
        <p:spPr>
          <a:xfrm>
            <a:off x="557999" y="2459736"/>
            <a:ext cx="7006728" cy="3941326"/>
          </a:xfrm>
          <a:prstGeom prst="rect">
            <a:avLst/>
          </a:prstGeom>
          <a:noFill/>
          <a:ln>
            <a:noFill/>
          </a:ln>
        </p:spPr>
        <p:txBody>
          <a:bodyPr spcFirstLastPara="1" wrap="square" lIns="91425" tIns="45700" rIns="91425" bIns="45700" anchor="t" anchorCtr="0">
            <a:normAutofit/>
          </a:bodyPr>
          <a:lstStyle/>
          <a:p>
            <a:pPr marL="228600" lvl="0" indent="-228600" algn="l" rtl="0">
              <a:lnSpc>
                <a:spcPct val="100000"/>
              </a:lnSpc>
              <a:spcBef>
                <a:spcPts val="0"/>
              </a:spcBef>
              <a:spcAft>
                <a:spcPts val="0"/>
              </a:spcAft>
              <a:buSzPts val="2200"/>
              <a:buChar char="▪"/>
            </a:pPr>
            <a:r>
              <a:rPr lang="en-GB"/>
              <a:t>N. : 22 ans, étudiante, anémie ferriprive diagnostiquée par son médecin. </a:t>
            </a:r>
            <a:endParaRPr/>
          </a:p>
          <a:p>
            <a:pPr marL="228600" lvl="0" indent="-228600" algn="l" rtl="0">
              <a:lnSpc>
                <a:spcPct val="100000"/>
              </a:lnSpc>
              <a:spcBef>
                <a:spcPts val="1200"/>
              </a:spcBef>
              <a:spcAft>
                <a:spcPts val="0"/>
              </a:spcAft>
              <a:buSzPts val="2200"/>
              <a:buChar char="▪"/>
            </a:pPr>
            <a:r>
              <a:rPr lang="en-GB"/>
              <a:t>Le médecin lui a recommandé de commencer à prendre un supplément quotidien de fer et de recevoir une quantité adéquate de fer par le biais de son alimentation. </a:t>
            </a:r>
            <a:endParaRPr/>
          </a:p>
          <a:p>
            <a:pPr marL="228600" lvl="0" indent="-228600" algn="l" rtl="0">
              <a:lnSpc>
                <a:spcPct val="100000"/>
              </a:lnSpc>
              <a:spcBef>
                <a:spcPts val="1200"/>
              </a:spcBef>
              <a:spcAft>
                <a:spcPts val="0"/>
              </a:spcAft>
              <a:buSzPts val="2200"/>
              <a:buChar char="▪"/>
            </a:pPr>
            <a:r>
              <a:rPr lang="en-GB"/>
              <a:t>N. décide de télécharger une application qui lui rappellera de prendre son supplément de fer quotidien et qui lui permettra de suivre sa consommation de fer (en mg) en insérant les aliments et les boissons qu'elle consomme.</a:t>
            </a:r>
            <a:endParaRPr/>
          </a:p>
          <a:p>
            <a:pPr marL="228600" lvl="0" indent="-88900" algn="l" rtl="0">
              <a:lnSpc>
                <a:spcPct val="100000"/>
              </a:lnSpc>
              <a:spcBef>
                <a:spcPts val="1200"/>
              </a:spcBef>
              <a:spcAft>
                <a:spcPts val="0"/>
              </a:spcAft>
              <a:buSzPts val="2200"/>
              <a:buNone/>
            </a:pPr>
            <a:endParaRPr/>
          </a:p>
        </p:txBody>
      </p:sp>
      <p:sp>
        <p:nvSpPr>
          <p:cNvPr id="419" name="Google Shape;419;p19"/>
          <p:cNvSpPr txBox="1">
            <a:spLocks noGrp="1"/>
          </p:cNvSpPr>
          <p:nvPr>
            <p:ph type="body" idx="4294967295"/>
          </p:nvPr>
        </p:nvSpPr>
        <p:spPr>
          <a:xfrm>
            <a:off x="557999" y="1973263"/>
            <a:ext cx="6690940" cy="503237"/>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SzPts val="2400"/>
              <a:buNone/>
            </a:pPr>
            <a:r>
              <a:rPr lang="en-GB" sz="2400" b="1"/>
              <a:t>Gestion et suivi d'une carence en micronutriments </a:t>
            </a:r>
            <a:endParaRPr sz="2400" b="1"/>
          </a:p>
        </p:txBody>
      </p:sp>
      <p:pic>
        <p:nvPicPr>
          <p:cNvPr id="420" name="Google Shape;420;p19"/>
          <p:cNvPicPr preferRelativeResize="0"/>
          <p:nvPr/>
        </p:nvPicPr>
        <p:blipFill rotWithShape="1">
          <a:blip r:embed="rId4">
            <a:alphaModFix/>
          </a:blip>
          <a:srcRect/>
          <a:stretch/>
        </p:blipFill>
        <p:spPr>
          <a:xfrm>
            <a:off x="8794723" y="4430399"/>
            <a:ext cx="3111660" cy="1933626"/>
          </a:xfrm>
          <a:prstGeom prst="rect">
            <a:avLst/>
          </a:prstGeom>
          <a:noFill/>
          <a:ln>
            <a:noFill/>
          </a:ln>
          <a:effectLst>
            <a:outerShdw blurRad="190500" algn="tl" rotWithShape="0">
              <a:srgbClr val="000000">
                <a:alpha val="69803"/>
              </a:srgbClr>
            </a:outerShdw>
          </a:effectLst>
        </p:spPr>
      </p:pic>
      <p:sp>
        <p:nvSpPr>
          <p:cNvPr id="421" name="Google Shape;421;p19"/>
          <p:cNvSpPr/>
          <p:nvPr/>
        </p:nvSpPr>
        <p:spPr>
          <a:xfrm>
            <a:off x="0" y="0"/>
            <a:ext cx="613200" cy="4434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422" name="Google Shape;422;p19"/>
          <p:cNvSpPr txBox="1"/>
          <p:nvPr/>
        </p:nvSpPr>
        <p:spPr>
          <a:xfrm>
            <a:off x="613101" y="1512"/>
            <a:ext cx="4299600" cy="4419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000000"/>
              </a:buClr>
              <a:buSzPts val="2200"/>
              <a:buFont typeface="Calibri"/>
              <a:buNone/>
            </a:pPr>
            <a:r>
              <a:rPr lang="en-GB" sz="2100" b="1">
                <a:solidFill>
                  <a:srgbClr val="000000"/>
                </a:solidFill>
                <a:latin typeface="Calibri"/>
                <a:ea typeface="Calibri"/>
                <a:cs typeface="Calibri"/>
                <a:sym typeface="Calibri"/>
              </a:rPr>
              <a:t>Apps pour la nutrition et la santé  </a:t>
            </a:r>
            <a:endParaRPr sz="1300"/>
          </a:p>
        </p:txBody>
      </p:sp>
      <p:sp>
        <p:nvSpPr>
          <p:cNvPr id="423" name="Google Shape;423;p19"/>
          <p:cNvSpPr/>
          <p:nvPr/>
        </p:nvSpPr>
        <p:spPr>
          <a:xfrm>
            <a:off x="50703" y="64721"/>
            <a:ext cx="562500" cy="3102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GB" sz="2000" b="1">
                <a:solidFill>
                  <a:srgbClr val="FFFFFF"/>
                </a:solidFill>
                <a:latin typeface="Gill Sans"/>
                <a:ea typeface="Gill Sans"/>
                <a:cs typeface="Gill Sans"/>
                <a:sym typeface="Gill Sans"/>
              </a:rPr>
              <a:t>6.2 </a:t>
            </a:r>
            <a:endParaRPr sz="2000" b="1">
              <a:solidFill>
                <a:srgbClr val="FFFFFF"/>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3"/>
        <p:cNvGrpSpPr/>
        <p:nvPr/>
      </p:nvGrpSpPr>
      <p:grpSpPr>
        <a:xfrm>
          <a:off x="0" y="0"/>
          <a:ext cx="0" cy="0"/>
          <a:chOff x="0" y="0"/>
          <a:chExt cx="0" cy="0"/>
        </a:xfrm>
      </p:grpSpPr>
      <p:sp>
        <p:nvSpPr>
          <p:cNvPr id="94" name="Google Shape;94;p2"/>
          <p:cNvSpPr txBox="1">
            <a:spLocks noGrp="1"/>
          </p:cNvSpPr>
          <p:nvPr>
            <p:ph type="title"/>
          </p:nvPr>
        </p:nvSpPr>
        <p:spPr>
          <a:xfrm>
            <a:off x="1079700" y="275175"/>
            <a:ext cx="10515600" cy="13257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203864"/>
              </a:buClr>
              <a:buSzPts val="4800"/>
              <a:buFont typeface="Calibri"/>
              <a:buNone/>
            </a:pPr>
            <a:r>
              <a:rPr lang="en-GB" sz="4800" b="1">
                <a:solidFill>
                  <a:srgbClr val="203864"/>
                </a:solidFill>
                <a:latin typeface="Calibri"/>
                <a:ea typeface="Calibri"/>
                <a:cs typeface="Calibri"/>
                <a:sym typeface="Calibri"/>
              </a:rPr>
              <a:t>Partenaires</a:t>
            </a:r>
            <a:endParaRPr sz="4800" b="1">
              <a:solidFill>
                <a:srgbClr val="203864"/>
              </a:solidFill>
              <a:latin typeface="Calibri"/>
              <a:ea typeface="Calibri"/>
              <a:cs typeface="Calibri"/>
              <a:sym typeface="Calibri"/>
            </a:endParaRPr>
          </a:p>
        </p:txBody>
      </p:sp>
      <p:grpSp>
        <p:nvGrpSpPr>
          <p:cNvPr id="95" name="Google Shape;95;p2"/>
          <p:cNvGrpSpPr/>
          <p:nvPr/>
        </p:nvGrpSpPr>
        <p:grpSpPr>
          <a:xfrm>
            <a:off x="6606686" y="1812884"/>
            <a:ext cx="6096000" cy="1677637"/>
            <a:chOff x="-1066801" y="1523553"/>
            <a:chExt cx="6096000" cy="1677637"/>
          </a:xfrm>
        </p:grpSpPr>
        <p:pic>
          <p:nvPicPr>
            <p:cNvPr id="96" name="Google Shape;96;p2"/>
            <p:cNvPicPr preferRelativeResize="0"/>
            <p:nvPr/>
          </p:nvPicPr>
          <p:blipFill rotWithShape="1">
            <a:blip r:embed="rId3">
              <a:alphaModFix/>
            </a:blip>
            <a:srcRect/>
            <a:stretch/>
          </p:blipFill>
          <p:spPr>
            <a:xfrm>
              <a:off x="1256678" y="1523553"/>
              <a:ext cx="1449043" cy="997191"/>
            </a:xfrm>
            <a:prstGeom prst="rect">
              <a:avLst/>
            </a:prstGeom>
            <a:noFill/>
            <a:ln>
              <a:noFill/>
            </a:ln>
          </p:spPr>
        </p:pic>
        <p:sp>
          <p:nvSpPr>
            <p:cNvPr id="97" name="Google Shape;97;p2"/>
            <p:cNvSpPr txBox="1"/>
            <p:nvPr/>
          </p:nvSpPr>
          <p:spPr>
            <a:xfrm>
              <a:off x="-1066801" y="2462526"/>
              <a:ext cx="6096000" cy="73866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1050" b="0" i="0">
                  <a:solidFill>
                    <a:srgbClr val="203864"/>
                  </a:solidFill>
                  <a:latin typeface="Roboto"/>
                  <a:ea typeface="Roboto"/>
                  <a:cs typeface="Roboto"/>
                  <a:sym typeface="Roboto"/>
                </a:rPr>
                <a:t>WESTFALISCHE </a:t>
              </a:r>
              <a:r>
                <a:rPr lang="en-GB" sz="1000" b="0" i="0">
                  <a:solidFill>
                    <a:srgbClr val="203864"/>
                  </a:solidFill>
                  <a:latin typeface="Roboto"/>
                  <a:ea typeface="Roboto"/>
                  <a:cs typeface="Roboto"/>
                  <a:sym typeface="Roboto"/>
                </a:rPr>
                <a:t>HOCHSCHULE </a:t>
              </a:r>
              <a:r>
                <a:rPr lang="en-GB" sz="1050" b="0" i="0">
                  <a:solidFill>
                    <a:srgbClr val="203864"/>
                  </a:solidFill>
                  <a:latin typeface="Roboto"/>
                  <a:ea typeface="Roboto"/>
                  <a:cs typeface="Roboto"/>
                  <a:sym typeface="Roboto"/>
                </a:rPr>
                <a:t>GELSENKIRCHEN,</a:t>
              </a:r>
              <a:br>
                <a:rPr lang="en-GB" sz="1050" b="0" i="0">
                  <a:solidFill>
                    <a:srgbClr val="203864"/>
                  </a:solidFill>
                  <a:latin typeface="Roboto"/>
                  <a:ea typeface="Roboto"/>
                  <a:cs typeface="Roboto"/>
                  <a:sym typeface="Roboto"/>
                </a:rPr>
              </a:br>
              <a:r>
                <a:rPr lang="en-GB" sz="1050" b="0" i="0">
                  <a:solidFill>
                    <a:srgbClr val="203864"/>
                  </a:solidFill>
                  <a:latin typeface="Roboto"/>
                  <a:ea typeface="Roboto"/>
                  <a:cs typeface="Roboto"/>
                  <a:sym typeface="Roboto"/>
                </a:rPr>
                <a:t>BOCHOLT, RECKLINGHAUSEN</a:t>
              </a:r>
              <a:endParaRPr/>
            </a:p>
            <a:p>
              <a:pPr marL="0" marR="0" lvl="0" indent="0" algn="ctr" rtl="0">
                <a:spcBef>
                  <a:spcPts val="0"/>
                </a:spcBef>
                <a:spcAft>
                  <a:spcPts val="0"/>
                </a:spcAft>
                <a:buNone/>
              </a:pPr>
              <a:r>
                <a:rPr lang="en-GB" sz="1050" b="0" i="0">
                  <a:solidFill>
                    <a:srgbClr val="414042"/>
                  </a:solidFill>
                  <a:latin typeface="Roboto"/>
                  <a:ea typeface="Roboto"/>
                  <a:cs typeface="Roboto"/>
                  <a:sym typeface="Roboto"/>
                </a:rPr>
                <a:t>GELSENKIRCHEN, ALLEMAGNE</a:t>
              </a:r>
              <a:endParaRPr/>
            </a:p>
            <a:p>
              <a:pPr marL="0" marR="0" lvl="0" indent="0" algn="ctr" rtl="0">
                <a:spcBef>
                  <a:spcPts val="0"/>
                </a:spcBef>
                <a:spcAft>
                  <a:spcPts val="0"/>
                </a:spcAft>
                <a:buNone/>
              </a:pPr>
              <a:r>
                <a:rPr lang="en-GB" sz="1050" b="0" i="0" u="sng" strike="noStrike">
                  <a:solidFill>
                    <a:srgbClr val="D71920"/>
                  </a:solidFill>
                  <a:latin typeface="Roboto"/>
                  <a:ea typeface="Roboto"/>
                  <a:cs typeface="Roboto"/>
                  <a:sym typeface="Roboto"/>
                  <a:hlinkClick r:id="rId4">
                    <a:extLst>
                      <a:ext uri="{A12FA001-AC4F-418D-AE19-62706E023703}">
                        <ahyp:hlinkClr xmlns="" xmlns:ahyp="http://schemas.microsoft.com/office/drawing/2018/hyperlinkcolor" val="tx"/>
                      </a:ext>
                    </a:extLst>
                  </a:hlinkClick>
                </a:rPr>
                <a:t>www.w-hs.de</a:t>
              </a:r>
              <a:endParaRPr sz="1050" b="0" i="0">
                <a:solidFill>
                  <a:srgbClr val="414042"/>
                </a:solidFill>
                <a:latin typeface="Roboto"/>
                <a:ea typeface="Roboto"/>
                <a:cs typeface="Roboto"/>
                <a:sym typeface="Roboto"/>
              </a:endParaRPr>
            </a:p>
          </p:txBody>
        </p:sp>
      </p:grpSp>
      <p:grpSp>
        <p:nvGrpSpPr>
          <p:cNvPr id="98" name="Google Shape;98;p2"/>
          <p:cNvGrpSpPr/>
          <p:nvPr/>
        </p:nvGrpSpPr>
        <p:grpSpPr>
          <a:xfrm>
            <a:off x="3483817" y="4504058"/>
            <a:ext cx="6629400" cy="1738414"/>
            <a:chOff x="2579204" y="1882706"/>
            <a:chExt cx="6629400" cy="1738414"/>
          </a:xfrm>
        </p:grpSpPr>
        <p:pic>
          <p:nvPicPr>
            <p:cNvPr id="99" name="Google Shape;99;p2"/>
            <p:cNvPicPr preferRelativeResize="0"/>
            <p:nvPr/>
          </p:nvPicPr>
          <p:blipFill rotWithShape="1">
            <a:blip r:embed="rId5">
              <a:alphaModFix/>
            </a:blip>
            <a:srcRect/>
            <a:stretch/>
          </p:blipFill>
          <p:spPr>
            <a:xfrm>
              <a:off x="4627079" y="1882706"/>
              <a:ext cx="2533650" cy="1047750"/>
            </a:xfrm>
            <a:prstGeom prst="rect">
              <a:avLst/>
            </a:prstGeom>
            <a:noFill/>
            <a:ln>
              <a:noFill/>
            </a:ln>
          </p:spPr>
        </p:pic>
        <p:sp>
          <p:nvSpPr>
            <p:cNvPr id="100" name="Google Shape;100;p2"/>
            <p:cNvSpPr txBox="1"/>
            <p:nvPr/>
          </p:nvSpPr>
          <p:spPr>
            <a:xfrm>
              <a:off x="2579204" y="2913234"/>
              <a:ext cx="6629400" cy="707886"/>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1000" b="0" i="0">
                  <a:solidFill>
                    <a:srgbClr val="203864"/>
                  </a:solidFill>
                  <a:latin typeface="Roboto"/>
                  <a:ea typeface="Roboto"/>
                  <a:cs typeface="Roboto"/>
                  <a:sym typeface="Roboto"/>
                </a:rPr>
                <a:t>COORDINA ORGANIZACIÓN DE EMPRESAS Y</a:t>
              </a:r>
              <a:br>
                <a:rPr lang="en-GB" sz="1000" b="0" i="0">
                  <a:solidFill>
                    <a:srgbClr val="203864"/>
                  </a:solidFill>
                  <a:latin typeface="Roboto"/>
                  <a:ea typeface="Roboto"/>
                  <a:cs typeface="Roboto"/>
                  <a:sym typeface="Roboto"/>
                </a:rPr>
              </a:br>
              <a:r>
                <a:rPr lang="en-GB" sz="1000" b="0" i="0">
                  <a:solidFill>
                    <a:srgbClr val="203864"/>
                  </a:solidFill>
                  <a:latin typeface="Roboto"/>
                  <a:ea typeface="Roboto"/>
                  <a:cs typeface="Roboto"/>
                  <a:sym typeface="Roboto"/>
                </a:rPr>
                <a:t>RECURSOS HUMANOS, S.L.</a:t>
              </a:r>
              <a:endParaRPr/>
            </a:p>
            <a:p>
              <a:pPr marL="0" marR="0" lvl="0" indent="0" algn="ctr" rtl="0">
                <a:spcBef>
                  <a:spcPts val="0"/>
                </a:spcBef>
                <a:spcAft>
                  <a:spcPts val="0"/>
                </a:spcAft>
                <a:buNone/>
              </a:pPr>
              <a:r>
                <a:rPr lang="en-GB" sz="1000" b="0" i="0">
                  <a:solidFill>
                    <a:srgbClr val="414042"/>
                  </a:solidFill>
                  <a:latin typeface="Roboto"/>
                  <a:ea typeface="Roboto"/>
                  <a:cs typeface="Roboto"/>
                  <a:sym typeface="Roboto"/>
                </a:rPr>
                <a:t>VALENCIA, ESPAGNE</a:t>
              </a:r>
              <a:endParaRPr/>
            </a:p>
            <a:p>
              <a:pPr marL="0" marR="0" lvl="0" indent="0" algn="ctr" rtl="0">
                <a:spcBef>
                  <a:spcPts val="0"/>
                </a:spcBef>
                <a:spcAft>
                  <a:spcPts val="0"/>
                </a:spcAft>
                <a:buNone/>
              </a:pPr>
              <a:r>
                <a:rPr lang="en-GB" sz="1000" b="0" i="0" u="sng" strike="noStrike">
                  <a:solidFill>
                    <a:srgbClr val="D71920"/>
                  </a:solidFill>
                  <a:latin typeface="Roboto"/>
                  <a:ea typeface="Roboto"/>
                  <a:cs typeface="Roboto"/>
                  <a:sym typeface="Roboto"/>
                  <a:hlinkClick r:id="rId6">
                    <a:extLst>
                      <a:ext uri="{A12FA001-AC4F-418D-AE19-62706E023703}">
                        <ahyp:hlinkClr xmlns="" xmlns:ahyp="http://schemas.microsoft.com/office/drawing/2018/hyperlinkcolor" val="tx"/>
                      </a:ext>
                    </a:extLst>
                  </a:hlinkClick>
                </a:rPr>
                <a:t>coordina-oerh.com</a:t>
              </a:r>
              <a:endParaRPr sz="1000" b="0" i="0">
                <a:solidFill>
                  <a:srgbClr val="414042"/>
                </a:solidFill>
                <a:latin typeface="Roboto"/>
                <a:ea typeface="Roboto"/>
                <a:cs typeface="Roboto"/>
                <a:sym typeface="Roboto"/>
              </a:endParaRPr>
            </a:p>
          </p:txBody>
        </p:sp>
      </p:grpSp>
      <p:grpSp>
        <p:nvGrpSpPr>
          <p:cNvPr id="101" name="Google Shape;101;p2"/>
          <p:cNvGrpSpPr/>
          <p:nvPr/>
        </p:nvGrpSpPr>
        <p:grpSpPr>
          <a:xfrm>
            <a:off x="3020318" y="1776505"/>
            <a:ext cx="6634368" cy="1584248"/>
            <a:chOff x="6639106" y="2919412"/>
            <a:chExt cx="6634368" cy="1584248"/>
          </a:xfrm>
        </p:grpSpPr>
        <p:pic>
          <p:nvPicPr>
            <p:cNvPr id="102" name="Google Shape;102;p2"/>
            <p:cNvPicPr preferRelativeResize="0"/>
            <p:nvPr/>
          </p:nvPicPr>
          <p:blipFill rotWithShape="1">
            <a:blip r:embed="rId7">
              <a:alphaModFix/>
            </a:blip>
            <a:srcRect/>
            <a:stretch/>
          </p:blipFill>
          <p:spPr>
            <a:xfrm>
              <a:off x="8684703" y="2919412"/>
              <a:ext cx="2543175" cy="1047750"/>
            </a:xfrm>
            <a:prstGeom prst="rect">
              <a:avLst/>
            </a:prstGeom>
            <a:noFill/>
            <a:ln>
              <a:noFill/>
            </a:ln>
          </p:spPr>
        </p:pic>
        <p:sp>
          <p:nvSpPr>
            <p:cNvPr id="103" name="Google Shape;103;p2"/>
            <p:cNvSpPr txBox="1"/>
            <p:nvPr/>
          </p:nvSpPr>
          <p:spPr>
            <a:xfrm>
              <a:off x="6639106" y="3949662"/>
              <a:ext cx="6634368" cy="55399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1000" b="0" i="0">
                  <a:solidFill>
                    <a:srgbClr val="203864"/>
                  </a:solidFill>
                  <a:latin typeface="Roboto"/>
                  <a:ea typeface="Roboto"/>
                  <a:cs typeface="Roboto"/>
                  <a:sym typeface="Roboto"/>
                </a:rPr>
                <a:t>PROLEPSIS</a:t>
              </a:r>
              <a:endParaRPr/>
            </a:p>
            <a:p>
              <a:pPr marL="0" marR="0" lvl="0" indent="0" algn="ctr" rtl="0">
                <a:spcBef>
                  <a:spcPts val="0"/>
                </a:spcBef>
                <a:spcAft>
                  <a:spcPts val="0"/>
                </a:spcAft>
                <a:buNone/>
              </a:pPr>
              <a:r>
                <a:rPr lang="en-GB" sz="1000" b="0" i="0">
                  <a:solidFill>
                    <a:srgbClr val="666666"/>
                  </a:solidFill>
                  <a:latin typeface="Roboto"/>
                  <a:ea typeface="Roboto"/>
                  <a:cs typeface="Roboto"/>
                  <a:sym typeface="Roboto"/>
                </a:rPr>
                <a:t>ATHENES, GRECE</a:t>
              </a:r>
              <a:br>
                <a:rPr lang="en-GB" sz="1000" b="0" i="0">
                  <a:solidFill>
                    <a:srgbClr val="666666"/>
                  </a:solidFill>
                  <a:latin typeface="Roboto"/>
                  <a:ea typeface="Roboto"/>
                  <a:cs typeface="Roboto"/>
                  <a:sym typeface="Roboto"/>
                </a:rPr>
              </a:br>
              <a:r>
                <a:rPr lang="en-GB" sz="1000" b="0" i="0" u="sng" strike="noStrike">
                  <a:solidFill>
                    <a:srgbClr val="D71920"/>
                  </a:solidFill>
                  <a:latin typeface="Roboto"/>
                  <a:ea typeface="Roboto"/>
                  <a:cs typeface="Roboto"/>
                  <a:sym typeface="Roboto"/>
                  <a:hlinkClick r:id="rId8">
                    <a:extLst>
                      <a:ext uri="{A12FA001-AC4F-418D-AE19-62706E023703}">
                        <ahyp:hlinkClr xmlns="" xmlns:ahyp="http://schemas.microsoft.com/office/drawing/2018/hyperlinkcolor" val="tx"/>
                      </a:ext>
                    </a:extLst>
                  </a:hlinkClick>
                </a:rPr>
                <a:t>www.prolepsis.gr</a:t>
              </a:r>
              <a:endParaRPr sz="1000" b="0" i="0">
                <a:solidFill>
                  <a:srgbClr val="666666"/>
                </a:solidFill>
                <a:latin typeface="Roboto"/>
                <a:ea typeface="Roboto"/>
                <a:cs typeface="Roboto"/>
                <a:sym typeface="Roboto"/>
              </a:endParaRPr>
            </a:p>
          </p:txBody>
        </p:sp>
      </p:grpSp>
      <p:grpSp>
        <p:nvGrpSpPr>
          <p:cNvPr id="104" name="Google Shape;104;p2"/>
          <p:cNvGrpSpPr/>
          <p:nvPr/>
        </p:nvGrpSpPr>
        <p:grpSpPr>
          <a:xfrm>
            <a:off x="-1974174" y="1729933"/>
            <a:ext cx="6952420" cy="1601615"/>
            <a:chOff x="-1240501" y="3160643"/>
            <a:chExt cx="6952420" cy="1601615"/>
          </a:xfrm>
        </p:grpSpPr>
        <p:pic>
          <p:nvPicPr>
            <p:cNvPr id="105" name="Google Shape;105;p2"/>
            <p:cNvPicPr preferRelativeResize="0"/>
            <p:nvPr/>
          </p:nvPicPr>
          <p:blipFill rotWithShape="1">
            <a:blip r:embed="rId9">
              <a:alphaModFix/>
            </a:blip>
            <a:srcRect/>
            <a:stretch/>
          </p:blipFill>
          <p:spPr>
            <a:xfrm>
              <a:off x="964123" y="3160643"/>
              <a:ext cx="2543175" cy="1038225"/>
            </a:xfrm>
            <a:prstGeom prst="rect">
              <a:avLst/>
            </a:prstGeom>
            <a:noFill/>
            <a:ln>
              <a:noFill/>
            </a:ln>
          </p:spPr>
        </p:pic>
        <p:sp>
          <p:nvSpPr>
            <p:cNvPr id="106" name="Google Shape;106;p2"/>
            <p:cNvSpPr txBox="1"/>
            <p:nvPr/>
          </p:nvSpPr>
          <p:spPr>
            <a:xfrm>
              <a:off x="-1240501" y="4208260"/>
              <a:ext cx="6952420" cy="55399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1000" b="0" i="0">
                  <a:solidFill>
                    <a:srgbClr val="203864"/>
                  </a:solidFill>
                  <a:latin typeface="Roboto"/>
                  <a:ea typeface="Roboto"/>
                  <a:cs typeface="Roboto"/>
                  <a:sym typeface="Roboto"/>
                </a:rPr>
                <a:t>UNIVERSITAT DE VALENCIA</a:t>
              </a:r>
              <a:endParaRPr/>
            </a:p>
            <a:p>
              <a:pPr marL="0" marR="0" lvl="0" indent="0" algn="ctr" rtl="0">
                <a:spcBef>
                  <a:spcPts val="0"/>
                </a:spcBef>
                <a:spcAft>
                  <a:spcPts val="0"/>
                </a:spcAft>
                <a:buNone/>
              </a:pPr>
              <a:r>
                <a:rPr lang="en-GB" sz="1000" b="0" i="0">
                  <a:solidFill>
                    <a:srgbClr val="414042"/>
                  </a:solidFill>
                  <a:latin typeface="Roboto"/>
                  <a:ea typeface="Roboto"/>
                  <a:cs typeface="Roboto"/>
                  <a:sym typeface="Roboto"/>
                </a:rPr>
                <a:t>VALENCIA, ESPAGNE</a:t>
              </a:r>
              <a:endParaRPr/>
            </a:p>
            <a:p>
              <a:pPr marL="0" marR="0" lvl="0" indent="0" algn="ctr" rtl="0">
                <a:spcBef>
                  <a:spcPts val="0"/>
                </a:spcBef>
                <a:spcAft>
                  <a:spcPts val="0"/>
                </a:spcAft>
                <a:buNone/>
              </a:pPr>
              <a:r>
                <a:rPr lang="en-GB" sz="1000" b="0" i="0" u="sng" strike="noStrike">
                  <a:solidFill>
                    <a:srgbClr val="D71920"/>
                  </a:solidFill>
                  <a:latin typeface="Roboto"/>
                  <a:ea typeface="Roboto"/>
                  <a:cs typeface="Roboto"/>
                  <a:sym typeface="Roboto"/>
                  <a:hlinkClick r:id="rId10">
                    <a:extLst>
                      <a:ext uri="{A12FA001-AC4F-418D-AE19-62706E023703}">
                        <ahyp:hlinkClr xmlns="" xmlns:ahyp="http://schemas.microsoft.com/office/drawing/2018/hyperlinkcolor" val="tx"/>
                      </a:ext>
                    </a:extLst>
                  </a:hlinkClick>
                </a:rPr>
                <a:t>www.uv.es</a:t>
              </a:r>
              <a:endParaRPr sz="1000" b="0" i="0">
                <a:solidFill>
                  <a:srgbClr val="414042"/>
                </a:solidFill>
                <a:latin typeface="Roboto"/>
                <a:ea typeface="Roboto"/>
                <a:cs typeface="Roboto"/>
                <a:sym typeface="Roboto"/>
              </a:endParaRPr>
            </a:p>
          </p:txBody>
        </p:sp>
      </p:grpSp>
      <p:grpSp>
        <p:nvGrpSpPr>
          <p:cNvPr id="107" name="Google Shape;107;p2"/>
          <p:cNvGrpSpPr/>
          <p:nvPr/>
        </p:nvGrpSpPr>
        <p:grpSpPr>
          <a:xfrm>
            <a:off x="2776075" y="4478327"/>
            <a:ext cx="2543175" cy="1592961"/>
            <a:chOff x="4517932" y="3531206"/>
            <a:chExt cx="2543175" cy="1592961"/>
          </a:xfrm>
        </p:grpSpPr>
        <p:pic>
          <p:nvPicPr>
            <p:cNvPr id="108" name="Google Shape;108;p2"/>
            <p:cNvPicPr preferRelativeResize="0"/>
            <p:nvPr/>
          </p:nvPicPr>
          <p:blipFill rotWithShape="1">
            <a:blip r:embed="rId11">
              <a:alphaModFix/>
            </a:blip>
            <a:srcRect/>
            <a:stretch/>
          </p:blipFill>
          <p:spPr>
            <a:xfrm>
              <a:off x="4517932" y="3531206"/>
              <a:ext cx="2543175" cy="1020916"/>
            </a:xfrm>
            <a:prstGeom prst="rect">
              <a:avLst/>
            </a:prstGeom>
            <a:noFill/>
            <a:ln>
              <a:noFill/>
            </a:ln>
          </p:spPr>
        </p:pic>
        <p:sp>
          <p:nvSpPr>
            <p:cNvPr id="109" name="Google Shape;109;p2"/>
            <p:cNvSpPr txBox="1"/>
            <p:nvPr/>
          </p:nvSpPr>
          <p:spPr>
            <a:xfrm>
              <a:off x="4824413" y="4570169"/>
              <a:ext cx="2037497" cy="55399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1000" b="0" i="0">
                  <a:solidFill>
                    <a:srgbClr val="203864"/>
                  </a:solidFill>
                  <a:latin typeface="Roboto"/>
                  <a:ea typeface="Roboto"/>
                  <a:cs typeface="Roboto"/>
                  <a:sym typeface="Roboto"/>
                </a:rPr>
                <a:t>media k GmbH</a:t>
              </a:r>
              <a:endParaRPr/>
            </a:p>
            <a:p>
              <a:pPr marL="0" marR="0" lvl="0" indent="0" algn="ctr" rtl="0">
                <a:spcBef>
                  <a:spcPts val="0"/>
                </a:spcBef>
                <a:spcAft>
                  <a:spcPts val="0"/>
                </a:spcAft>
                <a:buNone/>
              </a:pPr>
              <a:r>
                <a:rPr lang="en-GB" sz="1000" b="0" i="0">
                  <a:solidFill>
                    <a:srgbClr val="414042"/>
                  </a:solidFill>
                  <a:latin typeface="Roboto"/>
                  <a:ea typeface="Roboto"/>
                  <a:cs typeface="Roboto"/>
                  <a:sym typeface="Roboto"/>
                </a:rPr>
                <a:t>Bad Mergentheim, ALLEMAGNE</a:t>
              </a:r>
              <a:endParaRPr/>
            </a:p>
            <a:p>
              <a:pPr marL="0" marR="0" lvl="0" indent="0" algn="ctr" rtl="0">
                <a:spcBef>
                  <a:spcPts val="0"/>
                </a:spcBef>
                <a:spcAft>
                  <a:spcPts val="0"/>
                </a:spcAft>
                <a:buNone/>
              </a:pPr>
              <a:r>
                <a:rPr lang="en-GB" sz="1000" b="0" i="0" u="sng" strike="noStrike">
                  <a:solidFill>
                    <a:srgbClr val="D71920"/>
                  </a:solidFill>
                  <a:latin typeface="Roboto"/>
                  <a:ea typeface="Roboto"/>
                  <a:cs typeface="Roboto"/>
                  <a:sym typeface="Roboto"/>
                  <a:hlinkClick r:id="rId12">
                    <a:extLst>
                      <a:ext uri="{A12FA001-AC4F-418D-AE19-62706E023703}">
                        <ahyp:hlinkClr xmlns="" xmlns:ahyp="http://schemas.microsoft.com/office/drawing/2018/hyperlinkcolor" val="tx"/>
                      </a:ext>
                    </a:extLst>
                  </a:hlinkClick>
                </a:rPr>
                <a:t>www.media-k.eu</a:t>
              </a:r>
              <a:endParaRPr sz="1000" b="0" i="0">
                <a:solidFill>
                  <a:srgbClr val="414042"/>
                </a:solidFill>
                <a:latin typeface="Roboto"/>
                <a:ea typeface="Roboto"/>
                <a:cs typeface="Roboto"/>
                <a:sym typeface="Roboto"/>
              </a:endParaRPr>
            </a:p>
          </p:txBody>
        </p:sp>
      </p:grpSp>
      <p:grpSp>
        <p:nvGrpSpPr>
          <p:cNvPr id="110" name="Google Shape;110;p2"/>
          <p:cNvGrpSpPr/>
          <p:nvPr/>
        </p:nvGrpSpPr>
        <p:grpSpPr>
          <a:xfrm>
            <a:off x="2859813" y="1422238"/>
            <a:ext cx="1973150" cy="2726448"/>
            <a:chOff x="9320178" y="2976204"/>
            <a:chExt cx="1973150" cy="2726448"/>
          </a:xfrm>
        </p:grpSpPr>
        <p:pic>
          <p:nvPicPr>
            <p:cNvPr id="111" name="Google Shape;111;p2"/>
            <p:cNvPicPr preferRelativeResize="0"/>
            <p:nvPr/>
          </p:nvPicPr>
          <p:blipFill rotWithShape="1">
            <a:blip r:embed="rId13">
              <a:alphaModFix/>
            </a:blip>
            <a:srcRect/>
            <a:stretch/>
          </p:blipFill>
          <p:spPr>
            <a:xfrm>
              <a:off x="9320178" y="2976204"/>
              <a:ext cx="1962150" cy="2152650"/>
            </a:xfrm>
            <a:prstGeom prst="rect">
              <a:avLst/>
            </a:prstGeom>
            <a:noFill/>
            <a:ln>
              <a:noFill/>
            </a:ln>
          </p:spPr>
        </p:pic>
        <p:sp>
          <p:nvSpPr>
            <p:cNvPr id="112" name="Google Shape;112;p2"/>
            <p:cNvSpPr txBox="1"/>
            <p:nvPr/>
          </p:nvSpPr>
          <p:spPr>
            <a:xfrm>
              <a:off x="9331178" y="5148654"/>
              <a:ext cx="1962150" cy="55399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1000" b="0" i="0">
                  <a:solidFill>
                    <a:srgbClr val="203864"/>
                  </a:solidFill>
                  <a:latin typeface="Roboto"/>
                  <a:ea typeface="Roboto"/>
                  <a:cs typeface="Roboto"/>
                  <a:sym typeface="Roboto"/>
                </a:rPr>
                <a:t>OXFAM ITALIA INTERCULTURA</a:t>
              </a:r>
              <a:endParaRPr/>
            </a:p>
            <a:p>
              <a:pPr marL="0" marR="0" lvl="0" indent="0" algn="ctr" rtl="0">
                <a:spcBef>
                  <a:spcPts val="0"/>
                </a:spcBef>
                <a:spcAft>
                  <a:spcPts val="0"/>
                </a:spcAft>
                <a:buNone/>
              </a:pPr>
              <a:r>
                <a:rPr lang="en-GB" sz="1000" b="0" i="0">
                  <a:solidFill>
                    <a:srgbClr val="414042"/>
                  </a:solidFill>
                  <a:latin typeface="Roboto"/>
                  <a:ea typeface="Roboto"/>
                  <a:cs typeface="Roboto"/>
                  <a:sym typeface="Roboto"/>
                </a:rPr>
                <a:t>AREZZO, ITALIE</a:t>
              </a:r>
              <a:endParaRPr/>
            </a:p>
            <a:p>
              <a:pPr marL="0" marR="0" lvl="0" indent="0" algn="ctr" rtl="0">
                <a:spcBef>
                  <a:spcPts val="0"/>
                </a:spcBef>
                <a:spcAft>
                  <a:spcPts val="0"/>
                </a:spcAft>
                <a:buNone/>
              </a:pPr>
              <a:r>
                <a:rPr lang="en-GB" sz="1000" b="0" i="0" u="sng" strike="noStrike">
                  <a:solidFill>
                    <a:srgbClr val="D71920"/>
                  </a:solidFill>
                  <a:latin typeface="Roboto"/>
                  <a:ea typeface="Roboto"/>
                  <a:cs typeface="Roboto"/>
                  <a:sym typeface="Roboto"/>
                  <a:hlinkClick r:id="rId14">
                    <a:extLst>
                      <a:ext uri="{A12FA001-AC4F-418D-AE19-62706E023703}">
                        <ahyp:hlinkClr xmlns="" xmlns:ahyp="http://schemas.microsoft.com/office/drawing/2018/hyperlinkcolor" val="tx"/>
                      </a:ext>
                    </a:extLst>
                  </a:hlinkClick>
                </a:rPr>
                <a:t>www.oxfamitalia.org/</a:t>
              </a:r>
              <a:endParaRPr sz="1000" b="0" i="0">
                <a:solidFill>
                  <a:srgbClr val="414042"/>
                </a:solidFill>
                <a:latin typeface="Roboto"/>
                <a:ea typeface="Roboto"/>
                <a:cs typeface="Roboto"/>
                <a:sym typeface="Roboto"/>
              </a:endParaRPr>
            </a:p>
          </p:txBody>
        </p:sp>
      </p:grpSp>
      <p:sp>
        <p:nvSpPr>
          <p:cNvPr id="113" name="Google Shape;113;p2"/>
          <p:cNvSpPr txBox="1"/>
          <p:nvPr/>
        </p:nvSpPr>
        <p:spPr>
          <a:xfrm>
            <a:off x="5662539" y="3702651"/>
            <a:ext cx="8558520" cy="60016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1100" b="0" i="0">
                <a:solidFill>
                  <a:srgbClr val="203864"/>
                </a:solidFill>
                <a:latin typeface="Roboto"/>
                <a:ea typeface="Roboto"/>
                <a:cs typeface="Roboto"/>
                <a:sym typeface="Roboto"/>
              </a:rPr>
              <a:t>CONNEXIONS</a:t>
            </a:r>
            <a:endParaRPr/>
          </a:p>
          <a:p>
            <a:pPr marL="0" marR="0" lvl="0" indent="0" algn="ctr" rtl="0">
              <a:spcBef>
                <a:spcPts val="0"/>
              </a:spcBef>
              <a:spcAft>
                <a:spcPts val="0"/>
              </a:spcAft>
              <a:buNone/>
            </a:pPr>
            <a:r>
              <a:rPr lang="en-GB" sz="1100" b="0" i="0">
                <a:solidFill>
                  <a:srgbClr val="414042"/>
                </a:solidFill>
                <a:latin typeface="Roboto"/>
                <a:ea typeface="Roboto"/>
                <a:cs typeface="Roboto"/>
                <a:sym typeface="Roboto"/>
              </a:rPr>
              <a:t>ATHENES, GRECE</a:t>
            </a:r>
            <a:endParaRPr/>
          </a:p>
          <a:p>
            <a:pPr marL="0" marR="0" lvl="0" indent="0" algn="ctr" rtl="0">
              <a:spcBef>
                <a:spcPts val="0"/>
              </a:spcBef>
              <a:spcAft>
                <a:spcPts val="0"/>
              </a:spcAft>
              <a:buNone/>
            </a:pPr>
            <a:r>
              <a:rPr lang="en-GB" sz="1100" u="sng">
                <a:solidFill>
                  <a:srgbClr val="D71920"/>
                </a:solidFill>
                <a:latin typeface="Roboto"/>
                <a:ea typeface="Roboto"/>
                <a:cs typeface="Roboto"/>
                <a:sym typeface="Roboto"/>
                <a:hlinkClick r:id="rId15">
                  <a:extLst>
                    <a:ext uri="{A12FA001-AC4F-418D-AE19-62706E023703}">
                      <ahyp:hlinkClr xmlns="" xmlns:ahyp="http://schemas.microsoft.com/office/drawing/2018/hyperlinkcolor" val="tx"/>
                    </a:ext>
                  </a:extLst>
                </a:hlinkClick>
              </a:rPr>
              <a:t>www.connexions.gr </a:t>
            </a:r>
            <a:endParaRPr sz="1100" b="0" i="0">
              <a:solidFill>
                <a:srgbClr val="414042"/>
              </a:solidFill>
              <a:latin typeface="Roboto"/>
              <a:ea typeface="Roboto"/>
              <a:cs typeface="Roboto"/>
              <a:sym typeface="Roboto"/>
            </a:endParaRPr>
          </a:p>
        </p:txBody>
      </p:sp>
      <p:pic>
        <p:nvPicPr>
          <p:cNvPr id="114" name="Google Shape;114;p2"/>
          <p:cNvPicPr preferRelativeResize="0"/>
          <p:nvPr/>
        </p:nvPicPr>
        <p:blipFill rotWithShape="1">
          <a:blip r:embed="rId16">
            <a:alphaModFix/>
          </a:blip>
          <a:srcRect/>
          <a:stretch/>
        </p:blipFill>
        <p:spPr>
          <a:xfrm>
            <a:off x="588861" y="4109931"/>
            <a:ext cx="2083037" cy="1322563"/>
          </a:xfrm>
          <a:prstGeom prst="rect">
            <a:avLst/>
          </a:prstGeom>
          <a:noFill/>
          <a:ln>
            <a:noFill/>
          </a:ln>
        </p:spPr>
      </p:pic>
      <p:pic>
        <p:nvPicPr>
          <p:cNvPr id="115" name="Google Shape;115;p2"/>
          <p:cNvPicPr preferRelativeResize="0"/>
          <p:nvPr/>
        </p:nvPicPr>
        <p:blipFill rotWithShape="1">
          <a:blip r:embed="rId17">
            <a:alphaModFix/>
          </a:blip>
          <a:srcRect/>
          <a:stretch/>
        </p:blipFill>
        <p:spPr>
          <a:xfrm>
            <a:off x="8766354" y="4519731"/>
            <a:ext cx="2158782" cy="886067"/>
          </a:xfrm>
          <a:prstGeom prst="rect">
            <a:avLst/>
          </a:prstGeom>
          <a:noFill/>
          <a:ln>
            <a:noFill/>
          </a:ln>
        </p:spPr>
      </p:pic>
      <p:sp>
        <p:nvSpPr>
          <p:cNvPr id="116" name="Google Shape;116;p2"/>
          <p:cNvSpPr txBox="1"/>
          <p:nvPr/>
        </p:nvSpPr>
        <p:spPr>
          <a:xfrm>
            <a:off x="5662539" y="5551538"/>
            <a:ext cx="8558520" cy="60016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1100">
                <a:solidFill>
                  <a:srgbClr val="203864"/>
                </a:solidFill>
                <a:latin typeface="Roboto"/>
                <a:ea typeface="Roboto"/>
                <a:cs typeface="Roboto"/>
                <a:sym typeface="Roboto"/>
              </a:rPr>
              <a:t>AMSED</a:t>
            </a:r>
            <a:endParaRPr/>
          </a:p>
          <a:p>
            <a:pPr marL="0" marR="0" lvl="0" indent="0" algn="ctr" rtl="0">
              <a:spcBef>
                <a:spcPts val="0"/>
              </a:spcBef>
              <a:spcAft>
                <a:spcPts val="0"/>
              </a:spcAft>
              <a:buNone/>
            </a:pPr>
            <a:r>
              <a:rPr lang="en-GB" sz="1100" b="0" i="0">
                <a:solidFill>
                  <a:srgbClr val="414042"/>
                </a:solidFill>
                <a:latin typeface="Roboto"/>
                <a:ea typeface="Roboto"/>
                <a:cs typeface="Roboto"/>
                <a:sym typeface="Roboto"/>
              </a:rPr>
              <a:t>STRASBOURG, FRANCE</a:t>
            </a:r>
            <a:endParaRPr/>
          </a:p>
          <a:p>
            <a:pPr marL="0" marR="0" lvl="0" indent="0" algn="ctr" rtl="0">
              <a:spcBef>
                <a:spcPts val="0"/>
              </a:spcBef>
              <a:spcAft>
                <a:spcPts val="0"/>
              </a:spcAft>
              <a:buNone/>
            </a:pPr>
            <a:r>
              <a:rPr lang="en-GB" sz="1100" u="sng">
                <a:solidFill>
                  <a:srgbClr val="D71920"/>
                </a:solidFill>
                <a:latin typeface="Roboto"/>
                <a:ea typeface="Roboto"/>
                <a:cs typeface="Roboto"/>
                <a:sym typeface="Roboto"/>
                <a:hlinkClick r:id="rId18">
                  <a:extLst>
                    <a:ext uri="{A12FA001-AC4F-418D-AE19-62706E023703}">
                      <ahyp:hlinkClr xmlns="" xmlns:ahyp="http://schemas.microsoft.com/office/drawing/2018/hyperlinkcolor" val="tx"/>
                    </a:ext>
                  </a:extLst>
                </a:hlinkClick>
              </a:rPr>
              <a:t>www.amsed.fr </a:t>
            </a:r>
            <a:endParaRPr sz="1100" b="0" i="0">
              <a:solidFill>
                <a:srgbClr val="414042"/>
              </a:solidFill>
              <a:latin typeface="Roboto"/>
              <a:ea typeface="Roboto"/>
              <a:cs typeface="Roboto"/>
              <a:sym typeface="Roboto"/>
            </a:endParaRPr>
          </a:p>
        </p:txBody>
      </p:sp>
      <p:sp>
        <p:nvSpPr>
          <p:cNvPr id="117" name="Google Shape;117;p2"/>
          <p:cNvSpPr txBox="1"/>
          <p:nvPr/>
        </p:nvSpPr>
        <p:spPr>
          <a:xfrm>
            <a:off x="-2994706" y="5494738"/>
            <a:ext cx="8558520" cy="60016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1100" b="0" i="0">
                <a:solidFill>
                  <a:srgbClr val="203864"/>
                </a:solidFill>
                <a:latin typeface="Roboto"/>
                <a:ea typeface="Roboto"/>
                <a:cs typeface="Roboto"/>
                <a:sym typeface="Roboto"/>
              </a:rPr>
              <a:t>RESET</a:t>
            </a:r>
            <a:endParaRPr/>
          </a:p>
          <a:p>
            <a:pPr marL="0" marR="0" lvl="0" indent="0" algn="ctr" rtl="0">
              <a:spcBef>
                <a:spcPts val="0"/>
              </a:spcBef>
              <a:spcAft>
                <a:spcPts val="0"/>
              </a:spcAft>
              <a:buNone/>
            </a:pPr>
            <a:r>
              <a:rPr lang="en-GB" sz="1100" b="0" i="0">
                <a:solidFill>
                  <a:srgbClr val="414042"/>
                </a:solidFill>
                <a:latin typeface="Roboto"/>
                <a:ea typeface="Roboto"/>
                <a:cs typeface="Roboto"/>
                <a:sym typeface="Roboto"/>
              </a:rPr>
              <a:t>CHYPRE</a:t>
            </a:r>
            <a:endParaRPr/>
          </a:p>
          <a:p>
            <a:pPr marL="0" marR="0" lvl="0" indent="0" algn="ctr" rtl="0">
              <a:spcBef>
                <a:spcPts val="0"/>
              </a:spcBef>
              <a:spcAft>
                <a:spcPts val="0"/>
              </a:spcAft>
              <a:buNone/>
            </a:pPr>
            <a:r>
              <a:rPr lang="en-GB" sz="1100" u="sng">
                <a:solidFill>
                  <a:srgbClr val="D71920"/>
                </a:solidFill>
                <a:latin typeface="Roboto"/>
                <a:ea typeface="Roboto"/>
                <a:cs typeface="Roboto"/>
                <a:sym typeface="Roboto"/>
                <a:hlinkClick r:id="rId19">
                  <a:extLst>
                    <a:ext uri="{A12FA001-AC4F-418D-AE19-62706E023703}">
                      <ahyp:hlinkClr xmlns="" xmlns:ahyp="http://schemas.microsoft.com/office/drawing/2018/hyperlinkcolor" val="tx"/>
                    </a:ext>
                  </a:extLst>
                </a:hlinkClick>
              </a:rPr>
              <a:t>www.resetcy.com  </a:t>
            </a:r>
            <a:endParaRPr sz="1100" b="0" i="0">
              <a:solidFill>
                <a:srgbClr val="414042"/>
              </a:solidFill>
              <a:latin typeface="Roboto"/>
              <a:ea typeface="Roboto"/>
              <a:cs typeface="Roboto"/>
              <a:sym typeface="Roboto"/>
            </a:endParaRPr>
          </a:p>
        </p:txBody>
      </p:sp>
      <p:pic>
        <p:nvPicPr>
          <p:cNvPr id="118" name="Google Shape;118;p2" descr="Εικόνα που περιέχει γραφικά, κείμενο, γραφιστική, γραμματοσειρά&#10;&#10;Περιγραφή που δημιουργήθηκε αυτόματα"/>
          <p:cNvPicPr preferRelativeResize="0"/>
          <p:nvPr/>
        </p:nvPicPr>
        <p:blipFill rotWithShape="1">
          <a:blip r:embed="rId20">
            <a:alphaModFix/>
          </a:blip>
          <a:srcRect/>
          <a:stretch/>
        </p:blipFill>
        <p:spPr>
          <a:xfrm>
            <a:off x="6337502" y="3609276"/>
            <a:ext cx="2687298" cy="812537"/>
          </a:xfrm>
          <a:prstGeom prst="rect">
            <a:avLst/>
          </a:prstGeom>
          <a:noFill/>
          <a:ln>
            <a:noFill/>
          </a:ln>
        </p:spPr>
      </p:pic>
      <p:pic>
        <p:nvPicPr>
          <p:cNvPr id="119" name="Google Shape;119;p2" descr="A close up of a logo&#10;&#10;Description automatically generated"/>
          <p:cNvPicPr preferRelativeResize="0"/>
          <p:nvPr/>
        </p:nvPicPr>
        <p:blipFill rotWithShape="1">
          <a:blip r:embed="rId21">
            <a:alphaModFix/>
          </a:blip>
          <a:srcRect/>
          <a:stretch/>
        </p:blipFill>
        <p:spPr>
          <a:xfrm>
            <a:off x="267150" y="1608940"/>
            <a:ext cx="2543175" cy="1038225"/>
          </a:xfrm>
          <a:prstGeom prst="rect">
            <a:avLst/>
          </a:prstGeom>
          <a:noFill/>
          <a:ln>
            <a:noFill/>
          </a:ln>
        </p:spPr>
      </p:pic>
      <p:pic>
        <p:nvPicPr>
          <p:cNvPr id="120" name="Google Shape;120;p2"/>
          <p:cNvPicPr preferRelativeResize="0"/>
          <p:nvPr/>
        </p:nvPicPr>
        <p:blipFill rotWithShape="1">
          <a:blip r:embed="rId22">
            <a:alphaModFix/>
          </a:blip>
          <a:srcRect/>
          <a:stretch/>
        </p:blipFill>
        <p:spPr>
          <a:xfrm>
            <a:off x="2949707" y="1129701"/>
            <a:ext cx="1971950" cy="2238687"/>
          </a:xfrm>
          <a:prstGeom prst="rect">
            <a:avLst/>
          </a:prstGeom>
          <a:noFill/>
          <a:ln>
            <a:noFill/>
          </a:ln>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427"/>
        <p:cNvGrpSpPr/>
        <p:nvPr/>
      </p:nvGrpSpPr>
      <p:grpSpPr>
        <a:xfrm>
          <a:off x="0" y="0"/>
          <a:ext cx="0" cy="0"/>
          <a:chOff x="0" y="0"/>
          <a:chExt cx="0" cy="0"/>
        </a:xfrm>
      </p:grpSpPr>
      <p:pic>
        <p:nvPicPr>
          <p:cNvPr id="428" name="Google Shape;428;p20"/>
          <p:cNvPicPr preferRelativeResize="0"/>
          <p:nvPr/>
        </p:nvPicPr>
        <p:blipFill rotWithShape="1">
          <a:blip r:embed="rId3">
            <a:alphaModFix/>
          </a:blip>
          <a:srcRect/>
          <a:stretch/>
        </p:blipFill>
        <p:spPr>
          <a:xfrm>
            <a:off x="8130637" y="4147037"/>
            <a:ext cx="3503364" cy="2101625"/>
          </a:xfrm>
          <a:prstGeom prst="rect">
            <a:avLst/>
          </a:prstGeom>
          <a:noFill/>
          <a:ln>
            <a:noFill/>
          </a:ln>
          <a:effectLst>
            <a:outerShdw blurRad="190500" algn="tl" rotWithShape="0">
              <a:srgbClr val="000000">
                <a:alpha val="69803"/>
              </a:srgbClr>
            </a:outerShdw>
          </a:effectLst>
        </p:spPr>
      </p:pic>
      <p:sp>
        <p:nvSpPr>
          <p:cNvPr id="429" name="Google Shape;429;p20"/>
          <p:cNvSpPr txBox="1">
            <a:spLocks noGrp="1"/>
          </p:cNvSpPr>
          <p:nvPr>
            <p:ph type="title"/>
          </p:nvPr>
        </p:nvSpPr>
        <p:spPr>
          <a:xfrm>
            <a:off x="558000" y="927600"/>
            <a:ext cx="11059800" cy="7281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03864"/>
              </a:buClr>
              <a:buSzPts val="2400"/>
              <a:buFont typeface="Calibri"/>
              <a:buNone/>
            </a:pPr>
            <a:r>
              <a:rPr lang="en-GB"/>
              <a:t>Scénario 3</a:t>
            </a:r>
            <a:endParaRPr/>
          </a:p>
        </p:txBody>
      </p:sp>
      <p:sp>
        <p:nvSpPr>
          <p:cNvPr id="430" name="Google Shape;430;p20"/>
          <p:cNvSpPr txBox="1">
            <a:spLocks noGrp="1"/>
          </p:cNvSpPr>
          <p:nvPr>
            <p:ph type="body" idx="1"/>
          </p:nvPr>
        </p:nvSpPr>
        <p:spPr>
          <a:xfrm>
            <a:off x="557999" y="2231136"/>
            <a:ext cx="5966700" cy="3941400"/>
          </a:xfrm>
          <a:prstGeom prst="rect">
            <a:avLst/>
          </a:prstGeom>
          <a:noFill/>
          <a:ln>
            <a:noFill/>
          </a:ln>
        </p:spPr>
        <p:txBody>
          <a:bodyPr spcFirstLastPara="1" wrap="square" lIns="91425" tIns="45700" rIns="91425" bIns="45700" anchor="t" anchorCtr="0">
            <a:normAutofit/>
          </a:bodyPr>
          <a:lstStyle/>
          <a:p>
            <a:pPr marL="228600" lvl="0" indent="-228600" algn="l" rtl="0">
              <a:lnSpc>
                <a:spcPct val="100000"/>
              </a:lnSpc>
              <a:spcBef>
                <a:spcPts val="0"/>
              </a:spcBef>
              <a:spcAft>
                <a:spcPts val="0"/>
              </a:spcAft>
              <a:buSzPts val="2200"/>
              <a:buChar char="▪"/>
            </a:pPr>
            <a:r>
              <a:rPr lang="en-GB"/>
              <a:t>T. : homme, 65 ans, retraité, une crise cardiaque antérieure, hypertension diagnostiquée.</a:t>
            </a:r>
            <a:endParaRPr/>
          </a:p>
          <a:p>
            <a:pPr marL="228600" lvl="0" indent="-228600" algn="l" rtl="0">
              <a:lnSpc>
                <a:spcPct val="100000"/>
              </a:lnSpc>
              <a:spcBef>
                <a:spcPts val="1200"/>
              </a:spcBef>
              <a:spcAft>
                <a:spcPts val="0"/>
              </a:spcAft>
              <a:buSzPts val="2200"/>
              <a:buChar char="▪"/>
            </a:pPr>
            <a:r>
              <a:rPr lang="en-GB"/>
              <a:t> Le médecin lui a conseillé de diminuer la consommation d'aliments salés et de ne pas dépasser l'apport de 3 g de sel (sodium) par jour. </a:t>
            </a:r>
            <a:endParaRPr/>
          </a:p>
          <a:p>
            <a:pPr marL="228600" lvl="0" indent="-228600" algn="l" rtl="0">
              <a:lnSpc>
                <a:spcPct val="100000"/>
              </a:lnSpc>
              <a:spcBef>
                <a:spcPts val="1200"/>
              </a:spcBef>
              <a:spcAft>
                <a:spcPts val="0"/>
              </a:spcAft>
              <a:buSzPts val="2200"/>
              <a:buChar char="▪"/>
            </a:pPr>
            <a:r>
              <a:rPr lang="en-GB"/>
              <a:t>T. décide de télécharger une application pour surveiller et calculer son apport quotidien en sodium en entrant tous les aliments qu'il consomme et pour découvrir des options à faible teneur en sel. </a:t>
            </a:r>
            <a:endParaRPr/>
          </a:p>
        </p:txBody>
      </p:sp>
      <p:sp>
        <p:nvSpPr>
          <p:cNvPr id="431" name="Google Shape;431;p20"/>
          <p:cNvSpPr txBox="1">
            <a:spLocks noGrp="1"/>
          </p:cNvSpPr>
          <p:nvPr>
            <p:ph type="body" idx="4294967295"/>
          </p:nvPr>
        </p:nvSpPr>
        <p:spPr>
          <a:xfrm>
            <a:off x="557998" y="1744663"/>
            <a:ext cx="4599900" cy="503100"/>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SzPts val="2400"/>
              <a:buNone/>
            </a:pPr>
            <a:r>
              <a:rPr lang="en-GB" sz="2400" b="1"/>
              <a:t>Gestion de l'hypertension </a:t>
            </a:r>
            <a:endParaRPr sz="2400" b="1"/>
          </a:p>
        </p:txBody>
      </p:sp>
      <p:pic>
        <p:nvPicPr>
          <p:cNvPr id="432" name="Google Shape;432;p20"/>
          <p:cNvPicPr preferRelativeResize="0"/>
          <p:nvPr/>
        </p:nvPicPr>
        <p:blipFill rotWithShape="1">
          <a:blip r:embed="rId4">
            <a:alphaModFix/>
          </a:blip>
          <a:srcRect/>
          <a:stretch/>
        </p:blipFill>
        <p:spPr>
          <a:xfrm>
            <a:off x="7374029" y="2024735"/>
            <a:ext cx="4212666" cy="1753329"/>
          </a:xfrm>
          <a:prstGeom prst="rect">
            <a:avLst/>
          </a:prstGeom>
          <a:noFill/>
          <a:ln>
            <a:noFill/>
          </a:ln>
          <a:effectLst>
            <a:outerShdw blurRad="190500" algn="tl" rotWithShape="0">
              <a:srgbClr val="000000">
                <a:alpha val="69803"/>
              </a:srgbClr>
            </a:outerShdw>
          </a:effectLst>
        </p:spPr>
      </p:pic>
      <p:sp>
        <p:nvSpPr>
          <p:cNvPr id="433" name="Google Shape;433;p20"/>
          <p:cNvSpPr/>
          <p:nvPr/>
        </p:nvSpPr>
        <p:spPr>
          <a:xfrm>
            <a:off x="0" y="0"/>
            <a:ext cx="613200" cy="4434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434" name="Google Shape;434;p20"/>
          <p:cNvSpPr txBox="1"/>
          <p:nvPr/>
        </p:nvSpPr>
        <p:spPr>
          <a:xfrm>
            <a:off x="613101" y="1512"/>
            <a:ext cx="4299600" cy="4419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000000"/>
              </a:buClr>
              <a:buSzPts val="2200"/>
              <a:buFont typeface="Calibri"/>
              <a:buNone/>
            </a:pPr>
            <a:r>
              <a:rPr lang="en-GB" sz="2100" b="1">
                <a:solidFill>
                  <a:srgbClr val="000000"/>
                </a:solidFill>
                <a:latin typeface="Calibri"/>
                <a:ea typeface="Calibri"/>
                <a:cs typeface="Calibri"/>
                <a:sym typeface="Calibri"/>
              </a:rPr>
              <a:t>Apps pour la nutrition et la santé  </a:t>
            </a:r>
            <a:endParaRPr sz="1300"/>
          </a:p>
        </p:txBody>
      </p:sp>
      <p:sp>
        <p:nvSpPr>
          <p:cNvPr id="435" name="Google Shape;435;p20"/>
          <p:cNvSpPr/>
          <p:nvPr/>
        </p:nvSpPr>
        <p:spPr>
          <a:xfrm>
            <a:off x="50703" y="64721"/>
            <a:ext cx="562500" cy="3102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GB" sz="2000" b="1">
                <a:solidFill>
                  <a:srgbClr val="FFFFFF"/>
                </a:solidFill>
                <a:latin typeface="Gill Sans"/>
                <a:ea typeface="Gill Sans"/>
                <a:cs typeface="Gill Sans"/>
                <a:sym typeface="Gill Sans"/>
              </a:rPr>
              <a:t>6.2 </a:t>
            </a:r>
            <a:endParaRPr sz="2000" b="1">
              <a:solidFill>
                <a:srgbClr val="FFFFFF"/>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439"/>
        <p:cNvGrpSpPr/>
        <p:nvPr/>
      </p:nvGrpSpPr>
      <p:grpSpPr>
        <a:xfrm>
          <a:off x="0" y="0"/>
          <a:ext cx="0" cy="0"/>
          <a:chOff x="0" y="0"/>
          <a:chExt cx="0" cy="0"/>
        </a:xfrm>
      </p:grpSpPr>
      <p:pic>
        <p:nvPicPr>
          <p:cNvPr id="440" name="Google Shape;440;p21"/>
          <p:cNvPicPr preferRelativeResize="0"/>
          <p:nvPr/>
        </p:nvPicPr>
        <p:blipFill rotWithShape="1">
          <a:blip r:embed="rId3">
            <a:alphaModFix/>
          </a:blip>
          <a:srcRect/>
          <a:stretch/>
        </p:blipFill>
        <p:spPr>
          <a:xfrm>
            <a:off x="7310700" y="4715558"/>
            <a:ext cx="2913283" cy="2142452"/>
          </a:xfrm>
          <a:prstGeom prst="rect">
            <a:avLst/>
          </a:prstGeom>
          <a:noFill/>
          <a:ln>
            <a:noFill/>
          </a:ln>
          <a:effectLst>
            <a:outerShdw blurRad="190500" algn="tl" rotWithShape="0">
              <a:srgbClr val="000000">
                <a:alpha val="69803"/>
              </a:srgbClr>
            </a:outerShdw>
          </a:effectLst>
        </p:spPr>
      </p:pic>
      <p:sp>
        <p:nvSpPr>
          <p:cNvPr id="441" name="Google Shape;441;p21"/>
          <p:cNvSpPr txBox="1">
            <a:spLocks noGrp="1"/>
          </p:cNvSpPr>
          <p:nvPr>
            <p:ph type="title"/>
          </p:nvPr>
        </p:nvSpPr>
        <p:spPr>
          <a:xfrm>
            <a:off x="558000" y="1080000"/>
            <a:ext cx="2035800" cy="7281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03864"/>
              </a:buClr>
              <a:buSzPts val="2400"/>
              <a:buFont typeface="Calibri"/>
              <a:buNone/>
            </a:pPr>
            <a:r>
              <a:rPr lang="en-GB"/>
              <a:t>Scénario 4</a:t>
            </a:r>
            <a:endParaRPr/>
          </a:p>
        </p:txBody>
      </p:sp>
      <p:sp>
        <p:nvSpPr>
          <p:cNvPr id="442" name="Google Shape;442;p21"/>
          <p:cNvSpPr txBox="1">
            <a:spLocks noGrp="1"/>
          </p:cNvSpPr>
          <p:nvPr>
            <p:ph type="body" idx="1"/>
          </p:nvPr>
        </p:nvSpPr>
        <p:spPr>
          <a:xfrm>
            <a:off x="557999" y="2677111"/>
            <a:ext cx="7749000" cy="3941400"/>
          </a:xfrm>
          <a:prstGeom prst="rect">
            <a:avLst/>
          </a:prstGeom>
          <a:noFill/>
          <a:ln>
            <a:noFill/>
          </a:ln>
        </p:spPr>
        <p:txBody>
          <a:bodyPr spcFirstLastPara="1" wrap="square" lIns="91425" tIns="45700" rIns="91425" bIns="45700" anchor="t" anchorCtr="0">
            <a:normAutofit/>
          </a:bodyPr>
          <a:lstStyle/>
          <a:p>
            <a:pPr marL="228600" lvl="0" indent="-228600" algn="l" rtl="0">
              <a:lnSpc>
                <a:spcPct val="100000"/>
              </a:lnSpc>
              <a:spcBef>
                <a:spcPts val="0"/>
              </a:spcBef>
              <a:spcAft>
                <a:spcPts val="0"/>
              </a:spcAft>
              <a:buSzPts val="2200"/>
              <a:buChar char="▪"/>
            </a:pPr>
            <a:r>
              <a:rPr lang="en-GB"/>
              <a:t>J. : homme, 35 ans, travaillant à temps partiel.</a:t>
            </a:r>
            <a:endParaRPr/>
          </a:p>
          <a:p>
            <a:pPr marL="228600" lvl="0" indent="-228600" algn="l" rtl="0">
              <a:lnSpc>
                <a:spcPct val="100000"/>
              </a:lnSpc>
              <a:spcBef>
                <a:spcPts val="1200"/>
              </a:spcBef>
              <a:spcAft>
                <a:spcPts val="0"/>
              </a:spcAft>
              <a:buSzPts val="2200"/>
              <a:buChar char="▪"/>
            </a:pPr>
            <a:r>
              <a:rPr lang="en-GB"/>
              <a:t>Il veut perdre du poids et son amie diététicienne lui a conseillé de manger environ 2 500 kcal/jour pour commencer à perdre 0,5 kg/semaine. </a:t>
            </a:r>
            <a:endParaRPr/>
          </a:p>
          <a:p>
            <a:pPr marL="228600" lvl="0" indent="-228600" algn="l" rtl="0">
              <a:lnSpc>
                <a:spcPct val="100000"/>
              </a:lnSpc>
              <a:spcBef>
                <a:spcPts val="1200"/>
              </a:spcBef>
              <a:spcAft>
                <a:spcPts val="0"/>
              </a:spcAft>
              <a:buSzPts val="2200"/>
              <a:buChar char="▪"/>
            </a:pPr>
            <a:r>
              <a:rPr lang="en-GB"/>
              <a:t>J. décide de télécharger une application pour surveiller et calculer son apport calorique en entrant chaque                   aliment et boisson consommé.</a:t>
            </a:r>
            <a:endParaRPr/>
          </a:p>
        </p:txBody>
      </p:sp>
      <p:sp>
        <p:nvSpPr>
          <p:cNvPr id="443" name="Google Shape;443;p21"/>
          <p:cNvSpPr txBox="1">
            <a:spLocks noGrp="1"/>
          </p:cNvSpPr>
          <p:nvPr>
            <p:ph type="body" idx="4294967295"/>
          </p:nvPr>
        </p:nvSpPr>
        <p:spPr>
          <a:xfrm>
            <a:off x="557999" y="1756494"/>
            <a:ext cx="6573000" cy="5031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2400"/>
              <a:buNone/>
            </a:pPr>
            <a:r>
              <a:rPr lang="en-GB" sz="2400" b="1"/>
              <a:t>Surveillance des calories pour contrôler le poids corporel </a:t>
            </a:r>
            <a:endParaRPr sz="2400" b="1"/>
          </a:p>
        </p:txBody>
      </p:sp>
      <p:pic>
        <p:nvPicPr>
          <p:cNvPr id="444" name="Google Shape;444;p21"/>
          <p:cNvPicPr preferRelativeResize="0"/>
          <p:nvPr/>
        </p:nvPicPr>
        <p:blipFill rotWithShape="1">
          <a:blip r:embed="rId4">
            <a:alphaModFix/>
          </a:blip>
          <a:srcRect/>
          <a:stretch/>
        </p:blipFill>
        <p:spPr>
          <a:xfrm>
            <a:off x="8056178" y="83519"/>
            <a:ext cx="3980778" cy="2593580"/>
          </a:xfrm>
          <a:prstGeom prst="rect">
            <a:avLst/>
          </a:prstGeom>
          <a:noFill/>
          <a:ln>
            <a:noFill/>
          </a:ln>
          <a:effectLst>
            <a:outerShdw blurRad="190500" algn="tl" rotWithShape="0">
              <a:srgbClr val="000000">
                <a:alpha val="69803"/>
              </a:srgbClr>
            </a:outerShdw>
          </a:effectLst>
        </p:spPr>
      </p:pic>
      <p:pic>
        <p:nvPicPr>
          <p:cNvPr id="445" name="Google Shape;445;p21"/>
          <p:cNvPicPr preferRelativeResize="0"/>
          <p:nvPr/>
        </p:nvPicPr>
        <p:blipFill rotWithShape="1">
          <a:blip r:embed="rId5">
            <a:alphaModFix/>
          </a:blip>
          <a:srcRect/>
          <a:stretch/>
        </p:blipFill>
        <p:spPr>
          <a:xfrm>
            <a:off x="8448211" y="2788840"/>
            <a:ext cx="3588745" cy="2228338"/>
          </a:xfrm>
          <a:prstGeom prst="rect">
            <a:avLst/>
          </a:prstGeom>
          <a:noFill/>
          <a:ln>
            <a:noFill/>
          </a:ln>
        </p:spPr>
      </p:pic>
      <p:pic>
        <p:nvPicPr>
          <p:cNvPr id="446" name="Google Shape;446;p21"/>
          <p:cNvPicPr preferRelativeResize="0"/>
          <p:nvPr/>
        </p:nvPicPr>
        <p:blipFill rotWithShape="1">
          <a:blip r:embed="rId6">
            <a:alphaModFix/>
          </a:blip>
          <a:srcRect/>
          <a:stretch/>
        </p:blipFill>
        <p:spPr>
          <a:xfrm>
            <a:off x="5226201" y="374927"/>
            <a:ext cx="2829977" cy="1183500"/>
          </a:xfrm>
          <a:prstGeom prst="rect">
            <a:avLst/>
          </a:prstGeom>
          <a:noFill/>
          <a:ln>
            <a:noFill/>
          </a:ln>
        </p:spPr>
      </p:pic>
      <p:sp>
        <p:nvSpPr>
          <p:cNvPr id="447" name="Google Shape;447;p21"/>
          <p:cNvSpPr/>
          <p:nvPr/>
        </p:nvSpPr>
        <p:spPr>
          <a:xfrm>
            <a:off x="0" y="0"/>
            <a:ext cx="613200" cy="4434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448" name="Google Shape;448;p21"/>
          <p:cNvSpPr txBox="1"/>
          <p:nvPr/>
        </p:nvSpPr>
        <p:spPr>
          <a:xfrm>
            <a:off x="613101" y="1512"/>
            <a:ext cx="4299600" cy="4419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000000"/>
              </a:buClr>
              <a:buSzPts val="2200"/>
              <a:buFont typeface="Calibri"/>
              <a:buNone/>
            </a:pPr>
            <a:r>
              <a:rPr lang="en-GB" sz="2100" b="1">
                <a:solidFill>
                  <a:srgbClr val="000000"/>
                </a:solidFill>
                <a:latin typeface="Calibri"/>
                <a:ea typeface="Calibri"/>
                <a:cs typeface="Calibri"/>
                <a:sym typeface="Calibri"/>
              </a:rPr>
              <a:t>Apps pour la nutrition et la santé  </a:t>
            </a:r>
            <a:endParaRPr sz="1300"/>
          </a:p>
        </p:txBody>
      </p:sp>
      <p:sp>
        <p:nvSpPr>
          <p:cNvPr id="449" name="Google Shape;449;p21"/>
          <p:cNvSpPr/>
          <p:nvPr/>
        </p:nvSpPr>
        <p:spPr>
          <a:xfrm>
            <a:off x="50703" y="64721"/>
            <a:ext cx="562500" cy="3102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GB" sz="2000" b="1">
                <a:solidFill>
                  <a:srgbClr val="FFFFFF"/>
                </a:solidFill>
                <a:latin typeface="Gill Sans"/>
                <a:ea typeface="Gill Sans"/>
                <a:cs typeface="Gill Sans"/>
                <a:sym typeface="Gill Sans"/>
              </a:rPr>
              <a:t>6.2 </a:t>
            </a:r>
            <a:endParaRPr sz="2000" b="1">
              <a:solidFill>
                <a:srgbClr val="FFFFFF"/>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453"/>
        <p:cNvGrpSpPr/>
        <p:nvPr/>
      </p:nvGrpSpPr>
      <p:grpSpPr>
        <a:xfrm>
          <a:off x="0" y="0"/>
          <a:ext cx="0" cy="0"/>
          <a:chOff x="0" y="0"/>
          <a:chExt cx="0" cy="0"/>
        </a:xfrm>
      </p:grpSpPr>
      <p:sp>
        <p:nvSpPr>
          <p:cNvPr id="454" name="Google Shape;454;p22"/>
          <p:cNvSpPr txBox="1">
            <a:spLocks noGrp="1"/>
          </p:cNvSpPr>
          <p:nvPr>
            <p:ph type="title"/>
          </p:nvPr>
        </p:nvSpPr>
        <p:spPr>
          <a:xfrm>
            <a:off x="558000" y="1080000"/>
            <a:ext cx="11059692" cy="728162"/>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03864"/>
              </a:buClr>
              <a:buSzPts val="2400"/>
              <a:buFont typeface="Calibri"/>
              <a:buNone/>
            </a:pPr>
            <a:r>
              <a:rPr lang="en-GB"/>
              <a:t>Scénario 5</a:t>
            </a:r>
            <a:endParaRPr/>
          </a:p>
        </p:txBody>
      </p:sp>
      <p:sp>
        <p:nvSpPr>
          <p:cNvPr id="455" name="Google Shape;455;p22"/>
          <p:cNvSpPr txBox="1">
            <a:spLocks noGrp="1"/>
          </p:cNvSpPr>
          <p:nvPr>
            <p:ph type="body" idx="1"/>
          </p:nvPr>
        </p:nvSpPr>
        <p:spPr>
          <a:xfrm>
            <a:off x="558000" y="2459736"/>
            <a:ext cx="6602218" cy="3941326"/>
          </a:xfrm>
          <a:prstGeom prst="rect">
            <a:avLst/>
          </a:prstGeom>
          <a:noFill/>
          <a:ln>
            <a:noFill/>
          </a:ln>
        </p:spPr>
        <p:txBody>
          <a:bodyPr spcFirstLastPara="1" wrap="square" lIns="91425" tIns="45700" rIns="91425" bIns="45700" anchor="t" anchorCtr="0">
            <a:normAutofit/>
          </a:bodyPr>
          <a:lstStyle/>
          <a:p>
            <a:pPr marL="228600" lvl="0" indent="-228600" algn="l" rtl="0">
              <a:lnSpc>
                <a:spcPct val="100000"/>
              </a:lnSpc>
              <a:spcBef>
                <a:spcPts val="0"/>
              </a:spcBef>
              <a:spcAft>
                <a:spcPts val="0"/>
              </a:spcAft>
              <a:buSzPts val="2200"/>
              <a:buChar char="▪"/>
            </a:pPr>
            <a:r>
              <a:rPr lang="en-GB"/>
              <a:t>K. : femme, 30 ans, diabétique de type 1 depuis l'âge de 8 ans.  </a:t>
            </a:r>
            <a:endParaRPr/>
          </a:p>
          <a:p>
            <a:pPr marL="228600" lvl="0" indent="-228600" algn="l" rtl="0">
              <a:lnSpc>
                <a:spcPct val="100000"/>
              </a:lnSpc>
              <a:spcBef>
                <a:spcPts val="1200"/>
              </a:spcBef>
              <a:spcAft>
                <a:spcPts val="0"/>
              </a:spcAft>
              <a:buSzPts val="2200"/>
              <a:buChar char="▪"/>
            </a:pPr>
            <a:r>
              <a:rPr lang="en-GB"/>
              <a:t>Ses derniers résultats sanguins montrent que son taux de sucre est un peu trop élevé. Son médecin lui a conseillé de faire plus attention aux glucides qu'elle consomme à chaque repas en combinaison avec la quantité d'insuline qu'elle s'injecte. </a:t>
            </a:r>
            <a:endParaRPr/>
          </a:p>
          <a:p>
            <a:pPr marL="228600" lvl="0" indent="-228600" algn="l" rtl="0">
              <a:lnSpc>
                <a:spcPct val="100000"/>
              </a:lnSpc>
              <a:spcBef>
                <a:spcPts val="1200"/>
              </a:spcBef>
              <a:spcAft>
                <a:spcPts val="0"/>
              </a:spcAft>
              <a:buSzPts val="2200"/>
              <a:buChar char="▪"/>
            </a:pPr>
            <a:r>
              <a:rPr lang="en-GB"/>
              <a:t>K. décide de télécharger une application de nutrition pour suivre l'apport en glucides de chaque repas et trouver des recettes à faible teneur en glucides.  </a:t>
            </a:r>
            <a:endParaRPr/>
          </a:p>
        </p:txBody>
      </p:sp>
      <p:sp>
        <p:nvSpPr>
          <p:cNvPr id="456" name="Google Shape;456;p22"/>
          <p:cNvSpPr txBox="1">
            <a:spLocks noGrp="1"/>
          </p:cNvSpPr>
          <p:nvPr>
            <p:ph type="body" idx="4294967295"/>
          </p:nvPr>
        </p:nvSpPr>
        <p:spPr>
          <a:xfrm>
            <a:off x="558000" y="1808162"/>
            <a:ext cx="5157900" cy="501600"/>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SzPts val="2400"/>
              <a:buNone/>
            </a:pPr>
            <a:r>
              <a:rPr lang="en-GB" sz="2400" b="1"/>
              <a:t>Gestion du diabète</a:t>
            </a:r>
            <a:endParaRPr sz="2400" b="1"/>
          </a:p>
        </p:txBody>
      </p:sp>
      <p:pic>
        <p:nvPicPr>
          <p:cNvPr id="457" name="Google Shape;457;p22"/>
          <p:cNvPicPr preferRelativeResize="0"/>
          <p:nvPr/>
        </p:nvPicPr>
        <p:blipFill rotWithShape="1">
          <a:blip r:embed="rId3">
            <a:alphaModFix/>
          </a:blip>
          <a:srcRect/>
          <a:stretch/>
        </p:blipFill>
        <p:spPr>
          <a:xfrm>
            <a:off x="6537084" y="273554"/>
            <a:ext cx="4004262" cy="1612892"/>
          </a:xfrm>
          <a:prstGeom prst="rect">
            <a:avLst/>
          </a:prstGeom>
          <a:noFill/>
          <a:ln>
            <a:noFill/>
          </a:ln>
          <a:effectLst>
            <a:outerShdw blurRad="190500" algn="tl" rotWithShape="0">
              <a:srgbClr val="000000">
                <a:alpha val="69803"/>
              </a:srgbClr>
            </a:outerShdw>
          </a:effectLst>
        </p:spPr>
      </p:pic>
      <p:pic>
        <p:nvPicPr>
          <p:cNvPr id="458" name="Google Shape;458;p22"/>
          <p:cNvPicPr preferRelativeResize="0"/>
          <p:nvPr/>
        </p:nvPicPr>
        <p:blipFill rotWithShape="1">
          <a:blip r:embed="rId4">
            <a:alphaModFix/>
          </a:blip>
          <a:srcRect/>
          <a:stretch/>
        </p:blipFill>
        <p:spPr>
          <a:xfrm>
            <a:off x="7334870" y="4896090"/>
            <a:ext cx="3631894" cy="1807573"/>
          </a:xfrm>
          <a:prstGeom prst="rect">
            <a:avLst/>
          </a:prstGeom>
          <a:noFill/>
          <a:ln>
            <a:noFill/>
          </a:ln>
          <a:effectLst>
            <a:outerShdw blurRad="190500" algn="tl" rotWithShape="0">
              <a:srgbClr val="000000">
                <a:alpha val="69803"/>
              </a:srgbClr>
            </a:outerShdw>
          </a:effectLst>
        </p:spPr>
      </p:pic>
      <p:pic>
        <p:nvPicPr>
          <p:cNvPr id="459" name="Google Shape;459;p22"/>
          <p:cNvPicPr preferRelativeResize="0"/>
          <p:nvPr/>
        </p:nvPicPr>
        <p:blipFill rotWithShape="1">
          <a:blip r:embed="rId5">
            <a:alphaModFix/>
          </a:blip>
          <a:srcRect/>
          <a:stretch/>
        </p:blipFill>
        <p:spPr>
          <a:xfrm rot="560843">
            <a:off x="8291564" y="1617621"/>
            <a:ext cx="3664138" cy="1587582"/>
          </a:xfrm>
          <a:prstGeom prst="rect">
            <a:avLst/>
          </a:prstGeom>
          <a:noFill/>
          <a:ln>
            <a:noFill/>
          </a:ln>
          <a:effectLst>
            <a:outerShdw blurRad="190500" algn="tl" rotWithShape="0">
              <a:srgbClr val="000000">
                <a:alpha val="69803"/>
              </a:srgbClr>
            </a:outerShdw>
          </a:effectLst>
        </p:spPr>
      </p:pic>
      <p:pic>
        <p:nvPicPr>
          <p:cNvPr id="460" name="Google Shape;460;p22"/>
          <p:cNvPicPr preferRelativeResize="0"/>
          <p:nvPr/>
        </p:nvPicPr>
        <p:blipFill rotWithShape="1">
          <a:blip r:embed="rId6">
            <a:alphaModFix/>
          </a:blip>
          <a:srcRect/>
          <a:stretch/>
        </p:blipFill>
        <p:spPr>
          <a:xfrm>
            <a:off x="7800130" y="3212024"/>
            <a:ext cx="3833870" cy="1505776"/>
          </a:xfrm>
          <a:prstGeom prst="rect">
            <a:avLst/>
          </a:prstGeom>
          <a:noFill/>
          <a:ln>
            <a:noFill/>
          </a:ln>
          <a:effectLst>
            <a:outerShdw blurRad="190500" algn="tl" rotWithShape="0">
              <a:srgbClr val="000000">
                <a:alpha val="69803"/>
              </a:srgbClr>
            </a:outerShdw>
          </a:effectLst>
        </p:spPr>
      </p:pic>
      <p:sp>
        <p:nvSpPr>
          <p:cNvPr id="461" name="Google Shape;461;p22"/>
          <p:cNvSpPr/>
          <p:nvPr/>
        </p:nvSpPr>
        <p:spPr>
          <a:xfrm>
            <a:off x="0" y="0"/>
            <a:ext cx="613200" cy="4434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462" name="Google Shape;462;p22"/>
          <p:cNvSpPr txBox="1"/>
          <p:nvPr/>
        </p:nvSpPr>
        <p:spPr>
          <a:xfrm>
            <a:off x="613101" y="1512"/>
            <a:ext cx="4299600" cy="4419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000000"/>
              </a:buClr>
              <a:buSzPts val="2200"/>
              <a:buFont typeface="Calibri"/>
              <a:buNone/>
            </a:pPr>
            <a:r>
              <a:rPr lang="en-GB" sz="2100" b="1">
                <a:solidFill>
                  <a:srgbClr val="000000"/>
                </a:solidFill>
                <a:latin typeface="Calibri"/>
                <a:ea typeface="Calibri"/>
                <a:cs typeface="Calibri"/>
                <a:sym typeface="Calibri"/>
              </a:rPr>
              <a:t>Apps pour la nutrition et la santé  </a:t>
            </a:r>
            <a:endParaRPr sz="1300"/>
          </a:p>
        </p:txBody>
      </p:sp>
      <p:sp>
        <p:nvSpPr>
          <p:cNvPr id="463" name="Google Shape;463;p22"/>
          <p:cNvSpPr/>
          <p:nvPr/>
        </p:nvSpPr>
        <p:spPr>
          <a:xfrm>
            <a:off x="50703" y="64721"/>
            <a:ext cx="562500" cy="3102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GB" sz="2000" b="1">
                <a:solidFill>
                  <a:srgbClr val="FFFFFF"/>
                </a:solidFill>
                <a:latin typeface="Gill Sans"/>
                <a:ea typeface="Gill Sans"/>
                <a:cs typeface="Gill Sans"/>
                <a:sym typeface="Gill Sans"/>
              </a:rPr>
              <a:t>6.2 </a:t>
            </a:r>
            <a:endParaRPr sz="2000" b="1">
              <a:solidFill>
                <a:srgbClr val="FFFFFF"/>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467"/>
        <p:cNvGrpSpPr/>
        <p:nvPr/>
      </p:nvGrpSpPr>
      <p:grpSpPr>
        <a:xfrm>
          <a:off x="0" y="0"/>
          <a:ext cx="0" cy="0"/>
          <a:chOff x="0" y="0"/>
          <a:chExt cx="0" cy="0"/>
        </a:xfrm>
      </p:grpSpPr>
      <p:sp>
        <p:nvSpPr>
          <p:cNvPr id="468" name="Google Shape;468;p23"/>
          <p:cNvSpPr txBox="1">
            <a:spLocks noGrp="1"/>
          </p:cNvSpPr>
          <p:nvPr>
            <p:ph type="title"/>
          </p:nvPr>
        </p:nvSpPr>
        <p:spPr>
          <a:xfrm>
            <a:off x="558000" y="1080000"/>
            <a:ext cx="11059692" cy="728162"/>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03864"/>
              </a:buClr>
              <a:buSzPts val="2400"/>
              <a:buFont typeface="Calibri"/>
              <a:buNone/>
            </a:pPr>
            <a:r>
              <a:rPr lang="en-GB"/>
              <a:t>Scénario X ?</a:t>
            </a:r>
            <a:endParaRPr/>
          </a:p>
        </p:txBody>
      </p:sp>
      <p:sp>
        <p:nvSpPr>
          <p:cNvPr id="469" name="Google Shape;469;p23"/>
          <p:cNvSpPr txBox="1">
            <a:spLocks noGrp="1"/>
          </p:cNvSpPr>
          <p:nvPr>
            <p:ph type="body" idx="1"/>
          </p:nvPr>
        </p:nvSpPr>
        <p:spPr>
          <a:xfrm>
            <a:off x="557999" y="2796208"/>
            <a:ext cx="11059693" cy="3604853"/>
          </a:xfrm>
          <a:prstGeom prst="rect">
            <a:avLst/>
          </a:prstGeom>
          <a:noFill/>
          <a:ln>
            <a:noFill/>
          </a:ln>
        </p:spPr>
        <p:txBody>
          <a:bodyPr spcFirstLastPara="1" wrap="square" lIns="91425" tIns="45700" rIns="91425" bIns="45700" anchor="t" anchorCtr="0">
            <a:normAutofit/>
          </a:bodyPr>
          <a:lstStyle/>
          <a:p>
            <a:pPr marL="228600" lvl="0" indent="-228600" algn="l" rtl="0">
              <a:lnSpc>
                <a:spcPct val="100000"/>
              </a:lnSpc>
              <a:spcBef>
                <a:spcPts val="0"/>
              </a:spcBef>
              <a:spcAft>
                <a:spcPts val="0"/>
              </a:spcAft>
              <a:buSzPts val="2200"/>
              <a:buChar char="▪"/>
            </a:pPr>
            <a:r>
              <a:rPr lang="en-GB"/>
              <a:t>Y a-t-il d'autres scénarios dans lesquels une application nutritionnelle pourrait être utile ?</a:t>
            </a:r>
            <a:endParaRPr/>
          </a:p>
          <a:p>
            <a:pPr marL="228600" lvl="0" indent="-88900" algn="l" rtl="0">
              <a:lnSpc>
                <a:spcPct val="100000"/>
              </a:lnSpc>
              <a:spcBef>
                <a:spcPts val="1200"/>
              </a:spcBef>
              <a:spcAft>
                <a:spcPts val="0"/>
              </a:spcAft>
              <a:buSzPts val="2200"/>
              <a:buNone/>
            </a:pPr>
            <a:endParaRPr/>
          </a:p>
        </p:txBody>
      </p:sp>
      <p:sp>
        <p:nvSpPr>
          <p:cNvPr id="470" name="Google Shape;470;p23"/>
          <p:cNvSpPr txBox="1">
            <a:spLocks noGrp="1"/>
          </p:cNvSpPr>
          <p:nvPr>
            <p:ph type="body" idx="4294967295"/>
          </p:nvPr>
        </p:nvSpPr>
        <p:spPr>
          <a:xfrm>
            <a:off x="557998" y="2160588"/>
            <a:ext cx="4599789" cy="501650"/>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SzPts val="2400"/>
              <a:buNone/>
            </a:pPr>
            <a:r>
              <a:rPr lang="en-GB" sz="2400" b="1"/>
              <a:t>Suggestions ?</a:t>
            </a:r>
            <a:endParaRPr sz="2400" b="1"/>
          </a:p>
        </p:txBody>
      </p:sp>
      <p:sp>
        <p:nvSpPr>
          <p:cNvPr id="471" name="Google Shape;471;p23"/>
          <p:cNvSpPr/>
          <p:nvPr/>
        </p:nvSpPr>
        <p:spPr>
          <a:xfrm>
            <a:off x="0" y="0"/>
            <a:ext cx="613200" cy="4434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472" name="Google Shape;472;p23"/>
          <p:cNvSpPr txBox="1"/>
          <p:nvPr/>
        </p:nvSpPr>
        <p:spPr>
          <a:xfrm>
            <a:off x="613101" y="1512"/>
            <a:ext cx="4299600" cy="4419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000000"/>
              </a:buClr>
              <a:buSzPts val="2200"/>
              <a:buFont typeface="Calibri"/>
              <a:buNone/>
            </a:pPr>
            <a:r>
              <a:rPr lang="en-GB" sz="2100" b="1">
                <a:solidFill>
                  <a:srgbClr val="000000"/>
                </a:solidFill>
                <a:latin typeface="Calibri"/>
                <a:ea typeface="Calibri"/>
                <a:cs typeface="Calibri"/>
                <a:sym typeface="Calibri"/>
              </a:rPr>
              <a:t>Apps pour la nutrition et la santé  </a:t>
            </a:r>
            <a:endParaRPr sz="1300"/>
          </a:p>
        </p:txBody>
      </p:sp>
      <p:sp>
        <p:nvSpPr>
          <p:cNvPr id="473" name="Google Shape;473;p23"/>
          <p:cNvSpPr/>
          <p:nvPr/>
        </p:nvSpPr>
        <p:spPr>
          <a:xfrm>
            <a:off x="50703" y="64721"/>
            <a:ext cx="562500" cy="3102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GB" sz="2000" b="1">
                <a:solidFill>
                  <a:srgbClr val="FFFFFF"/>
                </a:solidFill>
                <a:latin typeface="Gill Sans"/>
                <a:ea typeface="Gill Sans"/>
                <a:cs typeface="Gill Sans"/>
                <a:sym typeface="Gill Sans"/>
              </a:rPr>
              <a:t>6.2 </a:t>
            </a:r>
            <a:endParaRPr sz="2000" b="1">
              <a:solidFill>
                <a:srgbClr val="FFFFFF"/>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477"/>
        <p:cNvGrpSpPr/>
        <p:nvPr/>
      </p:nvGrpSpPr>
      <p:grpSpPr>
        <a:xfrm>
          <a:off x="0" y="0"/>
          <a:ext cx="0" cy="0"/>
          <a:chOff x="0" y="0"/>
          <a:chExt cx="0" cy="0"/>
        </a:xfrm>
      </p:grpSpPr>
      <p:pic>
        <p:nvPicPr>
          <p:cNvPr id="478" name="Google Shape;478;p24" descr="Effective coworking. colleagues togetherness, workers collaboration, teamwork regulation. workflow efficiency increase. team members arranging mechanism."/>
          <p:cNvPicPr preferRelativeResize="0"/>
          <p:nvPr/>
        </p:nvPicPr>
        <p:blipFill rotWithShape="1">
          <a:blip r:embed="rId3">
            <a:alphaModFix/>
          </a:blip>
          <a:srcRect/>
          <a:stretch/>
        </p:blipFill>
        <p:spPr>
          <a:xfrm>
            <a:off x="6913172" y="860754"/>
            <a:ext cx="5627914" cy="5627914"/>
          </a:xfrm>
          <a:prstGeom prst="rect">
            <a:avLst/>
          </a:prstGeom>
          <a:noFill/>
          <a:ln>
            <a:noFill/>
          </a:ln>
        </p:spPr>
      </p:pic>
      <p:sp>
        <p:nvSpPr>
          <p:cNvPr id="479" name="Google Shape;479;p24"/>
          <p:cNvSpPr txBox="1">
            <a:spLocks noGrp="1"/>
          </p:cNvSpPr>
          <p:nvPr>
            <p:ph type="title"/>
          </p:nvPr>
        </p:nvSpPr>
        <p:spPr>
          <a:xfrm>
            <a:off x="493725" y="469200"/>
            <a:ext cx="11059800" cy="7281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4A4CF5"/>
              </a:buClr>
              <a:buSzPts val="2400"/>
              <a:buFont typeface="Calibri"/>
              <a:buNone/>
            </a:pPr>
            <a:r>
              <a:rPr lang="en-GB">
                <a:solidFill>
                  <a:srgbClr val="4A4CF5"/>
                </a:solidFill>
              </a:rPr>
              <a:t>Activité : Définir et mettre en œuvre des objectifs SMART liés à la nutrition</a:t>
            </a:r>
            <a:endParaRPr>
              <a:solidFill>
                <a:srgbClr val="4A4CF5"/>
              </a:solidFill>
            </a:endParaRPr>
          </a:p>
        </p:txBody>
      </p:sp>
      <p:sp>
        <p:nvSpPr>
          <p:cNvPr id="480" name="Google Shape;480;p24"/>
          <p:cNvSpPr txBox="1">
            <a:spLocks noGrp="1"/>
          </p:cNvSpPr>
          <p:nvPr>
            <p:ph type="body" idx="1"/>
          </p:nvPr>
        </p:nvSpPr>
        <p:spPr>
          <a:xfrm>
            <a:off x="557999" y="2459736"/>
            <a:ext cx="6355173" cy="3941326"/>
          </a:xfrm>
          <a:prstGeom prst="rect">
            <a:avLst/>
          </a:prstGeom>
          <a:noFill/>
          <a:ln>
            <a:noFill/>
          </a:ln>
        </p:spPr>
        <p:txBody>
          <a:bodyPr spcFirstLastPara="1" wrap="square" lIns="91425" tIns="45700" rIns="91425" bIns="45700" anchor="t" anchorCtr="0">
            <a:normAutofit/>
          </a:bodyPr>
          <a:lstStyle/>
          <a:p>
            <a:pPr marL="228600" lvl="0" indent="-228600" algn="l" rtl="0">
              <a:lnSpc>
                <a:spcPct val="100000"/>
              </a:lnSpc>
              <a:spcBef>
                <a:spcPts val="0"/>
              </a:spcBef>
              <a:spcAft>
                <a:spcPts val="0"/>
              </a:spcAft>
              <a:buSzPts val="2400"/>
              <a:buChar char="▪"/>
            </a:pPr>
            <a:r>
              <a:rPr lang="en-GB" sz="2400"/>
              <a:t>Partagez votre objectif avec le reste du groupe. </a:t>
            </a:r>
            <a:endParaRPr/>
          </a:p>
          <a:p>
            <a:pPr marL="228600" lvl="0" indent="-228600" algn="l" rtl="0">
              <a:lnSpc>
                <a:spcPct val="100000"/>
              </a:lnSpc>
              <a:spcBef>
                <a:spcPts val="1200"/>
              </a:spcBef>
              <a:spcAft>
                <a:spcPts val="0"/>
              </a:spcAft>
              <a:buSzPts val="2400"/>
              <a:buChar char="▪"/>
            </a:pPr>
            <a:r>
              <a:rPr lang="en-GB" sz="2400"/>
              <a:t>Vérifiez s'il s'agit bien d'un objectif SMART (remplir les conditions préalables ?).</a:t>
            </a:r>
            <a:endParaRPr sz="2400"/>
          </a:p>
          <a:p>
            <a:pPr marL="228600" lvl="0" indent="-228600" algn="l" rtl="0">
              <a:lnSpc>
                <a:spcPct val="100000"/>
              </a:lnSpc>
              <a:spcBef>
                <a:spcPts val="1200"/>
              </a:spcBef>
              <a:spcAft>
                <a:spcPts val="0"/>
              </a:spcAft>
              <a:buSzPts val="2400"/>
              <a:buChar char="▪"/>
            </a:pPr>
            <a:r>
              <a:rPr lang="en-GB" sz="2400"/>
              <a:t>Est-elle liée à un groupe d'aliments spécifique (par exemple les fruits), au poids corporel ou à un problème de santé ?</a:t>
            </a:r>
            <a:endParaRPr/>
          </a:p>
          <a:p>
            <a:pPr marL="228600" lvl="0" indent="-228600" algn="l" rtl="0">
              <a:lnSpc>
                <a:spcPct val="100000"/>
              </a:lnSpc>
              <a:spcBef>
                <a:spcPts val="1200"/>
              </a:spcBef>
              <a:spcAft>
                <a:spcPts val="0"/>
              </a:spcAft>
              <a:buSzPts val="2400"/>
              <a:buChar char="▪"/>
            </a:pPr>
            <a:r>
              <a:rPr lang="en-GB" sz="2400"/>
              <a:t>Pourquoi avez-vous choisi cet objectif ?</a:t>
            </a:r>
            <a:endParaRPr/>
          </a:p>
          <a:p>
            <a:pPr marL="0" lvl="0" indent="0" algn="l" rtl="0">
              <a:lnSpc>
                <a:spcPct val="100000"/>
              </a:lnSpc>
              <a:spcBef>
                <a:spcPts val="1200"/>
              </a:spcBef>
              <a:spcAft>
                <a:spcPts val="0"/>
              </a:spcAft>
              <a:buSzPts val="2400"/>
              <a:buNone/>
            </a:pPr>
            <a:endParaRPr sz="2400"/>
          </a:p>
        </p:txBody>
      </p:sp>
      <p:sp>
        <p:nvSpPr>
          <p:cNvPr id="481" name="Google Shape;481;p24"/>
          <p:cNvSpPr txBox="1">
            <a:spLocks noGrp="1"/>
          </p:cNvSpPr>
          <p:nvPr>
            <p:ph type="body" idx="4294967295"/>
          </p:nvPr>
        </p:nvSpPr>
        <p:spPr>
          <a:xfrm>
            <a:off x="493724" y="1259973"/>
            <a:ext cx="5656200" cy="5031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2400"/>
              <a:buNone/>
            </a:pPr>
            <a:r>
              <a:rPr lang="en-GB" sz="2400" b="1"/>
              <a:t>Fixez votre propre objectif SMART en matière de nutrition</a:t>
            </a:r>
            <a:endParaRPr sz="2400"/>
          </a:p>
        </p:txBody>
      </p:sp>
      <p:sp>
        <p:nvSpPr>
          <p:cNvPr id="482" name="Google Shape;482;p24"/>
          <p:cNvSpPr txBox="1"/>
          <p:nvPr/>
        </p:nvSpPr>
        <p:spPr>
          <a:xfrm>
            <a:off x="8828690" y="6488668"/>
            <a:ext cx="3234558" cy="276999"/>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GB" sz="1200" u="sng">
                <a:solidFill>
                  <a:schemeClr val="dk1"/>
                </a:solidFill>
                <a:latin typeface="Calibri"/>
                <a:ea typeface="Calibri"/>
                <a:cs typeface="Calibri"/>
                <a:sym typeface="Calibri"/>
                <a:hlinkClick r:id="rId4">
                  <a:extLst>
                    <a:ext uri="{A12FA001-AC4F-418D-AE19-62706E023703}">
                      <ahyp:hlinkClr xmlns="" xmlns:ahyp="http://schemas.microsoft.com/office/drawing/2018/hyperlinkcolor" val="tx"/>
                    </a:ext>
                  </a:extLst>
                </a:hlinkClick>
              </a:rPr>
              <a:t>Image by vectorjuice on Freepik</a:t>
            </a:r>
            <a:endParaRPr sz="1200">
              <a:solidFill>
                <a:schemeClr val="dk1"/>
              </a:solidFill>
              <a:latin typeface="Calibri"/>
              <a:ea typeface="Calibri"/>
              <a:cs typeface="Calibri"/>
              <a:sym typeface="Calibri"/>
            </a:endParaRPr>
          </a:p>
        </p:txBody>
      </p:sp>
      <p:sp>
        <p:nvSpPr>
          <p:cNvPr id="483" name="Google Shape;483;p24"/>
          <p:cNvSpPr/>
          <p:nvPr/>
        </p:nvSpPr>
        <p:spPr>
          <a:xfrm>
            <a:off x="0" y="0"/>
            <a:ext cx="613200" cy="4434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484" name="Google Shape;484;p24"/>
          <p:cNvSpPr txBox="1"/>
          <p:nvPr/>
        </p:nvSpPr>
        <p:spPr>
          <a:xfrm>
            <a:off x="613101" y="1512"/>
            <a:ext cx="4299600" cy="4419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000000"/>
              </a:buClr>
              <a:buSzPts val="2200"/>
              <a:buFont typeface="Calibri"/>
              <a:buNone/>
            </a:pPr>
            <a:r>
              <a:rPr lang="en-GB" sz="2100" b="1">
                <a:solidFill>
                  <a:srgbClr val="000000"/>
                </a:solidFill>
                <a:latin typeface="Calibri"/>
                <a:ea typeface="Calibri"/>
                <a:cs typeface="Calibri"/>
                <a:sym typeface="Calibri"/>
              </a:rPr>
              <a:t>Apps pour la nutrition et la santé  </a:t>
            </a:r>
            <a:endParaRPr sz="1300"/>
          </a:p>
        </p:txBody>
      </p:sp>
      <p:sp>
        <p:nvSpPr>
          <p:cNvPr id="485" name="Google Shape;485;p24"/>
          <p:cNvSpPr/>
          <p:nvPr/>
        </p:nvSpPr>
        <p:spPr>
          <a:xfrm>
            <a:off x="50703" y="64721"/>
            <a:ext cx="562500" cy="3102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GB" sz="2000" b="1">
                <a:solidFill>
                  <a:srgbClr val="FFFFFF"/>
                </a:solidFill>
                <a:latin typeface="Gill Sans"/>
                <a:ea typeface="Gill Sans"/>
                <a:cs typeface="Gill Sans"/>
                <a:sym typeface="Gill Sans"/>
              </a:rPr>
              <a:t>6.2 </a:t>
            </a:r>
            <a:endParaRPr sz="2000" b="1">
              <a:solidFill>
                <a:srgbClr val="FFFFFF"/>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489"/>
        <p:cNvGrpSpPr/>
        <p:nvPr/>
      </p:nvGrpSpPr>
      <p:grpSpPr>
        <a:xfrm>
          <a:off x="0" y="0"/>
          <a:ext cx="0" cy="0"/>
          <a:chOff x="0" y="0"/>
          <a:chExt cx="0" cy="0"/>
        </a:xfrm>
      </p:grpSpPr>
      <p:pic>
        <p:nvPicPr>
          <p:cNvPr id="490" name="Google Shape;490;p25" descr="Effective coworking. colleagues togetherness, workers collaboration, teamwork regulation. workflow efficiency increase. team members arranging mechanism."/>
          <p:cNvPicPr preferRelativeResize="0"/>
          <p:nvPr/>
        </p:nvPicPr>
        <p:blipFill rotWithShape="1">
          <a:blip r:embed="rId3">
            <a:alphaModFix/>
          </a:blip>
          <a:srcRect/>
          <a:stretch/>
        </p:blipFill>
        <p:spPr>
          <a:xfrm>
            <a:off x="6913172" y="860754"/>
            <a:ext cx="5627914" cy="5627914"/>
          </a:xfrm>
          <a:prstGeom prst="rect">
            <a:avLst/>
          </a:prstGeom>
          <a:noFill/>
          <a:ln>
            <a:noFill/>
          </a:ln>
        </p:spPr>
      </p:pic>
      <p:sp>
        <p:nvSpPr>
          <p:cNvPr id="491" name="Google Shape;491;p25"/>
          <p:cNvSpPr txBox="1">
            <a:spLocks noGrp="1"/>
          </p:cNvSpPr>
          <p:nvPr>
            <p:ph type="title"/>
          </p:nvPr>
        </p:nvSpPr>
        <p:spPr>
          <a:xfrm>
            <a:off x="558000" y="1080000"/>
            <a:ext cx="11059692" cy="728162"/>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4A4CF5"/>
              </a:buClr>
              <a:buSzPts val="2400"/>
              <a:buFont typeface="Calibri"/>
              <a:buNone/>
            </a:pPr>
            <a:r>
              <a:rPr lang="en-GB">
                <a:solidFill>
                  <a:srgbClr val="4A4CF5"/>
                </a:solidFill>
              </a:rPr>
              <a:t>Activité : Définir et mettre en œuvre des objectifs SMART liés à la nutrition</a:t>
            </a:r>
            <a:endParaRPr>
              <a:solidFill>
                <a:srgbClr val="4A4CF5"/>
              </a:solidFill>
            </a:endParaRPr>
          </a:p>
        </p:txBody>
      </p:sp>
      <p:sp>
        <p:nvSpPr>
          <p:cNvPr id="492" name="Google Shape;492;p25"/>
          <p:cNvSpPr txBox="1">
            <a:spLocks noGrp="1"/>
          </p:cNvSpPr>
          <p:nvPr>
            <p:ph type="body" idx="1"/>
          </p:nvPr>
        </p:nvSpPr>
        <p:spPr>
          <a:xfrm>
            <a:off x="557999" y="2459736"/>
            <a:ext cx="6355173" cy="3941326"/>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2400"/>
              <a:buNone/>
            </a:pPr>
            <a:r>
              <a:rPr lang="en-GB" sz="2400" b="1"/>
              <a:t>Faites un remue-méninges et discutez :</a:t>
            </a:r>
            <a:r>
              <a:rPr lang="en-GB" sz="2400"/>
              <a:t/>
            </a:r>
            <a:br>
              <a:rPr lang="en-GB" sz="2400"/>
            </a:br>
            <a:endParaRPr sz="2400"/>
          </a:p>
          <a:p>
            <a:pPr marL="228600" marR="0" lvl="0" indent="-228600" algn="l" rtl="0">
              <a:lnSpc>
                <a:spcPct val="100000"/>
              </a:lnSpc>
              <a:spcBef>
                <a:spcPts val="0"/>
              </a:spcBef>
              <a:spcAft>
                <a:spcPts val="0"/>
              </a:spcAft>
              <a:buSzPts val="2400"/>
              <a:buChar char="▪"/>
            </a:pPr>
            <a:r>
              <a:rPr lang="en-GB" sz="2400"/>
              <a:t>Comment intégrer ces objectifs dans une application nutritionnelle ?</a:t>
            </a:r>
            <a:endParaRPr/>
          </a:p>
          <a:p>
            <a:pPr marL="228600" marR="0" lvl="0" indent="-228600" algn="l" rtl="0">
              <a:lnSpc>
                <a:spcPct val="100000"/>
              </a:lnSpc>
              <a:spcBef>
                <a:spcPts val="1000"/>
              </a:spcBef>
              <a:spcAft>
                <a:spcPts val="0"/>
              </a:spcAft>
              <a:buSzPts val="2400"/>
              <a:buChar char="▪"/>
            </a:pPr>
            <a:r>
              <a:rPr lang="en-GB" sz="2400"/>
              <a:t>Quel type d'application utiliserez-vous pour suivre la progression de votre objectif ?</a:t>
            </a:r>
            <a:endParaRPr/>
          </a:p>
          <a:p>
            <a:pPr marL="228600" marR="0" lvl="0" indent="-228600" algn="l" rtl="0">
              <a:lnSpc>
                <a:spcPct val="100000"/>
              </a:lnSpc>
              <a:spcBef>
                <a:spcPts val="1000"/>
              </a:spcBef>
              <a:spcAft>
                <a:spcPts val="0"/>
              </a:spcAft>
              <a:buSzPts val="2400"/>
              <a:buChar char="▪"/>
            </a:pPr>
            <a:r>
              <a:rPr lang="en-GB" sz="2400"/>
              <a:t>Y a-t-il une difficulté à laquelle vous pourriez être confronté ? </a:t>
            </a:r>
            <a:endParaRPr sz="2400"/>
          </a:p>
        </p:txBody>
      </p:sp>
      <p:sp>
        <p:nvSpPr>
          <p:cNvPr id="493" name="Google Shape;493;p25"/>
          <p:cNvSpPr txBox="1"/>
          <p:nvPr/>
        </p:nvSpPr>
        <p:spPr>
          <a:xfrm>
            <a:off x="8828690" y="6488668"/>
            <a:ext cx="3234558" cy="276999"/>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GB" sz="1200" u="sng">
                <a:solidFill>
                  <a:schemeClr val="dk1"/>
                </a:solidFill>
                <a:latin typeface="Calibri"/>
                <a:ea typeface="Calibri"/>
                <a:cs typeface="Calibri"/>
                <a:sym typeface="Calibri"/>
                <a:hlinkClick r:id="rId4">
                  <a:extLst>
                    <a:ext uri="{A12FA001-AC4F-418D-AE19-62706E023703}">
                      <ahyp:hlinkClr xmlns="" xmlns:ahyp="http://schemas.microsoft.com/office/drawing/2018/hyperlinkcolor" val="tx"/>
                    </a:ext>
                  </a:extLst>
                </a:hlinkClick>
              </a:rPr>
              <a:t>Image by vectorjuice on Freepik</a:t>
            </a:r>
            <a:endParaRPr sz="1200">
              <a:solidFill>
                <a:schemeClr val="dk1"/>
              </a:solidFill>
              <a:latin typeface="Calibri"/>
              <a:ea typeface="Calibri"/>
              <a:cs typeface="Calibri"/>
              <a:sym typeface="Calibri"/>
            </a:endParaRPr>
          </a:p>
        </p:txBody>
      </p:sp>
      <p:sp>
        <p:nvSpPr>
          <p:cNvPr id="494" name="Google Shape;494;p25"/>
          <p:cNvSpPr/>
          <p:nvPr/>
        </p:nvSpPr>
        <p:spPr>
          <a:xfrm>
            <a:off x="0" y="0"/>
            <a:ext cx="613200" cy="4434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495" name="Google Shape;495;p25"/>
          <p:cNvSpPr txBox="1"/>
          <p:nvPr/>
        </p:nvSpPr>
        <p:spPr>
          <a:xfrm>
            <a:off x="613101" y="1512"/>
            <a:ext cx="4299600" cy="4419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000000"/>
              </a:buClr>
              <a:buSzPts val="2200"/>
              <a:buFont typeface="Calibri"/>
              <a:buNone/>
            </a:pPr>
            <a:r>
              <a:rPr lang="en-GB" sz="2100" b="1">
                <a:solidFill>
                  <a:srgbClr val="000000"/>
                </a:solidFill>
                <a:latin typeface="Calibri"/>
                <a:ea typeface="Calibri"/>
                <a:cs typeface="Calibri"/>
                <a:sym typeface="Calibri"/>
              </a:rPr>
              <a:t>Apps pour la nutrition et la santé  </a:t>
            </a:r>
            <a:endParaRPr sz="1300"/>
          </a:p>
        </p:txBody>
      </p:sp>
      <p:sp>
        <p:nvSpPr>
          <p:cNvPr id="496" name="Google Shape;496;p25"/>
          <p:cNvSpPr/>
          <p:nvPr/>
        </p:nvSpPr>
        <p:spPr>
          <a:xfrm>
            <a:off x="50703" y="64721"/>
            <a:ext cx="562500" cy="3102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GB" sz="2000" b="1">
                <a:solidFill>
                  <a:srgbClr val="FFFFFF"/>
                </a:solidFill>
                <a:latin typeface="Gill Sans"/>
                <a:ea typeface="Gill Sans"/>
                <a:cs typeface="Gill Sans"/>
                <a:sym typeface="Gill Sans"/>
              </a:rPr>
              <a:t>6.2 </a:t>
            </a:r>
            <a:endParaRPr sz="2000" b="1">
              <a:solidFill>
                <a:srgbClr val="FFFFFF"/>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203864"/>
        </a:solidFill>
        <a:effectLst/>
      </p:bgPr>
    </p:bg>
    <p:spTree>
      <p:nvGrpSpPr>
        <p:cNvPr id="1" name="Shape 501"/>
        <p:cNvGrpSpPr/>
        <p:nvPr/>
      </p:nvGrpSpPr>
      <p:grpSpPr>
        <a:xfrm>
          <a:off x="0" y="0"/>
          <a:ext cx="0" cy="0"/>
          <a:chOff x="0" y="0"/>
          <a:chExt cx="0" cy="0"/>
        </a:xfrm>
      </p:grpSpPr>
      <p:sp>
        <p:nvSpPr>
          <p:cNvPr id="502" name="Google Shape;502;p26"/>
          <p:cNvSpPr/>
          <p:nvPr/>
        </p:nvSpPr>
        <p:spPr>
          <a:xfrm flipH="1">
            <a:off x="0" y="0"/>
            <a:ext cx="6172782" cy="6858000"/>
          </a:xfrm>
          <a:custGeom>
            <a:avLst/>
            <a:gdLst/>
            <a:ahLst/>
            <a:cxnLst/>
            <a:rect l="l" t="t" r="r" b="b"/>
            <a:pathLst>
              <a:path w="6172782" h="6858000" extrusionOk="0">
                <a:moveTo>
                  <a:pt x="6172782" y="0"/>
                </a:moveTo>
                <a:lnTo>
                  <a:pt x="69075" y="0"/>
                </a:lnTo>
                <a:lnTo>
                  <a:pt x="35131" y="267128"/>
                </a:lnTo>
                <a:cubicBezTo>
                  <a:pt x="11901" y="495874"/>
                  <a:pt x="0" y="727970"/>
                  <a:pt x="0" y="962845"/>
                </a:cubicBezTo>
                <a:cubicBezTo>
                  <a:pt x="0" y="3429034"/>
                  <a:pt x="1312002" y="5588789"/>
                  <a:pt x="3276103" y="6782205"/>
                </a:cubicBezTo>
                <a:lnTo>
                  <a:pt x="3407923" y="6858000"/>
                </a:lnTo>
                <a:lnTo>
                  <a:pt x="6172782" y="6858000"/>
                </a:lnTo>
                <a:close/>
              </a:path>
            </a:pathLst>
          </a:custGeom>
          <a:solidFill>
            <a:srgbClr val="FFFFFF">
              <a:alpha val="8000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503" name="Google Shape;503;p26"/>
          <p:cNvSpPr/>
          <p:nvPr/>
        </p:nvSpPr>
        <p:spPr>
          <a:xfrm flipH="1">
            <a:off x="0" y="0"/>
            <a:ext cx="6024154" cy="6858000"/>
          </a:xfrm>
          <a:custGeom>
            <a:avLst/>
            <a:gdLst/>
            <a:ahLst/>
            <a:cxnLst/>
            <a:rect l="l" t="t" r="r" b="b"/>
            <a:pathLst>
              <a:path w="6024154" h="6858000" extrusionOk="0">
                <a:moveTo>
                  <a:pt x="70374" y="0"/>
                </a:moveTo>
                <a:lnTo>
                  <a:pt x="6024154" y="0"/>
                </a:lnTo>
                <a:lnTo>
                  <a:pt x="6024154" y="6858000"/>
                </a:lnTo>
                <a:lnTo>
                  <a:pt x="3587167" y="6858000"/>
                </a:lnTo>
                <a:lnTo>
                  <a:pt x="3474220" y="6800152"/>
                </a:lnTo>
                <a:cubicBezTo>
                  <a:pt x="1404818" y="5675986"/>
                  <a:pt x="0" y="3483472"/>
                  <a:pt x="0" y="962844"/>
                </a:cubicBezTo>
                <a:cubicBezTo>
                  <a:pt x="0" y="733696"/>
                  <a:pt x="11610" y="507260"/>
                  <a:pt x="34274" y="284091"/>
                </a:cubicBezTo>
                <a:close/>
              </a:path>
            </a:pathLst>
          </a:cu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pic>
        <p:nvPicPr>
          <p:cNvPr id="504" name="Google Shape;504;p26"/>
          <p:cNvPicPr preferRelativeResize="0"/>
          <p:nvPr/>
        </p:nvPicPr>
        <p:blipFill rotWithShape="1">
          <a:blip r:embed="rId3">
            <a:alphaModFix/>
          </a:blip>
          <a:srcRect/>
          <a:stretch/>
        </p:blipFill>
        <p:spPr>
          <a:xfrm>
            <a:off x="429768" y="3471531"/>
            <a:ext cx="2323213" cy="2323213"/>
          </a:xfrm>
          <a:prstGeom prst="rect">
            <a:avLst/>
          </a:prstGeom>
          <a:noFill/>
          <a:ln>
            <a:noFill/>
          </a:ln>
        </p:spPr>
      </p:pic>
      <p:pic>
        <p:nvPicPr>
          <p:cNvPr id="505" name="Google Shape;505;p26"/>
          <p:cNvPicPr preferRelativeResize="0"/>
          <p:nvPr/>
        </p:nvPicPr>
        <p:blipFill rotWithShape="1">
          <a:blip r:embed="rId3">
            <a:alphaModFix/>
          </a:blip>
          <a:srcRect/>
          <a:stretch/>
        </p:blipFill>
        <p:spPr>
          <a:xfrm>
            <a:off x="7476818" y="1708146"/>
            <a:ext cx="3265071" cy="3265071"/>
          </a:xfrm>
          <a:prstGeom prst="rect">
            <a:avLst/>
          </a:prstGeom>
          <a:solidFill>
            <a:srgbClr val="203864"/>
          </a:solidFill>
          <a:ln>
            <a:noFill/>
          </a:ln>
        </p:spPr>
      </p:pic>
      <p:sp>
        <p:nvSpPr>
          <p:cNvPr id="506" name="Google Shape;506;p26"/>
          <p:cNvSpPr txBox="1"/>
          <p:nvPr/>
        </p:nvSpPr>
        <p:spPr>
          <a:xfrm>
            <a:off x="340474" y="2922021"/>
            <a:ext cx="5034783" cy="1325563"/>
          </a:xfrm>
          <a:prstGeom prst="rect">
            <a:avLst/>
          </a:prstGeom>
          <a:noFill/>
          <a:ln>
            <a:noFill/>
          </a:ln>
        </p:spPr>
        <p:txBody>
          <a:bodyPr spcFirstLastPara="1" wrap="square" lIns="91425" tIns="45700" rIns="91425" bIns="45700" anchor="ctr" anchorCtr="0">
            <a:normAutofit fontScale="92500" lnSpcReduction="20000"/>
          </a:bodyPr>
          <a:lstStyle/>
          <a:p>
            <a:pPr marL="0" marR="0" lvl="0" indent="0" algn="l" rtl="0">
              <a:lnSpc>
                <a:spcPct val="90000"/>
              </a:lnSpc>
              <a:spcBef>
                <a:spcPts val="0"/>
              </a:spcBef>
              <a:spcAft>
                <a:spcPts val="0"/>
              </a:spcAft>
              <a:buClr>
                <a:srgbClr val="C01E24"/>
              </a:buClr>
              <a:buSzPct val="100000"/>
              <a:buFont typeface="Calibri"/>
              <a:buNone/>
            </a:pPr>
            <a:r>
              <a:rPr lang="en-GB" sz="2800">
                <a:solidFill>
                  <a:srgbClr val="C01E24"/>
                </a:solidFill>
                <a:latin typeface="Calibri"/>
                <a:ea typeface="Calibri"/>
                <a:cs typeface="Calibri"/>
                <a:sym typeface="Calibri"/>
              </a:rPr>
              <a:t>Félicitations !</a:t>
            </a:r>
            <a:br>
              <a:rPr lang="en-GB" sz="2800">
                <a:solidFill>
                  <a:srgbClr val="C01E24"/>
                </a:solidFill>
                <a:latin typeface="Calibri"/>
                <a:ea typeface="Calibri"/>
                <a:cs typeface="Calibri"/>
                <a:sym typeface="Calibri"/>
              </a:rPr>
            </a:br>
            <a:r>
              <a:rPr lang="en-GB" sz="2800">
                <a:solidFill>
                  <a:srgbClr val="C01E24"/>
                </a:solidFill>
                <a:latin typeface="Calibri"/>
                <a:ea typeface="Calibri"/>
                <a:cs typeface="Calibri"/>
                <a:sym typeface="Calibri"/>
              </a:rPr>
              <a:t>Vous avez terminé la session de formation expérientielle de ce module !</a:t>
            </a:r>
            <a:endParaRPr/>
          </a:p>
        </p:txBody>
      </p:sp>
      <p:pic>
        <p:nvPicPr>
          <p:cNvPr id="507" name="Google Shape;507;p26" descr="Εικόνα που περιέχει κείμενο, γραμματοσειρά, λογότυπο, γραφικά&#10;&#10;Περιγραφή που δημιουργήθηκε αυτόματα"/>
          <p:cNvPicPr preferRelativeResize="0"/>
          <p:nvPr/>
        </p:nvPicPr>
        <p:blipFill rotWithShape="1">
          <a:blip r:embed="rId4">
            <a:alphaModFix/>
          </a:blip>
          <a:srcRect/>
          <a:stretch/>
        </p:blipFill>
        <p:spPr>
          <a:xfrm>
            <a:off x="197847" y="934357"/>
            <a:ext cx="5598661" cy="1438154"/>
          </a:xfrm>
          <a:prstGeom prst="rect">
            <a:avLst/>
          </a:prstGeom>
          <a:noFill/>
          <a:ln>
            <a:noFill/>
          </a:ln>
        </p:spPr>
      </p:pic>
      <p:pic>
        <p:nvPicPr>
          <p:cNvPr id="10" name="Εικόνα 9"/>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903" y="6431622"/>
            <a:ext cx="1976305" cy="444391"/>
          </a:xfrm>
          <a:prstGeom prst="rect">
            <a:avLst/>
          </a:prstGeom>
        </p:spPr>
      </p:pic>
      <p:sp>
        <p:nvSpPr>
          <p:cNvPr id="11" name="Google Shape;197;p9"/>
          <p:cNvSpPr/>
          <p:nvPr/>
        </p:nvSpPr>
        <p:spPr>
          <a:xfrm>
            <a:off x="3987250" y="6328066"/>
            <a:ext cx="8293082" cy="632422"/>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None/>
            </a:pPr>
            <a:r>
              <a:rPr lang="en-US" sz="1000" b="0" i="0" dirty="0" err="1">
                <a:solidFill>
                  <a:srgbClr val="DDEAF6"/>
                </a:solidFill>
                <a:latin typeface="Arial"/>
                <a:ea typeface="Arial"/>
                <a:cs typeface="Arial"/>
                <a:sym typeface="Arial"/>
              </a:rPr>
              <a:t>Financé</a:t>
            </a:r>
            <a:r>
              <a:rPr lang="en-US" sz="1000" b="0" i="0" dirty="0">
                <a:solidFill>
                  <a:srgbClr val="DDEAF6"/>
                </a:solidFill>
                <a:latin typeface="Arial"/>
                <a:ea typeface="Arial"/>
                <a:cs typeface="Arial"/>
                <a:sym typeface="Arial"/>
              </a:rPr>
              <a:t> par </a:t>
            </a:r>
            <a:r>
              <a:rPr lang="en-US" sz="1000" b="0" i="0" dirty="0" err="1">
                <a:solidFill>
                  <a:srgbClr val="DDEAF6"/>
                </a:solidFill>
                <a:latin typeface="Arial"/>
                <a:ea typeface="Arial"/>
                <a:cs typeface="Arial"/>
                <a:sym typeface="Arial"/>
              </a:rPr>
              <a:t>l'Union</a:t>
            </a:r>
            <a:r>
              <a:rPr lang="en-US" sz="1000" b="0" i="0" dirty="0">
                <a:solidFill>
                  <a:srgbClr val="DDEAF6"/>
                </a:solidFill>
                <a:latin typeface="Arial"/>
                <a:ea typeface="Arial"/>
                <a:cs typeface="Arial"/>
                <a:sym typeface="Arial"/>
              </a:rPr>
              <a:t> </a:t>
            </a:r>
            <a:r>
              <a:rPr lang="en-US" sz="1000" b="0" i="0" dirty="0" err="1">
                <a:solidFill>
                  <a:srgbClr val="DDEAF6"/>
                </a:solidFill>
                <a:latin typeface="Arial"/>
                <a:ea typeface="Arial"/>
                <a:cs typeface="Arial"/>
                <a:sym typeface="Arial"/>
              </a:rPr>
              <a:t>européenne</a:t>
            </a:r>
            <a:r>
              <a:rPr lang="en-US" sz="1000" b="0" i="0" dirty="0">
                <a:solidFill>
                  <a:srgbClr val="DDEAF6"/>
                </a:solidFill>
                <a:latin typeface="Arial"/>
                <a:ea typeface="Arial"/>
                <a:cs typeface="Arial"/>
                <a:sym typeface="Arial"/>
              </a:rPr>
              <a:t>. Les points de </a:t>
            </a:r>
            <a:r>
              <a:rPr lang="en-US" sz="1000" b="0" i="0" dirty="0" err="1">
                <a:solidFill>
                  <a:srgbClr val="DDEAF6"/>
                </a:solidFill>
                <a:latin typeface="Arial"/>
                <a:ea typeface="Arial"/>
                <a:cs typeface="Arial"/>
                <a:sym typeface="Arial"/>
              </a:rPr>
              <a:t>vue</a:t>
            </a:r>
            <a:r>
              <a:rPr lang="en-US" sz="1000" b="0" i="0" dirty="0">
                <a:solidFill>
                  <a:srgbClr val="DDEAF6"/>
                </a:solidFill>
                <a:latin typeface="Arial"/>
                <a:ea typeface="Arial"/>
                <a:cs typeface="Arial"/>
                <a:sym typeface="Arial"/>
              </a:rPr>
              <a:t> et opinions </a:t>
            </a:r>
            <a:r>
              <a:rPr lang="en-US" sz="1000" b="0" i="0" dirty="0" err="1">
                <a:solidFill>
                  <a:srgbClr val="DDEAF6"/>
                </a:solidFill>
                <a:latin typeface="Arial"/>
                <a:ea typeface="Arial"/>
                <a:cs typeface="Arial"/>
                <a:sym typeface="Arial"/>
              </a:rPr>
              <a:t>exprimés</a:t>
            </a:r>
            <a:r>
              <a:rPr lang="en-US" sz="1000" b="0" i="0" dirty="0">
                <a:solidFill>
                  <a:srgbClr val="DDEAF6"/>
                </a:solidFill>
                <a:latin typeface="Arial"/>
                <a:ea typeface="Arial"/>
                <a:cs typeface="Arial"/>
                <a:sym typeface="Arial"/>
              </a:rPr>
              <a:t> </a:t>
            </a:r>
            <a:r>
              <a:rPr lang="en-US" sz="1000" b="0" i="0" dirty="0" err="1">
                <a:solidFill>
                  <a:srgbClr val="DDEAF6"/>
                </a:solidFill>
                <a:latin typeface="Arial"/>
                <a:ea typeface="Arial"/>
                <a:cs typeface="Arial"/>
                <a:sym typeface="Arial"/>
              </a:rPr>
              <a:t>n'engagent</a:t>
            </a:r>
            <a:r>
              <a:rPr lang="en-US" sz="1000" b="0" i="0" dirty="0">
                <a:solidFill>
                  <a:srgbClr val="DDEAF6"/>
                </a:solidFill>
                <a:latin typeface="Arial"/>
                <a:ea typeface="Arial"/>
                <a:cs typeface="Arial"/>
                <a:sym typeface="Arial"/>
              </a:rPr>
              <a:t> que </a:t>
            </a:r>
            <a:r>
              <a:rPr lang="en-US" sz="1000" b="0" i="0" dirty="0" err="1">
                <a:solidFill>
                  <a:srgbClr val="DDEAF6"/>
                </a:solidFill>
                <a:latin typeface="Arial"/>
                <a:ea typeface="Arial"/>
                <a:cs typeface="Arial"/>
                <a:sym typeface="Arial"/>
              </a:rPr>
              <a:t>leurs</a:t>
            </a:r>
            <a:r>
              <a:rPr lang="en-US" sz="1000" b="0" i="0" dirty="0">
                <a:solidFill>
                  <a:srgbClr val="DDEAF6"/>
                </a:solidFill>
                <a:latin typeface="Arial"/>
                <a:ea typeface="Arial"/>
                <a:cs typeface="Arial"/>
                <a:sym typeface="Arial"/>
              </a:rPr>
              <a:t> auteurs et ne </a:t>
            </a:r>
            <a:r>
              <a:rPr lang="en-US" sz="1000" b="0" i="0" dirty="0" err="1">
                <a:solidFill>
                  <a:srgbClr val="DDEAF6"/>
                </a:solidFill>
                <a:latin typeface="Arial"/>
                <a:ea typeface="Arial"/>
                <a:cs typeface="Arial"/>
                <a:sym typeface="Arial"/>
              </a:rPr>
              <a:t>reflètent</a:t>
            </a:r>
            <a:r>
              <a:rPr lang="en-US" sz="1000" b="0" i="0" dirty="0">
                <a:solidFill>
                  <a:srgbClr val="DDEAF6"/>
                </a:solidFill>
                <a:latin typeface="Arial"/>
                <a:ea typeface="Arial"/>
                <a:cs typeface="Arial"/>
                <a:sym typeface="Arial"/>
              </a:rPr>
              <a:t> pas </a:t>
            </a:r>
            <a:r>
              <a:rPr lang="en-US" sz="1000" b="0" i="0" dirty="0" err="1">
                <a:solidFill>
                  <a:srgbClr val="DDEAF6"/>
                </a:solidFill>
                <a:latin typeface="Arial"/>
                <a:ea typeface="Arial"/>
                <a:cs typeface="Arial"/>
                <a:sym typeface="Arial"/>
              </a:rPr>
              <a:t>nécessairement</a:t>
            </a:r>
            <a:r>
              <a:rPr lang="en-US" sz="1000" b="0" i="0" dirty="0">
                <a:solidFill>
                  <a:srgbClr val="DDEAF6"/>
                </a:solidFill>
                <a:latin typeface="Arial"/>
                <a:ea typeface="Arial"/>
                <a:cs typeface="Arial"/>
                <a:sym typeface="Arial"/>
              </a:rPr>
              <a:t> </a:t>
            </a:r>
            <a:r>
              <a:rPr lang="en-US" sz="1000" b="0" i="0" dirty="0" err="1">
                <a:solidFill>
                  <a:srgbClr val="DDEAF6"/>
                </a:solidFill>
                <a:latin typeface="Arial"/>
                <a:ea typeface="Arial"/>
                <a:cs typeface="Arial"/>
                <a:sym typeface="Arial"/>
              </a:rPr>
              <a:t>ceux</a:t>
            </a:r>
            <a:r>
              <a:rPr lang="en-US" sz="1000" b="0" i="0" dirty="0">
                <a:solidFill>
                  <a:srgbClr val="DDEAF6"/>
                </a:solidFill>
                <a:latin typeface="Arial"/>
                <a:ea typeface="Arial"/>
                <a:cs typeface="Arial"/>
                <a:sym typeface="Arial"/>
              </a:rPr>
              <a:t> de </a:t>
            </a:r>
            <a:r>
              <a:rPr lang="en-US" sz="1000" b="0" i="0" dirty="0" err="1">
                <a:solidFill>
                  <a:srgbClr val="DDEAF6"/>
                </a:solidFill>
                <a:latin typeface="Arial"/>
                <a:ea typeface="Arial"/>
                <a:cs typeface="Arial"/>
                <a:sym typeface="Arial"/>
              </a:rPr>
              <a:t>l'Union</a:t>
            </a:r>
            <a:r>
              <a:rPr lang="en-US" sz="1000" b="0" i="0" dirty="0">
                <a:solidFill>
                  <a:srgbClr val="DDEAF6"/>
                </a:solidFill>
                <a:latin typeface="Arial"/>
                <a:ea typeface="Arial"/>
                <a:cs typeface="Arial"/>
                <a:sym typeface="Arial"/>
              </a:rPr>
              <a:t> </a:t>
            </a:r>
            <a:r>
              <a:rPr lang="en-US" sz="1000" b="0" i="0" dirty="0" err="1">
                <a:solidFill>
                  <a:srgbClr val="DDEAF6"/>
                </a:solidFill>
                <a:latin typeface="Arial"/>
                <a:ea typeface="Arial"/>
                <a:cs typeface="Arial"/>
                <a:sym typeface="Arial"/>
              </a:rPr>
              <a:t>européenne</a:t>
            </a:r>
            <a:r>
              <a:rPr lang="en-US" sz="1000" b="0" i="0" dirty="0">
                <a:solidFill>
                  <a:srgbClr val="DDEAF6"/>
                </a:solidFill>
                <a:latin typeface="Arial"/>
                <a:ea typeface="Arial"/>
                <a:cs typeface="Arial"/>
                <a:sym typeface="Arial"/>
              </a:rPr>
              <a:t> </a:t>
            </a:r>
            <a:r>
              <a:rPr lang="en-US" sz="1000" b="0" i="0" dirty="0" err="1">
                <a:solidFill>
                  <a:srgbClr val="DDEAF6"/>
                </a:solidFill>
                <a:latin typeface="Arial"/>
                <a:ea typeface="Arial"/>
                <a:cs typeface="Arial"/>
                <a:sym typeface="Arial"/>
              </a:rPr>
              <a:t>ou</a:t>
            </a:r>
            <a:r>
              <a:rPr lang="en-US" sz="1000" b="0" i="0" dirty="0">
                <a:solidFill>
                  <a:srgbClr val="DDEAF6"/>
                </a:solidFill>
                <a:latin typeface="Arial"/>
                <a:ea typeface="Arial"/>
                <a:cs typeface="Arial"/>
                <a:sym typeface="Arial"/>
              </a:rPr>
              <a:t> de </a:t>
            </a:r>
            <a:r>
              <a:rPr lang="en-US" sz="1000" b="0" i="0" dirty="0" err="1">
                <a:solidFill>
                  <a:srgbClr val="DDEAF6"/>
                </a:solidFill>
                <a:latin typeface="Arial"/>
                <a:ea typeface="Arial"/>
                <a:cs typeface="Arial"/>
                <a:sym typeface="Arial"/>
              </a:rPr>
              <a:t>l'Agence</a:t>
            </a:r>
            <a:r>
              <a:rPr lang="en-US" sz="1000" b="0" i="0" dirty="0">
                <a:solidFill>
                  <a:srgbClr val="DDEAF6"/>
                </a:solidFill>
                <a:latin typeface="Arial"/>
                <a:ea typeface="Arial"/>
                <a:cs typeface="Arial"/>
                <a:sym typeface="Arial"/>
              </a:rPr>
              <a:t> </a:t>
            </a:r>
            <a:r>
              <a:rPr lang="en-US" sz="1000" b="0" i="0" dirty="0" err="1">
                <a:solidFill>
                  <a:srgbClr val="DDEAF6"/>
                </a:solidFill>
                <a:latin typeface="Arial"/>
                <a:ea typeface="Arial"/>
                <a:cs typeface="Arial"/>
                <a:sym typeface="Arial"/>
              </a:rPr>
              <a:t>exécutive</a:t>
            </a:r>
            <a:r>
              <a:rPr lang="en-US" sz="1000" b="0" i="0" dirty="0">
                <a:solidFill>
                  <a:srgbClr val="DDEAF6"/>
                </a:solidFill>
                <a:latin typeface="Arial"/>
                <a:ea typeface="Arial"/>
                <a:cs typeface="Arial"/>
                <a:sym typeface="Arial"/>
              </a:rPr>
              <a:t> </a:t>
            </a:r>
            <a:r>
              <a:rPr lang="en-US" sz="1000" b="0" i="0" dirty="0" err="1">
                <a:solidFill>
                  <a:srgbClr val="DDEAF6"/>
                </a:solidFill>
                <a:latin typeface="Arial"/>
                <a:ea typeface="Arial"/>
                <a:cs typeface="Arial"/>
                <a:sym typeface="Arial"/>
              </a:rPr>
              <a:t>européenne</a:t>
            </a:r>
            <a:r>
              <a:rPr lang="en-US" sz="1000" b="0" i="0" dirty="0">
                <a:solidFill>
                  <a:srgbClr val="DDEAF6"/>
                </a:solidFill>
                <a:latin typeface="Arial"/>
                <a:ea typeface="Arial"/>
                <a:cs typeface="Arial"/>
                <a:sym typeface="Arial"/>
              </a:rPr>
              <a:t> pour </a:t>
            </a:r>
            <a:r>
              <a:rPr lang="en-US" sz="1000" b="0" i="0" dirty="0" err="1">
                <a:solidFill>
                  <a:srgbClr val="DDEAF6"/>
                </a:solidFill>
                <a:latin typeface="Arial"/>
                <a:ea typeface="Arial"/>
                <a:cs typeface="Arial"/>
                <a:sym typeface="Arial"/>
              </a:rPr>
              <a:t>l'éducation</a:t>
            </a:r>
            <a:r>
              <a:rPr lang="en-US" sz="1000" b="0" i="0" dirty="0">
                <a:solidFill>
                  <a:srgbClr val="DDEAF6"/>
                </a:solidFill>
                <a:latin typeface="Arial"/>
                <a:ea typeface="Arial"/>
                <a:cs typeface="Arial"/>
                <a:sym typeface="Arial"/>
              </a:rPr>
              <a:t> et la culture (EACEA). Ni </a:t>
            </a:r>
            <a:r>
              <a:rPr lang="en-US" sz="1000" b="0" i="0" dirty="0" err="1">
                <a:solidFill>
                  <a:srgbClr val="DDEAF6"/>
                </a:solidFill>
                <a:latin typeface="Arial"/>
                <a:ea typeface="Arial"/>
                <a:cs typeface="Arial"/>
                <a:sym typeface="Arial"/>
              </a:rPr>
              <a:t>l'Union</a:t>
            </a:r>
            <a:r>
              <a:rPr lang="en-US" sz="1000" b="0" i="0" dirty="0">
                <a:solidFill>
                  <a:srgbClr val="DDEAF6"/>
                </a:solidFill>
                <a:latin typeface="Arial"/>
                <a:ea typeface="Arial"/>
                <a:cs typeface="Arial"/>
                <a:sym typeface="Arial"/>
              </a:rPr>
              <a:t> </a:t>
            </a:r>
            <a:r>
              <a:rPr lang="en-US" sz="1000" b="0" i="0" dirty="0" err="1">
                <a:solidFill>
                  <a:srgbClr val="DDEAF6"/>
                </a:solidFill>
                <a:latin typeface="Arial"/>
                <a:ea typeface="Arial"/>
                <a:cs typeface="Arial"/>
                <a:sym typeface="Arial"/>
              </a:rPr>
              <a:t>européenne</a:t>
            </a:r>
            <a:r>
              <a:rPr lang="en-US" sz="1000" b="0" i="0" dirty="0">
                <a:solidFill>
                  <a:srgbClr val="DDEAF6"/>
                </a:solidFill>
                <a:latin typeface="Arial"/>
                <a:ea typeface="Arial"/>
                <a:cs typeface="Arial"/>
                <a:sym typeface="Arial"/>
              </a:rPr>
              <a:t> </a:t>
            </a:r>
            <a:r>
              <a:rPr lang="en-US" sz="1000" b="0" i="0" dirty="0" err="1">
                <a:solidFill>
                  <a:srgbClr val="DDEAF6"/>
                </a:solidFill>
                <a:latin typeface="Arial"/>
                <a:ea typeface="Arial"/>
                <a:cs typeface="Arial"/>
                <a:sym typeface="Arial"/>
              </a:rPr>
              <a:t>ni</a:t>
            </a:r>
            <a:r>
              <a:rPr lang="en-US" sz="1000" b="0" i="0" dirty="0">
                <a:solidFill>
                  <a:srgbClr val="DDEAF6"/>
                </a:solidFill>
                <a:latin typeface="Arial"/>
                <a:ea typeface="Arial"/>
                <a:cs typeface="Arial"/>
                <a:sym typeface="Arial"/>
              </a:rPr>
              <a:t> </a:t>
            </a:r>
            <a:r>
              <a:rPr lang="en-US" sz="1000" b="0" i="0" dirty="0" err="1">
                <a:solidFill>
                  <a:srgbClr val="DDEAF6"/>
                </a:solidFill>
                <a:latin typeface="Arial"/>
                <a:ea typeface="Arial"/>
                <a:cs typeface="Arial"/>
                <a:sym typeface="Arial"/>
              </a:rPr>
              <a:t>l'EACEA</a:t>
            </a:r>
            <a:r>
              <a:rPr lang="en-US" sz="1000" b="0" i="0" dirty="0">
                <a:solidFill>
                  <a:srgbClr val="DDEAF6"/>
                </a:solidFill>
                <a:latin typeface="Arial"/>
                <a:ea typeface="Arial"/>
                <a:cs typeface="Arial"/>
                <a:sym typeface="Arial"/>
              </a:rPr>
              <a:t> ne </a:t>
            </a:r>
            <a:r>
              <a:rPr lang="en-US" sz="1000" b="0" i="0" dirty="0" err="1">
                <a:solidFill>
                  <a:srgbClr val="DDEAF6"/>
                </a:solidFill>
                <a:latin typeface="Arial"/>
                <a:ea typeface="Arial"/>
                <a:cs typeface="Arial"/>
                <a:sym typeface="Arial"/>
              </a:rPr>
              <a:t>peuvent</a:t>
            </a:r>
            <a:r>
              <a:rPr lang="en-US" sz="1000" b="0" i="0" dirty="0">
                <a:solidFill>
                  <a:srgbClr val="DDEAF6"/>
                </a:solidFill>
                <a:latin typeface="Arial"/>
                <a:ea typeface="Arial"/>
                <a:cs typeface="Arial"/>
                <a:sym typeface="Arial"/>
              </a:rPr>
              <a:t> </a:t>
            </a:r>
            <a:r>
              <a:rPr lang="en-US" sz="1000" b="0" i="0" dirty="0" err="1">
                <a:solidFill>
                  <a:srgbClr val="DDEAF6"/>
                </a:solidFill>
                <a:latin typeface="Arial"/>
                <a:ea typeface="Arial"/>
                <a:cs typeface="Arial"/>
                <a:sym typeface="Arial"/>
              </a:rPr>
              <a:t>en</a:t>
            </a:r>
            <a:r>
              <a:rPr lang="en-US" sz="1000" b="0" i="0" dirty="0">
                <a:solidFill>
                  <a:srgbClr val="DDEAF6"/>
                </a:solidFill>
                <a:latin typeface="Arial"/>
                <a:ea typeface="Arial"/>
                <a:cs typeface="Arial"/>
                <a:sym typeface="Arial"/>
              </a:rPr>
              <a:t> </a:t>
            </a:r>
            <a:r>
              <a:rPr lang="en-US" sz="1000" b="0" i="0" dirty="0" err="1">
                <a:solidFill>
                  <a:srgbClr val="DDEAF6"/>
                </a:solidFill>
                <a:latin typeface="Arial"/>
                <a:ea typeface="Arial"/>
                <a:cs typeface="Arial"/>
                <a:sym typeface="Arial"/>
              </a:rPr>
              <a:t>être</a:t>
            </a:r>
            <a:r>
              <a:rPr lang="en-US" sz="1000" b="0" i="0" dirty="0">
                <a:solidFill>
                  <a:srgbClr val="DDEAF6"/>
                </a:solidFill>
                <a:latin typeface="Arial"/>
                <a:ea typeface="Arial"/>
                <a:cs typeface="Arial"/>
                <a:sym typeface="Arial"/>
              </a:rPr>
              <a:t> tenues pour </a:t>
            </a:r>
            <a:r>
              <a:rPr lang="en-US" sz="1000" b="0" i="0" dirty="0" err="1">
                <a:solidFill>
                  <a:srgbClr val="DDEAF6"/>
                </a:solidFill>
                <a:latin typeface="Arial"/>
                <a:ea typeface="Arial"/>
                <a:cs typeface="Arial"/>
                <a:sym typeface="Arial"/>
              </a:rPr>
              <a:t>responsables</a:t>
            </a:r>
            <a:r>
              <a:rPr lang="en-US" sz="1000" b="0" i="0" dirty="0">
                <a:solidFill>
                  <a:srgbClr val="DDEAF6"/>
                </a:solidFill>
                <a:latin typeface="Arial"/>
                <a:ea typeface="Arial"/>
                <a:cs typeface="Arial"/>
                <a:sym typeface="Arial"/>
              </a:rPr>
              <a:t>.</a:t>
            </a:r>
            <a:endParaRPr sz="1000" dirty="0">
              <a:solidFill>
                <a:srgbClr val="DDEAF6"/>
              </a:solidFill>
              <a:latin typeface="Arial"/>
              <a:ea typeface="Arial"/>
              <a:cs typeface="Arial"/>
              <a:sym typeface="Arial"/>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25"/>
        <p:cNvGrpSpPr/>
        <p:nvPr/>
      </p:nvGrpSpPr>
      <p:grpSpPr>
        <a:xfrm>
          <a:off x="0" y="0"/>
          <a:ext cx="0" cy="0"/>
          <a:chOff x="0" y="0"/>
          <a:chExt cx="0" cy="0"/>
        </a:xfrm>
      </p:grpSpPr>
      <p:sp>
        <p:nvSpPr>
          <p:cNvPr id="126" name="Google Shape;126;p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b" anchorCtr="0">
            <a:normAutofit fontScale="90000"/>
          </a:bodyPr>
          <a:lstStyle/>
          <a:p>
            <a:pPr marL="0" lvl="0" indent="0" algn="ctr" rtl="0">
              <a:lnSpc>
                <a:spcPct val="90000"/>
              </a:lnSpc>
              <a:spcBef>
                <a:spcPts val="0"/>
              </a:spcBef>
              <a:spcAft>
                <a:spcPts val="0"/>
              </a:spcAft>
              <a:buClr>
                <a:schemeClr val="dk1"/>
              </a:buClr>
              <a:buSzPct val="100000"/>
              <a:buFont typeface="Gill Sans"/>
              <a:buNone/>
            </a:pPr>
            <a:r>
              <a:rPr lang="en-GB" sz="5400"/>
              <a:t>Session de formation expérientielle :  Contenu</a:t>
            </a:r>
            <a:endParaRPr sz="5400"/>
          </a:p>
        </p:txBody>
      </p:sp>
      <p:pic>
        <p:nvPicPr>
          <p:cNvPr id="127" name="Google Shape;127;p3"/>
          <p:cNvPicPr preferRelativeResize="0"/>
          <p:nvPr/>
        </p:nvPicPr>
        <p:blipFill rotWithShape="1">
          <a:blip r:embed="rId3">
            <a:alphaModFix/>
          </a:blip>
          <a:srcRect b="59835"/>
          <a:stretch/>
        </p:blipFill>
        <p:spPr>
          <a:xfrm rot="10800000">
            <a:off x="-8250" y="-4107"/>
            <a:ext cx="12191695" cy="349261"/>
          </a:xfrm>
          <a:prstGeom prst="rect">
            <a:avLst/>
          </a:prstGeom>
          <a:noFill/>
          <a:ln>
            <a:noFill/>
          </a:ln>
        </p:spPr>
      </p:pic>
      <p:sp>
        <p:nvSpPr>
          <p:cNvPr id="128" name="Google Shape;128;p3"/>
          <p:cNvSpPr txBox="1"/>
          <p:nvPr/>
        </p:nvSpPr>
        <p:spPr>
          <a:xfrm>
            <a:off x="1511999" y="2196650"/>
            <a:ext cx="7146300" cy="461700"/>
          </a:xfrm>
          <a:prstGeom prst="rect">
            <a:avLst/>
          </a:prstGeom>
          <a:solidFill>
            <a:srgbClr val="DDE0E5"/>
          </a:solid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2400">
                <a:solidFill>
                  <a:schemeClr val="dk1"/>
                </a:solidFill>
                <a:latin typeface="Calibri"/>
                <a:ea typeface="Calibri"/>
                <a:cs typeface="Calibri"/>
                <a:sym typeface="Calibri"/>
              </a:rPr>
              <a:t>1. Exemples spécifiques d'applications nutritionnelles</a:t>
            </a:r>
            <a:endParaRPr sz="2400">
              <a:solidFill>
                <a:schemeClr val="dk1"/>
              </a:solidFill>
              <a:latin typeface="Calibri"/>
              <a:ea typeface="Calibri"/>
              <a:cs typeface="Calibri"/>
              <a:sym typeface="Calibri"/>
            </a:endParaRPr>
          </a:p>
        </p:txBody>
      </p:sp>
      <p:sp>
        <p:nvSpPr>
          <p:cNvPr id="129" name="Google Shape;129;p3"/>
          <p:cNvSpPr txBox="1"/>
          <p:nvPr/>
        </p:nvSpPr>
        <p:spPr>
          <a:xfrm>
            <a:off x="1489573" y="2979625"/>
            <a:ext cx="8786700" cy="830956"/>
          </a:xfrm>
          <a:prstGeom prst="rect">
            <a:avLst/>
          </a:prstGeom>
          <a:solidFill>
            <a:srgbClr val="DDE0E5"/>
          </a:solid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2400" dirty="0">
                <a:solidFill>
                  <a:schemeClr val="dk1"/>
                </a:solidFill>
                <a:latin typeface="Calibri"/>
                <a:ea typeface="Calibri"/>
                <a:cs typeface="Calibri"/>
                <a:sym typeface="Calibri"/>
              </a:rPr>
              <a:t>2. </a:t>
            </a:r>
            <a:r>
              <a:rPr lang="en-GB" sz="2400" dirty="0" err="1">
                <a:solidFill>
                  <a:schemeClr val="dk1"/>
                </a:solidFill>
                <a:latin typeface="Calibri"/>
                <a:ea typeface="Calibri"/>
                <a:cs typeface="Calibri"/>
                <a:sym typeface="Calibri"/>
              </a:rPr>
              <a:t>Intégrations</a:t>
            </a:r>
            <a:r>
              <a:rPr lang="en-GB" sz="2400" dirty="0">
                <a:solidFill>
                  <a:schemeClr val="dk1"/>
                </a:solidFill>
                <a:latin typeface="Calibri"/>
                <a:ea typeface="Calibri"/>
                <a:cs typeface="Calibri"/>
                <a:sym typeface="Calibri"/>
              </a:rPr>
              <a:t> </a:t>
            </a:r>
            <a:r>
              <a:rPr lang="en-GB" sz="2400" dirty="0" err="1">
                <a:solidFill>
                  <a:schemeClr val="dk1"/>
                </a:solidFill>
                <a:latin typeface="Calibri"/>
                <a:ea typeface="Calibri"/>
                <a:cs typeface="Calibri"/>
                <a:sym typeface="Calibri"/>
              </a:rPr>
              <a:t>dans</a:t>
            </a:r>
            <a:r>
              <a:rPr lang="en-GB" sz="2400" dirty="0">
                <a:solidFill>
                  <a:schemeClr val="dk1"/>
                </a:solidFill>
                <a:latin typeface="Calibri"/>
                <a:ea typeface="Calibri"/>
                <a:cs typeface="Calibri"/>
                <a:sym typeface="Calibri"/>
              </a:rPr>
              <a:t> la vie </a:t>
            </a:r>
            <a:r>
              <a:rPr lang="en-GB" sz="2400" dirty="0" err="1">
                <a:solidFill>
                  <a:schemeClr val="dk1"/>
                </a:solidFill>
                <a:latin typeface="Calibri"/>
                <a:ea typeface="Calibri"/>
                <a:cs typeface="Calibri"/>
                <a:sym typeface="Calibri"/>
              </a:rPr>
              <a:t>réelle</a:t>
            </a:r>
            <a:r>
              <a:rPr lang="en-GB" sz="2400" dirty="0">
                <a:solidFill>
                  <a:schemeClr val="dk1"/>
                </a:solidFill>
                <a:latin typeface="Calibri"/>
                <a:ea typeface="Calibri"/>
                <a:cs typeface="Calibri"/>
                <a:sym typeface="Calibri"/>
              </a:rPr>
              <a:t> - </a:t>
            </a:r>
            <a:r>
              <a:rPr lang="en-GB" sz="2400" dirty="0" err="1">
                <a:solidFill>
                  <a:schemeClr val="dk1"/>
                </a:solidFill>
                <a:latin typeface="Calibri"/>
                <a:ea typeface="Calibri"/>
                <a:cs typeface="Calibri"/>
                <a:sym typeface="Calibri"/>
              </a:rPr>
              <a:t>Mise</a:t>
            </a:r>
            <a:r>
              <a:rPr lang="en-GB" sz="2400" dirty="0">
                <a:solidFill>
                  <a:schemeClr val="dk1"/>
                </a:solidFill>
                <a:latin typeface="Calibri"/>
                <a:ea typeface="Calibri"/>
                <a:cs typeface="Calibri"/>
                <a:sym typeface="Calibri"/>
              </a:rPr>
              <a:t> </a:t>
            </a:r>
            <a:r>
              <a:rPr lang="en-GB" sz="2400" dirty="0" err="1">
                <a:solidFill>
                  <a:schemeClr val="dk1"/>
                </a:solidFill>
                <a:latin typeface="Calibri"/>
                <a:ea typeface="Calibri"/>
                <a:cs typeface="Calibri"/>
                <a:sym typeface="Calibri"/>
              </a:rPr>
              <a:t>en</a:t>
            </a:r>
            <a:r>
              <a:rPr lang="en-GB" sz="2400" dirty="0">
                <a:solidFill>
                  <a:schemeClr val="dk1"/>
                </a:solidFill>
                <a:latin typeface="Calibri"/>
                <a:ea typeface="Calibri"/>
                <a:cs typeface="Calibri"/>
                <a:sym typeface="Calibri"/>
              </a:rPr>
              <a:t> </a:t>
            </a:r>
            <a:r>
              <a:rPr lang="en-GB" sz="2400" dirty="0" err="1">
                <a:solidFill>
                  <a:schemeClr val="dk1"/>
                </a:solidFill>
                <a:latin typeface="Calibri"/>
                <a:ea typeface="Calibri"/>
                <a:cs typeface="Calibri"/>
                <a:sym typeface="Calibri"/>
              </a:rPr>
              <a:t>œuvre</a:t>
            </a:r>
            <a:r>
              <a:rPr lang="en-GB" sz="2400" dirty="0">
                <a:solidFill>
                  <a:schemeClr val="dk1"/>
                </a:solidFill>
                <a:latin typeface="Calibri"/>
                <a:ea typeface="Calibri"/>
                <a:cs typeface="Calibri"/>
                <a:sym typeface="Calibri"/>
              </a:rPr>
              <a:t> des </a:t>
            </a:r>
            <a:r>
              <a:rPr lang="en-GB" sz="2400" dirty="0" err="1" smtClean="0">
                <a:solidFill>
                  <a:schemeClr val="dk1"/>
                </a:solidFill>
                <a:latin typeface="Calibri"/>
                <a:ea typeface="Calibri"/>
                <a:cs typeface="Calibri"/>
                <a:sym typeface="Calibri"/>
              </a:rPr>
              <a:t>objectifs</a:t>
            </a:r>
            <a:r>
              <a:rPr lang="el-GR" sz="2400" dirty="0" smtClean="0">
                <a:solidFill>
                  <a:schemeClr val="dk1"/>
                </a:solidFill>
                <a:latin typeface="Calibri"/>
                <a:ea typeface="Calibri"/>
                <a:cs typeface="Calibri"/>
                <a:sym typeface="Calibri"/>
              </a:rPr>
              <a:t> </a:t>
            </a:r>
            <a:r>
              <a:rPr lang="en-GB" sz="2400" dirty="0" smtClean="0">
                <a:solidFill>
                  <a:schemeClr val="dk1"/>
                </a:solidFill>
                <a:latin typeface="Calibri"/>
                <a:ea typeface="Calibri"/>
                <a:cs typeface="Calibri"/>
                <a:sym typeface="Calibri"/>
              </a:rPr>
              <a:t> </a:t>
            </a:r>
            <a:r>
              <a:rPr lang="en-GB" sz="2400" dirty="0">
                <a:solidFill>
                  <a:schemeClr val="dk1"/>
                </a:solidFill>
                <a:latin typeface="Calibri"/>
                <a:ea typeface="Calibri"/>
                <a:cs typeface="Calibri"/>
                <a:sym typeface="Calibri"/>
              </a:rPr>
              <a:t>SMART</a:t>
            </a:r>
            <a:endParaRPr sz="2400" dirty="0">
              <a:solidFill>
                <a:schemeClr val="dk1"/>
              </a:solidFill>
              <a:latin typeface="Calibri"/>
              <a:ea typeface="Calibri"/>
              <a:cs typeface="Calibri"/>
              <a:sym typeface="Calibri"/>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34"/>
        <p:cNvGrpSpPr/>
        <p:nvPr/>
      </p:nvGrpSpPr>
      <p:grpSpPr>
        <a:xfrm>
          <a:off x="0" y="0"/>
          <a:ext cx="0" cy="0"/>
          <a:chOff x="0" y="0"/>
          <a:chExt cx="0" cy="0"/>
        </a:xfrm>
      </p:grpSpPr>
      <p:sp>
        <p:nvSpPr>
          <p:cNvPr id="135" name="Google Shape;135;p4"/>
          <p:cNvSpPr txBox="1">
            <a:spLocks noGrp="1"/>
          </p:cNvSpPr>
          <p:nvPr>
            <p:ph type="title"/>
          </p:nvPr>
        </p:nvSpPr>
        <p:spPr>
          <a:xfrm>
            <a:off x="570032" y="1352412"/>
            <a:ext cx="10515600" cy="618346"/>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203864"/>
              </a:buClr>
              <a:buSzPts val="2200"/>
              <a:buFont typeface="Calibri"/>
              <a:buNone/>
            </a:pPr>
            <a:r>
              <a:rPr lang="en-GB" sz="2200" b="1">
                <a:solidFill>
                  <a:srgbClr val="203864"/>
                </a:solidFill>
              </a:rPr>
              <a:t>Objectifs</a:t>
            </a:r>
            <a:endParaRPr>
              <a:solidFill>
                <a:srgbClr val="203864"/>
              </a:solidFill>
            </a:endParaRPr>
          </a:p>
        </p:txBody>
      </p:sp>
      <p:sp>
        <p:nvSpPr>
          <p:cNvPr id="136" name="Google Shape;136;p4"/>
          <p:cNvSpPr/>
          <p:nvPr/>
        </p:nvSpPr>
        <p:spPr>
          <a:xfrm>
            <a:off x="36957" y="348995"/>
            <a:ext cx="489461" cy="615675"/>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37" name="Google Shape;137;p4"/>
          <p:cNvSpPr txBox="1"/>
          <p:nvPr/>
        </p:nvSpPr>
        <p:spPr>
          <a:xfrm>
            <a:off x="526419" y="348996"/>
            <a:ext cx="7931781" cy="61353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2200"/>
              <a:buFont typeface="Calibri"/>
              <a:buNone/>
            </a:pPr>
            <a:r>
              <a:rPr lang="en-GB" sz="2200" b="1">
                <a:solidFill>
                  <a:schemeClr val="dk1"/>
                </a:solidFill>
                <a:latin typeface="Calibri"/>
                <a:ea typeface="Calibri"/>
                <a:cs typeface="Calibri"/>
                <a:sym typeface="Calibri"/>
              </a:rPr>
              <a:t>Apps de nutrition et de santé pertinentes  </a:t>
            </a:r>
            <a:endParaRPr/>
          </a:p>
        </p:txBody>
      </p:sp>
      <p:sp>
        <p:nvSpPr>
          <p:cNvPr id="138" name="Google Shape;138;p4"/>
          <p:cNvSpPr/>
          <p:nvPr/>
        </p:nvSpPr>
        <p:spPr>
          <a:xfrm>
            <a:off x="117332" y="438863"/>
            <a:ext cx="417102" cy="43088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2200" b="1">
                <a:solidFill>
                  <a:schemeClr val="lt1"/>
                </a:solidFill>
                <a:latin typeface="Gill Sans"/>
                <a:ea typeface="Gill Sans"/>
                <a:cs typeface="Gill Sans"/>
                <a:sym typeface="Gill Sans"/>
              </a:rPr>
              <a:t>6 </a:t>
            </a:r>
            <a:endParaRPr sz="2200" b="1">
              <a:solidFill>
                <a:schemeClr val="lt1"/>
              </a:solidFill>
              <a:latin typeface="Gill Sans"/>
              <a:ea typeface="Gill Sans"/>
              <a:cs typeface="Gill Sans"/>
              <a:sym typeface="Gill Sans"/>
            </a:endParaRPr>
          </a:p>
        </p:txBody>
      </p:sp>
      <p:sp>
        <p:nvSpPr>
          <p:cNvPr id="139" name="Google Shape;139;p4"/>
          <p:cNvSpPr txBox="1">
            <a:spLocks noGrp="1"/>
          </p:cNvSpPr>
          <p:nvPr>
            <p:ph type="body" idx="1"/>
          </p:nvPr>
        </p:nvSpPr>
        <p:spPr>
          <a:xfrm>
            <a:off x="558000" y="2690648"/>
            <a:ext cx="7872768" cy="3315017"/>
          </a:xfrm>
          <a:prstGeom prst="rect">
            <a:avLst/>
          </a:prstGeom>
          <a:noFill/>
          <a:ln>
            <a:noFill/>
          </a:ln>
        </p:spPr>
        <p:txBody>
          <a:bodyPr spcFirstLastPara="1" wrap="square" lIns="91425" tIns="45700" rIns="91425" bIns="45700" anchor="t" anchorCtr="0">
            <a:normAutofit fontScale="92500" lnSpcReduction="10000"/>
          </a:bodyPr>
          <a:lstStyle/>
          <a:p>
            <a:pPr marL="228600" lvl="0" indent="-228600" algn="l" rtl="0">
              <a:lnSpc>
                <a:spcPct val="110000"/>
              </a:lnSpc>
              <a:spcBef>
                <a:spcPts val="0"/>
              </a:spcBef>
              <a:spcAft>
                <a:spcPts val="0"/>
              </a:spcAft>
              <a:buSzPts val="2200"/>
              <a:buChar char="✔"/>
            </a:pPr>
            <a:r>
              <a:rPr lang="en-GB"/>
              <a:t>Comprendre en profondeur la théorie et la mettre en œuvre sur des applications nutritionnelles pertinentes.</a:t>
            </a:r>
            <a:endParaRPr/>
          </a:p>
          <a:p>
            <a:pPr marL="228600" lvl="0" indent="-228600" algn="l" rtl="0">
              <a:lnSpc>
                <a:spcPct val="110000"/>
              </a:lnSpc>
              <a:spcBef>
                <a:spcPts val="1200"/>
              </a:spcBef>
              <a:spcAft>
                <a:spcPts val="0"/>
              </a:spcAft>
              <a:buSzPts val="2200"/>
              <a:buChar char="✔"/>
            </a:pPr>
            <a:r>
              <a:rPr lang="en-GB"/>
              <a:t>Comprendre en profondeur l'utilité des objectifs SMART et se familiariser avec leur utilisation.</a:t>
            </a:r>
            <a:endParaRPr/>
          </a:p>
          <a:p>
            <a:pPr marL="228600" lvl="0" indent="-228600" algn="l" rtl="0">
              <a:lnSpc>
                <a:spcPct val="110000"/>
              </a:lnSpc>
              <a:spcBef>
                <a:spcPts val="1200"/>
              </a:spcBef>
              <a:spcAft>
                <a:spcPts val="0"/>
              </a:spcAft>
              <a:buSzPts val="2200"/>
              <a:buChar char="✔"/>
            </a:pPr>
            <a:r>
              <a:rPr lang="en-GB"/>
              <a:t>Comprendre, à l'aide de scénarios et de situations réelles, comment les applications nutritionnelles peuvent permettre d'adopter des habitudes alimentaires plus saines et contribuer à la santé des individus en général.</a:t>
            </a:r>
            <a:br>
              <a:rPr lang="en-GB"/>
            </a:br>
            <a:endParaRPr/>
          </a:p>
          <a:p>
            <a:pPr marL="228600" lvl="0" indent="-88900" algn="l" rtl="0">
              <a:lnSpc>
                <a:spcPct val="100000"/>
              </a:lnSpc>
              <a:spcBef>
                <a:spcPts val="1200"/>
              </a:spcBef>
              <a:spcAft>
                <a:spcPts val="0"/>
              </a:spcAft>
              <a:buClr>
                <a:srgbClr val="C00000"/>
              </a:buClr>
              <a:buSzPts val="2200"/>
              <a:buFont typeface="Noto Sans Symbols"/>
              <a:buNone/>
            </a:pPr>
            <a:endParaRPr/>
          </a:p>
        </p:txBody>
      </p:sp>
      <p:sp>
        <p:nvSpPr>
          <p:cNvPr id="140" name="Google Shape;140;p4"/>
          <p:cNvSpPr txBox="1"/>
          <p:nvPr/>
        </p:nvSpPr>
        <p:spPr>
          <a:xfrm>
            <a:off x="8312134" y="6156715"/>
            <a:ext cx="3879866" cy="276999"/>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GB" sz="1200" u="sng">
                <a:solidFill>
                  <a:schemeClr val="dk1"/>
                </a:solidFill>
                <a:latin typeface="Calibri"/>
                <a:ea typeface="Calibri"/>
                <a:cs typeface="Calibri"/>
                <a:sym typeface="Calibri"/>
                <a:hlinkClick r:id="rId3">
                  <a:extLst>
                    <a:ext uri="{A12FA001-AC4F-418D-AE19-62706E023703}">
                      <ahyp:hlinkClr xmlns="" xmlns:ahyp="http://schemas.microsoft.com/office/drawing/2018/hyperlinkcolor" val="tx"/>
                    </a:ext>
                  </a:extLst>
                </a:hlinkClick>
              </a:rPr>
              <a:t>Source : Image par nuraghies sur Freepik</a:t>
            </a:r>
            <a:endParaRPr sz="1200">
              <a:solidFill>
                <a:schemeClr val="dk1"/>
              </a:solidFill>
              <a:latin typeface="Calibri"/>
              <a:ea typeface="Calibri"/>
              <a:cs typeface="Calibri"/>
              <a:sym typeface="Calibri"/>
            </a:endParaRPr>
          </a:p>
        </p:txBody>
      </p:sp>
      <p:pic>
        <p:nvPicPr>
          <p:cNvPr id="141" name="Google Shape;141;p4"/>
          <p:cNvPicPr preferRelativeResize="0"/>
          <p:nvPr/>
        </p:nvPicPr>
        <p:blipFill rotWithShape="1">
          <a:blip r:embed="rId4">
            <a:alphaModFix/>
          </a:blip>
          <a:srcRect/>
          <a:stretch/>
        </p:blipFill>
        <p:spPr>
          <a:xfrm>
            <a:off x="8458200" y="2205318"/>
            <a:ext cx="3747247" cy="3875442"/>
          </a:xfrm>
          <a:prstGeom prst="rect">
            <a:avLst/>
          </a:prstGeom>
          <a:noFill/>
          <a:ln>
            <a:noFill/>
          </a:ln>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46"/>
        <p:cNvGrpSpPr/>
        <p:nvPr/>
      </p:nvGrpSpPr>
      <p:grpSpPr>
        <a:xfrm>
          <a:off x="0" y="0"/>
          <a:ext cx="0" cy="0"/>
          <a:chOff x="0" y="0"/>
          <a:chExt cx="0" cy="0"/>
        </a:xfrm>
      </p:grpSpPr>
      <p:sp>
        <p:nvSpPr>
          <p:cNvPr id="147" name="Google Shape;147;p5"/>
          <p:cNvSpPr txBox="1">
            <a:spLocks noGrp="1"/>
          </p:cNvSpPr>
          <p:nvPr>
            <p:ph type="body" idx="1"/>
          </p:nvPr>
        </p:nvSpPr>
        <p:spPr>
          <a:xfrm>
            <a:off x="570032" y="2604099"/>
            <a:ext cx="6390605" cy="3389345"/>
          </a:xfrm>
          <a:prstGeom prst="rect">
            <a:avLst/>
          </a:prstGeom>
          <a:noFill/>
          <a:ln>
            <a:noFill/>
          </a:ln>
        </p:spPr>
        <p:txBody>
          <a:bodyPr spcFirstLastPara="1" wrap="square" lIns="91425" tIns="45700" rIns="91425" bIns="45700" anchor="t" anchorCtr="0">
            <a:noAutofit/>
          </a:bodyPr>
          <a:lstStyle/>
          <a:p>
            <a:pPr marL="228600" lvl="0" indent="-228600" algn="l" rtl="0">
              <a:lnSpc>
                <a:spcPct val="100000"/>
              </a:lnSpc>
              <a:spcBef>
                <a:spcPts val="0"/>
              </a:spcBef>
              <a:spcAft>
                <a:spcPts val="0"/>
              </a:spcAft>
              <a:buClr>
                <a:srgbClr val="C00000"/>
              </a:buClr>
              <a:buSzPts val="2000"/>
              <a:buFont typeface="Noto Sans Symbols"/>
              <a:buChar char="✔"/>
            </a:pPr>
            <a:r>
              <a:rPr lang="en-GB" sz="2000"/>
              <a:t>Donner aux participants les compétences nécessaires pour exploiter les applications nutritionnelles afin d'atteindre les objectifs liés à la nutrition. </a:t>
            </a:r>
            <a:endParaRPr/>
          </a:p>
          <a:p>
            <a:pPr marL="228600" lvl="0" indent="-228600" algn="l" rtl="0">
              <a:lnSpc>
                <a:spcPct val="100000"/>
              </a:lnSpc>
              <a:spcBef>
                <a:spcPts val="1200"/>
              </a:spcBef>
              <a:spcAft>
                <a:spcPts val="0"/>
              </a:spcAft>
              <a:buClr>
                <a:srgbClr val="C00000"/>
              </a:buClr>
              <a:buSzPts val="2000"/>
              <a:buFont typeface="Noto Sans Symbols"/>
              <a:buChar char="✔"/>
            </a:pPr>
            <a:r>
              <a:rPr lang="en-GB" sz="2000"/>
              <a:t>Améliorer les compétences nécessaires pour prendre des décisions éclairées concernant la sélection, l'utilisation et l'intégration des applications dans l'alimentation quotidienne des participants, s'ils le souhaitent. </a:t>
            </a:r>
            <a:endParaRPr/>
          </a:p>
          <a:p>
            <a:pPr marL="228600" lvl="0" indent="-101600" algn="l" rtl="0">
              <a:lnSpc>
                <a:spcPct val="100000"/>
              </a:lnSpc>
              <a:spcBef>
                <a:spcPts val="1200"/>
              </a:spcBef>
              <a:spcAft>
                <a:spcPts val="0"/>
              </a:spcAft>
              <a:buClr>
                <a:srgbClr val="C00000"/>
              </a:buClr>
              <a:buSzPts val="2000"/>
              <a:buFont typeface="Noto Sans Symbols"/>
              <a:buNone/>
            </a:pPr>
            <a:endParaRPr sz="2000"/>
          </a:p>
          <a:p>
            <a:pPr marL="0" lvl="0" indent="0" algn="l" rtl="0">
              <a:lnSpc>
                <a:spcPct val="150000"/>
              </a:lnSpc>
              <a:spcBef>
                <a:spcPts val="1200"/>
              </a:spcBef>
              <a:spcAft>
                <a:spcPts val="0"/>
              </a:spcAft>
              <a:buClr>
                <a:srgbClr val="C01E24"/>
              </a:buClr>
              <a:buSzPts val="2000"/>
              <a:buNone/>
            </a:pPr>
            <a:endParaRPr sz="2000" i="1">
              <a:solidFill>
                <a:srgbClr val="FF0000"/>
              </a:solidFill>
            </a:endParaRPr>
          </a:p>
        </p:txBody>
      </p:sp>
      <p:sp>
        <p:nvSpPr>
          <p:cNvPr id="148" name="Google Shape;148;p5"/>
          <p:cNvSpPr txBox="1">
            <a:spLocks noGrp="1"/>
          </p:cNvSpPr>
          <p:nvPr>
            <p:ph type="title"/>
          </p:nvPr>
        </p:nvSpPr>
        <p:spPr>
          <a:xfrm>
            <a:off x="536509" y="1352412"/>
            <a:ext cx="10515600" cy="618346"/>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203864"/>
              </a:buClr>
              <a:buSzPts val="2200"/>
              <a:buFont typeface="Calibri"/>
              <a:buNone/>
            </a:pPr>
            <a:r>
              <a:rPr lang="en-GB" sz="2200" b="1">
                <a:solidFill>
                  <a:srgbClr val="203864"/>
                </a:solidFill>
              </a:rPr>
              <a:t>Compétences</a:t>
            </a:r>
            <a:endParaRPr>
              <a:solidFill>
                <a:srgbClr val="203864"/>
              </a:solidFill>
            </a:endParaRPr>
          </a:p>
        </p:txBody>
      </p:sp>
      <p:sp>
        <p:nvSpPr>
          <p:cNvPr id="149" name="Google Shape;149;p5"/>
          <p:cNvSpPr/>
          <p:nvPr/>
        </p:nvSpPr>
        <p:spPr>
          <a:xfrm>
            <a:off x="117332" y="438863"/>
            <a:ext cx="409086" cy="43088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2200" b="1">
                <a:solidFill>
                  <a:schemeClr val="lt1"/>
                </a:solidFill>
                <a:latin typeface="Gill Sans"/>
                <a:ea typeface="Gill Sans"/>
                <a:cs typeface="Gill Sans"/>
                <a:sym typeface="Gill Sans"/>
              </a:rPr>
              <a:t>1 </a:t>
            </a:r>
            <a:endParaRPr sz="2200" b="1">
              <a:solidFill>
                <a:schemeClr val="lt1"/>
              </a:solidFill>
              <a:latin typeface="Gill Sans"/>
              <a:ea typeface="Gill Sans"/>
              <a:cs typeface="Gill Sans"/>
              <a:sym typeface="Gill Sans"/>
            </a:endParaRPr>
          </a:p>
        </p:txBody>
      </p:sp>
      <p:sp>
        <p:nvSpPr>
          <p:cNvPr id="150" name="Google Shape;150;p5"/>
          <p:cNvSpPr/>
          <p:nvPr/>
        </p:nvSpPr>
        <p:spPr>
          <a:xfrm>
            <a:off x="189357" y="501395"/>
            <a:ext cx="489461" cy="615675"/>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51" name="Google Shape;151;p5"/>
          <p:cNvSpPr txBox="1"/>
          <p:nvPr/>
        </p:nvSpPr>
        <p:spPr>
          <a:xfrm>
            <a:off x="678819" y="501396"/>
            <a:ext cx="6891875" cy="61353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2200"/>
              <a:buFont typeface="Calibri"/>
              <a:buNone/>
            </a:pPr>
            <a:r>
              <a:rPr lang="en-GB" sz="2200" b="1">
                <a:solidFill>
                  <a:schemeClr val="dk1"/>
                </a:solidFill>
                <a:latin typeface="Calibri"/>
                <a:ea typeface="Calibri"/>
                <a:cs typeface="Calibri"/>
                <a:sym typeface="Calibri"/>
              </a:rPr>
              <a:t>Apps de nutrition et de santé pertinentes  </a:t>
            </a:r>
            <a:endParaRPr sz="2200" b="1">
              <a:solidFill>
                <a:schemeClr val="dk1"/>
              </a:solidFill>
              <a:latin typeface="Calibri"/>
              <a:ea typeface="Calibri"/>
              <a:cs typeface="Calibri"/>
              <a:sym typeface="Calibri"/>
            </a:endParaRPr>
          </a:p>
        </p:txBody>
      </p:sp>
      <p:sp>
        <p:nvSpPr>
          <p:cNvPr id="152" name="Google Shape;152;p5"/>
          <p:cNvSpPr/>
          <p:nvPr/>
        </p:nvSpPr>
        <p:spPr>
          <a:xfrm>
            <a:off x="269732" y="591263"/>
            <a:ext cx="417102" cy="43088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2200" b="1">
                <a:solidFill>
                  <a:schemeClr val="lt1"/>
                </a:solidFill>
                <a:latin typeface="Gill Sans"/>
                <a:ea typeface="Gill Sans"/>
                <a:cs typeface="Gill Sans"/>
                <a:sym typeface="Gill Sans"/>
              </a:rPr>
              <a:t>6 </a:t>
            </a:r>
            <a:endParaRPr sz="2200" b="1">
              <a:solidFill>
                <a:schemeClr val="lt1"/>
              </a:solidFill>
              <a:latin typeface="Gill Sans"/>
              <a:ea typeface="Gill Sans"/>
              <a:cs typeface="Gill Sans"/>
              <a:sym typeface="Gill Sans"/>
            </a:endParaRPr>
          </a:p>
        </p:txBody>
      </p:sp>
      <p:sp>
        <p:nvSpPr>
          <p:cNvPr id="153" name="Google Shape;153;p5"/>
          <p:cNvSpPr/>
          <p:nvPr/>
        </p:nvSpPr>
        <p:spPr>
          <a:xfrm>
            <a:off x="3419912" y="6129356"/>
            <a:ext cx="8772088" cy="276999"/>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GB" sz="1200" u="sng">
                <a:solidFill>
                  <a:schemeClr val="dk1"/>
                </a:solidFill>
                <a:latin typeface="Calibri"/>
                <a:ea typeface="Calibri"/>
                <a:cs typeface="Calibri"/>
                <a:sym typeface="Calibri"/>
                <a:hlinkClick r:id="rId3">
                  <a:extLst>
                    <a:ext uri="{A12FA001-AC4F-418D-AE19-62706E023703}">
                      <ahyp:hlinkClr xmlns="" xmlns:ahyp="http://schemas.microsoft.com/office/drawing/2018/hyperlinkcolor" val="tx"/>
                    </a:ext>
                  </a:extLst>
                </a:hlinkClick>
              </a:rPr>
              <a:t>Image by vectorjuice on Freepik</a:t>
            </a:r>
            <a:endParaRPr sz="1200">
              <a:solidFill>
                <a:schemeClr val="dk1"/>
              </a:solidFill>
              <a:latin typeface="Calibri"/>
              <a:ea typeface="Calibri"/>
              <a:cs typeface="Calibri"/>
              <a:sym typeface="Calibri"/>
            </a:endParaRPr>
          </a:p>
        </p:txBody>
      </p:sp>
      <p:pic>
        <p:nvPicPr>
          <p:cNvPr id="154" name="Google Shape;154;p5"/>
          <p:cNvPicPr preferRelativeResize="0"/>
          <p:nvPr/>
        </p:nvPicPr>
        <p:blipFill rotWithShape="1">
          <a:blip r:embed="rId4">
            <a:alphaModFix/>
          </a:blip>
          <a:srcRect l="9128" t="10193" r="8040" b="10723"/>
          <a:stretch/>
        </p:blipFill>
        <p:spPr>
          <a:xfrm>
            <a:off x="7570694" y="1842247"/>
            <a:ext cx="4621306" cy="4163419"/>
          </a:xfrm>
          <a:prstGeom prst="rect">
            <a:avLst/>
          </a:prstGeom>
          <a:noFill/>
          <a:ln>
            <a:noFill/>
          </a:ln>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59"/>
        <p:cNvGrpSpPr/>
        <p:nvPr/>
      </p:nvGrpSpPr>
      <p:grpSpPr>
        <a:xfrm>
          <a:off x="0" y="0"/>
          <a:ext cx="0" cy="0"/>
          <a:chOff x="0" y="0"/>
          <a:chExt cx="0" cy="0"/>
        </a:xfrm>
      </p:grpSpPr>
      <p:sp>
        <p:nvSpPr>
          <p:cNvPr id="160" name="Google Shape;160;p6"/>
          <p:cNvSpPr txBox="1">
            <a:spLocks noGrp="1"/>
          </p:cNvSpPr>
          <p:nvPr>
            <p:ph type="body" idx="1"/>
          </p:nvPr>
        </p:nvSpPr>
        <p:spPr>
          <a:xfrm>
            <a:off x="558000" y="1626600"/>
            <a:ext cx="5157900" cy="503100"/>
          </a:xfrm>
          <a:prstGeom prst="rect">
            <a:avLst/>
          </a:prstGeom>
          <a:noFill/>
          <a:ln>
            <a:noFill/>
          </a:ln>
        </p:spPr>
        <p:txBody>
          <a:bodyPr spcFirstLastPara="1" wrap="square" lIns="91425" tIns="45700" rIns="91425" bIns="45700" anchor="b" anchorCtr="0">
            <a:normAutofit/>
          </a:bodyPr>
          <a:lstStyle/>
          <a:p>
            <a:pPr marL="0" lvl="0" indent="0" algn="l" rtl="0">
              <a:lnSpc>
                <a:spcPct val="100000"/>
              </a:lnSpc>
              <a:spcBef>
                <a:spcPts val="0"/>
              </a:spcBef>
              <a:spcAft>
                <a:spcPts val="0"/>
              </a:spcAft>
              <a:buSzPts val="2200"/>
              <a:buNone/>
            </a:pPr>
            <a:r>
              <a:rPr lang="en-GB" sz="2200">
                <a:solidFill>
                  <a:srgbClr val="203864"/>
                </a:solidFill>
              </a:rPr>
              <a:t>Objectifs</a:t>
            </a:r>
            <a:endParaRPr/>
          </a:p>
        </p:txBody>
      </p:sp>
      <p:sp>
        <p:nvSpPr>
          <p:cNvPr id="161" name="Google Shape;161;p6"/>
          <p:cNvSpPr txBox="1">
            <a:spLocks noGrp="1"/>
          </p:cNvSpPr>
          <p:nvPr>
            <p:ph type="body" idx="2"/>
          </p:nvPr>
        </p:nvSpPr>
        <p:spPr>
          <a:xfrm>
            <a:off x="617621" y="2316443"/>
            <a:ext cx="5937000" cy="4008300"/>
          </a:xfrm>
          <a:prstGeom prst="rect">
            <a:avLst/>
          </a:prstGeom>
          <a:noFill/>
          <a:ln>
            <a:noFill/>
          </a:ln>
        </p:spPr>
        <p:txBody>
          <a:bodyPr spcFirstLastPara="1" wrap="square" lIns="91425" tIns="45700" rIns="91425" bIns="45700" anchor="t" anchorCtr="0">
            <a:normAutofit/>
          </a:bodyPr>
          <a:lstStyle/>
          <a:p>
            <a:pPr marL="228600" lvl="0" indent="-228600" algn="l" rtl="0">
              <a:lnSpc>
                <a:spcPct val="150000"/>
              </a:lnSpc>
              <a:spcBef>
                <a:spcPts val="0"/>
              </a:spcBef>
              <a:spcAft>
                <a:spcPts val="0"/>
              </a:spcAft>
              <a:buSzPts val="2000"/>
              <a:buChar char="▪"/>
            </a:pPr>
            <a:r>
              <a:rPr lang="en-GB" sz="2000" dirty="0" err="1"/>
              <a:t>Connaître</a:t>
            </a:r>
            <a:r>
              <a:rPr lang="en-GB" sz="2000" dirty="0"/>
              <a:t> les types d'applications </a:t>
            </a:r>
            <a:r>
              <a:rPr lang="en-GB" sz="2000" dirty="0" err="1"/>
              <a:t>nutritionnelles</a:t>
            </a:r>
            <a:r>
              <a:rPr lang="en-GB" sz="2000" dirty="0"/>
              <a:t> les plus courants.</a:t>
            </a:r>
            <a:endParaRPr dirty="0"/>
          </a:p>
          <a:p>
            <a:pPr marL="228600" lvl="0" indent="-228600" algn="l" rtl="0">
              <a:lnSpc>
                <a:spcPct val="150000"/>
              </a:lnSpc>
              <a:spcBef>
                <a:spcPts val="1200"/>
              </a:spcBef>
              <a:spcAft>
                <a:spcPts val="0"/>
              </a:spcAft>
              <a:buSzPts val="2000"/>
              <a:buChar char="▪"/>
            </a:pPr>
            <a:r>
              <a:rPr lang="en-GB" sz="2000" dirty="0"/>
              <a:t>Identifier et </a:t>
            </a:r>
            <a:r>
              <a:rPr lang="en-GB" sz="2000" dirty="0" err="1"/>
              <a:t>catégoriser</a:t>
            </a:r>
            <a:r>
              <a:rPr lang="en-GB" sz="2000" dirty="0"/>
              <a:t> le type </a:t>
            </a:r>
            <a:r>
              <a:rPr lang="en-GB" sz="2000" dirty="0" err="1"/>
              <a:t>d'application</a:t>
            </a:r>
            <a:r>
              <a:rPr lang="en-GB" sz="2000" dirty="0"/>
              <a:t>, les </a:t>
            </a:r>
            <a:r>
              <a:rPr lang="en-GB" sz="2000" dirty="0" err="1"/>
              <a:t>caractéristiques</a:t>
            </a:r>
            <a:r>
              <a:rPr lang="en-GB" sz="2000" dirty="0"/>
              <a:t> principales et les sections. </a:t>
            </a:r>
            <a:endParaRPr dirty="0"/>
          </a:p>
          <a:p>
            <a:pPr marL="228600" lvl="0" indent="-228600" algn="l" rtl="0">
              <a:lnSpc>
                <a:spcPct val="150000"/>
              </a:lnSpc>
              <a:spcBef>
                <a:spcPts val="1200"/>
              </a:spcBef>
              <a:spcAft>
                <a:spcPts val="0"/>
              </a:spcAft>
              <a:buSzPts val="2000"/>
              <a:buChar char="▪"/>
            </a:pPr>
            <a:r>
              <a:rPr lang="en-GB" sz="2000" dirty="0"/>
              <a:t>Se familiariser avec l'utilisation </a:t>
            </a:r>
            <a:r>
              <a:rPr lang="en-GB" sz="2000" dirty="0" err="1"/>
              <a:t>d'une</a:t>
            </a:r>
            <a:r>
              <a:rPr lang="en-GB" sz="2000" dirty="0"/>
              <a:t> application pour la première </a:t>
            </a:r>
            <a:r>
              <a:rPr lang="en-GB" sz="2000" dirty="0" err="1"/>
              <a:t>fois</a:t>
            </a:r>
            <a:r>
              <a:rPr lang="en-GB" sz="2000" dirty="0"/>
              <a:t>.</a:t>
            </a:r>
            <a:endParaRPr dirty="0"/>
          </a:p>
          <a:p>
            <a:pPr marL="228600" lvl="0" indent="-101600" algn="l" rtl="0">
              <a:lnSpc>
                <a:spcPct val="150000"/>
              </a:lnSpc>
              <a:spcBef>
                <a:spcPts val="1200"/>
              </a:spcBef>
              <a:spcAft>
                <a:spcPts val="0"/>
              </a:spcAft>
              <a:buSzPts val="2000"/>
              <a:buNone/>
            </a:pPr>
            <a:endParaRPr sz="2000" dirty="0"/>
          </a:p>
        </p:txBody>
      </p:sp>
      <p:pic>
        <p:nvPicPr>
          <p:cNvPr id="162" name="Google Shape;162;p6" descr="Ambition abstract concept"/>
          <p:cNvPicPr preferRelativeResize="0"/>
          <p:nvPr/>
        </p:nvPicPr>
        <p:blipFill rotWithShape="1">
          <a:blip r:embed="rId3">
            <a:alphaModFix/>
          </a:blip>
          <a:srcRect/>
          <a:stretch/>
        </p:blipFill>
        <p:spPr>
          <a:xfrm>
            <a:off x="7138771" y="1132728"/>
            <a:ext cx="5517062" cy="5343950"/>
          </a:xfrm>
          <a:prstGeom prst="rect">
            <a:avLst/>
          </a:prstGeom>
          <a:noFill/>
          <a:ln>
            <a:noFill/>
          </a:ln>
        </p:spPr>
      </p:pic>
      <p:sp>
        <p:nvSpPr>
          <p:cNvPr id="163" name="Google Shape;163;p6"/>
          <p:cNvSpPr txBox="1"/>
          <p:nvPr/>
        </p:nvSpPr>
        <p:spPr>
          <a:xfrm>
            <a:off x="6000589" y="6199679"/>
            <a:ext cx="6099586" cy="276999"/>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GB" sz="1200" u="sng">
                <a:solidFill>
                  <a:schemeClr val="dk1"/>
                </a:solidFill>
                <a:latin typeface="Calibri"/>
                <a:ea typeface="Calibri"/>
                <a:cs typeface="Calibri"/>
                <a:sym typeface="Calibri"/>
                <a:hlinkClick r:id="rId4">
                  <a:extLst>
                    <a:ext uri="{A12FA001-AC4F-418D-AE19-62706E023703}">
                      <ahyp:hlinkClr xmlns="" xmlns:ahyp="http://schemas.microsoft.com/office/drawing/2018/hyperlinkcolor" val="tx"/>
                    </a:ext>
                  </a:extLst>
                </a:hlinkClick>
              </a:rPr>
              <a:t>Conçu par Freepik</a:t>
            </a:r>
            <a:endParaRPr sz="1200">
              <a:solidFill>
                <a:schemeClr val="dk1"/>
              </a:solidFill>
              <a:latin typeface="Calibri"/>
              <a:ea typeface="Calibri"/>
              <a:cs typeface="Calibri"/>
              <a:sym typeface="Calibri"/>
            </a:endParaRPr>
          </a:p>
        </p:txBody>
      </p:sp>
      <p:sp>
        <p:nvSpPr>
          <p:cNvPr id="164" name="Google Shape;164;p6"/>
          <p:cNvSpPr txBox="1">
            <a:spLocks noGrp="1"/>
          </p:cNvSpPr>
          <p:nvPr>
            <p:ph type="title"/>
          </p:nvPr>
        </p:nvSpPr>
        <p:spPr>
          <a:xfrm>
            <a:off x="558000" y="546599"/>
            <a:ext cx="10515600" cy="893100"/>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rgbClr val="C01E24"/>
              </a:buClr>
              <a:buSzPct val="100000"/>
              <a:buFont typeface="Calibri"/>
              <a:buNone/>
            </a:pPr>
            <a:r>
              <a:rPr lang="en-GB" sz="2700">
                <a:solidFill>
                  <a:srgbClr val="C01E24"/>
                </a:solidFill>
              </a:rPr>
              <a:t>6.2.1</a:t>
            </a:r>
            <a:r>
              <a:rPr lang="en-GB">
                <a:solidFill>
                  <a:srgbClr val="C01E24"/>
                </a:solidFill>
              </a:rPr>
              <a:t/>
            </a:r>
            <a:br>
              <a:rPr lang="en-GB">
                <a:solidFill>
                  <a:srgbClr val="C01E24"/>
                </a:solidFill>
              </a:rPr>
            </a:br>
            <a:r>
              <a:rPr lang="en-GB">
                <a:solidFill>
                  <a:srgbClr val="C01E24"/>
                </a:solidFill>
              </a:rPr>
              <a:t>Exemples spécifiques d'applications nutritionnelles</a:t>
            </a:r>
            <a:endParaRPr>
              <a:solidFill>
                <a:srgbClr val="C01E24"/>
              </a:solidFill>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68"/>
        <p:cNvGrpSpPr/>
        <p:nvPr/>
      </p:nvGrpSpPr>
      <p:grpSpPr>
        <a:xfrm>
          <a:off x="0" y="0"/>
          <a:ext cx="0" cy="0"/>
          <a:chOff x="0" y="0"/>
          <a:chExt cx="0" cy="0"/>
        </a:xfrm>
      </p:grpSpPr>
      <p:sp>
        <p:nvSpPr>
          <p:cNvPr id="169" name="Google Shape;169;p7"/>
          <p:cNvSpPr txBox="1">
            <a:spLocks noGrp="1"/>
          </p:cNvSpPr>
          <p:nvPr>
            <p:ph type="title"/>
          </p:nvPr>
        </p:nvSpPr>
        <p:spPr>
          <a:xfrm>
            <a:off x="558000" y="1080000"/>
            <a:ext cx="11059692" cy="728162"/>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rgbClr val="203864"/>
              </a:buClr>
              <a:buSzPct val="100000"/>
              <a:buFont typeface="Calibri"/>
              <a:buNone/>
            </a:pPr>
            <a:r>
              <a:rPr lang="en-GB" sz="2800"/>
              <a:t>Exemple 1 : </a:t>
            </a:r>
            <a:br>
              <a:rPr lang="en-GB" sz="2800"/>
            </a:br>
            <a:r>
              <a:rPr lang="en-GB" sz="2800"/>
              <a:t>YAZIO Fasting &amp; Food Trucker </a:t>
            </a:r>
            <a:r>
              <a:rPr lang="en-GB" sz="2400"/>
              <a:t>(</a:t>
            </a:r>
            <a:r>
              <a:rPr lang="en-GB" sz="2400" i="1"/>
              <a:t>grec : </a:t>
            </a:r>
            <a:r>
              <a:rPr lang="en-GB" sz="2400"/>
              <a:t>ΥΑΖΙΟ - θερμιδομετρητής)</a:t>
            </a:r>
            <a:endParaRPr/>
          </a:p>
        </p:txBody>
      </p:sp>
      <p:sp>
        <p:nvSpPr>
          <p:cNvPr id="170" name="Google Shape;170;p7"/>
          <p:cNvSpPr txBox="1">
            <a:spLocks noGrp="1"/>
          </p:cNvSpPr>
          <p:nvPr>
            <p:ph type="body" idx="1"/>
          </p:nvPr>
        </p:nvSpPr>
        <p:spPr>
          <a:xfrm>
            <a:off x="566149" y="2181136"/>
            <a:ext cx="11059800" cy="3941400"/>
          </a:xfrm>
          <a:prstGeom prst="rect">
            <a:avLst/>
          </a:prstGeom>
          <a:noFill/>
          <a:ln>
            <a:noFill/>
          </a:ln>
        </p:spPr>
        <p:txBody>
          <a:bodyPr spcFirstLastPara="1" wrap="square" lIns="91425" tIns="45700" rIns="91425" bIns="45700" anchor="t" anchorCtr="0">
            <a:normAutofit fontScale="92500"/>
          </a:bodyPr>
          <a:lstStyle/>
          <a:p>
            <a:pPr marL="0" lvl="0" indent="0" algn="l" rtl="0">
              <a:lnSpc>
                <a:spcPct val="100000"/>
              </a:lnSpc>
              <a:spcBef>
                <a:spcPts val="0"/>
              </a:spcBef>
              <a:spcAft>
                <a:spcPts val="0"/>
              </a:spcAft>
              <a:buSzPts val="2600"/>
              <a:buNone/>
            </a:pPr>
            <a:r>
              <a:rPr lang="en-GB" sz="2600"/>
              <a:t>Compteur de calories et application de jeûne intermittent qui se compose de 3 sections principales :</a:t>
            </a:r>
            <a:endParaRPr/>
          </a:p>
          <a:p>
            <a:pPr marL="457200" lvl="0" indent="-457200" algn="l" rtl="0">
              <a:lnSpc>
                <a:spcPct val="100000"/>
              </a:lnSpc>
              <a:spcBef>
                <a:spcPts val="1200"/>
              </a:spcBef>
              <a:spcAft>
                <a:spcPts val="0"/>
              </a:spcAft>
              <a:buSzPts val="2400"/>
              <a:buFont typeface="Calibri"/>
              <a:buAutoNum type="arabicPeriod"/>
            </a:pPr>
            <a:r>
              <a:rPr lang="en-GB" sz="2400" b="1"/>
              <a:t>Compteur de calories : </a:t>
            </a:r>
            <a:r>
              <a:rPr lang="en-GB"/>
              <a:t>journal alimentaire avec objectifs caloriques, suivi des valeurs nutritionnelles et des macronutriments, base de données alimentaire, scanner de codes-barres intégré, création de repas/plans alimentaires, suivi des étapes/activités/symptômes, suivi de l'eau avec rappels, etc.</a:t>
            </a:r>
            <a:endParaRPr b="1"/>
          </a:p>
          <a:p>
            <a:pPr marL="457200" lvl="0" indent="-457200" algn="l" rtl="0">
              <a:lnSpc>
                <a:spcPct val="100000"/>
              </a:lnSpc>
              <a:spcBef>
                <a:spcPts val="1200"/>
              </a:spcBef>
              <a:spcAft>
                <a:spcPts val="0"/>
              </a:spcAft>
              <a:buSzPts val="2400"/>
              <a:buFont typeface="Calibri"/>
              <a:buAutoNum type="arabicPeriod"/>
            </a:pPr>
            <a:r>
              <a:rPr lang="en-GB" sz="2400" b="1"/>
              <a:t>Jeûne intermittent : </a:t>
            </a:r>
            <a:r>
              <a:rPr lang="en-GB"/>
              <a:t>minuterie de jeûne, rappels de jeûne et d'alimentation, plans de jeûne intermittent, etc. </a:t>
            </a:r>
            <a:endParaRPr/>
          </a:p>
          <a:p>
            <a:pPr marL="457200" lvl="0" indent="-457200" algn="l" rtl="0">
              <a:lnSpc>
                <a:spcPct val="100000"/>
              </a:lnSpc>
              <a:spcBef>
                <a:spcPts val="1200"/>
              </a:spcBef>
              <a:spcAft>
                <a:spcPts val="0"/>
              </a:spcAft>
              <a:buSzPts val="2400"/>
              <a:buFont typeface="Calibri"/>
              <a:buAutoNum type="arabicPeriod"/>
            </a:pPr>
            <a:r>
              <a:rPr lang="en-GB" sz="2400" b="1"/>
              <a:t>Recettes : </a:t>
            </a:r>
            <a:r>
              <a:rPr lang="en-GB"/>
              <a:t>nouvelles recettes chaque semaine, recettes spécifiques à un régime (par exemple végétalien), liste de courses, mode de cuisson pour suivre les instructions de la recette, etc.</a:t>
            </a:r>
            <a:endParaRPr/>
          </a:p>
        </p:txBody>
      </p:sp>
      <p:pic>
        <p:nvPicPr>
          <p:cNvPr id="171" name="Google Shape;171;p7"/>
          <p:cNvPicPr preferRelativeResize="0"/>
          <p:nvPr/>
        </p:nvPicPr>
        <p:blipFill rotWithShape="1">
          <a:blip r:embed="rId3">
            <a:alphaModFix/>
          </a:blip>
          <a:srcRect/>
          <a:stretch/>
        </p:blipFill>
        <p:spPr>
          <a:xfrm>
            <a:off x="9977309" y="611073"/>
            <a:ext cx="1362105" cy="1362105"/>
          </a:xfrm>
          <a:prstGeom prst="rect">
            <a:avLst/>
          </a:prstGeom>
          <a:noFill/>
          <a:ln>
            <a:noFill/>
          </a:ln>
        </p:spPr>
      </p:pic>
      <p:sp>
        <p:nvSpPr>
          <p:cNvPr id="172" name="Google Shape;172;p7"/>
          <p:cNvSpPr/>
          <p:nvPr/>
        </p:nvSpPr>
        <p:spPr>
          <a:xfrm>
            <a:off x="0" y="0"/>
            <a:ext cx="613200" cy="4434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73" name="Google Shape;173;p7"/>
          <p:cNvSpPr txBox="1"/>
          <p:nvPr/>
        </p:nvSpPr>
        <p:spPr>
          <a:xfrm>
            <a:off x="613101" y="1512"/>
            <a:ext cx="4299600" cy="4419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000000"/>
              </a:buClr>
              <a:buSzPts val="2200"/>
              <a:buFont typeface="Calibri"/>
              <a:buNone/>
            </a:pPr>
            <a:r>
              <a:rPr lang="en-GB" sz="2100" b="1">
                <a:solidFill>
                  <a:srgbClr val="000000"/>
                </a:solidFill>
                <a:latin typeface="Calibri"/>
                <a:ea typeface="Calibri"/>
                <a:cs typeface="Calibri"/>
                <a:sym typeface="Calibri"/>
              </a:rPr>
              <a:t>Apps pour la nutrition et la santé  </a:t>
            </a:r>
            <a:endParaRPr sz="1300"/>
          </a:p>
        </p:txBody>
      </p:sp>
      <p:sp>
        <p:nvSpPr>
          <p:cNvPr id="174" name="Google Shape;174;p7"/>
          <p:cNvSpPr/>
          <p:nvPr/>
        </p:nvSpPr>
        <p:spPr>
          <a:xfrm>
            <a:off x="50703" y="64721"/>
            <a:ext cx="562500" cy="3102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GB" sz="2000" b="1">
                <a:solidFill>
                  <a:srgbClr val="FFFFFF"/>
                </a:solidFill>
                <a:latin typeface="Gill Sans"/>
                <a:ea typeface="Gill Sans"/>
                <a:cs typeface="Gill Sans"/>
                <a:sym typeface="Gill Sans"/>
              </a:rPr>
              <a:t>6.2 </a:t>
            </a:r>
            <a:endParaRPr sz="2000" b="1">
              <a:solidFill>
                <a:srgbClr val="FFFFFF"/>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79"/>
        <p:cNvGrpSpPr/>
        <p:nvPr/>
      </p:nvGrpSpPr>
      <p:grpSpPr>
        <a:xfrm>
          <a:off x="0" y="0"/>
          <a:ext cx="0" cy="0"/>
          <a:chOff x="0" y="0"/>
          <a:chExt cx="0" cy="0"/>
        </a:xfrm>
      </p:grpSpPr>
      <p:pic>
        <p:nvPicPr>
          <p:cNvPr id="180" name="Google Shape;180;p8"/>
          <p:cNvPicPr preferRelativeResize="0"/>
          <p:nvPr/>
        </p:nvPicPr>
        <p:blipFill rotWithShape="1">
          <a:blip r:embed="rId3">
            <a:alphaModFix/>
          </a:blip>
          <a:srcRect/>
          <a:stretch/>
        </p:blipFill>
        <p:spPr>
          <a:xfrm>
            <a:off x="2182879" y="3068366"/>
            <a:ext cx="2123692" cy="3244707"/>
          </a:xfrm>
          <a:prstGeom prst="rect">
            <a:avLst/>
          </a:prstGeom>
          <a:noFill/>
          <a:ln>
            <a:noFill/>
          </a:ln>
        </p:spPr>
      </p:pic>
      <p:pic>
        <p:nvPicPr>
          <p:cNvPr id="181" name="Google Shape;181;p8"/>
          <p:cNvPicPr preferRelativeResize="0"/>
          <p:nvPr/>
        </p:nvPicPr>
        <p:blipFill rotWithShape="1">
          <a:blip r:embed="rId4">
            <a:alphaModFix/>
          </a:blip>
          <a:srcRect/>
          <a:stretch/>
        </p:blipFill>
        <p:spPr>
          <a:xfrm>
            <a:off x="5133237" y="748800"/>
            <a:ext cx="2209716" cy="3601141"/>
          </a:xfrm>
          <a:prstGeom prst="rect">
            <a:avLst/>
          </a:prstGeom>
          <a:noFill/>
          <a:ln>
            <a:noFill/>
          </a:ln>
        </p:spPr>
      </p:pic>
      <p:pic>
        <p:nvPicPr>
          <p:cNvPr id="182" name="Google Shape;182;p8"/>
          <p:cNvPicPr preferRelativeResize="0"/>
          <p:nvPr/>
        </p:nvPicPr>
        <p:blipFill rotWithShape="1">
          <a:blip r:embed="rId5">
            <a:alphaModFix/>
          </a:blip>
          <a:srcRect/>
          <a:stretch/>
        </p:blipFill>
        <p:spPr>
          <a:xfrm>
            <a:off x="8482170" y="2517223"/>
            <a:ext cx="2398791" cy="3601141"/>
          </a:xfrm>
          <a:prstGeom prst="rect">
            <a:avLst/>
          </a:prstGeom>
          <a:noFill/>
          <a:ln>
            <a:noFill/>
          </a:ln>
        </p:spPr>
      </p:pic>
      <p:sp>
        <p:nvSpPr>
          <p:cNvPr id="183" name="Google Shape;183;p8"/>
          <p:cNvSpPr/>
          <p:nvPr/>
        </p:nvSpPr>
        <p:spPr>
          <a:xfrm>
            <a:off x="6319916" y="1838454"/>
            <a:ext cx="238500" cy="169800"/>
          </a:xfrm>
          <a:prstGeom prst="ellipse">
            <a:avLst/>
          </a:prstGeom>
          <a:solidFill>
            <a:schemeClr val="accent1"/>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184" name="Google Shape;184;p8"/>
          <p:cNvSpPr/>
          <p:nvPr/>
        </p:nvSpPr>
        <p:spPr>
          <a:xfrm>
            <a:off x="6909554" y="2305939"/>
            <a:ext cx="238500" cy="169800"/>
          </a:xfrm>
          <a:prstGeom prst="ellipse">
            <a:avLst/>
          </a:prstGeom>
          <a:solidFill>
            <a:schemeClr val="accent1"/>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800">
                <a:solidFill>
                  <a:schemeClr val="lt1"/>
                </a:solidFill>
                <a:latin typeface="Calibri"/>
                <a:ea typeface="Calibri"/>
                <a:cs typeface="Calibri"/>
                <a:sym typeface="Calibri"/>
              </a:rPr>
              <a:t>2</a:t>
            </a:r>
            <a:endParaRPr sz="1800">
              <a:solidFill>
                <a:schemeClr val="lt1"/>
              </a:solidFill>
              <a:latin typeface="Calibri"/>
              <a:ea typeface="Calibri"/>
              <a:cs typeface="Calibri"/>
              <a:sym typeface="Calibri"/>
            </a:endParaRPr>
          </a:p>
        </p:txBody>
      </p:sp>
      <p:sp>
        <p:nvSpPr>
          <p:cNvPr id="185" name="Google Shape;185;p8"/>
          <p:cNvSpPr/>
          <p:nvPr/>
        </p:nvSpPr>
        <p:spPr>
          <a:xfrm>
            <a:off x="6338700" y="2724493"/>
            <a:ext cx="238500" cy="169800"/>
          </a:xfrm>
          <a:prstGeom prst="ellipse">
            <a:avLst/>
          </a:prstGeom>
          <a:solidFill>
            <a:schemeClr val="accent1"/>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800">
                <a:solidFill>
                  <a:schemeClr val="lt1"/>
                </a:solidFill>
                <a:latin typeface="Calibri"/>
                <a:ea typeface="Calibri"/>
                <a:cs typeface="Calibri"/>
                <a:sym typeface="Calibri"/>
              </a:rPr>
              <a:t>3</a:t>
            </a:r>
            <a:endParaRPr sz="1800">
              <a:solidFill>
                <a:schemeClr val="lt1"/>
              </a:solidFill>
              <a:latin typeface="Calibri"/>
              <a:ea typeface="Calibri"/>
              <a:cs typeface="Calibri"/>
              <a:sym typeface="Calibri"/>
            </a:endParaRPr>
          </a:p>
        </p:txBody>
      </p:sp>
      <p:sp>
        <p:nvSpPr>
          <p:cNvPr id="186" name="Google Shape;186;p8"/>
          <p:cNvSpPr/>
          <p:nvPr/>
        </p:nvSpPr>
        <p:spPr>
          <a:xfrm>
            <a:off x="6558375" y="3202388"/>
            <a:ext cx="238500" cy="169800"/>
          </a:xfrm>
          <a:prstGeom prst="ellipse">
            <a:avLst/>
          </a:prstGeom>
          <a:solidFill>
            <a:schemeClr val="accent1"/>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800">
                <a:solidFill>
                  <a:schemeClr val="lt1"/>
                </a:solidFill>
                <a:latin typeface="Calibri"/>
                <a:ea typeface="Calibri"/>
                <a:cs typeface="Calibri"/>
                <a:sym typeface="Calibri"/>
              </a:rPr>
              <a:t>4</a:t>
            </a:r>
            <a:endParaRPr sz="1800">
              <a:solidFill>
                <a:schemeClr val="lt1"/>
              </a:solidFill>
              <a:latin typeface="Calibri"/>
              <a:ea typeface="Calibri"/>
              <a:cs typeface="Calibri"/>
              <a:sym typeface="Calibri"/>
            </a:endParaRPr>
          </a:p>
        </p:txBody>
      </p:sp>
      <p:sp>
        <p:nvSpPr>
          <p:cNvPr id="187" name="Google Shape;187;p8"/>
          <p:cNvSpPr/>
          <p:nvPr/>
        </p:nvSpPr>
        <p:spPr>
          <a:xfrm>
            <a:off x="6056280" y="3650612"/>
            <a:ext cx="238500" cy="169800"/>
          </a:xfrm>
          <a:prstGeom prst="ellipse">
            <a:avLst/>
          </a:prstGeom>
          <a:solidFill>
            <a:schemeClr val="accent1"/>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800">
                <a:solidFill>
                  <a:schemeClr val="lt1"/>
                </a:solidFill>
                <a:latin typeface="Calibri"/>
                <a:ea typeface="Calibri"/>
                <a:cs typeface="Calibri"/>
                <a:sym typeface="Calibri"/>
              </a:rPr>
              <a:t>5</a:t>
            </a:r>
            <a:endParaRPr sz="1800">
              <a:solidFill>
                <a:schemeClr val="lt1"/>
              </a:solidFill>
              <a:latin typeface="Calibri"/>
              <a:ea typeface="Calibri"/>
              <a:cs typeface="Calibri"/>
              <a:sym typeface="Calibri"/>
            </a:endParaRPr>
          </a:p>
        </p:txBody>
      </p:sp>
      <p:sp>
        <p:nvSpPr>
          <p:cNvPr id="188" name="Google Shape;188;p8"/>
          <p:cNvSpPr/>
          <p:nvPr/>
        </p:nvSpPr>
        <p:spPr>
          <a:xfrm>
            <a:off x="1936125" y="748799"/>
            <a:ext cx="2617200" cy="1975800"/>
          </a:xfrm>
          <a:prstGeom prst="rect">
            <a:avLst/>
          </a:prstGeom>
          <a:solidFill>
            <a:schemeClr val="accent1"/>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700">
                <a:solidFill>
                  <a:schemeClr val="lt1"/>
                </a:solidFill>
                <a:latin typeface="Calibri"/>
                <a:ea typeface="Calibri"/>
                <a:cs typeface="Calibri"/>
                <a:sym typeface="Calibri"/>
              </a:rPr>
              <a:t>L'image qui apparaît lorsque vous ouvrez l'application pour la 1</a:t>
            </a:r>
            <a:r>
              <a:rPr lang="en-GB" sz="1700" baseline="30000">
                <a:solidFill>
                  <a:schemeClr val="lt1"/>
                </a:solidFill>
                <a:latin typeface="Calibri"/>
                <a:ea typeface="Calibri"/>
                <a:cs typeface="Calibri"/>
                <a:sym typeface="Calibri"/>
              </a:rPr>
              <a:t>st</a:t>
            </a:r>
            <a:r>
              <a:rPr lang="en-GB" sz="1700">
                <a:solidFill>
                  <a:schemeClr val="lt1"/>
                </a:solidFill>
                <a:latin typeface="Calibri"/>
                <a:ea typeface="Calibri"/>
                <a:cs typeface="Calibri"/>
                <a:sym typeface="Calibri"/>
              </a:rPr>
              <a:t> fois, vous indique qu'il n'a jamais été aussi facile d'atteindre votre objectif de poids.</a:t>
            </a:r>
            <a:endParaRPr sz="1700">
              <a:solidFill>
                <a:schemeClr val="lt1"/>
              </a:solidFill>
              <a:latin typeface="Calibri"/>
              <a:ea typeface="Calibri"/>
              <a:cs typeface="Calibri"/>
              <a:sym typeface="Calibri"/>
            </a:endParaRPr>
          </a:p>
        </p:txBody>
      </p:sp>
      <p:sp>
        <p:nvSpPr>
          <p:cNvPr id="189" name="Google Shape;189;p8"/>
          <p:cNvSpPr/>
          <p:nvPr/>
        </p:nvSpPr>
        <p:spPr>
          <a:xfrm>
            <a:off x="3113880" y="2775383"/>
            <a:ext cx="162600" cy="242100"/>
          </a:xfrm>
          <a:prstGeom prst="downArrow">
            <a:avLst>
              <a:gd name="adj1" fmla="val 50000"/>
              <a:gd name="adj2" fmla="val 50000"/>
            </a:avLst>
          </a:prstGeom>
          <a:solidFill>
            <a:schemeClr val="accent1"/>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90" name="Google Shape;190;p8"/>
          <p:cNvSpPr/>
          <p:nvPr/>
        </p:nvSpPr>
        <p:spPr>
          <a:xfrm>
            <a:off x="4711500" y="4692753"/>
            <a:ext cx="3446100" cy="2165400"/>
          </a:xfrm>
          <a:prstGeom prst="rect">
            <a:avLst/>
          </a:prstGeom>
          <a:solidFill>
            <a:schemeClr val="accent1"/>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r>
              <a:rPr lang="en-GB" sz="1700">
                <a:solidFill>
                  <a:schemeClr val="lt1"/>
                </a:solidFill>
                <a:latin typeface="Calibri"/>
                <a:ea typeface="Calibri"/>
                <a:cs typeface="Calibri"/>
                <a:sym typeface="Calibri"/>
              </a:rPr>
              <a:t>Choisissez votre objectif principal </a:t>
            </a:r>
            <a:endParaRPr sz="1700">
              <a:solidFill>
                <a:schemeClr val="lt1"/>
              </a:solidFill>
              <a:latin typeface="Calibri"/>
              <a:ea typeface="Calibri"/>
              <a:cs typeface="Calibri"/>
              <a:sym typeface="Calibri"/>
            </a:endParaRPr>
          </a:p>
          <a:p>
            <a:pPr marL="342900" marR="0" lvl="0" indent="-323850" algn="l" rtl="0">
              <a:spcBef>
                <a:spcPts val="0"/>
              </a:spcBef>
              <a:spcAft>
                <a:spcPts val="0"/>
              </a:spcAft>
              <a:buClr>
                <a:schemeClr val="lt1"/>
              </a:buClr>
              <a:buSzPts val="1700"/>
              <a:buFont typeface="Arial"/>
              <a:buChar char="•"/>
            </a:pPr>
            <a:r>
              <a:rPr lang="en-GB" sz="1700">
                <a:solidFill>
                  <a:schemeClr val="lt1"/>
                </a:solidFill>
                <a:latin typeface="Calibri"/>
                <a:ea typeface="Calibri"/>
                <a:cs typeface="Calibri"/>
                <a:sym typeface="Calibri"/>
              </a:rPr>
              <a:t>1 pour la perte de poids</a:t>
            </a:r>
            <a:endParaRPr sz="1700"/>
          </a:p>
          <a:p>
            <a:pPr marL="285750" marR="0" lvl="0" indent="-266700" algn="l" rtl="0">
              <a:spcBef>
                <a:spcPts val="0"/>
              </a:spcBef>
              <a:spcAft>
                <a:spcPts val="0"/>
              </a:spcAft>
              <a:buClr>
                <a:schemeClr val="lt1"/>
              </a:buClr>
              <a:buSzPts val="1700"/>
              <a:buFont typeface="Arial"/>
              <a:buChar char="•"/>
            </a:pPr>
            <a:r>
              <a:rPr lang="en-GB" sz="1700">
                <a:solidFill>
                  <a:schemeClr val="lt1"/>
                </a:solidFill>
                <a:latin typeface="Calibri"/>
                <a:ea typeface="Calibri"/>
                <a:cs typeface="Calibri"/>
                <a:sym typeface="Calibri"/>
              </a:rPr>
              <a:t>2 pour le maintien du poids</a:t>
            </a:r>
            <a:endParaRPr sz="1700"/>
          </a:p>
          <a:p>
            <a:pPr marL="285750" marR="0" lvl="0" indent="-266700" algn="l" rtl="0">
              <a:spcBef>
                <a:spcPts val="0"/>
              </a:spcBef>
              <a:spcAft>
                <a:spcPts val="0"/>
              </a:spcAft>
              <a:buClr>
                <a:schemeClr val="lt1"/>
              </a:buClr>
              <a:buSzPts val="1700"/>
              <a:buFont typeface="Arial"/>
              <a:buChar char="•"/>
            </a:pPr>
            <a:r>
              <a:rPr lang="en-GB" sz="1700">
                <a:solidFill>
                  <a:schemeClr val="lt1"/>
                </a:solidFill>
                <a:latin typeface="Calibri"/>
                <a:ea typeface="Calibri"/>
                <a:cs typeface="Calibri"/>
                <a:sym typeface="Calibri"/>
              </a:rPr>
              <a:t>3 pour la prise de poids</a:t>
            </a:r>
            <a:endParaRPr sz="1700"/>
          </a:p>
          <a:p>
            <a:pPr marL="285750" marR="0" lvl="0" indent="-266700" algn="l" rtl="0">
              <a:spcBef>
                <a:spcPts val="0"/>
              </a:spcBef>
              <a:spcAft>
                <a:spcPts val="0"/>
              </a:spcAft>
              <a:buClr>
                <a:schemeClr val="lt1"/>
              </a:buClr>
              <a:buSzPts val="1700"/>
              <a:buFont typeface="Arial"/>
              <a:buChar char="•"/>
            </a:pPr>
            <a:r>
              <a:rPr lang="en-GB" sz="1700">
                <a:solidFill>
                  <a:schemeClr val="lt1"/>
                </a:solidFill>
                <a:latin typeface="Calibri"/>
                <a:ea typeface="Calibri"/>
                <a:cs typeface="Calibri"/>
                <a:sym typeface="Calibri"/>
              </a:rPr>
              <a:t>4 pour le développement de la masse musculaire</a:t>
            </a:r>
            <a:endParaRPr sz="1700"/>
          </a:p>
          <a:p>
            <a:pPr marL="285750" marR="0" lvl="0" indent="-266700" algn="l" rtl="0">
              <a:spcBef>
                <a:spcPts val="0"/>
              </a:spcBef>
              <a:spcAft>
                <a:spcPts val="0"/>
              </a:spcAft>
              <a:buClr>
                <a:schemeClr val="lt1"/>
              </a:buClr>
              <a:buSzPts val="1700"/>
              <a:buFont typeface="Arial"/>
              <a:buChar char="•"/>
            </a:pPr>
            <a:r>
              <a:rPr lang="en-GB" sz="1700">
                <a:solidFill>
                  <a:schemeClr val="lt1"/>
                </a:solidFill>
                <a:latin typeface="Calibri"/>
                <a:ea typeface="Calibri"/>
                <a:cs typeface="Calibri"/>
                <a:sym typeface="Calibri"/>
              </a:rPr>
              <a:t>5 pour le reste. </a:t>
            </a:r>
            <a:endParaRPr sz="1700">
              <a:solidFill>
                <a:schemeClr val="lt1"/>
              </a:solidFill>
              <a:latin typeface="Calibri"/>
              <a:ea typeface="Calibri"/>
              <a:cs typeface="Calibri"/>
              <a:sym typeface="Calibri"/>
            </a:endParaRPr>
          </a:p>
        </p:txBody>
      </p:sp>
      <p:sp>
        <p:nvSpPr>
          <p:cNvPr id="191" name="Google Shape;191;p8"/>
          <p:cNvSpPr/>
          <p:nvPr/>
        </p:nvSpPr>
        <p:spPr>
          <a:xfrm rot="3662368">
            <a:off x="2002107" y="5268645"/>
            <a:ext cx="301730" cy="171743"/>
          </a:xfrm>
          <a:prstGeom prst="rightArrow">
            <a:avLst>
              <a:gd name="adj1" fmla="val 50000"/>
              <a:gd name="adj2" fmla="val 50000"/>
            </a:avLst>
          </a:prstGeom>
          <a:solidFill>
            <a:schemeClr val="accent1"/>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92" name="Google Shape;192;p8"/>
          <p:cNvSpPr/>
          <p:nvPr/>
        </p:nvSpPr>
        <p:spPr>
          <a:xfrm rot="10800000" flipH="1">
            <a:off x="6185726" y="4405881"/>
            <a:ext cx="153000" cy="231000"/>
          </a:xfrm>
          <a:prstGeom prst="downArrow">
            <a:avLst>
              <a:gd name="adj1" fmla="val 50000"/>
              <a:gd name="adj2" fmla="val 50000"/>
            </a:avLst>
          </a:prstGeom>
          <a:solidFill>
            <a:schemeClr val="accent1"/>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93" name="Google Shape;193;p8"/>
          <p:cNvSpPr/>
          <p:nvPr/>
        </p:nvSpPr>
        <p:spPr>
          <a:xfrm rot="7467870">
            <a:off x="10543426" y="5442149"/>
            <a:ext cx="301646" cy="171751"/>
          </a:xfrm>
          <a:prstGeom prst="rightArrow">
            <a:avLst>
              <a:gd name="adj1" fmla="val 50000"/>
              <a:gd name="adj2" fmla="val 50000"/>
            </a:avLst>
          </a:prstGeom>
          <a:solidFill>
            <a:schemeClr val="accent1"/>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94" name="Google Shape;194;p8"/>
          <p:cNvSpPr/>
          <p:nvPr/>
        </p:nvSpPr>
        <p:spPr>
          <a:xfrm>
            <a:off x="7625925" y="608201"/>
            <a:ext cx="3930000" cy="1483800"/>
          </a:xfrm>
          <a:prstGeom prst="rect">
            <a:avLst/>
          </a:prstGeom>
          <a:solidFill>
            <a:schemeClr val="accent1"/>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700">
                <a:solidFill>
                  <a:schemeClr val="lt1"/>
                </a:solidFill>
                <a:latin typeface="Calibri"/>
                <a:ea typeface="Calibri"/>
                <a:cs typeface="Calibri"/>
                <a:sym typeface="Calibri"/>
              </a:rPr>
              <a:t>Cliquez sur le bouton bleu pour commencer votre voyage en suivant les calories et les macronutriments, en chronométrant votre jeûne et en adoptant des habitudes saines.</a:t>
            </a:r>
            <a:endParaRPr sz="1700">
              <a:solidFill>
                <a:schemeClr val="lt1"/>
              </a:solidFill>
              <a:latin typeface="Calibri"/>
              <a:ea typeface="Calibri"/>
              <a:cs typeface="Calibri"/>
              <a:sym typeface="Calibri"/>
            </a:endParaRPr>
          </a:p>
        </p:txBody>
      </p:sp>
      <p:sp>
        <p:nvSpPr>
          <p:cNvPr id="195" name="Google Shape;195;p8"/>
          <p:cNvSpPr/>
          <p:nvPr/>
        </p:nvSpPr>
        <p:spPr>
          <a:xfrm>
            <a:off x="9600374" y="2183568"/>
            <a:ext cx="162600" cy="242100"/>
          </a:xfrm>
          <a:prstGeom prst="downArrow">
            <a:avLst>
              <a:gd name="adj1" fmla="val 50000"/>
              <a:gd name="adj2" fmla="val 50000"/>
            </a:avLst>
          </a:prstGeom>
          <a:solidFill>
            <a:schemeClr val="accent1"/>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96" name="Google Shape;196;p8"/>
          <p:cNvSpPr/>
          <p:nvPr/>
        </p:nvSpPr>
        <p:spPr>
          <a:xfrm>
            <a:off x="0" y="0"/>
            <a:ext cx="613200" cy="4434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97" name="Google Shape;197;p8"/>
          <p:cNvSpPr txBox="1"/>
          <p:nvPr/>
        </p:nvSpPr>
        <p:spPr>
          <a:xfrm>
            <a:off x="613101" y="1512"/>
            <a:ext cx="4299600" cy="4419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000000"/>
              </a:buClr>
              <a:buSzPts val="2200"/>
              <a:buFont typeface="Calibri"/>
              <a:buNone/>
            </a:pPr>
            <a:r>
              <a:rPr lang="en-GB" sz="2100" b="1">
                <a:solidFill>
                  <a:srgbClr val="000000"/>
                </a:solidFill>
                <a:latin typeface="Calibri"/>
                <a:ea typeface="Calibri"/>
                <a:cs typeface="Calibri"/>
                <a:sym typeface="Calibri"/>
              </a:rPr>
              <a:t>Apps pour la nutrition et la santé  </a:t>
            </a:r>
            <a:endParaRPr sz="1300"/>
          </a:p>
        </p:txBody>
      </p:sp>
      <p:sp>
        <p:nvSpPr>
          <p:cNvPr id="198" name="Google Shape;198;p8"/>
          <p:cNvSpPr/>
          <p:nvPr/>
        </p:nvSpPr>
        <p:spPr>
          <a:xfrm>
            <a:off x="50703" y="64721"/>
            <a:ext cx="562500" cy="3102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GB" sz="2000" b="1">
                <a:solidFill>
                  <a:srgbClr val="FFFFFF"/>
                </a:solidFill>
                <a:latin typeface="Gill Sans"/>
                <a:ea typeface="Gill Sans"/>
                <a:cs typeface="Gill Sans"/>
                <a:sym typeface="Gill Sans"/>
              </a:rPr>
              <a:t>6.2 </a:t>
            </a:r>
            <a:endParaRPr sz="2000" b="1">
              <a:solidFill>
                <a:srgbClr val="FFFFFF"/>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02"/>
        <p:cNvGrpSpPr/>
        <p:nvPr/>
      </p:nvGrpSpPr>
      <p:grpSpPr>
        <a:xfrm>
          <a:off x="0" y="0"/>
          <a:ext cx="0" cy="0"/>
          <a:chOff x="0" y="0"/>
          <a:chExt cx="0" cy="0"/>
        </a:xfrm>
      </p:grpSpPr>
      <p:pic>
        <p:nvPicPr>
          <p:cNvPr id="203" name="Google Shape;203;p9"/>
          <p:cNvPicPr preferRelativeResize="0"/>
          <p:nvPr/>
        </p:nvPicPr>
        <p:blipFill rotWithShape="1">
          <a:blip r:embed="rId3">
            <a:alphaModFix/>
          </a:blip>
          <a:srcRect/>
          <a:stretch/>
        </p:blipFill>
        <p:spPr>
          <a:xfrm>
            <a:off x="1424361" y="2886253"/>
            <a:ext cx="2387648" cy="3742869"/>
          </a:xfrm>
          <a:prstGeom prst="rect">
            <a:avLst/>
          </a:prstGeom>
          <a:noFill/>
          <a:ln>
            <a:noFill/>
          </a:ln>
        </p:spPr>
      </p:pic>
      <p:pic>
        <p:nvPicPr>
          <p:cNvPr id="204" name="Google Shape;204;p9"/>
          <p:cNvPicPr preferRelativeResize="0"/>
          <p:nvPr/>
        </p:nvPicPr>
        <p:blipFill rotWithShape="1">
          <a:blip r:embed="rId4">
            <a:alphaModFix/>
          </a:blip>
          <a:srcRect/>
          <a:stretch/>
        </p:blipFill>
        <p:spPr>
          <a:xfrm>
            <a:off x="5078518" y="731622"/>
            <a:ext cx="2463906" cy="3742866"/>
          </a:xfrm>
          <a:prstGeom prst="rect">
            <a:avLst/>
          </a:prstGeom>
          <a:noFill/>
          <a:ln>
            <a:noFill/>
          </a:ln>
        </p:spPr>
      </p:pic>
      <p:pic>
        <p:nvPicPr>
          <p:cNvPr id="205" name="Google Shape;205;p9"/>
          <p:cNvPicPr preferRelativeResize="0"/>
          <p:nvPr/>
        </p:nvPicPr>
        <p:blipFill rotWithShape="1">
          <a:blip r:embed="rId5">
            <a:alphaModFix/>
          </a:blip>
          <a:srcRect/>
          <a:stretch/>
        </p:blipFill>
        <p:spPr>
          <a:xfrm>
            <a:off x="8398849" y="892018"/>
            <a:ext cx="2718551" cy="4025649"/>
          </a:xfrm>
          <a:prstGeom prst="rect">
            <a:avLst/>
          </a:prstGeom>
          <a:noFill/>
          <a:ln>
            <a:noFill/>
          </a:ln>
        </p:spPr>
      </p:pic>
      <p:sp>
        <p:nvSpPr>
          <p:cNvPr id="206" name="Google Shape;206;p9"/>
          <p:cNvSpPr/>
          <p:nvPr/>
        </p:nvSpPr>
        <p:spPr>
          <a:xfrm>
            <a:off x="723550" y="630849"/>
            <a:ext cx="4013400" cy="2208300"/>
          </a:xfrm>
          <a:prstGeom prst="rect">
            <a:avLst/>
          </a:prstGeom>
          <a:solidFill>
            <a:schemeClr val="accent1"/>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r>
              <a:rPr lang="en-GB" sz="1700">
                <a:solidFill>
                  <a:schemeClr val="lt1"/>
                </a:solidFill>
                <a:latin typeface="Calibri"/>
                <a:ea typeface="Calibri"/>
                <a:cs typeface="Calibri"/>
                <a:sym typeface="Calibri"/>
              </a:rPr>
              <a:t>Décidez des autres objectifs que vous souhaitez atteindre en cliquant sur un ou plusieurs des éléments suivants</a:t>
            </a:r>
            <a:endParaRPr sz="1700">
              <a:solidFill>
                <a:schemeClr val="lt1"/>
              </a:solidFill>
              <a:latin typeface="Calibri"/>
              <a:ea typeface="Calibri"/>
              <a:cs typeface="Calibri"/>
              <a:sym typeface="Calibri"/>
            </a:endParaRPr>
          </a:p>
          <a:p>
            <a:pPr marL="342900" marR="0" lvl="0" indent="-323850" algn="l" rtl="0">
              <a:spcBef>
                <a:spcPts val="0"/>
              </a:spcBef>
              <a:spcAft>
                <a:spcPts val="0"/>
              </a:spcAft>
              <a:buClr>
                <a:schemeClr val="lt1"/>
              </a:buClr>
              <a:buSzPts val="1700"/>
              <a:buFont typeface="Arial"/>
              <a:buChar char="•"/>
            </a:pPr>
            <a:r>
              <a:rPr lang="en-GB" sz="1700">
                <a:solidFill>
                  <a:schemeClr val="lt1"/>
                </a:solidFill>
                <a:latin typeface="Calibri"/>
                <a:ea typeface="Calibri"/>
                <a:cs typeface="Calibri"/>
                <a:sym typeface="Calibri"/>
              </a:rPr>
              <a:t>1 pour manger sainement</a:t>
            </a:r>
            <a:endParaRPr sz="1700"/>
          </a:p>
          <a:p>
            <a:pPr marL="342900" marR="0" lvl="0" indent="-323850" algn="l" rtl="0">
              <a:spcBef>
                <a:spcPts val="0"/>
              </a:spcBef>
              <a:spcAft>
                <a:spcPts val="0"/>
              </a:spcAft>
              <a:buClr>
                <a:schemeClr val="lt1"/>
              </a:buClr>
              <a:buSzPts val="1700"/>
              <a:buFont typeface="Arial"/>
              <a:buChar char="•"/>
            </a:pPr>
            <a:r>
              <a:rPr lang="en-GB" sz="1700">
                <a:solidFill>
                  <a:schemeClr val="lt1"/>
                </a:solidFill>
                <a:latin typeface="Calibri"/>
                <a:ea typeface="Calibri"/>
                <a:cs typeface="Calibri"/>
                <a:sym typeface="Calibri"/>
              </a:rPr>
              <a:t>2 pour avoir plus d'énergie et être de meilleure humeur </a:t>
            </a:r>
            <a:endParaRPr sz="1700"/>
          </a:p>
          <a:p>
            <a:pPr marL="342900" marR="0" lvl="0" indent="-323850" algn="l" rtl="0">
              <a:spcBef>
                <a:spcPts val="0"/>
              </a:spcBef>
              <a:spcAft>
                <a:spcPts val="0"/>
              </a:spcAft>
              <a:buClr>
                <a:schemeClr val="lt1"/>
              </a:buClr>
              <a:buSzPts val="1700"/>
              <a:buFont typeface="Arial"/>
              <a:buChar char="•"/>
            </a:pPr>
            <a:r>
              <a:rPr lang="en-GB" sz="1700">
                <a:solidFill>
                  <a:schemeClr val="lt1"/>
                </a:solidFill>
                <a:latin typeface="Calibri"/>
                <a:ea typeface="Calibri"/>
                <a:cs typeface="Calibri"/>
                <a:sym typeface="Calibri"/>
              </a:rPr>
              <a:t>3 pour la motivation </a:t>
            </a:r>
            <a:endParaRPr sz="1700"/>
          </a:p>
          <a:p>
            <a:pPr marL="342900" marR="0" lvl="0" indent="-323850" algn="l" rtl="0">
              <a:spcBef>
                <a:spcPts val="0"/>
              </a:spcBef>
              <a:spcAft>
                <a:spcPts val="0"/>
              </a:spcAft>
              <a:buClr>
                <a:schemeClr val="lt1"/>
              </a:buClr>
              <a:buSzPts val="1700"/>
              <a:buFont typeface="Arial"/>
              <a:buChar char="•"/>
            </a:pPr>
            <a:r>
              <a:rPr lang="en-GB" sz="1700">
                <a:solidFill>
                  <a:schemeClr val="lt1"/>
                </a:solidFill>
                <a:latin typeface="Calibri"/>
                <a:ea typeface="Calibri"/>
                <a:cs typeface="Calibri"/>
                <a:sym typeface="Calibri"/>
              </a:rPr>
              <a:t>4 pour se sentir mieux dans son corps.</a:t>
            </a:r>
            <a:endParaRPr sz="1700"/>
          </a:p>
        </p:txBody>
      </p:sp>
      <p:sp>
        <p:nvSpPr>
          <p:cNvPr id="207" name="Google Shape;207;p9"/>
          <p:cNvSpPr/>
          <p:nvPr/>
        </p:nvSpPr>
        <p:spPr>
          <a:xfrm>
            <a:off x="2531022" y="2886253"/>
            <a:ext cx="174600" cy="260100"/>
          </a:xfrm>
          <a:prstGeom prst="downArrow">
            <a:avLst>
              <a:gd name="adj1" fmla="val 50000"/>
              <a:gd name="adj2" fmla="val 50000"/>
            </a:avLst>
          </a:prstGeom>
          <a:solidFill>
            <a:schemeClr val="accent1"/>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8" name="Google Shape;208;p9"/>
          <p:cNvSpPr/>
          <p:nvPr/>
        </p:nvSpPr>
        <p:spPr>
          <a:xfrm>
            <a:off x="4097950" y="4582149"/>
            <a:ext cx="4300800" cy="2275800"/>
          </a:xfrm>
          <a:prstGeom prst="rect">
            <a:avLst/>
          </a:prstGeom>
          <a:solidFill>
            <a:schemeClr val="accent1"/>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r>
              <a:rPr lang="en-GB" sz="1700">
                <a:solidFill>
                  <a:schemeClr val="lt1"/>
                </a:solidFill>
                <a:latin typeface="Calibri"/>
                <a:ea typeface="Calibri"/>
                <a:cs typeface="Calibri"/>
                <a:sym typeface="Calibri"/>
              </a:rPr>
              <a:t>Sélectionnez la manière dont vous souhaitez que l'application vous aide en cliquant sur un ou plusieurs des éléments suivants</a:t>
            </a:r>
            <a:endParaRPr sz="1700">
              <a:solidFill>
                <a:schemeClr val="lt1"/>
              </a:solidFill>
              <a:latin typeface="Calibri"/>
              <a:ea typeface="Calibri"/>
              <a:cs typeface="Calibri"/>
              <a:sym typeface="Calibri"/>
            </a:endParaRPr>
          </a:p>
          <a:p>
            <a:pPr marL="342900" marR="0" lvl="0" indent="-323850" algn="l" rtl="0">
              <a:spcBef>
                <a:spcPts val="0"/>
              </a:spcBef>
              <a:spcAft>
                <a:spcPts val="0"/>
              </a:spcAft>
              <a:buClr>
                <a:schemeClr val="lt1"/>
              </a:buClr>
              <a:buSzPts val="1700"/>
              <a:buFont typeface="Arial"/>
              <a:buChar char="•"/>
            </a:pPr>
            <a:r>
              <a:rPr lang="en-GB" sz="1700">
                <a:solidFill>
                  <a:schemeClr val="lt1"/>
                </a:solidFill>
                <a:latin typeface="Calibri"/>
                <a:ea typeface="Calibri"/>
                <a:cs typeface="Calibri"/>
                <a:sym typeface="Calibri"/>
              </a:rPr>
              <a:t>1 pour le comptage des calories</a:t>
            </a:r>
            <a:endParaRPr sz="1700"/>
          </a:p>
          <a:p>
            <a:pPr marL="342900" marR="0" lvl="0" indent="-323850" algn="l" rtl="0">
              <a:spcBef>
                <a:spcPts val="0"/>
              </a:spcBef>
              <a:spcAft>
                <a:spcPts val="0"/>
              </a:spcAft>
              <a:buClr>
                <a:schemeClr val="lt1"/>
              </a:buClr>
              <a:buSzPts val="1700"/>
              <a:buFont typeface="Arial"/>
              <a:buChar char="•"/>
            </a:pPr>
            <a:r>
              <a:rPr lang="en-GB" sz="1700">
                <a:solidFill>
                  <a:schemeClr val="lt1"/>
                </a:solidFill>
                <a:latin typeface="Calibri"/>
                <a:ea typeface="Calibri"/>
                <a:cs typeface="Calibri"/>
                <a:sym typeface="Calibri"/>
              </a:rPr>
              <a:t>2 pour le suivi de l'activité physique </a:t>
            </a:r>
            <a:endParaRPr sz="1700"/>
          </a:p>
          <a:p>
            <a:pPr marL="342900" marR="0" lvl="0" indent="-323850" algn="l" rtl="0">
              <a:spcBef>
                <a:spcPts val="0"/>
              </a:spcBef>
              <a:spcAft>
                <a:spcPts val="0"/>
              </a:spcAft>
              <a:buClr>
                <a:schemeClr val="lt1"/>
              </a:buClr>
              <a:buSzPts val="1700"/>
              <a:buFont typeface="Arial"/>
              <a:buChar char="•"/>
            </a:pPr>
            <a:r>
              <a:rPr lang="en-GB" sz="1700">
                <a:solidFill>
                  <a:schemeClr val="lt1"/>
                </a:solidFill>
                <a:latin typeface="Calibri"/>
                <a:ea typeface="Calibri"/>
                <a:cs typeface="Calibri"/>
                <a:sym typeface="Calibri"/>
              </a:rPr>
              <a:t>3 pour des recettes saines </a:t>
            </a:r>
            <a:endParaRPr sz="1700"/>
          </a:p>
          <a:p>
            <a:pPr marL="342900" marR="0" lvl="0" indent="-323850" algn="l" rtl="0">
              <a:spcBef>
                <a:spcPts val="0"/>
              </a:spcBef>
              <a:spcAft>
                <a:spcPts val="0"/>
              </a:spcAft>
              <a:buClr>
                <a:schemeClr val="lt1"/>
              </a:buClr>
              <a:buSzPts val="1700"/>
              <a:buFont typeface="Arial"/>
              <a:buChar char="•"/>
            </a:pPr>
            <a:r>
              <a:rPr lang="en-GB" sz="1700">
                <a:solidFill>
                  <a:schemeClr val="lt1"/>
                </a:solidFill>
                <a:latin typeface="Calibri"/>
                <a:ea typeface="Calibri"/>
                <a:cs typeface="Calibri"/>
                <a:sym typeface="Calibri"/>
              </a:rPr>
              <a:t>4 pour la fourniture d'analyses et de statistiques.</a:t>
            </a:r>
            <a:endParaRPr sz="1700"/>
          </a:p>
        </p:txBody>
      </p:sp>
      <p:sp>
        <p:nvSpPr>
          <p:cNvPr id="209" name="Google Shape;209;p9"/>
          <p:cNvSpPr/>
          <p:nvPr/>
        </p:nvSpPr>
        <p:spPr>
          <a:xfrm>
            <a:off x="1305943" y="3718224"/>
            <a:ext cx="255900" cy="182700"/>
          </a:xfrm>
          <a:prstGeom prst="ellipse">
            <a:avLst/>
          </a:prstGeom>
          <a:solidFill>
            <a:schemeClr val="accent1"/>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210" name="Google Shape;210;p9"/>
          <p:cNvSpPr/>
          <p:nvPr/>
        </p:nvSpPr>
        <p:spPr>
          <a:xfrm>
            <a:off x="1305943" y="4223441"/>
            <a:ext cx="255900" cy="182700"/>
          </a:xfrm>
          <a:prstGeom prst="ellipse">
            <a:avLst/>
          </a:prstGeom>
          <a:solidFill>
            <a:schemeClr val="accent1"/>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800">
                <a:solidFill>
                  <a:schemeClr val="lt1"/>
                </a:solidFill>
                <a:latin typeface="Calibri"/>
                <a:ea typeface="Calibri"/>
                <a:cs typeface="Calibri"/>
                <a:sym typeface="Calibri"/>
              </a:rPr>
              <a:t>2</a:t>
            </a:r>
            <a:endParaRPr sz="1800">
              <a:solidFill>
                <a:schemeClr val="lt1"/>
              </a:solidFill>
              <a:latin typeface="Calibri"/>
              <a:ea typeface="Calibri"/>
              <a:cs typeface="Calibri"/>
              <a:sym typeface="Calibri"/>
            </a:endParaRPr>
          </a:p>
        </p:txBody>
      </p:sp>
      <p:sp>
        <p:nvSpPr>
          <p:cNvPr id="211" name="Google Shape;211;p9"/>
          <p:cNvSpPr/>
          <p:nvPr/>
        </p:nvSpPr>
        <p:spPr>
          <a:xfrm>
            <a:off x="1305942" y="4728659"/>
            <a:ext cx="255900" cy="182700"/>
          </a:xfrm>
          <a:prstGeom prst="ellipse">
            <a:avLst/>
          </a:prstGeom>
          <a:solidFill>
            <a:schemeClr val="accent1"/>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800">
                <a:solidFill>
                  <a:schemeClr val="lt1"/>
                </a:solidFill>
                <a:latin typeface="Calibri"/>
                <a:ea typeface="Calibri"/>
                <a:cs typeface="Calibri"/>
                <a:sym typeface="Calibri"/>
              </a:rPr>
              <a:t>3</a:t>
            </a:r>
            <a:endParaRPr sz="1800">
              <a:solidFill>
                <a:schemeClr val="lt1"/>
              </a:solidFill>
              <a:latin typeface="Calibri"/>
              <a:ea typeface="Calibri"/>
              <a:cs typeface="Calibri"/>
              <a:sym typeface="Calibri"/>
            </a:endParaRPr>
          </a:p>
        </p:txBody>
      </p:sp>
      <p:sp>
        <p:nvSpPr>
          <p:cNvPr id="212" name="Google Shape;212;p9"/>
          <p:cNvSpPr/>
          <p:nvPr/>
        </p:nvSpPr>
        <p:spPr>
          <a:xfrm>
            <a:off x="1305941" y="5233876"/>
            <a:ext cx="255900" cy="182700"/>
          </a:xfrm>
          <a:prstGeom prst="ellipse">
            <a:avLst/>
          </a:prstGeom>
          <a:solidFill>
            <a:schemeClr val="accent1"/>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800">
                <a:solidFill>
                  <a:schemeClr val="lt1"/>
                </a:solidFill>
                <a:latin typeface="Calibri"/>
                <a:ea typeface="Calibri"/>
                <a:cs typeface="Calibri"/>
                <a:sym typeface="Calibri"/>
              </a:rPr>
              <a:t>4</a:t>
            </a:r>
            <a:endParaRPr sz="1800">
              <a:solidFill>
                <a:schemeClr val="lt1"/>
              </a:solidFill>
              <a:latin typeface="Calibri"/>
              <a:ea typeface="Calibri"/>
              <a:cs typeface="Calibri"/>
              <a:sym typeface="Calibri"/>
            </a:endParaRPr>
          </a:p>
        </p:txBody>
      </p:sp>
      <p:sp>
        <p:nvSpPr>
          <p:cNvPr id="213" name="Google Shape;213;p9"/>
          <p:cNvSpPr/>
          <p:nvPr/>
        </p:nvSpPr>
        <p:spPr>
          <a:xfrm>
            <a:off x="4896284" y="1756756"/>
            <a:ext cx="255900" cy="182700"/>
          </a:xfrm>
          <a:prstGeom prst="ellipse">
            <a:avLst/>
          </a:prstGeom>
          <a:solidFill>
            <a:schemeClr val="accent1"/>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214" name="Google Shape;214;p9"/>
          <p:cNvSpPr/>
          <p:nvPr/>
        </p:nvSpPr>
        <p:spPr>
          <a:xfrm>
            <a:off x="4895035" y="2423337"/>
            <a:ext cx="255900" cy="182700"/>
          </a:xfrm>
          <a:prstGeom prst="ellipse">
            <a:avLst/>
          </a:prstGeom>
          <a:solidFill>
            <a:schemeClr val="accent1"/>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800">
                <a:solidFill>
                  <a:schemeClr val="lt1"/>
                </a:solidFill>
                <a:latin typeface="Calibri"/>
                <a:ea typeface="Calibri"/>
                <a:cs typeface="Calibri"/>
                <a:sym typeface="Calibri"/>
              </a:rPr>
              <a:t>2</a:t>
            </a:r>
            <a:endParaRPr sz="1800">
              <a:solidFill>
                <a:schemeClr val="lt1"/>
              </a:solidFill>
              <a:latin typeface="Calibri"/>
              <a:ea typeface="Calibri"/>
              <a:cs typeface="Calibri"/>
              <a:sym typeface="Calibri"/>
            </a:endParaRPr>
          </a:p>
        </p:txBody>
      </p:sp>
      <p:sp>
        <p:nvSpPr>
          <p:cNvPr id="215" name="Google Shape;215;p9"/>
          <p:cNvSpPr/>
          <p:nvPr/>
        </p:nvSpPr>
        <p:spPr>
          <a:xfrm>
            <a:off x="4895035" y="3141849"/>
            <a:ext cx="255900" cy="182700"/>
          </a:xfrm>
          <a:prstGeom prst="ellipse">
            <a:avLst/>
          </a:prstGeom>
          <a:solidFill>
            <a:schemeClr val="accent1"/>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800">
                <a:solidFill>
                  <a:schemeClr val="lt1"/>
                </a:solidFill>
                <a:latin typeface="Calibri"/>
                <a:ea typeface="Calibri"/>
                <a:cs typeface="Calibri"/>
                <a:sym typeface="Calibri"/>
              </a:rPr>
              <a:t>3</a:t>
            </a:r>
            <a:endParaRPr sz="1800">
              <a:solidFill>
                <a:schemeClr val="lt1"/>
              </a:solidFill>
              <a:latin typeface="Calibri"/>
              <a:ea typeface="Calibri"/>
              <a:cs typeface="Calibri"/>
              <a:sym typeface="Calibri"/>
            </a:endParaRPr>
          </a:p>
        </p:txBody>
      </p:sp>
      <p:sp>
        <p:nvSpPr>
          <p:cNvPr id="216" name="Google Shape;216;p9"/>
          <p:cNvSpPr/>
          <p:nvPr/>
        </p:nvSpPr>
        <p:spPr>
          <a:xfrm>
            <a:off x="4895035" y="3718224"/>
            <a:ext cx="255900" cy="182700"/>
          </a:xfrm>
          <a:prstGeom prst="ellipse">
            <a:avLst/>
          </a:prstGeom>
          <a:solidFill>
            <a:schemeClr val="accent1"/>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800">
                <a:solidFill>
                  <a:schemeClr val="lt1"/>
                </a:solidFill>
                <a:latin typeface="Calibri"/>
                <a:ea typeface="Calibri"/>
                <a:cs typeface="Calibri"/>
                <a:sym typeface="Calibri"/>
              </a:rPr>
              <a:t>4</a:t>
            </a:r>
            <a:endParaRPr sz="1800">
              <a:solidFill>
                <a:schemeClr val="lt1"/>
              </a:solidFill>
              <a:latin typeface="Calibri"/>
              <a:ea typeface="Calibri"/>
              <a:cs typeface="Calibri"/>
              <a:sym typeface="Calibri"/>
            </a:endParaRPr>
          </a:p>
        </p:txBody>
      </p:sp>
      <p:sp>
        <p:nvSpPr>
          <p:cNvPr id="217" name="Google Shape;217;p9"/>
          <p:cNvSpPr/>
          <p:nvPr/>
        </p:nvSpPr>
        <p:spPr>
          <a:xfrm rot="10800000" flipH="1">
            <a:off x="6123253" y="4333758"/>
            <a:ext cx="164100" cy="248400"/>
          </a:xfrm>
          <a:prstGeom prst="downArrow">
            <a:avLst>
              <a:gd name="adj1" fmla="val 50000"/>
              <a:gd name="adj2" fmla="val 50000"/>
            </a:avLst>
          </a:prstGeom>
          <a:solidFill>
            <a:schemeClr val="accent1"/>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18" name="Google Shape;218;p9"/>
          <p:cNvSpPr/>
          <p:nvPr/>
        </p:nvSpPr>
        <p:spPr>
          <a:xfrm>
            <a:off x="8499450" y="4381300"/>
            <a:ext cx="2804700" cy="2078100"/>
          </a:xfrm>
          <a:prstGeom prst="rect">
            <a:avLst/>
          </a:prstGeom>
          <a:solidFill>
            <a:schemeClr val="accent1"/>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r>
              <a:rPr lang="en-GB" sz="1700">
                <a:solidFill>
                  <a:schemeClr val="lt1"/>
                </a:solidFill>
                <a:latin typeface="Calibri"/>
                <a:ea typeface="Calibri"/>
                <a:cs typeface="Calibri"/>
                <a:sym typeface="Calibri"/>
              </a:rPr>
              <a:t>Choisissez votre niveau de connaissance en matière d'alimentation saine</a:t>
            </a:r>
            <a:endParaRPr sz="1700"/>
          </a:p>
          <a:p>
            <a:pPr marL="285750" marR="0" lvl="0" indent="-266700" algn="l" rtl="0">
              <a:spcBef>
                <a:spcPts val="0"/>
              </a:spcBef>
              <a:spcAft>
                <a:spcPts val="0"/>
              </a:spcAft>
              <a:buClr>
                <a:schemeClr val="lt1"/>
              </a:buClr>
              <a:buSzPts val="1700"/>
              <a:buFont typeface="Arial"/>
              <a:buChar char="•"/>
            </a:pPr>
            <a:r>
              <a:rPr lang="en-GB" sz="1700">
                <a:solidFill>
                  <a:schemeClr val="lt1"/>
                </a:solidFill>
                <a:latin typeface="Calibri"/>
                <a:ea typeface="Calibri"/>
                <a:cs typeface="Calibri"/>
                <a:sym typeface="Calibri"/>
              </a:rPr>
              <a:t>1 pour les débutants </a:t>
            </a:r>
            <a:endParaRPr sz="1700"/>
          </a:p>
          <a:p>
            <a:pPr marL="285750" marR="0" lvl="0" indent="-266700" algn="l" rtl="0">
              <a:spcBef>
                <a:spcPts val="0"/>
              </a:spcBef>
              <a:spcAft>
                <a:spcPts val="0"/>
              </a:spcAft>
              <a:buClr>
                <a:schemeClr val="lt1"/>
              </a:buClr>
              <a:buSzPts val="1700"/>
              <a:buFont typeface="Arial"/>
              <a:buChar char="•"/>
            </a:pPr>
            <a:r>
              <a:rPr lang="en-GB" sz="1700">
                <a:solidFill>
                  <a:schemeClr val="lt1"/>
                </a:solidFill>
                <a:latin typeface="Calibri"/>
                <a:ea typeface="Calibri"/>
                <a:cs typeface="Calibri"/>
                <a:sym typeface="Calibri"/>
              </a:rPr>
              <a:t>2 pour intermédiaire</a:t>
            </a:r>
            <a:endParaRPr sz="1700"/>
          </a:p>
          <a:p>
            <a:pPr marL="285750" marR="0" lvl="0" indent="-266700" algn="l" rtl="0">
              <a:spcBef>
                <a:spcPts val="0"/>
              </a:spcBef>
              <a:spcAft>
                <a:spcPts val="0"/>
              </a:spcAft>
              <a:buClr>
                <a:schemeClr val="lt1"/>
              </a:buClr>
              <a:buSzPts val="1700"/>
              <a:buFont typeface="Arial"/>
              <a:buChar char="•"/>
            </a:pPr>
            <a:r>
              <a:rPr lang="en-GB" sz="1700">
                <a:solidFill>
                  <a:schemeClr val="lt1"/>
                </a:solidFill>
                <a:latin typeface="Calibri"/>
                <a:ea typeface="Calibri"/>
                <a:cs typeface="Calibri"/>
                <a:sym typeface="Calibri"/>
              </a:rPr>
              <a:t>3 pour les avancés. </a:t>
            </a:r>
            <a:endParaRPr sz="1700"/>
          </a:p>
        </p:txBody>
      </p:sp>
      <p:sp>
        <p:nvSpPr>
          <p:cNvPr id="219" name="Google Shape;219;p9"/>
          <p:cNvSpPr/>
          <p:nvPr/>
        </p:nvSpPr>
        <p:spPr>
          <a:xfrm>
            <a:off x="8205495" y="2050196"/>
            <a:ext cx="255900" cy="182700"/>
          </a:xfrm>
          <a:prstGeom prst="ellipse">
            <a:avLst/>
          </a:prstGeom>
          <a:solidFill>
            <a:schemeClr val="accent1"/>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220" name="Google Shape;220;p9"/>
          <p:cNvSpPr/>
          <p:nvPr/>
        </p:nvSpPr>
        <p:spPr>
          <a:xfrm>
            <a:off x="8205495" y="2765287"/>
            <a:ext cx="255900" cy="182700"/>
          </a:xfrm>
          <a:prstGeom prst="ellipse">
            <a:avLst/>
          </a:prstGeom>
          <a:solidFill>
            <a:schemeClr val="accent1"/>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800">
                <a:solidFill>
                  <a:schemeClr val="lt1"/>
                </a:solidFill>
                <a:latin typeface="Calibri"/>
                <a:ea typeface="Calibri"/>
                <a:cs typeface="Calibri"/>
                <a:sym typeface="Calibri"/>
              </a:rPr>
              <a:t>2</a:t>
            </a:r>
            <a:endParaRPr sz="1800">
              <a:solidFill>
                <a:schemeClr val="lt1"/>
              </a:solidFill>
              <a:latin typeface="Calibri"/>
              <a:ea typeface="Calibri"/>
              <a:cs typeface="Calibri"/>
              <a:sym typeface="Calibri"/>
            </a:endParaRPr>
          </a:p>
        </p:txBody>
      </p:sp>
      <p:sp>
        <p:nvSpPr>
          <p:cNvPr id="221" name="Google Shape;221;p9"/>
          <p:cNvSpPr/>
          <p:nvPr/>
        </p:nvSpPr>
        <p:spPr>
          <a:xfrm>
            <a:off x="8209543" y="3487485"/>
            <a:ext cx="255900" cy="182700"/>
          </a:xfrm>
          <a:prstGeom prst="ellipse">
            <a:avLst/>
          </a:prstGeom>
          <a:solidFill>
            <a:schemeClr val="accent1"/>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800">
                <a:solidFill>
                  <a:schemeClr val="lt1"/>
                </a:solidFill>
                <a:latin typeface="Calibri"/>
                <a:ea typeface="Calibri"/>
                <a:cs typeface="Calibri"/>
                <a:sym typeface="Calibri"/>
              </a:rPr>
              <a:t>3</a:t>
            </a:r>
            <a:endParaRPr sz="1800">
              <a:solidFill>
                <a:schemeClr val="lt1"/>
              </a:solidFill>
              <a:latin typeface="Calibri"/>
              <a:ea typeface="Calibri"/>
              <a:cs typeface="Calibri"/>
              <a:sym typeface="Calibri"/>
            </a:endParaRPr>
          </a:p>
        </p:txBody>
      </p:sp>
      <p:sp>
        <p:nvSpPr>
          <p:cNvPr id="222" name="Google Shape;222;p9"/>
          <p:cNvSpPr/>
          <p:nvPr/>
        </p:nvSpPr>
        <p:spPr>
          <a:xfrm rot="10800000" flipH="1">
            <a:off x="9641102" y="4132894"/>
            <a:ext cx="164100" cy="248400"/>
          </a:xfrm>
          <a:prstGeom prst="downArrow">
            <a:avLst>
              <a:gd name="adj1" fmla="val 50000"/>
              <a:gd name="adj2" fmla="val 50000"/>
            </a:avLst>
          </a:prstGeom>
          <a:solidFill>
            <a:schemeClr val="accent1"/>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23" name="Google Shape;223;p9"/>
          <p:cNvSpPr/>
          <p:nvPr/>
        </p:nvSpPr>
        <p:spPr>
          <a:xfrm rot="3662435">
            <a:off x="1340099" y="5935108"/>
            <a:ext cx="228010" cy="120197"/>
          </a:xfrm>
          <a:prstGeom prst="rightArrow">
            <a:avLst>
              <a:gd name="adj1" fmla="val 50000"/>
              <a:gd name="adj2" fmla="val 50000"/>
            </a:avLst>
          </a:prstGeom>
          <a:solidFill>
            <a:schemeClr val="accent1"/>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24" name="Google Shape;224;p9"/>
          <p:cNvSpPr/>
          <p:nvPr/>
        </p:nvSpPr>
        <p:spPr>
          <a:xfrm>
            <a:off x="0" y="0"/>
            <a:ext cx="613200" cy="4434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25" name="Google Shape;225;p9"/>
          <p:cNvSpPr txBox="1"/>
          <p:nvPr/>
        </p:nvSpPr>
        <p:spPr>
          <a:xfrm>
            <a:off x="613101" y="1512"/>
            <a:ext cx="4299600" cy="4419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000000"/>
              </a:buClr>
              <a:buSzPts val="2200"/>
              <a:buFont typeface="Calibri"/>
              <a:buNone/>
            </a:pPr>
            <a:r>
              <a:rPr lang="en-GB" sz="2100" b="1">
                <a:solidFill>
                  <a:srgbClr val="000000"/>
                </a:solidFill>
                <a:latin typeface="Calibri"/>
                <a:ea typeface="Calibri"/>
                <a:cs typeface="Calibri"/>
                <a:sym typeface="Calibri"/>
              </a:rPr>
              <a:t>Apps pour la nutrition et la santé  </a:t>
            </a:r>
            <a:endParaRPr sz="1300"/>
          </a:p>
        </p:txBody>
      </p:sp>
      <p:sp>
        <p:nvSpPr>
          <p:cNvPr id="226" name="Google Shape;226;p9"/>
          <p:cNvSpPr/>
          <p:nvPr/>
        </p:nvSpPr>
        <p:spPr>
          <a:xfrm>
            <a:off x="50703" y="64721"/>
            <a:ext cx="562500" cy="3102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GB" sz="2000" b="1">
                <a:solidFill>
                  <a:srgbClr val="FFFFFF"/>
                </a:solidFill>
                <a:latin typeface="Gill Sans"/>
                <a:ea typeface="Gill Sans"/>
                <a:cs typeface="Gill Sans"/>
                <a:sym typeface="Gill Sans"/>
              </a:rPr>
              <a:t>6.2 </a:t>
            </a:r>
            <a:endParaRPr sz="2000" b="1">
              <a:solidFill>
                <a:srgbClr val="FFFFFF"/>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ISPRING_PRESENTATION_COURSE_TITLE" val="ETA 6.2 Séance de formation expérientielle"/>
  <p:tag name="ISPRING_PLAYERS_CUSTOMIZATION_2" val="UEsDBBQAAgAIAKl+UE82YVgCRwMAAOEJAAAUAAAAdW5pdmVyc2FsL3BsYXllci54bWytVl1P2zAUfS4S/yHyO3FLxwYoATEktIcxIXVse6vc5DbxmtiZ7RC6X78b5zukbEir1Cq5vuf4fhxf17t+ThPnCZTmUvhk4c6JAyKQIReRTx6/3p2ck+ur4yMvS9gelMNDn+SClwCWECcEHSieGQQ/MBP7pGdwkZk4meJScbP3yXKO3O1Oyzk5Ppqhi9A+iY3JLiktisLlGhEi0jLJSxLtBjKlmQINwoCiVRjEabCX5u9o/KZSULPPQPeQmXn7xjVJy/Gs+YCkWLpSRfR0Pl/QH/efV0EMKTvhQhsmAiAOVnJmS7lhwe5ehnkCurTNvCrIFRhTBmFtM89c8sW5cLQKfFI5rFPQmkWg3UREhLZ+DWdDUGEa65qJcC3YE49Ymdta1162RR2JjqUyQW5q9A72G8lUuG7tPX+PTkTsbROm45pPD3Kx/DteJ2P91uX7ZCw2o3yTcB3jUh/SWaeToMNdvdTW2Mr2sZHtXclEHAW/cq4gtK/f2hMwX5Bqw1bmNk5XFwEu4NMdC4xU+1uEoXRr2bitUtxKKa4FtRxuu/uqoyBNtltgJlfQlGrmPfEQ5BemlO3XlVE5eHRkrLF0CPZolXLdpK4hXmzS5OwfelP6jVrzU7/WGQv4H435hERtTbgI4fmOo4+BFGtqAItd2lyTJW65ZxeTzjdp7zANTN1JwKZgIo5hKgI8+yEzjHZ2eggKiml0CXI1wvYWDoJjHsUJfs0kw3j1IE3K1G6SobdwEJzIYDcBbc0HgRslC8xQ51mGA+Bl8V6utx2h45aMdNmK0aMT49ALcm1kyn9bpQ/mpLm0kn7l9B4fOYc+Degm4y3kw/w1xGgSDOJq5sL2NQKcC08citWA56S2uhkO8YlZXz6NBnxpeihnTDOdS8M6qyzjOQ4mzyqv5hzn2cgnhC3LE3PbT2h4eVjoKOHpe2OK6zueVVms+G9wCh6Wfw0WSyy1E0Opd5+8P1/2GFCLOBkH21vToR23UjR1cF1q36pf247mhqq1UsnskKS8uhcVppoHH1GOkZK5CEcCsA2r6XWC8/hGAXMS2GJGi1M8HjLzyTt8qHO+OLvoUv6wuGiwNq6HauMqljdcR3XAnfxofZDaRLx6ruHjH1BLAwQUAAIACAA8iyhZtTf0qBwFAADhEwAAHQAAAHVuaXZlcnNhbC9jb21tb25fbWVzc2FnZXMubG5nrVj/bts2EP6/QN+BEFBgA7q0HdBgGBIXtMTEQmTJleik2TAIjMTYRCjR1Q8n3l97mj3YnmRHSnbttoGkpIANmJLvuyP5fXdHnnx4yCRa86IUKj+13h29tRDPE5WKfHFqzenZL79ZqKxYnjKpcn5q5cpCH0YvX5xIli9qtuDw++ULhE4yXpYwLEd69GWMRHpqzcbxGNsXMQ1iPJvF4zmlgR97eEw8azRmyd3Jm/bvj1jbwXSG/evYC86DeOyeWyNbZSuWb5CnFuqnX4+PH969P/55EEw0xZ53CIQM0vu3PYB8GgZeDGjEi33yiVqjYTbBnHquT6xR+2OY9Swklz08zsOQ+DSOPNchsRvFfkDNGniEEscaXasaLdmao0qhteD3qFpy2P1KFByVUqTmRaLgQV7zLmdOMMWuH4ckoqFrUzfwrVGkimLz2sCyulqqAtyVKBUlu5E8NT6BZ+b9quAluGYV8BDBp1oK+KfKmMiPul1f+V6AHUOuKYkifA4LS3eTAqQD+HtRLeFdytVrcHGfS8VSdFtwAAwixFYrKZLmnyJaFTrCmWSbzihCfOX650DywIti4jvbJ9aI5ClyCqYnOxAlxBEJAaBgJS+eYBsbjhtzhKUchjBxzycefKkOYSIWSwnfamgcMwJMmPG8ywqYSkLgdxRdBaGjFw1cIYZWrCzvVZEesHR/P7uAXd8OQAg23QOnGmMLDPwQkPOKgidVNxhEiQ2/W13BVIGAMTVJQEsqq8sKZJOtJK+4iVboqbDEUOqG3yrQl+Rs3XAfvBuxddLcw3PfnsRjukudHqvzZNnTDsT5XX3sq6EGmuxzvjOmFi0eB58gu1gjPxhiEVxA/rsYYnFNIlhkEnXZ+PjSPcdmlyDvbZPSNuklTOcYuUEsScBOs2ktVF3CE70kkJrMjpRHw9xE5OMcWOxi75Hc2qACHcxoIdYc4ihSXnQ6goRvE0eL6uPc/SM+w65HnO9Qj21QrirE0jXLEw5kS5je0w28S0Vq3mnaG/+fa/E3YlWb6l+1VcJ3yKdXQ+M5KCyPKIJVFc9WVZdrvWBt+E+JQkv80RD6TP1p/iOb+Dh0gx+zM6XIatlUoGfvzy6yoXvUGcQzV6r/bv3oSKKm1BBoWHRxhB5D9reaaLdjN9AVMeX97Vz/DGxmTd2Cwubmt6q/tR+0AL5CT8WIJrDGJvIIWp0MqlB/20uY9UH4l7pg9Le/IuPIpVB1rvhNKapOz0bPveurkfPTC+tez3pQbKhLPQjZB8BF2w+WSIoM4k97YM6nZLsCTYk4mMmVqmVq5C/FnSkTsLZ1xr/thm8LlZmnkpVb+jdl6sNzomgmFzZOZwP6qZ2Ce+/PnoCfvksRwSG0MTb2bd372FrtsqcRyEcvhUejbesEOspYlSyhHN+qOk97AjXHL4ecYQBr59zT9KsAmqeoffr7IBDdy0H6JDuwP31V8fKvwSB6AjuMqDny8YeqE4ji8WEAZtDHqj3ubu06TVyg7w85U7KmqmUqg0dH3X5BHe1uY0qxPZmCgCKjF1UX0DUOQdjyxQ7mIZzJWunZAAQdABWV5Ig8MC2YIahTHF5AajWnLGs0ZcUd5GWqlBwUm9k5rYdq2Jy+XGDUlRT5oMifVxX1hKk7i7HjmJscWEk4sN81TUAKJ8akvdKRatEbzJ5gH9L+V3g8FdVQwJCQ3W2NvpUwNwCeYvpK7b9//u2yN5V2m1QhbzXjL1lr/W3h3Y1Kcxl38mbvbu5/UEsDBBQAAgAIADyLKFkVHmAbowAAAH8BAAAuAAAAdW5pdmVyc2FsL3BsYXliYWNrX2FuZF9uYXZpZ2F0aW9uX3NldHRpbmdzLnhtbHWQQQqDMBBF957CGwhdh0DXpUWoFxhxlECSCZlR8PZNRG1p02Xe+z/DjGIUMX5iXdW1glnoKRBFS5xRNe93tgwLXr1xIIZ8woK850omNyxRaCMyetmUHsFyyv/wY3hrYT0/4iNeMOVCZxzqS6mwmVzysJhpY90aUI8R04AvmHPoobd4w7UniMPjDOwb/9W5mzabHd5pQB0iuSCq+UBVutdx9BdQSwMEFAACAAgAPIsoWXRJNR88BAAADBUAACcAAAB1bml2ZXJzYWwvZmxhc2hfcHVibGlzaGluZ19zZXR0aW5ncy54bWztWN1y2jgUvucpNN7pZTFpkk3KGDJZMBOmBFLs7jbT6WSELbA2suRaMpRe9Wn6YH2SPbLAgUBakw3T7WwvMsRH53zn6Ds/0sg5+xgzNCWppII3rINqzUKEByKkfNKw3vid56cWkgrzEDPBScPiwkJnzYqTZCNGZeQRpUBVIoDhsp6ohhUpldRtezabValMUr0qWKYAX1YDEdtJSiThiqR2wvAcftQ8IdJaIJQAgL9Y8IVZs1JByDFIlyLMGEE0hMg51ZvCrMOwjCzbqI1wcDtJRcbDlmAiRelk1LB+a7ntg/bhUsdAtWlMuOZENkGoxaqOw5DqKDDz6CeCIkInEYR7cmShGQ1V1LAOay80DKjbmzA5uNk71jAtASRwtcCPicIhVth8GoeKfFRyKTCicM5xTAMfVpAmoGG1/Ruv1227N/2B73o3F/5lz8Swg5HvvvV3MPK7fs/dRb8s/MX1lTvsdfuvbvzBoOd3r+6sgNE1Qhx7nTEHmBVZGpCCMEdFWTzimDIo0ns0SqKgzBlOJ8QXHQpZHGMmiYX+TsjkdYYZVXPohhp0wy0hyblMSKCGOm0NS6UZse7gDCAEBrksauL4ZVETJ6drW7eN97ttbY3SwUrhIILiAVkemmOvipZqVPcRDhSdQmWSe5scZ4x5WZKIVDV10LnvVWERwwMwzljwNeb0NxoJFhZ8kXhEwj6OyUrLebeUd0DzwEJjyDEDJgcJ4cjDHNqcKmA3KABkNpKKqry9Owvt85RihgAP5hBBl94G20GEU7mW1CKxureC5ru+UES+N2wb0YOqHqPgRZdWKf2/RMZCNBcZYvQW7ASCysti+C8iaLW/0TgVcS6FEaSQzN1MKZmR8KyMo2twEWdgCfMuYUQZDx8y+gmNyFikgEvwFKYjyKk0+NWdgBMs5R0oXsb4zHRtt9923z7TG8ThFPNgR3AoVxInai/4eI64UEs7oCPAmSR5UkIa5mtl9lZ9fBqKjoE8P1E21vAljTOGnxK+IGQFeo8p34+XXRL/3QhKu43wNG903bw5NLQ4hZQYTFgIYNpRvpiwJQADzJHgbI5wAAeW1GNjSkUmQWIGhIGWj4/Q2EOZ5l8TmMzgMQ1JWgqydvDi8Oj495PTl/Wq/fXzl+ffNFoc5VcMa3fmLG89eFcoZ3XvxvAdo2/cGzZsOyKNdaGGG06334VKmHf7vjs8b/ndP7v+9RaAnL3NM8ux9Xm6/XjNLxn/1dPVc8+HrQs0dL03Pd+rl6movoDmVUEENTnW9+9SNjofpTqgnFp/UEZr8KqM1tCc+Vcr532pEGCGT8xMginOaEyhkn6KjizVHI9q5p+jIf/1fdd09H4a8lHV8f8YhL9o/zHlvtcD6MmIX2fOcy+7fwx67V8T40cxaL6KJ561Nx3H3vp6pldiymkMtOpLb/Hk1jw+qjn29qVKBdDWXzCblX8AUEsDBBQAAgAIADyLKFk3i4dqewMAAKwMAAAhAAAAdW5pdmVyc2FsL2ZsYXNoX3NraW5fc2V0dGluZ3MueG1slVdtb9s2EP6eX2F4wLB+iVcnnRtMEeDYHlA0a4MlyHfaOttEKFIgT07973cUKYm0pcqNECC8ex7yXh4ekcS8cTk6gDZcyfvxdJxejUbJptQaJL5AXgiGMJIsh/vxE5MIgpvRH78L/Dv9MJ44sBJKPwMilztjLbVtxLP78bpEVPJ6o4gr8VoqnTMxTn/7p/pJJhVyiKUowEs5W7aB9phP088Py4so/ozbh9lycddH2Ki8YPL4qHbqes02bzutSpnZ0G7s10fbHwvQgsu3wYiovPgFIY9iWn1cTVfTyyiFBmPAhnS3nE/nfw2yBFuDaLKf3X6+nV/IaY/6eWNOaAduOFa02XR2M7vtoxVsB3GRF6vlx+VNP17S7nFXfhqXIyD8wMHM6RocQf/S5qooi1/RSKHVzhb0hDOz3yBHKJbR9SPC8s5+gwSbkD1oUJBG8IzaoHTmpPin/frAfbX0f4ZDIrF3WyvxZJtwMj2sQtYCUtQlJJN65Xxmr96/l0iXCdItE4YAoakFPVGGT6w0Eaw1tsD/4J3LLER5Swt5VaLMYeEiDpGxoyUsFg/VaAmxjS2IUcPBG12uJ8YW+Y0qe4YMjC3y2TbsuxTHM/ipx3FqSTww38+gAT76qAPkBslomfmt61XttUc92ptugrO9ocbkKoO0ktYLz8F2LplUNhfT5CyoRLID3zGkV+pfi1sfq2xMMjlxeLV1aytBjgK6JLdRpTYUDLlf4+Q7PI7iHg8zx0fYYo2OjW1X7IsRiqFaXw0Wuz6kKZxbj5AelPtxzvQb6BelhBmPPI8uIRXdPc3nDDuy6UEF/UVuVcCpzu4jSYVgLgUrdxEvhTNEttnnFFNfCk1NXWu7O5j4Y7taK8t8DXpFiuBQSzK2Odye7/aCfvGVwztkMaHH6Zi4p+0k443iA4OXADC92df3wS2cJy8FcgEHEN4bGKqE+zJLDOm/K18rr1iUgeUiRfop1ColGqGRo4PwSnF1M5xneMYjW5sqs2im1CO+HSrR0K8HpRVreLozeClFO5O/q4TUrKierET1jEyjP7ld++TZAeaS59UMIgc2ounyOI5QqvBlqZx1wGf2NgT7dDWbNRl2ePoodtKm0y5K5Tkdsy90P9OtBghHbGW8Ch6Br3BcK6azbw0kehU63I5NOdLDWU1smvV5gckkMLnmNG2gv+m/lPR/UEsDBBQAAgAIADyLKFmmr1YjNgQAAJYUAAAmAAAAdW5pdmVyc2FsL2h0bWxfcHVibGlzaGluZ19zZXR0aW5ncy54bWztWN1u2kgUvucpRl71sjhp2k2KDFEWjIJKgGJ3t9FqFY3tAc9mPOP1jKH0ap+mD7ZPsmc84EAgqYlCV5H2IiI+Puc7Z77zN7Jz/iVhaEYySQVvWsf1IwsRHoqI8mnT+uR3X59ZSCrMI8wEJ02LCwudt2pOmgeMytgjSoGqRADDZSNVTStWKm3Y9nw+r1OZZvqtYLkCfFkPRWKnGZGEK5LZKcML+FGLlEhriVABAP4SwZdmrVoNIccgXYkoZwTRCCLnVB8Ks0uVMMs2WgEOb6eZyHnUFkxkKJsGTeuntts57pysdAxShyaEa0pkC4RarBo4iqgOAjOPfiUoJnQaQ7Snby00p5GKm9bJ0RsNA+r2NkwBbo6ONUxbAAdcLfETonCEFTaPxqEiX5RcCYwoWnCc0NCHN0ifv2l1/Buv3+u4N4Oh73o3l/5V38Swh5Hvfvb3MPJ7ft/dR78q/OX1yB33e4MPN/5w2Pd7ozsrYHSDEMfeZMwBZkWehaQkzFFxngQcUwY1eo9GSRRUOcPZlPiiSyGLE8wksdCfKZl+zDGjagHNcATNcEtIeiFTEqqxTlvTUllOrDs4AwiBQS7Lmnj3vqyJ07ONo9vG+92xdkbpYKVwGEPxgKwIzbHXRSs1qtsIh4rOoDLJvUNOcsa8PE1Fplo66ML3urCM4QEYZyL4BnP6GQWCRSVfJAlINMAJ5G/U5RaaQFIZUDdMCUce5tDWVAGdYWkh80Aqqop27i61LzKKGYKWhblD0JW3RW8Y40xuZLHMpG6msPX7QCgi/zD0GtGDqh6j4EXXUiX930TOIrQQOWL0FuwEglLLE/gvJmi9odEkE0khZVgqJAs3M0rmJDqv4ugaXCQ5WMJ8SxlRxsNfOf2KAjIRGeASPINpCHIqDX59L+AUS3kHilcxvjJt2ht03M+v9AFxNMM83BMc6pMkqToIPl4gLtTKDugIcS5JkZSIRsW7KmerPz0NZYtAnp8pGxv4kiY5w88JXxKyBn3AlB/Gyz6J/24Eld3GeFY0um7eAhpanEJKDCa8CGEQUr4cqRUAQ8yR4GyBcAgbSuqxMaMilyAxA8JAy6dHaOyhTIunKVx+wGMWkawS5NHxm5O3734+PXvfqNv//P3t9aNGy909Yli7M8u7/eDloJrVvSvCd4weuShs2XZFluhCjbac7r78VDDvDXx3fNH2e7/2/OsdAAV72zvLsfUC3b1Pi1vFvXUa/Hf71HMvxu1LNHa9T33fa1SpoYGAdlVhDFU40VfsSjY6A5VqvpraYFhFa/ihitbYbPnR2oavFAJM7amZQjC3GU0o1M6L6MFK7fCk9n0ZLbjzSksf7UHTtYdpwSfVwwsedv8z/aNqWu5aLMgjCdVGP2jDPBvpm6x57lXvl2G/c1D6aDX+XkTNPi995qn8RrPxUcaxd37+qoF881tiq/YvUEsDBBQAAgAIADyLKFkmD37osAEAAG8GAAAfAAAAdW5pdmVyc2FsL2h0bWxfc2tpbl9zZXR0aW5ncy5qc42UwU/CMBTG7/wVZF4NkYEOvIHDxMSDidyMh248xkLX17QFRcP/7joUuu4NWS/0y4/v9b2t33enWz5BGnTvu9/V72r/Ut9XGljNqA1c13XeohdWDzTPFzDPC+C5gMBDthZZMq7hqO9PCOUciMo12b1aX+0YBng0c0RJiYrw1RS4JcAPCvykxK+/f3ecxg5NOaNONsag6KUoDAjTE6gKVjHB1WP1uD16MG5B/YMuWQo109twNI1byZPjcBrFD2OXS7GQTOyeMcNewtJ1pnAjFr/1B3a59GonQZUvfd1WlufaPBko/MKz/iyche2kVKA1/NYdx5NwckfCnCXA3Yai4Wg4OYPWjJsD9ehtrnPzR0dhNIiGLi1ZBo0pPczifjyoY6L0akyzUfzAGfg0bc1IznagLrFCuZEXvECpMLMTaaKRXSTKkS1ykR24eGwXydnDWtu2b6NKjV6CanH8Km7scpnGMGrXDL1rtiKuctGWL1Q2eJohL7f2qj5TucApUVAiEoXl2aCqncb4UWP3b2XfTK1BzRF5GaDdgBnD0lVRBkp5/Hc3GMiTphf35MX7vrP/AVBLAwQUAAIACAA8iyhZFQaV5GsAAABvAAAAHAAAAHVuaXZlcnNhbC9sb2NhbF9zZXR0aW5ncy54bWwNyrEKwkAMANC9XxEySB3Uugn2rpujCK0fENogB7mk9ELRv/e2N7x++GaBnbeSTANezx0C62xL0k/A9/Q43RCKky4kphxQDWGITS82k4zsXmOBVejH28S5wvlJuc4XqbOkAu1B/B6PeInNH1BLAwQUAAIACAA9iyhZwhuumWgSAAD3TQAAFwAAAHVuaXZlcnNhbC91bml2ZXJzYWwucG5n7Zx7WFNXtsBxbHV81TrO1KKVtNXqtbXGikghkLQWsegoU20FH0nEF9W0oMYkQB6n33QKVq2paMUHIXdERQskWI0B8qpSjUpNqjwigeSoKRwgnESIJJycJGcOIViwnf/m3u+7t4cPPrJ39m/ttddae+21+Q758m8rl04YO3VsWFjYhKT3E1aFhY1qDAt75rM/jsJ7WIbsI/ivEexVSxeHyQwvdeCNZ9LfXfFuWNgF8Thf2rN4e8zO99eyw8Keq+n/GaHPPLclLGzFgaSEdz/MYnRZwFIYebcNQZzV2x8tnqTuOHvlpEP7KHHqoX9+Gh7e5Rg36RP1X8ft2vanT1+SjN2xZ1bsC5EvJtxaWc/9+stzk0pOHe57I2Hkwwja6DUXvmtbf/P8bPE3sxUMcha7kWFXmZpKvqVyLpC0qC+aHBb8+t60JXVk8NVnpo3/C68eFeUqQMwPFsxMyu//7ph2l9+rBFAlGfCbAH/PGbKwo1Ue6JTPjM+GsGchbAyETTjviSsbEdQWhTUiwOsMOJwMbd81MkPEpt9l8wLgzgDp0PyBMfOd+BAzfUe+dh2ETRpTMzU4s8tq95TItYfmJXleG88Kdv0YWZa0o2CQMlbMOk+/WjEqOE1czYnT3CfoeFa++fcDyePLhA62lI/Ul1B7exrXZ2rUSNvJfOrLkkihwR1jS0nHtP9ImxB0ZzacBh+W+n4u9fjqaP66AjKA1P77kS1Nu3tXZCeRDhjCdbHoMD/kkMMbg42sdblRSc7XQmom11bM6tCEIvT+9vDGmZqCEBX3Jr4eT35IfMnW1MNFJWTBg3FkWu9qWm+PBkQ1zscjaY9GkklYn54s190K2aFuQVmS8U46DW0qcPYddGYhRzORo7Vau0pr73FFRA5Y4dGl8ay7o3XsEnO4wfCZ20YL2ORUrYY7Ssk2mbPhPFF7nvahS7Zg2OjIs0LFgy5RFt9erpwnr9r6i9qnJ4pARAIinfp3rOB5973wegYkixpcZGl8WdKqQTep3RVcx17k4RTdf20/R/PV0ARI/+y1JgdfYn/KcKyJLCnaAs3ThZM7ppmcPoNTLehcLc1B9uv69teakqGuIpYBmyxj6Dgy1VMg8HgpsAe5nZUEVoo8PMDTmiJqTWGI7EqRvaeXhrloAKJgoooUk++m1HezNUr567khv/bxGXLSVPtkad8PtUbfj0b1VKNBwlJCoAiFC8SAzyZnUCR2BxPoKuwuvQgwhy3yQJV3m/p05ieQ7BLTd40pQC6Q0AvypmTscbKuOtAp/PWEOn+zTtiv8zRJpPeOWPRYInKnA+7WaJEtmiHCF/S4NQ/oywM7akiBR7VSf5OULgo0NOnIaQOu2Mjgp6LBsI4GXNH52pvez2l9nxeQfFdIAiTgxAIpEj1Upf8NM+sCdl0AQxNxfQ+KnB6Rs5WvhfgMTgSTzjb0PT1FA9PfUKDzoUzQW1/CFD2YrPP11JHQqgKsezaw7G50GuQrYgsMrhhTeiol3dfZBQ7bfQ8LRB2tNSTESCZ5H2EzO0bWx5ik2NUpDKvAdbt2uBndhzGXcYNoNeNuNKDztWHbQ0GXrchTkFASdTcyITsJ9ElUjYP7phy3fS9uQ1Lhb++kXtEEFugCRVLqfbqfbxotV1pz7D1DVHT6X2qkYojRPtI8LVO9C3HSSWqqp8pIL/Kjf8qNCspsC2+sv1HhjqNLUD3RR/T9nvra1+YqSNgNQIR0iP0trSyxv4vsyywwKmOZeiRHxkDzujpbaEd/OaTPJnZUuCfTenVqX4AkcCv034JeOWaqJWG0TGAJhLhYC7ZIQKwT4dl9EUrQFej+SN/gYpbr5VAgPoK5HPuRmZkCBS48OWtzo6KW5Soix/p1eNqoZQb8QLSc8rym+dgRq4aTqCmFwHL0LZhl0XA3xGMNOb4cB1YmlodO4PvCbamri7ekokwASWH4vYxRp3gqd8tN7rQqgy0yR9PLpPoNL3IYFJI0Q4qpME86I9BWyxT1FkHsDCfH3sk2yJVpsFqEZet6AF8nxSTV62FFs4lt71xZVSqH3HyL1SkQ8B2+HMz4MAWATWA2VgoklssM/s1DCpQdj3t901nikXdS7BaZBgjEaYWC6/LItyUUm0Ff4uqucsRRTRadsdyEFKL69LcpxffCxxld4hpzeJ8hlcuXl4KegD/DotP7bXVVboEhW2B1+SIgWx2yLp/SxygpZWOpQ6qjqRopjqoN8hKUospw7ooAHbkUySG7wADb1kNeNmxzlQxMdS+WV2hh8guZRst2sc4IK1CZtgi1O0hSg0JJc4XftcIK7tMeWafaDHefaJ7+MSSTNYvT4kyFLKdc5WQJDX5bs3ijWujoqKTz0EliDy5a5ehGmvlxVKqEZYRaGCrAWQcv3XxZFesRDymbzt/xVnDtcUCiLDIWP7nMpXYHX2msAgSJCr2uBMbFcTzNm1OYRjg+giR1YIV6Wr1YJPhV+N3Ga7PpXNGfbf4oZYRckxPoPhH5tiWxxGXvj50SqLfOJv6bureBCqmx7ECgGzlhjFIaafLpSrGRpaTcMKB0ywpub2+LTr9LxXbswaA4Wm5PSxqPD7t9tISnLeHNyVWwS0z+n/ZEzbfkqN2diJ6Fh9ZiSzWm+slgc7XYLNuc7hgIaVZ4xMmQk6OiY1mjm6vcbr4kAtCtFzON2QI+PD4d14EkZRnQIn16mQrAUCOLx3GQlr84EMjH0vE4lqen1kWnPK3BgrL4ZKKP6CP6fqPPCVWcnZgBekC/pwCz9l6xD00X/fVp3wxadvDm4JO4hEM3nCmikdqt02WHas5fvWkVoWzHusPUzyRsocHTUAXMHVI1U/wP0rH21q+k6Be1mYbl3jZ7IcSWyQ3oR0/OhMAr+OXQ+J+8BlvlaTAEBKDeEc5OUFV0cagR3IgRYJB+smbZvqoFnDmG4ef+WZRo/99ttx/PUyjxW2prnTRwu9YkyyGbgJ7DUrVApBm6N3LkeEVQIPp5KX4Bx+/IOlGDDtECaM9xo6Ctx4waftqDFtZli0vtVmMGs66BlWJhYgqqh+S3AbsRX87QYubIeBbmALE8nsMaKzZWcjlweaRaaFcK0drZ1O7l8lHno61990qZcpmQhuIHpJzjOZEG00O7py9xPn7am9Dil5nphbEmXx3gNpKZFMkV+D2SN1keW9wMI5E3hD8X07o7kUir5Xqlywd762Ckrmqy4wDDI5eKM+Wg1dmoEsLpC1V0Nh9DafZsf0CmcnFAGU3szFPg5STH8QhN/GZoacB0VnATT8s5enP4UcN0Vnp9jgAe/yH2kBkoTXGyc0tdfYu2SCZ1tkziUamWUd9FZkgM7PQjFKcQM/uhQrxMMyN97oDSJMtVuDhWJg+tNtqaez3iTECLUnoceQqXETqwU+mp9sanLHvq4KbwGJJD7eMTU+Qg73pJ5BbJiM7x25SvdC36u0WmsjRwIqSsTCMY+x5eL2RC8Rk2E5Jj+J7Dh0VhlJGmcI2MoXJuYOcq9JBTrgMEImdzFs++qMwSCKdrLg8r/M7gXj5geMSh7dOshFyGP3KmyQzteyKkzEzLdXnpiM4d41Ukm4HlYdb5e5mwQp/BK5e85XAXTwsKxlCwWghD1S5jxwY+6FcsH1qhfbCgTKK6jUsDPCZ+hyDwaVbsjDr/9G0eCSuDd9kSO8Nks2yB9HOt4AV3hq3J5uRgZhVn2nWDZLfHBNKoxWY/qORWkxojdNbWYRGseY6l/AAevzZ9YTWniFZsarjHLaLV1MM29m1YH1Ok9wBLm6sci85KKM0Rzmco+AVi0dd4Ncm3OF6nbMZNlWEq0itHdHV7Yp3CqDKJRy2coPTo/DFy3FN8EMu65TL7LVxI0SzF1KCftl/x9Ox4IH5+d7OSUi0LMC7pjTG2Rn/lnsRq1ORcei5SZimiOdlFNDnIBIAp5ip2V0BjtKGqmwYbauSr67oe9wWUOhoc0ESAHrUJ9uop9wwKD3CwFGSfGXaRwQ5GCecPrelm1Jxw/E+2i69XuGfQekj4PacDVAsGdlh1zgr+U3714yUnSfvQ1r9va9OpruO8iP4cIoCiaszRKcMuMow8BTvdrBQ1K4FrG7nTGleCfgvmbXjExW9RtOdYUFWkWpKxuZA7bAfgV7ClWJ9UHXlQAhmOcafdClzT+VLIJKQ9We3tg5VgYF8aLPAlY000ID2LIv6KtX6Yhj3FLxsruFj3p6l8gQCPIAN4zf1lsu8uRS7Bk8H24mGJjobvRHNVMezLieWVhTdeHqaJh5+qAp5af2yZREeG3d22Cvf1aSQ+pEDTcFjks8FR8LAMcrPCnal1glrXjOlGvafGvJTqnSwX/WDLdvTnXvmLjYYXeVSPmuttzES5vIqvnoLxUmSoKbek1gmJNtH+zbbVmLaC1BL8K+mwgk3DxIs+aM5gsVmUtmKVakj0J8FDUttMxZBccLh+HgEREAEREAEREAEREAEREAEREAEREAEREAEREAEREAEREAEREAEREAEREAEREAEREAEREAEREAEREAEREAH9f4HuYyznQfqZSmXYQUwsv6xMziSrHdwXFt9qXhtXESn5+lUJfeznh17ev+HxoXN7GYuQbN7NiTFtt2PQk9mRPBqp7+Hkbdclb7ZdiWmih60xblpxt/31uQNTpsbvj0oqLq0Izdk7t3HmV7KrmwY0bbiYenhh9dj9A6r+jsC7OJA/8LExRx2dnZ3zzxfNmnpq+Srmkh0Xgv/LEbb++Ql3XjsvH5Syfnbw7S+uDTwerFy5MKHgtHZQaobk473zkoR/eWHgofaW2DvP0/O9g+pVck69Uj2z96PUgYfRfa3iiSY0L1nm9sxjCjuYWGArZzpzPV8C964prBUmvrcnqXNwLQary6L3S/ZPeZCfXq4wNTN416ta0icPVe1tvocEXz1jMLPkFNsGx8Uvc9vz61PSBpZRqPn4+MVvFpxyKVetGarx/a4l+wvLj0yS6L75bkC501NYcN6rZKkW6ak5xCOpx5N2HjdHmRXmqFLa4jH9zM59H3OrhsraV7/pU4+7roz2SZPMEhiw02tLXLeGy32BNUXMzJt46ZACGHBP0p2y3W9sTYAyz5QNWO38NXOhdA2l8YmIi7eWGUX+nZUPA7XYwYPh9MQ9gb1HK51Phq97PP/kjNBY9q1PJko3TJddBrHuBzmA50rto8o7uHTxOQtLBRW7GQl6yaC+h6ewwN23TIl/6GfnzjmxepvXgYLPpVTvwu7Mi8s4iK9taYOjymQ93F65Y+2AD7etLZN4138SdOTyfW1Hjhc5qRGySyDW51I9OlZ1a6+BtFblKXYXJeg/rN0XtP1bggtc5PGKrA2znuh4XnG8/QM09gfKFPJVW9vrM2KBLbAVlf/jpbfI1KN/CbpzU9+m8viFyf69wU9T+j7/VEzrEQddG7vhQSLK39NS2L+mDJln5hvBQLxWcc080RgQjSgJpIQ/UW61FxA9+/OFA+2+mBO2N165OOCC8WvLpgOry/3Z9RFHG1qn/iI+glqFi28bObrf3+KTF3HujsLz31jsDXfEEv3W0HJ29WyCKz+kNGpHfYfrhyx7/5dV3e7uKPtr+B2k+KR9tSBksJWMsiWKL8xzdBeDEVhx+uOVMQr3bbp/9qV5Uu0Y8clSfJpDCj5th/PmHFr4Y84vhl6ylfqHCYPQ8Y5AseXBsuiVyP13L+PIBwq+Q+GZGStbF/LmkhdYtDg03rfjRqZfOm5wVVsvLxodv4OZ93ZP3Trsw/7IMWvczBFN1v3tlatvhRyEboKtraU1TdEkf/y8OrMUdjJJYDAqUlctLPmx8ehylVL6XEqLE3PVATW2xIJJEtoprnwpHH9s8/ljIX8dSi6jx4mElVdv7y73a/xNCfqRg3GVcQZXuPxIaOAFMNVewNK0pz4x3LAdMvdyKotOFbIr74KnbEFXHv3z7TnKVbjua0IKX7i3Ce47uYO5/+Czg0q2LMPtvn5OKBpe3a/IfLPhRHvWv5nC+9HXq4Papd61jCbXrG0dni0OrSuzVGVNotYnPtmE+NKmG94wMfiWcGi3dMWTDf9lXkbriFA+sDQn7xdUbNwC9142SXbN8zQlBHPX+282tona15C+Di6mJEeLVup4yOuFdFm5O7bZXv52AXpgcNoodvye5Ox3grZ/hzyQgnNCKZg1ZXgKhvyo58HL9Px1cPgHofz2fbkLcUE7j81LKncfOBdKmvfXVGu1Vh3fM++lb5fHGs2R/4yf9m0oF4dt/EMoZ4cd+35AcFjYrIrBzxQb8x8dhm3XYZMfzG4Y2xGzE+zvSVqyMkG2eOPf/wVQSwMEFAACAAgAPYsoWeohDhNLAAAAbAAAABsAAAB1bml2ZXJzYWwvdW5pdmVyc2FsLnBuZy54bWyzsa/IzVEoSy0qzszPs1Uy1DNQsrfj5bIpKEoty0wtV6gAigEFIUBJoRLINUJwyzNTSjKAQiYmFgjBjNTM9IwSoKiBhRlcVB9oKABQSwECAAAUAAIACACpflBPNmFYAkcDAADhCQAAFAAAAAAAAAABAAAAAAAAAAAAdW5pdmVyc2FsL3BsYXllci54bWxQSwECAAAUAAIACAA8iyhZtTf0qBwFAADhEwAAHQAAAAAAAAABAAAAAAB5AwAAdW5pdmVyc2FsL2NvbW1vbl9tZXNzYWdlcy5sbmdQSwECAAAUAAIACAA8iyhZFR5gG6MAAAB/AQAALgAAAAAAAAABAAAAAADQCAAAdW5pdmVyc2FsL3BsYXliYWNrX2FuZF9uYXZpZ2F0aW9uX3NldHRpbmdzLnhtbFBLAQIAABQAAgAIADyLKFl0STUfPAQAAAwVAAAnAAAAAAAAAAEAAAAAAL8JAAB1bml2ZXJzYWwvZmxhc2hfcHVibGlzaGluZ19zZXR0aW5ncy54bWxQSwECAAAUAAIACAA8iyhZN4uHansDAACsDAAAIQAAAAAAAAABAAAAAABADgAAdW5pdmVyc2FsL2ZsYXNoX3NraW5fc2V0dGluZ3MueG1sUEsBAgAAFAACAAgAPIsoWaavViM2BAAAlhQAACYAAAAAAAAAAQAAAAAA+hEAAHVuaXZlcnNhbC9odG1sX3B1Ymxpc2hpbmdfc2V0dGluZ3MueG1sUEsBAgAAFAACAAgAPIsoWSYPfuiwAQAAbwYAAB8AAAAAAAAAAQAAAAAAdBYAAHVuaXZlcnNhbC9odG1sX3NraW5fc2V0dGluZ3MuanNQSwECAAAUAAIACAA8iyhZFQaV5GsAAABvAAAAHAAAAAAAAAABAAAAAABhGAAAdW5pdmVyc2FsL2xvY2FsX3NldHRpbmdzLnhtbFBLAQIAABQAAgAIAD2LKFnCG66ZaBIAAPdNAAAXAAAAAAAAAAAAAAAAAAYZAAB1bml2ZXJzYWwvdW5pdmVyc2FsLnBuZ1BLAQIAABQAAgAIAD2LKFnqIQ4TSwAAAGwAAAAbAAAAAAAAAAEAAAAAAKMrAAB1bml2ZXJzYWwvdW5pdmVyc2FsLnBuZy54bWxQSwUGAAAAAAoACgAGAwAAJywAAAAA"/>
  <p:tag name="ISPRING_LMS_API_VERSION" val="SCORM 1.2"/>
  <p:tag name="ISPRING_ULTRA_SCORM_COURSE_ID" val="CF44C632-8A6A-46BF-A98F-2283BB16F664"/>
  <p:tag name="ISPRING_CMI5_LAUNCH_METHOD" val="any window"/>
  <p:tag name="ISPRING_SCORM_ENDPOINT" val="&lt;endpoint&gt;&lt;enable&gt;0&lt;/enable&gt;&lt;lrs&gt;http://&lt;/lrs&gt;&lt;auth&gt;0&lt;/auth&gt;&lt;login&gt;&lt;/login&gt;&lt;password&gt;&lt;/password&gt;&lt;key&gt;&lt;/key&gt;&lt;name&gt;&lt;/name&gt;&lt;email&gt;&lt;/email&gt;&lt;/endpoint&gt;&#10;"/>
  <p:tag name="ISPRINGCLOUDFOLDERID" val="1"/>
  <p:tag name="ISPRINGONLINEFOLDERID" val="1"/>
  <p:tag name="ISPRING_OUTPUT_FOLDER" val="[[&quot;\u007F\uFFFD\uFFFD{A396230D-9A3A-426D-B380-67D82CDE4863}&quot;,&quot;C:\\Users\\pantelis\\Documents\\MHAPPS\\French\\Training material for ETA 06_Fr&quot;]]"/>
  <p:tag name="ISPRING_PUBLISH_SETTINGS" val="{&quot;commonSettings&quot;:{&quot;webSettings&quot;:{&quot;useMobileViewer&quot;:&quot;T_FALSE&quot;},&quot;lmsSettings&quot;:{&quot;useMobileViewer&quot;:&quot;T_FALSE&quot;},&quot;cloudSettings&quot;:{&quot;useMobileViewer&quot;:&quot;T_FALSE&quot;},&quot;ispringLmsSettings&quot;:{&quot;useMobileViewer&quot;:&quot;T_FALSE&quot;},&quot;playerId&quot;:&quot;universal&quot;},&quot;advancedSettings&quot;:{&quot;enableTextAllocation&quot;:&quot;T_TRUE&quot;,&quot;viewingFromLocalDrive&quot;:&quot;T_TRUE&quot;,&quot;contentScale&quot;:75,&quot;contentScaleMode&quot;:&quot;FIT_TO_WINDOW&quot;},&quot;accessibilitySettings&quot;:{&quot;enabled&quot;:&quot;T_FALSE&quot;},&quot;compressionSettings&quot;:{&quot;imageSettings&quot;:{&quot;jpegQuality&quot;:70,&quot;optimizeImageForResolution&quot;:&quot;T_FALSE&quot;},&quot;audioQuality&quot;:70,&quot;videoQuality&quot;:65},&quot;protectionSettings&quot;:{&quot;watermarkEnabled&quot;:&quot;T_FALSE&quot;,&quot;watermarkPosition&quot;:&quot;MIDDLE_CENTER&quot;,&quot;openWatermarkUrl&quot;:&quot;T_FALSE&quot;,&quot;openWatermarkWebPageInNewWindow&quot;:&quot;T_FALSE&quot;,&quot;displayAfterEnabled&quot;:&quot;T_FALSE&quot;,&quot;displayUntilEnabled&quot;:&quot;T_FALSE&quot;,&quot;domainRestrictionEnabled&quot;:&quot;T_FALSE&quot;,&quot;enablePassword&quot;:&quot;T_FALSE&quot;},&quot;videoSettings&quot;:{&quot;videoCompressionSettings&quot;:{&quot;audioQuality&quot;:70,&quot;videoQuality&quot;:75},&quot;secondsOnEachSlide&quot;:5,&quot;hostingSettings&quot;:{}},&quot;ispringOnlineSettings&quot;:{&quot;onlineDestinationFolderId&quot;:&quot;1&quot;},&quot;cloudSettings&quot;:{&quot;onlineDestinationFolderId&quot;:&quot;1&quot;},&quot;wordSettings&quot;:{&quot;printCopies&quot;:1}}"/>
  <p:tag name="ISPRING_SCORM_RATE_SLIDES" val="0"/>
  <p:tag name="ISPRING_SCORM_RATE_QUIZZES" val="0"/>
  <p:tag name="ISPRING_SCORM_PASSING_SCORE" val="0.000000"/>
  <p:tag name="ISPRING_CURRENT_PLAYER_ID" val="universal"/>
  <p:tag name="ISPRING_PRESENTATION_TITLE" val="ETA 6.2 Séance de formation expérientielle"/>
  <p:tag name="ISPRING_FIRST_PUBLISH" val="1"/>
</p:tagLst>
</file>

<file path=ppt/theme/theme1.xml><?xml version="1.0" encoding="utf-8"?>
<a:theme xmlns:a="http://schemas.openxmlformats.org/drawingml/2006/main" name="Θέμα του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Θέμα του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TotalTime>
  <Words>2447</Words>
  <Application>Microsoft Office PowerPoint</Application>
  <PresentationFormat>Ευρεία οθόνη</PresentationFormat>
  <Paragraphs>295</Paragraphs>
  <Slides>26</Slides>
  <Notes>26</Notes>
  <HiddenSlides>0</HiddenSlides>
  <MMClips>0</MMClips>
  <ScaleCrop>false</ScaleCrop>
  <HeadingPairs>
    <vt:vector size="6" baseType="variant">
      <vt:variant>
        <vt:lpstr>Γραμματοσειρές που χρησιμοποιούνται</vt:lpstr>
      </vt:variant>
      <vt:variant>
        <vt:i4>6</vt:i4>
      </vt:variant>
      <vt:variant>
        <vt:lpstr>Θέμα</vt:lpstr>
      </vt:variant>
      <vt:variant>
        <vt:i4>2</vt:i4>
      </vt:variant>
      <vt:variant>
        <vt:lpstr>Τίτλοι διαφανειών</vt:lpstr>
      </vt:variant>
      <vt:variant>
        <vt:i4>26</vt:i4>
      </vt:variant>
    </vt:vector>
  </HeadingPairs>
  <TitlesOfParts>
    <vt:vector size="34" baseType="lpstr">
      <vt:lpstr>Noto Sans Symbols</vt:lpstr>
      <vt:lpstr>Arial</vt:lpstr>
      <vt:lpstr>Impact</vt:lpstr>
      <vt:lpstr>Gill Sans</vt:lpstr>
      <vt:lpstr>Roboto</vt:lpstr>
      <vt:lpstr>Calibri</vt:lpstr>
      <vt:lpstr>Θέμα του Office</vt:lpstr>
      <vt:lpstr>Θέμα του Office</vt:lpstr>
      <vt:lpstr>Παρουσίαση του PowerPoint</vt:lpstr>
      <vt:lpstr>Partenaires</vt:lpstr>
      <vt:lpstr>Session de formation expérientielle :  Contenu</vt:lpstr>
      <vt:lpstr>Objectifs</vt:lpstr>
      <vt:lpstr>Compétences</vt:lpstr>
      <vt:lpstr>6.2.1 Exemples spécifiques d'applications nutritionnelles</vt:lpstr>
      <vt:lpstr>Exemple 1 :  YAZIO Fasting &amp; Food Trucker (grec : ΥΑΖΙΟ - θερμιδομετρητής)</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Exemple 2 :  Water Reminder - Remind Drink (grec : Υπενθύμιση νερού - Υπενθυμίστε)</vt:lpstr>
      <vt:lpstr>Παρουσίαση του PowerPoint</vt:lpstr>
      <vt:lpstr>Παρουσίαση του PowerPoint</vt:lpstr>
      <vt:lpstr>Παρουσίαση του PowerPoint</vt:lpstr>
      <vt:lpstr>6.2.2 Intégrations dans la vie réelle - Mise en œuvre des objectifs SMART</vt:lpstr>
      <vt:lpstr>Scénario 1</vt:lpstr>
      <vt:lpstr>Scénario 2</vt:lpstr>
      <vt:lpstr>Scénario 3</vt:lpstr>
      <vt:lpstr>Scénario 4</vt:lpstr>
      <vt:lpstr>Scénario 5</vt:lpstr>
      <vt:lpstr>Scénario X ?</vt:lpstr>
      <vt:lpstr>Activité : Définir et mettre en œuvre des objectifs SMART liés à la nutrition</vt:lpstr>
      <vt:lpstr>Activité : Définir et mettre en œuvre des objectifs SMART liés à la nutrition</vt:lpstr>
      <vt:lpstr>Παρουσίαση του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ETA 6.2 Séance de formation expérientielle</dc:title>
  <dc:creator>pantelis bbalaouras</dc:creator>
  <cp:lastModifiedBy>pantelis</cp:lastModifiedBy>
  <cp:revision>4</cp:revision>
  <dcterms:created xsi:type="dcterms:W3CDTF">2020-06-02T13:31:56Z</dcterms:created>
  <dcterms:modified xsi:type="dcterms:W3CDTF">2024-09-08T14:26:40Z</dcterms:modified>
</cp:coreProperties>
</file>