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36" r:id="rId2"/>
    <p:sldId id="569" r:id="rId3"/>
    <p:sldId id="417" r:id="rId4"/>
    <p:sldId id="545" r:id="rId5"/>
    <p:sldId id="420" r:id="rId6"/>
    <p:sldId id="535" r:id="rId7"/>
    <p:sldId id="261" r:id="rId8"/>
    <p:sldId id="546" r:id="rId9"/>
    <p:sldId id="547" r:id="rId10"/>
    <p:sldId id="548" r:id="rId11"/>
    <p:sldId id="442" r:id="rId12"/>
    <p:sldId id="549" r:id="rId13"/>
    <p:sldId id="550" r:id="rId14"/>
    <p:sldId id="446" r:id="rId15"/>
    <p:sldId id="464" r:id="rId16"/>
    <p:sldId id="544" r:id="rId17"/>
    <p:sldId id="437" r:id="rId18"/>
    <p:sldId id="467" r:id="rId19"/>
    <p:sldId id="553" r:id="rId20"/>
    <p:sldId id="568" r:id="rId21"/>
    <p:sldId id="555" r:id="rId22"/>
    <p:sldId id="556" r:id="rId23"/>
    <p:sldId id="438" r:id="rId24"/>
    <p:sldId id="487" r:id="rId25"/>
    <p:sldId id="565" r:id="rId26"/>
    <p:sldId id="488" r:id="rId27"/>
    <p:sldId id="566" r:id="rId28"/>
    <p:sldId id="559" r:id="rId29"/>
    <p:sldId id="567" r:id="rId30"/>
    <p:sldId id="536" r:id="rId31"/>
    <p:sldId id="561" r:id="rId32"/>
    <p:sldId id="538" r:id="rId33"/>
    <p:sldId id="495" r:id="rId34"/>
    <p:sldId id="502" r:id="rId35"/>
    <p:sldId id="501" r:id="rId36"/>
    <p:sldId id="504" r:id="rId37"/>
    <p:sldId id="562" r:id="rId38"/>
    <p:sldId id="563" r:id="rId39"/>
    <p:sldId id="524" r:id="rId40"/>
    <p:sldId id="532" r:id="rId41"/>
    <p:sldId id="533" r:id="rId42"/>
    <p:sldId id="534" r:id="rId43"/>
    <p:sldId id="325" r:id="rId44"/>
    <p:sldId id="518" r:id="rId45"/>
    <p:sldId id="520" r:id="rId46"/>
    <p:sldId id="404" r:id="rId47"/>
  </p:sldIdLst>
  <p:sldSz cx="12192000" cy="6858000"/>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2BC71-E82F-4B6E-8A51-3192EF25B519}" v="32" dt="2024-05-02T07:23:52.57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81" d="100"/>
          <a:sy n="81" d="100"/>
        </p:scale>
        <p:origin x="126" y="28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AD12BC71-E82F-4B6E-8A51-3192EF25B519}"/>
    <pc:docChg chg="custSel modSld">
      <pc:chgData name="pantelis balaouras" userId="25e8755020fc1734" providerId="LiveId" clId="{AD12BC71-E82F-4B6E-8A51-3192EF25B519}" dt="2024-05-02T09:30:00.388" v="65" actId="20577"/>
      <pc:docMkLst>
        <pc:docMk/>
      </pc:docMkLst>
      <pc:sldChg chg="addSp delSp modSp mod">
        <pc:chgData name="pantelis balaouras" userId="25e8755020fc1734" providerId="LiveId" clId="{AD12BC71-E82F-4B6E-8A51-3192EF25B519}" dt="2024-05-02T07:19:08.454" v="12"/>
        <pc:sldMkLst>
          <pc:docMk/>
          <pc:sldMk cId="616025265" sldId="261"/>
        </pc:sldMkLst>
        <pc:spChg chg="del">
          <ac:chgData name="pantelis balaouras" userId="25e8755020fc1734" providerId="LiveId" clId="{AD12BC71-E82F-4B6E-8A51-3192EF25B519}" dt="2024-05-02T07:19:01.173" v="11" actId="478"/>
          <ac:spMkLst>
            <pc:docMk/>
            <pc:sldMk cId="616025265" sldId="261"/>
            <ac:spMk id="3" creationId="{EA9363C4-D47D-BD9C-4A8E-EF038C4C1F39}"/>
          </ac:spMkLst>
        </pc:spChg>
        <pc:spChg chg="add mod">
          <ac:chgData name="pantelis balaouras" userId="25e8755020fc1734" providerId="LiveId" clId="{AD12BC71-E82F-4B6E-8A51-3192EF25B519}" dt="2024-05-02T07:19:08.454" v="12"/>
          <ac:spMkLst>
            <pc:docMk/>
            <pc:sldMk cId="616025265" sldId="261"/>
            <ac:spMk id="8" creationId="{DCEAE56A-A29F-8E8A-1C09-FBD6B93BDEAA}"/>
          </ac:spMkLst>
        </pc:spChg>
        <pc:picChg chg="del">
          <ac:chgData name="pantelis balaouras" userId="25e8755020fc1734" providerId="LiveId" clId="{AD12BC71-E82F-4B6E-8A51-3192EF25B519}" dt="2024-05-02T07:18:59.345" v="10" actId="478"/>
          <ac:picMkLst>
            <pc:docMk/>
            <pc:sldMk cId="616025265" sldId="261"/>
            <ac:picMk id="2" creationId="{455843D4-F9E9-C853-57A2-27AC7B2C3889}"/>
          </ac:picMkLst>
        </pc:picChg>
        <pc:picChg chg="add mod">
          <ac:chgData name="pantelis balaouras" userId="25e8755020fc1734" providerId="LiveId" clId="{AD12BC71-E82F-4B6E-8A51-3192EF25B519}" dt="2024-05-02T07:19:08.454" v="12"/>
          <ac:picMkLst>
            <pc:docMk/>
            <pc:sldMk cId="616025265" sldId="261"/>
            <ac:picMk id="7" creationId="{BB94E161-A0C2-BA32-260A-2DD22CA91094}"/>
          </ac:picMkLst>
        </pc:picChg>
      </pc:sldChg>
      <pc:sldChg chg="addSp delSp modSp mod">
        <pc:chgData name="pantelis balaouras" userId="25e8755020fc1734" providerId="LiveId" clId="{AD12BC71-E82F-4B6E-8A51-3192EF25B519}" dt="2024-05-02T09:29:56.361" v="64" actId="20577"/>
        <pc:sldMkLst>
          <pc:docMk/>
          <pc:sldMk cId="2033093179" sldId="420"/>
        </pc:sldMkLst>
        <pc:spChg chg="add mod">
          <ac:chgData name="pantelis balaouras" userId="25e8755020fc1734" providerId="LiveId" clId="{AD12BC71-E82F-4B6E-8A51-3192EF25B519}" dt="2024-05-02T07:18:25.471" v="6"/>
          <ac:spMkLst>
            <pc:docMk/>
            <pc:sldMk cId="2033093179" sldId="420"/>
            <ac:spMk id="3" creationId="{6B62EC9E-F86E-EA56-E1BA-154A2662642E}"/>
          </ac:spMkLst>
        </pc:spChg>
        <pc:spChg chg="mod">
          <ac:chgData name="pantelis balaouras" userId="25e8755020fc1734" providerId="LiveId" clId="{AD12BC71-E82F-4B6E-8A51-3192EF25B519}" dt="2024-05-02T07:18:49.402" v="9" actId="14100"/>
          <ac:spMkLst>
            <pc:docMk/>
            <pc:sldMk cId="2033093179" sldId="420"/>
            <ac:spMk id="5" creationId="{F56DC747-739E-5A0C-94B8-E8F8E974AC85}"/>
          </ac:spMkLst>
        </pc:spChg>
        <pc:spChg chg="mod">
          <ac:chgData name="pantelis balaouras" userId="25e8755020fc1734" providerId="LiveId" clId="{AD12BC71-E82F-4B6E-8A51-3192EF25B519}" dt="2024-05-02T09:29:56.361" v="64" actId="20577"/>
          <ac:spMkLst>
            <pc:docMk/>
            <pc:sldMk cId="2033093179" sldId="420"/>
            <ac:spMk id="13" creationId="{ACBE9AD0-B2F0-4ADA-8F10-B83476743F9C}"/>
          </ac:spMkLst>
        </pc:spChg>
        <pc:picChg chg="del">
          <ac:chgData name="pantelis balaouras" userId="25e8755020fc1734" providerId="LiveId" clId="{AD12BC71-E82F-4B6E-8A51-3192EF25B519}" dt="2024-05-02T07:18:18.580" v="5" actId="478"/>
          <ac:picMkLst>
            <pc:docMk/>
            <pc:sldMk cId="2033093179" sldId="420"/>
            <ac:picMk id="2" creationId="{22E70B03-7126-1B0C-05F9-2C1895BCD0C5}"/>
          </ac:picMkLst>
        </pc:picChg>
        <pc:picChg chg="add mod">
          <ac:chgData name="pantelis balaouras" userId="25e8755020fc1734" providerId="LiveId" clId="{AD12BC71-E82F-4B6E-8A51-3192EF25B519}" dt="2024-05-02T07:18:25.471" v="6"/>
          <ac:picMkLst>
            <pc:docMk/>
            <pc:sldMk cId="2033093179" sldId="420"/>
            <ac:picMk id="4" creationId="{0A05922C-A05A-FDEA-0718-6D2DC261A24D}"/>
          </ac:picMkLst>
        </pc:picChg>
      </pc:sldChg>
      <pc:sldChg chg="modSp mod">
        <pc:chgData name="pantelis balaouras" userId="25e8755020fc1734" providerId="LiveId" clId="{AD12BC71-E82F-4B6E-8A51-3192EF25B519}" dt="2024-05-02T07:17:46.892" v="0" actId="255"/>
        <pc:sldMkLst>
          <pc:docMk/>
          <pc:sldMk cId="319560736" sldId="436"/>
        </pc:sldMkLst>
        <pc:spChg chg="mod">
          <ac:chgData name="pantelis balaouras" userId="25e8755020fc1734" providerId="LiveId" clId="{AD12BC71-E82F-4B6E-8A51-3192EF25B519}" dt="2024-05-02T07:17:46.892" v="0" actId="255"/>
          <ac:spMkLst>
            <pc:docMk/>
            <pc:sldMk cId="319560736" sldId="436"/>
            <ac:spMk id="4" creationId="{122BC770-408C-50C8-126F-18790E99F2CB}"/>
          </ac:spMkLst>
        </pc:spChg>
      </pc:sldChg>
      <pc:sldChg chg="addSp delSp modSp mod">
        <pc:chgData name="pantelis balaouras" userId="25e8755020fc1734" providerId="LiveId" clId="{AD12BC71-E82F-4B6E-8A51-3192EF25B519}" dt="2024-05-02T07:21:01.955" v="32" actId="167"/>
        <pc:sldMkLst>
          <pc:docMk/>
          <pc:sldMk cId="2140994750" sldId="437"/>
        </pc:sldMkLst>
        <pc:spChg chg="del">
          <ac:chgData name="pantelis balaouras" userId="25e8755020fc1734" providerId="LiveId" clId="{AD12BC71-E82F-4B6E-8A51-3192EF25B519}" dt="2024-05-02T07:20:53.095" v="30" actId="478"/>
          <ac:spMkLst>
            <pc:docMk/>
            <pc:sldMk cId="2140994750" sldId="437"/>
            <ac:spMk id="2" creationId="{F578CDC3-AA9B-A5CA-B298-64484F1EFBDF}"/>
          </ac:spMkLst>
        </pc:spChg>
        <pc:spChg chg="add mod">
          <ac:chgData name="pantelis balaouras" userId="25e8755020fc1734" providerId="LiveId" clId="{AD12BC71-E82F-4B6E-8A51-3192EF25B519}" dt="2024-05-02T07:20:54.717" v="31"/>
          <ac:spMkLst>
            <pc:docMk/>
            <pc:sldMk cId="2140994750" sldId="437"/>
            <ac:spMk id="8" creationId="{1BE2053B-B453-8E40-B348-C03C668F5038}"/>
          </ac:spMkLst>
        </pc:spChg>
        <pc:picChg chg="del">
          <ac:chgData name="pantelis balaouras" userId="25e8755020fc1734" providerId="LiveId" clId="{AD12BC71-E82F-4B6E-8A51-3192EF25B519}" dt="2024-05-02T07:20:49.423" v="29" actId="478"/>
          <ac:picMkLst>
            <pc:docMk/>
            <pc:sldMk cId="2140994750" sldId="437"/>
            <ac:picMk id="3" creationId="{F597901C-1CFD-02D5-178E-78976D0E0125}"/>
          </ac:picMkLst>
        </pc:picChg>
        <pc:picChg chg="add mod">
          <ac:chgData name="pantelis balaouras" userId="25e8755020fc1734" providerId="LiveId" clId="{AD12BC71-E82F-4B6E-8A51-3192EF25B519}" dt="2024-05-02T07:21:01.955" v="32" actId="167"/>
          <ac:picMkLst>
            <pc:docMk/>
            <pc:sldMk cId="2140994750" sldId="437"/>
            <ac:picMk id="7" creationId="{BE7852AF-63E7-C609-74F1-E3AB5A3AC083}"/>
          </ac:picMkLst>
        </pc:picChg>
      </pc:sldChg>
      <pc:sldChg chg="addSp delSp modSp mod">
        <pc:chgData name="pantelis balaouras" userId="25e8755020fc1734" providerId="LiveId" clId="{AD12BC71-E82F-4B6E-8A51-3192EF25B519}" dt="2024-05-02T07:21:36.423" v="38" actId="1076"/>
        <pc:sldMkLst>
          <pc:docMk/>
          <pc:sldMk cId="750286666" sldId="438"/>
        </pc:sldMkLst>
        <pc:spChg chg="del">
          <ac:chgData name="pantelis balaouras" userId="25e8755020fc1734" providerId="LiveId" clId="{AD12BC71-E82F-4B6E-8A51-3192EF25B519}" dt="2024-05-02T07:21:20.714" v="35" actId="478"/>
          <ac:spMkLst>
            <pc:docMk/>
            <pc:sldMk cId="750286666" sldId="438"/>
            <ac:spMk id="3" creationId="{17E4B6F4-910A-465B-8D37-FDAFB8260467}"/>
          </ac:spMkLst>
        </pc:spChg>
        <pc:spChg chg="add mod">
          <ac:chgData name="pantelis balaouras" userId="25e8755020fc1734" providerId="LiveId" clId="{AD12BC71-E82F-4B6E-8A51-3192EF25B519}" dt="2024-05-02T07:21:27.689" v="37" actId="167"/>
          <ac:spMkLst>
            <pc:docMk/>
            <pc:sldMk cId="750286666" sldId="438"/>
            <ac:spMk id="8" creationId="{C0875516-E3E5-84BE-0127-F42E8F89EA5E}"/>
          </ac:spMkLst>
        </pc:spChg>
        <pc:picChg chg="del mod">
          <ac:chgData name="pantelis balaouras" userId="25e8755020fc1734" providerId="LiveId" clId="{AD12BC71-E82F-4B6E-8A51-3192EF25B519}" dt="2024-05-02T07:21:18.783" v="34" actId="478"/>
          <ac:picMkLst>
            <pc:docMk/>
            <pc:sldMk cId="750286666" sldId="438"/>
            <ac:picMk id="2" creationId="{932E6542-705E-5980-67AD-E720FB5761A6}"/>
          </ac:picMkLst>
        </pc:picChg>
        <pc:picChg chg="add mod">
          <ac:chgData name="pantelis balaouras" userId="25e8755020fc1734" providerId="LiveId" clId="{AD12BC71-E82F-4B6E-8A51-3192EF25B519}" dt="2024-05-02T07:21:36.423" v="38" actId="1076"/>
          <ac:picMkLst>
            <pc:docMk/>
            <pc:sldMk cId="750286666" sldId="438"/>
            <ac:picMk id="7" creationId="{346F345D-19E5-C21A-C304-A572815FF43F}"/>
          </ac:picMkLst>
        </pc:picChg>
      </pc:sldChg>
      <pc:sldChg chg="modSp mod">
        <pc:chgData name="pantelis balaouras" userId="25e8755020fc1734" providerId="LiveId" clId="{AD12BC71-E82F-4B6E-8A51-3192EF25B519}" dt="2024-05-02T07:20:32.929" v="26" actId="14100"/>
        <pc:sldMkLst>
          <pc:docMk/>
          <pc:sldMk cId="1250625190" sldId="446"/>
        </pc:sldMkLst>
        <pc:spChg chg="mod">
          <ac:chgData name="pantelis balaouras" userId="25e8755020fc1734" providerId="LiveId" clId="{AD12BC71-E82F-4B6E-8A51-3192EF25B519}" dt="2024-05-02T07:20:28.834" v="25" actId="1076"/>
          <ac:spMkLst>
            <pc:docMk/>
            <pc:sldMk cId="1250625190" sldId="446"/>
            <ac:spMk id="3" creationId="{4DA45394-133D-9D33-9501-8C1DF3A44832}"/>
          </ac:spMkLst>
        </pc:spChg>
        <pc:spChg chg="mod">
          <ac:chgData name="pantelis balaouras" userId="25e8755020fc1734" providerId="LiveId" clId="{AD12BC71-E82F-4B6E-8A51-3192EF25B519}" dt="2024-05-02T07:20:32.929" v="26" actId="14100"/>
          <ac:spMkLst>
            <pc:docMk/>
            <pc:sldMk cId="1250625190" sldId="446"/>
            <ac:spMk id="4" creationId="{EBD28C1D-0979-BF69-8F23-038370B1F3AD}"/>
          </ac:spMkLst>
        </pc:spChg>
        <pc:picChg chg="mod">
          <ac:chgData name="pantelis balaouras" userId="25e8755020fc1734" providerId="LiveId" clId="{AD12BC71-E82F-4B6E-8A51-3192EF25B519}" dt="2024-05-02T07:20:25.020" v="24" actId="1076"/>
          <ac:picMkLst>
            <pc:docMk/>
            <pc:sldMk cId="1250625190" sldId="446"/>
            <ac:picMk id="2" creationId="{9828CE61-7907-62F7-10D0-35FCE6203079}"/>
          </ac:picMkLst>
        </pc:picChg>
      </pc:sldChg>
      <pc:sldChg chg="modSp">
        <pc:chgData name="pantelis balaouras" userId="25e8755020fc1734" providerId="LiveId" clId="{AD12BC71-E82F-4B6E-8A51-3192EF25B519}" dt="2024-05-02T07:20:39.376" v="27" actId="1076"/>
        <pc:sldMkLst>
          <pc:docMk/>
          <pc:sldMk cId="568782003" sldId="464"/>
        </pc:sldMkLst>
        <pc:picChg chg="mod">
          <ac:chgData name="pantelis balaouras" userId="25e8755020fc1734" providerId="LiveId" clId="{AD12BC71-E82F-4B6E-8A51-3192EF25B519}" dt="2024-05-02T07:20:39.376" v="27" actId="1076"/>
          <ac:picMkLst>
            <pc:docMk/>
            <pc:sldMk cId="568782003" sldId="464"/>
            <ac:picMk id="7" creationId="{F4AFBFDC-9B00-5AC6-4394-9F1D79B8612C}"/>
          </ac:picMkLst>
        </pc:picChg>
      </pc:sldChg>
      <pc:sldChg chg="addSp delSp modSp mod">
        <pc:chgData name="pantelis balaouras" userId="25e8755020fc1734" providerId="LiveId" clId="{AD12BC71-E82F-4B6E-8A51-3192EF25B519}" dt="2024-05-02T07:23:17.872" v="55" actId="1076"/>
        <pc:sldMkLst>
          <pc:docMk/>
          <pc:sldMk cId="4101063229" sldId="495"/>
        </pc:sldMkLst>
        <pc:spChg chg="del">
          <ac:chgData name="pantelis balaouras" userId="25e8755020fc1734" providerId="LiveId" clId="{AD12BC71-E82F-4B6E-8A51-3192EF25B519}" dt="2024-05-02T07:23:01.626" v="51" actId="478"/>
          <ac:spMkLst>
            <pc:docMk/>
            <pc:sldMk cId="4101063229" sldId="495"/>
            <ac:spMk id="3" creationId="{8E23912D-7ABC-2A8C-3D74-CF5C2C49C417}"/>
          </ac:spMkLst>
        </pc:spChg>
        <pc:spChg chg="add mod">
          <ac:chgData name="pantelis balaouras" userId="25e8755020fc1734" providerId="LiveId" clId="{AD12BC71-E82F-4B6E-8A51-3192EF25B519}" dt="2024-05-02T07:23:11.220" v="54" actId="167"/>
          <ac:spMkLst>
            <pc:docMk/>
            <pc:sldMk cId="4101063229" sldId="495"/>
            <ac:spMk id="8" creationId="{0D9382EF-5964-220F-4EA5-1D30527A5175}"/>
          </ac:spMkLst>
        </pc:spChg>
        <pc:spChg chg="del">
          <ac:chgData name="pantelis balaouras" userId="25e8755020fc1734" providerId="LiveId" clId="{AD12BC71-E82F-4B6E-8A51-3192EF25B519}" dt="2024-05-02T07:22:58.751" v="50" actId="478"/>
          <ac:spMkLst>
            <pc:docMk/>
            <pc:sldMk cId="4101063229" sldId="495"/>
            <ac:spMk id="10" creationId="{ED2F4DDC-EDFB-2077-F4D4-7EFCA890F8B7}"/>
          </ac:spMkLst>
        </pc:spChg>
        <pc:picChg chg="del mod">
          <ac:chgData name="pantelis balaouras" userId="25e8755020fc1734" providerId="LiveId" clId="{AD12BC71-E82F-4B6E-8A51-3192EF25B519}" dt="2024-05-02T07:22:55.627" v="49" actId="478"/>
          <ac:picMkLst>
            <pc:docMk/>
            <pc:sldMk cId="4101063229" sldId="495"/>
            <ac:picMk id="2" creationId="{A931AEEF-163D-9EC4-E6BA-ADA3440863E1}"/>
          </ac:picMkLst>
        </pc:picChg>
        <pc:picChg chg="add mod">
          <ac:chgData name="pantelis balaouras" userId="25e8755020fc1734" providerId="LiveId" clId="{AD12BC71-E82F-4B6E-8A51-3192EF25B519}" dt="2024-05-02T07:23:17.872" v="55" actId="1076"/>
          <ac:picMkLst>
            <pc:docMk/>
            <pc:sldMk cId="4101063229" sldId="495"/>
            <ac:picMk id="7" creationId="{C7091067-24F5-0B34-AB2E-A3D07D478656}"/>
          </ac:picMkLst>
        </pc:picChg>
      </pc:sldChg>
      <pc:sldChg chg="addSp delSp modSp mod">
        <pc:chgData name="pantelis balaouras" userId="25e8755020fc1734" providerId="LiveId" clId="{AD12BC71-E82F-4B6E-8A51-3192EF25B519}" dt="2024-05-02T07:24:04.033" v="63" actId="403"/>
        <pc:sldMkLst>
          <pc:docMk/>
          <pc:sldMk cId="886959175" sldId="524"/>
        </pc:sldMkLst>
        <pc:spChg chg="del">
          <ac:chgData name="pantelis balaouras" userId="25e8755020fc1734" providerId="LiveId" clId="{AD12BC71-E82F-4B6E-8A51-3192EF25B519}" dt="2024-05-02T07:23:39.423" v="57" actId="478"/>
          <ac:spMkLst>
            <pc:docMk/>
            <pc:sldMk cId="886959175" sldId="524"/>
            <ac:spMk id="3" creationId="{0385DD08-B10C-79C6-AD5F-357B74C688E9}"/>
          </ac:spMkLst>
        </pc:spChg>
        <pc:spChg chg="mod">
          <ac:chgData name="pantelis balaouras" userId="25e8755020fc1734" providerId="LiveId" clId="{AD12BC71-E82F-4B6E-8A51-3192EF25B519}" dt="2024-05-02T07:24:04.033" v="63" actId="403"/>
          <ac:spMkLst>
            <pc:docMk/>
            <pc:sldMk cId="886959175" sldId="524"/>
            <ac:spMk id="6" creationId="{AA5AE911-E515-48E3-AB8B-121C68B77A58}"/>
          </ac:spMkLst>
        </pc:spChg>
        <pc:spChg chg="add mod">
          <ac:chgData name="pantelis balaouras" userId="25e8755020fc1734" providerId="LiveId" clId="{AD12BC71-E82F-4B6E-8A51-3192EF25B519}" dt="2024-05-02T07:23:41.080" v="58"/>
          <ac:spMkLst>
            <pc:docMk/>
            <pc:sldMk cId="886959175" sldId="524"/>
            <ac:spMk id="8" creationId="{E6F5B3BD-B119-5F71-4CFE-B94744BD63EB}"/>
          </ac:spMkLst>
        </pc:spChg>
        <pc:picChg chg="del">
          <ac:chgData name="pantelis balaouras" userId="25e8755020fc1734" providerId="LiveId" clId="{AD12BC71-E82F-4B6E-8A51-3192EF25B519}" dt="2024-05-02T07:23:37.052" v="56" actId="478"/>
          <ac:picMkLst>
            <pc:docMk/>
            <pc:sldMk cId="886959175" sldId="524"/>
            <ac:picMk id="2" creationId="{E8F64DEA-0695-C086-67FC-3809973270DF}"/>
          </ac:picMkLst>
        </pc:picChg>
        <pc:picChg chg="add mod">
          <ac:chgData name="pantelis balaouras" userId="25e8755020fc1734" providerId="LiveId" clId="{AD12BC71-E82F-4B6E-8A51-3192EF25B519}" dt="2024-05-02T07:23:52.579" v="61" actId="14100"/>
          <ac:picMkLst>
            <pc:docMk/>
            <pc:sldMk cId="886959175" sldId="524"/>
            <ac:picMk id="7" creationId="{D77DA6A6-51C6-C42A-DAC3-BE31E5BBE536}"/>
          </ac:picMkLst>
        </pc:picChg>
      </pc:sldChg>
      <pc:sldChg chg="addSp delSp modSp mod">
        <pc:chgData name="pantelis balaouras" userId="25e8755020fc1734" providerId="LiveId" clId="{AD12BC71-E82F-4B6E-8A51-3192EF25B519}" dt="2024-05-02T09:30:00.388" v="65" actId="20577"/>
        <pc:sldMkLst>
          <pc:docMk/>
          <pc:sldMk cId="2585051265" sldId="535"/>
        </pc:sldMkLst>
        <pc:spChg chg="del">
          <ac:chgData name="pantelis balaouras" userId="25e8755020fc1734" providerId="LiveId" clId="{AD12BC71-E82F-4B6E-8A51-3192EF25B519}" dt="2024-05-02T07:17:56.986" v="2" actId="478"/>
          <ac:spMkLst>
            <pc:docMk/>
            <pc:sldMk cId="2585051265" sldId="535"/>
            <ac:spMk id="3" creationId="{4A1A03FD-DBE8-88F4-1AA3-88B814677301}"/>
          </ac:spMkLst>
        </pc:spChg>
        <pc:spChg chg="add mod">
          <ac:chgData name="pantelis balaouras" userId="25e8755020fc1734" providerId="LiveId" clId="{AD12BC71-E82F-4B6E-8A51-3192EF25B519}" dt="2024-05-02T07:18:03.361" v="3"/>
          <ac:spMkLst>
            <pc:docMk/>
            <pc:sldMk cId="2585051265" sldId="535"/>
            <ac:spMk id="4" creationId="{4D4EF1C9-A165-9D5C-BFBE-A918BD370AA2}"/>
          </ac:spMkLst>
        </pc:spChg>
        <pc:spChg chg="mod">
          <ac:chgData name="pantelis balaouras" userId="25e8755020fc1734" providerId="LiveId" clId="{AD12BC71-E82F-4B6E-8A51-3192EF25B519}" dt="2024-05-02T09:30:00.388" v="65" actId="20577"/>
          <ac:spMkLst>
            <pc:docMk/>
            <pc:sldMk cId="2585051265" sldId="535"/>
            <ac:spMk id="13" creationId="{ACBE9AD0-B2F0-4ADA-8F10-B83476743F9C}"/>
          </ac:spMkLst>
        </pc:spChg>
        <pc:picChg chg="del">
          <ac:chgData name="pantelis balaouras" userId="25e8755020fc1734" providerId="LiveId" clId="{AD12BC71-E82F-4B6E-8A51-3192EF25B519}" dt="2024-05-02T07:17:54.550" v="1" actId="478"/>
          <ac:picMkLst>
            <pc:docMk/>
            <pc:sldMk cId="2585051265" sldId="535"/>
            <ac:picMk id="2" creationId="{7F194105-A616-1811-CCD2-0261AE6759AF}"/>
          </ac:picMkLst>
        </pc:picChg>
        <pc:picChg chg="add mod">
          <ac:chgData name="pantelis balaouras" userId="25e8755020fc1734" providerId="LiveId" clId="{AD12BC71-E82F-4B6E-8A51-3192EF25B519}" dt="2024-05-02T07:18:03.361" v="3"/>
          <ac:picMkLst>
            <pc:docMk/>
            <pc:sldMk cId="2585051265" sldId="535"/>
            <ac:picMk id="6" creationId="{29FCA645-ADA7-FF37-A584-C0AE1A1F2F2C}"/>
          </ac:picMkLst>
        </pc:picChg>
      </pc:sldChg>
      <pc:sldChg chg="addSp delSp modSp mod">
        <pc:chgData name="pantelis balaouras" userId="25e8755020fc1734" providerId="LiveId" clId="{AD12BC71-E82F-4B6E-8A51-3192EF25B519}" dt="2024-05-02T07:21:53.236" v="42"/>
        <pc:sldMkLst>
          <pc:docMk/>
          <pc:sldMk cId="358170688" sldId="536"/>
        </pc:sldMkLst>
        <pc:spChg chg="del">
          <ac:chgData name="pantelis balaouras" userId="25e8755020fc1734" providerId="LiveId" clId="{AD12BC71-E82F-4B6E-8A51-3192EF25B519}" dt="2024-05-02T07:21:51.910" v="41" actId="478"/>
          <ac:spMkLst>
            <pc:docMk/>
            <pc:sldMk cId="358170688" sldId="536"/>
            <ac:spMk id="3" creationId="{AC7F6717-29DE-BD28-7F16-8C0FE3213CF9}"/>
          </ac:spMkLst>
        </pc:spChg>
        <pc:spChg chg="add mod">
          <ac:chgData name="pantelis balaouras" userId="25e8755020fc1734" providerId="LiveId" clId="{AD12BC71-E82F-4B6E-8A51-3192EF25B519}" dt="2024-05-02T07:21:53.236" v="42"/>
          <ac:spMkLst>
            <pc:docMk/>
            <pc:sldMk cId="358170688" sldId="536"/>
            <ac:spMk id="8" creationId="{8A314476-8853-DAAB-6AB5-492D9DA79E1F}"/>
          </ac:spMkLst>
        </pc:spChg>
        <pc:picChg chg="del mod">
          <ac:chgData name="pantelis balaouras" userId="25e8755020fc1734" providerId="LiveId" clId="{AD12BC71-E82F-4B6E-8A51-3192EF25B519}" dt="2024-05-02T07:21:50.022" v="40" actId="478"/>
          <ac:picMkLst>
            <pc:docMk/>
            <pc:sldMk cId="358170688" sldId="536"/>
            <ac:picMk id="2" creationId="{6A3A7304-D182-BBD1-2459-7BFECA405F58}"/>
          </ac:picMkLst>
        </pc:picChg>
        <pc:picChg chg="add mod">
          <ac:chgData name="pantelis balaouras" userId="25e8755020fc1734" providerId="LiveId" clId="{AD12BC71-E82F-4B6E-8A51-3192EF25B519}" dt="2024-05-02T07:21:53.236" v="42"/>
          <ac:picMkLst>
            <pc:docMk/>
            <pc:sldMk cId="358170688" sldId="536"/>
            <ac:picMk id="7" creationId="{FF2BA542-C6CA-87C6-531F-D313E1BA70A7}"/>
          </ac:picMkLst>
        </pc:picChg>
      </pc:sldChg>
      <pc:sldChg chg="modSp">
        <pc:chgData name="pantelis balaouras" userId="25e8755020fc1734" providerId="LiveId" clId="{AD12BC71-E82F-4B6E-8A51-3192EF25B519}" dt="2024-05-02T07:20:44.454" v="28" actId="1076"/>
        <pc:sldMkLst>
          <pc:docMk/>
          <pc:sldMk cId="1983341750" sldId="544"/>
        </pc:sldMkLst>
        <pc:picChg chg="mod">
          <ac:chgData name="pantelis balaouras" userId="25e8755020fc1734" providerId="LiveId" clId="{AD12BC71-E82F-4B6E-8A51-3192EF25B519}" dt="2024-05-02T07:20:44.454" v="28" actId="1076"/>
          <ac:picMkLst>
            <pc:docMk/>
            <pc:sldMk cId="1983341750" sldId="544"/>
            <ac:picMk id="15" creationId="{C72B339E-F8E2-4382-0E22-B7F1EA140BFD}"/>
          </ac:picMkLst>
        </pc:picChg>
      </pc:sldChg>
      <pc:sldChg chg="modSp mod">
        <pc:chgData name="pantelis balaouras" userId="25e8755020fc1734" providerId="LiveId" clId="{AD12BC71-E82F-4B6E-8A51-3192EF25B519}" dt="2024-05-02T07:19:59.314" v="20" actId="1076"/>
        <pc:sldMkLst>
          <pc:docMk/>
          <pc:sldMk cId="4216021467" sldId="549"/>
        </pc:sldMkLst>
        <pc:spChg chg="mod">
          <ac:chgData name="pantelis balaouras" userId="25e8755020fc1734" providerId="LiveId" clId="{AD12BC71-E82F-4B6E-8A51-3192EF25B519}" dt="2024-05-02T07:19:59.314" v="20" actId="1076"/>
          <ac:spMkLst>
            <pc:docMk/>
            <pc:sldMk cId="4216021467" sldId="549"/>
            <ac:spMk id="4" creationId="{13957AC4-0829-EA43-A252-663E79DA8907}"/>
          </ac:spMkLst>
        </pc:spChg>
        <pc:spChg chg="mod">
          <ac:chgData name="pantelis balaouras" userId="25e8755020fc1734" providerId="LiveId" clId="{AD12BC71-E82F-4B6E-8A51-3192EF25B519}" dt="2024-05-02T07:19:34.767" v="16" actId="27636"/>
          <ac:spMkLst>
            <pc:docMk/>
            <pc:sldMk cId="4216021467" sldId="549"/>
            <ac:spMk id="9" creationId="{A9E2F235-F39B-BA36-8AFC-C7E8F9729CD5}"/>
          </ac:spMkLst>
        </pc:spChg>
        <pc:picChg chg="mod">
          <ac:chgData name="pantelis balaouras" userId="25e8755020fc1734" providerId="LiveId" clId="{AD12BC71-E82F-4B6E-8A51-3192EF25B519}" dt="2024-05-02T07:19:54.975" v="19" actId="1076"/>
          <ac:picMkLst>
            <pc:docMk/>
            <pc:sldMk cId="4216021467" sldId="549"/>
            <ac:picMk id="2050" creationId="{A4FFE806-3462-B665-DD34-D68846AD21DE}"/>
          </ac:picMkLst>
        </pc:picChg>
      </pc:sldChg>
      <pc:sldChg chg="modSp mod">
        <pc:chgData name="pantelis balaouras" userId="25e8755020fc1734" providerId="LiveId" clId="{AD12BC71-E82F-4B6E-8A51-3192EF25B519}" dt="2024-05-02T07:22:32.408" v="47" actId="6549"/>
        <pc:sldMkLst>
          <pc:docMk/>
          <pc:sldMk cId="30697695" sldId="561"/>
        </pc:sldMkLst>
        <pc:spChg chg="mod">
          <ac:chgData name="pantelis balaouras" userId="25e8755020fc1734" providerId="LiveId" clId="{AD12BC71-E82F-4B6E-8A51-3192EF25B519}" dt="2024-05-02T07:22:32.408" v="47" actId="6549"/>
          <ac:spMkLst>
            <pc:docMk/>
            <pc:sldMk cId="30697695" sldId="561"/>
            <ac:spMk id="6" creationId="{13725DC3-E1D4-4E92-AF5A-F0DED3AA5B9A}"/>
          </ac:spMkLst>
        </pc:spChg>
        <pc:picChg chg="mod">
          <ac:chgData name="pantelis balaouras" userId="25e8755020fc1734" providerId="LiveId" clId="{AD12BC71-E82F-4B6E-8A51-3192EF25B519}" dt="2024-05-02T07:22:02.236" v="43" actId="1076"/>
          <ac:picMkLst>
            <pc:docMk/>
            <pc:sldMk cId="30697695" sldId="561"/>
            <ac:picMk id="1026" creationId="{4A6182B8-05D6-9B3B-7F98-F7F80DC7975E}"/>
          </ac:picMkLst>
        </pc:picChg>
      </pc:sld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10/5/2024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10/5/2024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Ref</a:t>
            </a:r>
            <a:r>
              <a:rPr lang="en-US" dirty="0"/>
              <a:t>:</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17697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Ref</a:t>
            </a:r>
            <a:r>
              <a:rPr lang="en-US" dirty="0"/>
              <a:t>:</a:t>
            </a:r>
            <a:r>
              <a:rPr lang="en-US" baseline="0" dirty="0"/>
              <a:t> </a:t>
            </a:r>
          </a:p>
          <a:p>
            <a:r>
              <a:rPr lang="en-GB" dirty="0"/>
              <a:t>https://www.fao.org/3/i3261e/i3261e.pdf</a:t>
            </a:r>
          </a:p>
          <a:p>
            <a:r>
              <a:rPr lang="en-GB" dirty="0"/>
              <a:t>https://www.emro.who.int/health-topics/macronutrients/introduction.html</a:t>
            </a:r>
          </a:p>
          <a:p>
            <a:r>
              <a:rPr lang="en-GB" dirty="0"/>
              <a:t>https://www.who.int/health-topics/micronutrients#tab=tab_1</a:t>
            </a:r>
          </a:p>
          <a:p>
            <a:r>
              <a:rPr lang="en-GB" dirty="0"/>
              <a:t>https://www.emro.who.int/nutrition/healthy-eating/index.html</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Ref</a:t>
            </a:r>
            <a:r>
              <a:rPr lang="en-US" dirty="0"/>
              <a:t>:</a:t>
            </a:r>
            <a:r>
              <a:rPr lang="en-US" baseline="0" dirty="0"/>
              <a:t> </a:t>
            </a:r>
          </a:p>
          <a:p>
            <a:r>
              <a:rPr lang="en-GB" dirty="0"/>
              <a:t>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aseline="0" dirty="0"/>
          </a:p>
          <a:p>
            <a:r>
              <a:rPr lang="en-GB" baseline="0" dirty="0"/>
              <a:t>Additional material in case we need more details:</a:t>
            </a:r>
            <a:br>
              <a:rPr lang="en-GB" baseline="0" dirty="0"/>
            </a:br>
            <a:endParaRPr lang="en-GB" baseline="0" dirty="0"/>
          </a:p>
          <a:p>
            <a:pPr marL="0" indent="0">
              <a:buFont typeface="Arial" panose="020B0604020202020204" pitchFamily="34" charset="0"/>
              <a:buNone/>
            </a:pPr>
            <a:r>
              <a:rPr lang="el-GR" sz="2400" b="1" u="sng" dirty="0"/>
              <a:t>3 </a:t>
            </a:r>
            <a:r>
              <a:rPr lang="en-GB" sz="2400" b="1" u="sng" dirty="0"/>
              <a:t>forms of carbohydrates</a:t>
            </a:r>
            <a:r>
              <a:rPr lang="en-GB" sz="2400" dirty="0"/>
              <a:t>:</a:t>
            </a:r>
            <a:br>
              <a:rPr lang="en-GB" sz="2400" dirty="0"/>
            </a:br>
            <a:r>
              <a:rPr lang="en-GB" sz="2400" dirty="0"/>
              <a:t/>
            </a:r>
            <a:br>
              <a:rPr lang="en-GB" sz="2400" dirty="0"/>
            </a:br>
            <a:r>
              <a:rPr lang="en-GB" sz="2400" b="1" dirty="0"/>
              <a:t>1.</a:t>
            </a:r>
            <a:r>
              <a:rPr lang="en-GB" sz="2400" b="1" baseline="0" dirty="0"/>
              <a:t> </a:t>
            </a:r>
            <a:r>
              <a:rPr lang="en-GB" b="1" dirty="0"/>
              <a:t>Sugar</a:t>
            </a:r>
            <a:r>
              <a:rPr lang="en-GB" dirty="0"/>
              <a:t/>
            </a:r>
            <a:br>
              <a:rPr lang="en-GB" dirty="0"/>
            </a:br>
            <a:r>
              <a:rPr lang="en-GB" dirty="0"/>
              <a:t>-rapidly absorbed into the body</a:t>
            </a:r>
            <a:br>
              <a:rPr lang="en-GB" dirty="0"/>
            </a:br>
            <a:r>
              <a:rPr lang="en-GB" dirty="0"/>
              <a:t>-naturally contained in fruits, milk and honey </a:t>
            </a:r>
            <a:br>
              <a:rPr lang="en-GB" dirty="0"/>
            </a:br>
            <a:r>
              <a:rPr lang="en-GB" dirty="0"/>
              <a:t>-also added</a:t>
            </a:r>
            <a:r>
              <a:rPr lang="en-GB" baseline="0" dirty="0"/>
              <a:t> to foods by </a:t>
            </a:r>
            <a:r>
              <a:rPr lang="en-US" dirty="0"/>
              <a:t>processing</a:t>
            </a:r>
            <a:r>
              <a:rPr lang="en-US" baseline="0" dirty="0"/>
              <a:t> to improve the </a:t>
            </a:r>
            <a:r>
              <a:rPr lang="en-US" dirty="0" err="1"/>
              <a:t>flavour</a:t>
            </a:r>
            <a:r>
              <a:rPr lang="en-US" dirty="0"/>
              <a:t>, texture and appearance of foods and used in</a:t>
            </a:r>
            <a:r>
              <a:rPr lang="en-US" baseline="0" dirty="0"/>
              <a:t> food preservation</a:t>
            </a:r>
            <a:r>
              <a:rPr lang="en-US" dirty="0"/>
              <a:t/>
            </a:r>
            <a:br>
              <a:rPr lang="en-US" dirty="0"/>
            </a:br>
            <a:r>
              <a:rPr lang="en-GB" dirty="0"/>
              <a:t/>
            </a:r>
            <a:br>
              <a:rPr lang="en-GB" dirty="0"/>
            </a:br>
            <a:r>
              <a:rPr lang="en-GB" b="1" dirty="0"/>
              <a:t>2.</a:t>
            </a:r>
            <a:r>
              <a:rPr lang="en-GB" b="1" baseline="0" dirty="0"/>
              <a:t> </a:t>
            </a:r>
            <a:r>
              <a:rPr lang="en-GB" b="1" dirty="0"/>
              <a:t>Starch</a:t>
            </a:r>
          </a:p>
          <a:p>
            <a:pPr marL="0" indent="0">
              <a:buFont typeface="Arial" panose="020B0604020202020204" pitchFamily="34" charset="0"/>
              <a:buNone/>
            </a:pPr>
            <a:r>
              <a:rPr lang="en-US" dirty="0"/>
              <a:t>-broken down into simple sugars to be absorbed by the body </a:t>
            </a:r>
            <a:br>
              <a:rPr lang="en-US" dirty="0"/>
            </a:br>
            <a:r>
              <a:rPr lang="en-US" dirty="0"/>
              <a:t>-starchy foods stay in the body’s system longer than sugar, giving a feeling of </a:t>
            </a:r>
            <a:r>
              <a:rPr lang="en-GB" dirty="0"/>
              <a:t>saturation</a:t>
            </a:r>
            <a:r>
              <a:rPr lang="en-GB" baseline="0" dirty="0"/>
              <a:t> </a:t>
            </a:r>
            <a:br>
              <a:rPr lang="en-GB" baseline="0" dirty="0"/>
            </a:br>
            <a:r>
              <a:rPr lang="en-GB" baseline="0" dirty="0"/>
              <a:t>-</a:t>
            </a:r>
            <a:r>
              <a:rPr lang="en-US" dirty="0"/>
              <a:t>provides the majority of the daily calories </a:t>
            </a:r>
            <a:br>
              <a:rPr lang="en-US" dirty="0"/>
            </a:br>
            <a:r>
              <a:rPr lang="en-US" dirty="0"/>
              <a:t>-refined starchy foods (nutrients lost/destroyed)</a:t>
            </a:r>
            <a:r>
              <a:rPr lang="en-US" baseline="0" dirty="0"/>
              <a:t> (e.g., white bread) </a:t>
            </a:r>
            <a:r>
              <a:rPr lang="en-US" dirty="0"/>
              <a:t>and unrefined starchy</a:t>
            </a:r>
            <a:r>
              <a:rPr lang="en-US" baseline="0" dirty="0"/>
              <a:t> foods (e.g. whole wheat bread)</a:t>
            </a:r>
            <a:br>
              <a:rPr lang="en-US" baseline="0" dirty="0"/>
            </a:br>
            <a:r>
              <a:rPr lang="en-US" baseline="0" dirty="0"/>
              <a:t>-</a:t>
            </a:r>
            <a:r>
              <a:rPr lang="en-US" dirty="0"/>
              <a:t>Starch is found in: grains (rice, corn/maize, wheat, oats), roots and tubers (potatoes, cassava, yams), legumes (peas and beans) and certain fruits (banana)</a:t>
            </a:r>
          </a:p>
          <a:p>
            <a:pPr marL="0" indent="0">
              <a:buFont typeface="Arial" panose="020B0604020202020204" pitchFamily="34" charset="0"/>
              <a:buNone/>
            </a:pPr>
            <a:endParaRPr lang="en-US" dirty="0"/>
          </a:p>
          <a:p>
            <a:pPr marL="0" indent="0">
              <a:buFont typeface="Arial" panose="020B0604020202020204" pitchFamily="34" charset="0"/>
              <a:buNone/>
            </a:pPr>
            <a:r>
              <a:rPr lang="en-GB" b="1" dirty="0"/>
              <a:t>3.</a:t>
            </a:r>
            <a:r>
              <a:rPr lang="en-GB" b="1" baseline="0" dirty="0"/>
              <a:t> </a:t>
            </a:r>
            <a:r>
              <a:rPr lang="en-GB" b="1" dirty="0"/>
              <a:t>Fibre</a:t>
            </a:r>
            <a:endParaRPr lang="el-GR" b="1" dirty="0"/>
          </a:p>
          <a:p>
            <a:r>
              <a:rPr lang="en-US" dirty="0"/>
              <a:t>-a carbohydrate portion of plants that the body cannot digest and absorb</a:t>
            </a:r>
            <a:br>
              <a:rPr lang="en-US" dirty="0"/>
            </a:br>
            <a:r>
              <a:rPr lang="en-US" dirty="0"/>
              <a:t>-can absorb water and help get rid of the body’s waste products</a:t>
            </a:r>
            <a:br>
              <a:rPr lang="en-US" dirty="0"/>
            </a:br>
            <a:r>
              <a:rPr lang="en-US" dirty="0"/>
              <a:t>-Foods containing </a:t>
            </a:r>
            <a:r>
              <a:rPr lang="en-US" dirty="0" err="1"/>
              <a:t>fibre</a:t>
            </a:r>
            <a:r>
              <a:rPr lang="en-US" dirty="0"/>
              <a:t>: wholegrain cereals, starchy roots, fruits, most vegetables, legumes and oilseeds. </a:t>
            </a: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9564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aseline="0" dirty="0"/>
          </a:p>
          <a:p>
            <a:r>
              <a:rPr lang="en-GB" u="sng" baseline="0" dirty="0"/>
              <a:t>Additional material in case we need more details:</a:t>
            </a:r>
            <a:r>
              <a:rPr lang="en-GB" baseline="0" dirty="0"/>
              <a:t/>
            </a:r>
            <a:br>
              <a:rPr lang="en-GB" baseline="0" dirty="0"/>
            </a:br>
            <a:r>
              <a:rPr lang="en-US" dirty="0"/>
              <a:t>When body energy levels are low, the body will utilize</a:t>
            </a:r>
            <a:r>
              <a:rPr lang="en-US" baseline="0" dirty="0"/>
              <a:t> </a:t>
            </a:r>
            <a:r>
              <a:rPr lang="en-US" dirty="0"/>
              <a:t>protein for energy.</a:t>
            </a:r>
            <a:r>
              <a:rPr lang="en-US" baseline="0" dirty="0"/>
              <a:t> </a:t>
            </a:r>
            <a:r>
              <a:rPr lang="en-US" dirty="0"/>
              <a:t> </a:t>
            </a:r>
            <a:br>
              <a:rPr lang="en-US" dirty="0"/>
            </a:br>
            <a:r>
              <a:rPr lang="en-US" dirty="0"/>
              <a:t>This is not the best use of protein</a:t>
            </a:r>
            <a:r>
              <a:rPr lang="en-US" baseline="0" dirty="0"/>
              <a:t> because it </a:t>
            </a:r>
            <a:r>
              <a:rPr lang="en-US" dirty="0"/>
              <a:t>takes protein away from performing its specific important functions. </a:t>
            </a:r>
            <a:br>
              <a:rPr lang="en-US" dirty="0"/>
            </a:br>
            <a:r>
              <a:rPr lang="en-US" dirty="0"/>
              <a:t>If energy intake is low for a long period of time, protein will be used for energy by breaking down the tissues and organs to meet energy needs. </a:t>
            </a: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44794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a:t>Μήπως</a:t>
            </a:r>
            <a:r>
              <a:rPr lang="el-GR" b="1" u="sng" baseline="0" dirty="0"/>
              <a:t> να φύγει αυτή η </a:t>
            </a:r>
            <a:r>
              <a:rPr lang="el-GR" b="1" u="sng" baseline="0" dirty="0" err="1"/>
              <a:t>διαφ</a:t>
            </a:r>
            <a:r>
              <a:rPr lang="el-GR" b="1" u="sng" baseline="0" dirty="0"/>
              <a:t>??</a:t>
            </a:r>
            <a:r>
              <a:rPr lang="el-GR" b="1" baseline="0" dirty="0"/>
              <a:t/>
            </a:r>
            <a:br>
              <a:rPr lang="el-GR" b="1" baseline="0" dirty="0"/>
            </a:br>
            <a:r>
              <a:rPr lang="el-GR" b="1" baseline="0" dirty="0"/>
              <a:t/>
            </a:r>
            <a:br>
              <a:rPr lang="el-GR" b="1" baseline="0" dirty="0"/>
            </a:b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https://www.who.int/news-room/fact-sheets/detail/healthy-diet </a:t>
            </a:r>
          </a:p>
          <a:p>
            <a:r>
              <a:rPr lang="en-GB" b="1" dirty="0"/>
              <a:t>https://www.emro.who.int/nutrition/healthy-eating/index.html </a:t>
            </a:r>
          </a:p>
          <a:p>
            <a:r>
              <a:rPr lang="en-GB" b="1" dirty="0"/>
              <a:t>https://www.un.org/nutrition/sites/www.un.org.nutrition/files/nutrition_decade_infographic_1_nutrition_at_a_glance.pdf</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818990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14729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Healthy diet. Cairo: WHO Regional Office for the Eastern Mediterranean; 2019. </a:t>
            </a:r>
            <a:r>
              <a:rPr lang="en-US" dirty="0" err="1"/>
              <a:t>Licence</a:t>
            </a:r>
            <a:r>
              <a:rPr lang="en-US" dirty="0"/>
              <a:t>: CC BY-NC-SA 3.0 IGO. </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Healthy diet. Cairo: WHO Regional Office for the Eastern Mediterranean; 2019. </a:t>
            </a:r>
            <a:r>
              <a:rPr lang="en-US" dirty="0" err="1"/>
              <a:t>Licence</a:t>
            </a:r>
            <a:r>
              <a:rPr lang="en-US" dirty="0"/>
              <a:t>: CC BY-NC-SA 3.0 IGO. </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89707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https://www.un.org/nutrition/sites/www.un.org.nutrition/files/nutrition_decade_infographic_1_nutrition_at_a_glance.pdf </a:t>
            </a:r>
          </a:p>
          <a:p>
            <a:r>
              <a:rPr lang="en-GB" b="1" dirty="0"/>
              <a:t>https://www.fao.org/3/i3261e/i3261e.pdf – topic 1 lesson 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r>
              <a:rPr lang="en-GB" dirty="0"/>
              <a:t>https://www.who.int/health-topics/nutrition#tab=tab_1</a:t>
            </a:r>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02964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873624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https://www.who.int/news-room/fact-sheets/detail/noncommunicable-diseases</a:t>
            </a:r>
          </a:p>
          <a:p>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714389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https://www.who.int/news-room/fact-sheets/detail/noncommunicable-diseases</a:t>
            </a:r>
          </a:p>
          <a:p>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38941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Https://pixabay.com/illustrations/goals-smart-target-1262375/ </a:t>
            </a:r>
            <a:br>
              <a:rPr lang="en-GB" b="1" dirty="0"/>
            </a:br>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b="1" dirty="0"/>
              <a:t>https://www.aafp.org/pubs/fpm/issues/2018/0300/p31.html#fpm20180300p31-ut1 </a:t>
            </a:r>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b="1" dirty="0"/>
              <a:t>https://www.aafp.org/pubs/fpm/issues/2018/0300/p31.html#fpm20180300p31-ut1 </a:t>
            </a:r>
          </a:p>
          <a:p>
            <a:endParaRPr lang="en-GB" b="1" dirty="0"/>
          </a:p>
          <a:p>
            <a:r>
              <a:rPr lang="el-GR" dirty="0"/>
              <a:t>Για</a:t>
            </a:r>
            <a:r>
              <a:rPr lang="el-GR" baseline="0" dirty="0"/>
              <a:t> </a:t>
            </a:r>
            <a:r>
              <a:rPr lang="en-GB" baseline="0" dirty="0"/>
              <a:t>Hyperlink</a:t>
            </a:r>
          </a:p>
          <a:p>
            <a:r>
              <a:rPr lang="en-GB" b="1" dirty="0"/>
              <a:t>https://pixabay.com/illustrations/goals-smart-target-1262376/</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210338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https://www.ncbi.nlm.nih.gov/pmc/articles/PMC4985610/</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https://mhealth.jmir.org/2021/6/e20037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157270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81321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r>
              <a:rPr lang="en-GB" dirty="0"/>
              <a:t>https://www.ncbi.nlm.nih.gov/pmc/articles/PMC4985610/</a:t>
            </a:r>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23716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r>
              <a:rPr lang="en-GB" dirty="0"/>
              <a:t>https://www.ncbi.nlm.nih.gov/pmc/articles/PMC4985610/</a:t>
            </a:r>
          </a:p>
          <a:p>
            <a:endParaRPr lang="en-US" sz="1200" dirty="0"/>
          </a:p>
          <a:p>
            <a:r>
              <a:rPr lang="en-US" sz="1200" dirty="0"/>
              <a:t>For reporting PA, users could input the activity name and the duration in minutes (</a:t>
            </a:r>
            <a:r>
              <a:rPr lang="en-US" sz="1200" dirty="0" err="1"/>
              <a:t>ie</a:t>
            </a:r>
            <a:r>
              <a:rPr lang="en-US" sz="1200" dirty="0"/>
              <a:t>, feature </a:t>
            </a:r>
            <a:r>
              <a:rPr lang="en-US" sz="1200" i="1" dirty="0"/>
              <a:t>type of PA</a:t>
            </a:r>
            <a:r>
              <a:rPr lang="en-US" sz="1200" dirty="0"/>
              <a:t>). As most mobile phones have GPS hardware, they are able to perform location tracking. Accelerometers are also used for detecting the number of steps taken by the user.</a:t>
            </a:r>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378969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https://www.ncbi.nlm.nih.gov/pmc/articles/PMC4985610/</a:t>
            </a:r>
            <a:endParaRPr lang="en-GB" dirty="0"/>
          </a:p>
          <a:p>
            <a:r>
              <a:rPr lang="en-GB" dirty="0"/>
              <a:t>https://www.sciencedirect.com/science/article/abs/pii/S0963996919306520</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https://www.ncbi.nlm.nih.gov/pmc/articles/PMC10226352/</a:t>
            </a:r>
            <a:br>
              <a:rPr lang="en-GB" dirty="0"/>
            </a:br>
            <a:r>
              <a:rPr lang="en-GB" dirty="0"/>
              <a:t>https://mhealth.jmir.org/2021/6/e20037</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27815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Hyperlink</a:t>
            </a:r>
          </a:p>
          <a:p>
            <a:r>
              <a:rPr lang="en-GB" b="1" dirty="0"/>
              <a:t>Source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2933126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3878091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948413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Encyclopedia Britannica: ‘‘</a:t>
            </a:r>
            <a:r>
              <a:rPr lang="en-US" i="1" dirty="0"/>
              <a:t>Human nutrition is the process by which substances in food are transformed into body tissues and provide energy for the full range of physical and mental activities that make up human life.’’ </a:t>
            </a:r>
            <a:r>
              <a:rPr lang="en-GB" dirty="0"/>
              <a:t>https://www.britannica.com/science/human-nutrition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1" baseline="0" dirty="0"/>
              <a:t/>
            </a:r>
            <a:br>
              <a:rPr lang="en-US" b="1" baseline="0" dirty="0"/>
            </a:br>
            <a:r>
              <a:rPr lang="en-US" b="1" dirty="0"/>
              <a:t>Ref</a:t>
            </a:r>
            <a:r>
              <a:rPr lang="en-US" dirty="0"/>
              <a:t>:</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Encyclopedia Britannica: ‘‘</a:t>
            </a:r>
            <a:r>
              <a:rPr lang="en-US" i="1" dirty="0"/>
              <a:t>Human nutrition is the process by which substances in food are transformed into body tissues and provide energy for the full range of physical and mental activities that make up human life.’’ </a:t>
            </a:r>
            <a:r>
              <a:rPr lang="en-GB" dirty="0"/>
              <a:t>https://www.britannica.com/science/human-nutrition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1" baseline="0" dirty="0"/>
              <a:t/>
            </a:r>
            <a:br>
              <a:rPr lang="en-US" b="1" baseline="0" dirty="0"/>
            </a:br>
            <a:r>
              <a:rPr lang="en-US" b="1" dirty="0"/>
              <a:t>Ref</a:t>
            </a:r>
            <a:r>
              <a:rPr lang="en-US" dirty="0"/>
              <a:t>:</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384933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Nutrition and relevant</a:t>
            </a:r>
            <a:r>
              <a:rPr lang="en-US" altLang="el-GR" sz="1800" baseline="0" dirty="0">
                <a:solidFill>
                  <a:schemeClr val="tx1">
                    <a:lumMod val="50000"/>
                    <a:lumOff val="50000"/>
                  </a:schemeClr>
                </a:solidFill>
                <a:latin typeface="Abadi Extra Light" panose="020B0204020104020204" pitchFamily="34" charset="0"/>
              </a:rPr>
              <a:t> Health Apps</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Nutrition and relevant Health 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Nutrition and relevant</a:t>
            </a:r>
            <a:r>
              <a:rPr lang="en-US" altLang="el-GR" sz="1800" baseline="0" dirty="0">
                <a:solidFill>
                  <a:schemeClr val="tx1">
                    <a:lumMod val="50000"/>
                    <a:lumOff val="50000"/>
                  </a:schemeClr>
                </a:solidFill>
                <a:latin typeface="Abadi Extra Light" panose="020B0204020104020204" pitchFamily="34" charset="0"/>
              </a:rPr>
              <a:t> Health 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10/5/2024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photos/breakfast-healthy-food-diet-fruit-166329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meal-asparagus-dish-food-130760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olive-oil-bottle-olives-glass-186722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pita-bread-pita-food-lebanese-444579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flesh-meal-thai-beans-nourishment-720588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orange-orange-slices-blubber-303609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hyperlink" Target="https://pixabay.com/service/license-summa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bottle-mineral-water-glass-pour-20329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supermarket-stalls-coolers-market-94991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burger-food-chips-plate-menu-114082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ree-isolated-dead-weathered-old-1957497/"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weight-scale-weight-scale-compare-516342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pixabay.com/service/license-summary/" TargetMode="External"/><Relationship Id="rId4" Type="http://schemas.openxmlformats.org/officeDocument/2006/relationships/hyperlink" Target="https://pixabay.com/vectors/dart-game-bulls-eye-target-15572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hyperlink" Target="https://pixabay.com/service/license-summa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laptop-tablet-smartphone-201797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bile-phone-apps-marketing-concept-583687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warning-sign-orange-danger-14748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2.png"/><Relationship Id="rId7"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7.xml"/><Relationship Id="rId9"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o.org/3/i3261e/i3261e.pdf" TargetMode="External"/><Relationship Id="rId7" Type="http://schemas.openxmlformats.org/officeDocument/2006/relationships/hyperlink" Target="https://www.who.int/news-room/fact-sheets/detail/healthy-diet%20Posted%2029%20April%202020"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s://www.emro.who.int/nutrition/healthy-eating/index.html" TargetMode="External"/><Relationship Id="rId5" Type="http://schemas.openxmlformats.org/officeDocument/2006/relationships/hyperlink" Target="https://www.who.int/health-topics/micronutrients#tab=tab_1" TargetMode="External"/><Relationship Id="rId4" Type="http://schemas.openxmlformats.org/officeDocument/2006/relationships/hyperlink" Target="https://www.emro.who.int/health-topics/macronutrients/introduction.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mhealth.jmir.org/2021/6/e20037" TargetMode="External"/><Relationship Id="rId3" Type="http://schemas.openxmlformats.org/officeDocument/2006/relationships/hyperlink" Target="https://www.who.int/news-room/fact-sheets/detail/malnutrition%20Posted%209%20June%202021" TargetMode="External"/><Relationship Id="rId7" Type="http://schemas.openxmlformats.org/officeDocument/2006/relationships/hyperlink" Target="https://doi.org/10.2196/mhealth.5846"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www.who.int/news-room/fact-sheets/detail/noncommunicable-diseases" TargetMode="External"/><Relationship Id="rId5" Type="http://schemas.openxmlformats.org/officeDocument/2006/relationships/hyperlink" Target="https://www.who.int/health-topics/nutrition#tab=tab_1" TargetMode="External"/><Relationship Id="rId4" Type="http://schemas.openxmlformats.org/officeDocument/2006/relationships/hyperlink" Target="https://www.emro.who.int/nutrition/double-burden-of-nutrition/index.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5114/pedm.2022.113631"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journals.openedition.org/faceaface/1023" TargetMode="External"/><Relationship Id="rId5" Type="http://schemas.openxmlformats.org/officeDocument/2006/relationships/hyperlink" Target="https://www.aafp.org/pubs/fpm/issues/2018/0300/p31.html#fpm20180300p31-ut1" TargetMode="External"/><Relationship Id="rId4" Type="http://schemas.openxmlformats.org/officeDocument/2006/relationships/hyperlink" Target="https://mhealth.jmir.org/2021/6/e2003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poster-migrants-refugees-729715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6  - Teaching session </a:t>
            </a:r>
            <a:r>
              <a:rPr lang="en-US" sz="2400" b="1" kern="1200" dirty="0">
                <a:solidFill>
                  <a:srgbClr val="C00000"/>
                </a:solidFill>
                <a:effectLst/>
                <a:latin typeface="+mj-lt"/>
                <a:ea typeface="+mj-ea"/>
                <a:cs typeface="+mj-cs"/>
              </a:rPr>
              <a:t>(6.1)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Nutrition </a:t>
            </a:r>
            <a:r>
              <a:rPr lang="en-US" sz="4000" b="1" dirty="0">
                <a:solidFill>
                  <a:schemeClr val="tx1"/>
                </a:solidFill>
                <a:effectLst/>
                <a:latin typeface="+mj-lt"/>
              </a:rPr>
              <a:t>and relevant Health Apps</a:t>
            </a:r>
            <a:endParaRPr lang="en-US" sz="3400" b="1" dirty="0">
              <a:solidFill>
                <a:schemeClr val="tx1"/>
              </a:solidFill>
              <a:effectLst/>
              <a:latin typeface="+mj-lt"/>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6</a:t>
            </a:r>
            <a:endParaRPr lang="el-GR" sz="2400" b="1"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Energy and Calories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9958" cy="4675229"/>
          </a:xfrm>
        </p:spPr>
        <p:txBody>
          <a:bodyPr>
            <a:normAutofit lnSpcReduction="10000"/>
          </a:bodyPr>
          <a:lstStyle/>
          <a:p>
            <a:pPr>
              <a:lnSpc>
                <a:spcPct val="120000"/>
              </a:lnSpc>
            </a:pPr>
            <a:r>
              <a:rPr lang="en-US" dirty="0"/>
              <a:t>Food provides the </a:t>
            </a:r>
            <a:r>
              <a:rPr lang="en-US" b="1" dirty="0"/>
              <a:t>energy</a:t>
            </a:r>
            <a:r>
              <a:rPr lang="en-US" dirty="0"/>
              <a:t> our bodies require to function. </a:t>
            </a:r>
          </a:p>
          <a:p>
            <a:pPr>
              <a:lnSpc>
                <a:spcPct val="120000"/>
              </a:lnSpc>
            </a:pPr>
            <a:r>
              <a:rPr lang="en-US" dirty="0"/>
              <a:t>The energy in food is measured in units called </a:t>
            </a:r>
            <a:r>
              <a:rPr lang="en-US" b="1" dirty="0"/>
              <a:t>calories</a:t>
            </a:r>
            <a:r>
              <a:rPr lang="en-US" dirty="0"/>
              <a:t>. </a:t>
            </a:r>
          </a:p>
          <a:p>
            <a:pPr>
              <a:lnSpc>
                <a:spcPct val="120000"/>
              </a:lnSpc>
            </a:pPr>
            <a:r>
              <a:rPr lang="en-US" dirty="0"/>
              <a:t>Some of the main factors determining the number of calories a person needs daily are age, gender, weight, height, and level of physical activity. </a:t>
            </a:r>
            <a:endParaRPr lang="el-GR" dirty="0"/>
          </a:p>
          <a:p>
            <a:pPr>
              <a:lnSpc>
                <a:spcPct val="120000"/>
              </a:lnSpc>
            </a:pPr>
            <a:r>
              <a:rPr lang="en-US" dirty="0"/>
              <a:t>Storage of energy is crucial to survival for future use.</a:t>
            </a:r>
          </a:p>
          <a:p>
            <a:pPr>
              <a:lnSpc>
                <a:spcPct val="120000"/>
              </a:lnSpc>
            </a:pPr>
            <a:r>
              <a:rPr lang="en-US" dirty="0"/>
              <a:t>There are two major classes of nutrients in food: </a:t>
            </a:r>
            <a:r>
              <a:rPr lang="en-US" b="1" dirty="0"/>
              <a:t>macronutrients</a:t>
            </a:r>
            <a:r>
              <a:rPr lang="en-US" dirty="0"/>
              <a:t> and </a:t>
            </a:r>
            <a:r>
              <a:rPr lang="en-US" b="1" dirty="0"/>
              <a:t>micronutrients</a:t>
            </a:r>
            <a:r>
              <a:rPr lang="en-US" dirty="0"/>
              <a:t>.</a:t>
            </a:r>
          </a:p>
          <a:p>
            <a:pPr>
              <a:lnSpc>
                <a:spcPct val="120000"/>
              </a:lnSpc>
            </a:pPr>
            <a:endParaRPr lang="en-US" dirty="0">
              <a:solidFill>
                <a:srgbClr val="FF0000"/>
              </a:solidFill>
            </a:endParaRPr>
          </a:p>
          <a:p>
            <a:pPr>
              <a:lnSpc>
                <a:spcPct val="120000"/>
              </a:lnSpc>
            </a:pPr>
            <a:endParaRPr lang="en-US" dirty="0"/>
          </a:p>
        </p:txBody>
      </p:sp>
      <p:sp>
        <p:nvSpPr>
          <p:cNvPr id="2" name="Ορθογώνιο 1">
            <a:extLst>
              <a:ext uri="{FF2B5EF4-FFF2-40B4-BE49-F238E27FC236}">
                <a16:creationId xmlns:a16="http://schemas.microsoft.com/office/drawing/2014/main" id="{D747DC9B-106F-9C80-B8E7-C4E51A91C85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1028" name="Picture 4" descr="Free Breakfast Healthy photo and picture">
            <a:extLst>
              <a:ext uri="{FF2B5EF4-FFF2-40B4-BE49-F238E27FC236}">
                <a16:creationId xmlns:a16="http://schemas.microsoft.com/office/drawing/2014/main" id="{20DCE64C-EA00-2ABA-BA88-D3F36713A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992" y="2370460"/>
            <a:ext cx="4296837" cy="286323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3BCCCC5B-1A95-B091-D91C-3CD0D43E077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84505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Macronutrients</a:t>
            </a:r>
            <a:endParaRPr lang="en-US"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5409663"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600" b="1" dirty="0"/>
              <a:t>Macronutrients</a:t>
            </a:r>
            <a:r>
              <a:rPr lang="en-US" sz="2600" dirty="0"/>
              <a:t>: nutrients that provide energy (calories) and are required in </a:t>
            </a:r>
            <a:r>
              <a:rPr lang="en-US" sz="2600" u="sng" dirty="0"/>
              <a:t>large amounts</a:t>
            </a:r>
            <a:r>
              <a:rPr lang="en-US" sz="2600" dirty="0"/>
              <a:t> to maintain proper body functions and carry out the activities of daily life.</a:t>
            </a:r>
          </a:p>
          <a:p>
            <a:pPr>
              <a:lnSpc>
                <a:spcPct val="120000"/>
              </a:lnSpc>
            </a:pPr>
            <a:r>
              <a:rPr lang="en-GB" sz="2600" dirty="0"/>
              <a:t>3 classes of macronutrients</a:t>
            </a:r>
            <a:r>
              <a:rPr lang="en-GB" dirty="0"/>
              <a:t>: </a:t>
            </a:r>
          </a:p>
          <a:p>
            <a:pPr marL="1179513" lvl="1" indent="-457200">
              <a:lnSpc>
                <a:spcPct val="120000"/>
              </a:lnSpc>
              <a:buFont typeface="+mj-lt"/>
              <a:buAutoNum type="arabicPeriod"/>
            </a:pPr>
            <a:r>
              <a:rPr lang="en-GB" sz="2400" b="1" dirty="0"/>
              <a:t>Carbohydrates </a:t>
            </a:r>
          </a:p>
          <a:p>
            <a:pPr marL="1179513" lvl="1" indent="-457200">
              <a:lnSpc>
                <a:spcPct val="120000"/>
              </a:lnSpc>
              <a:buFont typeface="+mj-lt"/>
              <a:buAutoNum type="arabicPeriod"/>
            </a:pPr>
            <a:r>
              <a:rPr lang="en-GB" sz="2400" b="1" dirty="0"/>
              <a:t>Protein </a:t>
            </a:r>
          </a:p>
          <a:p>
            <a:pPr marL="1179513" lvl="1" indent="-457200">
              <a:lnSpc>
                <a:spcPct val="120000"/>
              </a:lnSpc>
              <a:buFont typeface="+mj-lt"/>
              <a:buAutoNum type="arabicPeriod"/>
            </a:pPr>
            <a:r>
              <a:rPr lang="en-GB" sz="2400" b="1" dirty="0"/>
              <a:t>Fats</a:t>
            </a:r>
            <a:endParaRPr lang="en-US" dirty="0"/>
          </a:p>
        </p:txBody>
      </p:sp>
      <p:pic>
        <p:nvPicPr>
          <p:cNvPr id="1026" name="Picture 2" descr="Free Meal Asparagus photo and picture">
            <a:extLst>
              <a:ext uri="{FF2B5EF4-FFF2-40B4-BE49-F238E27FC236}">
                <a16:creationId xmlns:a16="http://schemas.microsoft.com/office/drawing/2014/main" id="{A3C66C1B-FD49-0F44-DB25-B87868E9F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662" y="1679188"/>
            <a:ext cx="5631925" cy="3757516"/>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
            <a:extLst>
              <a:ext uri="{FF2B5EF4-FFF2-40B4-BE49-F238E27FC236}">
                <a16:creationId xmlns:a16="http://schemas.microsoft.com/office/drawing/2014/main" id="{8045C3A2-42D7-9705-F471-8AA1E9986FF4}"/>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29D71A88-82EF-A436-7FDE-40779D2F735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8" y="1800000"/>
            <a:ext cx="7321977" cy="4893408"/>
          </a:xfrm>
        </p:spPr>
        <p:txBody>
          <a:bodyPr>
            <a:normAutofit fontScale="70000" lnSpcReduction="20000"/>
          </a:bodyPr>
          <a:lstStyle/>
          <a:p>
            <a:pPr>
              <a:lnSpc>
                <a:spcPct val="120000"/>
              </a:lnSpc>
            </a:pPr>
            <a:r>
              <a:rPr lang="en-US" sz="2800" dirty="0"/>
              <a:t>Fats provide the highest level of energy of any other nutrient (9 calories per gram).</a:t>
            </a:r>
          </a:p>
          <a:p>
            <a:pPr>
              <a:lnSpc>
                <a:spcPct val="120000"/>
              </a:lnSpc>
            </a:pPr>
            <a:r>
              <a:rPr lang="en-US" sz="2800" dirty="0"/>
              <a:t>Fats protect the cells and internal organs, allow us to store calories to be prepared for times that food is scarce, and regulate body temperature. </a:t>
            </a:r>
          </a:p>
          <a:p>
            <a:pPr>
              <a:lnSpc>
                <a:spcPct val="120000"/>
              </a:lnSpc>
            </a:pPr>
            <a:r>
              <a:rPr lang="en-US" sz="2800" dirty="0"/>
              <a:t>The fatty acids in fats can be divided into: </a:t>
            </a:r>
          </a:p>
          <a:p>
            <a:pPr marL="457200" lvl="1" indent="0">
              <a:lnSpc>
                <a:spcPct val="120000"/>
              </a:lnSpc>
              <a:buFont typeface="Wingdings" panose="05000000000000000000" pitchFamily="2" charset="2"/>
              <a:buChar char="ü"/>
            </a:pPr>
            <a:r>
              <a:rPr lang="en-US" sz="2800" b="1" dirty="0"/>
              <a:t>unsaturated fatty acids </a:t>
            </a:r>
            <a:r>
              <a:rPr lang="en-US" sz="2800" dirty="0"/>
              <a:t>(including monounsaturated and polyunsaturated)</a:t>
            </a:r>
          </a:p>
          <a:p>
            <a:pPr marL="457200" lvl="1" indent="0">
              <a:lnSpc>
                <a:spcPct val="120000"/>
              </a:lnSpc>
              <a:buFont typeface="Wingdings" panose="05000000000000000000" pitchFamily="2" charset="2"/>
              <a:buChar char="ü"/>
            </a:pPr>
            <a:r>
              <a:rPr lang="en-US" sz="2800" b="1" dirty="0"/>
              <a:t>saturated fatty acids</a:t>
            </a:r>
          </a:p>
          <a:p>
            <a:pPr>
              <a:lnSpc>
                <a:spcPct val="120000"/>
              </a:lnSpc>
            </a:pPr>
            <a:r>
              <a:rPr lang="en-GB" sz="2800" dirty="0"/>
              <a:t>Dietary fats naturally found in foods of </a:t>
            </a:r>
            <a:r>
              <a:rPr lang="en-GB" sz="2800" b="1" dirty="0"/>
              <a:t>plant and animal origin</a:t>
            </a:r>
            <a:r>
              <a:rPr lang="en-GB" sz="2800" dirty="0"/>
              <a:t>.</a:t>
            </a:r>
            <a:r>
              <a:rPr lang="en-US" sz="2800" b="1" dirty="0"/>
              <a:t/>
            </a:r>
            <a:br>
              <a:rPr lang="en-US" sz="2800" b="1" dirty="0"/>
            </a:br>
            <a:endParaRPr lang="en-US" sz="2800" dirty="0"/>
          </a:p>
          <a:p>
            <a:pPr>
              <a:lnSpc>
                <a:spcPct val="120000"/>
              </a:lnSpc>
            </a:pPr>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it-IT" dirty="0"/>
              <a:t>Fat</a:t>
            </a:r>
            <a:endParaRPr lang="en-US" dirty="0"/>
          </a:p>
        </p:txBody>
      </p:sp>
      <p:pic>
        <p:nvPicPr>
          <p:cNvPr id="2050" name="Picture 2" descr="Free Olive Oil Bottle photo and picture">
            <a:extLst>
              <a:ext uri="{FF2B5EF4-FFF2-40B4-BE49-F238E27FC236}">
                <a16:creationId xmlns:a16="http://schemas.microsoft.com/office/drawing/2014/main" id="{A4FFE806-3462-B665-DD34-D68846AD2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5" y="1800000"/>
            <a:ext cx="3525067" cy="4893409"/>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1">
            <a:extLst>
              <a:ext uri="{FF2B5EF4-FFF2-40B4-BE49-F238E27FC236}">
                <a16:creationId xmlns:a16="http://schemas.microsoft.com/office/drawing/2014/main" id="{13957AC4-0829-EA43-A252-663E79DA8907}"/>
              </a:ext>
            </a:extLst>
          </p:cNvPr>
          <p:cNvSpPr/>
          <p:nvPr/>
        </p:nvSpPr>
        <p:spPr>
          <a:xfrm>
            <a:off x="5963109" y="6416409"/>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841C3484-7AA7-3E89-2ABB-D49FE95A7B7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1602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it-IT" dirty="0"/>
              <a:t>Carbohydrates</a:t>
            </a:r>
            <a:endParaRPr lang="el-GR" dirty="0"/>
          </a:p>
        </p:txBody>
      </p:sp>
      <p:sp>
        <p:nvSpPr>
          <p:cNvPr id="10" name="Θέση περιεχομένου 5">
            <a:extLst>
              <a:ext uri="{FF2B5EF4-FFF2-40B4-BE49-F238E27FC236}">
                <a16:creationId xmlns:a16="http://schemas.microsoft.com/office/drawing/2014/main" id="{CAE4AACF-9A3F-6875-1CB2-B81E8FC0C9CE}"/>
              </a:ext>
            </a:extLst>
          </p:cNvPr>
          <p:cNvSpPr>
            <a:spLocks noGrp="1"/>
          </p:cNvSpPr>
          <p:nvPr>
            <p:ph sz="half" idx="1"/>
          </p:nvPr>
        </p:nvSpPr>
        <p:spPr>
          <a:xfrm>
            <a:off x="557999" y="1800000"/>
            <a:ext cx="5409663" cy="4893408"/>
          </a:xfrm>
        </p:spPr>
        <p:txBody>
          <a:bodyPr>
            <a:normAutofit/>
          </a:bodyPr>
          <a:lstStyle/>
          <a:p>
            <a:r>
              <a:rPr lang="en-US" sz="2400" dirty="0"/>
              <a:t>Carbohydrates are the </a:t>
            </a:r>
            <a:r>
              <a:rPr lang="en-US" sz="2400" b="1" dirty="0"/>
              <a:t>main source of energy</a:t>
            </a:r>
            <a:r>
              <a:rPr lang="en-US" sz="2400" dirty="0"/>
              <a:t> for the body.</a:t>
            </a:r>
          </a:p>
          <a:p>
            <a:r>
              <a:rPr lang="en-US" sz="2400" dirty="0"/>
              <a:t>Carbohydrates provide the calories needed for activity, growth, body functions, maintenance and renewal of body tissues.</a:t>
            </a:r>
          </a:p>
          <a:p>
            <a:r>
              <a:rPr lang="en-US" sz="2400" dirty="0"/>
              <a:t>Generally, the vast amount of carbohydrates come from </a:t>
            </a:r>
            <a:r>
              <a:rPr lang="en-US" sz="2400" b="1" dirty="0"/>
              <a:t>plants</a:t>
            </a:r>
            <a:r>
              <a:rPr lang="en-US" sz="2400" dirty="0"/>
              <a:t>.</a:t>
            </a:r>
          </a:p>
          <a:p>
            <a:pPr marL="0" indent="0">
              <a:buNone/>
            </a:pPr>
            <a:endParaRPr lang="en-US" sz="2400" dirty="0"/>
          </a:p>
          <a:p>
            <a:endParaRPr lang="en-US" sz="2400" dirty="0"/>
          </a:p>
        </p:txBody>
      </p:sp>
      <p:pic>
        <p:nvPicPr>
          <p:cNvPr id="3074" name="Picture 2" descr="Free Pita Bread Pita photo and picture">
            <a:extLst>
              <a:ext uri="{FF2B5EF4-FFF2-40B4-BE49-F238E27FC236}">
                <a16:creationId xmlns:a16="http://schemas.microsoft.com/office/drawing/2014/main" id="{AF23D0F9-E3B1-A7A9-BD6B-F53074725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340" y="1800000"/>
            <a:ext cx="5625824" cy="374881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7C1EBE1E-0D11-E849-938F-5EBB4CC1FEF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3" name="Ορθογώνιο 7">
            <a:extLst>
              <a:ext uri="{FF2B5EF4-FFF2-40B4-BE49-F238E27FC236}">
                <a16:creationId xmlns:a16="http://schemas.microsoft.com/office/drawing/2014/main" id="{92C1D6E9-5EFC-F191-CA8E-596D74C5F01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27648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it-IT" dirty="0"/>
              <a:t>Protein</a:t>
            </a:r>
            <a:endParaRPr lang="el-GR" dirty="0"/>
          </a:p>
        </p:txBody>
      </p:sp>
      <p:sp>
        <p:nvSpPr>
          <p:cNvPr id="4" name="Θέση περιεχομένου 5">
            <a:extLst>
              <a:ext uri="{FF2B5EF4-FFF2-40B4-BE49-F238E27FC236}">
                <a16:creationId xmlns:a16="http://schemas.microsoft.com/office/drawing/2014/main" id="{EBD28C1D-0979-BF69-8F23-038370B1F3AD}"/>
              </a:ext>
            </a:extLst>
          </p:cNvPr>
          <p:cNvSpPr txBox="1">
            <a:spLocks/>
          </p:cNvSpPr>
          <p:nvPr/>
        </p:nvSpPr>
        <p:spPr>
          <a:xfrm>
            <a:off x="481801" y="1679188"/>
            <a:ext cx="6424608"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Protein provides </a:t>
            </a:r>
            <a:r>
              <a:rPr lang="en-US" sz="2400" b="1" dirty="0"/>
              <a:t>amino acids </a:t>
            </a:r>
            <a:r>
              <a:rPr lang="en-US" sz="2400" dirty="0"/>
              <a:t>that function as the “building blocks” of life in order to: </a:t>
            </a:r>
          </a:p>
          <a:p>
            <a:pPr marL="801688" indent="-439738">
              <a:buFont typeface="Wingdings" panose="05000000000000000000" pitchFamily="2" charset="2"/>
              <a:buChar char="ü"/>
            </a:pPr>
            <a:r>
              <a:rPr lang="en-US" sz="2400" dirty="0"/>
              <a:t>form, build and repair body tissues </a:t>
            </a:r>
            <a:br>
              <a:rPr lang="en-US" sz="2400" dirty="0"/>
            </a:br>
            <a:r>
              <a:rPr lang="en-US" dirty="0"/>
              <a:t>(e.g., muscles, skin, hair, bones etc.)</a:t>
            </a:r>
          </a:p>
          <a:p>
            <a:pPr marL="801688" indent="-439738">
              <a:buFont typeface="Wingdings" panose="05000000000000000000" pitchFamily="2" charset="2"/>
              <a:buChar char="ü"/>
            </a:pPr>
            <a:r>
              <a:rPr lang="en-US" sz="2400" dirty="0"/>
              <a:t>maintain a strong immune system by producing antibodies to fight diseases.</a:t>
            </a:r>
          </a:p>
          <a:p>
            <a:pPr marL="271463" indent="-271463"/>
            <a:r>
              <a:rPr lang="en-US" sz="2400" dirty="0"/>
              <a:t>Protein exists in foods from </a:t>
            </a:r>
            <a:r>
              <a:rPr lang="en-US" sz="2400" b="1" dirty="0"/>
              <a:t>both animal and plant sources</a:t>
            </a:r>
            <a:r>
              <a:rPr lang="en-US" sz="2400" dirty="0"/>
              <a:t>, which provide different combinations of amino acids. </a:t>
            </a:r>
          </a:p>
          <a:p>
            <a:pPr marL="271463" indent="-271463"/>
            <a:endParaRPr lang="en-US" sz="2400" dirty="0"/>
          </a:p>
          <a:p>
            <a:pPr marL="0" indent="0">
              <a:buFont typeface="Wingdings" panose="05000000000000000000" pitchFamily="2" charset="2"/>
              <a:buNone/>
            </a:pPr>
            <a:endParaRPr lang="en-US" sz="2400" dirty="0"/>
          </a:p>
          <a:p>
            <a:endParaRPr lang="en-US" dirty="0"/>
          </a:p>
        </p:txBody>
      </p:sp>
      <p:pic>
        <p:nvPicPr>
          <p:cNvPr id="2" name="Εικόνα 1">
            <a:extLst>
              <a:ext uri="{FF2B5EF4-FFF2-40B4-BE49-F238E27FC236}">
                <a16:creationId xmlns:a16="http://schemas.microsoft.com/office/drawing/2014/main" id="{9828CE61-7907-62F7-10D0-35FCE6203079}"/>
              </a:ext>
            </a:extLst>
          </p:cNvPr>
          <p:cNvPicPr>
            <a:picLocks noChangeAspect="1"/>
          </p:cNvPicPr>
          <p:nvPr/>
        </p:nvPicPr>
        <p:blipFill>
          <a:blip r:embed="rId3"/>
          <a:stretch>
            <a:fillRect/>
          </a:stretch>
        </p:blipFill>
        <p:spPr>
          <a:xfrm>
            <a:off x="8193261" y="1722202"/>
            <a:ext cx="3871383" cy="4995333"/>
          </a:xfrm>
          <a:prstGeom prst="rect">
            <a:avLst/>
          </a:prstGeom>
        </p:spPr>
      </p:pic>
      <p:sp>
        <p:nvSpPr>
          <p:cNvPr id="3" name="Ορθογώνιο 2">
            <a:extLst>
              <a:ext uri="{FF2B5EF4-FFF2-40B4-BE49-F238E27FC236}">
                <a16:creationId xmlns:a16="http://schemas.microsoft.com/office/drawing/2014/main" id="{4DA45394-133D-9D33-9501-8C1DF3A44832}"/>
              </a:ext>
            </a:extLst>
          </p:cNvPr>
          <p:cNvSpPr/>
          <p:nvPr/>
        </p:nvSpPr>
        <p:spPr>
          <a:xfrm>
            <a:off x="5676452" y="6434096"/>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6" name="Ορθογώνιο 7">
            <a:extLst>
              <a:ext uri="{FF2B5EF4-FFF2-40B4-BE49-F238E27FC236}">
                <a16:creationId xmlns:a16="http://schemas.microsoft.com/office/drawing/2014/main" id="{2D411EE8-53FA-329D-054C-11822839762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25062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Micronutrients</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57999" y="1800000"/>
            <a:ext cx="5409663" cy="4893408"/>
          </a:xfrm>
        </p:spPr>
        <p:txBody>
          <a:bodyPr>
            <a:normAutofit/>
          </a:bodyPr>
          <a:lstStyle/>
          <a:p>
            <a:pPr>
              <a:lnSpc>
                <a:spcPct val="120000"/>
              </a:lnSpc>
            </a:pPr>
            <a:r>
              <a:rPr lang="en-US" sz="2600" b="1" dirty="0"/>
              <a:t>Micronutrients: </a:t>
            </a:r>
            <a:r>
              <a:rPr lang="en-US" sz="2600" dirty="0"/>
              <a:t>nutrients also essential for body functions that the body needs in very small amounts. </a:t>
            </a:r>
          </a:p>
          <a:p>
            <a:pPr>
              <a:lnSpc>
                <a:spcPct val="120000"/>
              </a:lnSpc>
            </a:pPr>
            <a:r>
              <a:rPr lang="en-US" sz="2800" dirty="0"/>
              <a:t>Lack of any vitamin in the diet can lead to serious health</a:t>
            </a:r>
            <a:r>
              <a:rPr lang="el-GR" sz="2800" dirty="0"/>
              <a:t> </a:t>
            </a:r>
            <a:r>
              <a:rPr lang="en-GB" sz="2800" dirty="0"/>
              <a:t>conditions</a:t>
            </a:r>
            <a:r>
              <a:rPr lang="en-US" sz="2800" dirty="0"/>
              <a:t>.</a:t>
            </a:r>
            <a:endParaRPr lang="en-US" sz="2600" dirty="0"/>
          </a:p>
          <a:p>
            <a:pPr>
              <a:lnSpc>
                <a:spcPct val="120000"/>
              </a:lnSpc>
            </a:pPr>
            <a:r>
              <a:rPr lang="en-US" dirty="0"/>
              <a:t>2 </a:t>
            </a:r>
            <a:r>
              <a:rPr lang="en-GB" dirty="0"/>
              <a:t>classes of micronutrients: </a:t>
            </a:r>
          </a:p>
          <a:p>
            <a:pPr marL="914400" lvl="1" indent="-457200">
              <a:lnSpc>
                <a:spcPct val="120000"/>
              </a:lnSpc>
              <a:buFont typeface="+mj-lt"/>
              <a:buAutoNum type="arabicPeriod"/>
            </a:pPr>
            <a:r>
              <a:rPr lang="en-GB" b="1" dirty="0"/>
              <a:t>Vitamins </a:t>
            </a:r>
          </a:p>
          <a:p>
            <a:pPr marL="914400" lvl="1" indent="-457200">
              <a:lnSpc>
                <a:spcPct val="120000"/>
              </a:lnSpc>
              <a:buFont typeface="+mj-lt"/>
              <a:buAutoNum type="arabicPeriod"/>
            </a:pPr>
            <a:r>
              <a:rPr lang="en-GB" b="1" dirty="0"/>
              <a:t>Minerals</a:t>
            </a:r>
            <a:endParaRPr lang="en-GB" dirty="0"/>
          </a:p>
        </p:txBody>
      </p:sp>
      <p:pic>
        <p:nvPicPr>
          <p:cNvPr id="7" name="Picture 2" descr="Free Orange Orange Slices photo and picture">
            <a:extLst>
              <a:ext uri="{FF2B5EF4-FFF2-40B4-BE49-F238E27FC236}">
                <a16:creationId xmlns:a16="http://schemas.microsoft.com/office/drawing/2014/main" id="{F4AFBFDC-9B00-5AC6-4394-9F1D79B86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950" y="2019914"/>
            <a:ext cx="5302587" cy="3533422"/>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ED887F24-640B-CFEE-9620-A4D4E6AE335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1080000"/>
            <a:ext cx="11396576" cy="599188"/>
          </a:xfrm>
        </p:spPr>
        <p:txBody>
          <a:bodyPr/>
          <a:lstStyle/>
          <a:p>
            <a:r>
              <a:rPr lang="it-IT" dirty="0"/>
              <a:t>Water</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679188"/>
            <a:ext cx="5782377"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SzTx/>
              <a:buNone/>
            </a:pPr>
            <a:r>
              <a:rPr lang="en-US" sz="2600" b="1" dirty="0"/>
              <a:t>Water</a:t>
            </a:r>
            <a:r>
              <a:rPr lang="en-US" sz="2600" dirty="0"/>
              <a:t> is not classified as either a macronutrient or micronutrient but is absolutely necessary for health and life.</a:t>
            </a:r>
          </a:p>
          <a:p>
            <a:pPr marL="685800" lvl="2"/>
            <a:r>
              <a:rPr lang="en-US" sz="2200" dirty="0"/>
              <a:t>Water accounts for a large part of our body weight</a:t>
            </a:r>
            <a:r>
              <a:rPr lang="el-GR" sz="2200" dirty="0"/>
              <a:t> </a:t>
            </a:r>
            <a:r>
              <a:rPr lang="en-GB" sz="2200" dirty="0"/>
              <a:t>and</a:t>
            </a:r>
            <a:r>
              <a:rPr lang="el-GR" sz="2200" dirty="0"/>
              <a:t> </a:t>
            </a:r>
            <a:r>
              <a:rPr lang="en-GB" sz="2200" dirty="0"/>
              <a:t>it is the main component of body fluids. </a:t>
            </a:r>
            <a:r>
              <a:rPr lang="en-US" sz="2200" dirty="0"/>
              <a:t>It transports nutrients and compounds in blood, controls body temperature, and gets rid of waste.</a:t>
            </a:r>
            <a:endParaRPr lang="en-GB" sz="2200" dirty="0"/>
          </a:p>
          <a:p>
            <a:pPr marL="685800" lvl="2"/>
            <a:r>
              <a:rPr lang="en-GB" sz="2200" dirty="0"/>
              <a:t>We lose water daily and our body does not store it, so we need to replenish it through the foods and liquids we consume. </a:t>
            </a:r>
            <a:endParaRPr lang="en-US" sz="2200" dirty="0"/>
          </a:p>
        </p:txBody>
      </p:sp>
      <p:sp>
        <p:nvSpPr>
          <p:cNvPr id="14" name="Ορθογώνιο 1">
            <a:extLst>
              <a:ext uri="{FF2B5EF4-FFF2-40B4-BE49-F238E27FC236}">
                <a16:creationId xmlns:a16="http://schemas.microsoft.com/office/drawing/2014/main" id="{F05CDBF0-95E5-C710-2CEB-D33662A2E3D8}"/>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15" name="Picture 2" descr="Free Bottle Mineral Water photo and picture">
            <a:extLst>
              <a:ext uri="{FF2B5EF4-FFF2-40B4-BE49-F238E27FC236}">
                <a16:creationId xmlns:a16="http://schemas.microsoft.com/office/drawing/2014/main" id="{C72B339E-F8E2-4382-0E22-B7F1EA140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31" y="1857375"/>
            <a:ext cx="5261045"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D4258F6-9091-E480-99D9-CFCD9DAF8EF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BE7852AF-63E7-C609-74F1-E3AB5A3AC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6.1.2</a:t>
            </a:r>
            <a:r>
              <a:rPr lang="en-US" altLang="el-GR" dirty="0"/>
              <a:t/>
            </a:r>
            <a:br>
              <a:rPr lang="en-US" altLang="el-GR" dirty="0"/>
            </a:br>
            <a:r>
              <a:rPr lang="en-US" altLang="el-GR" dirty="0">
                <a:solidFill>
                  <a:srgbClr val="C01E24"/>
                </a:solidFill>
              </a:rPr>
              <a:t>Main Principles of Healthy Diets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59" cy="4008158"/>
          </a:xfrm>
        </p:spPr>
        <p:txBody>
          <a:bodyPr>
            <a:normAutofit/>
          </a:bodyPr>
          <a:lstStyle/>
          <a:p>
            <a:pPr lvl="0"/>
            <a:r>
              <a:rPr lang="en-US" sz="2400" dirty="0"/>
              <a:t>To acquire knowledge on the main principles of healthy diets.</a:t>
            </a:r>
          </a:p>
          <a:p>
            <a:pPr lvl="0"/>
            <a:r>
              <a:rPr lang="en-US" sz="2400" dirty="0"/>
              <a:t>To </a:t>
            </a:r>
            <a:r>
              <a:rPr lang="en-GB" sz="2400" dirty="0"/>
              <a:t>introduce </a:t>
            </a:r>
            <a:r>
              <a:rPr lang="en-US" sz="2400" dirty="0"/>
              <a:t>tips provided by  the World Health Organization regarding how to follow a healthy diet.</a:t>
            </a:r>
          </a:p>
        </p:txBody>
      </p:sp>
      <p:sp>
        <p:nvSpPr>
          <p:cNvPr id="8" name="TextBox 7">
            <a:extLst>
              <a:ext uri="{FF2B5EF4-FFF2-40B4-BE49-F238E27FC236}">
                <a16:creationId xmlns:a16="http://schemas.microsoft.com/office/drawing/2014/main" id="{1BE2053B-B453-8E40-B348-C03C668F503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a:t>Main principles of a healthy diet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marL="0" indent="0">
              <a:spcAft>
                <a:spcPts val="1200"/>
              </a:spcAft>
              <a:buNone/>
            </a:pPr>
            <a:r>
              <a:rPr lang="en-US" dirty="0"/>
              <a:t>Main characteristics of a healthy diet: </a:t>
            </a:r>
          </a:p>
          <a:p>
            <a:pPr lvl="1">
              <a:spcAft>
                <a:spcPts val="1200"/>
              </a:spcAft>
              <a:buFont typeface="Wingdings" panose="05000000000000000000" pitchFamily="2" charset="2"/>
              <a:buChar char="ü"/>
            </a:pPr>
            <a:r>
              <a:rPr lang="en-US" sz="2400" dirty="0"/>
              <a:t>consists of a variety of foods from different food groups </a:t>
            </a:r>
            <a:r>
              <a:rPr lang="en-US" dirty="0"/>
              <a:t>(fruits, vegetables, legumes, dairy products and animal foods, staple foods, fats and oils)</a:t>
            </a:r>
          </a:p>
          <a:p>
            <a:pPr lvl="1">
              <a:spcAft>
                <a:spcPts val="1200"/>
              </a:spcAft>
              <a:buFont typeface="Wingdings" panose="05000000000000000000" pitchFamily="2" charset="2"/>
              <a:buChar char="ü"/>
            </a:pPr>
            <a:r>
              <a:rPr lang="en-US" sz="2400" dirty="0"/>
              <a:t>meets the individual nutritional needs for energy (calories) and nutrients</a:t>
            </a:r>
          </a:p>
          <a:p>
            <a:pPr lvl="1">
              <a:spcAft>
                <a:spcPts val="1200"/>
              </a:spcAft>
              <a:buFont typeface="Wingdings" panose="05000000000000000000" pitchFamily="2" charset="2"/>
              <a:buChar char="ü"/>
            </a:pPr>
            <a:r>
              <a:rPr lang="en-US" sz="2400" dirty="0"/>
              <a:t>is safe from toxins, mold and any </a:t>
            </a:r>
            <a:r>
              <a:rPr lang="en-GB" sz="2400" dirty="0"/>
              <a:t>harmful </a:t>
            </a:r>
            <a:r>
              <a:rPr lang="en-US" sz="2400" dirty="0"/>
              <a:t>chemical</a:t>
            </a:r>
          </a:p>
          <a:p>
            <a:pPr lvl="1">
              <a:spcAft>
                <a:spcPts val="1200"/>
              </a:spcAft>
              <a:buFont typeface="Wingdings" panose="05000000000000000000" pitchFamily="2" charset="2"/>
              <a:buChar char="ü"/>
            </a:pPr>
            <a:r>
              <a:rPr lang="en-US" sz="2400" dirty="0"/>
              <a:t>is enjoyable and culturally acceptable </a:t>
            </a:r>
          </a:p>
          <a:p>
            <a:pPr lvl="1">
              <a:spcAft>
                <a:spcPts val="1200"/>
              </a:spcAft>
              <a:buFont typeface="Wingdings" panose="05000000000000000000" pitchFamily="2" charset="2"/>
              <a:buChar char="ü"/>
            </a:pPr>
            <a:r>
              <a:rPr lang="en-US" sz="2400" dirty="0"/>
              <a:t>is available and sufficient every day and all year round.</a:t>
            </a:r>
            <a:endParaRPr lang="el-GR"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Main principles</a:t>
            </a:r>
            <a:r>
              <a:rPr lang="en-US" altLang="el-GR" sz="1600" dirty="0">
                <a:solidFill>
                  <a:schemeClr val="bg1"/>
                </a:solidFill>
                <a:effectLst>
                  <a:outerShdw blurRad="38100" dist="38100" dir="2700000" algn="tl">
                    <a:srgbClr val="000000">
                      <a:alpha val="43137"/>
                    </a:srgbClr>
                  </a:outerShdw>
                </a:effectLst>
              </a:rPr>
              <a:t> </a:t>
            </a:r>
            <a:r>
              <a:rPr lang="en-US" altLang="el-GR" dirty="0">
                <a:solidFill>
                  <a:schemeClr val="bg1"/>
                </a:solidFill>
                <a:effectLst>
                  <a:outerShdw blurRad="38100" dist="38100" dir="2700000" algn="tl">
                    <a:srgbClr val="000000">
                      <a:alpha val="43137"/>
                    </a:srgbClr>
                  </a:outerShdw>
                </a:effectLst>
              </a:rPr>
              <a:t>of healthy diets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a:t>Eating a variety of foods</a:t>
            </a:r>
            <a:r>
              <a:rPr lang="el-GR" dirty="0"/>
              <a:t> </a:t>
            </a:r>
            <a:r>
              <a:rPr lang="en-GB" dirty="0"/>
              <a:t>&amp; meeting the individual nutritional needs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6254783" cy="4812156"/>
          </a:xfrm>
        </p:spPr>
        <p:txBody>
          <a:bodyPr>
            <a:normAutofit fontScale="92500" lnSpcReduction="20000"/>
          </a:bodyPr>
          <a:lstStyle/>
          <a:p>
            <a:pPr>
              <a:lnSpc>
                <a:spcPct val="120000"/>
              </a:lnSpc>
            </a:pPr>
            <a:r>
              <a:rPr lang="en-US" sz="2600" dirty="0"/>
              <a:t>No food contains all nutrients </a:t>
            </a:r>
            <a:r>
              <a:rPr lang="en-GB" sz="2600" dirty="0"/>
              <a:t>our body needs</a:t>
            </a:r>
            <a:endParaRPr lang="en-US" sz="2600" dirty="0"/>
          </a:p>
          <a:p>
            <a:pPr>
              <a:lnSpc>
                <a:spcPct val="120000"/>
              </a:lnSpc>
            </a:pPr>
            <a:r>
              <a:rPr lang="en-US" sz="2600" dirty="0"/>
              <a:t>A healthy, nutritious diet consists of many different foods, preferably consumed throughout the day, and is sufficient in </a:t>
            </a:r>
            <a:r>
              <a:rPr lang="en-US" sz="2600" b="1" dirty="0"/>
              <a:t>quantity</a:t>
            </a:r>
            <a:r>
              <a:rPr lang="en-US" sz="2600" dirty="0"/>
              <a:t> and </a:t>
            </a:r>
            <a:r>
              <a:rPr lang="en-US" sz="2600" b="1" dirty="0"/>
              <a:t>quality</a:t>
            </a:r>
            <a:r>
              <a:rPr lang="en-US" sz="2600" dirty="0"/>
              <a:t> to meet individual needs for energy (calories) and other nutrients. </a:t>
            </a:r>
            <a:endParaRPr lang="el-GR" sz="2600" dirty="0"/>
          </a:p>
          <a:p>
            <a:pPr>
              <a:lnSpc>
                <a:spcPct val="120000"/>
              </a:lnSpc>
            </a:pPr>
            <a:r>
              <a:rPr lang="en-GB" sz="2600" b="1" dirty="0"/>
              <a:t>There is no ‘‘one-size fits all’’ diet </a:t>
            </a:r>
            <a:r>
              <a:rPr lang="en-GB" sz="2600" b="1" dirty="0">
                <a:sym typeface="Wingdings" panose="05000000000000000000" pitchFamily="2" charset="2"/>
              </a:rPr>
              <a:t> </a:t>
            </a:r>
            <a:r>
              <a:rPr lang="en-US" sz="2600" dirty="0"/>
              <a:t>Nutritional needs are specific to each person. </a:t>
            </a:r>
          </a:p>
          <a:p>
            <a:pPr>
              <a:lnSpc>
                <a:spcPct val="120000"/>
              </a:lnSpc>
            </a:pPr>
            <a:r>
              <a:rPr lang="en-US" sz="2600" b="1" dirty="0"/>
              <a:t>Balance and variety</a:t>
            </a:r>
            <a:r>
              <a:rPr lang="en-US" sz="2600" dirty="0"/>
              <a:t> in the diet equals ensuring that we get enough, but not too much, of the energy and nutrients we need. </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Main principles</a:t>
            </a:r>
            <a:r>
              <a:rPr lang="en-US" altLang="el-GR" sz="1600" dirty="0">
                <a:solidFill>
                  <a:schemeClr val="bg1"/>
                </a:solidFill>
                <a:effectLst>
                  <a:outerShdw blurRad="38100" dist="38100" dir="2700000" algn="tl">
                    <a:srgbClr val="000000">
                      <a:alpha val="43137"/>
                    </a:srgbClr>
                  </a:outerShdw>
                </a:effectLst>
              </a:rPr>
              <a:t> </a:t>
            </a:r>
            <a:r>
              <a:rPr lang="en-US" altLang="el-GR" dirty="0">
                <a:solidFill>
                  <a:schemeClr val="bg1"/>
                </a:solidFill>
                <a:effectLst>
                  <a:outerShdw blurRad="38100" dist="38100" dir="2700000" algn="tl">
                    <a:srgbClr val="000000">
                      <a:alpha val="43137"/>
                    </a:srgbClr>
                  </a:outerShdw>
                </a:effectLst>
              </a:rPr>
              <a:t>of healthy diets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6146" name="Picture 2" descr="Free Plate To Cook photo and picture">
            <a:extLst>
              <a:ext uri="{FF2B5EF4-FFF2-40B4-BE49-F238E27FC236}">
                <a16:creationId xmlns:a16="http://schemas.microsoft.com/office/drawing/2014/main" id="{C730EAFD-A8A4-AC5E-D301-1F732D8BF0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15" r="22525"/>
          <a:stretch/>
        </p:blipFill>
        <p:spPr bwMode="auto">
          <a:xfrm>
            <a:off x="7395587" y="1789366"/>
            <a:ext cx="4109777" cy="372588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3177159"/>
            <a:ext cx="6258495" cy="2015700"/>
          </a:xfrm>
          <a:prstGeom prst="rect">
            <a:avLst/>
          </a:prstGeom>
          <a:noFill/>
          <a:ln>
            <a:noFill/>
          </a:ln>
        </p:spPr>
        <p:txBody>
          <a:bodyPr spcFirstLastPara="1" wrap="square" lIns="91425" tIns="45700" rIns="91425" bIns="45700" anchor="ctr" anchorCtr="0">
            <a:normAutofit fontScale="92500" lnSpcReduction="2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6</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t>Nutrition and relevant Health </a:t>
            </a:r>
            <a:r>
              <a:rPr lang="en-US" sz="4000" dirty="0" smtClean="0"/>
              <a:t>Apps</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rotWithShape="1">
          <a:blip r:embed="rId6" cstate="hqprint">
            <a:extLst>
              <a:ext uri="{28A0092B-C50C-407E-A947-70E740481C1C}">
                <a14:useLocalDpi xmlns:a14="http://schemas.microsoft.com/office/drawing/2010/main" val="0"/>
              </a:ext>
            </a:extLst>
          </a:blip>
          <a:srcRect l="5701" t="12076" r="5539" b="10553"/>
          <a:stretch/>
        </p:blipFill>
        <p:spPr>
          <a:xfrm>
            <a:off x="6555179" y="2418580"/>
            <a:ext cx="5415148" cy="3146961"/>
          </a:xfrm>
          <a:prstGeom prst="rect">
            <a:avLst/>
          </a:prstGeom>
        </p:spPr>
      </p:pic>
    </p:spTree>
    <p:extLst>
      <p:ext uri="{BB962C8B-B14F-4D97-AF65-F5344CB8AC3E}">
        <p14:creationId xmlns:p14="http://schemas.microsoft.com/office/powerpoint/2010/main" val="132411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US" dirty="0"/>
              <a:t>Eating a variety of foods</a:t>
            </a:r>
            <a:r>
              <a:rPr lang="el-GR" dirty="0"/>
              <a:t> </a:t>
            </a:r>
            <a:r>
              <a:rPr lang="en-GB" dirty="0"/>
              <a:t>&amp; meeting the individual nutritional needs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9889868" cy="4812156"/>
          </a:xfrm>
        </p:spPr>
        <p:txBody>
          <a:bodyPr>
            <a:normAutofit/>
          </a:bodyPr>
          <a:lstStyle/>
          <a:p>
            <a:pPr>
              <a:lnSpc>
                <a:spcPct val="120000"/>
              </a:lnSpc>
            </a:pPr>
            <a:r>
              <a:rPr lang="en-US" sz="2600" b="1" dirty="0"/>
              <a:t>Dietary acculturation </a:t>
            </a:r>
            <a:r>
              <a:rPr lang="en-US" sz="2600" dirty="0"/>
              <a:t>is a complex process leading migrants to adopt eating habits of the host country. </a:t>
            </a:r>
          </a:p>
          <a:p>
            <a:pPr>
              <a:lnSpc>
                <a:spcPct val="120000"/>
              </a:lnSpc>
            </a:pPr>
            <a:r>
              <a:rPr lang="en-US" sz="2600" dirty="0"/>
              <a:t>The healthy aspects of the native diet (e.g., high consumption of fruit, vegetables, whole grains and nuts) seem to decrease over time among newly arrived migrants, while the consumption of foods rich in sugar, fat and salt increase. </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Main principles</a:t>
            </a:r>
            <a:r>
              <a:rPr lang="en-US" altLang="el-GR" sz="1600" dirty="0">
                <a:solidFill>
                  <a:schemeClr val="bg1"/>
                </a:solidFill>
                <a:effectLst>
                  <a:outerShdw blurRad="38100" dist="38100" dir="2700000" algn="tl">
                    <a:srgbClr val="000000">
                      <a:alpha val="43137"/>
                    </a:srgbClr>
                  </a:outerShdw>
                </a:effectLst>
              </a:rPr>
              <a:t> </a:t>
            </a:r>
            <a:r>
              <a:rPr lang="en-US" altLang="el-GR" dirty="0">
                <a:solidFill>
                  <a:schemeClr val="bg1"/>
                </a:solidFill>
                <a:effectLst>
                  <a:outerShdw blurRad="38100" dist="38100" dir="2700000" algn="tl">
                    <a:srgbClr val="000000">
                      <a:alpha val="43137"/>
                    </a:srgbClr>
                  </a:outerShdw>
                </a:effectLst>
              </a:rPr>
              <a:t>of healthy diets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spTree>
    <p:extLst>
      <p:ext uri="{BB962C8B-B14F-4D97-AF65-F5344CB8AC3E}">
        <p14:creationId xmlns:p14="http://schemas.microsoft.com/office/powerpoint/2010/main" val="308120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Tips for following a healthy diet</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244734" cy="4675229"/>
          </a:xfrm>
        </p:spPr>
        <p:txBody>
          <a:bodyPr>
            <a:normAutofit/>
          </a:bodyPr>
          <a:lstStyle/>
          <a:p>
            <a:pPr>
              <a:buFont typeface="Wingdings" panose="05000000000000000000" pitchFamily="2" charset="2"/>
              <a:buChar char="ü"/>
            </a:pPr>
            <a:r>
              <a:rPr lang="en-US" dirty="0"/>
              <a:t>Drink enough water every day  (8-10 cups per day).</a:t>
            </a:r>
          </a:p>
          <a:p>
            <a:pPr>
              <a:buFont typeface="Wingdings" panose="05000000000000000000" pitchFamily="2" charset="2"/>
              <a:buChar char="ü"/>
            </a:pPr>
            <a:r>
              <a:rPr lang="en-US" b="1" dirty="0"/>
              <a:t>Balance calories in / out: </a:t>
            </a:r>
            <a:r>
              <a:rPr lang="en-US" dirty="0"/>
              <a:t>maintain energy balance to keep a healthy body weight.</a:t>
            </a:r>
          </a:p>
          <a:p>
            <a:pPr>
              <a:buFont typeface="Wingdings" panose="05000000000000000000" pitchFamily="2" charset="2"/>
              <a:buChar char="ü"/>
            </a:pPr>
            <a:r>
              <a:rPr lang="en-US" dirty="0"/>
              <a:t>Eat fresh and unprocessed foods daily. </a:t>
            </a:r>
          </a:p>
          <a:p>
            <a:pPr>
              <a:buFont typeface="Wingdings" panose="05000000000000000000" pitchFamily="2" charset="2"/>
              <a:buChar char="ü"/>
            </a:pPr>
            <a:r>
              <a:rPr lang="en-US" dirty="0"/>
              <a:t>Eat meat, poultry, eggs and fish regularly in small amounts. </a:t>
            </a:r>
          </a:p>
          <a:p>
            <a:pPr>
              <a:buFont typeface="Wingdings" panose="05000000000000000000" pitchFamily="2" charset="2"/>
              <a:buChar char="ü"/>
            </a:pPr>
            <a:r>
              <a:rPr lang="en-US" dirty="0"/>
              <a:t>Consume (preferably low-fat) milk and dairy products regularly in small amounts.</a:t>
            </a:r>
          </a:p>
          <a:p>
            <a:pPr>
              <a:buFont typeface="Wingdings" panose="05000000000000000000" pitchFamily="2" charset="2"/>
              <a:buChar char="ü"/>
            </a:pPr>
            <a:endParaRPr lang="en-US" dirty="0"/>
          </a:p>
          <a:p>
            <a:pPr lvl="1"/>
            <a:endParaRPr lang="en-US" dirty="0"/>
          </a:p>
          <a:p>
            <a:pPr marL="0" indent="0">
              <a:buNone/>
            </a:pPr>
            <a:endParaRPr lang="en-US" dirty="0"/>
          </a:p>
          <a:p>
            <a:pPr marL="0" indent="0">
              <a:buNone/>
            </a:pPr>
            <a:endParaRPr lang="en-US" dirty="0"/>
          </a:p>
          <a:p>
            <a:endParaRPr lang="en-US" dirty="0"/>
          </a:p>
          <a:p>
            <a:pPr marL="457200" lvl="1" indent="0">
              <a:buNone/>
            </a:pPr>
            <a:endParaRPr lang="el-GR" dirty="0"/>
          </a:p>
          <a:p>
            <a:pPr>
              <a:lnSpc>
                <a:spcPct val="120000"/>
              </a:lnSpc>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Main principles</a:t>
            </a:r>
            <a:r>
              <a:rPr lang="en-US" altLang="el-GR" sz="1600" dirty="0">
                <a:solidFill>
                  <a:schemeClr val="bg1"/>
                </a:solidFill>
                <a:effectLst>
                  <a:outerShdw blurRad="38100" dist="38100" dir="2700000" algn="tl">
                    <a:srgbClr val="000000">
                      <a:alpha val="43137"/>
                    </a:srgbClr>
                  </a:outerShdw>
                </a:effectLst>
              </a:rPr>
              <a:t> </a:t>
            </a:r>
            <a:r>
              <a:rPr lang="en-US" altLang="el-GR" dirty="0">
                <a:solidFill>
                  <a:schemeClr val="bg1"/>
                </a:solidFill>
                <a:effectLst>
                  <a:outerShdw blurRad="38100" dist="38100" dir="2700000" algn="tl">
                    <a:srgbClr val="000000">
                      <a:alpha val="43137"/>
                    </a:srgbClr>
                  </a:outerShdw>
                </a:effectLst>
              </a:rPr>
              <a:t>of healthy diets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 name="TextBox 1">
            <a:extLst>
              <a:ext uri="{FF2B5EF4-FFF2-40B4-BE49-F238E27FC236}">
                <a16:creationId xmlns:a16="http://schemas.microsoft.com/office/drawing/2014/main" id="{D5EA2C20-835B-13C0-8A98-C230E34695E4}"/>
              </a:ext>
            </a:extLst>
          </p:cNvPr>
          <p:cNvSpPr txBox="1"/>
          <p:nvPr/>
        </p:nvSpPr>
        <p:spPr>
          <a:xfrm>
            <a:off x="1096511" y="6284595"/>
            <a:ext cx="4730044" cy="369332"/>
          </a:xfrm>
          <a:prstGeom prst="rect">
            <a:avLst/>
          </a:prstGeom>
        </p:spPr>
        <p:txBody>
          <a:bodyPr wrap="square" rtlCol="0">
            <a:spAutoFit/>
          </a:bodyPr>
          <a:lstStyle/>
          <a:p>
            <a:pPr algn="l"/>
            <a:r>
              <a:rPr lang="en-US" i="1" dirty="0"/>
              <a:t>World Health Organization, WHO</a:t>
            </a:r>
            <a:endParaRPr lang="el-GR" i="1" dirty="0" err="1"/>
          </a:p>
        </p:txBody>
      </p:sp>
      <p:pic>
        <p:nvPicPr>
          <p:cNvPr id="7170" name="Picture 2" descr="Free Supermarket Stalls photo and picture">
            <a:extLst>
              <a:ext uri="{FF2B5EF4-FFF2-40B4-BE49-F238E27FC236}">
                <a16:creationId xmlns:a16="http://schemas.microsoft.com/office/drawing/2014/main" id="{3E4AE793-E34D-45C9-484E-8F7B3B7D2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735" y="2110154"/>
            <a:ext cx="5005405" cy="331595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E689610D-7825-41C0-D4F1-91A24090838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Tips for following a healthy diet</a:t>
            </a:r>
            <a:endParaRPr lang="en-US" dirty="0"/>
          </a:p>
        </p:txBody>
      </p:sp>
      <p:sp>
        <p:nvSpPr>
          <p:cNvPr id="2" name="Θέση περιεχομένου 1"/>
          <p:cNvSpPr>
            <a:spLocks noGrp="1"/>
          </p:cNvSpPr>
          <p:nvPr>
            <p:ph sz="half" idx="2"/>
          </p:nvPr>
        </p:nvSpPr>
        <p:spPr>
          <a:xfrm>
            <a:off x="79015" y="1800000"/>
            <a:ext cx="5858576" cy="4893408"/>
          </a:xfrm>
        </p:spPr>
        <p:txBody>
          <a:bodyPr>
            <a:normAutofit/>
          </a:bodyPr>
          <a:lstStyle/>
          <a:p>
            <a:pPr lvl="1">
              <a:buFont typeface="Wingdings" panose="05000000000000000000" pitchFamily="2" charset="2"/>
              <a:buChar char="ü"/>
            </a:pPr>
            <a:r>
              <a:rPr lang="en-US" dirty="0"/>
              <a:t>Reduce the consumption of baked and fried foods, and pre-packaged snacks and foods (e.g. doughnuts, frozen pizza, margarines, fast food, cakes, cookies etc.) that contain </a:t>
            </a:r>
            <a:r>
              <a:rPr lang="en-US" b="1" dirty="0"/>
              <a:t>industrially-produced trans-fats</a:t>
            </a:r>
            <a:r>
              <a:rPr lang="en-US" dirty="0"/>
              <a:t>.</a:t>
            </a:r>
          </a:p>
          <a:p>
            <a:pPr lvl="1">
              <a:buFont typeface="Wingdings" panose="05000000000000000000" pitchFamily="2" charset="2"/>
              <a:buChar char="ü"/>
            </a:pPr>
            <a:r>
              <a:rPr lang="en-US" dirty="0"/>
              <a:t>Eat less sugar.</a:t>
            </a:r>
          </a:p>
          <a:p>
            <a:pPr lvl="1">
              <a:buFont typeface="Wingdings" panose="05000000000000000000" pitchFamily="2" charset="2"/>
              <a:buChar char="ü"/>
            </a:pPr>
            <a:r>
              <a:rPr lang="en-US" dirty="0"/>
              <a:t>Eat less salt.</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Main principles</a:t>
            </a:r>
            <a:r>
              <a:rPr lang="en-US" altLang="el-GR" sz="1600" dirty="0">
                <a:solidFill>
                  <a:schemeClr val="bg1"/>
                </a:solidFill>
                <a:effectLst>
                  <a:outerShdw blurRad="38100" dist="38100" dir="2700000" algn="tl">
                    <a:srgbClr val="000000">
                      <a:alpha val="43137"/>
                    </a:srgbClr>
                  </a:outerShdw>
                </a:effectLst>
              </a:rPr>
              <a:t> </a:t>
            </a:r>
            <a:r>
              <a:rPr lang="en-US" altLang="el-GR" dirty="0">
                <a:solidFill>
                  <a:schemeClr val="bg1"/>
                </a:solidFill>
                <a:effectLst>
                  <a:outerShdw blurRad="38100" dist="38100" dir="2700000" algn="tl">
                    <a:srgbClr val="000000">
                      <a:alpha val="43137"/>
                    </a:srgbClr>
                  </a:outerShdw>
                </a:effectLst>
              </a:rPr>
              <a:t>of healthy diets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3" name="TextBox 2">
            <a:extLst>
              <a:ext uri="{FF2B5EF4-FFF2-40B4-BE49-F238E27FC236}">
                <a16:creationId xmlns:a16="http://schemas.microsoft.com/office/drawing/2014/main" id="{941EA596-7EFF-6694-FB8C-8312A9710AA1}"/>
              </a:ext>
            </a:extLst>
          </p:cNvPr>
          <p:cNvSpPr txBox="1"/>
          <p:nvPr/>
        </p:nvSpPr>
        <p:spPr>
          <a:xfrm>
            <a:off x="1096511" y="6284595"/>
            <a:ext cx="4730044" cy="369332"/>
          </a:xfrm>
          <a:prstGeom prst="rect">
            <a:avLst/>
          </a:prstGeom>
        </p:spPr>
        <p:txBody>
          <a:bodyPr wrap="square" rtlCol="0">
            <a:spAutoFit/>
          </a:bodyPr>
          <a:lstStyle/>
          <a:p>
            <a:pPr algn="l"/>
            <a:r>
              <a:rPr lang="en-US" i="1" dirty="0"/>
              <a:t>World Health Organization, WHO</a:t>
            </a:r>
            <a:endParaRPr lang="el-GR" i="1" dirty="0" err="1"/>
          </a:p>
        </p:txBody>
      </p:sp>
      <p:grpSp>
        <p:nvGrpSpPr>
          <p:cNvPr id="7" name="Ομάδα 6">
            <a:extLst>
              <a:ext uri="{FF2B5EF4-FFF2-40B4-BE49-F238E27FC236}">
                <a16:creationId xmlns:a16="http://schemas.microsoft.com/office/drawing/2014/main" id="{CD048C10-80A6-50FF-14E4-E6B865DE844A}"/>
              </a:ext>
            </a:extLst>
          </p:cNvPr>
          <p:cNvGrpSpPr/>
          <p:nvPr/>
        </p:nvGrpSpPr>
        <p:grpSpPr>
          <a:xfrm>
            <a:off x="7045934" y="1671950"/>
            <a:ext cx="4682863" cy="3438146"/>
            <a:chOff x="7271713" y="3400713"/>
            <a:chExt cx="3937800" cy="2600011"/>
          </a:xfrm>
        </p:grpSpPr>
        <p:pic>
          <p:nvPicPr>
            <p:cNvPr id="8194" name="Picture 2" descr="Free Burger Food photo and picture">
              <a:extLst>
                <a:ext uri="{FF2B5EF4-FFF2-40B4-BE49-F238E27FC236}">
                  <a16:creationId xmlns:a16="http://schemas.microsoft.com/office/drawing/2014/main" id="{50587447-D96A-9B07-FEB1-F869B5DD7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447" y="3623438"/>
              <a:ext cx="3830332" cy="2154562"/>
            </a:xfrm>
            <a:prstGeom prst="rect">
              <a:avLst/>
            </a:prstGeom>
            <a:noFill/>
            <a:extLst>
              <a:ext uri="{909E8E84-426E-40DD-AFC4-6F175D3DCCD1}">
                <a14:hiddenFill xmlns:a14="http://schemas.microsoft.com/office/drawing/2010/main">
                  <a:solidFill>
                    <a:srgbClr val="FFFFFF"/>
                  </a:solidFill>
                </a14:hiddenFill>
              </a:ext>
            </a:extLst>
          </p:spPr>
        </p:pic>
        <p:sp>
          <p:nvSpPr>
            <p:cNvPr id="4" name="Σύμβολο πολλαπλασιασμού 3">
              <a:extLst>
                <a:ext uri="{FF2B5EF4-FFF2-40B4-BE49-F238E27FC236}">
                  <a16:creationId xmlns:a16="http://schemas.microsoft.com/office/drawing/2014/main" id="{3671C3E6-1EF5-B3A1-76AF-116CF682065B}"/>
                </a:ext>
              </a:extLst>
            </p:cNvPr>
            <p:cNvSpPr/>
            <p:nvPr/>
          </p:nvSpPr>
          <p:spPr>
            <a:xfrm>
              <a:off x="7271713" y="3400713"/>
              <a:ext cx="3937800" cy="2600011"/>
            </a:xfrm>
            <a:prstGeom prst="mathMultiply">
              <a:avLst>
                <a:gd name="adj1" fmla="val 897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Ορθογώνιο 7">
            <a:extLst>
              <a:ext uri="{FF2B5EF4-FFF2-40B4-BE49-F238E27FC236}">
                <a16:creationId xmlns:a16="http://schemas.microsoft.com/office/drawing/2014/main" id="{D758D32A-CE10-ECEE-ADD5-52FF3370B14B}"/>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1441536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346F345D-19E5-C21A-C304-A572815FF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833" y="13085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875516-E3E5-84BE-0127-F42E8F89EA5E}"/>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6.1.3</a:t>
            </a:r>
            <a:r>
              <a:rPr lang="en-US" altLang="el-GR" dirty="0"/>
              <a:t/>
            </a:r>
            <a:br>
              <a:rPr lang="en-US" altLang="el-GR" dirty="0"/>
            </a:br>
            <a:r>
              <a:rPr lang="en-US" altLang="el-GR" dirty="0">
                <a:solidFill>
                  <a:srgbClr val="C01E24"/>
                </a:solidFill>
              </a:rPr>
              <a:t>The relationship between Nutrition and Health</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lvl="0"/>
            <a:r>
              <a:rPr lang="en-US" sz="2400" dirty="0"/>
              <a:t>To acknowledge the impact of </a:t>
            </a:r>
            <a:r>
              <a:rPr lang="en-US" sz="2400" dirty="0" err="1"/>
              <a:t>nutritionon</a:t>
            </a:r>
            <a:r>
              <a:rPr lang="en-US" sz="2400" dirty="0"/>
              <a:t> human health.</a:t>
            </a:r>
          </a:p>
          <a:p>
            <a:pPr lvl="0"/>
            <a:r>
              <a:rPr lang="en-US" sz="2400" dirty="0"/>
              <a:t>To learn about the different types of malnutrition.</a:t>
            </a:r>
          </a:p>
          <a:p>
            <a:pPr lvl="0"/>
            <a:r>
              <a:rPr lang="en-US" sz="2400" dirty="0"/>
              <a:t> To explore the implications of malnutrition.</a:t>
            </a:r>
            <a:endParaRPr lang="el-GR" sz="24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it-IT" dirty="0"/>
              <a:t>Nutrition impacts our health</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p:txBody>
          <a:bodyPr>
            <a:normAutofit/>
          </a:bodyPr>
          <a:lstStyle/>
          <a:p>
            <a:pPr>
              <a:lnSpc>
                <a:spcPct val="120000"/>
              </a:lnSpc>
            </a:pPr>
            <a:r>
              <a:rPr lang="en-US" sz="2600" dirty="0"/>
              <a:t>Good nutrition and eating habits are </a:t>
            </a:r>
            <a:r>
              <a:rPr lang="en-US" sz="2600" b="1" dirty="0"/>
              <a:t>fundamental</a:t>
            </a:r>
            <a:r>
              <a:rPr lang="en-US" sz="2600" dirty="0"/>
              <a:t> for proper </a:t>
            </a:r>
            <a:r>
              <a:rPr lang="en-US" sz="2600" b="1" dirty="0"/>
              <a:t>growth</a:t>
            </a:r>
            <a:r>
              <a:rPr lang="en-US" sz="2600" dirty="0"/>
              <a:t> and </a:t>
            </a:r>
            <a:r>
              <a:rPr lang="en-US" sz="2600" b="1" dirty="0"/>
              <a:t>development</a:t>
            </a:r>
            <a:r>
              <a:rPr lang="en-US" sz="2600" dirty="0"/>
              <a:t>, </a:t>
            </a:r>
            <a:r>
              <a:rPr lang="en-US" sz="2600" b="1" dirty="0"/>
              <a:t>overall health</a:t>
            </a:r>
            <a:r>
              <a:rPr lang="en-US" sz="2600" dirty="0"/>
              <a:t> and the </a:t>
            </a:r>
            <a:r>
              <a:rPr lang="en-US" sz="2600" b="1" dirty="0"/>
              <a:t>prevention of diseases</a:t>
            </a:r>
            <a:r>
              <a:rPr lang="en-US" sz="2600" dirty="0"/>
              <a:t>.</a:t>
            </a:r>
          </a:p>
          <a:p>
            <a:pPr>
              <a:lnSpc>
                <a:spcPct val="120000"/>
              </a:lnSpc>
            </a:pPr>
            <a:r>
              <a:rPr lang="en-US" sz="2600" dirty="0"/>
              <a:t>Inadequate diets and poor nutrition can lead to </a:t>
            </a:r>
            <a:r>
              <a:rPr lang="en-US" sz="2600" b="1" dirty="0"/>
              <a:t>malnutrition</a:t>
            </a:r>
            <a:r>
              <a:rPr lang="en-US" sz="2600" dirty="0"/>
              <a:t> and can result in a number of different and very serious health issues. </a:t>
            </a:r>
            <a:endParaRPr lang="el-GR" sz="2600" dirty="0"/>
          </a:p>
        </p:txBody>
      </p:sp>
      <p:sp>
        <p:nvSpPr>
          <p:cNvPr id="2" name="Θέση περιεχομένου 1"/>
          <p:cNvSpPr>
            <a:spLocks noGrp="1"/>
          </p:cNvSpPr>
          <p:nvPr>
            <p:ph sz="half" idx="2"/>
          </p:nvPr>
        </p:nvSpPr>
        <p:spPr/>
        <p:txBody>
          <a:bodyPr>
            <a:normAutofit/>
          </a:bodyPr>
          <a:lstStyle/>
          <a:p>
            <a:r>
              <a:rPr lang="en-US" sz="2600" dirty="0"/>
              <a:t>Better nutrition is linked to: </a:t>
            </a:r>
          </a:p>
          <a:p>
            <a:pPr lvl="1">
              <a:buFont typeface="Wingdings" panose="05000000000000000000" pitchFamily="2" charset="2"/>
              <a:buChar char="ü"/>
            </a:pPr>
            <a:r>
              <a:rPr lang="en-US" sz="2400" dirty="0"/>
              <a:t>improved infant, child and maternal health</a:t>
            </a:r>
          </a:p>
          <a:p>
            <a:pPr lvl="1">
              <a:buFont typeface="Wingdings" panose="05000000000000000000" pitchFamily="2" charset="2"/>
              <a:buChar char="ü"/>
            </a:pPr>
            <a:r>
              <a:rPr lang="en-US" sz="2400" dirty="0"/>
              <a:t>stronger immune systems</a:t>
            </a:r>
          </a:p>
          <a:p>
            <a:pPr lvl="1">
              <a:buFont typeface="Wingdings" panose="05000000000000000000" pitchFamily="2" charset="2"/>
              <a:buChar char="ü"/>
            </a:pPr>
            <a:r>
              <a:rPr lang="en-US" sz="2400" dirty="0"/>
              <a:t>safer pregnancy and childbirth </a:t>
            </a:r>
          </a:p>
          <a:p>
            <a:pPr lvl="1">
              <a:buFont typeface="Wingdings" panose="05000000000000000000" pitchFamily="2" charset="2"/>
              <a:buChar char="ü"/>
            </a:pPr>
            <a:r>
              <a:rPr lang="en-US" sz="2400" dirty="0"/>
              <a:t>lower risk of non-communicable diseases (such as diabetes and cardiovascular disease)</a:t>
            </a:r>
          </a:p>
          <a:p>
            <a:pPr lvl="1">
              <a:buFont typeface="Wingdings" panose="05000000000000000000" pitchFamily="2" charset="2"/>
              <a:buChar char="ü"/>
            </a:pPr>
            <a:r>
              <a:rPr lang="en-US" sz="2400" dirty="0"/>
              <a:t>and longevity.</a:t>
            </a:r>
            <a:endParaRPr lang="el-GR" sz="2400" dirty="0"/>
          </a:p>
          <a:p>
            <a:endParaRPr lang="el-GR"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The relationship between nutrition and health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it-IT" dirty="0"/>
              <a:t>Nutrition impacts our health</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5538001" cy="4893408"/>
          </a:xfrm>
        </p:spPr>
        <p:txBody>
          <a:bodyPr>
            <a:normAutofit/>
          </a:bodyPr>
          <a:lstStyle/>
          <a:p>
            <a:pPr>
              <a:lnSpc>
                <a:spcPct val="120000"/>
              </a:lnSpc>
            </a:pPr>
            <a:r>
              <a:rPr lang="el-GR" sz="2600" dirty="0"/>
              <a:t>Μ</a:t>
            </a:r>
            <a:r>
              <a:rPr lang="en-US" sz="2600" dirty="0" err="1"/>
              <a:t>igrants</a:t>
            </a:r>
            <a:r>
              <a:rPr lang="en-US" sz="2600" dirty="0"/>
              <a:t> often arrive in the host country with nutritional deficiencies and this can be combined with an impaired initial nutritional status in the home country.</a:t>
            </a:r>
            <a:br>
              <a:rPr lang="en-US" sz="2600" dirty="0"/>
            </a:br>
            <a:endParaRPr lang="en-US" sz="2600" dirty="0"/>
          </a:p>
        </p:txBody>
      </p:sp>
      <p:pic>
        <p:nvPicPr>
          <p:cNvPr id="7" name="Εικόνα 6">
            <a:extLst>
              <a:ext uri="{FF2B5EF4-FFF2-40B4-BE49-F238E27FC236}">
                <a16:creationId xmlns:a16="http://schemas.microsoft.com/office/drawing/2014/main" id="{F062AEED-BAEB-43DC-D8BA-0E9C8F0CB96F}"/>
              </a:ext>
            </a:extLst>
          </p:cNvPr>
          <p:cNvPicPr>
            <a:picLocks noChangeAspect="1"/>
          </p:cNvPicPr>
          <p:nvPr/>
        </p:nvPicPr>
        <p:blipFill>
          <a:blip r:embed="rId3"/>
          <a:stretch>
            <a:fillRect/>
          </a:stretch>
        </p:blipFill>
        <p:spPr>
          <a:xfrm>
            <a:off x="5910674" y="852762"/>
            <a:ext cx="6415533" cy="5152475"/>
          </a:xfrm>
          <a:prstGeom prst="rect">
            <a:avLst/>
          </a:prstGeom>
        </p:spPr>
      </p:pic>
      <p:sp>
        <p:nvSpPr>
          <p:cNvPr id="8" name="Ορθογώνιο 7">
            <a:extLst>
              <a:ext uri="{FF2B5EF4-FFF2-40B4-BE49-F238E27FC236}">
                <a16:creationId xmlns:a16="http://schemas.microsoft.com/office/drawing/2014/main" id="{92487E8C-2671-E928-95A4-EE06C535554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B90DA1A3-017F-274C-E3D9-A8D2E3BF3EFA}"/>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The relationship between nutrition and health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Malnutrition and its forms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059693" cy="4675229"/>
          </a:xfrm>
        </p:spPr>
        <p:txBody>
          <a:bodyPr>
            <a:normAutofit/>
          </a:bodyPr>
          <a:lstStyle/>
          <a:p>
            <a:r>
              <a:rPr lang="en-US" dirty="0"/>
              <a:t>Malnutrition refers to deficiencies, excesses, or imbalances in a person’s intake of energy (calories) and/or nutrients. </a:t>
            </a:r>
          </a:p>
          <a:p>
            <a:r>
              <a:rPr lang="en-US" dirty="0"/>
              <a:t>The term malnutrition addresses 3 broad groups:</a:t>
            </a:r>
          </a:p>
          <a:p>
            <a:pPr marL="914400" lvl="1" indent="-457200">
              <a:buFont typeface="+mj-lt"/>
              <a:buAutoNum type="arabicPeriod"/>
            </a:pPr>
            <a:r>
              <a:rPr lang="en-US" b="1" dirty="0"/>
              <a:t>Undernutrition</a:t>
            </a:r>
            <a:r>
              <a:rPr lang="en-US" dirty="0"/>
              <a:t>: wasting (</a:t>
            </a:r>
            <a:r>
              <a:rPr lang="en-GB" dirty="0"/>
              <a:t>low weight-for-height, thin for height</a:t>
            </a:r>
            <a:r>
              <a:rPr lang="en-US" dirty="0"/>
              <a:t>), stunting (</a:t>
            </a:r>
            <a:r>
              <a:rPr lang="en-GB" dirty="0"/>
              <a:t>low height-for-age, too short for age</a:t>
            </a:r>
            <a:r>
              <a:rPr lang="en-US" dirty="0"/>
              <a:t>) and underweight (</a:t>
            </a:r>
            <a:r>
              <a:rPr lang="en-GB" dirty="0"/>
              <a:t>low weight-for-age, </a:t>
            </a:r>
            <a:r>
              <a:rPr lang="en-US" dirty="0"/>
              <a:t>too thin for age);</a:t>
            </a:r>
          </a:p>
          <a:p>
            <a:pPr marL="914400" lvl="1" indent="-457200">
              <a:buFont typeface="+mj-lt"/>
              <a:buAutoNum type="arabicPeriod"/>
            </a:pPr>
            <a:r>
              <a:rPr lang="en-US" b="1" dirty="0"/>
              <a:t>Micronutrient-related malnutrition</a:t>
            </a:r>
            <a:r>
              <a:rPr lang="en-US" dirty="0"/>
              <a:t>: micronutrient deficiencies (lack of important vitamins and minerals) or micronutrient excess; and</a:t>
            </a:r>
          </a:p>
          <a:p>
            <a:pPr marL="914400" lvl="1" indent="-457200">
              <a:buFont typeface="+mj-lt"/>
              <a:buAutoNum type="arabicPeriod"/>
            </a:pPr>
            <a:r>
              <a:rPr lang="en-US" b="1" dirty="0"/>
              <a:t>Overweight, obesity and diet-related non-communicable diseases</a:t>
            </a:r>
            <a:r>
              <a:rPr lang="en-US" dirty="0"/>
              <a:t> (such as heart disease, stroke, diabetes and some cancers).</a:t>
            </a:r>
          </a:p>
          <a:p>
            <a:pPr marL="0" indent="0">
              <a:buNone/>
            </a:pPr>
            <a:endParaRPr lang="en-GB" b="1" dirty="0"/>
          </a:p>
          <a:p>
            <a:endParaRPr lang="en-US" b="1" dirty="0"/>
          </a:p>
        </p:txBody>
      </p:sp>
      <p:sp>
        <p:nvSpPr>
          <p:cNvPr id="3" name="Ορθογώνιο 2"/>
          <p:cNvSpPr/>
          <p:nvPr/>
        </p:nvSpPr>
        <p:spPr>
          <a:xfrm>
            <a:off x="2957208" y="5846323"/>
            <a:ext cx="6108970" cy="506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Malnutrition, in any form, threat</a:t>
            </a:r>
            <a:r>
              <a:rPr lang="en-GB" sz="2400" dirty="0">
                <a:effectLst>
                  <a:outerShdw blurRad="38100" dist="38100" dir="2700000" algn="tl">
                    <a:srgbClr val="000000">
                      <a:alpha val="43137"/>
                    </a:srgbClr>
                  </a:outerShdw>
                </a:effectLst>
              </a:rPr>
              <a:t>en</a:t>
            </a:r>
            <a:r>
              <a:rPr lang="en-US" sz="2400" dirty="0">
                <a:effectLst>
                  <a:outerShdw blurRad="38100" dist="38100" dir="2700000" algn="tl">
                    <a:srgbClr val="000000">
                      <a:alpha val="43137"/>
                    </a:srgbClr>
                  </a:outerShdw>
                </a:effectLst>
              </a:rPr>
              <a:t>s human life. </a:t>
            </a:r>
          </a:p>
        </p:txBody>
      </p:sp>
      <p:sp>
        <p:nvSpPr>
          <p:cNvPr id="2" name="Ορθογώνιο 7">
            <a:extLst>
              <a:ext uri="{FF2B5EF4-FFF2-40B4-BE49-F238E27FC236}">
                <a16:creationId xmlns:a16="http://schemas.microsoft.com/office/drawing/2014/main" id="{8C84ACDB-9030-7B4A-5EBD-2BEA8CFBEA08}"/>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The relationship between nutrition and health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7129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US" dirty="0"/>
              <a:t>Adjustments immigrants have to make upon arrival</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059693" cy="5026103"/>
          </a:xfrm>
        </p:spPr>
        <p:txBody>
          <a:bodyPr>
            <a:normAutofit/>
          </a:bodyPr>
          <a:lstStyle/>
          <a:p>
            <a:pPr>
              <a:lnSpc>
                <a:spcPct val="110000"/>
              </a:lnSpc>
            </a:pPr>
            <a:r>
              <a:rPr lang="en-US" sz="2200" dirty="0"/>
              <a:t>Navigating a dramatically different food and physical activity environment </a:t>
            </a:r>
          </a:p>
          <a:p>
            <a:pPr>
              <a:lnSpc>
                <a:spcPct val="110000"/>
              </a:lnSpc>
            </a:pPr>
            <a:r>
              <a:rPr lang="en-US" sz="2200" dirty="0"/>
              <a:t>Change from a more traditional food environment to a more industrialized one</a:t>
            </a:r>
            <a:endParaRPr lang="en-US" dirty="0"/>
          </a:p>
        </p:txBody>
      </p:sp>
      <p:sp>
        <p:nvSpPr>
          <p:cNvPr id="8" name="Ορθογώνιο 7">
            <a:extLst>
              <a:ext uri="{FF2B5EF4-FFF2-40B4-BE49-F238E27FC236}">
                <a16:creationId xmlns:a16="http://schemas.microsoft.com/office/drawing/2014/main" id="{C5E8B0DE-A51E-CAF8-4274-33613779B1DF}"/>
              </a:ext>
            </a:extLst>
          </p:cNvPr>
          <p:cNvSpPr/>
          <p:nvPr/>
        </p:nvSpPr>
        <p:spPr>
          <a:xfrm>
            <a:off x="4416135" y="3429000"/>
            <a:ext cx="3359729" cy="11496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Food literacy is required to enable healthy choices</a:t>
            </a:r>
            <a:endParaRPr lang="el-GR" sz="2400" dirty="0"/>
          </a:p>
        </p:txBody>
      </p:sp>
      <p:sp>
        <p:nvSpPr>
          <p:cNvPr id="2" name="Ορθογώνιο 7">
            <a:extLst>
              <a:ext uri="{FF2B5EF4-FFF2-40B4-BE49-F238E27FC236}">
                <a16:creationId xmlns:a16="http://schemas.microsoft.com/office/drawing/2014/main" id="{6BA8324A-500A-5BBB-41BE-CAD49C905C98}"/>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The relationship between nutrition and health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086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Body Mass Index (BMI)</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5538000" cy="4675229"/>
          </a:xfrm>
        </p:spPr>
        <p:txBody>
          <a:bodyPr>
            <a:normAutofit/>
          </a:bodyPr>
          <a:lstStyle/>
          <a:p>
            <a:pPr marL="0" indent="0">
              <a:buNone/>
            </a:pPr>
            <a:endParaRPr lang="en-US" dirty="0"/>
          </a:p>
          <a:p>
            <a:r>
              <a:rPr lang="en-US" b="1" dirty="0"/>
              <a:t>Body mass index </a:t>
            </a:r>
            <a:r>
              <a:rPr lang="en-US" dirty="0"/>
              <a:t>(</a:t>
            </a:r>
            <a:r>
              <a:rPr lang="en-US" b="1" dirty="0"/>
              <a:t>BMI</a:t>
            </a:r>
            <a:r>
              <a:rPr lang="en-US" dirty="0"/>
              <a:t>) is an index of weight-for-height. </a:t>
            </a:r>
          </a:p>
          <a:p>
            <a:r>
              <a:rPr lang="en-US" dirty="0"/>
              <a:t>It is defined as a person’s weight in kilograms divided by the square of his/her height in meters (kg/m²). </a:t>
            </a:r>
            <a:br>
              <a:rPr lang="en-US" dirty="0"/>
            </a:br>
            <a:endParaRPr lang="en-US" dirty="0"/>
          </a:p>
        </p:txBody>
      </p:sp>
      <p:grpSp>
        <p:nvGrpSpPr>
          <p:cNvPr id="8" name="Ομάδα 7">
            <a:extLst>
              <a:ext uri="{FF2B5EF4-FFF2-40B4-BE49-F238E27FC236}">
                <a16:creationId xmlns:a16="http://schemas.microsoft.com/office/drawing/2014/main" id="{5583308A-5F7C-FE66-62C8-710934F61741}"/>
              </a:ext>
            </a:extLst>
          </p:cNvPr>
          <p:cNvGrpSpPr/>
          <p:nvPr/>
        </p:nvGrpSpPr>
        <p:grpSpPr>
          <a:xfrm>
            <a:off x="5554132" y="1411111"/>
            <a:ext cx="5989554" cy="4344311"/>
            <a:chOff x="6321779" y="1869600"/>
            <a:chExt cx="5204178" cy="3589093"/>
          </a:xfrm>
        </p:grpSpPr>
        <p:sp>
          <p:nvSpPr>
            <p:cNvPr id="9" name="Shape 8">
              <a:extLst>
                <a:ext uri="{FF2B5EF4-FFF2-40B4-BE49-F238E27FC236}">
                  <a16:creationId xmlns:a16="http://schemas.microsoft.com/office/drawing/2014/main" id="{39A91877-E55C-241A-D9CD-9C6D55C52163}"/>
                </a:ext>
              </a:extLst>
            </p:cNvPr>
            <p:cNvSpPr/>
            <p:nvPr/>
          </p:nvSpPr>
          <p:spPr>
            <a:xfrm>
              <a:off x="6321779" y="1869600"/>
              <a:ext cx="5204178" cy="3252611"/>
            </a:xfrm>
            <a:prstGeom prst="swooshArrow">
              <a:avLst>
                <a:gd name="adj1" fmla="val 25000"/>
                <a:gd name="adj2" fmla="val 25000"/>
              </a:avLst>
            </a:prstGeom>
            <a:gradFill flip="none" rotWithShape="1">
              <a:gsLst>
                <a:gs pos="0">
                  <a:srgbClr val="FF0000"/>
                </a:gs>
                <a:gs pos="24000">
                  <a:srgbClr val="ED7D31"/>
                </a:gs>
                <a:gs pos="74422">
                  <a:srgbClr val="00B050"/>
                </a:gs>
                <a:gs pos="51000">
                  <a:schemeClr val="accent4">
                    <a:lumMod val="60000"/>
                    <a:lumOff val="40000"/>
                  </a:schemeClr>
                </a:gs>
                <a:gs pos="100000">
                  <a:srgbClr val="0070C0"/>
                </a:gs>
              </a:gsLst>
              <a:lin ang="10800000" scaled="1"/>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1" name="Οβάλ 10">
              <a:extLst>
                <a:ext uri="{FF2B5EF4-FFF2-40B4-BE49-F238E27FC236}">
                  <a16:creationId xmlns:a16="http://schemas.microsoft.com/office/drawing/2014/main" id="{FBBC61C1-9997-5319-1BD5-88E77369147B}"/>
                </a:ext>
              </a:extLst>
            </p:cNvPr>
            <p:cNvSpPr/>
            <p:nvPr/>
          </p:nvSpPr>
          <p:spPr>
            <a:xfrm>
              <a:off x="6834390" y="4288242"/>
              <a:ext cx="119696" cy="119696"/>
            </a:xfrm>
            <a:prstGeom prst="ellipse">
              <a:avLst/>
            </a:prstGeom>
            <a:solidFill>
              <a:srgbClr val="0000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2" name="Ελεύθερη σχεδίαση: Σχήμα 11">
              <a:extLst>
                <a:ext uri="{FF2B5EF4-FFF2-40B4-BE49-F238E27FC236}">
                  <a16:creationId xmlns:a16="http://schemas.microsoft.com/office/drawing/2014/main" id="{4E59CFD9-0934-3564-0873-B3DECF7EDD70}"/>
                </a:ext>
              </a:extLst>
            </p:cNvPr>
            <p:cNvSpPr/>
            <p:nvPr/>
          </p:nvSpPr>
          <p:spPr>
            <a:xfrm>
              <a:off x="6682200" y="4684572"/>
              <a:ext cx="1755536" cy="774121"/>
            </a:xfrm>
            <a:custGeom>
              <a:avLst/>
              <a:gdLst>
                <a:gd name="connsiteX0" fmla="*/ 0 w 1467556"/>
                <a:gd name="connsiteY0" fmla="*/ 0 h 774121"/>
                <a:gd name="connsiteX1" fmla="*/ 1467556 w 1467556"/>
                <a:gd name="connsiteY1" fmla="*/ 0 h 774121"/>
                <a:gd name="connsiteX2" fmla="*/ 1467556 w 1467556"/>
                <a:gd name="connsiteY2" fmla="*/ 774121 h 774121"/>
                <a:gd name="connsiteX3" fmla="*/ 0 w 1467556"/>
                <a:gd name="connsiteY3" fmla="*/ 774121 h 774121"/>
                <a:gd name="connsiteX4" fmla="*/ 0 w 1467556"/>
                <a:gd name="connsiteY4" fmla="*/ 0 h 77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556" h="774121">
                  <a:moveTo>
                    <a:pt x="0" y="0"/>
                  </a:moveTo>
                  <a:lnTo>
                    <a:pt x="1467556" y="0"/>
                  </a:lnTo>
                  <a:lnTo>
                    <a:pt x="1467556" y="774121"/>
                  </a:lnTo>
                  <a:lnTo>
                    <a:pt x="0" y="7741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424"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Underweight</a:t>
              </a:r>
            </a:p>
            <a:p>
              <a:pPr marL="0" lvl="0" indent="0" algn="l" defTabSz="577850">
                <a:lnSpc>
                  <a:spcPct val="90000"/>
                </a:lnSpc>
                <a:spcBef>
                  <a:spcPct val="0"/>
                </a:spcBef>
                <a:spcAft>
                  <a:spcPct val="35000"/>
                </a:spcAft>
                <a:buNone/>
              </a:pPr>
              <a:r>
                <a:rPr lang="en-US" sz="1600" dirty="0"/>
                <a:t>&lt;18.5 kg/m²</a:t>
              </a:r>
              <a:endParaRPr lang="el-GR" sz="1600" dirty="0"/>
            </a:p>
          </p:txBody>
        </p:sp>
        <p:sp>
          <p:nvSpPr>
            <p:cNvPr id="13" name="Οβάλ 12">
              <a:extLst>
                <a:ext uri="{FF2B5EF4-FFF2-40B4-BE49-F238E27FC236}">
                  <a16:creationId xmlns:a16="http://schemas.microsoft.com/office/drawing/2014/main" id="{F2152E74-7B73-5F82-1E0D-2ED080DC0D31}"/>
                </a:ext>
              </a:extLst>
            </p:cNvPr>
            <p:cNvSpPr/>
            <p:nvPr/>
          </p:nvSpPr>
          <p:spPr>
            <a:xfrm>
              <a:off x="7807572" y="3466703"/>
              <a:ext cx="187350" cy="187350"/>
            </a:xfrm>
            <a:prstGeom prst="ellipse">
              <a:avLst/>
            </a:prstGeom>
            <a:solidFill>
              <a:srgbClr val="00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4" name="Ελεύθερη σχεδίαση: Σχήμα 13">
              <a:extLst>
                <a:ext uri="{FF2B5EF4-FFF2-40B4-BE49-F238E27FC236}">
                  <a16:creationId xmlns:a16="http://schemas.microsoft.com/office/drawing/2014/main" id="{C49990C6-AE7C-8751-9AE5-E5B2EB13F2A8}"/>
                </a:ext>
              </a:extLst>
            </p:cNvPr>
            <p:cNvSpPr/>
            <p:nvPr/>
          </p:nvSpPr>
          <p:spPr>
            <a:xfrm>
              <a:off x="7700161" y="3903174"/>
              <a:ext cx="1522789" cy="736562"/>
            </a:xfrm>
            <a:custGeom>
              <a:avLst/>
              <a:gdLst>
                <a:gd name="connsiteX0" fmla="*/ 0 w 863893"/>
                <a:gd name="connsiteY0" fmla="*/ 0 h 736562"/>
                <a:gd name="connsiteX1" fmla="*/ 863893 w 863893"/>
                <a:gd name="connsiteY1" fmla="*/ 0 h 736562"/>
                <a:gd name="connsiteX2" fmla="*/ 863893 w 863893"/>
                <a:gd name="connsiteY2" fmla="*/ 736562 h 736562"/>
                <a:gd name="connsiteX3" fmla="*/ 0 w 863893"/>
                <a:gd name="connsiteY3" fmla="*/ 736562 h 736562"/>
                <a:gd name="connsiteX4" fmla="*/ 0 w 863893"/>
                <a:gd name="connsiteY4" fmla="*/ 0 h 73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893" h="736562">
                  <a:moveTo>
                    <a:pt x="0" y="0"/>
                  </a:moveTo>
                  <a:lnTo>
                    <a:pt x="863893" y="0"/>
                  </a:lnTo>
                  <a:lnTo>
                    <a:pt x="863893" y="736562"/>
                  </a:lnTo>
                  <a:lnTo>
                    <a:pt x="0" y="736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273"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Normal</a:t>
              </a:r>
            </a:p>
            <a:p>
              <a:pPr defTabSz="577850">
                <a:lnSpc>
                  <a:spcPct val="90000"/>
                </a:lnSpc>
                <a:spcBef>
                  <a:spcPct val="0"/>
                </a:spcBef>
                <a:spcAft>
                  <a:spcPct val="35000"/>
                </a:spcAft>
              </a:pPr>
              <a:r>
                <a:rPr lang="en-US" sz="1600" dirty="0"/>
                <a:t>18.5-24.9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15" name="Οβάλ 14">
              <a:extLst>
                <a:ext uri="{FF2B5EF4-FFF2-40B4-BE49-F238E27FC236}">
                  <a16:creationId xmlns:a16="http://schemas.microsoft.com/office/drawing/2014/main" id="{49F162FE-D4C3-E0E4-A9F3-3C9AD30DBF28}"/>
                </a:ext>
              </a:extLst>
            </p:cNvPr>
            <p:cNvSpPr/>
            <p:nvPr/>
          </p:nvSpPr>
          <p:spPr>
            <a:xfrm>
              <a:off x="8973150" y="2936400"/>
              <a:ext cx="249800" cy="249800"/>
            </a:xfrm>
            <a:prstGeom prst="ellipse">
              <a:avLst/>
            </a:pr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6" name="Ελεύθερη σχεδίαση: Σχήμα 15">
              <a:extLst>
                <a:ext uri="{FF2B5EF4-FFF2-40B4-BE49-F238E27FC236}">
                  <a16:creationId xmlns:a16="http://schemas.microsoft.com/office/drawing/2014/main" id="{366BA6B1-0B56-F2BE-F510-4D89D69432EA}"/>
                </a:ext>
              </a:extLst>
            </p:cNvPr>
            <p:cNvSpPr/>
            <p:nvPr/>
          </p:nvSpPr>
          <p:spPr>
            <a:xfrm>
              <a:off x="8686875" y="3466703"/>
              <a:ext cx="1417622" cy="987943"/>
            </a:xfrm>
            <a:custGeom>
              <a:avLst/>
              <a:gdLst>
                <a:gd name="connsiteX0" fmla="*/ 0 w 1004406"/>
                <a:gd name="connsiteY0" fmla="*/ 0 h 987943"/>
                <a:gd name="connsiteX1" fmla="*/ 1004406 w 1004406"/>
                <a:gd name="connsiteY1" fmla="*/ 0 h 987943"/>
                <a:gd name="connsiteX2" fmla="*/ 1004406 w 1004406"/>
                <a:gd name="connsiteY2" fmla="*/ 987943 h 987943"/>
                <a:gd name="connsiteX3" fmla="*/ 0 w 1004406"/>
                <a:gd name="connsiteY3" fmla="*/ 987943 h 987943"/>
                <a:gd name="connsiteX4" fmla="*/ 0 w 1004406"/>
                <a:gd name="connsiteY4" fmla="*/ 0 h 98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406" h="987943">
                  <a:moveTo>
                    <a:pt x="0" y="0"/>
                  </a:moveTo>
                  <a:lnTo>
                    <a:pt x="1004406" y="0"/>
                  </a:lnTo>
                  <a:lnTo>
                    <a:pt x="1004406" y="987943"/>
                  </a:lnTo>
                  <a:lnTo>
                    <a:pt x="0" y="987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364"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Overweight</a:t>
              </a:r>
            </a:p>
            <a:p>
              <a:pPr defTabSz="577850">
                <a:lnSpc>
                  <a:spcPct val="90000"/>
                </a:lnSpc>
                <a:spcBef>
                  <a:spcPct val="0"/>
                </a:spcBef>
                <a:spcAft>
                  <a:spcPct val="35000"/>
                </a:spcAft>
              </a:pPr>
              <a:r>
                <a:rPr lang="en-US" sz="1600" dirty="0"/>
                <a:t>25-29.9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17" name="Οβάλ 16">
              <a:extLst>
                <a:ext uri="{FF2B5EF4-FFF2-40B4-BE49-F238E27FC236}">
                  <a16:creationId xmlns:a16="http://schemas.microsoft.com/office/drawing/2014/main" id="{276663ED-42BD-F9B7-605B-1807547AAC2C}"/>
                </a:ext>
              </a:extLst>
            </p:cNvPr>
            <p:cNvSpPr/>
            <p:nvPr/>
          </p:nvSpPr>
          <p:spPr>
            <a:xfrm>
              <a:off x="10271684" y="2566958"/>
              <a:ext cx="322659" cy="32265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8" name="Ελεύθερη σχεδίαση: Σχήμα 17">
              <a:extLst>
                <a:ext uri="{FF2B5EF4-FFF2-40B4-BE49-F238E27FC236}">
                  <a16:creationId xmlns:a16="http://schemas.microsoft.com/office/drawing/2014/main" id="{88B98992-C2DA-4C8F-3C1E-33B445BC21F8}"/>
                </a:ext>
              </a:extLst>
            </p:cNvPr>
            <p:cNvSpPr/>
            <p:nvPr/>
          </p:nvSpPr>
          <p:spPr>
            <a:xfrm>
              <a:off x="10024845" y="3240327"/>
              <a:ext cx="1245079" cy="1177797"/>
            </a:xfrm>
            <a:custGeom>
              <a:avLst/>
              <a:gdLst>
                <a:gd name="connsiteX0" fmla="*/ 0 w 1040835"/>
                <a:gd name="connsiteY0" fmla="*/ 0 h 1177797"/>
                <a:gd name="connsiteX1" fmla="*/ 1040835 w 1040835"/>
                <a:gd name="connsiteY1" fmla="*/ 0 h 1177797"/>
                <a:gd name="connsiteX2" fmla="*/ 1040835 w 1040835"/>
                <a:gd name="connsiteY2" fmla="*/ 1177797 h 1177797"/>
                <a:gd name="connsiteX3" fmla="*/ 0 w 1040835"/>
                <a:gd name="connsiteY3" fmla="*/ 1177797 h 1177797"/>
                <a:gd name="connsiteX4" fmla="*/ 0 w 1040835"/>
                <a:gd name="connsiteY4" fmla="*/ 0 h 117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5" h="1177797">
                  <a:moveTo>
                    <a:pt x="0" y="0"/>
                  </a:moveTo>
                  <a:lnTo>
                    <a:pt x="1040835" y="0"/>
                  </a:lnTo>
                  <a:lnTo>
                    <a:pt x="1040835" y="1177797"/>
                  </a:lnTo>
                  <a:lnTo>
                    <a:pt x="0" y="11777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970"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Obese</a:t>
              </a:r>
            </a:p>
            <a:p>
              <a:pPr defTabSz="577850">
                <a:lnSpc>
                  <a:spcPct val="90000"/>
                </a:lnSpc>
                <a:spcBef>
                  <a:spcPct val="0"/>
                </a:spcBef>
                <a:spcAft>
                  <a:spcPct val="35000"/>
                </a:spcAft>
              </a:pPr>
              <a:r>
                <a:rPr lang="en-US" sz="1600" dirty="0"/>
                <a:t>&gt;30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20" name="Ελεύθερη σχεδίαση: Σχήμα 19">
              <a:extLst>
                <a:ext uri="{FF2B5EF4-FFF2-40B4-BE49-F238E27FC236}">
                  <a16:creationId xmlns:a16="http://schemas.microsoft.com/office/drawing/2014/main" id="{D4C51A08-9ED7-00CD-EF58-32326678937F}"/>
                </a:ext>
              </a:extLst>
            </p:cNvPr>
            <p:cNvSpPr/>
            <p:nvPr/>
          </p:nvSpPr>
          <p:spPr>
            <a:xfrm>
              <a:off x="10485121" y="2728289"/>
              <a:ext cx="1040835" cy="2393921"/>
            </a:xfrm>
            <a:custGeom>
              <a:avLst/>
              <a:gdLst>
                <a:gd name="connsiteX0" fmla="*/ 0 w 1040835"/>
                <a:gd name="connsiteY0" fmla="*/ 0 h 2393921"/>
                <a:gd name="connsiteX1" fmla="*/ 1040835 w 1040835"/>
                <a:gd name="connsiteY1" fmla="*/ 0 h 2393921"/>
                <a:gd name="connsiteX2" fmla="*/ 1040835 w 1040835"/>
                <a:gd name="connsiteY2" fmla="*/ 2393921 h 2393921"/>
                <a:gd name="connsiteX3" fmla="*/ 0 w 1040835"/>
                <a:gd name="connsiteY3" fmla="*/ 2393921 h 2393921"/>
                <a:gd name="connsiteX4" fmla="*/ 0 w 1040835"/>
                <a:gd name="connsiteY4" fmla="*/ 0 h 239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5" h="2393921">
                  <a:moveTo>
                    <a:pt x="0" y="0"/>
                  </a:moveTo>
                  <a:lnTo>
                    <a:pt x="1040835" y="0"/>
                  </a:lnTo>
                  <a:lnTo>
                    <a:pt x="1040835" y="2393921"/>
                  </a:lnTo>
                  <a:lnTo>
                    <a:pt x="0" y="2393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7849" tIns="0" rIns="0" bIns="0" numCol="1" spcCol="1270" anchor="t" anchorCtr="0">
              <a:noAutofit/>
            </a:bodyPr>
            <a:lstStyle/>
            <a:p>
              <a:pPr marL="0" lvl="0" indent="0" algn="l" defTabSz="577850">
                <a:lnSpc>
                  <a:spcPct val="90000"/>
                </a:lnSpc>
                <a:spcBef>
                  <a:spcPct val="0"/>
                </a:spcBef>
                <a:spcAft>
                  <a:spcPct val="35000"/>
                </a:spcAft>
                <a:buNone/>
              </a:pPr>
              <a:endParaRPr lang="el-GR" sz="1300" kern="1200" dirty="0"/>
            </a:p>
          </p:txBody>
        </p:sp>
      </p:grpSp>
      <p:sp>
        <p:nvSpPr>
          <p:cNvPr id="2" name="Ορθογώνιο 7">
            <a:extLst>
              <a:ext uri="{FF2B5EF4-FFF2-40B4-BE49-F238E27FC236}">
                <a16:creationId xmlns:a16="http://schemas.microsoft.com/office/drawing/2014/main" id="{E366179A-8397-A4F4-8F9D-5A5E63564B83}"/>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The relationship between nutrition and health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543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Body Mass Index (BMI)</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5538000" cy="4675229"/>
          </a:xfrm>
        </p:spPr>
        <p:txBody>
          <a:bodyPr>
            <a:normAutofit/>
          </a:bodyPr>
          <a:lstStyle/>
          <a:p>
            <a:pPr marL="0" indent="0">
              <a:buNone/>
            </a:pPr>
            <a:endParaRPr lang="en-US" dirty="0"/>
          </a:p>
          <a:p>
            <a:r>
              <a:rPr lang="en-US" dirty="0"/>
              <a:t>While migrants in Western countries have usually a lower BMI on arrival than native-born people, their risk to be overweight or obese slowly rises with their duration of stay, to match that of natives. </a:t>
            </a:r>
            <a:br>
              <a:rPr lang="en-US" dirty="0"/>
            </a:br>
            <a:endParaRPr lang="en-US" dirty="0"/>
          </a:p>
        </p:txBody>
      </p:sp>
      <p:pic>
        <p:nvPicPr>
          <p:cNvPr id="2" name="Εικόνα 1">
            <a:extLst>
              <a:ext uri="{FF2B5EF4-FFF2-40B4-BE49-F238E27FC236}">
                <a16:creationId xmlns:a16="http://schemas.microsoft.com/office/drawing/2014/main" id="{D2141031-7DA3-0682-6BDF-04475E89846C}"/>
              </a:ext>
            </a:extLst>
          </p:cNvPr>
          <p:cNvPicPr>
            <a:picLocks noChangeAspect="1"/>
          </p:cNvPicPr>
          <p:nvPr/>
        </p:nvPicPr>
        <p:blipFill>
          <a:blip r:embed="rId3"/>
          <a:stretch>
            <a:fillRect/>
          </a:stretch>
        </p:blipFill>
        <p:spPr>
          <a:xfrm>
            <a:off x="6323970" y="-463352"/>
            <a:ext cx="6858000" cy="6858000"/>
          </a:xfrm>
          <a:prstGeom prst="rect">
            <a:avLst/>
          </a:prstGeom>
        </p:spPr>
      </p:pic>
      <p:sp>
        <p:nvSpPr>
          <p:cNvPr id="3" name="Ορθογώνιο 2">
            <a:extLst>
              <a:ext uri="{FF2B5EF4-FFF2-40B4-BE49-F238E27FC236}">
                <a16:creationId xmlns:a16="http://schemas.microsoft.com/office/drawing/2014/main" id="{35766171-551E-6ED9-0200-67FCC7A70802}"/>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4" name="Ορθογώνιο 7">
            <a:extLst>
              <a:ext uri="{FF2B5EF4-FFF2-40B4-BE49-F238E27FC236}">
                <a16:creationId xmlns:a16="http://schemas.microsoft.com/office/drawing/2014/main" id="{0CDCC79C-37FE-9A4B-F3C6-EF876D47FB3A}"/>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The relationship between nutrition and health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92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6.1.4</a:t>
            </a:r>
            <a:r>
              <a:rPr lang="en-US" altLang="el-GR" dirty="0"/>
              <a:t/>
            </a:r>
            <a:br>
              <a:rPr lang="en-US" altLang="el-GR" dirty="0"/>
            </a:br>
            <a:r>
              <a:rPr lang="en-US" altLang="el-GR" dirty="0">
                <a:solidFill>
                  <a:srgbClr val="C01E24"/>
                </a:solidFill>
              </a:rPr>
              <a:t>Goal Setting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n-US" sz="2000" dirty="0"/>
              <a:t>To learn about the importance of goal setting.</a:t>
            </a:r>
          </a:p>
          <a:p>
            <a:pPr lvl="0"/>
            <a:r>
              <a:rPr lang="en-US" sz="2000" dirty="0"/>
              <a:t>To get familiar with the SMART goal technique. </a:t>
            </a:r>
            <a:endParaRPr lang="el-GR" sz="2000" dirty="0"/>
          </a:p>
        </p:txBody>
      </p:sp>
      <p:pic>
        <p:nvPicPr>
          <p:cNvPr id="7" name="Picture 2" descr="Ambition abstract concept">
            <a:extLst>
              <a:ext uri="{FF2B5EF4-FFF2-40B4-BE49-F238E27FC236}">
                <a16:creationId xmlns:a16="http://schemas.microsoft.com/office/drawing/2014/main" id="{FF2BA542-C6CA-87C6-531F-D313E1BA7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314476-8853-DAAB-6AB5-492D9DA79E1F}"/>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dart game bull's eye vector">
            <a:extLst>
              <a:ext uri="{FF2B5EF4-FFF2-40B4-BE49-F238E27FC236}">
                <a16:creationId xmlns:a16="http://schemas.microsoft.com/office/drawing/2014/main" id="{4A6182B8-05D6-9B3B-7F98-F7F80DC7975E}"/>
              </a:ext>
            </a:extLst>
          </p:cNvPr>
          <p:cNvPicPr>
            <a:picLocks noChangeAspect="1" noChangeArrowheads="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7859235" y="416745"/>
            <a:ext cx="6199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809280"/>
            <a:ext cx="11059692" cy="728162"/>
          </a:xfrm>
        </p:spPr>
        <p:txBody>
          <a:bodyPr>
            <a:noAutofit/>
          </a:bodyPr>
          <a:lstStyle/>
          <a:p>
            <a:r>
              <a:rPr lang="en-GB" sz="2800" dirty="0"/>
              <a:t>Why is it necessary?</a:t>
            </a:r>
            <a:endParaRPr lang="en-US" sz="28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67564" y="2499929"/>
            <a:ext cx="7829271" cy="3941326"/>
          </a:xfrm>
        </p:spPr>
        <p:txBody>
          <a:bodyPr>
            <a:normAutofit/>
          </a:bodyPr>
          <a:lstStyle/>
          <a:p>
            <a:r>
              <a:rPr lang="en-US" sz="2400" dirty="0"/>
              <a:t>Goal setting is a key intervention for those looking to make behavioral changes, such as changes in eating habits.</a:t>
            </a:r>
          </a:p>
          <a:p>
            <a:r>
              <a:rPr lang="en-US" sz="2400" dirty="0"/>
              <a:t>Visualizing what we need to do to reach our goals may make it more likely that we will </a:t>
            </a:r>
            <a:r>
              <a:rPr lang="en-US" sz="2400" b="1" dirty="0"/>
              <a:t>actually</a:t>
            </a:r>
            <a:r>
              <a:rPr lang="en-US" sz="2400" dirty="0">
                <a:solidFill>
                  <a:srgbClr val="FF0000"/>
                </a:solidFill>
              </a:rPr>
              <a:t> </a:t>
            </a:r>
            <a:r>
              <a:rPr lang="en-US" sz="2400" dirty="0"/>
              <a:t>succeed </a:t>
            </a:r>
            <a:r>
              <a:rPr lang="en-US" sz="2400" b="1" dirty="0"/>
              <a:t>these goals</a:t>
            </a:r>
            <a:r>
              <a:rPr lang="en-US" sz="2400" dirty="0"/>
              <a:t>. </a:t>
            </a:r>
          </a:p>
          <a:p>
            <a:r>
              <a:rPr lang="en-US" sz="2400" dirty="0"/>
              <a:t>Goals are a form of motivation they provide direction and a sense of personal fulfillment, and they also help track progress. </a:t>
            </a:r>
          </a:p>
          <a:p>
            <a:endParaRPr lang="en-US" sz="2400" dirty="0"/>
          </a:p>
          <a:p>
            <a:pPr marL="0" indent="0">
              <a:buNone/>
            </a:pPr>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6.1.4 Goal Setting </a:t>
            </a:r>
            <a:endParaRPr lang="en-US" dirty="0">
              <a:solidFill>
                <a:schemeClr val="bg1"/>
              </a:solidFill>
              <a:effectLst>
                <a:outerShdw blurRad="38100" dist="38100" dir="2700000" algn="tl">
                  <a:srgbClr val="000000">
                    <a:alpha val="43137"/>
                  </a:srgbClr>
                </a:outerShdw>
              </a:effectLst>
            </a:endParaRPr>
          </a:p>
        </p:txBody>
      </p:sp>
      <p:sp>
        <p:nvSpPr>
          <p:cNvPr id="3" name="Ορθογώνιο 2">
            <a:extLst>
              <a:ext uri="{FF2B5EF4-FFF2-40B4-BE49-F238E27FC236}">
                <a16:creationId xmlns:a16="http://schemas.microsoft.com/office/drawing/2014/main" id="{8CEFF0C2-1E6C-14DD-38C5-63F6A8629BB3}"/>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30697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Technique: ‘‘SMART’’ goal setting</a:t>
            </a:r>
            <a:endParaRPr lang="en-US" dirty="0"/>
          </a:p>
        </p:txBody>
      </p:sp>
      <p:sp>
        <p:nvSpPr>
          <p:cNvPr id="2" name="Θέση περιεχομένου 1"/>
          <p:cNvSpPr>
            <a:spLocks noGrp="1"/>
          </p:cNvSpPr>
          <p:nvPr>
            <p:ph sz="half" idx="2"/>
          </p:nvPr>
        </p:nvSpPr>
        <p:spPr>
          <a:xfrm>
            <a:off x="6627307" y="2079691"/>
            <a:ext cx="5099120" cy="4190480"/>
          </a:xfrm>
        </p:spPr>
        <p:txBody>
          <a:bodyPr>
            <a:noAutofit/>
          </a:bodyPr>
          <a:lstStyle/>
          <a:p>
            <a:pPr>
              <a:buClr>
                <a:srgbClr val="92D050"/>
              </a:buClr>
            </a:pPr>
            <a:r>
              <a:rPr lang="en-US" sz="2600" b="1" dirty="0">
                <a:solidFill>
                  <a:srgbClr val="92D050"/>
                </a:solidFill>
              </a:rPr>
              <a:t>S</a:t>
            </a:r>
            <a:r>
              <a:rPr lang="en-US" sz="2600" dirty="0">
                <a:solidFill>
                  <a:srgbClr val="92D050"/>
                </a:solidFill>
              </a:rPr>
              <a:t>pecific</a:t>
            </a:r>
            <a:r>
              <a:rPr lang="en-US" sz="2600" dirty="0"/>
              <a:t/>
            </a:r>
            <a:br>
              <a:rPr lang="en-US" sz="2600" dirty="0"/>
            </a:br>
            <a:endParaRPr lang="en-US" sz="2600" dirty="0"/>
          </a:p>
          <a:p>
            <a:pPr>
              <a:buClr>
                <a:schemeClr val="accent1">
                  <a:lumMod val="60000"/>
                  <a:lumOff val="40000"/>
                </a:schemeClr>
              </a:buClr>
            </a:pPr>
            <a:r>
              <a:rPr lang="en-US" sz="2600" b="1" dirty="0">
                <a:solidFill>
                  <a:schemeClr val="accent1">
                    <a:lumMod val="60000"/>
                    <a:lumOff val="40000"/>
                  </a:schemeClr>
                </a:solidFill>
              </a:rPr>
              <a:t>M</a:t>
            </a:r>
            <a:r>
              <a:rPr lang="en-US" sz="2600" dirty="0">
                <a:solidFill>
                  <a:schemeClr val="accent1">
                    <a:lumMod val="60000"/>
                    <a:lumOff val="40000"/>
                  </a:schemeClr>
                </a:solidFill>
              </a:rPr>
              <a:t>easurable</a:t>
            </a:r>
            <a:r>
              <a:rPr lang="en-US" sz="2600" dirty="0"/>
              <a:t/>
            </a:r>
            <a:br>
              <a:rPr lang="en-US" sz="2600" dirty="0"/>
            </a:br>
            <a:endParaRPr lang="en-US" sz="2600" dirty="0"/>
          </a:p>
          <a:p>
            <a:pPr>
              <a:buClr>
                <a:srgbClr val="ED7D31"/>
              </a:buClr>
            </a:pPr>
            <a:r>
              <a:rPr lang="en-US" sz="2600" b="1" dirty="0">
                <a:solidFill>
                  <a:srgbClr val="ED7D31"/>
                </a:solidFill>
              </a:rPr>
              <a:t>A</a:t>
            </a:r>
            <a:r>
              <a:rPr lang="en-US" sz="2600" dirty="0">
                <a:solidFill>
                  <a:srgbClr val="ED7D31"/>
                </a:solidFill>
              </a:rPr>
              <a:t>chievable-Attainable</a:t>
            </a:r>
            <a:r>
              <a:rPr lang="en-US" sz="2600" dirty="0"/>
              <a:t/>
            </a:r>
            <a:br>
              <a:rPr lang="en-US" sz="2600" dirty="0"/>
            </a:br>
            <a:endParaRPr lang="en-US" sz="2600" dirty="0"/>
          </a:p>
          <a:p>
            <a:pPr>
              <a:buClr>
                <a:srgbClr val="9933FF"/>
              </a:buClr>
            </a:pPr>
            <a:r>
              <a:rPr lang="en-US" sz="2600" b="1" dirty="0">
                <a:solidFill>
                  <a:srgbClr val="9933FF"/>
                </a:solidFill>
              </a:rPr>
              <a:t>R</a:t>
            </a:r>
            <a:r>
              <a:rPr lang="en-US" sz="2600" dirty="0">
                <a:solidFill>
                  <a:srgbClr val="9933FF"/>
                </a:solidFill>
              </a:rPr>
              <a:t>elevant</a:t>
            </a:r>
            <a:r>
              <a:rPr lang="en-US" sz="2600" b="1" dirty="0"/>
              <a:t> </a:t>
            </a:r>
            <a:br>
              <a:rPr lang="en-US" sz="2600" b="1" dirty="0"/>
            </a:br>
            <a:endParaRPr lang="en-US" sz="2600" b="1" dirty="0"/>
          </a:p>
          <a:p>
            <a:pPr>
              <a:buClr>
                <a:srgbClr val="FF3399"/>
              </a:buClr>
            </a:pPr>
            <a:r>
              <a:rPr lang="en-US" sz="2600" b="1" dirty="0">
                <a:solidFill>
                  <a:srgbClr val="FF3399"/>
                </a:solidFill>
              </a:rPr>
              <a:t>T</a:t>
            </a:r>
            <a:r>
              <a:rPr lang="en-US" sz="2600" dirty="0">
                <a:solidFill>
                  <a:srgbClr val="FF3399"/>
                </a:solidFill>
              </a:rPr>
              <a:t>imely</a:t>
            </a:r>
          </a:p>
        </p:txBody>
      </p:sp>
      <p:sp>
        <p:nvSpPr>
          <p:cNvPr id="7" name="Ορθογώνιο 1">
            <a:extLst>
              <a:ext uri="{FF2B5EF4-FFF2-40B4-BE49-F238E27FC236}">
                <a16:creationId xmlns:a16="http://schemas.microsoft.com/office/drawing/2014/main" id="{ED2F4DDC-EDFB-2077-F4D4-7EFCA890F8B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6.1.4 Goal Setting </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goals smart targe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0" y="1995512"/>
            <a:ext cx="5564406" cy="4399135"/>
          </a:xfrm>
          <a:prstGeom prst="rect">
            <a:avLst/>
          </a:prstGeom>
          <a:noFill/>
          <a:extLst>
            <a:ext uri="{909E8E84-426E-40DD-AFC4-6F175D3DCCD1}">
              <a14:hiddenFill xmlns:a14="http://schemas.microsoft.com/office/drawing/2010/main">
                <a:solidFill>
                  <a:srgbClr val="FFFFFF"/>
                </a:solidFill>
              </a14:hiddenFill>
            </a:ext>
          </a:extLst>
        </p:spPr>
      </p:pic>
      <p:sp>
        <p:nvSpPr>
          <p:cNvPr id="11" name="Επεξήγηση με γραμμή 2 10"/>
          <p:cNvSpPr/>
          <p:nvPr/>
        </p:nvSpPr>
        <p:spPr>
          <a:xfrm>
            <a:off x="6069204" y="490829"/>
            <a:ext cx="5657223" cy="1017749"/>
          </a:xfrm>
          <a:prstGeom prst="borderCallout2">
            <a:avLst>
              <a:gd name="adj1" fmla="val 24179"/>
              <a:gd name="adj2" fmla="val -1236"/>
              <a:gd name="adj3" fmla="val 25117"/>
              <a:gd name="adj4" fmla="val -7853"/>
              <a:gd name="adj5" fmla="val 73252"/>
              <a:gd name="adj6" fmla="val -1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effectLst>
                  <a:outerShdw blurRad="38100" dist="38100" dir="2700000" algn="tl">
                    <a:srgbClr val="000000">
                      <a:alpha val="43137"/>
                    </a:srgbClr>
                  </a:outerShdw>
                </a:effectLst>
              </a:rPr>
              <a:t>Setting </a:t>
            </a:r>
            <a:r>
              <a:rPr lang="en-US" sz="2000" b="1" dirty="0">
                <a:effectLst>
                  <a:outerShdw blurRad="38100" dist="38100" dir="2700000" algn="tl">
                    <a:srgbClr val="000000">
                      <a:alpha val="43137"/>
                    </a:srgbClr>
                  </a:outerShdw>
                </a:effectLst>
              </a:rPr>
              <a:t>SMART </a:t>
            </a:r>
            <a:r>
              <a:rPr lang="en-US" sz="2000" dirty="0">
                <a:effectLst>
                  <a:outerShdw blurRad="38100" dist="38100" dir="2700000" algn="tl">
                    <a:srgbClr val="000000">
                      <a:alpha val="43137"/>
                    </a:srgbClr>
                  </a:outerShdw>
                </a:effectLst>
              </a:rPr>
              <a:t>nutrition goals has been found to be helpful in assisting people to make positive and long-term lifestyle changes</a:t>
            </a:r>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C7091067-24F5-0B34-AB2E-A3D07D478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150" y="141445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9382EF-5964-220F-4EA5-1D30527A5175}"/>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6.1.5</a:t>
            </a:r>
            <a:r>
              <a:rPr lang="en-US" altLang="el-GR" dirty="0"/>
              <a:t/>
            </a:r>
            <a:br>
              <a:rPr lang="en-US" altLang="el-GR" dirty="0"/>
            </a:br>
            <a:r>
              <a:rPr lang="en-US" dirty="0">
                <a:solidFill>
                  <a:srgbClr val="C01E24"/>
                </a:solidFill>
              </a:rPr>
              <a:t>Health Apps related to Nutrition and their Usefulness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849843"/>
            <a:ext cx="6121095" cy="3470112"/>
          </a:xfrm>
        </p:spPr>
        <p:txBody>
          <a:bodyPr>
            <a:normAutofit/>
          </a:bodyPr>
          <a:lstStyle/>
          <a:p>
            <a:pPr>
              <a:lnSpc>
                <a:spcPct val="120000"/>
              </a:lnSpc>
            </a:pPr>
            <a:r>
              <a:rPr lang="en-GB" sz="2400" dirty="0"/>
              <a:t>To identify reasons for using Nutrition Apps. </a:t>
            </a:r>
          </a:p>
          <a:p>
            <a:pPr>
              <a:lnSpc>
                <a:spcPct val="120000"/>
              </a:lnSpc>
            </a:pPr>
            <a:r>
              <a:rPr lang="en-GB" sz="2400" dirty="0"/>
              <a:t>To be</a:t>
            </a:r>
            <a:r>
              <a:rPr lang="en-US" sz="2400" dirty="0"/>
              <a:t>come</a:t>
            </a:r>
            <a:r>
              <a:rPr lang="en-GB" sz="2400" dirty="0"/>
              <a:t> familiar with the most common types of Nutrition Apps.</a:t>
            </a:r>
          </a:p>
          <a:p>
            <a:pPr>
              <a:lnSpc>
                <a:spcPct val="120000"/>
              </a:lnSpc>
            </a:pPr>
            <a:r>
              <a:rPr lang="en-GB" sz="2400" dirty="0"/>
              <a:t>To learn about potential features of Nutrition Apps.</a:t>
            </a:r>
          </a:p>
          <a:p>
            <a:pPr marL="114300" indent="-342900">
              <a:lnSpc>
                <a:spcPct val="120000"/>
              </a:lnSpc>
              <a:spcBef>
                <a:spcPts val="600"/>
              </a:spcBef>
            </a:pPr>
            <a:endParaRPr lang="en-GB" sz="2000" dirty="0"/>
          </a:p>
          <a:p>
            <a:pPr marL="114300" indent="-342900">
              <a:lnSpc>
                <a:spcPct val="120000"/>
              </a:lnSpc>
              <a:spcBef>
                <a:spcPts val="600"/>
              </a:spcBef>
            </a:pPr>
            <a:endParaRPr lang="el-GR" sz="2000" dirty="0"/>
          </a:p>
        </p:txBody>
      </p:sp>
    </p:spTree>
    <p:extLst>
      <p:ext uri="{BB962C8B-B14F-4D97-AF65-F5344CB8AC3E}">
        <p14:creationId xmlns:p14="http://schemas.microsoft.com/office/powerpoint/2010/main" val="4101063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481926"/>
            <a:ext cx="11059692" cy="605096"/>
          </a:xfrm>
        </p:spPr>
        <p:txBody>
          <a:bodyPr>
            <a:noAutofit/>
          </a:bodyPr>
          <a:lstStyle/>
          <a:p>
            <a:r>
              <a:rPr lang="en-US" dirty="0"/>
              <a:t>Rising number of available Nutrition Apps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2087022"/>
            <a:ext cx="11059693" cy="4675229"/>
          </a:xfrm>
        </p:spPr>
        <p:txBody>
          <a:bodyPr>
            <a:normAutofit/>
          </a:bodyPr>
          <a:lstStyle/>
          <a:p>
            <a:r>
              <a:rPr lang="en-US" sz="2200" dirty="0"/>
              <a:t>Due to their large number and free availability </a:t>
            </a:r>
            <a:r>
              <a:rPr lang="en-US" sz="2200" dirty="0">
                <a:sym typeface="Wingdings" panose="05000000000000000000" pitchFamily="2" charset="2"/>
              </a:rPr>
              <a:t> </a:t>
            </a:r>
            <a:r>
              <a:rPr lang="en-US" sz="2200" dirty="0"/>
              <a:t>tricky to understand what these apps are offering and how they compare with each other. </a:t>
            </a:r>
          </a:p>
          <a:p>
            <a:r>
              <a:rPr lang="en-US" sz="2200" dirty="0"/>
              <a:t>According to users, nutrition apps </a:t>
            </a:r>
            <a:r>
              <a:rPr lang="en-US" sz="2200" b="1" dirty="0"/>
              <a:t>may be used for a variety of different goals:</a:t>
            </a:r>
            <a:endParaRPr lang="en-US" sz="22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6685393" y="0"/>
            <a:ext cx="5506607"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Health Apps related to Nutrition &amp; their Usefulness</a:t>
            </a:r>
            <a:endParaRPr lang="en-US" dirty="0">
              <a:solidFill>
                <a:schemeClr val="bg1"/>
              </a:solidFill>
              <a:effectLst>
                <a:outerShdw blurRad="38100" dist="38100" dir="2700000" algn="tl">
                  <a:srgbClr val="000000">
                    <a:alpha val="43137"/>
                  </a:srgbClr>
                </a:outerShdw>
              </a:effectLst>
            </a:endParaRPr>
          </a:p>
        </p:txBody>
      </p:sp>
      <p:sp>
        <p:nvSpPr>
          <p:cNvPr id="2" name="Ορθογώνιο 1"/>
          <p:cNvSpPr/>
          <p:nvPr/>
        </p:nvSpPr>
        <p:spPr>
          <a:xfrm>
            <a:off x="1835451" y="3702756"/>
            <a:ext cx="8521098" cy="2497273"/>
          </a:xfrm>
          <a:prstGeom prst="rect">
            <a:avLst/>
          </a:prstGeom>
          <a:gradFill flip="none" rotWithShape="1">
            <a:gsLst>
              <a:gs pos="0">
                <a:schemeClr val="accent5">
                  <a:lumMod val="67000"/>
                </a:schemeClr>
              </a:gs>
              <a:gs pos="65000">
                <a:schemeClr val="accent5">
                  <a:lumMod val="97000"/>
                  <a:lumOff val="3000"/>
                </a:schemeClr>
              </a:gs>
              <a:gs pos="100000">
                <a:schemeClr val="accent5">
                  <a:lumMod val="60000"/>
                  <a:lumOff val="4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tIns="72000" bIns="72000" numCol="2" spcCol="540000" rtlCol="0" anchor="ctr"/>
          <a:lstStyle/>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gaining/loosing weight</a:t>
            </a:r>
          </a:p>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in need of assistance with medical or health-related decision making</a:t>
            </a:r>
          </a:p>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curing/managing a condition</a:t>
            </a:r>
          </a:p>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executing a treatment plan</a:t>
            </a: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eating healthier</a:t>
            </a: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self-monitoring</a:t>
            </a: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being more mindful/finding balance</a:t>
            </a: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increasing knowledge</a:t>
            </a: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finding triggers</a:t>
            </a: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even other aspects of life (e.g. maximizing work/sport performance)</a:t>
            </a:r>
          </a:p>
        </p:txBody>
      </p:sp>
    </p:spTree>
    <p:extLst>
      <p:ext uri="{BB962C8B-B14F-4D97-AF65-F5344CB8AC3E}">
        <p14:creationId xmlns:p14="http://schemas.microsoft.com/office/powerpoint/2010/main" val="3572779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Most common types of Nutrition Apps</a:t>
            </a:r>
            <a:endParaRPr lang="el-GR" dirty="0"/>
          </a:p>
        </p:txBody>
      </p:sp>
      <p:sp>
        <p:nvSpPr>
          <p:cNvPr id="5" name="Θέση περιεχομένου 4"/>
          <p:cNvSpPr>
            <a:spLocks noGrp="1"/>
          </p:cNvSpPr>
          <p:nvPr>
            <p:ph sz="half" idx="1"/>
          </p:nvPr>
        </p:nvSpPr>
        <p:spPr>
          <a:xfrm>
            <a:off x="332219" y="1800000"/>
            <a:ext cx="5154181" cy="4893408"/>
          </a:xfrm>
        </p:spPr>
        <p:txBody>
          <a:bodyPr>
            <a:normAutofit/>
          </a:bodyPr>
          <a:lstStyle/>
          <a:p>
            <a:pPr fontAlgn="base"/>
            <a:r>
              <a:rPr lang="en-GB" dirty="0"/>
              <a:t>Calorie Trackers/Food Tracking/Food Diary Programs</a:t>
            </a:r>
          </a:p>
          <a:p>
            <a:pPr fontAlgn="base"/>
            <a:r>
              <a:rPr lang="en-GB" dirty="0"/>
              <a:t>Macronutrient and Micronutrient tracking</a:t>
            </a:r>
          </a:p>
          <a:p>
            <a:pPr fontAlgn="base"/>
            <a:r>
              <a:rPr lang="en-GB" dirty="0"/>
              <a:t>Diet-condition-specifics </a:t>
            </a:r>
          </a:p>
          <a:p>
            <a:pPr lvl="1" fontAlgn="base">
              <a:buFont typeface="Arial" panose="020B0604020202020204" pitchFamily="34" charset="0"/>
              <a:buChar char="•"/>
            </a:pPr>
            <a:r>
              <a:rPr lang="en-GB" dirty="0"/>
              <a:t>e.g. vegan, carb counting for people with Type 2 diabetes, weight loss, low-sodium diet, pregnancy &amp; lactation nutrition</a:t>
            </a:r>
            <a:r>
              <a:rPr lang="el-GR" dirty="0"/>
              <a:t>, </a:t>
            </a:r>
            <a:r>
              <a:rPr lang="en-GB" dirty="0"/>
              <a:t>paediatric nutrition etc.</a:t>
            </a:r>
          </a:p>
          <a:p>
            <a:pPr fontAlgn="base"/>
            <a:endParaRPr lang="en-GB" dirty="0"/>
          </a:p>
        </p:txBody>
      </p:sp>
      <p:sp>
        <p:nvSpPr>
          <p:cNvPr id="6" name="Θέση περιεχομένου 5"/>
          <p:cNvSpPr>
            <a:spLocks noGrp="1"/>
          </p:cNvSpPr>
          <p:nvPr>
            <p:ph sz="half" idx="2"/>
          </p:nvPr>
        </p:nvSpPr>
        <p:spPr>
          <a:xfrm>
            <a:off x="7177151" y="1783306"/>
            <a:ext cx="4777425" cy="4893408"/>
          </a:xfrm>
        </p:spPr>
        <p:txBody>
          <a:bodyPr>
            <a:normAutofit/>
          </a:bodyPr>
          <a:lstStyle/>
          <a:p>
            <a:pPr fontAlgn="base"/>
            <a:r>
              <a:rPr lang="en-GB" dirty="0"/>
              <a:t>Restaurant and Grocery Finders</a:t>
            </a:r>
          </a:p>
          <a:p>
            <a:pPr fontAlgn="base"/>
            <a:r>
              <a:rPr lang="en-GB" dirty="0"/>
              <a:t>Food Allergy or Food Intolerances</a:t>
            </a:r>
          </a:p>
          <a:p>
            <a:pPr fontAlgn="base"/>
            <a:r>
              <a:rPr lang="en-GB" dirty="0"/>
              <a:t>Hydration</a:t>
            </a:r>
          </a:p>
          <a:p>
            <a:pPr fontAlgn="base"/>
            <a:r>
              <a:rPr lang="en-GB" dirty="0"/>
              <a:t>Grocery and Money Saving</a:t>
            </a:r>
          </a:p>
          <a:p>
            <a:pPr fontAlgn="base"/>
            <a:r>
              <a:rPr lang="en-GB" dirty="0"/>
              <a:t>Nutrition Counselling and Education</a:t>
            </a:r>
          </a:p>
          <a:p>
            <a:pPr fontAlgn="base"/>
            <a:r>
              <a:rPr lang="en-GB" dirty="0"/>
              <a:t>Mindfulness/Intuitive Eating</a:t>
            </a:r>
          </a:p>
          <a:p>
            <a:r>
              <a:rPr lang="en-GB" dirty="0"/>
              <a:t>Recipe Builders or Meal Planning</a:t>
            </a:r>
          </a:p>
        </p:txBody>
      </p:sp>
      <p:pic>
        <p:nvPicPr>
          <p:cNvPr id="2050" name="Picture 2" descr="Free laptop tablet smartphone vector">
            <a:extLst>
              <a:ext uri="{FF2B5EF4-FFF2-40B4-BE49-F238E27FC236}">
                <a16:creationId xmlns:a16="http://schemas.microsoft.com/office/drawing/2014/main" id="{F8481135-AC2F-D30E-DD62-57D5275D3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5" t="36585" b="14850"/>
          <a:stretch/>
        </p:blipFill>
        <p:spPr bwMode="auto">
          <a:xfrm rot="706385">
            <a:off x="5300133" y="1948744"/>
            <a:ext cx="1591734" cy="296051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7F27D70-5F86-ED47-C600-634800992CDE}"/>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3" name="Ορθογώνιο 7">
            <a:extLst>
              <a:ext uri="{FF2B5EF4-FFF2-40B4-BE49-F238E27FC236}">
                <a16:creationId xmlns:a16="http://schemas.microsoft.com/office/drawing/2014/main" id="{E885C60D-B390-78FF-3F9A-FE0FE95C523A}"/>
              </a:ext>
            </a:extLst>
          </p:cNvPr>
          <p:cNvSpPr/>
          <p:nvPr/>
        </p:nvSpPr>
        <p:spPr>
          <a:xfrm>
            <a:off x="6685393" y="0"/>
            <a:ext cx="5506607"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Health Apps related to Nutrition &amp; their Usefulness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333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Potential </a:t>
            </a:r>
            <a:r>
              <a:rPr lang="en-US" dirty="0"/>
              <a:t>features of Nutrition Apps </a:t>
            </a:r>
          </a:p>
        </p:txBody>
      </p:sp>
      <p:sp>
        <p:nvSpPr>
          <p:cNvPr id="2" name="Ορθογώνιο 1"/>
          <p:cNvSpPr/>
          <p:nvPr/>
        </p:nvSpPr>
        <p:spPr>
          <a:xfrm>
            <a:off x="1121228" y="1831896"/>
            <a:ext cx="9233817" cy="779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Most Nutrition Apps have </a:t>
            </a:r>
            <a:r>
              <a:rPr lang="en-US" sz="2400" b="1" dirty="0">
                <a:effectLst>
                  <a:outerShdw blurRad="38100" dist="38100" dir="2700000" algn="tl">
                    <a:srgbClr val="000000">
                      <a:alpha val="43137"/>
                    </a:srgbClr>
                  </a:outerShdw>
                </a:effectLst>
              </a:rPr>
              <a:t>4 categories of recording</a:t>
            </a:r>
            <a:r>
              <a:rPr lang="en-US" sz="2400" dirty="0">
                <a:effectLst>
                  <a:outerShdw blurRad="38100" dist="38100" dir="2700000" algn="tl">
                    <a:srgbClr val="000000">
                      <a:alpha val="43137"/>
                    </a:srgbClr>
                  </a:outerShdw>
                </a:effectLst>
              </a:rPr>
              <a:t>: </a:t>
            </a:r>
            <a:br>
              <a:rPr lang="en-US" sz="24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dietary intake, phenotype, physical activity, and others </a:t>
            </a:r>
            <a:r>
              <a:rPr lang="en-US" sz="2000" dirty="0">
                <a:effectLst>
                  <a:outerShdw blurRad="38100" dist="38100" dir="2700000" algn="tl">
                    <a:srgbClr val="000000">
                      <a:alpha val="43137"/>
                    </a:srgbClr>
                  </a:outerShdw>
                </a:effectLst>
              </a:rPr>
              <a:t>(e.g. personal reminders)</a:t>
            </a:r>
            <a:endParaRPr lang="el-GR" sz="2000" dirty="0">
              <a:effectLst>
                <a:outerShdw blurRad="38100" dist="38100" dir="2700000" algn="tl">
                  <a:srgbClr val="000000">
                    <a:alpha val="43137"/>
                  </a:srgbClr>
                </a:outerShdw>
              </a:effectLst>
            </a:endParaRPr>
          </a:p>
        </p:txBody>
      </p:sp>
      <p:sp>
        <p:nvSpPr>
          <p:cNvPr id="7" name="Θέση περιεχομένου 5">
            <a:extLst>
              <a:ext uri="{FF2B5EF4-FFF2-40B4-BE49-F238E27FC236}">
                <a16:creationId xmlns:a16="http://schemas.microsoft.com/office/drawing/2014/main" id="{AB686015-DE61-42A5-9649-A0C411E6C045}"/>
              </a:ext>
            </a:extLst>
          </p:cNvPr>
          <p:cNvSpPr>
            <a:spLocks noGrp="1"/>
          </p:cNvSpPr>
          <p:nvPr>
            <p:ph idx="1"/>
          </p:nvPr>
        </p:nvSpPr>
        <p:spPr>
          <a:xfrm>
            <a:off x="558000" y="1831897"/>
            <a:ext cx="11059693" cy="4558017"/>
          </a:xfrm>
        </p:spPr>
        <p:txBody>
          <a:bodyPr>
            <a:normAutofit fontScale="85000" lnSpcReduction="20000"/>
          </a:bodyPr>
          <a:lstStyle/>
          <a:p>
            <a:endParaRPr lang="en-US" dirty="0"/>
          </a:p>
          <a:p>
            <a:pPr marL="0" indent="0">
              <a:buNone/>
            </a:pPr>
            <a:r>
              <a:rPr lang="en-US" dirty="0"/>
              <a:t/>
            </a:r>
            <a:br>
              <a:rPr lang="en-US" dirty="0"/>
            </a:br>
            <a:endParaRPr lang="en-US" dirty="0"/>
          </a:p>
          <a:p>
            <a:r>
              <a:rPr lang="en-US" sz="2800" dirty="0"/>
              <a:t>Most apps require </a:t>
            </a:r>
            <a:r>
              <a:rPr lang="en-US" sz="2800" b="1" dirty="0"/>
              <a:t>manual initiation of data recording</a:t>
            </a:r>
            <a:r>
              <a:rPr lang="en-US" sz="2800" dirty="0"/>
              <a:t> by opening the app and clicking on the right options. </a:t>
            </a:r>
            <a:br>
              <a:rPr lang="en-US" sz="2800" dirty="0"/>
            </a:br>
            <a:endParaRPr lang="en-US" sz="2800" dirty="0"/>
          </a:p>
          <a:p>
            <a:r>
              <a:rPr lang="en-US" sz="2800" dirty="0"/>
              <a:t>Manual input of consumed foods to provide feedback.</a:t>
            </a:r>
            <a:br>
              <a:rPr lang="en-US" sz="2800" dirty="0"/>
            </a:br>
            <a:endParaRPr lang="en-US" sz="2800" dirty="0"/>
          </a:p>
          <a:p>
            <a:r>
              <a:rPr lang="en-US" sz="2800" dirty="0"/>
              <a:t>Most common phenotype inputs: current weight, height, gender, and age.</a:t>
            </a:r>
            <a:br>
              <a:rPr lang="en-US" sz="2800" dirty="0"/>
            </a:br>
            <a:endParaRPr lang="en-US" sz="2800" dirty="0"/>
          </a:p>
          <a:p>
            <a:r>
              <a:rPr lang="en-US" sz="2800" dirty="0"/>
              <a:t>Possibility of saving </a:t>
            </a:r>
            <a:r>
              <a:rPr lang="en-US" sz="2800" i="1" dirty="0"/>
              <a:t>daily notes </a:t>
            </a:r>
            <a:r>
              <a:rPr lang="en-US" sz="2800" dirty="0"/>
              <a:t>and</a:t>
            </a:r>
            <a:r>
              <a:rPr lang="en-US" sz="2800" i="1" dirty="0"/>
              <a:t> </a:t>
            </a:r>
            <a:r>
              <a:rPr lang="en-US" sz="2800" dirty="0"/>
              <a:t>creating </a:t>
            </a:r>
            <a:r>
              <a:rPr lang="en-US" sz="2800" i="1" dirty="0"/>
              <a:t>personal reminders</a:t>
            </a:r>
            <a:r>
              <a:rPr lang="en-US" sz="2800" dirty="0"/>
              <a:t> (e.g. to remind of snacks during the day). </a:t>
            </a:r>
          </a:p>
        </p:txBody>
      </p:sp>
      <p:sp>
        <p:nvSpPr>
          <p:cNvPr id="3" name="Ορθογώνιο 7">
            <a:extLst>
              <a:ext uri="{FF2B5EF4-FFF2-40B4-BE49-F238E27FC236}">
                <a16:creationId xmlns:a16="http://schemas.microsoft.com/office/drawing/2014/main" id="{C2FD13F9-2C17-88B7-BD0E-D458BB84001D}"/>
              </a:ext>
            </a:extLst>
          </p:cNvPr>
          <p:cNvSpPr/>
          <p:nvPr/>
        </p:nvSpPr>
        <p:spPr>
          <a:xfrm>
            <a:off x="6685393" y="0"/>
            <a:ext cx="5506607"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Health Apps related to Nutrition &amp; their Usefulness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788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Potential </a:t>
            </a:r>
            <a:r>
              <a:rPr lang="en-US" dirty="0"/>
              <a:t>features of Nutrition Apps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2012521"/>
            <a:ext cx="6497555" cy="4675229"/>
          </a:xfrm>
        </p:spPr>
        <p:txBody>
          <a:bodyPr>
            <a:normAutofit/>
          </a:bodyPr>
          <a:lstStyle/>
          <a:p>
            <a:r>
              <a:rPr lang="en-US" sz="2600" dirty="0"/>
              <a:t>Internal forums, similar to blogs: post of questions and recipes, sharing information.</a:t>
            </a:r>
          </a:p>
          <a:p>
            <a:r>
              <a:rPr lang="en-US" sz="2600" dirty="0"/>
              <a:t>Proposing diet challenges to users, e.g. “fill half of the plate with vegetables.”</a:t>
            </a:r>
          </a:p>
          <a:p>
            <a:r>
              <a:rPr lang="en-US" sz="2600" dirty="0"/>
              <a:t>Require information about </a:t>
            </a:r>
            <a:r>
              <a:rPr lang="en-US" sz="2600" b="1" dirty="0"/>
              <a:t>health conditions </a:t>
            </a:r>
            <a:r>
              <a:rPr lang="en-US" sz="2600" dirty="0"/>
              <a:t>(blood pressure, glucose data </a:t>
            </a:r>
            <a:r>
              <a:rPr lang="en-US" sz="2600" dirty="0" err="1"/>
              <a:t>etc</a:t>
            </a:r>
            <a:r>
              <a:rPr lang="en-US" sz="2600" dirty="0"/>
              <a:t>)</a:t>
            </a:r>
            <a:r>
              <a:rPr lang="en-US" sz="2600" i="1" dirty="0"/>
              <a:t>.</a:t>
            </a:r>
            <a:endParaRPr lang="en-US" sz="2600" dirty="0"/>
          </a:p>
          <a:p>
            <a:r>
              <a:rPr lang="en-US" sz="2600" dirty="0"/>
              <a:t>Reporting physical activity </a:t>
            </a:r>
            <a:r>
              <a:rPr lang="en-US" sz="2600" dirty="0">
                <a:sym typeface="Wingdings" panose="05000000000000000000" pitchFamily="2" charset="2"/>
              </a:rPr>
              <a:t> </a:t>
            </a:r>
            <a:r>
              <a:rPr lang="en-US" sz="2600" dirty="0"/>
              <a:t>activity name and duration.</a:t>
            </a:r>
          </a:p>
        </p:txBody>
      </p:sp>
      <p:pic>
        <p:nvPicPr>
          <p:cNvPr id="3074" name="Picture 2" descr="Free mobile phone apps marketing vector">
            <a:extLst>
              <a:ext uri="{FF2B5EF4-FFF2-40B4-BE49-F238E27FC236}">
                <a16:creationId xmlns:a16="http://schemas.microsoft.com/office/drawing/2014/main" id="{94B5E1AE-4634-8FE9-3B26-F74528C09B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9" r="14742"/>
          <a:stretch/>
        </p:blipFill>
        <p:spPr bwMode="auto">
          <a:xfrm>
            <a:off x="7563236" y="1831897"/>
            <a:ext cx="3917245" cy="34075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8BC86716-2CFF-758E-8E32-6535089616A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3" name="Ορθογώνιο 7">
            <a:extLst>
              <a:ext uri="{FF2B5EF4-FFF2-40B4-BE49-F238E27FC236}">
                <a16:creationId xmlns:a16="http://schemas.microsoft.com/office/drawing/2014/main" id="{3E514093-07A2-7021-578B-45C970606127}"/>
              </a:ext>
            </a:extLst>
          </p:cNvPr>
          <p:cNvSpPr/>
          <p:nvPr/>
        </p:nvSpPr>
        <p:spPr>
          <a:xfrm>
            <a:off x="6685393" y="0"/>
            <a:ext cx="5506607"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Health Apps related to Nutrition &amp; their Usefulness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0981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US" dirty="0"/>
              <a:t>Usefulness of Nutrition Apps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p:txBody>
          <a:bodyPr>
            <a:normAutofit/>
          </a:bodyPr>
          <a:lstStyle/>
          <a:p>
            <a:pPr>
              <a:buFont typeface="Wingdings" panose="05000000000000000000" pitchFamily="2" charset="2"/>
              <a:buChar char="ü"/>
            </a:pPr>
            <a:r>
              <a:rPr lang="en-US" dirty="0"/>
              <a:t>Help in managing health conditions (e.g. diabetes) or reaching personal goals.</a:t>
            </a:r>
          </a:p>
          <a:p>
            <a:pPr>
              <a:buFont typeface="Wingdings" panose="05000000000000000000" pitchFamily="2" charset="2"/>
              <a:buChar char="ü"/>
            </a:pPr>
            <a:r>
              <a:rPr lang="en-US" dirty="0"/>
              <a:t>C</a:t>
            </a:r>
            <a:r>
              <a:rPr lang="en-GB" dirty="0" err="1"/>
              <a:t>hange</a:t>
            </a:r>
            <a:r>
              <a:rPr lang="en-GB" dirty="0"/>
              <a:t>, </a:t>
            </a:r>
            <a:r>
              <a:rPr lang="en-US" dirty="0"/>
              <a:t>evaluate and monitor eating behavior and diet-related health risk factors. </a:t>
            </a:r>
          </a:p>
          <a:p>
            <a:pPr>
              <a:buFont typeface="Wingdings" panose="05000000000000000000" pitchFamily="2" charset="2"/>
              <a:buChar char="ü"/>
            </a:pPr>
            <a:r>
              <a:rPr lang="en-US" dirty="0"/>
              <a:t>Provide autonomy, help people take charge of their nutrition choices. </a:t>
            </a:r>
            <a:endParaRPr lang="el-GR" dirty="0"/>
          </a:p>
          <a:p>
            <a:pPr>
              <a:buFont typeface="Wingdings" panose="05000000000000000000" pitchFamily="2" charset="2"/>
              <a:buChar char="ü"/>
            </a:pPr>
            <a:r>
              <a:rPr lang="en-US" dirty="0"/>
              <a:t>Improve healthy eating perception and nutrition knowledge.</a:t>
            </a:r>
          </a:p>
          <a:p>
            <a:pPr>
              <a:buFont typeface="Wingdings" panose="05000000000000000000" pitchFamily="2" charset="2"/>
              <a:buChar char="ü"/>
            </a:pPr>
            <a:r>
              <a:rPr lang="en-US" dirty="0"/>
              <a:t>Build motivation.</a:t>
            </a:r>
          </a:p>
          <a:p>
            <a:pPr>
              <a:buFont typeface="Wingdings" panose="05000000000000000000" pitchFamily="2" charset="2"/>
              <a:buChar char="ü"/>
            </a:pPr>
            <a:endParaRPr lang="el-GR" dirty="0"/>
          </a:p>
        </p:txBody>
      </p:sp>
      <p:pic>
        <p:nvPicPr>
          <p:cNvPr id="4098" name="Picture 2" descr="Free warning sign orange vector">
            <a:extLst>
              <a:ext uri="{FF2B5EF4-FFF2-40B4-BE49-F238E27FC236}">
                <a16:creationId xmlns:a16="http://schemas.microsoft.com/office/drawing/2014/main" id="{D219CEEA-9B43-BAA2-C00A-3AEB91E2A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96800"/>
            <a:ext cx="5651154" cy="397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47559D-3A32-2797-0437-5739322FBCAB}"/>
              </a:ext>
            </a:extLst>
          </p:cNvPr>
          <p:cNvSpPr txBox="1"/>
          <p:nvPr/>
        </p:nvSpPr>
        <p:spPr>
          <a:xfrm>
            <a:off x="6224338" y="3429000"/>
            <a:ext cx="5409663" cy="1815882"/>
          </a:xfrm>
          <a:prstGeom prst="rect">
            <a:avLst/>
          </a:prstGeom>
          <a:noFill/>
        </p:spPr>
        <p:txBody>
          <a:bodyPr wrap="square">
            <a:spAutoFit/>
          </a:bodyPr>
          <a:lstStyle/>
          <a:p>
            <a:pPr algn="ctr"/>
            <a:r>
              <a:rPr lang="en-US" sz="2800" b="1" dirty="0"/>
              <a:t>Cautious interpretation is required: </a:t>
            </a:r>
            <a:r>
              <a:rPr lang="en-US" sz="2800" dirty="0"/>
              <a:t>Almost </a:t>
            </a:r>
            <a:r>
              <a:rPr lang="en-US" sz="2800" u="sng" dirty="0"/>
              <a:t>no app </a:t>
            </a:r>
            <a:r>
              <a:rPr lang="en-GB" sz="2800" dirty="0"/>
              <a:t>has a </a:t>
            </a:r>
            <a:r>
              <a:rPr lang="en-US" sz="2800" dirty="0"/>
              <a:t>decision engine capable of providing specific personalized diet advice</a:t>
            </a:r>
            <a:endParaRPr lang="el-GR" sz="2800" dirty="0"/>
          </a:p>
        </p:txBody>
      </p:sp>
      <p:sp>
        <p:nvSpPr>
          <p:cNvPr id="9" name="Ορθογώνιο 8">
            <a:extLst>
              <a:ext uri="{FF2B5EF4-FFF2-40B4-BE49-F238E27FC236}">
                <a16:creationId xmlns:a16="http://schemas.microsoft.com/office/drawing/2014/main" id="{D12616BF-3602-17BE-7991-8CC2D9C39411}"/>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C4DD262E-8A98-ED15-A026-3AF168550581}"/>
              </a:ext>
            </a:extLst>
          </p:cNvPr>
          <p:cNvSpPr/>
          <p:nvPr/>
        </p:nvSpPr>
        <p:spPr>
          <a:xfrm>
            <a:off x="6685393" y="0"/>
            <a:ext cx="5506607"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Health Apps related to Nutrition &amp; their Usefulness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470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6.1.6</a:t>
            </a:r>
            <a:r>
              <a:rPr lang="en-US" altLang="el-GR" dirty="0"/>
              <a:t/>
            </a:r>
            <a:br>
              <a:rPr lang="en-US" altLang="el-GR" dirty="0"/>
            </a:br>
            <a:r>
              <a:rPr lang="en-US" altLang="el-GR" dirty="0">
                <a:solidFill>
                  <a:srgbClr val="C01E24"/>
                </a:solidFill>
              </a:rPr>
              <a:t>Discussion and Evaluation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697579" cy="3731827"/>
          </a:xfrm>
        </p:spPr>
        <p:txBody>
          <a:bodyPr>
            <a:normAutofit/>
          </a:bodyPr>
          <a:lstStyle/>
          <a:p>
            <a:pPr lvl="0"/>
            <a:r>
              <a:rPr lang="en-US" sz="2400" dirty="0"/>
              <a:t>To resolve and clarify misunderstandings that emerged from all previous theoretical information.</a:t>
            </a:r>
          </a:p>
          <a:p>
            <a:pPr lvl="0"/>
            <a:r>
              <a:rPr lang="en-GB" sz="2400" dirty="0"/>
              <a:t>To ensure in depth comprehension of the</a:t>
            </a:r>
            <a:r>
              <a:rPr lang="en-GB" sz="2400" dirty="0">
                <a:solidFill>
                  <a:srgbClr val="FF0000"/>
                </a:solidFill>
              </a:rPr>
              <a:t> </a:t>
            </a:r>
            <a:r>
              <a:rPr lang="en-GB" sz="2400" dirty="0"/>
              <a:t>module’s contents. </a:t>
            </a:r>
          </a:p>
          <a:p>
            <a:pPr lvl="0"/>
            <a:r>
              <a:rPr lang="en-GB" sz="2400" dirty="0"/>
              <a:t>To evaluate the module. </a:t>
            </a:r>
            <a:endParaRPr lang="en-US" sz="2400" dirty="0"/>
          </a:p>
        </p:txBody>
      </p:sp>
      <p:pic>
        <p:nvPicPr>
          <p:cNvPr id="7" name="Picture 2" descr="Ambition abstract concept">
            <a:extLst>
              <a:ext uri="{FF2B5EF4-FFF2-40B4-BE49-F238E27FC236}">
                <a16:creationId xmlns:a16="http://schemas.microsoft.com/office/drawing/2014/main" id="{D77DA6A6-51C6-C42A-DAC3-BE31E5BBE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703"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6F5B3BD-B119-5F71-4CFE-B94744BD63EB}"/>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Teaching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4431594" cy="461665"/>
          </a:xfrm>
          <a:prstGeom prst="rect">
            <a:avLst/>
          </a:prstGeom>
          <a:solidFill>
            <a:srgbClr val="DDE0E5"/>
          </a:solidFill>
        </p:spPr>
        <p:txBody>
          <a:bodyPr wrap="square">
            <a:spAutoFit/>
          </a:bodyPr>
          <a:lstStyle/>
          <a:p>
            <a:pPr lvl="0"/>
            <a:r>
              <a:rPr lang="en-US" sz="2400" dirty="0"/>
              <a:t>1. </a:t>
            </a:r>
            <a:r>
              <a:rPr lang="en-US" sz="2400" dirty="0">
                <a:hlinkClick r:id="rId4" action="ppaction://hlinksldjump"/>
              </a:rPr>
              <a:t>General Nutrition Knowledge</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7" y="2798990"/>
            <a:ext cx="4683804"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dirty="0">
                <a:solidFill>
                  <a:schemeClr val="tx1"/>
                </a:solidFill>
                <a:effectLst/>
                <a:hlinkClick r:id="rId5" action="ppaction://hlinksldjump"/>
              </a:rPr>
              <a:t>Main Principles of Healthy Diets </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6" y="3505963"/>
            <a:ext cx="6403274"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dirty="0">
                <a:solidFill>
                  <a:schemeClr val="tx1"/>
                </a:solidFill>
                <a:effectLst/>
                <a:hlinkClick r:id="rId6" action="ppaction://hlinksldjump"/>
              </a:rPr>
              <a:t>The relationship between Nutrition and Health</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12006" y="4122160"/>
            <a:ext cx="2105837"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dirty="0">
                <a:solidFill>
                  <a:schemeClr val="tx1"/>
                </a:solidFill>
                <a:effectLst/>
                <a:hlinkClick r:id="rId7" action="ppaction://hlinksldjump"/>
              </a:rPr>
              <a:t>Goal Setting</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6" y="4758665"/>
            <a:ext cx="7436943"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dirty="0">
                <a:solidFill>
                  <a:schemeClr val="tx1"/>
                </a:solidFill>
                <a:effectLst/>
                <a:hlinkClick r:id="rId8" action="ppaction://hlinksldjump"/>
              </a:rPr>
              <a:t>Health Apps related to Nutrition and their Usefulness</a:t>
            </a:r>
            <a:endParaRPr lang="el-GR" sz="2400" dirty="0">
              <a:solidFill>
                <a:schemeClr val="tx1"/>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483419" y="5351055"/>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n-GB" sz="2400" dirty="0">
                <a:solidFill>
                  <a:schemeClr val="tx1"/>
                </a:solidFill>
                <a:hlinkClick r:id="rId9" action="ppaction://hlinksldjump"/>
              </a:rPr>
              <a:t>Discussion and Evaluation</a:t>
            </a:r>
            <a:endParaRPr lang="el-GR" sz="2400" dirty="0">
              <a:solidFill>
                <a:schemeClr val="tx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Discussion</a:t>
            </a:r>
            <a:endParaRPr lang="en-US" sz="2800" dirty="0"/>
          </a:p>
        </p:txBody>
      </p:sp>
      <p:sp>
        <p:nvSpPr>
          <p:cNvPr id="3" name="Θέση περιεχομένου 2"/>
          <p:cNvSpPr>
            <a:spLocks noGrp="1"/>
          </p:cNvSpPr>
          <p:nvPr>
            <p:ph idx="1"/>
          </p:nvPr>
        </p:nvSpPr>
        <p:spPr/>
        <p:txBody>
          <a:bodyPr/>
          <a:lstStyle/>
          <a:p>
            <a:r>
              <a:rPr lang="en-GB" sz="3200" i="1" dirty="0"/>
              <a:t>Questions?</a:t>
            </a:r>
          </a:p>
          <a:p>
            <a:pPr marL="0" indent="0">
              <a:buNone/>
            </a:pPr>
            <a:endParaRPr lang="en-GB" sz="3200" i="1" dirty="0"/>
          </a:p>
          <a:p>
            <a:r>
              <a:rPr lang="en-GB" sz="3200" i="1" dirty="0"/>
              <a:t>Clarifications?</a:t>
            </a:r>
          </a:p>
          <a:p>
            <a:endParaRPr lang="en-GB" sz="3200" i="1" dirty="0"/>
          </a:p>
          <a:p>
            <a:r>
              <a:rPr lang="en-GB" sz="3200" i="1" dirty="0"/>
              <a:t>Comments?</a:t>
            </a:r>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092485" y="-3933"/>
            <a:ext cx="309825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6.1.6 Discussion and Evaluation</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stimulating and interesting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clear, understandable and easy to follow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trainer</a:t>
                      </a:r>
                      <a:r>
                        <a:rPr lang="en-US" sz="2000" baseline="0" dirty="0"/>
                        <a:t> was well prepared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I am satisfied with the module overall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I would recommend this module to others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85000" lnSpcReduction="20000"/>
          </a:bodyPr>
          <a:lstStyle/>
          <a:p>
            <a:r>
              <a:rPr lang="en-US" sz="1800" dirty="0" err="1"/>
              <a:t>Amstutz</a:t>
            </a:r>
            <a:r>
              <a:rPr lang="en-US" sz="1800" dirty="0"/>
              <a:t> D, Gonçalves D, </a:t>
            </a:r>
            <a:r>
              <a:rPr lang="en-US" sz="1800" dirty="0" err="1"/>
              <a:t>Hudelson</a:t>
            </a:r>
            <a:r>
              <a:rPr lang="en-US" sz="1800" dirty="0"/>
              <a:t> P, </a:t>
            </a:r>
            <a:r>
              <a:rPr lang="en-US" sz="1800" dirty="0" err="1"/>
              <a:t>Stringhini</a:t>
            </a:r>
            <a:r>
              <a:rPr lang="en-US" sz="1800" dirty="0"/>
              <a:t> S, Durieux-Paillard S, </a:t>
            </a:r>
            <a:r>
              <a:rPr lang="en-US" sz="1800" dirty="0" err="1"/>
              <a:t>Rolet</a:t>
            </a:r>
            <a:r>
              <a:rPr lang="en-US" sz="1800" dirty="0"/>
              <a:t> S. Nutritional Status and Obstacles to Healthy Eating Among Refugees in Geneva. J </a:t>
            </a:r>
            <a:r>
              <a:rPr lang="en-US" sz="1800" dirty="0" err="1"/>
              <a:t>Immigr</a:t>
            </a:r>
            <a:r>
              <a:rPr lang="en-US" sz="1800" dirty="0"/>
              <a:t> Minor Health. 2020 Dec;22(6):1126-1134. </a:t>
            </a:r>
            <a:r>
              <a:rPr lang="en-US" sz="1800" dirty="0" err="1"/>
              <a:t>doi</a:t>
            </a:r>
            <a:r>
              <a:rPr lang="en-US" sz="1800" dirty="0"/>
              <a:t>: 10.1007/s10903-020-01085-4. </a:t>
            </a:r>
            <a:r>
              <a:rPr lang="en-US" sz="1800" dirty="0" err="1"/>
              <a:t>Epub</a:t>
            </a:r>
            <a:r>
              <a:rPr lang="en-US" sz="1800" dirty="0"/>
              <a:t> 2020 Sep 17. PMID: 32940816; PMCID: PMC7683482.</a:t>
            </a:r>
          </a:p>
          <a:p>
            <a:r>
              <a:rPr lang="en-US" sz="1800" dirty="0" err="1"/>
              <a:t>Berggreen</a:t>
            </a:r>
            <a:r>
              <a:rPr lang="en-US" sz="1800" dirty="0"/>
              <a:t>-Clausen A, </a:t>
            </a:r>
            <a:r>
              <a:rPr lang="en-US" sz="1800" dirty="0" err="1"/>
              <a:t>Hseing</a:t>
            </a:r>
            <a:r>
              <a:rPr lang="en-US" sz="1800" dirty="0"/>
              <a:t> </a:t>
            </a:r>
            <a:r>
              <a:rPr lang="en-US" sz="1800" dirty="0" err="1"/>
              <a:t>Pha</a:t>
            </a:r>
            <a:r>
              <a:rPr lang="en-US" sz="1800" dirty="0"/>
              <a:t> S, </a:t>
            </a:r>
            <a:r>
              <a:rPr lang="en-US" sz="1800" dirty="0" err="1"/>
              <a:t>Mölsted</a:t>
            </a:r>
            <a:r>
              <a:rPr lang="en-US" sz="1800" dirty="0"/>
              <a:t> Alvesson H, Andersson A, </a:t>
            </a:r>
            <a:r>
              <a:rPr lang="en-US" sz="1800" dirty="0" err="1"/>
              <a:t>Daivadanam</a:t>
            </a:r>
            <a:r>
              <a:rPr lang="en-US" sz="1800" dirty="0"/>
              <a:t> M. Food environment interactions after migration: a scoping review on low- and middle-income country immigrants in high-income countries. Public Health </a:t>
            </a:r>
            <a:r>
              <a:rPr lang="en-US" sz="1800" dirty="0" err="1"/>
              <a:t>Nutr</a:t>
            </a:r>
            <a:r>
              <a:rPr lang="en-US" sz="1800" dirty="0"/>
              <a:t>. 2022 Jan;25(1):136-158. </a:t>
            </a:r>
            <a:r>
              <a:rPr lang="en-US" sz="1800" dirty="0" err="1"/>
              <a:t>doi</a:t>
            </a:r>
            <a:r>
              <a:rPr lang="en-US" sz="1800" dirty="0"/>
              <a:t>: 10.1017/S1368980021003943. </a:t>
            </a:r>
            <a:r>
              <a:rPr lang="en-US" sz="1800" dirty="0" err="1"/>
              <a:t>Epub</a:t>
            </a:r>
            <a:r>
              <a:rPr lang="en-US" sz="1800" dirty="0"/>
              <a:t> 2021 Sep 13. Erratum in: Public Health </a:t>
            </a:r>
            <a:r>
              <a:rPr lang="en-US" sz="1800" dirty="0" err="1"/>
              <a:t>Nutr</a:t>
            </a:r>
            <a:r>
              <a:rPr lang="en-US" sz="1800" dirty="0"/>
              <a:t>. 2022 Jan;25(1):206. PMID: 34509180; PMCID: PMC8825972.</a:t>
            </a:r>
          </a:p>
          <a:p>
            <a:r>
              <a:rPr lang="en-US" sz="1800" dirty="0"/>
              <a:t>Eating well for good health Lessons on nutrition and healthy diets. </a:t>
            </a:r>
            <a:r>
              <a:rPr lang="en-GB" sz="1800" dirty="0"/>
              <a:t>Valeria </a:t>
            </a:r>
            <a:r>
              <a:rPr lang="en-GB" sz="1800" dirty="0" err="1"/>
              <a:t>Menza</a:t>
            </a:r>
            <a:r>
              <a:rPr lang="en-GB" sz="1800" dirty="0"/>
              <a:t>, Claudia </a:t>
            </a:r>
            <a:r>
              <a:rPr lang="en-GB" sz="1800" dirty="0" err="1"/>
              <a:t>Probart</a:t>
            </a:r>
            <a:r>
              <a:rPr lang="en-GB" sz="1800" dirty="0"/>
              <a:t>. </a:t>
            </a:r>
            <a:r>
              <a:rPr lang="en-US" sz="1800" dirty="0"/>
              <a:t>Food and Agriculture Organization of the United Nations, Rome, 2013. Retrieved from: </a:t>
            </a:r>
            <a:r>
              <a:rPr lang="en-US" sz="1800" dirty="0">
                <a:hlinkClick r:id="rId3"/>
              </a:rPr>
              <a:t>https://www.fao.org/3/i3261e/i3261e.pdf</a:t>
            </a:r>
            <a:r>
              <a:rPr lang="en-US" sz="1800" dirty="0"/>
              <a:t> </a:t>
            </a:r>
          </a:p>
          <a:p>
            <a:r>
              <a:rPr lang="en-GB" sz="1800" dirty="0"/>
              <a:t>World Health Organization. Regional Office for the Eastern Mediterranean. Macronutrients | Introduction. </a:t>
            </a:r>
            <a:r>
              <a:rPr lang="en-US" sz="1800" dirty="0"/>
              <a:t>Retrieved from: </a:t>
            </a:r>
            <a:r>
              <a:rPr lang="en-US" sz="1800" dirty="0">
                <a:hlinkClick r:id="rId4"/>
              </a:rPr>
              <a:t>https://www.emro.who.int/health-topics/macronutrients/introduction.html</a:t>
            </a:r>
            <a:r>
              <a:rPr lang="en-US" sz="1800" dirty="0"/>
              <a:t> Accessed date: September 4, 2023. </a:t>
            </a:r>
          </a:p>
          <a:p>
            <a:r>
              <a:rPr lang="en-GB" sz="1800" dirty="0"/>
              <a:t>World Health Organization. Health Topics. Micronutrients. </a:t>
            </a:r>
            <a:r>
              <a:rPr lang="en-US" sz="1800" dirty="0"/>
              <a:t>Retrieved from: </a:t>
            </a:r>
            <a:r>
              <a:rPr lang="en-US" sz="1800" dirty="0">
                <a:hlinkClick r:id="rId5"/>
              </a:rPr>
              <a:t>https://www.who.int/health-topics/micronutrients#tab=tab_1</a:t>
            </a:r>
            <a:r>
              <a:rPr lang="en-US" sz="1800" dirty="0"/>
              <a:t> Accessed date: September 4, 2023. </a:t>
            </a:r>
          </a:p>
          <a:p>
            <a:r>
              <a:rPr lang="en-GB" sz="1800" dirty="0"/>
              <a:t>World Health Organization. Programmes. </a:t>
            </a:r>
            <a:r>
              <a:rPr lang="en-US" sz="1800" dirty="0"/>
              <a:t>Eat healthy throughout all your life. Retrieved from: </a:t>
            </a:r>
            <a:r>
              <a:rPr lang="en-US" sz="1800" dirty="0">
                <a:hlinkClick r:id="rId6"/>
              </a:rPr>
              <a:t>https://www.emro.who.int/nutrition/healthy-eating/index.html</a:t>
            </a:r>
            <a:r>
              <a:rPr lang="en-US" sz="1800" dirty="0"/>
              <a:t> Accessed date: September 4, 2023. </a:t>
            </a:r>
          </a:p>
          <a:p>
            <a:r>
              <a:rPr lang="en-GB" sz="1800" dirty="0"/>
              <a:t>World Health Organization. Healthy diet. </a:t>
            </a:r>
            <a:r>
              <a:rPr lang="en-US" sz="1800" dirty="0"/>
              <a:t>Retrieved from: </a:t>
            </a:r>
            <a:r>
              <a:rPr lang="en-US" sz="1800" dirty="0">
                <a:hlinkClick r:id="rId7"/>
              </a:rPr>
              <a:t>https://www.who.int/news-room/fact-sheets/detail/healthy-diet</a:t>
            </a:r>
            <a:r>
              <a:rPr lang="en-US" sz="1800" dirty="0"/>
              <a:t> Posted </a:t>
            </a:r>
            <a:r>
              <a:rPr lang="en-GB" sz="1800" dirty="0"/>
              <a:t>29 April 2020. </a:t>
            </a:r>
            <a:r>
              <a:rPr lang="en-US" sz="1800" dirty="0"/>
              <a:t>Accessed date: September 4, 2023. </a:t>
            </a:r>
          </a:p>
          <a:p>
            <a:r>
              <a:rPr lang="en-US" sz="1800" dirty="0"/>
              <a:t>Healthy diet. Cairo: WHO Regional Office for the Eastern Mediterranean; 2019. </a:t>
            </a:r>
            <a:r>
              <a:rPr lang="en-US" sz="1800" dirty="0" err="1"/>
              <a:t>Licence</a:t>
            </a:r>
            <a:r>
              <a:rPr lang="en-US" sz="1800" dirty="0"/>
              <a:t>: CC BY-NC-SA 3.0 IGO. </a:t>
            </a:r>
            <a:endParaRPr lang="en-GB" sz="1800" dirty="0"/>
          </a:p>
          <a:p>
            <a:endParaRPr lang="en-US" sz="1800" dirty="0"/>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GB" sz="1800" dirty="0"/>
              <a:t>World Health Organization. Malnutrition. </a:t>
            </a:r>
            <a:r>
              <a:rPr lang="en-US" sz="1800" dirty="0"/>
              <a:t>Retrieved from: </a:t>
            </a:r>
            <a:r>
              <a:rPr lang="hr-HR" sz="1800" dirty="0">
                <a:hlinkClick r:id="rId3"/>
              </a:rPr>
              <a:t>https://www.who.int/news-room/fact-sheets/detail/malnutrition</a:t>
            </a:r>
            <a:r>
              <a:rPr lang="el-GR" sz="1800" dirty="0"/>
              <a:t> </a:t>
            </a:r>
            <a:r>
              <a:rPr lang="en-GB" sz="1800" dirty="0"/>
              <a:t>Posted 9 June 2021. </a:t>
            </a:r>
            <a:r>
              <a:rPr lang="en-US" sz="1800" dirty="0"/>
              <a:t>Accessed date: September 4, 2023. </a:t>
            </a:r>
          </a:p>
          <a:p>
            <a:r>
              <a:rPr lang="en-GB" sz="1800" dirty="0"/>
              <a:t>World Health Organization. Malnutrition. </a:t>
            </a:r>
            <a:r>
              <a:rPr lang="en-US" sz="1800" dirty="0"/>
              <a:t>Malnutrition in all its forms. Retrieved from:</a:t>
            </a:r>
            <a:r>
              <a:rPr lang="el-GR" sz="1800" dirty="0"/>
              <a:t> </a:t>
            </a:r>
            <a:r>
              <a:rPr lang="en-GB" sz="1800" dirty="0">
                <a:hlinkClick r:id="rId4"/>
              </a:rPr>
              <a:t>https://www.emro.who.int/nutrition/double-burden-of-nutrition/index.html</a:t>
            </a:r>
            <a:r>
              <a:rPr lang="en-GB" sz="1800" dirty="0"/>
              <a:t> </a:t>
            </a:r>
            <a:r>
              <a:rPr lang="en-US" sz="1800" dirty="0"/>
              <a:t>Accessed date: September 4, 2023. </a:t>
            </a:r>
          </a:p>
          <a:p>
            <a:r>
              <a:rPr lang="en-GB" sz="1800" dirty="0"/>
              <a:t>World Health Organization. Nutrition. </a:t>
            </a:r>
            <a:r>
              <a:rPr lang="en-US" sz="1800" dirty="0"/>
              <a:t>Retrieved from:</a:t>
            </a:r>
            <a:r>
              <a:rPr lang="el-GR" sz="1800" dirty="0"/>
              <a:t> </a:t>
            </a:r>
            <a:r>
              <a:rPr lang="hr-HR" sz="1800" dirty="0">
                <a:hlinkClick r:id="rId5"/>
              </a:rPr>
              <a:t>https://www.who.int/health-topics/nutrition#tab=tab_1</a:t>
            </a:r>
            <a:r>
              <a:rPr lang="en-GB" sz="1800" dirty="0"/>
              <a:t> </a:t>
            </a:r>
            <a:r>
              <a:rPr lang="en-US" sz="1800" dirty="0"/>
              <a:t>Accessed date: September 4, 2023. </a:t>
            </a:r>
          </a:p>
          <a:p>
            <a:r>
              <a:rPr lang="en-GB" sz="1800" dirty="0"/>
              <a:t>World Health Organization. </a:t>
            </a:r>
            <a:r>
              <a:rPr lang="en-GB" sz="1800" dirty="0" err="1"/>
              <a:t>Noncommunicable</a:t>
            </a:r>
            <a:r>
              <a:rPr lang="en-GB" sz="1800" dirty="0"/>
              <a:t> diseases. </a:t>
            </a:r>
            <a:r>
              <a:rPr lang="en-US" sz="1800" dirty="0"/>
              <a:t>Retrieved from:</a:t>
            </a:r>
            <a:r>
              <a:rPr lang="el-GR" sz="1800" dirty="0"/>
              <a:t> </a:t>
            </a:r>
            <a:r>
              <a:rPr lang="hr-HR" sz="1800" dirty="0">
                <a:hlinkClick r:id="rId6"/>
              </a:rPr>
              <a:t>https://www.who.int/news-room/fact-sheets/detail/noncommunicable-diseases</a:t>
            </a:r>
            <a:r>
              <a:rPr lang="en-GB" sz="1800" dirty="0"/>
              <a:t> Posted 16 September 2022 </a:t>
            </a:r>
            <a:r>
              <a:rPr lang="en-US" sz="1800" dirty="0"/>
              <a:t>Accessed date: September 4, 2023. </a:t>
            </a:r>
          </a:p>
          <a:p>
            <a:r>
              <a:rPr lang="en-US" sz="1800" dirty="0"/>
              <a:t>Franco, R. Z., </a:t>
            </a:r>
            <a:r>
              <a:rPr lang="en-US" sz="1800" dirty="0" err="1"/>
              <a:t>Fallaize</a:t>
            </a:r>
            <a:r>
              <a:rPr lang="en-US" sz="1800" dirty="0"/>
              <a:t>, R., </a:t>
            </a:r>
            <a:r>
              <a:rPr lang="en-US" sz="1800" dirty="0" err="1"/>
              <a:t>Lovegrove</a:t>
            </a:r>
            <a:r>
              <a:rPr lang="en-US" sz="1800" dirty="0"/>
              <a:t>, J. A., &amp; Hwang, F. (2016). Popular Nutrition-Related Mobile Apps: A Feature Assessment. </a:t>
            </a:r>
            <a:r>
              <a:rPr lang="en-US" sz="1800" i="1" dirty="0"/>
              <a:t>JMIR </a:t>
            </a:r>
            <a:r>
              <a:rPr lang="en-US" sz="1800" i="1" dirty="0" err="1"/>
              <a:t>mHealth</a:t>
            </a:r>
            <a:r>
              <a:rPr lang="en-US" sz="1800" i="1" dirty="0"/>
              <a:t> and </a:t>
            </a:r>
            <a:r>
              <a:rPr lang="en-US" sz="1800" i="1" dirty="0" err="1"/>
              <a:t>uHealth</a:t>
            </a:r>
            <a:r>
              <a:rPr lang="en-US" sz="1800" dirty="0"/>
              <a:t>, </a:t>
            </a:r>
            <a:r>
              <a:rPr lang="en-US" sz="1800" i="1" dirty="0"/>
              <a:t>4</a:t>
            </a:r>
            <a:r>
              <a:rPr lang="en-US" sz="1800" dirty="0"/>
              <a:t>(3), e85. </a:t>
            </a:r>
            <a:r>
              <a:rPr lang="en-US" sz="1800" dirty="0">
                <a:hlinkClick r:id="rId7"/>
              </a:rPr>
              <a:t>https://doi.org/10.2196/mhealth.5846</a:t>
            </a:r>
            <a:r>
              <a:rPr lang="en-US" sz="1800" dirty="0"/>
              <a:t> </a:t>
            </a:r>
            <a:endParaRPr lang="hr-HR" sz="1800" dirty="0"/>
          </a:p>
          <a:p>
            <a:r>
              <a:rPr lang="en-US" sz="1800" dirty="0" err="1"/>
              <a:t>König</a:t>
            </a:r>
            <a:r>
              <a:rPr lang="en-US" sz="1800" dirty="0"/>
              <a:t> L, </a:t>
            </a:r>
            <a:r>
              <a:rPr lang="en-US" sz="1800" dirty="0" err="1"/>
              <a:t>Attig</a:t>
            </a:r>
            <a:r>
              <a:rPr lang="en-US" sz="1800" dirty="0"/>
              <a:t> C, </a:t>
            </a:r>
            <a:r>
              <a:rPr lang="en-US" sz="1800" dirty="0" err="1"/>
              <a:t>Franke</a:t>
            </a:r>
            <a:r>
              <a:rPr lang="en-US" sz="1800" dirty="0"/>
              <a:t> T, Renner B. Barriers to and Facilitators for Using Nutrition Apps: Systematic Review and Conceptual Framework. JMIR </a:t>
            </a:r>
            <a:r>
              <a:rPr lang="en-US" sz="1800" dirty="0" err="1"/>
              <a:t>Mhealth</a:t>
            </a:r>
            <a:r>
              <a:rPr lang="en-US" sz="1800" dirty="0"/>
              <a:t> </a:t>
            </a:r>
            <a:r>
              <a:rPr lang="en-US" sz="1800" dirty="0" err="1"/>
              <a:t>Uhealth</a:t>
            </a:r>
            <a:r>
              <a:rPr lang="en-US" sz="1800" dirty="0"/>
              <a:t> 2021;9(6):e20037. URL: </a:t>
            </a:r>
            <a:r>
              <a:rPr lang="en-US" sz="1800" dirty="0">
                <a:hlinkClick r:id="rId8"/>
              </a:rPr>
              <a:t>https://mhealth.jmir.org/2021/6/e20037</a:t>
            </a:r>
            <a:r>
              <a:rPr lang="en-US" sz="1800" dirty="0"/>
              <a:t> DOI: 10.2196/20037</a:t>
            </a:r>
            <a:endParaRPr lang="el-GR" sz="1800" dirty="0"/>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US" sz="1800" dirty="0"/>
              <a:t>Samoggia A, Riedel B. Assessment of nutrition-focused mobile apps' influence on consumers' healthy food </a:t>
            </a:r>
            <a:r>
              <a:rPr lang="en-US" sz="1800" dirty="0" err="1"/>
              <a:t>behaviour</a:t>
            </a:r>
            <a:r>
              <a:rPr lang="en-US" sz="1800" dirty="0"/>
              <a:t> and nutrition knowledge. </a:t>
            </a:r>
            <a:r>
              <a:rPr lang="en-US" sz="1800" i="1" dirty="0"/>
              <a:t>Food Res Int</a:t>
            </a:r>
            <a:r>
              <a:rPr lang="en-US" sz="1800" dirty="0"/>
              <a:t>. 2020;128:108766. doi:10.1016/j.foodres.2019.108766 </a:t>
            </a:r>
            <a:endParaRPr lang="el-GR" sz="1800" dirty="0"/>
          </a:p>
          <a:p>
            <a:r>
              <a:rPr lang="en-GB" sz="1800" dirty="0"/>
              <a:t> </a:t>
            </a:r>
            <a:r>
              <a:rPr lang="en-GB" sz="1800" dirty="0" err="1"/>
              <a:t>Więckowska-Rusek</a:t>
            </a:r>
            <a:r>
              <a:rPr lang="en-GB" sz="1800" dirty="0"/>
              <a:t>, K., </a:t>
            </a:r>
            <a:r>
              <a:rPr lang="en-GB" sz="1800" dirty="0" err="1"/>
              <a:t>Danel</a:t>
            </a:r>
            <a:r>
              <a:rPr lang="en-GB" sz="1800" dirty="0"/>
              <a:t>, J., &amp; Deja, G. (2022). The usefulness of the nutrition apps in self-control of diabetes mellitus - the review of literature and own experience. </a:t>
            </a:r>
            <a:r>
              <a:rPr lang="en-GB" sz="1800" i="1" dirty="0" err="1"/>
              <a:t>Pediatric</a:t>
            </a:r>
            <a:r>
              <a:rPr lang="en-GB" sz="1800" i="1" dirty="0"/>
              <a:t> endocrinology, diabetes, and metabolism</a:t>
            </a:r>
            <a:r>
              <a:rPr lang="en-GB" sz="1800" dirty="0"/>
              <a:t>, </a:t>
            </a:r>
            <a:r>
              <a:rPr lang="en-GB" sz="1800" i="1" dirty="0"/>
              <a:t>28</a:t>
            </a:r>
            <a:r>
              <a:rPr lang="en-GB" sz="1800" dirty="0"/>
              <a:t>(1), 75–80. </a:t>
            </a:r>
            <a:r>
              <a:rPr lang="en-GB" sz="1800" dirty="0">
                <a:hlinkClick r:id="rId3"/>
              </a:rPr>
              <a:t>https://doi.org/10.5114/pedm.2022.113631</a:t>
            </a:r>
            <a:r>
              <a:rPr lang="en-GB" sz="1800" dirty="0"/>
              <a:t> </a:t>
            </a:r>
          </a:p>
          <a:p>
            <a:r>
              <a:rPr lang="en-US" sz="1800" dirty="0" err="1"/>
              <a:t>König</a:t>
            </a:r>
            <a:r>
              <a:rPr lang="en-US" sz="1800" dirty="0"/>
              <a:t> L, </a:t>
            </a:r>
            <a:r>
              <a:rPr lang="en-US" sz="1800" dirty="0" err="1"/>
              <a:t>Attig</a:t>
            </a:r>
            <a:r>
              <a:rPr lang="en-US" sz="1800" dirty="0"/>
              <a:t> C, </a:t>
            </a:r>
            <a:r>
              <a:rPr lang="en-US" sz="1800" dirty="0" err="1"/>
              <a:t>Franke</a:t>
            </a:r>
            <a:r>
              <a:rPr lang="en-US" sz="1800" dirty="0"/>
              <a:t> T, Renner B. Barriers to and Facilitators for Using Nutrition Apps: Systematic Review and Conceptual Framework. JMIR </a:t>
            </a:r>
            <a:r>
              <a:rPr lang="en-US" sz="1800" dirty="0" err="1"/>
              <a:t>Mhealth</a:t>
            </a:r>
            <a:r>
              <a:rPr lang="en-US" sz="1800" dirty="0"/>
              <a:t> </a:t>
            </a:r>
            <a:r>
              <a:rPr lang="en-US" sz="1800" dirty="0" err="1"/>
              <a:t>Uhealth</a:t>
            </a:r>
            <a:r>
              <a:rPr lang="en-US" sz="1800" dirty="0"/>
              <a:t> 2021;9(6):e20037URL: </a:t>
            </a:r>
            <a:r>
              <a:rPr lang="en-US" sz="1800" dirty="0">
                <a:hlinkClick r:id="rId4"/>
              </a:rPr>
              <a:t>https://mhealth.jmir.org/2021/6/e20037</a:t>
            </a:r>
            <a:r>
              <a:rPr lang="en-US" sz="1800" dirty="0"/>
              <a:t> DOI: 10.2196/20037</a:t>
            </a:r>
          </a:p>
          <a:p>
            <a:r>
              <a:rPr lang="en-US" sz="1800" dirty="0"/>
              <a:t>Encouraging Health Behavior Change: Eight Evidence-Based Strategies. </a:t>
            </a:r>
            <a:r>
              <a:rPr lang="en-GB" sz="1800" dirty="0"/>
              <a:t>STEPHANIE A. HOOKER. </a:t>
            </a:r>
            <a:r>
              <a:rPr lang="en-GB" sz="1800" i="1" dirty="0" err="1"/>
              <a:t>Fam</a:t>
            </a:r>
            <a:r>
              <a:rPr lang="en-GB" sz="1800" i="1" dirty="0"/>
              <a:t> </a:t>
            </a:r>
            <a:r>
              <a:rPr lang="en-GB" sz="1800" i="1" dirty="0" err="1"/>
              <a:t>Pract</a:t>
            </a:r>
            <a:r>
              <a:rPr lang="en-GB" sz="1800" i="1" dirty="0"/>
              <a:t> </a:t>
            </a:r>
            <a:r>
              <a:rPr lang="en-GB" sz="1800" i="1" dirty="0" err="1"/>
              <a:t>Manag</a:t>
            </a:r>
            <a:r>
              <a:rPr lang="en-GB" sz="1800" i="1" dirty="0"/>
              <a:t>.</a:t>
            </a:r>
            <a:r>
              <a:rPr lang="en-GB" sz="1800" dirty="0"/>
              <a:t> 2018;25(2):31-36</a:t>
            </a:r>
            <a:r>
              <a:rPr lang="en-US" sz="1800" dirty="0"/>
              <a:t> </a:t>
            </a:r>
            <a:r>
              <a:rPr lang="en-US" sz="1800" dirty="0">
                <a:hlinkClick r:id="rId5"/>
              </a:rPr>
              <a:t>https://www.aafp.org/pubs/fpm/issues/2018/0300/p31.html#fpm20180300p31-ut1</a:t>
            </a:r>
            <a:endParaRPr lang="en-US" sz="1800" dirty="0"/>
          </a:p>
          <a:p>
            <a:r>
              <a:rPr lang="en-US" sz="1800" dirty="0"/>
              <a:t>Anne Paxton, Aravind Pillai, Kevin P.Q Phelan, Nicole </a:t>
            </a:r>
            <a:r>
              <a:rPr lang="en-US" sz="1800" dirty="0" err="1"/>
              <a:t>Cevette</a:t>
            </a:r>
            <a:r>
              <a:rPr lang="en-US" sz="1800" dirty="0"/>
              <a:t>, </a:t>
            </a:r>
            <a:r>
              <a:rPr lang="en-US" sz="1800" dirty="0" err="1"/>
              <a:t>Fatimatou</a:t>
            </a:r>
            <a:r>
              <a:rPr lang="en-US" sz="1800" dirty="0"/>
              <a:t> Bah et Sharon </a:t>
            </a:r>
            <a:r>
              <a:rPr lang="en-US" sz="1800" dirty="0" err="1"/>
              <a:t>Akabas</a:t>
            </a:r>
            <a:r>
              <a:rPr lang="en-US" sz="1800" dirty="0"/>
              <a:t>, « Dietary acculturation of recent immigrants from West Africa to New York City », Face à face [En </a:t>
            </a:r>
            <a:r>
              <a:rPr lang="en-US" sz="1800" dirty="0" err="1"/>
              <a:t>ligne</a:t>
            </a:r>
            <a:r>
              <a:rPr lang="en-US" sz="1800" dirty="0"/>
              <a:t>], 13 | 2016, mis </a:t>
            </a:r>
            <a:r>
              <a:rPr lang="en-US" sz="1800" dirty="0" err="1"/>
              <a:t>en</a:t>
            </a:r>
            <a:r>
              <a:rPr lang="en-US" sz="1800" dirty="0"/>
              <a:t> </a:t>
            </a:r>
            <a:r>
              <a:rPr lang="en-US" sz="1800" dirty="0" err="1"/>
              <a:t>ligne</a:t>
            </a:r>
            <a:r>
              <a:rPr lang="en-US" sz="1800" dirty="0"/>
              <a:t> le 09 </a:t>
            </a:r>
            <a:r>
              <a:rPr lang="en-US" sz="1800" dirty="0" err="1"/>
              <a:t>avril</a:t>
            </a:r>
            <a:r>
              <a:rPr lang="en-US" sz="1800" dirty="0"/>
              <a:t> 2016, </a:t>
            </a:r>
            <a:r>
              <a:rPr lang="en-US" sz="1800" dirty="0" err="1"/>
              <a:t>consulté</a:t>
            </a:r>
            <a:r>
              <a:rPr lang="en-US" sz="1800" dirty="0"/>
              <a:t> le 19 </a:t>
            </a:r>
            <a:r>
              <a:rPr lang="en-US" sz="1800" dirty="0" err="1"/>
              <a:t>janvier</a:t>
            </a:r>
            <a:r>
              <a:rPr lang="en-US" sz="1800" dirty="0"/>
              <a:t> 2024. URL : </a:t>
            </a:r>
            <a:r>
              <a:rPr lang="en-US" sz="1800" dirty="0">
                <a:hlinkClick r:id="rId6"/>
              </a:rPr>
              <a:t>http://journals.openedition.org/faceaface/1023</a:t>
            </a:r>
            <a:r>
              <a:rPr lang="en-US" sz="1800" dirty="0"/>
              <a:t> </a:t>
            </a:r>
          </a:p>
          <a:p>
            <a:endParaRPr lang="en-US" sz="1800" dirty="0"/>
          </a:p>
          <a:p>
            <a:endParaRPr lang="el-GR" sz="1800" dirty="0"/>
          </a:p>
        </p:txBody>
      </p:sp>
      <p:sp>
        <p:nvSpPr>
          <p:cNvPr id="4" name="Τίτλος 1">
            <a:extLst>
              <a:ext uri="{FF2B5EF4-FFF2-40B4-BE49-F238E27FC236}">
                <a16:creationId xmlns:a16="http://schemas.microsoft.com/office/drawing/2014/main" id="{6E058616-C18C-4500-A384-B339255A4986}"/>
              </a:ext>
            </a:extLst>
          </p:cNvPr>
          <p:cNvSpPr txBox="1">
            <a:spLocks/>
          </p:cNvSpPr>
          <p:nvPr/>
        </p:nvSpPr>
        <p:spPr>
          <a:xfrm>
            <a:off x="436161" y="1071626"/>
            <a:ext cx="11059692" cy="60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en-US" sz="3600" dirty="0">
                <a:solidFill>
                  <a:srgbClr val="C01E24"/>
                </a:solidFill>
              </a:rPr>
              <a:t>References, further Readings and Closure</a:t>
            </a:r>
          </a:p>
        </p:txBody>
      </p:sp>
    </p:spTree>
    <p:extLst>
      <p:ext uri="{BB962C8B-B14F-4D97-AF65-F5344CB8AC3E}">
        <p14:creationId xmlns:p14="http://schemas.microsoft.com/office/powerpoint/2010/main" val="109626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Nutrition and relevant Health 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73626"/>
            <a:ext cx="7754134" cy="3332039"/>
          </a:xfrm>
        </p:spPr>
        <p:txBody>
          <a:bodyPr>
            <a:normAutofit/>
          </a:bodyPr>
          <a:lstStyle/>
          <a:p>
            <a:r>
              <a:rPr lang="en-GB" sz="2400" dirty="0"/>
              <a:t>To equip participants with the knowledge needed to make informed decisions about adopting healthy dietary habits and maintaining optimal health.  </a:t>
            </a:r>
          </a:p>
          <a:p>
            <a:r>
              <a:rPr lang="en-GB" sz="2400" dirty="0"/>
              <a:t>To equip participants with the knowledge required to leverage nutrition apps for achieving nutrition-related goals. </a:t>
            </a:r>
            <a:endParaRPr lang="en-US" sz="2400" dirty="0"/>
          </a:p>
        </p:txBody>
      </p:sp>
      <p:sp>
        <p:nvSpPr>
          <p:cNvPr id="3" name="TextBox 2">
            <a:extLst>
              <a:ext uri="{FF2B5EF4-FFF2-40B4-BE49-F238E27FC236}">
                <a16:creationId xmlns:a16="http://schemas.microsoft.com/office/drawing/2014/main" id="{6B62EC9E-F86E-EA56-E1BA-154A2662642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0A05922C-A05A-FDEA-0718-6D2DC261A24D}"/>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Nutrition and relevant Health 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en-GB" dirty="0"/>
              <a:t>Participants will be equipped with the skills required to leverage nutrition apps for achieving nutrition-related goals. </a:t>
            </a:r>
          </a:p>
          <a:p>
            <a:r>
              <a:rPr lang="en-GB" dirty="0"/>
              <a:t>Participants’ skills will be enhanced in order to make informed decisions about app selection, utilization, and integration into participants’ everyday-nutrition, if they wish so. </a:t>
            </a:r>
            <a:endParaRPr lang="en-US" dirty="0"/>
          </a:p>
        </p:txBody>
      </p:sp>
      <p:sp>
        <p:nvSpPr>
          <p:cNvPr id="4" name="Ορθογώνιο 1">
            <a:extLst>
              <a:ext uri="{FF2B5EF4-FFF2-40B4-BE49-F238E27FC236}">
                <a16:creationId xmlns:a16="http://schemas.microsoft.com/office/drawing/2014/main" id="{4D4EF1C9-A165-9D5C-BFBE-A918BD370AA2}"/>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29FCA645-ADA7-FF37-A584-C0AE1A1F2F2C}"/>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6.1.1</a:t>
            </a:r>
            <a:r>
              <a:rPr lang="en-US" altLang="el-GR" dirty="0"/>
              <a:t/>
            </a:r>
            <a:br>
              <a:rPr lang="en-US" altLang="el-GR" dirty="0"/>
            </a:br>
            <a:r>
              <a:rPr lang="en-US" altLang="el-GR" dirty="0">
                <a:solidFill>
                  <a:srgbClr val="C01E24"/>
                </a:solidFill>
              </a:rPr>
              <a:t>General Nutrition Knowledge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85000" lnSpcReduction="20000"/>
          </a:bodyPr>
          <a:lstStyle/>
          <a:p>
            <a:r>
              <a:rPr lang="en-US" sz="2400" dirty="0"/>
              <a:t>To acquire general </a:t>
            </a:r>
            <a:r>
              <a:rPr lang="en-GB" sz="2400" dirty="0"/>
              <a:t>nutrition </a:t>
            </a:r>
            <a:r>
              <a:rPr lang="en-US" sz="2400" dirty="0"/>
              <a:t>knowledge.</a:t>
            </a:r>
          </a:p>
          <a:p>
            <a:pPr lvl="0"/>
            <a:r>
              <a:rPr lang="en-US" sz="2400" dirty="0"/>
              <a:t>To </a:t>
            </a:r>
            <a:r>
              <a:rPr lang="en-GB" sz="2400" dirty="0"/>
              <a:t>introduce fundamental terminology related to nutrition (e.g., energy, macronutrients, micronutrients etc.)</a:t>
            </a:r>
            <a:endParaRPr lang="en-US" sz="2400" dirty="0"/>
          </a:p>
          <a:p>
            <a:pPr lvl="0"/>
            <a:r>
              <a:rPr lang="en-US" sz="2400" dirty="0"/>
              <a:t>To investigate the effects of macronutrients and micronutrients on human body.</a:t>
            </a:r>
          </a:p>
          <a:p>
            <a:pPr lvl="0"/>
            <a:r>
              <a:rPr lang="en-US" sz="2400" dirty="0"/>
              <a:t>To learn about foods high in specific nutrients. </a:t>
            </a:r>
            <a:endParaRPr lang="el-GR" sz="2400"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BB94E161-A0C2-BA32-260A-2DD22CA91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EAE56A-A29F-8E8A-1C09-FBD6B93BDEAA}"/>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it-IT" dirty="0"/>
              <a:t>Nutritional challenges migrants face </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2171205"/>
            <a:ext cx="11059693" cy="3767372"/>
          </a:xfrm>
        </p:spPr>
        <p:txBody>
          <a:bodyPr>
            <a:normAutofit/>
          </a:bodyPr>
          <a:lstStyle/>
          <a:p>
            <a:pPr>
              <a:lnSpc>
                <a:spcPct val="120000"/>
              </a:lnSpc>
            </a:pPr>
            <a:r>
              <a:rPr lang="en-US" dirty="0"/>
              <a:t>Various nutritional challenges during and after migration.</a:t>
            </a:r>
          </a:p>
          <a:p>
            <a:pPr>
              <a:lnSpc>
                <a:spcPct val="120000"/>
              </a:lnSpc>
            </a:pPr>
            <a:r>
              <a:rPr lang="en-US" dirty="0"/>
              <a:t>Factors affecting the diet of immigrants:</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Ορθογώνιο 6">
            <a:extLst>
              <a:ext uri="{FF2B5EF4-FFF2-40B4-BE49-F238E27FC236}">
                <a16:creationId xmlns:a16="http://schemas.microsoft.com/office/drawing/2014/main" id="{DC32D924-C87E-3217-DC68-A9420CF8E933}"/>
              </a:ext>
            </a:extLst>
          </p:cNvPr>
          <p:cNvSpPr/>
          <p:nvPr/>
        </p:nvSpPr>
        <p:spPr>
          <a:xfrm>
            <a:off x="566153" y="3289388"/>
            <a:ext cx="8188380" cy="2794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buFont typeface="Wingdings" panose="05000000000000000000" pitchFamily="2" charset="2"/>
              <a:buChar char="ü"/>
            </a:pPr>
            <a:r>
              <a:rPr lang="en-US" sz="2000" dirty="0">
                <a:solidFill>
                  <a:schemeClr val="tx1"/>
                </a:solidFill>
              </a:rPr>
              <a:t>Social factors </a:t>
            </a:r>
            <a:r>
              <a:rPr lang="en-US" sz="2000" i="1" dirty="0">
                <a:solidFill>
                  <a:schemeClr val="tx1"/>
                </a:solidFill>
              </a:rPr>
              <a:t>(e.g., lack of time, social networks, stress etc.)</a:t>
            </a:r>
          </a:p>
          <a:p>
            <a:pPr lvl="1">
              <a:lnSpc>
                <a:spcPct val="150000"/>
              </a:lnSpc>
              <a:buFont typeface="Wingdings" panose="05000000000000000000" pitchFamily="2" charset="2"/>
              <a:buChar char="ü"/>
            </a:pPr>
            <a:r>
              <a:rPr lang="en-US" sz="2000" dirty="0">
                <a:solidFill>
                  <a:schemeClr val="tx1"/>
                </a:solidFill>
              </a:rPr>
              <a:t>Economic constraints and food affordability</a:t>
            </a:r>
          </a:p>
          <a:p>
            <a:pPr lvl="1">
              <a:lnSpc>
                <a:spcPct val="150000"/>
              </a:lnSpc>
              <a:buFont typeface="Wingdings" panose="05000000000000000000" pitchFamily="2" charset="2"/>
              <a:buChar char="ü"/>
            </a:pPr>
            <a:r>
              <a:rPr lang="en-US" sz="2000" dirty="0">
                <a:solidFill>
                  <a:schemeClr val="tx1"/>
                </a:solidFill>
              </a:rPr>
              <a:t>Housing conditions</a:t>
            </a:r>
          </a:p>
          <a:p>
            <a:pPr lvl="1">
              <a:lnSpc>
                <a:spcPct val="150000"/>
              </a:lnSpc>
              <a:buFont typeface="Wingdings" panose="05000000000000000000" pitchFamily="2" charset="2"/>
              <a:buChar char="ü"/>
            </a:pPr>
            <a:r>
              <a:rPr lang="en-US" sz="2000" dirty="0">
                <a:solidFill>
                  <a:schemeClr val="tx1"/>
                </a:solidFill>
              </a:rPr>
              <a:t>Cultural issues </a:t>
            </a:r>
            <a:r>
              <a:rPr lang="en-US" sz="2000" i="1" dirty="0">
                <a:solidFill>
                  <a:schemeClr val="tx1"/>
                </a:solidFill>
              </a:rPr>
              <a:t>(e.g., language barriers, religion, customs</a:t>
            </a:r>
            <a:r>
              <a:rPr lang="el-GR" sz="2000" i="1" dirty="0">
                <a:solidFill>
                  <a:schemeClr val="tx1"/>
                </a:solidFill>
              </a:rPr>
              <a:t>, </a:t>
            </a:r>
            <a:r>
              <a:rPr lang="en-US" sz="2000" i="1" dirty="0">
                <a:solidFill>
                  <a:schemeClr val="tx1"/>
                </a:solidFill>
              </a:rPr>
              <a:t>taste preferences, health care practices and beliefs)</a:t>
            </a:r>
          </a:p>
          <a:p>
            <a:pPr lvl="1">
              <a:lnSpc>
                <a:spcPct val="150000"/>
              </a:lnSpc>
              <a:buFont typeface="Wingdings" panose="05000000000000000000" pitchFamily="2" charset="2"/>
              <a:buChar char="ü"/>
            </a:pPr>
            <a:r>
              <a:rPr lang="en-US" sz="2000" dirty="0">
                <a:solidFill>
                  <a:schemeClr val="tx1"/>
                </a:solidFill>
              </a:rPr>
              <a:t>Political factors </a:t>
            </a:r>
            <a:r>
              <a:rPr lang="en-US" sz="2000" i="1" dirty="0">
                <a:solidFill>
                  <a:schemeClr val="tx1"/>
                </a:solidFill>
              </a:rPr>
              <a:t>(e.g., government support, food assistance programs) </a:t>
            </a:r>
          </a:p>
        </p:txBody>
      </p:sp>
      <p:pic>
        <p:nvPicPr>
          <p:cNvPr id="1026" name="Picture 2" descr="Free poster migrants refugees illustration">
            <a:extLst>
              <a:ext uri="{FF2B5EF4-FFF2-40B4-BE49-F238E27FC236}">
                <a16:creationId xmlns:a16="http://schemas.microsoft.com/office/drawing/2014/main" id="{7D04E8E5-D3EF-9D0F-B34E-E88067144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065" y="1671377"/>
            <a:ext cx="3016673" cy="4267200"/>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it-IT" dirty="0"/>
              <a:t>Nutrients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2171205"/>
            <a:ext cx="11059693" cy="3767372"/>
          </a:xfrm>
        </p:spPr>
        <p:txBody>
          <a:bodyPr>
            <a:normAutofit/>
          </a:bodyPr>
          <a:lstStyle/>
          <a:p>
            <a:pPr>
              <a:lnSpc>
                <a:spcPct val="120000"/>
              </a:lnSpc>
            </a:pPr>
            <a:r>
              <a:rPr lang="en-US" dirty="0"/>
              <a:t>The foods we eat provide the </a:t>
            </a:r>
            <a:r>
              <a:rPr lang="en-US" b="1" dirty="0"/>
              <a:t>nutrients</a:t>
            </a:r>
            <a:r>
              <a:rPr lang="en-US" dirty="0"/>
              <a:t> – substances necessary for the growth, repair, and maintenance of body tissues (e.g., muscles etc.) and for the regulation of vital processes (e.g., breathing etc.).</a:t>
            </a:r>
          </a:p>
          <a:p>
            <a:pPr>
              <a:lnSpc>
                <a:spcPct val="120000"/>
              </a:lnSpc>
            </a:pPr>
            <a:r>
              <a:rPr lang="en-US" dirty="0"/>
              <a:t>Foods are complex mixtures of different ingredients, providing varying amounts of the nutrients the body needs. </a:t>
            </a:r>
          </a:p>
          <a:p>
            <a:pPr>
              <a:lnSpc>
                <a:spcPct val="120000"/>
              </a:lnSpc>
            </a:pPr>
            <a:r>
              <a:rPr lang="en-US" dirty="0"/>
              <a:t>The body cannot produce most of the nutrients it needs so we must receive adequate amounts from our diet to meet our individual nutritional needs.</a:t>
            </a:r>
          </a:p>
        </p:txBody>
      </p:sp>
      <p:sp>
        <p:nvSpPr>
          <p:cNvPr id="2" name="Ορθογώνιο 7">
            <a:extLst>
              <a:ext uri="{FF2B5EF4-FFF2-40B4-BE49-F238E27FC236}">
                <a16:creationId xmlns:a16="http://schemas.microsoft.com/office/drawing/2014/main" id="{B444A2CB-1F9B-33ED-8EF2-A6787808B0C6}"/>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General nutrition knowledge</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168229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6 1 Health Apps for Nutrition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zr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Ot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c62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HOt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HOt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HOt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zrahYFQaV5GsAAABvAAAAHAAAAHVuaXZlcnNhbC9sb2NhbF9zZXR0aW5ncy54bWwNyrEKwkAMANC9XxEySB3Uugn2rpujCK0fENogB7mk9ELRv/e2N7x++GaBnbeSTANezx0C62xL0k/A9/Q43RCKky4kphxQDWGITS82k4zsXmOBVejH28S5wvlJuc4XqbOkAu1B/B6PeInNH1BLAwQUAAIACAB0r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dK2oWOohDhNLAAAAbAAAABsAAAB1bml2ZXJzYWwvdW5pdmVyc2FsLnBuZy54bWyzsa/IzVEoSy0qzszPs1Uy1DNQsrfj5bIpKEoty0wtV6gAigEFIUBJoRLINUJwyzNTSjKAQiYmFgjBjNTM9IwSoKiBhRlcVB9oKABQSwECAAAUAAIACACpflBPNmFYAkcDAADhCQAAFAAAAAAAAAABAAAAAAAAAAAAdW5pdmVyc2FsL3BsYXllci54bWxQSwECAAAUAAIACABzrahYtTf0qBwFAADhEwAAHQAAAAAAAAABAAAAAAB5AwAAdW5pdmVyc2FsL2NvbW1vbl9tZXNzYWdlcy5sbmdQSwECAAAUAAIACABzrahYFR5gG6MAAAB/AQAALgAAAAAAAAABAAAAAADQCAAAdW5pdmVyc2FsL3BsYXliYWNrX2FuZF9uYXZpZ2F0aW9uX3NldHRpbmdzLnhtbFBLAQIAABQAAgAIAHOtqFh0STUfPAQAAAwVAAAnAAAAAAAAAAEAAAAAAL8JAAB1bml2ZXJzYWwvZmxhc2hfcHVibGlzaGluZ19zZXR0aW5ncy54bWxQSwECAAAUAAIACABzrahYN4uHansDAACsDAAAIQAAAAAAAAABAAAAAABADgAAdW5pdmVyc2FsL2ZsYXNoX3NraW5fc2V0dGluZ3MueG1sUEsBAgAAFAACAAgAc62oWKavViM2BAAAlhQAACYAAAAAAAAAAQAAAAAA+hEAAHVuaXZlcnNhbC9odG1sX3B1Ymxpc2hpbmdfc2V0dGluZ3MueG1sUEsBAgAAFAACAAgAc62oWCYPfuiwAQAAbwYAAB8AAAAAAAAAAQAAAAAAdBYAAHVuaXZlcnNhbC9odG1sX3NraW5fc2V0dGluZ3MuanNQSwECAAAUAAIACABzrahYFQaV5GsAAABvAAAAHAAAAAAAAAABAAAAAABhGAAAdW5pdmVyc2FsL2xvY2FsX3NldHRpbmdzLnhtbFBLAQIAABQAAgAIAHStqFjCG66ZaBIAAPdNAAAXAAAAAAAAAAAAAAAAAAYZAAB1bml2ZXJzYWwvdW5pdmVyc2FsLnBuZ1BLAQIAABQAAgAIAHStqFjqIQ4TSwAAAGwAAAAbAAAAAAAAAAEAAAAAAKMrAAB1bml2ZXJzYWwvdW5pdmVyc2FsLnBuZy54bWxQSwUGAAAAAAoACgAGAwAAJywAAAAA"/>
  <p:tag name="ISPRING_LMS_API_VERSION" val="SCORM 1.2"/>
  <p:tag name="ISPRING_ULTRA_SCORM_COURSE_ID" val="D47830A1-A953-405A-A6C3-29D778BA808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6 1 Health Apps for Nutrition 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7536</TotalTime>
  <Words>4391</Words>
  <Application>Microsoft Office PowerPoint</Application>
  <PresentationFormat>Ευρεία οθόνη</PresentationFormat>
  <Paragraphs>546</Paragraphs>
  <Slides>46</Slides>
  <Notes>46</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46</vt:i4>
      </vt:variant>
    </vt:vector>
  </HeadingPairs>
  <TitlesOfParts>
    <vt:vector size="58" baseType="lpstr">
      <vt:lpstr>Adobe Gothic Std B</vt:lpstr>
      <vt:lpstr>MS PGothic</vt:lpstr>
      <vt:lpstr>Abadi Extra Light</vt:lpstr>
      <vt:lpstr>Arial</vt:lpstr>
      <vt:lpstr>Calibri</vt:lpstr>
      <vt:lpstr>Calibri Light</vt:lpstr>
      <vt:lpstr>Gill Sans Nova</vt:lpstr>
      <vt:lpstr>Impact</vt:lpstr>
      <vt:lpstr>Roboto</vt:lpstr>
      <vt:lpstr>Wingdings</vt:lpstr>
      <vt:lpstr>Wingdings 2</vt:lpstr>
      <vt:lpstr>Θέμα του Office</vt:lpstr>
      <vt:lpstr>Παρουσίαση του PowerPoint</vt:lpstr>
      <vt:lpstr>Παρουσίαση του PowerPoint</vt:lpstr>
      <vt:lpstr>Partners</vt:lpstr>
      <vt:lpstr>Teaching Session:  Content</vt:lpstr>
      <vt:lpstr>Objectives</vt:lpstr>
      <vt:lpstr>Competences</vt:lpstr>
      <vt:lpstr>6.1.1 General Nutrition Knowledge</vt:lpstr>
      <vt:lpstr>Nutritional challenges migrants face </vt:lpstr>
      <vt:lpstr>Nutrients</vt:lpstr>
      <vt:lpstr>Energy and Calories</vt:lpstr>
      <vt:lpstr>Macronutrients</vt:lpstr>
      <vt:lpstr>Fat</vt:lpstr>
      <vt:lpstr>Carbohydrates</vt:lpstr>
      <vt:lpstr>Protein</vt:lpstr>
      <vt:lpstr>Micronutrients</vt:lpstr>
      <vt:lpstr>Water</vt:lpstr>
      <vt:lpstr>6.1.2 Main Principles of Healthy Diets </vt:lpstr>
      <vt:lpstr>Main principles of a healthy diet </vt:lpstr>
      <vt:lpstr>Eating a variety of foods &amp; meeting the individual nutritional needs</vt:lpstr>
      <vt:lpstr>Eating a variety of foods &amp; meeting the individual nutritional needs</vt:lpstr>
      <vt:lpstr>Tips for following a healthy diet</vt:lpstr>
      <vt:lpstr>Tips for following a healthy diet</vt:lpstr>
      <vt:lpstr>6.1.3 The relationship between Nutrition and Health</vt:lpstr>
      <vt:lpstr>Nutrition impacts our health</vt:lpstr>
      <vt:lpstr>Nutrition impacts our health</vt:lpstr>
      <vt:lpstr>Malnutrition and its forms</vt:lpstr>
      <vt:lpstr>Adjustments immigrants have to make upon arrival</vt:lpstr>
      <vt:lpstr>Body Mass Index (BMI)</vt:lpstr>
      <vt:lpstr>Body Mass Index (BMI)</vt:lpstr>
      <vt:lpstr>6.1.4 Goal Setting</vt:lpstr>
      <vt:lpstr>Why is it necessary?</vt:lpstr>
      <vt:lpstr>Technique: ‘‘SMART’’ goal setting</vt:lpstr>
      <vt:lpstr>6.1.5 Health Apps related to Nutrition and their Usefulness</vt:lpstr>
      <vt:lpstr>Rising number of available Nutrition Apps</vt:lpstr>
      <vt:lpstr>Most common types of Nutrition Apps</vt:lpstr>
      <vt:lpstr>Potential features of Nutrition Apps </vt:lpstr>
      <vt:lpstr>Potential features of Nutrition Apps </vt:lpstr>
      <vt:lpstr>Usefulness of Nutrition Apps </vt:lpstr>
      <vt:lpstr>6.1.6 Discussion and Evaluation</vt:lpstr>
      <vt:lpstr>Discussion</vt:lpstr>
      <vt:lpstr>Evaluation Questionnaire </vt:lpstr>
      <vt:lpstr>Evaluation Questionnaire </vt:lpstr>
      <vt:lpstr>References, further Readings and Closure</vt:lpstr>
      <vt:lpstr>References, further Readings and Closure</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ETA6 1 Health Apps for Nutrition TEACHING SESSION</dc:title>
  <dc:creator>pantelis bbalaouras</dc:creator>
  <cp:lastModifiedBy>pantelis</cp:lastModifiedBy>
  <cp:revision>1007</cp:revision>
  <dcterms:created xsi:type="dcterms:W3CDTF">2020-06-02T13:31:56Z</dcterms:created>
  <dcterms:modified xsi:type="dcterms:W3CDTF">2024-05-10T13:52:27Z</dcterms:modified>
</cp:coreProperties>
</file>