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 id="2147483657" r:id="rId3"/>
    <p:sldMasterId id="2147483665"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embeddedFontLst>
    <p:embeddedFont>
      <p:font typeface="Impact" panose="020B0806030902050204" pitchFamily="34" charset="0"/>
      <p:regular r:id="rId18"/>
    </p:embeddedFont>
    <p:embeddedFont>
      <p:font typeface="Gill Sans" panose="020B0604020202020204" charset="0"/>
      <p:regular r:id="rId19"/>
      <p:bold r:id="rId20"/>
    </p:embeddedFont>
    <p:embeddedFont>
      <p:font typeface="Roboto" panose="02000000000000000000"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fS1tzvmeSwQXQnXwSVkMbvRNd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bb2dbef34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2bb2dbef3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03" name="Google Shape;30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15" name="Google Shape;315;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bb2dbef343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2bb2dbef343_0_4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2bb2dbef343_0_4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bb2dbef343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bb2dbef343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2bb2dbef343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217" name="Google Shape;21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29" name="Google Shape;22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37" name="Google Shape;237;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50" name="Google Shape;25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63" name="Google Shape;263;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76" name="Google Shape;276;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89" name="Google Shape;289;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2"/>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Impact"/>
                <a:ea typeface="Impact"/>
                <a:cs typeface="Impact"/>
                <a:sym typeface="Impact"/>
              </a:rPr>
              <a:t>2. Empower</a:t>
            </a:r>
            <a:endParaRPr/>
          </a:p>
        </p:txBody>
      </p:sp>
      <p:sp>
        <p:nvSpPr>
          <p:cNvPr id="82" name="Google Shape;82;p22"/>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Impact"/>
                <a:ea typeface="Impact"/>
                <a:cs typeface="Impact"/>
                <a:sym typeface="Impact"/>
              </a:rPr>
              <a:t>3. Participate</a:t>
            </a:r>
            <a:endParaRPr/>
          </a:p>
        </p:txBody>
      </p:sp>
      <p:sp>
        <p:nvSpPr>
          <p:cNvPr id="83" name="Google Shape;83;p22"/>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Impact"/>
                <a:ea typeface="Impact"/>
                <a:cs typeface="Impact"/>
                <a:sym typeface="Impact"/>
              </a:rPr>
              <a:t>1. Prevent</a:t>
            </a:r>
            <a:endParaRPr/>
          </a:p>
        </p:txBody>
      </p:sp>
      <p:pic>
        <p:nvPicPr>
          <p:cNvPr id="84" name="Google Shape;84;p2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85" name="Google Shape;85;p22"/>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86" name="Google Shape;86;p2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88"/>
        <p:cNvGrpSpPr/>
        <p:nvPr/>
      </p:nvGrpSpPr>
      <p:grpSpPr>
        <a:xfrm>
          <a:off x="0" y="0"/>
          <a:ext cx="0" cy="0"/>
          <a:chOff x="0" y="0"/>
          <a:chExt cx="0" cy="0"/>
        </a:xfrm>
      </p:grpSpPr>
      <p:sp>
        <p:nvSpPr>
          <p:cNvPr id="89" name="Google Shape;89;p2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3"/>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1" name="Google Shape;91;p23"/>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2" name="Google Shape;92;p2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93" name="Google Shape;93;p2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4"/>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8" name="Google Shape;98;p2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99" name="Google Shape;99;p24"/>
          <p:cNvSpPr txBox="1"/>
          <p:nvPr/>
        </p:nvSpPr>
        <p:spPr>
          <a:xfrm>
            <a:off x="-38637" y="52611"/>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8.2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00"/>
        <p:cNvGrpSpPr/>
        <p:nvPr/>
      </p:nvGrpSpPr>
      <p:grpSpPr>
        <a:xfrm>
          <a:off x="0" y="0"/>
          <a:ext cx="0" cy="0"/>
          <a:chOff x="0" y="0"/>
          <a:chExt cx="0" cy="0"/>
        </a:xfrm>
      </p:grpSpPr>
      <p:sp>
        <p:nvSpPr>
          <p:cNvPr id="101" name="Google Shape;101;p2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5"/>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4" name="Google Shape;104;p2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05" name="Google Shape;105;p25"/>
          <p:cNvSpPr txBox="1"/>
          <p:nvPr/>
        </p:nvSpPr>
        <p:spPr>
          <a:xfrm>
            <a:off x="-38637" y="52611"/>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8.2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6"/>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9" name="Google Shape;109;p2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10" name="Google Shape;110;p26"/>
          <p:cNvSpPr txBox="1"/>
          <p:nvPr/>
        </p:nvSpPr>
        <p:spPr>
          <a:xfrm>
            <a:off x="-38637" y="52611"/>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8.2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4"/>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14"/>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1" name="Google Shape;121;p14"/>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122" name="Google Shape;122;p1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5"/>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7" name="Google Shape;127;p1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28" name="Google Shape;128;p15"/>
          <p:cNvSpPr txBox="1"/>
          <p:nvPr/>
        </p:nvSpPr>
        <p:spPr>
          <a:xfrm>
            <a:off x="-38637" y="52611"/>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8.2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29"/>
        <p:cNvGrpSpPr/>
        <p:nvPr/>
      </p:nvGrpSpPr>
      <p:grpSpPr>
        <a:xfrm>
          <a:off x="0" y="0"/>
          <a:ext cx="0" cy="0"/>
          <a:chOff x="0" y="0"/>
          <a:chExt cx="0" cy="0"/>
        </a:xfrm>
      </p:grpSpPr>
      <p:pic>
        <p:nvPicPr>
          <p:cNvPr id="130" name="Google Shape;130;p1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7"/>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134" name="Google Shape;134;p17"/>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135" name="Google Shape;135;p17"/>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136" name="Google Shape;136;p17"/>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137" name="Google Shape;137;p17"/>
          <p:cNvPicPr preferRelativeResize="0"/>
          <p:nvPr/>
        </p:nvPicPr>
        <p:blipFill rotWithShape="1">
          <a:blip r:embed="rId2">
            <a:alphaModFix/>
          </a:blip>
          <a:srcRect b="59833"/>
          <a:stretch/>
        </p:blipFill>
        <p:spPr>
          <a:xfrm rot="10800000">
            <a:off x="-8250" y="-4107"/>
            <a:ext cx="12191695" cy="349261"/>
          </a:xfrm>
          <a:prstGeom prst="rect">
            <a:avLst/>
          </a:prstGeom>
          <a:noFill/>
          <a:ln>
            <a:noFill/>
          </a:ln>
        </p:spPr>
      </p:pic>
      <p:pic>
        <p:nvPicPr>
          <p:cNvPr id="138" name="Google Shape;138;p1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40"/>
        <p:cNvGrpSpPr/>
        <p:nvPr/>
      </p:nvGrpSpPr>
      <p:grpSpPr>
        <a:xfrm>
          <a:off x="0" y="0"/>
          <a:ext cx="0" cy="0"/>
          <a:chOff x="0" y="0"/>
          <a:chExt cx="0" cy="0"/>
        </a:xfrm>
      </p:grpSpPr>
      <p:sp>
        <p:nvSpPr>
          <p:cNvPr id="141" name="Google Shape;141;p18"/>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Calibri"/>
              <a:ea typeface="Calibri"/>
              <a:cs typeface="Calibri"/>
              <a:sym typeface="Calibri"/>
            </a:endParaRPr>
          </a:p>
        </p:txBody>
      </p:sp>
      <p:sp>
        <p:nvSpPr>
          <p:cNvPr id="142" name="Google Shape;142;p18"/>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8"/>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4" name="Google Shape;144;p18"/>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145" name="Google Shape;145;p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35"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19"/>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0" name="Google Shape;150;p1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51" name="Google Shape;151;p19"/>
          <p:cNvSpPr txBox="1"/>
          <p:nvPr/>
        </p:nvSpPr>
        <p:spPr>
          <a:xfrm>
            <a:off x="-38637" y="52611"/>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8.2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0"/>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0"/>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6" name="Google Shape;156;p20"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157" name="Google Shape;157;p20"/>
          <p:cNvSpPr txBox="1"/>
          <p:nvPr/>
        </p:nvSpPr>
        <p:spPr>
          <a:xfrm>
            <a:off x="-38637" y="52611"/>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8.2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26"/>
        <p:cNvGrpSpPr/>
        <p:nvPr/>
      </p:nvGrpSpPr>
      <p:grpSpPr>
        <a:xfrm>
          <a:off x="0" y="0"/>
          <a:ext cx="0" cy="0"/>
          <a:chOff x="0" y="0"/>
          <a:chExt cx="0" cy="0"/>
        </a:xfrm>
      </p:grpSpPr>
      <p:sp>
        <p:nvSpPr>
          <p:cNvPr id="27" name="Google Shape;27;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3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3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2" name="Google Shape;32;p38"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39"/>
        <p:cNvGrpSpPr/>
        <p:nvPr/>
      </p:nvGrpSpPr>
      <p:grpSpPr>
        <a:xfrm>
          <a:off x="0" y="0"/>
          <a:ext cx="0" cy="0"/>
          <a:chOff x="0" y="0"/>
          <a:chExt cx="0" cy="0"/>
        </a:xfrm>
      </p:grpSpPr>
      <p:sp>
        <p:nvSpPr>
          <p:cNvPr id="40" name="Google Shape;40;g2bb2dbef343_0_1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2bb2dbef343_0_185"/>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42" name="Google Shape;42;g2bb2dbef343_0_185"/>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43" name="Google Shape;43;g2bb2dbef343_0_185"/>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44" name="Google Shape;44;g2bb2dbef343_0_185"/>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45" name="Google Shape;45;g2bb2dbef343_0_185"/>
          <p:cNvPicPr preferRelativeResize="0"/>
          <p:nvPr/>
        </p:nvPicPr>
        <p:blipFill rotWithShape="1">
          <a:blip r:embed="rId2">
            <a:alphaModFix/>
          </a:blip>
          <a:srcRect b="59833"/>
          <a:stretch/>
        </p:blipFill>
        <p:spPr>
          <a:xfrm rot="10800000">
            <a:off x="-8250" y="-4107"/>
            <a:ext cx="12191695" cy="349261"/>
          </a:xfrm>
          <a:prstGeom prst="rect">
            <a:avLst/>
          </a:prstGeom>
          <a:noFill/>
          <a:ln>
            <a:noFill/>
          </a:ln>
        </p:spPr>
      </p:pic>
      <p:pic>
        <p:nvPicPr>
          <p:cNvPr id="46" name="Google Shape;46;g2bb2dbef343_0_18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48"/>
        <p:cNvGrpSpPr/>
        <p:nvPr/>
      </p:nvGrpSpPr>
      <p:grpSpPr>
        <a:xfrm>
          <a:off x="0" y="0"/>
          <a:ext cx="0" cy="0"/>
          <a:chOff x="0" y="0"/>
          <a:chExt cx="0" cy="0"/>
        </a:xfrm>
      </p:grpSpPr>
      <p:pic>
        <p:nvPicPr>
          <p:cNvPr id="49" name="Google Shape;49;g2bb2dbef343_0_18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50"/>
        <p:cNvGrpSpPr/>
        <p:nvPr/>
      </p:nvGrpSpPr>
      <p:grpSpPr>
        <a:xfrm>
          <a:off x="0" y="0"/>
          <a:ext cx="0" cy="0"/>
          <a:chOff x="0" y="0"/>
          <a:chExt cx="0" cy="0"/>
        </a:xfrm>
      </p:grpSpPr>
      <p:sp>
        <p:nvSpPr>
          <p:cNvPr id="51" name="Google Shape;51;g2bb2dbef343_0_194"/>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52" name="Google Shape;52;g2bb2dbef343_0_194"/>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2bb2dbef343_0_194"/>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g2bb2dbef343_0_194"/>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55" name="Google Shape;55;g2bb2dbef343_0_19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57"/>
        <p:cNvGrpSpPr/>
        <p:nvPr/>
      </p:nvGrpSpPr>
      <p:grpSpPr>
        <a:xfrm>
          <a:off x="0" y="0"/>
          <a:ext cx="0" cy="0"/>
          <a:chOff x="0" y="0"/>
          <a:chExt cx="0" cy="0"/>
        </a:xfrm>
      </p:grpSpPr>
      <p:sp>
        <p:nvSpPr>
          <p:cNvPr id="58" name="Google Shape;58;g2bb2dbef343_0_201"/>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2bb2dbef343_0_201"/>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g2bb2dbef343_0_201"/>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g2bb2dbef343_0_201"/>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62" name="Google Shape;62;g2bb2dbef343_0_20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70"/>
        <p:cNvGrpSpPr/>
        <p:nvPr/>
      </p:nvGrpSpPr>
      <p:grpSpPr>
        <a:xfrm>
          <a:off x="0" y="0"/>
          <a:ext cx="0" cy="0"/>
          <a:chOff x="0" y="0"/>
          <a:chExt cx="0" cy="0"/>
        </a:xfrm>
      </p:grpSpPr>
      <p:sp>
        <p:nvSpPr>
          <p:cNvPr id="71" name="Google Shape;71;p1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Calibri"/>
              <a:ea typeface="Calibri"/>
              <a:cs typeface="Calibri"/>
              <a:sym typeface="Calibri"/>
            </a:endParaRPr>
          </a:p>
        </p:txBody>
      </p:sp>
      <p:sp>
        <p:nvSpPr>
          <p:cNvPr id="72" name="Google Shape;72;p1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4" name="Google Shape;74;p1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75" name="Google Shape;75;p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7"/>
        <p:cNvGrpSpPr/>
        <p:nvPr/>
      </p:nvGrpSpPr>
      <p:grpSpPr>
        <a:xfrm>
          <a:off x="0" y="0"/>
          <a:ext cx="0" cy="0"/>
          <a:chOff x="0" y="0"/>
          <a:chExt cx="0" cy="0"/>
        </a:xfrm>
      </p:grpSpPr>
      <p:pic>
        <p:nvPicPr>
          <p:cNvPr id="78" name="Google Shape;78;p21"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g2bb2dbef343_0_1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g2bb2dbef343_0_177"/>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g2bb2dbef343_0_1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g2bb2dbef343_0_1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g2bb2dbef343_0_1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8" name="Google Shape;6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9" name="Google Shape;6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13"/>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arget-dart-aim-success-goal-141477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bb2dbef343_0_0"/>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8 - Session de formation expérientielle </a:t>
            </a:r>
            <a:r>
              <a:rPr lang="en-US" sz="2400" b="1" i="0" u="none" strike="noStrike" cap="none">
                <a:solidFill>
                  <a:srgbClr val="C00000"/>
                </a:solidFill>
                <a:latin typeface="Calibri"/>
                <a:ea typeface="Calibri"/>
                <a:cs typeface="Calibri"/>
                <a:sym typeface="Calibri"/>
              </a:rPr>
              <a:t>(8.2)</a:t>
            </a:r>
            <a:r>
              <a:rPr lang="en-US" sz="2400" b="1" i="0" u="none" strike="noStrike" cap="none">
                <a:solidFill>
                  <a:schemeClr val="dk1"/>
                </a:solidFill>
                <a:latin typeface="Calibri"/>
                <a:ea typeface="Calibri"/>
                <a:cs typeface="Calibri"/>
                <a:sym typeface="Calibri"/>
              </a:rPr>
              <a:t/>
            </a:r>
            <a:br>
              <a:rPr lang="en-US" sz="2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Soins au nouveau-né </a:t>
            </a:r>
            <a:endParaRPr sz="3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2bb2dbef343_0_0"/>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164" name="Google Shape;164;g2bb2dbef343_0_0"/>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65" name="Google Shape;165;g2bb2dbef343_0_0"/>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66" name="Google Shape;166;g2bb2dbef343_0_0"/>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67" name="Google Shape;167;g2bb2dbef343_0_0"/>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68" name="Google Shape;168;g2bb2dbef343_0_0"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169" name="Google Shape;169;g2bb2dbef343_0_0"/>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70" name="Google Shape;170;g2bb2dbef343_0_0"/>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171" name="Google Shape;171;g2bb2dbef343_0_0"/>
          <p:cNvPicPr preferRelativeResize="0"/>
          <p:nvPr/>
        </p:nvPicPr>
        <p:blipFill rotWithShape="1">
          <a:blip r:embed="rId4">
            <a:alphaModFix/>
          </a:blip>
          <a:srcRect b="59833"/>
          <a:stretch/>
        </p:blipFill>
        <p:spPr>
          <a:xfrm rot="10800000">
            <a:off x="-8250" y="-4107"/>
            <a:ext cx="12191695" cy="349261"/>
          </a:xfrm>
          <a:prstGeom prst="rect">
            <a:avLst/>
          </a:prstGeom>
          <a:noFill/>
          <a:ln>
            <a:noFill/>
          </a:ln>
        </p:spPr>
      </p:pic>
      <p:pic>
        <p:nvPicPr>
          <p:cNvPr id="172" name="Google Shape;172;g2bb2dbef343_0_0" descr="Εικόνα που περιέχει clipart, σύμβολο, καρτούν, λογότυπο&#10;&#10;Περιγραφή που δημιουργήθηκε αυτόματα"/>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173" name="Google Shape;173;g2bb2dbef343_0_0"/>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74" name="Google Shape;174;g2bb2dbef343_0_0"/>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75" name="Google Shape;175;g2bb2dbef343_0_0"/>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76" name="Google Shape;176;g2bb2dbef343_0_0"/>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177" name="Google Shape;177;g2bb2dbef343_0_0"/>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178" name="Google Shape;178;g2bb2dbef343_0_0"/>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pic>
        <p:nvPicPr>
          <p:cNvPr id="179" name="Google Shape;179;g2bb2dbef343_0_0"/>
          <p:cNvPicPr preferRelativeResize="0"/>
          <p:nvPr/>
        </p:nvPicPr>
        <p:blipFill rotWithShape="1">
          <a:blip r:embed="rId6">
            <a:alphaModFix/>
          </a:blip>
          <a:srcRect/>
          <a:stretch/>
        </p:blipFill>
        <p:spPr>
          <a:xfrm>
            <a:off x="10748048" y="6336215"/>
            <a:ext cx="1406013" cy="492105"/>
          </a:xfrm>
          <a:prstGeom prst="rect">
            <a:avLst/>
          </a:prstGeom>
          <a:noFill/>
          <a:ln>
            <a:noFill/>
          </a:ln>
        </p:spPr>
      </p:pic>
      <p:sp>
        <p:nvSpPr>
          <p:cNvPr id="180" name="Google Shape;180;g2bb2dbef343_0_0"/>
          <p:cNvSpPr/>
          <p:nvPr/>
        </p:nvSpPr>
        <p:spPr>
          <a:xfrm>
            <a:off x="1888851" y="6338016"/>
            <a:ext cx="8829381"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Arial"/>
                <a:ea typeface="Arial"/>
                <a:cs typeface="Arial"/>
                <a:sym typeface="Arial"/>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Arial"/>
              <a:ea typeface="Arial"/>
              <a:cs typeface="Arial"/>
              <a:sym typeface="Arial"/>
            </a:endParaRPr>
          </a:p>
        </p:txBody>
      </p:sp>
      <p:pic>
        <p:nvPicPr>
          <p:cNvPr id="181" name="Google Shape;181;g2bb2dbef343_0_0"/>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9"/>
          <p:cNvSpPr txBox="1">
            <a:spLocks noGrp="1"/>
          </p:cNvSpPr>
          <p:nvPr>
            <p:ph type="title"/>
          </p:nvPr>
        </p:nvSpPr>
        <p:spPr>
          <a:xfrm>
            <a:off x="558000" y="775200"/>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Plan d'action et fixation d'objectifs </a:t>
            </a:r>
            <a:endParaRPr sz="2200">
              <a:latin typeface="Arial"/>
              <a:ea typeface="Arial"/>
              <a:cs typeface="Arial"/>
              <a:sym typeface="Arial"/>
            </a:endParaRPr>
          </a:p>
        </p:txBody>
      </p:sp>
      <p:sp>
        <p:nvSpPr>
          <p:cNvPr id="306" name="Google Shape;306;p9"/>
          <p:cNvSpPr/>
          <p:nvPr/>
        </p:nvSpPr>
        <p:spPr>
          <a:xfrm>
            <a:off x="574200" y="1447836"/>
            <a:ext cx="10016700" cy="26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Les étapes du plan d'action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a:pPr>
            <a:r>
              <a:rPr lang="en-US" sz="2400" b="1" i="0" u="none" strike="noStrike" cap="none">
                <a:solidFill>
                  <a:srgbClr val="000000"/>
                </a:solidFill>
                <a:latin typeface="Calibri"/>
                <a:ea typeface="Calibri"/>
                <a:cs typeface="Calibri"/>
                <a:sym typeface="Calibri"/>
              </a:rPr>
              <a:t>Identifier un nouvel objectif</a:t>
            </a:r>
            <a:endParaRPr sz="2400" b="1"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a:pPr>
            <a:r>
              <a:rPr lang="en-US" sz="2400" b="1" i="0" u="none" strike="noStrike" cap="none">
                <a:solidFill>
                  <a:srgbClr val="000000"/>
                </a:solidFill>
                <a:latin typeface="Calibri"/>
                <a:ea typeface="Calibri"/>
                <a:cs typeface="Calibri"/>
                <a:sym typeface="Calibri"/>
              </a:rPr>
              <a:t>élaborer un plan pour y parvenir</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Les objectifs SMART sont spécifiques, mesurables, réalisables, pertinents et limités dans le temps.</a:t>
            </a:r>
            <a:endParaRPr sz="1400" b="0" i="0" u="none" strike="noStrike" cap="none">
              <a:solidFill>
                <a:srgbClr val="000000"/>
              </a:solidFill>
              <a:latin typeface="Arial"/>
              <a:ea typeface="Arial"/>
              <a:cs typeface="Arial"/>
              <a:sym typeface="Arial"/>
            </a:endParaRPr>
          </a:p>
        </p:txBody>
      </p:sp>
      <p:sp>
        <p:nvSpPr>
          <p:cNvPr id="307" name="Google Shape;307;p9"/>
          <p:cNvSpPr txBox="1"/>
          <p:nvPr/>
        </p:nvSpPr>
        <p:spPr>
          <a:xfrm>
            <a:off x="1314899" y="4347320"/>
            <a:ext cx="9546000" cy="19395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Exemple </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Objectif : </a:t>
            </a:r>
            <a:r>
              <a:rPr lang="en-US" sz="2400" b="0" i="0" u="none" strike="noStrike" cap="none">
                <a:solidFill>
                  <a:srgbClr val="000000"/>
                </a:solidFill>
                <a:latin typeface="Calibri"/>
                <a:ea typeface="Calibri"/>
                <a:cs typeface="Calibri"/>
                <a:sym typeface="Calibri"/>
              </a:rPr>
              <a:t>Je veux surveiller les habitudes de sommeil de mon enfant.</a:t>
            </a:r>
            <a:endParaRPr/>
          </a:p>
          <a:p>
            <a:pPr marL="0" marR="0" lvl="0" indent="0" algn="l"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Plan : </a:t>
            </a:r>
            <a:r>
              <a:rPr lang="en-US" sz="2400" b="0" i="0" u="none" strike="noStrike" cap="none">
                <a:solidFill>
                  <a:srgbClr val="000000"/>
                </a:solidFill>
                <a:latin typeface="Calibri"/>
                <a:ea typeface="Calibri"/>
                <a:cs typeface="Calibri"/>
                <a:sym typeface="Calibri"/>
              </a:rPr>
              <a:t>Je télécharge une application de surveillance du sommeil de bébé, je l'utilise pendant un mois, j'évalue son utilité après cette période et je réajuste le plan si nécessaire.</a:t>
            </a:r>
            <a:endParaRPr sz="2400" b="0" i="0" u="none" strike="noStrike" cap="none">
              <a:solidFill>
                <a:srgbClr val="000000"/>
              </a:solidFill>
              <a:latin typeface="Calibri"/>
              <a:ea typeface="Calibri"/>
              <a:cs typeface="Calibri"/>
              <a:sym typeface="Calibri"/>
            </a:endParaRPr>
          </a:p>
        </p:txBody>
      </p:sp>
      <p:sp>
        <p:nvSpPr>
          <p:cNvPr id="308" name="Google Shape;308;p9"/>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309" name="Google Shape;309;p9"/>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310" name="Google Shape;310;p9"/>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1" name="Google Shape;311;p9"/>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0"/>
          <p:cNvSpPr txBox="1">
            <a:spLocks noGrp="1"/>
          </p:cNvSpPr>
          <p:nvPr>
            <p:ph type="title"/>
          </p:nvPr>
        </p:nvSpPr>
        <p:spPr>
          <a:xfrm>
            <a:off x="558000" y="775200"/>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Plan d'action et fixation d'objectifs </a:t>
            </a:r>
            <a:endParaRPr sz="2200">
              <a:latin typeface="Arial"/>
              <a:ea typeface="Arial"/>
              <a:cs typeface="Arial"/>
              <a:sym typeface="Arial"/>
            </a:endParaRPr>
          </a:p>
        </p:txBody>
      </p:sp>
      <p:sp>
        <p:nvSpPr>
          <p:cNvPr id="318" name="Google Shape;318;p10"/>
          <p:cNvSpPr txBox="1"/>
          <p:nvPr/>
        </p:nvSpPr>
        <p:spPr>
          <a:xfrm>
            <a:off x="2688541" y="1723756"/>
            <a:ext cx="767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Présentez votre plan d'action pour la santé</a:t>
            </a:r>
            <a:endParaRPr sz="3200" b="1" i="0" u="none" strike="noStrike" cap="none">
              <a:solidFill>
                <a:srgbClr val="000000"/>
              </a:solidFill>
              <a:latin typeface="Calibri"/>
              <a:ea typeface="Calibri"/>
              <a:cs typeface="Calibri"/>
              <a:sym typeface="Calibri"/>
            </a:endParaRPr>
          </a:p>
        </p:txBody>
      </p:sp>
      <p:pic>
        <p:nvPicPr>
          <p:cNvPr id="319" name="Google Shape;319;p10" descr="Free target dart aim illustration"/>
          <p:cNvPicPr preferRelativeResize="0"/>
          <p:nvPr/>
        </p:nvPicPr>
        <p:blipFill rotWithShape="1">
          <a:blip r:embed="rId3">
            <a:alphaModFix/>
          </a:blip>
          <a:srcRect/>
          <a:stretch/>
        </p:blipFill>
        <p:spPr>
          <a:xfrm>
            <a:off x="1417392" y="2659397"/>
            <a:ext cx="3654118" cy="3654118"/>
          </a:xfrm>
          <a:prstGeom prst="rect">
            <a:avLst/>
          </a:prstGeom>
          <a:noFill/>
          <a:ln>
            <a:noFill/>
          </a:ln>
        </p:spPr>
      </p:pic>
      <p:sp>
        <p:nvSpPr>
          <p:cNvPr id="320" name="Google Shape;320;p10"/>
          <p:cNvSpPr txBox="1"/>
          <p:nvPr/>
        </p:nvSpPr>
        <p:spPr>
          <a:xfrm>
            <a:off x="6096000" y="3812956"/>
            <a:ext cx="47829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Chaque participant dispose de 5 minutes pour présenter son propre plan d'action.</a:t>
            </a:r>
            <a:endParaRPr sz="2400" b="0" i="0" u="none" strike="noStrike" cap="none">
              <a:solidFill>
                <a:srgbClr val="000000"/>
              </a:solidFill>
              <a:latin typeface="Calibri"/>
              <a:ea typeface="Calibri"/>
              <a:cs typeface="Calibri"/>
              <a:sym typeface="Calibri"/>
            </a:endParaRPr>
          </a:p>
        </p:txBody>
      </p:sp>
      <p:sp>
        <p:nvSpPr>
          <p:cNvPr id="321" name="Google Shape;321;p10"/>
          <p:cNvSpPr/>
          <p:nvPr/>
        </p:nvSpPr>
        <p:spPr>
          <a:xfrm>
            <a:off x="9585019" y="6235038"/>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rgbClr val="000000"/>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b="0" i="0" u="sng" strike="noStrike" cap="none">
                <a:solidFill>
                  <a:srgbClr val="000000"/>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b="0" i="0" u="none" strike="noStrike" cap="none">
              <a:solidFill>
                <a:srgbClr val="000000"/>
              </a:solidFill>
              <a:latin typeface="Calibri"/>
              <a:ea typeface="Calibri"/>
              <a:cs typeface="Calibri"/>
              <a:sym typeface="Calibri"/>
            </a:endParaRPr>
          </a:p>
        </p:txBody>
      </p:sp>
      <p:sp>
        <p:nvSpPr>
          <p:cNvPr id="322" name="Google Shape;322;p10"/>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323" name="Google Shape;323;p10"/>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324" name="Google Shape;324;p10"/>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5" name="Google Shape;325;p10"/>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30"/>
        <p:cNvGrpSpPr/>
        <p:nvPr/>
      </p:nvGrpSpPr>
      <p:grpSpPr>
        <a:xfrm>
          <a:off x="0" y="0"/>
          <a:ext cx="0" cy="0"/>
          <a:chOff x="0" y="0"/>
          <a:chExt cx="0" cy="0"/>
        </a:xfrm>
      </p:grpSpPr>
      <p:sp>
        <p:nvSpPr>
          <p:cNvPr id="331" name="Google Shape;331;g2bb2dbef343_0_477"/>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2" name="Google Shape;332;g2bb2dbef343_0_477"/>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33" name="Google Shape;333;g2bb2dbef343_0_477"/>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34" name="Google Shape;334;g2bb2dbef343_0_477"/>
          <p:cNvPicPr preferRelativeResize="0"/>
          <p:nvPr/>
        </p:nvPicPr>
        <p:blipFill rotWithShape="1">
          <a:blip r:embed="rId3">
            <a:alphaModFix/>
          </a:blip>
          <a:srcRect/>
          <a:stretch/>
        </p:blipFill>
        <p:spPr>
          <a:xfrm>
            <a:off x="7476818" y="1708146"/>
            <a:ext cx="3265070" cy="3265070"/>
          </a:xfrm>
          <a:prstGeom prst="rect">
            <a:avLst/>
          </a:prstGeom>
          <a:solidFill>
            <a:srgbClr val="203864"/>
          </a:solidFill>
          <a:ln>
            <a:noFill/>
          </a:ln>
        </p:spPr>
      </p:pic>
      <p:sp>
        <p:nvSpPr>
          <p:cNvPr id="335" name="Google Shape;335;g2bb2dbef343_0_477"/>
          <p:cNvSpPr txBox="1"/>
          <p:nvPr/>
        </p:nvSpPr>
        <p:spPr>
          <a:xfrm>
            <a:off x="340474" y="2922021"/>
            <a:ext cx="5034900" cy="1325700"/>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ct val="108108"/>
              <a:buFont typeface="Calibri"/>
              <a:buNone/>
            </a:pPr>
            <a:r>
              <a:rPr lang="en-US" sz="2800" b="0" i="0" u="none" strike="noStrike" cap="none">
                <a:solidFill>
                  <a:srgbClr val="C01E24"/>
                </a:solidFill>
                <a:latin typeface="Calibri"/>
                <a:ea typeface="Calibri"/>
                <a:cs typeface="Calibri"/>
                <a:sym typeface="Calibri"/>
              </a:rPr>
              <a:t>Félicitations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Vous avez terminé la session de formation expérientielle de ce module !</a:t>
            </a:r>
            <a:endParaRPr sz="1400" b="0" i="0" u="none" strike="noStrike" cap="none">
              <a:solidFill>
                <a:srgbClr val="000000"/>
              </a:solidFill>
              <a:latin typeface="Arial"/>
              <a:ea typeface="Arial"/>
              <a:cs typeface="Arial"/>
              <a:sym typeface="Arial"/>
            </a:endParaRPr>
          </a:p>
        </p:txBody>
      </p:sp>
      <p:pic>
        <p:nvPicPr>
          <p:cNvPr id="336" name="Google Shape;336;g2bb2dbef343_0_477"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0"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bb2dbef343_0_1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188" name="Google Shape;188;g2bb2dbef343_0_146"/>
          <p:cNvGrpSpPr/>
          <p:nvPr/>
        </p:nvGrpSpPr>
        <p:grpSpPr>
          <a:xfrm>
            <a:off x="6606686" y="1812884"/>
            <a:ext cx="6096000" cy="1677873"/>
            <a:chOff x="-1066801" y="1523553"/>
            <a:chExt cx="6096000" cy="1677873"/>
          </a:xfrm>
        </p:grpSpPr>
        <p:pic>
          <p:nvPicPr>
            <p:cNvPr id="189" name="Google Shape;189;g2bb2dbef343_0_146"/>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90" name="Google Shape;190;g2bb2dbef343_0_146"/>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91" name="Google Shape;191;g2bb2dbef343_0_146"/>
          <p:cNvGrpSpPr/>
          <p:nvPr/>
        </p:nvGrpSpPr>
        <p:grpSpPr>
          <a:xfrm>
            <a:off x="3483817" y="4504058"/>
            <a:ext cx="6629400" cy="1738528"/>
            <a:chOff x="2579204" y="1882706"/>
            <a:chExt cx="6629400" cy="1738528"/>
          </a:xfrm>
        </p:grpSpPr>
        <p:pic>
          <p:nvPicPr>
            <p:cNvPr id="192" name="Google Shape;192;g2bb2dbef343_0_146"/>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93" name="Google Shape;193;g2bb2dbef343_0_146"/>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94" name="Google Shape;194;g2bb2dbef343_0_146"/>
          <p:cNvGrpSpPr/>
          <p:nvPr/>
        </p:nvGrpSpPr>
        <p:grpSpPr>
          <a:xfrm>
            <a:off x="3020318" y="1776505"/>
            <a:ext cx="6634500" cy="1584350"/>
            <a:chOff x="6639106" y="2919412"/>
            <a:chExt cx="6634500" cy="1584350"/>
          </a:xfrm>
        </p:grpSpPr>
        <p:pic>
          <p:nvPicPr>
            <p:cNvPr id="195" name="Google Shape;195;g2bb2dbef343_0_146"/>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96" name="Google Shape;196;g2bb2dbef343_0_146"/>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PROLEPSIS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97" name="Google Shape;197;g2bb2dbef343_0_146"/>
          <p:cNvGrpSpPr/>
          <p:nvPr/>
        </p:nvGrpSpPr>
        <p:grpSpPr>
          <a:xfrm>
            <a:off x="-1974174" y="1729933"/>
            <a:ext cx="6952500" cy="1601717"/>
            <a:chOff x="-1240501" y="3160643"/>
            <a:chExt cx="6952500" cy="1601717"/>
          </a:xfrm>
        </p:grpSpPr>
        <p:pic>
          <p:nvPicPr>
            <p:cNvPr id="198" name="Google Shape;198;g2bb2dbef343_0_146"/>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99" name="Google Shape;199;g2bb2dbef343_0_146"/>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200" name="Google Shape;200;g2bb2dbef343_0_146"/>
          <p:cNvGrpSpPr/>
          <p:nvPr/>
        </p:nvGrpSpPr>
        <p:grpSpPr>
          <a:xfrm>
            <a:off x="2776075" y="4478327"/>
            <a:ext cx="2543175" cy="1593063"/>
            <a:chOff x="4517932" y="3531206"/>
            <a:chExt cx="2543175" cy="1593063"/>
          </a:xfrm>
        </p:grpSpPr>
        <p:pic>
          <p:nvPicPr>
            <p:cNvPr id="201" name="Google Shape;201;g2bb2dbef343_0_146"/>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202" name="Google Shape;202;g2bb2dbef343_0_146"/>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203" name="Google Shape;203;g2bb2dbef343_0_146"/>
          <p:cNvGrpSpPr/>
          <p:nvPr/>
        </p:nvGrpSpPr>
        <p:grpSpPr>
          <a:xfrm>
            <a:off x="2859813" y="1422238"/>
            <a:ext cx="1973300" cy="2726550"/>
            <a:chOff x="9320178" y="2976204"/>
            <a:chExt cx="1973300" cy="2726550"/>
          </a:xfrm>
        </p:grpSpPr>
        <p:pic>
          <p:nvPicPr>
            <p:cNvPr id="204" name="Google Shape;204;g2bb2dbef343_0_146"/>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205" name="Google Shape;205;g2bb2dbef343_0_146"/>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206" name="Google Shape;206;g2bb2dbef343_0_146"/>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ATHENES, GRECE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207" name="Google Shape;207;g2bb2dbef343_0_146"/>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08" name="Google Shape;208;g2bb2dbef343_0_146"/>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09" name="Google Shape;209;g2bb2dbef343_0_146"/>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210" name="Google Shape;210;g2bb2dbef343_0_146"/>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CHYPRE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211" name="Google Shape;211;g2bb2dbef343_0_146"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12" name="Google Shape;212;g2bb2dbef343_0_146"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213" name="Google Shape;213;g2bb2dbef343_0_146"/>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Objectifs</a:t>
            </a:r>
            <a:endParaRPr>
              <a:solidFill>
                <a:srgbClr val="203864"/>
              </a:solidFill>
            </a:endParaRPr>
          </a:p>
        </p:txBody>
      </p:sp>
      <p:sp>
        <p:nvSpPr>
          <p:cNvPr id="220" name="Google Shape;220;p1"/>
          <p:cNvSpPr txBox="1">
            <a:spLocks noGrp="1"/>
          </p:cNvSpPr>
          <p:nvPr>
            <p:ph type="body" idx="1"/>
          </p:nvPr>
        </p:nvSpPr>
        <p:spPr>
          <a:xfrm>
            <a:off x="558000" y="2930013"/>
            <a:ext cx="7872768" cy="3075652"/>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C00000"/>
              </a:buClr>
              <a:buSzPts val="2200"/>
              <a:buFont typeface="Noto Sans Symbols"/>
              <a:buChar char="✔"/>
            </a:pPr>
            <a:r>
              <a:rPr lang="en-US"/>
              <a:t>Maîtriser l'utilisation des applications naissantes</a:t>
            </a:r>
            <a:br>
              <a:rPr lang="en-US"/>
            </a:br>
            <a:endParaRPr/>
          </a:p>
          <a:p>
            <a:pPr marL="228600" lvl="0" indent="-88900" algn="l" rtl="0">
              <a:lnSpc>
                <a:spcPct val="100000"/>
              </a:lnSpc>
              <a:spcBef>
                <a:spcPts val="1200"/>
              </a:spcBef>
              <a:spcAft>
                <a:spcPts val="0"/>
              </a:spcAft>
              <a:buClr>
                <a:srgbClr val="C00000"/>
              </a:buClr>
              <a:buSzPts val="2200"/>
              <a:buFont typeface="Noto Sans Symbols"/>
              <a:buNone/>
            </a:pPr>
            <a:endParaRPr/>
          </a:p>
        </p:txBody>
      </p:sp>
      <p:sp>
        <p:nvSpPr>
          <p:cNvPr id="221" name="Google Shape;221;p1"/>
          <p:cNvSpPr txBox="1"/>
          <p:nvPr/>
        </p:nvSpPr>
        <p:spPr>
          <a:xfrm>
            <a:off x="741752" y="423698"/>
            <a:ext cx="7716448"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Soins aux nouveau-nés</a:t>
            </a:r>
            <a:endParaRPr sz="2200" b="1" i="0" u="none" strike="noStrike" cap="none">
              <a:solidFill>
                <a:schemeClr val="dk1"/>
              </a:solidFill>
              <a:latin typeface="Calibri"/>
              <a:ea typeface="Calibri"/>
              <a:cs typeface="Calibri"/>
              <a:sym typeface="Calibri"/>
            </a:endParaRPr>
          </a:p>
        </p:txBody>
      </p:sp>
      <p:sp>
        <p:nvSpPr>
          <p:cNvPr id="222" name="Google Shape;222;p1"/>
          <p:cNvSpPr/>
          <p:nvPr/>
        </p:nvSpPr>
        <p:spPr>
          <a:xfrm>
            <a:off x="285274" y="421628"/>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3" name="Google Shape;223;p1"/>
          <p:cNvSpPr/>
          <p:nvPr/>
        </p:nvSpPr>
        <p:spPr>
          <a:xfrm>
            <a:off x="321574" y="505103"/>
            <a:ext cx="417000"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FFFFFF"/>
                </a:solidFill>
                <a:latin typeface="Gill Sans"/>
                <a:ea typeface="Gill Sans"/>
                <a:cs typeface="Gill Sans"/>
                <a:sym typeface="Gill Sans"/>
              </a:rPr>
              <a:t>8 </a:t>
            </a:r>
            <a:endParaRPr sz="2200" b="1" i="0" u="none" strike="noStrike" cap="none">
              <a:solidFill>
                <a:srgbClr val="FFFFFF"/>
              </a:solidFill>
              <a:latin typeface="Gill Sans"/>
              <a:ea typeface="Gill Sans"/>
              <a:cs typeface="Gill Sans"/>
              <a:sym typeface="Gill Sans"/>
            </a:endParaRPr>
          </a:p>
        </p:txBody>
      </p:sp>
      <p:sp>
        <p:nvSpPr>
          <p:cNvPr id="224" name="Google Shape;224;p1"/>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Source : Image par nuraghies sur Freepik</a:t>
            </a:r>
            <a:endParaRPr sz="1200" b="0" i="0" u="none" strike="noStrike" cap="none">
              <a:solidFill>
                <a:srgbClr val="000000"/>
              </a:solidFill>
              <a:latin typeface="Arial"/>
              <a:ea typeface="Arial"/>
              <a:cs typeface="Arial"/>
              <a:sym typeface="Arial"/>
            </a:endParaRPr>
          </a:p>
        </p:txBody>
      </p:sp>
      <p:pic>
        <p:nvPicPr>
          <p:cNvPr id="225" name="Google Shape;225;p1"/>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3600"/>
              <a:buNone/>
            </a:pPr>
            <a:r>
              <a:rPr lang="en-US">
                <a:solidFill>
                  <a:srgbClr val="C01E24"/>
                </a:solidFill>
              </a:rPr>
              <a:t>Session de formation expérimentale</a:t>
            </a:r>
            <a:endParaRPr>
              <a:solidFill>
                <a:srgbClr val="C01E24"/>
              </a:solidFill>
            </a:endParaRPr>
          </a:p>
        </p:txBody>
      </p:sp>
      <p:pic>
        <p:nvPicPr>
          <p:cNvPr id="232" name="Google Shape;232;p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233" name="Google Shape;233;p2"/>
          <p:cNvSpPr/>
          <p:nvPr/>
        </p:nvSpPr>
        <p:spPr>
          <a:xfrm>
            <a:off x="394775" y="2437800"/>
            <a:ext cx="8301356" cy="86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Calibri"/>
                <a:ea typeface="Calibri"/>
                <a:cs typeface="Calibri"/>
                <a:sym typeface="Calibri"/>
              </a:rPr>
              <a:t>Les participants sont invités à prendre part à un défi de santé en utilisant l'une des applications de santé proposées dans Mig-Health Apps.</a:t>
            </a:r>
            <a:endParaRPr sz="2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240" name="Google Shape;240;p3"/>
          <p:cNvSpPr/>
          <p:nvPr/>
        </p:nvSpPr>
        <p:spPr>
          <a:xfrm>
            <a:off x="394775" y="2006850"/>
            <a:ext cx="8301356" cy="861900"/>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1200"/>
              </a:spcBef>
              <a:spcAft>
                <a:spcPts val="0"/>
              </a:spcAft>
              <a:buNone/>
            </a:pPr>
            <a:r>
              <a:rPr lang="en-US" sz="2800" b="0" i="0" u="none" strike="noStrike" cap="none">
                <a:solidFill>
                  <a:srgbClr val="000000"/>
                </a:solidFill>
                <a:latin typeface="Calibri"/>
                <a:ea typeface="Calibri"/>
                <a:cs typeface="Calibri"/>
                <a:sym typeface="Calibri"/>
              </a:rPr>
              <a:t>Chaque participant doit réfléchir à l'application qui pourrait être utile pour les soins de son nouveau-né.</a:t>
            </a:r>
            <a:endParaRPr/>
          </a:p>
          <a:p>
            <a:pPr marL="457200" marR="0" lvl="0" indent="0" algn="l" rtl="0">
              <a:lnSpc>
                <a:spcPct val="150000"/>
              </a:lnSpc>
              <a:spcBef>
                <a:spcPts val="1200"/>
              </a:spcBef>
              <a:spcAft>
                <a:spcPts val="0"/>
              </a:spcAft>
              <a:buNone/>
            </a:pPr>
            <a:r>
              <a:rPr lang="en-US" sz="2800" b="0" i="0" u="none" strike="noStrike" cap="none">
                <a:solidFill>
                  <a:srgbClr val="000000"/>
                </a:solidFill>
                <a:latin typeface="Calibri"/>
                <a:ea typeface="Calibri"/>
                <a:cs typeface="Calibri"/>
                <a:sym typeface="Calibri"/>
              </a:rPr>
              <a:t>Une fois identifiés, les participants navigueront sur la plateforme Mig-health Apps pour télécharger l'application et commencer à l'utiliser.</a:t>
            </a:r>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dk1"/>
              </a:solidFill>
              <a:latin typeface="Calibri"/>
              <a:ea typeface="Calibri"/>
              <a:cs typeface="Calibri"/>
              <a:sym typeface="Calibri"/>
            </a:endParaRPr>
          </a:p>
        </p:txBody>
      </p:sp>
      <p:sp>
        <p:nvSpPr>
          <p:cNvPr id="241" name="Google Shape;241;p3"/>
          <p:cNvSpPr/>
          <p:nvPr/>
        </p:nvSpPr>
        <p:spPr>
          <a:xfrm>
            <a:off x="572423" y="10602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242" name="Google Shape;242;p3"/>
          <p:cNvSpPr txBox="1"/>
          <p:nvPr/>
        </p:nvSpPr>
        <p:spPr>
          <a:xfrm>
            <a:off x="775150" y="10602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sp>
        <p:nvSpPr>
          <p:cNvPr id="243" name="Google Shape;243;p3"/>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244" name="Google Shape;244;p3"/>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245" name="Google Shape;245;p3"/>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6" name="Google Shape;246;p3"/>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253" name="Google Shape;253;p5"/>
          <p:cNvSpPr/>
          <p:nvPr/>
        </p:nvSpPr>
        <p:spPr>
          <a:xfrm>
            <a:off x="572423" y="10602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254" name="Google Shape;254;p5"/>
          <p:cNvSpPr txBox="1"/>
          <p:nvPr/>
        </p:nvSpPr>
        <p:spPr>
          <a:xfrm>
            <a:off x="775150" y="10602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sp>
        <p:nvSpPr>
          <p:cNvPr id="255" name="Google Shape;255;p5"/>
          <p:cNvSpPr txBox="1">
            <a:spLocks noGrp="1"/>
          </p:cNvSpPr>
          <p:nvPr>
            <p:ph type="body" idx="1"/>
          </p:nvPr>
        </p:nvSpPr>
        <p:spPr>
          <a:xfrm>
            <a:off x="557999" y="2459736"/>
            <a:ext cx="8598880" cy="3941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200"/>
              <a:buNone/>
            </a:pPr>
            <a:r>
              <a:rPr lang="en-US" sz="2942"/>
              <a:t>Une fois l'application téléchargée, l'apprenant sera invité à s'inscrire et à accepter toutes les conditions d'utilisation et les politiques de confidentialité</a:t>
            </a:r>
            <a:r>
              <a:rPr lang="en-US" sz="2000"/>
              <a:t>.</a:t>
            </a:r>
            <a:endParaRPr sz="2000"/>
          </a:p>
          <a:p>
            <a:pPr marL="0" lvl="0" indent="0" algn="l" rtl="0">
              <a:lnSpc>
                <a:spcPct val="120000"/>
              </a:lnSpc>
              <a:spcBef>
                <a:spcPts val="1200"/>
              </a:spcBef>
              <a:spcAft>
                <a:spcPts val="0"/>
              </a:spcAft>
              <a:buSzPts val="2000"/>
              <a:buNone/>
            </a:pPr>
            <a:endParaRPr sz="2000"/>
          </a:p>
          <a:p>
            <a:pPr marL="0" lvl="0" indent="0" algn="l" rtl="0">
              <a:lnSpc>
                <a:spcPct val="120000"/>
              </a:lnSpc>
              <a:spcBef>
                <a:spcPts val="1200"/>
              </a:spcBef>
              <a:spcAft>
                <a:spcPts val="0"/>
              </a:spcAft>
              <a:buSzPts val="2000"/>
              <a:buNone/>
            </a:pPr>
            <a:endParaRPr sz="2000"/>
          </a:p>
        </p:txBody>
      </p:sp>
      <p:sp>
        <p:nvSpPr>
          <p:cNvPr id="256" name="Google Shape;256;p5"/>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257" name="Google Shape;257;p5"/>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258" name="Google Shape;258;p5"/>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9" name="Google Shape;259;p5"/>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266" name="Google Shape;266;p6"/>
          <p:cNvSpPr/>
          <p:nvPr/>
        </p:nvSpPr>
        <p:spPr>
          <a:xfrm>
            <a:off x="572423" y="10602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267" name="Google Shape;267;p6"/>
          <p:cNvSpPr txBox="1"/>
          <p:nvPr/>
        </p:nvSpPr>
        <p:spPr>
          <a:xfrm>
            <a:off x="775150" y="10602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3</a:t>
            </a:r>
            <a:endParaRPr sz="4000" b="1" i="0" u="none" strike="noStrike" cap="none">
              <a:solidFill>
                <a:srgbClr val="414141"/>
              </a:solidFill>
              <a:latin typeface="Calibri"/>
              <a:ea typeface="Calibri"/>
              <a:cs typeface="Calibri"/>
              <a:sym typeface="Calibri"/>
            </a:endParaRPr>
          </a:p>
        </p:txBody>
      </p:sp>
      <p:sp>
        <p:nvSpPr>
          <p:cNvPr id="268" name="Google Shape;268;p6"/>
          <p:cNvSpPr txBox="1">
            <a:spLocks noGrp="1"/>
          </p:cNvSpPr>
          <p:nvPr>
            <p:ph type="body" idx="1"/>
          </p:nvPr>
        </p:nvSpPr>
        <p:spPr>
          <a:xfrm>
            <a:off x="572424" y="2176586"/>
            <a:ext cx="8747400" cy="3941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ct val="74779"/>
              <a:buNone/>
            </a:pPr>
            <a:r>
              <a:rPr lang="en-US" sz="2942"/>
              <a:t>Les apprenants utiliseront ensuite l'application de manière asynchrone pendant une ou deux semaines.</a:t>
            </a:r>
            <a:endParaRPr/>
          </a:p>
          <a:p>
            <a:pPr marL="0" lvl="0" indent="0" algn="l" rtl="0">
              <a:lnSpc>
                <a:spcPct val="150000"/>
              </a:lnSpc>
              <a:spcBef>
                <a:spcPts val="1200"/>
              </a:spcBef>
              <a:spcAft>
                <a:spcPts val="0"/>
              </a:spcAft>
              <a:buSzPct val="74779"/>
              <a:buNone/>
            </a:pPr>
            <a:r>
              <a:rPr lang="en-US" sz="2942"/>
              <a:t>Les apprenants reviendront ensuite sur la plateforme pour commenter leur expérience par le biais de commentaires ou de vidéos. </a:t>
            </a:r>
            <a:endParaRPr sz="2942"/>
          </a:p>
          <a:p>
            <a:pPr marL="0" lvl="0" indent="0" algn="l" rtl="0">
              <a:lnSpc>
                <a:spcPct val="120000"/>
              </a:lnSpc>
              <a:spcBef>
                <a:spcPts val="1200"/>
              </a:spcBef>
              <a:spcAft>
                <a:spcPts val="0"/>
              </a:spcAft>
              <a:buSzPct val="100000"/>
              <a:buNone/>
            </a:pPr>
            <a:endParaRPr sz="2000"/>
          </a:p>
          <a:p>
            <a:pPr marL="0" lvl="0" indent="0" algn="l" rtl="0">
              <a:lnSpc>
                <a:spcPct val="120000"/>
              </a:lnSpc>
              <a:spcBef>
                <a:spcPts val="1200"/>
              </a:spcBef>
              <a:spcAft>
                <a:spcPts val="0"/>
              </a:spcAft>
              <a:buSzPct val="100000"/>
              <a:buNone/>
            </a:pPr>
            <a:endParaRPr sz="2000"/>
          </a:p>
        </p:txBody>
      </p:sp>
      <p:sp>
        <p:nvSpPr>
          <p:cNvPr id="269" name="Google Shape;269;p6"/>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270" name="Google Shape;270;p6"/>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271" name="Google Shape;271;p6"/>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2" name="Google Shape;272;p6"/>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279" name="Google Shape;279;p7"/>
          <p:cNvSpPr/>
          <p:nvPr/>
        </p:nvSpPr>
        <p:spPr>
          <a:xfrm>
            <a:off x="572423" y="10602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280" name="Google Shape;280;p7"/>
          <p:cNvSpPr txBox="1"/>
          <p:nvPr/>
        </p:nvSpPr>
        <p:spPr>
          <a:xfrm>
            <a:off x="775150" y="10602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3</a:t>
            </a:r>
            <a:endParaRPr sz="4000" b="1" i="0" u="none" strike="noStrike" cap="none">
              <a:solidFill>
                <a:srgbClr val="414141"/>
              </a:solidFill>
              <a:latin typeface="Calibri"/>
              <a:ea typeface="Calibri"/>
              <a:cs typeface="Calibri"/>
              <a:sym typeface="Calibri"/>
            </a:endParaRPr>
          </a:p>
        </p:txBody>
      </p:sp>
      <p:sp>
        <p:nvSpPr>
          <p:cNvPr id="281" name="Google Shape;281;p7"/>
          <p:cNvSpPr txBox="1">
            <a:spLocks noGrp="1"/>
          </p:cNvSpPr>
          <p:nvPr>
            <p:ph type="body" idx="1"/>
          </p:nvPr>
        </p:nvSpPr>
        <p:spPr>
          <a:xfrm>
            <a:off x="557999" y="2459736"/>
            <a:ext cx="8096604" cy="39414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1200"/>
              </a:spcBef>
              <a:spcAft>
                <a:spcPts val="0"/>
              </a:spcAft>
              <a:buSzPts val="2200"/>
              <a:buNone/>
            </a:pPr>
            <a:r>
              <a:rPr lang="en-US" sz="2942"/>
              <a:t>Les apprenants utiliseront ensuite l'application de manière asynchrone pendant une ou deux semaines.</a:t>
            </a:r>
            <a:endParaRPr/>
          </a:p>
          <a:p>
            <a:pPr marL="0" lvl="0" indent="0" algn="l" rtl="0">
              <a:lnSpc>
                <a:spcPct val="150000"/>
              </a:lnSpc>
              <a:spcBef>
                <a:spcPts val="1200"/>
              </a:spcBef>
              <a:spcAft>
                <a:spcPts val="0"/>
              </a:spcAft>
              <a:buSzPts val="2200"/>
              <a:buNone/>
            </a:pPr>
            <a:r>
              <a:rPr lang="en-US" sz="2942"/>
              <a:t>Les apprenants reviendront ensuite sur la plateforme pour commenter leur expérience par le biais de commentaires ou de vidéos. </a:t>
            </a:r>
            <a:endParaRPr sz="2942"/>
          </a:p>
          <a:p>
            <a:pPr marL="0" lvl="0" indent="0" algn="l" rtl="0">
              <a:lnSpc>
                <a:spcPct val="120000"/>
              </a:lnSpc>
              <a:spcBef>
                <a:spcPts val="1200"/>
              </a:spcBef>
              <a:spcAft>
                <a:spcPts val="0"/>
              </a:spcAft>
              <a:buSzPts val="2000"/>
              <a:buNone/>
            </a:pPr>
            <a:endParaRPr sz="2000"/>
          </a:p>
          <a:p>
            <a:pPr marL="0" lvl="0" indent="0" algn="l" rtl="0">
              <a:lnSpc>
                <a:spcPct val="120000"/>
              </a:lnSpc>
              <a:spcBef>
                <a:spcPts val="1200"/>
              </a:spcBef>
              <a:spcAft>
                <a:spcPts val="0"/>
              </a:spcAft>
              <a:buSzPts val="2000"/>
              <a:buNone/>
            </a:pPr>
            <a:endParaRPr sz="2000"/>
          </a:p>
        </p:txBody>
      </p:sp>
      <p:sp>
        <p:nvSpPr>
          <p:cNvPr id="282" name="Google Shape;282;p7"/>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283" name="Google Shape;283;p7"/>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284" name="Google Shape;284;p7"/>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5" name="Google Shape;285;p7"/>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8"/>
          <p:cNvSpPr txBox="1">
            <a:spLocks noGrp="1"/>
          </p:cNvSpPr>
          <p:nvPr>
            <p:ph type="title"/>
          </p:nvPr>
        </p:nvSpPr>
        <p:spPr>
          <a:xfrm>
            <a:off x="558000" y="699000"/>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Plan d'action et fixation d'objectifs </a:t>
            </a:r>
            <a:endParaRPr sz="2200">
              <a:latin typeface="Arial"/>
              <a:ea typeface="Arial"/>
              <a:cs typeface="Arial"/>
              <a:sym typeface="Arial"/>
            </a:endParaRPr>
          </a:p>
        </p:txBody>
      </p:sp>
      <p:sp>
        <p:nvSpPr>
          <p:cNvPr id="292" name="Google Shape;292;p8"/>
          <p:cNvSpPr/>
          <p:nvPr/>
        </p:nvSpPr>
        <p:spPr>
          <a:xfrm>
            <a:off x="298994" y="1321932"/>
            <a:ext cx="114417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Dans l'activité précédente, les participants à la session ont choisi dans le programme Mig-health Apps une application qui peut être utile pour les soins de leur nouveau-né :</a:t>
            </a:r>
            <a:endParaRPr/>
          </a:p>
          <a:p>
            <a:pPr marL="0" marR="0" lvl="0" indent="0" algn="l" rtl="0">
              <a:lnSpc>
                <a:spcPct val="100000"/>
              </a:lnSpc>
              <a:spcBef>
                <a:spcPts val="0"/>
              </a:spcBef>
              <a:spcAft>
                <a:spcPts val="0"/>
              </a:spcAft>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 "Y a-t-il un point sur lequel vous aimeriez travailler pour vous aider à atteindre votre objectif en matière de santé ?</a:t>
            </a:r>
            <a:endParaRPr sz="1400" b="0" i="0" u="none" strike="noStrike" cap="none">
              <a:solidFill>
                <a:srgbClr val="000000"/>
              </a:solidFill>
              <a:latin typeface="Arial"/>
              <a:ea typeface="Arial"/>
              <a:cs typeface="Arial"/>
              <a:sym typeface="Arial"/>
            </a:endParaRPr>
          </a:p>
        </p:txBody>
      </p:sp>
      <p:sp>
        <p:nvSpPr>
          <p:cNvPr id="293" name="Google Shape;293;p8"/>
          <p:cNvSpPr/>
          <p:nvPr/>
        </p:nvSpPr>
        <p:spPr>
          <a:xfrm>
            <a:off x="5440032" y="2909364"/>
            <a:ext cx="412500" cy="605100"/>
          </a:xfrm>
          <a:prstGeom prst="downArrow">
            <a:avLst>
              <a:gd name="adj1" fmla="val 50000"/>
              <a:gd name="adj2" fmla="val 50000"/>
            </a:avLst>
          </a:prstGeom>
          <a:gradFill>
            <a:gsLst>
              <a:gs pos="0">
                <a:srgbClr val="FFAF82"/>
              </a:gs>
              <a:gs pos="35000">
                <a:srgbClr val="FFC5A7"/>
              </a:gs>
              <a:gs pos="100000">
                <a:srgbClr val="FFE8DA"/>
              </a:gs>
            </a:gsLst>
            <a:lin ang="16200038" scaled="0"/>
          </a:gradFill>
          <a:ln w="9525" cap="flat" cmpd="sng">
            <a:solidFill>
              <a:srgbClr val="EB792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8"/>
          <p:cNvSpPr txBox="1"/>
          <p:nvPr/>
        </p:nvSpPr>
        <p:spPr>
          <a:xfrm>
            <a:off x="360044" y="3569022"/>
            <a:ext cx="11319600" cy="8310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Les plans d'action sont des descriptions détaillées des actions qu'une personne entreprendra pour atteindre un objectif. </a:t>
            </a:r>
            <a:endParaRPr sz="2400" b="0" i="0" u="none" strike="noStrike" cap="none">
              <a:solidFill>
                <a:srgbClr val="000000"/>
              </a:solidFill>
              <a:latin typeface="Calibri"/>
              <a:ea typeface="Calibri"/>
              <a:cs typeface="Calibri"/>
              <a:sym typeface="Calibri"/>
            </a:endParaRPr>
          </a:p>
        </p:txBody>
      </p:sp>
      <p:sp>
        <p:nvSpPr>
          <p:cNvPr id="295" name="Google Shape;295;p8"/>
          <p:cNvSpPr/>
          <p:nvPr/>
        </p:nvSpPr>
        <p:spPr>
          <a:xfrm>
            <a:off x="4088431" y="4400022"/>
            <a:ext cx="6096000" cy="230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Étape 1 : Fixer un objectif SMART</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Étape 2 : Identifier les tâches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Étape 3 : Affectation des ressources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Étape 4 : Hiérarchiser les tâches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Étape 5 : Fixer des délais et des étapes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Étape 6 : Suivi et révision du plan d'action</a:t>
            </a:r>
            <a:endParaRPr sz="2400" b="0" i="0" u="none" strike="noStrike" cap="none">
              <a:solidFill>
                <a:srgbClr val="000000"/>
              </a:solidFill>
              <a:latin typeface="Calibri"/>
              <a:ea typeface="Calibri"/>
              <a:cs typeface="Calibri"/>
              <a:sym typeface="Calibri"/>
            </a:endParaRPr>
          </a:p>
        </p:txBody>
      </p:sp>
      <p:sp>
        <p:nvSpPr>
          <p:cNvPr id="296" name="Google Shape;296;p8"/>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297" name="Google Shape;297;p8"/>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298" name="Google Shape;298;p8"/>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2 Séance de formation expérientiell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3kS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HeR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d5E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HeR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HeR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HeR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3kShZFQaV5GsAAABvAAAAHAAAAHVuaXZlcnNhbC9sb2NhbF9zZXR0aW5ncy54bWwNyrEKwkAMANC9XxEySB3Uugn2rpujCK0fENogB7mk9ELRv/e2N7x++GaBnbeSTANezx0C62xL0k/A9/Q43RCKky4kphxQDWGITS82k4zsXmOBVejH28S5wvlJuc4XqbOkAu1B/B6PeInNH1BLAwQUAAIACAB3kS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d5EoWeohDhNLAAAAbAAAABsAAAB1bml2ZXJzYWwvdW5pdmVyc2FsLnBuZy54bWyzsa/IzVEoSy0qzszPs1Uy1DNQsrfj5bIpKEoty0wtV6gAigEFIUBJoRLINUJwyzNTSjKAQiYmFgjBjNTM9IwSoKiBhRlcVB9oKABQSwECAAAUAAIACACpflBPNmFYAkcDAADhCQAAFAAAAAAAAAABAAAAAAAAAAAAdW5pdmVyc2FsL3BsYXllci54bWxQSwECAAAUAAIACAB3kShZtTf0qBwFAADhEwAAHQAAAAAAAAABAAAAAAB5AwAAdW5pdmVyc2FsL2NvbW1vbl9tZXNzYWdlcy5sbmdQSwECAAAUAAIACAB3kShZFR5gG6MAAAB/AQAALgAAAAAAAAABAAAAAADQCAAAdW5pdmVyc2FsL3BsYXliYWNrX2FuZF9uYXZpZ2F0aW9uX3NldHRpbmdzLnhtbFBLAQIAABQAAgAIAHeRKFl0STUfPAQAAAwVAAAnAAAAAAAAAAEAAAAAAL8JAAB1bml2ZXJzYWwvZmxhc2hfcHVibGlzaGluZ19zZXR0aW5ncy54bWxQSwECAAAUAAIACAB3kShZN4uHansDAACsDAAAIQAAAAAAAAABAAAAAABADgAAdW5pdmVyc2FsL2ZsYXNoX3NraW5fc2V0dGluZ3MueG1sUEsBAgAAFAACAAgAd5EoWaavViM2BAAAlhQAACYAAAAAAAAAAQAAAAAA+hEAAHVuaXZlcnNhbC9odG1sX3B1Ymxpc2hpbmdfc2V0dGluZ3MueG1sUEsBAgAAFAACAAgAd5EoWSYPfuiwAQAAbwYAAB8AAAAAAAAAAQAAAAAAdBYAAHVuaXZlcnNhbC9odG1sX3NraW5fc2V0dGluZ3MuanNQSwECAAAUAAIACAB3kShZFQaV5GsAAABvAAAAHAAAAAAAAAABAAAAAABhGAAAdW5pdmVyc2FsL2xvY2FsX3NldHRpbmdzLnhtbFBLAQIAABQAAgAIAHeRKFnCG66ZaBIAAPdNAAAXAAAAAAAAAAAAAAAAAAYZAAB1bml2ZXJzYWwvdW5pdmVyc2FsLnBuZ1BLAQIAABQAAgAIAHeRKFnqIQ4TSwAAAGwAAAAbAAAAAAAAAAEAAAAAAKMrAAB1bml2ZXJzYWwvdW5pdmVyc2FsLnBuZy54bWxQSwUGAAAAAAoACgAGAwAAJywAAAAA"/>
  <p:tag name="ISPRING_LMS_API_VERSION" val="SCORM 1.2"/>
  <p:tag name="ISPRING_ULTRA_SCORM_COURSE_ID" val="54651945-21AD-4B27-A08D-1E55C69E0FB7"/>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8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8.2 Séance de formation expérientiell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671</Words>
  <Application>Microsoft Office PowerPoint</Application>
  <PresentationFormat>Ευρεία οθόνη</PresentationFormat>
  <Paragraphs>118</Paragraphs>
  <Slides>12</Slides>
  <Notes>12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4</vt:i4>
      </vt:variant>
      <vt:variant>
        <vt:lpstr>Τίτλοι διαφανειών</vt:lpstr>
      </vt:variant>
      <vt:variant>
        <vt:i4>12</vt:i4>
      </vt:variant>
    </vt:vector>
  </HeadingPairs>
  <TitlesOfParts>
    <vt:vector size="22" baseType="lpstr">
      <vt:lpstr>Noto Sans Symbols</vt:lpstr>
      <vt:lpstr>Arial</vt:lpstr>
      <vt:lpstr>Impact</vt:lpstr>
      <vt:lpstr>Gill Sans</vt:lpstr>
      <vt:lpstr>Roboto</vt:lpstr>
      <vt:lpstr>Calibri</vt:lpstr>
      <vt:lpstr>Θέμα του Office</vt:lpstr>
      <vt:lpstr>Θέμα του Office</vt:lpstr>
      <vt:lpstr>2_Θέμα του Office</vt:lpstr>
      <vt:lpstr>1_Θέμα του Office</vt:lpstr>
      <vt:lpstr>Παρουσίαση του PowerPoint</vt:lpstr>
      <vt:lpstr>Partenaires</vt:lpstr>
      <vt:lpstr>Objectifs</vt:lpstr>
      <vt:lpstr>Session de formation expérimentale</vt:lpstr>
      <vt:lpstr>Παρουσίαση του PowerPoint</vt:lpstr>
      <vt:lpstr>Παρουσίαση του PowerPoint</vt:lpstr>
      <vt:lpstr>Παρουσίαση του PowerPoint</vt:lpstr>
      <vt:lpstr>Παρουσίαση του PowerPoint</vt:lpstr>
      <vt:lpstr>Plan d'action et fixation d'objectifs </vt:lpstr>
      <vt:lpstr>Plan d'action et fixation d'objectifs </vt:lpstr>
      <vt:lpstr>Plan d'action et fixation d'objectifs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8.2 Séance de formation expérientielle</dc:title>
  <dc:creator>pantelis bbalaouras</dc:creator>
  <cp:lastModifiedBy>pantelis</cp:lastModifiedBy>
  <cp:revision>4</cp:revision>
  <dcterms:created xsi:type="dcterms:W3CDTF">2020-06-02T13:31:56Z</dcterms:created>
  <dcterms:modified xsi:type="dcterms:W3CDTF">2024-09-08T15:12:36Z</dcterms:modified>
</cp:coreProperties>
</file>