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2" r:id="rId2"/>
    <p:sldMasterId id="2147483657" r:id="rId3"/>
    <p:sldMasterId id="2147483665" r:id="rId4"/>
  </p:sldMasterIdLst>
  <p:notesMasterIdLst>
    <p:notesMasterId r:id="rId17"/>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6858000" cy="9144000"/>
  <p:embeddedFontLst>
    <p:embeddedFont>
      <p:font typeface="Impact" panose="020B0806030902050204" pitchFamily="34" charset="0"/>
      <p:regular r:id="rId18"/>
    </p:embeddedFont>
    <p:embeddedFont>
      <p:font typeface="Gill Sans" panose="020B0604020202020204" charset="0"/>
      <p:regular r:id="rId19"/>
      <p:bold r:id="rId20"/>
    </p:embeddedFont>
    <p:embeddedFont>
      <p:font typeface="Roboto" panose="02000000000000000000" pitchFamily="2" charset="0"/>
      <p:regular r:id="rId21"/>
      <p:bold r:id="rId22"/>
      <p:italic r:id="rId23"/>
      <p:boldItalic r:id="rId24"/>
    </p:embeddedFont>
    <p:embeddedFont>
      <p:font typeface="Calibri" panose="020F0502020204030204" pitchFamily="34" charset="0"/>
      <p:regular r:id="rId25"/>
      <p:bold r:id="rId26"/>
      <p:italic r:id="rId27"/>
      <p:boldItalic r:id="rId28"/>
    </p:embeddedFont>
  </p:embeddedFontLst>
  <p:custDataLst>
    <p:tags r:id="rId29"/>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hfS1tzvmeSwQXQnXwSVkMbvRNdu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Master" Target="slideMasters/slideMaster3.xml"/><Relationship Id="rId21" Type="http://schemas.openxmlformats.org/officeDocument/2006/relationships/font" Target="fonts/font4.fntdata"/><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font" Target="fonts/font3.fntdata"/><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7.fntdata"/><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6.xml"/><Relationship Id="rId19" Type="http://schemas.openxmlformats.org/officeDocument/2006/relationships/font" Target="fonts/font2.fntdata"/><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font" Target="fonts/font10.fntdata"/><Relationship Id="rId30" Type="http://customschemas.google.com/relationships/presentationmetadata" Target="metadata"/><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2bb2dbef343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0" name="Google Shape;160;g2bb2dbef343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2" name="Google Shape;302;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1"/>
          </a:p>
        </p:txBody>
      </p:sp>
      <p:sp>
        <p:nvSpPr>
          <p:cNvPr id="303" name="Google Shape;303;p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p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1"/>
          </a:p>
        </p:txBody>
      </p:sp>
      <p:sp>
        <p:nvSpPr>
          <p:cNvPr id="315" name="Google Shape;315;p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2bb2dbef343_0_4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8" name="Google Shape;328;g2bb2dbef343_0_4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9" name="Google Shape;329;g2bb2dbef343_0_47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2bb2dbef343_0_1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g2bb2dbef343_0_14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5" name="Google Shape;185;g2bb2dbef343_0_14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i="1">
              <a:solidFill>
                <a:srgbClr val="FF0000"/>
              </a:solidFill>
            </a:endParaRPr>
          </a:p>
        </p:txBody>
      </p:sp>
      <p:sp>
        <p:nvSpPr>
          <p:cNvPr id="217" name="Google Shape;21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1"/>
          </a:p>
        </p:txBody>
      </p:sp>
      <p:sp>
        <p:nvSpPr>
          <p:cNvPr id="229" name="Google Shape;229;p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p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1"/>
          </a:p>
        </p:txBody>
      </p:sp>
      <p:sp>
        <p:nvSpPr>
          <p:cNvPr id="237" name="Google Shape;237;p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 name="Google Shape;249;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1"/>
          </a:p>
        </p:txBody>
      </p:sp>
      <p:sp>
        <p:nvSpPr>
          <p:cNvPr id="250" name="Google Shape;250;p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p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1"/>
          </a:p>
        </p:txBody>
      </p:sp>
      <p:sp>
        <p:nvSpPr>
          <p:cNvPr id="263" name="Google Shape;263;p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1"/>
          </a:p>
        </p:txBody>
      </p:sp>
      <p:sp>
        <p:nvSpPr>
          <p:cNvPr id="276" name="Google Shape;276;p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8" name="Google Shape;288;p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1"/>
          </a:p>
        </p:txBody>
      </p:sp>
      <p:sp>
        <p:nvSpPr>
          <p:cNvPr id="289" name="Google Shape;289;p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pic>
        <p:nvPicPr>
          <p:cNvPr id="16" name="Google Shape;16;p34"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79"/>
        <p:cNvGrpSpPr/>
        <p:nvPr/>
      </p:nvGrpSpPr>
      <p:grpSpPr>
        <a:xfrm>
          <a:off x="0" y="0"/>
          <a:ext cx="0" cy="0"/>
          <a:chOff x="0" y="0"/>
          <a:chExt cx="0" cy="0"/>
        </a:xfrm>
      </p:grpSpPr>
      <p:sp>
        <p:nvSpPr>
          <p:cNvPr id="80" name="Google Shape;80;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22"/>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400"/>
              <a:buFont typeface="Arial"/>
              <a:buNone/>
            </a:pPr>
            <a:r>
              <a:rPr lang="en-US" sz="2400" b="0" i="0" u="none" strike="noStrike" cap="none">
                <a:solidFill>
                  <a:srgbClr val="FFFFFF"/>
                </a:solidFill>
                <a:latin typeface="Impact"/>
                <a:ea typeface="Impact"/>
                <a:cs typeface="Impact"/>
                <a:sym typeface="Impact"/>
              </a:rPr>
              <a:t>2. Empower</a:t>
            </a:r>
            <a:endParaRPr/>
          </a:p>
        </p:txBody>
      </p:sp>
      <p:sp>
        <p:nvSpPr>
          <p:cNvPr id="82" name="Google Shape;82;p22"/>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400"/>
              <a:buFont typeface="Arial"/>
              <a:buNone/>
            </a:pPr>
            <a:r>
              <a:rPr lang="en-US" sz="2400" b="0" i="0" u="none" strike="noStrike" cap="none">
                <a:solidFill>
                  <a:srgbClr val="FFFFFF"/>
                </a:solidFill>
                <a:latin typeface="Impact"/>
                <a:ea typeface="Impact"/>
                <a:cs typeface="Impact"/>
                <a:sym typeface="Impact"/>
              </a:rPr>
              <a:t>3. Participate</a:t>
            </a:r>
            <a:endParaRPr/>
          </a:p>
        </p:txBody>
      </p:sp>
      <p:sp>
        <p:nvSpPr>
          <p:cNvPr id="83" name="Google Shape;83;p22"/>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Impact"/>
                <a:ea typeface="Impact"/>
                <a:cs typeface="Impact"/>
                <a:sym typeface="Impact"/>
              </a:rPr>
              <a:t>1. Prevent</a:t>
            </a:r>
            <a:endParaRPr/>
          </a:p>
        </p:txBody>
      </p:sp>
      <p:pic>
        <p:nvPicPr>
          <p:cNvPr id="84" name="Google Shape;84;p22"/>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85" name="Google Shape;85;p22"/>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86" name="Google Shape;86;p22"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88"/>
        <p:cNvGrpSpPr/>
        <p:nvPr/>
      </p:nvGrpSpPr>
      <p:grpSpPr>
        <a:xfrm>
          <a:off x="0" y="0"/>
          <a:ext cx="0" cy="0"/>
          <a:chOff x="0" y="0"/>
          <a:chExt cx="0" cy="0"/>
        </a:xfrm>
      </p:grpSpPr>
      <p:sp>
        <p:nvSpPr>
          <p:cNvPr id="89" name="Google Shape;89;p23"/>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23"/>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1" name="Google Shape;91;p23"/>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2" name="Google Shape;92;p23"/>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93" name="Google Shape;93;p23"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Unit slide single column">
  <p:cSld name="Unit slide single column">
    <p:spTree>
      <p:nvGrpSpPr>
        <p:cNvPr id="1" name="Shape 95"/>
        <p:cNvGrpSpPr/>
        <p:nvPr/>
      </p:nvGrpSpPr>
      <p:grpSpPr>
        <a:xfrm>
          <a:off x="0" y="0"/>
          <a:ext cx="0" cy="0"/>
          <a:chOff x="0" y="0"/>
          <a:chExt cx="0" cy="0"/>
        </a:xfrm>
      </p:grpSpPr>
      <p:sp>
        <p:nvSpPr>
          <p:cNvPr id="96" name="Google Shape;96;p24"/>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 name="Google Shape;97;p24"/>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8" name="Google Shape;98;p24"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99" name="Google Shape;99;p24"/>
          <p:cNvSpPr txBox="1"/>
          <p:nvPr/>
        </p:nvSpPr>
        <p:spPr>
          <a:xfrm>
            <a:off x="-38637" y="52611"/>
            <a:ext cx="2524259" cy="31410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8.2 </a:t>
            </a:r>
            <a:r>
              <a:rPr lang="en-US" sz="1800" b="0" i="0" u="none" strike="noStrike" cap="none">
                <a:solidFill>
                  <a:srgbClr val="7F7F7F"/>
                </a:solidFill>
                <a:latin typeface="Calibri"/>
                <a:ea typeface="Calibri"/>
                <a:cs typeface="Calibri"/>
                <a:sym typeface="Calibri"/>
              </a:rPr>
              <a:t> </a:t>
            </a:r>
            <a:r>
              <a:rPr lang="en-US" sz="1800" b="0" i="0" u="none" strike="noStrike" cap="none">
                <a:solidFill>
                  <a:srgbClr val="7F7F7F"/>
                </a:solidFill>
                <a:latin typeface="Arial"/>
                <a:ea typeface="Arial"/>
                <a:cs typeface="Arial"/>
                <a:sym typeface="Arial"/>
              </a:rPr>
              <a:t>Newborn’s care </a:t>
            </a:r>
            <a:endParaRPr sz="1800" b="0" i="0" u="none" strike="noStrike" cap="none">
              <a:solidFill>
                <a:srgbClr val="7F7F7F"/>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100"/>
        <p:cNvGrpSpPr/>
        <p:nvPr/>
      </p:nvGrpSpPr>
      <p:grpSpPr>
        <a:xfrm>
          <a:off x="0" y="0"/>
          <a:ext cx="0" cy="0"/>
          <a:chOff x="0" y="0"/>
          <a:chExt cx="0" cy="0"/>
        </a:xfrm>
      </p:grpSpPr>
      <p:sp>
        <p:nvSpPr>
          <p:cNvPr id="101" name="Google Shape;101;p25"/>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25"/>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25"/>
          <p:cNvSpPr txBox="1">
            <a:spLocks noGrp="1"/>
          </p:cNvSpPr>
          <p:nvPr>
            <p:ph type="body" idx="2"/>
          </p:nvPr>
        </p:nvSpPr>
        <p:spPr>
          <a:xfrm>
            <a:off x="6172199" y="1800000"/>
            <a:ext cx="5782377"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4" name="Google Shape;104;p25"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105" name="Google Shape;105;p25"/>
          <p:cNvSpPr txBox="1"/>
          <p:nvPr/>
        </p:nvSpPr>
        <p:spPr>
          <a:xfrm>
            <a:off x="-38637" y="52611"/>
            <a:ext cx="2524259" cy="31410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8.2 </a:t>
            </a:r>
            <a:r>
              <a:rPr lang="en-US" sz="1800" b="0" i="0" u="none" strike="noStrike" cap="none">
                <a:solidFill>
                  <a:srgbClr val="7F7F7F"/>
                </a:solidFill>
                <a:latin typeface="Calibri"/>
                <a:ea typeface="Calibri"/>
                <a:cs typeface="Calibri"/>
                <a:sym typeface="Calibri"/>
              </a:rPr>
              <a:t> </a:t>
            </a:r>
            <a:r>
              <a:rPr lang="en-US" sz="1800" b="0" i="0" u="none" strike="noStrike" cap="none">
                <a:solidFill>
                  <a:srgbClr val="7F7F7F"/>
                </a:solidFill>
                <a:latin typeface="Arial"/>
                <a:ea typeface="Arial"/>
                <a:cs typeface="Arial"/>
                <a:sym typeface="Arial"/>
              </a:rPr>
              <a:t>Newborn’s care </a:t>
            </a:r>
            <a:endParaRPr sz="1800" b="0" i="0" u="none" strike="noStrike" cap="none">
              <a:solidFill>
                <a:srgbClr val="7F7F7F"/>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106"/>
        <p:cNvGrpSpPr/>
        <p:nvPr/>
      </p:nvGrpSpPr>
      <p:grpSpPr>
        <a:xfrm>
          <a:off x="0" y="0"/>
          <a:ext cx="0" cy="0"/>
          <a:chOff x="0" y="0"/>
          <a:chExt cx="0" cy="0"/>
        </a:xfrm>
      </p:grpSpPr>
      <p:sp>
        <p:nvSpPr>
          <p:cNvPr id="107" name="Google Shape;107;p26"/>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8" name="Google Shape;108;p26"/>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9" name="Google Shape;109;p26"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110" name="Google Shape;110;p26"/>
          <p:cNvSpPr txBox="1"/>
          <p:nvPr/>
        </p:nvSpPr>
        <p:spPr>
          <a:xfrm>
            <a:off x="-38637" y="52611"/>
            <a:ext cx="2524259" cy="31410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8.2 </a:t>
            </a:r>
            <a:r>
              <a:rPr lang="en-US" sz="1800" b="0" i="0" u="none" strike="noStrike" cap="none">
                <a:solidFill>
                  <a:srgbClr val="7F7F7F"/>
                </a:solidFill>
                <a:latin typeface="Calibri"/>
                <a:ea typeface="Calibri"/>
                <a:cs typeface="Calibri"/>
                <a:sym typeface="Calibri"/>
              </a:rPr>
              <a:t> </a:t>
            </a:r>
            <a:r>
              <a:rPr lang="en-US" sz="1800" b="0" i="0" u="none" strike="noStrike" cap="none">
                <a:solidFill>
                  <a:srgbClr val="7F7F7F"/>
                </a:solidFill>
                <a:latin typeface="Arial"/>
                <a:ea typeface="Arial"/>
                <a:cs typeface="Arial"/>
                <a:sym typeface="Arial"/>
              </a:rPr>
              <a:t>Newborn’s care </a:t>
            </a:r>
            <a:endParaRPr sz="1800" b="0" i="0" u="none" strike="noStrike" cap="none">
              <a:solidFill>
                <a:srgbClr val="7F7F7F"/>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117"/>
        <p:cNvGrpSpPr/>
        <p:nvPr/>
      </p:nvGrpSpPr>
      <p:grpSpPr>
        <a:xfrm>
          <a:off x="0" y="0"/>
          <a:ext cx="0" cy="0"/>
          <a:chOff x="0" y="0"/>
          <a:chExt cx="0" cy="0"/>
        </a:xfrm>
      </p:grpSpPr>
      <p:sp>
        <p:nvSpPr>
          <p:cNvPr id="118" name="Google Shape;118;p14"/>
          <p:cNvSpPr txBox="1">
            <a:spLocks noGrp="1"/>
          </p:cNvSpPr>
          <p:nvPr>
            <p:ph type="title"/>
          </p:nvPr>
        </p:nvSpPr>
        <p:spPr>
          <a:xfrm>
            <a:off x="558000" y="1079999"/>
            <a:ext cx="10515600" cy="89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p14"/>
          <p:cNvSpPr txBox="1">
            <a:spLocks noGrp="1"/>
          </p:cNvSpPr>
          <p:nvPr>
            <p:ph type="body" idx="1"/>
          </p:nvPr>
        </p:nvSpPr>
        <p:spPr>
          <a:xfrm>
            <a:off x="558000" y="2160000"/>
            <a:ext cx="5157900" cy="5031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0" name="Google Shape;120;p14"/>
          <p:cNvSpPr txBox="1">
            <a:spLocks noGrp="1"/>
          </p:cNvSpPr>
          <p:nvPr>
            <p:ph type="body" idx="2"/>
          </p:nvPr>
        </p:nvSpPr>
        <p:spPr>
          <a:xfrm>
            <a:off x="558000" y="2687950"/>
            <a:ext cx="10515600" cy="3684600"/>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1" name="Google Shape;121;p14"/>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122" name="Google Shape;122;p14"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124"/>
        <p:cNvGrpSpPr/>
        <p:nvPr/>
      </p:nvGrpSpPr>
      <p:grpSpPr>
        <a:xfrm>
          <a:off x="0" y="0"/>
          <a:ext cx="0" cy="0"/>
          <a:chOff x="0" y="0"/>
          <a:chExt cx="0" cy="0"/>
        </a:xfrm>
      </p:grpSpPr>
      <p:sp>
        <p:nvSpPr>
          <p:cNvPr id="125" name="Google Shape;125;p15"/>
          <p:cNvSpPr txBox="1">
            <a:spLocks noGrp="1"/>
          </p:cNvSpPr>
          <p:nvPr>
            <p:ph type="title"/>
          </p:nvPr>
        </p:nvSpPr>
        <p:spPr>
          <a:xfrm>
            <a:off x="558000" y="1080000"/>
            <a:ext cx="11059800" cy="728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15"/>
          <p:cNvSpPr txBox="1">
            <a:spLocks noGrp="1"/>
          </p:cNvSpPr>
          <p:nvPr>
            <p:ph type="body" idx="1"/>
          </p:nvPr>
        </p:nvSpPr>
        <p:spPr>
          <a:xfrm>
            <a:off x="557999" y="2459736"/>
            <a:ext cx="11059800" cy="3941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7" name="Google Shape;127;p15"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128" name="Google Shape;128;p15"/>
          <p:cNvSpPr txBox="1"/>
          <p:nvPr/>
        </p:nvSpPr>
        <p:spPr>
          <a:xfrm>
            <a:off x="-38637" y="52611"/>
            <a:ext cx="2524259" cy="31410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8.2 </a:t>
            </a:r>
            <a:r>
              <a:rPr lang="en-US" sz="1800" b="0" i="0" u="none" strike="noStrike" cap="none">
                <a:solidFill>
                  <a:srgbClr val="7F7F7F"/>
                </a:solidFill>
                <a:latin typeface="Calibri"/>
                <a:ea typeface="Calibri"/>
                <a:cs typeface="Calibri"/>
                <a:sym typeface="Calibri"/>
              </a:rPr>
              <a:t> </a:t>
            </a:r>
            <a:r>
              <a:rPr lang="en-US" sz="1800" b="0" i="0" u="none" strike="noStrike" cap="none">
                <a:solidFill>
                  <a:srgbClr val="7F7F7F"/>
                </a:solidFill>
                <a:latin typeface="Arial"/>
                <a:ea typeface="Arial"/>
                <a:cs typeface="Arial"/>
                <a:sym typeface="Arial"/>
              </a:rPr>
              <a:t>Newborn’s care </a:t>
            </a:r>
            <a:endParaRPr sz="1800" b="0" i="0" u="none" strike="noStrike" cap="none">
              <a:solidFill>
                <a:srgbClr val="7F7F7F"/>
              </a:solidFill>
              <a:latin typeface="Arial"/>
              <a:ea typeface="Arial"/>
              <a:cs typeface="Arial"/>
              <a:sym typeface="Arial"/>
            </a:endParaRPr>
          </a:p>
        </p:txBody>
      </p:sp>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29"/>
        <p:cNvGrpSpPr/>
        <p:nvPr/>
      </p:nvGrpSpPr>
      <p:grpSpPr>
        <a:xfrm>
          <a:off x="0" y="0"/>
          <a:ext cx="0" cy="0"/>
          <a:chOff x="0" y="0"/>
          <a:chExt cx="0" cy="0"/>
        </a:xfrm>
      </p:grpSpPr>
      <p:pic>
        <p:nvPicPr>
          <p:cNvPr id="130" name="Google Shape;130;p16"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31"/>
        <p:cNvGrpSpPr/>
        <p:nvPr/>
      </p:nvGrpSpPr>
      <p:grpSpPr>
        <a:xfrm>
          <a:off x="0" y="0"/>
          <a:ext cx="0" cy="0"/>
          <a:chOff x="0" y="0"/>
          <a:chExt cx="0" cy="0"/>
        </a:xfrm>
      </p:grpSpPr>
      <p:sp>
        <p:nvSpPr>
          <p:cNvPr id="132" name="Google Shape;132;p1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p17"/>
          <p:cNvSpPr txBox="1"/>
          <p:nvPr/>
        </p:nvSpPr>
        <p:spPr>
          <a:xfrm>
            <a:off x="361999" y="5260932"/>
            <a:ext cx="25623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2. Empower</a:t>
            </a:r>
            <a:endParaRPr sz="1400" b="0" i="0" u="none" strike="noStrike" cap="none">
              <a:solidFill>
                <a:srgbClr val="000000"/>
              </a:solidFill>
              <a:latin typeface="Arial"/>
              <a:ea typeface="Arial"/>
              <a:cs typeface="Arial"/>
              <a:sym typeface="Arial"/>
            </a:endParaRPr>
          </a:p>
        </p:txBody>
      </p:sp>
      <p:sp>
        <p:nvSpPr>
          <p:cNvPr id="134" name="Google Shape;134;p17"/>
          <p:cNvSpPr txBox="1"/>
          <p:nvPr/>
        </p:nvSpPr>
        <p:spPr>
          <a:xfrm>
            <a:off x="6112132" y="5231422"/>
            <a:ext cx="24660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3. Participate</a:t>
            </a:r>
            <a:endParaRPr sz="1400" b="0" i="0" u="none" strike="noStrike" cap="none">
              <a:solidFill>
                <a:srgbClr val="000000"/>
              </a:solidFill>
              <a:latin typeface="Arial"/>
              <a:ea typeface="Arial"/>
              <a:cs typeface="Arial"/>
              <a:sym typeface="Arial"/>
            </a:endParaRPr>
          </a:p>
        </p:txBody>
      </p:sp>
      <p:sp>
        <p:nvSpPr>
          <p:cNvPr id="135" name="Google Shape;135;p17"/>
          <p:cNvSpPr txBox="1"/>
          <p:nvPr/>
        </p:nvSpPr>
        <p:spPr>
          <a:xfrm>
            <a:off x="381260" y="2409476"/>
            <a:ext cx="2509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Impact"/>
                <a:ea typeface="Impact"/>
                <a:cs typeface="Impact"/>
                <a:sym typeface="Impact"/>
              </a:rPr>
              <a:t>1. Prevent</a:t>
            </a:r>
            <a:endParaRPr sz="1400" b="0" i="0" u="none" strike="noStrike" cap="none">
              <a:solidFill>
                <a:srgbClr val="000000"/>
              </a:solidFill>
              <a:latin typeface="Arial"/>
              <a:ea typeface="Arial"/>
              <a:cs typeface="Arial"/>
              <a:sym typeface="Arial"/>
            </a:endParaRPr>
          </a:p>
        </p:txBody>
      </p:sp>
      <p:pic>
        <p:nvPicPr>
          <p:cNvPr id="136" name="Google Shape;136;p17"/>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137" name="Google Shape;137;p17"/>
          <p:cNvPicPr preferRelativeResize="0"/>
          <p:nvPr/>
        </p:nvPicPr>
        <p:blipFill rotWithShape="1">
          <a:blip r:embed="rId2">
            <a:alphaModFix/>
          </a:blip>
          <a:srcRect b="59833"/>
          <a:stretch/>
        </p:blipFill>
        <p:spPr>
          <a:xfrm rot="10800000">
            <a:off x="-8250" y="-4107"/>
            <a:ext cx="12191695" cy="349261"/>
          </a:xfrm>
          <a:prstGeom prst="rect">
            <a:avLst/>
          </a:prstGeom>
          <a:noFill/>
          <a:ln>
            <a:noFill/>
          </a:ln>
        </p:spPr>
      </p:pic>
      <p:pic>
        <p:nvPicPr>
          <p:cNvPr id="138" name="Google Shape;138;p17"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ubmodule Intro" type="obj">
  <p:cSld name="OBJECT">
    <p:spTree>
      <p:nvGrpSpPr>
        <p:cNvPr id="1" name="Shape 140"/>
        <p:cNvGrpSpPr/>
        <p:nvPr/>
      </p:nvGrpSpPr>
      <p:grpSpPr>
        <a:xfrm>
          <a:off x="0" y="0"/>
          <a:ext cx="0" cy="0"/>
          <a:chOff x="0" y="0"/>
          <a:chExt cx="0" cy="0"/>
        </a:xfrm>
      </p:grpSpPr>
      <p:sp>
        <p:nvSpPr>
          <p:cNvPr id="141" name="Google Shape;141;p18"/>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509"/>
              </a:srgbClr>
            </a:outerShdw>
          </a:effectLst>
        </p:spPr>
        <p:txBody>
          <a:bodyPr spcFirstLastPara="1" wrap="square" lIns="91425" tIns="45700" rIns="91425" bIns="45700" anchor="ctr" anchorCtr="0">
            <a:noAutofit/>
          </a:bodyPr>
          <a:lstStyle/>
          <a:p>
            <a:pPr marL="285750" marR="0" lvl="0" indent="-171450" algn="ctr" rtl="0">
              <a:lnSpc>
                <a:spcPct val="100000"/>
              </a:lnSpc>
              <a:spcBef>
                <a:spcPts val="0"/>
              </a:spcBef>
              <a:spcAft>
                <a:spcPts val="0"/>
              </a:spcAft>
              <a:buClr>
                <a:srgbClr val="000000"/>
              </a:buClr>
              <a:buSzPts val="1800"/>
              <a:buFont typeface="Noto Sans Symbols"/>
              <a:buNone/>
            </a:pPr>
            <a:endParaRPr sz="1800" b="0" i="0" u="none" strike="noStrike" cap="none">
              <a:solidFill>
                <a:srgbClr val="000000"/>
              </a:solidFill>
              <a:latin typeface="Calibri"/>
              <a:ea typeface="Calibri"/>
              <a:cs typeface="Calibri"/>
              <a:sym typeface="Calibri"/>
            </a:endParaRPr>
          </a:p>
        </p:txBody>
      </p:sp>
      <p:sp>
        <p:nvSpPr>
          <p:cNvPr id="142" name="Google Shape;142;p18"/>
          <p:cNvSpPr txBox="1">
            <a:spLocks noGrp="1"/>
          </p:cNvSpPr>
          <p:nvPr>
            <p:ph type="title"/>
          </p:nvPr>
        </p:nvSpPr>
        <p:spPr>
          <a:xfrm>
            <a:off x="558000" y="1080000"/>
            <a:ext cx="10515600" cy="6183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18"/>
          <p:cNvSpPr txBox="1">
            <a:spLocks noGrp="1"/>
          </p:cNvSpPr>
          <p:nvPr>
            <p:ph type="body" idx="1"/>
          </p:nvPr>
        </p:nvSpPr>
        <p:spPr>
          <a:xfrm>
            <a:off x="558000" y="2218304"/>
            <a:ext cx="7872900" cy="3787500"/>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44" name="Google Shape;144;p18"/>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145" name="Google Shape;145;p18"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5"/>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2. Empower</a:t>
            </a:r>
            <a:endParaRPr sz="1400" b="0" i="0" u="none" strike="noStrike" cap="none">
              <a:solidFill>
                <a:srgbClr val="000000"/>
              </a:solidFill>
              <a:latin typeface="Arial"/>
              <a:ea typeface="Arial"/>
              <a:cs typeface="Arial"/>
              <a:sym typeface="Arial"/>
            </a:endParaRPr>
          </a:p>
        </p:txBody>
      </p:sp>
      <p:sp>
        <p:nvSpPr>
          <p:cNvPr id="20" name="Google Shape;20;p35"/>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3. Participate</a:t>
            </a:r>
            <a:endParaRPr sz="1400" b="0" i="0" u="none" strike="noStrike" cap="none">
              <a:solidFill>
                <a:srgbClr val="000000"/>
              </a:solidFill>
              <a:latin typeface="Arial"/>
              <a:ea typeface="Arial"/>
              <a:cs typeface="Arial"/>
              <a:sym typeface="Arial"/>
            </a:endParaRPr>
          </a:p>
        </p:txBody>
      </p:sp>
      <p:sp>
        <p:nvSpPr>
          <p:cNvPr id="21" name="Google Shape;21;p35"/>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Impact"/>
                <a:ea typeface="Impact"/>
                <a:cs typeface="Impact"/>
                <a:sym typeface="Impact"/>
              </a:rPr>
              <a:t>1. Prevent</a:t>
            </a:r>
            <a:endParaRPr sz="1400" b="0" i="0" u="none" strike="noStrike" cap="none">
              <a:solidFill>
                <a:srgbClr val="000000"/>
              </a:solidFill>
              <a:latin typeface="Arial"/>
              <a:ea typeface="Arial"/>
              <a:cs typeface="Arial"/>
              <a:sym typeface="Arial"/>
            </a:endParaRPr>
          </a:p>
        </p:txBody>
      </p:sp>
      <p:pic>
        <p:nvPicPr>
          <p:cNvPr id="22" name="Google Shape;22;p35"/>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23" name="Google Shape;23;p35" descr="C:\Users\Georgia-Work\AppData\Roaming\Skype\georgia.aristidou\media_messaging\media_cache\^DD49E969C8C275A0BF0095F3F01442BBA23C6B6D6D2A977CE4^pimgpsh_fullsize_distr.jpg"/>
          <p:cNvPicPr preferRelativeResize="0"/>
          <p:nvPr/>
        </p:nvPicPr>
        <p:blipFill rotWithShape="1">
          <a:blip r:embed="rId3">
            <a:alphaModFix/>
          </a:blip>
          <a:srcRect/>
          <a:stretch/>
        </p:blipFill>
        <p:spPr>
          <a:xfrm>
            <a:off x="10507980" y="6374858"/>
            <a:ext cx="1684020" cy="495300"/>
          </a:xfrm>
          <a:prstGeom prst="rect">
            <a:avLst/>
          </a:prstGeom>
          <a:noFill/>
          <a:ln>
            <a:noFill/>
          </a:ln>
        </p:spPr>
      </p:pic>
      <p:pic>
        <p:nvPicPr>
          <p:cNvPr id="24" name="Google Shape;24;p35"/>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25" name="Google Shape;25;p35" descr="Εικόνα που περιέχει clipart, σύμβολο, καρτούν, λογότυπο&#10;&#10;Περιγραφή που δημιουργήθηκε αυτόματα"/>
          <p:cNvPicPr preferRelativeResize="0"/>
          <p:nvPr/>
        </p:nvPicPr>
        <p:blipFill rotWithShape="1">
          <a:blip r:embed="rId4">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Unit slide single column">
  <p:cSld name="Unit slide single column">
    <p:spTree>
      <p:nvGrpSpPr>
        <p:cNvPr id="1" name="Shape 147"/>
        <p:cNvGrpSpPr/>
        <p:nvPr/>
      </p:nvGrpSpPr>
      <p:grpSpPr>
        <a:xfrm>
          <a:off x="0" y="0"/>
          <a:ext cx="0" cy="0"/>
          <a:chOff x="0" y="0"/>
          <a:chExt cx="0" cy="0"/>
        </a:xfrm>
      </p:grpSpPr>
      <p:sp>
        <p:nvSpPr>
          <p:cNvPr id="148" name="Google Shape;148;p19"/>
          <p:cNvSpPr txBox="1">
            <a:spLocks noGrp="1"/>
          </p:cNvSpPr>
          <p:nvPr>
            <p:ph type="title"/>
          </p:nvPr>
        </p:nvSpPr>
        <p:spPr>
          <a:xfrm>
            <a:off x="558000" y="1080000"/>
            <a:ext cx="11059800" cy="605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p19"/>
          <p:cNvSpPr txBox="1">
            <a:spLocks noGrp="1"/>
          </p:cNvSpPr>
          <p:nvPr>
            <p:ph type="body" idx="1"/>
          </p:nvPr>
        </p:nvSpPr>
        <p:spPr>
          <a:xfrm>
            <a:off x="557999" y="1799999"/>
            <a:ext cx="5852100" cy="486600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50" name="Google Shape;150;p19"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151" name="Google Shape;151;p19"/>
          <p:cNvSpPr txBox="1"/>
          <p:nvPr/>
        </p:nvSpPr>
        <p:spPr>
          <a:xfrm>
            <a:off x="-38637" y="52611"/>
            <a:ext cx="2524259" cy="31410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8.2 </a:t>
            </a:r>
            <a:r>
              <a:rPr lang="en-US" sz="1800" b="0" i="0" u="none" strike="noStrike" cap="none">
                <a:solidFill>
                  <a:srgbClr val="7F7F7F"/>
                </a:solidFill>
                <a:latin typeface="Calibri"/>
                <a:ea typeface="Calibri"/>
                <a:cs typeface="Calibri"/>
                <a:sym typeface="Calibri"/>
              </a:rPr>
              <a:t> </a:t>
            </a:r>
            <a:r>
              <a:rPr lang="en-US" sz="1800" b="0" i="0" u="none" strike="noStrike" cap="none">
                <a:solidFill>
                  <a:srgbClr val="7F7F7F"/>
                </a:solidFill>
                <a:latin typeface="Arial"/>
                <a:ea typeface="Arial"/>
                <a:cs typeface="Arial"/>
                <a:sym typeface="Arial"/>
              </a:rPr>
              <a:t>Newborn’s care </a:t>
            </a:r>
            <a:endParaRPr sz="1800" b="0" i="0" u="none" strike="noStrike" cap="none">
              <a:solidFill>
                <a:srgbClr val="7F7F7F"/>
              </a:solidFill>
              <a:latin typeface="Arial"/>
              <a:ea typeface="Arial"/>
              <a:cs typeface="Arial"/>
              <a:sym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152"/>
        <p:cNvGrpSpPr/>
        <p:nvPr/>
      </p:nvGrpSpPr>
      <p:grpSpPr>
        <a:xfrm>
          <a:off x="0" y="0"/>
          <a:ext cx="0" cy="0"/>
          <a:chOff x="0" y="0"/>
          <a:chExt cx="0" cy="0"/>
        </a:xfrm>
      </p:grpSpPr>
      <p:sp>
        <p:nvSpPr>
          <p:cNvPr id="153" name="Google Shape;153;p20"/>
          <p:cNvSpPr txBox="1">
            <a:spLocks noGrp="1"/>
          </p:cNvSpPr>
          <p:nvPr>
            <p:ph type="title"/>
          </p:nvPr>
        </p:nvSpPr>
        <p:spPr>
          <a:xfrm>
            <a:off x="558000" y="1080000"/>
            <a:ext cx="11396700" cy="599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4" name="Google Shape;154;p20"/>
          <p:cNvSpPr txBox="1">
            <a:spLocks noGrp="1"/>
          </p:cNvSpPr>
          <p:nvPr>
            <p:ph type="body" idx="1"/>
          </p:nvPr>
        </p:nvSpPr>
        <p:spPr>
          <a:xfrm>
            <a:off x="557999" y="1800000"/>
            <a:ext cx="5409600" cy="48933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20"/>
          <p:cNvSpPr txBox="1">
            <a:spLocks noGrp="1"/>
          </p:cNvSpPr>
          <p:nvPr>
            <p:ph type="body" idx="2"/>
          </p:nvPr>
        </p:nvSpPr>
        <p:spPr>
          <a:xfrm>
            <a:off x="6172199" y="1800000"/>
            <a:ext cx="5782500" cy="48933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56" name="Google Shape;156;p20"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157" name="Google Shape;157;p20"/>
          <p:cNvSpPr txBox="1"/>
          <p:nvPr/>
        </p:nvSpPr>
        <p:spPr>
          <a:xfrm>
            <a:off x="-38637" y="52611"/>
            <a:ext cx="2524259" cy="31410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8.2 </a:t>
            </a:r>
            <a:r>
              <a:rPr lang="en-US" sz="1800" b="0" i="0" u="none" strike="noStrike" cap="none">
                <a:solidFill>
                  <a:srgbClr val="7F7F7F"/>
                </a:solidFill>
                <a:latin typeface="Calibri"/>
                <a:ea typeface="Calibri"/>
                <a:cs typeface="Calibri"/>
                <a:sym typeface="Calibri"/>
              </a:rPr>
              <a:t> </a:t>
            </a:r>
            <a:r>
              <a:rPr lang="en-US" sz="1800" b="0" i="0" u="none" strike="noStrike" cap="none">
                <a:solidFill>
                  <a:srgbClr val="7F7F7F"/>
                </a:solidFill>
                <a:latin typeface="Arial"/>
                <a:ea typeface="Arial"/>
                <a:cs typeface="Arial"/>
                <a:sym typeface="Arial"/>
              </a:rPr>
              <a:t>Newborn’s care </a:t>
            </a:r>
            <a:endParaRPr sz="1800" b="0" i="0" u="none" strike="noStrike" cap="none">
              <a:solidFill>
                <a:srgbClr val="7F7F7F"/>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26"/>
        <p:cNvGrpSpPr/>
        <p:nvPr/>
      </p:nvGrpSpPr>
      <p:grpSpPr>
        <a:xfrm>
          <a:off x="0" y="0"/>
          <a:ext cx="0" cy="0"/>
          <a:chOff x="0" y="0"/>
          <a:chExt cx="0" cy="0"/>
        </a:xfrm>
      </p:grpSpPr>
      <p:sp>
        <p:nvSpPr>
          <p:cNvPr id="27" name="Google Shape;27;p38"/>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38"/>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8"/>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0" name="Google Shape;30;p38"/>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1" name="Google Shape;31;p38"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32" name="Google Shape;32;p38" descr="C:\Users\Georgia-Work\AppData\Roaming\Skype\georgia.aristidou\media_messaging\media_cache\^DD49E969C8C275A0BF0095F3F01442BBA23C6B6D6D2A977CE4^pimgpsh_fullsize_distr.jpg"/>
          <p:cNvPicPr preferRelativeResize="0"/>
          <p:nvPr/>
        </p:nvPicPr>
        <p:blipFill rotWithShape="1">
          <a:blip r:embed="rId4">
            <a:alphaModFix/>
          </a:blip>
          <a:srcRect/>
          <a:stretch/>
        </p:blipFill>
        <p:spPr>
          <a:xfrm>
            <a:off x="10507980" y="6374858"/>
            <a:ext cx="1684020" cy="4953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39"/>
        <p:cNvGrpSpPr/>
        <p:nvPr/>
      </p:nvGrpSpPr>
      <p:grpSpPr>
        <a:xfrm>
          <a:off x="0" y="0"/>
          <a:ext cx="0" cy="0"/>
          <a:chOff x="0" y="0"/>
          <a:chExt cx="0" cy="0"/>
        </a:xfrm>
      </p:grpSpPr>
      <p:sp>
        <p:nvSpPr>
          <p:cNvPr id="40" name="Google Shape;40;g2bb2dbef343_0_18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g2bb2dbef343_0_185"/>
          <p:cNvSpPr txBox="1"/>
          <p:nvPr/>
        </p:nvSpPr>
        <p:spPr>
          <a:xfrm>
            <a:off x="361999" y="5260932"/>
            <a:ext cx="25623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2. Empower</a:t>
            </a:r>
            <a:endParaRPr sz="1400" b="0" i="0" u="none" strike="noStrike" cap="none">
              <a:solidFill>
                <a:srgbClr val="000000"/>
              </a:solidFill>
              <a:latin typeface="Arial"/>
              <a:ea typeface="Arial"/>
              <a:cs typeface="Arial"/>
              <a:sym typeface="Arial"/>
            </a:endParaRPr>
          </a:p>
        </p:txBody>
      </p:sp>
      <p:sp>
        <p:nvSpPr>
          <p:cNvPr id="42" name="Google Shape;42;g2bb2dbef343_0_185"/>
          <p:cNvSpPr txBox="1"/>
          <p:nvPr/>
        </p:nvSpPr>
        <p:spPr>
          <a:xfrm>
            <a:off x="6112132" y="5231422"/>
            <a:ext cx="24660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3. Participate</a:t>
            </a:r>
            <a:endParaRPr sz="1400" b="0" i="0" u="none" strike="noStrike" cap="none">
              <a:solidFill>
                <a:srgbClr val="000000"/>
              </a:solidFill>
              <a:latin typeface="Arial"/>
              <a:ea typeface="Arial"/>
              <a:cs typeface="Arial"/>
              <a:sym typeface="Arial"/>
            </a:endParaRPr>
          </a:p>
        </p:txBody>
      </p:sp>
      <p:sp>
        <p:nvSpPr>
          <p:cNvPr id="43" name="Google Shape;43;g2bb2dbef343_0_185"/>
          <p:cNvSpPr txBox="1"/>
          <p:nvPr/>
        </p:nvSpPr>
        <p:spPr>
          <a:xfrm>
            <a:off x="381260" y="2409476"/>
            <a:ext cx="2509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Impact"/>
                <a:ea typeface="Impact"/>
                <a:cs typeface="Impact"/>
                <a:sym typeface="Impact"/>
              </a:rPr>
              <a:t>1. Prevent</a:t>
            </a:r>
            <a:endParaRPr sz="1400" b="0" i="0" u="none" strike="noStrike" cap="none">
              <a:solidFill>
                <a:srgbClr val="000000"/>
              </a:solidFill>
              <a:latin typeface="Arial"/>
              <a:ea typeface="Arial"/>
              <a:cs typeface="Arial"/>
              <a:sym typeface="Arial"/>
            </a:endParaRPr>
          </a:p>
        </p:txBody>
      </p:sp>
      <p:pic>
        <p:nvPicPr>
          <p:cNvPr id="44" name="Google Shape;44;g2bb2dbef343_0_185"/>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45" name="Google Shape;45;g2bb2dbef343_0_185"/>
          <p:cNvPicPr preferRelativeResize="0"/>
          <p:nvPr/>
        </p:nvPicPr>
        <p:blipFill rotWithShape="1">
          <a:blip r:embed="rId2">
            <a:alphaModFix/>
          </a:blip>
          <a:srcRect b="59833"/>
          <a:stretch/>
        </p:blipFill>
        <p:spPr>
          <a:xfrm rot="10800000">
            <a:off x="-8250" y="-4107"/>
            <a:ext cx="12191695" cy="349261"/>
          </a:xfrm>
          <a:prstGeom prst="rect">
            <a:avLst/>
          </a:prstGeom>
          <a:noFill/>
          <a:ln>
            <a:noFill/>
          </a:ln>
        </p:spPr>
      </p:pic>
      <p:pic>
        <p:nvPicPr>
          <p:cNvPr id="46" name="Google Shape;46;g2bb2dbef343_0_185"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48"/>
        <p:cNvGrpSpPr/>
        <p:nvPr/>
      </p:nvGrpSpPr>
      <p:grpSpPr>
        <a:xfrm>
          <a:off x="0" y="0"/>
          <a:ext cx="0" cy="0"/>
          <a:chOff x="0" y="0"/>
          <a:chExt cx="0" cy="0"/>
        </a:xfrm>
      </p:grpSpPr>
      <p:pic>
        <p:nvPicPr>
          <p:cNvPr id="49" name="Google Shape;49;g2bb2dbef343_0_183"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ubmodule Intro" type="obj">
  <p:cSld name="OBJECT">
    <p:spTree>
      <p:nvGrpSpPr>
        <p:cNvPr id="1" name="Shape 50"/>
        <p:cNvGrpSpPr/>
        <p:nvPr/>
      </p:nvGrpSpPr>
      <p:grpSpPr>
        <a:xfrm>
          <a:off x="0" y="0"/>
          <a:ext cx="0" cy="0"/>
          <a:chOff x="0" y="0"/>
          <a:chExt cx="0" cy="0"/>
        </a:xfrm>
      </p:grpSpPr>
      <p:sp>
        <p:nvSpPr>
          <p:cNvPr id="51" name="Google Shape;51;g2bb2dbef343_0_194"/>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509"/>
              </a:srgbClr>
            </a:outerShdw>
          </a:effectLst>
        </p:spPr>
        <p:txBody>
          <a:bodyPr spcFirstLastPara="1" wrap="square" lIns="91425" tIns="45700" rIns="91425" bIns="45700" anchor="ctr" anchorCtr="0">
            <a:noAutofit/>
          </a:bodyPr>
          <a:lstStyle/>
          <a:p>
            <a:pPr marL="285750" marR="0" lvl="0" indent="-171450" algn="ctr"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Calibri"/>
              <a:ea typeface="Calibri"/>
              <a:cs typeface="Calibri"/>
              <a:sym typeface="Calibri"/>
            </a:endParaRPr>
          </a:p>
        </p:txBody>
      </p:sp>
      <p:sp>
        <p:nvSpPr>
          <p:cNvPr id="52" name="Google Shape;52;g2bb2dbef343_0_194"/>
          <p:cNvSpPr txBox="1">
            <a:spLocks noGrp="1"/>
          </p:cNvSpPr>
          <p:nvPr>
            <p:ph type="title"/>
          </p:nvPr>
        </p:nvSpPr>
        <p:spPr>
          <a:xfrm>
            <a:off x="558000" y="1080000"/>
            <a:ext cx="10515600" cy="6183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g2bb2dbef343_0_194"/>
          <p:cNvSpPr txBox="1">
            <a:spLocks noGrp="1"/>
          </p:cNvSpPr>
          <p:nvPr>
            <p:ph type="body" idx="1"/>
          </p:nvPr>
        </p:nvSpPr>
        <p:spPr>
          <a:xfrm>
            <a:off x="558000" y="2218304"/>
            <a:ext cx="7872900" cy="3787500"/>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4" name="Google Shape;54;g2bb2dbef343_0_194"/>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55" name="Google Shape;55;g2bb2dbef343_0_194"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57"/>
        <p:cNvGrpSpPr/>
        <p:nvPr/>
      </p:nvGrpSpPr>
      <p:grpSpPr>
        <a:xfrm>
          <a:off x="0" y="0"/>
          <a:ext cx="0" cy="0"/>
          <a:chOff x="0" y="0"/>
          <a:chExt cx="0" cy="0"/>
        </a:xfrm>
      </p:grpSpPr>
      <p:sp>
        <p:nvSpPr>
          <p:cNvPr id="58" name="Google Shape;58;g2bb2dbef343_0_201"/>
          <p:cNvSpPr txBox="1">
            <a:spLocks noGrp="1"/>
          </p:cNvSpPr>
          <p:nvPr>
            <p:ph type="title"/>
          </p:nvPr>
        </p:nvSpPr>
        <p:spPr>
          <a:xfrm>
            <a:off x="558000" y="1079999"/>
            <a:ext cx="10515600" cy="89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g2bb2dbef343_0_201"/>
          <p:cNvSpPr txBox="1">
            <a:spLocks noGrp="1"/>
          </p:cNvSpPr>
          <p:nvPr>
            <p:ph type="body" idx="1"/>
          </p:nvPr>
        </p:nvSpPr>
        <p:spPr>
          <a:xfrm>
            <a:off x="558000" y="2160000"/>
            <a:ext cx="5157900" cy="5031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0" name="Google Shape;60;g2bb2dbef343_0_201"/>
          <p:cNvSpPr txBox="1">
            <a:spLocks noGrp="1"/>
          </p:cNvSpPr>
          <p:nvPr>
            <p:ph type="body" idx="2"/>
          </p:nvPr>
        </p:nvSpPr>
        <p:spPr>
          <a:xfrm>
            <a:off x="558000" y="2687950"/>
            <a:ext cx="10515600" cy="3684600"/>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1" name="Google Shape;61;g2bb2dbef343_0_201"/>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62" name="Google Shape;62;g2bb2dbef343_0_201"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ubmodule Intro" type="obj">
  <p:cSld name="OBJECT">
    <p:spTree>
      <p:nvGrpSpPr>
        <p:cNvPr id="1" name="Shape 70"/>
        <p:cNvGrpSpPr/>
        <p:nvPr/>
      </p:nvGrpSpPr>
      <p:grpSpPr>
        <a:xfrm>
          <a:off x="0" y="0"/>
          <a:ext cx="0" cy="0"/>
          <a:chOff x="0" y="0"/>
          <a:chExt cx="0" cy="0"/>
        </a:xfrm>
      </p:grpSpPr>
      <p:sp>
        <p:nvSpPr>
          <p:cNvPr id="71" name="Google Shape;71;p12"/>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901"/>
              </a:srgbClr>
            </a:outerShdw>
          </a:effectLst>
        </p:spPr>
        <p:txBody>
          <a:bodyPr spcFirstLastPara="1" wrap="square" lIns="91425" tIns="45700" rIns="91425" bIns="45700" anchor="ctr" anchorCtr="0">
            <a:noAutofit/>
          </a:bodyPr>
          <a:lstStyle/>
          <a:p>
            <a:pPr marL="285750" marR="0" lvl="0" indent="-171450" algn="ctr" rtl="0">
              <a:lnSpc>
                <a:spcPct val="100000"/>
              </a:lnSpc>
              <a:spcBef>
                <a:spcPts val="0"/>
              </a:spcBef>
              <a:spcAft>
                <a:spcPts val="0"/>
              </a:spcAft>
              <a:buClr>
                <a:srgbClr val="000000"/>
              </a:buClr>
              <a:buSzPts val="1800"/>
              <a:buFont typeface="Noto Sans Symbols"/>
              <a:buNone/>
            </a:pPr>
            <a:endParaRPr sz="1800" b="0" i="0" u="none" strike="noStrike" cap="none">
              <a:solidFill>
                <a:srgbClr val="000000"/>
              </a:solidFill>
              <a:latin typeface="Calibri"/>
              <a:ea typeface="Calibri"/>
              <a:cs typeface="Calibri"/>
              <a:sym typeface="Calibri"/>
            </a:endParaRPr>
          </a:p>
        </p:txBody>
      </p:sp>
      <p:sp>
        <p:nvSpPr>
          <p:cNvPr id="72" name="Google Shape;72;p12"/>
          <p:cNvSpPr txBox="1">
            <a:spLocks noGrp="1"/>
          </p:cNvSpPr>
          <p:nvPr>
            <p:ph type="title"/>
          </p:nvPr>
        </p:nvSpPr>
        <p:spPr>
          <a:xfrm>
            <a:off x="558000" y="1080000"/>
            <a:ext cx="10515600" cy="6183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12"/>
          <p:cNvSpPr txBox="1">
            <a:spLocks noGrp="1"/>
          </p:cNvSpPr>
          <p:nvPr>
            <p:ph type="body" idx="1"/>
          </p:nvPr>
        </p:nvSpPr>
        <p:spPr>
          <a:xfrm>
            <a:off x="558000" y="2218304"/>
            <a:ext cx="7872768" cy="3787361"/>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4" name="Google Shape;74;p12"/>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75" name="Google Shape;75;p12"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77"/>
        <p:cNvGrpSpPr/>
        <p:nvPr/>
      </p:nvGrpSpPr>
      <p:grpSpPr>
        <a:xfrm>
          <a:off x="0" y="0"/>
          <a:ext cx="0" cy="0"/>
          <a:chOff x="0" y="0"/>
          <a:chExt cx="0" cy="0"/>
        </a:xfrm>
      </p:grpSpPr>
      <p:pic>
        <p:nvPicPr>
          <p:cNvPr id="78" name="Google Shape;78;p21"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theme" Target="../theme/theme2.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3"/>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
        <p:cNvGrpSpPr/>
        <p:nvPr/>
      </p:nvGrpSpPr>
      <p:grpSpPr>
        <a:xfrm>
          <a:off x="0" y="0"/>
          <a:ext cx="0" cy="0"/>
          <a:chOff x="0" y="0"/>
          <a:chExt cx="0" cy="0"/>
        </a:xfrm>
      </p:grpSpPr>
      <p:sp>
        <p:nvSpPr>
          <p:cNvPr id="34" name="Google Shape;34;g2bb2dbef343_0_17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5" name="Google Shape;35;g2bb2dbef343_0_177"/>
          <p:cNvSpPr txBox="1">
            <a:spLocks noGrp="1"/>
          </p:cNvSpPr>
          <p:nvPr>
            <p:ph type="body" idx="1"/>
          </p:nvPr>
        </p:nvSpPr>
        <p:spPr>
          <a:xfrm>
            <a:off x="838200" y="1825624"/>
            <a:ext cx="10515600" cy="4530600"/>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g2bb2dbef343_0_17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7" name="Google Shape;37;g2bb2dbef343_0_17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8" name="Google Shape;38;g2bb2dbef343_0_17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4"/>
        <p:cNvGrpSpPr/>
        <p:nvPr/>
      </p:nvGrpSpPr>
      <p:grpSpPr>
        <a:xfrm>
          <a:off x="0" y="0"/>
          <a:ext cx="0" cy="0"/>
          <a:chOff x="0" y="0"/>
          <a:chExt cx="0" cy="0"/>
        </a:xfrm>
      </p:grpSpPr>
      <p:sp>
        <p:nvSpPr>
          <p:cNvPr id="65" name="Google Shape;65;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6" name="Google Shape;66;p11"/>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8" name="Google Shape;68;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9" name="Google Shape;69;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1"/>
        <p:cNvGrpSpPr/>
        <p:nvPr/>
      </p:nvGrpSpPr>
      <p:grpSpPr>
        <a:xfrm>
          <a:off x="0" y="0"/>
          <a:ext cx="0" cy="0"/>
          <a:chOff x="0" y="0"/>
          <a:chExt cx="0" cy="0"/>
        </a:xfrm>
      </p:grpSpPr>
      <p:sp>
        <p:nvSpPr>
          <p:cNvPr id="112" name="Google Shape;112;p1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3" name="Google Shape;113;p13"/>
          <p:cNvSpPr txBox="1">
            <a:spLocks noGrp="1"/>
          </p:cNvSpPr>
          <p:nvPr>
            <p:ph type="body" idx="1"/>
          </p:nvPr>
        </p:nvSpPr>
        <p:spPr>
          <a:xfrm>
            <a:off x="838200" y="1825624"/>
            <a:ext cx="10515600" cy="4530600"/>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4" name="Google Shape;114;p1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15" name="Google Shape;115;p1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16" name="Google Shape;116;p1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6.xml"/><Relationship Id="rId5" Type="http://schemas.openxmlformats.org/officeDocument/2006/relationships/hyperlink" Target="https://pixabay.com/service/license-summary/" TargetMode="External"/><Relationship Id="rId4" Type="http://schemas.openxmlformats.org/officeDocument/2006/relationships/hyperlink" Target="https://pixabay.com/illustrations/target-dart-aim-success-goal-1414775/"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5.jpg"/></Relationships>
</file>

<file path=ppt/slides/_rels/slide2.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6.jpg"/><Relationship Id="rId18" Type="http://schemas.openxmlformats.org/officeDocument/2006/relationships/hyperlink" Target="http://www.amsed.fr/" TargetMode="External"/><Relationship Id="rId3" Type="http://schemas.openxmlformats.org/officeDocument/2006/relationships/image" Target="../media/image11.jpg"/><Relationship Id="rId21" Type="http://schemas.openxmlformats.org/officeDocument/2006/relationships/image" Target="../media/image20.jpg"/><Relationship Id="rId7" Type="http://schemas.openxmlformats.org/officeDocument/2006/relationships/image" Target="../media/image13.jpg"/><Relationship Id="rId12" Type="http://schemas.openxmlformats.org/officeDocument/2006/relationships/hyperlink" Target="https://www.media-k.eu/" TargetMode="External"/><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png"/><Relationship Id="rId20"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hyperlink" Target="http://www.coordina-oerh.com/" TargetMode="External"/><Relationship Id="rId11" Type="http://schemas.openxmlformats.org/officeDocument/2006/relationships/image" Target="../media/image15.jpg"/><Relationship Id="rId5" Type="http://schemas.openxmlformats.org/officeDocument/2006/relationships/image" Target="../media/image12.jp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4.jpg"/><Relationship Id="rId14" Type="http://schemas.openxmlformats.org/officeDocument/2006/relationships/hyperlink" Target="https://www.oxfamitalia.org/" TargetMode="External"/><Relationship Id="rId22"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hyperlink" Target="https://www.freepik.com/free-vector/red-dart-arrow-hitting-target-center-dartboard_28563661.htm"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22.jp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g2bb2dbef343_0_0"/>
          <p:cNvSpPr txBox="1"/>
          <p:nvPr/>
        </p:nvSpPr>
        <p:spPr>
          <a:xfrm>
            <a:off x="3645160" y="3211606"/>
            <a:ext cx="9026400" cy="20157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0000"/>
              </a:buClr>
              <a:buSzPts val="3400"/>
              <a:buFont typeface="Calibri"/>
              <a:buNone/>
            </a:pPr>
            <a:r>
              <a:rPr lang="en-US" sz="3400" b="1" i="0" u="none" strike="noStrike" cap="none">
                <a:solidFill>
                  <a:srgbClr val="C00000"/>
                </a:solidFill>
                <a:latin typeface="Calibri"/>
                <a:ea typeface="Calibri"/>
                <a:cs typeface="Calibri"/>
                <a:sym typeface="Calibri"/>
              </a:rPr>
              <a:t>Module 8 - Session de formation expérientielle </a:t>
            </a:r>
            <a:r>
              <a:rPr lang="en-US" sz="2400" b="1" i="0" u="none" strike="noStrike" cap="none">
                <a:solidFill>
                  <a:srgbClr val="C00000"/>
                </a:solidFill>
                <a:latin typeface="Calibri"/>
                <a:ea typeface="Calibri"/>
                <a:cs typeface="Calibri"/>
                <a:sym typeface="Calibri"/>
              </a:rPr>
              <a:t>(8.2)</a:t>
            </a:r>
            <a:r>
              <a:rPr lang="en-US" sz="2400" b="1" i="0" u="none" strike="noStrike" cap="none">
                <a:solidFill>
                  <a:schemeClr val="dk1"/>
                </a:solidFill>
                <a:latin typeface="Calibri"/>
                <a:ea typeface="Calibri"/>
                <a:cs typeface="Calibri"/>
                <a:sym typeface="Calibri"/>
              </a:rPr>
              <a:t/>
            </a:r>
            <a:br>
              <a:rPr lang="en-US" sz="2400" b="1" i="0" u="none" strike="noStrike" cap="none">
                <a:solidFill>
                  <a:schemeClr val="dk1"/>
                </a:solidFill>
                <a:latin typeface="Calibri"/>
                <a:ea typeface="Calibri"/>
                <a:cs typeface="Calibri"/>
                <a:sym typeface="Calibri"/>
              </a:rPr>
            </a:br>
            <a:r>
              <a:rPr lang="en-US" sz="4000" b="1" i="0" u="none" strike="noStrike" cap="none">
                <a:solidFill>
                  <a:schemeClr val="dk1"/>
                </a:solidFill>
                <a:latin typeface="Calibri"/>
                <a:ea typeface="Calibri"/>
                <a:cs typeface="Calibri"/>
                <a:sym typeface="Calibri"/>
              </a:rPr>
              <a:t>Soins au nouveau-né </a:t>
            </a:r>
            <a:endParaRPr sz="3400" b="1"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g2bb2dbef343_0_0"/>
          <p:cNvSpPr/>
          <p:nvPr/>
        </p:nvSpPr>
        <p:spPr>
          <a:xfrm>
            <a:off x="-2" y="443330"/>
            <a:ext cx="722400" cy="8682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0" i="0" u="none" strike="noStrike" cap="none">
                <a:solidFill>
                  <a:srgbClr val="F2F2F2"/>
                </a:solidFill>
                <a:latin typeface="Calibri"/>
                <a:ea typeface="Calibri"/>
                <a:cs typeface="Calibri"/>
                <a:sym typeface="Calibri"/>
              </a:rPr>
              <a:t>1</a:t>
            </a:r>
            <a:endParaRPr sz="2400" b="0" i="0" u="none" strike="noStrike" cap="none">
              <a:solidFill>
                <a:srgbClr val="F2F2F2"/>
              </a:solidFill>
              <a:latin typeface="Calibri"/>
              <a:ea typeface="Calibri"/>
              <a:cs typeface="Calibri"/>
              <a:sym typeface="Calibri"/>
            </a:endParaRPr>
          </a:p>
        </p:txBody>
      </p:sp>
      <p:sp>
        <p:nvSpPr>
          <p:cNvPr id="164" name="Google Shape;164;g2bb2dbef343_0_0"/>
          <p:cNvSpPr/>
          <p:nvPr/>
        </p:nvSpPr>
        <p:spPr>
          <a:xfrm>
            <a:off x="2609" y="1279151"/>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2</a:t>
            </a:r>
            <a:endParaRPr sz="2400" b="0" i="0" u="none" strike="noStrike" cap="none">
              <a:solidFill>
                <a:srgbClr val="F2F2F2"/>
              </a:solidFill>
              <a:latin typeface="Calibri"/>
              <a:ea typeface="Calibri"/>
              <a:cs typeface="Calibri"/>
              <a:sym typeface="Calibri"/>
            </a:endParaRPr>
          </a:p>
        </p:txBody>
      </p:sp>
      <p:sp>
        <p:nvSpPr>
          <p:cNvPr id="165" name="Google Shape;165;g2bb2dbef343_0_0"/>
          <p:cNvSpPr/>
          <p:nvPr/>
        </p:nvSpPr>
        <p:spPr>
          <a:xfrm>
            <a:off x="-56" y="2073918"/>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3</a:t>
            </a:r>
            <a:endParaRPr sz="2400" b="0" i="0" u="none" strike="noStrike" cap="none">
              <a:solidFill>
                <a:srgbClr val="F2F2F2"/>
              </a:solidFill>
              <a:latin typeface="Calibri"/>
              <a:ea typeface="Calibri"/>
              <a:cs typeface="Calibri"/>
              <a:sym typeface="Calibri"/>
            </a:endParaRPr>
          </a:p>
        </p:txBody>
      </p:sp>
      <p:sp>
        <p:nvSpPr>
          <p:cNvPr id="166" name="Google Shape;166;g2bb2dbef343_0_0"/>
          <p:cNvSpPr/>
          <p:nvPr/>
        </p:nvSpPr>
        <p:spPr>
          <a:xfrm>
            <a:off x="-2" y="2942374"/>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4</a:t>
            </a:r>
            <a:endParaRPr sz="2400" b="0" i="0" u="none" strike="noStrike" cap="none">
              <a:solidFill>
                <a:srgbClr val="F2F2F2"/>
              </a:solidFill>
              <a:latin typeface="Calibri"/>
              <a:ea typeface="Calibri"/>
              <a:cs typeface="Calibri"/>
              <a:sym typeface="Calibri"/>
            </a:endParaRPr>
          </a:p>
        </p:txBody>
      </p:sp>
      <p:sp>
        <p:nvSpPr>
          <p:cNvPr id="167" name="Google Shape;167;g2bb2dbef343_0_0"/>
          <p:cNvSpPr/>
          <p:nvPr/>
        </p:nvSpPr>
        <p:spPr>
          <a:xfrm>
            <a:off x="1655" y="3808337"/>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5</a:t>
            </a:r>
            <a:endParaRPr sz="2400" b="0" i="0" u="none" strike="noStrike" cap="none">
              <a:solidFill>
                <a:srgbClr val="F2F2F2"/>
              </a:solidFill>
              <a:latin typeface="Calibri"/>
              <a:ea typeface="Calibri"/>
              <a:cs typeface="Calibri"/>
              <a:sym typeface="Calibri"/>
            </a:endParaRPr>
          </a:p>
        </p:txBody>
      </p:sp>
      <p:pic>
        <p:nvPicPr>
          <p:cNvPr id="168" name="Google Shape;168;g2bb2dbef343_0_0"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6"/>
          <a:stretch/>
        </p:blipFill>
        <p:spPr>
          <a:xfrm>
            <a:off x="3740499" y="1090274"/>
            <a:ext cx="6563498" cy="2084244"/>
          </a:xfrm>
          <a:prstGeom prst="rect">
            <a:avLst/>
          </a:prstGeom>
          <a:noFill/>
          <a:ln>
            <a:noFill/>
          </a:ln>
        </p:spPr>
      </p:pic>
      <p:sp>
        <p:nvSpPr>
          <p:cNvPr id="169" name="Google Shape;169;g2bb2dbef343_0_0"/>
          <p:cNvSpPr txBox="1"/>
          <p:nvPr/>
        </p:nvSpPr>
        <p:spPr>
          <a:xfrm>
            <a:off x="4209093" y="2763744"/>
            <a:ext cx="6094800" cy="369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800"/>
              <a:buFont typeface="Arial"/>
              <a:buNone/>
            </a:pPr>
            <a:r>
              <a:rPr lang="en-US" sz="1800" b="0" i="0" u="none" strike="noStrike" cap="none">
                <a:solidFill>
                  <a:srgbClr val="ABC7F1"/>
                </a:solidFill>
                <a:latin typeface="Calibri"/>
                <a:ea typeface="Calibri"/>
                <a:cs typeface="Calibri"/>
                <a:sym typeface="Calibri"/>
              </a:rPr>
              <a:t>https://apps4health.eu/</a:t>
            </a:r>
            <a:endParaRPr sz="1400" b="0" i="0" u="none" strike="noStrike" cap="none">
              <a:solidFill>
                <a:srgbClr val="000000"/>
              </a:solidFill>
              <a:latin typeface="Arial"/>
              <a:ea typeface="Arial"/>
              <a:cs typeface="Arial"/>
              <a:sym typeface="Arial"/>
            </a:endParaRPr>
          </a:p>
        </p:txBody>
      </p:sp>
      <p:pic>
        <p:nvPicPr>
          <p:cNvPr id="170" name="Google Shape;170;g2bb2dbef343_0_0"/>
          <p:cNvPicPr preferRelativeResize="0"/>
          <p:nvPr/>
        </p:nvPicPr>
        <p:blipFill rotWithShape="1">
          <a:blip r:embed="rId4">
            <a:alphaModFix/>
          </a:blip>
          <a:srcRect/>
          <a:stretch/>
        </p:blipFill>
        <p:spPr>
          <a:xfrm>
            <a:off x="-8249" y="5991490"/>
            <a:ext cx="12191695" cy="869554"/>
          </a:xfrm>
          <a:prstGeom prst="rect">
            <a:avLst/>
          </a:prstGeom>
          <a:noFill/>
          <a:ln>
            <a:noFill/>
          </a:ln>
        </p:spPr>
      </p:pic>
      <p:pic>
        <p:nvPicPr>
          <p:cNvPr id="171" name="Google Shape;171;g2bb2dbef343_0_0"/>
          <p:cNvPicPr preferRelativeResize="0"/>
          <p:nvPr/>
        </p:nvPicPr>
        <p:blipFill rotWithShape="1">
          <a:blip r:embed="rId4">
            <a:alphaModFix/>
          </a:blip>
          <a:srcRect b="59833"/>
          <a:stretch/>
        </p:blipFill>
        <p:spPr>
          <a:xfrm rot="10800000">
            <a:off x="-8250" y="-4107"/>
            <a:ext cx="12191695" cy="349261"/>
          </a:xfrm>
          <a:prstGeom prst="rect">
            <a:avLst/>
          </a:prstGeom>
          <a:noFill/>
          <a:ln>
            <a:noFill/>
          </a:ln>
        </p:spPr>
      </p:pic>
      <p:pic>
        <p:nvPicPr>
          <p:cNvPr id="172" name="Google Shape;172;g2bb2dbef343_0_0" descr="Εικόνα που περιέχει clipart, σύμβολο, καρτούν, λογότυπο&#10;&#10;Περιγραφή που δημιουργήθηκε αυτόματα"/>
          <p:cNvPicPr preferRelativeResize="0"/>
          <p:nvPr/>
        </p:nvPicPr>
        <p:blipFill rotWithShape="1">
          <a:blip r:embed="rId5">
            <a:alphaModFix/>
          </a:blip>
          <a:srcRect/>
          <a:stretch/>
        </p:blipFill>
        <p:spPr>
          <a:xfrm>
            <a:off x="1888851" y="1620324"/>
            <a:ext cx="1612800" cy="2886434"/>
          </a:xfrm>
          <a:prstGeom prst="rect">
            <a:avLst/>
          </a:prstGeom>
          <a:noFill/>
          <a:ln>
            <a:noFill/>
          </a:ln>
        </p:spPr>
      </p:pic>
      <p:sp>
        <p:nvSpPr>
          <p:cNvPr id="173" name="Google Shape;173;g2bb2dbef343_0_0"/>
          <p:cNvSpPr/>
          <p:nvPr/>
        </p:nvSpPr>
        <p:spPr>
          <a:xfrm>
            <a:off x="728788" y="943600"/>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7</a:t>
            </a:r>
            <a:endParaRPr sz="2400" b="0" i="0" u="none" strike="noStrike" cap="none">
              <a:solidFill>
                <a:srgbClr val="F2F2F2"/>
              </a:solidFill>
              <a:latin typeface="Calibri"/>
              <a:ea typeface="Calibri"/>
              <a:cs typeface="Calibri"/>
              <a:sym typeface="Calibri"/>
            </a:endParaRPr>
          </a:p>
        </p:txBody>
      </p:sp>
      <p:sp>
        <p:nvSpPr>
          <p:cNvPr id="174" name="Google Shape;174;g2bb2dbef343_0_0"/>
          <p:cNvSpPr/>
          <p:nvPr/>
        </p:nvSpPr>
        <p:spPr>
          <a:xfrm>
            <a:off x="721550" y="1785950"/>
            <a:ext cx="713400" cy="875100"/>
          </a:xfrm>
          <a:prstGeom prst="rect">
            <a:avLst/>
          </a:prstGeom>
          <a:solidFill>
            <a:srgbClr val="C00000"/>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8</a:t>
            </a:r>
            <a:endParaRPr sz="2400" b="0" i="0" u="none" strike="noStrike" cap="none">
              <a:solidFill>
                <a:srgbClr val="F2F2F2"/>
              </a:solidFill>
              <a:latin typeface="Calibri"/>
              <a:ea typeface="Calibri"/>
              <a:cs typeface="Calibri"/>
              <a:sym typeface="Calibri"/>
            </a:endParaRPr>
          </a:p>
        </p:txBody>
      </p:sp>
      <p:sp>
        <p:nvSpPr>
          <p:cNvPr id="175" name="Google Shape;175;g2bb2dbef343_0_0"/>
          <p:cNvSpPr/>
          <p:nvPr/>
        </p:nvSpPr>
        <p:spPr>
          <a:xfrm>
            <a:off x="728735" y="2586925"/>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9</a:t>
            </a:r>
            <a:endParaRPr sz="2400" b="0" i="0" u="none" strike="noStrike" cap="none">
              <a:solidFill>
                <a:srgbClr val="F2F2F2"/>
              </a:solidFill>
              <a:latin typeface="Calibri"/>
              <a:ea typeface="Calibri"/>
              <a:cs typeface="Calibri"/>
              <a:sym typeface="Calibri"/>
            </a:endParaRPr>
          </a:p>
        </p:txBody>
      </p:sp>
      <p:sp>
        <p:nvSpPr>
          <p:cNvPr id="176" name="Google Shape;176;g2bb2dbef343_0_0"/>
          <p:cNvSpPr/>
          <p:nvPr/>
        </p:nvSpPr>
        <p:spPr>
          <a:xfrm>
            <a:off x="728788" y="3462165"/>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10</a:t>
            </a:r>
            <a:endParaRPr sz="2400" b="0" i="0" u="none" strike="noStrike" cap="none">
              <a:solidFill>
                <a:srgbClr val="F2F2F2"/>
              </a:solidFill>
              <a:latin typeface="Calibri"/>
              <a:ea typeface="Calibri"/>
              <a:cs typeface="Calibri"/>
              <a:sym typeface="Calibri"/>
            </a:endParaRPr>
          </a:p>
        </p:txBody>
      </p:sp>
      <p:sp>
        <p:nvSpPr>
          <p:cNvPr id="177" name="Google Shape;177;g2bb2dbef343_0_0"/>
          <p:cNvSpPr/>
          <p:nvPr/>
        </p:nvSpPr>
        <p:spPr>
          <a:xfrm>
            <a:off x="730425" y="4334893"/>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11</a:t>
            </a:r>
            <a:endParaRPr sz="2400" b="0" i="0" u="none" strike="noStrike" cap="none">
              <a:solidFill>
                <a:srgbClr val="F2F2F2"/>
              </a:solidFill>
              <a:latin typeface="Calibri"/>
              <a:ea typeface="Calibri"/>
              <a:cs typeface="Calibri"/>
              <a:sym typeface="Calibri"/>
            </a:endParaRPr>
          </a:p>
        </p:txBody>
      </p:sp>
      <p:sp>
        <p:nvSpPr>
          <p:cNvPr id="178" name="Google Shape;178;g2bb2dbef343_0_0"/>
          <p:cNvSpPr/>
          <p:nvPr/>
        </p:nvSpPr>
        <p:spPr>
          <a:xfrm>
            <a:off x="510" y="4675144"/>
            <a:ext cx="722400" cy="8682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0" i="0" u="none" strike="noStrike" cap="none">
                <a:solidFill>
                  <a:srgbClr val="F2F2F2"/>
                </a:solidFill>
                <a:latin typeface="Calibri"/>
                <a:ea typeface="Calibri"/>
                <a:cs typeface="Calibri"/>
                <a:sym typeface="Calibri"/>
              </a:rPr>
              <a:t>6</a:t>
            </a:r>
            <a:endParaRPr sz="2400" b="0" i="0" u="none" strike="noStrike" cap="none">
              <a:solidFill>
                <a:srgbClr val="F2F2F2"/>
              </a:solidFill>
              <a:latin typeface="Calibri"/>
              <a:ea typeface="Calibri"/>
              <a:cs typeface="Calibri"/>
              <a:sym typeface="Calibri"/>
            </a:endParaRPr>
          </a:p>
        </p:txBody>
      </p:sp>
      <p:pic>
        <p:nvPicPr>
          <p:cNvPr id="179" name="Google Shape;179;g2bb2dbef343_0_0"/>
          <p:cNvPicPr preferRelativeResize="0"/>
          <p:nvPr/>
        </p:nvPicPr>
        <p:blipFill rotWithShape="1">
          <a:blip r:embed="rId6">
            <a:alphaModFix/>
          </a:blip>
          <a:srcRect/>
          <a:stretch/>
        </p:blipFill>
        <p:spPr>
          <a:xfrm>
            <a:off x="10748048" y="6336215"/>
            <a:ext cx="1406013" cy="492105"/>
          </a:xfrm>
          <a:prstGeom prst="rect">
            <a:avLst/>
          </a:prstGeom>
          <a:noFill/>
          <a:ln>
            <a:noFill/>
          </a:ln>
        </p:spPr>
      </p:pic>
      <p:sp>
        <p:nvSpPr>
          <p:cNvPr id="180" name="Google Shape;180;g2bb2dbef343_0_0"/>
          <p:cNvSpPr/>
          <p:nvPr/>
        </p:nvSpPr>
        <p:spPr>
          <a:xfrm>
            <a:off x="1888851" y="6338016"/>
            <a:ext cx="8829381"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u="none" strike="noStrike" cap="none">
                <a:solidFill>
                  <a:srgbClr val="DDEAF6"/>
                </a:solidFill>
                <a:latin typeface="Arial"/>
                <a:ea typeface="Arial"/>
                <a:cs typeface="Arial"/>
                <a:sym typeface="Arial"/>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b="0" i="0" u="none" strike="noStrike" cap="none">
              <a:solidFill>
                <a:srgbClr val="DDEAF6"/>
              </a:solidFill>
              <a:latin typeface="Arial"/>
              <a:ea typeface="Arial"/>
              <a:cs typeface="Arial"/>
              <a:sym typeface="Arial"/>
            </a:endParaRPr>
          </a:p>
        </p:txBody>
      </p:sp>
      <p:pic>
        <p:nvPicPr>
          <p:cNvPr id="181" name="Google Shape;181;g2bb2dbef343_0_0"/>
          <p:cNvPicPr preferRelativeResize="0"/>
          <p:nvPr/>
        </p:nvPicPr>
        <p:blipFill>
          <a:blip r:embed="rId7"/>
          <a:srcRect/>
          <a:stretch/>
        </p:blipFill>
        <p:spPr>
          <a:xfrm>
            <a:off x="19458" y="6414599"/>
            <a:ext cx="1938951" cy="436098"/>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9"/>
          <p:cNvSpPr txBox="1">
            <a:spLocks noGrp="1"/>
          </p:cNvSpPr>
          <p:nvPr>
            <p:ph type="title"/>
          </p:nvPr>
        </p:nvSpPr>
        <p:spPr>
          <a:xfrm>
            <a:off x="558000" y="775200"/>
            <a:ext cx="11059800" cy="728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Plan d'action et fixation d'objectifs </a:t>
            </a:r>
            <a:endParaRPr sz="2200">
              <a:latin typeface="Arial"/>
              <a:ea typeface="Arial"/>
              <a:cs typeface="Arial"/>
              <a:sym typeface="Arial"/>
            </a:endParaRPr>
          </a:p>
        </p:txBody>
      </p:sp>
      <p:sp>
        <p:nvSpPr>
          <p:cNvPr id="306" name="Google Shape;306;p9"/>
          <p:cNvSpPr/>
          <p:nvPr/>
        </p:nvSpPr>
        <p:spPr>
          <a:xfrm>
            <a:off x="574200" y="1447836"/>
            <a:ext cx="10016700" cy="267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00"/>
                </a:solidFill>
                <a:latin typeface="Calibri"/>
                <a:ea typeface="Calibri"/>
                <a:cs typeface="Calibri"/>
                <a:sym typeface="Calibri"/>
              </a:rPr>
              <a:t>Les étapes du plan d'action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Calibri"/>
              <a:ea typeface="Calibri"/>
              <a:cs typeface="Calibri"/>
              <a:sym typeface="Calibri"/>
            </a:endParaRPr>
          </a:p>
          <a:p>
            <a:pPr marL="457200" marR="0" lvl="0" indent="-457200" algn="l" rtl="0">
              <a:lnSpc>
                <a:spcPct val="100000"/>
              </a:lnSpc>
              <a:spcBef>
                <a:spcPts val="0"/>
              </a:spcBef>
              <a:spcAft>
                <a:spcPts val="0"/>
              </a:spcAft>
              <a:buClr>
                <a:srgbClr val="000000"/>
              </a:buClr>
              <a:buSzPts val="2400"/>
              <a:buFont typeface="Arial"/>
              <a:buAutoNum type="arabicPeriod"/>
            </a:pPr>
            <a:r>
              <a:rPr lang="en-US" sz="2400" b="1" i="0" u="none" strike="noStrike" cap="none">
                <a:solidFill>
                  <a:srgbClr val="000000"/>
                </a:solidFill>
                <a:latin typeface="Calibri"/>
                <a:ea typeface="Calibri"/>
                <a:cs typeface="Calibri"/>
                <a:sym typeface="Calibri"/>
              </a:rPr>
              <a:t>Identifier un nouvel objectif</a:t>
            </a:r>
            <a:endParaRPr sz="2400" b="1" i="0" u="none" strike="noStrike" cap="none">
              <a:solidFill>
                <a:srgbClr val="000000"/>
              </a:solidFill>
              <a:latin typeface="Calibri"/>
              <a:ea typeface="Calibri"/>
              <a:cs typeface="Calibri"/>
              <a:sym typeface="Calibri"/>
            </a:endParaRPr>
          </a:p>
          <a:p>
            <a:pPr marL="457200" marR="0" lvl="0" indent="-457200" algn="l" rtl="0">
              <a:lnSpc>
                <a:spcPct val="100000"/>
              </a:lnSpc>
              <a:spcBef>
                <a:spcPts val="0"/>
              </a:spcBef>
              <a:spcAft>
                <a:spcPts val="0"/>
              </a:spcAft>
              <a:buClr>
                <a:srgbClr val="000000"/>
              </a:buClr>
              <a:buSzPts val="2400"/>
              <a:buFont typeface="Arial"/>
              <a:buAutoNum type="arabicPeriod"/>
            </a:pPr>
            <a:r>
              <a:rPr lang="en-US" sz="2400" b="1" i="0" u="none" strike="noStrike" cap="none">
                <a:solidFill>
                  <a:srgbClr val="000000"/>
                </a:solidFill>
                <a:latin typeface="Calibri"/>
                <a:ea typeface="Calibri"/>
                <a:cs typeface="Calibri"/>
                <a:sym typeface="Calibri"/>
              </a:rPr>
              <a:t>élaborer un plan pour y parvenir</a:t>
            </a:r>
            <a:endParaRPr sz="24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Calibri"/>
              <a:ea typeface="Calibri"/>
              <a:cs typeface="Calibri"/>
              <a:sym typeface="Calibri"/>
            </a:endParaRPr>
          </a:p>
          <a:p>
            <a:pPr marL="342900" marR="0" lvl="0" indent="-342900" algn="l" rtl="0">
              <a:lnSpc>
                <a:spcPct val="100000"/>
              </a:lnSpc>
              <a:spcBef>
                <a:spcPts val="0"/>
              </a:spcBef>
              <a:spcAft>
                <a:spcPts val="0"/>
              </a:spcAft>
              <a:buClr>
                <a:srgbClr val="000000"/>
              </a:buClr>
              <a:buSzPts val="2400"/>
              <a:buFont typeface="Noto Sans Symbols"/>
              <a:buChar char="⮚"/>
            </a:pPr>
            <a:r>
              <a:rPr lang="en-US" sz="2400" b="0" i="0" u="none" strike="noStrike" cap="none">
                <a:solidFill>
                  <a:srgbClr val="000000"/>
                </a:solidFill>
                <a:latin typeface="Calibri"/>
                <a:ea typeface="Calibri"/>
                <a:cs typeface="Calibri"/>
                <a:sym typeface="Calibri"/>
              </a:rPr>
              <a:t>Les objectifs SMART sont spécifiques, mesurables, réalisables, pertinents et limités dans le temps.</a:t>
            </a:r>
            <a:endParaRPr sz="1400" b="0" i="0" u="none" strike="noStrike" cap="none">
              <a:solidFill>
                <a:srgbClr val="000000"/>
              </a:solidFill>
              <a:latin typeface="Arial"/>
              <a:ea typeface="Arial"/>
              <a:cs typeface="Arial"/>
              <a:sym typeface="Arial"/>
            </a:endParaRPr>
          </a:p>
        </p:txBody>
      </p:sp>
      <p:sp>
        <p:nvSpPr>
          <p:cNvPr id="307" name="Google Shape;307;p9"/>
          <p:cNvSpPr txBox="1"/>
          <p:nvPr/>
        </p:nvSpPr>
        <p:spPr>
          <a:xfrm>
            <a:off x="1314899" y="4347320"/>
            <a:ext cx="9546000" cy="1939500"/>
          </a:xfrm>
          <a:prstGeom prst="rect">
            <a:avLst/>
          </a:prstGeom>
          <a:noFill/>
          <a:ln w="28575"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000000"/>
                </a:solidFill>
                <a:latin typeface="Calibri"/>
                <a:ea typeface="Calibri"/>
                <a:cs typeface="Calibri"/>
                <a:sym typeface="Calibri"/>
              </a:rPr>
              <a:t>Exemple </a:t>
            </a:r>
            <a:endParaRPr sz="24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en-US" sz="2400" b="1" i="0" u="none" strike="noStrike" cap="none">
                <a:solidFill>
                  <a:srgbClr val="000000"/>
                </a:solidFill>
                <a:latin typeface="Calibri"/>
                <a:ea typeface="Calibri"/>
                <a:cs typeface="Calibri"/>
                <a:sym typeface="Calibri"/>
              </a:rPr>
              <a:t>Objectif : </a:t>
            </a:r>
            <a:r>
              <a:rPr lang="en-US" sz="2400" b="0" i="0" u="none" strike="noStrike" cap="none">
                <a:solidFill>
                  <a:srgbClr val="000000"/>
                </a:solidFill>
                <a:latin typeface="Calibri"/>
                <a:ea typeface="Calibri"/>
                <a:cs typeface="Calibri"/>
                <a:sym typeface="Calibri"/>
              </a:rPr>
              <a:t>Je veux surveiller les habitudes de sommeil de mon enfant.</a:t>
            </a:r>
            <a:endParaRPr/>
          </a:p>
          <a:p>
            <a:pPr marL="0" marR="0" lvl="0" indent="0" algn="l" rtl="0">
              <a:lnSpc>
                <a:spcPct val="100000"/>
              </a:lnSpc>
              <a:spcBef>
                <a:spcPts val="0"/>
              </a:spcBef>
              <a:spcAft>
                <a:spcPts val="0"/>
              </a:spcAft>
              <a:buNone/>
            </a:pPr>
            <a:r>
              <a:rPr lang="en-US" sz="2400" b="1" i="0" u="none" strike="noStrike" cap="none">
                <a:solidFill>
                  <a:srgbClr val="000000"/>
                </a:solidFill>
                <a:latin typeface="Calibri"/>
                <a:ea typeface="Calibri"/>
                <a:cs typeface="Calibri"/>
                <a:sym typeface="Calibri"/>
              </a:rPr>
              <a:t>Plan : </a:t>
            </a:r>
            <a:r>
              <a:rPr lang="en-US" sz="2400" b="0" i="0" u="none" strike="noStrike" cap="none">
                <a:solidFill>
                  <a:srgbClr val="000000"/>
                </a:solidFill>
                <a:latin typeface="Calibri"/>
                <a:ea typeface="Calibri"/>
                <a:cs typeface="Calibri"/>
                <a:sym typeface="Calibri"/>
              </a:rPr>
              <a:t>Je télécharge une application de surveillance du sommeil de bébé, je l'utilise pendant un mois, j'évalue son utilité après cette période et je réajuste le plan si nécessaire.</a:t>
            </a:r>
            <a:endParaRPr sz="2400" b="0" i="0" u="none" strike="noStrike" cap="none">
              <a:solidFill>
                <a:srgbClr val="000000"/>
              </a:solidFill>
              <a:latin typeface="Calibri"/>
              <a:ea typeface="Calibri"/>
              <a:cs typeface="Calibri"/>
              <a:sym typeface="Calibri"/>
            </a:endParaRPr>
          </a:p>
        </p:txBody>
      </p:sp>
      <p:sp>
        <p:nvSpPr>
          <p:cNvPr id="308" name="Google Shape;308;p9"/>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309" name="Google Shape;309;p9"/>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i="0" u="none" strike="noStrike" cap="none">
                <a:solidFill>
                  <a:srgbClr val="000000"/>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310" name="Google Shape;310;p9"/>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11" name="Google Shape;311;p9"/>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rgbClr val="FFFFFF"/>
                </a:solidFill>
                <a:latin typeface="Gill Sans"/>
                <a:ea typeface="Gill Sans"/>
                <a:cs typeface="Gill Sans"/>
                <a:sym typeface="Gill Sans"/>
              </a:rPr>
              <a:t>8.1</a:t>
            </a:r>
            <a:r>
              <a:rPr lang="en-US" sz="2100" b="1" i="0" u="none" strike="noStrike" cap="none">
                <a:solidFill>
                  <a:srgbClr val="FFFFFF"/>
                </a:solidFill>
                <a:latin typeface="Gill Sans"/>
                <a:ea typeface="Gill Sans"/>
                <a:cs typeface="Gill Sans"/>
                <a:sym typeface="Gill Sans"/>
              </a:rPr>
              <a:t> </a:t>
            </a:r>
            <a:endParaRPr sz="2100" b="1" i="0" u="none" strike="noStrike" cap="none">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10"/>
          <p:cNvSpPr txBox="1">
            <a:spLocks noGrp="1"/>
          </p:cNvSpPr>
          <p:nvPr>
            <p:ph type="title"/>
          </p:nvPr>
        </p:nvSpPr>
        <p:spPr>
          <a:xfrm>
            <a:off x="558000" y="775200"/>
            <a:ext cx="11059800" cy="728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Plan d'action et fixation d'objectifs </a:t>
            </a:r>
            <a:endParaRPr sz="2200">
              <a:latin typeface="Arial"/>
              <a:ea typeface="Arial"/>
              <a:cs typeface="Arial"/>
              <a:sym typeface="Arial"/>
            </a:endParaRPr>
          </a:p>
        </p:txBody>
      </p:sp>
      <p:sp>
        <p:nvSpPr>
          <p:cNvPr id="318" name="Google Shape;318;p10"/>
          <p:cNvSpPr txBox="1"/>
          <p:nvPr/>
        </p:nvSpPr>
        <p:spPr>
          <a:xfrm>
            <a:off x="2688541" y="1723756"/>
            <a:ext cx="7677000" cy="585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rgbClr val="000000"/>
                </a:solidFill>
                <a:latin typeface="Calibri"/>
                <a:ea typeface="Calibri"/>
                <a:cs typeface="Calibri"/>
                <a:sym typeface="Calibri"/>
              </a:rPr>
              <a:t>Présentez votre plan d'action pour la santé</a:t>
            </a:r>
            <a:endParaRPr sz="3200" b="1" i="0" u="none" strike="noStrike" cap="none">
              <a:solidFill>
                <a:srgbClr val="000000"/>
              </a:solidFill>
              <a:latin typeface="Calibri"/>
              <a:ea typeface="Calibri"/>
              <a:cs typeface="Calibri"/>
              <a:sym typeface="Calibri"/>
            </a:endParaRPr>
          </a:p>
        </p:txBody>
      </p:sp>
      <p:pic>
        <p:nvPicPr>
          <p:cNvPr id="319" name="Google Shape;319;p10" descr="Free target dart aim illustration"/>
          <p:cNvPicPr preferRelativeResize="0"/>
          <p:nvPr/>
        </p:nvPicPr>
        <p:blipFill rotWithShape="1">
          <a:blip r:embed="rId3">
            <a:alphaModFix/>
          </a:blip>
          <a:srcRect/>
          <a:stretch/>
        </p:blipFill>
        <p:spPr>
          <a:xfrm>
            <a:off x="1417392" y="2659397"/>
            <a:ext cx="3654118" cy="3654118"/>
          </a:xfrm>
          <a:prstGeom prst="rect">
            <a:avLst/>
          </a:prstGeom>
          <a:noFill/>
          <a:ln>
            <a:noFill/>
          </a:ln>
        </p:spPr>
      </p:pic>
      <p:sp>
        <p:nvSpPr>
          <p:cNvPr id="320" name="Google Shape;320;p10"/>
          <p:cNvSpPr txBox="1"/>
          <p:nvPr/>
        </p:nvSpPr>
        <p:spPr>
          <a:xfrm>
            <a:off x="6096000" y="3812956"/>
            <a:ext cx="47829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Chaque participant dispose de 5 minutes pour présenter son propre plan d'action.</a:t>
            </a:r>
            <a:endParaRPr sz="2400" b="0" i="0" u="none" strike="noStrike" cap="none">
              <a:solidFill>
                <a:srgbClr val="000000"/>
              </a:solidFill>
              <a:latin typeface="Calibri"/>
              <a:ea typeface="Calibri"/>
              <a:cs typeface="Calibri"/>
              <a:sym typeface="Calibri"/>
            </a:endParaRPr>
          </a:p>
        </p:txBody>
      </p:sp>
      <p:sp>
        <p:nvSpPr>
          <p:cNvPr id="321" name="Google Shape;321;p10"/>
          <p:cNvSpPr/>
          <p:nvPr/>
        </p:nvSpPr>
        <p:spPr>
          <a:xfrm>
            <a:off x="9585019" y="6235038"/>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rgbClr val="000000"/>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en-US" sz="1200" b="0" i="0" u="sng" strike="noStrike" cap="none">
                <a:solidFill>
                  <a:srgbClr val="000000"/>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b="0" i="0" u="none" strike="noStrike" cap="none">
              <a:solidFill>
                <a:srgbClr val="000000"/>
              </a:solidFill>
              <a:latin typeface="Calibri"/>
              <a:ea typeface="Calibri"/>
              <a:cs typeface="Calibri"/>
              <a:sym typeface="Calibri"/>
            </a:endParaRPr>
          </a:p>
        </p:txBody>
      </p:sp>
      <p:sp>
        <p:nvSpPr>
          <p:cNvPr id="322" name="Google Shape;322;p10"/>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323" name="Google Shape;323;p10"/>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i="0" u="none" strike="noStrike" cap="none">
                <a:solidFill>
                  <a:srgbClr val="000000"/>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324" name="Google Shape;324;p10"/>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25" name="Google Shape;325;p10"/>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rgbClr val="FFFFFF"/>
                </a:solidFill>
                <a:latin typeface="Gill Sans"/>
                <a:ea typeface="Gill Sans"/>
                <a:cs typeface="Gill Sans"/>
                <a:sym typeface="Gill Sans"/>
              </a:rPr>
              <a:t>8.1</a:t>
            </a:r>
            <a:r>
              <a:rPr lang="en-US" sz="2100" b="1" i="0" u="none" strike="noStrike" cap="none">
                <a:solidFill>
                  <a:srgbClr val="FFFFFF"/>
                </a:solidFill>
                <a:latin typeface="Gill Sans"/>
                <a:ea typeface="Gill Sans"/>
                <a:cs typeface="Gill Sans"/>
                <a:sym typeface="Gill Sans"/>
              </a:rPr>
              <a:t> </a:t>
            </a:r>
            <a:endParaRPr sz="2100" b="1" i="0" u="none" strike="noStrike" cap="none">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330"/>
        <p:cNvGrpSpPr/>
        <p:nvPr/>
      </p:nvGrpSpPr>
      <p:grpSpPr>
        <a:xfrm>
          <a:off x="0" y="0"/>
          <a:ext cx="0" cy="0"/>
          <a:chOff x="0" y="0"/>
          <a:chExt cx="0" cy="0"/>
        </a:xfrm>
      </p:grpSpPr>
      <p:sp>
        <p:nvSpPr>
          <p:cNvPr id="331" name="Google Shape;331;g2bb2dbef343_0_477"/>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32" name="Google Shape;332;g2bb2dbef343_0_477"/>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33" name="Google Shape;333;g2bb2dbef343_0_477"/>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334" name="Google Shape;334;g2bb2dbef343_0_477"/>
          <p:cNvPicPr preferRelativeResize="0"/>
          <p:nvPr/>
        </p:nvPicPr>
        <p:blipFill rotWithShape="1">
          <a:blip r:embed="rId3">
            <a:alphaModFix/>
          </a:blip>
          <a:srcRect/>
          <a:stretch/>
        </p:blipFill>
        <p:spPr>
          <a:xfrm>
            <a:off x="7476818" y="1708146"/>
            <a:ext cx="3265070" cy="3265070"/>
          </a:xfrm>
          <a:prstGeom prst="rect">
            <a:avLst/>
          </a:prstGeom>
          <a:solidFill>
            <a:srgbClr val="203864"/>
          </a:solidFill>
          <a:ln>
            <a:noFill/>
          </a:ln>
        </p:spPr>
      </p:pic>
      <p:sp>
        <p:nvSpPr>
          <p:cNvPr id="335" name="Google Shape;335;g2bb2dbef343_0_477"/>
          <p:cNvSpPr txBox="1"/>
          <p:nvPr/>
        </p:nvSpPr>
        <p:spPr>
          <a:xfrm>
            <a:off x="340474" y="2922021"/>
            <a:ext cx="5034900" cy="1325700"/>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l" rtl="0">
              <a:lnSpc>
                <a:spcPct val="90000"/>
              </a:lnSpc>
              <a:spcBef>
                <a:spcPts val="0"/>
              </a:spcBef>
              <a:spcAft>
                <a:spcPts val="0"/>
              </a:spcAft>
              <a:buClr>
                <a:srgbClr val="C01E24"/>
              </a:buClr>
              <a:buSzPct val="108108"/>
              <a:buFont typeface="Calibri"/>
              <a:buNone/>
            </a:pPr>
            <a:r>
              <a:rPr lang="en-US" sz="2800" b="0" i="0" u="none" strike="noStrike" cap="none">
                <a:solidFill>
                  <a:srgbClr val="C01E24"/>
                </a:solidFill>
                <a:latin typeface="Calibri"/>
                <a:ea typeface="Calibri"/>
                <a:cs typeface="Calibri"/>
                <a:sym typeface="Calibri"/>
              </a:rPr>
              <a:t>Félicitations !</a:t>
            </a:r>
            <a:br>
              <a:rPr lang="en-US" sz="2800" b="0" i="0" u="none" strike="noStrike" cap="none">
                <a:solidFill>
                  <a:srgbClr val="C01E24"/>
                </a:solidFill>
                <a:latin typeface="Calibri"/>
                <a:ea typeface="Calibri"/>
                <a:cs typeface="Calibri"/>
                <a:sym typeface="Calibri"/>
              </a:rPr>
            </a:br>
            <a:r>
              <a:rPr lang="en-US" sz="2800" b="0" i="0" u="none" strike="noStrike" cap="none">
                <a:solidFill>
                  <a:srgbClr val="C01E24"/>
                </a:solidFill>
                <a:latin typeface="Calibri"/>
                <a:ea typeface="Calibri"/>
                <a:cs typeface="Calibri"/>
                <a:sym typeface="Calibri"/>
              </a:rPr>
              <a:t>Vous avez terminé la session de formation expérientielle de ce module !</a:t>
            </a:r>
            <a:endParaRPr sz="1400" b="0" i="0" u="none" strike="noStrike" cap="none">
              <a:solidFill>
                <a:srgbClr val="000000"/>
              </a:solidFill>
              <a:latin typeface="Arial"/>
              <a:ea typeface="Arial"/>
              <a:cs typeface="Arial"/>
              <a:sym typeface="Arial"/>
            </a:endParaRPr>
          </a:p>
        </p:txBody>
      </p:sp>
      <p:pic>
        <p:nvPicPr>
          <p:cNvPr id="336" name="Google Shape;336;g2bb2dbef343_0_477"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0" cy="1438154"/>
          </a:xfrm>
          <a:prstGeom prst="rect">
            <a:avLst/>
          </a:prstGeom>
          <a:noFill/>
          <a:ln>
            <a:noFill/>
          </a:ln>
        </p:spPr>
      </p:pic>
      <p:pic>
        <p:nvPicPr>
          <p:cNvPr id="10" name="Εικόνα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
        <p:nvSpPr>
          <p:cNvPr id="11" name="Google Shape;197;p9"/>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dirty="0" err="1">
                <a:solidFill>
                  <a:srgbClr val="DDEAF6"/>
                </a:solidFill>
                <a:latin typeface="Arial"/>
                <a:ea typeface="Arial"/>
                <a:cs typeface="Arial"/>
                <a:sym typeface="Arial"/>
              </a:rPr>
              <a:t>Financé</a:t>
            </a:r>
            <a:r>
              <a:rPr lang="en-US" sz="1000" b="0" i="0" dirty="0">
                <a:solidFill>
                  <a:srgbClr val="DDEAF6"/>
                </a:solidFill>
                <a:latin typeface="Arial"/>
                <a:ea typeface="Arial"/>
                <a:cs typeface="Arial"/>
                <a:sym typeface="Arial"/>
              </a:rPr>
              <a:t> par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Les points de </a:t>
            </a:r>
            <a:r>
              <a:rPr lang="en-US" sz="1000" b="0" i="0" dirty="0" err="1">
                <a:solidFill>
                  <a:srgbClr val="DDEAF6"/>
                </a:solidFill>
                <a:latin typeface="Arial"/>
                <a:ea typeface="Arial"/>
                <a:cs typeface="Arial"/>
                <a:sym typeface="Arial"/>
              </a:rPr>
              <a:t>vue</a:t>
            </a:r>
            <a:r>
              <a:rPr lang="en-US" sz="1000" b="0" i="0" dirty="0">
                <a:solidFill>
                  <a:srgbClr val="DDEAF6"/>
                </a:solidFill>
                <a:latin typeface="Arial"/>
                <a:ea typeface="Arial"/>
                <a:cs typeface="Arial"/>
                <a:sym typeface="Arial"/>
              </a:rPr>
              <a:t> et opinions </a:t>
            </a:r>
            <a:r>
              <a:rPr lang="en-US" sz="1000" b="0" i="0" dirty="0" err="1">
                <a:solidFill>
                  <a:srgbClr val="DDEAF6"/>
                </a:solidFill>
                <a:latin typeface="Arial"/>
                <a:ea typeface="Arial"/>
                <a:cs typeface="Arial"/>
                <a:sym typeface="Arial"/>
              </a:rPr>
              <a:t>exprimés</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n'engagent</a:t>
            </a:r>
            <a:r>
              <a:rPr lang="en-US" sz="1000" b="0" i="0" dirty="0">
                <a:solidFill>
                  <a:srgbClr val="DDEAF6"/>
                </a:solidFill>
                <a:latin typeface="Arial"/>
                <a:ea typeface="Arial"/>
                <a:cs typeface="Arial"/>
                <a:sym typeface="Arial"/>
              </a:rPr>
              <a:t> que </a:t>
            </a:r>
            <a:r>
              <a:rPr lang="en-US" sz="1000" b="0" i="0" dirty="0" err="1">
                <a:solidFill>
                  <a:srgbClr val="DDEAF6"/>
                </a:solidFill>
                <a:latin typeface="Arial"/>
                <a:ea typeface="Arial"/>
                <a:cs typeface="Arial"/>
                <a:sym typeface="Arial"/>
              </a:rPr>
              <a:t>leurs</a:t>
            </a:r>
            <a:r>
              <a:rPr lang="en-US" sz="1000" b="0" i="0" dirty="0">
                <a:solidFill>
                  <a:srgbClr val="DDEAF6"/>
                </a:solidFill>
                <a:latin typeface="Arial"/>
                <a:ea typeface="Arial"/>
                <a:cs typeface="Arial"/>
                <a:sym typeface="Arial"/>
              </a:rPr>
              <a:t> auteurs et ne </a:t>
            </a:r>
            <a:r>
              <a:rPr lang="en-US" sz="1000" b="0" i="0" dirty="0" err="1">
                <a:solidFill>
                  <a:srgbClr val="DDEAF6"/>
                </a:solidFill>
                <a:latin typeface="Arial"/>
                <a:ea typeface="Arial"/>
                <a:cs typeface="Arial"/>
                <a:sym typeface="Arial"/>
              </a:rPr>
              <a:t>reflètent</a:t>
            </a:r>
            <a:r>
              <a:rPr lang="en-US" sz="1000" b="0" i="0" dirty="0">
                <a:solidFill>
                  <a:srgbClr val="DDEAF6"/>
                </a:solidFill>
                <a:latin typeface="Arial"/>
                <a:ea typeface="Arial"/>
                <a:cs typeface="Arial"/>
                <a:sym typeface="Arial"/>
              </a:rPr>
              <a:t> pas </a:t>
            </a:r>
            <a:r>
              <a:rPr lang="en-US" sz="1000" b="0" i="0" dirty="0" err="1">
                <a:solidFill>
                  <a:srgbClr val="DDEAF6"/>
                </a:solidFill>
                <a:latin typeface="Arial"/>
                <a:ea typeface="Arial"/>
                <a:cs typeface="Arial"/>
                <a:sym typeface="Arial"/>
              </a:rPr>
              <a:t>nécessairement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ceux</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ou</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l'Agence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exécutive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pour </a:t>
            </a:r>
            <a:r>
              <a:rPr lang="en-US" sz="1000" b="0" i="0" dirty="0" err="1">
                <a:solidFill>
                  <a:srgbClr val="DDEAF6"/>
                </a:solidFill>
                <a:latin typeface="Arial"/>
                <a:ea typeface="Arial"/>
                <a:cs typeface="Arial"/>
                <a:sym typeface="Arial"/>
              </a:rPr>
              <a:t>l'éducation</a:t>
            </a:r>
            <a:r>
              <a:rPr lang="en-US" sz="1000" b="0" i="0" dirty="0">
                <a:solidFill>
                  <a:srgbClr val="DDEAF6"/>
                </a:solidFill>
                <a:latin typeface="Arial"/>
                <a:ea typeface="Arial"/>
                <a:cs typeface="Arial"/>
                <a:sym typeface="Arial"/>
              </a:rPr>
              <a:t> et la culture (EACEA). Ni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ni</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l'EACEA</a:t>
            </a:r>
            <a:r>
              <a:rPr lang="en-US" sz="1000" b="0" i="0" dirty="0">
                <a:solidFill>
                  <a:srgbClr val="DDEAF6"/>
                </a:solidFill>
                <a:latin typeface="Arial"/>
                <a:ea typeface="Arial"/>
                <a:cs typeface="Arial"/>
                <a:sym typeface="Arial"/>
              </a:rPr>
              <a:t> ne </a:t>
            </a:r>
            <a:r>
              <a:rPr lang="en-US" sz="1000" b="0" i="0" dirty="0" err="1">
                <a:solidFill>
                  <a:srgbClr val="DDEAF6"/>
                </a:solidFill>
                <a:latin typeface="Arial"/>
                <a:ea typeface="Arial"/>
                <a:cs typeface="Arial"/>
                <a:sym typeface="Arial"/>
              </a:rPr>
              <a:t>peuvent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être</a:t>
            </a:r>
            <a:r>
              <a:rPr lang="en-US" sz="1000" b="0" i="0" dirty="0">
                <a:solidFill>
                  <a:srgbClr val="DDEAF6"/>
                </a:solidFill>
                <a:latin typeface="Arial"/>
                <a:ea typeface="Arial"/>
                <a:cs typeface="Arial"/>
                <a:sym typeface="Arial"/>
              </a:rPr>
              <a:t> tenues pour </a:t>
            </a:r>
            <a:r>
              <a:rPr lang="en-US" sz="1000" b="0" i="0" dirty="0" err="1">
                <a:solidFill>
                  <a:srgbClr val="DDEAF6"/>
                </a:solidFill>
                <a:latin typeface="Arial"/>
                <a:ea typeface="Arial"/>
                <a:cs typeface="Arial"/>
                <a:sym typeface="Arial"/>
              </a:rPr>
              <a:t>responsables</a:t>
            </a:r>
            <a:r>
              <a:rPr lang="en-US" sz="1000" b="0" i="0" dirty="0">
                <a:solidFill>
                  <a:srgbClr val="DDEAF6"/>
                </a:solidFill>
                <a:latin typeface="Arial"/>
                <a:ea typeface="Arial"/>
                <a:cs typeface="Arial"/>
                <a:sym typeface="Arial"/>
              </a:rPr>
              <a:t>.</a:t>
            </a:r>
            <a:endParaRPr sz="1000" dirty="0">
              <a:solidFill>
                <a:srgbClr val="DDEAF6"/>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g2bb2dbef343_0_14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en-US"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188" name="Google Shape;188;g2bb2dbef343_0_146"/>
          <p:cNvGrpSpPr/>
          <p:nvPr/>
        </p:nvGrpSpPr>
        <p:grpSpPr>
          <a:xfrm>
            <a:off x="6606686" y="1812884"/>
            <a:ext cx="6096000" cy="1677873"/>
            <a:chOff x="-1066801" y="1523553"/>
            <a:chExt cx="6096000" cy="1677873"/>
          </a:xfrm>
        </p:grpSpPr>
        <p:pic>
          <p:nvPicPr>
            <p:cNvPr id="189" name="Google Shape;189;g2bb2dbef343_0_146"/>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190" name="Google Shape;190;g2bb2dbef343_0_146"/>
            <p:cNvSpPr txBox="1"/>
            <p:nvPr/>
          </p:nvSpPr>
          <p:spPr>
            <a:xfrm>
              <a:off x="-1066801" y="2462526"/>
              <a:ext cx="6096000" cy="738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50"/>
                <a:buFont typeface="Arial"/>
                <a:buNone/>
              </a:pPr>
              <a:r>
                <a:rPr lang="en-US" sz="1050" b="0" i="0" u="none" strike="noStrike" cap="none">
                  <a:solidFill>
                    <a:srgbClr val="203864"/>
                  </a:solidFill>
                  <a:latin typeface="Roboto"/>
                  <a:ea typeface="Roboto"/>
                  <a:cs typeface="Roboto"/>
                  <a:sym typeface="Roboto"/>
                </a:rPr>
                <a:t>WESTFALISCHE </a:t>
              </a:r>
              <a:r>
                <a:rPr lang="en-US" sz="1000" b="0" i="0" u="none" strike="noStrike" cap="none">
                  <a:solidFill>
                    <a:srgbClr val="203864"/>
                  </a:solidFill>
                  <a:latin typeface="Roboto"/>
                  <a:ea typeface="Roboto"/>
                  <a:cs typeface="Roboto"/>
                  <a:sym typeface="Roboto"/>
                </a:rPr>
                <a:t>HOCHSCHULE </a:t>
              </a:r>
              <a:r>
                <a:rPr lang="en-US" sz="1050" b="0" i="0" u="none" strike="noStrike" cap="none">
                  <a:solidFill>
                    <a:srgbClr val="203864"/>
                  </a:solidFill>
                  <a:latin typeface="Roboto"/>
                  <a:ea typeface="Roboto"/>
                  <a:cs typeface="Roboto"/>
                  <a:sym typeface="Roboto"/>
                </a:rPr>
                <a:t>GELSENKIRCHEN,</a:t>
              </a:r>
              <a:br>
                <a:rPr lang="en-US" sz="1050" b="0" i="0" u="none" strike="noStrike" cap="none">
                  <a:solidFill>
                    <a:srgbClr val="203864"/>
                  </a:solidFill>
                  <a:latin typeface="Roboto"/>
                  <a:ea typeface="Roboto"/>
                  <a:cs typeface="Roboto"/>
                  <a:sym typeface="Roboto"/>
                </a:rPr>
              </a:br>
              <a:r>
                <a:rPr lang="en-US" sz="1050" b="0" i="0" u="none" strike="noStrike" cap="none">
                  <a:solidFill>
                    <a:srgbClr val="203864"/>
                  </a:solidFill>
                  <a:latin typeface="Roboto"/>
                  <a:ea typeface="Roboto"/>
                  <a:cs typeface="Roboto"/>
                  <a:sym typeface="Roboto"/>
                </a:rPr>
                <a:t>BOCHOLT, RECKLINGHAUSEN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1050" b="0" i="0" u="none" strike="noStrike" cap="none">
                  <a:solidFill>
                    <a:srgbClr val="414042"/>
                  </a:solidFill>
                  <a:latin typeface="Roboto"/>
                  <a:ea typeface="Roboto"/>
                  <a:cs typeface="Roboto"/>
                  <a:sym typeface="Roboto"/>
                </a:rPr>
                <a:t>GELSENKIRCHEN, ALLEMAGNE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1050" b="0" i="0" u="sng" strike="noStrike" cap="none">
                  <a:solidFill>
                    <a:srgbClr val="D71920"/>
                  </a:solidFill>
                  <a:latin typeface="Roboto"/>
                  <a:ea typeface="Roboto"/>
                  <a:cs typeface="Roboto"/>
                  <a:sym typeface="Roboto"/>
                  <a:hlinkClick r:id="rId4">
                    <a:extLst>
                      <a:ext uri="{A12FA001-AC4F-418D-AE19-62706E023703}">
                        <ahyp:hlinkClr xmlns="" xmlns:ahyp="http://schemas.microsoft.com/office/drawing/2018/hyperlinkcolor" val="tx"/>
                      </a:ext>
                    </a:extLst>
                  </a:hlinkClick>
                </a:rPr>
                <a:t>www.w-hs.de</a:t>
              </a:r>
              <a:endParaRPr sz="1050" b="0" i="0" u="none" strike="noStrike" cap="none">
                <a:solidFill>
                  <a:srgbClr val="414042"/>
                </a:solidFill>
                <a:latin typeface="Roboto"/>
                <a:ea typeface="Roboto"/>
                <a:cs typeface="Roboto"/>
                <a:sym typeface="Roboto"/>
              </a:endParaRPr>
            </a:p>
          </p:txBody>
        </p:sp>
      </p:grpSp>
      <p:grpSp>
        <p:nvGrpSpPr>
          <p:cNvPr id="191" name="Google Shape;191;g2bb2dbef343_0_146"/>
          <p:cNvGrpSpPr/>
          <p:nvPr/>
        </p:nvGrpSpPr>
        <p:grpSpPr>
          <a:xfrm>
            <a:off x="3483817" y="4504058"/>
            <a:ext cx="6629400" cy="1738528"/>
            <a:chOff x="2579204" y="1882706"/>
            <a:chExt cx="6629400" cy="1738528"/>
          </a:xfrm>
        </p:grpSpPr>
        <p:pic>
          <p:nvPicPr>
            <p:cNvPr id="192" name="Google Shape;192;g2bb2dbef343_0_146"/>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193" name="Google Shape;193;g2bb2dbef343_0_146"/>
            <p:cNvSpPr txBox="1"/>
            <p:nvPr/>
          </p:nvSpPr>
          <p:spPr>
            <a:xfrm>
              <a:off x="2579204" y="2913234"/>
              <a:ext cx="6629400" cy="708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COORDINA ORGANIZACIÓN DE EMPRESAS Y</a:t>
              </a:r>
              <a:br>
                <a:rPr lang="en-US" sz="1000" b="0" i="0" u="none" strike="noStrike" cap="none">
                  <a:solidFill>
                    <a:srgbClr val="203864"/>
                  </a:solidFill>
                  <a:latin typeface="Roboto"/>
                  <a:ea typeface="Roboto"/>
                  <a:cs typeface="Roboto"/>
                  <a:sym typeface="Roboto"/>
                </a:rPr>
              </a:br>
              <a:r>
                <a:rPr lang="en-US" sz="1000" b="0" i="0" u="none" strike="noStrike" cap="none">
                  <a:solidFill>
                    <a:srgbClr val="203864"/>
                  </a:solidFill>
                  <a:latin typeface="Roboto"/>
                  <a:ea typeface="Roboto"/>
                  <a:cs typeface="Roboto"/>
                  <a:sym typeface="Roboto"/>
                </a:rPr>
                <a:t>RECURSOS HUMANOS, S.L.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VALENCIA, ESPAGNE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6">
                    <a:extLst>
                      <a:ext uri="{A12FA001-AC4F-418D-AE19-62706E023703}">
                        <ahyp:hlinkClr xmlns="" xmlns:ahyp="http://schemas.microsoft.com/office/drawing/2018/hyperlinkcolor" val="tx"/>
                      </a:ext>
                    </a:extLst>
                  </a:hlinkClick>
                </a:rPr>
                <a:t>coordina-oerh.com</a:t>
              </a:r>
              <a:endParaRPr sz="1000" b="0" i="0" u="none" strike="noStrike" cap="none">
                <a:solidFill>
                  <a:srgbClr val="414042"/>
                </a:solidFill>
                <a:latin typeface="Roboto"/>
                <a:ea typeface="Roboto"/>
                <a:cs typeface="Roboto"/>
                <a:sym typeface="Roboto"/>
              </a:endParaRPr>
            </a:p>
          </p:txBody>
        </p:sp>
      </p:grpSp>
      <p:grpSp>
        <p:nvGrpSpPr>
          <p:cNvPr id="194" name="Google Shape;194;g2bb2dbef343_0_146"/>
          <p:cNvGrpSpPr/>
          <p:nvPr/>
        </p:nvGrpSpPr>
        <p:grpSpPr>
          <a:xfrm>
            <a:off x="3020318" y="1776505"/>
            <a:ext cx="6634500" cy="1584350"/>
            <a:chOff x="6639106" y="2919412"/>
            <a:chExt cx="6634500" cy="1584350"/>
          </a:xfrm>
        </p:grpSpPr>
        <p:pic>
          <p:nvPicPr>
            <p:cNvPr id="195" name="Google Shape;195;g2bb2dbef343_0_146"/>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196" name="Google Shape;196;g2bb2dbef343_0_146"/>
            <p:cNvSpPr txBox="1"/>
            <p:nvPr/>
          </p:nvSpPr>
          <p:spPr>
            <a:xfrm>
              <a:off x="6639106" y="3949662"/>
              <a:ext cx="6634500" cy="5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PROLEPSIS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666666"/>
                  </a:solidFill>
                  <a:latin typeface="Roboto"/>
                  <a:ea typeface="Roboto"/>
                  <a:cs typeface="Roboto"/>
                  <a:sym typeface="Roboto"/>
                </a:rPr>
                <a:t>ATHENES, GRECE</a:t>
              </a:r>
              <a:br>
                <a:rPr lang="en-US" sz="1000" b="0" i="0" u="none" strike="noStrike" cap="none">
                  <a:solidFill>
                    <a:srgbClr val="666666"/>
                  </a:solidFill>
                  <a:latin typeface="Roboto"/>
                  <a:ea typeface="Roboto"/>
                  <a:cs typeface="Roboto"/>
                  <a:sym typeface="Roboto"/>
                </a:rPr>
              </a:br>
              <a:r>
                <a:rPr lang="en-US" sz="1000" b="0" i="0" u="sng" strike="noStrike" cap="none">
                  <a:solidFill>
                    <a:srgbClr val="D71920"/>
                  </a:solidFill>
                  <a:latin typeface="Roboto"/>
                  <a:ea typeface="Roboto"/>
                  <a:cs typeface="Roboto"/>
                  <a:sym typeface="Roboto"/>
                  <a:hlinkClick r:id="rId8">
                    <a:extLst>
                      <a:ext uri="{A12FA001-AC4F-418D-AE19-62706E023703}">
                        <ahyp:hlinkClr xmlns="" xmlns:ahyp="http://schemas.microsoft.com/office/drawing/2018/hyperlinkcolor" val="tx"/>
                      </a:ext>
                    </a:extLst>
                  </a:hlinkClick>
                </a:rPr>
                <a:t>www.prolepsis.gr</a:t>
              </a:r>
              <a:endParaRPr sz="1000" b="0" i="0" u="none" strike="noStrike" cap="none">
                <a:solidFill>
                  <a:srgbClr val="666666"/>
                </a:solidFill>
                <a:latin typeface="Roboto"/>
                <a:ea typeface="Roboto"/>
                <a:cs typeface="Roboto"/>
                <a:sym typeface="Roboto"/>
              </a:endParaRPr>
            </a:p>
          </p:txBody>
        </p:sp>
      </p:grpSp>
      <p:grpSp>
        <p:nvGrpSpPr>
          <p:cNvPr id="197" name="Google Shape;197;g2bb2dbef343_0_146"/>
          <p:cNvGrpSpPr/>
          <p:nvPr/>
        </p:nvGrpSpPr>
        <p:grpSpPr>
          <a:xfrm>
            <a:off x="-1974174" y="1729933"/>
            <a:ext cx="6952500" cy="1601717"/>
            <a:chOff x="-1240501" y="3160643"/>
            <a:chExt cx="6952500" cy="1601717"/>
          </a:xfrm>
        </p:grpSpPr>
        <p:pic>
          <p:nvPicPr>
            <p:cNvPr id="198" name="Google Shape;198;g2bb2dbef343_0_146"/>
            <p:cNvPicPr preferRelativeResize="0"/>
            <p:nvPr/>
          </p:nvPicPr>
          <p:blipFill rotWithShape="1">
            <a:blip r:embed="rId9">
              <a:alphaModFix/>
            </a:blip>
            <a:srcRect/>
            <a:stretch/>
          </p:blipFill>
          <p:spPr>
            <a:xfrm>
              <a:off x="964123" y="3160643"/>
              <a:ext cx="2543175" cy="1038225"/>
            </a:xfrm>
            <a:prstGeom prst="rect">
              <a:avLst/>
            </a:prstGeom>
            <a:noFill/>
            <a:ln>
              <a:noFill/>
            </a:ln>
          </p:spPr>
        </p:pic>
        <p:sp>
          <p:nvSpPr>
            <p:cNvPr id="199" name="Google Shape;199;g2bb2dbef343_0_146"/>
            <p:cNvSpPr txBox="1"/>
            <p:nvPr/>
          </p:nvSpPr>
          <p:spPr>
            <a:xfrm>
              <a:off x="-1240501" y="4208260"/>
              <a:ext cx="6952500" cy="5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UNIVERSITAT DE VALENCIA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VALENCIA, ESPAGNE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10">
                    <a:extLst>
                      <a:ext uri="{A12FA001-AC4F-418D-AE19-62706E023703}">
                        <ahyp:hlinkClr xmlns="" xmlns:ahyp="http://schemas.microsoft.com/office/drawing/2018/hyperlinkcolor" val="tx"/>
                      </a:ext>
                    </a:extLst>
                  </a:hlinkClick>
                </a:rPr>
                <a:t>www.uv.es</a:t>
              </a:r>
              <a:endParaRPr sz="1000" b="0" i="0" u="none" strike="noStrike" cap="none">
                <a:solidFill>
                  <a:srgbClr val="414042"/>
                </a:solidFill>
                <a:latin typeface="Roboto"/>
                <a:ea typeface="Roboto"/>
                <a:cs typeface="Roboto"/>
                <a:sym typeface="Roboto"/>
              </a:endParaRPr>
            </a:p>
          </p:txBody>
        </p:sp>
      </p:grpSp>
      <p:grpSp>
        <p:nvGrpSpPr>
          <p:cNvPr id="200" name="Google Shape;200;g2bb2dbef343_0_146"/>
          <p:cNvGrpSpPr/>
          <p:nvPr/>
        </p:nvGrpSpPr>
        <p:grpSpPr>
          <a:xfrm>
            <a:off x="2776075" y="4478327"/>
            <a:ext cx="2543175" cy="1593063"/>
            <a:chOff x="4517932" y="3531206"/>
            <a:chExt cx="2543175" cy="1593063"/>
          </a:xfrm>
        </p:grpSpPr>
        <p:pic>
          <p:nvPicPr>
            <p:cNvPr id="201" name="Google Shape;201;g2bb2dbef343_0_146"/>
            <p:cNvPicPr preferRelativeResize="0"/>
            <p:nvPr/>
          </p:nvPicPr>
          <p:blipFill rotWithShape="1">
            <a:blip r:embed="rId11">
              <a:alphaModFix/>
            </a:blip>
            <a:srcRect/>
            <a:stretch/>
          </p:blipFill>
          <p:spPr>
            <a:xfrm>
              <a:off x="4517932" y="3531206"/>
              <a:ext cx="2543175" cy="1020916"/>
            </a:xfrm>
            <a:prstGeom prst="rect">
              <a:avLst/>
            </a:prstGeom>
            <a:noFill/>
            <a:ln>
              <a:noFill/>
            </a:ln>
          </p:spPr>
        </p:pic>
        <p:sp>
          <p:nvSpPr>
            <p:cNvPr id="202" name="Google Shape;202;g2bb2dbef343_0_146"/>
            <p:cNvSpPr txBox="1"/>
            <p:nvPr/>
          </p:nvSpPr>
          <p:spPr>
            <a:xfrm>
              <a:off x="4824413" y="4570169"/>
              <a:ext cx="2037600" cy="5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media k GmbH</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Bad Mergentheim, ALLEMAGNE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12">
                    <a:extLst>
                      <a:ext uri="{A12FA001-AC4F-418D-AE19-62706E023703}">
                        <ahyp:hlinkClr xmlns="" xmlns:ahyp="http://schemas.microsoft.com/office/drawing/2018/hyperlinkcolor" val="tx"/>
                      </a:ext>
                    </a:extLst>
                  </a:hlinkClick>
                </a:rPr>
                <a:t>www.media-k.eu</a:t>
              </a:r>
              <a:endParaRPr sz="1000" b="0" i="0" u="none" strike="noStrike" cap="none">
                <a:solidFill>
                  <a:srgbClr val="414042"/>
                </a:solidFill>
                <a:latin typeface="Roboto"/>
                <a:ea typeface="Roboto"/>
                <a:cs typeface="Roboto"/>
                <a:sym typeface="Roboto"/>
              </a:endParaRPr>
            </a:p>
          </p:txBody>
        </p:sp>
      </p:grpSp>
      <p:grpSp>
        <p:nvGrpSpPr>
          <p:cNvPr id="203" name="Google Shape;203;g2bb2dbef343_0_146"/>
          <p:cNvGrpSpPr/>
          <p:nvPr/>
        </p:nvGrpSpPr>
        <p:grpSpPr>
          <a:xfrm>
            <a:off x="2859813" y="1422238"/>
            <a:ext cx="1973300" cy="2726550"/>
            <a:chOff x="9320178" y="2976204"/>
            <a:chExt cx="1973300" cy="2726550"/>
          </a:xfrm>
        </p:grpSpPr>
        <p:pic>
          <p:nvPicPr>
            <p:cNvPr id="204" name="Google Shape;204;g2bb2dbef343_0_146"/>
            <p:cNvPicPr preferRelativeResize="0"/>
            <p:nvPr/>
          </p:nvPicPr>
          <p:blipFill rotWithShape="1">
            <a:blip r:embed="rId13">
              <a:alphaModFix/>
            </a:blip>
            <a:srcRect/>
            <a:stretch/>
          </p:blipFill>
          <p:spPr>
            <a:xfrm>
              <a:off x="9320178" y="2976204"/>
              <a:ext cx="1962150" cy="2152650"/>
            </a:xfrm>
            <a:prstGeom prst="rect">
              <a:avLst/>
            </a:prstGeom>
            <a:noFill/>
            <a:ln>
              <a:noFill/>
            </a:ln>
          </p:spPr>
        </p:pic>
        <p:sp>
          <p:nvSpPr>
            <p:cNvPr id="205" name="Google Shape;205;g2bb2dbef343_0_146"/>
            <p:cNvSpPr txBox="1"/>
            <p:nvPr/>
          </p:nvSpPr>
          <p:spPr>
            <a:xfrm>
              <a:off x="9331178" y="5148654"/>
              <a:ext cx="1962300" cy="5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OXFAM ITALIA INTERCULTURA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AREZZO, ITALIE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14">
                    <a:extLst>
                      <a:ext uri="{A12FA001-AC4F-418D-AE19-62706E023703}">
                        <ahyp:hlinkClr xmlns="" xmlns:ahyp="http://schemas.microsoft.com/office/drawing/2018/hyperlinkcolor" val="tx"/>
                      </a:ext>
                    </a:extLst>
                  </a:hlinkClick>
                </a:rPr>
                <a:t>www.oxfamitalia.org/</a:t>
              </a:r>
              <a:endParaRPr sz="1000" b="0" i="0" u="none" strike="noStrike" cap="none">
                <a:solidFill>
                  <a:srgbClr val="414042"/>
                </a:solidFill>
                <a:latin typeface="Roboto"/>
                <a:ea typeface="Roboto"/>
                <a:cs typeface="Roboto"/>
                <a:sym typeface="Roboto"/>
              </a:endParaRPr>
            </a:p>
          </p:txBody>
        </p:sp>
      </p:grpSp>
      <p:sp>
        <p:nvSpPr>
          <p:cNvPr id="206" name="Google Shape;206;g2bb2dbef343_0_146"/>
          <p:cNvSpPr txBox="1"/>
          <p:nvPr/>
        </p:nvSpPr>
        <p:spPr>
          <a:xfrm>
            <a:off x="5662539" y="3702651"/>
            <a:ext cx="8558400" cy="600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203864"/>
                </a:solidFill>
                <a:latin typeface="Roboto"/>
                <a:ea typeface="Roboto"/>
                <a:cs typeface="Roboto"/>
                <a:sym typeface="Roboto"/>
              </a:rPr>
              <a:t>CONNEXIONS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414042"/>
                </a:solidFill>
                <a:latin typeface="Roboto"/>
                <a:ea typeface="Roboto"/>
                <a:cs typeface="Roboto"/>
                <a:sym typeface="Roboto"/>
              </a:rPr>
              <a:t>ATHENES, GRECE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sng" strike="noStrike" cap="none">
                <a:solidFill>
                  <a:srgbClr val="D71920"/>
                </a:solidFill>
                <a:latin typeface="Roboto"/>
                <a:ea typeface="Roboto"/>
                <a:cs typeface="Roboto"/>
                <a:sym typeface="Roboto"/>
                <a:hlinkClick r:id="rId15">
                  <a:extLst>
                    <a:ext uri="{A12FA001-AC4F-418D-AE19-62706E023703}">
                      <ahyp:hlinkClr xmlns="" xmlns:ahyp="http://schemas.microsoft.com/office/drawing/2018/hyperlinkcolor" val="tx"/>
                    </a:ext>
                  </a:extLst>
                </a:hlinkClick>
              </a:rPr>
              <a:t>www.connexions.gr </a:t>
            </a:r>
            <a:endParaRPr sz="1100" b="0" i="0" u="none" strike="noStrike" cap="none">
              <a:solidFill>
                <a:srgbClr val="414042"/>
              </a:solidFill>
              <a:latin typeface="Roboto"/>
              <a:ea typeface="Roboto"/>
              <a:cs typeface="Roboto"/>
              <a:sym typeface="Roboto"/>
            </a:endParaRPr>
          </a:p>
        </p:txBody>
      </p:sp>
      <p:pic>
        <p:nvPicPr>
          <p:cNvPr id="207" name="Google Shape;207;g2bb2dbef343_0_146"/>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208" name="Google Shape;208;g2bb2dbef343_0_146"/>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209" name="Google Shape;209;g2bb2dbef343_0_146"/>
          <p:cNvSpPr txBox="1"/>
          <p:nvPr/>
        </p:nvSpPr>
        <p:spPr>
          <a:xfrm>
            <a:off x="5662539" y="5551538"/>
            <a:ext cx="8558400" cy="600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203864"/>
                </a:solidFill>
                <a:latin typeface="Roboto"/>
                <a:ea typeface="Roboto"/>
                <a:cs typeface="Roboto"/>
                <a:sym typeface="Roboto"/>
              </a:rPr>
              <a:t>AMSED</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414042"/>
                </a:solidFill>
                <a:latin typeface="Roboto"/>
                <a:ea typeface="Roboto"/>
                <a:cs typeface="Roboto"/>
                <a:sym typeface="Roboto"/>
              </a:rPr>
              <a:t>STRASBOURG, FRANCE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sng" strike="noStrike" cap="none">
                <a:solidFill>
                  <a:srgbClr val="D71920"/>
                </a:solidFill>
                <a:latin typeface="Roboto"/>
                <a:ea typeface="Roboto"/>
                <a:cs typeface="Roboto"/>
                <a:sym typeface="Roboto"/>
                <a:hlinkClick r:id="rId18">
                  <a:extLst>
                    <a:ext uri="{A12FA001-AC4F-418D-AE19-62706E023703}">
                      <ahyp:hlinkClr xmlns="" xmlns:ahyp="http://schemas.microsoft.com/office/drawing/2018/hyperlinkcolor" val="tx"/>
                    </a:ext>
                  </a:extLst>
                </a:hlinkClick>
              </a:rPr>
              <a:t>www.amsed.fr </a:t>
            </a:r>
            <a:endParaRPr sz="1100" b="0" i="0" u="none" strike="noStrike" cap="none">
              <a:solidFill>
                <a:srgbClr val="414042"/>
              </a:solidFill>
              <a:latin typeface="Roboto"/>
              <a:ea typeface="Roboto"/>
              <a:cs typeface="Roboto"/>
              <a:sym typeface="Roboto"/>
            </a:endParaRPr>
          </a:p>
        </p:txBody>
      </p:sp>
      <p:sp>
        <p:nvSpPr>
          <p:cNvPr id="210" name="Google Shape;210;g2bb2dbef343_0_146"/>
          <p:cNvSpPr txBox="1"/>
          <p:nvPr/>
        </p:nvSpPr>
        <p:spPr>
          <a:xfrm>
            <a:off x="-2994706" y="5494738"/>
            <a:ext cx="8558400" cy="600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203864"/>
                </a:solidFill>
                <a:latin typeface="Roboto"/>
                <a:ea typeface="Roboto"/>
                <a:cs typeface="Roboto"/>
                <a:sym typeface="Roboto"/>
              </a:rPr>
              <a:t>RESET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414042"/>
                </a:solidFill>
                <a:latin typeface="Roboto"/>
                <a:ea typeface="Roboto"/>
                <a:cs typeface="Roboto"/>
                <a:sym typeface="Roboto"/>
              </a:rPr>
              <a:t>CHYPRE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sng" strike="noStrike" cap="none">
                <a:solidFill>
                  <a:srgbClr val="D71920"/>
                </a:solidFill>
                <a:latin typeface="Roboto"/>
                <a:ea typeface="Roboto"/>
                <a:cs typeface="Roboto"/>
                <a:sym typeface="Roboto"/>
                <a:hlinkClick r:id="rId19">
                  <a:extLst>
                    <a:ext uri="{A12FA001-AC4F-418D-AE19-62706E023703}">
                      <ahyp:hlinkClr xmlns="" xmlns:ahyp="http://schemas.microsoft.com/office/drawing/2018/hyperlinkcolor" val="tx"/>
                    </a:ext>
                  </a:extLst>
                </a:hlinkClick>
              </a:rPr>
              <a:t>www.resetcy.com  </a:t>
            </a:r>
            <a:endParaRPr sz="1100" b="0" i="0" u="none" strike="noStrike" cap="none">
              <a:solidFill>
                <a:srgbClr val="414042"/>
              </a:solidFill>
              <a:latin typeface="Roboto"/>
              <a:ea typeface="Roboto"/>
              <a:cs typeface="Roboto"/>
              <a:sym typeface="Roboto"/>
            </a:endParaRPr>
          </a:p>
        </p:txBody>
      </p:sp>
      <p:pic>
        <p:nvPicPr>
          <p:cNvPr id="211" name="Google Shape;211;g2bb2dbef343_0_146"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pic>
        <p:nvPicPr>
          <p:cNvPr id="212" name="Google Shape;212;g2bb2dbef343_0_146" descr="A close up of a logo&#10;&#10;Description automatically generated"/>
          <p:cNvPicPr preferRelativeResize="0"/>
          <p:nvPr/>
        </p:nvPicPr>
        <p:blipFill rotWithShape="1">
          <a:blip r:embed="rId21">
            <a:alphaModFix/>
          </a:blip>
          <a:srcRect/>
          <a:stretch/>
        </p:blipFill>
        <p:spPr>
          <a:xfrm>
            <a:off x="267150" y="1608940"/>
            <a:ext cx="2543175" cy="1038225"/>
          </a:xfrm>
          <a:prstGeom prst="rect">
            <a:avLst/>
          </a:prstGeom>
          <a:noFill/>
          <a:ln>
            <a:noFill/>
          </a:ln>
        </p:spPr>
      </p:pic>
      <p:pic>
        <p:nvPicPr>
          <p:cNvPr id="213" name="Google Shape;213;g2bb2dbef343_0_146"/>
          <p:cNvPicPr preferRelativeResize="0"/>
          <p:nvPr/>
        </p:nvPicPr>
        <p:blipFill rotWithShape="1">
          <a:blip r:embed="rId22">
            <a:alphaModFix/>
          </a:blip>
          <a:srcRect/>
          <a:stretch/>
        </p:blipFill>
        <p:spPr>
          <a:xfrm>
            <a:off x="2949707" y="1129701"/>
            <a:ext cx="1971950" cy="2238687"/>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1"/>
          <p:cNvSpPr txBox="1">
            <a:spLocks noGrp="1"/>
          </p:cNvSpPr>
          <p:nvPr>
            <p:ph type="title"/>
          </p:nvPr>
        </p:nvSpPr>
        <p:spPr>
          <a:xfrm>
            <a:off x="570032" y="1352412"/>
            <a:ext cx="10515600" cy="6183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en-US" sz="2200" b="1">
                <a:solidFill>
                  <a:srgbClr val="203864"/>
                </a:solidFill>
              </a:rPr>
              <a:t>Objectifs</a:t>
            </a:r>
            <a:endParaRPr>
              <a:solidFill>
                <a:srgbClr val="203864"/>
              </a:solidFill>
            </a:endParaRPr>
          </a:p>
        </p:txBody>
      </p:sp>
      <p:sp>
        <p:nvSpPr>
          <p:cNvPr id="220" name="Google Shape;220;p1"/>
          <p:cNvSpPr txBox="1">
            <a:spLocks noGrp="1"/>
          </p:cNvSpPr>
          <p:nvPr>
            <p:ph type="body" idx="1"/>
          </p:nvPr>
        </p:nvSpPr>
        <p:spPr>
          <a:xfrm>
            <a:off x="558000" y="2930013"/>
            <a:ext cx="7872768" cy="3075652"/>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rgbClr val="C00000"/>
              </a:buClr>
              <a:buSzPts val="2200"/>
              <a:buFont typeface="Noto Sans Symbols"/>
              <a:buChar char="✔"/>
            </a:pPr>
            <a:r>
              <a:rPr lang="en-US"/>
              <a:t>Maîtriser l'utilisation des applications naissantes</a:t>
            </a:r>
            <a:br>
              <a:rPr lang="en-US"/>
            </a:br>
            <a:endParaRPr/>
          </a:p>
          <a:p>
            <a:pPr marL="228600" lvl="0" indent="-88900" algn="l" rtl="0">
              <a:lnSpc>
                <a:spcPct val="100000"/>
              </a:lnSpc>
              <a:spcBef>
                <a:spcPts val="1200"/>
              </a:spcBef>
              <a:spcAft>
                <a:spcPts val="0"/>
              </a:spcAft>
              <a:buClr>
                <a:srgbClr val="C00000"/>
              </a:buClr>
              <a:buSzPts val="2200"/>
              <a:buFont typeface="Noto Sans Symbols"/>
              <a:buNone/>
            </a:pPr>
            <a:endParaRPr/>
          </a:p>
        </p:txBody>
      </p:sp>
      <p:sp>
        <p:nvSpPr>
          <p:cNvPr id="221" name="Google Shape;221;p1"/>
          <p:cNvSpPr txBox="1"/>
          <p:nvPr/>
        </p:nvSpPr>
        <p:spPr>
          <a:xfrm>
            <a:off x="741752" y="423698"/>
            <a:ext cx="7716448" cy="61353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Arial"/>
              <a:buNone/>
            </a:pPr>
            <a:r>
              <a:rPr lang="en-US" sz="2200" b="1" i="0" u="none" strike="noStrike" cap="none">
                <a:solidFill>
                  <a:schemeClr val="dk1"/>
                </a:solidFill>
                <a:latin typeface="Calibri"/>
                <a:ea typeface="Calibri"/>
                <a:cs typeface="Calibri"/>
                <a:sym typeface="Calibri"/>
              </a:rPr>
              <a:t>Soins aux nouveau-nés</a:t>
            </a:r>
            <a:endParaRPr sz="2200" b="1" i="0" u="none" strike="noStrike" cap="none">
              <a:solidFill>
                <a:schemeClr val="dk1"/>
              </a:solidFill>
              <a:latin typeface="Calibri"/>
              <a:ea typeface="Calibri"/>
              <a:cs typeface="Calibri"/>
              <a:sym typeface="Calibri"/>
            </a:endParaRPr>
          </a:p>
        </p:txBody>
      </p:sp>
      <p:sp>
        <p:nvSpPr>
          <p:cNvPr id="222" name="Google Shape;222;p1"/>
          <p:cNvSpPr/>
          <p:nvPr/>
        </p:nvSpPr>
        <p:spPr>
          <a:xfrm>
            <a:off x="285274" y="421628"/>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23" name="Google Shape;223;p1"/>
          <p:cNvSpPr/>
          <p:nvPr/>
        </p:nvSpPr>
        <p:spPr>
          <a:xfrm>
            <a:off x="321574" y="505103"/>
            <a:ext cx="417000" cy="430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rgbClr val="FFFFFF"/>
                </a:solidFill>
                <a:latin typeface="Gill Sans"/>
                <a:ea typeface="Gill Sans"/>
                <a:cs typeface="Gill Sans"/>
                <a:sym typeface="Gill Sans"/>
              </a:rPr>
              <a:t>8 </a:t>
            </a:r>
            <a:endParaRPr sz="2200" b="1" i="0" u="none" strike="noStrike" cap="none">
              <a:solidFill>
                <a:srgbClr val="FFFFFF"/>
              </a:solidFill>
              <a:latin typeface="Gill Sans"/>
              <a:ea typeface="Gill Sans"/>
              <a:cs typeface="Gill Sans"/>
              <a:sym typeface="Gill Sans"/>
            </a:endParaRPr>
          </a:p>
        </p:txBody>
      </p:sp>
      <p:sp>
        <p:nvSpPr>
          <p:cNvPr id="224" name="Google Shape;224;p1"/>
          <p:cNvSpPr txBox="1"/>
          <p:nvPr/>
        </p:nvSpPr>
        <p:spPr>
          <a:xfrm>
            <a:off x="8312134" y="6156715"/>
            <a:ext cx="3879866"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200" b="0" i="0" u="sng" strike="noStrike" cap="none">
                <a:solidFill>
                  <a:srgbClr val="000000"/>
                </a:solidFill>
                <a:latin typeface="Arial"/>
                <a:ea typeface="Arial"/>
                <a:cs typeface="Arial"/>
                <a:sym typeface="Arial"/>
                <a:hlinkClick r:id="rId3">
                  <a:extLst>
                    <a:ext uri="{A12FA001-AC4F-418D-AE19-62706E023703}">
                      <ahyp:hlinkClr xmlns="" xmlns:ahyp="http://schemas.microsoft.com/office/drawing/2018/hyperlinkcolor" val="tx"/>
                    </a:ext>
                  </a:extLst>
                </a:hlinkClick>
              </a:rPr>
              <a:t>Source : Image par nuraghies sur Freepik</a:t>
            </a:r>
            <a:endParaRPr sz="1200" b="0" i="0" u="none" strike="noStrike" cap="none">
              <a:solidFill>
                <a:srgbClr val="000000"/>
              </a:solidFill>
              <a:latin typeface="Arial"/>
              <a:ea typeface="Arial"/>
              <a:cs typeface="Arial"/>
              <a:sym typeface="Arial"/>
            </a:endParaRPr>
          </a:p>
        </p:txBody>
      </p:sp>
      <p:pic>
        <p:nvPicPr>
          <p:cNvPr id="225" name="Google Shape;225;p1"/>
          <p:cNvPicPr preferRelativeResize="0"/>
          <p:nvPr/>
        </p:nvPicPr>
        <p:blipFill rotWithShape="1">
          <a:blip r:embed="rId4">
            <a:alphaModFix/>
          </a:blip>
          <a:srcRect/>
          <a:stretch/>
        </p:blipFill>
        <p:spPr>
          <a:xfrm>
            <a:off x="8458200" y="2205318"/>
            <a:ext cx="3747247" cy="3875442"/>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
          <p:cNvSpPr txBox="1">
            <a:spLocks noGrp="1"/>
          </p:cNvSpPr>
          <p:nvPr>
            <p:ph type="title"/>
          </p:nvPr>
        </p:nvSpPr>
        <p:spPr>
          <a:xfrm>
            <a:off x="558000" y="1079999"/>
            <a:ext cx="10515600" cy="89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3600"/>
              <a:buNone/>
            </a:pPr>
            <a:r>
              <a:rPr lang="en-US">
                <a:solidFill>
                  <a:srgbClr val="C01E24"/>
                </a:solidFill>
              </a:rPr>
              <a:t>Session de formation expérimentale</a:t>
            </a:r>
            <a:endParaRPr>
              <a:solidFill>
                <a:srgbClr val="C01E24"/>
              </a:solidFill>
            </a:endParaRPr>
          </a:p>
        </p:txBody>
      </p:sp>
      <p:pic>
        <p:nvPicPr>
          <p:cNvPr id="232" name="Google Shape;232;p2"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a:off x="9305276" y="1793987"/>
            <a:ext cx="1964267" cy="3699896"/>
          </a:xfrm>
          <a:prstGeom prst="rect">
            <a:avLst/>
          </a:prstGeom>
          <a:noFill/>
          <a:ln>
            <a:noFill/>
          </a:ln>
        </p:spPr>
      </p:pic>
      <p:sp>
        <p:nvSpPr>
          <p:cNvPr id="233" name="Google Shape;233;p2"/>
          <p:cNvSpPr/>
          <p:nvPr/>
        </p:nvSpPr>
        <p:spPr>
          <a:xfrm>
            <a:off x="394775" y="2437800"/>
            <a:ext cx="8301356" cy="861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Calibri"/>
                <a:ea typeface="Calibri"/>
                <a:cs typeface="Calibri"/>
                <a:sym typeface="Calibri"/>
              </a:rPr>
              <a:t>Les participants sont invités à prendre part à un défi de santé en utilisant l'une des applications de santé proposées dans Mig-Health Apps.</a:t>
            </a:r>
            <a:endParaRPr sz="2500" b="0" i="0" u="none" strike="noStrike" cap="none">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239" name="Google Shape;239;p3"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a:off x="9305276" y="1793987"/>
            <a:ext cx="1964267" cy="3699896"/>
          </a:xfrm>
          <a:prstGeom prst="rect">
            <a:avLst/>
          </a:prstGeom>
          <a:noFill/>
          <a:ln>
            <a:noFill/>
          </a:ln>
        </p:spPr>
      </p:pic>
      <p:sp>
        <p:nvSpPr>
          <p:cNvPr id="240" name="Google Shape;240;p3"/>
          <p:cNvSpPr/>
          <p:nvPr/>
        </p:nvSpPr>
        <p:spPr>
          <a:xfrm>
            <a:off x="394775" y="2006850"/>
            <a:ext cx="8301356" cy="861900"/>
          </a:xfrm>
          <a:prstGeom prst="rect">
            <a:avLst/>
          </a:prstGeom>
          <a:noFill/>
          <a:ln>
            <a:noFill/>
          </a:ln>
        </p:spPr>
        <p:txBody>
          <a:bodyPr spcFirstLastPara="1" wrap="square" lIns="91425" tIns="45700" rIns="91425" bIns="45700" anchor="t" anchorCtr="0">
            <a:noAutofit/>
          </a:bodyPr>
          <a:lstStyle/>
          <a:p>
            <a:pPr marL="457200" marR="0" lvl="0" indent="0" algn="l" rtl="0">
              <a:lnSpc>
                <a:spcPct val="150000"/>
              </a:lnSpc>
              <a:spcBef>
                <a:spcPts val="1200"/>
              </a:spcBef>
              <a:spcAft>
                <a:spcPts val="0"/>
              </a:spcAft>
              <a:buNone/>
            </a:pPr>
            <a:r>
              <a:rPr lang="en-US" sz="2800" b="0" i="0" u="none" strike="noStrike" cap="none">
                <a:solidFill>
                  <a:srgbClr val="000000"/>
                </a:solidFill>
                <a:latin typeface="Calibri"/>
                <a:ea typeface="Calibri"/>
                <a:cs typeface="Calibri"/>
                <a:sym typeface="Calibri"/>
              </a:rPr>
              <a:t>Chaque participant doit réfléchir à l'application qui pourrait être utile pour les soins de son nouveau-né.</a:t>
            </a:r>
            <a:endParaRPr/>
          </a:p>
          <a:p>
            <a:pPr marL="457200" marR="0" lvl="0" indent="0" algn="l" rtl="0">
              <a:lnSpc>
                <a:spcPct val="150000"/>
              </a:lnSpc>
              <a:spcBef>
                <a:spcPts val="1200"/>
              </a:spcBef>
              <a:spcAft>
                <a:spcPts val="0"/>
              </a:spcAft>
              <a:buNone/>
            </a:pPr>
            <a:r>
              <a:rPr lang="en-US" sz="2800" b="0" i="0" u="none" strike="noStrike" cap="none">
                <a:solidFill>
                  <a:srgbClr val="000000"/>
                </a:solidFill>
                <a:latin typeface="Calibri"/>
                <a:ea typeface="Calibri"/>
                <a:cs typeface="Calibri"/>
                <a:sym typeface="Calibri"/>
              </a:rPr>
              <a:t>Une fois identifiés, les participants navigueront sur la plateforme Mig-health Apps pour télécharger l'application et commencer à l'utiliser.</a:t>
            </a:r>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Calibri"/>
              <a:ea typeface="Calibri"/>
              <a:cs typeface="Calibri"/>
              <a:sym typeface="Calibri"/>
            </a:endParaRPr>
          </a:p>
        </p:txBody>
      </p:sp>
      <p:sp>
        <p:nvSpPr>
          <p:cNvPr id="241" name="Google Shape;241;p3"/>
          <p:cNvSpPr/>
          <p:nvPr/>
        </p:nvSpPr>
        <p:spPr>
          <a:xfrm>
            <a:off x="572423" y="1060200"/>
            <a:ext cx="788100" cy="765300"/>
          </a:xfrm>
          <a:prstGeom prst="ellipse">
            <a:avLst/>
          </a:prstGeom>
          <a:solidFill>
            <a:srgbClr val="F4CCCC"/>
          </a:solid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E06666"/>
              </a:solidFill>
              <a:latin typeface="Calibri"/>
              <a:ea typeface="Calibri"/>
              <a:cs typeface="Calibri"/>
              <a:sym typeface="Calibri"/>
            </a:endParaRPr>
          </a:p>
        </p:txBody>
      </p:sp>
      <p:sp>
        <p:nvSpPr>
          <p:cNvPr id="242" name="Google Shape;242;p3"/>
          <p:cNvSpPr txBox="1"/>
          <p:nvPr/>
        </p:nvSpPr>
        <p:spPr>
          <a:xfrm>
            <a:off x="775150" y="1060200"/>
            <a:ext cx="6588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414141"/>
                </a:solidFill>
                <a:latin typeface="Calibri"/>
                <a:ea typeface="Calibri"/>
                <a:cs typeface="Calibri"/>
                <a:sym typeface="Calibri"/>
              </a:rPr>
              <a:t>1</a:t>
            </a:r>
            <a:endParaRPr sz="4000" b="1" i="0" u="none" strike="noStrike" cap="none">
              <a:solidFill>
                <a:srgbClr val="414141"/>
              </a:solidFill>
              <a:latin typeface="Calibri"/>
              <a:ea typeface="Calibri"/>
              <a:cs typeface="Calibri"/>
              <a:sym typeface="Calibri"/>
            </a:endParaRPr>
          </a:p>
        </p:txBody>
      </p:sp>
      <p:sp>
        <p:nvSpPr>
          <p:cNvPr id="243" name="Google Shape;243;p3"/>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244" name="Google Shape;244;p3"/>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i="0" u="none" strike="noStrike" cap="none">
                <a:solidFill>
                  <a:srgbClr val="000000"/>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245" name="Google Shape;245;p3"/>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46" name="Google Shape;246;p3"/>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rgbClr val="FFFFFF"/>
                </a:solidFill>
                <a:latin typeface="Gill Sans"/>
                <a:ea typeface="Gill Sans"/>
                <a:cs typeface="Gill Sans"/>
                <a:sym typeface="Gill Sans"/>
              </a:rPr>
              <a:t>8.1</a:t>
            </a:r>
            <a:r>
              <a:rPr lang="en-US" sz="2100" b="1" i="0" u="none" strike="noStrike" cap="none">
                <a:solidFill>
                  <a:srgbClr val="FFFFFF"/>
                </a:solidFill>
                <a:latin typeface="Gill Sans"/>
                <a:ea typeface="Gill Sans"/>
                <a:cs typeface="Gill Sans"/>
                <a:sym typeface="Gill Sans"/>
              </a:rPr>
              <a:t> </a:t>
            </a:r>
            <a:endParaRPr sz="2100" b="1" i="0" u="none" strike="noStrike" cap="none">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pic>
        <p:nvPicPr>
          <p:cNvPr id="252" name="Google Shape;252;p5"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a:off x="9305276" y="1793987"/>
            <a:ext cx="1964267" cy="3699896"/>
          </a:xfrm>
          <a:prstGeom prst="rect">
            <a:avLst/>
          </a:prstGeom>
          <a:noFill/>
          <a:ln>
            <a:noFill/>
          </a:ln>
        </p:spPr>
      </p:pic>
      <p:sp>
        <p:nvSpPr>
          <p:cNvPr id="253" name="Google Shape;253;p5"/>
          <p:cNvSpPr/>
          <p:nvPr/>
        </p:nvSpPr>
        <p:spPr>
          <a:xfrm>
            <a:off x="572423" y="1060200"/>
            <a:ext cx="788100" cy="765300"/>
          </a:xfrm>
          <a:prstGeom prst="ellipse">
            <a:avLst/>
          </a:prstGeom>
          <a:solidFill>
            <a:srgbClr val="F4CCCC"/>
          </a:solid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E06666"/>
              </a:solidFill>
              <a:latin typeface="Calibri"/>
              <a:ea typeface="Calibri"/>
              <a:cs typeface="Calibri"/>
              <a:sym typeface="Calibri"/>
            </a:endParaRPr>
          </a:p>
        </p:txBody>
      </p:sp>
      <p:sp>
        <p:nvSpPr>
          <p:cNvPr id="254" name="Google Shape;254;p5"/>
          <p:cNvSpPr txBox="1"/>
          <p:nvPr/>
        </p:nvSpPr>
        <p:spPr>
          <a:xfrm>
            <a:off x="775150" y="1060200"/>
            <a:ext cx="6588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414141"/>
                </a:solidFill>
                <a:latin typeface="Calibri"/>
                <a:ea typeface="Calibri"/>
                <a:cs typeface="Calibri"/>
                <a:sym typeface="Calibri"/>
              </a:rPr>
              <a:t>2</a:t>
            </a:r>
            <a:endParaRPr sz="4000" b="1" i="0" u="none" strike="noStrike" cap="none">
              <a:solidFill>
                <a:srgbClr val="414141"/>
              </a:solidFill>
              <a:latin typeface="Calibri"/>
              <a:ea typeface="Calibri"/>
              <a:cs typeface="Calibri"/>
              <a:sym typeface="Calibri"/>
            </a:endParaRPr>
          </a:p>
        </p:txBody>
      </p:sp>
      <p:sp>
        <p:nvSpPr>
          <p:cNvPr id="255" name="Google Shape;255;p5"/>
          <p:cNvSpPr txBox="1">
            <a:spLocks noGrp="1"/>
          </p:cNvSpPr>
          <p:nvPr>
            <p:ph type="body" idx="1"/>
          </p:nvPr>
        </p:nvSpPr>
        <p:spPr>
          <a:xfrm>
            <a:off x="557999" y="2459736"/>
            <a:ext cx="8598880" cy="3941400"/>
          </a:xfrm>
          <a:prstGeom prst="rect">
            <a:avLst/>
          </a:prstGeom>
          <a:noFill/>
          <a:ln>
            <a:noFill/>
          </a:ln>
        </p:spPr>
        <p:txBody>
          <a:bodyPr spcFirstLastPara="1" wrap="square" lIns="91425" tIns="45700" rIns="91425" bIns="45700" anchor="t" anchorCtr="0">
            <a:normAutofit/>
          </a:bodyPr>
          <a:lstStyle/>
          <a:p>
            <a:pPr marL="0" lvl="0" indent="0" algn="l" rtl="0">
              <a:lnSpc>
                <a:spcPct val="150000"/>
              </a:lnSpc>
              <a:spcBef>
                <a:spcPts val="1200"/>
              </a:spcBef>
              <a:spcAft>
                <a:spcPts val="0"/>
              </a:spcAft>
              <a:buSzPts val="2200"/>
              <a:buNone/>
            </a:pPr>
            <a:r>
              <a:rPr lang="en-US" sz="2942"/>
              <a:t>Une fois l'application téléchargée, l'apprenant sera invité à s'inscrire et à accepter toutes les conditions d'utilisation et les politiques de confidentialité</a:t>
            </a:r>
            <a:r>
              <a:rPr lang="en-US" sz="2000"/>
              <a:t>.</a:t>
            </a:r>
            <a:endParaRPr sz="2000"/>
          </a:p>
          <a:p>
            <a:pPr marL="0" lvl="0" indent="0" algn="l" rtl="0">
              <a:lnSpc>
                <a:spcPct val="120000"/>
              </a:lnSpc>
              <a:spcBef>
                <a:spcPts val="1200"/>
              </a:spcBef>
              <a:spcAft>
                <a:spcPts val="0"/>
              </a:spcAft>
              <a:buSzPts val="2000"/>
              <a:buNone/>
            </a:pPr>
            <a:endParaRPr sz="2000"/>
          </a:p>
          <a:p>
            <a:pPr marL="0" lvl="0" indent="0" algn="l" rtl="0">
              <a:lnSpc>
                <a:spcPct val="120000"/>
              </a:lnSpc>
              <a:spcBef>
                <a:spcPts val="1200"/>
              </a:spcBef>
              <a:spcAft>
                <a:spcPts val="0"/>
              </a:spcAft>
              <a:buSzPts val="2000"/>
              <a:buNone/>
            </a:pPr>
            <a:endParaRPr sz="2000"/>
          </a:p>
        </p:txBody>
      </p:sp>
      <p:sp>
        <p:nvSpPr>
          <p:cNvPr id="256" name="Google Shape;256;p5"/>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257" name="Google Shape;257;p5"/>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i="0" u="none" strike="noStrike" cap="none">
                <a:solidFill>
                  <a:srgbClr val="000000"/>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258" name="Google Shape;258;p5"/>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59" name="Google Shape;259;p5"/>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rgbClr val="FFFFFF"/>
                </a:solidFill>
                <a:latin typeface="Gill Sans"/>
                <a:ea typeface="Gill Sans"/>
                <a:cs typeface="Gill Sans"/>
                <a:sym typeface="Gill Sans"/>
              </a:rPr>
              <a:t>8.1</a:t>
            </a:r>
            <a:r>
              <a:rPr lang="en-US" sz="2100" b="1" i="0" u="none" strike="noStrike" cap="none">
                <a:solidFill>
                  <a:srgbClr val="FFFFFF"/>
                </a:solidFill>
                <a:latin typeface="Gill Sans"/>
                <a:ea typeface="Gill Sans"/>
                <a:cs typeface="Gill Sans"/>
                <a:sym typeface="Gill Sans"/>
              </a:rPr>
              <a:t> </a:t>
            </a:r>
            <a:endParaRPr sz="2100" b="1" i="0" u="none" strike="noStrike" cap="none">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pic>
        <p:nvPicPr>
          <p:cNvPr id="265" name="Google Shape;265;p6"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a:off x="9305276" y="1793987"/>
            <a:ext cx="1964267" cy="3699896"/>
          </a:xfrm>
          <a:prstGeom prst="rect">
            <a:avLst/>
          </a:prstGeom>
          <a:noFill/>
          <a:ln>
            <a:noFill/>
          </a:ln>
        </p:spPr>
      </p:pic>
      <p:sp>
        <p:nvSpPr>
          <p:cNvPr id="266" name="Google Shape;266;p6"/>
          <p:cNvSpPr/>
          <p:nvPr/>
        </p:nvSpPr>
        <p:spPr>
          <a:xfrm>
            <a:off x="572423" y="1060200"/>
            <a:ext cx="788100" cy="765300"/>
          </a:xfrm>
          <a:prstGeom prst="ellipse">
            <a:avLst/>
          </a:prstGeom>
          <a:solidFill>
            <a:srgbClr val="F4CCCC"/>
          </a:solid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E06666"/>
              </a:solidFill>
              <a:latin typeface="Calibri"/>
              <a:ea typeface="Calibri"/>
              <a:cs typeface="Calibri"/>
              <a:sym typeface="Calibri"/>
            </a:endParaRPr>
          </a:p>
        </p:txBody>
      </p:sp>
      <p:sp>
        <p:nvSpPr>
          <p:cNvPr id="267" name="Google Shape;267;p6"/>
          <p:cNvSpPr txBox="1"/>
          <p:nvPr/>
        </p:nvSpPr>
        <p:spPr>
          <a:xfrm>
            <a:off x="775150" y="1060200"/>
            <a:ext cx="6588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414141"/>
                </a:solidFill>
                <a:latin typeface="Calibri"/>
                <a:ea typeface="Calibri"/>
                <a:cs typeface="Calibri"/>
                <a:sym typeface="Calibri"/>
              </a:rPr>
              <a:t>3</a:t>
            </a:r>
            <a:endParaRPr sz="4000" b="1" i="0" u="none" strike="noStrike" cap="none">
              <a:solidFill>
                <a:srgbClr val="414141"/>
              </a:solidFill>
              <a:latin typeface="Calibri"/>
              <a:ea typeface="Calibri"/>
              <a:cs typeface="Calibri"/>
              <a:sym typeface="Calibri"/>
            </a:endParaRPr>
          </a:p>
        </p:txBody>
      </p:sp>
      <p:sp>
        <p:nvSpPr>
          <p:cNvPr id="268" name="Google Shape;268;p6"/>
          <p:cNvSpPr txBox="1">
            <a:spLocks noGrp="1"/>
          </p:cNvSpPr>
          <p:nvPr>
            <p:ph type="body" idx="1"/>
          </p:nvPr>
        </p:nvSpPr>
        <p:spPr>
          <a:xfrm>
            <a:off x="572424" y="2176586"/>
            <a:ext cx="8747400" cy="3941400"/>
          </a:xfrm>
          <a:prstGeom prst="rect">
            <a:avLst/>
          </a:prstGeom>
          <a:noFill/>
          <a:ln>
            <a:noFill/>
          </a:ln>
        </p:spPr>
        <p:txBody>
          <a:bodyPr spcFirstLastPara="1" wrap="square" lIns="91425" tIns="45700" rIns="91425" bIns="45700" anchor="t" anchorCtr="0">
            <a:normAutofit/>
          </a:bodyPr>
          <a:lstStyle/>
          <a:p>
            <a:pPr marL="0" lvl="0" indent="0" algn="l" rtl="0">
              <a:lnSpc>
                <a:spcPct val="150000"/>
              </a:lnSpc>
              <a:spcBef>
                <a:spcPts val="1200"/>
              </a:spcBef>
              <a:spcAft>
                <a:spcPts val="0"/>
              </a:spcAft>
              <a:buSzPct val="74779"/>
              <a:buNone/>
            </a:pPr>
            <a:r>
              <a:rPr lang="en-US" sz="2942"/>
              <a:t>Les apprenants utiliseront ensuite l'application de manière asynchrone pendant une ou deux semaines.</a:t>
            </a:r>
            <a:endParaRPr/>
          </a:p>
          <a:p>
            <a:pPr marL="0" lvl="0" indent="0" algn="l" rtl="0">
              <a:lnSpc>
                <a:spcPct val="150000"/>
              </a:lnSpc>
              <a:spcBef>
                <a:spcPts val="1200"/>
              </a:spcBef>
              <a:spcAft>
                <a:spcPts val="0"/>
              </a:spcAft>
              <a:buSzPct val="74779"/>
              <a:buNone/>
            </a:pPr>
            <a:r>
              <a:rPr lang="en-US" sz="2942"/>
              <a:t>Les apprenants reviendront ensuite sur la plateforme pour commenter leur expérience par le biais de commentaires ou de vidéos. </a:t>
            </a:r>
            <a:endParaRPr sz="2942"/>
          </a:p>
          <a:p>
            <a:pPr marL="0" lvl="0" indent="0" algn="l" rtl="0">
              <a:lnSpc>
                <a:spcPct val="120000"/>
              </a:lnSpc>
              <a:spcBef>
                <a:spcPts val="1200"/>
              </a:spcBef>
              <a:spcAft>
                <a:spcPts val="0"/>
              </a:spcAft>
              <a:buSzPct val="100000"/>
              <a:buNone/>
            </a:pPr>
            <a:endParaRPr sz="2000"/>
          </a:p>
          <a:p>
            <a:pPr marL="0" lvl="0" indent="0" algn="l" rtl="0">
              <a:lnSpc>
                <a:spcPct val="120000"/>
              </a:lnSpc>
              <a:spcBef>
                <a:spcPts val="1200"/>
              </a:spcBef>
              <a:spcAft>
                <a:spcPts val="0"/>
              </a:spcAft>
              <a:buSzPct val="100000"/>
              <a:buNone/>
            </a:pPr>
            <a:endParaRPr sz="2000"/>
          </a:p>
        </p:txBody>
      </p:sp>
      <p:sp>
        <p:nvSpPr>
          <p:cNvPr id="269" name="Google Shape;269;p6"/>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270" name="Google Shape;270;p6"/>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i="0" u="none" strike="noStrike" cap="none">
                <a:solidFill>
                  <a:srgbClr val="000000"/>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271" name="Google Shape;271;p6"/>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72" name="Google Shape;272;p6"/>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rgbClr val="FFFFFF"/>
                </a:solidFill>
                <a:latin typeface="Gill Sans"/>
                <a:ea typeface="Gill Sans"/>
                <a:cs typeface="Gill Sans"/>
                <a:sym typeface="Gill Sans"/>
              </a:rPr>
              <a:t>8.1</a:t>
            </a:r>
            <a:r>
              <a:rPr lang="en-US" sz="2100" b="1" i="0" u="none" strike="noStrike" cap="none">
                <a:solidFill>
                  <a:srgbClr val="FFFFFF"/>
                </a:solidFill>
                <a:latin typeface="Gill Sans"/>
                <a:ea typeface="Gill Sans"/>
                <a:cs typeface="Gill Sans"/>
                <a:sym typeface="Gill Sans"/>
              </a:rPr>
              <a:t> </a:t>
            </a:r>
            <a:endParaRPr sz="2100" b="1" i="0" u="none" strike="noStrike" cap="none">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78" name="Google Shape;278;p7"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a:off x="9305276" y="1793987"/>
            <a:ext cx="1964267" cy="3699896"/>
          </a:xfrm>
          <a:prstGeom prst="rect">
            <a:avLst/>
          </a:prstGeom>
          <a:noFill/>
          <a:ln>
            <a:noFill/>
          </a:ln>
        </p:spPr>
      </p:pic>
      <p:sp>
        <p:nvSpPr>
          <p:cNvPr id="279" name="Google Shape;279;p7"/>
          <p:cNvSpPr/>
          <p:nvPr/>
        </p:nvSpPr>
        <p:spPr>
          <a:xfrm>
            <a:off x="572423" y="1060200"/>
            <a:ext cx="788100" cy="765300"/>
          </a:xfrm>
          <a:prstGeom prst="ellipse">
            <a:avLst/>
          </a:prstGeom>
          <a:solidFill>
            <a:srgbClr val="F4CCCC"/>
          </a:solid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E06666"/>
              </a:solidFill>
              <a:latin typeface="Calibri"/>
              <a:ea typeface="Calibri"/>
              <a:cs typeface="Calibri"/>
              <a:sym typeface="Calibri"/>
            </a:endParaRPr>
          </a:p>
        </p:txBody>
      </p:sp>
      <p:sp>
        <p:nvSpPr>
          <p:cNvPr id="280" name="Google Shape;280;p7"/>
          <p:cNvSpPr txBox="1"/>
          <p:nvPr/>
        </p:nvSpPr>
        <p:spPr>
          <a:xfrm>
            <a:off x="775150" y="1060200"/>
            <a:ext cx="6588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414141"/>
                </a:solidFill>
                <a:latin typeface="Calibri"/>
                <a:ea typeface="Calibri"/>
                <a:cs typeface="Calibri"/>
                <a:sym typeface="Calibri"/>
              </a:rPr>
              <a:t>3</a:t>
            </a:r>
            <a:endParaRPr sz="4000" b="1" i="0" u="none" strike="noStrike" cap="none">
              <a:solidFill>
                <a:srgbClr val="414141"/>
              </a:solidFill>
              <a:latin typeface="Calibri"/>
              <a:ea typeface="Calibri"/>
              <a:cs typeface="Calibri"/>
              <a:sym typeface="Calibri"/>
            </a:endParaRPr>
          </a:p>
        </p:txBody>
      </p:sp>
      <p:sp>
        <p:nvSpPr>
          <p:cNvPr id="281" name="Google Shape;281;p7"/>
          <p:cNvSpPr txBox="1">
            <a:spLocks noGrp="1"/>
          </p:cNvSpPr>
          <p:nvPr>
            <p:ph type="body" idx="1"/>
          </p:nvPr>
        </p:nvSpPr>
        <p:spPr>
          <a:xfrm>
            <a:off x="557999" y="2459736"/>
            <a:ext cx="8096604" cy="3941400"/>
          </a:xfrm>
          <a:prstGeom prst="rect">
            <a:avLst/>
          </a:prstGeom>
          <a:noFill/>
          <a:ln>
            <a:noFill/>
          </a:ln>
        </p:spPr>
        <p:txBody>
          <a:bodyPr spcFirstLastPara="1" wrap="square" lIns="91425" tIns="45700" rIns="91425" bIns="45700" anchor="t" anchorCtr="0">
            <a:normAutofit fontScale="92500"/>
          </a:bodyPr>
          <a:lstStyle/>
          <a:p>
            <a:pPr marL="0" lvl="0" indent="0" algn="l" rtl="0">
              <a:lnSpc>
                <a:spcPct val="150000"/>
              </a:lnSpc>
              <a:spcBef>
                <a:spcPts val="1200"/>
              </a:spcBef>
              <a:spcAft>
                <a:spcPts val="0"/>
              </a:spcAft>
              <a:buSzPts val="2200"/>
              <a:buNone/>
            </a:pPr>
            <a:r>
              <a:rPr lang="en-US" sz="2942"/>
              <a:t>Les apprenants utiliseront ensuite l'application de manière asynchrone pendant une ou deux semaines.</a:t>
            </a:r>
            <a:endParaRPr/>
          </a:p>
          <a:p>
            <a:pPr marL="0" lvl="0" indent="0" algn="l" rtl="0">
              <a:lnSpc>
                <a:spcPct val="150000"/>
              </a:lnSpc>
              <a:spcBef>
                <a:spcPts val="1200"/>
              </a:spcBef>
              <a:spcAft>
                <a:spcPts val="0"/>
              </a:spcAft>
              <a:buSzPts val="2200"/>
              <a:buNone/>
            </a:pPr>
            <a:r>
              <a:rPr lang="en-US" sz="2942"/>
              <a:t>Les apprenants reviendront ensuite sur la plateforme pour commenter leur expérience par le biais de commentaires ou de vidéos. </a:t>
            </a:r>
            <a:endParaRPr sz="2942"/>
          </a:p>
          <a:p>
            <a:pPr marL="0" lvl="0" indent="0" algn="l" rtl="0">
              <a:lnSpc>
                <a:spcPct val="120000"/>
              </a:lnSpc>
              <a:spcBef>
                <a:spcPts val="1200"/>
              </a:spcBef>
              <a:spcAft>
                <a:spcPts val="0"/>
              </a:spcAft>
              <a:buSzPts val="2000"/>
              <a:buNone/>
            </a:pPr>
            <a:endParaRPr sz="2000"/>
          </a:p>
          <a:p>
            <a:pPr marL="0" lvl="0" indent="0" algn="l" rtl="0">
              <a:lnSpc>
                <a:spcPct val="120000"/>
              </a:lnSpc>
              <a:spcBef>
                <a:spcPts val="1200"/>
              </a:spcBef>
              <a:spcAft>
                <a:spcPts val="0"/>
              </a:spcAft>
              <a:buSzPts val="2000"/>
              <a:buNone/>
            </a:pPr>
            <a:endParaRPr sz="2000"/>
          </a:p>
        </p:txBody>
      </p:sp>
      <p:sp>
        <p:nvSpPr>
          <p:cNvPr id="282" name="Google Shape;282;p7"/>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283" name="Google Shape;283;p7"/>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i="0" u="none" strike="noStrike" cap="none">
                <a:solidFill>
                  <a:srgbClr val="000000"/>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284" name="Google Shape;284;p7"/>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85" name="Google Shape;285;p7"/>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rgbClr val="FFFFFF"/>
                </a:solidFill>
                <a:latin typeface="Gill Sans"/>
                <a:ea typeface="Gill Sans"/>
                <a:cs typeface="Gill Sans"/>
                <a:sym typeface="Gill Sans"/>
              </a:rPr>
              <a:t>8.1</a:t>
            </a:r>
            <a:r>
              <a:rPr lang="en-US" sz="2100" b="1" i="0" u="none" strike="noStrike" cap="none">
                <a:solidFill>
                  <a:srgbClr val="FFFFFF"/>
                </a:solidFill>
                <a:latin typeface="Gill Sans"/>
                <a:ea typeface="Gill Sans"/>
                <a:cs typeface="Gill Sans"/>
                <a:sym typeface="Gill Sans"/>
              </a:rPr>
              <a:t> </a:t>
            </a:r>
            <a:endParaRPr sz="2100" b="1" i="0" u="none" strike="noStrike" cap="none">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8"/>
          <p:cNvSpPr txBox="1">
            <a:spLocks noGrp="1"/>
          </p:cNvSpPr>
          <p:nvPr>
            <p:ph type="title"/>
          </p:nvPr>
        </p:nvSpPr>
        <p:spPr>
          <a:xfrm>
            <a:off x="558000" y="699000"/>
            <a:ext cx="11059800" cy="728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Plan d'action et fixation d'objectifs </a:t>
            </a:r>
            <a:endParaRPr sz="2200">
              <a:latin typeface="Arial"/>
              <a:ea typeface="Arial"/>
              <a:cs typeface="Arial"/>
              <a:sym typeface="Arial"/>
            </a:endParaRPr>
          </a:p>
        </p:txBody>
      </p:sp>
      <p:sp>
        <p:nvSpPr>
          <p:cNvPr id="292" name="Google Shape;292;p8"/>
          <p:cNvSpPr/>
          <p:nvPr/>
        </p:nvSpPr>
        <p:spPr>
          <a:xfrm>
            <a:off x="298994" y="1321932"/>
            <a:ext cx="11441700" cy="1569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b="0" i="0" u="none" strike="noStrike" cap="none">
                <a:solidFill>
                  <a:srgbClr val="000000"/>
                </a:solidFill>
                <a:latin typeface="Calibri"/>
                <a:ea typeface="Calibri"/>
                <a:cs typeface="Calibri"/>
                <a:sym typeface="Calibri"/>
              </a:rPr>
              <a:t>Dans l'activité précédente, les participants à la session ont choisi dans le programme Mig-health Apps une application qui peut être utile pour les soins de leur nouveau-né :</a:t>
            </a:r>
            <a:endParaRPr/>
          </a:p>
          <a:p>
            <a:pPr marL="0" marR="0" lvl="0" indent="0" algn="l" rtl="0">
              <a:lnSpc>
                <a:spcPct val="100000"/>
              </a:lnSpc>
              <a:spcBef>
                <a:spcPts val="0"/>
              </a:spcBef>
              <a:spcAft>
                <a:spcPts val="0"/>
              </a:spcAft>
              <a:buNone/>
            </a:pP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00"/>
                </a:solidFill>
                <a:latin typeface="Calibri"/>
                <a:ea typeface="Calibri"/>
                <a:cs typeface="Calibri"/>
                <a:sym typeface="Calibri"/>
              </a:rPr>
              <a:t> "Y a-t-il un point sur lequel vous aimeriez travailler pour vous aider à atteindre votre objectif en matière de santé ?</a:t>
            </a:r>
            <a:endParaRPr sz="1400" b="0" i="0" u="none" strike="noStrike" cap="none">
              <a:solidFill>
                <a:srgbClr val="000000"/>
              </a:solidFill>
              <a:latin typeface="Arial"/>
              <a:ea typeface="Arial"/>
              <a:cs typeface="Arial"/>
              <a:sym typeface="Arial"/>
            </a:endParaRPr>
          </a:p>
        </p:txBody>
      </p:sp>
      <p:sp>
        <p:nvSpPr>
          <p:cNvPr id="293" name="Google Shape;293;p8"/>
          <p:cNvSpPr/>
          <p:nvPr/>
        </p:nvSpPr>
        <p:spPr>
          <a:xfrm>
            <a:off x="5440032" y="2909364"/>
            <a:ext cx="412500" cy="605100"/>
          </a:xfrm>
          <a:prstGeom prst="downArrow">
            <a:avLst>
              <a:gd name="adj1" fmla="val 50000"/>
              <a:gd name="adj2" fmla="val 50000"/>
            </a:avLst>
          </a:prstGeom>
          <a:gradFill>
            <a:gsLst>
              <a:gs pos="0">
                <a:srgbClr val="FFAF82"/>
              </a:gs>
              <a:gs pos="35000">
                <a:srgbClr val="FFC5A7"/>
              </a:gs>
              <a:gs pos="100000">
                <a:srgbClr val="FFE8DA"/>
              </a:gs>
            </a:gsLst>
            <a:lin ang="16200038" scaled="0"/>
          </a:gradFill>
          <a:ln w="9525" cap="flat" cmpd="sng">
            <a:solidFill>
              <a:srgbClr val="EB792A"/>
            </a:solidFill>
            <a:prstDash val="solid"/>
            <a:round/>
            <a:headEnd type="none" w="sm" len="sm"/>
            <a:tailEnd type="none" w="sm" len="sm"/>
          </a:ln>
          <a:effectLst>
            <a:outerShdw blurRad="40000" dist="20000" dir="5400000" rotWithShape="0">
              <a:srgbClr val="000000">
                <a:alpha val="36862"/>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8"/>
          <p:cNvSpPr txBox="1"/>
          <p:nvPr/>
        </p:nvSpPr>
        <p:spPr>
          <a:xfrm>
            <a:off x="360044" y="3569022"/>
            <a:ext cx="11319600" cy="831000"/>
          </a:xfrm>
          <a:prstGeom prst="rect">
            <a:avLst/>
          </a:prstGeom>
          <a:noFill/>
          <a:ln w="28575"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Les plans d'action sont des descriptions détaillées des actions qu'une personne entreprendra pour atteindre un objectif. </a:t>
            </a:r>
            <a:endParaRPr sz="2400" b="0" i="0" u="none" strike="noStrike" cap="none">
              <a:solidFill>
                <a:srgbClr val="000000"/>
              </a:solidFill>
              <a:latin typeface="Calibri"/>
              <a:ea typeface="Calibri"/>
              <a:cs typeface="Calibri"/>
              <a:sym typeface="Calibri"/>
            </a:endParaRPr>
          </a:p>
        </p:txBody>
      </p:sp>
      <p:sp>
        <p:nvSpPr>
          <p:cNvPr id="295" name="Google Shape;295;p8"/>
          <p:cNvSpPr/>
          <p:nvPr/>
        </p:nvSpPr>
        <p:spPr>
          <a:xfrm>
            <a:off x="4088431" y="4400022"/>
            <a:ext cx="6096000" cy="2308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Étape 1 : Fixer un objectif SMART</a:t>
            </a: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Étape 2 : Identifier les tâches</a:t>
            </a: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Étape 3 : Affectation des ressources</a:t>
            </a: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Étape 4 : Hiérarchiser les tâches</a:t>
            </a: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Étape 5 : Fixer des délais et des étapes</a:t>
            </a: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Étape 6 : Suivi et révision du plan d'action</a:t>
            </a:r>
            <a:endParaRPr sz="2400" b="0" i="0" u="none" strike="noStrike" cap="none">
              <a:solidFill>
                <a:srgbClr val="000000"/>
              </a:solidFill>
              <a:latin typeface="Calibri"/>
              <a:ea typeface="Calibri"/>
              <a:cs typeface="Calibri"/>
              <a:sym typeface="Calibri"/>
            </a:endParaRPr>
          </a:p>
        </p:txBody>
      </p:sp>
      <p:sp>
        <p:nvSpPr>
          <p:cNvPr id="296" name="Google Shape;296;p8"/>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297" name="Google Shape;297;p8"/>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2200" b="1" i="0" u="none" strike="noStrike" cap="none">
                <a:solidFill>
                  <a:srgbClr val="000000"/>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298" name="Google Shape;298;p8"/>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99" name="Google Shape;299;p8"/>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rgbClr val="FFFFFF"/>
                </a:solidFill>
                <a:latin typeface="Gill Sans"/>
                <a:ea typeface="Gill Sans"/>
                <a:cs typeface="Gill Sans"/>
                <a:sym typeface="Gill Sans"/>
              </a:rPr>
              <a:t>8.1</a:t>
            </a:r>
            <a:r>
              <a:rPr lang="en-US" sz="2100" b="1" i="0" u="none" strike="noStrike" cap="none">
                <a:solidFill>
                  <a:srgbClr val="FFFFFF"/>
                </a:solidFill>
                <a:latin typeface="Gill Sans"/>
                <a:ea typeface="Gill Sans"/>
                <a:cs typeface="Gill Sans"/>
                <a:sym typeface="Gill Sans"/>
              </a:rPr>
              <a:t> </a:t>
            </a:r>
            <a:endParaRPr sz="2100" b="1" i="0" u="none" strike="noStrike" cap="none">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8.2 Séance de formation expérientielle"/>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B3kSh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HeRKF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d5Eo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HeRKF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HeRKF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HeRKF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B3kShZFQaV5GsAAABvAAAAHAAAAHVuaXZlcnNhbC9sb2NhbF9zZXR0aW5ncy54bWwNyrEKwkAMANC9XxEySB3Uugn2rpujCK0fENogB7mk9ELRv/e2N7x++GaBnbeSTANezx0C62xL0k/A9/Q43RCKky4kphxQDWGITS82k4zsXmOBVejH28S5wvlJuc4XqbOkAu1B/B6PeInNH1BLAwQUAAIACAB3kShZwhuumWgSAAD3TQAAFwAAAHVuaXZlcnNhbC91bml2ZXJzYWwucG5n7Zx7WFNXtsBxbHV81TrO1KKVtNXqtbXGikghkLQWsegoU20FH0nEF9W0oMYkQB6n33QKVq2paMUHIXdERQskWI0B8qpSjUpNqjwigeSoKRwgnESIJJycJGcOIViwnf/m3u+7t4cPPrJ39m/ttddae+21+Q758m8rl04YO3VsWFjYhKT3E1aFhY1qDAt75rM/jsJ7WIbsI/ivEexVSxeHyQwvdeCNZ9LfXfFuWNgF8Thf2rN4e8zO99eyw8Keq+n/GaHPPLclLGzFgaSEdz/MYnRZwFIYebcNQZzV2x8tnqTuOHvlpEP7KHHqoX9+Gh7e5Rg36RP1X8ft2vanT1+SjN2xZ1bsC5EvJtxaWc/9+stzk0pOHe57I2Hkwwja6DUXvmtbf/P8bPE3sxUMcha7kWFXmZpKvqVyLpC0qC+aHBb8+t60JXVk8NVnpo3/C68eFeUqQMwPFsxMyu//7ph2l9+rBFAlGfCbAH/PGbKwo1Ue6JTPjM+GsGchbAyETTjviSsbEdQWhTUiwOsMOJwMbd81MkPEpt9l8wLgzgDp0PyBMfOd+BAzfUe+dh2ETRpTMzU4s8tq95TItYfmJXleG88Kdv0YWZa0o2CQMlbMOk+/WjEqOE1czYnT3CfoeFa++fcDyePLhA62lI/Ul1B7exrXZ2rUSNvJfOrLkkihwR1jS0nHtP9ImxB0ZzacBh+W+n4u9fjqaP66AjKA1P77kS1Nu3tXZCeRDhjCdbHoMD/kkMMbg42sdblRSc7XQmom11bM6tCEIvT+9vDGmZqCEBX3Jr4eT35IfMnW1MNFJWTBg3FkWu9qWm+PBkQ1zscjaY9GkklYn54s190K2aFuQVmS8U46DW0qcPYddGYhRzORo7Vau0pr73FFRA5Y4dGl8ay7o3XsEnO4wfCZ20YL2ORUrYY7Ssk2mbPhPFF7nvahS7Zg2OjIs0LFgy5RFt9erpwnr9r6i9qnJ4pARAIinfp3rOB5973wegYkixpcZGl8WdKqQTep3RVcx17k4RTdf20/R/PV0ARI/+y1JgdfYn/KcKyJLCnaAs3ThZM7ppmcPoNTLehcLc1B9uv69teakqGuIpYBmyxj6Dgy1VMg8HgpsAe5nZUEVoo8PMDTmiJqTWGI7EqRvaeXhrloAKJgoooUk++m1HezNUr567khv/bxGXLSVPtkad8PtUbfj0b1VKNBwlJCoAiFC8SAzyZnUCR2BxPoKuwuvQgwhy3yQJV3m/p05ieQ7BLTd40pQC6Q0AvypmTscbKuOtAp/PWEOn+zTtiv8zRJpPeOWPRYInKnA+7WaJEtmiHCF/S4NQ/oywM7akiBR7VSf5OULgo0NOnIaQOu2Mjgp6LBsI4GXNH52pvez2l9nxeQfFdIAiTgxAIpEj1Upf8NM+sCdl0AQxNxfQ+KnB6Rs5WvhfgMTgSTzjb0PT1FA9PfUKDzoUzQW1/CFD2YrPP11JHQqgKsezaw7G50GuQrYgsMrhhTeiol3dfZBQ7bfQ8LRB2tNSTESCZ5H2EzO0bWx5ik2NUpDKvAdbt2uBndhzGXcYNoNeNuNKDztWHbQ0GXrchTkFASdTcyITsJ9ElUjYP7phy3fS9uQ1Lhb++kXtEEFugCRVLqfbqfbxotV1pz7D1DVHT6X2qkYojRPtI8LVO9C3HSSWqqp8pIL/Kjf8qNCspsC2+sv1HhjqNLUD3RR/T9nvra1+YqSNgNQIR0iP0trSyxv4vsyywwKmOZeiRHxkDzujpbaEd/OaTPJnZUuCfTenVqX4AkcCv034JeOWaqJWG0TGAJhLhYC7ZIQKwT4dl9EUrQFej+SN/gYpbr5VAgPoK5HPuRmZkCBS48OWtzo6KW5Soix/p1eNqoZQb8QLSc8rym+dgRq4aTqCmFwHL0LZhl0XA3xGMNOb4cB1YmlodO4PvCbamri7ekokwASWH4vYxRp3gqd8tN7rQqgy0yR9PLpPoNL3IYFJI0Q4qpME86I9BWyxT1FkHsDCfH3sk2yJVpsFqEZet6AF8nxSTV62FFs4lt71xZVSqH3HyL1SkQ8B2+HMz4MAWATWA2VgoklssM/s1DCpQdj3t901nikXdS7BaZBgjEaYWC6/LItyUUm0Ff4uqucsRRTRadsdyEFKL69LcpxffCxxld4hpzeJ8hlcuXl4KegD/DotP7bXVVboEhW2B1+SIgWx2yLp/SxygpZWOpQ6qjqRopjqoN8hKUospw7ooAHbkUySG7wADb1kNeNmxzlQxMdS+WV2hh8guZRst2sc4IK1CZtgi1O0hSg0JJc4XftcIK7tMeWafaDHefaJ7+MSSTNYvT4kyFLKdc5WQJDX5bs3ijWujoqKTz0EliDy5a5ehGmvlxVKqEZYRaGCrAWQcv3XxZFesRDymbzt/xVnDtcUCiLDIWP7nMpXYHX2msAgSJCr2uBMbFcTzNm1OYRjg+giR1YIV6Wr1YJPhV+N3Ga7PpXNGfbf4oZYRckxPoPhH5tiWxxGXvj50SqLfOJv6bureBCqmx7ECgGzlhjFIaafLpSrGRpaTcMKB0ywpub2+LTr9LxXbswaA4Wm5PSxqPD7t9tISnLeHNyVWwS0z+n/ZEzbfkqN2diJ6Fh9ZiSzWm+slgc7XYLNuc7hgIaVZ4xMmQk6OiY1mjm6vcbr4kAtCtFzON2QI+PD4d14EkZRnQIn16mQrAUCOLx3GQlr84EMjH0vE4lqen1kWnPK3BgrL4ZKKP6CP6fqPPCVWcnZgBekC/pwCz9l6xD00X/fVp3wxadvDm4JO4hEM3nCmikdqt02WHas5fvWkVoWzHusPUzyRsocHTUAXMHVI1U/wP0rH21q+k6Be1mYbl3jZ7IcSWyQ3oR0/OhMAr+OXQ+J+8BlvlaTAEBKDeEc5OUFV0cagR3IgRYJB+smbZvqoFnDmG4ef+WZRo/99ttx/PUyjxW2prnTRwu9YkyyGbgJ7DUrVApBm6N3LkeEVQIPp5KX4Bx+/IOlGDDtECaM9xo6Ctx4waftqDFtZli0vtVmMGs66BlWJhYgqqh+S3AbsRX87QYubIeBbmALE8nsMaKzZWcjlweaRaaFcK0drZ1O7l8lHno61990qZcpmQhuIHpJzjOZEG00O7py9xPn7am9Dil5nphbEmXx3gNpKZFMkV+D2SN1keW9wMI5E3hD8X07o7kUir5Xqlywd762Ckrmqy4wDDI5eKM+Wg1dmoEsLpC1V0Nh9DafZsf0CmcnFAGU3szFPg5STH8QhN/GZoacB0VnATT8s5enP4UcN0Vnp9jgAe/yH2kBkoTXGyc0tdfYu2SCZ1tkziUamWUd9FZkgM7PQjFKcQM/uhQrxMMyN97oDSJMtVuDhWJg+tNtqaez3iTECLUnoceQqXETqwU+mp9sanLHvq4KbwGJJD7eMTU+Qg73pJ5BbJiM7x25SvdC36u0WmsjRwIqSsTCMY+x5eL2RC8Rk2E5Jj+J7Dh0VhlJGmcI2MoXJuYOcq9JBTrgMEImdzFs++qMwSCKdrLg8r/M7gXj5geMSh7dOshFyGP3KmyQzteyKkzEzLdXnpiM4d41Ukm4HlYdb5e5mwQp/BK5e85XAXTwsKxlCwWghD1S5jxwY+6FcsH1qhfbCgTKK6jUsDPCZ+hyDwaVbsjDr/9G0eCSuDd9kSO8Nks2yB9HOt4AV3hq3J5uRgZhVn2nWDZLfHBNKoxWY/qORWkxojdNbWYRGseY6l/AAevzZ9YTWniFZsarjHLaLV1MM29m1YH1Ok9wBLm6sci85KKM0Rzmco+AVi0dd4Ncm3OF6nbMZNlWEq0itHdHV7Yp3CqDKJRy2coPTo/DFy3FN8EMu65TL7LVxI0SzF1KCftl/x9Ox4IH5+d7OSUi0LMC7pjTG2Rn/lnsRq1ORcei5SZimiOdlFNDnIBIAp5ip2V0BjtKGqmwYbauSr67oe9wWUOhoc0ESAHrUJ9uop9wwKD3CwFGSfGXaRwQ5GCecPrelm1Jxw/E+2i69XuGfQekj4PacDVAsGdlh1zgr+U3714yUnSfvQ1r9va9OpruO8iP4cIoCiaszRKcMuMow8BTvdrBQ1K4FrG7nTGleCfgvmbXjExW9RtOdYUFWkWpKxuZA7bAfgV7ClWJ9UHXlQAhmOcafdClzT+VLIJKQ9We3tg5VgYF8aLPAlY000ID2LIv6KtX6Yhj3FLxsruFj3p6l8gQCPIAN4zf1lsu8uRS7Bk8H24mGJjobvRHNVMezLieWVhTdeHqaJh5+qAp5af2yZREeG3d22Cvf1aSQ+pEDTcFjks8FR8LAMcrPCnal1glrXjOlGvafGvJTqnSwX/WDLdvTnXvmLjYYXeVSPmuttzES5vIqvnoLxUmSoKbek1gmJNtH+zbbVmLaC1BL8K+mwgk3DxIs+aM5gsVmUtmKVakj0J8FDUttMxZBccLh+HgEREAEREAEREAEREAEREAEREAEREAEREAEREAEREAEREAEREAEREAEREAEREAEREAEREAEREAEREAEREAH9f4HuYyznQfqZSmXYQUwsv6xMziSrHdwXFt9qXhtXESn5+lUJfeznh17ev+HxoXN7GYuQbN7NiTFtt2PQk9mRPBqp7+Hkbdclb7ZdiWmih60xblpxt/31uQNTpsbvj0oqLq0Izdk7t3HmV7KrmwY0bbiYenhh9dj9A6r+jsC7OJA/8LExRx2dnZ3zzxfNmnpq+Srmkh0Xgv/LEbb++Ql3XjsvH5Syfnbw7S+uDTwerFy5MKHgtHZQaobk473zkoR/eWHgofaW2DvP0/O9g+pVck69Uj2z96PUgYfRfa3iiSY0L1nm9sxjCjuYWGArZzpzPV8C964prBUmvrcnqXNwLQary6L3S/ZPeZCfXq4wNTN416ta0icPVe1tvocEXz1jMLPkFNsGx8Uvc9vz61PSBpZRqPn4+MVvFpxyKVetGarx/a4l+wvLj0yS6L75bkC501NYcN6rZKkW6ak5xCOpx5N2HjdHmRXmqFLa4jH9zM59H3OrhsraV7/pU4+7roz2SZPMEhiw02tLXLeGy32BNUXMzJt46ZACGHBP0p2y3W9sTYAyz5QNWO38NXOhdA2l8YmIi7eWGUX+nZUPA7XYwYPh9MQ9gb1HK51Phq97PP/kjNBY9q1PJko3TJddBrHuBzmA50rto8o7uHTxOQtLBRW7GQl6yaC+h6ewwN23TIl/6GfnzjmxepvXgYLPpVTvwu7Mi8s4iK9taYOjymQ93F65Y+2AD7etLZN4138SdOTyfW1Hjhc5qRGySyDW51I9OlZ1a6+BtFblKXYXJeg/rN0XtP1bggtc5PGKrA2znuh4XnG8/QM09gfKFPJVW9vrM2KBLbAVlf/jpbfI1KN/CbpzU9+m8viFyf69wU9T+j7/VEzrEQddG7vhQSLK39NS2L+mDJln5hvBQLxWcc080RgQjSgJpIQ/UW61FxA9+/OFA+2+mBO2N165OOCC8WvLpgOry/3Z9RFHG1qn/iI+glqFi28bObrf3+KTF3HujsLz31jsDXfEEv3W0HJ29WyCKz+kNGpHfYfrhyx7/5dV3e7uKPtr+B2k+KR9tSBksJWMsiWKL8xzdBeDEVhx+uOVMQr3bbp/9qV5Uu0Y8clSfJpDCj5th/PmHFr4Y84vhl6ylfqHCYPQ8Y5AseXBsuiVyP13L+PIBwq+Q+GZGStbF/LmkhdYtDg03rfjRqZfOm5wVVsvLxodv4OZ93ZP3Trsw/7IMWvczBFN1v3tlatvhRyEboKtraU1TdEkf/y8OrMUdjJJYDAqUlctLPmx8ehylVL6XEqLE3PVATW2xIJJEtoprnwpHH9s8/ljIX8dSi6jx4mElVdv7y73a/xNCfqRg3GVcQZXuPxIaOAFMNVewNK0pz4x3LAdMvdyKotOFbIr74KnbEFXHv3z7TnKVbjua0IKX7i3Ce47uYO5/+Czg0q2LMPtvn5OKBpe3a/IfLPhRHvWv5nC+9HXq4Papd61jCbXrG0dni0OrSuzVGVNotYnPtmE+NKmG94wMfiWcGi3dMWTDf9lXkbriFA+sDQn7xdUbNwC9142SXbN8zQlBHPX+282tona15C+Di6mJEeLVup4yOuFdFm5O7bZXv52AXpgcNoodvye5Ox3grZ/hzyQgnNCKZg1ZXgKhvyo58HL9Px1cPgHofz2fbkLcUE7j81LKncfOBdKmvfXVGu1Vh3fM++lb5fHGs2R/4yf9m0oF4dt/EMoZ4cd+35AcFjYrIrBzxQb8x8dhm3XYZMfzG4Y2xGzE+zvSVqyMkG2eOPf/wVQSwMEFAACAAgAd5EoWeohDhNLAAAAbAAAABsAAAB1bml2ZXJzYWwvdW5pdmVyc2FsLnBuZy54bWyzsa/IzVEoSy0qzszPs1Uy1DNQsrfj5bIpKEoty0wtV6gAigEFIUBJoRLINUJwyzNTSjKAQiYmFgjBjNTM9IwSoKiBhRlcVB9oKABQSwECAAAUAAIACACpflBPNmFYAkcDAADhCQAAFAAAAAAAAAABAAAAAAAAAAAAdW5pdmVyc2FsL3BsYXllci54bWxQSwECAAAUAAIACAB3kShZtTf0qBwFAADhEwAAHQAAAAAAAAABAAAAAAB5AwAAdW5pdmVyc2FsL2NvbW1vbl9tZXNzYWdlcy5sbmdQSwECAAAUAAIACAB3kShZFR5gG6MAAAB/AQAALgAAAAAAAAABAAAAAADQCAAAdW5pdmVyc2FsL3BsYXliYWNrX2FuZF9uYXZpZ2F0aW9uX3NldHRpbmdzLnhtbFBLAQIAABQAAgAIAHeRKFl0STUfPAQAAAwVAAAnAAAAAAAAAAEAAAAAAL8JAAB1bml2ZXJzYWwvZmxhc2hfcHVibGlzaGluZ19zZXR0aW5ncy54bWxQSwECAAAUAAIACAB3kShZN4uHansDAACsDAAAIQAAAAAAAAABAAAAAABADgAAdW5pdmVyc2FsL2ZsYXNoX3NraW5fc2V0dGluZ3MueG1sUEsBAgAAFAACAAgAd5EoWaavViM2BAAAlhQAACYAAAAAAAAAAQAAAAAA+hEAAHVuaXZlcnNhbC9odG1sX3B1Ymxpc2hpbmdfc2V0dGluZ3MueG1sUEsBAgAAFAACAAgAd5EoWSYPfuiwAQAAbwYAAB8AAAAAAAAAAQAAAAAAdBYAAHVuaXZlcnNhbC9odG1sX3NraW5fc2V0dGluZ3MuanNQSwECAAAUAAIACAB3kShZFQaV5GsAAABvAAAAHAAAAAAAAAABAAAAAABhGAAAdW5pdmVyc2FsL2xvY2FsX3NldHRpbmdzLnhtbFBLAQIAABQAAgAIAHeRKFnCG66ZaBIAAPdNAAAXAAAAAAAAAAAAAAAAAAYZAAB1bml2ZXJzYWwvdW5pdmVyc2FsLnBuZ1BLAQIAABQAAgAIAHeRKFnqIQ4TSwAAAGwAAAAbAAAAAAAAAAEAAAAAAKMrAAB1bml2ZXJzYWwvdW5pdmVyc2FsLnBuZy54bWxQSwUGAAAAAAoACgAGAwAAJywAAAAA"/>
  <p:tag name="ISPRING_LMS_API_VERSION" val="SCORM 1.2"/>
  <p:tag name="ISPRING_ULTRA_SCORM_COURSE_ID" val="54651945-21AD-4B27-A08D-1E55C69E0FB7"/>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MHAPPS\\French\\Training material for ETA 08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ETA 8.2 Séance de formation expérientielle"/>
  <p:tag name="ISPRING_FIRST_PUBLISH" val="1"/>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671</Words>
  <Application>Microsoft Office PowerPoint</Application>
  <PresentationFormat>Ευρεία οθόνη</PresentationFormat>
  <Paragraphs>118</Paragraphs>
  <Slides>12</Slides>
  <Notes>12</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4</vt:i4>
      </vt:variant>
      <vt:variant>
        <vt:lpstr>Τίτλοι διαφανειών</vt:lpstr>
      </vt:variant>
      <vt:variant>
        <vt:i4>12</vt:i4>
      </vt:variant>
    </vt:vector>
  </HeadingPairs>
  <TitlesOfParts>
    <vt:vector size="22" baseType="lpstr">
      <vt:lpstr>Noto Sans Symbols</vt:lpstr>
      <vt:lpstr>Arial</vt:lpstr>
      <vt:lpstr>Impact</vt:lpstr>
      <vt:lpstr>Gill Sans</vt:lpstr>
      <vt:lpstr>Roboto</vt:lpstr>
      <vt:lpstr>Calibri</vt:lpstr>
      <vt:lpstr>Θέμα του Office</vt:lpstr>
      <vt:lpstr>Θέμα του Office</vt:lpstr>
      <vt:lpstr>2_Θέμα του Office</vt:lpstr>
      <vt:lpstr>1_Θέμα του Office</vt:lpstr>
      <vt:lpstr>Παρουσίαση του PowerPoint</vt:lpstr>
      <vt:lpstr>Partenaires</vt:lpstr>
      <vt:lpstr>Objectifs</vt:lpstr>
      <vt:lpstr>Session de formation expérimentale</vt:lpstr>
      <vt:lpstr>Παρουσίαση του PowerPoint</vt:lpstr>
      <vt:lpstr>Παρουσίαση του PowerPoint</vt:lpstr>
      <vt:lpstr>Παρουσίαση του PowerPoint</vt:lpstr>
      <vt:lpstr>Παρουσίαση του PowerPoint</vt:lpstr>
      <vt:lpstr>Plan d'action et fixation d'objectifs </vt:lpstr>
      <vt:lpstr>Plan d'action et fixation d'objectifs </vt:lpstr>
      <vt:lpstr>Plan d'action et fixation d'objectifs </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8.2 Séance de formation expérientielle</dc:title>
  <dc:creator>pantelis bbalaouras</dc:creator>
  <cp:lastModifiedBy>pantelis</cp:lastModifiedBy>
  <cp:revision>4</cp:revision>
  <dcterms:created xsi:type="dcterms:W3CDTF">2020-06-02T13:31:56Z</dcterms:created>
  <dcterms:modified xsi:type="dcterms:W3CDTF">2024-09-08T15:12:36Z</dcterms:modified>
</cp:coreProperties>
</file>