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36" r:id="rId2"/>
    <p:sldId id="612" r:id="rId3"/>
    <p:sldId id="417" r:id="rId4"/>
    <p:sldId id="545" r:id="rId5"/>
    <p:sldId id="420" r:id="rId6"/>
    <p:sldId id="535" r:id="rId7"/>
    <p:sldId id="261" r:id="rId8"/>
    <p:sldId id="570" r:id="rId9"/>
    <p:sldId id="546" r:id="rId10"/>
    <p:sldId id="571" r:id="rId11"/>
    <p:sldId id="572" r:id="rId12"/>
    <p:sldId id="574" r:id="rId13"/>
    <p:sldId id="575" r:id="rId14"/>
    <p:sldId id="437"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1" r:id="rId30"/>
    <p:sldId id="592" r:id="rId31"/>
    <p:sldId id="593" r:id="rId32"/>
    <p:sldId id="594" r:id="rId33"/>
    <p:sldId id="598" r:id="rId34"/>
    <p:sldId id="599" r:id="rId35"/>
    <p:sldId id="600" r:id="rId36"/>
    <p:sldId id="601" r:id="rId37"/>
    <p:sldId id="602" r:id="rId38"/>
    <p:sldId id="603" r:id="rId39"/>
    <p:sldId id="596" r:id="rId40"/>
    <p:sldId id="595" r:id="rId41"/>
    <p:sldId id="604" r:id="rId42"/>
    <p:sldId id="605" r:id="rId43"/>
    <p:sldId id="524" r:id="rId44"/>
    <p:sldId id="608" r:id="rId45"/>
    <p:sldId id="609" r:id="rId46"/>
    <p:sldId id="606" r:id="rId47"/>
    <p:sldId id="610" r:id="rId48"/>
    <p:sldId id="533" r:id="rId49"/>
    <p:sldId id="534" r:id="rId50"/>
    <p:sldId id="325" r:id="rId51"/>
    <p:sldId id="611" r:id="rId52"/>
    <p:sldId id="404" r:id="rId53"/>
  </p:sldIdLst>
  <p:sldSz cx="12192000" cy="6858000"/>
  <p:notesSz cx="6858000" cy="9144000"/>
  <p:custDataLst>
    <p:tags r:id="rId5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203864"/>
    <a:srgbClr val="DDE0E5"/>
    <a:srgbClr val="FF3399"/>
    <a:srgbClr val="9933FF"/>
    <a:srgbClr val="ED7D31"/>
    <a:srgbClr val="F8F8F8"/>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CF9C6-4976-431E-A3A2-A08162B136E3}" v="29" dt="2024-05-02T08:47:38.04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9" autoAdjust="0"/>
    <p:restoredTop sz="87958" autoAdjust="0"/>
  </p:normalViewPr>
  <p:slideViewPr>
    <p:cSldViewPr snapToGrid="0">
      <p:cViewPr varScale="1">
        <p:scale>
          <a:sx n="91" d="100"/>
          <a:sy n="91" d="100"/>
        </p:scale>
        <p:origin x="162" y="84"/>
      </p:cViewPr>
      <p:guideLst>
        <p:guide orient="horz" pos="2160"/>
        <p:guide pos="3840"/>
      </p:guideLst>
    </p:cSldViewPr>
  </p:slideViewPr>
  <p:outlineViewPr>
    <p:cViewPr>
      <p:scale>
        <a:sx n="33" d="100"/>
        <a:sy n="33" d="100"/>
      </p:scale>
      <p:origin x="0" y="-3456"/>
    </p:cViewPr>
  </p:outlin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EACF9C6-4976-431E-A3A2-A08162B136E3}"/>
    <pc:docChg chg="undo custSel modSld">
      <pc:chgData name="pantelis balaouras" userId="25e8755020fc1734" providerId="LiveId" clId="{DEACF9C6-4976-431E-A3A2-A08162B136E3}" dt="2024-05-02T08:47:38.048" v="75" actId="167"/>
      <pc:docMkLst>
        <pc:docMk/>
      </pc:docMkLst>
      <pc:sldChg chg="addSp delSp modSp mod">
        <pc:chgData name="pantelis balaouras" userId="25e8755020fc1734" providerId="LiveId" clId="{DEACF9C6-4976-431E-A3A2-A08162B136E3}" dt="2024-05-02T08:41:38.736" v="13" actId="167"/>
        <pc:sldMkLst>
          <pc:docMk/>
          <pc:sldMk cId="616025265" sldId="261"/>
        </pc:sldMkLst>
        <pc:spChg chg="del">
          <ac:chgData name="pantelis balaouras" userId="25e8755020fc1734" providerId="LiveId" clId="{DEACF9C6-4976-431E-A3A2-A08162B136E3}" dt="2024-05-02T08:41:28.173" v="11" actId="478"/>
          <ac:spMkLst>
            <pc:docMk/>
            <pc:sldMk cId="616025265" sldId="261"/>
            <ac:spMk id="3" creationId="{EA9363C4-D47D-BD9C-4A8E-EF038C4C1F39}"/>
          </ac:spMkLst>
        </pc:spChg>
        <pc:spChg chg="add mod">
          <ac:chgData name="pantelis balaouras" userId="25e8755020fc1734" providerId="LiveId" clId="{DEACF9C6-4976-431E-A3A2-A08162B136E3}" dt="2024-05-02T08:41:29.850" v="12"/>
          <ac:spMkLst>
            <pc:docMk/>
            <pc:sldMk cId="616025265" sldId="261"/>
            <ac:spMk id="8" creationId="{5B5D8F61-EBF6-18D6-D312-2A8B1DF1F92B}"/>
          </ac:spMkLst>
        </pc:spChg>
        <pc:picChg chg="del">
          <ac:chgData name="pantelis balaouras" userId="25e8755020fc1734" providerId="LiveId" clId="{DEACF9C6-4976-431E-A3A2-A08162B136E3}" dt="2024-05-02T08:41:25.741" v="10" actId="478"/>
          <ac:picMkLst>
            <pc:docMk/>
            <pc:sldMk cId="616025265" sldId="261"/>
            <ac:picMk id="2" creationId="{455843D4-F9E9-C853-57A2-27AC7B2C3889}"/>
          </ac:picMkLst>
        </pc:picChg>
        <pc:picChg chg="add mod">
          <ac:chgData name="pantelis balaouras" userId="25e8755020fc1734" providerId="LiveId" clId="{DEACF9C6-4976-431E-A3A2-A08162B136E3}" dt="2024-05-02T08:41:38.736" v="13" actId="167"/>
          <ac:picMkLst>
            <pc:docMk/>
            <pc:sldMk cId="616025265" sldId="261"/>
            <ac:picMk id="7" creationId="{AE962884-87C2-C053-F907-1ECB954497EE}"/>
          </ac:picMkLst>
        </pc:picChg>
      </pc:sldChg>
      <pc:sldChg chg="addSp delSp modSp mod modNotesTx">
        <pc:chgData name="pantelis balaouras" userId="25e8755020fc1734" providerId="LiveId" clId="{DEACF9C6-4976-431E-A3A2-A08162B136E3}" dt="2024-05-02T08:40:30.127" v="4" actId="14100"/>
        <pc:sldMkLst>
          <pc:docMk/>
          <pc:sldMk cId="2033093179" sldId="420"/>
        </pc:sldMkLst>
        <pc:spChg chg="add mod">
          <ac:chgData name="pantelis balaouras" userId="25e8755020fc1734" providerId="LiveId" clId="{DEACF9C6-4976-431E-A3A2-A08162B136E3}" dt="2024-05-02T08:40:12.489" v="2"/>
          <ac:spMkLst>
            <pc:docMk/>
            <pc:sldMk cId="2033093179" sldId="420"/>
            <ac:spMk id="3" creationId="{ED53DFC3-B5B3-F40F-2E20-A4AC672F3B97}"/>
          </ac:spMkLst>
        </pc:spChg>
        <pc:spChg chg="mod">
          <ac:chgData name="pantelis balaouras" userId="25e8755020fc1734" providerId="LiveId" clId="{DEACF9C6-4976-431E-A3A2-A08162B136E3}" dt="2024-05-02T08:40:17.048" v="3" actId="14100"/>
          <ac:spMkLst>
            <pc:docMk/>
            <pc:sldMk cId="2033093179" sldId="420"/>
            <ac:spMk id="5" creationId="{F56DC747-739E-5A0C-94B8-E8F8E974AC85}"/>
          </ac:spMkLst>
        </pc:spChg>
        <pc:spChg chg="mod">
          <ac:chgData name="pantelis balaouras" userId="25e8755020fc1734" providerId="LiveId" clId="{DEACF9C6-4976-431E-A3A2-A08162B136E3}" dt="2024-05-02T08:40:30.127" v="4" actId="14100"/>
          <ac:spMkLst>
            <pc:docMk/>
            <pc:sldMk cId="2033093179" sldId="420"/>
            <ac:spMk id="13" creationId="{ACBE9AD0-B2F0-4ADA-8F10-B83476743F9C}"/>
          </ac:spMkLst>
        </pc:spChg>
        <pc:picChg chg="del">
          <ac:chgData name="pantelis balaouras" userId="25e8755020fc1734" providerId="LiveId" clId="{DEACF9C6-4976-431E-A3A2-A08162B136E3}" dt="2024-05-02T08:40:02.135" v="0" actId="478"/>
          <ac:picMkLst>
            <pc:docMk/>
            <pc:sldMk cId="2033093179" sldId="420"/>
            <ac:picMk id="2" creationId="{22E70B03-7126-1B0C-05F9-2C1895BCD0C5}"/>
          </ac:picMkLst>
        </pc:picChg>
        <pc:picChg chg="add mod">
          <ac:chgData name="pantelis balaouras" userId="25e8755020fc1734" providerId="LiveId" clId="{DEACF9C6-4976-431E-A3A2-A08162B136E3}" dt="2024-05-02T08:40:12.489" v="2"/>
          <ac:picMkLst>
            <pc:docMk/>
            <pc:sldMk cId="2033093179" sldId="420"/>
            <ac:picMk id="4" creationId="{C2834899-162C-A76E-F7C0-CE9C2C75ED8C}"/>
          </ac:picMkLst>
        </pc:picChg>
      </pc:sldChg>
      <pc:sldChg chg="addSp delSp modSp mod">
        <pc:chgData name="pantelis balaouras" userId="25e8755020fc1734" providerId="LiveId" clId="{DEACF9C6-4976-431E-A3A2-A08162B136E3}" dt="2024-05-02T08:43:16.111" v="28" actId="167"/>
        <pc:sldMkLst>
          <pc:docMk/>
          <pc:sldMk cId="2140994750" sldId="437"/>
        </pc:sldMkLst>
        <pc:spChg chg="del">
          <ac:chgData name="pantelis balaouras" userId="25e8755020fc1734" providerId="LiveId" clId="{DEACF9C6-4976-431E-A3A2-A08162B136E3}" dt="2024-05-02T08:43:06.783" v="26" actId="478"/>
          <ac:spMkLst>
            <pc:docMk/>
            <pc:sldMk cId="2140994750" sldId="437"/>
            <ac:spMk id="2" creationId="{F578CDC3-AA9B-A5CA-B298-64484F1EFBDF}"/>
          </ac:spMkLst>
        </pc:spChg>
        <pc:spChg chg="add mod">
          <ac:chgData name="pantelis balaouras" userId="25e8755020fc1734" providerId="LiveId" clId="{DEACF9C6-4976-431E-A3A2-A08162B136E3}" dt="2024-05-02T08:43:16.111" v="28" actId="167"/>
          <ac:spMkLst>
            <pc:docMk/>
            <pc:sldMk cId="2140994750" sldId="437"/>
            <ac:spMk id="8" creationId="{0B00F49F-936B-F73D-5D43-F22807476AD2}"/>
          </ac:spMkLst>
        </pc:spChg>
        <pc:picChg chg="del">
          <ac:chgData name="pantelis balaouras" userId="25e8755020fc1734" providerId="LiveId" clId="{DEACF9C6-4976-431E-A3A2-A08162B136E3}" dt="2024-05-02T08:43:03.064" v="25" actId="478"/>
          <ac:picMkLst>
            <pc:docMk/>
            <pc:sldMk cId="2140994750" sldId="437"/>
            <ac:picMk id="3" creationId="{F597901C-1CFD-02D5-178E-78976D0E0125}"/>
          </ac:picMkLst>
        </pc:picChg>
        <pc:picChg chg="add mod">
          <ac:chgData name="pantelis balaouras" userId="25e8755020fc1734" providerId="LiveId" clId="{DEACF9C6-4976-431E-A3A2-A08162B136E3}" dt="2024-05-02T08:43:16.111" v="28" actId="167"/>
          <ac:picMkLst>
            <pc:docMk/>
            <pc:sldMk cId="2140994750" sldId="437"/>
            <ac:picMk id="7" creationId="{E5B89241-FFCA-D1E2-6812-41EF594C2985}"/>
          </ac:picMkLst>
        </pc:picChg>
      </pc:sldChg>
      <pc:sldChg chg="addSp delSp modSp mod">
        <pc:chgData name="pantelis balaouras" userId="25e8755020fc1734" providerId="LiveId" clId="{DEACF9C6-4976-431E-A3A2-A08162B136E3}" dt="2024-05-02T08:47:24.710" v="70"/>
        <pc:sldMkLst>
          <pc:docMk/>
          <pc:sldMk cId="886959175" sldId="524"/>
        </pc:sldMkLst>
        <pc:spChg chg="del">
          <ac:chgData name="pantelis balaouras" userId="25e8755020fc1734" providerId="LiveId" clId="{DEACF9C6-4976-431E-A3A2-A08162B136E3}" dt="2024-05-02T08:47:23.016" v="69" actId="478"/>
          <ac:spMkLst>
            <pc:docMk/>
            <pc:sldMk cId="886959175" sldId="524"/>
            <ac:spMk id="3" creationId="{0385DD08-B10C-79C6-AD5F-357B74C688E9}"/>
          </ac:spMkLst>
        </pc:spChg>
        <pc:spChg chg="add mod">
          <ac:chgData name="pantelis balaouras" userId="25e8755020fc1734" providerId="LiveId" clId="{DEACF9C6-4976-431E-A3A2-A08162B136E3}" dt="2024-05-02T08:47:24.710" v="70"/>
          <ac:spMkLst>
            <pc:docMk/>
            <pc:sldMk cId="886959175" sldId="524"/>
            <ac:spMk id="8" creationId="{F14F3444-1B56-49CB-20A9-0B9040FD1B8F}"/>
          </ac:spMkLst>
        </pc:spChg>
        <pc:picChg chg="del">
          <ac:chgData name="pantelis balaouras" userId="25e8755020fc1734" providerId="LiveId" clId="{DEACF9C6-4976-431E-A3A2-A08162B136E3}" dt="2024-05-02T08:47:20.588" v="68" actId="478"/>
          <ac:picMkLst>
            <pc:docMk/>
            <pc:sldMk cId="886959175" sldId="524"/>
            <ac:picMk id="2" creationId="{E8F64DEA-0695-C086-67FC-3809973270DF}"/>
          </ac:picMkLst>
        </pc:picChg>
        <pc:picChg chg="add mod">
          <ac:chgData name="pantelis balaouras" userId="25e8755020fc1734" providerId="LiveId" clId="{DEACF9C6-4976-431E-A3A2-A08162B136E3}" dt="2024-05-02T08:47:24.710" v="70"/>
          <ac:picMkLst>
            <pc:docMk/>
            <pc:sldMk cId="886959175" sldId="524"/>
            <ac:picMk id="7" creationId="{27A3AD77-0BD4-5993-DA63-EA80EDDCA10D}"/>
          </ac:picMkLst>
        </pc:picChg>
      </pc:sldChg>
      <pc:sldChg chg="addSp delSp modSp mod">
        <pc:chgData name="pantelis balaouras" userId="25e8755020fc1734" providerId="LiveId" clId="{DEACF9C6-4976-431E-A3A2-A08162B136E3}" dt="2024-05-02T08:41:21.532" v="9" actId="1076"/>
        <pc:sldMkLst>
          <pc:docMk/>
          <pc:sldMk cId="2585051265" sldId="535"/>
        </pc:sldMkLst>
        <pc:spChg chg="del">
          <ac:chgData name="pantelis balaouras" userId="25e8755020fc1734" providerId="LiveId" clId="{DEACF9C6-4976-431E-A3A2-A08162B136E3}" dt="2024-05-02T08:40:37.298" v="6" actId="478"/>
          <ac:spMkLst>
            <pc:docMk/>
            <pc:sldMk cId="2585051265" sldId="535"/>
            <ac:spMk id="3" creationId="{4A1A03FD-DBE8-88F4-1AA3-88B814677301}"/>
          </ac:spMkLst>
        </pc:spChg>
        <pc:spChg chg="add mod">
          <ac:chgData name="pantelis balaouras" userId="25e8755020fc1734" providerId="LiveId" clId="{DEACF9C6-4976-431E-A3A2-A08162B136E3}" dt="2024-05-02T08:40:47.511" v="7"/>
          <ac:spMkLst>
            <pc:docMk/>
            <pc:sldMk cId="2585051265" sldId="535"/>
            <ac:spMk id="4" creationId="{1872D844-98C8-9AC9-B605-DCACD4AE3290}"/>
          </ac:spMkLst>
        </pc:spChg>
        <pc:spChg chg="mod">
          <ac:chgData name="pantelis balaouras" userId="25e8755020fc1734" providerId="LiveId" clId="{DEACF9C6-4976-431E-A3A2-A08162B136E3}" dt="2024-05-02T08:40:53.092" v="8" actId="14100"/>
          <ac:spMkLst>
            <pc:docMk/>
            <pc:sldMk cId="2585051265" sldId="535"/>
            <ac:spMk id="13" creationId="{ACBE9AD0-B2F0-4ADA-8F10-B83476743F9C}"/>
          </ac:spMkLst>
        </pc:spChg>
        <pc:picChg chg="del">
          <ac:chgData name="pantelis balaouras" userId="25e8755020fc1734" providerId="LiveId" clId="{DEACF9C6-4976-431E-A3A2-A08162B136E3}" dt="2024-05-02T08:40:33.955" v="5" actId="478"/>
          <ac:picMkLst>
            <pc:docMk/>
            <pc:sldMk cId="2585051265" sldId="535"/>
            <ac:picMk id="2" creationId="{7F194105-A616-1811-CCD2-0261AE6759AF}"/>
          </ac:picMkLst>
        </pc:picChg>
        <pc:picChg chg="add mod">
          <ac:chgData name="pantelis balaouras" userId="25e8755020fc1734" providerId="LiveId" clId="{DEACF9C6-4976-431E-A3A2-A08162B136E3}" dt="2024-05-02T08:41:21.532" v="9" actId="1076"/>
          <ac:picMkLst>
            <pc:docMk/>
            <pc:sldMk cId="2585051265" sldId="535"/>
            <ac:picMk id="6" creationId="{19864978-5F4B-0A1A-F029-D1F79395C35C}"/>
          </ac:picMkLst>
        </pc:picChg>
      </pc:sldChg>
      <pc:sldChg chg="addSp delSp modSp mod">
        <pc:chgData name="pantelis balaouras" userId="25e8755020fc1734" providerId="LiveId" clId="{DEACF9C6-4976-431E-A3A2-A08162B136E3}" dt="2024-05-02T08:42:41.877" v="24" actId="207"/>
        <pc:sldMkLst>
          <pc:docMk/>
          <pc:sldMk cId="754556384" sldId="570"/>
        </pc:sldMkLst>
        <pc:spChg chg="add del">
          <ac:chgData name="pantelis balaouras" userId="25e8755020fc1734" providerId="LiveId" clId="{DEACF9C6-4976-431E-A3A2-A08162B136E3}" dt="2024-05-02T08:42:28.204" v="22" actId="22"/>
          <ac:spMkLst>
            <pc:docMk/>
            <pc:sldMk cId="754556384" sldId="570"/>
            <ac:spMk id="3" creationId="{A6E0D51A-8AD0-71CD-9302-5542AACFD14F}"/>
          </ac:spMkLst>
        </pc:spChg>
        <pc:spChg chg="mod">
          <ac:chgData name="pantelis balaouras" userId="25e8755020fc1734" providerId="LiveId" clId="{DEACF9C6-4976-431E-A3A2-A08162B136E3}" dt="2024-05-02T08:42:41.877" v="24" actId="207"/>
          <ac:spMkLst>
            <pc:docMk/>
            <pc:sldMk cId="754556384" sldId="570"/>
            <ac:spMk id="5" creationId="{00000000-0000-0000-0000-000000000000}"/>
          </ac:spMkLst>
        </pc:spChg>
        <pc:spChg chg="add mod">
          <ac:chgData name="pantelis balaouras" userId="25e8755020fc1734" providerId="LiveId" clId="{DEACF9C6-4976-431E-A3A2-A08162B136E3}" dt="2024-05-02T08:42:32.080" v="23"/>
          <ac:spMkLst>
            <pc:docMk/>
            <pc:sldMk cId="754556384" sldId="570"/>
            <ac:spMk id="7" creationId="{E11B2547-1FF9-7A2F-6731-206340F8FC74}"/>
          </ac:spMkLst>
        </pc:spChg>
        <pc:spChg chg="mod">
          <ac:chgData name="pantelis balaouras" userId="25e8755020fc1734" providerId="LiveId" clId="{DEACF9C6-4976-431E-A3A2-A08162B136E3}" dt="2024-05-02T08:42:17.874" v="17" actId="1076"/>
          <ac:spMkLst>
            <pc:docMk/>
            <pc:sldMk cId="754556384" sldId="570"/>
            <ac:spMk id="10" creationId="{00000000-0000-0000-0000-000000000000}"/>
          </ac:spMkLst>
        </pc:spChg>
        <pc:picChg chg="add mod">
          <ac:chgData name="pantelis balaouras" userId="25e8755020fc1734" providerId="LiveId" clId="{DEACF9C6-4976-431E-A3A2-A08162B136E3}" dt="2024-05-02T08:42:32.080" v="23"/>
          <ac:picMkLst>
            <pc:docMk/>
            <pc:sldMk cId="754556384" sldId="570"/>
            <ac:picMk id="4" creationId="{E7BF0D8B-7B7F-1728-DB0F-10AC188E764D}"/>
          </ac:picMkLst>
        </pc:picChg>
        <pc:picChg chg="mod">
          <ac:chgData name="pantelis balaouras" userId="25e8755020fc1734" providerId="LiveId" clId="{DEACF9C6-4976-431E-A3A2-A08162B136E3}" dt="2024-05-02T08:42:22.267" v="19" actId="1076"/>
          <ac:picMkLst>
            <pc:docMk/>
            <pc:sldMk cId="754556384" sldId="570"/>
            <ac:picMk id="8" creationId="{00000000-0000-0000-0000-000000000000}"/>
          </ac:picMkLst>
        </pc:picChg>
        <pc:picChg chg="mod">
          <ac:chgData name="pantelis balaouras" userId="25e8755020fc1734" providerId="LiveId" clId="{DEACF9C6-4976-431E-A3A2-A08162B136E3}" dt="2024-05-02T08:42:24.471" v="20" actId="1076"/>
          <ac:picMkLst>
            <pc:docMk/>
            <pc:sldMk cId="754556384" sldId="570"/>
            <ac:picMk id="9" creationId="{00000000-0000-0000-0000-000000000000}"/>
          </ac:picMkLst>
        </pc:picChg>
      </pc:sldChg>
      <pc:sldChg chg="addSp modSp mod">
        <pc:chgData name="pantelis balaouras" userId="25e8755020fc1734" providerId="LiveId" clId="{DEACF9C6-4976-431E-A3A2-A08162B136E3}" dt="2024-05-02T08:44:07.517" v="35" actId="207"/>
        <pc:sldMkLst>
          <pc:docMk/>
          <pc:sldMk cId="31881803" sldId="584"/>
        </pc:sldMkLst>
        <pc:spChg chg="mod">
          <ac:chgData name="pantelis balaouras" userId="25e8755020fc1734" providerId="LiveId" clId="{DEACF9C6-4976-431E-A3A2-A08162B136E3}" dt="2024-05-02T08:44:07.517" v="35" actId="207"/>
          <ac:spMkLst>
            <pc:docMk/>
            <pc:sldMk cId="31881803" sldId="584"/>
            <ac:spMk id="2" creationId="{00000000-0000-0000-0000-000000000000}"/>
          </ac:spMkLst>
        </pc:spChg>
        <pc:spChg chg="mod">
          <ac:chgData name="pantelis balaouras" userId="25e8755020fc1734" providerId="LiveId" clId="{DEACF9C6-4976-431E-A3A2-A08162B136E3}" dt="2024-05-02T08:43:55.861" v="33"/>
          <ac:spMkLst>
            <pc:docMk/>
            <pc:sldMk cId="31881803" sldId="584"/>
            <ac:spMk id="5" creationId="{745F50B6-E9CC-AE78-9C4E-00C0E355DDE0}"/>
          </ac:spMkLst>
        </pc:spChg>
        <pc:spChg chg="add mod">
          <ac:chgData name="pantelis balaouras" userId="25e8755020fc1734" providerId="LiveId" clId="{DEACF9C6-4976-431E-A3A2-A08162B136E3}" dt="2024-05-02T08:44:00.329" v="34"/>
          <ac:spMkLst>
            <pc:docMk/>
            <pc:sldMk cId="31881803" sldId="584"/>
            <ac:spMk id="8" creationId="{DEDB1B5B-CDDD-ACC7-EA99-73F85C79710F}"/>
          </ac:spMkLst>
        </pc:spChg>
        <pc:picChg chg="mod">
          <ac:chgData name="pantelis balaouras" userId="25e8755020fc1734" providerId="LiveId" clId="{DEACF9C6-4976-431E-A3A2-A08162B136E3}" dt="2024-05-02T08:43:48.547" v="30" actId="1076"/>
          <ac:picMkLst>
            <pc:docMk/>
            <pc:sldMk cId="31881803" sldId="584"/>
            <ac:picMk id="4" creationId="{00000000-0000-0000-0000-000000000000}"/>
          </ac:picMkLst>
        </pc:picChg>
        <pc:picChg chg="add mod">
          <ac:chgData name="pantelis balaouras" userId="25e8755020fc1734" providerId="LiveId" clId="{DEACF9C6-4976-431E-A3A2-A08162B136E3}" dt="2024-05-02T08:44:00.329" v="34"/>
          <ac:picMkLst>
            <pc:docMk/>
            <pc:sldMk cId="31881803" sldId="584"/>
            <ac:picMk id="7" creationId="{0A794375-5791-2586-3EB2-B12FE4403A74}"/>
          </ac:picMkLst>
        </pc:picChg>
      </pc:sldChg>
      <pc:sldChg chg="addSp delSp modSp mod">
        <pc:chgData name="pantelis balaouras" userId="25e8755020fc1734" providerId="LiveId" clId="{DEACF9C6-4976-431E-A3A2-A08162B136E3}" dt="2024-05-02T08:44:30.018" v="41" actId="167"/>
        <pc:sldMkLst>
          <pc:docMk/>
          <pc:sldMk cId="1271076835" sldId="585"/>
        </pc:sldMkLst>
        <pc:spChg chg="del">
          <ac:chgData name="pantelis balaouras" userId="25e8755020fc1734" providerId="LiveId" clId="{DEACF9C6-4976-431E-A3A2-A08162B136E3}" dt="2024-05-02T08:44:14.345" v="37" actId="478"/>
          <ac:spMkLst>
            <pc:docMk/>
            <pc:sldMk cId="1271076835" sldId="585"/>
            <ac:spMk id="2" creationId="{F578CDC3-AA9B-A5CA-B298-64484F1EFBDF}"/>
          </ac:spMkLst>
        </pc:spChg>
        <pc:spChg chg="add del">
          <ac:chgData name="pantelis balaouras" userId="25e8755020fc1734" providerId="LiveId" clId="{DEACF9C6-4976-431E-A3A2-A08162B136E3}" dt="2024-05-02T08:44:22.158" v="39" actId="22"/>
          <ac:spMkLst>
            <pc:docMk/>
            <pc:sldMk cId="1271076835" sldId="585"/>
            <ac:spMk id="8" creationId="{974B91C4-6306-FEF9-69DD-1C3BBFA13660}"/>
          </ac:spMkLst>
        </pc:spChg>
        <pc:spChg chg="add mod">
          <ac:chgData name="pantelis balaouras" userId="25e8755020fc1734" providerId="LiveId" clId="{DEACF9C6-4976-431E-A3A2-A08162B136E3}" dt="2024-05-02T08:44:30.018" v="41" actId="167"/>
          <ac:spMkLst>
            <pc:docMk/>
            <pc:sldMk cId="1271076835" sldId="585"/>
            <ac:spMk id="10" creationId="{81103489-9682-186B-D845-2864A35A1686}"/>
          </ac:spMkLst>
        </pc:spChg>
        <pc:picChg chg="del">
          <ac:chgData name="pantelis balaouras" userId="25e8755020fc1734" providerId="LiveId" clId="{DEACF9C6-4976-431E-A3A2-A08162B136E3}" dt="2024-05-02T08:44:11.998" v="36" actId="478"/>
          <ac:picMkLst>
            <pc:docMk/>
            <pc:sldMk cId="1271076835" sldId="585"/>
            <ac:picMk id="3" creationId="{F597901C-1CFD-02D5-178E-78976D0E0125}"/>
          </ac:picMkLst>
        </pc:picChg>
        <pc:picChg chg="add mod">
          <ac:chgData name="pantelis balaouras" userId="25e8755020fc1734" providerId="LiveId" clId="{DEACF9C6-4976-431E-A3A2-A08162B136E3}" dt="2024-05-02T08:44:30.018" v="41" actId="167"/>
          <ac:picMkLst>
            <pc:docMk/>
            <pc:sldMk cId="1271076835" sldId="585"/>
            <ac:picMk id="9" creationId="{73A61A01-BBF4-8E30-DBAE-1006956658B3}"/>
          </ac:picMkLst>
        </pc:picChg>
      </pc:sldChg>
      <pc:sldChg chg="addSp delSp modSp mod">
        <pc:chgData name="pantelis balaouras" userId="25e8755020fc1734" providerId="LiveId" clId="{DEACF9C6-4976-431E-A3A2-A08162B136E3}" dt="2024-05-02T08:45:15.908" v="47" actId="207"/>
        <pc:sldMkLst>
          <pc:docMk/>
          <pc:sldMk cId="675487924" sldId="592"/>
        </pc:sldMkLst>
        <pc:spChg chg="mod">
          <ac:chgData name="pantelis balaouras" userId="25e8755020fc1734" providerId="LiveId" clId="{DEACF9C6-4976-431E-A3A2-A08162B136E3}" dt="2024-05-02T08:45:15.908" v="47" actId="207"/>
          <ac:spMkLst>
            <pc:docMk/>
            <pc:sldMk cId="675487924" sldId="592"/>
            <ac:spMk id="2" creationId="{00000000-0000-0000-0000-000000000000}"/>
          </ac:spMkLst>
        </pc:spChg>
        <pc:spChg chg="mod">
          <ac:chgData name="pantelis balaouras" userId="25e8755020fc1734" providerId="LiveId" clId="{DEACF9C6-4976-431E-A3A2-A08162B136E3}" dt="2024-05-02T08:45:09.752" v="46" actId="1076"/>
          <ac:spMkLst>
            <pc:docMk/>
            <pc:sldMk cId="675487924" sldId="592"/>
            <ac:spMk id="5" creationId="{745F50B6-E9CC-AE78-9C4E-00C0E355DDE0}"/>
          </ac:spMkLst>
        </pc:spChg>
        <pc:spChg chg="add del">
          <ac:chgData name="pantelis balaouras" userId="25e8755020fc1734" providerId="LiveId" clId="{DEACF9C6-4976-431E-A3A2-A08162B136E3}" dt="2024-05-02T08:44:46.267" v="43" actId="22"/>
          <ac:spMkLst>
            <pc:docMk/>
            <pc:sldMk cId="675487924" sldId="592"/>
            <ac:spMk id="8" creationId="{04D4DE8A-6B87-4D6F-EB4B-C45F323BB782}"/>
          </ac:spMkLst>
        </pc:spChg>
        <pc:spChg chg="add mod">
          <ac:chgData name="pantelis balaouras" userId="25e8755020fc1734" providerId="LiveId" clId="{DEACF9C6-4976-431E-A3A2-A08162B136E3}" dt="2024-05-02T08:45:03.424" v="45" actId="1076"/>
          <ac:spMkLst>
            <pc:docMk/>
            <pc:sldMk cId="675487924" sldId="592"/>
            <ac:spMk id="10" creationId="{D5713E87-F52E-4188-62CC-12209FE71E17}"/>
          </ac:spMkLst>
        </pc:spChg>
        <pc:picChg chg="add mod">
          <ac:chgData name="pantelis balaouras" userId="25e8755020fc1734" providerId="LiveId" clId="{DEACF9C6-4976-431E-A3A2-A08162B136E3}" dt="2024-05-02T08:44:54.939" v="44"/>
          <ac:picMkLst>
            <pc:docMk/>
            <pc:sldMk cId="675487924" sldId="592"/>
            <ac:picMk id="9" creationId="{4C1D9D4B-4C49-E9A5-EBC1-A0DDE7600558}"/>
          </ac:picMkLst>
        </pc:picChg>
      </pc:sldChg>
      <pc:sldChg chg="addSp delSp modSp mod">
        <pc:chgData name="pantelis balaouras" userId="25e8755020fc1734" providerId="LiveId" clId="{DEACF9C6-4976-431E-A3A2-A08162B136E3}" dt="2024-05-02T08:45:29.046" v="50"/>
        <pc:sldMkLst>
          <pc:docMk/>
          <pc:sldMk cId="2894952162" sldId="593"/>
        </pc:sldMkLst>
        <pc:spChg chg="del">
          <ac:chgData name="pantelis balaouras" userId="25e8755020fc1734" providerId="LiveId" clId="{DEACF9C6-4976-431E-A3A2-A08162B136E3}" dt="2024-05-02T08:45:22.662" v="49" actId="478"/>
          <ac:spMkLst>
            <pc:docMk/>
            <pc:sldMk cId="2894952162" sldId="593"/>
            <ac:spMk id="2" creationId="{F578CDC3-AA9B-A5CA-B298-64484F1EFBDF}"/>
          </ac:spMkLst>
        </pc:spChg>
        <pc:spChg chg="add mod">
          <ac:chgData name="pantelis balaouras" userId="25e8755020fc1734" providerId="LiveId" clId="{DEACF9C6-4976-431E-A3A2-A08162B136E3}" dt="2024-05-02T08:45:29.046" v="50"/>
          <ac:spMkLst>
            <pc:docMk/>
            <pc:sldMk cId="2894952162" sldId="593"/>
            <ac:spMk id="8" creationId="{8BDF2D16-743A-29B0-809B-C63725DDF625}"/>
          </ac:spMkLst>
        </pc:spChg>
        <pc:picChg chg="del">
          <ac:chgData name="pantelis balaouras" userId="25e8755020fc1734" providerId="LiveId" clId="{DEACF9C6-4976-431E-A3A2-A08162B136E3}" dt="2024-05-02T08:45:20.010" v="48" actId="478"/>
          <ac:picMkLst>
            <pc:docMk/>
            <pc:sldMk cId="2894952162" sldId="593"/>
            <ac:picMk id="3" creationId="{F597901C-1CFD-02D5-178E-78976D0E0125}"/>
          </ac:picMkLst>
        </pc:picChg>
        <pc:picChg chg="add mod">
          <ac:chgData name="pantelis balaouras" userId="25e8755020fc1734" providerId="LiveId" clId="{DEACF9C6-4976-431E-A3A2-A08162B136E3}" dt="2024-05-02T08:45:29.046" v="50"/>
          <ac:picMkLst>
            <pc:docMk/>
            <pc:sldMk cId="2894952162" sldId="593"/>
            <ac:picMk id="7" creationId="{829DF59F-A9E6-2E4B-9C2C-AA66794AB0D7}"/>
          </ac:picMkLst>
        </pc:picChg>
      </pc:sldChg>
      <pc:sldChg chg="addSp delSp modSp mod">
        <pc:chgData name="pantelis balaouras" userId="25e8755020fc1734" providerId="LiveId" clId="{DEACF9C6-4976-431E-A3A2-A08162B136E3}" dt="2024-05-02T08:45:47.111" v="55" actId="167"/>
        <pc:sldMkLst>
          <pc:docMk/>
          <pc:sldMk cId="1956178075" sldId="595"/>
        </pc:sldMkLst>
        <pc:spChg chg="del mod">
          <ac:chgData name="pantelis balaouras" userId="25e8755020fc1734" providerId="LiveId" clId="{DEACF9C6-4976-431E-A3A2-A08162B136E3}" dt="2024-05-02T08:45:38.954" v="53" actId="478"/>
          <ac:spMkLst>
            <pc:docMk/>
            <pc:sldMk cId="1956178075" sldId="595"/>
            <ac:spMk id="2" creationId="{F578CDC3-AA9B-A5CA-B298-64484F1EFBDF}"/>
          </ac:spMkLst>
        </pc:spChg>
        <pc:spChg chg="add mod">
          <ac:chgData name="pantelis balaouras" userId="25e8755020fc1734" providerId="LiveId" clId="{DEACF9C6-4976-431E-A3A2-A08162B136E3}" dt="2024-05-02T08:45:47.111" v="55" actId="167"/>
          <ac:spMkLst>
            <pc:docMk/>
            <pc:sldMk cId="1956178075" sldId="595"/>
            <ac:spMk id="8" creationId="{5B92DD35-8C0F-BA1E-0677-337F3E270111}"/>
          </ac:spMkLst>
        </pc:spChg>
        <pc:picChg chg="del">
          <ac:chgData name="pantelis balaouras" userId="25e8755020fc1734" providerId="LiveId" clId="{DEACF9C6-4976-431E-A3A2-A08162B136E3}" dt="2024-05-02T08:45:37.142" v="51" actId="478"/>
          <ac:picMkLst>
            <pc:docMk/>
            <pc:sldMk cId="1956178075" sldId="595"/>
            <ac:picMk id="3" creationId="{F597901C-1CFD-02D5-178E-78976D0E0125}"/>
          </ac:picMkLst>
        </pc:picChg>
        <pc:picChg chg="add mod">
          <ac:chgData name="pantelis balaouras" userId="25e8755020fc1734" providerId="LiveId" clId="{DEACF9C6-4976-431E-A3A2-A08162B136E3}" dt="2024-05-02T08:45:47.111" v="55" actId="167"/>
          <ac:picMkLst>
            <pc:docMk/>
            <pc:sldMk cId="1956178075" sldId="595"/>
            <ac:picMk id="7" creationId="{FAD0263A-C9FF-AD76-4F1B-38E13EA97293}"/>
          </ac:picMkLst>
        </pc:picChg>
      </pc:sldChg>
      <pc:sldChg chg="addSp modSp mod">
        <pc:chgData name="pantelis balaouras" userId="25e8755020fc1734" providerId="LiveId" clId="{DEACF9C6-4976-431E-A3A2-A08162B136E3}" dt="2024-05-02T08:47:12.001" v="67" actId="1076"/>
        <pc:sldMkLst>
          <pc:docMk/>
          <pc:sldMk cId="1975259298" sldId="605"/>
        </pc:sldMkLst>
        <pc:spChg chg="mod">
          <ac:chgData name="pantelis balaouras" userId="25e8755020fc1734" providerId="LiveId" clId="{DEACF9C6-4976-431E-A3A2-A08162B136E3}" dt="2024-05-02T08:46:55.736" v="63" actId="1076"/>
          <ac:spMkLst>
            <pc:docMk/>
            <pc:sldMk cId="1975259298" sldId="605"/>
            <ac:spMk id="2" creationId="{00000000-0000-0000-0000-000000000000}"/>
          </ac:spMkLst>
        </pc:spChg>
        <pc:spChg chg="add mod">
          <ac:chgData name="pantelis balaouras" userId="25e8755020fc1734" providerId="LiveId" clId="{DEACF9C6-4976-431E-A3A2-A08162B136E3}" dt="2024-05-02T08:47:12.001" v="67" actId="1076"/>
          <ac:spMkLst>
            <pc:docMk/>
            <pc:sldMk cId="1975259298" sldId="605"/>
            <ac:spMk id="8" creationId="{F401AFDE-6FC7-8B68-A9A4-D363F29E87A6}"/>
          </ac:spMkLst>
        </pc:spChg>
        <pc:picChg chg="add mod">
          <ac:chgData name="pantelis balaouras" userId="25e8755020fc1734" providerId="LiveId" clId="{DEACF9C6-4976-431E-A3A2-A08162B136E3}" dt="2024-05-02T08:46:46.033" v="61" actId="167"/>
          <ac:picMkLst>
            <pc:docMk/>
            <pc:sldMk cId="1975259298" sldId="605"/>
            <ac:picMk id="4" creationId="{DF555F48-35B4-1830-B4FB-6FFF6194900B}"/>
          </ac:picMkLst>
        </pc:picChg>
        <pc:picChg chg="mod">
          <ac:chgData name="pantelis balaouras" userId="25e8755020fc1734" providerId="LiveId" clId="{DEACF9C6-4976-431E-A3A2-A08162B136E3}" dt="2024-05-02T08:46:14.564" v="57" actId="1076"/>
          <ac:picMkLst>
            <pc:docMk/>
            <pc:sldMk cId="1975259298" sldId="605"/>
            <ac:picMk id="5" creationId="{00000000-0000-0000-0000-000000000000}"/>
          </ac:picMkLst>
        </pc:picChg>
      </pc:sldChg>
      <pc:sldChg chg="addSp delSp modSp mod">
        <pc:chgData name="pantelis balaouras" userId="25e8755020fc1734" providerId="LiveId" clId="{DEACF9C6-4976-431E-A3A2-A08162B136E3}" dt="2024-05-02T08:47:38.048" v="75" actId="167"/>
        <pc:sldMkLst>
          <pc:docMk/>
          <pc:sldMk cId="2515703777" sldId="606"/>
        </pc:sldMkLst>
        <pc:spChg chg="del">
          <ac:chgData name="pantelis balaouras" userId="25e8755020fc1734" providerId="LiveId" clId="{DEACF9C6-4976-431E-A3A2-A08162B136E3}" dt="2024-05-02T08:47:31.884" v="73" actId="478"/>
          <ac:spMkLst>
            <pc:docMk/>
            <pc:sldMk cId="2515703777" sldId="606"/>
            <ac:spMk id="3" creationId="{0385DD08-B10C-79C6-AD5F-357B74C688E9}"/>
          </ac:spMkLst>
        </pc:spChg>
        <pc:spChg chg="add mod">
          <ac:chgData name="pantelis balaouras" userId="25e8755020fc1734" providerId="LiveId" clId="{DEACF9C6-4976-431E-A3A2-A08162B136E3}" dt="2024-05-02T08:47:38.048" v="75" actId="167"/>
          <ac:spMkLst>
            <pc:docMk/>
            <pc:sldMk cId="2515703777" sldId="606"/>
            <ac:spMk id="8" creationId="{59A4A2DF-BA43-3063-559C-CEF2ECDCF5F2}"/>
          </ac:spMkLst>
        </pc:spChg>
        <pc:picChg chg="del mod">
          <ac:chgData name="pantelis balaouras" userId="25e8755020fc1734" providerId="LiveId" clId="{DEACF9C6-4976-431E-A3A2-A08162B136E3}" dt="2024-05-02T08:47:29.704" v="72" actId="478"/>
          <ac:picMkLst>
            <pc:docMk/>
            <pc:sldMk cId="2515703777" sldId="606"/>
            <ac:picMk id="2" creationId="{E8F64DEA-0695-C086-67FC-3809973270DF}"/>
          </ac:picMkLst>
        </pc:picChg>
        <pc:picChg chg="add mod">
          <ac:chgData name="pantelis balaouras" userId="25e8755020fc1734" providerId="LiveId" clId="{DEACF9C6-4976-431E-A3A2-A08162B136E3}" dt="2024-05-02T08:47:38.048" v="75" actId="167"/>
          <ac:picMkLst>
            <pc:docMk/>
            <pc:sldMk cId="2515703777" sldId="606"/>
            <ac:picMk id="7" creationId="{9FDF65BF-5653-FD98-DAC9-3BEC8CBFC252}"/>
          </ac:picMkLst>
        </pc:picChg>
      </pc:sldChg>
    </pc:docChg>
  </pc:docChgLst>
  <pc:docChgLst>
    <pc:chgData name="pantelis balaouras" userId="25e8755020fc1734" providerId="LiveId" clId="{BD944EB2-909A-4761-B8D0-079EB03DEBD7}"/>
    <pc:docChg chg="custSel modSld modMainMaster">
      <pc:chgData name="pantelis balaouras" userId="25e8755020fc1734" providerId="LiveId" clId="{BD944EB2-909A-4761-B8D0-079EB03DEBD7}" dt="2024-04-29T15:17:22.097" v="189" actId="20577"/>
      <pc:docMkLst>
        <pc:docMk/>
      </pc:docMkLst>
      <pc:sldChg chg="addSp delSp modSp">
        <pc:chgData name="pantelis balaouras" userId="25e8755020fc1734" providerId="LiveId" clId="{BD944EB2-909A-4761-B8D0-079EB03DEBD7}" dt="2024-04-29T15:03:14.220" v="3"/>
        <pc:sldMkLst>
          <pc:docMk/>
          <pc:sldMk cId="1915799683" sldId="404"/>
        </pc:sldMkLst>
        <pc:picChg chg="add mod">
          <ac:chgData name="pantelis balaouras" userId="25e8755020fc1734" providerId="LiveId" clId="{BD944EB2-909A-4761-B8D0-079EB03DEBD7}" dt="2024-04-29T15:03:14.220" v="3"/>
          <ac:picMkLst>
            <pc:docMk/>
            <pc:sldMk cId="1915799683" sldId="404"/>
            <ac:picMk id="3" creationId="{639B9F4D-E7AA-6F07-FF8E-42086DEFE4D5}"/>
          </ac:picMkLst>
        </pc:picChg>
        <pc:picChg chg="del">
          <ac:chgData name="pantelis balaouras" userId="25e8755020fc1734" providerId="LiveId" clId="{BD944EB2-909A-4761-B8D0-079EB03DEBD7}" dt="2024-04-29T15:03:13.538" v="1" actId="478"/>
          <ac:picMkLst>
            <pc:docMk/>
            <pc:sldMk cId="1915799683" sldId="404"/>
            <ac:picMk id="2050" creationId="{2AB980B0-03D2-2E64-6760-C23D435A121F}"/>
          </ac:picMkLst>
        </pc:picChg>
      </pc:sldChg>
      <pc:sldChg chg="modSp mod">
        <pc:chgData name="pantelis balaouras" userId="25e8755020fc1734" providerId="LiveId" clId="{BD944EB2-909A-4761-B8D0-079EB03DEBD7}" dt="2024-04-29T15:01:55.896" v="0" actId="255"/>
        <pc:sldMkLst>
          <pc:docMk/>
          <pc:sldMk cId="319560736" sldId="436"/>
        </pc:sldMkLst>
        <pc:spChg chg="mod">
          <ac:chgData name="pantelis balaouras" userId="25e8755020fc1734" providerId="LiveId" clId="{BD944EB2-909A-4761-B8D0-079EB03DEBD7}" dt="2024-04-29T15:01:55.896" v="0" actId="255"/>
          <ac:spMkLst>
            <pc:docMk/>
            <pc:sldMk cId="319560736" sldId="436"/>
            <ac:spMk id="4" creationId="{122BC770-408C-50C8-126F-18790E99F2CB}"/>
          </ac:spMkLst>
        </pc:spChg>
      </pc:sldChg>
      <pc:sldChg chg="addSp modSp">
        <pc:chgData name="pantelis balaouras" userId="25e8755020fc1734" providerId="LiveId" clId="{BD944EB2-909A-4761-B8D0-079EB03DEBD7}" dt="2024-04-29T15:09:01.473" v="84"/>
        <pc:sldMkLst>
          <pc:docMk/>
          <pc:sldMk cId="261648677" sldId="533"/>
        </pc:sldMkLst>
        <pc:spChg chg="add mod">
          <ac:chgData name="pantelis balaouras" userId="25e8755020fc1734" providerId="LiveId" clId="{BD944EB2-909A-4761-B8D0-079EB03DEBD7}" dt="2024-04-29T15:09:01.473" v="84"/>
          <ac:spMkLst>
            <pc:docMk/>
            <pc:sldMk cId="261648677" sldId="533"/>
            <ac:spMk id="3" creationId="{9F32D4C6-FF84-C1D3-B161-296D086B4EAB}"/>
          </ac:spMkLst>
        </pc:spChg>
      </pc:sldChg>
      <pc:sldChg chg="addSp modSp">
        <pc:chgData name="pantelis balaouras" userId="25e8755020fc1734" providerId="LiveId" clId="{BD944EB2-909A-4761-B8D0-079EB03DEBD7}" dt="2024-04-29T15:09:02.991" v="85"/>
        <pc:sldMkLst>
          <pc:docMk/>
          <pc:sldMk cId="2113356342" sldId="534"/>
        </pc:sldMkLst>
        <pc:spChg chg="add mod">
          <ac:chgData name="pantelis balaouras" userId="25e8755020fc1734" providerId="LiveId" clId="{BD944EB2-909A-4761-B8D0-079EB03DEBD7}" dt="2024-04-29T15:09:02.991" v="85"/>
          <ac:spMkLst>
            <pc:docMk/>
            <pc:sldMk cId="2113356342" sldId="534"/>
            <ac:spMk id="3" creationId="{67885B2F-1EB6-B8C1-D0CE-3D3212E8264A}"/>
          </ac:spMkLst>
        </pc:spChg>
      </pc:sldChg>
      <pc:sldChg chg="modSp mod">
        <pc:chgData name="pantelis balaouras" userId="25e8755020fc1734" providerId="LiveId" clId="{BD944EB2-909A-4761-B8D0-079EB03DEBD7}" dt="2024-04-29T15:04:34.539" v="8"/>
        <pc:sldMkLst>
          <pc:docMk/>
          <pc:sldMk cId="1303941817" sldId="546"/>
        </pc:sldMkLst>
        <pc:spChg chg="mod">
          <ac:chgData name="pantelis balaouras" userId="25e8755020fc1734" providerId="LiveId" clId="{BD944EB2-909A-4761-B8D0-079EB03DEBD7}" dt="2024-04-29T15:03:13.582" v="2" actId="27636"/>
          <ac:spMkLst>
            <pc:docMk/>
            <pc:sldMk cId="1303941817" sldId="546"/>
            <ac:spMk id="6" creationId="{13725DC3-E1D4-4E92-AF5A-F0DED3AA5B9A}"/>
          </ac:spMkLst>
        </pc:spChg>
        <pc:spChg chg="mod">
          <ac:chgData name="pantelis balaouras" userId="25e8755020fc1734" providerId="LiveId" clId="{BD944EB2-909A-4761-B8D0-079EB03DEBD7}" dt="2024-04-29T15:04:34.539" v="8"/>
          <ac:spMkLst>
            <pc:docMk/>
            <pc:sldMk cId="1303941817" sldId="546"/>
            <ac:spMk id="10" creationId="{C0DFA73F-FDC8-497A-8912-CA8C28C95043}"/>
          </ac:spMkLst>
        </pc:spChg>
      </pc:sldChg>
      <pc:sldChg chg="modSp mod">
        <pc:chgData name="pantelis balaouras" userId="25e8755020fc1734" providerId="LiveId" clId="{BD944EB2-909A-4761-B8D0-079EB03DEBD7}" dt="2024-04-29T15:09:28.165" v="86" actId="207"/>
        <pc:sldMkLst>
          <pc:docMk/>
          <pc:sldMk cId="754556384" sldId="570"/>
        </pc:sldMkLst>
        <pc:spChg chg="mod">
          <ac:chgData name="pantelis balaouras" userId="25e8755020fc1734" providerId="LiveId" clId="{BD944EB2-909A-4761-B8D0-079EB03DEBD7}" dt="2024-04-29T15:09:28.165" v="86" actId="207"/>
          <ac:spMkLst>
            <pc:docMk/>
            <pc:sldMk cId="754556384" sldId="570"/>
            <ac:spMk id="5" creationId="{00000000-0000-0000-0000-000000000000}"/>
          </ac:spMkLst>
        </pc:spChg>
      </pc:sldChg>
      <pc:sldChg chg="addSp delSp modSp mod">
        <pc:chgData name="pantelis balaouras" userId="25e8755020fc1734" providerId="LiveId" clId="{BD944EB2-909A-4761-B8D0-079EB03DEBD7}" dt="2024-04-29T15:04:42.332" v="10"/>
        <pc:sldMkLst>
          <pc:docMk/>
          <pc:sldMk cId="568838237" sldId="571"/>
        </pc:sldMkLst>
        <pc:spChg chg="add mod">
          <ac:chgData name="pantelis balaouras" userId="25e8755020fc1734" providerId="LiveId" clId="{BD944EB2-909A-4761-B8D0-079EB03DEBD7}" dt="2024-04-29T15:04:42.332" v="10"/>
          <ac:spMkLst>
            <pc:docMk/>
            <pc:sldMk cId="568838237" sldId="571"/>
            <ac:spMk id="2" creationId="{A529B149-3239-137C-C153-1B09723C35C4}"/>
          </ac:spMkLst>
        </pc:spChg>
        <pc:spChg chg="del">
          <ac:chgData name="pantelis balaouras" userId="25e8755020fc1734" providerId="LiveId" clId="{BD944EB2-909A-4761-B8D0-079EB03DEBD7}" dt="2024-04-29T15:04:41.772" v="9" actId="478"/>
          <ac:spMkLst>
            <pc:docMk/>
            <pc:sldMk cId="568838237" sldId="571"/>
            <ac:spMk id="10" creationId="{C0DFA73F-FDC8-497A-8912-CA8C28C95043}"/>
          </ac:spMkLst>
        </pc:spChg>
      </pc:sldChg>
      <pc:sldChg chg="addSp delSp modSp mod">
        <pc:chgData name="pantelis balaouras" userId="25e8755020fc1734" providerId="LiveId" clId="{BD944EB2-909A-4761-B8D0-079EB03DEBD7}" dt="2024-04-29T15:04:47.097" v="12"/>
        <pc:sldMkLst>
          <pc:docMk/>
          <pc:sldMk cId="2544165798" sldId="572"/>
        </pc:sldMkLst>
        <pc:spChg chg="add mod">
          <ac:chgData name="pantelis balaouras" userId="25e8755020fc1734" providerId="LiveId" clId="{BD944EB2-909A-4761-B8D0-079EB03DEBD7}" dt="2024-04-29T15:04:47.097" v="12"/>
          <ac:spMkLst>
            <pc:docMk/>
            <pc:sldMk cId="2544165798" sldId="572"/>
            <ac:spMk id="3" creationId="{8E27F9B2-385A-8363-6904-6321DC128075}"/>
          </ac:spMkLst>
        </pc:spChg>
        <pc:spChg chg="del">
          <ac:chgData name="pantelis balaouras" userId="25e8755020fc1734" providerId="LiveId" clId="{BD944EB2-909A-4761-B8D0-079EB03DEBD7}" dt="2024-04-29T15:04:46.539" v="11" actId="478"/>
          <ac:spMkLst>
            <pc:docMk/>
            <pc:sldMk cId="2544165798" sldId="572"/>
            <ac:spMk id="10" creationId="{C0DFA73F-FDC8-497A-8912-CA8C28C95043}"/>
          </ac:spMkLst>
        </pc:spChg>
      </pc:sldChg>
      <pc:sldChg chg="addSp delSp modSp mod">
        <pc:chgData name="pantelis balaouras" userId="25e8755020fc1734" providerId="LiveId" clId="{BD944EB2-909A-4761-B8D0-079EB03DEBD7}" dt="2024-04-29T15:10:17.565" v="94" actId="15"/>
        <pc:sldMkLst>
          <pc:docMk/>
          <pc:sldMk cId="2798658458" sldId="574"/>
        </pc:sldMkLst>
        <pc:spChg chg="add mod">
          <ac:chgData name="pantelis balaouras" userId="25e8755020fc1734" providerId="LiveId" clId="{BD944EB2-909A-4761-B8D0-079EB03DEBD7}" dt="2024-04-29T15:04:52.011" v="14"/>
          <ac:spMkLst>
            <pc:docMk/>
            <pc:sldMk cId="2798658458" sldId="574"/>
            <ac:spMk id="3" creationId="{0A02FBC4-838A-381F-0E7A-EEAEFF04ED25}"/>
          </ac:spMkLst>
        </pc:spChg>
        <pc:spChg chg="mod">
          <ac:chgData name="pantelis balaouras" userId="25e8755020fc1734" providerId="LiveId" clId="{BD944EB2-909A-4761-B8D0-079EB03DEBD7}" dt="2024-04-29T15:10:17.565" v="94" actId="15"/>
          <ac:spMkLst>
            <pc:docMk/>
            <pc:sldMk cId="2798658458" sldId="574"/>
            <ac:spMk id="6" creationId="{13725DC3-E1D4-4E92-AF5A-F0DED3AA5B9A}"/>
          </ac:spMkLst>
        </pc:spChg>
        <pc:spChg chg="del">
          <ac:chgData name="pantelis balaouras" userId="25e8755020fc1734" providerId="LiveId" clId="{BD944EB2-909A-4761-B8D0-079EB03DEBD7}" dt="2024-04-29T15:04:51.459" v="13" actId="478"/>
          <ac:spMkLst>
            <pc:docMk/>
            <pc:sldMk cId="2798658458" sldId="574"/>
            <ac:spMk id="10" creationId="{C0DFA73F-FDC8-497A-8912-CA8C28C95043}"/>
          </ac:spMkLst>
        </pc:spChg>
      </pc:sldChg>
      <pc:sldChg chg="addSp modSp">
        <pc:chgData name="pantelis balaouras" userId="25e8755020fc1734" providerId="LiveId" clId="{BD944EB2-909A-4761-B8D0-079EB03DEBD7}" dt="2024-04-29T15:04:53.983" v="15"/>
        <pc:sldMkLst>
          <pc:docMk/>
          <pc:sldMk cId="63042489" sldId="575"/>
        </pc:sldMkLst>
        <pc:spChg chg="add mod">
          <ac:chgData name="pantelis balaouras" userId="25e8755020fc1734" providerId="LiveId" clId="{BD944EB2-909A-4761-B8D0-079EB03DEBD7}" dt="2024-04-29T15:04:53.983" v="15"/>
          <ac:spMkLst>
            <pc:docMk/>
            <pc:sldMk cId="63042489" sldId="575"/>
            <ac:spMk id="4" creationId="{DB3B7427-D27B-3ACF-863B-A06A7D2EB147}"/>
          </ac:spMkLst>
        </pc:spChg>
      </pc:sldChg>
      <pc:sldChg chg="addSp modSp mod">
        <pc:chgData name="pantelis balaouras" userId="25e8755020fc1734" providerId="LiveId" clId="{BD944EB2-909A-4761-B8D0-079EB03DEBD7}" dt="2024-04-29T15:05:37.991" v="25" actId="5793"/>
        <pc:sldMkLst>
          <pc:docMk/>
          <pc:sldMk cId="3783993605" sldId="577"/>
        </pc:sldMkLst>
        <pc:spChg chg="add mod">
          <ac:chgData name="pantelis balaouras" userId="25e8755020fc1734" providerId="LiveId" clId="{BD944EB2-909A-4761-B8D0-079EB03DEBD7}" dt="2024-04-29T15:05:37.991" v="25" actId="5793"/>
          <ac:spMkLst>
            <pc:docMk/>
            <pc:sldMk cId="3783993605" sldId="577"/>
            <ac:spMk id="2" creationId="{1D585B37-5561-5BA6-E72E-DA7375980BA7}"/>
          </ac:spMkLst>
        </pc:spChg>
      </pc:sldChg>
      <pc:sldChg chg="addSp modSp mod">
        <pc:chgData name="pantelis balaouras" userId="25e8755020fc1734" providerId="LiveId" clId="{BD944EB2-909A-4761-B8D0-079EB03DEBD7}" dt="2024-04-29T15:12:38.466" v="132" actId="20577"/>
        <pc:sldMkLst>
          <pc:docMk/>
          <pc:sldMk cId="263349046" sldId="578"/>
        </pc:sldMkLst>
        <pc:spChg chg="add mod">
          <ac:chgData name="pantelis balaouras" userId="25e8755020fc1734" providerId="LiveId" clId="{BD944EB2-909A-4761-B8D0-079EB03DEBD7}" dt="2024-04-29T15:05:44.601" v="26"/>
          <ac:spMkLst>
            <pc:docMk/>
            <pc:sldMk cId="263349046" sldId="578"/>
            <ac:spMk id="2" creationId="{D3860D46-98F5-5419-9C48-0DC0DFB17E8C}"/>
          </ac:spMkLst>
        </pc:spChg>
        <pc:spChg chg="mod">
          <ac:chgData name="pantelis balaouras" userId="25e8755020fc1734" providerId="LiveId" clId="{BD944EB2-909A-4761-B8D0-079EB03DEBD7}" dt="2024-04-29T15:12:38.466" v="132" actId="20577"/>
          <ac:spMkLst>
            <pc:docMk/>
            <pc:sldMk cId="263349046" sldId="578"/>
            <ac:spMk id="9" creationId="{00000000-0000-0000-0000-000000000000}"/>
          </ac:spMkLst>
        </pc:spChg>
        <pc:picChg chg="mod">
          <ac:chgData name="pantelis balaouras" userId="25e8755020fc1734" providerId="LiveId" clId="{BD944EB2-909A-4761-B8D0-079EB03DEBD7}" dt="2024-04-29T15:11:39.650" v="115" actId="1076"/>
          <ac:picMkLst>
            <pc:docMk/>
            <pc:sldMk cId="263349046" sldId="578"/>
            <ac:picMk id="7" creationId="{00000000-0000-0000-0000-000000000000}"/>
          </ac:picMkLst>
        </pc:picChg>
      </pc:sldChg>
      <pc:sldChg chg="addSp modSp mod">
        <pc:chgData name="pantelis balaouras" userId="25e8755020fc1734" providerId="LiveId" clId="{BD944EB2-909A-4761-B8D0-079EB03DEBD7}" dt="2024-04-29T15:12:42.097" v="134" actId="20577"/>
        <pc:sldMkLst>
          <pc:docMk/>
          <pc:sldMk cId="890815605" sldId="579"/>
        </pc:sldMkLst>
        <pc:spChg chg="mod">
          <ac:chgData name="pantelis balaouras" userId="25e8755020fc1734" providerId="LiveId" clId="{BD944EB2-909A-4761-B8D0-079EB03DEBD7}" dt="2024-04-29T15:12:42.097" v="134" actId="20577"/>
          <ac:spMkLst>
            <pc:docMk/>
            <pc:sldMk cId="890815605" sldId="579"/>
            <ac:spMk id="3" creationId="{00000000-0000-0000-0000-000000000000}"/>
          </ac:spMkLst>
        </pc:spChg>
        <pc:spChg chg="add mod">
          <ac:chgData name="pantelis balaouras" userId="25e8755020fc1734" providerId="LiveId" clId="{BD944EB2-909A-4761-B8D0-079EB03DEBD7}" dt="2024-04-29T15:05:46.076" v="27"/>
          <ac:spMkLst>
            <pc:docMk/>
            <pc:sldMk cId="890815605" sldId="579"/>
            <ac:spMk id="6" creationId="{93017F8B-4DC9-24BC-337A-4D56EE6956D0}"/>
          </ac:spMkLst>
        </pc:spChg>
        <pc:picChg chg="mod">
          <ac:chgData name="pantelis balaouras" userId="25e8755020fc1734" providerId="LiveId" clId="{BD944EB2-909A-4761-B8D0-079EB03DEBD7}" dt="2024-04-29T15:12:06.463" v="120" actId="14100"/>
          <ac:picMkLst>
            <pc:docMk/>
            <pc:sldMk cId="890815605" sldId="579"/>
            <ac:picMk id="4" creationId="{00000000-0000-0000-0000-000000000000}"/>
          </ac:picMkLst>
        </pc:picChg>
      </pc:sldChg>
      <pc:sldChg chg="addSp modSp mod">
        <pc:chgData name="pantelis balaouras" userId="25e8755020fc1734" providerId="LiveId" clId="{BD944EB2-909A-4761-B8D0-079EB03DEBD7}" dt="2024-04-29T15:12:47.439" v="137" actId="20577"/>
        <pc:sldMkLst>
          <pc:docMk/>
          <pc:sldMk cId="454342107" sldId="580"/>
        </pc:sldMkLst>
        <pc:spChg chg="mod">
          <ac:chgData name="pantelis balaouras" userId="25e8755020fc1734" providerId="LiveId" clId="{BD944EB2-909A-4761-B8D0-079EB03DEBD7}" dt="2024-04-29T15:12:47.439" v="137" actId="20577"/>
          <ac:spMkLst>
            <pc:docMk/>
            <pc:sldMk cId="454342107" sldId="580"/>
            <ac:spMk id="3" creationId="{00000000-0000-0000-0000-000000000000}"/>
          </ac:spMkLst>
        </pc:spChg>
        <pc:spChg chg="add mod">
          <ac:chgData name="pantelis balaouras" userId="25e8755020fc1734" providerId="LiveId" clId="{BD944EB2-909A-4761-B8D0-079EB03DEBD7}" dt="2024-04-29T15:05:47.821" v="28"/>
          <ac:spMkLst>
            <pc:docMk/>
            <pc:sldMk cId="454342107" sldId="580"/>
            <ac:spMk id="6" creationId="{99C89609-CFD6-C5EA-953D-1D6C0327E7AD}"/>
          </ac:spMkLst>
        </pc:spChg>
      </pc:sldChg>
      <pc:sldChg chg="addSp modSp mod">
        <pc:chgData name="pantelis balaouras" userId="25e8755020fc1734" providerId="LiveId" clId="{BD944EB2-909A-4761-B8D0-079EB03DEBD7}" dt="2024-04-29T15:13:07.233" v="142" actId="1076"/>
        <pc:sldMkLst>
          <pc:docMk/>
          <pc:sldMk cId="1240484050" sldId="581"/>
        </pc:sldMkLst>
        <pc:spChg chg="mod">
          <ac:chgData name="pantelis balaouras" userId="25e8755020fc1734" providerId="LiveId" clId="{BD944EB2-909A-4761-B8D0-079EB03DEBD7}" dt="2024-04-29T15:13:00.724" v="140" actId="27636"/>
          <ac:spMkLst>
            <pc:docMk/>
            <pc:sldMk cId="1240484050" sldId="581"/>
            <ac:spMk id="3" creationId="{00000000-0000-0000-0000-000000000000}"/>
          </ac:spMkLst>
        </pc:spChg>
        <pc:spChg chg="add mod">
          <ac:chgData name="pantelis balaouras" userId="25e8755020fc1734" providerId="LiveId" clId="{BD944EB2-909A-4761-B8D0-079EB03DEBD7}" dt="2024-04-29T15:05:49.517" v="29"/>
          <ac:spMkLst>
            <pc:docMk/>
            <pc:sldMk cId="1240484050" sldId="581"/>
            <ac:spMk id="6" creationId="{2867F5D5-79B0-519C-5C8F-29C917AF460D}"/>
          </ac:spMkLst>
        </pc:spChg>
        <pc:picChg chg="mod">
          <ac:chgData name="pantelis balaouras" userId="25e8755020fc1734" providerId="LiveId" clId="{BD944EB2-909A-4761-B8D0-079EB03DEBD7}" dt="2024-04-29T15:13:07.233" v="142" actId="1076"/>
          <ac:picMkLst>
            <pc:docMk/>
            <pc:sldMk cId="1240484050" sldId="581"/>
            <ac:picMk id="4" creationId="{00000000-0000-0000-0000-000000000000}"/>
          </ac:picMkLst>
        </pc:picChg>
      </pc:sldChg>
      <pc:sldChg chg="addSp modSp mod">
        <pc:chgData name="pantelis balaouras" userId="25e8755020fc1734" providerId="LiveId" clId="{BD944EB2-909A-4761-B8D0-079EB03DEBD7}" dt="2024-04-29T15:13:23.525" v="146" actId="1076"/>
        <pc:sldMkLst>
          <pc:docMk/>
          <pc:sldMk cId="680403813" sldId="582"/>
        </pc:sldMkLst>
        <pc:spChg chg="mod">
          <ac:chgData name="pantelis balaouras" userId="25e8755020fc1734" providerId="LiveId" clId="{BD944EB2-909A-4761-B8D0-079EB03DEBD7}" dt="2024-04-29T15:13:17.979" v="144" actId="27636"/>
          <ac:spMkLst>
            <pc:docMk/>
            <pc:sldMk cId="680403813" sldId="582"/>
            <ac:spMk id="3" creationId="{00000000-0000-0000-0000-000000000000}"/>
          </ac:spMkLst>
        </pc:spChg>
        <pc:spChg chg="add mod">
          <ac:chgData name="pantelis balaouras" userId="25e8755020fc1734" providerId="LiveId" clId="{BD944EB2-909A-4761-B8D0-079EB03DEBD7}" dt="2024-04-29T15:05:51.258" v="30"/>
          <ac:spMkLst>
            <pc:docMk/>
            <pc:sldMk cId="680403813" sldId="582"/>
            <ac:spMk id="6" creationId="{E2A52FC0-51FF-843B-B149-9D1F2EB09285}"/>
          </ac:spMkLst>
        </pc:spChg>
        <pc:picChg chg="mod">
          <ac:chgData name="pantelis balaouras" userId="25e8755020fc1734" providerId="LiveId" clId="{BD944EB2-909A-4761-B8D0-079EB03DEBD7}" dt="2024-04-29T15:13:23.525" v="146" actId="1076"/>
          <ac:picMkLst>
            <pc:docMk/>
            <pc:sldMk cId="680403813" sldId="582"/>
            <ac:picMk id="4" creationId="{00000000-0000-0000-0000-000000000000}"/>
          </ac:picMkLst>
        </pc:picChg>
      </pc:sldChg>
      <pc:sldChg chg="addSp modSp">
        <pc:chgData name="pantelis balaouras" userId="25e8755020fc1734" providerId="LiveId" clId="{BD944EB2-909A-4761-B8D0-079EB03DEBD7}" dt="2024-04-29T15:05:52.860" v="31"/>
        <pc:sldMkLst>
          <pc:docMk/>
          <pc:sldMk cId="2419950399" sldId="583"/>
        </pc:sldMkLst>
        <pc:spChg chg="add mod">
          <ac:chgData name="pantelis balaouras" userId="25e8755020fc1734" providerId="LiveId" clId="{BD944EB2-909A-4761-B8D0-079EB03DEBD7}" dt="2024-04-29T15:05:52.860" v="31"/>
          <ac:spMkLst>
            <pc:docMk/>
            <pc:sldMk cId="2419950399" sldId="583"/>
            <ac:spMk id="4" creationId="{235F4B5D-7603-F7AF-C8E3-24433DFF96CE}"/>
          </ac:spMkLst>
        </pc:spChg>
      </pc:sldChg>
      <pc:sldChg chg="addSp modSp mod">
        <pc:chgData name="pantelis balaouras" userId="25e8755020fc1734" providerId="LiveId" clId="{BD944EB2-909A-4761-B8D0-079EB03DEBD7}" dt="2024-04-29T15:13:33.013" v="147" actId="207"/>
        <pc:sldMkLst>
          <pc:docMk/>
          <pc:sldMk cId="31881803" sldId="584"/>
        </pc:sldMkLst>
        <pc:spChg chg="mod">
          <ac:chgData name="pantelis balaouras" userId="25e8755020fc1734" providerId="LiveId" clId="{BD944EB2-909A-4761-B8D0-079EB03DEBD7}" dt="2024-04-29T15:13:33.013" v="147" actId="207"/>
          <ac:spMkLst>
            <pc:docMk/>
            <pc:sldMk cId="31881803" sldId="584"/>
            <ac:spMk id="2" creationId="{00000000-0000-0000-0000-000000000000}"/>
          </ac:spMkLst>
        </pc:spChg>
        <pc:spChg chg="add mod">
          <ac:chgData name="pantelis balaouras" userId="25e8755020fc1734" providerId="LiveId" clId="{BD944EB2-909A-4761-B8D0-079EB03DEBD7}" dt="2024-04-29T15:05:54.876" v="32"/>
          <ac:spMkLst>
            <pc:docMk/>
            <pc:sldMk cId="31881803" sldId="584"/>
            <ac:spMk id="6" creationId="{EE746B8F-3A19-CDC2-AB50-BB6BF08C9DEC}"/>
          </ac:spMkLst>
        </pc:spChg>
      </pc:sldChg>
      <pc:sldChg chg="addSp modSp mod">
        <pc:chgData name="pantelis balaouras" userId="25e8755020fc1734" providerId="LiveId" clId="{BD944EB2-909A-4761-B8D0-079EB03DEBD7}" dt="2024-04-29T15:06:17.416" v="37" actId="20577"/>
        <pc:sldMkLst>
          <pc:docMk/>
          <pc:sldMk cId="1844756156" sldId="586"/>
        </pc:sldMkLst>
        <pc:spChg chg="add mod">
          <ac:chgData name="pantelis balaouras" userId="25e8755020fc1734" providerId="LiveId" clId="{BD944EB2-909A-4761-B8D0-079EB03DEBD7}" dt="2024-04-29T15:06:17.416" v="37" actId="20577"/>
          <ac:spMkLst>
            <pc:docMk/>
            <pc:sldMk cId="1844756156" sldId="586"/>
            <ac:spMk id="2" creationId="{A08909BC-0AF3-2361-F245-07B5222201A3}"/>
          </ac:spMkLst>
        </pc:spChg>
      </pc:sldChg>
      <pc:sldChg chg="addSp modSp">
        <pc:chgData name="pantelis balaouras" userId="25e8755020fc1734" providerId="LiveId" clId="{BD944EB2-909A-4761-B8D0-079EB03DEBD7}" dt="2024-04-29T15:06:23.115" v="38"/>
        <pc:sldMkLst>
          <pc:docMk/>
          <pc:sldMk cId="1253212644" sldId="587"/>
        </pc:sldMkLst>
        <pc:spChg chg="add mod">
          <ac:chgData name="pantelis balaouras" userId="25e8755020fc1734" providerId="LiveId" clId="{BD944EB2-909A-4761-B8D0-079EB03DEBD7}" dt="2024-04-29T15:06:23.115" v="38"/>
          <ac:spMkLst>
            <pc:docMk/>
            <pc:sldMk cId="1253212644" sldId="587"/>
            <ac:spMk id="4" creationId="{7E1F0B6B-0C17-D5E2-4DBD-552745A79079}"/>
          </ac:spMkLst>
        </pc:spChg>
      </pc:sldChg>
      <pc:sldChg chg="addSp modSp">
        <pc:chgData name="pantelis balaouras" userId="25e8755020fc1734" providerId="LiveId" clId="{BD944EB2-909A-4761-B8D0-079EB03DEBD7}" dt="2024-04-29T15:06:24.717" v="39"/>
        <pc:sldMkLst>
          <pc:docMk/>
          <pc:sldMk cId="1062551388" sldId="588"/>
        </pc:sldMkLst>
        <pc:spChg chg="add mod">
          <ac:chgData name="pantelis balaouras" userId="25e8755020fc1734" providerId="LiveId" clId="{BD944EB2-909A-4761-B8D0-079EB03DEBD7}" dt="2024-04-29T15:06:24.717" v="39"/>
          <ac:spMkLst>
            <pc:docMk/>
            <pc:sldMk cId="1062551388" sldId="588"/>
            <ac:spMk id="6" creationId="{449FD548-C4EE-3478-1799-D5EA6059972E}"/>
          </ac:spMkLst>
        </pc:spChg>
      </pc:sldChg>
      <pc:sldChg chg="addSp modSp mod">
        <pc:chgData name="pantelis balaouras" userId="25e8755020fc1734" providerId="LiveId" clId="{BD944EB2-909A-4761-B8D0-079EB03DEBD7}" dt="2024-04-29T15:13:49.155" v="148" actId="14100"/>
        <pc:sldMkLst>
          <pc:docMk/>
          <pc:sldMk cId="3140222769" sldId="589"/>
        </pc:sldMkLst>
        <pc:spChg chg="add mod">
          <ac:chgData name="pantelis balaouras" userId="25e8755020fc1734" providerId="LiveId" clId="{BD944EB2-909A-4761-B8D0-079EB03DEBD7}" dt="2024-04-29T15:06:26.107" v="40"/>
          <ac:spMkLst>
            <pc:docMk/>
            <pc:sldMk cId="3140222769" sldId="589"/>
            <ac:spMk id="6" creationId="{9855608C-17EE-9476-FB1D-9EBC76414CEA}"/>
          </ac:spMkLst>
        </pc:spChg>
        <pc:picChg chg="mod">
          <ac:chgData name="pantelis balaouras" userId="25e8755020fc1734" providerId="LiveId" clId="{BD944EB2-909A-4761-B8D0-079EB03DEBD7}" dt="2024-04-29T15:13:49.155" v="148" actId="14100"/>
          <ac:picMkLst>
            <pc:docMk/>
            <pc:sldMk cId="3140222769" sldId="589"/>
            <ac:picMk id="4" creationId="{00000000-0000-0000-0000-000000000000}"/>
          </ac:picMkLst>
        </pc:picChg>
      </pc:sldChg>
      <pc:sldChg chg="addSp modSp mod">
        <pc:chgData name="pantelis balaouras" userId="25e8755020fc1734" providerId="LiveId" clId="{BD944EB2-909A-4761-B8D0-079EB03DEBD7}" dt="2024-04-29T15:14:01.907" v="152" actId="14100"/>
        <pc:sldMkLst>
          <pc:docMk/>
          <pc:sldMk cId="3985193234" sldId="590"/>
        </pc:sldMkLst>
        <pc:spChg chg="mod">
          <ac:chgData name="pantelis balaouras" userId="25e8755020fc1734" providerId="LiveId" clId="{BD944EB2-909A-4761-B8D0-079EB03DEBD7}" dt="2024-04-29T15:14:01.907" v="152" actId="14100"/>
          <ac:spMkLst>
            <pc:docMk/>
            <pc:sldMk cId="3985193234" sldId="590"/>
            <ac:spMk id="3" creationId="{00000000-0000-0000-0000-000000000000}"/>
          </ac:spMkLst>
        </pc:spChg>
        <pc:spChg chg="add mod">
          <ac:chgData name="pantelis balaouras" userId="25e8755020fc1734" providerId="LiveId" clId="{BD944EB2-909A-4761-B8D0-079EB03DEBD7}" dt="2024-04-29T15:06:27.614" v="41"/>
          <ac:spMkLst>
            <pc:docMk/>
            <pc:sldMk cId="3985193234" sldId="590"/>
            <ac:spMk id="6" creationId="{13E1A885-5D0D-1A29-A4ED-1B5C4D9758F3}"/>
          </ac:spMkLst>
        </pc:spChg>
      </pc:sldChg>
      <pc:sldChg chg="addSp modSp mod">
        <pc:chgData name="pantelis balaouras" userId="25e8755020fc1734" providerId="LiveId" clId="{BD944EB2-909A-4761-B8D0-079EB03DEBD7}" dt="2024-04-29T15:14:08.506" v="153" actId="14100"/>
        <pc:sldMkLst>
          <pc:docMk/>
          <pc:sldMk cId="1928584193" sldId="591"/>
        </pc:sldMkLst>
        <pc:spChg chg="mod">
          <ac:chgData name="pantelis balaouras" userId="25e8755020fc1734" providerId="LiveId" clId="{BD944EB2-909A-4761-B8D0-079EB03DEBD7}" dt="2024-04-29T15:14:08.506" v="153" actId="14100"/>
          <ac:spMkLst>
            <pc:docMk/>
            <pc:sldMk cId="1928584193" sldId="591"/>
            <ac:spMk id="3" creationId="{00000000-0000-0000-0000-000000000000}"/>
          </ac:spMkLst>
        </pc:spChg>
        <pc:spChg chg="add mod">
          <ac:chgData name="pantelis balaouras" userId="25e8755020fc1734" providerId="LiveId" clId="{BD944EB2-909A-4761-B8D0-079EB03DEBD7}" dt="2024-04-29T15:06:29.245" v="42"/>
          <ac:spMkLst>
            <pc:docMk/>
            <pc:sldMk cId="1928584193" sldId="591"/>
            <ac:spMk id="6" creationId="{35A7B181-C676-060E-4922-47D328B8EF14}"/>
          </ac:spMkLst>
        </pc:spChg>
      </pc:sldChg>
      <pc:sldChg chg="addSp modSp mod">
        <pc:chgData name="pantelis balaouras" userId="25e8755020fc1734" providerId="LiveId" clId="{BD944EB2-909A-4761-B8D0-079EB03DEBD7}" dt="2024-04-29T15:14:23.266" v="155" actId="207"/>
        <pc:sldMkLst>
          <pc:docMk/>
          <pc:sldMk cId="675487924" sldId="592"/>
        </pc:sldMkLst>
        <pc:spChg chg="mod">
          <ac:chgData name="pantelis balaouras" userId="25e8755020fc1734" providerId="LiveId" clId="{BD944EB2-909A-4761-B8D0-079EB03DEBD7}" dt="2024-04-29T15:14:23.266" v="155" actId="207"/>
          <ac:spMkLst>
            <pc:docMk/>
            <pc:sldMk cId="675487924" sldId="592"/>
            <ac:spMk id="2" creationId="{00000000-0000-0000-0000-000000000000}"/>
          </ac:spMkLst>
        </pc:spChg>
        <pc:spChg chg="mod">
          <ac:chgData name="pantelis balaouras" userId="25e8755020fc1734" providerId="LiveId" clId="{BD944EB2-909A-4761-B8D0-079EB03DEBD7}" dt="2024-04-29T15:14:18.037" v="154" actId="113"/>
          <ac:spMkLst>
            <pc:docMk/>
            <pc:sldMk cId="675487924" sldId="592"/>
            <ac:spMk id="3" creationId="{00000000-0000-0000-0000-000000000000}"/>
          </ac:spMkLst>
        </pc:spChg>
        <pc:spChg chg="add mod">
          <ac:chgData name="pantelis balaouras" userId="25e8755020fc1734" providerId="LiveId" clId="{BD944EB2-909A-4761-B8D0-079EB03DEBD7}" dt="2024-04-29T15:06:30.975" v="43"/>
          <ac:spMkLst>
            <pc:docMk/>
            <pc:sldMk cId="675487924" sldId="592"/>
            <ac:spMk id="6" creationId="{6D763D05-59EC-A39D-00EA-FE87C44D5281}"/>
          </ac:spMkLst>
        </pc:spChg>
      </pc:sldChg>
      <pc:sldChg chg="addSp modSp mod">
        <pc:chgData name="pantelis balaouras" userId="25e8755020fc1734" providerId="LiveId" clId="{BD944EB2-909A-4761-B8D0-079EB03DEBD7}" dt="2024-04-29T15:06:53.557" v="47"/>
        <pc:sldMkLst>
          <pc:docMk/>
          <pc:sldMk cId="1576937332" sldId="594"/>
        </pc:sldMkLst>
        <pc:spChg chg="add mod">
          <ac:chgData name="pantelis balaouras" userId="25e8755020fc1734" providerId="LiveId" clId="{BD944EB2-909A-4761-B8D0-079EB03DEBD7}" dt="2024-04-29T15:06:53.557" v="47"/>
          <ac:spMkLst>
            <pc:docMk/>
            <pc:sldMk cId="1576937332" sldId="594"/>
            <ac:spMk id="2" creationId="{0876E1D8-4DC4-5C2E-201D-B70E47293F27}"/>
          </ac:spMkLst>
        </pc:spChg>
      </pc:sldChg>
      <pc:sldChg chg="addSp modSp mod">
        <pc:chgData name="pantelis balaouras" userId="25e8755020fc1734" providerId="LiveId" clId="{BD944EB2-909A-4761-B8D0-079EB03DEBD7}" dt="2024-04-29T15:16:07.742" v="175" actId="207"/>
        <pc:sldMkLst>
          <pc:docMk/>
          <pc:sldMk cId="3600257966" sldId="596"/>
        </pc:sldMkLst>
        <pc:spChg chg="mod">
          <ac:chgData name="pantelis balaouras" userId="25e8755020fc1734" providerId="LiveId" clId="{BD944EB2-909A-4761-B8D0-079EB03DEBD7}" dt="2024-04-29T15:16:07.742" v="175" actId="207"/>
          <ac:spMkLst>
            <pc:docMk/>
            <pc:sldMk cId="3600257966" sldId="596"/>
            <ac:spMk id="2" creationId="{00000000-0000-0000-0000-000000000000}"/>
          </ac:spMkLst>
        </pc:spChg>
        <pc:spChg chg="mod">
          <ac:chgData name="pantelis balaouras" userId="25e8755020fc1734" providerId="LiveId" clId="{BD944EB2-909A-4761-B8D0-079EB03DEBD7}" dt="2024-04-29T15:15:58.431" v="174" actId="27636"/>
          <ac:spMkLst>
            <pc:docMk/>
            <pc:sldMk cId="3600257966" sldId="596"/>
            <ac:spMk id="3" creationId="{00000000-0000-0000-0000-000000000000}"/>
          </ac:spMkLst>
        </pc:spChg>
        <pc:spChg chg="add mod">
          <ac:chgData name="pantelis balaouras" userId="25e8755020fc1734" providerId="LiveId" clId="{BD944EB2-909A-4761-B8D0-079EB03DEBD7}" dt="2024-04-29T15:07:09.469" v="54"/>
          <ac:spMkLst>
            <pc:docMk/>
            <pc:sldMk cId="3600257966" sldId="596"/>
            <ac:spMk id="4" creationId="{9D02E966-5DAD-FDD7-5BCF-16BD2AD6AEB0}"/>
          </ac:spMkLst>
        </pc:spChg>
      </pc:sldChg>
      <pc:sldChg chg="addSp modSp">
        <pc:chgData name="pantelis balaouras" userId="25e8755020fc1734" providerId="LiveId" clId="{BD944EB2-909A-4761-B8D0-079EB03DEBD7}" dt="2024-04-29T15:07:00.316" v="48"/>
        <pc:sldMkLst>
          <pc:docMk/>
          <pc:sldMk cId="1873284105" sldId="598"/>
        </pc:sldMkLst>
        <pc:spChg chg="add mod">
          <ac:chgData name="pantelis balaouras" userId="25e8755020fc1734" providerId="LiveId" clId="{BD944EB2-909A-4761-B8D0-079EB03DEBD7}" dt="2024-04-29T15:07:00.316" v="48"/>
          <ac:spMkLst>
            <pc:docMk/>
            <pc:sldMk cId="1873284105" sldId="598"/>
            <ac:spMk id="3" creationId="{3CFB9FF0-F5B1-D8D6-FE8F-10C15BF92FC0}"/>
          </ac:spMkLst>
        </pc:spChg>
      </pc:sldChg>
      <pc:sldChg chg="addSp modSp mod">
        <pc:chgData name="pantelis balaouras" userId="25e8755020fc1734" providerId="LiveId" clId="{BD944EB2-909A-4761-B8D0-079EB03DEBD7}" dt="2024-04-29T15:14:51.273" v="159" actId="1076"/>
        <pc:sldMkLst>
          <pc:docMk/>
          <pc:sldMk cId="161430597" sldId="599"/>
        </pc:sldMkLst>
        <pc:spChg chg="add mod">
          <ac:chgData name="pantelis balaouras" userId="25e8755020fc1734" providerId="LiveId" clId="{BD944EB2-909A-4761-B8D0-079EB03DEBD7}" dt="2024-04-29T15:07:01.837" v="49"/>
          <ac:spMkLst>
            <pc:docMk/>
            <pc:sldMk cId="161430597" sldId="599"/>
            <ac:spMk id="2" creationId="{21001B83-120C-3EEF-E155-67BF9E7463C7}"/>
          </ac:spMkLst>
        </pc:spChg>
        <pc:spChg chg="mod">
          <ac:chgData name="pantelis balaouras" userId="25e8755020fc1734" providerId="LiveId" clId="{BD944EB2-909A-4761-B8D0-079EB03DEBD7}" dt="2024-04-29T15:14:43.474" v="158" actId="27636"/>
          <ac:spMkLst>
            <pc:docMk/>
            <pc:sldMk cId="161430597" sldId="599"/>
            <ac:spMk id="6" creationId="{00000000-0000-0000-0000-000000000000}"/>
          </ac:spMkLst>
        </pc:spChg>
        <pc:picChg chg="mod">
          <ac:chgData name="pantelis balaouras" userId="25e8755020fc1734" providerId="LiveId" clId="{BD944EB2-909A-4761-B8D0-079EB03DEBD7}" dt="2024-04-29T15:14:51.273" v="159" actId="1076"/>
          <ac:picMkLst>
            <pc:docMk/>
            <pc:sldMk cId="161430597" sldId="599"/>
            <ac:picMk id="4" creationId="{00000000-0000-0000-0000-000000000000}"/>
          </ac:picMkLst>
        </pc:picChg>
      </pc:sldChg>
      <pc:sldChg chg="addSp modSp mod">
        <pc:chgData name="pantelis balaouras" userId="25e8755020fc1734" providerId="LiveId" clId="{BD944EB2-909A-4761-B8D0-079EB03DEBD7}" dt="2024-04-29T15:15:09.408" v="163" actId="1076"/>
        <pc:sldMkLst>
          <pc:docMk/>
          <pc:sldMk cId="2831497986" sldId="600"/>
        </pc:sldMkLst>
        <pc:spChg chg="add mod">
          <ac:chgData name="pantelis balaouras" userId="25e8755020fc1734" providerId="LiveId" clId="{BD944EB2-909A-4761-B8D0-079EB03DEBD7}" dt="2024-04-29T15:07:03.341" v="50"/>
          <ac:spMkLst>
            <pc:docMk/>
            <pc:sldMk cId="2831497986" sldId="600"/>
            <ac:spMk id="3" creationId="{B2EB3942-D178-0538-E5C8-DD0D8E6EBFAA}"/>
          </ac:spMkLst>
        </pc:spChg>
        <pc:spChg chg="mod">
          <ac:chgData name="pantelis balaouras" userId="25e8755020fc1734" providerId="LiveId" clId="{BD944EB2-909A-4761-B8D0-079EB03DEBD7}" dt="2024-04-29T15:14:59.537" v="161" actId="27636"/>
          <ac:spMkLst>
            <pc:docMk/>
            <pc:sldMk cId="2831497986" sldId="600"/>
            <ac:spMk id="6" creationId="{00000000-0000-0000-0000-000000000000}"/>
          </ac:spMkLst>
        </pc:spChg>
        <pc:picChg chg="mod">
          <ac:chgData name="pantelis balaouras" userId="25e8755020fc1734" providerId="LiveId" clId="{BD944EB2-909A-4761-B8D0-079EB03DEBD7}" dt="2024-04-29T15:15:09.408" v="163" actId="1076"/>
          <ac:picMkLst>
            <pc:docMk/>
            <pc:sldMk cId="2831497986" sldId="600"/>
            <ac:picMk id="2" creationId="{00000000-0000-0000-0000-000000000000}"/>
          </ac:picMkLst>
        </pc:picChg>
      </pc:sldChg>
      <pc:sldChg chg="addSp modSp mod">
        <pc:chgData name="pantelis balaouras" userId="25e8755020fc1734" providerId="LiveId" clId="{BD944EB2-909A-4761-B8D0-079EB03DEBD7}" dt="2024-04-29T15:15:28.712" v="166" actId="14100"/>
        <pc:sldMkLst>
          <pc:docMk/>
          <pc:sldMk cId="175430735" sldId="601"/>
        </pc:sldMkLst>
        <pc:spChg chg="add mod">
          <ac:chgData name="pantelis balaouras" userId="25e8755020fc1734" providerId="LiveId" clId="{BD944EB2-909A-4761-B8D0-079EB03DEBD7}" dt="2024-04-29T15:07:04.924" v="51"/>
          <ac:spMkLst>
            <pc:docMk/>
            <pc:sldMk cId="175430735" sldId="601"/>
            <ac:spMk id="2" creationId="{4040486B-4B09-9132-31A8-AC1A0D11A872}"/>
          </ac:spMkLst>
        </pc:spChg>
        <pc:spChg chg="mod">
          <ac:chgData name="pantelis balaouras" userId="25e8755020fc1734" providerId="LiveId" clId="{BD944EB2-909A-4761-B8D0-079EB03DEBD7}" dt="2024-04-29T15:15:23.392" v="165" actId="27636"/>
          <ac:spMkLst>
            <pc:docMk/>
            <pc:sldMk cId="175430735" sldId="601"/>
            <ac:spMk id="6" creationId="{00000000-0000-0000-0000-000000000000}"/>
          </ac:spMkLst>
        </pc:spChg>
        <pc:picChg chg="mod">
          <ac:chgData name="pantelis balaouras" userId="25e8755020fc1734" providerId="LiveId" clId="{BD944EB2-909A-4761-B8D0-079EB03DEBD7}" dt="2024-04-29T15:15:28.712" v="166" actId="14100"/>
          <ac:picMkLst>
            <pc:docMk/>
            <pc:sldMk cId="175430735" sldId="601"/>
            <ac:picMk id="3" creationId="{00000000-0000-0000-0000-000000000000}"/>
          </ac:picMkLst>
        </pc:picChg>
      </pc:sldChg>
      <pc:sldChg chg="addSp modSp mod">
        <pc:chgData name="pantelis balaouras" userId="25e8755020fc1734" providerId="LiveId" clId="{BD944EB2-909A-4761-B8D0-079EB03DEBD7}" dt="2024-04-29T15:15:45.222" v="171" actId="1076"/>
        <pc:sldMkLst>
          <pc:docMk/>
          <pc:sldMk cId="446883577" sldId="602"/>
        </pc:sldMkLst>
        <pc:spChg chg="add mod">
          <ac:chgData name="pantelis balaouras" userId="25e8755020fc1734" providerId="LiveId" clId="{BD944EB2-909A-4761-B8D0-079EB03DEBD7}" dt="2024-04-29T15:07:06.461" v="52"/>
          <ac:spMkLst>
            <pc:docMk/>
            <pc:sldMk cId="446883577" sldId="602"/>
            <ac:spMk id="3" creationId="{DC7106BD-34F1-7B30-46C2-8EFC107F0E9E}"/>
          </ac:spMkLst>
        </pc:spChg>
        <pc:spChg chg="mod">
          <ac:chgData name="pantelis balaouras" userId="25e8755020fc1734" providerId="LiveId" clId="{BD944EB2-909A-4761-B8D0-079EB03DEBD7}" dt="2024-04-29T15:15:39.886" v="169" actId="27636"/>
          <ac:spMkLst>
            <pc:docMk/>
            <pc:sldMk cId="446883577" sldId="602"/>
            <ac:spMk id="6" creationId="{00000000-0000-0000-0000-000000000000}"/>
          </ac:spMkLst>
        </pc:spChg>
        <pc:picChg chg="mod">
          <ac:chgData name="pantelis balaouras" userId="25e8755020fc1734" providerId="LiveId" clId="{BD944EB2-909A-4761-B8D0-079EB03DEBD7}" dt="2024-04-29T15:15:45.222" v="171" actId="1076"/>
          <ac:picMkLst>
            <pc:docMk/>
            <pc:sldMk cId="446883577" sldId="602"/>
            <ac:picMk id="2" creationId="{00000000-0000-0000-0000-000000000000}"/>
          </ac:picMkLst>
        </pc:picChg>
      </pc:sldChg>
      <pc:sldChg chg="addSp modSp mod">
        <pc:chgData name="pantelis balaouras" userId="25e8755020fc1734" providerId="LiveId" clId="{BD944EB2-909A-4761-B8D0-079EB03DEBD7}" dt="2024-04-29T15:15:52.422" v="172" actId="14100"/>
        <pc:sldMkLst>
          <pc:docMk/>
          <pc:sldMk cId="1256893614" sldId="603"/>
        </pc:sldMkLst>
        <pc:spChg chg="add mod">
          <ac:chgData name="pantelis balaouras" userId="25e8755020fc1734" providerId="LiveId" clId="{BD944EB2-909A-4761-B8D0-079EB03DEBD7}" dt="2024-04-29T15:07:07.996" v="53"/>
          <ac:spMkLst>
            <pc:docMk/>
            <pc:sldMk cId="1256893614" sldId="603"/>
            <ac:spMk id="2" creationId="{1DB5CED7-8007-C07A-B0C0-6D102B5BE215}"/>
          </ac:spMkLst>
        </pc:spChg>
        <pc:spChg chg="mod">
          <ac:chgData name="pantelis balaouras" userId="25e8755020fc1734" providerId="LiveId" clId="{BD944EB2-909A-4761-B8D0-079EB03DEBD7}" dt="2024-04-29T15:15:52.422" v="172" actId="14100"/>
          <ac:spMkLst>
            <pc:docMk/>
            <pc:sldMk cId="1256893614" sldId="603"/>
            <ac:spMk id="6" creationId="{00000000-0000-0000-0000-000000000000}"/>
          </ac:spMkLst>
        </pc:spChg>
      </pc:sldChg>
      <pc:sldChg chg="addSp modSp">
        <pc:chgData name="pantelis balaouras" userId="25e8755020fc1734" providerId="LiveId" clId="{BD944EB2-909A-4761-B8D0-079EB03DEBD7}" dt="2024-04-29T15:07:44.062" v="64"/>
        <pc:sldMkLst>
          <pc:docMk/>
          <pc:sldMk cId="2882297127" sldId="604"/>
        </pc:sldMkLst>
        <pc:spChg chg="add mod">
          <ac:chgData name="pantelis balaouras" userId="25e8755020fc1734" providerId="LiveId" clId="{BD944EB2-909A-4761-B8D0-079EB03DEBD7}" dt="2024-04-29T15:07:44.062" v="64"/>
          <ac:spMkLst>
            <pc:docMk/>
            <pc:sldMk cId="2882297127" sldId="604"/>
            <ac:spMk id="2" creationId="{BF0046F3-28B0-BE9B-24C2-272A6CE84CDC}"/>
          </ac:spMkLst>
        </pc:spChg>
      </pc:sldChg>
      <pc:sldChg chg="addSp modSp mod">
        <pc:chgData name="pantelis balaouras" userId="25e8755020fc1734" providerId="LiveId" clId="{BD944EB2-909A-4761-B8D0-079EB03DEBD7}" dt="2024-04-29T15:16:17.618" v="176" actId="207"/>
        <pc:sldMkLst>
          <pc:docMk/>
          <pc:sldMk cId="1975259298" sldId="605"/>
        </pc:sldMkLst>
        <pc:spChg chg="mod">
          <ac:chgData name="pantelis balaouras" userId="25e8755020fc1734" providerId="LiveId" clId="{BD944EB2-909A-4761-B8D0-079EB03DEBD7}" dt="2024-04-29T15:16:17.618" v="176" actId="207"/>
          <ac:spMkLst>
            <pc:docMk/>
            <pc:sldMk cId="1975259298" sldId="605"/>
            <ac:spMk id="2" creationId="{00000000-0000-0000-0000-000000000000}"/>
          </ac:spMkLst>
        </pc:spChg>
        <pc:spChg chg="add mod">
          <ac:chgData name="pantelis balaouras" userId="25e8755020fc1734" providerId="LiveId" clId="{BD944EB2-909A-4761-B8D0-079EB03DEBD7}" dt="2024-04-29T15:07:38.105" v="63" actId="5793"/>
          <ac:spMkLst>
            <pc:docMk/>
            <pc:sldMk cId="1975259298" sldId="605"/>
            <ac:spMk id="3" creationId="{987C3DE5-F8AF-F9AE-DD90-93CAF62CD751}"/>
          </ac:spMkLst>
        </pc:spChg>
      </pc:sldChg>
      <pc:sldChg chg="modSp mod">
        <pc:chgData name="pantelis balaouras" userId="25e8755020fc1734" providerId="LiveId" clId="{BD944EB2-909A-4761-B8D0-079EB03DEBD7}" dt="2024-04-29T15:16:58.839" v="183" actId="14100"/>
        <pc:sldMkLst>
          <pc:docMk/>
          <pc:sldMk cId="2515703777" sldId="606"/>
        </pc:sldMkLst>
        <pc:spChg chg="mod">
          <ac:chgData name="pantelis balaouras" userId="25e8755020fc1734" providerId="LiveId" clId="{BD944EB2-909A-4761-B8D0-079EB03DEBD7}" dt="2024-04-29T15:08:35.772" v="79" actId="20577"/>
          <ac:spMkLst>
            <pc:docMk/>
            <pc:sldMk cId="2515703777" sldId="606"/>
            <ac:spMk id="4" creationId="{E47D0821-8573-4002-9B33-F43C68A1D403}"/>
          </ac:spMkLst>
        </pc:spChg>
        <pc:spChg chg="mod">
          <ac:chgData name="pantelis balaouras" userId="25e8755020fc1734" providerId="LiveId" clId="{BD944EB2-909A-4761-B8D0-079EB03DEBD7}" dt="2024-04-29T15:16:58.839" v="183" actId="14100"/>
          <ac:spMkLst>
            <pc:docMk/>
            <pc:sldMk cId="2515703777" sldId="606"/>
            <ac:spMk id="6" creationId="{AA5AE911-E515-48E3-AB8B-121C68B77A58}"/>
          </ac:spMkLst>
        </pc:spChg>
      </pc:sldChg>
      <pc:sldChg chg="addSp modSp mod">
        <pc:chgData name="pantelis balaouras" userId="25e8755020fc1734" providerId="LiveId" clId="{BD944EB2-909A-4761-B8D0-079EB03DEBD7}" dt="2024-04-29T15:16:40.816" v="181" actId="1076"/>
        <pc:sldMkLst>
          <pc:docMk/>
          <pc:sldMk cId="267416599" sldId="608"/>
        </pc:sldMkLst>
        <pc:spChg chg="mod">
          <ac:chgData name="pantelis balaouras" userId="25e8755020fc1734" providerId="LiveId" clId="{BD944EB2-909A-4761-B8D0-079EB03DEBD7}" dt="2024-04-29T15:16:24.099" v="177" actId="207"/>
          <ac:spMkLst>
            <pc:docMk/>
            <pc:sldMk cId="267416599" sldId="608"/>
            <ac:spMk id="2" creationId="{00000000-0000-0000-0000-000000000000}"/>
          </ac:spMkLst>
        </pc:spChg>
        <pc:spChg chg="mod">
          <ac:chgData name="pantelis balaouras" userId="25e8755020fc1734" providerId="LiveId" clId="{BD944EB2-909A-4761-B8D0-079EB03DEBD7}" dt="2024-04-29T15:16:31.293" v="178" actId="14100"/>
          <ac:spMkLst>
            <pc:docMk/>
            <pc:sldMk cId="267416599" sldId="608"/>
            <ac:spMk id="3" creationId="{00000000-0000-0000-0000-000000000000}"/>
          </ac:spMkLst>
        </pc:spChg>
        <pc:spChg chg="add mod">
          <ac:chgData name="pantelis balaouras" userId="25e8755020fc1734" providerId="LiveId" clId="{BD944EB2-909A-4761-B8D0-079EB03DEBD7}" dt="2024-04-29T15:08:06.227" v="68" actId="6549"/>
          <ac:spMkLst>
            <pc:docMk/>
            <pc:sldMk cId="267416599" sldId="608"/>
            <ac:spMk id="6" creationId="{0C234B47-E691-91AA-1437-73C7F27B53D7}"/>
          </ac:spMkLst>
        </pc:spChg>
        <pc:picChg chg="mod">
          <ac:chgData name="pantelis balaouras" userId="25e8755020fc1734" providerId="LiveId" clId="{BD944EB2-909A-4761-B8D0-079EB03DEBD7}" dt="2024-04-29T15:16:40.816" v="181" actId="1076"/>
          <ac:picMkLst>
            <pc:docMk/>
            <pc:sldMk cId="267416599" sldId="608"/>
            <ac:picMk id="4" creationId="{00000000-0000-0000-0000-000000000000}"/>
          </ac:picMkLst>
        </pc:picChg>
      </pc:sldChg>
      <pc:sldChg chg="addSp delSp modSp mod">
        <pc:chgData name="pantelis balaouras" userId="25e8755020fc1734" providerId="LiveId" clId="{BD944EB2-909A-4761-B8D0-079EB03DEBD7}" dt="2024-04-29T15:08:14.588" v="70"/>
        <pc:sldMkLst>
          <pc:docMk/>
          <pc:sldMk cId="296034306" sldId="609"/>
        </pc:sldMkLst>
        <pc:spChg chg="add mod">
          <ac:chgData name="pantelis balaouras" userId="25e8755020fc1734" providerId="LiveId" clId="{BD944EB2-909A-4761-B8D0-079EB03DEBD7}" dt="2024-04-29T15:08:14.588" v="70"/>
          <ac:spMkLst>
            <pc:docMk/>
            <pc:sldMk cId="296034306" sldId="609"/>
            <ac:spMk id="2" creationId="{315B302C-B066-1119-86E2-2699C8996E3D}"/>
          </ac:spMkLst>
        </pc:spChg>
        <pc:spChg chg="del">
          <ac:chgData name="pantelis balaouras" userId="25e8755020fc1734" providerId="LiveId" clId="{BD944EB2-909A-4761-B8D0-079EB03DEBD7}" dt="2024-04-29T15:08:14.024" v="69" actId="478"/>
          <ac:spMkLst>
            <pc:docMk/>
            <pc:sldMk cId="296034306" sldId="609"/>
            <ac:spMk id="9" creationId="{C0DFA73F-FDC8-497A-8912-CA8C28C95043}"/>
          </ac:spMkLst>
        </pc:spChg>
      </pc:sldChg>
      <pc:sldChg chg="addSp modSp mod">
        <pc:chgData name="pantelis balaouras" userId="25e8755020fc1734" providerId="LiveId" clId="{BD944EB2-909A-4761-B8D0-079EB03DEBD7}" dt="2024-04-29T15:08:55.099" v="83" actId="20577"/>
        <pc:sldMkLst>
          <pc:docMk/>
          <pc:sldMk cId="2009804064" sldId="610"/>
        </pc:sldMkLst>
        <pc:spChg chg="add mod">
          <ac:chgData name="pantelis balaouras" userId="25e8755020fc1734" providerId="LiveId" clId="{BD944EB2-909A-4761-B8D0-079EB03DEBD7}" dt="2024-04-29T15:08:55.099" v="83" actId="20577"/>
          <ac:spMkLst>
            <pc:docMk/>
            <pc:sldMk cId="2009804064" sldId="610"/>
            <ac:spMk id="2" creationId="{8DA7D05D-8271-523D-B34F-48F596F0CAF3}"/>
          </ac:spMkLst>
        </pc:spChg>
      </pc:sldChg>
      <pc:sldMasterChg chg="modSldLayout">
        <pc:chgData name="pantelis balaouras" userId="25e8755020fc1734" providerId="LiveId" clId="{BD944EB2-909A-4761-B8D0-079EB03DEBD7}" dt="2024-04-29T15:17:22.097" v="189" actId="20577"/>
        <pc:sldMasterMkLst>
          <pc:docMk/>
          <pc:sldMasterMk cId="1468923052" sldId="2147483648"/>
        </pc:sldMasterMkLst>
        <pc:sldLayoutChg chg="modSp mod">
          <pc:chgData name="pantelis balaouras" userId="25e8755020fc1734" providerId="LiveId" clId="{BD944EB2-909A-4761-B8D0-079EB03DEBD7}" dt="2024-04-29T15:17:22.097" v="189" actId="20577"/>
          <pc:sldLayoutMkLst>
            <pc:docMk/>
            <pc:sldMasterMk cId="1468923052" sldId="2147483648"/>
            <pc:sldLayoutMk cId="2577986437" sldId="2147483661"/>
          </pc:sldLayoutMkLst>
          <pc:spChg chg="mod">
            <ac:chgData name="pantelis balaouras" userId="25e8755020fc1734" providerId="LiveId" clId="{BD944EB2-909A-4761-B8D0-079EB03DEBD7}" dt="2024-04-29T15:17:22.097" v="1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BD944EB2-909A-4761-B8D0-079EB03DEBD7}" dt="2024-04-29T15:17:16.466" v="187" actId="20577"/>
          <pc:sldLayoutMkLst>
            <pc:docMk/>
            <pc:sldMasterMk cId="1468923052" sldId="2147483648"/>
            <pc:sldLayoutMk cId="2515741970" sldId="2147483665"/>
          </pc:sldLayoutMkLst>
          <pc:spChg chg="mod">
            <ac:chgData name="pantelis balaouras" userId="25e8755020fc1734" providerId="LiveId" clId="{BD944EB2-909A-4761-B8D0-079EB03DEBD7}" dt="2024-04-29T15:17:16.466" v="187"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BD944EB2-909A-4761-B8D0-079EB03DEBD7}" dt="2024-04-29T15:17:09.755" v="185" actId="20577"/>
          <pc:sldLayoutMkLst>
            <pc:docMk/>
            <pc:sldMasterMk cId="1468923052" sldId="2147483648"/>
            <pc:sldLayoutMk cId="2336866591" sldId="2147483666"/>
          </pc:sldLayoutMkLst>
          <pc:spChg chg="mod">
            <ac:chgData name="pantelis balaouras" userId="25e8755020fc1734" providerId="LiveId" clId="{BD944EB2-909A-4761-B8D0-079EB03DEBD7}" dt="2024-04-29T15:17:09.755" v="185" actId="20577"/>
            <ac:spMkLst>
              <pc:docMk/>
              <pc:sldMasterMk cId="1468923052" sldId="2147483648"/>
              <pc:sldLayoutMk cId="2336866591" sldId="2147483666"/>
              <ac:spMk id="4" creationId="{28198CF2-91B3-6C1C-0A93-DC5CB0106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5/7/2024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5/7/2024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631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Θεωρητικό υπόβαθρο:</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https://www.who.int/news-room/fact-sheets/detail/ageing-and-health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https://www.who.int/news-room/questions-and-answers/item/healthy-ageing-and-functional-ability</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85688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53572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ΠΟΥ</a:t>
            </a:r>
            <a:r>
              <a:rPr lang="en-GB" baseline="0" dirty="0"/>
              <a:t>, 2020: https://www.who.int/news-room/questions-and-answers/item/healthy-ageing-and-functional-ability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95190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ΠΟΥ</a:t>
            </a:r>
            <a:r>
              <a:rPr lang="de-DE" dirty="0"/>
              <a:t>, 2020:</a:t>
            </a:r>
            <a:r>
              <a:rPr lang="de-DE" baseline="0" dirty="0"/>
              <a:t> https://www.who.int/news-room/questions-and-answers/item/healthy-ageing-and-functional-ability</a:t>
            </a:r>
            <a:endParaRPr lang="de-DE" dirty="0"/>
          </a:p>
          <a:p>
            <a:endParaRPr lang="de-DE" dirty="0"/>
          </a:p>
          <a:p>
            <a:r>
              <a:rPr lang="de-DE" dirty="0"/>
              <a:t>PAHO/</a:t>
            </a:r>
            <a:r>
              <a:rPr lang="el-GR" dirty="0"/>
              <a:t>ΠΟΥ</a:t>
            </a:r>
            <a:r>
              <a:rPr lang="de-DE" dirty="0"/>
              <a:t>, 2024: https://www.paho.org/en/healthy-aging</a:t>
            </a:r>
          </a:p>
        </p:txBody>
      </p:sp>
      <p:sp>
        <p:nvSpPr>
          <p:cNvPr id="4" name="Foliennummernplatzhalter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75038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ΠΟΥ</a:t>
            </a:r>
            <a:r>
              <a:rPr lang="de-DE" dirty="0"/>
              <a:t>, 2020: https://www.who.int/news-room/questions-and-answers/item/healthy-ageing-and-functional-ability</a:t>
            </a:r>
          </a:p>
        </p:txBody>
      </p:sp>
      <p:sp>
        <p:nvSpPr>
          <p:cNvPr id="4" name="Foliennummernplatzhalter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198923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427821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34196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3019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99769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756794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96215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3071605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469358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203936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98081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494666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74338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421815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195149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234547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329548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2841369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166951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1788850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1244837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903608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661552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845405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2487002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385799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1920103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260204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567523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3030009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a:t>Σύνδεσμος</a:t>
            </a:r>
            <a:endParaRPr lang="en-GB" b="1" dirty="0"/>
          </a:p>
          <a:p>
            <a:r>
              <a:rPr lang="el-GR" b="1" dirty="0"/>
              <a:t>Πηγή</a:t>
            </a:r>
            <a:r>
              <a:rPr lang="en-GB" b="1" dirty="0"/>
              <a:t> </a:t>
            </a:r>
            <a:r>
              <a:rPr lang="en-GB" b="1" dirty="0">
                <a:sym typeface="Wingdings" panose="05000000000000000000" pitchFamily="2" charset="2"/>
              </a:rPr>
              <a:t> </a:t>
            </a:r>
            <a:r>
              <a:rPr lang="en-GB" b="1"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4031176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2511739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2897611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2525862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239572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50</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51</a:t>
            </a:fld>
            <a:endParaRPr lang="el-GR"/>
          </a:p>
        </p:txBody>
      </p:sp>
    </p:spTree>
    <p:extLst>
      <p:ext uri="{BB962C8B-B14F-4D97-AF65-F5344CB8AC3E}">
        <p14:creationId xmlns:p14="http://schemas.microsoft.com/office/powerpoint/2010/main" val="2591054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52</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179310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UN DESA, 2020:</a:t>
            </a:r>
            <a:r>
              <a:rPr lang="en-GB" baseline="0" dirty="0"/>
              <a:t> https://www.un.org/en/development/desa/population/publications/pdf/ageing/WorldPopulationAgeing2019-Report.pdf</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NIA,</a:t>
            </a:r>
            <a:r>
              <a:rPr lang="en-GB" baseline="0" dirty="0"/>
              <a:t> 2020: https://www.nia.nih.gov/about/aging-strategic-directions-research/understanding-dynamics-aging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53444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baseline="0" dirty="0">
                <a:solidFill>
                  <a:schemeClr val="tx1">
                    <a:lumMod val="50000"/>
                    <a:lumOff val="50000"/>
                  </a:schemeClr>
                </a:solidFill>
                <a:latin typeface="Abadi Extra Light" panose="020B0204020104020204" pitchFamily="34" charset="0"/>
              </a:rPr>
              <a:t>Εφαρμογές υγείας για ηλικιωμένους</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υγείας για ηλικιωμένους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baseline="0" dirty="0">
                <a:solidFill>
                  <a:schemeClr val="tx1">
                    <a:lumMod val="50000"/>
                    <a:lumOff val="50000"/>
                  </a:schemeClr>
                </a:solidFill>
                <a:latin typeface="Abadi Extra Light" panose="020B0204020104020204" pitchFamily="34" charset="0"/>
              </a:rPr>
              <a:t>Εφαρμογές υγείας για ηλικιωμένους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5/7/2024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de/illustrations/fragezeichen-frage-antwort-101982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hyperlink" Target="https://pixabay.com/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e/vectors/gro%C3%9Feltern-senioren-%C3%A4lteste-5422767/"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de/vectors/gro%C3%9Feltern-senioren-%C3%A4lteste-5422767/"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gehirn-motivation-geistige-aktivit%C3%A4t-742059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senioren-seniorenheim-altenpflege-745191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senioren-altenpflege-altenheim-745191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psychische-gesundheit-psychologie-75298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flaschen-tabletten-medizin-30939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creativecommons.org/licenses/by/4.0/" TargetMode="External"/><Relationship Id="rId4" Type="http://schemas.openxmlformats.org/officeDocument/2006/relationships/hyperlink" Target="https://www.researchgate.net/publication/361922160_Freedom_to_Choose_Understanding_Input_Modality_Preferences_of_People_with_Upper-body_Motor_Impairments_for_Activities_of_Daily_Living/figures?lo=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post-it-zettel-aufschreiben-notiz-503307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illustrations/app-icon-anwendungen-gr%C3%BCn-gelb-68002/"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app-software-kontur-einstellungen-101361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lehrer-lehren-lernen-verbesserung-101404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vectors/glocke-benachrichtigung-4924849/" TargetMode="Externa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image" Target="../media/image27.jpeg"/><Relationship Id="rId4" Type="http://schemas.openxmlformats.org/officeDocument/2006/relationships/hyperlink" Target="https://pixabay.com/service/license-summar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photos/wald-spaziergang-natur-b%C3%A4ume-4491093/"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47.jpg"/><Relationship Id="rId4" Type="http://schemas.openxmlformats.org/officeDocument/2006/relationships/hyperlink" Target="https://pixabay.com/service/license-summar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1.jpg"/></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2.jpg"/></Relationships>
</file>

<file path=ppt/slides/_rels/slide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14.xml"/><Relationship Id="rId10" Type="http://schemas.openxmlformats.org/officeDocument/2006/relationships/slide" Target="slide46.xml"/><Relationship Id="rId4" Type="http://schemas.openxmlformats.org/officeDocument/2006/relationships/slide" Target="slide7.xml"/><Relationship Id="rId9" Type="http://schemas.openxmlformats.org/officeDocument/2006/relationships/slide" Target="slide43.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8.jp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56.jpg"/><Relationship Id="rId11" Type="http://schemas.openxmlformats.org/officeDocument/2006/relationships/image" Target="../media/image61.jp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hyperlink" Target="https://pixabay.com/service/license-summary/" TargetMode="External"/><Relationship Id="rId4" Type="http://schemas.openxmlformats.org/officeDocument/2006/relationships/image" Target="../media/image64.jp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business-n%C3%A4chster-schritt-n%C3%A4chstens-4241792/"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0.xml.rels><?xml version="1.0" encoding="UTF-8" standalone="yes"?>
<Relationships xmlns="http://schemas.openxmlformats.org/package/2006/relationships"><Relationship Id="rId3" Type="http://schemas.openxmlformats.org/officeDocument/2006/relationships/hyperlink" Target="https://www.un.org/en/development/desa/population/publications/pdf/ageing/WorldPopulationAgeing2019-Report.pdf"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hyperlink" Target="https://www.paho.org/en/healthy-aging" TargetMode="External"/><Relationship Id="rId5" Type="http://schemas.openxmlformats.org/officeDocument/2006/relationships/hyperlink" Target="https://www.who.int/news-room/questions-and-answers/item/healthy-ageing-and-functional-ability" TargetMode="External"/><Relationship Id="rId4" Type="http://schemas.openxmlformats.org/officeDocument/2006/relationships/hyperlink" Target="https://www.nia.nih.gov/about/aging-strategic-directions-research/understanding-dynamics-agin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migrationdataportal.org/themes/older-persons-and-migration"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hyperlink" Target="https://www.who.int/publications/i/item/978924001790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png"/><Relationship Id="rId7" Type="http://schemas.openxmlformats.org/officeDocument/2006/relationships/hyperlink" Target="https://pixabay.com/de/service/license-summary/"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de/vectors/erwachsene-alter-baby-kind-tod-2028245/" TargetMode="External"/><Relationship Id="rId4" Type="http://schemas.openxmlformats.org/officeDocument/2006/relationships/image" Target="../media/image26.png"/><Relationship Id="rId9"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de/illustrations/fragezeichen-frage-antwort-101982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hyperlink" Target="https://pixabay.com/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l-GR" sz="3400" b="1" kern="1200" dirty="0">
                <a:solidFill>
                  <a:srgbClr val="C00000"/>
                </a:solidFill>
                <a:effectLst/>
                <a:latin typeface="+mj-lt"/>
                <a:ea typeface="+mj-ea"/>
                <a:cs typeface="+mj-cs"/>
              </a:rPr>
              <a:t>Ενότητα</a:t>
            </a:r>
            <a:r>
              <a:rPr lang="en-US" sz="3400" b="1" kern="1200" dirty="0">
                <a:solidFill>
                  <a:srgbClr val="C00000"/>
                </a:solidFill>
                <a:effectLst/>
                <a:latin typeface="+mj-lt"/>
                <a:ea typeface="+mj-ea"/>
                <a:cs typeface="+mj-cs"/>
              </a:rPr>
              <a:t> 9  - </a:t>
            </a:r>
            <a:r>
              <a:rPr lang="el-GR" sz="3400" b="1" dirty="0">
                <a:solidFill>
                  <a:srgbClr val="C00000"/>
                </a:solidFill>
                <a:effectLst/>
                <a:latin typeface="+mj-lt"/>
              </a:rPr>
              <a:t>Διδακτική Συνεδρία</a:t>
            </a:r>
            <a:r>
              <a:rPr lang="en-US" sz="3400" b="1" dirty="0">
                <a:solidFill>
                  <a:srgbClr val="C00000"/>
                </a:solidFill>
                <a:effectLst/>
                <a:latin typeface="+mj-lt"/>
              </a:rPr>
              <a:t> (9.1)</a:t>
            </a:r>
            <a:br>
              <a:rPr lang="en-US" sz="3400" b="1" dirty="0">
                <a:solidFill>
                  <a:srgbClr val="C00000"/>
                </a:solidFill>
                <a:effectLst/>
                <a:latin typeface="+mj-lt"/>
              </a:rPr>
            </a:br>
            <a:r>
              <a:rPr lang="el-GR" sz="4000" b="1" dirty="0">
                <a:solidFill>
                  <a:schemeClr val="tx1"/>
                </a:solidFill>
                <a:effectLst/>
                <a:latin typeface="+mj-lt"/>
              </a:rPr>
              <a:t>Εφαρμογές υγείας για ηλικιωμένους</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9</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251393"/>
            <a:ext cx="8293082"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6" name="Εικόνα 2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el-GR" dirty="0"/>
              <a:t>Ποιες είναι λοιπόν οι διαδικασίες γήρανσης;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2171204"/>
            <a:ext cx="7377687" cy="4223443"/>
          </a:xfrm>
        </p:spPr>
        <p:txBody>
          <a:bodyPr>
            <a:normAutofit fontScale="85000" lnSpcReduction="20000"/>
          </a:bodyPr>
          <a:lstStyle/>
          <a:p>
            <a:pPr>
              <a:lnSpc>
                <a:spcPct val="120000"/>
              </a:lnSpc>
            </a:pPr>
            <a:r>
              <a:rPr lang="el-GR" dirty="0"/>
              <a:t>Οι διαδικασίες γήρανσης </a:t>
            </a:r>
            <a:r>
              <a:rPr lang="el-GR" b="1" dirty="0"/>
              <a:t>εξελίσσονται διαφορετικά σε κάθε άτομο </a:t>
            </a:r>
            <a:r>
              <a:rPr lang="el-GR" dirty="0"/>
              <a:t>και</a:t>
            </a:r>
            <a:r>
              <a:rPr lang="el-GR" b="1" dirty="0"/>
              <a:t> επηρεάζονται από διάφορους παράγοντες</a:t>
            </a:r>
            <a:r>
              <a:rPr lang="el-GR" dirty="0"/>
              <a:t>,</a:t>
            </a:r>
            <a:r>
              <a:rPr lang="en-US" dirty="0"/>
              <a:t> </a:t>
            </a:r>
            <a:r>
              <a:rPr lang="el-GR" dirty="0"/>
              <a:t>π.χ. φύλο, εθνικότητα, γενετική προδιάθεση (π.χ. αυξημένη πιθανότητα εμφάνισης ορισμένων ασθενειών), κοινωνικοοικονομική κατάσταση (εκπαίδευση, π.χ. επίπεδο ικανοτήτων σε θέματα υγείας), περιβάλλον διαβίωσης (π.χ. έκθεση σε κινδύνους για την υγεία, πρόσβαση σε ποιοτικές υπηρεσίες υγείας, εμπειρία πολέμου, εκτοπισμός), επιλογές τρόπου ζωής (π.χ. χρήση ουσιών, διατροφικές συνήθειες, σωματική άσκηση) κατά τη διάρκεια της ζωής.</a:t>
            </a:r>
            <a:r>
              <a:rPr lang="en-US" dirty="0"/>
              <a:t> </a:t>
            </a:r>
          </a:p>
          <a:p>
            <a:pPr>
              <a:lnSpc>
                <a:spcPct val="120000"/>
              </a:lnSpc>
              <a:buFont typeface="Wingdings" panose="05000000000000000000" pitchFamily="2" charset="2"/>
              <a:buChar char="Ø"/>
            </a:pPr>
            <a:r>
              <a:rPr lang="el-GR" dirty="0"/>
              <a:t>Όλοι αυτοί οι </a:t>
            </a:r>
            <a:r>
              <a:rPr lang="el-GR" b="1" dirty="0"/>
              <a:t>παράγοντες</a:t>
            </a:r>
            <a:r>
              <a:rPr lang="el-GR" dirty="0"/>
              <a:t> μπορούν να οδηγήσουν σε </a:t>
            </a:r>
            <a:r>
              <a:rPr lang="el-GR" b="1" dirty="0"/>
              <a:t>διαφορετικές διαδικασίες</a:t>
            </a:r>
            <a:r>
              <a:rPr lang="el-GR" dirty="0"/>
              <a:t> και </a:t>
            </a:r>
            <a:r>
              <a:rPr lang="el-GR" b="1" dirty="0"/>
              <a:t>αποτελέσματα</a:t>
            </a:r>
            <a:r>
              <a:rPr lang="el-GR" dirty="0"/>
              <a:t>!</a:t>
            </a:r>
            <a:endParaRPr lang="en-US" dirty="0"/>
          </a:p>
          <a:p>
            <a:pPr>
              <a:lnSpc>
                <a:spcPct val="120000"/>
              </a:lnSpc>
            </a:pPr>
            <a:endParaRPr lang="en-US" dirty="0"/>
          </a:p>
          <a:p>
            <a:pPr>
              <a:lnSpc>
                <a:spcPct val="120000"/>
              </a:lnSpc>
            </a:pPr>
            <a:endParaRPr lang="en-US" dirty="0"/>
          </a:p>
          <a:p>
            <a:pPr>
              <a:lnSpc>
                <a:spcPct val="120000"/>
              </a:lnSpc>
            </a:pPr>
            <a:endParaRPr lang="en-US"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l-GR" sz="1200" dirty="0">
                <a:hlinkClick r:id="rId3"/>
              </a:rPr>
              <a:t>Πηγή</a:t>
            </a:r>
            <a:r>
              <a:rPr lang="en-US" sz="1200" dirty="0"/>
              <a:t>| </a:t>
            </a:r>
            <a:r>
              <a:rPr lang="en-US" sz="1200" dirty="0">
                <a:hlinkClick r:id="rId4"/>
              </a:rPr>
              <a:t>Pixabay license</a:t>
            </a:r>
            <a:endParaRPr lang="en-US" sz="1200" dirty="0"/>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841" y="1566109"/>
            <a:ext cx="4229100" cy="4229100"/>
          </a:xfrm>
          <a:prstGeom prst="rect">
            <a:avLst/>
          </a:prstGeom>
        </p:spPr>
      </p:pic>
      <p:sp>
        <p:nvSpPr>
          <p:cNvPr id="2" name="Ορθογώνιο 7">
            <a:extLst>
              <a:ext uri="{FF2B5EF4-FFF2-40B4-BE49-F238E27FC236}">
                <a16:creationId xmlns:a16="http://schemas.microsoft.com/office/drawing/2014/main" id="{A529B149-3239-137C-C153-1B09723C35C4}"/>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9.1.1 </a:t>
            </a:r>
            <a:r>
              <a:rPr lang="el-GR" altLang="el-GR" dirty="0">
                <a:solidFill>
                  <a:schemeClr val="bg1"/>
                </a:solidFill>
                <a:latin typeface="+mj-lt"/>
                <a:ea typeface="+mj-ea"/>
                <a:cs typeface="+mj-cs"/>
              </a:rPr>
              <a:t>Γενικές πληροφορίες για τη γήρανση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6883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el-GR" dirty="0"/>
              <a:t>Στερεότυπα για τους «ηλικιωμένους»; Όχι! Η ετερογένεια της γήρανσης!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2171204"/>
            <a:ext cx="7369532" cy="4223443"/>
          </a:xfrm>
        </p:spPr>
        <p:txBody>
          <a:bodyPr>
            <a:normAutofit fontScale="92500" lnSpcReduction="10000"/>
          </a:bodyPr>
          <a:lstStyle/>
          <a:p>
            <a:pPr>
              <a:lnSpc>
                <a:spcPct val="120000"/>
              </a:lnSpc>
            </a:pPr>
            <a:r>
              <a:rPr lang="el-GR" dirty="0"/>
              <a:t>Η</a:t>
            </a:r>
            <a:r>
              <a:rPr lang="el-GR" b="1" dirty="0"/>
              <a:t> γήρανση </a:t>
            </a:r>
            <a:r>
              <a:rPr lang="el-GR" dirty="0"/>
              <a:t>συνδέεται</a:t>
            </a:r>
            <a:r>
              <a:rPr lang="el-GR" b="1" dirty="0"/>
              <a:t> </a:t>
            </a:r>
            <a:r>
              <a:rPr lang="el-GR" dirty="0"/>
              <a:t>συχνά</a:t>
            </a:r>
            <a:r>
              <a:rPr lang="el-GR" b="1" dirty="0"/>
              <a:t> </a:t>
            </a:r>
            <a:r>
              <a:rPr lang="el-GR" dirty="0"/>
              <a:t>με</a:t>
            </a:r>
            <a:r>
              <a:rPr lang="el-GR" b="1" dirty="0"/>
              <a:t> </a:t>
            </a:r>
            <a:r>
              <a:rPr lang="el-GR" dirty="0"/>
              <a:t>διάφορα</a:t>
            </a:r>
            <a:r>
              <a:rPr lang="el-GR" b="1" dirty="0"/>
              <a:t> αρνητικά χαρακτηριστικά</a:t>
            </a:r>
            <a:r>
              <a:rPr lang="en-US" dirty="0"/>
              <a:t>: </a:t>
            </a:r>
            <a:r>
              <a:rPr lang="el-GR" dirty="0"/>
              <a:t>βιολογικά (π.χ. απώλεια σωματικών και νοητικών ικανοτήτων και </a:t>
            </a:r>
            <a:r>
              <a:rPr lang="el-GR" dirty="0" err="1"/>
              <a:t>πολυνοσηρότητα</a:t>
            </a:r>
            <a:r>
              <a:rPr lang="el-GR" dirty="0"/>
              <a:t>), κοινωνικά (π.χ. απώλεια κοινωνικών ρόλων, απώλεια φίλων, απομόνωση, εξάρτηση ή αίσθημα επιβάρυνσης).</a:t>
            </a:r>
            <a:r>
              <a:rPr lang="en-US" dirty="0"/>
              <a:t> </a:t>
            </a:r>
          </a:p>
          <a:p>
            <a:pPr>
              <a:lnSpc>
                <a:spcPct val="120000"/>
              </a:lnSpc>
            </a:pPr>
            <a:r>
              <a:rPr lang="el-GR" dirty="0"/>
              <a:t>Ωστόσο</a:t>
            </a:r>
            <a:r>
              <a:rPr lang="en-US" dirty="0"/>
              <a:t>, </a:t>
            </a:r>
            <a:r>
              <a:rPr lang="el-GR" b="1" dirty="0"/>
              <a:t>τα στερεότυπα</a:t>
            </a:r>
            <a:r>
              <a:rPr lang="en-US" b="1" dirty="0"/>
              <a:t> </a:t>
            </a:r>
            <a:r>
              <a:rPr lang="el-GR" dirty="0"/>
              <a:t>για τους ηλικιωμένους ως απλώς «γέρους, αδύναμους και βάρος»</a:t>
            </a:r>
            <a:r>
              <a:rPr lang="en-US" dirty="0"/>
              <a:t> </a:t>
            </a:r>
            <a:r>
              <a:rPr lang="el-GR" dirty="0"/>
              <a:t>αποτελούν</a:t>
            </a:r>
            <a:r>
              <a:rPr lang="el-GR" b="1" dirty="0"/>
              <a:t> ηλικιακή διάκριση </a:t>
            </a:r>
            <a:r>
              <a:rPr lang="el-GR" dirty="0"/>
              <a:t>και είναι</a:t>
            </a:r>
            <a:r>
              <a:rPr lang="el-GR" b="1" dirty="0"/>
              <a:t> λανθασμένες!</a:t>
            </a:r>
            <a:r>
              <a:rPr lang="en-US" b="1" dirty="0"/>
              <a:t> </a:t>
            </a:r>
          </a:p>
          <a:p>
            <a:pPr>
              <a:lnSpc>
                <a:spcPct val="120000"/>
              </a:lnSpc>
            </a:pPr>
            <a:r>
              <a:rPr lang="el-GR" dirty="0"/>
              <a:t>Οι διαδικασίες γήρανσης είναι διαφορετικές σε κάθε άτομο και μπορούμε να τις επηρεάσουμε σε κάποιο βαθμό.</a:t>
            </a:r>
            <a:endParaRPr lang="en-US" dirty="0"/>
          </a:p>
          <a:p>
            <a:pPr>
              <a:lnSpc>
                <a:spcPct val="120000"/>
              </a:lnSpc>
            </a:pPr>
            <a:endParaRPr lang="en-US" dirty="0"/>
          </a:p>
          <a:p>
            <a:pPr marL="0" indent="0">
              <a:lnSpc>
                <a:spcPct val="120000"/>
              </a:lnSpc>
              <a:buNone/>
            </a:pPr>
            <a:endParaRPr lang="en-US" dirty="0"/>
          </a:p>
          <a:p>
            <a:pPr>
              <a:lnSpc>
                <a:spcPct val="120000"/>
              </a:lnSpc>
            </a:pPr>
            <a:endParaRPr lang="en-US" dirty="0"/>
          </a:p>
          <a:p>
            <a:pPr>
              <a:lnSpc>
                <a:spcPct val="120000"/>
              </a:lnSpc>
            </a:pPr>
            <a:endParaRPr lang="en-US"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l-GR" sz="1200" dirty="0">
                <a:hlinkClick r:id="rId3"/>
              </a:rPr>
              <a:t>Πηγή</a:t>
            </a:r>
            <a:r>
              <a:rPr lang="en-US" sz="1200" dirty="0"/>
              <a:t>| </a:t>
            </a:r>
            <a:r>
              <a:rPr lang="en-US" sz="1200" dirty="0">
                <a:hlinkClick r:id="rId4"/>
              </a:rPr>
              <a:t>Pixabay license</a:t>
            </a:r>
            <a:endParaRPr lang="en-US" sz="12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764" y="2100233"/>
            <a:ext cx="3767677" cy="4294414"/>
          </a:xfrm>
          <a:prstGeom prst="rect">
            <a:avLst/>
          </a:prstGeom>
        </p:spPr>
      </p:pic>
      <p:sp>
        <p:nvSpPr>
          <p:cNvPr id="3" name="Ορθογώνιο 7">
            <a:extLst>
              <a:ext uri="{FF2B5EF4-FFF2-40B4-BE49-F238E27FC236}">
                <a16:creationId xmlns:a16="http://schemas.microsoft.com/office/drawing/2014/main" id="{8E27F9B2-385A-8363-6904-6321DC12807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9.1.1 </a:t>
            </a:r>
            <a:r>
              <a:rPr lang="el-GR" altLang="el-GR" dirty="0">
                <a:solidFill>
                  <a:schemeClr val="bg1"/>
                </a:solidFill>
                <a:latin typeface="+mj-lt"/>
                <a:ea typeface="+mj-ea"/>
                <a:cs typeface="+mj-cs"/>
              </a:rPr>
              <a:t>Γενικές πληροφορίες για τη γήρανση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54416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084194"/>
            <a:ext cx="11059692" cy="605096"/>
          </a:xfrm>
        </p:spPr>
        <p:txBody>
          <a:bodyPr/>
          <a:lstStyle/>
          <a:p>
            <a:r>
              <a:rPr lang="el-GR" dirty="0"/>
              <a:t>Ετερογένεια της γήρανσης!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1812856"/>
            <a:ext cx="7369532" cy="4686796"/>
          </a:xfrm>
        </p:spPr>
        <p:txBody>
          <a:bodyPr>
            <a:normAutofit fontScale="92500" lnSpcReduction="10000"/>
          </a:bodyPr>
          <a:lstStyle/>
          <a:p>
            <a:pPr>
              <a:lnSpc>
                <a:spcPct val="120000"/>
              </a:lnSpc>
            </a:pPr>
            <a:r>
              <a:rPr lang="el-GR" sz="1800" dirty="0"/>
              <a:t>Οι ετερογενείς διαδικασίες γήρανσης μπορεί να οδηγήσουν σε διαφορετικά επίπεδα ικανοτήτων και συνθηκών καθημερινής διαβίωσης στην τρίτη ηλικία, με αποτέλεσμα να είναι περισσότερο ή λιγότερο εφικτό για τους ηλικιωμένους να εκτελούν τις δραστηριότητες της καθημερινής ζωής.</a:t>
            </a:r>
            <a:endParaRPr lang="en-US" sz="1800" dirty="0"/>
          </a:p>
          <a:p>
            <a:pPr>
              <a:lnSpc>
                <a:spcPct val="120000"/>
              </a:lnSpc>
            </a:pPr>
            <a:r>
              <a:rPr lang="el-GR" sz="1800" dirty="0"/>
              <a:t>«Ορισμένοι 80χρονοι έχουν επίπεδα σωματικής και νοητικής ικανότητας που μπορούν να συγκριθούν με αυτά 30χρονων. Την </a:t>
            </a:r>
            <a:r>
              <a:rPr lang="en-US" sz="1800" dirty="0" err="1"/>
              <a:t>ί</a:t>
            </a:r>
            <a:r>
              <a:rPr lang="el-GR" sz="1800" dirty="0"/>
              <a:t>δια στιγμή, άτομα αυτής της ηλικίας μπορεί να χρειάζονται εκτεταμένη φροντίδα και υποστήριξη για βασικές δραστηριότητες όπως το ντύσιμο και το φαγητό» (ΠΟΥ, 2020).</a:t>
            </a:r>
            <a:endParaRPr lang="en-US" sz="1800" dirty="0"/>
          </a:p>
          <a:p>
            <a:pPr lvl="1">
              <a:lnSpc>
                <a:spcPct val="120000"/>
              </a:lnSpc>
              <a:buFont typeface="Wingdings" panose="05000000000000000000" pitchFamily="2" charset="2"/>
              <a:buChar char="Ø"/>
            </a:pPr>
            <a:r>
              <a:rPr lang="en-US" sz="1800" dirty="0"/>
              <a:t> </a:t>
            </a:r>
            <a:r>
              <a:rPr lang="el-GR" sz="1800" b="1" dirty="0"/>
              <a:t>Οι ηλικιωμένοι διαφέρουν μεταξύ τους ως προς τα επίπεδα υγείας και λειτουργικής τους ικανότητας.</a:t>
            </a:r>
            <a:endParaRPr lang="en-US" sz="1800" b="1" dirty="0"/>
          </a:p>
          <a:p>
            <a:pPr lvl="1">
              <a:lnSpc>
                <a:spcPct val="120000"/>
              </a:lnSpc>
              <a:buFont typeface="Wingdings" panose="05000000000000000000" pitchFamily="2" charset="2"/>
              <a:buChar char="Ø"/>
            </a:pPr>
            <a:r>
              <a:rPr lang="el-GR" sz="1800" b="1" dirty="0"/>
              <a:t>Όπως αναφέρθηκε, ορισμένους παράγοντες γήρανσης μπορούμε να τους διαχειριστούμε κατά τη διάρκεια της ζωής μας, ώστε να διατηρήσουμε τη λειτουργική μας ικανότητα όταν φτάσουμε σε προχωρημένη ηλικία.</a:t>
            </a:r>
            <a:endParaRPr lang="en-US" sz="1800" b="1" dirty="0"/>
          </a:p>
          <a:p>
            <a:pPr>
              <a:lnSpc>
                <a:spcPct val="120000"/>
              </a:lnSpc>
            </a:pPr>
            <a:endParaRPr lang="en-US" sz="1400" dirty="0"/>
          </a:p>
          <a:p>
            <a:pPr>
              <a:lnSpc>
                <a:spcPct val="120000"/>
              </a:lnSpc>
            </a:pPr>
            <a:endParaRPr lang="en-US" sz="1400" dirty="0"/>
          </a:p>
          <a:p>
            <a:pPr>
              <a:lnSpc>
                <a:spcPct val="120000"/>
              </a:lnSpc>
            </a:pPr>
            <a:endParaRPr lang="en-US" sz="1400"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l-GR" sz="1200" dirty="0">
                <a:hlinkClick r:id="rId3"/>
              </a:rPr>
              <a:t>Πηγή</a:t>
            </a:r>
            <a:r>
              <a:rPr lang="en-US" sz="1200" dirty="0"/>
              <a:t>| </a:t>
            </a:r>
            <a:r>
              <a:rPr lang="en-US" sz="1200" dirty="0">
                <a:hlinkClick r:id="rId4"/>
              </a:rPr>
              <a:t>Pixabay license</a:t>
            </a:r>
            <a:endParaRPr lang="en-US" sz="12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412" y="1982957"/>
            <a:ext cx="3767677" cy="4294414"/>
          </a:xfrm>
          <a:prstGeom prst="rect">
            <a:avLst/>
          </a:prstGeom>
        </p:spPr>
      </p:pic>
      <p:sp>
        <p:nvSpPr>
          <p:cNvPr id="3" name="Ορθογώνιο 7">
            <a:extLst>
              <a:ext uri="{FF2B5EF4-FFF2-40B4-BE49-F238E27FC236}">
                <a16:creationId xmlns:a16="http://schemas.microsoft.com/office/drawing/2014/main" id="{0A02FBC4-838A-381F-0E7A-EEAEFF04ED2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9.1.1 </a:t>
            </a:r>
            <a:r>
              <a:rPr lang="el-GR" altLang="el-GR" dirty="0">
                <a:solidFill>
                  <a:schemeClr val="bg1"/>
                </a:solidFill>
                <a:latin typeface="+mj-lt"/>
                <a:ea typeface="+mj-ea"/>
                <a:cs typeface="+mj-cs"/>
              </a:rPr>
              <a:t>Γενικές πληροφορίες για τη γήρανση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798658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Υγιής γήρανση</a:t>
            </a:r>
            <a:endParaRPr lang="de-DE" dirty="0"/>
          </a:p>
        </p:txBody>
      </p:sp>
      <p:sp>
        <p:nvSpPr>
          <p:cNvPr id="3" name="Inhaltsplatzhalter 2"/>
          <p:cNvSpPr>
            <a:spLocks noGrp="1"/>
          </p:cNvSpPr>
          <p:nvPr>
            <p:ph idx="1"/>
          </p:nvPr>
        </p:nvSpPr>
        <p:spPr>
          <a:xfrm>
            <a:off x="557999" y="1799999"/>
            <a:ext cx="11459830" cy="4865977"/>
          </a:xfrm>
        </p:spPr>
        <p:txBody>
          <a:bodyPr>
            <a:normAutofit fontScale="92500" lnSpcReduction="10000"/>
          </a:bodyPr>
          <a:lstStyle/>
          <a:p>
            <a:pPr marL="0" indent="0">
              <a:buNone/>
            </a:pPr>
            <a:r>
              <a:rPr lang="el-GR" dirty="0"/>
              <a:t>Η υγιής γήρανση θεωρείται:</a:t>
            </a:r>
            <a:endParaRPr lang="en-US" dirty="0"/>
          </a:p>
          <a:p>
            <a:r>
              <a:rPr lang="el-GR" dirty="0"/>
              <a:t>«η διαδικασία </a:t>
            </a:r>
            <a:r>
              <a:rPr lang="el-GR" b="1" dirty="0"/>
              <a:t>ανάπτυξης και διατήρησης της λειτουργικής ικανότητας</a:t>
            </a:r>
            <a:r>
              <a:rPr lang="el-GR" dirty="0"/>
              <a:t> που επιτρέπει την ευημερία στην τρίτη ηλικία» (ΠΟΥ, 2020).</a:t>
            </a:r>
            <a:endParaRPr lang="en-US" dirty="0"/>
          </a:p>
          <a:p>
            <a:r>
              <a:rPr lang="el-GR" dirty="0"/>
              <a:t>«μια συνεχής διαδικασία</a:t>
            </a:r>
            <a:r>
              <a:rPr lang="en-US" dirty="0"/>
              <a:t> </a:t>
            </a:r>
            <a:r>
              <a:rPr lang="el-GR" b="1" dirty="0"/>
              <a:t>βελτιστοποίησης των ευκαιριών για τη διατήρηση και βελτίωση της σωματικής και ψυχικής υγείας, της ανεξαρτησίας και της ποιότητας ζωής </a:t>
            </a:r>
            <a:r>
              <a:rPr lang="el-GR" dirty="0"/>
              <a:t>καθ’ όλη τη διάρκεια της ζωής»</a:t>
            </a:r>
            <a:r>
              <a:rPr lang="en-US" dirty="0"/>
              <a:t> (PAHO/WHO, 2024)</a:t>
            </a:r>
          </a:p>
          <a:p>
            <a:pPr marL="0" indent="0">
              <a:buNone/>
            </a:pPr>
            <a:r>
              <a:rPr lang="el-GR" dirty="0"/>
              <a:t>Η υγιής γήρανση είναι, επίσης, μια διαδικασία που απαιτεί ενδυνάμωση και αναστοχασμό από το άτομο:</a:t>
            </a:r>
            <a:endParaRPr lang="en-US" sz="2800" dirty="0"/>
          </a:p>
          <a:p>
            <a:r>
              <a:rPr lang="el-GR" dirty="0"/>
              <a:t>«ο πυρήνας της ενεργού και υγιούς γήρανσης</a:t>
            </a:r>
            <a:r>
              <a:rPr lang="en-US" dirty="0"/>
              <a:t> </a:t>
            </a:r>
            <a:r>
              <a:rPr lang="el-GR" b="1" dirty="0"/>
              <a:t>είναι η συνειδητοποίηση της υποκειμενικής φύσης του τι θεωρείται υγιής και ενεργός γήρανση</a:t>
            </a:r>
            <a:r>
              <a:rPr lang="en-US" dirty="0"/>
              <a:t>, </a:t>
            </a:r>
            <a:r>
              <a:rPr lang="el-GR" dirty="0"/>
              <a:t>που σημαίνει ότι </a:t>
            </a:r>
            <a:r>
              <a:rPr lang="el-GR" b="1" dirty="0"/>
              <a:t>οι ίδιοι οι ηλικιωμένοι θα πρέπει να έχουν αυτονομία και ανεξαρτησία όσον αφορά την ερμηνεία του όρου</a:t>
            </a:r>
            <a:r>
              <a:rPr lang="en-US" b="1" dirty="0"/>
              <a:t> </a:t>
            </a:r>
            <a:r>
              <a:rPr lang="en-US" dirty="0"/>
              <a:t>[7,8]. </a:t>
            </a:r>
            <a:r>
              <a:rPr lang="el-GR" dirty="0"/>
              <a:t>Συνεπώς, ο πρωταρχικός στόχος είναι να </a:t>
            </a:r>
            <a:r>
              <a:rPr lang="el-GR" b="1" dirty="0"/>
              <a:t>ενδυναμωθούν οι ηλικιωμένοι, ώστε να μπορούν να φροντίζουν αυτόνομα την υγεία τους</a:t>
            </a:r>
            <a:r>
              <a:rPr lang="en-US" b="1" dirty="0"/>
              <a:t> </a:t>
            </a:r>
            <a:r>
              <a:rPr lang="en-US" dirty="0"/>
              <a:t>[9]</a:t>
            </a:r>
            <a:r>
              <a:rPr lang="el-GR" dirty="0"/>
              <a:t>»</a:t>
            </a:r>
            <a:r>
              <a:rPr lang="en-US" dirty="0"/>
              <a:t> (</a:t>
            </a:r>
            <a:r>
              <a:rPr lang="de-DE" dirty="0"/>
              <a:t>Marcussen/Marinus, 2021)</a:t>
            </a:r>
            <a:r>
              <a:rPr lang="el-GR" dirty="0"/>
              <a:t>.</a:t>
            </a:r>
            <a:endParaRPr lang="de-DE" dirty="0"/>
          </a:p>
          <a:p>
            <a:endParaRPr lang="en-US" dirty="0"/>
          </a:p>
          <a:p>
            <a:endParaRPr lang="de-DE" dirty="0"/>
          </a:p>
        </p:txBody>
      </p:sp>
      <p:sp>
        <p:nvSpPr>
          <p:cNvPr id="4" name="Ορθογώνιο 7">
            <a:extLst>
              <a:ext uri="{FF2B5EF4-FFF2-40B4-BE49-F238E27FC236}">
                <a16:creationId xmlns:a16="http://schemas.microsoft.com/office/drawing/2014/main" id="{DB3B7427-D27B-3ACF-863B-A06A7D2EB14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9.1.1 </a:t>
            </a:r>
            <a:r>
              <a:rPr lang="el-GR" altLang="el-GR" dirty="0">
                <a:solidFill>
                  <a:schemeClr val="bg1"/>
                </a:solidFill>
                <a:latin typeface="+mj-lt"/>
                <a:ea typeface="+mj-ea"/>
                <a:cs typeface="+mj-cs"/>
              </a:rPr>
              <a:t>Γενικές πληροφορίες για τη γήρανση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63042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E5B89241-FFCA-D1E2-6812-41EF594C2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290" y="152658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00F49F-936B-F73D-5D43-F22807476AD2}"/>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200" dirty="0">
                <a:solidFill>
                  <a:srgbClr val="C01E24"/>
                </a:solidFill>
              </a:rPr>
              <a:t>9.1.2</a:t>
            </a:r>
            <a:r>
              <a:rPr lang="en-US" altLang="el-GR" dirty="0"/>
              <a:t/>
            </a:r>
            <a:br>
              <a:rPr lang="en-US" altLang="el-GR" dirty="0"/>
            </a:br>
            <a:r>
              <a:rPr lang="el-GR" altLang="el-GR" sz="4000" dirty="0">
                <a:solidFill>
                  <a:srgbClr val="C01E24"/>
                </a:solidFill>
              </a:rPr>
              <a:t>Λειτουργική ικανότητα, βασικοί τομείς της υγιούς γήρανσης, δραστηριότητες της καθημερινής ζωής</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a:bodyPr>
          <a:lstStyle/>
          <a:p>
            <a:pPr lvl="0"/>
            <a:r>
              <a:rPr lang="el-GR" sz="2400" dirty="0"/>
              <a:t>Γνωριμία με τις βασικές έννοιες της υγιούς γήρανσης.</a:t>
            </a:r>
            <a:endParaRPr lang="en-US" sz="2400" dirty="0"/>
          </a:p>
          <a:p>
            <a:pPr lvl="0"/>
            <a:r>
              <a:rPr lang="el-GR" sz="2400" dirty="0"/>
              <a:t>Αναστοχασμός για τους τομείς που μπορούν να συμβάλουν στη διατήρηση και βελτίωση της υγείας, της ανεξαρτησίας και της ποιότητας ζωής στην τρίτη ηλικία.</a:t>
            </a:r>
            <a:endParaRPr lang="en-US" sz="24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el-GR" dirty="0"/>
              <a:t>Λειτουργική ικανότητα</a:t>
            </a:r>
            <a:r>
              <a:rPr lang="de-DE" dirty="0"/>
              <a:t> 			</a:t>
            </a:r>
            <a:r>
              <a:rPr lang="el-GR" dirty="0"/>
              <a:t> Βασικοί τομείς της υγιούς γήρανσης</a:t>
            </a:r>
            <a:endParaRPr lang="de-DE" dirty="0"/>
          </a:p>
        </p:txBody>
      </p:sp>
      <p:sp>
        <p:nvSpPr>
          <p:cNvPr id="8" name="Inhaltsplatzhalter 7"/>
          <p:cNvSpPr>
            <a:spLocks noGrp="1"/>
          </p:cNvSpPr>
          <p:nvPr>
            <p:ph sz="half" idx="1"/>
          </p:nvPr>
        </p:nvSpPr>
        <p:spPr>
          <a:xfrm>
            <a:off x="557999" y="1800000"/>
            <a:ext cx="4471201" cy="4893408"/>
          </a:xfrm>
        </p:spPr>
        <p:txBody>
          <a:bodyPr>
            <a:normAutofit fontScale="92500"/>
          </a:bodyPr>
          <a:lstStyle/>
          <a:p>
            <a:pPr marL="0" indent="0">
              <a:buNone/>
            </a:pPr>
            <a:r>
              <a:rPr lang="el-GR" dirty="0"/>
              <a:t>Η λειτουργική ικανότητα αφορά την ύπαρξη</a:t>
            </a:r>
            <a:r>
              <a:rPr lang="de-DE" dirty="0"/>
              <a:t> </a:t>
            </a:r>
            <a:r>
              <a:rPr lang="el-GR" b="1" dirty="0"/>
              <a:t>ικανοτήτων που επιτρέπουν σε όλους τους ανθρώπους να είναι και να κάνουν αυτό που επιθυμούν</a:t>
            </a:r>
            <a:r>
              <a:rPr lang="de-DE" dirty="0"/>
              <a:t>. </a:t>
            </a:r>
            <a:r>
              <a:rPr lang="el-GR" dirty="0"/>
              <a:t>Αυτό περιλαμβάνει την ικανότητα ενός ατόμου να:</a:t>
            </a:r>
            <a:r>
              <a:rPr lang="de-DE" dirty="0"/>
              <a:t> </a:t>
            </a:r>
          </a:p>
          <a:p>
            <a:r>
              <a:rPr lang="el-GR" dirty="0"/>
              <a:t>Ικανοποιεί τις βασικές του ανάγκες</a:t>
            </a:r>
          </a:p>
          <a:p>
            <a:r>
              <a:rPr lang="el-GR" dirty="0"/>
              <a:t>Μαθαίνει, να εξελίσσεται και να παίρνει αποφάσεις</a:t>
            </a:r>
          </a:p>
          <a:p>
            <a:r>
              <a:rPr lang="el-GR" dirty="0"/>
              <a:t>Κινείται αυτόνομα </a:t>
            </a:r>
          </a:p>
          <a:p>
            <a:r>
              <a:rPr lang="el-GR" dirty="0"/>
              <a:t>Συνεισφέρει στην κοινωνία</a:t>
            </a:r>
            <a:endParaRPr lang="de-DE" dirty="0"/>
          </a:p>
        </p:txBody>
      </p:sp>
      <p:sp>
        <p:nvSpPr>
          <p:cNvPr id="9" name="Inhaltsplatzhalter 8"/>
          <p:cNvSpPr>
            <a:spLocks noGrp="1"/>
          </p:cNvSpPr>
          <p:nvPr>
            <p:ph sz="half" idx="2"/>
          </p:nvPr>
        </p:nvSpPr>
        <p:spPr/>
        <p:txBody>
          <a:bodyPr>
            <a:normAutofit fontScale="92500"/>
          </a:bodyPr>
          <a:lstStyle/>
          <a:p>
            <a:pPr marL="0" indent="0">
              <a:buNone/>
            </a:pPr>
            <a:r>
              <a:rPr lang="el-GR" dirty="0"/>
              <a:t>Η ικανοποίηση βασικών αναγκών και η λήψη αποφάσεων μπορεί να αποδειχθεί πολύτιμη σε πολλές διαστάσεις της καθημερινής ζωής. Η επιτυχία αυτής της προσπάθειας μπορεί να επηρεάσει τις διαδικασίες γήρανσης με διάφορους τρόπους.</a:t>
            </a:r>
            <a:endParaRPr lang="de-DE" dirty="0"/>
          </a:p>
          <a:p>
            <a:pPr marL="0" indent="0">
              <a:buNone/>
            </a:pPr>
            <a:r>
              <a:rPr lang="el-GR" b="1" dirty="0"/>
              <a:t>Σημαντικοί τομείς από την άποψη αυτή είναι:</a:t>
            </a:r>
            <a:r>
              <a:rPr lang="de-DE" dirty="0"/>
              <a:t> </a:t>
            </a:r>
          </a:p>
          <a:p>
            <a:r>
              <a:rPr lang="el-GR" b="1" dirty="0"/>
              <a:t>Νοητικές ασκήσεις</a:t>
            </a:r>
          </a:p>
          <a:p>
            <a:r>
              <a:rPr lang="el-GR" b="1" dirty="0"/>
              <a:t>Σωματική άσκηση</a:t>
            </a:r>
          </a:p>
          <a:p>
            <a:r>
              <a:rPr lang="el-GR" b="1" dirty="0"/>
              <a:t>Κοινωνικοποίηση  </a:t>
            </a:r>
          </a:p>
          <a:p>
            <a:r>
              <a:rPr lang="el-GR" b="1" dirty="0"/>
              <a:t>Ψυχική υγεία </a:t>
            </a:r>
          </a:p>
          <a:p>
            <a:r>
              <a:rPr lang="el-GR" b="1" dirty="0"/>
              <a:t>Χρόνιες παθήσεις και αναπηρίες</a:t>
            </a:r>
          </a:p>
          <a:p>
            <a:r>
              <a:rPr lang="el-GR" b="1" dirty="0"/>
              <a:t>Άλλες δραστηριότητες καθημερινής ζωής</a:t>
            </a:r>
            <a:endParaRPr lang="de-DE" b="1" dirty="0"/>
          </a:p>
        </p:txBody>
      </p:sp>
      <p:sp>
        <p:nvSpPr>
          <p:cNvPr id="10" name="Pfeil nach rechts 9"/>
          <p:cNvSpPr/>
          <p:nvPr/>
        </p:nvSpPr>
        <p:spPr>
          <a:xfrm>
            <a:off x="5191346" y="3157870"/>
            <a:ext cx="818707" cy="1371600"/>
          </a:xfrm>
          <a:prstGeom prst="rightArrow">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Ορθογώνιο 7">
            <a:extLst>
              <a:ext uri="{FF2B5EF4-FFF2-40B4-BE49-F238E27FC236}">
                <a16:creationId xmlns:a16="http://schemas.microsoft.com/office/drawing/2014/main" id="{1D585B37-5561-5BA6-E72E-DA7375980BA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9.1.2 </a:t>
            </a:r>
            <a:r>
              <a:rPr lang="el-GR" altLang="el-GR" dirty="0">
                <a:solidFill>
                  <a:schemeClr val="bg1"/>
                </a:solidFill>
                <a:latin typeface="+mj-lt"/>
                <a:ea typeface="+mj-ea"/>
                <a:cs typeface="+mj-cs"/>
              </a:rPr>
              <a:t>Λειτουργική ικανότητα</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78399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l-GR" dirty="0"/>
              <a:t>Νοητικές ασκήσεις</a:t>
            </a:r>
            <a:endParaRPr lang="de-DE" dirty="0"/>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28386" y="1258665"/>
            <a:ext cx="4141674" cy="4141674"/>
          </a:xfrm>
        </p:spPr>
      </p:pic>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9" name="Inhaltsplatzhalter 7"/>
          <p:cNvSpPr txBox="1">
            <a:spLocks/>
          </p:cNvSpPr>
          <p:nvPr/>
        </p:nvSpPr>
        <p:spPr>
          <a:xfrm>
            <a:off x="557998" y="1800000"/>
            <a:ext cx="7370388" cy="5058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l-GR" sz="1800" dirty="0"/>
              <a:t>Μελέτες έχουν δείξει </a:t>
            </a:r>
            <a:r>
              <a:rPr lang="el-GR" sz="1800" b="1" dirty="0"/>
              <a:t>ότι η εξάσκηση του εγκεφάλου μπορεί να βελτιώσει σημαντικά τη μνήμη και να μειώσει τον κίνδυνο νευρολογικών ασθενειών όπως η άνοια.</a:t>
            </a:r>
            <a:endParaRPr lang="de-DE" sz="1800" b="1" dirty="0"/>
          </a:p>
          <a:p>
            <a:pPr marL="0" indent="0">
              <a:lnSpc>
                <a:spcPct val="120000"/>
              </a:lnSpc>
              <a:buNone/>
            </a:pPr>
            <a:r>
              <a:rPr lang="el-GR" sz="1800" dirty="0"/>
              <a:t>Μπορείτε να το κάνετε αυτό αναζητώντας νέες προκλήσεις που σας ενθουσιάζουν και σας δίνουν χαρά, όπως για παράδειγμα...</a:t>
            </a:r>
            <a:endParaRPr lang="de-DE" sz="1800" dirty="0"/>
          </a:p>
          <a:p>
            <a:pPr>
              <a:lnSpc>
                <a:spcPct val="120000"/>
              </a:lnSpc>
            </a:pPr>
            <a:r>
              <a:rPr lang="el-GR" sz="1800" dirty="0"/>
              <a:t>Να μάθετε κάτι καινούργιο, όπως ένα όργανο ή μια γλώσσα που πάντα σας ενδιέφερε.</a:t>
            </a:r>
          </a:p>
          <a:p>
            <a:pPr>
              <a:lnSpc>
                <a:spcPct val="120000"/>
              </a:lnSpc>
            </a:pPr>
            <a:r>
              <a:rPr lang="el-GR" sz="1800" dirty="0"/>
              <a:t>Να μάθετε μια τέχνη που σας ενθουσιάζει και δεν είχατε ποτέ χρόνο να κάνετε, όπως η ξυλουργική, η ζωγραφική ή η αγγειοπλαστική.</a:t>
            </a:r>
          </a:p>
          <a:p>
            <a:pPr>
              <a:lnSpc>
                <a:spcPct val="120000"/>
              </a:lnSpc>
            </a:pPr>
            <a:r>
              <a:rPr lang="el-GR" sz="1800" dirty="0"/>
              <a:t>Να εξασκήσετε τις δεξιότητές σας στους υπολογιστές, χρησιμοποιώντας προγράμματα λογισμικού που σας ενδιαφέρουν, π.χ. προγράμματα επεξεργασίας φωτογραφιών.</a:t>
            </a:r>
          </a:p>
          <a:p>
            <a:pPr>
              <a:lnSpc>
                <a:spcPct val="120000"/>
              </a:lnSpc>
            </a:pPr>
            <a:r>
              <a:rPr lang="el-GR" sz="1800" dirty="0"/>
              <a:t>Να παίζετε απαιτητικά νοητικά παιχνίδια (π.χ. σκάκι ή παιχνίδια μνήμης)</a:t>
            </a:r>
            <a:endParaRPr lang="de-DE" sz="1800" dirty="0"/>
          </a:p>
          <a:p>
            <a:pPr marL="0" indent="0">
              <a:lnSpc>
                <a:spcPct val="120000"/>
              </a:lnSpc>
              <a:buFont typeface="Wingdings" panose="05000000000000000000" pitchFamily="2" charset="2"/>
              <a:buNone/>
            </a:pPr>
            <a:endParaRPr lang="de-DE" sz="1100" dirty="0"/>
          </a:p>
        </p:txBody>
      </p:sp>
      <p:sp>
        <p:nvSpPr>
          <p:cNvPr id="2" name="Ορθογώνιο 7">
            <a:extLst>
              <a:ext uri="{FF2B5EF4-FFF2-40B4-BE49-F238E27FC236}">
                <a16:creationId xmlns:a16="http://schemas.microsoft.com/office/drawing/2014/main" id="{D3860D46-98F5-5419-9C48-0DC0DFB17E8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9.1.2 </a:t>
            </a:r>
            <a:r>
              <a:rPr lang="el-GR" altLang="el-GR" dirty="0">
                <a:solidFill>
                  <a:schemeClr val="bg1"/>
                </a:solidFill>
                <a:latin typeface="+mj-lt"/>
                <a:ea typeface="+mj-ea"/>
                <a:cs typeface="+mj-cs"/>
              </a:rPr>
              <a:t>Λειτουργική ικανότητα</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3349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Σωματική άσκηση</a:t>
            </a:r>
            <a:endParaRPr lang="de-DE" dirty="0"/>
          </a:p>
        </p:txBody>
      </p:sp>
      <p:sp>
        <p:nvSpPr>
          <p:cNvPr id="3" name="Inhaltsplatzhalter 2"/>
          <p:cNvSpPr>
            <a:spLocks noGrp="1"/>
          </p:cNvSpPr>
          <p:nvPr>
            <p:ph idx="1"/>
          </p:nvPr>
        </p:nvSpPr>
        <p:spPr>
          <a:xfrm>
            <a:off x="557999" y="1800000"/>
            <a:ext cx="6079469" cy="4505108"/>
          </a:xfrm>
        </p:spPr>
        <p:txBody>
          <a:bodyPr/>
          <a:lstStyle/>
          <a:p>
            <a:pPr marL="0" indent="0">
              <a:buNone/>
            </a:pPr>
            <a:r>
              <a:rPr lang="el-GR" b="1" dirty="0"/>
              <a:t>Η σωματική άσκηση μπορεί να βοηθήσει στη διατήρηση της κινητικότητας και της ανεξαρτησίας μακροπρόθεσμα.</a:t>
            </a:r>
            <a:endParaRPr lang="de-DE" b="1" dirty="0"/>
          </a:p>
          <a:p>
            <a:r>
              <a:rPr lang="el-GR" dirty="0"/>
              <a:t>Ασκηθείτε σωματικά ανάλογα με το επίπεδό σας (π.χ. περπάτημα, ποδήλατο, άρση βαρών, χορός).</a:t>
            </a:r>
            <a:endParaRPr lang="en-US" dirty="0"/>
          </a:p>
          <a:p>
            <a:r>
              <a:rPr lang="el-GR" dirty="0"/>
              <a:t>Κάντε ασκήσεις φυσικοθεραπείας (π.χ. διατάσεις, γιόγκα ή στοχευμένες δραστηριότητες για συγκεκριμένες προβληματικές περιοχές, όπως αρθρώσεις ή ενδυνάμωση ισχίου).</a:t>
            </a:r>
            <a:endParaRPr lang="en-US" dirty="0"/>
          </a:p>
          <a:p>
            <a:endParaRPr lang="de-D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1203" t="11875" r="28649" b="-1302"/>
          <a:stretch/>
        </p:blipFill>
        <p:spPr>
          <a:xfrm>
            <a:off x="6722384" y="1549328"/>
            <a:ext cx="5469616" cy="4066164"/>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93017F8B-4DC9-24BC-337A-4D56EE6956D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9.1.2 </a:t>
            </a:r>
            <a:r>
              <a:rPr lang="el-GR" altLang="el-GR" dirty="0">
                <a:solidFill>
                  <a:schemeClr val="bg1"/>
                </a:solidFill>
                <a:latin typeface="+mj-lt"/>
                <a:ea typeface="+mj-ea"/>
                <a:cs typeface="+mj-cs"/>
              </a:rPr>
              <a:t>Λειτουργική ικανότητα</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890815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Κοινωνικοποίηση</a:t>
            </a:r>
            <a:endParaRPr lang="de-DE" dirty="0"/>
          </a:p>
        </p:txBody>
      </p:sp>
      <p:sp>
        <p:nvSpPr>
          <p:cNvPr id="3" name="Inhaltsplatzhalter 2"/>
          <p:cNvSpPr>
            <a:spLocks noGrp="1"/>
          </p:cNvSpPr>
          <p:nvPr>
            <p:ph idx="1"/>
          </p:nvPr>
        </p:nvSpPr>
        <p:spPr>
          <a:xfrm>
            <a:off x="557999" y="1799999"/>
            <a:ext cx="5034727" cy="4632699"/>
          </a:xfrm>
        </p:spPr>
        <p:txBody>
          <a:bodyPr>
            <a:normAutofit fontScale="85000" lnSpcReduction="10000"/>
          </a:bodyPr>
          <a:lstStyle/>
          <a:p>
            <a:pPr marL="0" indent="0">
              <a:buNone/>
            </a:pPr>
            <a:r>
              <a:rPr lang="el-GR" b="1" dirty="0"/>
              <a:t>Η κοινωνικοποίηση δίνει νόημα στη ζωή μας και ενδυναμώνει τις σχέσεις μας με τους άλλους.</a:t>
            </a:r>
            <a:endParaRPr lang="de-DE" b="1" dirty="0"/>
          </a:p>
          <a:p>
            <a:r>
              <a:rPr lang="el-GR" dirty="0"/>
              <a:t>Κρατάτε επαφή και αλληλεπιδράτε τακτικά με φίλους και συγγενείς - ακόμη και με εκείνους που ζουν μακριά.</a:t>
            </a:r>
            <a:endParaRPr lang="en-US" dirty="0"/>
          </a:p>
          <a:p>
            <a:r>
              <a:rPr lang="el-GR" dirty="0"/>
              <a:t>Ενταχθείτε σε μουσικές ομάδες και πολιτιστικά προγράμματα.</a:t>
            </a:r>
            <a:endParaRPr lang="en-US" dirty="0"/>
          </a:p>
          <a:p>
            <a:r>
              <a:rPr lang="el-GR" dirty="0"/>
              <a:t>Γίνετε μέλη σε ένα εκπαιδευτικό κέντρο και βοηθήστε άλλους με τις γνώσεις σας, προσφέροντας μαθήματα σε κάτι στο οποίο είστε καλοί, για παράδειγμα στον τομέα της παλιάς σας εργασίας ή στη χρήση έξυπνων κινητών τηλεφώνων και εφαρμογών.</a:t>
            </a:r>
            <a:endParaRPr lang="en-US" dirty="0"/>
          </a:p>
          <a:p>
            <a:endParaRPr lang="de-D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3276" r="31501" b="6168"/>
          <a:stretch/>
        </p:blipFill>
        <p:spPr>
          <a:xfrm>
            <a:off x="5631712" y="1382548"/>
            <a:ext cx="6560288" cy="4718992"/>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99C89609-CFD6-C5EA-953D-1D6C0327E7A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9.1.2 </a:t>
            </a:r>
            <a:r>
              <a:rPr lang="el-GR" altLang="el-GR" dirty="0">
                <a:solidFill>
                  <a:schemeClr val="bg1"/>
                </a:solidFill>
                <a:latin typeface="+mj-lt"/>
                <a:ea typeface="+mj-ea"/>
                <a:cs typeface="+mj-cs"/>
              </a:rPr>
              <a:t>Λειτουργική ικανότητα</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54342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Ψυχική υγεία</a:t>
            </a:r>
            <a:endParaRPr lang="de-DE" dirty="0"/>
          </a:p>
        </p:txBody>
      </p:sp>
      <p:sp>
        <p:nvSpPr>
          <p:cNvPr id="3" name="Inhaltsplatzhalter 2"/>
          <p:cNvSpPr>
            <a:spLocks noGrp="1"/>
          </p:cNvSpPr>
          <p:nvPr>
            <p:ph idx="1"/>
          </p:nvPr>
        </p:nvSpPr>
        <p:spPr>
          <a:xfrm>
            <a:off x="557998" y="1799999"/>
            <a:ext cx="6856056" cy="4971981"/>
          </a:xfrm>
        </p:spPr>
        <p:txBody>
          <a:bodyPr>
            <a:normAutofit lnSpcReduction="10000"/>
          </a:bodyPr>
          <a:lstStyle/>
          <a:p>
            <a:pPr marL="0" indent="0">
              <a:buNone/>
            </a:pPr>
            <a:r>
              <a:rPr lang="el-GR" sz="1800" b="1" dirty="0"/>
              <a:t>Η συναισθηματική ευεξία παίζει σημαντικό ρόλο καθ’ όλη τη διάρκεια της ζωής.</a:t>
            </a:r>
            <a:r>
              <a:rPr lang="en-US" sz="1800" b="1" dirty="0"/>
              <a:t> </a:t>
            </a:r>
            <a:r>
              <a:rPr lang="el-GR" sz="1800" dirty="0"/>
              <a:t>Ωστόσο, η διαχείριση της φθίνουσας υγείας και η απώλεια κοινωνικών ρόλων, αγαπημένων προσώπων ή φίλων μπορεί να γίνει πιο δύσκολη με την ηλικία. Έτσι, η αντιμετώπιση του άγχους, της συναισθηματικής δυσφορίας, του θυμού ή της κοινωνικής απομόνωσης μπορεί να καταστεί ένα δύσκολο εγχείρημα.</a:t>
            </a:r>
            <a:r>
              <a:rPr lang="en-US" sz="1800" dirty="0"/>
              <a:t>  </a:t>
            </a:r>
          </a:p>
          <a:p>
            <a:pPr marL="0" indent="0">
              <a:buNone/>
            </a:pPr>
            <a:r>
              <a:rPr lang="el-GR" sz="1800" b="1" dirty="0"/>
              <a:t>Η ικανότητα να μαθαίνετε, να διαχειρίζεστε και να επηρεάζετε ενεργά την ψυχική σας υγεία μπορεί να σας βοηθήσει να ξεπεράσετε τα αρνητικά συναισθήματα και να βελτιώσετε τη συναισθηματική σας ευημερία.</a:t>
            </a:r>
            <a:r>
              <a:rPr lang="en-US" sz="1800" dirty="0"/>
              <a:t> </a:t>
            </a:r>
            <a:r>
              <a:rPr lang="el-GR" sz="1800" dirty="0"/>
              <a:t>Μπορείτε να…</a:t>
            </a:r>
            <a:endParaRPr lang="en-US" sz="1800" dirty="0"/>
          </a:p>
          <a:p>
            <a:r>
              <a:rPr lang="el-GR" sz="1800" dirty="0"/>
              <a:t>Μάθετε για την ψυχική υγεία γενικά και τη δική σας ψυχική υγεία ειδικότερα, π.χ. κρατώντας ημερολόγιο, ώστε να ενισχύσετε τον αναστοχασμό, την αυτοεκτίμηση και την </a:t>
            </a:r>
            <a:r>
              <a:rPr lang="el-GR" sz="1800" dirty="0" err="1"/>
              <a:t>ενσυνειδητότητά</a:t>
            </a:r>
            <a:r>
              <a:rPr lang="el-GR" sz="1800" dirty="0"/>
              <a:t> σας.</a:t>
            </a:r>
            <a:endParaRPr lang="en-US" sz="1800" dirty="0"/>
          </a:p>
          <a:p>
            <a:r>
              <a:rPr lang="el-GR" sz="1800" dirty="0"/>
              <a:t>Αρχίσετε ψυχοθεραπεία και να ενταχθείτε σε ομάδες αυτοβοήθειας.</a:t>
            </a:r>
            <a:endParaRPr lang="en-US" sz="1800" dirty="0"/>
          </a:p>
          <a:p>
            <a:r>
              <a:rPr lang="el-GR" sz="1800" dirty="0"/>
              <a:t>Κάνετε διαλογισμό, να εφαρμόσετε τεχνικές αναπνοής και τεχνικές χαλάρωσης.</a:t>
            </a:r>
            <a:endParaRPr lang="en-US" sz="1800" dirty="0"/>
          </a:p>
          <a:p>
            <a:pPr marL="0" indent="0">
              <a:buNone/>
            </a:pPr>
            <a:endParaRPr lang="de-DE" sz="1800"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5084" t="1" r="5630" b="1269"/>
          <a:stretch/>
        </p:blipFill>
        <p:spPr>
          <a:xfrm>
            <a:off x="7542468" y="1921764"/>
            <a:ext cx="4617579" cy="3402764"/>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2867F5D5-79B0-519C-5C8F-29C917AF460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9.1.2 </a:t>
            </a:r>
            <a:r>
              <a:rPr lang="el-GR" altLang="el-GR" dirty="0">
                <a:solidFill>
                  <a:schemeClr val="bg1"/>
                </a:solidFill>
                <a:latin typeface="+mj-lt"/>
                <a:ea typeface="+mj-ea"/>
                <a:cs typeface="+mj-cs"/>
              </a:rPr>
              <a:t>Λειτουργική ικανότητα</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240484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0"/>
            <a:ext cx="7615416" cy="2449637"/>
          </a:xfrm>
          <a:prstGeom prst="rect">
            <a:avLst/>
          </a:prstGeom>
          <a:noFill/>
          <a:ln>
            <a:noFill/>
          </a:ln>
        </p:spPr>
        <p:txBody>
          <a:bodyPr spcFirstLastPara="1" wrap="square" lIns="91425" tIns="45700" rIns="91425" bIns="45700" anchor="ctr" anchorCtr="0">
            <a:normAutofit lnSpcReduction="100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9</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dirty="0"/>
              <a:t>Εφαρμογές υγείας για ηλικιωμένους</a:t>
            </a: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3988" y="2112418"/>
            <a:ext cx="4135215" cy="3759286"/>
          </a:xfrm>
          <a:prstGeom prst="rect">
            <a:avLst/>
          </a:prstGeom>
        </p:spPr>
      </p:pic>
    </p:spTree>
    <p:extLst>
      <p:ext uri="{BB962C8B-B14F-4D97-AF65-F5344CB8AC3E}">
        <p14:creationId xmlns:p14="http://schemas.microsoft.com/office/powerpoint/2010/main" val="767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Χρόνιες παθήσεις και αναπηρίες</a:t>
            </a:r>
            <a:endParaRPr lang="de-DE" dirty="0"/>
          </a:p>
        </p:txBody>
      </p:sp>
      <p:sp>
        <p:nvSpPr>
          <p:cNvPr id="3" name="Inhaltsplatzhalter 2"/>
          <p:cNvSpPr>
            <a:spLocks noGrp="1"/>
          </p:cNvSpPr>
          <p:nvPr>
            <p:ph idx="1"/>
          </p:nvPr>
        </p:nvSpPr>
        <p:spPr>
          <a:xfrm>
            <a:off x="557998" y="1799999"/>
            <a:ext cx="6993869" cy="4865977"/>
          </a:xfrm>
        </p:spPr>
        <p:txBody>
          <a:bodyPr>
            <a:normAutofit fontScale="92500" lnSpcReduction="20000"/>
          </a:bodyPr>
          <a:lstStyle/>
          <a:p>
            <a:pPr marL="0" indent="0">
              <a:buNone/>
            </a:pPr>
            <a:r>
              <a:rPr lang="el-GR" b="1" dirty="0"/>
              <a:t>Με την πάροδο του χρόνου οι χρόνιες παθήσεις αυξάνονται</a:t>
            </a:r>
            <a:r>
              <a:rPr lang="en-US" dirty="0"/>
              <a:t> </a:t>
            </a:r>
            <a:r>
              <a:rPr lang="el-GR" dirty="0"/>
              <a:t>και η κινητικότητα του ατόμου μειώνεται.</a:t>
            </a:r>
            <a:endParaRPr lang="en-US" dirty="0"/>
          </a:p>
          <a:p>
            <a:pPr marL="0" indent="0">
              <a:buNone/>
            </a:pPr>
            <a:r>
              <a:rPr lang="el-GR" dirty="0"/>
              <a:t>Για να παραμείνετε σε καλή φυσική κατάσταση και να διατηρήσετε την κινητικότητα και την ανεξαρτησία σας, είναι ακόμη πιο σημαντικό να</a:t>
            </a:r>
            <a:r>
              <a:rPr lang="en-US" dirty="0"/>
              <a:t> </a:t>
            </a:r>
            <a:r>
              <a:rPr lang="el-GR" b="1" dirty="0"/>
              <a:t>παρακολουθείτε τις αρνητικές συνέπειες αυτών των παθήσεων, </a:t>
            </a:r>
            <a:r>
              <a:rPr lang="el-GR" dirty="0"/>
              <a:t>για παράδειγμα...</a:t>
            </a:r>
            <a:r>
              <a:rPr lang="en-US" dirty="0"/>
              <a:t> </a:t>
            </a:r>
          </a:p>
          <a:p>
            <a:r>
              <a:rPr lang="el-GR" dirty="0"/>
              <a:t>Παρακολουθώντας τα επίπεδα σακχάρου στο αίμα σας αν έχετε διαβήτη.</a:t>
            </a:r>
            <a:endParaRPr lang="en-US" dirty="0"/>
          </a:p>
          <a:p>
            <a:r>
              <a:rPr lang="el-GR" dirty="0"/>
              <a:t>Μετρώντας τακτικά την αρτηριακή σας πίεση, αν έχετε προβλήματα με το καρδιαγγειακό σας σύστημα.</a:t>
            </a:r>
            <a:endParaRPr lang="en-US" dirty="0"/>
          </a:p>
          <a:p>
            <a:r>
              <a:rPr lang="el-GR" dirty="0"/>
              <a:t>Βρίσκοντας τον προσανατολισμό σας στη γειτονιά σε περίπτωση άνοιας.</a:t>
            </a:r>
            <a:endParaRPr lang="en-US" dirty="0"/>
          </a:p>
          <a:p>
            <a:r>
              <a:rPr lang="el-GR" dirty="0"/>
              <a:t>Παρακολουθώντας τη φαρμακευτική σας αγωγή.</a:t>
            </a:r>
            <a:endParaRPr lang="en-US" dirty="0"/>
          </a:p>
          <a:p>
            <a:pPr marL="0" indent="0">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022" y="1799999"/>
            <a:ext cx="3940105" cy="4083671"/>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E2A52FC0-51FF-843B-B149-9D1F2EB0928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9.1.2 </a:t>
            </a:r>
            <a:r>
              <a:rPr lang="el-GR" altLang="el-GR" dirty="0">
                <a:solidFill>
                  <a:schemeClr val="bg1"/>
                </a:solidFill>
                <a:latin typeface="+mj-lt"/>
                <a:ea typeface="+mj-ea"/>
                <a:cs typeface="+mj-cs"/>
              </a:rPr>
              <a:t>Λειτουργική ικανότητα</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680403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Δραστηριότητες καθημερινής ζωής</a:t>
            </a:r>
            <a:endParaRPr lang="de-DE" dirty="0"/>
          </a:p>
        </p:txBody>
      </p:sp>
      <p:sp>
        <p:nvSpPr>
          <p:cNvPr id="3" name="Inhaltsplatzhalter 2"/>
          <p:cNvSpPr>
            <a:spLocks noGrp="1"/>
          </p:cNvSpPr>
          <p:nvPr>
            <p:ph idx="1"/>
          </p:nvPr>
        </p:nvSpPr>
        <p:spPr>
          <a:xfrm>
            <a:off x="407773" y="1796308"/>
            <a:ext cx="5674050" cy="4705072"/>
          </a:xfrm>
        </p:spPr>
        <p:txBody>
          <a:bodyPr>
            <a:normAutofit fontScale="70000" lnSpcReduction="20000"/>
          </a:bodyPr>
          <a:lstStyle/>
          <a:p>
            <a:pPr marL="0" indent="0">
              <a:buNone/>
            </a:pPr>
            <a:r>
              <a:rPr lang="el-GR" b="1" dirty="0"/>
              <a:t>Το να εκτελείτε καθημερινές δραστηριότητες μόνοι σας και να είστε σε θέση να τηρείτε τις καθημερινές σας συνήθειες αυτόνομα είναι ένας καλός τρόπος για να παραμείνετε σε επαφή με τις ανάγκες σας και να βιώσετε ένα αίσθημα </a:t>
            </a:r>
            <a:r>
              <a:rPr lang="el-GR" b="1" dirty="0" err="1"/>
              <a:t>αυτοαποτελεσματικότητας</a:t>
            </a:r>
            <a:r>
              <a:rPr lang="el-GR" b="1" dirty="0"/>
              <a:t>.</a:t>
            </a:r>
            <a:r>
              <a:rPr lang="en-US" dirty="0"/>
              <a:t> </a:t>
            </a:r>
            <a:r>
              <a:rPr lang="el-GR" dirty="0"/>
              <a:t>Είναι, επίσης, μια ισχυρή ένδειξη καλής γνωστικής και σωματικής υγείας.</a:t>
            </a:r>
            <a:endParaRPr lang="en-US" dirty="0"/>
          </a:p>
          <a:p>
            <a:r>
              <a:rPr lang="el-GR" dirty="0"/>
              <a:t>Να τηρείτε τις καθημερινές σας συνήθειες όσον αφορά την ώρα που θα ξυπνήσετε και την ώρα που θα πάτε για ύπνο, ώστε να έχετε έναν ξεκούραστο και υγιή ύπνο και να είστε γεμάτοι ενέργεια το πρωί.</a:t>
            </a:r>
          </a:p>
          <a:p>
            <a:r>
              <a:rPr lang="el-GR" dirty="0"/>
              <a:t>Να κινείστε.</a:t>
            </a:r>
          </a:p>
          <a:p>
            <a:r>
              <a:rPr lang="el-GR" dirty="0"/>
              <a:t>Να κάνετε μόνοι σας τα ψώνια σας.</a:t>
            </a:r>
          </a:p>
          <a:p>
            <a:r>
              <a:rPr lang="el-GR" dirty="0"/>
              <a:t>Να μαγειρεύετε και να ετοιμάζετε μόνοι σας υγιεινά γεύματα.</a:t>
            </a:r>
          </a:p>
          <a:p>
            <a:r>
              <a:rPr lang="el-GR" dirty="0"/>
              <a:t>Να επισκέπτεστε τακτικά τον γιατρό.</a:t>
            </a:r>
          </a:p>
          <a:p>
            <a:r>
              <a:rPr lang="el-GR" dirty="0"/>
              <a:t>Να παρακολουθείτε τα ραντεβού και τα οικονομικά σας.</a:t>
            </a:r>
            <a:endParaRPr lang="en-US" dirty="0"/>
          </a:p>
          <a:p>
            <a:pPr marL="0" indent="0">
              <a:buNone/>
            </a:pP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823" y="1685096"/>
            <a:ext cx="6096000" cy="3762375"/>
          </a:xfrm>
          <a:prstGeom prst="rect">
            <a:avLst/>
          </a:prstGeom>
        </p:spPr>
      </p:pic>
      <p:sp>
        <p:nvSpPr>
          <p:cNvPr id="6" name="Rechteck 5"/>
          <p:cNvSpPr/>
          <p:nvPr/>
        </p:nvSpPr>
        <p:spPr>
          <a:xfrm>
            <a:off x="6157395" y="2937018"/>
            <a:ext cx="4985526" cy="1316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9714957" y="4253023"/>
            <a:ext cx="929147" cy="1251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CC license</a:t>
            </a:r>
            <a:endParaRPr lang="en-US" sz="1200" dirty="0"/>
          </a:p>
        </p:txBody>
      </p:sp>
      <p:sp>
        <p:nvSpPr>
          <p:cNvPr id="4" name="Ορθογώνιο 7">
            <a:extLst>
              <a:ext uri="{FF2B5EF4-FFF2-40B4-BE49-F238E27FC236}">
                <a16:creationId xmlns:a16="http://schemas.microsoft.com/office/drawing/2014/main" id="{235F4B5D-7603-F7AF-C8E3-24433DFF96C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9.1.2 </a:t>
            </a:r>
            <a:r>
              <a:rPr lang="el-GR" altLang="el-GR" dirty="0">
                <a:solidFill>
                  <a:schemeClr val="bg1"/>
                </a:solidFill>
                <a:latin typeface="+mj-lt"/>
                <a:ea typeface="+mj-ea"/>
                <a:cs typeface="+mj-cs"/>
              </a:rPr>
              <a:t>Λειτουργική ικανότητα</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419950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solidFill>
                  <a:srgbClr val="4A4CF5"/>
                </a:solidFill>
              </a:rPr>
              <a:t>Δραστηριότητα</a:t>
            </a:r>
            <a:r>
              <a:rPr lang="de-DE" dirty="0">
                <a:solidFill>
                  <a:srgbClr val="4A4CF5"/>
                </a:solidFill>
              </a:rPr>
              <a:t> 2: </a:t>
            </a:r>
            <a:r>
              <a:rPr lang="el-GR" dirty="0">
                <a:solidFill>
                  <a:srgbClr val="4A4CF5"/>
                </a:solidFill>
              </a:rPr>
              <a:t>Άσκηση αναστοχασμού</a:t>
            </a:r>
            <a:endParaRPr lang="de-DE" dirty="0">
              <a:solidFill>
                <a:srgbClr val="4A4CF5"/>
              </a:solidFill>
            </a:endParaRPr>
          </a:p>
        </p:txBody>
      </p:sp>
      <p:sp>
        <p:nvSpPr>
          <p:cNvPr id="3" name="Inhaltsplatzhalter 2"/>
          <p:cNvSpPr>
            <a:spLocks noGrp="1"/>
          </p:cNvSpPr>
          <p:nvPr>
            <p:ph idx="1"/>
          </p:nvPr>
        </p:nvSpPr>
        <p:spPr>
          <a:xfrm>
            <a:off x="557999" y="1800000"/>
            <a:ext cx="6073173" cy="4643330"/>
          </a:xfrm>
        </p:spPr>
        <p:txBody>
          <a:bodyPr>
            <a:normAutofit fontScale="92500" lnSpcReduction="20000"/>
          </a:bodyPr>
          <a:lstStyle/>
          <a:p>
            <a:pPr marL="0" indent="0">
              <a:buNone/>
            </a:pPr>
            <a:r>
              <a:rPr lang="el-GR" b="1" dirty="0"/>
              <a:t>Τώρα είναι η σειρά σας!</a:t>
            </a:r>
            <a:r>
              <a:rPr lang="en-US" b="1" dirty="0"/>
              <a:t> </a:t>
            </a:r>
          </a:p>
          <a:p>
            <a:r>
              <a:rPr lang="el-GR" dirty="0"/>
              <a:t>Ποιοι τομείς της υγιούς γήρανσης είναι πιο σημαντικοί για εσάς ή για τα ηλικιωμένα αγαπημένα σας πρόσωπα;</a:t>
            </a:r>
          </a:p>
          <a:p>
            <a:r>
              <a:rPr lang="el-GR" dirty="0"/>
              <a:t>Ποιες είναι οι πιο συχνές δυσκολίες που αντιμετωπίζετε/αντιμετωπίζουν σε αυτόν τον τομέα;</a:t>
            </a:r>
          </a:p>
          <a:p>
            <a:r>
              <a:rPr lang="el-GR" dirty="0"/>
              <a:t>Ποιες είναι οι ευκαιρίες για να διατηρηθεί η λειτουργική ικανότητα σε αυτόν τον τομέα σε υψηλά επίπεδα;</a:t>
            </a:r>
          </a:p>
          <a:p>
            <a:r>
              <a:rPr lang="el-GR" dirty="0"/>
              <a:t>Αφιερώστε ένα λεπτό για να σκεφτείτε και πάρετε σημειώσεις για μια μεταγενέστερη συζήτηση.</a:t>
            </a:r>
            <a:endParaRPr lang="en-US" dirty="0"/>
          </a:p>
          <a:p>
            <a:endParaRPr lang="de-DE"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54497" y="4083900"/>
            <a:ext cx="2674193" cy="2674193"/>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66762" y="6481094"/>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EE746B8F-3A19-CDC2-AB50-BB6BF08C9DE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9.1.2 </a:t>
            </a:r>
            <a:r>
              <a:rPr lang="el-GR" altLang="el-GR" dirty="0">
                <a:solidFill>
                  <a:schemeClr val="bg1"/>
                </a:solidFill>
                <a:latin typeface="+mj-lt"/>
                <a:ea typeface="+mj-ea"/>
                <a:cs typeface="+mj-cs"/>
              </a:rPr>
              <a:t>Λειτουργική ικανότητα</a:t>
            </a:r>
            <a:endParaRPr lang="en-US" dirty="0">
              <a:solidFill>
                <a:schemeClr val="bg1"/>
              </a:solidFill>
              <a:latin typeface="+mj-lt"/>
              <a:ea typeface="+mj-ea"/>
              <a:cs typeface="+mj-cs"/>
            </a:endParaRPr>
          </a:p>
        </p:txBody>
      </p:sp>
      <p:pic>
        <p:nvPicPr>
          <p:cNvPr id="7"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0A794375-5791-2586-3EB2-B12FE440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761" y="669634"/>
            <a:ext cx="3858487" cy="3858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DB1B5B-CDDD-ACC7-EA99-73F85C79710F}"/>
              </a:ext>
            </a:extLst>
          </p:cNvPr>
          <p:cNvSpPr txBox="1"/>
          <p:nvPr/>
        </p:nvSpPr>
        <p:spPr>
          <a:xfrm>
            <a:off x="8828690" y="6488668"/>
            <a:ext cx="3234558" cy="276999"/>
          </a:xfrm>
          <a:prstGeom prst="rect">
            <a:avLst/>
          </a:prstGeom>
          <a:noFill/>
        </p:spPr>
        <p:txBody>
          <a:bodyPr wrap="square">
            <a:spAutoFit/>
          </a:bodyPr>
          <a:lstStyle/>
          <a:p>
            <a:pPr algn="r"/>
            <a:r>
              <a:rPr lang="el-GR" sz="1200" dirty="0">
                <a:hlinkClick r:id="rId7"/>
              </a:rPr>
              <a:t>Εικόνα από vectorjuice</a:t>
            </a:r>
            <a:r>
              <a:rPr lang="en-US" sz="1200" dirty="0">
                <a:hlinkClick r:id="rId7"/>
              </a:rPr>
              <a:t> </a:t>
            </a:r>
            <a:r>
              <a:rPr lang="el-GR" sz="1200" dirty="0">
                <a:hlinkClick r:id="rId7"/>
              </a:rPr>
              <a:t>σε </a:t>
            </a:r>
            <a:r>
              <a:rPr lang="en-GB" sz="1200" dirty="0">
                <a:hlinkClick r:id="rId7"/>
              </a:rPr>
              <a:t>Freepik</a:t>
            </a:r>
            <a:endParaRPr lang="el-GR" sz="1200" dirty="0"/>
          </a:p>
        </p:txBody>
      </p:sp>
    </p:spTree>
    <p:extLst>
      <p:ext uri="{BB962C8B-B14F-4D97-AF65-F5344CB8AC3E}">
        <p14:creationId xmlns:p14="http://schemas.microsoft.com/office/powerpoint/2010/main" val="3188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mbition abstract concept">
            <a:extLst>
              <a:ext uri="{FF2B5EF4-FFF2-40B4-BE49-F238E27FC236}">
                <a16:creationId xmlns:a16="http://schemas.microsoft.com/office/drawing/2014/main" id="{73A61A01-BBF4-8E30-DBAE-100695665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103489-9682-186B-D845-2864A35A1686}"/>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7999" y="847985"/>
            <a:ext cx="10960761" cy="893179"/>
          </a:xfrm>
        </p:spPr>
        <p:txBody>
          <a:bodyPr>
            <a:normAutofit fontScale="90000"/>
          </a:bodyPr>
          <a:lstStyle/>
          <a:p>
            <a:r>
              <a:rPr lang="en-US" altLang="el-GR" sz="2200" dirty="0">
                <a:solidFill>
                  <a:srgbClr val="C01E24"/>
                </a:solidFill>
              </a:rPr>
              <a:t>9.1.3</a:t>
            </a:r>
            <a:r>
              <a:rPr lang="en-US" altLang="el-GR" dirty="0"/>
              <a:t/>
            </a:r>
            <a:br>
              <a:rPr lang="en-US" altLang="el-GR" dirty="0"/>
            </a:br>
            <a:r>
              <a:rPr lang="el-GR" altLang="el-GR" sz="4000" dirty="0">
                <a:solidFill>
                  <a:srgbClr val="C01E24"/>
                </a:solidFill>
              </a:rPr>
              <a:t>Εφαρμογές υγείας για ηλικιωμένους</a:t>
            </a:r>
            <a:r>
              <a:rPr lang="en-US" altLang="el-GR" sz="4000" dirty="0">
                <a:solidFill>
                  <a:srgbClr val="C01E24"/>
                </a:solidFill>
              </a:rPr>
              <a:t> </a:t>
            </a:r>
            <a:r>
              <a:rPr lang="el-GR" altLang="el-GR" sz="4000" dirty="0">
                <a:solidFill>
                  <a:srgbClr val="C01E24"/>
                </a:solidFill>
              </a:rPr>
              <a:t>και τα οφέλη τους</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701559"/>
            <a:ext cx="5897479" cy="3657370"/>
          </a:xfrm>
        </p:spPr>
        <p:txBody>
          <a:bodyPr>
            <a:normAutofit/>
          </a:bodyPr>
          <a:lstStyle/>
          <a:p>
            <a:pPr lvl="0"/>
            <a:r>
              <a:rPr lang="el-GR" sz="2400" dirty="0"/>
              <a:t>Εξοικείωση με τα κοινά χαρακτηριστικά των εφαρμογών υγείας για ηλικιωμένους.</a:t>
            </a:r>
            <a:endParaRPr lang="en-US" sz="2400" dirty="0"/>
          </a:p>
          <a:p>
            <a:pPr lvl="0"/>
            <a:r>
              <a:rPr lang="el-GR" sz="2400" dirty="0"/>
              <a:t>Ιδέες για το πώς οι εφαρμογές υγείας θα μπορούσαν να βοηθήσουν στη διατήρηση και βελτίωση της υγείας, της ανεξαρτησίας και της ποιότητας ζωής στην τρίτη ηλικία.</a:t>
            </a:r>
            <a:endParaRPr lang="en-US" sz="2400" dirty="0"/>
          </a:p>
        </p:txBody>
      </p:sp>
    </p:spTree>
    <p:extLst>
      <p:ext uri="{BB962C8B-B14F-4D97-AF65-F5344CB8AC3E}">
        <p14:creationId xmlns:p14="http://schemas.microsoft.com/office/powerpoint/2010/main" val="127107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l-GR" dirty="0"/>
              <a:t>Εφαρμογές για υγιή γήρανση</a:t>
            </a:r>
            <a:endParaRPr lang="de-DE" dirty="0"/>
          </a:p>
        </p:txBody>
      </p:sp>
      <p:sp>
        <p:nvSpPr>
          <p:cNvPr id="6" name="Inhaltsplatzhalter 5"/>
          <p:cNvSpPr>
            <a:spLocks noGrp="1"/>
          </p:cNvSpPr>
          <p:nvPr>
            <p:ph idx="1"/>
          </p:nvPr>
        </p:nvSpPr>
        <p:spPr>
          <a:xfrm>
            <a:off x="557999" y="1799999"/>
            <a:ext cx="5236745" cy="4865977"/>
          </a:xfrm>
        </p:spPr>
        <p:txBody>
          <a:bodyPr/>
          <a:lstStyle/>
          <a:p>
            <a:pPr marL="0" indent="0">
              <a:buNone/>
            </a:pPr>
            <a:r>
              <a:rPr lang="el-GR" dirty="0"/>
              <a:t>Υπάρχουν πολλές εφαρμογές υγείας για ηλικιωμένους. Ορισμένες αφορούν τη σωματική και νοητική υγεία, ενώ άλλες έχουν σαφή ιατρικό χαρακτήρα με στόχο τη διαχείριση μιας χρόνιας ασθένειας ή αναπηρίας.</a:t>
            </a:r>
            <a:endParaRPr lang="en-US" dirty="0"/>
          </a:p>
          <a:p>
            <a:pPr marL="0" indent="0">
              <a:buNone/>
            </a:pPr>
            <a:r>
              <a:rPr lang="el-GR" b="1" dirty="0"/>
              <a:t>Αυτές οι εφαρμογές μπορούν να σας βοηθήσουν να διατηρήσετε ή να ανακτήσετε τη λειτουργική σας ικανότητα στους βασικούς τομείς που αναφέρθηκαν προηγουμένως.</a:t>
            </a:r>
            <a:endParaRPr lang="en-US" b="1" dirty="0"/>
          </a:p>
          <a:p>
            <a:pPr marL="0" indent="0">
              <a:buNone/>
            </a:pP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823" y="1307804"/>
            <a:ext cx="6110177" cy="4258030"/>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l="7887" t="1112" r="10573" b="116"/>
          <a:stretch/>
        </p:blipFill>
        <p:spPr>
          <a:xfrm>
            <a:off x="5858540" y="1307805"/>
            <a:ext cx="6347637" cy="4253023"/>
          </a:xfrm>
          <a:prstGeom prst="rect">
            <a:avLst/>
          </a:prstGeom>
        </p:spPr>
      </p:pic>
      <p:sp>
        <p:nvSpPr>
          <p:cNvPr id="9"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5"/>
              </a:rPr>
              <a:t>Πηγή</a:t>
            </a:r>
            <a:r>
              <a:rPr lang="en-US" sz="1200" dirty="0"/>
              <a:t>| </a:t>
            </a:r>
            <a:r>
              <a:rPr lang="en-US" sz="1200" dirty="0">
                <a:hlinkClick r:id="rId6"/>
              </a:rPr>
              <a:t>Pixabay license</a:t>
            </a:r>
            <a:endParaRPr lang="en-US" sz="1200" dirty="0"/>
          </a:p>
        </p:txBody>
      </p:sp>
      <p:sp>
        <p:nvSpPr>
          <p:cNvPr id="2" name="Ορθογώνιο 7">
            <a:extLst>
              <a:ext uri="{FF2B5EF4-FFF2-40B4-BE49-F238E27FC236}">
                <a16:creationId xmlns:a16="http://schemas.microsoft.com/office/drawing/2014/main" id="{A08909BC-0AF3-2361-F245-07B5222201A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l-GR" altLang="el-GR" dirty="0">
                <a:solidFill>
                  <a:schemeClr val="bg1"/>
                </a:solidFill>
                <a:latin typeface="+mj-lt"/>
                <a:ea typeface="+mj-ea"/>
                <a:cs typeface="+mj-cs"/>
              </a:rPr>
              <a:t>Εφαρμογές υγείας για ηλικιωμένους</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844756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Πώς μπορούν οι εφαρμογές υγείας να συμβάλουν στην υγιή γήρανση;</a:t>
            </a:r>
            <a:endParaRPr lang="de-DE" dirty="0"/>
          </a:p>
        </p:txBody>
      </p:sp>
      <p:sp>
        <p:nvSpPr>
          <p:cNvPr id="3" name="Inhaltsplatzhalter 2"/>
          <p:cNvSpPr>
            <a:spLocks noGrp="1"/>
          </p:cNvSpPr>
          <p:nvPr>
            <p:ph idx="1"/>
          </p:nvPr>
        </p:nvSpPr>
        <p:spPr/>
        <p:txBody>
          <a:bodyPr/>
          <a:lstStyle/>
          <a:p>
            <a:pPr marL="0" indent="0">
              <a:buNone/>
            </a:pPr>
            <a:r>
              <a:rPr lang="el-GR" b="1" dirty="0"/>
              <a:t>Οι περισσότερες διαθέσιμες εφαρμογές μοιράζονται τις ίδιες βασικές λειτουργίες, οι οποίες συμβάλλουν στη βελτίωση της λειτουργικής ικανότητας στους βασικούς τομείς της υγιούς γήρανσης.</a:t>
            </a:r>
            <a:endParaRPr lang="en-US" b="1" dirty="0"/>
          </a:p>
          <a:p>
            <a:r>
              <a:rPr lang="el-GR" dirty="0"/>
              <a:t>Αυτοέλεγχος/παρακολούθηση</a:t>
            </a:r>
          </a:p>
          <a:p>
            <a:r>
              <a:rPr lang="el-GR" dirty="0"/>
              <a:t>Καθορισμός στόχων</a:t>
            </a:r>
          </a:p>
          <a:p>
            <a:r>
              <a:rPr lang="el-GR" dirty="0"/>
              <a:t>Ενδείξεις ή ειδοποιήσεις</a:t>
            </a:r>
          </a:p>
          <a:p>
            <a:r>
              <a:rPr lang="el-GR" dirty="0"/>
              <a:t>Κοινωνική υποστήριξη</a:t>
            </a:r>
            <a:endParaRPr lang="en-US" dirty="0"/>
          </a:p>
          <a:p>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795" y="1557506"/>
            <a:ext cx="5536689" cy="4225112"/>
          </a:xfrm>
          <a:prstGeom prst="rect">
            <a:avLst/>
          </a:prstGeom>
        </p:spPr>
      </p:pic>
      <p:sp>
        <p:nvSpPr>
          <p:cNvPr id="6"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4" name="Ορθογώνιο 7">
            <a:extLst>
              <a:ext uri="{FF2B5EF4-FFF2-40B4-BE49-F238E27FC236}">
                <a16:creationId xmlns:a16="http://schemas.microsoft.com/office/drawing/2014/main" id="{7E1F0B6B-0C17-D5E2-4DBD-552745A79079}"/>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l-GR" altLang="el-GR" dirty="0">
                <a:solidFill>
                  <a:schemeClr val="bg1"/>
                </a:solidFill>
                <a:latin typeface="+mj-lt"/>
                <a:ea typeface="+mj-ea"/>
                <a:cs typeface="+mj-cs"/>
              </a:rPr>
              <a:t>Εφαρμογές υγείας για ηλικιωμένους</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253212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Αυτοέλεγχος και παρακολούθηση</a:t>
            </a:r>
            <a:endParaRPr lang="de-DE" dirty="0"/>
          </a:p>
        </p:txBody>
      </p:sp>
      <p:sp>
        <p:nvSpPr>
          <p:cNvPr id="3" name="Inhaltsplatzhalter 2"/>
          <p:cNvSpPr>
            <a:spLocks noGrp="1"/>
          </p:cNvSpPr>
          <p:nvPr>
            <p:ph idx="1"/>
          </p:nvPr>
        </p:nvSpPr>
        <p:spPr>
          <a:xfrm>
            <a:off x="557998" y="1799999"/>
            <a:ext cx="6868413" cy="4865977"/>
          </a:xfrm>
        </p:spPr>
        <p:txBody>
          <a:bodyPr>
            <a:normAutofit fontScale="92500"/>
          </a:bodyPr>
          <a:lstStyle/>
          <a:p>
            <a:pPr marL="0" indent="0">
              <a:buNone/>
            </a:pPr>
            <a:r>
              <a:rPr lang="el-GR" dirty="0"/>
              <a:t>Αυτοέλεγχος και παρακολούθηση</a:t>
            </a:r>
            <a:endParaRPr lang="en-US" dirty="0"/>
          </a:p>
          <a:p>
            <a:r>
              <a:rPr lang="el-GR" dirty="0"/>
              <a:t>Παρακολούθηση των συμπτωμάτων ή των ζωτικών σας λειτουργιών, ώστε να μπορείτε να παρέμβετε σε πρώιμο στάδιο και να αποτρέψετε την επιδείνωση της κατάστασής σας.</a:t>
            </a:r>
          </a:p>
          <a:p>
            <a:r>
              <a:rPr lang="el-GR" dirty="0"/>
              <a:t>Ενημέρωση για την ανακούφιση των συμπτωμάτων σας και στη συνολική σας ευεξία, ελέγχοντας το ημερολόγιο συμπτωμάτων σας και </a:t>
            </a:r>
            <a:r>
              <a:rPr lang="el-GR" dirty="0" err="1"/>
              <a:t>αναστοχαζόμενοι</a:t>
            </a:r>
            <a:r>
              <a:rPr lang="el-GR" dirty="0"/>
              <a:t> τι κάνατε διαφορετικά εκείνη την ημέρα.</a:t>
            </a:r>
          </a:p>
          <a:p>
            <a:r>
              <a:rPr lang="el-GR" dirty="0"/>
              <a:t>Παρακολούθηση της προόδου σας, χρησιμοποιώντας για παράδειγμα μια εφαρμογή παρακολούθησης της σωματικής άσκησης ή των δραστηριοτήτων σας.</a:t>
            </a:r>
            <a:endParaRPr lang="en-US"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381" y="1314779"/>
            <a:ext cx="4432719" cy="4768539"/>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449FD548-C4EE-3478-1799-D5EA6059972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l-GR" altLang="el-GR" dirty="0">
                <a:solidFill>
                  <a:schemeClr val="bg1"/>
                </a:solidFill>
                <a:latin typeface="+mj-lt"/>
                <a:ea typeface="+mj-ea"/>
                <a:cs typeface="+mj-cs"/>
              </a:rPr>
              <a:t>Εφαρμογές υγείας για ηλικιωμένους</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062551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Καθορισμός στόχων</a:t>
            </a:r>
            <a:endParaRPr lang="de-DE" dirty="0"/>
          </a:p>
        </p:txBody>
      </p:sp>
      <p:sp>
        <p:nvSpPr>
          <p:cNvPr id="3" name="Inhaltsplatzhalter 2"/>
          <p:cNvSpPr>
            <a:spLocks noGrp="1"/>
          </p:cNvSpPr>
          <p:nvPr>
            <p:ph idx="1"/>
          </p:nvPr>
        </p:nvSpPr>
        <p:spPr/>
        <p:txBody>
          <a:bodyPr>
            <a:normAutofit lnSpcReduction="10000"/>
          </a:bodyPr>
          <a:lstStyle/>
          <a:p>
            <a:r>
              <a:rPr lang="el-GR" dirty="0"/>
              <a:t>Ορίστε στόχους μέσω της εφαρμογής για το τι θέλετε να πετύχετε μια συγκεκριμένη ημέρα - για παράδειγμα τον αριθμό των βημάτων που θέλετε να κάνετε για να βελτιώσετε και να διατηρήσετε τη φυσική σας κατάσταση.</a:t>
            </a:r>
          </a:p>
          <a:p>
            <a:r>
              <a:rPr lang="el-GR" dirty="0"/>
              <a:t>Ξεπεράστε το προσωπικό σας ρεκόρ και βάλτε πιο ψηλούς στόχους.</a:t>
            </a:r>
          </a:p>
          <a:p>
            <a:r>
              <a:rPr lang="el-GR" dirty="0"/>
              <a:t>Παρακολουθείτε την πρόοδό σας για μεγάλο χρονικό διάστημα.</a:t>
            </a:r>
          </a:p>
          <a:p>
            <a:r>
              <a:rPr lang="el-GR" dirty="0"/>
              <a:t>Διατηρήστε το κίνητρο για τακτική χρήση της εφαρμογής.</a:t>
            </a:r>
            <a:r>
              <a:rPr lang="en-US" dirty="0"/>
              <a:t> </a:t>
            </a:r>
          </a:p>
          <a:p>
            <a:endParaRPr lang="de-D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4468" t="1343" r="23098" b="-366"/>
          <a:stretch/>
        </p:blipFill>
        <p:spPr>
          <a:xfrm>
            <a:off x="7058424" y="2043952"/>
            <a:ext cx="5133575" cy="3718895"/>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9855608C-17EE-9476-FB1D-9EBC76414CEA}"/>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l-GR" altLang="el-GR" dirty="0">
                <a:solidFill>
                  <a:schemeClr val="bg1"/>
                </a:solidFill>
                <a:latin typeface="+mj-lt"/>
                <a:ea typeface="+mj-ea"/>
                <a:cs typeface="+mj-cs"/>
              </a:rPr>
              <a:t>Εφαρμογές υγείας για ηλικιωμένους</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140222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Ενδείξεις ή ειδοποιήσεις</a:t>
            </a:r>
            <a:endParaRPr lang="de-DE" dirty="0"/>
          </a:p>
        </p:txBody>
      </p:sp>
      <p:sp>
        <p:nvSpPr>
          <p:cNvPr id="3" name="Inhaltsplatzhalter 2"/>
          <p:cNvSpPr>
            <a:spLocks noGrp="1"/>
          </p:cNvSpPr>
          <p:nvPr>
            <p:ph idx="1"/>
          </p:nvPr>
        </p:nvSpPr>
        <p:spPr>
          <a:xfrm>
            <a:off x="557998" y="1799999"/>
            <a:ext cx="6023903" cy="4578321"/>
          </a:xfrm>
        </p:spPr>
        <p:txBody>
          <a:bodyPr>
            <a:normAutofit fontScale="85000" lnSpcReduction="10000"/>
          </a:bodyPr>
          <a:lstStyle/>
          <a:p>
            <a:r>
              <a:rPr lang="el-GR" dirty="0"/>
              <a:t>Να βάζετε υπενθυμίσεις για το τι θέλετε να πετύχετε μια συγκεκριμένη μέρα, ώστε να μην το ξεχάσετε και να το ενσωματώσετε στην καθημερινότητά σας.</a:t>
            </a:r>
          </a:p>
          <a:p>
            <a:r>
              <a:rPr lang="el-GR" dirty="0"/>
              <a:t>Για παράδειγμα, ορίστε ειδοποίηση για το πότε πρέπει να πάρετε την επόμενη δόση της φαρμακευτικής σας αγωγής.</a:t>
            </a:r>
          </a:p>
          <a:p>
            <a:r>
              <a:rPr lang="el-GR" dirty="0"/>
              <a:t>Να ελέγχετε πότε είναι οι επόμενες εξετάσεις σας στον γιατρό, ώστε να κλείσετε το ραντεβού σας έγκαιρα.</a:t>
            </a:r>
          </a:p>
          <a:p>
            <a:r>
              <a:rPr lang="el-GR" dirty="0"/>
              <a:t>Να ενημερώνεστε όταν οι ενδείξεις κατά την παρακολούθηση μιας χρόνιας νόσου αλλάζουν, ώστε να έρθετε σε επαφή με τον γιατρό σας και να αποφασίσετε αν χρειάζεται προσαρμογή της φαρμακευτικής σας αγωγής.</a:t>
            </a:r>
            <a:endParaRPr lang="en-US" dirty="0"/>
          </a:p>
          <a:p>
            <a:endParaRPr lang="de-DE"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0806" y="2493170"/>
            <a:ext cx="1994569" cy="2015035"/>
          </a:xfrm>
          <a:prstGeom prst="rect">
            <a:avLst/>
          </a:prstGeom>
        </p:spPr>
      </p:pic>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r="5429"/>
          <a:stretch/>
        </p:blipFill>
        <p:spPr>
          <a:xfrm>
            <a:off x="6581901" y="1799999"/>
            <a:ext cx="5830186" cy="3409955"/>
          </a:xfrm>
          <a:prstGeom prst="rect">
            <a:avLst/>
          </a:prstGeom>
        </p:spPr>
      </p:pic>
      <p:sp>
        <p:nvSpPr>
          <p:cNvPr id="7"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5"/>
              </a:rPr>
              <a:t>Πηγή</a:t>
            </a:r>
            <a:r>
              <a:rPr lang="en-US" sz="1200" dirty="0"/>
              <a:t>| </a:t>
            </a:r>
            <a:r>
              <a:rPr lang="en-US" sz="1200" dirty="0">
                <a:hlinkClick r:id="rId6"/>
              </a:rPr>
              <a:t>Pixabay license</a:t>
            </a:r>
            <a:endParaRPr lang="en-US" sz="1200" dirty="0"/>
          </a:p>
        </p:txBody>
      </p:sp>
      <p:sp>
        <p:nvSpPr>
          <p:cNvPr id="6" name="Ορθογώνιο 7">
            <a:extLst>
              <a:ext uri="{FF2B5EF4-FFF2-40B4-BE49-F238E27FC236}">
                <a16:creationId xmlns:a16="http://schemas.microsoft.com/office/drawing/2014/main" id="{13E1A885-5D0D-1A29-A4ED-1B5C4D9758F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l-GR" altLang="el-GR" dirty="0">
                <a:solidFill>
                  <a:schemeClr val="bg1"/>
                </a:solidFill>
                <a:latin typeface="+mj-lt"/>
                <a:ea typeface="+mj-ea"/>
                <a:cs typeface="+mj-cs"/>
              </a:rPr>
              <a:t>Εφαρμογές υγείας για ηλικιωμένους</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985193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Κοινωνική υποστήριξη</a:t>
            </a:r>
            <a:endParaRPr lang="de-DE" dirty="0"/>
          </a:p>
        </p:txBody>
      </p:sp>
      <p:sp>
        <p:nvSpPr>
          <p:cNvPr id="3" name="Inhaltsplatzhalter 2"/>
          <p:cNvSpPr>
            <a:spLocks noGrp="1"/>
          </p:cNvSpPr>
          <p:nvPr>
            <p:ph idx="1"/>
          </p:nvPr>
        </p:nvSpPr>
        <p:spPr>
          <a:xfrm>
            <a:off x="557999" y="1800000"/>
            <a:ext cx="5538001" cy="4537006"/>
          </a:xfrm>
        </p:spPr>
        <p:txBody>
          <a:bodyPr>
            <a:normAutofit fontScale="92500"/>
          </a:bodyPr>
          <a:lstStyle/>
          <a:p>
            <a:r>
              <a:rPr lang="el-GR" dirty="0"/>
              <a:t>Μείνετε σε επαφή με φίλους και οικογένεια. </a:t>
            </a:r>
          </a:p>
          <a:p>
            <a:r>
              <a:rPr lang="el-GR" dirty="0"/>
              <a:t>Μοιραστείτε την πρόοδό σας με άλλους, για παράδειγμα όταν χρησιμοποιείτε μια συσκευή παρακολούθησης της σωματικής δραστηριότητας ή μια εφαρμογή για γυμναστική, τρέξιμο και άλλα αθλήματα.</a:t>
            </a:r>
          </a:p>
          <a:p>
            <a:r>
              <a:rPr lang="el-GR" dirty="0"/>
              <a:t>Μοιραστείτε σημαντικά δεδομένα και νέα με τους φίλους και την οικογένειά σας (π.χ. για τη φαρμακευτική σας αγωγή ή το ραντεβού με τον γιατρό).</a:t>
            </a:r>
          </a:p>
          <a:p>
            <a:r>
              <a:rPr lang="el-GR" dirty="0"/>
              <a:t>Λάβετε ανατροφοδότηση από άλλους.</a:t>
            </a:r>
            <a:endParaRPr lang="de-DE" dirty="0"/>
          </a:p>
          <a:p>
            <a:pPr marL="0" indent="0">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823" y="1169582"/>
            <a:ext cx="6127177" cy="4614530"/>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t>Πηγή</a:t>
            </a:r>
            <a:r>
              <a:rPr lang="en-US" sz="1200" dirty="0"/>
              <a:t>| </a:t>
            </a:r>
            <a:r>
              <a:rPr lang="en-US" sz="1200" dirty="0">
                <a:hlinkClick r:id="rId4"/>
              </a:rPr>
              <a:t>Pixabay license</a:t>
            </a:r>
            <a:endParaRPr lang="en-US" sz="1200" dirty="0"/>
          </a:p>
        </p:txBody>
      </p:sp>
      <p:sp>
        <p:nvSpPr>
          <p:cNvPr id="6" name="Ορθογώνιο 7">
            <a:extLst>
              <a:ext uri="{FF2B5EF4-FFF2-40B4-BE49-F238E27FC236}">
                <a16:creationId xmlns:a16="http://schemas.microsoft.com/office/drawing/2014/main" id="{35A7B181-C676-060E-4922-47D328B8EF14}"/>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l-GR" altLang="el-GR" dirty="0">
                <a:solidFill>
                  <a:schemeClr val="bg1"/>
                </a:solidFill>
                <a:latin typeface="+mj-lt"/>
                <a:ea typeface="+mj-ea"/>
                <a:cs typeface="+mj-cs"/>
              </a:rPr>
              <a:t>Εφαρμογές υγείας για ηλικιωμένους</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928584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48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el-GR" sz="1050" b="0" i="0" dirty="0">
                  <a:solidFill>
                    <a:srgbClr val="414042"/>
                  </a:solidFill>
                  <a:effectLst/>
                  <a:latin typeface="Roboto" panose="02000000000000000000" pitchFamily="2" charset="0"/>
                </a:rPr>
                <a:t>ΓΚΕΛΣΕΝΚΙΡΧΕΝ, ΓΕΡΜΑΝΙΑ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6"/>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el-GR" sz="1000" b="0" i="0" dirty="0">
                  <a:solidFill>
                    <a:srgbClr val="666666"/>
                  </a:solidFill>
                  <a:effectLst/>
                  <a:latin typeface="Roboto" panose="02000000000000000000" pitchFamily="2" charset="0"/>
                </a:rPr>
                <a:t>ΑΘΗΝΑ, ΕΛΛΑΔΑ</a:t>
              </a:r>
              <a:r>
                <a:rPr lang="nb-NO" sz="1000" b="0" i="0" dirty="0">
                  <a:solidFill>
                    <a:srgbClr val="666666"/>
                  </a:solidFill>
                  <a:effectLst/>
                  <a:latin typeface="Roboto" panose="02000000000000000000" pitchFamily="2" charset="0"/>
                </a:rPr>
                <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681489" y="4493821"/>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676933" y="4570169"/>
              <a:ext cx="2236694" cy="553998"/>
            </a:xfrm>
            <a:prstGeom prst="rect">
              <a:avLst/>
            </a:prstGeom>
            <a:noFill/>
          </p:spPr>
          <p:txBody>
            <a:bodyPr wrap="square">
              <a:spAutoFit/>
            </a:bodyPr>
            <a:lstStyle/>
            <a:p>
              <a:pPr algn="ctr" fontAlgn="base"/>
              <a:r>
                <a:rPr lang="nn-NO" sz="1000" b="0" i="0" dirty="0">
                  <a:solidFill>
                    <a:srgbClr val="203864"/>
                  </a:solidFill>
                  <a:effectLst/>
                  <a:latin typeface="Roboto" panose="02000000000000000000" pitchFamily="2" charset="0"/>
                </a:rPr>
                <a:t>media k </a:t>
              </a:r>
              <a:r>
                <a:rPr lang="nn-NO" sz="1000" b="0" i="0" dirty="0" err="1">
                  <a:solidFill>
                    <a:srgbClr val="203864"/>
                  </a:solidFill>
                  <a:effectLst/>
                  <a:latin typeface="Roboto" panose="02000000000000000000" pitchFamily="2" charset="0"/>
                </a:rPr>
                <a:t>GmbH</a:t>
              </a:r>
              <a:endParaRPr lang="nn-NO" sz="1000" b="0" i="0" dirty="0">
                <a:solidFill>
                  <a:srgbClr val="203864"/>
                </a:solidFill>
                <a:effectLst/>
                <a:latin typeface="Roboto" panose="02000000000000000000" pitchFamily="2" charset="0"/>
              </a:endParaRPr>
            </a:p>
            <a:p>
              <a:pPr algn="ctr" fontAlgn="base"/>
              <a:r>
                <a:rPr lang="el-GR" sz="1000" b="0" i="0" dirty="0" err="1">
                  <a:solidFill>
                    <a:srgbClr val="414042"/>
                  </a:solidFill>
                  <a:effectLst/>
                  <a:latin typeface="Roboto" panose="02000000000000000000" pitchFamily="2" charset="0"/>
                </a:rPr>
                <a:t>Μπαντ</a:t>
              </a:r>
              <a:r>
                <a:rPr lang="el-GR" sz="1000" b="0" i="0" dirty="0">
                  <a:solidFill>
                    <a:srgbClr val="414042"/>
                  </a:solidFill>
                  <a:effectLst/>
                  <a:latin typeface="Roboto" panose="02000000000000000000" pitchFamily="2" charset="0"/>
                </a:rPr>
                <a:t> </a:t>
              </a:r>
              <a:r>
                <a:rPr lang="el-GR" sz="1000" b="0" i="0" dirty="0" err="1">
                  <a:solidFill>
                    <a:srgbClr val="414042"/>
                  </a:solidFill>
                  <a:effectLst/>
                  <a:latin typeface="Roboto" panose="02000000000000000000" pitchFamily="2" charset="0"/>
                </a:rPr>
                <a:t>Μέργκεντχαϊμ</a:t>
              </a:r>
              <a:r>
                <a:rPr lang="el-GR" sz="1000" b="0" i="0" dirty="0">
                  <a:solidFill>
                    <a:srgbClr val="414042"/>
                  </a:solidFill>
                  <a:effectLst/>
                  <a:latin typeface="Roboto" panose="02000000000000000000" pitchFamily="2" charset="0"/>
                </a:rPr>
                <a:t>, ΓΕΡΜΑΝΙΑ</a:t>
              </a:r>
              <a:endParaRPr lang="nn-NO" sz="1000" b="0" i="0" dirty="0">
                <a:solidFill>
                  <a:srgbClr val="414042"/>
                </a:solidFill>
                <a:effectLst/>
                <a:latin typeface="Roboto" panose="02000000000000000000" pitchFamily="2" charset="0"/>
              </a:endParaRPr>
            </a:p>
            <a:p>
              <a:pPr algn="ctr" fontAlgn="base"/>
              <a:r>
                <a:rPr lang="nn-NO" sz="1000" b="0" i="0" u="none" strike="noStrike" dirty="0">
                  <a:solidFill>
                    <a:srgbClr val="D71920"/>
                  </a:solidFill>
                  <a:effectLst/>
                  <a:latin typeface="Roboto" panose="02000000000000000000" pitchFamily="2" charset="0"/>
                  <a:hlinkClick r:id="rId12"/>
                </a:rPr>
                <a:t>www.media-k.eu</a:t>
              </a:r>
              <a:endParaRPr lang="nn-NO" sz="1000" b="0" i="0" dirty="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l-GR" sz="1000" b="0" i="0" dirty="0">
                  <a:solidFill>
                    <a:srgbClr val="414042"/>
                  </a:solidFill>
                  <a:effectLst/>
                  <a:latin typeface="Roboto" panose="02000000000000000000" pitchFamily="2" charset="0"/>
                </a:rPr>
                <a:t>ΑΡΕΤΖΟ, ΙΤΑΛΙΑ</a:t>
              </a:r>
              <a:endParaRPr lang="en-US" sz="1000" b="0" i="0" dirty="0">
                <a:solidFill>
                  <a:srgbClr val="414042"/>
                </a:solidFill>
                <a:effectLst/>
                <a:latin typeface="Roboto" panose="02000000000000000000" pitchFamily="2" charset="0"/>
              </a:endParaRPr>
            </a:p>
            <a:p>
              <a:pPr algn="ctr" fontAlgn="base"/>
              <a:r>
                <a:rPr lang="en-US" sz="1000" b="0" i="0" u="none" strike="noStrike" dirty="0">
                  <a:solidFill>
                    <a:srgbClr val="D71920"/>
                  </a:solidFill>
                  <a:effectLst/>
                  <a:latin typeface="Roboto" panose="02000000000000000000" pitchFamily="2" charset="0"/>
                  <a:hlinkClick r:id="rId14"/>
                </a:rPr>
                <a:t>www.oxfamitalia.org/</a:t>
              </a:r>
              <a:endParaRPr lang="en-US" sz="1000" b="0" i="0" dirty="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l-GR" sz="1100" b="0" i="0" dirty="0">
                <a:solidFill>
                  <a:srgbClr val="414042"/>
                </a:solidFill>
                <a:effectLst/>
                <a:latin typeface="Roboto" panose="02000000000000000000" pitchFamily="2" charset="0"/>
              </a:rPr>
              <a:t>ΑΘΗΝΑ, ΕΛΛΑΔΑ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l-GR" sz="1100" b="0" i="0" dirty="0">
                <a:solidFill>
                  <a:srgbClr val="414042"/>
                </a:solidFill>
                <a:effectLst/>
                <a:latin typeface="Roboto" panose="02000000000000000000" pitchFamily="2" charset="0"/>
              </a:rPr>
              <a:t>ΣΤΡΑΣΒΟΥΡΓΟ, ΓΑΛΛΙΑ</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1823750" y="5428217"/>
            <a:ext cx="6266081"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l-GR" sz="1100" b="0" i="0" dirty="0">
                <a:solidFill>
                  <a:srgbClr val="414042"/>
                </a:solidFill>
                <a:effectLst/>
                <a:latin typeface="Roboto" panose="02000000000000000000" pitchFamily="2" charset="0"/>
              </a:rPr>
              <a:t>ΚΥΠΡΟΣ</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84" y="1478241"/>
            <a:ext cx="6735935" cy="4488869"/>
          </a:xfrm>
          <a:prstGeom prst="rect">
            <a:avLst/>
          </a:prstGeom>
        </p:spPr>
      </p:pic>
      <p:sp>
        <p:nvSpPr>
          <p:cNvPr id="2" name="Titel 1"/>
          <p:cNvSpPr>
            <a:spLocks noGrp="1"/>
          </p:cNvSpPr>
          <p:nvPr>
            <p:ph type="title"/>
          </p:nvPr>
        </p:nvSpPr>
        <p:spPr/>
        <p:txBody>
          <a:bodyPr/>
          <a:lstStyle/>
          <a:p>
            <a:r>
              <a:rPr lang="el-GR" dirty="0">
                <a:solidFill>
                  <a:srgbClr val="4A4CF5"/>
                </a:solidFill>
              </a:rPr>
              <a:t>Δραστηριότητα 3: Μοιραστείτε την εμπειρία σας</a:t>
            </a:r>
            <a:endParaRPr lang="de-DE" dirty="0">
              <a:solidFill>
                <a:srgbClr val="4A4CF5"/>
              </a:solidFill>
            </a:endParaRPr>
          </a:p>
        </p:txBody>
      </p:sp>
      <p:sp>
        <p:nvSpPr>
          <p:cNvPr id="3" name="Inhaltsplatzhalter 2"/>
          <p:cNvSpPr>
            <a:spLocks noGrp="1"/>
          </p:cNvSpPr>
          <p:nvPr>
            <p:ph idx="1"/>
          </p:nvPr>
        </p:nvSpPr>
        <p:spPr>
          <a:xfrm>
            <a:off x="2384582" y="4055678"/>
            <a:ext cx="5919039" cy="4865977"/>
          </a:xfrm>
        </p:spPr>
        <p:txBody>
          <a:bodyPr/>
          <a:lstStyle/>
          <a:p>
            <a:pPr marL="0" indent="0">
              <a:buNone/>
            </a:pPr>
            <a:r>
              <a:rPr lang="el-GR" b="1" dirty="0"/>
              <a:t>Τώρα είναι η σειρά σας!</a:t>
            </a:r>
            <a:endParaRPr lang="en-US" b="1" dirty="0"/>
          </a:p>
          <a:p>
            <a:pPr marL="0" indent="0">
              <a:buNone/>
            </a:pPr>
            <a:r>
              <a:rPr lang="el-GR" dirty="0"/>
              <a:t>Αν έχετε ήδη χρησιμοποιήσει εφαρμογές υγείας στο παρελθόν, ποια ήταν η εμπειρία σας και πώς σας βοήθησε, αν βοήθησε καθόλου;</a:t>
            </a:r>
            <a:endParaRPr lang="en-US" dirty="0"/>
          </a:p>
          <a:p>
            <a:pPr marL="0" indent="0">
              <a:buNone/>
            </a:pPr>
            <a:r>
              <a:rPr lang="el-GR" b="1" dirty="0"/>
              <a:t>Συζητήστε με την ομάδα!</a:t>
            </a:r>
            <a:endParaRPr lang="en-US" b="1" dirty="0"/>
          </a:p>
          <a:p>
            <a:endParaRPr lang="de-DE" dirty="0"/>
          </a:p>
        </p:txBody>
      </p:sp>
      <p:sp>
        <p:nvSpPr>
          <p:cNvPr id="5" name="Ορθογώνιο 1">
            <a:extLst>
              <a:ext uri="{FF2B5EF4-FFF2-40B4-BE49-F238E27FC236}">
                <a16:creationId xmlns:a16="http://schemas.microsoft.com/office/drawing/2014/main" id="{745F50B6-E9CC-AE78-9C4E-00C0E355DDE0}"/>
              </a:ext>
            </a:extLst>
          </p:cNvPr>
          <p:cNvSpPr/>
          <p:nvPr/>
        </p:nvSpPr>
        <p:spPr>
          <a:xfrm>
            <a:off x="245243" y="6537044"/>
            <a:ext cx="2411718" cy="276999"/>
          </a:xfrm>
          <a:prstGeom prst="rect">
            <a:avLst/>
          </a:prstGeom>
        </p:spPr>
        <p:txBody>
          <a:bodyPr wrap="square">
            <a:spAutoFit/>
          </a:bodyPr>
          <a:lstStyle/>
          <a:p>
            <a:pPr algn="r"/>
            <a:r>
              <a:rPr lang="el-GR" sz="1200" dirty="0"/>
              <a:t>Πηγή</a:t>
            </a:r>
            <a:r>
              <a:rPr lang="en-US" sz="1200" dirty="0"/>
              <a:t>| </a:t>
            </a:r>
            <a:r>
              <a:rPr lang="en-US" sz="1200" dirty="0">
                <a:hlinkClick r:id="rId4"/>
              </a:rPr>
              <a:t>Pixabay license</a:t>
            </a:r>
            <a:endParaRPr lang="en-US" sz="1200" dirty="0"/>
          </a:p>
        </p:txBody>
      </p:sp>
      <p:sp>
        <p:nvSpPr>
          <p:cNvPr id="6" name="Ορθογώνιο 7">
            <a:extLst>
              <a:ext uri="{FF2B5EF4-FFF2-40B4-BE49-F238E27FC236}">
                <a16:creationId xmlns:a16="http://schemas.microsoft.com/office/drawing/2014/main" id="{6D763D05-59EC-A39D-00EA-FE87C44D528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l-GR" altLang="el-GR" dirty="0">
                <a:solidFill>
                  <a:schemeClr val="bg1"/>
                </a:solidFill>
                <a:latin typeface="+mj-lt"/>
                <a:ea typeface="+mj-ea"/>
                <a:cs typeface="+mj-cs"/>
              </a:rPr>
              <a:t>Εφαρμογές υγείας για ηλικιωμένους</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pic>
        <p:nvPicPr>
          <p:cNvPr id="9"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4C1D9D4B-4C49-E9A5-EBC1-A0DDE76005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2022" y="1781396"/>
            <a:ext cx="4089063" cy="47072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5713E87-F52E-4188-62CC-12209FE71E17}"/>
              </a:ext>
            </a:extLst>
          </p:cNvPr>
          <p:cNvSpPr txBox="1"/>
          <p:nvPr/>
        </p:nvSpPr>
        <p:spPr>
          <a:xfrm>
            <a:off x="8773428" y="6081613"/>
            <a:ext cx="3234558" cy="276999"/>
          </a:xfrm>
          <a:prstGeom prst="rect">
            <a:avLst/>
          </a:prstGeom>
          <a:noFill/>
        </p:spPr>
        <p:txBody>
          <a:bodyPr wrap="square">
            <a:spAutoFit/>
          </a:bodyPr>
          <a:lstStyle/>
          <a:p>
            <a:pPr algn="r"/>
            <a:r>
              <a:rPr lang="el-GR" sz="1200" dirty="0">
                <a:hlinkClick r:id="rId6"/>
              </a:rPr>
              <a:t>Εικόνα από vectorjuice</a:t>
            </a:r>
            <a:r>
              <a:rPr lang="en-US" sz="1200" dirty="0">
                <a:hlinkClick r:id="rId6"/>
              </a:rPr>
              <a:t> </a:t>
            </a:r>
            <a:r>
              <a:rPr lang="el-GR" sz="1200" dirty="0">
                <a:hlinkClick r:id="rId6"/>
              </a:rPr>
              <a:t>σε </a:t>
            </a:r>
            <a:r>
              <a:rPr lang="en-GB" sz="1200" dirty="0">
                <a:hlinkClick r:id="rId6"/>
              </a:rPr>
              <a:t>Freepik</a:t>
            </a:r>
            <a:endParaRPr lang="el-GR" sz="1200" dirty="0"/>
          </a:p>
        </p:txBody>
      </p:sp>
    </p:spTree>
    <p:extLst>
      <p:ext uri="{BB962C8B-B14F-4D97-AF65-F5344CB8AC3E}">
        <p14:creationId xmlns:p14="http://schemas.microsoft.com/office/powerpoint/2010/main" val="675487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200" dirty="0">
                <a:solidFill>
                  <a:srgbClr val="C01E24"/>
                </a:solidFill>
              </a:rPr>
              <a:t>9.1.4</a:t>
            </a:r>
            <a:r>
              <a:rPr lang="en-US" altLang="el-GR" dirty="0"/>
              <a:t/>
            </a:r>
            <a:br>
              <a:rPr lang="en-US" altLang="el-GR" dirty="0"/>
            </a:br>
            <a:r>
              <a:rPr lang="el-GR" altLang="el-GR" sz="4000" dirty="0">
                <a:solidFill>
                  <a:srgbClr val="C01E24"/>
                </a:solidFill>
              </a:rPr>
              <a:t>Σενάριο ενσωμάτωσης στην πραγματική ζωή</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fontScale="92500" lnSpcReduction="20000"/>
          </a:bodyPr>
          <a:lstStyle/>
          <a:p>
            <a:pPr lvl="0"/>
            <a:r>
              <a:rPr lang="el-GR" sz="2400" dirty="0"/>
              <a:t>Ικανότητα εντοπισμού προβλημάτων στην καθημερινή ζωή</a:t>
            </a:r>
          </a:p>
          <a:p>
            <a:pPr lvl="0"/>
            <a:r>
              <a:rPr lang="el-GR" sz="2400" dirty="0"/>
              <a:t>Ενημέρωση για τα οφέλη των εφαρμογών για υγιή γήρανση</a:t>
            </a:r>
          </a:p>
          <a:p>
            <a:pPr lvl="0"/>
            <a:r>
              <a:rPr lang="el-GR" sz="2400" dirty="0"/>
              <a:t>Ικανότητα εντοπισμού μέτρων υποστήριξης για τη χρήση εφαρμογών υγείας για την ανάκτηση της λειτουργικής ικανότητας</a:t>
            </a:r>
            <a:endParaRPr lang="en-US" sz="2400" dirty="0"/>
          </a:p>
          <a:p>
            <a:pPr lvl="0"/>
            <a:endParaRPr lang="en-US" sz="2400" dirty="0"/>
          </a:p>
        </p:txBody>
      </p:sp>
      <p:pic>
        <p:nvPicPr>
          <p:cNvPr id="7" name="Picture 2" descr="Ambition abstract concept">
            <a:extLst>
              <a:ext uri="{FF2B5EF4-FFF2-40B4-BE49-F238E27FC236}">
                <a16:creationId xmlns:a16="http://schemas.microsoft.com/office/drawing/2014/main" id="{829DF59F-A9E6-2E4B-9C2C-AA66794AB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972" y="1865369"/>
            <a:ext cx="4706251" cy="45585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DF2D16-743A-29B0-809B-C63725DDF625}"/>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2894952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l-GR" dirty="0"/>
              <a:t>Η ιστορία της κ. Σμίθ: Ενσωμάτωση εφαρμογών υγείας στην πραγματική ζωή</a:t>
            </a:r>
            <a:endParaRPr lang="de-DE" dirty="0"/>
          </a:p>
        </p:txBody>
      </p:sp>
      <p:sp>
        <p:nvSpPr>
          <p:cNvPr id="6" name="Inhaltsplatzhalter 5"/>
          <p:cNvSpPr>
            <a:spLocks noGrp="1"/>
          </p:cNvSpPr>
          <p:nvPr>
            <p:ph idx="1"/>
          </p:nvPr>
        </p:nvSpPr>
        <p:spPr>
          <a:xfrm>
            <a:off x="557998" y="1799999"/>
            <a:ext cx="5875459" cy="4551815"/>
          </a:xfrm>
        </p:spPr>
        <p:txBody>
          <a:bodyPr>
            <a:normAutofit fontScale="92500" lnSpcReduction="10000"/>
          </a:bodyPr>
          <a:lstStyle/>
          <a:p>
            <a:r>
              <a:rPr lang="el-GR" dirty="0"/>
              <a:t>Η κ. Σμιθ είναι μια 79χρονη χήρα, η οποία αποφάσισε πρόσφατα να μετακομίσει στην επαρχία, όπου ζει ο μεγαλύτερος της γιος Τόμας, μαζί με τη σύζυγό του Μαρία και τον 4χρονο γιο τους, Κρίστιαν.</a:t>
            </a:r>
          </a:p>
          <a:p>
            <a:r>
              <a:rPr lang="el-GR" dirty="0"/>
              <a:t>Μετακόμισε για να είναι κοντά στην οικογένειά της.</a:t>
            </a:r>
          </a:p>
          <a:p>
            <a:r>
              <a:rPr lang="el-GR" dirty="0"/>
              <a:t>Στην κ. Σμιθ αρέσει να εξερευνά την περιοχή και να κάνει μεγάλους περιπάτους στην πανέμορφη εξοχή της νότιας Γερμανίας, ιδίως κατά τη διάρκεια της ημέρας, όταν ο γιος της και η σύζυγός του λείπουν από το σπίτι.</a:t>
            </a:r>
          </a:p>
          <a:p>
            <a:r>
              <a:rPr lang="el-GR" dirty="0"/>
              <a:t>Όλα πήγαιναν καλά, μέχρι που...</a:t>
            </a: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480" y="1927589"/>
            <a:ext cx="5627519" cy="3750214"/>
          </a:xfrm>
          <a:prstGeom prst="rect">
            <a:avLst/>
          </a:prstGeom>
        </p:spPr>
      </p:pic>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t>Πηγή</a:t>
            </a:r>
            <a:r>
              <a:rPr lang="en-US" sz="1200" dirty="0"/>
              <a:t>| </a:t>
            </a:r>
            <a:r>
              <a:rPr lang="en-US" sz="1200" dirty="0">
                <a:hlinkClick r:id="rId4"/>
              </a:rPr>
              <a:t>Pixabay license</a:t>
            </a:r>
            <a:endParaRPr lang="en-US" sz="1200" dirty="0"/>
          </a:p>
        </p:txBody>
      </p:sp>
      <p:sp>
        <p:nvSpPr>
          <p:cNvPr id="2" name="Ορθογώνιο 7">
            <a:extLst>
              <a:ext uri="{FF2B5EF4-FFF2-40B4-BE49-F238E27FC236}">
                <a16:creationId xmlns:a16="http://schemas.microsoft.com/office/drawing/2014/main" id="{0876E1D8-4DC4-5C2E-201D-B70E47293F2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9.1.4 </a:t>
            </a:r>
            <a:r>
              <a:rPr lang="el-GR" altLang="el-GR" dirty="0">
                <a:solidFill>
                  <a:schemeClr val="bg1"/>
                </a:solidFill>
                <a:latin typeface="+mj-lt"/>
                <a:ea typeface="+mj-ea"/>
                <a:cs typeface="+mj-cs"/>
              </a:rPr>
              <a:t>Σενάριο ενσωμάτωσης στην πραγματική ζωή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576937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l-GR" dirty="0"/>
              <a:t>Η ιστορία της κ. Σμίθ: Ενσωμάτωση εφαρμογών υγείας στην πραγματική ζωή</a:t>
            </a:r>
            <a:endParaRPr lang="de-DE" dirty="0"/>
          </a:p>
        </p:txBody>
      </p:sp>
      <p:sp>
        <p:nvSpPr>
          <p:cNvPr id="6" name="Inhaltsplatzhalter 5"/>
          <p:cNvSpPr>
            <a:spLocks noGrp="1"/>
          </p:cNvSpPr>
          <p:nvPr>
            <p:ph idx="1"/>
          </p:nvPr>
        </p:nvSpPr>
        <p:spPr>
          <a:xfrm>
            <a:off x="557998" y="1799999"/>
            <a:ext cx="5662049" cy="4551815"/>
          </a:xfrm>
        </p:spPr>
        <p:txBody>
          <a:bodyPr>
            <a:normAutofit fontScale="92500" lnSpcReduction="10000"/>
          </a:bodyPr>
          <a:lstStyle/>
          <a:p>
            <a:r>
              <a:rPr lang="el-GR" dirty="0"/>
              <a:t>...μια μέρα η κα Σμιθ αποφάσισε να περπατήσει σε ένα κοντινό δάσος, το οποίο είχε επισκεφθεί με την οικογένειά της το περασμένο Σαββατοκύριακο και της είχε αρέσει πολύ.</a:t>
            </a:r>
          </a:p>
          <a:p>
            <a:r>
              <a:rPr lang="el-GR" dirty="0"/>
              <a:t>Κατά τη διάρκεια του περιπάτου της βυθίστηκε εντελώς στις σκέψεις της.</a:t>
            </a:r>
          </a:p>
          <a:p>
            <a:r>
              <a:rPr lang="el-GR" dirty="0"/>
              <a:t>Ξαφνικά αισθάνθηκε ένα παράξενο αίσθημα σύγχυσης. </a:t>
            </a:r>
          </a:p>
          <a:p>
            <a:r>
              <a:rPr lang="el-GR" dirty="0"/>
              <a:t>Συνέχισε να περπατά, αλλά το συναίσθημα έγινε τόσο έντονο, ώστε αισθάνθηκε αδιαθεσία. Τότε...</a:t>
            </a:r>
            <a:endParaRPr lang="de-DE" dirty="0"/>
          </a:p>
          <a:p>
            <a:endParaRPr lang="de-DE" dirty="0"/>
          </a:p>
          <a:p>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t>Πηγή</a:t>
            </a:r>
            <a:r>
              <a:rPr lang="en-US" sz="1200" dirty="0"/>
              <a:t>| </a:t>
            </a:r>
            <a:r>
              <a:rPr lang="en-US" sz="1200" dirty="0">
                <a:hlinkClick r:id="rId3"/>
              </a:rPr>
              <a:t>Pixabay license</a:t>
            </a:r>
            <a:endParaRPr lang="en-US" sz="1200"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046" y="1985366"/>
            <a:ext cx="5971953" cy="3979746"/>
          </a:xfrm>
          <a:prstGeom prst="rect">
            <a:avLst/>
          </a:prstGeom>
        </p:spPr>
      </p:pic>
      <p:sp>
        <p:nvSpPr>
          <p:cNvPr id="3" name="Ορθογώνιο 7">
            <a:extLst>
              <a:ext uri="{FF2B5EF4-FFF2-40B4-BE49-F238E27FC236}">
                <a16:creationId xmlns:a16="http://schemas.microsoft.com/office/drawing/2014/main" id="{3CFB9FF0-F5B1-D8D6-FE8F-10C15BF92FC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9.1.4 </a:t>
            </a:r>
            <a:r>
              <a:rPr lang="el-GR" altLang="el-GR" dirty="0">
                <a:solidFill>
                  <a:schemeClr val="bg1"/>
                </a:solidFill>
                <a:latin typeface="+mj-lt"/>
                <a:ea typeface="+mj-ea"/>
                <a:cs typeface="+mj-cs"/>
              </a:rPr>
              <a:t>Σενάριο ενσωμάτωσης στην πραγματική ζωή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873284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l-GR" dirty="0"/>
              <a:t>Η ιστορία της κ. Σμίθ: Ενσωμάτωση εφαρμογών υγείας στην πραγματική ζωή</a:t>
            </a:r>
            <a:endParaRPr lang="de-DE" dirty="0"/>
          </a:p>
        </p:txBody>
      </p:sp>
      <p:sp>
        <p:nvSpPr>
          <p:cNvPr id="6" name="Inhaltsplatzhalter 5"/>
          <p:cNvSpPr>
            <a:spLocks noGrp="1"/>
          </p:cNvSpPr>
          <p:nvPr>
            <p:ph idx="1"/>
          </p:nvPr>
        </p:nvSpPr>
        <p:spPr>
          <a:xfrm>
            <a:off x="557998" y="1799999"/>
            <a:ext cx="6060625" cy="4551815"/>
          </a:xfrm>
        </p:spPr>
        <p:txBody>
          <a:bodyPr>
            <a:normAutofit fontScale="92500" lnSpcReduction="10000"/>
          </a:bodyPr>
          <a:lstStyle/>
          <a:p>
            <a:r>
              <a:rPr lang="de-DE" dirty="0"/>
              <a:t>… </a:t>
            </a:r>
            <a:r>
              <a:rPr lang="el-GR" dirty="0"/>
              <a:t>σταμάτησε να περπατά. </a:t>
            </a:r>
            <a:endParaRPr lang="de-DE" dirty="0"/>
          </a:p>
          <a:p>
            <a:r>
              <a:rPr lang="el-GR" dirty="0"/>
              <a:t>Η κ. Σμιθ συνήλθε σιγά-σιγά και συνειδητοποίησε ότι δεν είχε ιδέα πού βρισκόταν, πώς βρέθηκε εκεί και τι έκανε. </a:t>
            </a:r>
          </a:p>
          <a:p>
            <a:r>
              <a:rPr lang="el-GR" dirty="0"/>
              <a:t>Προσπάθησε να θυμηθεί, αλλά δυσκολευόταν να συγκεντρωθεί.</a:t>
            </a:r>
          </a:p>
          <a:p>
            <a:r>
              <a:rPr lang="el-GR" dirty="0"/>
              <a:t>Καθώς βρισκόταν σε πλήρη σύγχυση, αποφάσισε να συνεχίσει να περπατά, μέχρι που είδε μπροστά της μια γυναίκα.</a:t>
            </a:r>
          </a:p>
          <a:p>
            <a:r>
              <a:rPr lang="el-GR" dirty="0"/>
              <a:t>Αποφάσισε να φωνάξει: «Παρακαλώ, περιμένετε! Χρειάζομαι βοήθεια!»</a:t>
            </a:r>
          </a:p>
          <a:p>
            <a:r>
              <a:rPr lang="el-GR" dirty="0"/>
              <a:t>Η γυναίκα γύρισε και...</a:t>
            </a:r>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3"/>
              </a:rPr>
              <a:t>Πηγή</a:t>
            </a:r>
            <a:r>
              <a:rPr lang="en-US" sz="1200" dirty="0"/>
              <a:t>| </a:t>
            </a:r>
            <a:r>
              <a:rPr lang="en-US" sz="1200" dirty="0">
                <a:hlinkClick r:id="rId4"/>
              </a:rPr>
              <a:t>Pixabay license</a:t>
            </a:r>
            <a:endParaRPr lang="en-US" sz="1200" dirty="0"/>
          </a:p>
        </p:txBody>
      </p:sp>
      <p:pic>
        <p:nvPicPr>
          <p:cNvPr id="4" name="Grafik 3"/>
          <p:cNvPicPr>
            <a:picLocks noChangeAspect="1"/>
          </p:cNvPicPr>
          <p:nvPr/>
        </p:nvPicPr>
        <p:blipFill rotWithShape="1">
          <a:blip r:embed="rId5">
            <a:extLst>
              <a:ext uri="{28A0092B-C50C-407E-A947-70E740481C1C}">
                <a14:useLocalDpi xmlns:a14="http://schemas.microsoft.com/office/drawing/2010/main" val="0"/>
              </a:ext>
            </a:extLst>
          </a:blip>
          <a:srcRect l="2668" t="-1" r="32705" b="25304"/>
          <a:stretch/>
        </p:blipFill>
        <p:spPr>
          <a:xfrm>
            <a:off x="6618623" y="1960848"/>
            <a:ext cx="5491842" cy="4230115"/>
          </a:xfrm>
          <a:prstGeom prst="rect">
            <a:avLst/>
          </a:prstGeom>
        </p:spPr>
      </p:pic>
      <p:sp>
        <p:nvSpPr>
          <p:cNvPr id="2" name="Ορθογώνιο 7">
            <a:extLst>
              <a:ext uri="{FF2B5EF4-FFF2-40B4-BE49-F238E27FC236}">
                <a16:creationId xmlns:a16="http://schemas.microsoft.com/office/drawing/2014/main" id="{21001B83-120C-3EEF-E155-67BF9E7463C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9.1.4 </a:t>
            </a:r>
            <a:r>
              <a:rPr lang="el-GR" altLang="el-GR" dirty="0">
                <a:solidFill>
                  <a:schemeClr val="bg1"/>
                </a:solidFill>
                <a:latin typeface="+mj-lt"/>
                <a:ea typeface="+mj-ea"/>
                <a:cs typeface="+mj-cs"/>
              </a:rPr>
              <a:t>Σενάριο ενσωμάτωσης στην πραγματική ζωή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61430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79626" y="916523"/>
            <a:ext cx="11811114" cy="605096"/>
          </a:xfrm>
        </p:spPr>
        <p:txBody>
          <a:bodyPr>
            <a:normAutofit/>
          </a:bodyPr>
          <a:lstStyle/>
          <a:p>
            <a:r>
              <a:rPr lang="el-GR" dirty="0"/>
              <a:t>Η ιστορία της κ. Σμίθ: Ενσωμάτωση εφαρμογών υγείας στην πραγματική ζωή</a:t>
            </a:r>
            <a:endParaRPr lang="de-DE" dirty="0"/>
          </a:p>
        </p:txBody>
      </p:sp>
      <p:sp>
        <p:nvSpPr>
          <p:cNvPr id="6" name="Inhaltsplatzhalter 5"/>
          <p:cNvSpPr>
            <a:spLocks noGrp="1"/>
          </p:cNvSpPr>
          <p:nvPr>
            <p:ph idx="1"/>
          </p:nvPr>
        </p:nvSpPr>
        <p:spPr>
          <a:xfrm>
            <a:off x="557998" y="1799999"/>
            <a:ext cx="7133720" cy="4551815"/>
          </a:xfrm>
        </p:spPr>
        <p:txBody>
          <a:bodyPr>
            <a:normAutofit fontScale="85000" lnSpcReduction="20000"/>
          </a:bodyPr>
          <a:lstStyle/>
          <a:p>
            <a:r>
              <a:rPr lang="el-GR" dirty="0"/>
              <a:t>... αναγνώρισε αμέσως την κ. Σμιθ και είπε «Γεια σας, κυρία Σμιθ. Πώς είστε; Τι συμβαίνει;»</a:t>
            </a:r>
          </a:p>
          <a:p>
            <a:r>
              <a:rPr lang="el-GR" dirty="0"/>
              <a:t>Η κυρία Σμιθ δεν την αναγνώρισε και της είπε: «Πώς ξέρετε το όνομά μου; Μπορείτε να με βοηθήσετε να επιστρέψω σπίτι μου</a:t>
            </a:r>
            <a:r>
              <a:rPr lang="de-DE" dirty="0"/>
              <a:t>;</a:t>
            </a:r>
            <a:r>
              <a:rPr lang="el-GR" dirty="0"/>
              <a:t>».</a:t>
            </a:r>
          </a:p>
          <a:p>
            <a:r>
              <a:rPr lang="el-GR" dirty="0"/>
              <a:t>Η γυναίκα ήταν η </a:t>
            </a:r>
            <a:r>
              <a:rPr lang="el-GR" dirty="0" err="1"/>
              <a:t>Χάιντι</a:t>
            </a:r>
            <a:r>
              <a:rPr lang="el-GR" dirty="0"/>
              <a:t>, μια φίλη του Τόμας, η οποία συνάντησε την κ. Σμιθ και την οικογένειά της στον περίπατό τους στο ίδιο δάσος το περασμένο Σαββατοκύριακο. Είχαν μιλήσει μάλιστα για λίγο...</a:t>
            </a:r>
          </a:p>
          <a:p>
            <a:r>
              <a:rPr lang="el-GR" dirty="0"/>
              <a:t>Η </a:t>
            </a:r>
            <a:r>
              <a:rPr lang="el-GR" dirty="0" err="1"/>
              <a:t>Χάιντι</a:t>
            </a:r>
            <a:r>
              <a:rPr lang="el-GR" dirty="0"/>
              <a:t> συνειδητοποίησε ότι κάτι δεν πήγαινε καλά, αφού η κ. Σμιθ δεν μπορούσε να τη θυμηθεί. Παρατήρησε ότι η κ. Σμιθ είχε αρχίσει να πανικοβάλλεται και προσφέρθηκε να τη βοηθήσει και να τη συνοδεύσει μέχρι το σπίτι της. </a:t>
            </a:r>
          </a:p>
          <a:p>
            <a:r>
              <a:rPr lang="el-GR" dirty="0"/>
              <a:t>Στο σπίτι αποφάσισε να πει στον Τόμας και τη σύζυγό του τι συνέβη.</a:t>
            </a:r>
            <a:r>
              <a:rPr lang="de-DE" dirty="0"/>
              <a:t> </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l-GR" sz="1200" dirty="0"/>
              <a:t>Πηγή</a:t>
            </a:r>
            <a:r>
              <a:rPr lang="en-US" sz="1200" dirty="0"/>
              <a:t>| </a:t>
            </a:r>
            <a:r>
              <a:rPr lang="en-US" sz="1200" dirty="0">
                <a:hlinkClick r:id="rId3"/>
              </a:rPr>
              <a:t>Pixabay license</a:t>
            </a:r>
            <a:endParaRPr lang="en-US" sz="1200" dirty="0"/>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t="1" r="1524" b="35345"/>
          <a:stretch/>
        </p:blipFill>
        <p:spPr>
          <a:xfrm>
            <a:off x="7777963" y="1915084"/>
            <a:ext cx="4412777" cy="3862916"/>
          </a:xfrm>
          <a:prstGeom prst="rect">
            <a:avLst/>
          </a:prstGeom>
        </p:spPr>
      </p:pic>
      <p:sp>
        <p:nvSpPr>
          <p:cNvPr id="3" name="Ορθογώνιο 7">
            <a:extLst>
              <a:ext uri="{FF2B5EF4-FFF2-40B4-BE49-F238E27FC236}">
                <a16:creationId xmlns:a16="http://schemas.microsoft.com/office/drawing/2014/main" id="{B2EB3942-D178-0538-E5C8-DD0D8E6EBFAA}"/>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9.1.4 </a:t>
            </a:r>
            <a:r>
              <a:rPr lang="el-GR" altLang="el-GR" dirty="0">
                <a:solidFill>
                  <a:schemeClr val="bg1"/>
                </a:solidFill>
                <a:latin typeface="+mj-lt"/>
                <a:ea typeface="+mj-ea"/>
                <a:cs typeface="+mj-cs"/>
              </a:rPr>
              <a:t>Σενάριο ενσωμάτωσης στην πραγματική ζωή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831497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l-GR" dirty="0"/>
              <a:t>Η ιστορία της κ. Σμίθ: Ενσωμάτωση εφαρμογών υγείας στην πραγματική ζωή</a:t>
            </a:r>
            <a:endParaRPr lang="de-DE" dirty="0"/>
          </a:p>
        </p:txBody>
      </p:sp>
      <p:sp>
        <p:nvSpPr>
          <p:cNvPr id="6" name="Inhaltsplatzhalter 5"/>
          <p:cNvSpPr>
            <a:spLocks noGrp="1"/>
          </p:cNvSpPr>
          <p:nvPr>
            <p:ph idx="1"/>
          </p:nvPr>
        </p:nvSpPr>
        <p:spPr>
          <a:xfrm>
            <a:off x="557998" y="1799999"/>
            <a:ext cx="6907809" cy="4551815"/>
          </a:xfrm>
        </p:spPr>
        <p:txBody>
          <a:bodyPr>
            <a:normAutofit fontScale="92500" lnSpcReduction="20000"/>
          </a:bodyPr>
          <a:lstStyle/>
          <a:p>
            <a:r>
              <a:rPr lang="el-GR" dirty="0"/>
              <a:t>Αφού ευχαρίστησε τη </a:t>
            </a:r>
            <a:r>
              <a:rPr lang="el-GR" dirty="0" err="1"/>
              <a:t>Χάιντι</a:t>
            </a:r>
            <a:r>
              <a:rPr lang="el-GR" dirty="0"/>
              <a:t>, ο Τόμας μίλησε στη μητέρα του για το συμβάν. Και οι δύο συμφώνησαν να επισκεφθούν τον γιατρό. </a:t>
            </a:r>
          </a:p>
          <a:p>
            <a:r>
              <a:rPr lang="el-GR" dirty="0"/>
              <a:t>Μετά από αρκετές εξετάσεις και διαφορετικούς γιατρούς ακολούθησε η διάγνωση: Η κα Σμιθ παρουσίασε το πρώτο επεισόδιο άνοιας εκείνη την ημέρα στο δάσος. Διαγνώστηκε με μια πρώιμη μορφή άνοιας. </a:t>
            </a:r>
          </a:p>
          <a:p>
            <a:r>
              <a:rPr lang="el-GR" dirty="0"/>
              <a:t>Ο γιατρός συνέστησε ελαφρά φαρμακευτική αγωγή, καθώς δεν επρόκειτο για σοβαρή άνοια. </a:t>
            </a:r>
          </a:p>
          <a:p>
            <a:r>
              <a:rPr lang="el-GR" dirty="0"/>
              <a:t>Η κ. Σμιθ εξέφρασε τον φόβο ότι δεν θα μπορεί πλέον να πηγαίνει μόνη της βόλτες και δήλωσε ότι αισθάνεται πολύ καλύτερα τώρα. </a:t>
            </a:r>
          </a:p>
          <a:p>
            <a:r>
              <a:rPr lang="el-GR" dirty="0"/>
              <a:t>Τότε, ο γιατρός συνέστησε...</a:t>
            </a:r>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l-GR" sz="1200" dirty="0"/>
              <a:t>Πηγή</a:t>
            </a:r>
            <a:r>
              <a:rPr lang="en-US" sz="1200" dirty="0"/>
              <a:t>| </a:t>
            </a:r>
            <a:r>
              <a:rPr lang="en-US" sz="1200" dirty="0">
                <a:hlinkClick r:id="rId3"/>
              </a:rPr>
              <a:t>Pixabay license</a:t>
            </a:r>
            <a:endParaRPr lang="en-US" sz="1200" dirty="0"/>
          </a:p>
        </p:txBody>
      </p:sp>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l="22188" t="1" b="-3779"/>
          <a:stretch/>
        </p:blipFill>
        <p:spPr>
          <a:xfrm>
            <a:off x="7596535" y="1800000"/>
            <a:ext cx="4595465" cy="4084434"/>
          </a:xfrm>
          <a:prstGeom prst="rect">
            <a:avLst/>
          </a:prstGeom>
        </p:spPr>
      </p:pic>
      <p:sp>
        <p:nvSpPr>
          <p:cNvPr id="2" name="Ορθογώνιο 7">
            <a:extLst>
              <a:ext uri="{FF2B5EF4-FFF2-40B4-BE49-F238E27FC236}">
                <a16:creationId xmlns:a16="http://schemas.microsoft.com/office/drawing/2014/main" id="{4040486B-4B09-9132-31A8-AC1A0D11A87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9.1.4 </a:t>
            </a:r>
            <a:r>
              <a:rPr lang="el-GR" altLang="el-GR" dirty="0">
                <a:solidFill>
                  <a:schemeClr val="bg1"/>
                </a:solidFill>
                <a:latin typeface="+mj-lt"/>
                <a:ea typeface="+mj-ea"/>
                <a:cs typeface="+mj-cs"/>
              </a:rPr>
              <a:t>Σενάριο ενσωμάτωσης στην πραγματική ζωή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75430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l-GR" dirty="0"/>
              <a:t>Η ιστορία της κ. Σμίθ: Ενσωμάτωση εφαρμογών υγείας στην πραγματική ζωή</a:t>
            </a:r>
            <a:endParaRPr lang="de-DE" dirty="0"/>
          </a:p>
        </p:txBody>
      </p:sp>
      <p:sp>
        <p:nvSpPr>
          <p:cNvPr id="6" name="Inhaltsplatzhalter 5"/>
          <p:cNvSpPr>
            <a:spLocks noGrp="1"/>
          </p:cNvSpPr>
          <p:nvPr>
            <p:ph idx="1"/>
          </p:nvPr>
        </p:nvSpPr>
        <p:spPr>
          <a:xfrm>
            <a:off x="557998" y="1799999"/>
            <a:ext cx="6572905" cy="4674014"/>
          </a:xfrm>
        </p:spPr>
        <p:txBody>
          <a:bodyPr>
            <a:normAutofit fontScale="85000" lnSpcReduction="20000"/>
          </a:bodyPr>
          <a:lstStyle/>
          <a:p>
            <a:r>
              <a:rPr lang="el-GR" dirty="0"/>
              <a:t>... μια εφαρμογή για κινητά, η οποία διαθέτει διάφορα εργαλεία που μπορούν να φανούν χρήσιμα στην κ. Σμιθ, κάθε φορά που αισθάνεται ότι μπορεί να της συμβεί ένα νέο επεισόδιο.</a:t>
            </a:r>
          </a:p>
          <a:p>
            <a:r>
              <a:rPr lang="el-GR" dirty="0"/>
              <a:t>Η εφαρμογή επιτρέπει στην κα Σμιθ να στείλει μήνυμα στον Τόμας και να τον ενημερώσει σε περίπτωση έκτακτης ανάγκης, όταν πατήσει το κουμπί πανικού. Ο Τόμας μπορεί στη συνέχεια να τηλεφωνήσει στη μητέρα του.</a:t>
            </a:r>
          </a:p>
          <a:p>
            <a:r>
              <a:rPr lang="el-GR" dirty="0"/>
              <a:t>Η εφαρμογή επιτρέπει στον Τόμας να εντοπίζει τη μητέρα του μέσω </a:t>
            </a:r>
            <a:r>
              <a:rPr lang="de-DE" dirty="0"/>
              <a:t>GPS. </a:t>
            </a:r>
            <a:r>
              <a:rPr lang="el-GR" dirty="0"/>
              <a:t>Γνωρίζει πού βρίσκεται, σε περίπτωση έκτακτης ανάγκης.</a:t>
            </a:r>
          </a:p>
          <a:p>
            <a:r>
              <a:rPr lang="el-GR" dirty="0"/>
              <a:t>Η εφαρμογή καταλαβαίνει επίσης αν η κ. Σμιθ πέσει στο έδαφος και καλεί αυτόματα τις υπηρεσίες έκτακτης ανάγκης, γνωστοποιώντας τους την τοποθεσία της.</a:t>
            </a:r>
          </a:p>
          <a:p>
            <a:r>
              <a:rPr lang="el-GR" dirty="0"/>
              <a:t>Ο γιος της τη βοήθησε να κατεβάσει την εφαρμογή και την έμαθε να τη χρησιμοποιεί.</a:t>
            </a:r>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l-GR" sz="1200" dirty="0"/>
              <a:t>Πηγή</a:t>
            </a:r>
            <a:r>
              <a:rPr lang="en-US" sz="1200" dirty="0"/>
              <a:t>| </a:t>
            </a:r>
            <a:r>
              <a:rPr lang="en-US" sz="1200" dirty="0">
                <a:hlinkClick r:id="rId3"/>
              </a:rPr>
              <a:t>Pixabay license</a:t>
            </a:r>
            <a:endParaRPr lang="en-US" sz="1200" dirty="0"/>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l="34461" t="1" r="26427" b="6914"/>
          <a:stretch/>
        </p:blipFill>
        <p:spPr>
          <a:xfrm>
            <a:off x="7412725" y="1939848"/>
            <a:ext cx="4737980" cy="3761705"/>
          </a:xfrm>
          <a:prstGeom prst="rect">
            <a:avLst/>
          </a:prstGeom>
        </p:spPr>
      </p:pic>
      <p:sp>
        <p:nvSpPr>
          <p:cNvPr id="3" name="Ορθογώνιο 7">
            <a:extLst>
              <a:ext uri="{FF2B5EF4-FFF2-40B4-BE49-F238E27FC236}">
                <a16:creationId xmlns:a16="http://schemas.microsoft.com/office/drawing/2014/main" id="{DC7106BD-34F1-7B30-46C2-8EFC107F0E9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9.1.4 </a:t>
            </a:r>
            <a:r>
              <a:rPr lang="el-GR" altLang="el-GR" dirty="0">
                <a:solidFill>
                  <a:schemeClr val="bg1"/>
                </a:solidFill>
                <a:latin typeface="+mj-lt"/>
                <a:ea typeface="+mj-ea"/>
                <a:cs typeface="+mj-cs"/>
              </a:rPr>
              <a:t>Σενάριο ενσωμάτωσης στην πραγματική ζωή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46883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l-GR" dirty="0"/>
              <a:t>Η ιστορία της κ. Σμίθ: Ενσωμάτωση εφαρμογών υγείας στην πραγματική ζωή</a:t>
            </a:r>
            <a:endParaRPr lang="de-DE" dirty="0"/>
          </a:p>
        </p:txBody>
      </p:sp>
      <p:sp>
        <p:nvSpPr>
          <p:cNvPr id="6" name="Inhaltsplatzhalter 5"/>
          <p:cNvSpPr>
            <a:spLocks noGrp="1"/>
          </p:cNvSpPr>
          <p:nvPr>
            <p:ph idx="1"/>
          </p:nvPr>
        </p:nvSpPr>
        <p:spPr>
          <a:xfrm>
            <a:off x="557998" y="1799999"/>
            <a:ext cx="7467207" cy="4551815"/>
          </a:xfrm>
        </p:spPr>
        <p:txBody>
          <a:bodyPr>
            <a:normAutofit fontScale="92500"/>
          </a:bodyPr>
          <a:lstStyle/>
          <a:p>
            <a:r>
              <a:rPr lang="el-GR" dirty="0"/>
              <a:t>Μετά από κάποιο χρονικό διάστημα και με αυτά τα νέα μέτρα ασφαλείας, η κ. Σμιθ αισθάνθηκε επιτέλους ξανά ασφαλής να πάει μια βόλτα στο δάσος. Ένιωσε αρκετή αυτοπεποίθηση ώστε να απολαύσει και πάλι τη φύση μόνη της.</a:t>
            </a:r>
          </a:p>
          <a:p>
            <a:r>
              <a:rPr lang="el-GR" dirty="0"/>
              <a:t>Ο Τόμας αισθάνθηκε ανακούφιση γνωρίζοντας ότι μπορεί πάντα να ελέγχει πού βρίσκεται η μητέρα του και ότι εκείνη έχει τη δυνατότητα να επικοινωνεί με τις υπηρεσίες έκτακτης ανάγκης, όταν ο ίδιος δεν είναι διαθέσιμος. </a:t>
            </a:r>
          </a:p>
          <a:p>
            <a:r>
              <a:rPr lang="el-GR" dirty="0"/>
              <a:t>Ωστόσο, ο γιατρός της συνέστησε επίσης να εξασκήσει τις νοητικές της ικανότητες: «Ξέρετε, υπάρχει μια εφαρμογή γι’ αυτό!»</a:t>
            </a:r>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l-GR" sz="1200" dirty="0"/>
              <a:t>Πηγή</a:t>
            </a:r>
            <a:r>
              <a:rPr lang="en-US" sz="1200" dirty="0"/>
              <a:t>| </a:t>
            </a:r>
            <a:r>
              <a:rPr lang="en-US" sz="1200" dirty="0">
                <a:hlinkClick r:id="rId3"/>
              </a:rPr>
              <a:t>Pixabay license</a:t>
            </a:r>
            <a:endParaRPr lang="en-US" sz="1200" dirty="0"/>
          </a:p>
        </p:txBody>
      </p:sp>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t="21705" r="7967" b="5736"/>
          <a:stretch/>
        </p:blipFill>
        <p:spPr>
          <a:xfrm>
            <a:off x="8145432" y="1564462"/>
            <a:ext cx="4046568" cy="4787352"/>
          </a:xfrm>
          <a:prstGeom prst="rect">
            <a:avLst/>
          </a:prstGeom>
        </p:spPr>
      </p:pic>
      <p:sp>
        <p:nvSpPr>
          <p:cNvPr id="2" name="Ορθογώνιο 7">
            <a:extLst>
              <a:ext uri="{FF2B5EF4-FFF2-40B4-BE49-F238E27FC236}">
                <a16:creationId xmlns:a16="http://schemas.microsoft.com/office/drawing/2014/main" id="{1DB5CED7-8007-C07A-B0C0-6D102B5BE21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9.1.4 </a:t>
            </a:r>
            <a:r>
              <a:rPr lang="el-GR" altLang="el-GR" dirty="0">
                <a:solidFill>
                  <a:schemeClr val="bg1"/>
                </a:solidFill>
                <a:latin typeface="+mj-lt"/>
                <a:ea typeface="+mj-ea"/>
                <a:cs typeface="+mj-cs"/>
              </a:rPr>
              <a:t>Σενάριο ενσωμάτωσης στην πραγματική ζωή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256893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154" y="991922"/>
            <a:ext cx="11059692" cy="605096"/>
          </a:xfrm>
        </p:spPr>
        <p:txBody>
          <a:bodyPr>
            <a:normAutofit fontScale="90000"/>
          </a:bodyPr>
          <a:lstStyle/>
          <a:p>
            <a:r>
              <a:rPr lang="el-GR" dirty="0"/>
              <a:t>Δραστηριότητα 4: Συζήτηση για τα οφέλη των εφαρμογών σε βασικούς τομείς της υγιούς γήρανσης</a:t>
            </a:r>
            <a:endParaRPr lang="de-DE" dirty="0"/>
          </a:p>
        </p:txBody>
      </p:sp>
      <p:sp>
        <p:nvSpPr>
          <p:cNvPr id="3" name="Inhaltsplatzhalter 2"/>
          <p:cNvSpPr>
            <a:spLocks noGrp="1"/>
          </p:cNvSpPr>
          <p:nvPr>
            <p:ph idx="1"/>
          </p:nvPr>
        </p:nvSpPr>
        <p:spPr>
          <a:xfrm>
            <a:off x="557999" y="1907599"/>
            <a:ext cx="6294621" cy="4865977"/>
          </a:xfrm>
        </p:spPr>
        <p:txBody>
          <a:bodyPr>
            <a:normAutofit fontScale="92500" lnSpcReduction="10000"/>
          </a:bodyPr>
          <a:lstStyle/>
          <a:p>
            <a:pPr marL="0" indent="0">
              <a:buNone/>
            </a:pPr>
            <a:r>
              <a:rPr lang="el-GR" b="1" dirty="0"/>
              <a:t>Τώρα είναι η σειρά σας!</a:t>
            </a:r>
            <a:endParaRPr lang="en-US" b="1" dirty="0"/>
          </a:p>
          <a:p>
            <a:r>
              <a:rPr lang="el-GR" dirty="0"/>
              <a:t>Χωριστείτε σε μικρές ομάδες. </a:t>
            </a:r>
          </a:p>
          <a:p>
            <a:r>
              <a:rPr lang="el-GR" dirty="0"/>
              <a:t>Σκεφτείτε τομείς υγιούς γήρανσης στη δική σας ζωή ή στη ζωή των συγγενών σας, στους οποίους θα μπορούσαν να φανούν χρήσιμες οι εφαρμογές υγείας (χρησιμοποιήστε τις σημειώσεις που κρατήσατε στη δραστηριότητα 2).</a:t>
            </a:r>
          </a:p>
          <a:p>
            <a:r>
              <a:rPr lang="el-GR" dirty="0"/>
              <a:t>Τι θα μπορούσε να διευκολύνει ή να εμποδίσει τα οφέλη στην πραγματική ζωή; Χρησιμοποιήστε την ιστορία της κ. Σμιθ για έμπνευση.</a:t>
            </a:r>
          </a:p>
          <a:p>
            <a:r>
              <a:rPr lang="el-GR" dirty="0"/>
              <a:t>Κρατήστε σημειώσεις για το δικό σας σενάριο.</a:t>
            </a:r>
            <a:endParaRPr lang="de-DE" dirty="0"/>
          </a:p>
          <a:p>
            <a:pPr marL="0" indent="0">
              <a:buNone/>
            </a:pPr>
            <a:r>
              <a:rPr lang="el-GR" dirty="0"/>
              <a:t>Συζητήστε τα ευρήματά σας με την ομάδα!</a:t>
            </a:r>
            <a:endParaRPr lang="en-US" dirty="0"/>
          </a:p>
          <a:p>
            <a:endParaRPr lang="de-DE" dirty="0"/>
          </a:p>
        </p:txBody>
      </p:sp>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t>Πηγή</a:t>
            </a:r>
            <a:r>
              <a:rPr lang="en-US" sz="1200" dirty="0"/>
              <a:t>| </a:t>
            </a:r>
            <a:r>
              <a:rPr lang="en-US" sz="1200" dirty="0">
                <a:hlinkClick r:id="rId3"/>
              </a:rPr>
              <a:t>Pixabay license</a:t>
            </a:r>
            <a:endParaRPr lang="en-US" sz="1200" dirty="0"/>
          </a:p>
        </p:txBody>
      </p:sp>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l="20037" t="5428" r="15947" b="7131"/>
          <a:stretch/>
        </p:blipFill>
        <p:spPr>
          <a:xfrm>
            <a:off x="7384633" y="1672738"/>
            <a:ext cx="4775436" cy="4611892"/>
          </a:xfrm>
          <a:prstGeom prst="rect">
            <a:avLst/>
          </a:prstGeom>
        </p:spPr>
      </p:pic>
      <p:sp>
        <p:nvSpPr>
          <p:cNvPr id="8" name="Textfeld 7"/>
          <p:cNvSpPr txBox="1"/>
          <p:nvPr/>
        </p:nvSpPr>
        <p:spPr>
          <a:xfrm>
            <a:off x="10519145" y="4964640"/>
            <a:ext cx="1254642" cy="369332"/>
          </a:xfrm>
          <a:prstGeom prst="rect">
            <a:avLst/>
          </a:prstGeom>
        </p:spPr>
        <p:txBody>
          <a:bodyPr wrap="square" rtlCol="0">
            <a:spAutoFit/>
          </a:bodyPr>
          <a:lstStyle/>
          <a:p>
            <a:pPr algn="l"/>
            <a:r>
              <a:rPr lang="el-GR" dirty="0"/>
              <a:t>Εμπόδια</a:t>
            </a:r>
            <a:endParaRPr lang="de-DE" dirty="0"/>
          </a:p>
        </p:txBody>
      </p:sp>
      <p:sp>
        <p:nvSpPr>
          <p:cNvPr id="9" name="Textfeld 8"/>
          <p:cNvSpPr txBox="1"/>
          <p:nvPr/>
        </p:nvSpPr>
        <p:spPr>
          <a:xfrm>
            <a:off x="9264503" y="5750087"/>
            <a:ext cx="1254642" cy="338554"/>
          </a:xfrm>
          <a:prstGeom prst="rect">
            <a:avLst/>
          </a:prstGeom>
        </p:spPr>
        <p:txBody>
          <a:bodyPr wrap="square" rtlCol="0">
            <a:spAutoFit/>
          </a:bodyPr>
          <a:lstStyle/>
          <a:p>
            <a:pPr algn="l"/>
            <a:r>
              <a:rPr lang="el-GR" sz="1600" dirty="0"/>
              <a:t>Διευκόλυνση</a:t>
            </a:r>
            <a:endParaRPr lang="de-DE" sz="1600" dirty="0"/>
          </a:p>
        </p:txBody>
      </p:sp>
      <p:sp>
        <p:nvSpPr>
          <p:cNvPr id="10" name="Textfeld 9"/>
          <p:cNvSpPr txBox="1"/>
          <p:nvPr/>
        </p:nvSpPr>
        <p:spPr>
          <a:xfrm>
            <a:off x="7725855" y="5333972"/>
            <a:ext cx="1254642" cy="369332"/>
          </a:xfrm>
          <a:prstGeom prst="rect">
            <a:avLst/>
          </a:prstGeom>
        </p:spPr>
        <p:txBody>
          <a:bodyPr wrap="square" rtlCol="0">
            <a:spAutoFit/>
          </a:bodyPr>
          <a:lstStyle/>
          <a:p>
            <a:pPr algn="l"/>
            <a:r>
              <a:rPr lang="el-GR" dirty="0"/>
              <a:t>Οφέλη</a:t>
            </a:r>
            <a:endParaRPr lang="de-DE" dirty="0"/>
          </a:p>
        </p:txBody>
      </p:sp>
      <p:sp>
        <p:nvSpPr>
          <p:cNvPr id="11" name="Textfeld 10"/>
          <p:cNvSpPr txBox="1"/>
          <p:nvPr/>
        </p:nvSpPr>
        <p:spPr>
          <a:xfrm>
            <a:off x="9184848" y="3526364"/>
            <a:ext cx="1254642" cy="830997"/>
          </a:xfrm>
          <a:prstGeom prst="rect">
            <a:avLst/>
          </a:prstGeom>
        </p:spPr>
        <p:txBody>
          <a:bodyPr wrap="square" rtlCol="0">
            <a:spAutoFit/>
          </a:bodyPr>
          <a:lstStyle/>
          <a:p>
            <a:pPr algn="l"/>
            <a:r>
              <a:rPr lang="el-GR" sz="1600" dirty="0"/>
              <a:t>Υπενθύμιση για φάρμακα</a:t>
            </a:r>
            <a:endParaRPr lang="de-DE" sz="1600" dirty="0"/>
          </a:p>
        </p:txBody>
      </p:sp>
      <p:sp>
        <p:nvSpPr>
          <p:cNvPr id="12" name="Textfeld 11"/>
          <p:cNvSpPr txBox="1"/>
          <p:nvPr/>
        </p:nvSpPr>
        <p:spPr>
          <a:xfrm>
            <a:off x="7464269" y="3278701"/>
            <a:ext cx="1254642" cy="461665"/>
          </a:xfrm>
          <a:prstGeom prst="rect">
            <a:avLst/>
          </a:prstGeom>
        </p:spPr>
        <p:txBody>
          <a:bodyPr wrap="square" rtlCol="0">
            <a:spAutoFit/>
          </a:bodyPr>
          <a:lstStyle/>
          <a:p>
            <a:pPr algn="l"/>
            <a:r>
              <a:rPr lang="el-GR" sz="1200" dirty="0"/>
              <a:t>Ο μπαμπάς μου το χρειάζεται!</a:t>
            </a:r>
            <a:endParaRPr lang="de-DE" sz="1200" dirty="0"/>
          </a:p>
        </p:txBody>
      </p:sp>
      <p:sp>
        <p:nvSpPr>
          <p:cNvPr id="13" name="Textfeld 12"/>
          <p:cNvSpPr txBox="1"/>
          <p:nvPr/>
        </p:nvSpPr>
        <p:spPr>
          <a:xfrm>
            <a:off x="9891824" y="1859984"/>
            <a:ext cx="1254642" cy="646331"/>
          </a:xfrm>
          <a:prstGeom prst="rect">
            <a:avLst/>
          </a:prstGeom>
        </p:spPr>
        <p:txBody>
          <a:bodyPr wrap="square" rtlCol="0">
            <a:spAutoFit/>
          </a:bodyPr>
          <a:lstStyle/>
          <a:p>
            <a:pPr algn="l"/>
            <a:r>
              <a:rPr lang="el-GR" dirty="0"/>
              <a:t>Γνωστική γήρανση</a:t>
            </a:r>
            <a:endParaRPr lang="de-DE" dirty="0"/>
          </a:p>
        </p:txBody>
      </p:sp>
      <p:sp>
        <p:nvSpPr>
          <p:cNvPr id="14" name="Textfeld 13"/>
          <p:cNvSpPr txBox="1"/>
          <p:nvPr/>
        </p:nvSpPr>
        <p:spPr>
          <a:xfrm>
            <a:off x="10697843" y="3136612"/>
            <a:ext cx="1254642" cy="584775"/>
          </a:xfrm>
          <a:prstGeom prst="rect">
            <a:avLst/>
          </a:prstGeom>
        </p:spPr>
        <p:txBody>
          <a:bodyPr wrap="square" rtlCol="0">
            <a:spAutoFit/>
          </a:bodyPr>
          <a:lstStyle/>
          <a:p>
            <a:pPr algn="l"/>
            <a:r>
              <a:rPr lang="el-GR" sz="1600" dirty="0"/>
              <a:t>Κοινοποίηση στον γιο μου</a:t>
            </a:r>
          </a:p>
        </p:txBody>
      </p:sp>
      <p:sp>
        <p:nvSpPr>
          <p:cNvPr id="15" name="Textfeld 14"/>
          <p:cNvSpPr txBox="1"/>
          <p:nvPr/>
        </p:nvSpPr>
        <p:spPr>
          <a:xfrm>
            <a:off x="7502751" y="1869436"/>
            <a:ext cx="834301" cy="523220"/>
          </a:xfrm>
          <a:prstGeom prst="rect">
            <a:avLst/>
          </a:prstGeom>
        </p:spPr>
        <p:txBody>
          <a:bodyPr wrap="square" rtlCol="0">
            <a:spAutoFit/>
          </a:bodyPr>
          <a:lstStyle/>
          <a:p>
            <a:pPr algn="l"/>
            <a:r>
              <a:rPr lang="el-GR" sz="1400" b="1" dirty="0"/>
              <a:t>Ειδοποιήσεις</a:t>
            </a:r>
            <a:endParaRPr lang="de-DE" sz="1200" b="1" dirty="0"/>
          </a:p>
        </p:txBody>
      </p:sp>
      <p:sp>
        <p:nvSpPr>
          <p:cNvPr id="4" name="Ορθογώνιο 7">
            <a:extLst>
              <a:ext uri="{FF2B5EF4-FFF2-40B4-BE49-F238E27FC236}">
                <a16:creationId xmlns:a16="http://schemas.microsoft.com/office/drawing/2014/main" id="{9D02E966-5DAD-FDD7-5BCF-16BD2AD6AEB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9.1.4 </a:t>
            </a:r>
            <a:r>
              <a:rPr lang="el-GR" altLang="el-GR" dirty="0">
                <a:solidFill>
                  <a:schemeClr val="bg1"/>
                </a:solidFill>
                <a:latin typeface="+mj-lt"/>
                <a:ea typeface="+mj-ea"/>
                <a:cs typeface="+mj-cs"/>
              </a:rPr>
              <a:t>Σενάριο ενσωμάτωσης στην πραγματική ζωή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60025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l-GR" sz="5400" dirty="0"/>
              <a:t>Διδακτική Συνεδρία: Περιεχόμενο</a:t>
            </a:r>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161300" y="1763277"/>
            <a:ext cx="5155376" cy="461665"/>
          </a:xfrm>
          <a:prstGeom prst="rect">
            <a:avLst/>
          </a:prstGeom>
          <a:solidFill>
            <a:srgbClr val="DDE0E5"/>
          </a:solidFill>
        </p:spPr>
        <p:txBody>
          <a:bodyPr wrap="square">
            <a:spAutoFit/>
          </a:bodyPr>
          <a:lstStyle/>
          <a:p>
            <a:pPr lvl="0"/>
            <a:r>
              <a:rPr lang="en-US" sz="2400" dirty="0"/>
              <a:t>1. </a:t>
            </a:r>
            <a:r>
              <a:rPr lang="el-GR" sz="2400" dirty="0">
                <a:hlinkClick r:id="rId4" action="ppaction://hlinksldjump"/>
              </a:rPr>
              <a:t>Γενικές πληροφορίες για τη γήρανση</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161300" y="2440450"/>
            <a:ext cx="10515600" cy="461665"/>
          </a:xfrm>
          <a:prstGeom prst="rect">
            <a:avLst/>
          </a:prstGeom>
          <a:solidFill>
            <a:srgbClr val="DDE0E5"/>
          </a:solidFill>
        </p:spPr>
        <p:txBody>
          <a:bodyPr wrap="square">
            <a:spAutoFit/>
          </a:bodyPr>
          <a:lstStyle/>
          <a:p>
            <a:pPr lvl="0"/>
            <a:r>
              <a:rPr lang="en-US" sz="2400" dirty="0">
                <a:solidFill>
                  <a:schemeClr val="tx1"/>
                </a:solidFill>
                <a:effectLst/>
              </a:rPr>
              <a:t>2. </a:t>
            </a:r>
            <a:r>
              <a:rPr lang="el-GR" sz="2400" u="sng" dirty="0">
                <a:solidFill>
                  <a:schemeClr val="accent1"/>
                </a:solidFill>
                <a:effectLst/>
              </a:rPr>
              <a:t>Βασικοί τομείς της </a:t>
            </a:r>
            <a:r>
              <a:rPr lang="el-GR" sz="2400" u="sng" dirty="0">
                <a:solidFill>
                  <a:schemeClr val="accent1"/>
                </a:solidFill>
                <a:effectLst/>
                <a:hlinkClick r:id="rId5" action="ppaction://hlinksldjump"/>
              </a:rPr>
              <a:t>υγιούς</a:t>
            </a:r>
            <a:r>
              <a:rPr lang="el-GR" sz="2400" u="sng" dirty="0">
                <a:solidFill>
                  <a:schemeClr val="accent1"/>
                </a:solidFill>
                <a:effectLst/>
              </a:rPr>
              <a:t> γήρανσης και δραστηριότητες της καθημερινής ζωής</a:t>
            </a:r>
          </a:p>
        </p:txBody>
      </p:sp>
      <p:sp>
        <p:nvSpPr>
          <p:cNvPr id="11" name="TextBox 10">
            <a:extLst>
              <a:ext uri="{FF2B5EF4-FFF2-40B4-BE49-F238E27FC236}">
                <a16:creationId xmlns:a16="http://schemas.microsoft.com/office/drawing/2014/main" id="{4DE36EF5-3CFD-546C-4EFD-1D524728CCA2}"/>
              </a:ext>
            </a:extLst>
          </p:cNvPr>
          <p:cNvSpPr txBox="1"/>
          <p:nvPr/>
        </p:nvSpPr>
        <p:spPr>
          <a:xfrm>
            <a:off x="1161300" y="3116489"/>
            <a:ext cx="10410590" cy="461665"/>
          </a:xfrm>
          <a:prstGeom prst="rect">
            <a:avLst/>
          </a:prstGeom>
          <a:solidFill>
            <a:srgbClr val="DDE0E5"/>
          </a:solidFill>
        </p:spPr>
        <p:txBody>
          <a:bodyPr wrap="square">
            <a:spAutoFit/>
          </a:bodyPr>
          <a:lstStyle/>
          <a:p>
            <a:pPr lvl="0"/>
            <a:r>
              <a:rPr lang="en-US" sz="2400" dirty="0">
                <a:solidFill>
                  <a:schemeClr val="tx1"/>
                </a:solidFill>
                <a:effectLst/>
              </a:rPr>
              <a:t>3. </a:t>
            </a:r>
            <a:r>
              <a:rPr lang="el-GR" sz="2400" u="sng" dirty="0" smtClean="0">
                <a:solidFill>
                  <a:schemeClr val="accent1"/>
                </a:solidFill>
                <a:effectLst/>
                <a:hlinkClick r:id="rId6" action="ppaction://hlinksldjump"/>
              </a:rPr>
              <a:t>Εφαρμογές υγείας για ηλικιωμένους και τα οφέλη τους</a:t>
            </a:r>
            <a:endParaRPr lang="el-GR" sz="2400" u="sng" dirty="0">
              <a:solidFill>
                <a:schemeClr val="accent1"/>
              </a:solidFill>
            </a:endParaRPr>
          </a:p>
        </p:txBody>
      </p:sp>
      <p:sp>
        <p:nvSpPr>
          <p:cNvPr id="15" name="TextBox 14">
            <a:extLst>
              <a:ext uri="{FF2B5EF4-FFF2-40B4-BE49-F238E27FC236}">
                <a16:creationId xmlns:a16="http://schemas.microsoft.com/office/drawing/2014/main" id="{5ADAB96D-17EF-C387-76E1-75DCB4D858FE}"/>
              </a:ext>
            </a:extLst>
          </p:cNvPr>
          <p:cNvSpPr txBox="1"/>
          <p:nvPr/>
        </p:nvSpPr>
        <p:spPr>
          <a:xfrm>
            <a:off x="1161300" y="3793290"/>
            <a:ext cx="6307862" cy="461665"/>
          </a:xfrm>
          <a:prstGeom prst="rect">
            <a:avLst/>
          </a:prstGeom>
          <a:solidFill>
            <a:srgbClr val="DDE0E5"/>
          </a:solidFill>
        </p:spPr>
        <p:txBody>
          <a:bodyPr wrap="square">
            <a:spAutoFit/>
          </a:bodyPr>
          <a:lstStyle/>
          <a:p>
            <a:pPr lvl="0"/>
            <a:r>
              <a:rPr lang="en-US" sz="2400" dirty="0">
                <a:solidFill>
                  <a:schemeClr val="tx1"/>
                </a:solidFill>
                <a:effectLst/>
              </a:rPr>
              <a:t>4. </a:t>
            </a:r>
            <a:r>
              <a:rPr lang="el-GR" sz="2400" u="sng" dirty="0">
                <a:solidFill>
                  <a:schemeClr val="accent1"/>
                </a:solidFill>
                <a:hlinkClick r:id="rId7" action="ppaction://hlinksldjump"/>
              </a:rPr>
              <a:t>Σενάριο ενσωμάτωσης στην πραγματική ζωή</a:t>
            </a:r>
            <a:endParaRPr lang="el-GR" sz="2400" u="sng" dirty="0">
              <a:solidFill>
                <a:schemeClr val="accent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161300" y="4470091"/>
            <a:ext cx="8662663"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l-GR" sz="2400" u="sng" dirty="0">
                <a:solidFill>
                  <a:schemeClr val="accent1"/>
                </a:solidFill>
                <a:effectLst/>
                <a:hlinkClick r:id="rId8" action="ppaction://hlinksldjump"/>
              </a:rPr>
              <a:t>Πλοήγηση στις εφαρμογές και αξιολόγηση των πιθανών οφελών</a:t>
            </a:r>
            <a:endParaRPr lang="el-GR" sz="2400" u="sng" dirty="0">
              <a:solidFill>
                <a:schemeClr val="accent1"/>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161300" y="5140638"/>
            <a:ext cx="3883711" cy="461665"/>
          </a:xfrm>
          <a:prstGeom prst="rect">
            <a:avLst/>
          </a:prstGeom>
          <a:solidFill>
            <a:srgbClr val="DDE0E5"/>
          </a:solidFill>
        </p:spPr>
        <p:txBody>
          <a:bodyPr wrap="square">
            <a:spAutoFit/>
          </a:bodyPr>
          <a:lstStyle/>
          <a:p>
            <a:pPr lvl="0"/>
            <a:r>
              <a:rPr lang="el-GR" sz="2400" dirty="0">
                <a:solidFill>
                  <a:schemeClr val="tx1"/>
                </a:solidFill>
              </a:rPr>
              <a:t>6. </a:t>
            </a:r>
            <a:r>
              <a:rPr lang="el-GR" sz="2400" u="sng" dirty="0">
                <a:solidFill>
                  <a:schemeClr val="accent1"/>
                </a:solidFill>
                <a:hlinkClick r:id="rId9" action="ppaction://hlinksldjump"/>
              </a:rPr>
              <a:t>Συζήτηση και αξιολόγηση</a:t>
            </a:r>
            <a:endParaRPr lang="el-GR" sz="2400" u="sng" dirty="0">
              <a:solidFill>
                <a:schemeClr val="accent1"/>
              </a:solidFill>
            </a:endParaRPr>
          </a:p>
        </p:txBody>
      </p:sp>
      <p:sp>
        <p:nvSpPr>
          <p:cNvPr id="10" name="TextBox 20">
            <a:extLst>
              <a:ext uri="{FF2B5EF4-FFF2-40B4-BE49-F238E27FC236}">
                <a16:creationId xmlns:a16="http://schemas.microsoft.com/office/drawing/2014/main" id="{306BB6B8-8F2E-E75C-F1D2-95EF948F7A4A}"/>
              </a:ext>
            </a:extLst>
          </p:cNvPr>
          <p:cNvSpPr txBox="1"/>
          <p:nvPr/>
        </p:nvSpPr>
        <p:spPr>
          <a:xfrm>
            <a:off x="1161300" y="5822931"/>
            <a:ext cx="6307862" cy="461665"/>
          </a:xfrm>
          <a:prstGeom prst="rect">
            <a:avLst/>
          </a:prstGeom>
          <a:solidFill>
            <a:srgbClr val="DDE0E5"/>
          </a:solidFill>
        </p:spPr>
        <p:txBody>
          <a:bodyPr wrap="square">
            <a:spAutoFit/>
          </a:bodyPr>
          <a:lstStyle/>
          <a:p>
            <a:pPr lvl="0"/>
            <a:r>
              <a:rPr lang="de-DE" sz="2400" dirty="0"/>
              <a:t>7</a:t>
            </a:r>
            <a:r>
              <a:rPr lang="el-GR" sz="2400" dirty="0">
                <a:solidFill>
                  <a:schemeClr val="tx1"/>
                </a:solidFill>
              </a:rPr>
              <a:t>. </a:t>
            </a:r>
            <a:r>
              <a:rPr lang="el-GR" sz="2400" u="sng" dirty="0">
                <a:solidFill>
                  <a:schemeClr val="accent1"/>
                </a:solidFill>
                <a:hlinkClick r:id="rId10" action="ppaction://hlinksldjump"/>
              </a:rPr>
              <a:t>Ερωτήσεις, επόμενα βήματα και ολοκλήρωση</a:t>
            </a:r>
            <a:endParaRPr lang="el-GR" sz="2400" u="sng" dirty="0">
              <a:solidFill>
                <a:schemeClr val="accent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FAD0263A-C9FF-AD76-4F1B-38E13EA97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92DD35-8C0F-BA1E-0677-337F3E270111}"/>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200" dirty="0">
                <a:solidFill>
                  <a:srgbClr val="C01E24"/>
                </a:solidFill>
              </a:rPr>
              <a:t>9.1.5</a:t>
            </a:r>
            <a:r>
              <a:rPr lang="en-US" altLang="el-GR" dirty="0"/>
              <a:t/>
            </a:r>
            <a:br>
              <a:rPr lang="en-US" altLang="el-GR" dirty="0"/>
            </a:br>
            <a:r>
              <a:rPr lang="el-GR" altLang="el-GR" sz="4000" dirty="0">
                <a:solidFill>
                  <a:srgbClr val="C01E24"/>
                </a:solidFill>
              </a:rPr>
              <a:t>Εξερεύνηση, πλοήγηση σε εφαρμογές και αξιολόγηση πιθανών οφελών</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fontScale="92500" lnSpcReduction="10000"/>
          </a:bodyPr>
          <a:lstStyle/>
          <a:p>
            <a:pPr lvl="0"/>
            <a:r>
              <a:rPr lang="el-GR" sz="2400" dirty="0"/>
              <a:t>Εξερεύνηση διάφορων εφαρμογών για ηλικιωμένους και αξιοποίηση γνώσεων και δεξιοτήτων αναστοχασμού για υγιή γήρανση.</a:t>
            </a:r>
            <a:endParaRPr lang="en-US" sz="2400" dirty="0"/>
          </a:p>
          <a:p>
            <a:pPr lvl="0"/>
            <a:r>
              <a:rPr lang="el-GR" sz="2400" dirty="0"/>
              <a:t>Αξιολόγηση των πιθανών οφελών των εφαρμογών στη ζωή του ίδιου του ατόμου και ανάπτυξη στρατηγικών αξιοποίησης των πλεονεκτημάτων τους.</a:t>
            </a:r>
            <a:endParaRPr lang="en-US" sz="2400" dirty="0"/>
          </a:p>
        </p:txBody>
      </p:sp>
    </p:spTree>
    <p:extLst>
      <p:ext uri="{BB962C8B-B14F-4D97-AF65-F5344CB8AC3E}">
        <p14:creationId xmlns:p14="http://schemas.microsoft.com/office/powerpoint/2010/main" val="1956178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5720" y="931844"/>
            <a:ext cx="11059692" cy="605096"/>
          </a:xfrm>
        </p:spPr>
        <p:txBody>
          <a:bodyPr/>
          <a:lstStyle/>
          <a:p>
            <a:r>
              <a:rPr lang="el-GR" dirty="0"/>
              <a:t>Παραδείγματα: Διαθέσιμες εφαρμογές για υγιή γήρανση</a:t>
            </a:r>
            <a:endParaRPr lang="de-DE" dirty="0"/>
          </a:p>
        </p:txBody>
      </p:sp>
      <p:sp>
        <p:nvSpPr>
          <p:cNvPr id="8" name="Titel 1"/>
          <p:cNvSpPr txBox="1">
            <a:spLocks/>
          </p:cNvSpPr>
          <p:nvPr/>
        </p:nvSpPr>
        <p:spPr>
          <a:xfrm>
            <a:off x="558000" y="206593"/>
            <a:ext cx="11093226" cy="8931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endParaRPr lang="de-DE"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683" y="1731722"/>
            <a:ext cx="2141307" cy="1398844"/>
          </a:xfrm>
          <a:prstGeom prst="rect">
            <a:avLst/>
          </a:prstGeom>
        </p:spPr>
      </p:pic>
      <p:sp>
        <p:nvSpPr>
          <p:cNvPr id="11" name="Textfeld 10"/>
          <p:cNvSpPr txBox="1"/>
          <p:nvPr/>
        </p:nvSpPr>
        <p:spPr>
          <a:xfrm>
            <a:off x="3655683" y="3265363"/>
            <a:ext cx="2412883" cy="646331"/>
          </a:xfrm>
          <a:prstGeom prst="rect">
            <a:avLst/>
          </a:prstGeom>
        </p:spPr>
        <p:txBody>
          <a:bodyPr wrap="square" rtlCol="0">
            <a:spAutoFit/>
          </a:bodyPr>
          <a:lstStyle/>
          <a:p>
            <a:pPr algn="l"/>
            <a:r>
              <a:rPr lang="el-GR" dirty="0"/>
              <a:t>Πρακτικές διαλογισμού και βοήθημα ύπνου</a:t>
            </a:r>
            <a:endParaRPr lang="de-DE" dirty="0"/>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48" y="1731722"/>
            <a:ext cx="1390649" cy="1420556"/>
          </a:xfrm>
          <a:prstGeom prst="rect">
            <a:avLst/>
          </a:prstGeom>
        </p:spPr>
      </p:pic>
      <p:sp>
        <p:nvSpPr>
          <p:cNvPr id="13" name="Textfeld 12"/>
          <p:cNvSpPr txBox="1"/>
          <p:nvPr/>
        </p:nvSpPr>
        <p:spPr>
          <a:xfrm>
            <a:off x="449672" y="3265363"/>
            <a:ext cx="2931597" cy="923330"/>
          </a:xfrm>
          <a:prstGeom prst="rect">
            <a:avLst/>
          </a:prstGeom>
        </p:spPr>
        <p:txBody>
          <a:bodyPr wrap="square" rtlCol="0">
            <a:spAutoFit/>
          </a:bodyPr>
          <a:lstStyle/>
          <a:p>
            <a:pPr algn="l"/>
            <a:r>
              <a:rPr lang="el-GR" dirty="0"/>
              <a:t>Παρακολούθηση και υπενθύμιση για τη φαρμακευτική αγωγή</a:t>
            </a:r>
            <a:endParaRPr lang="de-DE" dirty="0"/>
          </a:p>
        </p:txBody>
      </p:sp>
      <p:pic>
        <p:nvPicPr>
          <p:cNvPr id="14" name="Grafik 13"/>
          <p:cNvPicPr>
            <a:picLocks noChangeAspect="1"/>
          </p:cNvPicPr>
          <p:nvPr/>
        </p:nvPicPr>
        <p:blipFill rotWithShape="1">
          <a:blip r:embed="rId5">
            <a:extLst>
              <a:ext uri="{28A0092B-C50C-407E-A947-70E740481C1C}">
                <a14:useLocalDpi xmlns:a14="http://schemas.microsoft.com/office/drawing/2010/main" val="0"/>
              </a:ext>
            </a:extLst>
          </a:blip>
          <a:srcRect l="10786" t="7611" r="11706" b="7836"/>
          <a:stretch/>
        </p:blipFill>
        <p:spPr>
          <a:xfrm>
            <a:off x="10520788" y="1702777"/>
            <a:ext cx="1397000" cy="1524001"/>
          </a:xfrm>
          <a:prstGeom prst="rect">
            <a:avLst/>
          </a:prstGeom>
        </p:spPr>
      </p:pic>
      <p:sp>
        <p:nvSpPr>
          <p:cNvPr id="15" name="Textfeld 14"/>
          <p:cNvSpPr txBox="1"/>
          <p:nvPr/>
        </p:nvSpPr>
        <p:spPr>
          <a:xfrm>
            <a:off x="9204198" y="3272491"/>
            <a:ext cx="2643671" cy="646331"/>
          </a:xfrm>
          <a:prstGeom prst="rect">
            <a:avLst/>
          </a:prstGeom>
        </p:spPr>
        <p:txBody>
          <a:bodyPr wrap="square" rtlCol="0">
            <a:spAutoFit/>
          </a:bodyPr>
          <a:lstStyle/>
          <a:p>
            <a:pPr algn="l"/>
            <a:r>
              <a:rPr lang="el-GR" dirty="0"/>
              <a:t>Γνωστικές ασκήσεις μέσω παιχνιδιών</a:t>
            </a:r>
          </a:p>
        </p:txBody>
      </p:sp>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7519" y="1731722"/>
            <a:ext cx="1417512" cy="1417512"/>
          </a:xfrm>
          <a:prstGeom prst="rect">
            <a:avLst/>
          </a:prstGeom>
        </p:spPr>
      </p:pic>
      <p:pic>
        <p:nvPicPr>
          <p:cNvPr id="17" name="Grafi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4198" y="1906539"/>
            <a:ext cx="1224027" cy="1224027"/>
          </a:xfrm>
          <a:prstGeom prst="rect">
            <a:avLst/>
          </a:prstGeom>
        </p:spPr>
      </p:pic>
      <p:pic>
        <p:nvPicPr>
          <p:cNvPr id="18" name="Grafik 17"/>
          <p:cNvPicPr>
            <a:picLocks noChangeAspect="1"/>
          </p:cNvPicPr>
          <p:nvPr/>
        </p:nvPicPr>
        <p:blipFill rotWithShape="1">
          <a:blip r:embed="rId8">
            <a:extLst>
              <a:ext uri="{28A0092B-C50C-407E-A947-70E740481C1C}">
                <a14:useLocalDpi xmlns:a14="http://schemas.microsoft.com/office/drawing/2010/main" val="0"/>
              </a:ext>
            </a:extLst>
          </a:blip>
          <a:srcRect l="35243" t="18873" r="35510" b="21413"/>
          <a:stretch/>
        </p:blipFill>
        <p:spPr>
          <a:xfrm>
            <a:off x="6104613" y="1606305"/>
            <a:ext cx="1315848" cy="1412602"/>
          </a:xfrm>
          <a:prstGeom prst="rect">
            <a:avLst/>
          </a:prstGeom>
        </p:spPr>
      </p:pic>
      <p:sp>
        <p:nvSpPr>
          <p:cNvPr id="19" name="Textfeld 18"/>
          <p:cNvSpPr txBox="1"/>
          <p:nvPr/>
        </p:nvSpPr>
        <p:spPr>
          <a:xfrm>
            <a:off x="6046904" y="3226778"/>
            <a:ext cx="2752592" cy="646331"/>
          </a:xfrm>
          <a:prstGeom prst="rect">
            <a:avLst/>
          </a:prstGeom>
        </p:spPr>
        <p:txBody>
          <a:bodyPr wrap="square" rtlCol="0">
            <a:spAutoFit/>
          </a:bodyPr>
          <a:lstStyle/>
          <a:p>
            <a:pPr algn="l"/>
            <a:r>
              <a:rPr lang="el-GR" dirty="0"/>
              <a:t>Σωματική άσκηση για ηλικιωμένους</a:t>
            </a:r>
          </a:p>
        </p:txBody>
      </p:sp>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1653" y="1702777"/>
            <a:ext cx="1357843" cy="1298977"/>
          </a:xfrm>
          <a:prstGeom prst="rect">
            <a:avLst/>
          </a:prstGeom>
        </p:spPr>
      </p:pic>
      <p:pic>
        <p:nvPicPr>
          <p:cNvPr id="21" name="Grafik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720" y="4298649"/>
            <a:ext cx="3181350" cy="1438275"/>
          </a:xfrm>
          <a:prstGeom prst="rect">
            <a:avLst/>
          </a:prstGeom>
        </p:spPr>
      </p:pic>
      <p:sp>
        <p:nvSpPr>
          <p:cNvPr id="22" name="Textfeld 21"/>
          <p:cNvSpPr txBox="1"/>
          <p:nvPr/>
        </p:nvSpPr>
        <p:spPr>
          <a:xfrm>
            <a:off x="449671" y="5807916"/>
            <a:ext cx="3127399" cy="646331"/>
          </a:xfrm>
          <a:prstGeom prst="rect">
            <a:avLst/>
          </a:prstGeom>
        </p:spPr>
        <p:txBody>
          <a:bodyPr wrap="square" rtlCol="0">
            <a:spAutoFit/>
          </a:bodyPr>
          <a:lstStyle/>
          <a:p>
            <a:pPr algn="l"/>
            <a:r>
              <a:rPr lang="el-GR" dirty="0" err="1"/>
              <a:t>Βιντεοκλήση</a:t>
            </a:r>
            <a:r>
              <a:rPr lang="el-GR" dirty="0"/>
              <a:t> για άτομα με περιορισμένη όραση</a:t>
            </a:r>
          </a:p>
        </p:txBody>
      </p:sp>
      <p:pic>
        <p:nvPicPr>
          <p:cNvPr id="23" name="Grafik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85971" y="4132619"/>
            <a:ext cx="3275230" cy="1764084"/>
          </a:xfrm>
          <a:prstGeom prst="rect">
            <a:avLst/>
          </a:prstGeom>
        </p:spPr>
      </p:pic>
      <p:sp>
        <p:nvSpPr>
          <p:cNvPr id="24" name="Textfeld 23"/>
          <p:cNvSpPr txBox="1"/>
          <p:nvPr/>
        </p:nvSpPr>
        <p:spPr>
          <a:xfrm>
            <a:off x="3933802" y="5778453"/>
            <a:ext cx="3127399" cy="646331"/>
          </a:xfrm>
          <a:prstGeom prst="rect">
            <a:avLst/>
          </a:prstGeom>
        </p:spPr>
        <p:txBody>
          <a:bodyPr wrap="square" rtlCol="0">
            <a:spAutoFit/>
          </a:bodyPr>
          <a:lstStyle/>
          <a:p>
            <a:pPr algn="l"/>
            <a:r>
              <a:rPr lang="el-GR" dirty="0"/>
              <a:t>Εφαρμογή για κλήση έκτακτης ανάγκης για βοήθεια</a:t>
            </a:r>
          </a:p>
        </p:txBody>
      </p:sp>
      <p:pic>
        <p:nvPicPr>
          <p:cNvPr id="25" name="Grafik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8457" y="4181996"/>
            <a:ext cx="1524661" cy="1554928"/>
          </a:xfrm>
          <a:prstGeom prst="rect">
            <a:avLst/>
          </a:prstGeom>
        </p:spPr>
      </p:pic>
      <p:sp>
        <p:nvSpPr>
          <p:cNvPr id="26" name="Textfeld 25"/>
          <p:cNvSpPr txBox="1"/>
          <p:nvPr/>
        </p:nvSpPr>
        <p:spPr>
          <a:xfrm>
            <a:off x="9548329" y="5713562"/>
            <a:ext cx="2643671" cy="646331"/>
          </a:xfrm>
          <a:prstGeom prst="rect">
            <a:avLst/>
          </a:prstGeom>
        </p:spPr>
        <p:txBody>
          <a:bodyPr wrap="square" rtlCol="0">
            <a:spAutoFit/>
          </a:bodyPr>
          <a:lstStyle/>
          <a:p>
            <a:pPr algn="l"/>
            <a:r>
              <a:rPr lang="el-GR" dirty="0"/>
              <a:t>Ασκήσεις μνήμης για άτομα με άνοια</a:t>
            </a:r>
          </a:p>
        </p:txBody>
      </p:sp>
      <p:pic>
        <p:nvPicPr>
          <p:cNvPr id="27" name="Grafik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77044" y="4105901"/>
            <a:ext cx="1563670" cy="1607661"/>
          </a:xfrm>
          <a:prstGeom prst="rect">
            <a:avLst/>
          </a:prstGeom>
        </p:spPr>
      </p:pic>
      <p:sp>
        <p:nvSpPr>
          <p:cNvPr id="28" name="Textfeld 27"/>
          <p:cNvSpPr txBox="1"/>
          <p:nvPr/>
        </p:nvSpPr>
        <p:spPr>
          <a:xfrm>
            <a:off x="7009722" y="5713561"/>
            <a:ext cx="2643671" cy="923330"/>
          </a:xfrm>
          <a:prstGeom prst="rect">
            <a:avLst/>
          </a:prstGeom>
        </p:spPr>
        <p:txBody>
          <a:bodyPr wrap="square" rtlCol="0">
            <a:spAutoFit/>
          </a:bodyPr>
          <a:lstStyle/>
          <a:p>
            <a:pPr algn="l"/>
            <a:r>
              <a:rPr lang="el-GR" dirty="0"/>
              <a:t>Εφαρμογή περιφερειακής πληροφόρησης για ηλικιωμένους (Γερμανία)</a:t>
            </a:r>
            <a:endParaRPr lang="de-DE" dirty="0"/>
          </a:p>
        </p:txBody>
      </p:sp>
      <p:sp>
        <p:nvSpPr>
          <p:cNvPr id="2" name="Ορθογώνιο 7">
            <a:extLst>
              <a:ext uri="{FF2B5EF4-FFF2-40B4-BE49-F238E27FC236}">
                <a16:creationId xmlns:a16="http://schemas.microsoft.com/office/drawing/2014/main" id="{BF0046F3-28B0-BE9B-24C2-272A6CE84CD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9.1.5 </a:t>
            </a:r>
            <a:r>
              <a:rPr lang="el-GR" altLang="el-GR" dirty="0">
                <a:solidFill>
                  <a:schemeClr val="bg1"/>
                </a:solidFill>
                <a:latin typeface="+mj-lt"/>
                <a:ea typeface="+mj-ea"/>
                <a:cs typeface="+mj-cs"/>
              </a:rPr>
              <a:t>Εξερεύνηση και πλοήγηση σε εφαρμογές</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882297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DF555F48-35B4-1830-B4FB-6FFF6194900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394636"/>
            <a:ext cx="1680000" cy="168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583181" y="906904"/>
            <a:ext cx="9937692" cy="605096"/>
          </a:xfrm>
        </p:spPr>
        <p:txBody>
          <a:bodyPr/>
          <a:lstStyle/>
          <a:p>
            <a:r>
              <a:rPr lang="el-GR" dirty="0">
                <a:solidFill>
                  <a:srgbClr val="4A4CF5"/>
                </a:solidFill>
              </a:rPr>
              <a:t>Δραστηριότητα 5: Εξερεύνηση εφαρμογών υγείας</a:t>
            </a:r>
            <a:endParaRPr lang="de-DE" dirty="0">
              <a:solidFill>
                <a:srgbClr val="4A4CF5"/>
              </a:solidFill>
            </a:endParaRPr>
          </a:p>
        </p:txBody>
      </p:sp>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l="3585" r="18207" b="3110"/>
          <a:stretch/>
        </p:blipFill>
        <p:spPr>
          <a:xfrm>
            <a:off x="6410131" y="1489498"/>
            <a:ext cx="5502170" cy="4542629"/>
          </a:xfrm>
          <a:prstGeom prst="rect">
            <a:avLst/>
          </a:prstGeom>
        </p:spPr>
      </p:pic>
      <p:sp>
        <p:nvSpPr>
          <p:cNvPr id="6" name="Inhaltsplatzhalter 5"/>
          <p:cNvSpPr>
            <a:spLocks noGrp="1"/>
          </p:cNvSpPr>
          <p:nvPr>
            <p:ph idx="1"/>
          </p:nvPr>
        </p:nvSpPr>
        <p:spPr/>
        <p:txBody>
          <a:bodyPr/>
          <a:lstStyle/>
          <a:p>
            <a:pPr marL="0" indent="0">
              <a:buNone/>
            </a:pPr>
            <a:r>
              <a:rPr lang="el-GR" b="1" dirty="0"/>
              <a:t>Τώρα είναι η σειρά σας!</a:t>
            </a:r>
            <a:endParaRPr lang="de-DE" b="1" dirty="0"/>
          </a:p>
          <a:p>
            <a:r>
              <a:rPr lang="el-GR" dirty="0"/>
              <a:t>Επιλέξτε μια εφαρμογή. </a:t>
            </a:r>
          </a:p>
          <a:p>
            <a:r>
              <a:rPr lang="el-GR" dirty="0"/>
              <a:t>Κατεβάστε την εφαρμογή στη συσκευή σας. </a:t>
            </a:r>
          </a:p>
          <a:p>
            <a:r>
              <a:rPr lang="el-GR" dirty="0"/>
              <a:t>Εξερευνήστε την εφαρμογή μόνοι σας για μερικά λεπτά. Ρίξτε μια ματιά στις λειτουργίες και τις ρυθμίσεις. </a:t>
            </a:r>
          </a:p>
          <a:p>
            <a:r>
              <a:rPr lang="el-GR" dirty="0"/>
              <a:t>Αξιολογήστε τα πιθανά οφέλη στην πραγματική ζωή.</a:t>
            </a:r>
            <a:endParaRPr lang="de-DE" dirty="0"/>
          </a:p>
        </p:txBody>
      </p:sp>
      <p:sp>
        <p:nvSpPr>
          <p:cNvPr id="7"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t>Πηγή</a:t>
            </a:r>
            <a:r>
              <a:rPr lang="en-US" sz="1200" dirty="0"/>
              <a:t>| </a:t>
            </a:r>
            <a:r>
              <a:rPr lang="en-US" sz="1200" dirty="0">
                <a:hlinkClick r:id="rId5"/>
              </a:rPr>
              <a:t>Pixabay license</a:t>
            </a:r>
            <a:endParaRPr lang="en-US" sz="1200" dirty="0"/>
          </a:p>
        </p:txBody>
      </p:sp>
      <p:sp>
        <p:nvSpPr>
          <p:cNvPr id="3" name="Ορθογώνιο 7">
            <a:extLst>
              <a:ext uri="{FF2B5EF4-FFF2-40B4-BE49-F238E27FC236}">
                <a16:creationId xmlns:a16="http://schemas.microsoft.com/office/drawing/2014/main" id="{987C3DE5-F8AF-F9AE-DD90-93CAF62CD75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9.1.5 </a:t>
            </a:r>
            <a:r>
              <a:rPr lang="el-GR" altLang="el-GR" dirty="0">
                <a:solidFill>
                  <a:schemeClr val="bg1"/>
                </a:solidFill>
                <a:latin typeface="+mj-lt"/>
                <a:ea typeface="+mj-ea"/>
                <a:cs typeface="+mj-cs"/>
              </a:rPr>
              <a:t>Εξερεύνηση και πλοήγηση σε εφαρμογές</a:t>
            </a:r>
            <a:endParaRPr lang="en-US"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F401AFDE-6FC7-8B68-A9A4-D363F29E87A6}"/>
              </a:ext>
            </a:extLst>
          </p:cNvPr>
          <p:cNvSpPr txBox="1"/>
          <p:nvPr/>
        </p:nvSpPr>
        <p:spPr>
          <a:xfrm>
            <a:off x="743181" y="6463364"/>
            <a:ext cx="3441544" cy="276999"/>
          </a:xfrm>
          <a:prstGeom prst="rect">
            <a:avLst/>
          </a:prstGeom>
          <a:noFill/>
        </p:spPr>
        <p:txBody>
          <a:bodyPr wrap="square">
            <a:spAutoFit/>
          </a:bodyPr>
          <a:lstStyle/>
          <a:p>
            <a:r>
              <a:rPr lang="el-GR" sz="1200" dirty="0">
                <a:hlinkClick r:id="rId6"/>
              </a:rPr>
              <a:t>Εικόνα από vectorjuice</a:t>
            </a:r>
            <a:r>
              <a:rPr lang="en-US" sz="1200" dirty="0">
                <a:hlinkClick r:id="rId6"/>
              </a:rPr>
              <a:t> </a:t>
            </a:r>
            <a:r>
              <a:rPr lang="el-GR" sz="1200" dirty="0">
                <a:hlinkClick r:id="rId6"/>
              </a:rPr>
              <a:t>σε </a:t>
            </a:r>
            <a:r>
              <a:rPr lang="en-GB" sz="1200" dirty="0">
                <a:hlinkClick r:id="rId6"/>
              </a:rPr>
              <a:t>Freepik</a:t>
            </a:r>
            <a:endParaRPr lang="el-GR" sz="1200" dirty="0"/>
          </a:p>
        </p:txBody>
      </p:sp>
    </p:spTree>
    <p:extLst>
      <p:ext uri="{BB962C8B-B14F-4D97-AF65-F5344CB8AC3E}">
        <p14:creationId xmlns:p14="http://schemas.microsoft.com/office/powerpoint/2010/main" val="1975259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9.1.6</a:t>
            </a:r>
            <a:r>
              <a:rPr lang="en-US" altLang="el-GR" dirty="0"/>
              <a:t/>
            </a:r>
            <a:br>
              <a:rPr lang="en-US" altLang="el-GR" dirty="0"/>
            </a:br>
            <a:r>
              <a:rPr lang="el-GR" altLang="el-GR" dirty="0">
                <a:solidFill>
                  <a:srgbClr val="C01E24"/>
                </a:solidFill>
              </a:rPr>
              <a:t>Συζήτηση και ανοικτές ερωτήσεις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050541" cy="3731827"/>
          </a:xfrm>
        </p:spPr>
        <p:txBody>
          <a:bodyPr>
            <a:normAutofit/>
          </a:bodyPr>
          <a:lstStyle/>
          <a:p>
            <a:pPr lvl="0"/>
            <a:r>
              <a:rPr lang="el-GR" sz="2000" dirty="0"/>
              <a:t>Συζήτηση για τις εφαρμογές που επιλέχθηκαν και τα αναμενόμενα οφέλη τους.</a:t>
            </a:r>
          </a:p>
          <a:p>
            <a:pPr lvl="0"/>
            <a:r>
              <a:rPr lang="el-GR" sz="2000" dirty="0"/>
              <a:t>Επίλυση και αποσαφήνιση τυχόν παρερμηνειών που προέκυψαν από όλες τις προηγούμενες θεωρητικές πληροφορίες.</a:t>
            </a:r>
          </a:p>
          <a:p>
            <a:pPr lvl="0"/>
            <a:r>
              <a:rPr lang="el-GR" sz="2000" dirty="0"/>
              <a:t>Εις βάθος κατανόηση του περιεχομένου της ενότητας.</a:t>
            </a:r>
            <a:endParaRPr lang="en-US" sz="2000" dirty="0"/>
          </a:p>
          <a:p>
            <a:pPr lvl="0"/>
            <a:endParaRPr lang="en-US" sz="2000" dirty="0"/>
          </a:p>
        </p:txBody>
      </p:sp>
      <p:pic>
        <p:nvPicPr>
          <p:cNvPr id="7" name="Picture 2" descr="Ambition abstract concept">
            <a:extLst>
              <a:ext uri="{FF2B5EF4-FFF2-40B4-BE49-F238E27FC236}">
                <a16:creationId xmlns:a16="http://schemas.microsoft.com/office/drawing/2014/main" id="{27A3AD77-0BD4-5993-DA63-EA80EDDCA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058" y="1634919"/>
            <a:ext cx="4944165" cy="47890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14F3444-1B56-49CB-20A9-0B9040FD1B8F}"/>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189" y="1964724"/>
            <a:ext cx="4164228" cy="2976685"/>
          </a:xfrm>
          <a:prstGeom prst="rect">
            <a:avLst/>
          </a:prstGeom>
        </p:spPr>
      </p:pic>
      <p:sp>
        <p:nvSpPr>
          <p:cNvPr id="2" name="Titel 1"/>
          <p:cNvSpPr>
            <a:spLocks noGrp="1"/>
          </p:cNvSpPr>
          <p:nvPr>
            <p:ph type="title"/>
          </p:nvPr>
        </p:nvSpPr>
        <p:spPr/>
        <p:txBody>
          <a:bodyPr/>
          <a:lstStyle/>
          <a:p>
            <a:r>
              <a:rPr lang="el-GR" dirty="0"/>
              <a:t>Δραστηριότητα 6: Συζητήστε με την ομάδα</a:t>
            </a:r>
            <a:endParaRPr lang="de-DE" dirty="0"/>
          </a:p>
        </p:txBody>
      </p:sp>
      <p:sp>
        <p:nvSpPr>
          <p:cNvPr id="3" name="Inhaltsplatzhalter 2"/>
          <p:cNvSpPr>
            <a:spLocks noGrp="1"/>
          </p:cNvSpPr>
          <p:nvPr>
            <p:ph idx="1"/>
          </p:nvPr>
        </p:nvSpPr>
        <p:spPr>
          <a:xfrm>
            <a:off x="558000" y="1952367"/>
            <a:ext cx="7424174" cy="4865977"/>
          </a:xfrm>
        </p:spPr>
        <p:txBody>
          <a:bodyPr/>
          <a:lstStyle/>
          <a:p>
            <a:pPr marL="0" indent="0">
              <a:buNone/>
            </a:pPr>
            <a:r>
              <a:rPr lang="el-GR" b="1" dirty="0"/>
              <a:t>Τώρα είναι η σειρά σας!</a:t>
            </a:r>
            <a:endParaRPr lang="de-DE" b="1" dirty="0"/>
          </a:p>
          <a:p>
            <a:r>
              <a:rPr lang="el-GR" dirty="0"/>
              <a:t>Γιατί επιλέξατε τη συγκεκριμένη εφαρμογή;</a:t>
            </a:r>
          </a:p>
          <a:p>
            <a:r>
              <a:rPr lang="el-GR" dirty="0"/>
              <a:t>Ποιον τομέα της υγιούς γήρανσης εξετάζετε και γιατί;</a:t>
            </a:r>
          </a:p>
          <a:p>
            <a:r>
              <a:rPr lang="el-GR" dirty="0"/>
              <a:t>Ποια είναι τα οφέλη που περιμένετε;</a:t>
            </a:r>
          </a:p>
          <a:p>
            <a:r>
              <a:rPr lang="el-GR" dirty="0"/>
              <a:t>Τι θα μπορούσε να εμποδίσει τη συστηματική χρήση της εφαρμογής από εσάς;</a:t>
            </a:r>
          </a:p>
          <a:p>
            <a:r>
              <a:rPr lang="el-GR" dirty="0"/>
              <a:t>Τι θα μπορούσε να διευκολύνει τη συστηματική χρήση της εφαρμογής από εσάς;</a:t>
            </a:r>
            <a:endParaRPr lang="de-DE" dirty="0"/>
          </a:p>
        </p:txBody>
      </p:sp>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t>Πηγή</a:t>
            </a:r>
            <a:r>
              <a:rPr lang="en-US" sz="1200" dirty="0"/>
              <a:t>| </a:t>
            </a:r>
            <a:r>
              <a:rPr lang="en-US" sz="1200" dirty="0">
                <a:hlinkClick r:id="rId4"/>
              </a:rPr>
              <a:t>Pixabay license</a:t>
            </a:r>
            <a:endParaRPr lang="en-US" sz="1200" dirty="0"/>
          </a:p>
        </p:txBody>
      </p:sp>
      <p:sp>
        <p:nvSpPr>
          <p:cNvPr id="6" name="Ορθογώνιο 7">
            <a:extLst>
              <a:ext uri="{FF2B5EF4-FFF2-40B4-BE49-F238E27FC236}">
                <a16:creationId xmlns:a16="http://schemas.microsoft.com/office/drawing/2014/main" id="{0C234B47-E691-91AA-1437-73C7F27B53D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9.1.6 </a:t>
            </a:r>
            <a:r>
              <a:rPr lang="el-GR" altLang="el-GR" dirty="0">
                <a:solidFill>
                  <a:schemeClr val="bg1"/>
                </a:solidFill>
                <a:latin typeface="+mj-lt"/>
                <a:ea typeface="+mj-ea"/>
                <a:cs typeface="+mj-cs"/>
              </a:rPr>
              <a:t>Συζήτηση και ανοικτές ερωτήσεις</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7416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sz="2800" dirty="0"/>
              <a:t>Συζήτηση</a:t>
            </a:r>
            <a:endParaRPr lang="en-US" sz="2800" dirty="0"/>
          </a:p>
        </p:txBody>
      </p:sp>
      <p:sp>
        <p:nvSpPr>
          <p:cNvPr id="3" name="Θέση περιεχομένου 2"/>
          <p:cNvSpPr>
            <a:spLocks noGrp="1"/>
          </p:cNvSpPr>
          <p:nvPr>
            <p:ph idx="1"/>
          </p:nvPr>
        </p:nvSpPr>
        <p:spPr>
          <a:xfrm>
            <a:off x="643059" y="2240129"/>
            <a:ext cx="11059693" cy="3941326"/>
          </a:xfrm>
        </p:spPr>
        <p:txBody>
          <a:bodyPr/>
          <a:lstStyle/>
          <a:p>
            <a:pPr marL="0" indent="0">
              <a:buNone/>
            </a:pPr>
            <a:r>
              <a:rPr lang="el-GR" sz="3200" dirty="0"/>
              <a:t>Έχετε...</a:t>
            </a:r>
            <a:endParaRPr lang="en-GB" sz="3200" dirty="0"/>
          </a:p>
          <a:p>
            <a:r>
              <a:rPr lang="el-GR" sz="3200" dirty="0"/>
              <a:t>Απορίες;</a:t>
            </a:r>
          </a:p>
          <a:p>
            <a:r>
              <a:rPr lang="el-GR" sz="3200" dirty="0"/>
              <a:t>Διευκρινίσεις;</a:t>
            </a:r>
          </a:p>
          <a:p>
            <a:r>
              <a:rPr lang="el-GR" sz="3200" dirty="0"/>
              <a:t>Σχόλια;</a:t>
            </a:r>
            <a:endParaRPr lang="en-GB" sz="3200" dirty="0"/>
          </a:p>
          <a:p>
            <a:endParaRPr lang="el-GR" dirty="0"/>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1888" y="1694515"/>
            <a:ext cx="4258852" cy="4258852"/>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l-GR" sz="1200" dirty="0">
                <a:hlinkClick r:id="rId4"/>
              </a:rPr>
              <a:t>Πηγή</a:t>
            </a:r>
            <a:r>
              <a:rPr lang="en-US" sz="1200" dirty="0"/>
              <a:t> |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315B302C-B066-1119-86E2-2699C8996E3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9.1.6 </a:t>
            </a:r>
            <a:r>
              <a:rPr lang="el-GR" altLang="el-GR" dirty="0">
                <a:solidFill>
                  <a:schemeClr val="bg1"/>
                </a:solidFill>
                <a:latin typeface="+mj-lt"/>
                <a:ea typeface="+mj-ea"/>
                <a:cs typeface="+mj-cs"/>
              </a:rPr>
              <a:t>Συζήτηση και ανοικτές ερωτήσεις</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60343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9FDF65BF-5653-FD98-DAC9-3BEC8CBFC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A4A2DF-BA43-3063-559C-CEF2ECDCF5F2}"/>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9.1.7</a:t>
            </a:r>
            <a:r>
              <a:rPr lang="en-US" altLang="el-GR" dirty="0"/>
              <a:t/>
            </a:r>
            <a:br>
              <a:rPr lang="en-US" altLang="el-GR" dirty="0"/>
            </a:br>
            <a:r>
              <a:rPr lang="el-GR" altLang="el-GR" dirty="0">
                <a:solidFill>
                  <a:srgbClr val="C01E24"/>
                </a:solidFill>
              </a:rPr>
              <a:t>Επόμενα βήματα, αξιολόγηση και ολοκλήρωση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376304" cy="3731827"/>
          </a:xfrm>
        </p:spPr>
        <p:txBody>
          <a:bodyPr>
            <a:normAutofit/>
          </a:bodyPr>
          <a:lstStyle/>
          <a:p>
            <a:pPr lvl="0"/>
            <a:r>
              <a:rPr lang="el-GR" sz="2400" dirty="0"/>
              <a:t>Ενημέρωση για τα επόμενα βήματα της ενότητας.</a:t>
            </a:r>
          </a:p>
          <a:p>
            <a:pPr lvl="0"/>
            <a:r>
              <a:rPr lang="el-GR" sz="2400" dirty="0"/>
              <a:t>Αξιολόγηση της ενότητας. </a:t>
            </a:r>
          </a:p>
          <a:p>
            <a:pPr lvl="0"/>
            <a:r>
              <a:rPr lang="el-GR" sz="2400" dirty="0"/>
              <a:t>Αναφορές και υλικό για περαιτέρω ανάγνωση.</a:t>
            </a:r>
            <a:endParaRPr lang="en-US" sz="2400" dirty="0"/>
          </a:p>
        </p:txBody>
      </p:sp>
    </p:spTree>
    <p:extLst>
      <p:ext uri="{BB962C8B-B14F-4D97-AF65-F5344CB8AC3E}">
        <p14:creationId xmlns:p14="http://schemas.microsoft.com/office/powerpoint/2010/main" val="25157037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l-GR" dirty="0"/>
              <a:t>Επόμενα βήματα</a:t>
            </a:r>
            <a:endParaRPr lang="de-DE" dirty="0"/>
          </a:p>
        </p:txBody>
      </p:sp>
      <p:sp>
        <p:nvSpPr>
          <p:cNvPr id="6" name="Inhaltsplatzhalter 5"/>
          <p:cNvSpPr>
            <a:spLocks noGrp="1"/>
          </p:cNvSpPr>
          <p:nvPr>
            <p:ph idx="1"/>
          </p:nvPr>
        </p:nvSpPr>
        <p:spPr/>
        <p:txBody>
          <a:bodyPr>
            <a:normAutofit fontScale="92500"/>
          </a:bodyPr>
          <a:lstStyle/>
          <a:p>
            <a:r>
              <a:rPr lang="el-GR" dirty="0"/>
              <a:t>Ακολουθεί η Συνεδρία Βιωματικής Κατάρτισης.</a:t>
            </a:r>
          </a:p>
          <a:p>
            <a:r>
              <a:rPr lang="el-GR" dirty="0"/>
              <a:t>Εκεί θα δείτε ένα παράδειγμα εφαρμογής για έναν βασικό τομέα της υγιούς γήρανσης. </a:t>
            </a:r>
          </a:p>
          <a:p>
            <a:r>
              <a:rPr lang="el-GR" dirty="0"/>
              <a:t>Θα μάθετε πώς να θέτετε στόχους για ενσωμάτωση της εφαρμογής στην πραγματική ζωή. </a:t>
            </a:r>
          </a:p>
          <a:p>
            <a:r>
              <a:rPr lang="el-GR" dirty="0"/>
              <a:t>Θα κληθείτε να ολοκληρώσετε μια πρόκληση ενσωμάτωσης μιας εφαρμογής στην πραγματική ζωή, καθώς και να μοιραστείτε την εμπειρία σας στην πλατφόρμα ηλεκτρονικής εκπαίδευσης.</a:t>
            </a:r>
            <a:r>
              <a:rPr lang="de-DE" dirty="0"/>
              <a:t> </a:t>
            </a:r>
          </a:p>
          <a:p>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79" y="1799999"/>
            <a:ext cx="5647621" cy="3763610"/>
          </a:xfrm>
          <a:prstGeom prst="rect">
            <a:avLst/>
          </a:prstGeom>
        </p:spPr>
      </p:pic>
      <p:sp>
        <p:nvSpPr>
          <p:cNvPr id="8"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l-GR" sz="1200" dirty="0">
                <a:hlinkClick r:id="rId4"/>
              </a:rPr>
              <a:t>Πηγή</a:t>
            </a:r>
            <a:r>
              <a:rPr lang="en-US" sz="1200" dirty="0"/>
              <a:t> |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8DA7D05D-8271-523D-B34F-48F596F0CAF3}"/>
              </a:ext>
            </a:extLst>
          </p:cNvPr>
          <p:cNvSpPr/>
          <p:nvPr/>
        </p:nvSpPr>
        <p:spPr>
          <a:xfrm>
            <a:off x="8340811" y="-3933"/>
            <a:ext cx="3849929"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9.1.7 </a:t>
            </a:r>
            <a:r>
              <a:rPr lang="el-GR" altLang="el-GR" dirty="0">
                <a:solidFill>
                  <a:schemeClr val="bg1"/>
                </a:solidFill>
                <a:latin typeface="+mj-lt"/>
                <a:ea typeface="+mj-ea"/>
                <a:cs typeface="+mj-cs"/>
              </a:rPr>
              <a:t>Επόμενα βήματα, αξιολόγηση και ολοκλήρωση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009804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αξιολόγησης</a:t>
            </a:r>
            <a:r>
              <a:rPr lang="en-GB" dirty="0"/>
              <a:t>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4249190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Το περιεχόμενο της ενότητας ήταν χρήσιμο και ενδιαφέρον</a:t>
                      </a:r>
                      <a:r>
                        <a:rPr lang="en-US" sz="2000" baseline="0" dirty="0"/>
                        <a:t> </a:t>
                      </a:r>
                      <a:r>
                        <a:rPr lang="el-GR" sz="1800" i="1" baseline="0" dirty="0"/>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4255096638"/>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a:t>Το περιεχόμενο της ενότητας ήταν σαφές, κατανοητό και με συνοχή</a:t>
                      </a:r>
                      <a:r>
                        <a:rPr lang="en-US" sz="2000" baseline="0" dirty="0"/>
                        <a:t>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2807830402"/>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Ο εκπαιδευτής ήταν κατάλληλα προετοιμασμένος</a:t>
                      </a:r>
                      <a:r>
                        <a:rPr lang="en-US" sz="2000" baseline="0" dirty="0"/>
                        <a:t> </a:t>
                      </a:r>
                      <a:r>
                        <a:rPr lang="el-GR" sz="1800" i="1" baseline="0" dirty="0"/>
                        <a:t>(1 ελάχιστο, 5 μέγιστο)</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3" name="Ορθογώνιο 7">
            <a:extLst>
              <a:ext uri="{FF2B5EF4-FFF2-40B4-BE49-F238E27FC236}">
                <a16:creationId xmlns:a16="http://schemas.microsoft.com/office/drawing/2014/main" id="{9F32D4C6-FF84-C1D3-B161-296D086B4EAB}"/>
              </a:ext>
            </a:extLst>
          </p:cNvPr>
          <p:cNvSpPr/>
          <p:nvPr/>
        </p:nvSpPr>
        <p:spPr>
          <a:xfrm>
            <a:off x="8229601" y="-3933"/>
            <a:ext cx="3961140"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9.1.7 </a:t>
            </a:r>
            <a:r>
              <a:rPr lang="el-GR" altLang="el-GR" dirty="0">
                <a:solidFill>
                  <a:schemeClr val="bg1"/>
                </a:solidFill>
                <a:latin typeface="+mj-lt"/>
                <a:ea typeface="+mj-ea"/>
                <a:cs typeface="+mj-cs"/>
              </a:rPr>
              <a:t>Επόμενα βήματα, αξιολόγηση και ολοκλήρωση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αξιολόγησης</a:t>
            </a:r>
            <a:r>
              <a:rPr lang="en-GB" dirty="0"/>
              <a:t>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2462308486"/>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baseline="0" dirty="0"/>
                        <a:t>Είμαι ικανοποιημένος με την ενότητα στο σύνολό της</a:t>
                      </a:r>
                      <a:r>
                        <a:rPr lang="en-US" sz="2000" baseline="0" dirty="0"/>
                        <a:t> </a:t>
                      </a:r>
                      <a:r>
                        <a:rPr lang="el-GR" sz="1800" i="1" baseline="0" dirty="0"/>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262958266"/>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 </a:t>
                      </a:r>
                      <a:r>
                        <a:rPr lang="el-GR" sz="2000" baseline="0" dirty="0"/>
                        <a:t>Θα πρότεινα αυτή την ενότητα σε άλλους</a:t>
                      </a:r>
                      <a:r>
                        <a:rPr lang="en-US" sz="2000" baseline="0" dirty="0"/>
                        <a:t>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2284061725"/>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Η ενότητα με βοήθησε να διευρ</a:t>
                      </a:r>
                      <a:r>
                        <a:rPr lang="en-US" sz="2000" dirty="0" err="1"/>
                        <a:t>ύ</a:t>
                      </a:r>
                      <a:r>
                        <a:rPr lang="el-GR" sz="2000" dirty="0"/>
                        <a:t>νω τις γνώσεις μου για το θέμα</a:t>
                      </a:r>
                      <a:r>
                        <a:rPr lang="en-GB" sz="2000" baseline="0" dirty="0"/>
                        <a:t> </a:t>
                      </a:r>
                      <a:r>
                        <a:rPr lang="el-GR" sz="1800" i="1" baseline="0" dirty="0"/>
                        <a:t>(1 ελάχιστο, 5 μέγιστο)</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3" name="Ορθογώνιο 7">
            <a:extLst>
              <a:ext uri="{FF2B5EF4-FFF2-40B4-BE49-F238E27FC236}">
                <a16:creationId xmlns:a16="http://schemas.microsoft.com/office/drawing/2014/main" id="{67885B2F-1EB6-B8C1-D0CE-3D3212E8264A}"/>
              </a:ext>
            </a:extLst>
          </p:cNvPr>
          <p:cNvSpPr/>
          <p:nvPr/>
        </p:nvSpPr>
        <p:spPr>
          <a:xfrm>
            <a:off x="8340811" y="-3933"/>
            <a:ext cx="3849929"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9.1.7 </a:t>
            </a:r>
            <a:r>
              <a:rPr lang="el-GR" altLang="el-GR" dirty="0">
                <a:solidFill>
                  <a:schemeClr val="bg1"/>
                </a:solidFill>
                <a:latin typeface="+mj-lt"/>
                <a:ea typeface="+mj-ea"/>
                <a:cs typeface="+mj-cs"/>
              </a:rPr>
              <a:t>Επόμενα βήματα, αξιολόγηση και ολοκλήρωση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Στόχοι</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υγείας για ηλικιωμένους - Διδακτική Συνεδρία</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26418" y="2497952"/>
            <a:ext cx="7931781" cy="3332039"/>
          </a:xfrm>
        </p:spPr>
        <p:txBody>
          <a:bodyPr>
            <a:normAutofit/>
          </a:bodyPr>
          <a:lstStyle/>
          <a:p>
            <a:r>
              <a:rPr lang="el-GR" dirty="0"/>
              <a:t>Να εξοπλίσει τους συμμετέχοντες με τις γνώσεις που απαιτούνται για τον προσδιορισμό των τομέων υγιούς γήρανσης που τους αφορούν</a:t>
            </a:r>
            <a:r>
              <a:rPr lang="en-US" dirty="0"/>
              <a:t> </a:t>
            </a:r>
            <a:r>
              <a:rPr lang="el-GR" dirty="0"/>
              <a:t>και για τη λήψη τεκμηριωμένων αποφάσεων που θα επιδράσουν θετικά στις διαδικασίες γήρανσης, στην ανάκτηση ικανοτήτων και στην αυτοδιαχείριση των δραστηριοτήτων της καθημερινής ζωής.</a:t>
            </a:r>
            <a:r>
              <a:rPr lang="en-GB" dirty="0"/>
              <a:t> </a:t>
            </a:r>
          </a:p>
          <a:p>
            <a:r>
              <a:rPr lang="el-GR" dirty="0"/>
              <a:t>Να εξοπλίσει τους συμμετέχοντες με τις γνώσεις που απαιτούνται για τη χρήση των εφαρμογών ως πολύτιμων εργαλείων για την υγιή και ενεργό γήρανση.</a:t>
            </a:r>
            <a:endParaRPr lang="en-US" dirty="0"/>
          </a:p>
        </p:txBody>
      </p:sp>
      <p:sp>
        <p:nvSpPr>
          <p:cNvPr id="3" name="TextBox 2">
            <a:extLst>
              <a:ext uri="{FF2B5EF4-FFF2-40B4-BE49-F238E27FC236}">
                <a16:creationId xmlns:a16="http://schemas.microsoft.com/office/drawing/2014/main" id="{ED53DFC3-B5B3-F40F-2E20-A4AC672F3B97}"/>
              </a:ext>
            </a:extLst>
          </p:cNvPr>
          <p:cNvSpPr txBox="1"/>
          <p:nvPr/>
        </p:nvSpPr>
        <p:spPr>
          <a:xfrm>
            <a:off x="8312134" y="6156715"/>
            <a:ext cx="3879866" cy="276999"/>
          </a:xfrm>
          <a:prstGeom prst="rect">
            <a:avLst/>
          </a:prstGeom>
          <a:noFill/>
        </p:spPr>
        <p:txBody>
          <a:bodyPr wrap="square">
            <a:spAutoFit/>
          </a:bodyPr>
          <a:lstStyle/>
          <a:p>
            <a:pPr algn="r"/>
            <a:r>
              <a:rPr lang="el-GR" sz="1200" u="sng" dirty="0">
                <a:solidFill>
                  <a:srgbClr val="0563C1"/>
                </a:solidFill>
                <a:hlinkClick r:id="rId3">
                  <a:extLst>
                    <a:ext uri="{A12FA001-AC4F-418D-AE19-62706E023703}">
                      <ahyp:hlinkClr xmlns="" xmlns:ahyp="http://schemas.microsoft.com/office/drawing/2018/hyperlinkcolor" val="tx"/>
                    </a:ext>
                  </a:extLst>
                </a:hlinkClick>
              </a:rPr>
              <a:t>Πηγή:</a:t>
            </a:r>
            <a:r>
              <a:rPr lang="en-US" sz="1200" u="sng" dirty="0">
                <a:solidFill>
                  <a:schemeClr val="accent1"/>
                </a:solidFill>
                <a:hlinkClick r:id="rId3">
                  <a:extLst>
                    <a:ext uri="{A12FA001-AC4F-418D-AE19-62706E023703}">
                      <ahyp:hlinkClr xmlns="" xmlns:ahyp="http://schemas.microsoft.com/office/drawing/2018/hyperlinkcolor" val="tx"/>
                    </a:ext>
                  </a:extLst>
                </a:hlinkClick>
              </a:rPr>
              <a:t> </a:t>
            </a:r>
            <a:r>
              <a:rPr lang="el-GR" sz="1200" u="sng" dirty="0">
                <a:solidFill>
                  <a:schemeClr val="accent1"/>
                </a:solidFill>
              </a:rPr>
              <a:t>Εικόνα από</a:t>
            </a:r>
            <a:r>
              <a:rPr lang="en-US" sz="1200" dirty="0">
                <a:solidFill>
                  <a:srgbClr val="0563C1"/>
                </a:solidFill>
                <a:hlinkClick r:id="rId3">
                  <a:extLst>
                    <a:ext uri="{A12FA001-AC4F-418D-AE19-62706E023703}">
                      <ahyp:hlinkClr xmlns="" xmlns:ahyp="http://schemas.microsoft.com/office/drawing/2018/hyperlinkcolor" val="tx"/>
                    </a:ext>
                  </a:extLst>
                </a:hlinkClick>
              </a:rPr>
              <a:t> nuraghies</a:t>
            </a:r>
            <a:r>
              <a:rPr lang="en-US" sz="1200" u="sng" dirty="0">
                <a:solidFill>
                  <a:schemeClr val="accent1"/>
                </a:solidFill>
                <a:hlinkClick r:id="rId3">
                  <a:extLst>
                    <a:ext uri="{A12FA001-AC4F-418D-AE19-62706E023703}">
                      <ahyp:hlinkClr xmlns="" xmlns:ahyp="http://schemas.microsoft.com/office/drawing/2018/hyperlinkcolor" val="tx"/>
                    </a:ext>
                  </a:extLst>
                </a:hlinkClick>
              </a:rPr>
              <a:t> </a:t>
            </a:r>
            <a:r>
              <a:rPr lang="el-GR" sz="1200" u="sng" dirty="0">
                <a:solidFill>
                  <a:schemeClr val="accent1"/>
                </a:solidFill>
              </a:rPr>
              <a:t>σε</a:t>
            </a:r>
            <a:r>
              <a:rPr lang="en-US" sz="1200" u="sng" dirty="0">
                <a:solidFill>
                  <a:schemeClr val="accent1"/>
                </a:solidFill>
                <a:hlinkClick r:id="rId3">
                  <a:extLst>
                    <a:ext uri="{A12FA001-AC4F-418D-AE19-62706E023703}">
                      <ahyp:hlinkClr xmlns="" xmlns:ahyp="http://schemas.microsoft.com/office/drawing/2018/hyperlinkcolor" val="tx"/>
                    </a:ext>
                  </a:extLst>
                </a:hlinkClick>
              </a:rPr>
              <a:t> </a:t>
            </a:r>
            <a:r>
              <a:rPr lang="en-US" sz="1200" dirty="0">
                <a:solidFill>
                  <a:srgbClr val="0563C1"/>
                </a:solidFill>
                <a:hlinkClick r:id="rId3">
                  <a:extLst>
                    <a:ext uri="{A12FA001-AC4F-418D-AE19-62706E023703}">
                      <ahyp:hlinkClr xmlns="" xmlns:ahyp="http://schemas.microsoft.com/office/drawing/2018/hyperlinkcolor" val="tx"/>
                    </a:ext>
                  </a:extLst>
                </a:hlinkClick>
              </a:rPr>
              <a:t>Freepik</a:t>
            </a:r>
            <a:endParaRPr lang="el-GR" sz="1200" dirty="0"/>
          </a:p>
        </p:txBody>
      </p:sp>
      <p:pic>
        <p:nvPicPr>
          <p:cNvPr id="4" name="Google Shape;479;g2c319d66040_0_178">
            <a:extLst>
              <a:ext uri="{FF2B5EF4-FFF2-40B4-BE49-F238E27FC236}">
                <a16:creationId xmlns:a16="http://schemas.microsoft.com/office/drawing/2014/main" id="{C2834899-162C-A76E-F7C0-CE9C2C75ED8C}"/>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l-GR" sz="3600" dirty="0">
                <a:solidFill>
                  <a:srgbClr val="C01E24"/>
                </a:solidFill>
              </a:rPr>
              <a:t>Αναφορές και υλικό για περαιτέρω ανάγνωση</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lnSpcReduction="10000"/>
          </a:bodyPr>
          <a:lstStyle/>
          <a:p>
            <a:r>
              <a:rPr lang="en-GB" sz="1800" dirty="0"/>
              <a:t>United Nations, Department of Economic and Social </a:t>
            </a:r>
            <a:r>
              <a:rPr lang="en-GB" sz="1800" dirty="0" err="1"/>
              <a:t>Afairs</a:t>
            </a:r>
            <a:r>
              <a:rPr lang="en-GB" sz="1800" dirty="0"/>
              <a:t> (UN DESA). (2020): World Population Ageing 2019. </a:t>
            </a:r>
            <a:r>
              <a:rPr lang="el-GR" sz="1800" dirty="0"/>
              <a:t>Ανακτήθηκε από:</a:t>
            </a:r>
            <a:r>
              <a:rPr lang="en-US" sz="1800" dirty="0"/>
              <a:t> </a:t>
            </a:r>
            <a:r>
              <a:rPr lang="en-US" sz="1800" dirty="0">
                <a:hlinkClick r:id="rId3"/>
              </a:rPr>
              <a:t>https://www.un.org/en/development/desa/population/publications/pdf/ageing/WorldPopulationAgeing2019-Report.pdf</a:t>
            </a:r>
            <a:r>
              <a:rPr lang="en-US" sz="1800" dirty="0"/>
              <a:t>. </a:t>
            </a:r>
            <a:r>
              <a:rPr lang="el-GR" sz="1800" dirty="0"/>
              <a:t>Ημερομηνία πρόσβασης: 20 Νοεμβρίου 2023</a:t>
            </a:r>
            <a:r>
              <a:rPr lang="en-US" sz="1800" dirty="0"/>
              <a:t> </a:t>
            </a:r>
          </a:p>
          <a:p>
            <a:r>
              <a:rPr lang="en-GB" sz="1800" dirty="0"/>
              <a:t>National Institute on Aging (NIA). (2020): Understanding the Dynamics of the Aging Process. </a:t>
            </a:r>
            <a:r>
              <a:rPr lang="el-GR" sz="1800" dirty="0"/>
              <a:t>Ανακτήθηκε από:</a:t>
            </a:r>
            <a:r>
              <a:rPr lang="en-US" sz="1800" dirty="0"/>
              <a:t> </a:t>
            </a:r>
            <a:r>
              <a:rPr lang="en-US" sz="1800" dirty="0">
                <a:hlinkClick r:id="rId4"/>
              </a:rPr>
              <a:t>https://www.nia.nih.gov/about/aging-strategic-directions-research/understanding-dynamics-aging</a:t>
            </a:r>
            <a:r>
              <a:rPr lang="en-US" sz="1800" dirty="0"/>
              <a:t>. </a:t>
            </a:r>
            <a:r>
              <a:rPr lang="el-GR" sz="1800" dirty="0"/>
              <a:t>Ημερομηνία πρόσβασης: 20 Νοεμβρίου 2023</a:t>
            </a:r>
            <a:r>
              <a:rPr lang="en-US" sz="1800" dirty="0"/>
              <a:t> </a:t>
            </a:r>
          </a:p>
          <a:p>
            <a:r>
              <a:rPr lang="en-GB" sz="1800" dirty="0"/>
              <a:t>World Health Organization. (WHO). (2020): Healthy ageing and functional ability. </a:t>
            </a:r>
            <a:r>
              <a:rPr lang="el-GR" sz="1800" dirty="0"/>
              <a:t>Ανακτήθηκε από:</a:t>
            </a:r>
            <a:r>
              <a:rPr lang="en-US" sz="1800" dirty="0"/>
              <a:t> </a:t>
            </a:r>
            <a:r>
              <a:rPr lang="en-US" sz="1800" dirty="0">
                <a:hlinkClick r:id="rId5"/>
              </a:rPr>
              <a:t>https://www.who.int/news-room/questions-and-answers/item/healthy-ageing-and-functional-ability</a:t>
            </a:r>
            <a:r>
              <a:rPr lang="en-US" sz="1800" dirty="0"/>
              <a:t>. </a:t>
            </a:r>
            <a:r>
              <a:rPr lang="el-GR" sz="1800" dirty="0"/>
              <a:t>Ημερομηνία πρόσβασης: 20 Νοεμβρίου 2023</a:t>
            </a:r>
            <a:r>
              <a:rPr lang="en-US" sz="1800" dirty="0"/>
              <a:t> </a:t>
            </a:r>
          </a:p>
          <a:p>
            <a:r>
              <a:rPr lang="en-GB" sz="1800" dirty="0"/>
              <a:t>Pan American Health Organization (PAHO) &amp; World Health Organization (WHO). (2020): Healthy  Aging. </a:t>
            </a:r>
            <a:r>
              <a:rPr lang="el-GR" sz="1800" dirty="0"/>
              <a:t>Ανακτήθηκε από:</a:t>
            </a:r>
            <a:r>
              <a:rPr lang="en-US" sz="1800" dirty="0"/>
              <a:t> </a:t>
            </a:r>
            <a:r>
              <a:rPr lang="en-US" sz="1800" dirty="0">
                <a:hlinkClick r:id="rId6"/>
              </a:rPr>
              <a:t>https://www.paho.org/en/healthy-aging</a:t>
            </a:r>
            <a:r>
              <a:rPr lang="en-US" sz="1800" dirty="0"/>
              <a:t>. </a:t>
            </a:r>
            <a:r>
              <a:rPr lang="el-GR" sz="1800" dirty="0"/>
              <a:t>Ημερομηνία πρόσβασης: 20 Νοεμβρίου 2023</a:t>
            </a:r>
            <a:r>
              <a:rPr lang="en-US" sz="1800" dirty="0"/>
              <a:t> </a:t>
            </a:r>
          </a:p>
          <a:p>
            <a:r>
              <a:rPr lang="en-US" sz="1800" dirty="0" err="1"/>
              <a:t>Marcussen</a:t>
            </a:r>
            <a:r>
              <a:rPr lang="en-US" sz="1800" dirty="0"/>
              <a:t>, L., &amp; </a:t>
            </a:r>
            <a:r>
              <a:rPr lang="en-US" sz="1800" dirty="0" err="1"/>
              <a:t>Marinus</a:t>
            </a:r>
            <a:r>
              <a:rPr lang="en-US" sz="1800" dirty="0"/>
              <a:t>, J. D. (2021). The use of </a:t>
            </a:r>
            <a:r>
              <a:rPr lang="en-US" sz="1800" dirty="0" err="1"/>
              <a:t>mHealth</a:t>
            </a:r>
            <a:r>
              <a:rPr lang="en-US" sz="1800" dirty="0"/>
              <a:t> solutions in active and healthy ageing promotion: An explorative scoping review. </a:t>
            </a:r>
            <a:r>
              <a:rPr lang="en-US" sz="1800" i="1" dirty="0"/>
              <a:t>Journal of Ideas in Health</a:t>
            </a:r>
            <a:r>
              <a:rPr lang="en-US" sz="1800" dirty="0"/>
              <a:t>, </a:t>
            </a:r>
            <a:r>
              <a:rPr lang="en-US" sz="1800" i="1" dirty="0"/>
              <a:t>4</a:t>
            </a:r>
            <a:r>
              <a:rPr lang="en-US" sz="1800" dirty="0"/>
              <a:t>(1), 307-320. https://doi.org/10.47108/JIDHEALTH.VOL4.ISS1.92</a:t>
            </a:r>
          </a:p>
          <a:p>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l-GR" sz="3600" dirty="0">
                <a:solidFill>
                  <a:srgbClr val="C01E24"/>
                </a:solidFill>
              </a:rPr>
              <a:t>Αναφορές και υλικό για περαιτέρω ανάγνωση</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92500" lnSpcReduction="20000"/>
          </a:bodyPr>
          <a:lstStyle/>
          <a:p>
            <a:r>
              <a:rPr lang="en-GB" sz="1800" dirty="0"/>
              <a:t>Migration Data Portal. (2023): Older persons and migration.</a:t>
            </a:r>
            <a:r>
              <a:rPr lang="en-US" sz="1800" dirty="0"/>
              <a:t> </a:t>
            </a:r>
            <a:r>
              <a:rPr lang="el-GR" sz="1800" dirty="0"/>
              <a:t>Ανακτήθηκε από:</a:t>
            </a:r>
            <a:r>
              <a:rPr lang="en-US" sz="1800" dirty="0"/>
              <a:t> </a:t>
            </a:r>
            <a:r>
              <a:rPr lang="en-US" sz="1800" dirty="0">
                <a:hlinkClick r:id="rId3"/>
              </a:rPr>
              <a:t>https://www.migrationdataportal.org/themes/older-persons-and-migration</a:t>
            </a:r>
            <a:r>
              <a:rPr lang="en-US" sz="1800" dirty="0"/>
              <a:t>. </a:t>
            </a:r>
            <a:r>
              <a:rPr lang="el-GR" sz="1800" dirty="0"/>
              <a:t>Ημερομηνία πρόσβασης: 20 Νοεμβρίου 2023</a:t>
            </a:r>
            <a:r>
              <a:rPr lang="en-GB" sz="1800" dirty="0"/>
              <a:t> </a:t>
            </a:r>
          </a:p>
          <a:p>
            <a:r>
              <a:rPr lang="en-GB" sz="1800" dirty="0"/>
              <a:t>World Health Organization. (WHO). (2021): Decade of healthy ageing: baseline report. </a:t>
            </a:r>
            <a:r>
              <a:rPr lang="en-GB" sz="1800" dirty="0" err="1"/>
              <a:t>Avaiöable</a:t>
            </a:r>
            <a:r>
              <a:rPr lang="en-GB" sz="1800" dirty="0"/>
              <a:t> at: </a:t>
            </a:r>
            <a:r>
              <a:rPr lang="en-GB" sz="1800" dirty="0">
                <a:hlinkClick r:id="rId4"/>
              </a:rPr>
              <a:t>https://www.who.int/publications/i/item/9789240017900</a:t>
            </a:r>
            <a:r>
              <a:rPr lang="en-GB" sz="1800" dirty="0"/>
              <a:t>. </a:t>
            </a:r>
            <a:r>
              <a:rPr lang="el-GR" sz="1800" dirty="0"/>
              <a:t>Ημερομηνία πρόσβασης: 20 Νοεμβρίου 2023</a:t>
            </a:r>
            <a:endParaRPr lang="en-US" sz="1800" dirty="0"/>
          </a:p>
          <a:p>
            <a:r>
              <a:rPr lang="hr-HR" sz="1800" dirty="0"/>
              <a:t>Helbostad JL, Vereijken B, Becker C, Todd C, Taraldsen K, Pijnappels M, Aminian K, Mellone S. Mobile Health Applications to Promote Active and Healthy Ageing. Sensors (Basel). 2017 Mar 18;17(3):622. doi: 10.3390/s17030622 </a:t>
            </a:r>
            <a:endParaRPr lang="de-DE" sz="1800" dirty="0"/>
          </a:p>
          <a:p>
            <a:r>
              <a:rPr lang="en-US" sz="1800" dirty="0" err="1"/>
              <a:t>Rasche</a:t>
            </a:r>
            <a:r>
              <a:rPr lang="en-US" sz="1800" dirty="0"/>
              <a:t> P, </a:t>
            </a:r>
            <a:r>
              <a:rPr lang="en-US" sz="1800" dirty="0" err="1"/>
              <a:t>Wille</a:t>
            </a:r>
            <a:r>
              <a:rPr lang="en-US" sz="1800" dirty="0"/>
              <a:t> M, </a:t>
            </a:r>
            <a:r>
              <a:rPr lang="en-US" sz="1800" dirty="0" err="1"/>
              <a:t>Bröhl</a:t>
            </a:r>
            <a:r>
              <a:rPr lang="en-US" sz="1800" dirty="0"/>
              <a:t> C, </a:t>
            </a:r>
            <a:r>
              <a:rPr lang="en-US" sz="1800" dirty="0" err="1"/>
              <a:t>Theis</a:t>
            </a:r>
            <a:r>
              <a:rPr lang="en-US" sz="1800" dirty="0"/>
              <a:t> S, </a:t>
            </a:r>
            <a:r>
              <a:rPr lang="en-US" sz="1800" dirty="0" err="1"/>
              <a:t>Schäfer</a:t>
            </a:r>
            <a:r>
              <a:rPr lang="en-US" sz="1800" dirty="0"/>
              <a:t> K, </a:t>
            </a:r>
            <a:r>
              <a:rPr lang="en-US" sz="1800" dirty="0" err="1"/>
              <a:t>Knobe</a:t>
            </a:r>
            <a:r>
              <a:rPr lang="en-US" sz="1800" dirty="0"/>
              <a:t> M, </a:t>
            </a:r>
            <a:r>
              <a:rPr lang="en-US" sz="1800" dirty="0" err="1"/>
              <a:t>Mertens</a:t>
            </a:r>
            <a:r>
              <a:rPr lang="en-US" sz="1800" dirty="0"/>
              <a:t> A. Prevalence of Health App Use Among Older Adults in Germany: National Survey. JMIR </a:t>
            </a:r>
            <a:r>
              <a:rPr lang="en-US" sz="1800" dirty="0" err="1"/>
              <a:t>Mhealth</a:t>
            </a:r>
            <a:r>
              <a:rPr lang="en-US" sz="1800" dirty="0"/>
              <a:t> </a:t>
            </a:r>
            <a:r>
              <a:rPr lang="en-US" sz="1800" dirty="0" err="1"/>
              <a:t>Uhealth</a:t>
            </a:r>
            <a:r>
              <a:rPr lang="en-US" sz="1800" dirty="0"/>
              <a:t> 2018;6(1):e26. </a:t>
            </a:r>
            <a:r>
              <a:rPr lang="en-US" sz="1800" dirty="0" err="1"/>
              <a:t>doi</a:t>
            </a:r>
            <a:r>
              <a:rPr lang="en-US" sz="1800" dirty="0"/>
              <a:t>: </a:t>
            </a:r>
            <a:r>
              <a:rPr lang="de-DE" sz="1800" dirty="0"/>
              <a:t> 10.2196/mhealth.8619.</a:t>
            </a:r>
            <a:endParaRPr lang="en-US" sz="1800" dirty="0"/>
          </a:p>
          <a:p>
            <a:r>
              <a:rPr lang="en-US" sz="1800" dirty="0" err="1"/>
              <a:t>Portenhauser</a:t>
            </a:r>
            <a:r>
              <a:rPr lang="en-US" sz="1800" dirty="0"/>
              <a:t> AA, Terhorst Y, </a:t>
            </a:r>
            <a:r>
              <a:rPr lang="en-US" sz="1800" dirty="0" err="1"/>
              <a:t>Schultchen</a:t>
            </a:r>
            <a:r>
              <a:rPr lang="en-US" sz="1800" dirty="0"/>
              <a:t> D, Sander LB, </a:t>
            </a:r>
            <a:r>
              <a:rPr lang="en-US" sz="1800" dirty="0" err="1"/>
              <a:t>Denkinger</a:t>
            </a:r>
            <a:r>
              <a:rPr lang="en-US" sz="1800" dirty="0"/>
              <a:t> MD, </a:t>
            </a:r>
            <a:r>
              <a:rPr lang="en-US" sz="1800" dirty="0" err="1"/>
              <a:t>Stach</a:t>
            </a:r>
            <a:r>
              <a:rPr lang="en-US" sz="1800" dirty="0"/>
              <a:t> M, </a:t>
            </a:r>
            <a:r>
              <a:rPr lang="en-US" sz="1800" dirty="0" err="1"/>
              <a:t>Waldherr</a:t>
            </a:r>
            <a:r>
              <a:rPr lang="en-US" sz="1800" dirty="0"/>
              <a:t> N, </a:t>
            </a:r>
            <a:r>
              <a:rPr lang="en-US" sz="1800" dirty="0" err="1"/>
              <a:t>Dallmeier</a:t>
            </a:r>
            <a:r>
              <a:rPr lang="en-US" sz="1800" dirty="0"/>
              <a:t> D, Baumeister H, </a:t>
            </a:r>
            <a:r>
              <a:rPr lang="en-US" sz="1800" dirty="0" err="1"/>
              <a:t>Messner</a:t>
            </a:r>
            <a:r>
              <a:rPr lang="en-US" sz="1800" dirty="0"/>
              <a:t> E. Mobile Apps for Older Adults: Systematic Search and Evaluation Within Online Stores. JMIR Aging 2021;4(1):e23313. </a:t>
            </a:r>
            <a:r>
              <a:rPr lang="en-US" sz="1800" dirty="0" err="1"/>
              <a:t>doi</a:t>
            </a:r>
            <a:r>
              <a:rPr lang="en-US" sz="1800" dirty="0"/>
              <a:t>:  10.2196/23313.</a:t>
            </a:r>
          </a:p>
          <a:p>
            <a:r>
              <a:rPr lang="en-US" sz="1800" dirty="0"/>
              <a:t>Anthony </a:t>
            </a:r>
            <a:r>
              <a:rPr lang="en-US" sz="1800" dirty="0" err="1"/>
              <a:t>Berauk</a:t>
            </a:r>
            <a:r>
              <a:rPr lang="en-US" sz="1800" dirty="0"/>
              <a:t> VL, </a:t>
            </a:r>
            <a:r>
              <a:rPr lang="en-US" sz="1800" dirty="0" err="1"/>
              <a:t>Murugiah</a:t>
            </a:r>
            <a:r>
              <a:rPr lang="en-US" sz="1800" dirty="0"/>
              <a:t> MK, </a:t>
            </a:r>
            <a:r>
              <a:rPr lang="en-US" sz="1800" dirty="0" err="1"/>
              <a:t>Soh</a:t>
            </a:r>
            <a:r>
              <a:rPr lang="en-US" sz="1800" dirty="0"/>
              <a:t> YC, </a:t>
            </a:r>
            <a:r>
              <a:rPr lang="en-US" sz="1800" dirty="0" err="1"/>
              <a:t>Chuan</a:t>
            </a:r>
            <a:r>
              <a:rPr lang="en-US" sz="1800" dirty="0"/>
              <a:t> Sheng Y, Wong TW, Ming LC. Mobile Health Applications for Caring of Older People: Review and Comparison. Therapeutic Innovation &amp; Regulatory Science. 2018;52(3):374-382. doi:10.1177/2168479017725556.</a:t>
            </a:r>
          </a:p>
          <a:p>
            <a:r>
              <a:rPr lang="en-US" sz="1800" dirty="0" err="1"/>
              <a:t>AhmedS</a:t>
            </a:r>
            <a:r>
              <a:rPr lang="en-US" sz="1800" dirty="0"/>
              <a:t> A, van </a:t>
            </a:r>
            <a:r>
              <a:rPr lang="en-US" sz="1800" dirty="0" err="1"/>
              <a:t>Luenen</a:t>
            </a:r>
            <a:r>
              <a:rPr lang="en-US" sz="1800" dirty="0"/>
              <a:t> S, Aslam S, van </a:t>
            </a:r>
            <a:r>
              <a:rPr lang="en-US" sz="1800" dirty="0" err="1"/>
              <a:t>Bodegom</a:t>
            </a:r>
            <a:r>
              <a:rPr lang="en-US" sz="1800" dirty="0"/>
              <a:t> D, Chavannes NH. </a:t>
            </a:r>
            <a:r>
              <a:rPr lang="en-US" sz="1800" dirty="0" err="1"/>
              <a:t>Asystematic</a:t>
            </a:r>
            <a:r>
              <a:rPr lang="en-US" sz="1800" dirty="0"/>
              <a:t> review on the use of </a:t>
            </a:r>
            <a:r>
              <a:rPr lang="en-US" sz="1800" dirty="0" err="1"/>
              <a:t>mHealth</a:t>
            </a:r>
            <a:r>
              <a:rPr lang="en-US" sz="1800" dirty="0"/>
              <a:t> to increase physical activity </a:t>
            </a:r>
            <a:r>
              <a:rPr lang="en-US" sz="1800" dirty="0" err="1"/>
              <a:t>inolder</a:t>
            </a:r>
            <a:r>
              <a:rPr lang="en-US" sz="1800" dirty="0"/>
              <a:t> people. Clinical eHealth. 2020;3:31–9. </a:t>
            </a:r>
            <a:r>
              <a:rPr lang="en-US" sz="1800" dirty="0" err="1"/>
              <a:t>doi</a:t>
            </a:r>
            <a:r>
              <a:rPr lang="en-US" sz="1800" dirty="0"/>
              <a:t>: 10.1016/j.ceh.2020.04.002.</a:t>
            </a:r>
            <a:endParaRPr lang="el-GR" sz="1800" dirty="0"/>
          </a:p>
        </p:txBody>
      </p:sp>
      <p:sp>
        <p:nvSpPr>
          <p:cNvPr id="5" name="AutoShape 2" descr="data:image/svg+xml;base64,PD94bWwgdmVyc2lvbj0iMS4wIiBlbmNvZGluZz0idXRmLTgiPz48IURPQ1RZUEUgc3ZnIFBVQkxJQyAiLS8vVzNDLy9EVEQgU1ZHIDEuMS8vRU4iICJodHRwOi8vd3d3LnczLm9yZy9HcmFwaGljcy9TVkcvMS4xL0RURC9zdmcxMS5kdGQiPjxzdmcgdmVyc2lvbj0iMS4xIiBpZD0iRWJlbmVfMSIgeG1sbnM9Imh0dHA6Ly93d3cudzMub3JnLzIwMDAvc3ZnIiB4bWxuczp4bGluaz0iaHR0cDovL3d3dy53My5vcmcvMTk5OS94bGluayIgeD0iMHB4IiB5PSIwcHgiIHdpZHRoPSIxNnB4IiBoZWlnaHQ9IjE2cHgiIHZpZXdCb3g9IjAgMCAxNiAxNiIgZW5hYmxlLWJhY2tncm91bmQ9Im5ldyAwIDAgMTYgMTYiIHhtbDpzcGFjZT0icHJlc2VydmUiPjxnPjxnPjxwYXRoIGZpbGw9IiNGRkZGRkYiIGQ9Ik04LjAwMSwxNS41QzMuODY0LDE1LjUsMC41LDEyLjEzNiwwLjUsOGMwLTQuMTM1LDMuMzY1LTcuNSw3LjUwMS03LjVTMTUuNSwzLjg2NCwxNS41LDhTMTIuMTM3LDE1LjUsOC4wMDEsMTUuNXoiLz48cGF0aCBmaWxsPSIjRDUyQjFFIiBkPSJNOC4wMDEsMUMxMS44NiwxLDE1LDQuMTQxLDE1LDhzLTMuMTM5LDctNi45OTksN0M0LjE0LDE1LDEsMTEuODU5LDEsOFM0LjE0LDEsOC4wMDEsMSBNOC4wMDEsMEMzLjU4MiwwLDAsMy41ODIsMCw4czMuNTgyLDgsOC4wMDEsOEMxMi40MTgsMTYsMTYsMTIuNDE4LDE2LDhTMTIuNDE4LDAsOC4wMDEsMEw4LjAwMSwweiIvPjwvZz48cGF0aCBmaWxsPSIjRDUyQjFFIiBkPSJNNi43NDUsMTIuNTg5Yy0wLjIyNywwLjEyMi0wLjQ5NywwLjI0Ny0wLjY4NCwwLjI0N2MtMC4zMTgsMC0wLjUwMS0wLjE2NC0wLjUwMS0wLjQ1MmMwLTAuMjA3LDAuMTQtMC4zNzUsMC41OTUtMC42MjJjMS41NDktMC45MDQsMi41OTQtMi4yNzIsMi41OTQtMy43MjFjMC0wLjgyNS0wLjIyNy0xLjExOS0wLjY4MS0xLjExOWMtMC4xMzUsMC0wLjMyLDAuMjE5LTAuNjM2LDAuMjE5SDcuMTU3QzYuMTAyLDcuMTQzLDUuMzMzLDYuMjY0LDUuMzMzLDUuMjNjMC0xLjE1MiwwLjk1OC0yLjAwNiwyLjI4LTIuMDA2YzEuNzc3LDAsMy4wNTMsMS4zNzMsMy4wNTMsMy40M0MxMC42NjYsOS4yMTUsOS4yMDMsMTEuMjcsNi43NDUsMTIuNTg5Ii8+PC9nPjwvc3ZnPg"/>
          <p:cNvSpPr>
            <a:spLocks noChangeAspect="1" noChangeArrowheads="1"/>
          </p:cNvSpPr>
          <p:nvPr/>
        </p:nvSpPr>
        <p:spPr bwMode="auto">
          <a:xfrm>
            <a:off x="24923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6612785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l-GR" sz="2800" dirty="0">
                <a:solidFill>
                  <a:srgbClr val="C01E24"/>
                </a:solidFill>
                <a:latin typeface="+mj-lt"/>
              </a:rPr>
              <a:t>Συγχαρητήρια! </a:t>
            </a:r>
          </a:p>
          <a:p>
            <a:pPr algn="l">
              <a:spcAft>
                <a:spcPts val="600"/>
              </a:spcAft>
            </a:pPr>
            <a:r>
              <a:rPr lang="el-GR" sz="2800" dirty="0">
                <a:solidFill>
                  <a:srgbClr val="C01E24"/>
                </a:solidFill>
                <a:latin typeface="+mj-lt"/>
              </a:rPr>
              <a:t>Ολοκληρώσατε τη διδασκαλία αυτής της ενότητας!</a:t>
            </a:r>
            <a:endParaRPr lang="en-US" sz="2800" dirty="0">
              <a:solidFill>
                <a:srgbClr val="C01E24"/>
              </a:solidFill>
              <a:latin typeface="+mj-lt"/>
            </a:endParaRPr>
          </a:p>
        </p:txBody>
      </p:sp>
      <p:sp>
        <p:nvSpPr>
          <p:cNvPr id="11" name="Ορθογώνιο 10">
            <a:extLst>
              <a:ext uri="{FF2B5EF4-FFF2-40B4-BE49-F238E27FC236}">
                <a16:creationId xmlns:a16="http://schemas.microsoft.com/office/drawing/2014/main" id="{252D5588-9D47-4372-A592-FC5F71ED3798}"/>
              </a:ext>
            </a:extLst>
          </p:cNvPr>
          <p:cNvSpPr/>
          <p:nvPr/>
        </p:nvSpPr>
        <p:spPr>
          <a:xfrm>
            <a:off x="4650059" y="6223967"/>
            <a:ext cx="7486162" cy="632422"/>
          </a:xfrm>
          <a:prstGeom prst="rect">
            <a:avLst/>
          </a:prstGeom>
        </p:spPr>
        <p:txBody>
          <a:bodyPr vert="horz" lIns="91440" tIns="45720" rIns="91440" bIns="45720" rtlCol="0" anchor="ctr">
            <a:normAutofit lnSpcReduction="10000"/>
          </a:bodyPr>
          <a:lstStyle/>
          <a:p>
            <a:pPr algn="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3" name="Εικόνα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66060"/>
            <a:ext cx="10515600" cy="618346"/>
          </a:xfrm>
        </p:spPr>
        <p:txBody>
          <a:bodyPr/>
          <a:lstStyle/>
          <a:p>
            <a:r>
              <a:rPr lang="el-GR" dirty="0">
                <a:solidFill>
                  <a:srgbClr val="203864"/>
                </a:solidFill>
              </a:rPr>
              <a:t>Δεξιότητες</a:t>
            </a: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υγείας για ηλικιωμένους - Διδακτική Συνεδρία</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415653"/>
            <a:ext cx="6702609" cy="3645463"/>
          </a:xfrm>
        </p:spPr>
        <p:txBody>
          <a:bodyPr>
            <a:normAutofit/>
          </a:bodyPr>
          <a:lstStyle/>
          <a:p>
            <a:r>
              <a:rPr lang="el-GR" dirty="0"/>
              <a:t>Απόκτηση δεξιοτήτων κριτικού αναστοχασμού για τη δική σας ζωή ή τη ζωή των αγαπημένων σας προσώπων, ώστε να προσδιορίσετε τους βασικούς τομείς της υγιούς γήρανσης και να αξιολογήσετε τις δυνατότητες των εφαρμογών για τη διαχείρισή τους.</a:t>
            </a:r>
            <a:r>
              <a:rPr lang="en-GB" dirty="0"/>
              <a:t> </a:t>
            </a:r>
          </a:p>
          <a:p>
            <a:r>
              <a:rPr lang="el-GR" dirty="0"/>
              <a:t>Βελτίωση των δεξιοτήτων σας, ώστε να μπορείτε να επιλέγετε τις κατάλληλες εφαρμογές και να προσδιορίζετε τις δυσκολίες αλλά και τους παράγοντες που διευκολύνουν την ενσωμάτωση των εφαρμογών στην καθημερινότητα, εφόσον το επιθυμείτε.</a:t>
            </a:r>
            <a:r>
              <a:rPr lang="en-GB" dirty="0"/>
              <a:t> </a:t>
            </a:r>
            <a:endParaRPr lang="en-US" dirty="0"/>
          </a:p>
        </p:txBody>
      </p:sp>
      <p:sp>
        <p:nvSpPr>
          <p:cNvPr id="4" name="Ορθογώνιο 1">
            <a:extLst>
              <a:ext uri="{FF2B5EF4-FFF2-40B4-BE49-F238E27FC236}">
                <a16:creationId xmlns:a16="http://schemas.microsoft.com/office/drawing/2014/main" id="{1872D844-98C8-9AC9-B605-DCACD4AE3290}"/>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a:t>
            </a:r>
            <a:r>
              <a:rPr lang="en-US" sz="1200" dirty="0">
                <a:hlinkClick r:id="rId3"/>
              </a:rPr>
              <a:t> vectorjuice </a:t>
            </a:r>
            <a:r>
              <a:rPr lang="el-GR" sz="1200" dirty="0">
                <a:hlinkClick r:id="rId3"/>
              </a:rPr>
              <a:t>σε </a:t>
            </a:r>
            <a:r>
              <a:rPr lang="en-US" sz="1200" dirty="0">
                <a:hlinkClick r:id="rId3"/>
              </a:rPr>
              <a:t>Freepik</a:t>
            </a:r>
            <a:endParaRPr lang="en-US" sz="1200" dirty="0"/>
          </a:p>
        </p:txBody>
      </p:sp>
      <p:pic>
        <p:nvPicPr>
          <p:cNvPr id="6" name="Google Shape;190;g2c07f5df07d_0_263">
            <a:extLst>
              <a:ext uri="{FF2B5EF4-FFF2-40B4-BE49-F238E27FC236}">
                <a16:creationId xmlns:a16="http://schemas.microsoft.com/office/drawing/2014/main" id="{19864978-5F4B-0A1A-F029-D1F79395C35C}"/>
              </a:ext>
            </a:extLst>
          </p:cNvPr>
          <p:cNvPicPr preferRelativeResize="0"/>
          <p:nvPr/>
        </p:nvPicPr>
        <p:blipFill rotWithShape="1">
          <a:blip r:embed="rId4">
            <a:alphaModFix/>
          </a:blip>
          <a:srcRect l="9128" t="10193" r="8041" b="10723"/>
          <a:stretch/>
        </p:blipFill>
        <p:spPr>
          <a:xfrm>
            <a:off x="7570694" y="196593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AE962884-87C2-C053-F907-1ECB95449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9.1.1</a:t>
            </a:r>
            <a:r>
              <a:rPr lang="en-US" altLang="el-GR" dirty="0"/>
              <a:t/>
            </a:r>
            <a:br>
              <a:rPr lang="en-US" altLang="el-GR" dirty="0"/>
            </a:br>
            <a:r>
              <a:rPr lang="el-GR" altLang="el-GR" dirty="0">
                <a:solidFill>
                  <a:srgbClr val="C01E24"/>
                </a:solidFill>
              </a:rPr>
              <a:t>Γενικές πληροφορίες για τη γήρανση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fontScale="85000" lnSpcReduction="20000"/>
          </a:bodyPr>
          <a:lstStyle/>
          <a:p>
            <a:r>
              <a:rPr lang="el-GR" sz="2400" dirty="0"/>
              <a:t>Απόκτηση γενικών γνώσεων για τις διαδικασίες γήρανσης.</a:t>
            </a:r>
          </a:p>
          <a:p>
            <a:r>
              <a:rPr lang="el-GR" sz="2400" dirty="0"/>
              <a:t>Παρουσίαση των παραγόντων που επηρεάζουν τη γήρανση.</a:t>
            </a:r>
          </a:p>
          <a:p>
            <a:r>
              <a:rPr lang="el-GR" sz="2400" dirty="0"/>
              <a:t>Ενημέρωση για την ετερογένεια της γήρανσης.</a:t>
            </a:r>
          </a:p>
          <a:p>
            <a:r>
              <a:rPr lang="el-GR" sz="2400" dirty="0"/>
              <a:t>Κατανόηση των εννοιών της (ενεργού και) υγιούς γήρανσης.</a:t>
            </a:r>
            <a:r>
              <a:rPr lang="en-US" sz="2400" dirty="0"/>
              <a:t> </a:t>
            </a:r>
            <a:endParaRPr lang="el-GR" sz="2400" dirty="0"/>
          </a:p>
          <a:p>
            <a:pPr marL="0">
              <a:lnSpc>
                <a:spcPct val="120000"/>
              </a:lnSpc>
              <a:spcBef>
                <a:spcPts val="600"/>
              </a:spcBef>
              <a:buNone/>
            </a:pPr>
            <a:endParaRPr lang="el-GR" sz="2000" dirty="0"/>
          </a:p>
        </p:txBody>
      </p:sp>
      <p:sp>
        <p:nvSpPr>
          <p:cNvPr id="8" name="TextBox 7">
            <a:extLst>
              <a:ext uri="{FF2B5EF4-FFF2-40B4-BE49-F238E27FC236}">
                <a16:creationId xmlns:a16="http://schemas.microsoft.com/office/drawing/2014/main" id="{5B5D8F61-EBF6-18D6-D312-2A8B1DF1F92B}"/>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l-GR" dirty="0">
                <a:solidFill>
                  <a:srgbClr val="4A4CF5"/>
                </a:solidFill>
              </a:rPr>
              <a:t>Δραστηριότητα 1: Δραστηριότητα για το σπάσιμο του πάγου</a:t>
            </a:r>
            <a:endParaRPr lang="de-DE" dirty="0">
              <a:solidFill>
                <a:srgbClr val="4A4CF5"/>
              </a:solidFill>
            </a:endParaRPr>
          </a:p>
        </p:txBody>
      </p:sp>
      <p:sp>
        <p:nvSpPr>
          <p:cNvPr id="6" name="Inhaltsplatzhalter 5"/>
          <p:cNvSpPr>
            <a:spLocks noGrp="1"/>
          </p:cNvSpPr>
          <p:nvPr>
            <p:ph idx="1"/>
          </p:nvPr>
        </p:nvSpPr>
        <p:spPr>
          <a:xfrm>
            <a:off x="558000" y="1685095"/>
            <a:ext cx="7236596" cy="2819825"/>
          </a:xfrm>
        </p:spPr>
        <p:txBody>
          <a:bodyPr>
            <a:normAutofit fontScale="92500"/>
          </a:bodyPr>
          <a:lstStyle/>
          <a:p>
            <a:r>
              <a:rPr lang="el-GR" dirty="0"/>
              <a:t>Τι σημαίνει γήρανση για σας; </a:t>
            </a:r>
          </a:p>
          <a:p>
            <a:r>
              <a:rPr lang="el-GR" dirty="0"/>
              <a:t>Ποιο είναι για σας ένα ηλικιωμένο άτομο;</a:t>
            </a:r>
          </a:p>
          <a:p>
            <a:r>
              <a:rPr lang="el-GR" dirty="0"/>
              <a:t>Παρακαλώ μοιραστείτε τους συνειρμούς σας. Ποιον και τι σκέφτεστε;</a:t>
            </a:r>
          </a:p>
          <a:p>
            <a:r>
              <a:rPr lang="el-GR" dirty="0"/>
              <a:t>Πώς αντιμετωπίζονται οι ηλικιωμένοι στην κουλτούρα σας;</a:t>
            </a:r>
          </a:p>
          <a:p>
            <a:r>
              <a:rPr lang="el-GR" dirty="0"/>
              <a:t>Τι σχέση έχουν οι εφαρμογές με αυτό;</a:t>
            </a:r>
            <a:endParaRPr lang="de-DE" dirty="0"/>
          </a:p>
        </p:txBody>
      </p:sp>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r="13425" b="13707"/>
          <a:stretch/>
        </p:blipFill>
        <p:spPr>
          <a:xfrm>
            <a:off x="578669" y="4341915"/>
            <a:ext cx="5048608" cy="2516085"/>
          </a:xfrm>
          <a:prstGeom prst="rect">
            <a:avLst/>
          </a:prstGeom>
        </p:spPr>
      </p:pic>
      <p:pic>
        <p:nvPicPr>
          <p:cNvPr id="9" name="Grafik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85581" y="4874252"/>
            <a:ext cx="1356078" cy="1983747"/>
          </a:xfrm>
          <a:prstGeom prst="rect">
            <a:avLst/>
          </a:prstGeom>
        </p:spPr>
      </p:pic>
      <p:sp>
        <p:nvSpPr>
          <p:cNvPr id="10" name="Rechteck 9"/>
          <p:cNvSpPr/>
          <p:nvPr/>
        </p:nvSpPr>
        <p:spPr>
          <a:xfrm>
            <a:off x="7794596" y="6581000"/>
            <a:ext cx="1595116" cy="276999"/>
          </a:xfrm>
          <a:prstGeom prst="rect">
            <a:avLst/>
          </a:prstGeom>
        </p:spPr>
        <p:txBody>
          <a:bodyPr wrap="none">
            <a:spAutoFit/>
          </a:bodyPr>
          <a:lstStyle/>
          <a:p>
            <a:pPr lvl="0" algn="r"/>
            <a:r>
              <a:rPr lang="el-GR" sz="1200" u="sng" dirty="0">
                <a:solidFill>
                  <a:schemeClr val="dk1"/>
                </a:solidFill>
                <a:ea typeface="Calibri"/>
                <a:cs typeface="Calibri"/>
                <a:sym typeface="Calibri"/>
                <a:hlinkClick r:id="rId5"/>
              </a:rPr>
              <a:t>Πηγή</a:t>
            </a:r>
            <a:r>
              <a:rPr lang="en-US" sz="1200" dirty="0">
                <a:solidFill>
                  <a:schemeClr val="dk1"/>
                </a:solidFill>
                <a:ea typeface="Calibri"/>
                <a:cs typeface="Calibri"/>
                <a:sym typeface="Calibri"/>
              </a:rPr>
              <a:t> | </a:t>
            </a:r>
            <a:r>
              <a:rPr lang="en-US" sz="1200" u="sng" dirty="0">
                <a:solidFill>
                  <a:schemeClr val="dk1"/>
                </a:solidFill>
                <a:ea typeface="Calibri"/>
                <a:cs typeface="Calibri"/>
                <a:sym typeface="Calibri"/>
                <a:hlinkClick r:id="rId6">
                  <a:extLst>
                    <a:ext uri="{A12FA001-AC4F-418D-AE19-62706E023703}">
                      <ahyp:hlinkClr xmlns="" xmlns:ahyp="http://schemas.microsoft.com/office/drawing/2018/hyperlinkcolor" val="tx"/>
                    </a:ext>
                  </a:extLst>
                </a:hlinkClick>
              </a:rPr>
              <a:t>Pixabay </a:t>
            </a:r>
            <a:r>
              <a:rPr lang="en-US" sz="1200" u="sng" dirty="0">
                <a:solidFill>
                  <a:schemeClr val="dk1"/>
                </a:solidFill>
                <a:ea typeface="Calibri"/>
                <a:cs typeface="Calibri"/>
                <a:sym typeface="Calibri"/>
                <a:hlinkClick r:id="rId7">
                  <a:extLst>
                    <a:ext uri="{A12FA001-AC4F-418D-AE19-62706E023703}">
                      <ahyp:hlinkClr xmlns="" xmlns:ahyp="http://schemas.microsoft.com/office/drawing/2018/hyperlinkcolor" val="tx"/>
                    </a:ext>
                  </a:extLst>
                </a:hlinkClick>
              </a:rPr>
              <a:t>license</a:t>
            </a:r>
            <a:endParaRPr lang="en-US" sz="1200" dirty="0">
              <a:solidFill>
                <a:schemeClr val="dk1"/>
              </a:solidFill>
              <a:ea typeface="Calibri"/>
              <a:cs typeface="Calibri"/>
              <a:sym typeface="Calibri"/>
            </a:endParaRPr>
          </a:p>
        </p:txBody>
      </p:sp>
      <p:pic>
        <p:nvPicPr>
          <p:cNvPr id="4"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E7BF0D8B-7B7F-1728-DB0F-10AC188E76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0042" y="1777428"/>
            <a:ext cx="4521958" cy="44824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1B2547-1FF9-7A2F-6731-206340F8FC74}"/>
              </a:ext>
            </a:extLst>
          </p:cNvPr>
          <p:cNvSpPr txBox="1"/>
          <p:nvPr/>
        </p:nvSpPr>
        <p:spPr>
          <a:xfrm>
            <a:off x="8828690" y="6488668"/>
            <a:ext cx="3234558" cy="276999"/>
          </a:xfrm>
          <a:prstGeom prst="rect">
            <a:avLst/>
          </a:prstGeom>
          <a:noFill/>
        </p:spPr>
        <p:txBody>
          <a:bodyPr wrap="square">
            <a:spAutoFit/>
          </a:bodyPr>
          <a:lstStyle/>
          <a:p>
            <a:pPr algn="r"/>
            <a:r>
              <a:rPr lang="el-GR" sz="1200" dirty="0">
                <a:hlinkClick r:id="rId9"/>
              </a:rPr>
              <a:t>Εικόνα από vectorjuice</a:t>
            </a:r>
            <a:r>
              <a:rPr lang="en-US" sz="1200" dirty="0">
                <a:hlinkClick r:id="rId9"/>
              </a:rPr>
              <a:t> </a:t>
            </a:r>
            <a:r>
              <a:rPr lang="el-GR" sz="1200" dirty="0">
                <a:hlinkClick r:id="rId9"/>
              </a:rPr>
              <a:t>σε </a:t>
            </a:r>
            <a:r>
              <a:rPr lang="en-GB" sz="1200" dirty="0">
                <a:hlinkClick r:id="rId9"/>
              </a:rPr>
              <a:t>Freepik</a:t>
            </a:r>
            <a:endParaRPr lang="el-GR" sz="1200" dirty="0"/>
          </a:p>
        </p:txBody>
      </p:sp>
    </p:spTree>
    <p:extLst>
      <p:ext uri="{BB962C8B-B14F-4D97-AF65-F5344CB8AC3E}">
        <p14:creationId xmlns:p14="http://schemas.microsoft.com/office/powerpoint/2010/main" val="754556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1034964"/>
            <a:ext cx="11059692" cy="605096"/>
          </a:xfrm>
        </p:spPr>
        <p:txBody>
          <a:bodyPr/>
          <a:lstStyle/>
          <a:p>
            <a:r>
              <a:rPr lang="el-GR" dirty="0"/>
              <a:t>Ποιο είναι το «ηλικιωμένο άτομο» και τι είναι η γήρανση;</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1781368"/>
            <a:ext cx="8182061" cy="4223443"/>
          </a:xfrm>
        </p:spPr>
        <p:txBody>
          <a:bodyPr>
            <a:noAutofit/>
          </a:bodyPr>
          <a:lstStyle/>
          <a:p>
            <a:pPr>
              <a:lnSpc>
                <a:spcPct val="120000"/>
              </a:lnSpc>
            </a:pPr>
            <a:r>
              <a:rPr lang="el-GR" sz="1900" dirty="0"/>
              <a:t>Η «τρίτη ηλικία» συνδέεται, στις περισσότερες δυτικές χώρες, με την ηλικία στην οποία το άτομο λαμβάνει συνταξιοδοτικές παροχές. </a:t>
            </a:r>
          </a:p>
          <a:p>
            <a:pPr>
              <a:lnSpc>
                <a:spcPct val="120000"/>
              </a:lnSpc>
            </a:pPr>
            <a:r>
              <a:rPr lang="el-GR" sz="1900" dirty="0"/>
              <a:t>Τα Ηνωμένα Έθνη ορίζουν ως «ηλικιωμένο άτομο» το άτομο που βρίσκεται σε ηλικία 60-65 ετών και άνω (</a:t>
            </a:r>
            <a:r>
              <a:rPr lang="en-US" sz="1900" dirty="0"/>
              <a:t>UN DESA, 2020).</a:t>
            </a:r>
          </a:p>
          <a:p>
            <a:pPr>
              <a:lnSpc>
                <a:spcPct val="120000"/>
              </a:lnSpc>
            </a:pPr>
            <a:r>
              <a:rPr lang="el-GR" sz="1900" dirty="0"/>
              <a:t>Το ποιο θεωρείται ηλικιωμένο άτομο είναι επίσης μια κοινωνική κατασκευή (αλλαγή των κοινωνικών ρόλων, π.χ. παππούδες και γιαγιάδες, αποχώρηση από το εργατικό δυναμικό ή αλλαγή των φυσικών χαρακτηριστικών, π.χ. γκρίζα μαλλιά). </a:t>
            </a:r>
          </a:p>
          <a:p>
            <a:pPr>
              <a:lnSpc>
                <a:spcPct val="120000"/>
              </a:lnSpc>
            </a:pPr>
            <a:r>
              <a:rPr lang="el-GR" sz="1900" dirty="0"/>
              <a:t>Ωστόσο, η γήρανση είναι μια πολύπλοκη διαδικασία: «Η γήρανση συνδέεται με αλλαγές σε δυναμικές βιολογικές, φυσιολογικές, περιβαλλοντικές, ψυχολογικές, συμπεριφορικές και κοινωνικές διαδικασίες». (</a:t>
            </a:r>
            <a:r>
              <a:rPr lang="en-US" sz="1900" dirty="0"/>
              <a:t>NIA, 2020)</a:t>
            </a:r>
            <a:r>
              <a:rPr lang="el-GR" sz="1900" dirty="0"/>
              <a:t>.</a:t>
            </a:r>
            <a:endParaRPr lang="en-US" sz="19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9.1.1 </a:t>
            </a:r>
            <a:r>
              <a:rPr lang="el-GR" altLang="el-GR" dirty="0">
                <a:solidFill>
                  <a:schemeClr val="bg1"/>
                </a:solidFill>
                <a:latin typeface="+mj-lt"/>
                <a:ea typeface="+mj-ea"/>
                <a:cs typeface="+mj-cs"/>
              </a:rPr>
              <a:t>Γενικές πληροφορίες για τη γήρανση</a:t>
            </a:r>
            <a:endParaRPr lang="en-US" dirty="0">
              <a:solidFill>
                <a:schemeClr val="bg1"/>
              </a:solidFill>
              <a:latin typeface="+mj-lt"/>
              <a:ea typeface="+mj-ea"/>
              <a:cs typeface="+mj-cs"/>
            </a:endParaRPr>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l-GR" sz="1200" dirty="0">
                <a:hlinkClick r:id="rId3"/>
              </a:rPr>
              <a:t>Πηγή</a:t>
            </a:r>
            <a:r>
              <a:rPr lang="en-US" sz="1200" dirty="0"/>
              <a:t>| </a:t>
            </a:r>
            <a:r>
              <a:rPr lang="en-US" sz="1200" dirty="0">
                <a:hlinkClick r:id="rId4"/>
              </a:rPr>
              <a:t>Pixabay license</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48214" y="2647666"/>
            <a:ext cx="3438374" cy="3495633"/>
          </a:xfrm>
          <a:prstGeom prst="rect">
            <a:avLst/>
          </a:prstGeom>
        </p:spPr>
      </p:pic>
    </p:spTree>
    <p:extLst>
      <p:ext uri="{BB962C8B-B14F-4D97-AF65-F5344CB8AC3E}">
        <p14:creationId xmlns:p14="http://schemas.microsoft.com/office/powerpoint/2010/main" val="13039418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9 1 Health Apps for the Elderly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kZ9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Rn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JGf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Rn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Rn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Rn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kZ9tYFQaV5GsAAABvAAAAHAAAAHVuaXZlcnNhbC9sb2NhbF9zZXR0aW5ncy54bWwNyrEKwkAMANC9XxEySB3Uugn2rpujCK0fENogB7mk9ELRv/e2N7x++GaBnbeSTANezx0C62xL0k/A9/Q43RCKky4kphxQDWGITS82k4zsXmOBVejH28S5wvlJuc4XqbOkAu1B/B6PeInNH1BLAwQUAAIACAAlZ9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lZ9tYOp3ncEsAAABrAAAAGwAAAHVuaXZlcnNhbC91bml2ZXJzYWwucG5nLnhtbLOxr8jNUShLLSrOzM+zVTLUM1Cyt+PlsikoSi3LTC1XqACKAQUhQEmhEsg1QnDLM1NKMoBCBhYWCMGM1Mz0jBJbJQtDM7igPtBMAFBLAQIAABQAAgAIAKl+UE82YVgCRwMAAOEJAAAUAAAAAAAAAAEAAAAAAAAAAAB1bml2ZXJzYWwvcGxheWVyLnhtbFBLAQIAABQAAgAIACRn21i1N/SoHAUAAOETAAAdAAAAAAAAAAEAAAAAAHkDAAB1bml2ZXJzYWwvY29tbW9uX21lc3NhZ2VzLmxuZ1BLAQIAABQAAgAIACRn21gVHmAbowAAAH8BAAAuAAAAAAAAAAEAAAAAANAIAAB1bml2ZXJzYWwvcGxheWJhY2tfYW5kX25hdmlnYXRpb25fc2V0dGluZ3MueG1sUEsBAgAAFAACAAgAJGfbWHRJNR88BAAADBUAACcAAAAAAAAAAQAAAAAAvwkAAHVuaXZlcnNhbC9mbGFzaF9wdWJsaXNoaW5nX3NldHRpbmdzLnhtbFBLAQIAABQAAgAIACRn21g3i4dqewMAAKwMAAAhAAAAAAAAAAEAAAAAAEAOAAB1bml2ZXJzYWwvZmxhc2hfc2tpbl9zZXR0aW5ncy54bWxQSwECAAAUAAIACAAkZ9tYpq9WIzYEAACWFAAAJgAAAAAAAAABAAAAAAD6EQAAdW5pdmVyc2FsL2h0bWxfcHVibGlzaGluZ19zZXR0aW5ncy54bWxQSwECAAAUAAIACAAkZ9tYJg9+6LABAABvBgAAHwAAAAAAAAABAAAAAAB0FgAAdW5pdmVyc2FsL2h0bWxfc2tpbl9zZXR0aW5ncy5qc1BLAQIAABQAAgAIACRn21gVBpXkawAAAG8AAAAcAAAAAAAAAAEAAAAAAGEYAAB1bml2ZXJzYWwvbG9jYWxfc2V0dGluZ3MueG1sUEsBAgAAFAACAAgAJWfbWPV0pn6tEQAAqzkAABcAAAAAAAAAAAAAAAAABhkAAHVuaXZlcnNhbC91bml2ZXJzYWwucG5nUEsBAgAAFAACAAgAJWfbWDqd53BLAAAAawAAABsAAAAAAAAAAQAAAAAA6CoAAHVuaXZlcnNhbC91bml2ZXJzYWwucG5nLnhtbFBLBQYAAAAACgAKAAYDAABsKwAAAAA="/>
  <p:tag name="ISPRING_LMS_API_VERSION" val="SCORM 1.2"/>
  <p:tag name="ISPRING_ULTRA_SCORM_COURSE_ID" val="22FF1F0E-229F-48C3-979D-5D9EB55767D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9&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9 1 Health Apps for the Elderly TEACH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4955</Words>
  <Application>Microsoft Office PowerPoint</Application>
  <PresentationFormat>Ευρεία οθόνη</PresentationFormat>
  <Paragraphs>507</Paragraphs>
  <Slides>52</Slides>
  <Notes>52</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52</vt:i4>
      </vt:variant>
    </vt:vector>
  </HeadingPairs>
  <TitlesOfParts>
    <vt:vector size="63"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Παρουσίαση του PowerPoint</vt:lpstr>
      <vt:lpstr>Εταίροι</vt:lpstr>
      <vt:lpstr>Διδακτική Συνεδρία: Περιεχόμενο</vt:lpstr>
      <vt:lpstr>Στόχοι</vt:lpstr>
      <vt:lpstr>Δεξιότητες</vt:lpstr>
      <vt:lpstr>9.1.1 Γενικές πληροφορίες για τη γήρανση</vt:lpstr>
      <vt:lpstr>Δραστηριότητα 1: Δραστηριότητα για το σπάσιμο του πάγου</vt:lpstr>
      <vt:lpstr>Ποιο είναι το «ηλικιωμένο άτομο» και τι είναι η γήρανση;</vt:lpstr>
      <vt:lpstr>Ποιες είναι λοιπόν οι διαδικασίες γήρανσης;</vt:lpstr>
      <vt:lpstr>Στερεότυπα για τους «ηλικιωμένους»; Όχι! Η ετερογένεια της γήρανσης!</vt:lpstr>
      <vt:lpstr>Ετερογένεια της γήρανσης!</vt:lpstr>
      <vt:lpstr>Υγιής γήρανση</vt:lpstr>
      <vt:lpstr>9.1.2 Λειτουργική ικανότητα, βασικοί τομείς της υγιούς γήρανσης, δραστηριότητες της καθημερινής ζωής</vt:lpstr>
      <vt:lpstr>Λειτουργική ικανότητα     Βασικοί τομείς της υγιούς γήρανσης</vt:lpstr>
      <vt:lpstr>Νοητικές ασκήσεις</vt:lpstr>
      <vt:lpstr>Σωματική άσκηση</vt:lpstr>
      <vt:lpstr>Κοινωνικοποίηση</vt:lpstr>
      <vt:lpstr>Ψυχική υγεία</vt:lpstr>
      <vt:lpstr>Χρόνιες παθήσεις και αναπηρίες</vt:lpstr>
      <vt:lpstr>Δραστηριότητες καθημερινής ζωής</vt:lpstr>
      <vt:lpstr>Δραστηριότητα 2: Άσκηση αναστοχασμού</vt:lpstr>
      <vt:lpstr>9.1.3 Εφαρμογές υγείας για ηλικιωμένους και τα οφέλη τους</vt:lpstr>
      <vt:lpstr>Εφαρμογές για υγιή γήρανση</vt:lpstr>
      <vt:lpstr>Πώς μπορούν οι εφαρμογές υγείας να συμβάλουν στην υγιή γήρανση;</vt:lpstr>
      <vt:lpstr>Αυτοέλεγχος και παρακολούθηση</vt:lpstr>
      <vt:lpstr>Καθορισμός στόχων</vt:lpstr>
      <vt:lpstr>Ενδείξεις ή ειδοποιήσεις</vt:lpstr>
      <vt:lpstr>Κοινωνική υποστήριξη</vt:lpstr>
      <vt:lpstr>Δραστηριότητα 3: Μοιραστείτε την εμπειρία σας</vt:lpstr>
      <vt:lpstr>9.1.4 Σενάριο ενσωμάτωσης στην πραγματική ζωή</vt:lpstr>
      <vt:lpstr>Η ιστορία της κ. Σμίθ: Ενσωμάτωση εφαρμογών υγείας στην πραγματική ζωή</vt:lpstr>
      <vt:lpstr>Η ιστορία της κ. Σμίθ: Ενσωμάτωση εφαρμογών υγείας στην πραγματική ζωή</vt:lpstr>
      <vt:lpstr>Η ιστορία της κ. Σμίθ: Ενσωμάτωση εφαρμογών υγείας στην πραγματική ζωή</vt:lpstr>
      <vt:lpstr>Η ιστορία της κ. Σμίθ: Ενσωμάτωση εφαρμογών υγείας στην πραγματική ζωή</vt:lpstr>
      <vt:lpstr>Η ιστορία της κ. Σμίθ: Ενσωμάτωση εφαρμογών υγείας στην πραγματική ζωή</vt:lpstr>
      <vt:lpstr>Η ιστορία της κ. Σμίθ: Ενσωμάτωση εφαρμογών υγείας στην πραγματική ζωή</vt:lpstr>
      <vt:lpstr>Η ιστορία της κ. Σμίθ: Ενσωμάτωση εφαρμογών υγείας στην πραγματική ζωή</vt:lpstr>
      <vt:lpstr>Δραστηριότητα 4: Συζήτηση για τα οφέλη των εφαρμογών σε βασικούς τομείς της υγιούς γήρανσης</vt:lpstr>
      <vt:lpstr>9.1.5 Εξερεύνηση, πλοήγηση σε εφαρμογές και αξιολόγηση πιθανών οφελών</vt:lpstr>
      <vt:lpstr>Παραδείγματα: Διαθέσιμες εφαρμογές για υγιή γήρανση</vt:lpstr>
      <vt:lpstr>Δραστηριότητα 5: Εξερεύνηση εφαρμογών υγείας</vt:lpstr>
      <vt:lpstr>9.1.6 Συζήτηση και ανοικτές ερωτήσεις</vt:lpstr>
      <vt:lpstr>Δραστηριότητα 6: Συζητήστε με την ομάδα</vt:lpstr>
      <vt:lpstr>Συζήτηση</vt:lpstr>
      <vt:lpstr>9.1.7 Επόμενα βήματα, αξιολόγηση και ολοκλήρωση</vt:lpstr>
      <vt:lpstr>Επόμενα βήματα</vt:lpstr>
      <vt:lpstr>Ερωτηματολόγιο αξιολόγησης </vt:lpstr>
      <vt:lpstr>Ερωτηματολόγιο αξιολόγησης </vt:lpstr>
      <vt:lpstr>Αναφορές και υλικό για περαιτέρω ανάγνωση</vt:lpstr>
      <vt:lpstr>Αναφορές και υλικό για περαιτέρω ανάγνωση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ETA9 1 Health Apps for the Elderly TEACHING SESSION</dc:title>
  <dc:creator>pantelis bbalaouras</dc:creator>
  <cp:lastModifiedBy>pantelis</cp:lastModifiedBy>
  <cp:revision>1099</cp:revision>
  <dcterms:created xsi:type="dcterms:W3CDTF">2020-06-02T13:31:56Z</dcterms:created>
  <dcterms:modified xsi:type="dcterms:W3CDTF">2024-07-05T12:31:39Z</dcterms:modified>
</cp:coreProperties>
</file>