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8"/>
  </p:notesMasterIdLst>
  <p:sldIdLst>
    <p:sldId id="256" r:id="rId3"/>
    <p:sldId id="257" r:id="rId4"/>
    <p:sldId id="258" r:id="rId5"/>
    <p:sldId id="259" r:id="rId6"/>
    <p:sldId id="260" r:id="rId7"/>
  </p:sldIdLst>
  <p:sldSz cx="12192000" cy="6858000"/>
  <p:notesSz cx="6858000" cy="9144000"/>
  <p:embeddedFontLst>
    <p:embeddedFont>
      <p:font typeface="Impact" panose="020B0806030902050204" pitchFamily="34" charset="0"/>
      <p:regular r:id="rId9"/>
    </p:embeddedFont>
    <p:embeddedFont>
      <p:font typeface="Gill Sans" panose="020B0604020202020204" charset="0"/>
      <p:regular r:id="rId10"/>
      <p:bold r:id="rId11"/>
    </p:embeddedFont>
    <p:embeddedFont>
      <p:font typeface="Roboto" panose="02000000000000000000" pitchFamily="2" charset="0"/>
      <p:regular r:id="rId12"/>
      <p:bold r:id="rId13"/>
      <p:italic r:id="rId14"/>
      <p:boldItalic r:id="rId15"/>
    </p:embeddedFont>
    <p:embeddedFont>
      <p:font typeface="Calibri" panose="020F0502020204030204" pitchFamily="34" charset="0"/>
      <p:regular r:id="rId16"/>
      <p:bold r:id="rId17"/>
      <p:italic r:id="rId18"/>
      <p:boldItalic r:id="rId19"/>
    </p:embeddedFont>
  </p:embeddedFontLst>
  <p:custDataLst>
    <p:tags r:id="rId20"/>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ijxquu0fffHFZBR7O9KTNcLDCIP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font" Target="fonts/font10.fntdata"/><Relationship Id="rId3" Type="http://schemas.openxmlformats.org/officeDocument/2006/relationships/slide" Target="slides/slide1.xml"/><Relationship Id="rId21" Type="http://customschemas.google.com/relationships/presentationmetadata" Target="metadata"/><Relationship Id="rId7" Type="http://schemas.openxmlformats.org/officeDocument/2006/relationships/slide" Target="slides/slide5.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8.fntdata"/><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3.fntdata"/><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7.fntdata"/><Relationship Id="rId23" Type="http://schemas.openxmlformats.org/officeDocument/2006/relationships/viewProps" Target="viewProps.xml"/><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7"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8"/>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2. Empower</a:t>
            </a:r>
            <a:endParaRPr/>
          </a:p>
        </p:txBody>
      </p:sp>
      <p:sp>
        <p:nvSpPr>
          <p:cNvPr id="20" name="Google Shape;20;p8"/>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3. Participate</a:t>
            </a:r>
            <a:endParaRPr/>
          </a:p>
        </p:txBody>
      </p:sp>
      <p:sp>
        <p:nvSpPr>
          <p:cNvPr id="21" name="Google Shape;21;p8"/>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rgbClr val="FFFFFF"/>
                </a:solidFill>
                <a:latin typeface="Impact"/>
                <a:ea typeface="Impact"/>
                <a:cs typeface="Impact"/>
                <a:sym typeface="Impact"/>
              </a:rPr>
              <a:t>1. Prevent</a:t>
            </a:r>
            <a:endParaRPr/>
          </a:p>
        </p:txBody>
      </p:sp>
      <p:pic>
        <p:nvPicPr>
          <p:cNvPr id="22" name="Google Shape;22;p8"/>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8"/>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other slide 1 column" type="obj">
  <p:cSld name="OBJECT">
    <p:spTree>
      <p:nvGrpSpPr>
        <p:cNvPr id="1" name="Shape 26"/>
        <p:cNvGrpSpPr/>
        <p:nvPr/>
      </p:nvGrpSpPr>
      <p:grpSpPr>
        <a:xfrm>
          <a:off x="0" y="0"/>
          <a:ext cx="0" cy="0"/>
          <a:chOff x="0" y="0"/>
          <a:chExt cx="0" cy="0"/>
        </a:xfrm>
      </p:grpSpPr>
      <p:sp>
        <p:nvSpPr>
          <p:cNvPr id="27" name="Google Shape;27;p9"/>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9"/>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9"/>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9.4</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the Elderly</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30"/>
        <p:cNvGrpSpPr/>
        <p:nvPr/>
      </p:nvGrpSpPr>
      <p:grpSpPr>
        <a:xfrm>
          <a:off x="0" y="0"/>
          <a:ext cx="0" cy="0"/>
          <a:chOff x="0" y="0"/>
          <a:chExt cx="0" cy="0"/>
        </a:xfrm>
      </p:grpSpPr>
      <p:sp>
        <p:nvSpPr>
          <p:cNvPr id="31" name="Google Shape;31;p12"/>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32" name="Google Shape;32;p12"/>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2"/>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 name="Google Shape;34;p1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5" name="Google Shape;35;p1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7"/>
        <p:cNvGrpSpPr/>
        <p:nvPr/>
      </p:nvGrpSpPr>
      <p:grpSpPr>
        <a:xfrm>
          <a:off x="0" y="0"/>
          <a:ext cx="0" cy="0"/>
          <a:chOff x="0" y="0"/>
          <a:chExt cx="0" cy="0"/>
        </a:xfrm>
      </p:grpSpPr>
      <p:sp>
        <p:nvSpPr>
          <p:cNvPr id="38" name="Google Shape;38;p13"/>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3"/>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13"/>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1" name="Google Shape;41;p13"/>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2" name="Google Shape;42;p1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4"/>
        <p:cNvGrpSpPr/>
        <p:nvPr/>
      </p:nvGrpSpPr>
      <p:grpSpPr>
        <a:xfrm>
          <a:off x="0" y="0"/>
          <a:ext cx="0" cy="0"/>
          <a:chOff x="0" y="0"/>
          <a:chExt cx="0" cy="0"/>
        </a:xfrm>
      </p:grpSpPr>
      <p:sp>
        <p:nvSpPr>
          <p:cNvPr id="45" name="Google Shape;45;p14"/>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4"/>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4"/>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9.4</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the Elderly</a:t>
            </a:r>
            <a:endParaRPr sz="1800">
              <a:solidFill>
                <a:srgbClr val="7F7F7F"/>
              </a:solidFill>
              <a:latin typeface="Calibri"/>
              <a:ea typeface="Calibri"/>
              <a:cs typeface="Calibri"/>
              <a:sym typeface="Calibri"/>
            </a:endParaRPr>
          </a:p>
        </p:txBody>
      </p:sp>
      <p:pic>
        <p:nvPicPr>
          <p:cNvPr id="48" name="Google Shape;48;p14"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5"/>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5"/>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 name="Google Shape;53;p15"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4" name="Google Shape;54;p15"/>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9.4</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the Elderly</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11"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10"/>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freepik.com/free-vector/illustration-speech-bubbles_2945500.htm#fromView=search&amp;page=3&amp;position=37&amp;uuid=1e961146-892f-475a-8cdf-236551e73b3c"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4310344" y="3513902"/>
            <a:ext cx="7307007" cy="201577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9 - Session de clôture </a:t>
            </a:r>
            <a:r>
              <a:rPr lang="en-US" sz="2400" b="1" i="0" u="none" strike="noStrike" cap="none">
                <a:solidFill>
                  <a:srgbClr val="C00000"/>
                </a:solidFill>
                <a:latin typeface="Calibri"/>
                <a:ea typeface="Calibri"/>
                <a:cs typeface="Calibri"/>
                <a:sym typeface="Calibri"/>
              </a:rPr>
              <a:t>(9.4)</a:t>
            </a:r>
            <a:r>
              <a:rPr lang="en-US" sz="3400" b="1" i="0" u="none" strike="noStrike" cap="none">
                <a:solidFill>
                  <a:schemeClr val="dk1"/>
                </a:solidFill>
                <a:latin typeface="Calibri"/>
                <a:ea typeface="Calibri"/>
                <a:cs typeface="Calibri"/>
                <a:sym typeface="Calibri"/>
              </a:rPr>
              <a:t/>
            </a:r>
            <a:br>
              <a:rPr lang="en-US" sz="3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Applications de santé pour les personnes âgées</a:t>
            </a:r>
            <a:endParaRPr sz="3400" b="1" i="0" u="none" strike="noStrike" cap="none">
              <a:solidFill>
                <a:schemeClr val="dk1"/>
              </a:solidFill>
              <a:latin typeface="Calibri"/>
              <a:ea typeface="Calibri"/>
              <a:cs typeface="Calibri"/>
              <a:sym typeface="Calibri"/>
            </a:endParaRPr>
          </a:p>
        </p:txBody>
      </p:sp>
      <p:sp>
        <p:nvSpPr>
          <p:cNvPr id="69" name="Google Shape;69;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a:t>
            </a:r>
            <a:endParaRPr sz="2400">
              <a:solidFill>
                <a:srgbClr val="F2F2F2"/>
              </a:solidFill>
              <a:latin typeface="Calibri"/>
              <a:ea typeface="Calibri"/>
              <a:cs typeface="Calibri"/>
              <a:sym typeface="Calibri"/>
            </a:endParaRPr>
          </a:p>
        </p:txBody>
      </p:sp>
      <p:sp>
        <p:nvSpPr>
          <p:cNvPr id="70" name="Google Shape;70;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a:t>
            </a:r>
            <a:endParaRPr sz="2400">
              <a:solidFill>
                <a:srgbClr val="F2F2F2"/>
              </a:solidFill>
              <a:latin typeface="Calibri"/>
              <a:ea typeface="Calibri"/>
              <a:cs typeface="Calibri"/>
              <a:sym typeface="Calibri"/>
            </a:endParaRPr>
          </a:p>
        </p:txBody>
      </p:sp>
      <p:sp>
        <p:nvSpPr>
          <p:cNvPr id="71" name="Google Shape;71;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3</a:t>
            </a:r>
            <a:endParaRPr sz="2400">
              <a:solidFill>
                <a:srgbClr val="F2F2F2"/>
              </a:solidFill>
              <a:latin typeface="Calibri"/>
              <a:ea typeface="Calibri"/>
              <a:cs typeface="Calibri"/>
              <a:sym typeface="Calibri"/>
            </a:endParaRPr>
          </a:p>
        </p:txBody>
      </p:sp>
      <p:sp>
        <p:nvSpPr>
          <p:cNvPr id="72" name="Google Shape;72;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4</a:t>
            </a:r>
            <a:endParaRPr sz="2400">
              <a:solidFill>
                <a:srgbClr val="F2F2F2"/>
              </a:solidFill>
              <a:latin typeface="Calibri"/>
              <a:ea typeface="Calibri"/>
              <a:cs typeface="Calibri"/>
              <a:sym typeface="Calibri"/>
            </a:endParaRPr>
          </a:p>
        </p:txBody>
      </p:sp>
      <p:sp>
        <p:nvSpPr>
          <p:cNvPr id="73" name="Google Shape;73;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5</a:t>
            </a:r>
            <a:endParaRPr sz="2400">
              <a:solidFill>
                <a:srgbClr val="F2F2F2"/>
              </a:solidFill>
              <a:latin typeface="Calibri"/>
              <a:ea typeface="Calibri"/>
              <a:cs typeface="Calibri"/>
              <a:sym typeface="Calibri"/>
            </a:endParaRPr>
          </a:p>
        </p:txBody>
      </p:sp>
      <p:pic>
        <p:nvPicPr>
          <p:cNvPr id="74" name="Google Shape;74;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5" name="Google Shape;75;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a:solidFill>
                  <a:srgbClr val="ABC7F1"/>
                </a:solidFill>
                <a:latin typeface="Calibri"/>
                <a:ea typeface="Calibri"/>
                <a:cs typeface="Calibri"/>
                <a:sym typeface="Calibri"/>
              </a:rPr>
              <a:t>https://apps4health.eu/</a:t>
            </a:r>
            <a:endParaRPr/>
          </a:p>
        </p:txBody>
      </p:sp>
      <p:pic>
        <p:nvPicPr>
          <p:cNvPr id="76" name="Google Shape;76;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7" name="Google Shape;77;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8" name="Google Shape;78;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6</a:t>
            </a:r>
            <a:endParaRPr sz="2400">
              <a:solidFill>
                <a:schemeClr val="lt1"/>
              </a:solidFill>
              <a:latin typeface="Calibri"/>
              <a:ea typeface="Calibri"/>
              <a:cs typeface="Calibri"/>
              <a:sym typeface="Calibri"/>
            </a:endParaRPr>
          </a:p>
        </p:txBody>
      </p:sp>
      <p:pic>
        <p:nvPicPr>
          <p:cNvPr id="79" name="Google Shape;79;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0" name="Google Shape;80;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1" name="Google Shape;81;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7</a:t>
            </a:r>
            <a:endParaRPr sz="2400">
              <a:solidFill>
                <a:srgbClr val="F2F2F2"/>
              </a:solidFill>
              <a:latin typeface="Calibri"/>
              <a:ea typeface="Calibri"/>
              <a:cs typeface="Calibri"/>
              <a:sym typeface="Calibri"/>
            </a:endParaRPr>
          </a:p>
        </p:txBody>
      </p:sp>
      <p:sp>
        <p:nvSpPr>
          <p:cNvPr id="82" name="Google Shape;82;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8</a:t>
            </a:r>
            <a:endParaRPr sz="2400">
              <a:solidFill>
                <a:srgbClr val="F2F2F2"/>
              </a:solidFill>
              <a:latin typeface="Calibri"/>
              <a:ea typeface="Calibri"/>
              <a:cs typeface="Calibri"/>
              <a:sym typeface="Calibri"/>
            </a:endParaRPr>
          </a:p>
        </p:txBody>
      </p:sp>
      <p:sp>
        <p:nvSpPr>
          <p:cNvPr id="83" name="Google Shape;83;p1"/>
          <p:cNvSpPr/>
          <p:nvPr/>
        </p:nvSpPr>
        <p:spPr>
          <a:xfrm>
            <a:off x="728815" y="2802787"/>
            <a:ext cx="722376" cy="868136"/>
          </a:xfrm>
          <a:prstGeom prst="rect">
            <a:avLst/>
          </a:prstGeom>
          <a:solidFill>
            <a:srgbClr val="C01E24"/>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2F2F2"/>
                </a:solidFill>
                <a:latin typeface="Calibri"/>
                <a:ea typeface="Calibri"/>
                <a:cs typeface="Calibri"/>
                <a:sym typeface="Calibri"/>
              </a:rPr>
              <a:t>9</a:t>
            </a:r>
            <a:endParaRPr sz="2400" b="1">
              <a:solidFill>
                <a:srgbClr val="F2F2F2"/>
              </a:solidFill>
              <a:latin typeface="Calibri"/>
              <a:ea typeface="Calibri"/>
              <a:cs typeface="Calibri"/>
              <a:sym typeface="Calibri"/>
            </a:endParaRPr>
          </a:p>
        </p:txBody>
      </p:sp>
      <p:sp>
        <p:nvSpPr>
          <p:cNvPr id="84" name="Google Shape;84;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10</a:t>
            </a:r>
            <a:endParaRPr sz="2400">
              <a:solidFill>
                <a:srgbClr val="F2F2F2"/>
              </a:solidFill>
              <a:latin typeface="Calibri"/>
              <a:ea typeface="Calibri"/>
              <a:cs typeface="Calibri"/>
              <a:sym typeface="Calibri"/>
            </a:endParaRPr>
          </a:p>
        </p:txBody>
      </p:sp>
      <p:sp>
        <p:nvSpPr>
          <p:cNvPr id="85" name="Google Shape;85;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11</a:t>
            </a:r>
            <a:endParaRPr sz="2400">
              <a:solidFill>
                <a:srgbClr val="F2F2F2"/>
              </a:solidFill>
              <a:latin typeface="Calibri"/>
              <a:ea typeface="Calibri"/>
              <a:cs typeface="Calibri"/>
              <a:sym typeface="Calibri"/>
            </a:endParaRPr>
          </a:p>
        </p:txBody>
      </p:sp>
      <p:sp>
        <p:nvSpPr>
          <p:cNvPr id="86" name="Google Shape;86;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tenus responsables.</a:t>
            </a:r>
            <a:endParaRPr sz="1000">
              <a:solidFill>
                <a:srgbClr val="DDEAF6"/>
              </a:solidFill>
              <a:latin typeface="Calibri"/>
              <a:ea typeface="Calibri"/>
              <a:cs typeface="Calibri"/>
              <a:sym typeface="Calibri"/>
            </a:endParaRPr>
          </a:p>
        </p:txBody>
      </p:sp>
      <p:pic>
        <p:nvPicPr>
          <p:cNvPr id="87" name="Google Shape;87;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4" name="Google Shape;94;p2"/>
          <p:cNvGrpSpPr/>
          <p:nvPr/>
        </p:nvGrpSpPr>
        <p:grpSpPr>
          <a:xfrm>
            <a:off x="6606686" y="1812884"/>
            <a:ext cx="6096000" cy="1677637"/>
            <a:chOff x="-1066801" y="1523553"/>
            <a:chExt cx="6096000" cy="1677637"/>
          </a:xfrm>
        </p:grpSpPr>
        <p:pic>
          <p:nvPicPr>
            <p:cNvPr id="95" name="Google Shape;95;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6" name="Google Shape;96;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a:solidFill>
                    <a:srgbClr val="203864"/>
                  </a:solidFill>
                  <a:latin typeface="Roboto"/>
                  <a:ea typeface="Roboto"/>
                  <a:cs typeface="Roboto"/>
                  <a:sym typeface="Roboto"/>
                </a:rPr>
                <a:t>WESTFALISCHE </a:t>
              </a:r>
              <a:r>
                <a:rPr lang="en-US" sz="1000" b="0" i="0">
                  <a:solidFill>
                    <a:srgbClr val="203864"/>
                  </a:solidFill>
                  <a:latin typeface="Roboto"/>
                  <a:ea typeface="Roboto"/>
                  <a:cs typeface="Roboto"/>
                  <a:sym typeface="Roboto"/>
                </a:rPr>
                <a:t>HOCHSCHULE </a:t>
              </a:r>
              <a:r>
                <a:rPr lang="en-US" sz="1050" b="0" i="0">
                  <a:solidFill>
                    <a:srgbClr val="203864"/>
                  </a:solidFill>
                  <a:latin typeface="Roboto"/>
                  <a:ea typeface="Roboto"/>
                  <a:cs typeface="Roboto"/>
                  <a:sym typeface="Roboto"/>
                </a:rPr>
                <a:t>GELSENKIRCHEN,</a:t>
              </a:r>
              <a:br>
                <a:rPr lang="en-US" sz="1050" b="0" i="0">
                  <a:solidFill>
                    <a:srgbClr val="203864"/>
                  </a:solidFill>
                  <a:latin typeface="Roboto"/>
                  <a:ea typeface="Roboto"/>
                  <a:cs typeface="Roboto"/>
                  <a:sym typeface="Roboto"/>
                </a:rPr>
              </a:br>
              <a:r>
                <a:rPr lang="en-US" sz="1050" b="0" i="0">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a:solidFill>
                  <a:srgbClr val="414042"/>
                </a:solidFill>
                <a:latin typeface="Roboto"/>
                <a:ea typeface="Roboto"/>
                <a:cs typeface="Roboto"/>
                <a:sym typeface="Roboto"/>
              </a:endParaRPr>
            </a:p>
          </p:txBody>
        </p:sp>
      </p:grpSp>
      <p:grpSp>
        <p:nvGrpSpPr>
          <p:cNvPr id="97" name="Google Shape;97;p2"/>
          <p:cNvGrpSpPr/>
          <p:nvPr/>
        </p:nvGrpSpPr>
        <p:grpSpPr>
          <a:xfrm>
            <a:off x="3483817" y="4504058"/>
            <a:ext cx="6629400" cy="1738414"/>
            <a:chOff x="2579204" y="1882706"/>
            <a:chExt cx="6629400" cy="1738414"/>
          </a:xfrm>
        </p:grpSpPr>
        <p:pic>
          <p:nvPicPr>
            <p:cNvPr id="98" name="Google Shape;98;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9" name="Google Shape;99;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COORDINA ORGANIZACIÓN DE EMPRESAS Y</a:t>
              </a:r>
              <a:br>
                <a:rPr lang="en-US" sz="1000" b="0" i="0">
                  <a:solidFill>
                    <a:srgbClr val="203864"/>
                  </a:solidFill>
                  <a:latin typeface="Roboto"/>
                  <a:ea typeface="Roboto"/>
                  <a:cs typeface="Roboto"/>
                  <a:sym typeface="Roboto"/>
                </a:rPr>
              </a:br>
              <a:r>
                <a:rPr lang="en-US" sz="1000" b="0" i="0">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a:solidFill>
                  <a:srgbClr val="414042"/>
                </a:solidFill>
                <a:latin typeface="Roboto"/>
                <a:ea typeface="Roboto"/>
                <a:cs typeface="Roboto"/>
                <a:sym typeface="Roboto"/>
              </a:endParaRPr>
            </a:p>
          </p:txBody>
        </p:sp>
      </p:grpSp>
      <p:grpSp>
        <p:nvGrpSpPr>
          <p:cNvPr id="100" name="Google Shape;100;p2"/>
          <p:cNvGrpSpPr/>
          <p:nvPr/>
        </p:nvGrpSpPr>
        <p:grpSpPr>
          <a:xfrm>
            <a:off x="3020318" y="1776505"/>
            <a:ext cx="6634368" cy="1584248"/>
            <a:chOff x="6639106" y="2919412"/>
            <a:chExt cx="6634368" cy="1584248"/>
          </a:xfrm>
        </p:grpSpPr>
        <p:pic>
          <p:nvPicPr>
            <p:cNvPr id="101" name="Google Shape;101;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2" name="Google Shape;102;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a:solidFill>
                    <a:srgbClr val="666666"/>
                  </a:solidFill>
                  <a:latin typeface="Roboto"/>
                  <a:ea typeface="Roboto"/>
                  <a:cs typeface="Roboto"/>
                  <a:sym typeface="Roboto"/>
                </a:rPr>
                <a:t>ATHENES, GRECE</a:t>
              </a:r>
              <a:br>
                <a:rPr lang="en-US" sz="1000" b="0" i="0">
                  <a:solidFill>
                    <a:srgbClr val="666666"/>
                  </a:solidFill>
                  <a:latin typeface="Roboto"/>
                  <a:ea typeface="Roboto"/>
                  <a:cs typeface="Roboto"/>
                  <a:sym typeface="Roboto"/>
                </a:rPr>
              </a:br>
              <a:r>
                <a:rPr lang="en-US" sz="1000" b="0" i="0" u="sng" strike="noStrik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a:solidFill>
                  <a:srgbClr val="666666"/>
                </a:solidFill>
                <a:latin typeface="Roboto"/>
                <a:ea typeface="Roboto"/>
                <a:cs typeface="Roboto"/>
                <a:sym typeface="Roboto"/>
              </a:endParaRPr>
            </a:p>
          </p:txBody>
        </p:sp>
      </p:grpSp>
      <p:grpSp>
        <p:nvGrpSpPr>
          <p:cNvPr id="103" name="Google Shape;103;p2"/>
          <p:cNvGrpSpPr/>
          <p:nvPr/>
        </p:nvGrpSpPr>
        <p:grpSpPr>
          <a:xfrm>
            <a:off x="-1974174" y="1729933"/>
            <a:ext cx="6952420" cy="1601615"/>
            <a:chOff x="-1240501" y="3160643"/>
            <a:chExt cx="6952420" cy="1601615"/>
          </a:xfrm>
        </p:grpSpPr>
        <p:pic>
          <p:nvPicPr>
            <p:cNvPr id="104" name="Google Shape;104;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5" name="Google Shape;105;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a:solidFill>
                  <a:srgbClr val="414042"/>
                </a:solidFill>
                <a:latin typeface="Roboto"/>
                <a:ea typeface="Roboto"/>
                <a:cs typeface="Roboto"/>
                <a:sym typeface="Roboto"/>
              </a:endParaRPr>
            </a:p>
          </p:txBody>
        </p:sp>
      </p:grpSp>
      <p:grpSp>
        <p:nvGrpSpPr>
          <p:cNvPr id="106" name="Google Shape;106;p2"/>
          <p:cNvGrpSpPr/>
          <p:nvPr/>
        </p:nvGrpSpPr>
        <p:grpSpPr>
          <a:xfrm>
            <a:off x="2776075" y="4478327"/>
            <a:ext cx="2543175" cy="1592961"/>
            <a:chOff x="4517932" y="3531206"/>
            <a:chExt cx="2543175" cy="1592961"/>
          </a:xfrm>
        </p:grpSpPr>
        <p:pic>
          <p:nvPicPr>
            <p:cNvPr id="107" name="Google Shape;107;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8" name="Google Shape;108;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a:solidFill>
                  <a:srgbClr val="414042"/>
                </a:solidFill>
                <a:latin typeface="Roboto"/>
                <a:ea typeface="Roboto"/>
                <a:cs typeface="Roboto"/>
                <a:sym typeface="Roboto"/>
              </a:endParaRPr>
            </a:p>
          </p:txBody>
        </p:sp>
      </p:grpSp>
      <p:grpSp>
        <p:nvGrpSpPr>
          <p:cNvPr id="109" name="Google Shape;109;p2"/>
          <p:cNvGrpSpPr/>
          <p:nvPr/>
        </p:nvGrpSpPr>
        <p:grpSpPr>
          <a:xfrm>
            <a:off x="2859813" y="1422238"/>
            <a:ext cx="1973150" cy="2726448"/>
            <a:chOff x="9320178" y="2976204"/>
            <a:chExt cx="1973150" cy="2726448"/>
          </a:xfrm>
        </p:grpSpPr>
        <p:pic>
          <p:nvPicPr>
            <p:cNvPr id="110" name="Google Shape;110;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1" name="Google Shape;111;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a:solidFill>
                  <a:srgbClr val="414042"/>
                </a:solidFill>
                <a:latin typeface="Roboto"/>
                <a:ea typeface="Roboto"/>
                <a:cs typeface="Roboto"/>
                <a:sym typeface="Roboto"/>
              </a:endParaRPr>
            </a:p>
          </p:txBody>
        </p:sp>
      </p:grpSp>
      <p:sp>
        <p:nvSpPr>
          <p:cNvPr id="112" name="Google Shape;112;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a:solidFill>
                <a:srgbClr val="414042"/>
              </a:solidFill>
              <a:latin typeface="Roboto"/>
              <a:ea typeface="Roboto"/>
              <a:cs typeface="Roboto"/>
              <a:sym typeface="Roboto"/>
            </a:endParaRPr>
          </a:p>
        </p:txBody>
      </p:sp>
      <p:pic>
        <p:nvPicPr>
          <p:cNvPr id="113" name="Google Shape;113;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4" name="Google Shape;114;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5" name="Google Shape;115;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a:solidFill>
                <a:srgbClr val="414042"/>
              </a:solidFill>
              <a:latin typeface="Roboto"/>
              <a:ea typeface="Roboto"/>
              <a:cs typeface="Roboto"/>
              <a:sym typeface="Roboto"/>
            </a:endParaRPr>
          </a:p>
        </p:txBody>
      </p:sp>
      <p:sp>
        <p:nvSpPr>
          <p:cNvPr id="116" name="Google Shape;116;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a:solidFill>
                <a:srgbClr val="414042"/>
              </a:solidFill>
              <a:latin typeface="Roboto"/>
              <a:ea typeface="Roboto"/>
              <a:cs typeface="Roboto"/>
              <a:sym typeface="Roboto"/>
            </a:endParaRPr>
          </a:p>
        </p:txBody>
      </p:sp>
      <p:pic>
        <p:nvPicPr>
          <p:cNvPr id="117" name="Google Shape;117;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8" name="Google Shape;118;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9" name="Google Shape;119;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3"/>
          <p:cNvSpPr txBox="1">
            <a:spLocks noGrp="1"/>
          </p:cNvSpPr>
          <p:nvPr>
            <p:ph type="title"/>
          </p:nvPr>
        </p:nvSpPr>
        <p:spPr>
          <a:xfrm>
            <a:off x="557998" y="1572144"/>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t>Partagez votre expérience réelle d'intégration</a:t>
            </a:r>
            <a:endParaRPr sz="2800"/>
          </a:p>
        </p:txBody>
      </p:sp>
      <p:sp>
        <p:nvSpPr>
          <p:cNvPr id="125" name="Google Shape;125;p3"/>
          <p:cNvSpPr txBox="1">
            <a:spLocks noGrp="1"/>
          </p:cNvSpPr>
          <p:nvPr>
            <p:ph type="body" idx="1"/>
          </p:nvPr>
        </p:nvSpPr>
        <p:spPr>
          <a:xfrm>
            <a:off x="557997" y="2300306"/>
            <a:ext cx="11059693" cy="421303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sz="2400" b="1"/>
              <a:t>Veuillez faire une brève déclaration sur vos propres expériences et inclure les informations suivantes :</a:t>
            </a:r>
            <a:endParaRPr/>
          </a:p>
          <a:p>
            <a:pPr marL="228600" lvl="0" indent="-228600" algn="l" rtl="0">
              <a:lnSpc>
                <a:spcPct val="100000"/>
              </a:lnSpc>
              <a:spcBef>
                <a:spcPts val="2400"/>
              </a:spcBef>
              <a:spcAft>
                <a:spcPts val="0"/>
              </a:spcAft>
              <a:buSzPts val="2400"/>
              <a:buChar char="▪"/>
            </a:pPr>
            <a:r>
              <a:rPr lang="en-US" sz="2400"/>
              <a:t>Quelle application avez-vous utilisée ?</a:t>
            </a:r>
            <a:endParaRPr/>
          </a:p>
          <a:p>
            <a:pPr marL="228600" lvl="0" indent="-228600" algn="l" rtl="0">
              <a:lnSpc>
                <a:spcPct val="100000"/>
              </a:lnSpc>
              <a:spcBef>
                <a:spcPts val="2400"/>
              </a:spcBef>
              <a:spcAft>
                <a:spcPts val="0"/>
              </a:spcAft>
              <a:buSzPts val="2400"/>
              <a:buChar char="▪"/>
            </a:pPr>
            <a:r>
              <a:rPr lang="en-US" sz="2400"/>
              <a:t>L'avez-vous utilisé tous les jours pendant une semaine ? Veuillez expliquer.</a:t>
            </a:r>
            <a:endParaRPr/>
          </a:p>
          <a:p>
            <a:pPr marL="228600" lvl="0" indent="-228600" algn="l" rtl="0">
              <a:lnSpc>
                <a:spcPct val="100000"/>
              </a:lnSpc>
              <a:spcBef>
                <a:spcPts val="2400"/>
              </a:spcBef>
              <a:spcAft>
                <a:spcPts val="0"/>
              </a:spcAft>
              <a:buSzPts val="2400"/>
              <a:buChar char="▪"/>
            </a:pPr>
            <a:r>
              <a:rPr lang="en-US" sz="2400"/>
              <a:t>Quels sont les obstacles à l'utilisation que vous avez rencontrés ? Veuillez les décrire.</a:t>
            </a:r>
            <a:endParaRPr/>
          </a:p>
          <a:p>
            <a:pPr marL="228600" lvl="0" indent="-228600" algn="l" rtl="0">
              <a:lnSpc>
                <a:spcPct val="100000"/>
              </a:lnSpc>
              <a:spcBef>
                <a:spcPts val="2400"/>
              </a:spcBef>
              <a:spcAft>
                <a:spcPts val="0"/>
              </a:spcAft>
              <a:buSzPts val="2400"/>
              <a:buChar char="▪"/>
            </a:pPr>
            <a:r>
              <a:rPr lang="en-US" sz="2400"/>
              <a:t>L'utilisation de l'application vous a-t-elle semblé bénéfique dans le domaine du vieillissement en bonne santé que vous avez ciblé ? Veuillez expliquer. </a:t>
            </a:r>
            <a:endParaRPr/>
          </a:p>
          <a:p>
            <a:pPr marL="228600" lvl="0" indent="-76200" algn="l" rtl="0">
              <a:lnSpc>
                <a:spcPct val="100000"/>
              </a:lnSpc>
              <a:spcBef>
                <a:spcPts val="2400"/>
              </a:spcBef>
              <a:spcAft>
                <a:spcPts val="0"/>
              </a:spcAft>
              <a:buSzPts val="2400"/>
              <a:buNone/>
            </a:pPr>
            <a:endParaRPr sz="2400"/>
          </a:p>
        </p:txBody>
      </p:sp>
      <p:sp>
        <p:nvSpPr>
          <p:cNvPr id="126" name="Google Shape;126;p3"/>
          <p:cNvSpPr txBox="1"/>
          <p:nvPr/>
        </p:nvSpPr>
        <p:spPr>
          <a:xfrm>
            <a:off x="557998" y="791241"/>
            <a:ext cx="10515600" cy="89317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C01E24"/>
              </a:buClr>
              <a:buSzPts val="2800"/>
              <a:buFont typeface="Calibri"/>
              <a:buNone/>
            </a:pPr>
            <a:r>
              <a:rPr lang="en-US" sz="2800" b="1">
                <a:solidFill>
                  <a:srgbClr val="C01E24"/>
                </a:solidFill>
                <a:latin typeface="Calibri"/>
                <a:ea typeface="Calibri"/>
                <a:cs typeface="Calibri"/>
                <a:sym typeface="Calibri"/>
              </a:rPr>
              <a:t>9.4.1</a:t>
            </a:r>
            <a:r>
              <a:rPr lang="en-US" sz="3200" b="1">
                <a:solidFill>
                  <a:srgbClr val="203864"/>
                </a:solidFill>
                <a:latin typeface="Calibri"/>
                <a:ea typeface="Calibri"/>
                <a:cs typeface="Calibri"/>
                <a:sym typeface="Calibri"/>
              </a:rPr>
              <a:t/>
            </a:r>
            <a:br>
              <a:rPr lang="en-US" sz="3200" b="1">
                <a:solidFill>
                  <a:srgbClr val="203864"/>
                </a:solidFill>
                <a:latin typeface="Calibri"/>
                <a:ea typeface="Calibri"/>
                <a:cs typeface="Calibri"/>
                <a:sym typeface="Calibri"/>
              </a:rPr>
            </a:br>
            <a:r>
              <a:rPr lang="en-US" sz="3200" b="1">
                <a:solidFill>
                  <a:srgbClr val="C01E24"/>
                </a:solidFill>
                <a:latin typeface="Calibri"/>
                <a:ea typeface="Calibri"/>
                <a:cs typeface="Calibri"/>
                <a:sym typeface="Calibri"/>
              </a:rPr>
              <a:t>Questions et réponses</a:t>
            </a:r>
            <a:endParaRPr sz="3200" b="1">
              <a:solidFill>
                <a:srgbClr val="C01E24"/>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4"/>
          <p:cNvSpPr txBox="1">
            <a:spLocks noGrp="1"/>
          </p:cNvSpPr>
          <p:nvPr>
            <p:ph type="title"/>
          </p:nvPr>
        </p:nvSpPr>
        <p:spPr>
          <a:xfrm>
            <a:off x="558000" y="775200"/>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3200"/>
              <a:buFont typeface="Calibri"/>
              <a:buNone/>
            </a:pPr>
            <a:r>
              <a:rPr lang="en-US" sz="3200"/>
              <a:t>Discutons-en !</a:t>
            </a:r>
            <a:endParaRPr sz="3200"/>
          </a:p>
        </p:txBody>
      </p:sp>
      <p:pic>
        <p:nvPicPr>
          <p:cNvPr id="132" name="Google Shape;132;p4" descr="Illustration of speech bubbles"/>
          <p:cNvPicPr preferRelativeResize="0"/>
          <p:nvPr/>
        </p:nvPicPr>
        <p:blipFill rotWithShape="1">
          <a:blip r:embed="rId3">
            <a:alphaModFix/>
          </a:blip>
          <a:srcRect l="13951" t="22662" r="15336" b="22972"/>
          <a:stretch/>
        </p:blipFill>
        <p:spPr>
          <a:xfrm>
            <a:off x="8419652" y="1101024"/>
            <a:ext cx="3632600" cy="2792850"/>
          </a:xfrm>
          <a:prstGeom prst="rect">
            <a:avLst/>
          </a:prstGeom>
          <a:noFill/>
          <a:ln>
            <a:noFill/>
          </a:ln>
        </p:spPr>
      </p:pic>
      <p:sp>
        <p:nvSpPr>
          <p:cNvPr id="133" name="Google Shape;133;p4"/>
          <p:cNvSpPr txBox="1"/>
          <p:nvPr/>
        </p:nvSpPr>
        <p:spPr>
          <a:xfrm>
            <a:off x="6032864" y="6503930"/>
            <a:ext cx="615913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
        <p:nvSpPr>
          <p:cNvPr id="134" name="Google Shape;134;p4"/>
          <p:cNvSpPr txBox="1">
            <a:spLocks noGrp="1"/>
          </p:cNvSpPr>
          <p:nvPr>
            <p:ph type="body" idx="1"/>
          </p:nvPr>
        </p:nvSpPr>
        <p:spPr>
          <a:xfrm>
            <a:off x="558000" y="1883229"/>
            <a:ext cx="7950000" cy="4315800"/>
          </a:xfrm>
          <a:prstGeom prst="rect">
            <a:avLst/>
          </a:prstGeom>
          <a:noFill/>
          <a:ln>
            <a:noFill/>
          </a:ln>
        </p:spPr>
        <p:txBody>
          <a:bodyPr spcFirstLastPara="1" wrap="square" lIns="91425" tIns="45700" rIns="91425" bIns="45700" anchor="t" anchorCtr="0">
            <a:normAutofit fontScale="92500" lnSpcReduction="10000"/>
          </a:bodyPr>
          <a:lstStyle/>
          <a:p>
            <a:pPr marL="228600" lvl="0" indent="-217170" algn="l" rtl="0">
              <a:lnSpc>
                <a:spcPct val="100000"/>
              </a:lnSpc>
              <a:spcBef>
                <a:spcPts val="0"/>
              </a:spcBef>
              <a:spcAft>
                <a:spcPts val="0"/>
              </a:spcAft>
              <a:buSzPct val="100000"/>
              <a:buChar char="▪"/>
            </a:pPr>
            <a:r>
              <a:rPr lang="en-US" sz="2400" b="1" i="1"/>
              <a:t>Comment surmonter </a:t>
            </a:r>
            <a:r>
              <a:rPr lang="en-US" sz="2400" i="1"/>
              <a:t>certains des </a:t>
            </a:r>
            <a:r>
              <a:rPr lang="en-US" sz="2400" b="1" i="1"/>
              <a:t>obstacles </a:t>
            </a:r>
            <a:r>
              <a:rPr lang="en-US" sz="2400" i="1"/>
              <a:t>susmentionnés ?</a:t>
            </a:r>
            <a:endParaRPr/>
          </a:p>
          <a:p>
            <a:pPr marL="228600" lvl="0" indent="-217170" algn="l" rtl="0">
              <a:lnSpc>
                <a:spcPct val="100000"/>
              </a:lnSpc>
              <a:spcBef>
                <a:spcPts val="2400"/>
              </a:spcBef>
              <a:spcAft>
                <a:spcPts val="0"/>
              </a:spcAft>
              <a:buSzPct val="100000"/>
              <a:buChar char="▪"/>
            </a:pPr>
            <a:r>
              <a:rPr lang="en-US" sz="2400" b="1" i="1"/>
              <a:t>Que faut-il à l'</a:t>
            </a:r>
            <a:r>
              <a:rPr lang="en-US" sz="2400" i="1"/>
              <a:t>utilisateur pour </a:t>
            </a:r>
            <a:r>
              <a:rPr lang="en-US" sz="2400" b="1" i="1"/>
              <a:t>profiter de tous les avantages d'un vieillissement sain </a:t>
            </a:r>
            <a:r>
              <a:rPr lang="en-US" sz="2400" i="1"/>
              <a:t>en utilisant les applications mentionnées ?</a:t>
            </a:r>
            <a:endParaRPr/>
          </a:p>
          <a:p>
            <a:pPr marL="228600" lvl="0" indent="-217170" algn="l" rtl="0">
              <a:lnSpc>
                <a:spcPct val="100000"/>
              </a:lnSpc>
              <a:spcBef>
                <a:spcPts val="2400"/>
              </a:spcBef>
              <a:spcAft>
                <a:spcPts val="0"/>
              </a:spcAft>
              <a:buSzPct val="100000"/>
              <a:buChar char="▪"/>
            </a:pPr>
            <a:r>
              <a:rPr lang="en-US" sz="2400" b="1" i="1"/>
              <a:t>Utiliseriez-vous les </a:t>
            </a:r>
            <a:r>
              <a:rPr lang="en-US" sz="2400" i="1"/>
              <a:t>applications à </a:t>
            </a:r>
            <a:r>
              <a:rPr lang="en-US" sz="2400" b="1" i="1"/>
              <a:t>long terme </a:t>
            </a:r>
            <a:r>
              <a:rPr lang="en-US" sz="2400" i="1"/>
              <a:t>et pourquoi ?</a:t>
            </a:r>
            <a:endParaRPr/>
          </a:p>
          <a:p>
            <a:pPr marL="228600" lvl="0" indent="-217170" algn="l" rtl="0">
              <a:lnSpc>
                <a:spcPct val="100000"/>
              </a:lnSpc>
              <a:spcBef>
                <a:spcPts val="2400"/>
              </a:spcBef>
              <a:spcAft>
                <a:spcPts val="0"/>
              </a:spcAft>
              <a:buSzPct val="100000"/>
              <a:buChar char="▪"/>
            </a:pPr>
            <a:r>
              <a:rPr lang="en-US" sz="2400" i="1"/>
              <a:t>Envisagez votre propre </a:t>
            </a:r>
            <a:r>
              <a:rPr lang="en-US" sz="2400" b="1" i="1"/>
              <a:t>processus de vieillissement futur </a:t>
            </a:r>
            <a:r>
              <a:rPr lang="en-US" sz="2400" i="1"/>
              <a:t>- quel domaine et quelle application de vieillissement en bonne santé vous intéressent et pourquoi ?</a:t>
            </a:r>
            <a:endParaRPr/>
          </a:p>
          <a:p>
            <a:pPr marL="228600" lvl="0" indent="-217170" algn="l" rtl="0">
              <a:lnSpc>
                <a:spcPct val="100000"/>
              </a:lnSpc>
              <a:spcBef>
                <a:spcPts val="2400"/>
              </a:spcBef>
              <a:spcAft>
                <a:spcPts val="0"/>
              </a:spcAft>
              <a:buSzPct val="100000"/>
              <a:buChar char="▪"/>
            </a:pPr>
            <a:r>
              <a:rPr lang="en-US" sz="2400" b="1" i="1"/>
              <a:t>Recommanderiez-vous </a:t>
            </a:r>
            <a:r>
              <a:rPr lang="en-US" sz="2400" i="1"/>
              <a:t>à quelqu'un d'</a:t>
            </a:r>
            <a:r>
              <a:rPr lang="en-US" sz="2400" b="1" i="1"/>
              <a:t>utiliser des applications pour vieillir en bonne santé </a:t>
            </a:r>
            <a:r>
              <a:rPr lang="en-US" sz="2400" i="1"/>
              <a:t>? Si oui, à qui et pourquoi ?</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139"/>
        <p:cNvGrpSpPr/>
        <p:nvPr/>
      </p:nvGrpSpPr>
      <p:grpSpPr>
        <a:xfrm>
          <a:off x="0" y="0"/>
          <a:ext cx="0" cy="0"/>
          <a:chOff x="0" y="0"/>
          <a:chExt cx="0" cy="0"/>
        </a:xfrm>
      </p:grpSpPr>
      <p:sp>
        <p:nvSpPr>
          <p:cNvPr id="140" name="Google Shape;140;p5"/>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41" name="Google Shape;141;p5"/>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42" name="Google Shape;142;p5"/>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143" name="Google Shape;143;p5"/>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144" name="Google Shape;144;p5"/>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ce module !</a:t>
            </a:r>
            <a:endParaRPr/>
          </a:p>
        </p:txBody>
      </p:sp>
      <p:pic>
        <p:nvPicPr>
          <p:cNvPr id="145" name="Google Shape;145;p5"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9.4 Session de clôtur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Doki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OiS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6JI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OiS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OiS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OiS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DokihZFQaV5GsAAABvAAAAHAAAAHVuaXZlcnNhbC9sb2NhbF9zZXR0aW5ncy54bWwNyrEKwkAMANC9XxEySB3Uugn2rpujCK0fENogB7mk9ELRv/e2N7x++GaBnbeSTANezx0C62xL0k/A9/Q43RCKky4kphxQDWGITS82k4zsXmOBVejH28S5wvlJuc4XqbOkAu1B/B6PeInNH1BLAwQUAAIACADpki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6ZIoWeohDhNLAAAAbAAAABsAAAB1bml2ZXJzYWwvdW5pdmVyc2FsLnBuZy54bWyzsa/IzVEoSy0qzszPs1Uy1DNQsrfj5bIpKEoty0wtV6gAigEFIUBJoRLINUJwyzNTSjKAQiYmFgjBjNTM9IwSoKiBhRlcVB9oKABQSwECAAAUAAIACACpflBPNmFYAkcDAADhCQAAFAAAAAAAAAABAAAAAAAAAAAAdW5pdmVyc2FsL3BsYXllci54bWxQSwECAAAUAAIACADokihZtTf0qBwFAADhEwAAHQAAAAAAAAABAAAAAAB5AwAAdW5pdmVyc2FsL2NvbW1vbl9tZXNzYWdlcy5sbmdQSwECAAAUAAIACADokihZFR5gG6MAAAB/AQAALgAAAAAAAAABAAAAAADQCAAAdW5pdmVyc2FsL3BsYXliYWNrX2FuZF9uYXZpZ2F0aW9uX3NldHRpbmdzLnhtbFBLAQIAABQAAgAIAOiSKFl0STUfPAQAAAwVAAAnAAAAAAAAAAEAAAAAAL8JAAB1bml2ZXJzYWwvZmxhc2hfcHVibGlzaGluZ19zZXR0aW5ncy54bWxQSwECAAAUAAIACADokihZN4uHansDAACsDAAAIQAAAAAAAAABAAAAAABADgAAdW5pdmVyc2FsL2ZsYXNoX3NraW5fc2V0dGluZ3MueG1sUEsBAgAAFAACAAgA6JIoWaavViM2BAAAlhQAACYAAAAAAAAAAQAAAAAA+hEAAHVuaXZlcnNhbC9odG1sX3B1Ymxpc2hpbmdfc2V0dGluZ3MueG1sUEsBAgAAFAACAAgA6JIoWSYPfuiwAQAAbwYAAB8AAAAAAAAAAQAAAAAAdBYAAHVuaXZlcnNhbC9odG1sX3NraW5fc2V0dGluZ3MuanNQSwECAAAUAAIACADokihZFQaV5GsAAABvAAAAHAAAAAAAAAABAAAAAABhGAAAdW5pdmVyc2FsL2xvY2FsX3NldHRpbmdzLnhtbFBLAQIAABQAAgAIAOmSKFnCG66ZaBIAAPdNAAAXAAAAAAAAAAAAAAAAAAYZAAB1bml2ZXJzYWwvdW5pdmVyc2FsLnBuZ1BLAQIAABQAAgAIAOmSKFnqIQ4TSwAAAGwAAAAbAAAAAAAAAAEAAAAAAKMrAAB1bml2ZXJzYWwvdW5pdmVyc2FsLnBuZy54bWxQSwUGAAAAAAoACgAGAwAAJywAAAAA"/>
  <p:tag name="ISPRING_LMS_API_VERSION" val="SCORM 1.2"/>
  <p:tag name="ISPRING_ULTRA_SCORM_COURSE_ID" val="7FA43F1D-2F91-4C69-9787-22F32F345500"/>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9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9.4 Session de clôtur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377</Words>
  <Application>Microsoft Office PowerPoint</Application>
  <PresentationFormat>Ευρεία οθόνη</PresentationFormat>
  <Paragraphs>59</Paragraphs>
  <Slides>5</Slides>
  <Notes>5</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5</vt:i4>
      </vt:variant>
    </vt:vector>
  </HeadingPairs>
  <TitlesOfParts>
    <vt:vector size="13" baseType="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Partenaires</vt:lpstr>
      <vt:lpstr>Partagez votre expérience réelle d'intégration</vt:lpstr>
      <vt:lpstr>Discutons-en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9.4 Session de clôture</dc:title>
  <dc:creator>pantelis bbalaouras</dc:creator>
  <cp:lastModifiedBy>pantelis</cp:lastModifiedBy>
  <cp:revision>4</cp:revision>
  <dcterms:created xsi:type="dcterms:W3CDTF">2020-06-02T13:31:56Z</dcterms:created>
  <dcterms:modified xsi:type="dcterms:W3CDTF">2024-09-08T15:23:45Z</dcterms:modified>
</cp:coreProperties>
</file>