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Lst>
  <p:notesMasterIdLst>
    <p:notesMasterId r:id="rId8"/>
  </p:notesMasterIdLst>
  <p:sldIdLst>
    <p:sldId id="256" r:id="rId3"/>
    <p:sldId id="257" r:id="rId4"/>
    <p:sldId id="258" r:id="rId5"/>
    <p:sldId id="259" r:id="rId6"/>
    <p:sldId id="260" r:id="rId7"/>
  </p:sldIdLst>
  <p:sldSz cx="12192000" cy="6858000"/>
  <p:notesSz cx="6858000" cy="9144000"/>
  <p:embeddedFontLst>
    <p:embeddedFont>
      <p:font typeface="Impact" panose="020B0806030902050204" pitchFamily="34" charset="0"/>
      <p:regular r:id="rId9"/>
    </p:embeddedFont>
    <p:embeddedFont>
      <p:font typeface="Gill Sans" panose="020B0604020202020204" charset="0"/>
      <p:regular r:id="rId10"/>
      <p:bold r:id="rId11"/>
    </p:embeddedFont>
    <p:embeddedFont>
      <p:font typeface="Roboto" panose="02000000000000000000" pitchFamily="2" charset="0"/>
      <p:regular r:id="rId12"/>
      <p:bold r:id="rId13"/>
      <p:italic r:id="rId14"/>
      <p:boldItalic r:id="rId15"/>
    </p:embeddedFont>
    <p:embeddedFont>
      <p:font typeface="Calibri" panose="020F0502020204030204" pitchFamily="34" charset="0"/>
      <p:regular r:id="rId16"/>
      <p:bold r:id="rId17"/>
      <p:italic r:id="rId18"/>
      <p:boldItalic r:id="rId19"/>
    </p:embeddedFont>
  </p:embeddedFontLst>
  <p:custDataLst>
    <p:tags r:id="rId2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ijxquu0fffHFZBR7O9KTNcLDCI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1.xml"/><Relationship Id="rId21" Type="http://customschemas.google.com/relationships/presentationmetadata" Target="metadata"/><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8.fntdata"/><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7.fntdata"/><Relationship Id="rId23" Type="http://schemas.openxmlformats.org/officeDocument/2006/relationships/viewProps" Target="view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7"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8"/>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20" name="Google Shape;20;p8"/>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21" name="Google Shape;21;p8"/>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22" name="Google Shape;22;p8"/>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3" name="Google Shape;23;p8"/>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4" name="Google Shape;24;p8"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other slide 1 column" type="obj">
  <p:cSld name="OBJECT">
    <p:spTree>
      <p:nvGrpSpPr>
        <p:cNvPr id="1" name="Shape 26"/>
        <p:cNvGrpSpPr/>
        <p:nvPr/>
      </p:nvGrpSpPr>
      <p:grpSpPr>
        <a:xfrm>
          <a:off x="0" y="0"/>
          <a:ext cx="0" cy="0"/>
          <a:chOff x="0" y="0"/>
          <a:chExt cx="0" cy="0"/>
        </a:xfrm>
      </p:grpSpPr>
      <p:sp>
        <p:nvSpPr>
          <p:cNvPr id="27" name="Google Shape;27;p9"/>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9"/>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9"/>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a:t>
            </a:r>
            <a:r>
              <a:rPr lang="en-US" sz="1800" b="1">
                <a:solidFill>
                  <a:schemeClr val="lt1"/>
                </a:solidFill>
                <a:highlight>
                  <a:srgbClr val="C01E24"/>
                </a:highlight>
                <a:latin typeface="Calibri"/>
                <a:ea typeface="Calibri"/>
                <a:cs typeface="Calibri"/>
                <a:sym typeface="Calibri"/>
              </a:rPr>
              <a:t>9.4</a:t>
            </a:r>
            <a:r>
              <a:rPr lang="en-US" sz="1800" b="1">
                <a:solidFill>
                  <a:schemeClr val="lt1"/>
                </a:solidFill>
                <a:highlight>
                  <a:srgbClr val="C01E24"/>
                </a:highlight>
                <a:latin typeface="Arial"/>
                <a:ea typeface="Arial"/>
                <a:cs typeface="Arial"/>
                <a:sym typeface="Arial"/>
              </a:rPr>
              <a:t> </a:t>
            </a:r>
            <a:r>
              <a:rPr lang="en-US" sz="1800">
                <a:solidFill>
                  <a:srgbClr val="7F7F7F"/>
                </a:solidFill>
                <a:latin typeface="Arial"/>
                <a:ea typeface="Arial"/>
                <a:cs typeface="Arial"/>
                <a:sym typeface="Arial"/>
              </a:rPr>
              <a:t> Health Apps for the Elderly</a:t>
            </a:r>
            <a:endParaRPr sz="1800">
              <a:solidFill>
                <a:srgbClr val="7F7F7F"/>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30"/>
        <p:cNvGrpSpPr/>
        <p:nvPr/>
      </p:nvGrpSpPr>
      <p:grpSpPr>
        <a:xfrm>
          <a:off x="0" y="0"/>
          <a:ext cx="0" cy="0"/>
          <a:chOff x="0" y="0"/>
          <a:chExt cx="0" cy="0"/>
        </a:xfrm>
      </p:grpSpPr>
      <p:sp>
        <p:nvSpPr>
          <p:cNvPr id="31" name="Google Shape;31;p12"/>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32" name="Google Shape;32;p12"/>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2"/>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 name="Google Shape;34;p12"/>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5" name="Google Shape;35;p12"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7"/>
        <p:cNvGrpSpPr/>
        <p:nvPr/>
      </p:nvGrpSpPr>
      <p:grpSpPr>
        <a:xfrm>
          <a:off x="0" y="0"/>
          <a:ext cx="0" cy="0"/>
          <a:chOff x="0" y="0"/>
          <a:chExt cx="0" cy="0"/>
        </a:xfrm>
      </p:grpSpPr>
      <p:sp>
        <p:nvSpPr>
          <p:cNvPr id="38" name="Google Shape;38;p13"/>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3"/>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13"/>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1" name="Google Shape;41;p13"/>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42" name="Google Shape;42;p13"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44"/>
        <p:cNvGrpSpPr/>
        <p:nvPr/>
      </p:nvGrpSpPr>
      <p:grpSpPr>
        <a:xfrm>
          <a:off x="0" y="0"/>
          <a:ext cx="0" cy="0"/>
          <a:chOff x="0" y="0"/>
          <a:chExt cx="0" cy="0"/>
        </a:xfrm>
      </p:grpSpPr>
      <p:sp>
        <p:nvSpPr>
          <p:cNvPr id="45" name="Google Shape;45;p1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4"/>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4"/>
          <p:cNvSpPr txBox="1"/>
          <p:nvPr/>
        </p:nvSpPr>
        <p:spPr>
          <a:xfrm>
            <a:off x="0" y="81370"/>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a:t>
            </a:r>
            <a:r>
              <a:rPr lang="en-US" sz="1800" b="1">
                <a:solidFill>
                  <a:schemeClr val="lt1"/>
                </a:solidFill>
                <a:highlight>
                  <a:srgbClr val="C01E24"/>
                </a:highlight>
                <a:latin typeface="Calibri"/>
                <a:ea typeface="Calibri"/>
                <a:cs typeface="Calibri"/>
                <a:sym typeface="Calibri"/>
              </a:rPr>
              <a:t>9.4</a:t>
            </a:r>
            <a:r>
              <a:rPr lang="en-US" sz="1800" b="1">
                <a:solidFill>
                  <a:schemeClr val="lt1"/>
                </a:solidFill>
                <a:highlight>
                  <a:srgbClr val="C01E24"/>
                </a:highlight>
                <a:latin typeface="Arial"/>
                <a:ea typeface="Arial"/>
                <a:cs typeface="Arial"/>
                <a:sym typeface="Arial"/>
              </a:rPr>
              <a:t> </a:t>
            </a:r>
            <a:r>
              <a:rPr lang="en-US" sz="1800">
                <a:solidFill>
                  <a:srgbClr val="7F7F7F"/>
                </a:solidFill>
                <a:latin typeface="Arial"/>
                <a:ea typeface="Arial"/>
                <a:cs typeface="Arial"/>
                <a:sym typeface="Arial"/>
              </a:rPr>
              <a:t> Health Apps for the Elderly</a:t>
            </a:r>
            <a:endParaRPr sz="1800">
              <a:solidFill>
                <a:srgbClr val="7F7F7F"/>
              </a:solidFill>
              <a:latin typeface="Calibri"/>
              <a:ea typeface="Calibri"/>
              <a:cs typeface="Calibri"/>
              <a:sym typeface="Calibri"/>
            </a:endParaRPr>
          </a:p>
        </p:txBody>
      </p:sp>
      <p:pic>
        <p:nvPicPr>
          <p:cNvPr id="48" name="Google Shape;48;p14"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5"/>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5"/>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 name="Google Shape;53;p15"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54" name="Google Shape;54;p15"/>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a:t>
            </a:r>
            <a:r>
              <a:rPr lang="en-US" sz="1800" b="1">
                <a:solidFill>
                  <a:schemeClr val="lt1"/>
                </a:solidFill>
                <a:highlight>
                  <a:srgbClr val="C01E24"/>
                </a:highlight>
                <a:latin typeface="Calibri"/>
                <a:ea typeface="Calibri"/>
                <a:cs typeface="Calibri"/>
                <a:sym typeface="Calibri"/>
              </a:rPr>
              <a:t>9.4</a:t>
            </a:r>
            <a:r>
              <a:rPr lang="en-US" sz="1800" b="1">
                <a:solidFill>
                  <a:schemeClr val="lt1"/>
                </a:solidFill>
                <a:highlight>
                  <a:srgbClr val="C01E24"/>
                </a:highlight>
                <a:latin typeface="Arial"/>
                <a:ea typeface="Arial"/>
                <a:cs typeface="Arial"/>
                <a:sym typeface="Arial"/>
              </a:rPr>
              <a:t> </a:t>
            </a:r>
            <a:r>
              <a:rPr lang="en-US" sz="1800">
                <a:solidFill>
                  <a:srgbClr val="7F7F7F"/>
                </a:solidFill>
                <a:latin typeface="Arial"/>
                <a:ea typeface="Arial"/>
                <a:cs typeface="Arial"/>
                <a:sym typeface="Arial"/>
              </a:rPr>
              <a:t> Health Apps for the Elderly</a:t>
            </a:r>
            <a:endParaRPr sz="1800">
              <a:solidFill>
                <a:srgbClr val="7F7F7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61"/>
        <p:cNvGrpSpPr/>
        <p:nvPr/>
      </p:nvGrpSpPr>
      <p:grpSpPr>
        <a:xfrm>
          <a:off x="0" y="0"/>
          <a:ext cx="0" cy="0"/>
          <a:chOff x="0" y="0"/>
          <a:chExt cx="0" cy="0"/>
        </a:xfrm>
      </p:grpSpPr>
      <p:pic>
        <p:nvPicPr>
          <p:cNvPr id="62" name="Google Shape;62;p11"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10"/>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8" name="Google Shape;5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9" name="Google Shape;5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0" name="Google Shape;6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g"/><Relationship Id="rId18" Type="http://schemas.openxmlformats.org/officeDocument/2006/relationships/hyperlink" Target="http://www.amsed.fr/" TargetMode="External"/><Relationship Id="rId3" Type="http://schemas.openxmlformats.org/officeDocument/2006/relationships/image" Target="../media/image11.jpg"/><Relationship Id="rId21" Type="http://schemas.openxmlformats.org/officeDocument/2006/relationships/image" Target="../media/image20.jpg"/><Relationship Id="rId7" Type="http://schemas.openxmlformats.org/officeDocument/2006/relationships/image" Target="../media/image13.jp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5.jpg"/><Relationship Id="rId5" Type="http://schemas.openxmlformats.org/officeDocument/2006/relationships/image" Target="../media/image12.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freepik.com/free-vector/illustration-speech-bubbles_2945500.htm#fromView=search&amp;page=3&amp;position=37&amp;uuid=1e961146-892f-475a-8cdf-236551e73b3c"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p:nvPr/>
        </p:nvSpPr>
        <p:spPr>
          <a:xfrm>
            <a:off x="4310344" y="3513902"/>
            <a:ext cx="7307007" cy="201577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0000"/>
              </a:buClr>
              <a:buSzPts val="3400"/>
              <a:buFont typeface="Calibri"/>
              <a:buNone/>
            </a:pPr>
            <a:r>
              <a:rPr lang="en-US" sz="3400" b="1" i="0" u="none" strike="noStrike" cap="none">
                <a:solidFill>
                  <a:srgbClr val="C00000"/>
                </a:solidFill>
                <a:latin typeface="Calibri"/>
                <a:ea typeface="Calibri"/>
                <a:cs typeface="Calibri"/>
                <a:sym typeface="Calibri"/>
              </a:rPr>
              <a:t>Module 9 - Session de clôture </a:t>
            </a:r>
            <a:r>
              <a:rPr lang="en-US" sz="2400" b="1" i="0" u="none" strike="noStrike" cap="none">
                <a:solidFill>
                  <a:srgbClr val="C00000"/>
                </a:solidFill>
                <a:latin typeface="Calibri"/>
                <a:ea typeface="Calibri"/>
                <a:cs typeface="Calibri"/>
                <a:sym typeface="Calibri"/>
              </a:rPr>
              <a:t>(9.4)</a:t>
            </a:r>
            <a:r>
              <a:rPr lang="en-US" sz="3400" b="1" i="0" u="none" strike="noStrike" cap="none">
                <a:solidFill>
                  <a:schemeClr val="dk1"/>
                </a:solidFill>
                <a:latin typeface="Calibri"/>
                <a:ea typeface="Calibri"/>
                <a:cs typeface="Calibri"/>
                <a:sym typeface="Calibri"/>
              </a:rPr>
              <a:t/>
            </a:r>
            <a:br>
              <a:rPr lang="en-US" sz="3400" b="1" i="0" u="none" strike="noStrike" cap="none">
                <a:solidFill>
                  <a:schemeClr val="dk1"/>
                </a:solidFill>
                <a:latin typeface="Calibri"/>
                <a:ea typeface="Calibri"/>
                <a:cs typeface="Calibri"/>
                <a:sym typeface="Calibri"/>
              </a:rPr>
            </a:br>
            <a:r>
              <a:rPr lang="en-US" sz="4000" b="1" i="0" u="none" strike="noStrike" cap="none">
                <a:solidFill>
                  <a:schemeClr val="dk1"/>
                </a:solidFill>
                <a:latin typeface="Calibri"/>
                <a:ea typeface="Calibri"/>
                <a:cs typeface="Calibri"/>
                <a:sym typeface="Calibri"/>
              </a:rPr>
              <a:t>Applications de santé pour les personnes âgées</a:t>
            </a:r>
            <a:endParaRPr sz="3400" b="1" i="0" u="none" strike="noStrike" cap="none">
              <a:solidFill>
                <a:schemeClr val="dk1"/>
              </a:solidFill>
              <a:latin typeface="Calibri"/>
              <a:ea typeface="Calibri"/>
              <a:cs typeface="Calibri"/>
              <a:sym typeface="Calibri"/>
            </a:endParaRPr>
          </a:p>
        </p:txBody>
      </p:sp>
      <p:sp>
        <p:nvSpPr>
          <p:cNvPr id="69" name="Google Shape;69;p1"/>
          <p:cNvSpPr/>
          <p:nvPr/>
        </p:nvSpPr>
        <p:spPr>
          <a:xfrm>
            <a:off x="-2" y="67193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a:t>
            </a:r>
            <a:endParaRPr sz="2400">
              <a:solidFill>
                <a:srgbClr val="F2F2F2"/>
              </a:solidFill>
              <a:latin typeface="Calibri"/>
              <a:ea typeface="Calibri"/>
              <a:cs typeface="Calibri"/>
              <a:sym typeface="Calibri"/>
            </a:endParaRPr>
          </a:p>
        </p:txBody>
      </p:sp>
      <p:sp>
        <p:nvSpPr>
          <p:cNvPr id="70" name="Google Shape;70;p1"/>
          <p:cNvSpPr/>
          <p:nvPr/>
        </p:nvSpPr>
        <p:spPr>
          <a:xfrm>
            <a:off x="2609" y="1507751"/>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2</a:t>
            </a:r>
            <a:endParaRPr sz="2400">
              <a:solidFill>
                <a:srgbClr val="F2F2F2"/>
              </a:solidFill>
              <a:latin typeface="Calibri"/>
              <a:ea typeface="Calibri"/>
              <a:cs typeface="Calibri"/>
              <a:sym typeface="Calibri"/>
            </a:endParaRPr>
          </a:p>
        </p:txBody>
      </p:sp>
      <p:sp>
        <p:nvSpPr>
          <p:cNvPr id="71" name="Google Shape;71;p1"/>
          <p:cNvSpPr/>
          <p:nvPr/>
        </p:nvSpPr>
        <p:spPr>
          <a:xfrm>
            <a:off x="-56" y="2302518"/>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3</a:t>
            </a:r>
            <a:endParaRPr sz="2400">
              <a:solidFill>
                <a:srgbClr val="F2F2F2"/>
              </a:solidFill>
              <a:latin typeface="Calibri"/>
              <a:ea typeface="Calibri"/>
              <a:cs typeface="Calibri"/>
              <a:sym typeface="Calibri"/>
            </a:endParaRPr>
          </a:p>
        </p:txBody>
      </p:sp>
      <p:sp>
        <p:nvSpPr>
          <p:cNvPr id="72" name="Google Shape;72;p1"/>
          <p:cNvSpPr/>
          <p:nvPr/>
        </p:nvSpPr>
        <p:spPr>
          <a:xfrm>
            <a:off x="-2" y="317097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4</a:t>
            </a:r>
            <a:endParaRPr sz="2400">
              <a:solidFill>
                <a:srgbClr val="F2F2F2"/>
              </a:solidFill>
              <a:latin typeface="Calibri"/>
              <a:ea typeface="Calibri"/>
              <a:cs typeface="Calibri"/>
              <a:sym typeface="Calibri"/>
            </a:endParaRPr>
          </a:p>
        </p:txBody>
      </p:sp>
      <p:sp>
        <p:nvSpPr>
          <p:cNvPr id="73" name="Google Shape;73;p1"/>
          <p:cNvSpPr/>
          <p:nvPr/>
        </p:nvSpPr>
        <p:spPr>
          <a:xfrm>
            <a:off x="1655" y="403693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5</a:t>
            </a:r>
            <a:endParaRPr sz="2400">
              <a:solidFill>
                <a:srgbClr val="F2F2F2"/>
              </a:solidFill>
              <a:latin typeface="Calibri"/>
              <a:ea typeface="Calibri"/>
              <a:cs typeface="Calibri"/>
              <a:sym typeface="Calibri"/>
            </a:endParaRPr>
          </a:p>
        </p:txBody>
      </p:sp>
      <p:pic>
        <p:nvPicPr>
          <p:cNvPr id="74" name="Google Shape;74;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4310344" y="1134849"/>
            <a:ext cx="6563496" cy="2084244"/>
          </a:xfrm>
          <a:prstGeom prst="rect">
            <a:avLst/>
          </a:prstGeom>
          <a:noFill/>
          <a:ln>
            <a:noFill/>
          </a:ln>
        </p:spPr>
      </p:pic>
      <p:sp>
        <p:nvSpPr>
          <p:cNvPr id="75" name="Google Shape;75;p1"/>
          <p:cNvSpPr txBox="1"/>
          <p:nvPr/>
        </p:nvSpPr>
        <p:spPr>
          <a:xfrm>
            <a:off x="4863323" y="2899483"/>
            <a:ext cx="6094902"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rgbClr val="ABC7F1"/>
                </a:solidFill>
                <a:latin typeface="Calibri"/>
                <a:ea typeface="Calibri"/>
                <a:cs typeface="Calibri"/>
                <a:sym typeface="Calibri"/>
              </a:rPr>
              <a:t>https://apps4health.eu/</a:t>
            </a:r>
            <a:endParaRPr/>
          </a:p>
        </p:txBody>
      </p:sp>
      <p:pic>
        <p:nvPicPr>
          <p:cNvPr id="76" name="Google Shape;76;p1"/>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77" name="Google Shape;77;p1"/>
          <p:cNvPicPr preferRelativeResize="0"/>
          <p:nvPr/>
        </p:nvPicPr>
        <p:blipFill rotWithShape="1">
          <a:blip r:embed="rId5">
            <a:alphaModFix/>
          </a:blip>
          <a:srcRect/>
          <a:stretch/>
        </p:blipFill>
        <p:spPr>
          <a:xfrm>
            <a:off x="10748048" y="6336215"/>
            <a:ext cx="1406013" cy="492105"/>
          </a:xfrm>
          <a:prstGeom prst="rect">
            <a:avLst/>
          </a:prstGeom>
          <a:noFill/>
          <a:ln>
            <a:noFill/>
          </a:ln>
        </p:spPr>
      </p:pic>
      <p:sp>
        <p:nvSpPr>
          <p:cNvPr id="78" name="Google Shape;78;p1"/>
          <p:cNvSpPr/>
          <p:nvPr/>
        </p:nvSpPr>
        <p:spPr>
          <a:xfrm>
            <a:off x="510" y="490374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6</a:t>
            </a:r>
            <a:endParaRPr sz="2400">
              <a:solidFill>
                <a:schemeClr val="lt1"/>
              </a:solidFill>
              <a:latin typeface="Calibri"/>
              <a:ea typeface="Calibri"/>
              <a:cs typeface="Calibri"/>
              <a:sym typeface="Calibri"/>
            </a:endParaRPr>
          </a:p>
        </p:txBody>
      </p:sp>
      <p:pic>
        <p:nvPicPr>
          <p:cNvPr id="79" name="Google Shape;79;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80" name="Google Shape;80;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996896" y="1576370"/>
            <a:ext cx="1880187" cy="3365007"/>
          </a:xfrm>
          <a:prstGeom prst="rect">
            <a:avLst/>
          </a:prstGeom>
          <a:noFill/>
          <a:ln>
            <a:noFill/>
          </a:ln>
        </p:spPr>
      </p:pic>
      <p:sp>
        <p:nvSpPr>
          <p:cNvPr id="81" name="Google Shape;81;p1"/>
          <p:cNvSpPr/>
          <p:nvPr/>
        </p:nvSpPr>
        <p:spPr>
          <a:xfrm>
            <a:off x="728869" y="1172199"/>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7</a:t>
            </a:r>
            <a:endParaRPr sz="2400">
              <a:solidFill>
                <a:srgbClr val="F2F2F2"/>
              </a:solidFill>
              <a:latin typeface="Calibri"/>
              <a:ea typeface="Calibri"/>
              <a:cs typeface="Calibri"/>
              <a:sym typeface="Calibri"/>
            </a:endParaRPr>
          </a:p>
        </p:txBody>
      </p:sp>
      <p:sp>
        <p:nvSpPr>
          <p:cNvPr id="82" name="Google Shape;82;p1"/>
          <p:cNvSpPr/>
          <p:nvPr/>
        </p:nvSpPr>
        <p:spPr>
          <a:xfrm>
            <a:off x="721541" y="200802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8</a:t>
            </a:r>
            <a:endParaRPr sz="2400">
              <a:solidFill>
                <a:srgbClr val="F2F2F2"/>
              </a:solidFill>
              <a:latin typeface="Calibri"/>
              <a:ea typeface="Calibri"/>
              <a:cs typeface="Calibri"/>
              <a:sym typeface="Calibri"/>
            </a:endParaRPr>
          </a:p>
        </p:txBody>
      </p:sp>
      <p:sp>
        <p:nvSpPr>
          <p:cNvPr id="83" name="Google Shape;83;p1"/>
          <p:cNvSpPr/>
          <p:nvPr/>
        </p:nvSpPr>
        <p:spPr>
          <a:xfrm>
            <a:off x="728815" y="2802787"/>
            <a:ext cx="722376" cy="868136"/>
          </a:xfrm>
          <a:prstGeom prst="rect">
            <a:avLst/>
          </a:prstGeom>
          <a:solidFill>
            <a:srgbClr val="C01E2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2F2F2"/>
                </a:solidFill>
                <a:latin typeface="Calibri"/>
                <a:ea typeface="Calibri"/>
                <a:cs typeface="Calibri"/>
                <a:sym typeface="Calibri"/>
              </a:rPr>
              <a:t>9</a:t>
            </a:r>
            <a:endParaRPr sz="2400" b="1">
              <a:solidFill>
                <a:srgbClr val="F2F2F2"/>
              </a:solidFill>
              <a:latin typeface="Calibri"/>
              <a:ea typeface="Calibri"/>
              <a:cs typeface="Calibri"/>
              <a:sym typeface="Calibri"/>
            </a:endParaRPr>
          </a:p>
        </p:txBody>
      </p:sp>
      <p:sp>
        <p:nvSpPr>
          <p:cNvPr id="84" name="Google Shape;84;p1"/>
          <p:cNvSpPr/>
          <p:nvPr/>
        </p:nvSpPr>
        <p:spPr>
          <a:xfrm>
            <a:off x="728869" y="3671243"/>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10</a:t>
            </a:r>
            <a:endParaRPr sz="2400">
              <a:solidFill>
                <a:srgbClr val="F2F2F2"/>
              </a:solidFill>
              <a:latin typeface="Calibri"/>
              <a:ea typeface="Calibri"/>
              <a:cs typeface="Calibri"/>
              <a:sym typeface="Calibri"/>
            </a:endParaRPr>
          </a:p>
        </p:txBody>
      </p:sp>
      <p:sp>
        <p:nvSpPr>
          <p:cNvPr id="85" name="Google Shape;85;p1"/>
          <p:cNvSpPr/>
          <p:nvPr/>
        </p:nvSpPr>
        <p:spPr>
          <a:xfrm>
            <a:off x="730526" y="4537206"/>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11</a:t>
            </a:r>
            <a:endParaRPr sz="2400">
              <a:solidFill>
                <a:srgbClr val="F2F2F2"/>
              </a:solidFill>
              <a:latin typeface="Calibri"/>
              <a:ea typeface="Calibri"/>
              <a:cs typeface="Calibri"/>
              <a:sym typeface="Calibri"/>
            </a:endParaRPr>
          </a:p>
        </p:txBody>
      </p:sp>
      <p:sp>
        <p:nvSpPr>
          <p:cNvPr id="86" name="Google Shape;86;p1"/>
          <p:cNvSpPr/>
          <p:nvPr/>
        </p:nvSpPr>
        <p:spPr>
          <a:xfrm>
            <a:off x="2425150" y="6376653"/>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a:solidFill>
                  <a:srgbClr val="DDEAF6"/>
                </a:solidFill>
                <a:latin typeface="Calibri"/>
                <a:ea typeface="Calibri"/>
                <a:cs typeface="Calibri"/>
                <a:sym typeface="Calibri"/>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tenus responsables.</a:t>
            </a:r>
            <a:endParaRPr sz="1000">
              <a:solidFill>
                <a:srgbClr val="DDEAF6"/>
              </a:solidFill>
              <a:latin typeface="Calibri"/>
              <a:ea typeface="Calibri"/>
              <a:cs typeface="Calibri"/>
              <a:sym typeface="Calibri"/>
            </a:endParaRPr>
          </a:p>
        </p:txBody>
      </p:sp>
      <p:pic>
        <p:nvPicPr>
          <p:cNvPr id="87" name="Google Shape;87;p1"/>
          <p:cNvPicPr preferRelativeResize="0"/>
          <p:nvPr/>
        </p:nvPicPr>
        <p:blipFill>
          <a:blip r:embed="rId7"/>
          <a:srcRect/>
          <a:stretch/>
        </p:blipFill>
        <p:spPr>
          <a:xfrm>
            <a:off x="19458" y="6414599"/>
            <a:ext cx="1938951" cy="436098"/>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Partenaires</a:t>
            </a:r>
            <a:endParaRPr sz="4800" b="1">
              <a:solidFill>
                <a:srgbClr val="203864"/>
              </a:solidFill>
              <a:latin typeface="Calibri"/>
              <a:ea typeface="Calibri"/>
              <a:cs typeface="Calibri"/>
              <a:sym typeface="Calibri"/>
            </a:endParaRPr>
          </a:p>
        </p:txBody>
      </p:sp>
      <p:grpSp>
        <p:nvGrpSpPr>
          <p:cNvPr id="94" name="Google Shape;94;p2"/>
          <p:cNvGrpSpPr/>
          <p:nvPr/>
        </p:nvGrpSpPr>
        <p:grpSpPr>
          <a:xfrm>
            <a:off x="6606686" y="1812884"/>
            <a:ext cx="6096000" cy="1677637"/>
            <a:chOff x="-1066801" y="1523553"/>
            <a:chExt cx="6096000" cy="1677637"/>
          </a:xfrm>
        </p:grpSpPr>
        <p:pic>
          <p:nvPicPr>
            <p:cNvPr id="95" name="Google Shape;95;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96" name="Google Shape;96;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a:solidFill>
                    <a:srgbClr val="203864"/>
                  </a:solidFill>
                  <a:latin typeface="Roboto"/>
                  <a:ea typeface="Roboto"/>
                  <a:cs typeface="Roboto"/>
                  <a:sym typeface="Roboto"/>
                </a:rPr>
                <a:t>WESTFALISCHE </a:t>
              </a:r>
              <a:r>
                <a:rPr lang="en-US" sz="1000" b="0" i="0">
                  <a:solidFill>
                    <a:srgbClr val="203864"/>
                  </a:solidFill>
                  <a:latin typeface="Roboto"/>
                  <a:ea typeface="Roboto"/>
                  <a:cs typeface="Roboto"/>
                  <a:sym typeface="Roboto"/>
                </a:rPr>
                <a:t>HOCHSCHULE </a:t>
              </a:r>
              <a:r>
                <a:rPr lang="en-US" sz="1050" b="0" i="0">
                  <a:solidFill>
                    <a:srgbClr val="203864"/>
                  </a:solidFill>
                  <a:latin typeface="Roboto"/>
                  <a:ea typeface="Roboto"/>
                  <a:cs typeface="Roboto"/>
                  <a:sym typeface="Roboto"/>
                </a:rPr>
                <a:t>GELSENKIRCHEN,</a:t>
              </a:r>
              <a:br>
                <a:rPr lang="en-US" sz="1050" b="0" i="0">
                  <a:solidFill>
                    <a:srgbClr val="203864"/>
                  </a:solidFill>
                  <a:latin typeface="Roboto"/>
                  <a:ea typeface="Roboto"/>
                  <a:cs typeface="Roboto"/>
                  <a:sym typeface="Roboto"/>
                </a:rPr>
              </a:br>
              <a:r>
                <a:rPr lang="en-US" sz="1050" b="0" i="0">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en-US" sz="1050" b="0" i="0">
                  <a:solidFill>
                    <a:srgbClr val="414042"/>
                  </a:solidFill>
                  <a:latin typeface="Roboto"/>
                  <a:ea typeface="Roboto"/>
                  <a:cs typeface="Roboto"/>
                  <a:sym typeface="Roboto"/>
                </a:rPr>
                <a:t>GELSENKIRCHEN, ALLEMAGNE</a:t>
              </a:r>
              <a:endParaRPr/>
            </a:p>
            <a:p>
              <a:pPr marL="0" marR="0" lvl="0" indent="0" algn="ctr" rtl="0">
                <a:spcBef>
                  <a:spcPts val="0"/>
                </a:spcBef>
                <a:spcAft>
                  <a:spcPts val="0"/>
                </a:spcAft>
                <a:buNone/>
              </a:pPr>
              <a:r>
                <a:rPr lang="en-US" sz="1050" b="0" i="0" u="sng" strike="noStrike">
                  <a:solidFill>
                    <a:srgbClr val="D71920"/>
                  </a:solidFill>
                  <a:latin typeface="Roboto"/>
                  <a:ea typeface="Roboto"/>
                  <a:cs typeface="Roboto"/>
                  <a:sym typeface="Roboto"/>
                  <a:hlinkClick r:id="rId4">
                    <a:extLst>
                      <a:ext uri="{A12FA001-AC4F-418D-AE19-62706E023703}">
                        <ahyp:hlinkClr xmlns="" xmlns:ahyp="http://schemas.microsoft.com/office/drawing/2018/hyperlinkcolor" val="tx"/>
                      </a:ext>
                    </a:extLst>
                  </a:hlinkClick>
                </a:rPr>
                <a:t>www.w-hs.de</a:t>
              </a:r>
              <a:endParaRPr sz="1050" b="0" i="0">
                <a:solidFill>
                  <a:srgbClr val="414042"/>
                </a:solidFill>
                <a:latin typeface="Roboto"/>
                <a:ea typeface="Roboto"/>
                <a:cs typeface="Roboto"/>
                <a:sym typeface="Roboto"/>
              </a:endParaRPr>
            </a:p>
          </p:txBody>
        </p:sp>
      </p:grpSp>
      <p:grpSp>
        <p:nvGrpSpPr>
          <p:cNvPr id="97" name="Google Shape;97;p2"/>
          <p:cNvGrpSpPr/>
          <p:nvPr/>
        </p:nvGrpSpPr>
        <p:grpSpPr>
          <a:xfrm>
            <a:off x="3483817" y="4504058"/>
            <a:ext cx="6629400" cy="1738414"/>
            <a:chOff x="2579204" y="1882706"/>
            <a:chExt cx="6629400" cy="1738414"/>
          </a:xfrm>
        </p:grpSpPr>
        <p:pic>
          <p:nvPicPr>
            <p:cNvPr id="98" name="Google Shape;98;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99" name="Google Shape;99;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COORDINA ORGANIZACIÓN DE EMPRESAS Y</a:t>
              </a:r>
              <a:br>
                <a:rPr lang="en-US" sz="1000" b="0" i="0">
                  <a:solidFill>
                    <a:srgbClr val="203864"/>
                  </a:solidFill>
                  <a:latin typeface="Roboto"/>
                  <a:ea typeface="Roboto"/>
                  <a:cs typeface="Roboto"/>
                  <a:sym typeface="Roboto"/>
                </a:rPr>
              </a:br>
              <a:r>
                <a:rPr lang="en-US" sz="1000" b="0" i="0">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6">
                    <a:extLst>
                      <a:ext uri="{A12FA001-AC4F-418D-AE19-62706E023703}">
                        <ahyp:hlinkClr xmlns="" xmlns:ahyp="http://schemas.microsoft.com/office/drawing/2018/hyperlinkcolor" val="tx"/>
                      </a:ext>
                    </a:extLst>
                  </a:hlinkClick>
                </a:rPr>
                <a:t>coordina-oerh.com</a:t>
              </a:r>
              <a:endParaRPr sz="1000" b="0" i="0">
                <a:solidFill>
                  <a:srgbClr val="414042"/>
                </a:solidFill>
                <a:latin typeface="Roboto"/>
                <a:ea typeface="Roboto"/>
                <a:cs typeface="Roboto"/>
                <a:sym typeface="Roboto"/>
              </a:endParaRPr>
            </a:p>
          </p:txBody>
        </p:sp>
      </p:grpSp>
      <p:grpSp>
        <p:nvGrpSpPr>
          <p:cNvPr id="100" name="Google Shape;100;p2"/>
          <p:cNvGrpSpPr/>
          <p:nvPr/>
        </p:nvGrpSpPr>
        <p:grpSpPr>
          <a:xfrm>
            <a:off x="3020318" y="1776505"/>
            <a:ext cx="6634368" cy="1584248"/>
            <a:chOff x="6639106" y="2919412"/>
            <a:chExt cx="6634368" cy="1584248"/>
          </a:xfrm>
        </p:grpSpPr>
        <p:pic>
          <p:nvPicPr>
            <p:cNvPr id="101" name="Google Shape;101;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02" name="Google Shape;102;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PROLEPSIS</a:t>
              </a:r>
              <a:endParaRPr/>
            </a:p>
            <a:p>
              <a:pPr marL="0" marR="0" lvl="0" indent="0" algn="ctr" rtl="0">
                <a:spcBef>
                  <a:spcPts val="0"/>
                </a:spcBef>
                <a:spcAft>
                  <a:spcPts val="0"/>
                </a:spcAft>
                <a:buNone/>
              </a:pPr>
              <a:r>
                <a:rPr lang="en-US" sz="1000" b="0" i="0">
                  <a:solidFill>
                    <a:srgbClr val="666666"/>
                  </a:solidFill>
                  <a:latin typeface="Roboto"/>
                  <a:ea typeface="Roboto"/>
                  <a:cs typeface="Roboto"/>
                  <a:sym typeface="Roboto"/>
                </a:rPr>
                <a:t>ATHENES, GRECE</a:t>
              </a:r>
              <a:br>
                <a:rPr lang="en-US" sz="1000" b="0" i="0">
                  <a:solidFill>
                    <a:srgbClr val="666666"/>
                  </a:solidFill>
                  <a:latin typeface="Roboto"/>
                  <a:ea typeface="Roboto"/>
                  <a:cs typeface="Roboto"/>
                  <a:sym typeface="Roboto"/>
                </a:rPr>
              </a:br>
              <a:r>
                <a:rPr lang="en-US" sz="1000" b="0" i="0" u="sng" strike="noStrike">
                  <a:solidFill>
                    <a:srgbClr val="D71920"/>
                  </a:solidFill>
                  <a:latin typeface="Roboto"/>
                  <a:ea typeface="Roboto"/>
                  <a:cs typeface="Roboto"/>
                  <a:sym typeface="Roboto"/>
                  <a:hlinkClick r:id="rId8">
                    <a:extLst>
                      <a:ext uri="{A12FA001-AC4F-418D-AE19-62706E023703}">
                        <ahyp:hlinkClr xmlns="" xmlns:ahyp="http://schemas.microsoft.com/office/drawing/2018/hyperlinkcolor" val="tx"/>
                      </a:ext>
                    </a:extLst>
                  </a:hlinkClick>
                </a:rPr>
                <a:t>www.prolepsis.gr</a:t>
              </a:r>
              <a:endParaRPr sz="1000" b="0" i="0">
                <a:solidFill>
                  <a:srgbClr val="666666"/>
                </a:solidFill>
                <a:latin typeface="Roboto"/>
                <a:ea typeface="Roboto"/>
                <a:cs typeface="Roboto"/>
                <a:sym typeface="Roboto"/>
              </a:endParaRPr>
            </a:p>
          </p:txBody>
        </p:sp>
      </p:grpSp>
      <p:grpSp>
        <p:nvGrpSpPr>
          <p:cNvPr id="103" name="Google Shape;103;p2"/>
          <p:cNvGrpSpPr/>
          <p:nvPr/>
        </p:nvGrpSpPr>
        <p:grpSpPr>
          <a:xfrm>
            <a:off x="-1974174" y="1729933"/>
            <a:ext cx="6952420" cy="1601615"/>
            <a:chOff x="-1240501" y="3160643"/>
            <a:chExt cx="6952420" cy="1601615"/>
          </a:xfrm>
        </p:grpSpPr>
        <p:pic>
          <p:nvPicPr>
            <p:cNvPr id="104" name="Google Shape;104;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105" name="Google Shape;105;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0">
                    <a:extLst>
                      <a:ext uri="{A12FA001-AC4F-418D-AE19-62706E023703}">
                        <ahyp:hlinkClr xmlns="" xmlns:ahyp="http://schemas.microsoft.com/office/drawing/2018/hyperlinkcolor" val="tx"/>
                      </a:ext>
                    </a:extLst>
                  </a:hlinkClick>
                </a:rPr>
                <a:t>www.uv.es</a:t>
              </a:r>
              <a:endParaRPr sz="1000" b="0" i="0">
                <a:solidFill>
                  <a:srgbClr val="414042"/>
                </a:solidFill>
                <a:latin typeface="Roboto"/>
                <a:ea typeface="Roboto"/>
                <a:cs typeface="Roboto"/>
                <a:sym typeface="Roboto"/>
              </a:endParaRPr>
            </a:p>
          </p:txBody>
        </p:sp>
      </p:grpSp>
      <p:grpSp>
        <p:nvGrpSpPr>
          <p:cNvPr id="106" name="Google Shape;106;p2"/>
          <p:cNvGrpSpPr/>
          <p:nvPr/>
        </p:nvGrpSpPr>
        <p:grpSpPr>
          <a:xfrm>
            <a:off x="2776075" y="4478327"/>
            <a:ext cx="2543175" cy="1592961"/>
            <a:chOff x="4517932" y="3531206"/>
            <a:chExt cx="2543175" cy="1592961"/>
          </a:xfrm>
        </p:grpSpPr>
        <p:pic>
          <p:nvPicPr>
            <p:cNvPr id="107" name="Google Shape;107;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08" name="Google Shape;108;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Bad Mergentheim, ALLEMAGNE</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2">
                    <a:extLst>
                      <a:ext uri="{A12FA001-AC4F-418D-AE19-62706E023703}">
                        <ahyp:hlinkClr xmlns="" xmlns:ahyp="http://schemas.microsoft.com/office/drawing/2018/hyperlinkcolor" val="tx"/>
                      </a:ext>
                    </a:extLst>
                  </a:hlinkClick>
                </a:rPr>
                <a:t>www.media-k.eu</a:t>
              </a:r>
              <a:endParaRPr sz="1000" b="0" i="0">
                <a:solidFill>
                  <a:srgbClr val="414042"/>
                </a:solidFill>
                <a:latin typeface="Roboto"/>
                <a:ea typeface="Roboto"/>
                <a:cs typeface="Roboto"/>
                <a:sym typeface="Roboto"/>
              </a:endParaRPr>
            </a:p>
          </p:txBody>
        </p:sp>
      </p:grpSp>
      <p:grpSp>
        <p:nvGrpSpPr>
          <p:cNvPr id="109" name="Google Shape;109;p2"/>
          <p:cNvGrpSpPr/>
          <p:nvPr/>
        </p:nvGrpSpPr>
        <p:grpSpPr>
          <a:xfrm>
            <a:off x="2859813" y="1422238"/>
            <a:ext cx="1973150" cy="2726448"/>
            <a:chOff x="9320178" y="2976204"/>
            <a:chExt cx="1973150" cy="2726448"/>
          </a:xfrm>
        </p:grpSpPr>
        <p:pic>
          <p:nvPicPr>
            <p:cNvPr id="110" name="Google Shape;110;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111" name="Google Shape;111;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AREZZO, ITALIE</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4">
                    <a:extLst>
                      <a:ext uri="{A12FA001-AC4F-418D-AE19-62706E023703}">
                        <ahyp:hlinkClr xmlns="" xmlns:ahyp="http://schemas.microsoft.com/office/drawing/2018/hyperlinkcolor" val="tx"/>
                      </a:ext>
                    </a:extLst>
                  </a:hlinkClick>
                </a:rPr>
                <a:t>www.oxfamitalia.org/</a:t>
              </a:r>
              <a:endParaRPr sz="1000" b="0" i="0">
                <a:solidFill>
                  <a:srgbClr val="414042"/>
                </a:solidFill>
                <a:latin typeface="Roboto"/>
                <a:ea typeface="Roboto"/>
                <a:cs typeface="Roboto"/>
                <a:sym typeface="Roboto"/>
              </a:endParaRPr>
            </a:p>
          </p:txBody>
        </p:sp>
      </p:grpSp>
      <p:sp>
        <p:nvSpPr>
          <p:cNvPr id="112" name="Google Shape;112;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a:solidFill>
                  <a:srgbClr val="203864"/>
                </a:solidFill>
                <a:latin typeface="Roboto"/>
                <a:ea typeface="Roboto"/>
                <a:cs typeface="Roboto"/>
                <a:sym typeface="Roboto"/>
              </a:rPr>
              <a:t>CONNEXIONS</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ATHENES, GRECE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5">
                  <a:extLst>
                    <a:ext uri="{A12FA001-AC4F-418D-AE19-62706E023703}">
                      <ahyp:hlinkClr xmlns="" xmlns:ahyp="http://schemas.microsoft.com/office/drawing/2018/hyperlinkcolor" val="tx"/>
                    </a:ext>
                  </a:extLst>
                </a:hlinkClick>
              </a:rPr>
              <a:t>www.connexions.gr </a:t>
            </a:r>
            <a:endParaRPr sz="1100" b="0" i="0">
              <a:solidFill>
                <a:srgbClr val="414042"/>
              </a:solidFill>
              <a:latin typeface="Roboto"/>
              <a:ea typeface="Roboto"/>
              <a:cs typeface="Roboto"/>
              <a:sym typeface="Roboto"/>
            </a:endParaRPr>
          </a:p>
        </p:txBody>
      </p:sp>
      <p:pic>
        <p:nvPicPr>
          <p:cNvPr id="113" name="Google Shape;113;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14" name="Google Shape;114;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15" name="Google Shape;115;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203864"/>
                </a:solidFill>
                <a:latin typeface="Roboto"/>
                <a:ea typeface="Roboto"/>
                <a:cs typeface="Roboto"/>
                <a:sym typeface="Roboto"/>
              </a:rPr>
              <a:t>AMSED</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STRASBOURG, FRANCE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8">
                  <a:extLst>
                    <a:ext uri="{A12FA001-AC4F-418D-AE19-62706E023703}">
                      <ahyp:hlinkClr xmlns="" xmlns:ahyp="http://schemas.microsoft.com/office/drawing/2018/hyperlinkcolor" val="tx"/>
                    </a:ext>
                  </a:extLst>
                </a:hlinkClick>
              </a:rPr>
              <a:t>www.amsed.fr </a:t>
            </a:r>
            <a:endParaRPr sz="1100" b="0" i="0">
              <a:solidFill>
                <a:srgbClr val="414042"/>
              </a:solidFill>
              <a:latin typeface="Roboto"/>
              <a:ea typeface="Roboto"/>
              <a:cs typeface="Roboto"/>
              <a:sym typeface="Roboto"/>
            </a:endParaRPr>
          </a:p>
        </p:txBody>
      </p:sp>
      <p:sp>
        <p:nvSpPr>
          <p:cNvPr id="116" name="Google Shape;116;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a:solidFill>
                  <a:srgbClr val="203864"/>
                </a:solidFill>
                <a:latin typeface="Roboto"/>
                <a:ea typeface="Roboto"/>
                <a:cs typeface="Roboto"/>
                <a:sym typeface="Roboto"/>
              </a:rPr>
              <a:t>RESET</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CHYPRE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9">
                  <a:extLst>
                    <a:ext uri="{A12FA001-AC4F-418D-AE19-62706E023703}">
                      <ahyp:hlinkClr xmlns="" xmlns:ahyp="http://schemas.microsoft.com/office/drawing/2018/hyperlinkcolor" val="tx"/>
                    </a:ext>
                  </a:extLst>
                </a:hlinkClick>
              </a:rPr>
              <a:t>www.resetcy.com  </a:t>
            </a:r>
            <a:endParaRPr sz="1100" b="0" i="0">
              <a:solidFill>
                <a:srgbClr val="414042"/>
              </a:solidFill>
              <a:latin typeface="Roboto"/>
              <a:ea typeface="Roboto"/>
              <a:cs typeface="Roboto"/>
              <a:sym typeface="Roboto"/>
            </a:endParaRPr>
          </a:p>
        </p:txBody>
      </p:sp>
      <p:pic>
        <p:nvPicPr>
          <p:cNvPr id="117" name="Google Shape;117;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118" name="Google Shape;118;p2" descr="A close up of a logo&#10;&#10;Description automatically generated"/>
          <p:cNvPicPr preferRelativeResize="0"/>
          <p:nvPr/>
        </p:nvPicPr>
        <p:blipFill rotWithShape="1">
          <a:blip r:embed="rId21">
            <a:alphaModFix/>
          </a:blip>
          <a:srcRect/>
          <a:stretch/>
        </p:blipFill>
        <p:spPr>
          <a:xfrm>
            <a:off x="267150" y="1608940"/>
            <a:ext cx="2543175" cy="1038225"/>
          </a:xfrm>
          <a:prstGeom prst="rect">
            <a:avLst/>
          </a:prstGeom>
          <a:noFill/>
          <a:ln>
            <a:noFill/>
          </a:ln>
        </p:spPr>
      </p:pic>
      <p:pic>
        <p:nvPicPr>
          <p:cNvPr id="119" name="Google Shape;119;p2"/>
          <p:cNvPicPr preferRelativeResize="0"/>
          <p:nvPr/>
        </p:nvPicPr>
        <p:blipFill rotWithShape="1">
          <a:blip r:embed="rId22">
            <a:alphaModFix/>
          </a:blip>
          <a:srcRect/>
          <a:stretch/>
        </p:blipFill>
        <p:spPr>
          <a:xfrm>
            <a:off x="2949707" y="1129701"/>
            <a:ext cx="1971950" cy="223868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a:spLocks noGrp="1"/>
          </p:cNvSpPr>
          <p:nvPr>
            <p:ph type="title"/>
          </p:nvPr>
        </p:nvSpPr>
        <p:spPr>
          <a:xfrm>
            <a:off x="557998" y="1572144"/>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a:t>Partagez votre expérience réelle d'intégration</a:t>
            </a:r>
            <a:endParaRPr sz="2800"/>
          </a:p>
        </p:txBody>
      </p:sp>
      <p:sp>
        <p:nvSpPr>
          <p:cNvPr id="125" name="Google Shape;125;p3"/>
          <p:cNvSpPr txBox="1">
            <a:spLocks noGrp="1"/>
          </p:cNvSpPr>
          <p:nvPr>
            <p:ph type="body" idx="1"/>
          </p:nvPr>
        </p:nvSpPr>
        <p:spPr>
          <a:xfrm>
            <a:off x="557997" y="2300306"/>
            <a:ext cx="11059693" cy="421303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US" sz="2400" b="1"/>
              <a:t>Veuillez faire une brève déclaration sur vos propres expériences et inclure les informations suivantes :</a:t>
            </a:r>
            <a:endParaRPr/>
          </a:p>
          <a:p>
            <a:pPr marL="228600" lvl="0" indent="-228600" algn="l" rtl="0">
              <a:lnSpc>
                <a:spcPct val="100000"/>
              </a:lnSpc>
              <a:spcBef>
                <a:spcPts val="2400"/>
              </a:spcBef>
              <a:spcAft>
                <a:spcPts val="0"/>
              </a:spcAft>
              <a:buSzPts val="2400"/>
              <a:buChar char="▪"/>
            </a:pPr>
            <a:r>
              <a:rPr lang="en-US" sz="2400"/>
              <a:t>Quelle application avez-vous utilisée ?</a:t>
            </a:r>
            <a:endParaRPr/>
          </a:p>
          <a:p>
            <a:pPr marL="228600" lvl="0" indent="-228600" algn="l" rtl="0">
              <a:lnSpc>
                <a:spcPct val="100000"/>
              </a:lnSpc>
              <a:spcBef>
                <a:spcPts val="2400"/>
              </a:spcBef>
              <a:spcAft>
                <a:spcPts val="0"/>
              </a:spcAft>
              <a:buSzPts val="2400"/>
              <a:buChar char="▪"/>
            </a:pPr>
            <a:r>
              <a:rPr lang="en-US" sz="2400"/>
              <a:t>L'avez-vous utilisé tous les jours pendant une semaine ? Veuillez expliquer.</a:t>
            </a:r>
            <a:endParaRPr/>
          </a:p>
          <a:p>
            <a:pPr marL="228600" lvl="0" indent="-228600" algn="l" rtl="0">
              <a:lnSpc>
                <a:spcPct val="100000"/>
              </a:lnSpc>
              <a:spcBef>
                <a:spcPts val="2400"/>
              </a:spcBef>
              <a:spcAft>
                <a:spcPts val="0"/>
              </a:spcAft>
              <a:buSzPts val="2400"/>
              <a:buChar char="▪"/>
            </a:pPr>
            <a:r>
              <a:rPr lang="en-US" sz="2400"/>
              <a:t>Quels sont les obstacles à l'utilisation que vous avez rencontrés ? Veuillez les décrire.</a:t>
            </a:r>
            <a:endParaRPr/>
          </a:p>
          <a:p>
            <a:pPr marL="228600" lvl="0" indent="-228600" algn="l" rtl="0">
              <a:lnSpc>
                <a:spcPct val="100000"/>
              </a:lnSpc>
              <a:spcBef>
                <a:spcPts val="2400"/>
              </a:spcBef>
              <a:spcAft>
                <a:spcPts val="0"/>
              </a:spcAft>
              <a:buSzPts val="2400"/>
              <a:buChar char="▪"/>
            </a:pPr>
            <a:r>
              <a:rPr lang="en-US" sz="2400"/>
              <a:t>L'utilisation de l'application vous a-t-elle semblé bénéfique dans le domaine du vieillissement en bonne santé que vous avez ciblé ? Veuillez expliquer. </a:t>
            </a:r>
            <a:endParaRPr/>
          </a:p>
          <a:p>
            <a:pPr marL="228600" lvl="0" indent="-76200" algn="l" rtl="0">
              <a:lnSpc>
                <a:spcPct val="100000"/>
              </a:lnSpc>
              <a:spcBef>
                <a:spcPts val="2400"/>
              </a:spcBef>
              <a:spcAft>
                <a:spcPts val="0"/>
              </a:spcAft>
              <a:buSzPts val="2400"/>
              <a:buNone/>
            </a:pPr>
            <a:endParaRPr sz="2400"/>
          </a:p>
        </p:txBody>
      </p:sp>
      <p:sp>
        <p:nvSpPr>
          <p:cNvPr id="126" name="Google Shape;126;p3"/>
          <p:cNvSpPr txBox="1"/>
          <p:nvPr/>
        </p:nvSpPr>
        <p:spPr>
          <a:xfrm>
            <a:off x="557998" y="791241"/>
            <a:ext cx="10515600" cy="89317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C01E24"/>
              </a:buClr>
              <a:buSzPts val="2800"/>
              <a:buFont typeface="Calibri"/>
              <a:buNone/>
            </a:pPr>
            <a:r>
              <a:rPr lang="en-US" sz="2800" b="1">
                <a:solidFill>
                  <a:srgbClr val="C01E24"/>
                </a:solidFill>
                <a:latin typeface="Calibri"/>
                <a:ea typeface="Calibri"/>
                <a:cs typeface="Calibri"/>
                <a:sym typeface="Calibri"/>
              </a:rPr>
              <a:t>9.4.1</a:t>
            </a:r>
            <a:r>
              <a:rPr lang="en-US" sz="3200" b="1">
                <a:solidFill>
                  <a:srgbClr val="203864"/>
                </a:solidFill>
                <a:latin typeface="Calibri"/>
                <a:ea typeface="Calibri"/>
                <a:cs typeface="Calibri"/>
                <a:sym typeface="Calibri"/>
              </a:rPr>
              <a:t/>
            </a:r>
            <a:br>
              <a:rPr lang="en-US" sz="3200" b="1">
                <a:solidFill>
                  <a:srgbClr val="203864"/>
                </a:solidFill>
                <a:latin typeface="Calibri"/>
                <a:ea typeface="Calibri"/>
                <a:cs typeface="Calibri"/>
                <a:sym typeface="Calibri"/>
              </a:rPr>
            </a:br>
            <a:r>
              <a:rPr lang="en-US" sz="3200" b="1">
                <a:solidFill>
                  <a:srgbClr val="C01E24"/>
                </a:solidFill>
                <a:latin typeface="Calibri"/>
                <a:ea typeface="Calibri"/>
                <a:cs typeface="Calibri"/>
                <a:sym typeface="Calibri"/>
              </a:rPr>
              <a:t>Questions et réponses</a:t>
            </a:r>
            <a:endParaRPr sz="3200" b="1">
              <a:solidFill>
                <a:srgbClr val="C01E24"/>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558000" y="775200"/>
            <a:ext cx="11059800" cy="728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3200"/>
              <a:buFont typeface="Calibri"/>
              <a:buNone/>
            </a:pPr>
            <a:r>
              <a:rPr lang="en-US" sz="3200"/>
              <a:t>Discutons-en !</a:t>
            </a:r>
            <a:endParaRPr sz="3200"/>
          </a:p>
        </p:txBody>
      </p:sp>
      <p:pic>
        <p:nvPicPr>
          <p:cNvPr id="132" name="Google Shape;132;p4" descr="Illustration of speech bubbles"/>
          <p:cNvPicPr preferRelativeResize="0"/>
          <p:nvPr/>
        </p:nvPicPr>
        <p:blipFill rotWithShape="1">
          <a:blip r:embed="rId3">
            <a:alphaModFix/>
          </a:blip>
          <a:srcRect l="13951" t="22662" r="15336" b="22972"/>
          <a:stretch/>
        </p:blipFill>
        <p:spPr>
          <a:xfrm>
            <a:off x="8419652" y="1101024"/>
            <a:ext cx="3632600" cy="2792850"/>
          </a:xfrm>
          <a:prstGeom prst="rect">
            <a:avLst/>
          </a:prstGeom>
          <a:noFill/>
          <a:ln>
            <a:noFill/>
          </a:ln>
        </p:spPr>
      </p:pic>
      <p:sp>
        <p:nvSpPr>
          <p:cNvPr id="133" name="Google Shape;133;p4"/>
          <p:cNvSpPr txBox="1"/>
          <p:nvPr/>
        </p:nvSpPr>
        <p:spPr>
          <a:xfrm>
            <a:off x="6032864" y="6503930"/>
            <a:ext cx="615913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Conçu par Freepik</a:t>
            </a:r>
            <a:endParaRPr sz="1200">
              <a:solidFill>
                <a:schemeClr val="dk1"/>
              </a:solidFill>
              <a:latin typeface="Calibri"/>
              <a:ea typeface="Calibri"/>
              <a:cs typeface="Calibri"/>
              <a:sym typeface="Calibri"/>
            </a:endParaRPr>
          </a:p>
        </p:txBody>
      </p:sp>
      <p:sp>
        <p:nvSpPr>
          <p:cNvPr id="134" name="Google Shape;134;p4"/>
          <p:cNvSpPr txBox="1">
            <a:spLocks noGrp="1"/>
          </p:cNvSpPr>
          <p:nvPr>
            <p:ph type="body" idx="1"/>
          </p:nvPr>
        </p:nvSpPr>
        <p:spPr>
          <a:xfrm>
            <a:off x="558000" y="1883229"/>
            <a:ext cx="7950000" cy="4315800"/>
          </a:xfrm>
          <a:prstGeom prst="rect">
            <a:avLst/>
          </a:prstGeom>
          <a:noFill/>
          <a:ln>
            <a:noFill/>
          </a:ln>
        </p:spPr>
        <p:txBody>
          <a:bodyPr spcFirstLastPara="1" wrap="square" lIns="91425" tIns="45700" rIns="91425" bIns="45700" anchor="t" anchorCtr="0">
            <a:normAutofit fontScale="92500" lnSpcReduction="10000"/>
          </a:bodyPr>
          <a:lstStyle/>
          <a:p>
            <a:pPr marL="228600" lvl="0" indent="-217170" algn="l" rtl="0">
              <a:lnSpc>
                <a:spcPct val="100000"/>
              </a:lnSpc>
              <a:spcBef>
                <a:spcPts val="0"/>
              </a:spcBef>
              <a:spcAft>
                <a:spcPts val="0"/>
              </a:spcAft>
              <a:buSzPct val="100000"/>
              <a:buChar char="▪"/>
            </a:pPr>
            <a:r>
              <a:rPr lang="en-US" sz="2400" b="1" i="1"/>
              <a:t>Comment surmonter </a:t>
            </a:r>
            <a:r>
              <a:rPr lang="en-US" sz="2400" i="1"/>
              <a:t>certains des </a:t>
            </a:r>
            <a:r>
              <a:rPr lang="en-US" sz="2400" b="1" i="1"/>
              <a:t>obstacles </a:t>
            </a:r>
            <a:r>
              <a:rPr lang="en-US" sz="2400" i="1"/>
              <a:t>susmentionnés ?</a:t>
            </a:r>
            <a:endParaRPr/>
          </a:p>
          <a:p>
            <a:pPr marL="228600" lvl="0" indent="-217170" algn="l" rtl="0">
              <a:lnSpc>
                <a:spcPct val="100000"/>
              </a:lnSpc>
              <a:spcBef>
                <a:spcPts val="2400"/>
              </a:spcBef>
              <a:spcAft>
                <a:spcPts val="0"/>
              </a:spcAft>
              <a:buSzPct val="100000"/>
              <a:buChar char="▪"/>
            </a:pPr>
            <a:r>
              <a:rPr lang="en-US" sz="2400" b="1" i="1"/>
              <a:t>Que faut-il à l'</a:t>
            </a:r>
            <a:r>
              <a:rPr lang="en-US" sz="2400" i="1"/>
              <a:t>utilisateur pour </a:t>
            </a:r>
            <a:r>
              <a:rPr lang="en-US" sz="2400" b="1" i="1"/>
              <a:t>profiter de tous les avantages d'un vieillissement sain </a:t>
            </a:r>
            <a:r>
              <a:rPr lang="en-US" sz="2400" i="1"/>
              <a:t>en utilisant les applications mentionnées ?</a:t>
            </a:r>
            <a:endParaRPr/>
          </a:p>
          <a:p>
            <a:pPr marL="228600" lvl="0" indent="-217170" algn="l" rtl="0">
              <a:lnSpc>
                <a:spcPct val="100000"/>
              </a:lnSpc>
              <a:spcBef>
                <a:spcPts val="2400"/>
              </a:spcBef>
              <a:spcAft>
                <a:spcPts val="0"/>
              </a:spcAft>
              <a:buSzPct val="100000"/>
              <a:buChar char="▪"/>
            </a:pPr>
            <a:r>
              <a:rPr lang="en-US" sz="2400" b="1" i="1"/>
              <a:t>Utiliseriez-vous les </a:t>
            </a:r>
            <a:r>
              <a:rPr lang="en-US" sz="2400" i="1"/>
              <a:t>applications à </a:t>
            </a:r>
            <a:r>
              <a:rPr lang="en-US" sz="2400" b="1" i="1"/>
              <a:t>long terme </a:t>
            </a:r>
            <a:r>
              <a:rPr lang="en-US" sz="2400" i="1"/>
              <a:t>et pourquoi ?</a:t>
            </a:r>
            <a:endParaRPr/>
          </a:p>
          <a:p>
            <a:pPr marL="228600" lvl="0" indent="-217170" algn="l" rtl="0">
              <a:lnSpc>
                <a:spcPct val="100000"/>
              </a:lnSpc>
              <a:spcBef>
                <a:spcPts val="2400"/>
              </a:spcBef>
              <a:spcAft>
                <a:spcPts val="0"/>
              </a:spcAft>
              <a:buSzPct val="100000"/>
              <a:buChar char="▪"/>
            </a:pPr>
            <a:r>
              <a:rPr lang="en-US" sz="2400" i="1"/>
              <a:t>Envisagez votre propre </a:t>
            </a:r>
            <a:r>
              <a:rPr lang="en-US" sz="2400" b="1" i="1"/>
              <a:t>processus de vieillissement futur </a:t>
            </a:r>
            <a:r>
              <a:rPr lang="en-US" sz="2400" i="1"/>
              <a:t>- quel domaine et quelle application de vieillissement en bonne santé vous intéressent et pourquoi ?</a:t>
            </a:r>
            <a:endParaRPr/>
          </a:p>
          <a:p>
            <a:pPr marL="228600" lvl="0" indent="-217170" algn="l" rtl="0">
              <a:lnSpc>
                <a:spcPct val="100000"/>
              </a:lnSpc>
              <a:spcBef>
                <a:spcPts val="2400"/>
              </a:spcBef>
              <a:spcAft>
                <a:spcPts val="0"/>
              </a:spcAft>
              <a:buSzPct val="100000"/>
              <a:buChar char="▪"/>
            </a:pPr>
            <a:r>
              <a:rPr lang="en-US" sz="2400" b="1" i="1"/>
              <a:t>Recommanderiez-vous </a:t>
            </a:r>
            <a:r>
              <a:rPr lang="en-US" sz="2400" i="1"/>
              <a:t>à quelqu'un d'</a:t>
            </a:r>
            <a:r>
              <a:rPr lang="en-US" sz="2400" b="1" i="1"/>
              <a:t>utiliser des applications pour vieillir en bonne santé </a:t>
            </a:r>
            <a:r>
              <a:rPr lang="en-US" sz="2400" i="1"/>
              <a:t>? Si oui, à qui et pourquoi ?</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139"/>
        <p:cNvGrpSpPr/>
        <p:nvPr/>
      </p:nvGrpSpPr>
      <p:grpSpPr>
        <a:xfrm>
          <a:off x="0" y="0"/>
          <a:ext cx="0" cy="0"/>
          <a:chOff x="0" y="0"/>
          <a:chExt cx="0" cy="0"/>
        </a:xfrm>
      </p:grpSpPr>
      <p:sp>
        <p:nvSpPr>
          <p:cNvPr id="140" name="Google Shape;140;p5"/>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1" name="Google Shape;141;p5"/>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42" name="Google Shape;142;p5"/>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143" name="Google Shape;143;p5"/>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144" name="Google Shape;144;p5"/>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n-US" sz="2800">
                <a:solidFill>
                  <a:srgbClr val="C01E24"/>
                </a:solidFill>
                <a:latin typeface="Calibri"/>
                <a:ea typeface="Calibri"/>
                <a:cs typeface="Calibri"/>
                <a:sym typeface="Calibri"/>
              </a:rPr>
              <a:t>Félicitations !</a:t>
            </a:r>
            <a:br>
              <a:rPr lang="en-US" sz="2800">
                <a:solidFill>
                  <a:srgbClr val="C01E24"/>
                </a:solidFill>
                <a:latin typeface="Calibri"/>
                <a:ea typeface="Calibri"/>
                <a:cs typeface="Calibri"/>
                <a:sym typeface="Calibri"/>
              </a:rPr>
            </a:br>
            <a:r>
              <a:rPr lang="en-US" sz="2800">
                <a:solidFill>
                  <a:srgbClr val="C01E24"/>
                </a:solidFill>
                <a:latin typeface="Calibri"/>
                <a:ea typeface="Calibri"/>
                <a:cs typeface="Calibri"/>
                <a:sym typeface="Calibri"/>
              </a:rPr>
              <a:t>Vous avez terminé ce module !</a:t>
            </a:r>
            <a:endParaRPr/>
          </a:p>
        </p:txBody>
      </p:sp>
      <p:pic>
        <p:nvPicPr>
          <p:cNvPr id="145" name="Google Shape;145;p5"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
        <p:nvSpPr>
          <p:cNvPr id="11" name="Google Shape;197;p9"/>
          <p:cNvSpPr/>
          <p:nvPr/>
        </p:nvSpPr>
        <p:spPr>
          <a:xfrm>
            <a:off x="3987250" y="6328066"/>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dirty="0" err="1">
                <a:solidFill>
                  <a:srgbClr val="DDEAF6"/>
                </a:solidFill>
                <a:latin typeface="Arial"/>
                <a:ea typeface="Arial"/>
                <a:cs typeface="Arial"/>
                <a:sym typeface="Arial"/>
              </a:rPr>
              <a:t>Financé</a:t>
            </a:r>
            <a:r>
              <a:rPr lang="en-US" sz="1000" b="0" i="0" dirty="0">
                <a:solidFill>
                  <a:srgbClr val="DDEAF6"/>
                </a:solidFill>
                <a:latin typeface="Arial"/>
                <a:ea typeface="Arial"/>
                <a:cs typeface="Arial"/>
                <a:sym typeface="Arial"/>
              </a:rPr>
              <a:t> par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Les points de </a:t>
            </a:r>
            <a:r>
              <a:rPr lang="en-US" sz="1000" b="0" i="0" dirty="0" err="1">
                <a:solidFill>
                  <a:srgbClr val="DDEAF6"/>
                </a:solidFill>
                <a:latin typeface="Arial"/>
                <a:ea typeface="Arial"/>
                <a:cs typeface="Arial"/>
                <a:sym typeface="Arial"/>
              </a:rPr>
              <a:t>vue</a:t>
            </a:r>
            <a:r>
              <a:rPr lang="en-US" sz="1000" b="0" i="0" dirty="0">
                <a:solidFill>
                  <a:srgbClr val="DDEAF6"/>
                </a:solidFill>
                <a:latin typeface="Arial"/>
                <a:ea typeface="Arial"/>
                <a:cs typeface="Arial"/>
                <a:sym typeface="Arial"/>
              </a:rPr>
              <a:t> et opinions </a:t>
            </a:r>
            <a:r>
              <a:rPr lang="en-US" sz="1000" b="0" i="0" dirty="0" err="1">
                <a:solidFill>
                  <a:srgbClr val="DDEAF6"/>
                </a:solidFill>
                <a:latin typeface="Arial"/>
                <a:ea typeface="Arial"/>
                <a:cs typeface="Arial"/>
                <a:sym typeface="Arial"/>
              </a:rPr>
              <a:t>exprimés</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n'engagent</a:t>
            </a:r>
            <a:r>
              <a:rPr lang="en-US" sz="1000" b="0" i="0" dirty="0">
                <a:solidFill>
                  <a:srgbClr val="DDEAF6"/>
                </a:solidFill>
                <a:latin typeface="Arial"/>
                <a:ea typeface="Arial"/>
                <a:cs typeface="Arial"/>
                <a:sym typeface="Arial"/>
              </a:rPr>
              <a:t> que </a:t>
            </a:r>
            <a:r>
              <a:rPr lang="en-US" sz="1000" b="0" i="0" dirty="0" err="1">
                <a:solidFill>
                  <a:srgbClr val="DDEAF6"/>
                </a:solidFill>
                <a:latin typeface="Arial"/>
                <a:ea typeface="Arial"/>
                <a:cs typeface="Arial"/>
                <a:sym typeface="Arial"/>
              </a:rPr>
              <a:t>leurs</a:t>
            </a:r>
            <a:r>
              <a:rPr lang="en-US" sz="1000" b="0" i="0" dirty="0">
                <a:solidFill>
                  <a:srgbClr val="DDEAF6"/>
                </a:solidFill>
                <a:latin typeface="Arial"/>
                <a:ea typeface="Arial"/>
                <a:cs typeface="Arial"/>
                <a:sym typeface="Arial"/>
              </a:rPr>
              <a:t> auteurs et ne </a:t>
            </a:r>
            <a:r>
              <a:rPr lang="en-US" sz="1000" b="0" i="0" dirty="0" err="1">
                <a:solidFill>
                  <a:srgbClr val="DDEAF6"/>
                </a:solidFill>
                <a:latin typeface="Arial"/>
                <a:ea typeface="Arial"/>
                <a:cs typeface="Arial"/>
                <a:sym typeface="Arial"/>
              </a:rPr>
              <a:t>reflètent</a:t>
            </a:r>
            <a:r>
              <a:rPr lang="en-US" sz="1000" b="0" i="0" dirty="0">
                <a:solidFill>
                  <a:srgbClr val="DDEAF6"/>
                </a:solidFill>
                <a:latin typeface="Arial"/>
                <a:ea typeface="Arial"/>
                <a:cs typeface="Arial"/>
                <a:sym typeface="Arial"/>
              </a:rPr>
              <a:t> pas </a:t>
            </a:r>
            <a:r>
              <a:rPr lang="en-US" sz="1000" b="0" i="0" dirty="0" err="1">
                <a:solidFill>
                  <a:srgbClr val="DDEAF6"/>
                </a:solidFill>
                <a:latin typeface="Arial"/>
                <a:ea typeface="Arial"/>
                <a:cs typeface="Arial"/>
                <a:sym typeface="Arial"/>
              </a:rPr>
              <a:t>nécessairement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ceux</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ou</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l'Agence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exécutive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pour </a:t>
            </a:r>
            <a:r>
              <a:rPr lang="en-US" sz="1000" b="0" i="0" dirty="0" err="1">
                <a:solidFill>
                  <a:srgbClr val="DDEAF6"/>
                </a:solidFill>
                <a:latin typeface="Arial"/>
                <a:ea typeface="Arial"/>
                <a:cs typeface="Arial"/>
                <a:sym typeface="Arial"/>
              </a:rPr>
              <a:t>l'éducation</a:t>
            </a:r>
            <a:r>
              <a:rPr lang="en-US" sz="1000" b="0" i="0" dirty="0">
                <a:solidFill>
                  <a:srgbClr val="DDEAF6"/>
                </a:solidFill>
                <a:latin typeface="Arial"/>
                <a:ea typeface="Arial"/>
                <a:cs typeface="Arial"/>
                <a:sym typeface="Arial"/>
              </a:rPr>
              <a:t> et la culture (EACEA). Ni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ni</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l'EACEA</a:t>
            </a:r>
            <a:r>
              <a:rPr lang="en-US" sz="1000" b="0" i="0" dirty="0">
                <a:solidFill>
                  <a:srgbClr val="DDEAF6"/>
                </a:solidFill>
                <a:latin typeface="Arial"/>
                <a:ea typeface="Arial"/>
                <a:cs typeface="Arial"/>
                <a:sym typeface="Arial"/>
              </a:rPr>
              <a:t> ne </a:t>
            </a:r>
            <a:r>
              <a:rPr lang="en-US" sz="1000" b="0" i="0" dirty="0" err="1">
                <a:solidFill>
                  <a:srgbClr val="DDEAF6"/>
                </a:solidFill>
                <a:latin typeface="Arial"/>
                <a:ea typeface="Arial"/>
                <a:cs typeface="Arial"/>
                <a:sym typeface="Arial"/>
              </a:rPr>
              <a:t>peuvent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être</a:t>
            </a:r>
            <a:r>
              <a:rPr lang="en-US" sz="1000" b="0" i="0" dirty="0">
                <a:solidFill>
                  <a:srgbClr val="DDEAF6"/>
                </a:solidFill>
                <a:latin typeface="Arial"/>
                <a:ea typeface="Arial"/>
                <a:cs typeface="Arial"/>
                <a:sym typeface="Arial"/>
              </a:rPr>
              <a:t> tenues pour </a:t>
            </a:r>
            <a:r>
              <a:rPr lang="en-US" sz="1000" b="0" i="0" dirty="0" err="1">
                <a:solidFill>
                  <a:srgbClr val="DDEAF6"/>
                </a:solidFill>
                <a:latin typeface="Arial"/>
                <a:ea typeface="Arial"/>
                <a:cs typeface="Arial"/>
                <a:sym typeface="Arial"/>
              </a:rPr>
              <a:t>responsables</a:t>
            </a:r>
            <a:r>
              <a:rPr lang="en-US" sz="1000" b="0" i="0" dirty="0">
                <a:solidFill>
                  <a:srgbClr val="DDEAF6"/>
                </a:solidFill>
                <a:latin typeface="Arial"/>
                <a:ea typeface="Arial"/>
                <a:cs typeface="Arial"/>
                <a:sym typeface="Arial"/>
              </a:rPr>
              <a:t>.</a:t>
            </a:r>
            <a:endParaRPr sz="1000" dirty="0">
              <a:solidFill>
                <a:srgbClr val="DDEAF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9.4 Session de clôtur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okih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OiSKF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6JIo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OiSKF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OiSKF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OiSKF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DokihZFQaV5GsAAABvAAAAHAAAAHVuaXZlcnNhbC9sb2NhbF9zZXR0aW5ncy54bWwNyrEKwkAMANC9XxEySB3Uugn2rpujCK0fENogB7mk9ELRv/e2N7x++GaBnbeSTANezx0C62xL0k/A9/Q43RCKky4kphxQDWGITS82k4zsXmOBVejH28S5wvlJuc4XqbOkAu1B/B6PeInNH1BLAwQUAAIACADpkihZ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6ZIoWeohDhNLAAAAbAAAABsAAAB1bml2ZXJzYWwvdW5pdmVyc2FsLnBuZy54bWyzsa/IzVEoSy0qzszPs1Uy1DNQsrfj5bIpKEoty0wtV6gAigEFIUBJoRLINUJwyzNTSjKAQiYmFgjBjNTM9IwSoKiBhRlcVB9oKABQSwECAAAUAAIACACpflBPNmFYAkcDAADhCQAAFAAAAAAAAAABAAAAAAAAAAAAdW5pdmVyc2FsL3BsYXllci54bWxQSwECAAAUAAIACADokihZtTf0qBwFAADhEwAAHQAAAAAAAAABAAAAAAB5AwAAdW5pdmVyc2FsL2NvbW1vbl9tZXNzYWdlcy5sbmdQSwECAAAUAAIACADokihZFR5gG6MAAAB/AQAALgAAAAAAAAABAAAAAADQCAAAdW5pdmVyc2FsL3BsYXliYWNrX2FuZF9uYXZpZ2F0aW9uX3NldHRpbmdzLnhtbFBLAQIAABQAAgAIAOiSKFl0STUfPAQAAAwVAAAnAAAAAAAAAAEAAAAAAL8JAAB1bml2ZXJzYWwvZmxhc2hfcHVibGlzaGluZ19zZXR0aW5ncy54bWxQSwECAAAUAAIACADokihZN4uHansDAACsDAAAIQAAAAAAAAABAAAAAABADgAAdW5pdmVyc2FsL2ZsYXNoX3NraW5fc2V0dGluZ3MueG1sUEsBAgAAFAACAAgA6JIoWaavViM2BAAAlhQAACYAAAAAAAAAAQAAAAAA+hEAAHVuaXZlcnNhbC9odG1sX3B1Ymxpc2hpbmdfc2V0dGluZ3MueG1sUEsBAgAAFAACAAgA6JIoWSYPfuiwAQAAbwYAAB8AAAAAAAAAAQAAAAAAdBYAAHVuaXZlcnNhbC9odG1sX3NraW5fc2V0dGluZ3MuanNQSwECAAAUAAIACADokihZFQaV5GsAAABvAAAAHAAAAAAAAAABAAAAAABhGAAAdW5pdmVyc2FsL2xvY2FsX3NldHRpbmdzLnhtbFBLAQIAABQAAgAIAOmSKFnCG66ZaBIAAPdNAAAXAAAAAAAAAAAAAAAAAAYZAAB1bml2ZXJzYWwvdW5pdmVyc2FsLnBuZ1BLAQIAABQAAgAIAOmSKFnqIQ4TSwAAAGwAAAAbAAAAAAAAAAEAAAAAAKMrAAB1bml2ZXJzYWwvdW5pdmVyc2FsLnBuZy54bWxQSwUGAAAAAAoACgAGAwAAJywAAAAA"/>
  <p:tag name="ISPRING_LMS_API_VERSION" val="SCORM 1.2"/>
  <p:tag name="ISPRING_ULTRA_SCORM_COURSE_ID" val="7FA43F1D-2F91-4C69-9787-22F32F345500"/>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French\\Training material for ETA 09_Fr&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9.4 Session de clôture"/>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377</Words>
  <Application>Microsoft Office PowerPoint</Application>
  <PresentationFormat>Ευρεία οθόνη</PresentationFormat>
  <Paragraphs>59</Paragraphs>
  <Slides>5</Slides>
  <Notes>5</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5</vt:i4>
      </vt:variant>
    </vt:vector>
  </HeadingPairs>
  <TitlesOfParts>
    <vt:vector size="13" baseType="lpstr">
      <vt:lpstr>Noto Sans Symbols</vt:lpstr>
      <vt:lpstr>Arial</vt:lpstr>
      <vt:lpstr>Impact</vt:lpstr>
      <vt:lpstr>Gill Sans</vt:lpstr>
      <vt:lpstr>Roboto</vt:lpstr>
      <vt:lpstr>Calibri</vt:lpstr>
      <vt:lpstr>Θέμα του Office</vt:lpstr>
      <vt:lpstr>Θέμα του Office</vt:lpstr>
      <vt:lpstr>Παρουσίαση του PowerPoint</vt:lpstr>
      <vt:lpstr>Partenaires</vt:lpstr>
      <vt:lpstr>Partagez votre expérience réelle d'intégration</vt:lpstr>
      <vt:lpstr>Discutons-en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9.4 Session de clôture</dc:title>
  <dc:creator>pantelis bbalaouras</dc:creator>
  <cp:lastModifiedBy>pantelis</cp:lastModifiedBy>
  <cp:revision>4</cp:revision>
  <dcterms:created xsi:type="dcterms:W3CDTF">2020-06-02T13:31:56Z</dcterms:created>
  <dcterms:modified xsi:type="dcterms:W3CDTF">2024-09-08T15:23:45Z</dcterms:modified>
</cp:coreProperties>
</file>