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438" r:id="rId2"/>
    <p:sldId id="417" r:id="rId3"/>
    <p:sldId id="418" r:id="rId4"/>
    <p:sldId id="437" r:id="rId5"/>
    <p:sldId id="404" r:id="rId6"/>
  </p:sldIdLst>
  <p:sldSz cx="12192000" cy="6858000"/>
  <p:notesSz cx="6858000" cy="9144000"/>
  <p:custDataLst>
    <p:tags r:id="rId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DDE0E5"/>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CDDBCF-CA11-4257-91EE-114345B30435}" v="3" dt="2024-05-01T19:27:24.428"/>
    <p1510:client id="{F9CDBA8F-1F2D-411E-9FCD-F556EC8CFEF5}" v="3" dt="2024-05-01T08:31:27.015"/>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3497" autoAdjust="0"/>
  </p:normalViewPr>
  <p:slideViewPr>
    <p:cSldViewPr snapToGrid="0">
      <p:cViewPr varScale="1">
        <p:scale>
          <a:sx n="78" d="100"/>
          <a:sy n="78" d="100"/>
        </p:scale>
        <p:origin x="114" y="510"/>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BACDDBCF-CA11-4257-91EE-114345B30435}"/>
    <pc:docChg chg="modSld modMainMaster">
      <pc:chgData name="pantelis balaouras" userId="25e8755020fc1734" providerId="LiveId" clId="{BACDDBCF-CA11-4257-91EE-114345B30435}" dt="2024-05-02T08:00:51.797" v="7" actId="20577"/>
      <pc:docMkLst>
        <pc:docMk/>
      </pc:docMkLst>
      <pc:sldChg chg="addSp modSp mod">
        <pc:chgData name="pantelis balaouras" userId="25e8755020fc1734" providerId="LiveId" clId="{BACDDBCF-CA11-4257-91EE-114345B30435}" dt="2024-05-02T08:00:51.797" v="7" actId="20577"/>
        <pc:sldMkLst>
          <pc:docMk/>
          <pc:sldMk cId="694210016" sldId="437"/>
        </pc:sldMkLst>
        <pc:spChg chg="mod">
          <ac:chgData name="pantelis balaouras" userId="25e8755020fc1734" providerId="LiveId" clId="{BACDDBCF-CA11-4257-91EE-114345B30435}" dt="2024-05-02T08:00:51.797" v="7" actId="20577"/>
          <ac:spMkLst>
            <pc:docMk/>
            <pc:sldMk cId="694210016" sldId="437"/>
            <ac:spMk id="4" creationId="{E0308CCA-7979-6DB8-C0FD-349C24519D98}"/>
          </ac:spMkLst>
        </pc:spChg>
        <pc:spChg chg="add mod">
          <ac:chgData name="pantelis balaouras" userId="25e8755020fc1734" providerId="LiveId" clId="{BACDDBCF-CA11-4257-91EE-114345B30435}" dt="2024-05-01T19:27:22.029" v="3" actId="1076"/>
          <ac:spMkLst>
            <pc:docMk/>
            <pc:sldMk cId="694210016" sldId="437"/>
            <ac:spMk id="5" creationId="{19B21981-C186-08B2-F6E7-AB01D1449809}"/>
          </ac:spMkLst>
        </pc:spChg>
        <pc:picChg chg="add mod">
          <ac:chgData name="pantelis balaouras" userId="25e8755020fc1734" providerId="LiveId" clId="{BACDDBCF-CA11-4257-91EE-114345B30435}" dt="2024-05-01T19:27:24.427" v="4" actId="1076"/>
          <ac:picMkLst>
            <pc:docMk/>
            <pc:sldMk cId="694210016" sldId="437"/>
            <ac:picMk id="3" creationId="{133D6CF8-4D2D-F880-6A73-F672C375C1E3}"/>
          </ac:picMkLst>
        </pc:picChg>
      </pc:sldChg>
      <pc:sldMasterChg chg="modSldLayout">
        <pc:chgData name="pantelis balaouras" userId="25e8755020fc1734" providerId="LiveId" clId="{BACDDBCF-CA11-4257-91EE-114345B30435}" dt="2024-05-02T08:00:45.704" v="6" actId="20577"/>
        <pc:sldMasterMkLst>
          <pc:docMk/>
          <pc:sldMasterMk cId="1468923052" sldId="2147483648"/>
        </pc:sldMasterMkLst>
        <pc:sldLayoutChg chg="modSp mod">
          <pc:chgData name="pantelis balaouras" userId="25e8755020fc1734" providerId="LiveId" clId="{BACDDBCF-CA11-4257-91EE-114345B30435}" dt="2024-05-02T08:00:45.704" v="6" actId="20577"/>
          <pc:sldLayoutMkLst>
            <pc:docMk/>
            <pc:sldMasterMk cId="1468923052" sldId="2147483648"/>
            <pc:sldLayoutMk cId="2336866591" sldId="2147483666"/>
          </pc:sldLayoutMkLst>
          <pc:spChg chg="mod">
            <ac:chgData name="pantelis balaouras" userId="25e8755020fc1734" providerId="LiveId" clId="{BACDDBCF-CA11-4257-91EE-114345B30435}" dt="2024-05-02T08:00:45.704" v="6" actId="20577"/>
            <ac:spMkLst>
              <pc:docMk/>
              <pc:sldMasterMk cId="1468923052" sldId="2147483648"/>
              <pc:sldLayoutMk cId="2336866591" sldId="2147483666"/>
              <ac:spMk id="4" creationId="{28198CF2-91B3-6C1C-0A93-DC5CB01069DA}"/>
            </ac:spMkLst>
          </pc:spChg>
        </pc:sldLayoutChg>
      </pc:sldMasterChg>
    </pc:docChg>
  </pc:docChgLst>
  <pc:docChgLst>
    <pc:chgData name="pantelis balaouras" userId="25e8755020fc1734" providerId="LiveId" clId="{F9CDBA8F-1F2D-411E-9FCD-F556EC8CFEF5}"/>
    <pc:docChg chg="undo custSel addSld delSld modSld">
      <pc:chgData name="pantelis balaouras" userId="25e8755020fc1734" providerId="LiveId" clId="{F9CDBA8F-1F2D-411E-9FCD-F556EC8CFEF5}" dt="2024-05-01T08:32:31.086" v="29" actId="114"/>
      <pc:docMkLst>
        <pc:docMk/>
      </pc:docMkLst>
      <pc:sldChg chg="addSp delSp modSp mod">
        <pc:chgData name="pantelis balaouras" userId="25e8755020fc1734" providerId="LiveId" clId="{F9CDBA8F-1F2D-411E-9FCD-F556EC8CFEF5}" dt="2024-05-01T08:31:05.039" v="3"/>
        <pc:sldMkLst>
          <pc:docMk/>
          <pc:sldMk cId="1915799683" sldId="404"/>
        </pc:sldMkLst>
        <pc:spChg chg="add del">
          <ac:chgData name="pantelis balaouras" userId="25e8755020fc1734" providerId="LiveId" clId="{F9CDBA8F-1F2D-411E-9FCD-F556EC8CFEF5}" dt="2024-05-01T08:30:53.186" v="2" actId="22"/>
          <ac:spMkLst>
            <pc:docMk/>
            <pc:sldMk cId="1915799683" sldId="404"/>
            <ac:spMk id="4" creationId="{BFDDB6DF-5613-D8C6-2C9C-11818BE5EDFF}"/>
          </ac:spMkLst>
        </pc:spChg>
        <pc:picChg chg="add mod">
          <ac:chgData name="pantelis balaouras" userId="25e8755020fc1734" providerId="LiveId" clId="{F9CDBA8F-1F2D-411E-9FCD-F556EC8CFEF5}" dt="2024-05-01T08:31:05.039" v="3"/>
          <ac:picMkLst>
            <pc:docMk/>
            <pc:sldMk cId="1915799683" sldId="404"/>
            <ac:picMk id="5" creationId="{3B93087F-058F-92AB-BF7C-772829156B0A}"/>
          </ac:picMkLst>
        </pc:picChg>
        <pc:picChg chg="del">
          <ac:chgData name="pantelis balaouras" userId="25e8755020fc1734" providerId="LiveId" clId="{F9CDBA8F-1F2D-411E-9FCD-F556EC8CFEF5}" dt="2024-05-01T08:30:50.934" v="0" actId="478"/>
          <ac:picMkLst>
            <pc:docMk/>
            <pc:sldMk cId="1915799683" sldId="404"/>
            <ac:picMk id="2050" creationId="{2AB980B0-03D2-2E64-6760-C23D435A121F}"/>
          </ac:picMkLst>
        </pc:picChg>
      </pc:sldChg>
      <pc:sldChg chg="del">
        <pc:chgData name="pantelis balaouras" userId="25e8755020fc1734" providerId="LiveId" clId="{F9CDBA8F-1F2D-411E-9FCD-F556EC8CFEF5}" dt="2024-05-01T08:31:55.153" v="24" actId="47"/>
        <pc:sldMkLst>
          <pc:docMk/>
          <pc:sldMk cId="319560736" sldId="436"/>
        </pc:sldMkLst>
      </pc:sldChg>
      <pc:sldChg chg="modSp mod">
        <pc:chgData name="pantelis balaouras" userId="25e8755020fc1734" providerId="LiveId" clId="{F9CDBA8F-1F2D-411E-9FCD-F556EC8CFEF5}" dt="2024-05-01T08:32:31.086" v="29" actId="114"/>
        <pc:sldMkLst>
          <pc:docMk/>
          <pc:sldMk cId="694210016" sldId="437"/>
        </pc:sldMkLst>
        <pc:spChg chg="mod">
          <ac:chgData name="pantelis balaouras" userId="25e8755020fc1734" providerId="LiveId" clId="{F9CDBA8F-1F2D-411E-9FCD-F556EC8CFEF5}" dt="2024-05-01T08:32:31.086" v="29" actId="114"/>
          <ac:spMkLst>
            <pc:docMk/>
            <pc:sldMk cId="694210016" sldId="437"/>
            <ac:spMk id="4" creationId="{E0308CCA-7979-6DB8-C0FD-349C24519D98}"/>
          </ac:spMkLst>
        </pc:spChg>
      </pc:sldChg>
      <pc:sldChg chg="modSp add mod">
        <pc:chgData name="pantelis balaouras" userId="25e8755020fc1734" providerId="LiveId" clId="{F9CDBA8F-1F2D-411E-9FCD-F556EC8CFEF5}" dt="2024-05-01T08:31:46.737" v="23" actId="20577"/>
        <pc:sldMkLst>
          <pc:docMk/>
          <pc:sldMk cId="635280635" sldId="438"/>
        </pc:sldMkLst>
        <pc:spChg chg="mod">
          <ac:chgData name="pantelis balaouras" userId="25e8755020fc1734" providerId="LiveId" clId="{F9CDBA8F-1F2D-411E-9FCD-F556EC8CFEF5}" dt="2024-05-01T08:31:46.737" v="23" actId="20577"/>
          <ac:spMkLst>
            <pc:docMk/>
            <pc:sldMk cId="635280635" sldId="438"/>
            <ac:spMk id="4" creationId="{122BC770-408C-50C8-126F-18790E99F2C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D5358F-2C12-40D3-A142-40CC932D99A4}" type="doc">
      <dgm:prSet loTypeId="urn:microsoft.com/office/officeart/2005/8/layout/vList2" loCatId="list" qsTypeId="urn:microsoft.com/office/officeart/2005/8/quickstyle/simple2" qsCatId="simple" csTypeId="urn:microsoft.com/office/officeart/2005/8/colors/accent0_3" csCatId="mainScheme" phldr="1"/>
      <dgm:spPr/>
      <dgm:t>
        <a:bodyPr/>
        <a:lstStyle/>
        <a:p>
          <a:endParaRPr lang="el-GR"/>
        </a:p>
      </dgm:t>
    </dgm:pt>
    <dgm:pt modelId="{EC327B3B-64E2-4867-8E05-4626CF7AA557}">
      <dgm:prSet phldrT="[Κείμενο]" custT="1"/>
      <dgm:spPr>
        <a:solidFill>
          <a:srgbClr val="C00000"/>
        </a:solidFill>
      </dgm:spPr>
      <dgm:t>
        <a:bodyPr/>
        <a:lstStyle/>
        <a:p>
          <a:r>
            <a:rPr lang="en-US" sz="2400" dirty="0">
              <a:effectLst>
                <a:outerShdw blurRad="38100" dist="38100" dir="2700000" algn="tl">
                  <a:srgbClr val="000000">
                    <a:alpha val="43137"/>
                  </a:srgbClr>
                </a:outerShdw>
              </a:effectLst>
            </a:rPr>
            <a:t>1. Feedback and Discussion: Questions</a:t>
          </a:r>
          <a:endParaRPr lang="el-GR" sz="2400" dirty="0">
            <a:effectLst>
              <a:outerShdw blurRad="38100" dist="38100" dir="2700000" algn="tl">
                <a:srgbClr val="000000">
                  <a:alpha val="43137"/>
                </a:srgbClr>
              </a:outerShdw>
            </a:effectLst>
          </a:endParaRPr>
        </a:p>
      </dgm:t>
    </dgm:pt>
    <dgm:pt modelId="{DF29B433-28C4-4212-B73F-BBA2E55D71FD}" type="parTrans" cxnId="{013F4C26-68C0-4526-9DB3-5EB519553F3C}">
      <dgm:prSet/>
      <dgm:spPr/>
      <dgm:t>
        <a:bodyPr/>
        <a:lstStyle/>
        <a:p>
          <a:endParaRPr lang="el-GR" sz="1600">
            <a:effectLst>
              <a:outerShdw blurRad="38100" dist="38100" dir="2700000" algn="tl">
                <a:srgbClr val="000000">
                  <a:alpha val="43137"/>
                </a:srgbClr>
              </a:outerShdw>
            </a:effectLst>
          </a:endParaRPr>
        </a:p>
      </dgm:t>
    </dgm:pt>
    <dgm:pt modelId="{E3EA5345-B843-40CC-AF3F-48429EEC6F62}" type="sibTrans" cxnId="{013F4C26-68C0-4526-9DB3-5EB519553F3C}">
      <dgm:prSet/>
      <dgm:spPr/>
      <dgm:t>
        <a:bodyPr/>
        <a:lstStyle/>
        <a:p>
          <a:endParaRPr lang="el-GR">
            <a:effectLst>
              <a:outerShdw blurRad="38100" dist="38100" dir="2700000" algn="tl">
                <a:srgbClr val="000000">
                  <a:alpha val="43137"/>
                </a:srgbClr>
              </a:outerShdw>
            </a:effectLst>
          </a:endParaRPr>
        </a:p>
      </dgm:t>
    </dgm:pt>
    <dgm:pt modelId="{1E395D00-6435-47AF-BDD1-99EEEBD551EE}" type="pres">
      <dgm:prSet presAssocID="{C4D5358F-2C12-40D3-A142-40CC932D99A4}" presName="linear" presStyleCnt="0">
        <dgm:presLayoutVars>
          <dgm:animLvl val="lvl"/>
          <dgm:resizeHandles val="exact"/>
        </dgm:presLayoutVars>
      </dgm:prSet>
      <dgm:spPr/>
      <dgm:t>
        <a:bodyPr/>
        <a:lstStyle/>
        <a:p>
          <a:endParaRPr lang="el-GR"/>
        </a:p>
      </dgm:t>
    </dgm:pt>
    <dgm:pt modelId="{470C7429-9401-4802-AB33-313A76532508}" type="pres">
      <dgm:prSet presAssocID="{EC327B3B-64E2-4867-8E05-4626CF7AA557}" presName="parentText" presStyleLbl="node1" presStyleIdx="0" presStyleCnt="1" custLinFactNeighborX="-39018" custLinFactNeighborY="2431">
        <dgm:presLayoutVars>
          <dgm:chMax val="0"/>
          <dgm:bulletEnabled val="1"/>
        </dgm:presLayoutVars>
      </dgm:prSet>
      <dgm:spPr/>
      <dgm:t>
        <a:bodyPr/>
        <a:lstStyle/>
        <a:p>
          <a:endParaRPr lang="el-GR"/>
        </a:p>
      </dgm:t>
    </dgm:pt>
  </dgm:ptLst>
  <dgm:cxnLst>
    <dgm:cxn modelId="{013F4C26-68C0-4526-9DB3-5EB519553F3C}" srcId="{C4D5358F-2C12-40D3-A142-40CC932D99A4}" destId="{EC327B3B-64E2-4867-8E05-4626CF7AA557}" srcOrd="0" destOrd="0" parTransId="{DF29B433-28C4-4212-B73F-BBA2E55D71FD}" sibTransId="{E3EA5345-B843-40CC-AF3F-48429EEC6F62}"/>
    <dgm:cxn modelId="{71170B66-801D-42B1-BD88-3067EF1E3D30}" type="presOf" srcId="{EC327B3B-64E2-4867-8E05-4626CF7AA557}" destId="{470C7429-9401-4802-AB33-313A76532508}" srcOrd="0" destOrd="0" presId="urn:microsoft.com/office/officeart/2005/8/layout/vList2"/>
    <dgm:cxn modelId="{7533573D-AE90-413F-8D5E-92E484CC53EE}" type="presOf" srcId="{C4D5358F-2C12-40D3-A142-40CC932D99A4}" destId="{1E395D00-6435-47AF-BDD1-99EEEBD551EE}" srcOrd="0" destOrd="0" presId="urn:microsoft.com/office/officeart/2005/8/layout/vList2"/>
    <dgm:cxn modelId="{D194C380-2F5A-4D83-B19D-EDEBF138C04E}" type="presParOf" srcId="{1E395D00-6435-47AF-BDD1-99EEEBD551EE}" destId="{470C7429-9401-4802-AB33-313A7653250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C7429-9401-4802-AB33-313A76532508}">
      <dsp:nvSpPr>
        <dsp:cNvPr id="0" name=""/>
        <dsp:cNvSpPr/>
      </dsp:nvSpPr>
      <dsp:spPr>
        <a:xfrm>
          <a:off x="0" y="4859"/>
          <a:ext cx="5739255" cy="767520"/>
        </a:xfrm>
        <a:prstGeom prst="roundRect">
          <a:avLst/>
        </a:prstGeom>
        <a:solidFill>
          <a:srgbClr val="C00000"/>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effectLst>
                <a:outerShdw blurRad="38100" dist="38100" dir="2700000" algn="tl">
                  <a:srgbClr val="000000">
                    <a:alpha val="43137"/>
                  </a:srgbClr>
                </a:outerShdw>
              </a:effectLst>
            </a:rPr>
            <a:t>1. Feedback and Discussion: Questions</a:t>
          </a:r>
          <a:endParaRPr lang="el-GR" sz="2400" kern="1200" dirty="0">
            <a:effectLst>
              <a:outerShdw blurRad="38100" dist="38100" dir="2700000" algn="tl">
                <a:srgbClr val="000000">
                  <a:alpha val="43137"/>
                </a:srgbClr>
              </a:outerShdw>
            </a:effectLst>
          </a:endParaRPr>
        </a:p>
      </dsp:txBody>
      <dsp:txXfrm>
        <a:off x="37467" y="42326"/>
        <a:ext cx="5664321" cy="6925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2370606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493197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2876075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3885236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8"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532CAFD4-E5F6-DB64-4C00-8F6568C21D15}"/>
              </a:ext>
            </a:extLst>
          </p:cNvPr>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507980" y="6374858"/>
            <a:ext cx="1684020" cy="495300"/>
          </a:xfrm>
          <a:prstGeom prst="rect">
            <a:avLst/>
          </a:prstGeom>
          <a:noFill/>
          <a:ln>
            <a:noFill/>
          </a:ln>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9AC18A60-AF1F-03C0-B0BE-E0F798ADD6AC}"/>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507980" y="6374858"/>
            <a:ext cx="1684020" cy="495300"/>
          </a:xfrm>
          <a:prstGeom prst="rect">
            <a:avLst/>
          </a:prstGeom>
          <a:noFill/>
          <a:ln>
            <a:noFill/>
          </a:ln>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19"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B9911DEF-60F4-4A71-9614-3CF965F78B27}"/>
              </a:ext>
            </a:extLst>
          </p:cNvPr>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507980" y="6374858"/>
            <a:ext cx="1684020" cy="495300"/>
          </a:xfrm>
          <a:prstGeom prst="rect">
            <a:avLst/>
          </a:prstGeom>
          <a:noFill/>
          <a:ln>
            <a:noFill/>
          </a:ln>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11" name="TextBox 12">
            <a:extLst>
              <a:ext uri="{FF2B5EF4-FFF2-40B4-BE49-F238E27FC236}">
                <a16:creationId xmlns:a16="http://schemas.microsoft.com/office/drawing/2014/main" id="{2B11A1E7-A92D-4ADD-A414-173299287A7B}"/>
              </a:ext>
            </a:extLst>
          </p:cNvPr>
          <p:cNvSpPr txBox="1">
            <a:spLocks noChangeArrowheads="1"/>
          </p:cNvSpPr>
          <p:nvPr userDrawn="1"/>
        </p:nvSpPr>
        <p:spPr bwMode="auto">
          <a:xfrm>
            <a:off x="0" y="81370"/>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6</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Nutrition and relevant</a:t>
            </a:r>
            <a:r>
              <a:rPr lang="en-US" altLang="el-GR" sz="1800" baseline="0" dirty="0">
                <a:solidFill>
                  <a:schemeClr val="tx1">
                    <a:lumMod val="50000"/>
                    <a:lumOff val="50000"/>
                  </a:schemeClr>
                </a:solidFill>
                <a:latin typeface="Abadi Extra Light" panose="020B0204020104020204" pitchFamily="34" charset="0"/>
              </a:rPr>
              <a:t> Health Apps</a:t>
            </a:r>
            <a:endParaRPr lang="en-US" altLang="el-GR" sz="1800" dirty="0">
              <a:solidFill>
                <a:schemeClr val="tx1">
                  <a:lumMod val="50000"/>
                  <a:lumOff val="50000"/>
                </a:schemeClr>
              </a:solidFill>
              <a:latin typeface="+mj-lt"/>
            </a:endParaRP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Tree>
    <p:extLst>
      <p:ext uri="{BB962C8B-B14F-4D97-AF65-F5344CB8AC3E}">
        <p14:creationId xmlns:p14="http://schemas.microsoft.com/office/powerpoint/2010/main" val="25779864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6" name="TextBox 12">
            <a:extLst>
              <a:ext uri="{FF2B5EF4-FFF2-40B4-BE49-F238E27FC236}">
                <a16:creationId xmlns:a16="http://schemas.microsoft.com/office/drawing/2014/main" id="{CA3CB49D-6037-D654-139D-27D28DCF05C0}"/>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6</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Nutrition and relevant Health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3.4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a:t>
            </a:r>
            <a:r>
              <a:rPr lang="en-US" altLang="el-GR" sz="1800" baseline="0" dirty="0">
                <a:solidFill>
                  <a:schemeClr val="tx1">
                    <a:lumMod val="50000"/>
                    <a:lumOff val="50000"/>
                  </a:schemeClr>
                </a:solidFill>
                <a:latin typeface="Abadi Extra Light" panose="020B0204020104020204" pitchFamily="34" charset="0"/>
              </a:rPr>
              <a:t>Health Apps for Physical Activity</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5.jpeg"/><Relationship Id="rId18" Type="http://schemas.openxmlformats.org/officeDocument/2006/relationships/hyperlink" Target="http://www.amsed.fr/" TargetMode="External"/><Relationship Id="rId3" Type="http://schemas.openxmlformats.org/officeDocument/2006/relationships/image" Target="../media/image10.jpeg"/><Relationship Id="rId7" Type="http://schemas.openxmlformats.org/officeDocument/2006/relationships/image" Target="../media/image12.jpeg"/><Relationship Id="rId12" Type="http://schemas.openxmlformats.org/officeDocument/2006/relationships/hyperlink" Target="https://www.media-k.eu/" TargetMode="External"/><Relationship Id="rId17" Type="http://schemas.openxmlformats.org/officeDocument/2006/relationships/image" Target="../media/image17.png"/><Relationship Id="rId2" Type="http://schemas.openxmlformats.org/officeDocument/2006/relationships/notesSlide" Target="../notesSlides/notesSlide2.xml"/><Relationship Id="rId16" Type="http://schemas.openxmlformats.org/officeDocument/2006/relationships/image" Target="../media/image16.png"/><Relationship Id="rId20" Type="http://schemas.openxmlformats.org/officeDocument/2006/relationships/image" Target="../media/image18.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4.jpeg"/><Relationship Id="rId5" Type="http://schemas.openxmlformats.org/officeDocument/2006/relationships/image" Target="../media/image11.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3.jpeg"/><Relationship Id="rId14" Type="http://schemas.openxmlformats.org/officeDocument/2006/relationships/hyperlink" Target="https://www.oxfamitalia.org/"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8.jpg"/></Relationships>
</file>

<file path=ppt/slides/_rels/slide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s://www.freepik.com/free-vector/illustration-speech-bubbles_2945500.htm#fromView=search&amp;page=3&amp;position=37&amp;uuid=1e961146-892f-475a-8cdf-236551e73b3c"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3  - </a:t>
            </a:r>
            <a:r>
              <a:rPr lang="en-US" sz="3400" b="1" dirty="0">
                <a:solidFill>
                  <a:srgbClr val="C00000"/>
                </a:solidFill>
                <a:effectLst/>
                <a:latin typeface="+mj-lt"/>
              </a:rPr>
              <a:t>Closure</a:t>
            </a:r>
            <a:r>
              <a:rPr lang="en-US" sz="3400" b="1" kern="1200" dirty="0">
                <a:solidFill>
                  <a:srgbClr val="C00000"/>
                </a:solidFill>
                <a:effectLst/>
                <a:latin typeface="+mj-lt"/>
                <a:ea typeface="+mj-ea"/>
                <a:cs typeface="+mj-cs"/>
              </a:rPr>
              <a:t> session </a:t>
            </a:r>
            <a:r>
              <a:rPr lang="en-US" sz="2400" b="1" kern="1200" dirty="0">
                <a:solidFill>
                  <a:srgbClr val="C00000"/>
                </a:solidFill>
                <a:effectLst/>
                <a:latin typeface="+mj-lt"/>
                <a:ea typeface="+mj-ea"/>
                <a:cs typeface="+mj-cs"/>
              </a:rPr>
              <a:t>(3.4)</a:t>
            </a:r>
            <a:r>
              <a:rPr lang="en-US" sz="3400" b="1" kern="1200" dirty="0">
                <a:solidFill>
                  <a:schemeClr val="tx1"/>
                </a:solidFill>
                <a:latin typeface="+mj-lt"/>
                <a:ea typeface="+mj-ea"/>
                <a:cs typeface="+mj-cs"/>
              </a:rPr>
              <a:t/>
            </a:r>
            <a:br>
              <a:rPr lang="en-US" sz="3400" b="1" kern="1200" dirty="0">
                <a:solidFill>
                  <a:schemeClr val="tx1"/>
                </a:solidFill>
                <a:latin typeface="+mj-lt"/>
                <a:ea typeface="+mj-ea"/>
                <a:cs typeface="+mj-cs"/>
              </a:rPr>
            </a:br>
            <a:r>
              <a:rPr lang="en-US" sz="4000" b="1" dirty="0">
                <a:solidFill>
                  <a:schemeClr val="tx1"/>
                </a:solidFill>
                <a:effectLst/>
                <a:latin typeface="+mj-lt"/>
              </a:rPr>
              <a:t>Health Apps for Physical Activity</a:t>
            </a:r>
            <a:endParaRPr lang="en-US" sz="3400" b="1" dirty="0">
              <a:solidFill>
                <a:schemeClr val="tx1"/>
              </a:solidFill>
              <a:effectLst/>
              <a:latin typeface="+mj-lt"/>
            </a:endParaRPr>
          </a:p>
        </p:txBody>
      </p:sp>
      <p:sp>
        <p:nvSpPr>
          <p:cNvPr id="5" name="TextBox 4">
            <a:extLst>
              <a:ext uri="{FF2B5EF4-FFF2-40B4-BE49-F238E27FC236}">
                <a16:creationId xmlns:a16="http://schemas.microsoft.com/office/drawing/2014/main" id="{9C196132-8E2D-3323-B795-861D3CE5DD11}"/>
              </a:ext>
            </a:extLst>
          </p:cNvPr>
          <p:cNvSpPr txBox="1"/>
          <p:nvPr/>
        </p:nvSpPr>
        <p:spPr>
          <a:xfrm>
            <a:off x="3435699" y="4978399"/>
            <a:ext cx="6097554" cy="584775"/>
          </a:xfrm>
          <a:prstGeom prst="rect">
            <a:avLst/>
          </a:prstGeom>
          <a:noFill/>
          <a:ln>
            <a:solidFill>
              <a:schemeClr val="bg1"/>
            </a:solidFill>
          </a:ln>
        </p:spPr>
        <p:txBody>
          <a:bodyPr wrap="square">
            <a:spAutoFit/>
          </a:bodyPr>
          <a:lstStyle/>
          <a:p>
            <a:r>
              <a:rPr lang="en-US" sz="3200" dirty="0">
                <a:solidFill>
                  <a:srgbClr val="C00000"/>
                </a:solidFill>
                <a:latin typeface="+mj-lt"/>
              </a:rPr>
              <a:t>  </a:t>
            </a:r>
            <a:endParaRPr lang="el-GR" sz="2800" dirty="0"/>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lumMod val="95000"/>
                  </a:schemeClr>
                </a:solidFill>
                <a:effectLst>
                  <a:outerShdw blurRad="38100" dist="38100" dir="2700000" algn="tl">
                    <a:srgbClr val="000000">
                      <a:alpha val="43137"/>
                    </a:srgbClr>
                  </a:outerShdw>
                </a:effectLst>
              </a:rPr>
              <a:t>3</a:t>
            </a:r>
            <a:endParaRPr lang="el-GR" sz="2400" b="1" dirty="0">
              <a:solidFill>
                <a:schemeClr val="bg1">
                  <a:lumMod val="95000"/>
                </a:schemeClr>
              </a:solidFill>
              <a:effectLst>
                <a:outerShdw blurRad="38100" dist="38100" dir="2700000" algn="tl">
                  <a:srgbClr val="000000">
                    <a:alpha val="43137"/>
                  </a:srgbClr>
                </a:outerShdw>
              </a:effectLst>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6</a:t>
            </a:r>
            <a:endParaRPr lang="el-GR" sz="2400" dirty="0"/>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635280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spTree>
    <p:extLst>
      <p:ext uri="{BB962C8B-B14F-4D97-AF65-F5344CB8AC3E}">
        <p14:creationId xmlns:p14="http://schemas.microsoft.com/office/powerpoint/2010/main" val="13112049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2C61293E-6EBE-43EF-A52C-9BEBFD7679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Τίτλος 6">
            <a:extLst>
              <a:ext uri="{FF2B5EF4-FFF2-40B4-BE49-F238E27FC236}">
                <a16:creationId xmlns:a16="http://schemas.microsoft.com/office/drawing/2014/main" id="{E2D38E87-33DB-46E9-933D-FDECBD945692}"/>
              </a:ext>
            </a:extLst>
          </p:cNvPr>
          <p:cNvSpPr>
            <a:spLocks noGrp="1"/>
          </p:cNvSpPr>
          <p:nvPr>
            <p:ph type="title"/>
          </p:nvPr>
        </p:nvSpPr>
        <p:spPr>
          <a:xfrm>
            <a:off x="5146459" y="1019116"/>
            <a:ext cx="6251110" cy="1783080"/>
          </a:xfrm>
        </p:spPr>
        <p:txBody>
          <a:bodyPr anchor="b">
            <a:normAutofit/>
          </a:bodyPr>
          <a:lstStyle/>
          <a:p>
            <a:r>
              <a:rPr lang="en-US" sz="5400" dirty="0"/>
              <a:t>Closure Session: </a:t>
            </a:r>
            <a:br>
              <a:rPr lang="en-US" sz="5400" dirty="0"/>
            </a:br>
            <a:r>
              <a:rPr lang="en-US" sz="5400" dirty="0"/>
              <a:t>Content</a:t>
            </a:r>
            <a:endParaRPr lang="el-GR" sz="5400" dirty="0"/>
          </a:p>
        </p:txBody>
      </p:sp>
      <p:graphicFrame>
        <p:nvGraphicFramePr>
          <p:cNvPr id="6" name="Διάγραμμα 5">
            <a:extLst>
              <a:ext uri="{FF2B5EF4-FFF2-40B4-BE49-F238E27FC236}">
                <a16:creationId xmlns:a16="http://schemas.microsoft.com/office/drawing/2014/main" id="{654CCD75-E89A-4C6C-BF75-D840AD726219}"/>
              </a:ext>
            </a:extLst>
          </p:cNvPr>
          <p:cNvGraphicFramePr/>
          <p:nvPr>
            <p:extLst>
              <p:ext uri="{D42A27DB-BD31-4B8C-83A1-F6EECF244321}">
                <p14:modId xmlns:p14="http://schemas.microsoft.com/office/powerpoint/2010/main" val="2627260271"/>
              </p:ext>
            </p:extLst>
          </p:nvPr>
        </p:nvGraphicFramePr>
        <p:xfrm>
          <a:off x="5146459" y="2997187"/>
          <a:ext cx="5739255" cy="7723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6" name="Εικόνα 15">
            <a:extLst>
              <a:ext uri="{FF2B5EF4-FFF2-40B4-BE49-F238E27FC236}">
                <a16:creationId xmlns:a16="http://schemas.microsoft.com/office/drawing/2014/main" id="{34CD108A-15FC-97C2-8658-899505623602}"/>
              </a:ext>
            </a:extLst>
          </p:cNvPr>
          <p:cNvPicPr>
            <a:picLocks noChangeAspect="1"/>
          </p:cNvPicPr>
          <p:nvPr/>
        </p:nvPicPr>
        <p:blipFill>
          <a:blip r:embed="rId8"/>
          <a:stretch>
            <a:fillRect/>
          </a:stretch>
        </p:blipFill>
        <p:spPr>
          <a:xfrm>
            <a:off x="-8249" y="5991490"/>
            <a:ext cx="12191695" cy="869554"/>
          </a:xfrm>
          <a:prstGeom prst="rect">
            <a:avLst/>
          </a:prstGeom>
        </p:spPr>
      </p:pic>
      <p:pic>
        <p:nvPicPr>
          <p:cNvPr id="8" name="Εικόνα 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C764441F-E3A0-6001-A655-5380700E753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69532" y="772050"/>
            <a:ext cx="2807395" cy="5024450"/>
          </a:xfrm>
          <a:prstGeom prst="rect">
            <a:avLst/>
          </a:prstGeom>
        </p:spPr>
      </p:pic>
      <p:pic>
        <p:nvPicPr>
          <p:cNvPr id="18" name="Εικόνα 17">
            <a:extLst>
              <a:ext uri="{FF2B5EF4-FFF2-40B4-BE49-F238E27FC236}">
                <a16:creationId xmlns:a16="http://schemas.microsoft.com/office/drawing/2014/main" id="{3AE1B409-01AB-8B54-F592-C862F4DA8564}"/>
              </a:ext>
            </a:extLst>
          </p:cNvPr>
          <p:cNvPicPr>
            <a:picLocks noChangeAspect="1"/>
          </p:cNvPicPr>
          <p:nvPr/>
        </p:nvPicPr>
        <p:blipFill rotWithShape="1">
          <a:blip r:embed="rId8"/>
          <a:srcRect b="59835"/>
          <a:stretch/>
        </p:blipFill>
        <p:spPr>
          <a:xfrm rot="10800000">
            <a:off x="-8250" y="-4107"/>
            <a:ext cx="12191695" cy="349261"/>
          </a:xfrm>
          <a:prstGeom prst="rect">
            <a:avLst/>
          </a:prstGeom>
        </p:spPr>
      </p:pic>
    </p:spTree>
    <p:extLst>
      <p:ext uri="{BB962C8B-B14F-4D97-AF65-F5344CB8AC3E}">
        <p14:creationId xmlns:p14="http://schemas.microsoft.com/office/powerpoint/2010/main" val="1378489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C23247-9771-0759-F97C-1C14560E522A}"/>
              </a:ext>
            </a:extLst>
          </p:cNvPr>
          <p:cNvSpPr>
            <a:spLocks noGrp="1"/>
          </p:cNvSpPr>
          <p:nvPr>
            <p:ph type="title"/>
          </p:nvPr>
        </p:nvSpPr>
        <p:spPr/>
        <p:txBody>
          <a:bodyPr>
            <a:normAutofit/>
          </a:bodyPr>
          <a:lstStyle/>
          <a:p>
            <a:r>
              <a:rPr lang="en-US" sz="3200" dirty="0"/>
              <a:t>Feedback &amp; Discussion</a:t>
            </a:r>
            <a:endParaRPr lang="el-GR" sz="3200" dirty="0"/>
          </a:p>
        </p:txBody>
      </p:sp>
      <p:sp>
        <p:nvSpPr>
          <p:cNvPr id="4" name="Θέση περιεχομένου 3">
            <a:extLst>
              <a:ext uri="{FF2B5EF4-FFF2-40B4-BE49-F238E27FC236}">
                <a16:creationId xmlns:a16="http://schemas.microsoft.com/office/drawing/2014/main" id="{E0308CCA-7979-6DB8-C0FD-349C24519D98}"/>
              </a:ext>
            </a:extLst>
          </p:cNvPr>
          <p:cNvSpPr>
            <a:spLocks noGrp="1"/>
          </p:cNvSpPr>
          <p:nvPr>
            <p:ph idx="1"/>
          </p:nvPr>
        </p:nvSpPr>
        <p:spPr>
          <a:xfrm>
            <a:off x="557999" y="2188029"/>
            <a:ext cx="11059693" cy="4213033"/>
          </a:xfrm>
        </p:spPr>
        <p:txBody>
          <a:bodyPr>
            <a:normAutofit/>
          </a:bodyPr>
          <a:lstStyle/>
          <a:p>
            <a:pPr lvl="0" algn="l" fontAlgn="base">
              <a:lnSpc>
                <a:spcPct val="130000"/>
              </a:lnSpc>
              <a:buSzPct val="100000"/>
              <a:tabLst>
                <a:tab pos="457200" algn="l"/>
              </a:tabLst>
            </a:pPr>
            <a:r>
              <a:rPr lang="en-GB" sz="2000" i="1" dirty="0"/>
              <a:t>Do you use fitness apps?</a:t>
            </a:r>
          </a:p>
          <a:p>
            <a:pPr lvl="0" algn="l" fontAlgn="base">
              <a:lnSpc>
                <a:spcPct val="130000"/>
              </a:lnSpc>
              <a:buSzPct val="100000"/>
              <a:tabLst>
                <a:tab pos="457200" algn="l"/>
              </a:tabLst>
            </a:pPr>
            <a:r>
              <a:rPr lang="en-GB" sz="2000" i="1" dirty="0"/>
              <a:t>What are the benefits of using fitness apps?</a:t>
            </a:r>
          </a:p>
          <a:p>
            <a:pPr lvl="0" algn="l" fontAlgn="base">
              <a:lnSpc>
                <a:spcPct val="130000"/>
              </a:lnSpc>
              <a:buSzPct val="100000"/>
              <a:tabLst>
                <a:tab pos="457200" algn="l"/>
              </a:tabLst>
            </a:pPr>
            <a:r>
              <a:rPr lang="en-GB" sz="2000" i="1" dirty="0"/>
              <a:t>How to choose the right App?</a:t>
            </a:r>
          </a:p>
          <a:p>
            <a:pPr lvl="0" algn="l" fontAlgn="base">
              <a:lnSpc>
                <a:spcPct val="130000"/>
              </a:lnSpc>
              <a:buSzPct val="100000"/>
              <a:tabLst>
                <a:tab pos="457200" algn="l"/>
              </a:tabLst>
            </a:pPr>
            <a:r>
              <a:rPr lang="en-GB" sz="2000" i="1" dirty="0"/>
              <a:t>Any concerns about privacy when using fitness apps, and how can users protect their data? </a:t>
            </a:r>
          </a:p>
          <a:p>
            <a:pPr lvl="0" algn="l" fontAlgn="base">
              <a:lnSpc>
                <a:spcPct val="130000"/>
              </a:lnSpc>
              <a:buSzPct val="100000"/>
              <a:tabLst>
                <a:tab pos="457200" algn="l"/>
              </a:tabLst>
            </a:pPr>
            <a:r>
              <a:rPr lang="en-GB" sz="2000" i="1" dirty="0"/>
              <a:t>How do social features (e.g., challenges, sharing workouts) impact motivation and engagement in fitness apps?</a:t>
            </a:r>
          </a:p>
          <a:p>
            <a:pPr lvl="0" algn="l" fontAlgn="base">
              <a:lnSpc>
                <a:spcPct val="130000"/>
              </a:lnSpc>
              <a:buSzPct val="100000"/>
              <a:tabLst>
                <a:tab pos="457200" algn="l"/>
              </a:tabLst>
            </a:pPr>
            <a:r>
              <a:rPr lang="en-GB" sz="2000" i="1" dirty="0"/>
              <a:t>What are the challenges using fitness apps and how can you mitigate </a:t>
            </a:r>
            <a:r>
              <a:rPr lang="en-GB" sz="2000" i="1"/>
              <a:t>them? </a:t>
            </a:r>
            <a:endParaRPr lang="en-GB" sz="2000" i="1" dirty="0"/>
          </a:p>
        </p:txBody>
      </p:sp>
      <p:pic>
        <p:nvPicPr>
          <p:cNvPr id="3" name="Picture 2" descr="Illustration of speech bubbles">
            <a:extLst>
              <a:ext uri="{FF2B5EF4-FFF2-40B4-BE49-F238E27FC236}">
                <a16:creationId xmlns:a16="http://schemas.microsoft.com/office/drawing/2014/main" id="{133D6CF8-4D2D-F880-6A73-F672C375C1E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951" t="22662" r="15336" b="22972"/>
          <a:stretch/>
        </p:blipFill>
        <p:spPr bwMode="auto">
          <a:xfrm>
            <a:off x="7401292" y="515757"/>
            <a:ext cx="4216400" cy="32416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B21981-C186-08B2-F6E7-AB01D1449809}"/>
              </a:ext>
            </a:extLst>
          </p:cNvPr>
          <p:cNvSpPr txBox="1"/>
          <p:nvPr/>
        </p:nvSpPr>
        <p:spPr>
          <a:xfrm>
            <a:off x="6032864" y="6503930"/>
            <a:ext cx="6159136" cy="276999"/>
          </a:xfrm>
          <a:prstGeom prst="rect">
            <a:avLst/>
          </a:prstGeom>
          <a:noFill/>
        </p:spPr>
        <p:txBody>
          <a:bodyPr wrap="square">
            <a:spAutoFit/>
          </a:bodyPr>
          <a:lstStyle/>
          <a:p>
            <a:pPr algn="r"/>
            <a:r>
              <a:rPr lang="en-US" sz="1200" dirty="0">
                <a:hlinkClick r:id="rId4"/>
              </a:rPr>
              <a:t>Designed by </a:t>
            </a:r>
            <a:r>
              <a:rPr lang="en-US" sz="1200" dirty="0" err="1">
                <a:hlinkClick r:id="rId4"/>
              </a:rPr>
              <a:t>Freepik</a:t>
            </a:r>
            <a:endParaRPr lang="el-GR" sz="1200" dirty="0"/>
          </a:p>
        </p:txBody>
      </p:sp>
    </p:spTree>
    <p:extLst>
      <p:ext uri="{BB962C8B-B14F-4D97-AF65-F5344CB8AC3E}">
        <p14:creationId xmlns:p14="http://schemas.microsoft.com/office/powerpoint/2010/main" val="694210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You have </a:t>
            </a:r>
            <a:r>
              <a:rPr lang="en-US" sz="2800">
                <a:solidFill>
                  <a:srgbClr val="C01E24"/>
                </a:solidFill>
                <a:latin typeface="+mj-lt"/>
              </a:rPr>
              <a:t>completed this </a:t>
            </a:r>
            <a:r>
              <a:rPr lang="en-US" sz="2800" dirty="0">
                <a:solidFill>
                  <a:srgbClr val="C01E24"/>
                </a:solidFill>
                <a:latin typeface="+mj-lt"/>
              </a:rPr>
              <a:t>module!</a:t>
            </a:r>
          </a:p>
        </p:txBody>
      </p:sp>
      <p:sp>
        <p:nvSpPr>
          <p:cNvPr id="11" name="Ορθογώνιο 10">
            <a:extLst>
              <a:ext uri="{FF2B5EF4-FFF2-40B4-BE49-F238E27FC236}">
                <a16:creationId xmlns:a16="http://schemas.microsoft.com/office/drawing/2014/main" id="{252D5588-9D47-4372-A592-FC5F71ED3798}"/>
              </a:ext>
            </a:extLst>
          </p:cNvPr>
          <p:cNvSpPr/>
          <p:nvPr/>
        </p:nvSpPr>
        <p:spPr>
          <a:xfrm>
            <a:off x="7324530" y="6328066"/>
            <a:ext cx="4863381" cy="632422"/>
          </a:xfrm>
          <a:prstGeom prst="rect">
            <a:avLst/>
          </a:prstGeom>
        </p:spPr>
        <p:txBody>
          <a:bodyPr vert="horz" lIns="91440" tIns="45720" rIns="91440" bIns="45720" rtlCol="0" anchor="ctr">
            <a:normAutofit/>
          </a:bodyPr>
          <a:lstStyle/>
          <a:p>
            <a:pPr algn="r">
              <a:lnSpc>
                <a:spcPct val="90000"/>
              </a:lnSpc>
              <a:spcAft>
                <a:spcPts val="600"/>
              </a:spcAft>
            </a:pPr>
            <a:r>
              <a:rPr lang="en-US" sz="900" b="0" i="0" dirty="0">
                <a:solidFill>
                  <a:schemeClr val="accent5">
                    <a:lumMod val="20000"/>
                    <a:lumOff val="80000"/>
                  </a:schemeClr>
                </a:solidFill>
                <a:effectLst/>
                <a:latin typeface="+mj-lt"/>
              </a:rPr>
              <a:t>This project has been funded with support from the European Commission. This publication (communication) reflects the views only of the author, and the Commission cannot be held responsible for any use which may be made of the information contained therein.</a:t>
            </a:r>
            <a:endParaRPr lang="en-US" sz="900" dirty="0">
              <a:solidFill>
                <a:schemeClr val="accent5">
                  <a:lumMod val="20000"/>
                  <a:lumOff val="80000"/>
                </a:schemeClr>
              </a:solidFill>
              <a:latin typeface="+mj-lt"/>
            </a:endParaRP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pic>
        <p:nvPicPr>
          <p:cNvPr id="5" name="Picture 8" descr="Blue text on a black background&#10;&#10;Description automatically generated">
            <a:extLst>
              <a:ext uri="{FF2B5EF4-FFF2-40B4-BE49-F238E27FC236}">
                <a16:creationId xmlns:a16="http://schemas.microsoft.com/office/drawing/2014/main" id="{3B93087F-058F-92AB-BF7C-772829156B0A}"/>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3 4 Health Apps for Physical Activity_Closure"/>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BBqa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EGp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Qam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EGp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EGp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EGp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BBqahYFQaV5GsAAABvAAAAHAAAAHVuaXZlcnNhbC9sb2NhbF9zZXR0aW5ncy54bWwNyrEKwkAMANC9XxEySB3Uugn2rpujCK0fENogB7mk9ELRv/e2N7x++GaBnbeSTANezx0C62xL0k/A9/Q43RCKky4kphxQDWGITS82k4zsXmOBVejH28S5wvlJuc4XqbOkAu1B/B6PeInNH1BLAwQUAAIACABBqa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QamoWOohDhNLAAAAbAAAABsAAAB1bml2ZXJzYWwvdW5pdmVyc2FsLnBuZy54bWyzsa/IzVEoSy0qzszPs1Uy1DNQsrfj5bIpKEoty0wtV6gAigEFIUBJoRLINUJwyzNTSjKAQiYmFgjBjNTM9IwSoKiBhRlcVB9oKABQSwECAAAUAAIACACpflBPNmFYAkcDAADhCQAAFAAAAAAAAAABAAAAAAAAAAAAdW5pdmVyc2FsL3BsYXllci54bWxQSwECAAAUAAIACABBqahYtTf0qBwFAADhEwAAHQAAAAAAAAABAAAAAAB5AwAAdW5pdmVyc2FsL2NvbW1vbl9tZXNzYWdlcy5sbmdQSwECAAAUAAIACABBqahYFR5gG6MAAAB/AQAALgAAAAAAAAABAAAAAADQCAAAdW5pdmVyc2FsL3BsYXliYWNrX2FuZF9uYXZpZ2F0aW9uX3NldHRpbmdzLnhtbFBLAQIAABQAAgAIAEGpqFh0STUfPAQAAAwVAAAnAAAAAAAAAAEAAAAAAL8JAAB1bml2ZXJzYWwvZmxhc2hfcHVibGlzaGluZ19zZXR0aW5ncy54bWxQSwECAAAUAAIACABBqahYN4uHansDAACsDAAAIQAAAAAAAAABAAAAAABADgAAdW5pdmVyc2FsL2ZsYXNoX3NraW5fc2V0dGluZ3MueG1sUEsBAgAAFAACAAgAQamoWKavViM2BAAAlhQAACYAAAAAAAAAAQAAAAAA+hEAAHVuaXZlcnNhbC9odG1sX3B1Ymxpc2hpbmdfc2V0dGluZ3MueG1sUEsBAgAAFAACAAgAQamoWCYPfuiwAQAAbwYAAB8AAAAAAAAAAQAAAAAAdBYAAHVuaXZlcnNhbC9odG1sX3NraW5fc2V0dGluZ3MuanNQSwECAAAUAAIACABBqahYFQaV5GsAAABvAAAAHAAAAAAAAAABAAAAAABhGAAAdW5pdmVyc2FsL2xvY2FsX3NldHRpbmdzLnhtbFBLAQIAABQAAgAIAEGpqFjCG66ZaBIAAPdNAAAXAAAAAAAAAAAAAAAAAAYZAAB1bml2ZXJzYWwvdW5pdmVyc2FsLnBuZ1BLAQIAABQAAgAIAEGpqFjqIQ4TSwAAAGwAAAAbAAAAAAAAAAEAAAAAAKMrAAB1bml2ZXJzYWwvdW5pdmVyc2FsLnBuZy54bWxQSwUGAAAAAAoACgAGAwAAJywAAAAA"/>
  <p:tag name="ISPRING_LMS_API_VERSION" val="SCORM 1.2"/>
  <p:tag name="ISPRING_ULTRA_SCORM_COURSE_ID" val="3ED905BD-46BD-492B-BEBF-2C3C4EA60E8D"/>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3&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3 4 Health Apps for Physical Activity_Closure"/>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5921</TotalTime>
  <Words>303</Words>
  <Application>Microsoft Office PowerPoint</Application>
  <PresentationFormat>Ευρεία οθόνη</PresentationFormat>
  <Paragraphs>59</Paragraphs>
  <Slides>5</Slides>
  <Notes>5</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5</vt:i4>
      </vt:variant>
    </vt:vector>
  </HeadingPairs>
  <TitlesOfParts>
    <vt:vector size="16"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Closure Session:  Content</vt:lpstr>
      <vt:lpstr>Feedback &amp; Discussion</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ETA3 4 Health Apps for Physical Activity_Closure</dc:title>
  <dc:creator>pantelis bbalaouras</dc:creator>
  <cp:lastModifiedBy>pantelis</cp:lastModifiedBy>
  <cp:revision>875</cp:revision>
  <dcterms:created xsi:type="dcterms:W3CDTF">2020-06-02T13:31:56Z</dcterms:created>
  <dcterms:modified xsi:type="dcterms:W3CDTF">2024-05-08T18:20:16Z</dcterms:modified>
</cp:coreProperties>
</file>