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2192000" cy="6858000"/>
  <p:notesSz cx="6858000" cy="9144000"/>
  <p:embeddedFontLst>
    <p:embeddedFont>
      <p:font typeface="Impact" panose="020B0806030902050204" pitchFamily="34" charset="0"/>
      <p:regular r:id="rId52"/>
    </p:embeddedFont>
    <p:embeddedFont>
      <p:font typeface="Gill Sans" panose="020B0604020202020204" charset="0"/>
      <p:regular r:id="rId53"/>
      <p:bold r:id="rId54"/>
    </p:embeddedFont>
    <p:embeddedFont>
      <p:font typeface="Roboto" panose="02000000000000000000" pitchFamily="2"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Fr+b3LVXWq5owX4Jia3cdI8f9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C6CA3C-8F3F-4E38-8E42-63D30B7FF65C}">
  <a:tblStyle styleId="{82C6CA3C-8F3F-4E38-8E42-63D30B7FF65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222222"/>
                </a:solidFill>
                <a:latin typeface="Arial"/>
                <a:ea typeface="Arial"/>
                <a:cs typeface="Arial"/>
                <a:sym typeface="Arial"/>
              </a:rPr>
              <a:t>REF : Amri, M., Enright, T., O'Campo, P., Di Ruggiero, E., Siddiqi, A., &amp; Bump, J. B. (2023). Health promotion, the social determinants of health, and urban health : what does a critical discourse analysis of World Health Organization texts reveal about health equity ? </a:t>
            </a:r>
            <a:r>
              <a:rPr lang="en-US" b="0" i="1">
                <a:solidFill>
                  <a:srgbClr val="222222"/>
                </a:solidFill>
                <a:latin typeface="Arial"/>
                <a:ea typeface="Arial"/>
                <a:cs typeface="Arial"/>
                <a:sym typeface="Arial"/>
              </a:rPr>
              <a:t>BMC Global and Public Health</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1</a:t>
            </a:r>
            <a:r>
              <a:rPr lang="en-US" b="0" i="0">
                <a:solidFill>
                  <a:srgbClr val="222222"/>
                </a:solidFill>
                <a:latin typeface="Arial"/>
                <a:ea typeface="Arial"/>
                <a:cs typeface="Arial"/>
                <a:sym typeface="Arial"/>
              </a:rPr>
              <a:t>(1), 25.</a:t>
            </a:r>
            <a:endParaRPr/>
          </a:p>
          <a:p>
            <a:pPr marL="0" lvl="0" indent="0" algn="l" rtl="0">
              <a:spcBef>
                <a:spcPts val="0"/>
              </a:spcBef>
              <a:spcAft>
                <a:spcPts val="0"/>
              </a:spcAft>
              <a:buNone/>
            </a:pPr>
            <a:endParaRPr b="0" i="0">
              <a:solidFill>
                <a:srgbClr val="222222"/>
              </a:solidFill>
              <a:latin typeface="Arial"/>
              <a:ea typeface="Arial"/>
              <a:cs typeface="Arial"/>
              <a:sym typeface="Arial"/>
            </a:endParaRPr>
          </a:p>
          <a:p>
            <a:pPr marL="0" lvl="0" indent="0" algn="l" rtl="0">
              <a:spcBef>
                <a:spcPts val="0"/>
              </a:spcBef>
              <a:spcAft>
                <a:spcPts val="0"/>
              </a:spcAft>
              <a:buNone/>
            </a:pPr>
            <a:r>
              <a:rPr lang="en-US" b="0" i="0">
                <a:solidFill>
                  <a:srgbClr val="222222"/>
                </a:solidFill>
                <a:latin typeface="Arial"/>
                <a:ea typeface="Arial"/>
                <a:cs typeface="Arial"/>
                <a:sym typeface="Arial"/>
              </a:rPr>
              <a:t>Organisation mondiale de la santé. (2022). Réunion d'experts de l'OMS sur les déterminants économiques et commerciaux de la santé, 6-7 mai 2021.</a:t>
            </a:r>
            <a:endParaRPr/>
          </a:p>
        </p:txBody>
      </p:sp>
      <p:sp>
        <p:nvSpPr>
          <p:cNvPr id="203" name="Google Shape;2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222222"/>
                </a:solidFill>
                <a:latin typeface="Arial"/>
                <a:ea typeface="Arial"/>
                <a:cs typeface="Arial"/>
                <a:sym typeface="Arial"/>
              </a:rPr>
              <a:t>REF : Amri, M., Enright, T., O'Campo, P., Di Ruggiero, E., Siddiqi, A., &amp; Bump, J. B. (2023). Health promotion, the social determinants of health, and urban health : what does a critical discourse analysis of World Health Organization texts reveal about health equity ? </a:t>
            </a:r>
            <a:r>
              <a:rPr lang="en-US" b="0" i="1">
                <a:solidFill>
                  <a:srgbClr val="222222"/>
                </a:solidFill>
                <a:latin typeface="Arial"/>
                <a:ea typeface="Arial"/>
                <a:cs typeface="Arial"/>
                <a:sym typeface="Arial"/>
              </a:rPr>
              <a:t>BMC Global and Public Health</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1</a:t>
            </a:r>
            <a:r>
              <a:rPr lang="en-US" b="0" i="0">
                <a:solidFill>
                  <a:srgbClr val="222222"/>
                </a:solidFill>
                <a:latin typeface="Arial"/>
                <a:ea typeface="Arial"/>
                <a:cs typeface="Arial"/>
                <a:sym typeface="Arial"/>
              </a:rPr>
              <a:t>(1), 25.</a:t>
            </a:r>
            <a:endParaRPr/>
          </a:p>
          <a:p>
            <a:pPr marL="0" lvl="0" indent="0" algn="l" rtl="0">
              <a:spcBef>
                <a:spcPts val="0"/>
              </a:spcBef>
              <a:spcAft>
                <a:spcPts val="0"/>
              </a:spcAft>
              <a:buNone/>
            </a:pPr>
            <a:endParaRPr b="0" i="0">
              <a:solidFill>
                <a:srgbClr val="222222"/>
              </a:solidFill>
              <a:latin typeface="Arial"/>
              <a:ea typeface="Arial"/>
              <a:cs typeface="Arial"/>
              <a:sym typeface="Arial"/>
            </a:endParaRPr>
          </a:p>
          <a:p>
            <a:pPr marL="0" lvl="0" indent="0" algn="l" rtl="0">
              <a:spcBef>
                <a:spcPts val="0"/>
              </a:spcBef>
              <a:spcAft>
                <a:spcPts val="0"/>
              </a:spcAft>
              <a:buNone/>
            </a:pPr>
            <a:r>
              <a:rPr lang="en-US" b="0" i="0">
                <a:solidFill>
                  <a:srgbClr val="222222"/>
                </a:solidFill>
                <a:latin typeface="Arial"/>
                <a:ea typeface="Arial"/>
                <a:cs typeface="Arial"/>
                <a:sym typeface="Arial"/>
              </a:rPr>
              <a:t>Organisation mondiale de la santé. (2022). Réunion d'experts de l'OMS sur les déterminants économiques et commerciaux de la santé, 6-7 mai 2021.</a:t>
            </a:r>
            <a:endParaRPr/>
          </a:p>
          <a:p>
            <a:pPr marL="0" lvl="0" indent="0" algn="l" rtl="0">
              <a:spcBef>
                <a:spcPts val="0"/>
              </a:spcBef>
              <a:spcAft>
                <a:spcPts val="0"/>
              </a:spcAft>
              <a:buNone/>
            </a:pPr>
            <a:endParaRPr/>
          </a:p>
        </p:txBody>
      </p:sp>
      <p:sp>
        <p:nvSpPr>
          <p:cNvPr id="214" name="Google Shape;2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 : https://www.fao.org/3/i3261e/i3261e.pdf</a:t>
            </a:r>
            <a:endParaRPr/>
          </a:p>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US" b="0" i="0">
                <a:solidFill>
                  <a:srgbClr val="222222"/>
                </a:solidFill>
                <a:latin typeface="Arial"/>
                <a:ea typeface="Arial"/>
                <a:cs typeface="Arial"/>
                <a:sym typeface="Arial"/>
              </a:rPr>
              <a:t>REF : Ruegsegger, G. N., &amp; Booth, F. W. (2018). Les bienfaits de l'exercice pour la santé. </a:t>
            </a:r>
            <a:r>
              <a:rPr lang="en-US" b="0" i="1">
                <a:solidFill>
                  <a:srgbClr val="222222"/>
                </a:solidFill>
                <a:latin typeface="Arial"/>
                <a:ea typeface="Arial"/>
                <a:cs typeface="Arial"/>
                <a:sym typeface="Arial"/>
              </a:rPr>
              <a:t>Cold Spring Harbor perspectives in medicine</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8</a:t>
            </a:r>
            <a:r>
              <a:rPr lang="en-US" b="0" i="0">
                <a:solidFill>
                  <a:srgbClr val="222222"/>
                </a:solidFill>
                <a:latin typeface="Arial"/>
                <a:ea typeface="Arial"/>
                <a:cs typeface="Arial"/>
                <a:sym typeface="Arial"/>
              </a:rPr>
              <a:t>(7), a029694. </a:t>
            </a:r>
            <a:endParaRPr b="0" i="0">
              <a:solidFill>
                <a:schemeClr val="dk1"/>
              </a:solidFill>
            </a:endParaRPr>
          </a:p>
        </p:txBody>
      </p:sp>
      <p:sp>
        <p:nvSpPr>
          <p:cNvPr id="259" name="Google Shape;2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 https://www.youtube.com/watch?v=wWGulLAa0O0&amp;t=2s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70" name="Google Shape;27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a:t>
            </a:r>
            <a:r>
              <a:rPr lang="en-US" b="0" i="0">
                <a:solidFill>
                  <a:srgbClr val="222222"/>
                </a:solidFill>
                <a:latin typeface="Arial"/>
                <a:ea typeface="Arial"/>
                <a:cs typeface="Arial"/>
                <a:sym typeface="Arial"/>
              </a:rPr>
              <a:t>Organisation mondiale de la santé. (2019). </a:t>
            </a:r>
            <a:r>
              <a:rPr lang="en-US" b="0" i="1">
                <a:solidFill>
                  <a:srgbClr val="222222"/>
                </a:solidFill>
                <a:latin typeface="Arial"/>
                <a:ea typeface="Arial"/>
                <a:cs typeface="Arial"/>
                <a:sym typeface="Arial"/>
              </a:rPr>
              <a:t>Plan d'action mondial pour l'activité physique 2018-2030 : des personnes plus actives pour un monde plus sain</a:t>
            </a:r>
            <a:r>
              <a:rPr lang="en-US" b="0" i="0">
                <a:solidFill>
                  <a:srgbClr val="222222"/>
                </a:solidFill>
                <a:latin typeface="Arial"/>
                <a:ea typeface="Arial"/>
                <a:cs typeface="Arial"/>
                <a:sym typeface="Arial"/>
              </a:rPr>
              <a:t>. Organisation mondiale de la santé.</a:t>
            </a:r>
            <a:endParaRPr/>
          </a:p>
          <a:p>
            <a:pPr marL="0" lvl="0" indent="0" algn="l" rtl="0">
              <a:spcBef>
                <a:spcPts val="0"/>
              </a:spcBef>
              <a:spcAft>
                <a:spcPts val="0"/>
              </a:spcAft>
              <a:buNone/>
            </a:pPr>
            <a:endParaRPr/>
          </a:p>
        </p:txBody>
      </p:sp>
      <p:sp>
        <p:nvSpPr>
          <p:cNvPr id="282" name="Google Shape;2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US" b="0" i="0">
                <a:solidFill>
                  <a:srgbClr val="222222"/>
                </a:solidFill>
                <a:latin typeface="Arial"/>
                <a:ea typeface="Arial"/>
                <a:cs typeface="Arial"/>
                <a:sym typeface="Arial"/>
              </a:rPr>
              <a:t>REF : Ruegsegger, G. N., &amp; Booth, F. W. (2018). Les bienfaits de l'exercice pour la santé. </a:t>
            </a:r>
            <a:r>
              <a:rPr lang="en-US" b="0" i="1">
                <a:solidFill>
                  <a:srgbClr val="222222"/>
                </a:solidFill>
                <a:latin typeface="Arial"/>
                <a:ea typeface="Arial"/>
                <a:cs typeface="Arial"/>
                <a:sym typeface="Arial"/>
              </a:rPr>
              <a:t>Cold Spring Harbor perspectives in medicine</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8</a:t>
            </a:r>
            <a:r>
              <a:rPr lang="en-US" b="0" i="0">
                <a:solidFill>
                  <a:srgbClr val="222222"/>
                </a:solidFill>
                <a:latin typeface="Arial"/>
                <a:ea typeface="Arial"/>
                <a:cs typeface="Arial"/>
                <a:sym typeface="Arial"/>
              </a:rPr>
              <a:t>(7), a029694. </a:t>
            </a:r>
            <a:endParaRPr b="0" i="0">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93" name="Google Shape;2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a:t>
            </a:r>
            <a:r>
              <a:rPr lang="en-US" b="0" i="0">
                <a:solidFill>
                  <a:srgbClr val="222222"/>
                </a:solidFill>
                <a:latin typeface="Arial"/>
                <a:ea typeface="Arial"/>
                <a:cs typeface="Arial"/>
                <a:sym typeface="Arial"/>
              </a:rPr>
              <a:t>Malizia, V., Ferrante, G., Fasola, S., Montalbano, L., Cilluffo, G., &amp; La Grutta, S. (2021). Nouvelles technologies pour la promotion de l'activité physique chez les enfants en bonne santé et chez les enfants atteints de maladies respiratoires chroniques : A Narrative Review. </a:t>
            </a:r>
            <a:r>
              <a:rPr lang="en-US" b="0" i="1">
                <a:solidFill>
                  <a:srgbClr val="222222"/>
                </a:solidFill>
                <a:latin typeface="Arial"/>
                <a:ea typeface="Arial"/>
                <a:cs typeface="Arial"/>
                <a:sym typeface="Arial"/>
              </a:rPr>
              <a:t>Sustainability</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13</a:t>
            </a:r>
            <a:r>
              <a:rPr lang="en-US" b="0" i="0">
                <a:solidFill>
                  <a:srgbClr val="222222"/>
                </a:solidFill>
                <a:latin typeface="Arial"/>
                <a:ea typeface="Arial"/>
                <a:cs typeface="Arial"/>
                <a:sym typeface="Arial"/>
              </a:rPr>
              <a:t>(21), 11661.</a:t>
            </a: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304" name="Google Shape;3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a:t>
            </a:r>
            <a:r>
              <a:rPr lang="en-US" b="0" i="0">
                <a:solidFill>
                  <a:srgbClr val="222222"/>
                </a:solidFill>
                <a:latin typeface="Arial"/>
                <a:ea typeface="Arial"/>
                <a:cs typeface="Arial"/>
                <a:sym typeface="Arial"/>
              </a:rPr>
              <a:t>Organisation mondiale de la santé. (2019). </a:t>
            </a:r>
            <a:r>
              <a:rPr lang="en-US" b="0" i="1">
                <a:solidFill>
                  <a:srgbClr val="222222"/>
                </a:solidFill>
                <a:latin typeface="Arial"/>
                <a:ea typeface="Arial"/>
                <a:cs typeface="Arial"/>
                <a:sym typeface="Arial"/>
              </a:rPr>
              <a:t>Plan d'action mondial pour l'activité physique 2018-2030 : des personnes plus actives pour un monde plus sain</a:t>
            </a:r>
            <a:r>
              <a:rPr lang="en-US" b="0" i="0">
                <a:solidFill>
                  <a:srgbClr val="222222"/>
                </a:solidFill>
                <a:latin typeface="Arial"/>
                <a:ea typeface="Arial"/>
                <a:cs typeface="Arial"/>
                <a:sym typeface="Arial"/>
              </a:rPr>
              <a:t>. Organisation mondiale de la santé.</a:t>
            </a:r>
            <a:endParaRPr/>
          </a:p>
          <a:p>
            <a:pPr marL="0" lvl="0" indent="0" algn="l" rtl="0">
              <a:spcBef>
                <a:spcPts val="0"/>
              </a:spcBef>
              <a:spcAft>
                <a:spcPts val="0"/>
              </a:spcAft>
              <a:buNone/>
            </a:pPr>
            <a:endParaRPr/>
          </a:p>
        </p:txBody>
      </p:sp>
      <p:sp>
        <p:nvSpPr>
          <p:cNvPr id="315" name="Google Shape;3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Sources :</a:t>
            </a:r>
            <a:endParaRPr/>
          </a:p>
          <a:p>
            <a:pPr marL="0" lvl="0" indent="0" algn="l" rtl="0">
              <a:lnSpc>
                <a:spcPct val="100000"/>
              </a:lnSpc>
              <a:spcBef>
                <a:spcPts val="0"/>
              </a:spcBef>
              <a:spcAft>
                <a:spcPts val="0"/>
              </a:spcAft>
              <a:buClr>
                <a:schemeClr val="dk1"/>
              </a:buClr>
              <a:buSzPts val="1400"/>
              <a:buFont typeface="Calibri"/>
              <a:buNone/>
            </a:pPr>
            <a:r>
              <a:rPr lang="en-US"/>
              <a:t>https://www.nike.com/ntc-app</a:t>
            </a:r>
            <a:endParaRPr/>
          </a:p>
          <a:p>
            <a:pPr marL="0" lvl="0" indent="0" algn="l" rtl="0">
              <a:lnSpc>
                <a:spcPct val="100000"/>
              </a:lnSpc>
              <a:spcBef>
                <a:spcPts val="0"/>
              </a:spcBef>
              <a:spcAft>
                <a:spcPts val="0"/>
              </a:spcAft>
              <a:buClr>
                <a:schemeClr val="dk1"/>
              </a:buClr>
              <a:buSzPts val="1400"/>
              <a:buFont typeface="Calibri"/>
              <a:buNone/>
            </a:pPr>
            <a:r>
              <a:rPr lang="en-US"/>
              <a:t>https://www.strava.com/</a:t>
            </a:r>
            <a:endParaRPr/>
          </a:p>
          <a:p>
            <a:pPr marL="0" lvl="0" indent="0" algn="l" rtl="0">
              <a:lnSpc>
                <a:spcPct val="100000"/>
              </a:lnSpc>
              <a:spcBef>
                <a:spcPts val="0"/>
              </a:spcBef>
              <a:spcAft>
                <a:spcPts val="0"/>
              </a:spcAft>
              <a:buClr>
                <a:schemeClr val="dk1"/>
              </a:buClr>
              <a:buSzPts val="1400"/>
              <a:buFont typeface="Calibri"/>
              <a:buNone/>
            </a:pPr>
            <a:r>
              <a:rPr lang="en-US"/>
              <a:t>https://fitbod.me/</a:t>
            </a:r>
            <a:endParaRPr/>
          </a:p>
          <a:p>
            <a:pPr marL="0" lvl="0" indent="0" algn="l" rtl="0">
              <a:lnSpc>
                <a:spcPct val="100000"/>
              </a:lnSpc>
              <a:spcBef>
                <a:spcPts val="0"/>
              </a:spcBef>
              <a:spcAft>
                <a:spcPts val="0"/>
              </a:spcAft>
              <a:buClr>
                <a:schemeClr val="dk1"/>
              </a:buClr>
              <a:buSzPts val="1400"/>
              <a:buFont typeface="Calibri"/>
              <a:buNone/>
            </a:pPr>
            <a:r>
              <a:rPr lang="en-US"/>
              <a:t>https://www.mapmyfitness.com/</a:t>
            </a:r>
            <a:endParaRPr/>
          </a:p>
          <a:p>
            <a:pPr marL="0" lvl="0" indent="0" algn="l" rtl="0">
              <a:lnSpc>
                <a:spcPct val="100000"/>
              </a:lnSpc>
              <a:spcBef>
                <a:spcPts val="0"/>
              </a:spcBef>
              <a:spcAft>
                <a:spcPts val="0"/>
              </a:spcAft>
              <a:buClr>
                <a:schemeClr val="dk1"/>
              </a:buClr>
              <a:buSzPts val="1400"/>
              <a:buFont typeface="Calibri"/>
              <a:buNone/>
            </a:pPr>
            <a:r>
              <a:rPr lang="en-US"/>
              <a:t>https://www.fitbit.com/global/us/home</a:t>
            </a:r>
            <a:endParaRPr/>
          </a:p>
          <a:p>
            <a:pPr marL="0" lvl="0" indent="0" algn="l" rtl="0">
              <a:lnSpc>
                <a:spcPct val="100000"/>
              </a:lnSpc>
              <a:spcBef>
                <a:spcPts val="0"/>
              </a:spcBef>
              <a:spcAft>
                <a:spcPts val="0"/>
              </a:spcAft>
              <a:buClr>
                <a:schemeClr val="dk1"/>
              </a:buClr>
              <a:buSzPts val="1400"/>
              <a:buFont typeface="Calibri"/>
              <a:buNone/>
            </a:pPr>
            <a:r>
              <a:rPr lang="en-US"/>
              <a:t>https://www.runnersworld.com/uk/training/5km/a760067/six-week-beginner-5k-schedule/</a:t>
            </a:r>
            <a:endParaRPr/>
          </a:p>
          <a:p>
            <a:pPr marL="0" lvl="0" indent="0" algn="l" rtl="0">
              <a:lnSpc>
                <a:spcPct val="100000"/>
              </a:lnSpc>
              <a:spcBef>
                <a:spcPts val="0"/>
              </a:spcBef>
              <a:spcAft>
                <a:spcPts val="0"/>
              </a:spcAft>
              <a:buClr>
                <a:schemeClr val="dk1"/>
              </a:buClr>
              <a:buSzPts val="1400"/>
              <a:buFont typeface="Calibri"/>
              <a:buNone/>
            </a:pPr>
            <a:r>
              <a:rPr lang="en-US"/>
              <a:t>https://stronglifts.com/5x5/</a:t>
            </a:r>
            <a:endParaRPr/>
          </a:p>
          <a:p>
            <a:pPr marL="0" lvl="0" indent="0" algn="l" rtl="0">
              <a:lnSpc>
                <a:spcPct val="100000"/>
              </a:lnSpc>
              <a:spcBef>
                <a:spcPts val="0"/>
              </a:spcBef>
              <a:spcAft>
                <a:spcPts val="0"/>
              </a:spcAft>
              <a:buClr>
                <a:schemeClr val="dk1"/>
              </a:buClr>
              <a:buSzPts val="1400"/>
              <a:buFont typeface="Calibri"/>
              <a:buNone/>
            </a:pPr>
            <a:r>
              <a:rPr lang="en-US"/>
              <a:t>https://www.garmin.com/en-US/p/125677</a:t>
            </a:r>
            <a:endParaRPr/>
          </a:p>
          <a:p>
            <a:pPr marL="0" lvl="0" indent="0" algn="l" rtl="0">
              <a:spcBef>
                <a:spcPts val="0"/>
              </a:spcBef>
              <a:spcAft>
                <a:spcPts val="0"/>
              </a:spcAft>
              <a:buNone/>
            </a:pPr>
            <a:endParaRPr/>
          </a:p>
        </p:txBody>
      </p:sp>
      <p:sp>
        <p:nvSpPr>
          <p:cNvPr id="326" name="Google Shape;32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https://www.youtube.com/watch?v=rQuU8LBv3m4&amp;t=18s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a:t>
            </a:r>
            <a:r>
              <a:rPr lang="en-US" b="0" i="0">
                <a:solidFill>
                  <a:srgbClr val="222222"/>
                </a:solidFill>
                <a:latin typeface="Arial"/>
                <a:ea typeface="Arial"/>
                <a:cs typeface="Arial"/>
                <a:sym typeface="Arial"/>
              </a:rPr>
              <a:t>Organisation mondiale de la santé. (2019). </a:t>
            </a:r>
            <a:r>
              <a:rPr lang="en-US" b="0" i="1">
                <a:solidFill>
                  <a:srgbClr val="222222"/>
                </a:solidFill>
                <a:latin typeface="Arial"/>
                <a:ea typeface="Arial"/>
                <a:cs typeface="Arial"/>
                <a:sym typeface="Arial"/>
              </a:rPr>
              <a:t>Plan d'action mondial pour l'activité physique 2018-2030 : des personnes plus actives pour un monde plus sain</a:t>
            </a:r>
            <a:r>
              <a:rPr lang="en-US" b="0" i="0">
                <a:solidFill>
                  <a:srgbClr val="222222"/>
                </a:solidFill>
                <a:latin typeface="Arial"/>
                <a:ea typeface="Arial"/>
                <a:cs typeface="Arial"/>
                <a:sym typeface="Arial"/>
              </a:rPr>
              <a:t>. Organisation mondiale de la santé.</a:t>
            </a:r>
            <a:endParaRPr/>
          </a:p>
          <a:p>
            <a:pPr marL="0" lvl="0" indent="0" algn="l" rtl="0">
              <a:spcBef>
                <a:spcPts val="0"/>
              </a:spcBef>
              <a:spcAft>
                <a:spcPts val="0"/>
              </a:spcAft>
              <a:buNone/>
            </a:pPr>
            <a:endParaRPr b="1"/>
          </a:p>
        </p:txBody>
      </p:sp>
      <p:sp>
        <p:nvSpPr>
          <p:cNvPr id="352" name="Google Shape;3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364" name="Google Shape;3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74" name="Google Shape;3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https://www.google.com/search ?q=types+of+physica%3B+activity+apps&amp;oq=types+of+physica%3B+activity+apps&amp;gs_lcrp=EgZjaHJvbWUyBggAEEUYOTIJCAEQABgNGIAEMgkIAhAAGA0YgAQyCQgDEAAYDRiABDIJCAQQABgNGIAEMggIBRAAGA0YHjIICAYQABgWGB4yCAgHEAAYFhgeMggICBAAGBYYHjIICAkQABgWGB7SAQg0NDk2ajBqNKgCALACAA&amp;sourceid=chrome&amp;ie=UTF-8 </a:t>
            </a:r>
            <a:endParaRPr/>
          </a:p>
        </p:txBody>
      </p:sp>
      <p:sp>
        <p:nvSpPr>
          <p:cNvPr id="389" name="Google Shape;38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https://www.google.com/search ?q=types+of+physica%3B+activity+apps&amp;oq=types+of+physica%3B+activity+apps&amp;gs_lcrp=EgZjaHJvbWUyBggAEEUYOTIJCAEQABgNGIAEMgkIAhAAGA0YgAQyCQgDEAAYDRiABDIJCAQQABgNGIAEMggIBRAAGA0YHjIICAYQABgWGB4yCAgHEAAYFhgeMggICBAAGBYYHjIICAkQABgWGB7SAQg0NDk2ajBqNKgCALACAA&amp;sourceid=chrome&amp;ie=UTF-8</a:t>
            </a:r>
            <a:endParaRPr/>
          </a:p>
        </p:txBody>
      </p:sp>
      <p:sp>
        <p:nvSpPr>
          <p:cNvPr id="400" name="Google Shape;40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Liens :</a:t>
            </a:r>
            <a:endParaRPr/>
          </a:p>
          <a:p>
            <a:pPr marL="0" lvl="0" indent="0" algn="l" rtl="0">
              <a:lnSpc>
                <a:spcPct val="100000"/>
              </a:lnSpc>
              <a:spcBef>
                <a:spcPts val="0"/>
              </a:spcBef>
              <a:spcAft>
                <a:spcPts val="0"/>
              </a:spcAft>
              <a:buClr>
                <a:schemeClr val="dk1"/>
              </a:buClr>
              <a:buSzPts val="1400"/>
              <a:buFont typeface="Calibri"/>
              <a:buNone/>
            </a:pPr>
            <a:r>
              <a:rPr lang="en-US"/>
              <a:t>https://www.strava.com/</a:t>
            </a:r>
            <a:endParaRPr/>
          </a:p>
          <a:p>
            <a:pPr marL="0" marR="0" lvl="0" indent="0" algn="l" rtl="0">
              <a:lnSpc>
                <a:spcPct val="100000"/>
              </a:lnSpc>
              <a:spcBef>
                <a:spcPts val="0"/>
              </a:spcBef>
              <a:spcAft>
                <a:spcPts val="0"/>
              </a:spcAft>
              <a:buClr>
                <a:schemeClr val="dk1"/>
              </a:buClr>
              <a:buSzPts val="1400"/>
              <a:buFont typeface="Calibri"/>
              <a:buNone/>
            </a:pPr>
            <a:r>
              <a:rPr lang="en-US"/>
              <a:t>https://www.mapmyfitness.com/</a:t>
            </a:r>
            <a:endParaRPr/>
          </a:p>
          <a:p>
            <a:pPr marL="0" lvl="0" indent="0" algn="l" rtl="0">
              <a:lnSpc>
                <a:spcPct val="100000"/>
              </a:lnSpc>
              <a:spcBef>
                <a:spcPts val="0"/>
              </a:spcBef>
              <a:spcAft>
                <a:spcPts val="0"/>
              </a:spcAft>
              <a:buClr>
                <a:schemeClr val="dk1"/>
              </a:buClr>
              <a:buSzPts val="1400"/>
              <a:buFont typeface="Calibri"/>
              <a:buNone/>
            </a:pPr>
            <a:r>
              <a:rPr lang="en-US"/>
              <a:t>https://fitbod.me/</a:t>
            </a:r>
            <a:endParaRPr/>
          </a:p>
          <a:p>
            <a:pPr marL="0" marR="0" lvl="0" indent="0" algn="l" rtl="0">
              <a:lnSpc>
                <a:spcPct val="100000"/>
              </a:lnSpc>
              <a:spcBef>
                <a:spcPts val="0"/>
              </a:spcBef>
              <a:spcAft>
                <a:spcPts val="0"/>
              </a:spcAft>
              <a:buClr>
                <a:schemeClr val="dk1"/>
              </a:buClr>
              <a:buSzPts val="1400"/>
              <a:buFont typeface="Calibri"/>
              <a:buNone/>
            </a:pPr>
            <a:r>
              <a:rPr lang="en-US"/>
              <a:t>https://stronglifts.com/5x5/</a:t>
            </a:r>
            <a:endParaRPr/>
          </a:p>
          <a:p>
            <a:pPr marL="0" lvl="0" indent="0" algn="l" rtl="0">
              <a:lnSpc>
                <a:spcPct val="100000"/>
              </a:lnSpc>
              <a:spcBef>
                <a:spcPts val="0"/>
              </a:spcBef>
              <a:spcAft>
                <a:spcPts val="0"/>
              </a:spcAft>
              <a:buClr>
                <a:schemeClr val="dk1"/>
              </a:buClr>
              <a:buSzPts val="1400"/>
              <a:buFont typeface="Calibri"/>
              <a:buNone/>
            </a:pPr>
            <a:r>
              <a:rPr lang="en-US"/>
              <a:t>https://www.komoot.com/</a:t>
            </a:r>
            <a:endParaRPr/>
          </a:p>
          <a:p>
            <a:pPr marL="0" marR="0" lvl="0" indent="0" algn="l" rtl="0">
              <a:lnSpc>
                <a:spcPct val="100000"/>
              </a:lnSpc>
              <a:spcBef>
                <a:spcPts val="0"/>
              </a:spcBef>
              <a:spcAft>
                <a:spcPts val="0"/>
              </a:spcAft>
              <a:buClr>
                <a:schemeClr val="dk1"/>
              </a:buClr>
              <a:buSzPts val="1200"/>
              <a:buFont typeface="Calibri"/>
              <a:buNone/>
            </a:pPr>
            <a:r>
              <a:rPr lang="en-US"/>
              <a:t>https://www.alltrails.com/</a:t>
            </a:r>
            <a:endParaRPr/>
          </a:p>
          <a:p>
            <a:pPr marL="0" marR="0" lvl="0" indent="0" algn="l" rtl="0">
              <a:lnSpc>
                <a:spcPct val="100000"/>
              </a:lnSpc>
              <a:spcBef>
                <a:spcPts val="0"/>
              </a:spcBef>
              <a:spcAft>
                <a:spcPts val="0"/>
              </a:spcAft>
              <a:buClr>
                <a:schemeClr val="dk1"/>
              </a:buClr>
              <a:buSzPts val="1200"/>
              <a:buFont typeface="Calibri"/>
              <a:buNone/>
            </a:pPr>
            <a:r>
              <a:rPr lang="en-US"/>
              <a:t>https://www.myfitnesspal.com/</a:t>
            </a:r>
            <a:endParaRPr/>
          </a:p>
          <a:p>
            <a:pPr marL="0" marR="0" lvl="0" indent="0" algn="l" rtl="0">
              <a:lnSpc>
                <a:spcPct val="100000"/>
              </a:lnSpc>
              <a:spcBef>
                <a:spcPts val="0"/>
              </a:spcBef>
              <a:spcAft>
                <a:spcPts val="0"/>
              </a:spcAft>
              <a:buClr>
                <a:schemeClr val="dk1"/>
              </a:buClr>
              <a:buSzPts val="1200"/>
              <a:buFont typeface="Calibri"/>
              <a:buNone/>
            </a:pPr>
            <a:r>
              <a:rPr lang="en-US"/>
              <a:t>https://community.fitbit.com/t5/Community/ct-p/EN</a:t>
            </a:r>
            <a:endParaRPr/>
          </a:p>
          <a:p>
            <a:pPr marL="0" marR="0" lvl="0" indent="0" algn="l" rtl="0">
              <a:lnSpc>
                <a:spcPct val="100000"/>
              </a:lnSpc>
              <a:spcBef>
                <a:spcPts val="0"/>
              </a:spcBef>
              <a:spcAft>
                <a:spcPts val="0"/>
              </a:spcAft>
              <a:buClr>
                <a:schemeClr val="dk1"/>
              </a:buClr>
              <a:buSzPts val="1200"/>
              <a:buFont typeface="Calibri"/>
              <a:buNone/>
            </a:pPr>
            <a:r>
              <a:rPr lang="en-US"/>
              <a:t>https://www.freeletics.com/en/</a:t>
            </a:r>
            <a:endParaRPr/>
          </a:p>
          <a:p>
            <a:pPr marL="0" marR="0" lvl="0" indent="0" algn="l" rtl="0">
              <a:lnSpc>
                <a:spcPct val="100000"/>
              </a:lnSpc>
              <a:spcBef>
                <a:spcPts val="0"/>
              </a:spcBef>
              <a:spcAft>
                <a:spcPts val="0"/>
              </a:spcAft>
              <a:buClr>
                <a:schemeClr val="dk1"/>
              </a:buClr>
              <a:buSzPts val="1200"/>
              <a:buFont typeface="Calibri"/>
              <a:buNone/>
            </a:pPr>
            <a:r>
              <a:rPr lang="en-US"/>
              <a:t>https://www.headspace.com/</a:t>
            </a:r>
            <a:endParaRPr/>
          </a:p>
          <a:p>
            <a:pPr marL="0" marR="0" lvl="0" indent="0" algn="l" rtl="0">
              <a:lnSpc>
                <a:spcPct val="100000"/>
              </a:lnSpc>
              <a:spcBef>
                <a:spcPts val="0"/>
              </a:spcBef>
              <a:spcAft>
                <a:spcPts val="0"/>
              </a:spcAft>
              <a:buClr>
                <a:schemeClr val="dk1"/>
              </a:buClr>
              <a:buSzPts val="1200"/>
              <a:buFont typeface="Calibri"/>
              <a:buNone/>
            </a:pPr>
            <a:r>
              <a:rPr lang="en-US"/>
              <a:t>https://www.nike.com/ntc-app</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11" name="Google Shape;41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https://www.google.com/search ?q=types+of+physica%3B+activity+apps&amp;oq=types+of+physica%3B+activity+apps&amp;gs_lcrp=EgZjaHJvbWUyBggAEEUYOTIJCAEQABgNGIAEMgkIAhAAGA0YgAQyCQgDEAAYDRiABDIJCAQQABgNGIAEMggIBRAAGA0YHjIICAYQABgWGB4yCAgHEAAYFhgeMggICBAAGBYYHjIICAkQABgWGB7SAQg0NDk2ajBqNKgCALACAA&amp;sourceid=chrome&amp;ie=UTF-8</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22" name="Google Shape;4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33" name="Google Shape;43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43" name="Google Shape;44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REF : </a:t>
            </a:r>
            <a:r>
              <a:rPr lang="en-US" b="0" i="0">
                <a:solidFill>
                  <a:srgbClr val="222222"/>
                </a:solidFill>
                <a:latin typeface="Arial"/>
                <a:ea typeface="Arial"/>
                <a:cs typeface="Arial"/>
                <a:sym typeface="Arial"/>
              </a:rPr>
              <a:t>Coughlin, S. S., Whitehead, M., Sheats, J. Q., Mastromonico, J., &amp; Smith, S. (2016). A review of smartphone applications for promoting physical activity (Examen des applications pour smartphones destinées à promouvoir l'activité physique). </a:t>
            </a:r>
            <a:r>
              <a:rPr lang="en-US" b="0" i="1">
                <a:solidFill>
                  <a:srgbClr val="222222"/>
                </a:solidFill>
                <a:latin typeface="Arial"/>
                <a:ea typeface="Arial"/>
                <a:cs typeface="Arial"/>
                <a:sym typeface="Arial"/>
              </a:rPr>
              <a:t>Jacobs journal of community medicine</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2</a:t>
            </a:r>
            <a:r>
              <a:rPr lang="en-US" b="0" i="0">
                <a:solidFill>
                  <a:srgbClr val="222222"/>
                </a:solidFill>
                <a:latin typeface="Arial"/>
                <a:ea typeface="Arial"/>
                <a:cs typeface="Arial"/>
                <a:sym typeface="Arial"/>
              </a:rPr>
              <a:t>(1).</a:t>
            </a:r>
            <a:endParaRPr b="0"/>
          </a:p>
          <a:p>
            <a:pPr marL="0" lvl="0" indent="0" algn="l" rtl="0">
              <a:spcBef>
                <a:spcPts val="0"/>
              </a:spcBef>
              <a:spcAft>
                <a:spcPts val="0"/>
              </a:spcAft>
              <a:buNone/>
            </a:pPr>
            <a:endParaRPr/>
          </a:p>
        </p:txBody>
      </p:sp>
      <p:sp>
        <p:nvSpPr>
          <p:cNvPr id="453" name="Google Shape;4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REF : </a:t>
            </a:r>
            <a:r>
              <a:rPr lang="en-US" b="0" i="0">
                <a:solidFill>
                  <a:srgbClr val="222222"/>
                </a:solidFill>
                <a:latin typeface="Arial"/>
                <a:ea typeface="Arial"/>
                <a:cs typeface="Arial"/>
                <a:sym typeface="Arial"/>
              </a:rPr>
              <a:t>Coughlin, S. S., Whitehead, M., Sheats, J. Q., Mastromonico, J., &amp; Smith, S. (2016). A review of smartphone applications for promoting physical activity (Examen des applications pour smartphones destinées à promouvoir l'activité physique). </a:t>
            </a:r>
            <a:r>
              <a:rPr lang="en-US" b="0" i="1">
                <a:solidFill>
                  <a:srgbClr val="222222"/>
                </a:solidFill>
                <a:latin typeface="Arial"/>
                <a:ea typeface="Arial"/>
                <a:cs typeface="Arial"/>
                <a:sym typeface="Arial"/>
              </a:rPr>
              <a:t>Jacobs journal of community medicine</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2</a:t>
            </a:r>
            <a:r>
              <a:rPr lang="en-US" b="0" i="0">
                <a:solidFill>
                  <a:srgbClr val="222222"/>
                </a:solidFill>
                <a:latin typeface="Arial"/>
                <a:ea typeface="Arial"/>
                <a:cs typeface="Arial"/>
                <a:sym typeface="Arial"/>
              </a:rPr>
              <a:t>(1).</a:t>
            </a:r>
            <a:endParaRPr b="0"/>
          </a:p>
          <a:p>
            <a:pPr marL="0" lvl="0" indent="0" algn="l" rtl="0">
              <a:spcBef>
                <a:spcPts val="0"/>
              </a:spcBef>
              <a:spcAft>
                <a:spcPts val="0"/>
              </a:spcAft>
              <a:buNone/>
            </a:pPr>
            <a:endParaRPr/>
          </a:p>
        </p:txBody>
      </p:sp>
      <p:sp>
        <p:nvSpPr>
          <p:cNvPr id="464" name="Google Shape;46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REF : </a:t>
            </a:r>
            <a:r>
              <a:rPr lang="en-US" b="0" i="0">
                <a:solidFill>
                  <a:srgbClr val="222222"/>
                </a:solidFill>
                <a:latin typeface="Arial"/>
                <a:ea typeface="Arial"/>
                <a:cs typeface="Arial"/>
                <a:sym typeface="Arial"/>
              </a:rPr>
              <a:t>Coughlin, S. S., Whitehead, M., Sheats, J. Q., Mastromonico, J., &amp; Smith, S. (2016). A review of smartphone applications for promoting physical activity (Examen des applications pour smartphones destinées à promouvoir l'activité physique). </a:t>
            </a:r>
            <a:r>
              <a:rPr lang="en-US" b="0" i="1">
                <a:solidFill>
                  <a:srgbClr val="222222"/>
                </a:solidFill>
                <a:latin typeface="Arial"/>
                <a:ea typeface="Arial"/>
                <a:cs typeface="Arial"/>
                <a:sym typeface="Arial"/>
              </a:rPr>
              <a:t>Jacobs journal of community medicine</a:t>
            </a:r>
            <a:r>
              <a:rPr lang="en-US" b="0" i="0">
                <a:solidFill>
                  <a:srgbClr val="222222"/>
                </a:solidFill>
                <a:latin typeface="Arial"/>
                <a:ea typeface="Arial"/>
                <a:cs typeface="Arial"/>
                <a:sym typeface="Arial"/>
              </a:rPr>
              <a:t>, </a:t>
            </a:r>
            <a:r>
              <a:rPr lang="en-US" b="0" i="1">
                <a:solidFill>
                  <a:srgbClr val="222222"/>
                </a:solidFill>
                <a:latin typeface="Arial"/>
                <a:ea typeface="Arial"/>
                <a:cs typeface="Arial"/>
                <a:sym typeface="Arial"/>
              </a:rPr>
              <a:t>2</a:t>
            </a:r>
            <a:r>
              <a:rPr lang="en-US" b="0" i="0">
                <a:solidFill>
                  <a:srgbClr val="222222"/>
                </a:solidFill>
                <a:latin typeface="Arial"/>
                <a:ea typeface="Arial"/>
                <a:cs typeface="Arial"/>
                <a:sym typeface="Arial"/>
              </a:rPr>
              <a:t>(1).</a:t>
            </a:r>
            <a:endParaRPr b="0"/>
          </a:p>
          <a:p>
            <a:pPr marL="0" lvl="0" indent="0" algn="l" rtl="0">
              <a:spcBef>
                <a:spcPts val="0"/>
              </a:spcBef>
              <a:spcAft>
                <a:spcPts val="0"/>
              </a:spcAft>
              <a:buNone/>
            </a:pPr>
            <a:endParaRPr/>
          </a:p>
        </p:txBody>
      </p:sp>
      <p:sp>
        <p:nvSpPr>
          <p:cNvPr id="475" name="Google Shape;47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Source </a:t>
            </a:r>
            <a:r>
              <a:rPr lang="en-US"/>
              <a:t>: https://www.youtube.com/watch?v=jjRDQFQNIzo&amp;embeds_referring_euri=https%3A%2F%2Fhubblecontent.osi.office.net%2F&amp;source_ve_path=MjM4NTE&amp;feature=emb_title</a:t>
            </a:r>
            <a:endParaRPr/>
          </a:p>
          <a:p>
            <a:pPr marL="0" lvl="0" indent="0" algn="l" rtl="0">
              <a:spcBef>
                <a:spcPts val="0"/>
              </a:spcBef>
              <a:spcAft>
                <a:spcPts val="0"/>
              </a:spcAft>
              <a:buNone/>
            </a:pPr>
            <a:endParaRPr b="0"/>
          </a:p>
        </p:txBody>
      </p:sp>
      <p:sp>
        <p:nvSpPr>
          <p:cNvPr id="486" name="Google Shape;4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97" name="Google Shape;49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REF </a:t>
            </a:r>
            <a:r>
              <a:rPr lang="en-US"/>
              <a:t>: https://www.youtube.com/watch?v=irMJLcmSG5k&amp;t=83s</a:t>
            </a:r>
            <a:endParaRPr/>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07" name="Google Shape;50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Source : https://sensortower.com/blog/top-health-and-fitness-apps-worldwide-q2-2019 </a:t>
            </a:r>
            <a:br>
              <a:rPr lang="en-US" b="0"/>
            </a:br>
            <a:endParaRPr b="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18" name="Google Shape;51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Https://pixabay.com/illustrations/goals-smart-target-1262375/ </a:t>
            </a:r>
            <a:br>
              <a:rPr lang="en-US" b="0"/>
            </a:br>
            <a:r>
              <a:rPr lang="en-US" b="0"/>
              <a:t/>
            </a:r>
            <a:br>
              <a:rPr lang="en-US" b="0"/>
            </a:br>
            <a:endParaRPr b="0"/>
          </a:p>
        </p:txBody>
      </p:sp>
      <p:sp>
        <p:nvSpPr>
          <p:cNvPr id="530" name="Google Shape;53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REF : https://www.aafp.org/pubs/fpm/issues/2018/0300/p31.html#fpm20180300p31-ut1 </a:t>
            </a:r>
            <a:br>
              <a:rPr lang="en-US" b="0"/>
            </a:br>
            <a:r>
              <a:rPr lang="en-US" b="0"/>
              <a:t/>
            </a:r>
            <a:br>
              <a:rPr lang="en-US" b="0"/>
            </a:br>
            <a:endParaRPr b="0"/>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40" name="Google Shape;54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REF : https://www.aafp.org/pubs/fpm/issues/2018/0300/p31.html#fpm20180300p31-ut1 </a:t>
            </a:r>
            <a:br>
              <a:rPr lang="en-US" b="0"/>
            </a:br>
            <a:endParaRPr b="1"/>
          </a:p>
          <a:p>
            <a:pPr marL="0" lvl="0" indent="0" algn="l" rtl="0">
              <a:spcBef>
                <a:spcPts val="0"/>
              </a:spcBef>
              <a:spcAft>
                <a:spcPts val="0"/>
              </a:spcAft>
              <a:buNone/>
            </a:pPr>
            <a:r>
              <a:rPr lang="en-US" b="0"/>
              <a:t>Source : https://pixabay.com/illustrations/goals-smart-target-1262376/</a:t>
            </a:r>
            <a:br>
              <a:rPr lang="en-US" b="0"/>
            </a:br>
            <a:r>
              <a:rPr lang="en-US" b="0"/>
              <a:t/>
            </a:r>
            <a:br>
              <a:rPr lang="en-US" b="0"/>
            </a:br>
            <a:endParaRPr b="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53" name="Google Shape;55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REF : https://www.aafp.org/pubs/fpm/issues/2018/0300/p31.html#fpm20180300p31-ut1 </a:t>
            </a:r>
            <a:br>
              <a:rPr lang="en-US" b="0"/>
            </a:br>
            <a:r>
              <a:rPr lang="en-US" b="0"/>
              <a:t/>
            </a:r>
            <a:br>
              <a:rPr lang="en-US" b="0"/>
            </a:br>
            <a:endParaRPr b="0"/>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67" name="Google Shape;56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REF : https://www.aafp.org/pubs/fpm/issues/2018/0300/p31.html#fpm20180300p31-ut1 </a:t>
            </a:r>
            <a:br>
              <a:rPr lang="en-US" b="0"/>
            </a:br>
            <a:r>
              <a:rPr lang="en-US" b="0"/>
              <a:t/>
            </a:r>
            <a:br>
              <a:rPr lang="en-US" b="0"/>
            </a:br>
            <a:endParaRPr b="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78" name="Google Shape;5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89" name="Google Shape;58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Lien hypertexte</a:t>
            </a:r>
            <a:endParaRPr/>
          </a:p>
          <a:p>
            <a:pPr marL="0" lvl="0" indent="0" algn="l" rtl="0">
              <a:spcBef>
                <a:spcPts val="0"/>
              </a:spcBef>
              <a:spcAft>
                <a:spcPts val="0"/>
              </a:spcAft>
              <a:buNone/>
            </a:pPr>
            <a:r>
              <a:rPr lang="en-US" b="0"/>
              <a:t>Source 🡪 https://pixabay.com/vectors/questions-man-head-success-lamp-2519654/</a:t>
            </a: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599" name="Google Shape;59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en-US" b="0" i="0">
                <a:solidFill>
                  <a:srgbClr val="222222"/>
                </a:solidFill>
                <a:latin typeface="Arial"/>
                <a:ea typeface="Arial"/>
                <a:cs typeface="Arial"/>
                <a:sym typeface="Arial"/>
              </a:rPr>
              <a:t>REF : Cueto, M. (2023). L'Organisation mondiale de la santé. In </a:t>
            </a:r>
            <a:r>
              <a:rPr lang="en-US" b="0" i="1">
                <a:solidFill>
                  <a:srgbClr val="222222"/>
                </a:solidFill>
                <a:latin typeface="Arial"/>
                <a:ea typeface="Arial"/>
                <a:cs typeface="Arial"/>
                <a:sym typeface="Arial"/>
              </a:rPr>
              <a:t>Global Health Essentials </a:t>
            </a:r>
            <a:r>
              <a:rPr lang="en-US" b="0" i="0">
                <a:solidFill>
                  <a:srgbClr val="222222"/>
                </a:solidFill>
                <a:latin typeface="Arial"/>
                <a:ea typeface="Arial"/>
                <a:cs typeface="Arial"/>
                <a:sym typeface="Arial"/>
              </a:rPr>
              <a:t>(pp. 421-424). Cham : Springer International Publishing.</a:t>
            </a: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Source : https://www.youtube.com/watch?v=deBntVAMgFI</a:t>
            </a:r>
            <a:endParaRPr b="0"/>
          </a:p>
          <a:p>
            <a:pPr marL="0" lvl="0" indent="0" algn="l" rtl="0">
              <a:spcBef>
                <a:spcPts val="0"/>
              </a:spcBef>
              <a:spcAft>
                <a:spcPts val="0"/>
              </a:spcAft>
              <a:buNone/>
            </a:pPr>
            <a:r>
              <a:rPr lang="en-US"/>
              <a:t/>
            </a:r>
            <a:br>
              <a:rPr lang="en-US"/>
            </a:br>
            <a:endParaRPr/>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0"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1"/>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51"/>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51"/>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5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51"/>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5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5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28" name="Google Shape;28;p5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5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5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5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5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4"/>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4"/>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3.1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pic>
        <p:nvPicPr>
          <p:cNvPr id="44" name="Google Shape;44;p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5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5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5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3.1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56"/>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6"/>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6"/>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3.1</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58"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7"/>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man-woman-push-ups-wellness-2264825/"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alltrails.com/" TargetMode="External"/><Relationship Id="rId13" Type="http://schemas.openxmlformats.org/officeDocument/2006/relationships/hyperlink" Target="https://www.nike.com/ntc-app" TargetMode="External"/><Relationship Id="rId3" Type="http://schemas.openxmlformats.org/officeDocument/2006/relationships/hyperlink" Target="https://www.mapmyfitness.com/" TargetMode="External"/><Relationship Id="rId7" Type="http://schemas.openxmlformats.org/officeDocument/2006/relationships/hyperlink" Target="https://www.komoot.com/" TargetMode="External"/><Relationship Id="rId12" Type="http://schemas.openxmlformats.org/officeDocument/2006/relationships/hyperlink" Target="https://www.headspace.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fitbod.me/" TargetMode="External"/><Relationship Id="rId11" Type="http://schemas.openxmlformats.org/officeDocument/2006/relationships/hyperlink" Target="https://www.freeletics.com/en/" TargetMode="External"/><Relationship Id="rId5" Type="http://schemas.openxmlformats.org/officeDocument/2006/relationships/hyperlink" Target="https://stronglifts.com/5x5/" TargetMode="External"/><Relationship Id="rId10" Type="http://schemas.openxmlformats.org/officeDocument/2006/relationships/hyperlink" Target="https://community.fitbit.com/t5/Community/ct-p/EN" TargetMode="External"/><Relationship Id="rId4" Type="http://schemas.openxmlformats.org/officeDocument/2006/relationships/hyperlink" Target="https://www.strava.com/" TargetMode="External"/><Relationship Id="rId9" Type="http://schemas.openxmlformats.org/officeDocument/2006/relationships/hyperlink" Target="https://www.myfitnesspal.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jjRDQFQNIzo&amp;embeds_referring_euri=https%3A%2F%2Fhubblecontent.osi.office.net%2F&amp;source_ve_path=MjM4NTE&amp;feature=emb_title"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33.jp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hyperlink" Target="https://pixabay.com/service/license-summary/"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2.png"/><Relationship Id="rId7"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3 - Session d'enseignement </a:t>
            </a:r>
            <a:r>
              <a:rPr lang="en-US" sz="2400" b="1" i="0" u="none" strike="noStrike" cap="none">
                <a:solidFill>
                  <a:srgbClr val="C00000"/>
                </a:solidFill>
                <a:latin typeface="Calibri"/>
                <a:ea typeface="Calibri"/>
                <a:cs typeface="Calibri"/>
                <a:sym typeface="Calibri"/>
              </a:rPr>
              <a:t>(3.1)</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de santé pour l'activité physique</a:t>
            </a:r>
            <a:endParaRPr sz="3400" b="1" i="0" u="none" strike="noStrike" cap="none">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2F2F2"/>
                </a:solidFill>
                <a:latin typeface="Calibri"/>
                <a:ea typeface="Calibri"/>
                <a:cs typeface="Calibri"/>
                <a:sym typeface="Calibri"/>
              </a:rPr>
              <a:t>3</a:t>
            </a:r>
            <a:endParaRPr sz="2400" b="1">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Déterminants sociaux de la santé</a:t>
            </a:r>
            <a:endParaRPr/>
          </a:p>
        </p:txBody>
      </p:sp>
      <p:sp>
        <p:nvSpPr>
          <p:cNvPr id="206" name="Google Shape;206;p10"/>
          <p:cNvSpPr txBox="1"/>
          <p:nvPr/>
        </p:nvSpPr>
        <p:spPr>
          <a:xfrm>
            <a:off x="610139" y="1679188"/>
            <a:ext cx="10860372" cy="4893408"/>
          </a:xfrm>
          <a:prstGeom prst="rect">
            <a:avLst/>
          </a:prstGeom>
          <a:noFill/>
          <a:ln>
            <a:noFill/>
          </a:ln>
        </p:spPr>
        <p:txBody>
          <a:bodyPr spcFirstLastPara="1" wrap="square" lIns="91425" tIns="45700" rIns="91425" bIns="45700" anchor="t" anchorCtr="0">
            <a:normAutofit fontScale="92500"/>
          </a:bodyPr>
          <a:lstStyle/>
          <a:p>
            <a:pPr marL="228600" marR="0" lvl="0" indent="-228600" algn="just" rtl="0">
              <a:lnSpc>
                <a:spcPct val="100000"/>
              </a:lnSpc>
              <a:spcBef>
                <a:spcPts val="0"/>
              </a:spcBef>
              <a:spcAft>
                <a:spcPts val="0"/>
              </a:spcAft>
              <a:buClr>
                <a:srgbClr val="C01E24"/>
              </a:buClr>
              <a:buSzPts val="2400"/>
              <a:buFont typeface="Noto Sans Symbols"/>
              <a:buChar char="▪"/>
            </a:pPr>
            <a:r>
              <a:rPr lang="en-US" sz="2400" b="0" i="0" u="none" strike="noStrike">
                <a:solidFill>
                  <a:srgbClr val="000000"/>
                </a:solidFill>
                <a:latin typeface="Calibri"/>
                <a:ea typeface="Calibri"/>
                <a:cs typeface="Calibri"/>
                <a:sym typeface="Calibri"/>
              </a:rPr>
              <a:t>Les déterminants sociaux de la santé sont les facteurs non médicaux qui influencent les résultats en matière de santé. Il s'agit des conditions dans lesquelles les gens naissent, grandissent, travaillent, vivent et vieillissent, ainsi que de l'ensemble plus large de forces et de systèmes qui façonnent les conditions de la vie quotidienne. Ces forces et systèmes comprennent les politiques et systèmes économiques, les programmes de développement, les normes sociales, les politiques sociales et les systèmes politiques (Amri, 2023).</a:t>
            </a:r>
            <a:endParaRPr/>
          </a:p>
          <a:p>
            <a:pPr marL="0" marR="0" lvl="0" indent="0" algn="just" rtl="0">
              <a:lnSpc>
                <a:spcPct val="100000"/>
              </a:lnSpc>
              <a:spcBef>
                <a:spcPts val="0"/>
              </a:spcBef>
              <a:spcAft>
                <a:spcPts val="0"/>
              </a:spcAft>
              <a:buClr>
                <a:srgbClr val="C01E24"/>
              </a:buClr>
              <a:buSzPts val="2400"/>
              <a:buFont typeface="Noto Sans Symbols"/>
              <a:buNone/>
            </a:pPr>
            <a:r>
              <a:rPr lang="en-US" sz="2400" b="0">
                <a:solidFill>
                  <a:schemeClr val="dk1"/>
                </a:solidFill>
                <a:latin typeface="Calibri"/>
                <a:ea typeface="Calibri"/>
                <a:cs typeface="Calibri"/>
                <a:sym typeface="Calibri"/>
              </a:rPr>
              <a:t/>
            </a:r>
            <a:br>
              <a:rPr lang="en-US" sz="2400" b="0">
                <a:solidFill>
                  <a:schemeClr val="dk1"/>
                </a:solidFill>
                <a:latin typeface="Calibri"/>
                <a:ea typeface="Calibri"/>
                <a:cs typeface="Calibri"/>
                <a:sym typeface="Calibri"/>
              </a:rPr>
            </a:br>
            <a:r>
              <a:rPr lang="en-US" sz="2400" b="1" i="0">
                <a:solidFill>
                  <a:srgbClr val="000000"/>
                </a:solidFill>
                <a:latin typeface="Calibri"/>
                <a:ea typeface="Calibri"/>
                <a:cs typeface="Calibri"/>
                <a:sym typeface="Calibri"/>
              </a:rPr>
              <a:t>Importance :</a:t>
            </a:r>
            <a:endParaRPr sz="2400" b="0">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rgbClr val="C01E24"/>
              </a:buClr>
              <a:buSzPts val="2400"/>
              <a:buFont typeface="Noto Sans Symbols"/>
              <a:buChar char="▪"/>
            </a:pPr>
            <a:r>
              <a:rPr lang="en-US" sz="2400" b="0" i="0" u="none" strike="noStrike">
                <a:solidFill>
                  <a:srgbClr val="000000"/>
                </a:solidFill>
                <a:latin typeface="Calibri"/>
                <a:ea typeface="Calibri"/>
                <a:cs typeface="Calibri"/>
                <a:sym typeface="Calibri"/>
              </a:rPr>
              <a:t>Les DSS ont une influence importante sur les inégalités en matière de santé - les différences injustes et évitables dans l'état de santé observées au sein des pays et entre eux. Dans les pays de tous niveaux de revenus, la santé et la maladie suivent un gradient social : plus la position socio-économique est basse, plus la santé est mauvaise (OMS, 2022).</a:t>
            </a:r>
            <a:endParaRPr sz="2400" b="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C01E24"/>
              </a:buClr>
              <a:buSzPts val="2000"/>
              <a:buFont typeface="Noto Sans Symbols"/>
              <a:buNone/>
            </a:pPr>
            <a:r>
              <a:rPr lang="en-US" sz="2000">
                <a:solidFill>
                  <a:schemeClr val="dk1"/>
                </a:solidFill>
                <a:latin typeface="Calibri"/>
                <a:ea typeface="Calibri"/>
                <a:cs typeface="Calibri"/>
                <a:sym typeface="Calibri"/>
              </a:rPr>
              <a:t/>
            </a:r>
            <a:br>
              <a:rPr lang="en-US" sz="2000">
                <a:solidFill>
                  <a:schemeClr val="dk1"/>
                </a:solidFill>
                <a:latin typeface="Calibri"/>
                <a:ea typeface="Calibri"/>
                <a:cs typeface="Calibri"/>
                <a:sym typeface="Calibri"/>
              </a:rPr>
            </a:br>
            <a:endParaRPr sz="2200">
              <a:solidFill>
                <a:schemeClr val="dk1"/>
              </a:solidFill>
              <a:latin typeface="Calibri"/>
              <a:ea typeface="Calibri"/>
              <a:cs typeface="Calibri"/>
              <a:sym typeface="Calibri"/>
            </a:endParaRPr>
          </a:p>
        </p:txBody>
      </p:sp>
      <p:sp>
        <p:nvSpPr>
          <p:cNvPr id="207" name="Google Shape;207;p10"/>
          <p:cNvSpPr/>
          <p:nvPr/>
        </p:nvSpPr>
        <p:spPr>
          <a:xfrm>
            <a:off x="7990525" y="-3925"/>
            <a:ext cx="4200300" cy="3987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08" name="Google Shape;208;p10"/>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09" name="Google Shape;209;p10"/>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10" name="Google Shape;210;p10"/>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Comment la santé est-elle déterminée ?</a:t>
            </a:r>
            <a:endParaRPr/>
          </a:p>
        </p:txBody>
      </p:sp>
      <p:grpSp>
        <p:nvGrpSpPr>
          <p:cNvPr id="217" name="Google Shape;217;p11"/>
          <p:cNvGrpSpPr/>
          <p:nvPr/>
        </p:nvGrpSpPr>
        <p:grpSpPr>
          <a:xfrm>
            <a:off x="5345655" y="1161827"/>
            <a:ext cx="5564547" cy="5487400"/>
            <a:chOff x="909797" y="-220453"/>
            <a:chExt cx="5564547" cy="5487400"/>
          </a:xfrm>
        </p:grpSpPr>
        <p:sp>
          <p:nvSpPr>
            <p:cNvPr id="218" name="Google Shape;218;p11"/>
            <p:cNvSpPr/>
            <p:nvPr/>
          </p:nvSpPr>
          <p:spPr>
            <a:xfrm>
              <a:off x="2234051" y="1257952"/>
              <a:ext cx="2916039" cy="2916039"/>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11"/>
            <p:cNvSpPr txBox="1"/>
            <p:nvPr/>
          </p:nvSpPr>
          <p:spPr>
            <a:xfrm>
              <a:off x="2661095" y="1684996"/>
              <a:ext cx="2061951" cy="2061951"/>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Déterminants sociaux de la santé</a:t>
              </a:r>
              <a:endParaRPr sz="2600" b="0" i="0" u="none" strike="noStrike" cap="none">
                <a:solidFill>
                  <a:schemeClr val="dk1"/>
                </a:solidFill>
                <a:latin typeface="Arial"/>
                <a:ea typeface="Arial"/>
                <a:cs typeface="Arial"/>
                <a:sym typeface="Arial"/>
              </a:endParaRPr>
            </a:p>
          </p:txBody>
        </p:sp>
        <p:sp>
          <p:nvSpPr>
            <p:cNvPr id="220" name="Google Shape;220;p11"/>
            <p:cNvSpPr/>
            <p:nvPr/>
          </p:nvSpPr>
          <p:spPr>
            <a:xfrm>
              <a:off x="2830452" y="-220453"/>
              <a:ext cx="1892593" cy="1905450"/>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11"/>
            <p:cNvSpPr txBox="1"/>
            <p:nvPr/>
          </p:nvSpPr>
          <p:spPr>
            <a:xfrm>
              <a:off x="2943030" y="190175"/>
              <a:ext cx="1667436"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800" b="0" i="0" u="none" strike="noStrike" cap="none">
                  <a:solidFill>
                    <a:schemeClr val="dk1"/>
                  </a:solidFill>
                  <a:latin typeface="Arial"/>
                  <a:ea typeface="Arial"/>
                  <a:cs typeface="Arial"/>
                  <a:sym typeface="Arial"/>
                </a:rPr>
                <a:t>Voisinage et environnement</a:t>
              </a:r>
              <a:endParaRPr sz="1800" b="0" i="0" u="none" strike="noStrike" cap="none">
                <a:solidFill>
                  <a:schemeClr val="dk1"/>
                </a:solidFill>
                <a:latin typeface="Arial"/>
                <a:ea typeface="Arial"/>
                <a:cs typeface="Arial"/>
                <a:sym typeface="Arial"/>
              </a:endParaRPr>
            </a:p>
          </p:txBody>
        </p:sp>
        <p:sp>
          <p:nvSpPr>
            <p:cNvPr id="222" name="Google Shape;222;p11"/>
            <p:cNvSpPr/>
            <p:nvPr/>
          </p:nvSpPr>
          <p:spPr>
            <a:xfrm>
              <a:off x="4767211" y="1400758"/>
              <a:ext cx="1707133" cy="1742258"/>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11"/>
            <p:cNvSpPr txBox="1"/>
            <p:nvPr/>
          </p:nvSpPr>
          <p:spPr>
            <a:xfrm>
              <a:off x="5069640" y="1785878"/>
              <a:ext cx="1297129"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800" b="0" i="0" u="none" strike="noStrike" cap="none">
                  <a:solidFill>
                    <a:schemeClr val="dk1"/>
                  </a:solidFill>
                  <a:latin typeface="Arial"/>
                  <a:ea typeface="Arial"/>
                  <a:cs typeface="Arial"/>
                  <a:sym typeface="Arial"/>
                </a:rPr>
                <a:t>Soins de santé</a:t>
              </a:r>
              <a:endParaRPr sz="1800" b="0" i="0" u="none" strike="noStrike" cap="none">
                <a:solidFill>
                  <a:schemeClr val="dk1"/>
                </a:solidFill>
                <a:latin typeface="Arial"/>
                <a:ea typeface="Arial"/>
                <a:cs typeface="Arial"/>
                <a:sym typeface="Arial"/>
              </a:endParaRPr>
            </a:p>
          </p:txBody>
        </p:sp>
        <p:sp>
          <p:nvSpPr>
            <p:cNvPr id="224" name="Google Shape;224;p11"/>
            <p:cNvSpPr/>
            <p:nvPr/>
          </p:nvSpPr>
          <p:spPr>
            <a:xfrm>
              <a:off x="4078087" y="3521664"/>
              <a:ext cx="1707133" cy="1742258"/>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11"/>
            <p:cNvSpPr txBox="1"/>
            <p:nvPr/>
          </p:nvSpPr>
          <p:spPr>
            <a:xfrm>
              <a:off x="4373664" y="3903265"/>
              <a:ext cx="1203470"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800">
                  <a:solidFill>
                    <a:schemeClr val="dk1"/>
                  </a:solidFill>
                </a:rPr>
                <a:t>É</a:t>
              </a:r>
              <a:r>
                <a:rPr lang="en-US" sz="1800" b="0" i="0" u="none" strike="noStrike" cap="none">
                  <a:solidFill>
                    <a:schemeClr val="dk1"/>
                  </a:solidFill>
                  <a:latin typeface="Arial"/>
                  <a:ea typeface="Arial"/>
                  <a:cs typeface="Arial"/>
                  <a:sym typeface="Arial"/>
                </a:rPr>
                <a:t>ducation</a:t>
              </a:r>
              <a:endParaRPr sz="1800" b="0" i="0" u="none" strike="noStrike" cap="none">
                <a:solidFill>
                  <a:schemeClr val="dk1"/>
                </a:solidFill>
                <a:latin typeface="Arial"/>
                <a:ea typeface="Arial"/>
                <a:cs typeface="Arial"/>
                <a:sym typeface="Arial"/>
              </a:endParaRPr>
            </a:p>
          </p:txBody>
        </p:sp>
        <p:sp>
          <p:nvSpPr>
            <p:cNvPr id="226" name="Google Shape;226;p11"/>
            <p:cNvSpPr/>
            <p:nvPr/>
          </p:nvSpPr>
          <p:spPr>
            <a:xfrm>
              <a:off x="1598921" y="3521664"/>
              <a:ext cx="1707134" cy="1745283"/>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11"/>
            <p:cNvSpPr txBox="1"/>
            <p:nvPr/>
          </p:nvSpPr>
          <p:spPr>
            <a:xfrm>
              <a:off x="1807007" y="3791014"/>
              <a:ext cx="128552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800" b="0" i="0" u="none" strike="noStrike" cap="none">
                  <a:solidFill>
                    <a:schemeClr val="dk1"/>
                  </a:solidFill>
                  <a:latin typeface="Arial"/>
                  <a:ea typeface="Arial"/>
                  <a:cs typeface="Arial"/>
                  <a:sym typeface="Arial"/>
                </a:rPr>
                <a:t>Stabilité économique</a:t>
              </a:r>
              <a:endParaRPr sz="1800" b="0" i="0" u="none" strike="noStrike" cap="none">
                <a:solidFill>
                  <a:schemeClr val="dk1"/>
                </a:solidFill>
                <a:latin typeface="Arial"/>
                <a:ea typeface="Arial"/>
                <a:cs typeface="Arial"/>
                <a:sym typeface="Arial"/>
              </a:endParaRPr>
            </a:p>
          </p:txBody>
        </p:sp>
        <p:sp>
          <p:nvSpPr>
            <p:cNvPr id="228" name="Google Shape;228;p11"/>
            <p:cNvSpPr/>
            <p:nvPr/>
          </p:nvSpPr>
          <p:spPr>
            <a:xfrm>
              <a:off x="909797" y="1113494"/>
              <a:ext cx="1707134" cy="1745283"/>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11"/>
            <p:cNvSpPr txBox="1"/>
            <p:nvPr/>
          </p:nvSpPr>
          <p:spPr>
            <a:xfrm>
              <a:off x="1017372" y="1531232"/>
              <a:ext cx="138603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800" b="0" i="0" u="none" strike="noStrike" cap="none">
                  <a:solidFill>
                    <a:schemeClr val="dk1"/>
                  </a:solidFill>
                  <a:latin typeface="Arial"/>
                  <a:ea typeface="Arial"/>
                  <a:cs typeface="Arial"/>
                  <a:sym typeface="Arial"/>
                </a:rPr>
                <a:t>Contexte social et communautaire</a:t>
              </a:r>
              <a:endParaRPr sz="1800" b="0" i="0" u="none" strike="noStrike" cap="none">
                <a:solidFill>
                  <a:schemeClr val="dk1"/>
                </a:solidFill>
                <a:latin typeface="Arial"/>
                <a:ea typeface="Arial"/>
                <a:cs typeface="Arial"/>
                <a:sym typeface="Arial"/>
              </a:endParaRPr>
            </a:p>
          </p:txBody>
        </p:sp>
      </p:grpSp>
      <p:sp>
        <p:nvSpPr>
          <p:cNvPr id="230" name="Google Shape;230;p11"/>
          <p:cNvSpPr/>
          <p:nvPr/>
        </p:nvSpPr>
        <p:spPr>
          <a:xfrm>
            <a:off x="7948575" y="-3925"/>
            <a:ext cx="4242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31" name="Google Shape;231;p11"/>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32" name="Google Shape;232;p11"/>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33" name="Google Shape;233;p11"/>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None/>
            </a:pPr>
            <a:r>
              <a:rPr lang="en-US" sz="1395">
                <a:solidFill>
                  <a:schemeClr val="lt1"/>
                </a:solidFill>
                <a:latin typeface="Calibri"/>
                <a:ea typeface="Calibri"/>
                <a:cs typeface="Calibri"/>
                <a:sym typeface="Calibri"/>
              </a:rPr>
              <a:t>3.1 Introduction à la santé et à l'activité physique</a:t>
            </a:r>
            <a:endParaRPr sz="1395">
              <a:solidFill>
                <a:schemeClr val="lt1"/>
              </a:solidFill>
              <a:latin typeface="Calibri"/>
              <a:ea typeface="Calibri"/>
              <a:cs typeface="Calibri"/>
              <a:sym typeface="Calibri"/>
            </a:endParaRPr>
          </a:p>
        </p:txBody>
      </p:sp>
      <p:sp>
        <p:nvSpPr>
          <p:cNvPr id="240" name="Google Shape;240;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500"/>
              <a:buFont typeface="Calibri"/>
              <a:buNone/>
            </a:pPr>
            <a:r>
              <a:rPr lang="en-US" sz="2500"/>
              <a:t>Facteurs influençant la santé !</a:t>
            </a:r>
            <a:endParaRPr sz="2500"/>
          </a:p>
        </p:txBody>
      </p:sp>
      <p:grpSp>
        <p:nvGrpSpPr>
          <p:cNvPr id="241" name="Google Shape;241;p12"/>
          <p:cNvGrpSpPr/>
          <p:nvPr/>
        </p:nvGrpSpPr>
        <p:grpSpPr>
          <a:xfrm>
            <a:off x="1726300" y="889185"/>
            <a:ext cx="9164553" cy="5777453"/>
            <a:chOff x="0" y="0"/>
            <a:chExt cx="8349629" cy="5168130"/>
          </a:xfrm>
        </p:grpSpPr>
        <p:sp>
          <p:nvSpPr>
            <p:cNvPr id="242" name="Google Shape;242;p12"/>
            <p:cNvSpPr/>
            <p:nvPr/>
          </p:nvSpPr>
          <p:spPr>
            <a:xfrm>
              <a:off x="3339851" y="0"/>
              <a:ext cx="16698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12"/>
            <p:cNvSpPr txBox="1"/>
            <p:nvPr/>
          </p:nvSpPr>
          <p:spPr>
            <a:xfrm>
              <a:off x="3339851" y="492219"/>
              <a:ext cx="1669800" cy="54128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Facteurs</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800"/>
                <a:buFont typeface="Arial"/>
                <a:buNone/>
              </a:pPr>
              <a:r>
                <a:rPr lang="en-US" sz="1800" b="1">
                  <a:solidFill>
                    <a:schemeClr val="dk1"/>
                  </a:solidFill>
                </a:rPr>
                <a:t>sociaux</a:t>
              </a:r>
              <a:endParaRPr sz="1800" b="1">
                <a:solidFill>
                  <a:schemeClr val="dk1"/>
                </a:solidFill>
              </a:endParaRPr>
            </a:p>
          </p:txBody>
        </p:sp>
        <p:sp>
          <p:nvSpPr>
            <p:cNvPr id="244" name="Google Shape;244;p12"/>
            <p:cNvSpPr/>
            <p:nvPr/>
          </p:nvSpPr>
          <p:spPr>
            <a:xfrm>
              <a:off x="2504888" y="1033626"/>
              <a:ext cx="33399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12"/>
            <p:cNvSpPr txBox="1"/>
            <p:nvPr/>
          </p:nvSpPr>
          <p:spPr>
            <a:xfrm>
              <a:off x="3089362" y="1033626"/>
              <a:ext cx="2170903"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Conditions de vie et de travail</a:t>
              </a:r>
              <a:endParaRPr sz="1800" b="1" i="0" u="none" strike="noStrike" cap="none">
                <a:solidFill>
                  <a:schemeClr val="dk1"/>
                </a:solidFill>
                <a:latin typeface="Arial"/>
                <a:ea typeface="Arial"/>
                <a:cs typeface="Arial"/>
                <a:sym typeface="Arial"/>
              </a:endParaRPr>
            </a:p>
          </p:txBody>
        </p:sp>
        <p:sp>
          <p:nvSpPr>
            <p:cNvPr id="246" name="Google Shape;246;p12"/>
            <p:cNvSpPr/>
            <p:nvPr/>
          </p:nvSpPr>
          <p:spPr>
            <a:xfrm>
              <a:off x="1669925" y="2067252"/>
              <a:ext cx="5009777"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7" name="Google Shape;247;p12"/>
            <p:cNvSpPr txBox="1"/>
            <p:nvPr/>
          </p:nvSpPr>
          <p:spPr>
            <a:xfrm>
              <a:off x="2546636" y="2067252"/>
              <a:ext cx="3256355"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Services publics et infrastructures</a:t>
              </a:r>
              <a:endParaRPr sz="1800" b="1" i="0" u="none" strike="noStrike" cap="none">
                <a:solidFill>
                  <a:schemeClr val="dk1"/>
                </a:solidFill>
                <a:latin typeface="Arial"/>
                <a:ea typeface="Arial"/>
                <a:cs typeface="Arial"/>
                <a:sym typeface="Arial"/>
              </a:endParaRPr>
            </a:p>
          </p:txBody>
        </p:sp>
        <p:sp>
          <p:nvSpPr>
            <p:cNvPr id="248" name="Google Shape;248;p12"/>
            <p:cNvSpPr/>
            <p:nvPr/>
          </p:nvSpPr>
          <p:spPr>
            <a:xfrm>
              <a:off x="834962" y="3100877"/>
              <a:ext cx="6679703"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249;p12"/>
            <p:cNvSpPr txBox="1"/>
            <p:nvPr/>
          </p:nvSpPr>
          <p:spPr>
            <a:xfrm>
              <a:off x="2003910" y="3100877"/>
              <a:ext cx="4341807"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Comportements individuels</a:t>
              </a:r>
              <a:endParaRPr sz="1800" b="1" i="0" u="none" strike="noStrike" cap="none">
                <a:solidFill>
                  <a:schemeClr val="dk1"/>
                </a:solidFill>
                <a:latin typeface="Arial"/>
                <a:ea typeface="Arial"/>
                <a:cs typeface="Arial"/>
                <a:sym typeface="Arial"/>
              </a:endParaRPr>
            </a:p>
          </p:txBody>
        </p:sp>
        <p:sp>
          <p:nvSpPr>
            <p:cNvPr id="250" name="Google Shape;250;p12"/>
            <p:cNvSpPr/>
            <p:nvPr/>
          </p:nvSpPr>
          <p:spPr>
            <a:xfrm>
              <a:off x="0" y="4134504"/>
              <a:ext cx="8349629"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251;p12"/>
            <p:cNvSpPr txBox="1"/>
            <p:nvPr/>
          </p:nvSpPr>
          <p:spPr>
            <a:xfrm>
              <a:off x="1461185" y="4134504"/>
              <a:ext cx="5427258"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Facteurs individuels</a:t>
              </a:r>
              <a:endParaRPr sz="1800" b="1" i="0" u="none" strike="noStrike" cap="none">
                <a:solidFill>
                  <a:schemeClr val="dk1"/>
                </a:solidFill>
                <a:latin typeface="Arial"/>
                <a:ea typeface="Arial"/>
                <a:cs typeface="Arial"/>
                <a:sym typeface="Arial"/>
              </a:endParaRPr>
            </a:p>
          </p:txBody>
        </p:sp>
      </p:grpSp>
      <p:sp>
        <p:nvSpPr>
          <p:cNvPr id="252" name="Google Shape;252;p12"/>
          <p:cNvSpPr/>
          <p:nvPr/>
        </p:nvSpPr>
        <p:spPr>
          <a:xfrm>
            <a:off x="7864675" y="-3925"/>
            <a:ext cx="4326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53" name="Google Shape;253;p12"/>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54" name="Google Shape;254;p12"/>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55" name="Google Shape;255;p12"/>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500"/>
              <a:buFont typeface="Calibri"/>
              <a:buNone/>
            </a:pPr>
            <a:r>
              <a:rPr lang="en-US" sz="2500"/>
              <a:t>Pourquoi l'activité physique ?</a:t>
            </a:r>
            <a:endParaRPr sz="2500"/>
          </a:p>
        </p:txBody>
      </p:sp>
      <p:sp>
        <p:nvSpPr>
          <p:cNvPr id="262" name="Google Shape;262;p13"/>
          <p:cNvSpPr txBox="1">
            <a:spLocks noGrp="1"/>
          </p:cNvSpPr>
          <p:nvPr>
            <p:ph type="body" idx="1"/>
          </p:nvPr>
        </p:nvSpPr>
        <p:spPr>
          <a:xfrm>
            <a:off x="558000" y="1991385"/>
            <a:ext cx="11059693" cy="4275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b="1" i="0" u="none" strike="noStrike" cap="none">
                <a:solidFill>
                  <a:srgbClr val="212121"/>
                </a:solidFill>
                <a:latin typeface="Calibri"/>
                <a:ea typeface="Calibri"/>
                <a:cs typeface="Calibri"/>
                <a:sym typeface="Calibri"/>
              </a:rPr>
              <a:t>L'activité physique </a:t>
            </a:r>
            <a:r>
              <a:rPr lang="en-US" sz="2800" b="0" i="0" u="none" strike="noStrike" cap="none">
                <a:solidFill>
                  <a:srgbClr val="212121"/>
                </a:solidFill>
                <a:latin typeface="Calibri"/>
                <a:ea typeface="Calibri"/>
                <a:cs typeface="Calibri"/>
                <a:sym typeface="Calibri"/>
              </a:rPr>
              <a:t>est un grand facteur de risque modifiable pour les maladies cardiovasculaires et une variété croissante d'autres maladies chroniques, y compris le diabète sucré, le cancer (du côlon et du sein), l'obésité, l'hypertension, les maladies des os et des articulations (ostéoporose et arthrose) et la dépression (Ruegsegger et al. 2018).</a:t>
            </a:r>
            <a:endParaRPr/>
          </a:p>
        </p:txBody>
      </p:sp>
      <p:sp>
        <p:nvSpPr>
          <p:cNvPr id="263" name="Google Shape;263;p13"/>
          <p:cNvSpPr/>
          <p:nvPr/>
        </p:nvSpPr>
        <p:spPr>
          <a:xfrm>
            <a:off x="7948575" y="-3925"/>
            <a:ext cx="4242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64" name="Google Shape;264;p13"/>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65" name="Google Shape;265;p13"/>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66" name="Google Shape;266;p13"/>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a:spLocks noGrp="1"/>
          </p:cNvSpPr>
          <p:nvPr>
            <p:ph type="title"/>
          </p:nvPr>
        </p:nvSpPr>
        <p:spPr>
          <a:xfrm>
            <a:off x="558000" y="90285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Pourquoi l'activité physique ?</a:t>
            </a:r>
            <a:endParaRPr/>
          </a:p>
        </p:txBody>
      </p:sp>
      <p:pic>
        <p:nvPicPr>
          <p:cNvPr id="273" name="Google Shape;273;p14"/>
          <p:cNvPicPr preferRelativeResize="0"/>
          <p:nvPr/>
        </p:nvPicPr>
        <p:blipFill rotWithShape="1">
          <a:blip r:embed="rId3">
            <a:alphaModFix/>
          </a:blip>
          <a:srcRect/>
          <a:stretch/>
        </p:blipFill>
        <p:spPr>
          <a:xfrm>
            <a:off x="1890575" y="1580975"/>
            <a:ext cx="8103024" cy="3391700"/>
          </a:xfrm>
          <a:prstGeom prst="rect">
            <a:avLst/>
          </a:prstGeom>
          <a:noFill/>
          <a:ln>
            <a:noFill/>
          </a:ln>
        </p:spPr>
      </p:pic>
      <p:sp>
        <p:nvSpPr>
          <p:cNvPr id="274" name="Google Shape;274;p14"/>
          <p:cNvSpPr/>
          <p:nvPr/>
        </p:nvSpPr>
        <p:spPr>
          <a:xfrm>
            <a:off x="7843700" y="-3925"/>
            <a:ext cx="4347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75" name="Google Shape;275;p14"/>
          <p:cNvSpPr txBox="1"/>
          <p:nvPr/>
        </p:nvSpPr>
        <p:spPr>
          <a:xfrm>
            <a:off x="882900" y="5111875"/>
            <a:ext cx="10426200" cy="98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chemeClr val="dk1"/>
                </a:solidFill>
                <a:latin typeface="Calibri"/>
                <a:ea typeface="Calibri"/>
                <a:cs typeface="Calibri"/>
                <a:sym typeface="Calibri"/>
              </a:rPr>
              <a:t>Une activité physique régulière peut réduire de 35 % </a:t>
            </a:r>
            <a:endParaRPr sz="2200">
              <a:solidFill>
                <a:schemeClr val="dk1"/>
              </a:solidFill>
              <a:latin typeface="Calibri"/>
              <a:ea typeface="Calibri"/>
              <a:cs typeface="Calibri"/>
              <a:sym typeface="Calibri"/>
            </a:endParaRPr>
          </a:p>
          <a:p>
            <a:pPr marL="0" lvl="0" indent="0" algn="ctr" rtl="0">
              <a:spcBef>
                <a:spcPts val="0"/>
              </a:spcBef>
              <a:spcAft>
                <a:spcPts val="0"/>
              </a:spcAft>
              <a:buNone/>
            </a:pPr>
            <a:r>
              <a:rPr lang="en-US" sz="2200">
                <a:solidFill>
                  <a:schemeClr val="dk1"/>
                </a:solidFill>
                <a:latin typeface="Calibri"/>
                <a:ea typeface="Calibri"/>
                <a:cs typeface="Calibri"/>
                <a:sym typeface="Calibri"/>
              </a:rPr>
              <a:t>le risque de maladies cardiaques et circulatoires.</a:t>
            </a:r>
            <a:endParaRPr sz="2200">
              <a:solidFill>
                <a:schemeClr val="dk1"/>
              </a:solidFill>
              <a:latin typeface="Calibri"/>
              <a:ea typeface="Calibri"/>
              <a:cs typeface="Calibri"/>
              <a:sym typeface="Calibri"/>
            </a:endParaRPr>
          </a:p>
        </p:txBody>
      </p:sp>
      <p:sp>
        <p:nvSpPr>
          <p:cNvPr id="276" name="Google Shape;276;p14"/>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77" name="Google Shape;277;p14"/>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78" name="Google Shape;278;p14"/>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Statistiques sur l'activité physique</a:t>
            </a:r>
            <a:endParaRPr/>
          </a:p>
        </p:txBody>
      </p:sp>
      <p:sp>
        <p:nvSpPr>
          <p:cNvPr id="285" name="Google Shape;285;p15"/>
          <p:cNvSpPr txBox="1">
            <a:spLocks noGrp="1"/>
          </p:cNvSpPr>
          <p:nvPr>
            <p:ph type="body" idx="1"/>
          </p:nvPr>
        </p:nvSpPr>
        <p:spPr>
          <a:xfrm>
            <a:off x="557999" y="1800000"/>
            <a:ext cx="9629493" cy="489340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Dans l'UE, seul un enfant sur trois pratique une activité physique quotidienne.</a:t>
            </a:r>
            <a:endParaRPr/>
          </a:p>
          <a:p>
            <a:pPr marL="228600" lvl="0" indent="-228600" algn="l" rtl="0">
              <a:lnSpc>
                <a:spcPct val="100000"/>
              </a:lnSpc>
              <a:spcBef>
                <a:spcPts val="1200"/>
              </a:spcBef>
              <a:spcAft>
                <a:spcPts val="0"/>
              </a:spcAft>
              <a:buSzPts val="2200"/>
              <a:buChar char="▪"/>
            </a:pPr>
            <a:r>
              <a:rPr lang="en-US"/>
              <a:t>Moins de 5 % des adultes de l'UE pratiquent 30 minutes d'activité physique par jour ; seul un adulte sur trois reçoit la quantité d'activité physique recommandée chaque semaine.</a:t>
            </a:r>
            <a:endParaRPr/>
          </a:p>
          <a:p>
            <a:pPr marL="228600" lvl="0" indent="-228600" algn="l" rtl="0">
              <a:lnSpc>
                <a:spcPct val="100000"/>
              </a:lnSpc>
              <a:spcBef>
                <a:spcPts val="1200"/>
              </a:spcBef>
              <a:spcAft>
                <a:spcPts val="0"/>
              </a:spcAft>
              <a:buSzPts val="2200"/>
              <a:buChar char="▪"/>
            </a:pPr>
            <a:r>
              <a:rPr lang="en-US"/>
              <a:t>Dans l'UE, seuls 35 à 44 % des adultes âgés de 75 ans ou plus sont physiquement actifs, et 28 à 34 % des adultes âgés de 65 à 74 ans sont physiquement actifs.</a:t>
            </a:r>
            <a:endParaRPr/>
          </a:p>
          <a:p>
            <a:pPr marL="228600" lvl="0" indent="-228600" algn="l" rtl="0">
              <a:lnSpc>
                <a:spcPct val="100000"/>
              </a:lnSpc>
              <a:spcBef>
                <a:spcPts val="1200"/>
              </a:spcBef>
              <a:spcAft>
                <a:spcPts val="0"/>
              </a:spcAft>
              <a:buSzPts val="2200"/>
              <a:buChar char="▪"/>
            </a:pPr>
            <a:r>
              <a:rPr lang="en-US"/>
              <a:t>Plus de 80 % des adultes de l'UE ne respectent pas les recommandations pour les activités aérobies et de renforcement musculaire, et plus de 80 % des adolescents de l'UE ne pratiquent pas suffisamment d'activités physiques aérobies pour respecter les recommandations pour les jeunes (OMS, 2019).</a:t>
            </a:r>
            <a:endParaRPr/>
          </a:p>
          <a:p>
            <a:pPr marL="228600" lvl="0" indent="-88900" algn="l" rtl="0">
              <a:lnSpc>
                <a:spcPct val="100000"/>
              </a:lnSpc>
              <a:spcBef>
                <a:spcPts val="1200"/>
              </a:spcBef>
              <a:spcAft>
                <a:spcPts val="0"/>
              </a:spcAft>
              <a:buSzPts val="2200"/>
              <a:buNone/>
            </a:pPr>
            <a:endParaRPr/>
          </a:p>
        </p:txBody>
      </p:sp>
      <p:sp>
        <p:nvSpPr>
          <p:cNvPr id="286" name="Google Shape;286;p15"/>
          <p:cNvSpPr/>
          <p:nvPr/>
        </p:nvSpPr>
        <p:spPr>
          <a:xfrm>
            <a:off x="7906625" y="-3925"/>
            <a:ext cx="4284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87" name="Google Shape;287;p15"/>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88" name="Google Shape;288;p15"/>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289" name="Google Shape;289;p15"/>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566150" y="61182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Avantages de l'activité physique</a:t>
            </a:r>
            <a:endParaRPr/>
          </a:p>
        </p:txBody>
      </p:sp>
      <p:graphicFrame>
        <p:nvGraphicFramePr>
          <p:cNvPr id="296" name="Google Shape;296;p16"/>
          <p:cNvGraphicFramePr/>
          <p:nvPr/>
        </p:nvGraphicFramePr>
        <p:xfrm>
          <a:off x="655505" y="1356121"/>
          <a:ext cx="11059700" cy="5273150"/>
        </p:xfrm>
        <a:graphic>
          <a:graphicData uri="http://schemas.openxmlformats.org/drawingml/2006/table">
            <a:tbl>
              <a:tblPr firstRow="1" bandRow="1">
                <a:noFill/>
                <a:tableStyleId>{82C6CA3C-8F3F-4E38-8E42-63D30B7FF65C}</a:tableStyleId>
              </a:tblPr>
              <a:tblGrid>
                <a:gridCol w="11059700">
                  <a:extLst>
                    <a:ext uri="{9D8B030D-6E8A-4147-A177-3AD203B41FA5}">
                      <a16:colId xmlns:a16="http://schemas.microsoft.com/office/drawing/2014/main" val="20000"/>
                    </a:ext>
                  </a:extLst>
                </a:gridCol>
              </a:tblGrid>
              <a:tr h="2620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a:t>Avantages</a:t>
                      </a:r>
                      <a:endParaRPr sz="2000" u="none" strike="noStrike" cap="none"/>
                    </a:p>
                  </a:txBody>
                  <a:tcPr marL="91450" marR="91450" marT="45725" marB="45725"/>
                </a:tc>
                <a:extLst>
                  <a:ext uri="{0D108BD9-81ED-4DB2-BD59-A6C34878D82A}">
                    <a16:rowId xmlns:a16="http://schemas.microsoft.com/office/drawing/2014/main" val="10000"/>
                  </a:ext>
                </a:extLst>
              </a:tr>
              <a:tr h="2620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Sommeil </a:t>
                      </a:r>
                      <a:r>
                        <a:rPr lang="en-US" sz="2000" b="0" u="none" strike="noStrike" cap="none">
                          <a:solidFill>
                            <a:srgbClr val="000000"/>
                          </a:solidFill>
                        </a:rPr>
                        <a:t>- Améliore la qualité du sommeil</a:t>
                      </a:r>
                      <a:endParaRPr sz="2000" u="none" strike="noStrike" cap="none"/>
                    </a:p>
                  </a:txBody>
                  <a:tcPr marL="91450" marR="91450" marT="45725" marB="45725"/>
                </a:tc>
                <a:extLst>
                  <a:ext uri="{0D108BD9-81ED-4DB2-BD59-A6C34878D82A}">
                    <a16:rowId xmlns:a16="http://schemas.microsoft.com/office/drawing/2014/main" val="10001"/>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Moins d'anxiété </a:t>
                      </a:r>
                      <a:r>
                        <a:rPr lang="en-US" sz="2000" b="0" u="none" strike="noStrike" cap="none">
                          <a:solidFill>
                            <a:srgbClr val="000000"/>
                          </a:solidFill>
                        </a:rPr>
                        <a:t>- Réduit les sentiments d'anxiété</a:t>
                      </a:r>
                      <a:endParaRPr sz="2000" u="none" strike="noStrike" cap="none"/>
                    </a:p>
                  </a:txBody>
                  <a:tcPr marL="91450" marR="91450" marT="45725" marB="45725"/>
                </a:tc>
                <a:extLst>
                  <a:ext uri="{0D108BD9-81ED-4DB2-BD59-A6C34878D82A}">
                    <a16:rowId xmlns:a16="http://schemas.microsoft.com/office/drawing/2014/main" val="10002"/>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Pression artérielle </a:t>
                      </a:r>
                      <a:r>
                        <a:rPr lang="en-US" sz="2000" b="0" u="none" strike="noStrike" cap="none">
                          <a:solidFill>
                            <a:srgbClr val="000000"/>
                          </a:solidFill>
                        </a:rPr>
                        <a:t>- Réduit la pression artérielle</a:t>
                      </a:r>
                      <a:endParaRPr sz="2000" u="none" strike="noStrike" cap="none"/>
                    </a:p>
                  </a:txBody>
                  <a:tcPr marL="91450" marR="91450" marT="45725" marB="45725"/>
                </a:tc>
                <a:extLst>
                  <a:ext uri="{0D108BD9-81ED-4DB2-BD59-A6C34878D82A}">
                    <a16:rowId xmlns:a16="http://schemas.microsoft.com/office/drawing/2014/main" val="10003"/>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Santé cérébrale </a:t>
                      </a:r>
                      <a:r>
                        <a:rPr lang="en-US" sz="2000" b="0" u="none" strike="noStrike" cap="none">
                          <a:solidFill>
                            <a:srgbClr val="000000"/>
                          </a:solidFill>
                        </a:rPr>
                        <a:t>- Réduit les risques de démence (y compris la maladie d'Alzheimer) et le risque de dépression</a:t>
                      </a:r>
                      <a:endParaRPr sz="2000" u="none" strike="noStrike" cap="none"/>
                    </a:p>
                  </a:txBody>
                  <a:tcPr marL="91450" marR="91450" marT="45725" marB="45725"/>
                </a:tc>
                <a:extLst>
                  <a:ext uri="{0D108BD9-81ED-4DB2-BD59-A6C34878D82A}">
                    <a16:rowId xmlns:a16="http://schemas.microsoft.com/office/drawing/2014/main" val="10004"/>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Santé cardiaque </a:t>
                      </a:r>
                      <a:r>
                        <a:rPr lang="en-US" sz="2000" b="0" u="none" strike="noStrike" cap="none">
                          <a:solidFill>
                            <a:srgbClr val="000000"/>
                          </a:solidFill>
                        </a:rPr>
                        <a:t>- Réduit le risque de maladie cardiaque, d'accident vasculaire cérébral et de diabète de type 2</a:t>
                      </a:r>
                      <a:endParaRPr sz="2000" u="none" strike="noStrike" cap="none"/>
                    </a:p>
                  </a:txBody>
                  <a:tcPr marL="91450" marR="91450" marT="45725" marB="45725"/>
                </a:tc>
                <a:extLst>
                  <a:ext uri="{0D108BD9-81ED-4DB2-BD59-A6C34878D82A}">
                    <a16:rowId xmlns:a16="http://schemas.microsoft.com/office/drawing/2014/main" val="10005"/>
                  </a:ext>
                </a:extLst>
              </a:tr>
              <a:tr h="352075">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Prévention du cancer </a:t>
                      </a:r>
                      <a:r>
                        <a:rPr lang="en-US" sz="2000" b="0" u="none" strike="noStrike" cap="none">
                          <a:solidFill>
                            <a:srgbClr val="000000"/>
                          </a:solidFill>
                        </a:rPr>
                        <a:t>- Réduit le risque de huit cancers : vessie, sein, colon, endomètre, œsophage, rein, poumon et estomac.</a:t>
                      </a:r>
                      <a:endParaRPr sz="2000" u="none" strike="noStrike" cap="none"/>
                    </a:p>
                  </a:txBody>
                  <a:tcPr marL="91450" marR="91450" marT="45725" marB="45725"/>
                </a:tc>
                <a:extLst>
                  <a:ext uri="{0D108BD9-81ED-4DB2-BD59-A6C34878D82A}">
                    <a16:rowId xmlns:a16="http://schemas.microsoft.com/office/drawing/2014/main" val="10006"/>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Poids santé </a:t>
                      </a:r>
                      <a:r>
                        <a:rPr lang="en-US" sz="2000" b="0" u="none" strike="noStrike" cap="none">
                          <a:solidFill>
                            <a:srgbClr val="000000"/>
                          </a:solidFill>
                        </a:rPr>
                        <a:t>- Réduit le risque de prise de poids</a:t>
                      </a:r>
                      <a:endParaRPr sz="2000" u="none" strike="noStrike" cap="none"/>
                    </a:p>
                  </a:txBody>
                  <a:tcPr marL="91450" marR="91450" marT="45725" marB="45725"/>
                </a:tc>
                <a:extLst>
                  <a:ext uri="{0D108BD9-81ED-4DB2-BD59-A6C34878D82A}">
                    <a16:rowId xmlns:a16="http://schemas.microsoft.com/office/drawing/2014/main" val="10007"/>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Solidité osseuse </a:t>
                      </a:r>
                      <a:r>
                        <a:rPr lang="en-US" sz="2000" b="0" u="none" strike="noStrike" cap="none">
                          <a:solidFill>
                            <a:srgbClr val="000000"/>
                          </a:solidFill>
                        </a:rPr>
                        <a:t>- Améliore la santé des os</a:t>
                      </a:r>
                      <a:endParaRPr sz="2000" u="none" strike="noStrike" cap="none"/>
                    </a:p>
                  </a:txBody>
                  <a:tcPr marL="91450" marR="91450" marT="45725" marB="45725"/>
                </a:tc>
                <a:extLst>
                  <a:ext uri="{0D108BD9-81ED-4DB2-BD59-A6C34878D82A}">
                    <a16:rowId xmlns:a16="http://schemas.microsoft.com/office/drawing/2014/main" val="10008"/>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Equilibre et coordination </a:t>
                      </a:r>
                      <a:r>
                        <a:rPr lang="en-US" sz="2000" b="0" u="none" strike="noStrike" cap="none">
                          <a:solidFill>
                            <a:srgbClr val="000000"/>
                          </a:solidFill>
                        </a:rPr>
                        <a:t>- Réduit les risques de chute</a:t>
                      </a:r>
                      <a:endParaRPr sz="2000" u="none" strike="noStrike" cap="none"/>
                    </a:p>
                  </a:txBody>
                  <a:tcPr marL="91450" marR="91450" marT="45725" marB="45725"/>
                </a:tc>
                <a:extLst>
                  <a:ext uri="{0D108BD9-81ED-4DB2-BD59-A6C34878D82A}">
                    <a16:rowId xmlns:a16="http://schemas.microsoft.com/office/drawing/2014/main" val="10009"/>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rPr>
                        <a:t>Vie autonome </a:t>
                      </a:r>
                      <a:r>
                        <a:rPr lang="en-US" sz="2000" b="0" u="none" strike="noStrike" cap="none">
                          <a:solidFill>
                            <a:srgbClr val="000000"/>
                          </a:solidFill>
                        </a:rPr>
                        <a:t>- Aide les personnes à vivre de manière autonome plus longtemps </a:t>
                      </a:r>
                      <a:endParaRPr sz="2000" u="none" strike="noStrike" cap="none"/>
                    </a:p>
                  </a:txBody>
                  <a:tcPr marL="91450" marR="91450" marT="45725" marB="45725"/>
                </a:tc>
                <a:extLst>
                  <a:ext uri="{0D108BD9-81ED-4DB2-BD59-A6C34878D82A}">
                    <a16:rowId xmlns:a16="http://schemas.microsoft.com/office/drawing/2014/main" val="10010"/>
                  </a:ext>
                </a:extLst>
              </a:tr>
            </a:tbl>
          </a:graphicData>
        </a:graphic>
      </p:graphicFrame>
      <p:sp>
        <p:nvSpPr>
          <p:cNvPr id="297" name="Google Shape;297;p16"/>
          <p:cNvSpPr/>
          <p:nvPr/>
        </p:nvSpPr>
        <p:spPr>
          <a:xfrm>
            <a:off x="7854200" y="-3925"/>
            <a:ext cx="4336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298" name="Google Shape;298;p16"/>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299" name="Google Shape;299;p16"/>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00" name="Google Shape;300;p16"/>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Le rôle de la technologie et de l'exercice </a:t>
            </a:r>
            <a:endParaRPr/>
          </a:p>
        </p:txBody>
      </p:sp>
      <p:sp>
        <p:nvSpPr>
          <p:cNvPr id="307" name="Google Shape;307;p17"/>
          <p:cNvSpPr txBox="1">
            <a:spLocks noGrp="1"/>
          </p:cNvSpPr>
          <p:nvPr>
            <p:ph type="body" idx="1"/>
          </p:nvPr>
        </p:nvSpPr>
        <p:spPr>
          <a:xfrm>
            <a:off x="557999" y="1789367"/>
            <a:ext cx="10900938" cy="303727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00"/>
              <a:buNone/>
            </a:pPr>
            <a:r>
              <a:rPr lang="en-US" sz="2800" b="0" i="1" u="none" strike="noStrike" cap="none">
                <a:solidFill>
                  <a:srgbClr val="222222"/>
                </a:solidFill>
              </a:rPr>
              <a:t> "L'utilisation de dispositifs technologiques pour promouvoir l'AP, tels que les applications web/mobiles et les jeux, s'est avérée efficace à la fois chez les enfants en bonne santé et chez ceux souffrant de TRC. En conclusion, les nouvelles technologies sont très prometteuses en termes de faisabilité, d'acceptabilité et d'efficacité dans la promotion de l'AP." (Malizia et al. 2021)</a:t>
            </a:r>
            <a:endParaRPr sz="2800" b="0" i="1" u="none" strike="noStrike" cap="none">
              <a:solidFill>
                <a:schemeClr val="dk1"/>
              </a:solidFill>
            </a:endParaRPr>
          </a:p>
          <a:p>
            <a:pPr marL="0" lvl="0" indent="0" algn="l" rtl="0">
              <a:lnSpc>
                <a:spcPct val="100000"/>
              </a:lnSpc>
              <a:spcBef>
                <a:spcPts val="1800"/>
              </a:spcBef>
              <a:spcAft>
                <a:spcPts val="0"/>
              </a:spcAft>
              <a:buSzPts val="2200"/>
              <a:buNone/>
            </a:pPr>
            <a:endParaRPr/>
          </a:p>
        </p:txBody>
      </p:sp>
      <p:sp>
        <p:nvSpPr>
          <p:cNvPr id="308" name="Google Shape;308;p17"/>
          <p:cNvSpPr/>
          <p:nvPr/>
        </p:nvSpPr>
        <p:spPr>
          <a:xfrm>
            <a:off x="7875175" y="-3925"/>
            <a:ext cx="4315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309" name="Google Shape;309;p17"/>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10" name="Google Shape;310;p17"/>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11" name="Google Shape;311;p17"/>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Applications pour l'activité physique</a:t>
            </a:r>
            <a:endParaRPr/>
          </a:p>
        </p:txBody>
      </p:sp>
      <p:sp>
        <p:nvSpPr>
          <p:cNvPr id="318" name="Google Shape;318;p18"/>
          <p:cNvSpPr txBox="1">
            <a:spLocks noGrp="1"/>
          </p:cNvSpPr>
          <p:nvPr>
            <p:ph type="body" idx="1"/>
          </p:nvPr>
        </p:nvSpPr>
        <p:spPr>
          <a:xfrm>
            <a:off x="557999" y="1800000"/>
            <a:ext cx="11167155" cy="489340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2800" b="1" i="0" u="none" strike="noStrike" cap="none">
                <a:solidFill>
                  <a:srgbClr val="212121"/>
                </a:solidFill>
                <a:latin typeface="Calibri"/>
                <a:ea typeface="Calibri"/>
                <a:cs typeface="Calibri"/>
                <a:sym typeface="Calibri"/>
              </a:rPr>
              <a:t>Les applications mobiles </a:t>
            </a:r>
            <a:r>
              <a:rPr lang="en-US" sz="2800" b="0" i="0" u="none" strike="noStrike" cap="none">
                <a:solidFill>
                  <a:srgbClr val="212121"/>
                </a:solidFill>
                <a:latin typeface="Calibri"/>
                <a:ea typeface="Calibri"/>
                <a:cs typeface="Calibri"/>
                <a:sym typeface="Calibri"/>
              </a:rPr>
              <a:t>visent à accroître l'adhésion à l'activité physique, en permettant aux individus d'accéder à tout moment à des informations et à des conseils en matière de santé. Les technologies permettent aux individus de suivre, d'évaluer et d'instruire la performance de leur activité physique (OMS, 2019).</a:t>
            </a:r>
            <a:endParaRPr sz="2800" b="0" i="1" u="none" strike="noStrike" cap="none">
              <a:solidFill>
                <a:schemeClr val="dk1"/>
              </a:solidFill>
              <a:latin typeface="Calibri"/>
              <a:ea typeface="Calibri"/>
              <a:cs typeface="Calibri"/>
              <a:sym typeface="Calibri"/>
            </a:endParaRPr>
          </a:p>
          <a:p>
            <a:pPr marL="228600" lvl="0" indent="-88900" algn="l" rtl="0">
              <a:lnSpc>
                <a:spcPct val="100000"/>
              </a:lnSpc>
              <a:spcBef>
                <a:spcPts val="1200"/>
              </a:spcBef>
              <a:spcAft>
                <a:spcPts val="0"/>
              </a:spcAft>
              <a:buSzPts val="2200"/>
              <a:buNone/>
            </a:pPr>
            <a:endParaRPr/>
          </a:p>
        </p:txBody>
      </p:sp>
      <p:sp>
        <p:nvSpPr>
          <p:cNvPr id="319" name="Google Shape;319;p18"/>
          <p:cNvSpPr/>
          <p:nvPr/>
        </p:nvSpPr>
        <p:spPr>
          <a:xfrm>
            <a:off x="7864675" y="-3925"/>
            <a:ext cx="4326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320" name="Google Shape;320;p18"/>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21" name="Google Shape;321;p18"/>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22" name="Google Shape;322;p18"/>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Exemple d'applications pour l'activité physique</a:t>
            </a:r>
            <a:endParaRPr/>
          </a:p>
        </p:txBody>
      </p:sp>
      <p:sp>
        <p:nvSpPr>
          <p:cNvPr id="329" name="Google Shape;329;p19"/>
          <p:cNvSpPr txBox="1">
            <a:spLocks noGrp="1"/>
          </p:cNvSpPr>
          <p:nvPr>
            <p:ph type="body" idx="1"/>
          </p:nvPr>
        </p:nvSpPr>
        <p:spPr>
          <a:xfrm>
            <a:off x="723516" y="1799446"/>
            <a:ext cx="3529500" cy="45483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28600" algn="l" rtl="0">
              <a:lnSpc>
                <a:spcPct val="100000"/>
              </a:lnSpc>
              <a:spcBef>
                <a:spcPts val="0"/>
              </a:spcBef>
              <a:spcAft>
                <a:spcPts val="0"/>
              </a:spcAft>
              <a:buSzPct val="63593"/>
              <a:buChar char="▪"/>
            </a:pPr>
            <a:r>
              <a:rPr lang="en-US" sz="3400"/>
              <a:t>Club d'entraînement Nike</a:t>
            </a:r>
            <a:endParaRPr sz="3400"/>
          </a:p>
          <a:p>
            <a:pPr marL="228600" marR="0" lvl="0" indent="-228600" algn="l" rtl="0">
              <a:lnSpc>
                <a:spcPct val="100000"/>
              </a:lnSpc>
              <a:spcBef>
                <a:spcPts val="1200"/>
              </a:spcBef>
              <a:spcAft>
                <a:spcPts val="0"/>
              </a:spcAft>
              <a:buSzPct val="63593"/>
              <a:buChar char="▪"/>
            </a:pPr>
            <a:r>
              <a:rPr lang="en-US" sz="3400"/>
              <a:t>Strava</a:t>
            </a:r>
            <a:endParaRPr sz="3400"/>
          </a:p>
          <a:p>
            <a:pPr marL="228600" marR="0" lvl="0" indent="-228600" algn="l" rtl="0">
              <a:lnSpc>
                <a:spcPct val="100000"/>
              </a:lnSpc>
              <a:spcBef>
                <a:spcPts val="1200"/>
              </a:spcBef>
              <a:spcAft>
                <a:spcPts val="0"/>
              </a:spcAft>
              <a:buSzPct val="63593"/>
              <a:buChar char="▪"/>
            </a:pPr>
            <a:r>
              <a:rPr lang="en-US" sz="3400"/>
              <a:t>Fitbod</a:t>
            </a:r>
            <a:endParaRPr sz="3400"/>
          </a:p>
          <a:p>
            <a:pPr marL="228600" marR="0" lvl="0" indent="-228600" algn="l" rtl="0">
              <a:lnSpc>
                <a:spcPct val="100000"/>
              </a:lnSpc>
              <a:spcBef>
                <a:spcPts val="1200"/>
              </a:spcBef>
              <a:spcAft>
                <a:spcPts val="0"/>
              </a:spcAft>
              <a:buSzPct val="63593"/>
              <a:buChar char="▪"/>
            </a:pPr>
            <a:r>
              <a:rPr lang="en-US" sz="3400"/>
              <a:t>MapMyFitness</a:t>
            </a:r>
            <a:endParaRPr sz="3400"/>
          </a:p>
          <a:p>
            <a:pPr marL="228600" marR="0" lvl="0" indent="-228600" algn="l" rtl="0">
              <a:lnSpc>
                <a:spcPct val="100000"/>
              </a:lnSpc>
              <a:spcBef>
                <a:spcPts val="1200"/>
              </a:spcBef>
              <a:spcAft>
                <a:spcPts val="0"/>
              </a:spcAft>
              <a:buSzPct val="63593"/>
              <a:buChar char="▪"/>
            </a:pPr>
            <a:r>
              <a:rPr lang="en-US" sz="3400"/>
              <a:t>Fitbit</a:t>
            </a:r>
            <a:endParaRPr/>
          </a:p>
          <a:p>
            <a:pPr marL="228600" marR="0" lvl="0" indent="-228600" algn="l" rtl="0">
              <a:lnSpc>
                <a:spcPct val="100000"/>
              </a:lnSpc>
              <a:spcBef>
                <a:spcPts val="1200"/>
              </a:spcBef>
              <a:spcAft>
                <a:spcPts val="0"/>
              </a:spcAft>
              <a:buSzPct val="63593"/>
              <a:buChar char="▪"/>
            </a:pPr>
            <a:r>
              <a:rPr lang="en-US" sz="3400"/>
              <a:t>StrongLifts 5x5</a:t>
            </a:r>
            <a:endParaRPr sz="3400"/>
          </a:p>
          <a:p>
            <a:pPr marL="228600" marR="0" lvl="0" indent="-228599" algn="l" rtl="0">
              <a:lnSpc>
                <a:spcPct val="100000"/>
              </a:lnSpc>
              <a:spcBef>
                <a:spcPts val="1200"/>
              </a:spcBef>
              <a:spcAft>
                <a:spcPts val="0"/>
              </a:spcAft>
              <a:buSzPct val="63592"/>
              <a:buChar char="▪"/>
            </a:pPr>
            <a:r>
              <a:rPr lang="en-US" sz="3400"/>
              <a:t>Garmin</a:t>
            </a:r>
            <a:endParaRPr/>
          </a:p>
        </p:txBody>
      </p:sp>
      <p:pic>
        <p:nvPicPr>
          <p:cNvPr id="330" name="Google Shape;330;p19" descr="Nike Training Club Review: The best workout app we tested - Reviewed"/>
          <p:cNvPicPr preferRelativeResize="0"/>
          <p:nvPr/>
        </p:nvPicPr>
        <p:blipFill rotWithShape="1">
          <a:blip r:embed="rId3">
            <a:alphaModFix/>
          </a:blip>
          <a:srcRect/>
          <a:stretch/>
        </p:blipFill>
        <p:spPr>
          <a:xfrm>
            <a:off x="4365171" y="1897509"/>
            <a:ext cx="1600200" cy="1600200"/>
          </a:xfrm>
          <a:prstGeom prst="rect">
            <a:avLst/>
          </a:prstGeom>
          <a:noFill/>
          <a:ln>
            <a:noFill/>
          </a:ln>
        </p:spPr>
      </p:pic>
      <p:pic>
        <p:nvPicPr>
          <p:cNvPr id="331" name="Google Shape;331;p19" descr="Strava (@Strava) / X"/>
          <p:cNvPicPr preferRelativeResize="0"/>
          <p:nvPr/>
        </p:nvPicPr>
        <p:blipFill rotWithShape="1">
          <a:blip r:embed="rId4">
            <a:alphaModFix/>
          </a:blip>
          <a:srcRect/>
          <a:stretch/>
        </p:blipFill>
        <p:spPr>
          <a:xfrm>
            <a:off x="4495800" y="3602902"/>
            <a:ext cx="1480457" cy="1480457"/>
          </a:xfrm>
          <a:prstGeom prst="rect">
            <a:avLst/>
          </a:prstGeom>
          <a:noFill/>
          <a:ln>
            <a:noFill/>
          </a:ln>
        </p:spPr>
      </p:pic>
      <p:pic>
        <p:nvPicPr>
          <p:cNvPr id="332" name="Google Shape;332;p19" descr="Fitbod Workout &amp; Fitness Plans - Apps on Google Play"/>
          <p:cNvPicPr preferRelativeResize="0"/>
          <p:nvPr/>
        </p:nvPicPr>
        <p:blipFill rotWithShape="1">
          <a:blip r:embed="rId5">
            <a:alphaModFix/>
          </a:blip>
          <a:srcRect/>
          <a:stretch/>
        </p:blipFill>
        <p:spPr>
          <a:xfrm>
            <a:off x="6077527" y="2100929"/>
            <a:ext cx="3003946" cy="3003946"/>
          </a:xfrm>
          <a:prstGeom prst="rect">
            <a:avLst/>
          </a:prstGeom>
          <a:noFill/>
          <a:ln>
            <a:noFill/>
          </a:ln>
        </p:spPr>
      </p:pic>
      <p:pic>
        <p:nvPicPr>
          <p:cNvPr id="333" name="Google Shape;333;p19" descr="Map My Money: How MapMyFitness Became a $150 Million Platform - Digital  Innovation and Transformation"/>
          <p:cNvPicPr preferRelativeResize="0"/>
          <p:nvPr/>
        </p:nvPicPr>
        <p:blipFill rotWithShape="1">
          <a:blip r:embed="rId6">
            <a:alphaModFix/>
          </a:blip>
          <a:srcRect/>
          <a:stretch/>
        </p:blipFill>
        <p:spPr>
          <a:xfrm>
            <a:off x="9081473" y="1464321"/>
            <a:ext cx="1905000" cy="1905000"/>
          </a:xfrm>
          <a:prstGeom prst="rect">
            <a:avLst/>
          </a:prstGeom>
          <a:noFill/>
          <a:ln>
            <a:noFill/>
          </a:ln>
        </p:spPr>
      </p:pic>
      <p:sp>
        <p:nvSpPr>
          <p:cNvPr id="334" name="Google Shape;334;p19"/>
          <p:cNvSpPr/>
          <p:nvPr/>
        </p:nvSpPr>
        <p:spPr>
          <a:xfrm>
            <a:off x="7938075" y="-3925"/>
            <a:ext cx="4252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335" name="Google Shape;335;p19"/>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36" name="Google Shape;336;p19"/>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37" name="Google Shape;337;p19"/>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7801945" y="1820158"/>
            <a:ext cx="4381500" cy="4114800"/>
          </a:xfrm>
          <a:prstGeom prst="rect">
            <a:avLst/>
          </a:prstGeom>
          <a:noFill/>
          <a:ln>
            <a:noFill/>
          </a:ln>
        </p:spPr>
      </p:pic>
      <p:pic>
        <p:nvPicPr>
          <p:cNvPr id="94" name="Google Shape;94;p2"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l="19107"/>
          <a:stretch/>
        </p:blipFill>
        <p:spPr>
          <a:xfrm>
            <a:off x="1488562" y="374456"/>
            <a:ext cx="6563496" cy="2084244"/>
          </a:xfrm>
          <a:prstGeom prst="rect">
            <a:avLst/>
          </a:prstGeom>
          <a:noFill/>
          <a:ln>
            <a:noFill/>
          </a:ln>
        </p:spPr>
      </p:pic>
      <p:pic>
        <p:nvPicPr>
          <p:cNvPr id="95" name="Google Shape;95;p2"/>
          <p:cNvPicPr preferRelativeResize="0"/>
          <p:nvPr/>
        </p:nvPicPr>
        <p:blipFill rotWithShape="1">
          <a:blip r:embed="rId5">
            <a:alphaModFix/>
          </a:blip>
          <a:srcRect/>
          <a:stretch/>
        </p:blipFill>
        <p:spPr>
          <a:xfrm>
            <a:off x="305" y="5991103"/>
            <a:ext cx="12191695" cy="869554"/>
          </a:xfrm>
          <a:prstGeom prst="rect">
            <a:avLst/>
          </a:prstGeom>
          <a:noFill/>
          <a:ln>
            <a:noFill/>
          </a:ln>
        </p:spPr>
      </p:pic>
      <p:pic>
        <p:nvPicPr>
          <p:cNvPr id="96" name="Google Shape;96;p2"/>
          <p:cNvPicPr preferRelativeResize="0"/>
          <p:nvPr/>
        </p:nvPicPr>
        <p:blipFill rotWithShape="1">
          <a:blip r:embed="rId5">
            <a:alphaModFix/>
          </a:blip>
          <a:srcRect b="59835"/>
          <a:stretch/>
        </p:blipFill>
        <p:spPr>
          <a:xfrm rot="10800000">
            <a:off x="-8250" y="-4107"/>
            <a:ext cx="12191695" cy="349261"/>
          </a:xfrm>
          <a:prstGeom prst="rect">
            <a:avLst/>
          </a:prstGeom>
          <a:noFill/>
          <a:ln>
            <a:noFill/>
          </a:ln>
        </p:spPr>
      </p:pic>
      <p:pic>
        <p:nvPicPr>
          <p:cNvPr id="97" name="Google Shape;97;p2"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296684" y="803957"/>
            <a:ext cx="860604" cy="1540240"/>
          </a:xfrm>
          <a:prstGeom prst="rect">
            <a:avLst/>
          </a:prstGeom>
          <a:noFill/>
          <a:ln>
            <a:noFill/>
          </a:ln>
        </p:spPr>
      </p:pic>
      <p:sp>
        <p:nvSpPr>
          <p:cNvPr id="98" name="Google Shape;98;p2"/>
          <p:cNvSpPr txBox="1"/>
          <p:nvPr/>
        </p:nvSpPr>
        <p:spPr>
          <a:xfrm>
            <a:off x="296684" y="2984210"/>
            <a:ext cx="7615416" cy="2443823"/>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6600" b="1" dirty="0" smtClean="0">
                <a:solidFill>
                  <a:srgbClr val="C00000"/>
                </a:solidFill>
                <a:latin typeface="Calibri"/>
                <a:ea typeface="Calibri"/>
                <a:cs typeface="Calibri"/>
                <a:sym typeface="Calibri"/>
              </a:rPr>
              <a:t>3</a:t>
            </a:r>
            <a:r>
              <a:rPr lang="en-US" sz="3400" b="1" dirty="0">
                <a:solidFill>
                  <a:schemeClr val="dk1"/>
                </a:solidFill>
                <a:latin typeface="Calibri"/>
                <a:ea typeface="Calibri"/>
                <a:cs typeface="Calibri"/>
                <a:sym typeface="Calibri"/>
              </a:rPr>
              <a:t/>
            </a:r>
            <a:br>
              <a:rPr lang="en-US" sz="3400" b="1"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Applications de santé pour </a:t>
            </a:r>
            <a:r>
              <a:rPr lang="en-US" sz="4000" dirty="0" err="1">
                <a:solidFill>
                  <a:schemeClr val="dk1"/>
                </a:solidFill>
                <a:latin typeface="Calibri"/>
                <a:ea typeface="Calibri"/>
                <a:cs typeface="Calibri"/>
                <a:sym typeface="Calibri"/>
              </a:rPr>
              <a:t>l'activité</a:t>
            </a:r>
            <a:r>
              <a:rPr lang="en-US" sz="4000" dirty="0">
                <a:solidFill>
                  <a:schemeClr val="dk1"/>
                </a:solidFill>
                <a:latin typeface="Calibri"/>
                <a:ea typeface="Calibri"/>
                <a:cs typeface="Calibri"/>
                <a:sym typeface="Calibri"/>
              </a:rPr>
              <a:t> physique</a:t>
            </a:r>
            <a:endParaRPr sz="34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rgbClr val="000000"/>
              </a:buClr>
              <a:buSzPts val="1400"/>
              <a:buFont typeface="Arial"/>
              <a:buNone/>
            </a:pPr>
            <a:endParaRPr sz="140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Top 10 des applications de fitness</a:t>
            </a:r>
            <a:endParaRPr/>
          </a:p>
        </p:txBody>
      </p:sp>
      <p:pic>
        <p:nvPicPr>
          <p:cNvPr id="344" name="Google Shape;344;p20"/>
          <p:cNvPicPr preferRelativeResize="0"/>
          <p:nvPr/>
        </p:nvPicPr>
        <p:blipFill rotWithShape="1">
          <a:blip r:embed="rId3">
            <a:alphaModFix/>
          </a:blip>
          <a:srcRect/>
          <a:stretch/>
        </p:blipFill>
        <p:spPr>
          <a:xfrm>
            <a:off x="1944730" y="1934561"/>
            <a:ext cx="8045863" cy="4026107"/>
          </a:xfrm>
          <a:prstGeom prst="rect">
            <a:avLst/>
          </a:prstGeom>
          <a:noFill/>
          <a:ln>
            <a:noFill/>
          </a:ln>
        </p:spPr>
      </p:pic>
      <p:sp>
        <p:nvSpPr>
          <p:cNvPr id="345" name="Google Shape;345;p20"/>
          <p:cNvSpPr/>
          <p:nvPr/>
        </p:nvSpPr>
        <p:spPr>
          <a:xfrm>
            <a:off x="7864675" y="-3925"/>
            <a:ext cx="4326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346" name="Google Shape;346;p20"/>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47" name="Google Shape;347;p20"/>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48" name="Google Shape;348;p20"/>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sp>
        <p:nvSpPr>
          <p:cNvPr id="354" name="Google Shape;354;p21"/>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Les bienfaits de l'activité physique</a:t>
            </a:r>
            <a:endParaRPr/>
          </a:p>
        </p:txBody>
      </p:sp>
      <p:sp>
        <p:nvSpPr>
          <p:cNvPr id="355" name="Google Shape;355;p21"/>
          <p:cNvSpPr txBox="1">
            <a:spLocks noGrp="1"/>
          </p:cNvSpPr>
          <p:nvPr>
            <p:ph type="body" idx="1"/>
          </p:nvPr>
        </p:nvSpPr>
        <p:spPr>
          <a:xfrm>
            <a:off x="1284141" y="2302021"/>
            <a:ext cx="5538000" cy="408790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0000"/>
              </a:buClr>
              <a:buSzPts val="1800"/>
              <a:buChar char="▪"/>
            </a:pPr>
            <a:r>
              <a:rPr lang="en-US" sz="2400"/>
              <a:t>Responsabilité</a:t>
            </a:r>
            <a:endParaRPr sz="2400"/>
          </a:p>
          <a:p>
            <a:pPr marL="228600" marR="0" lvl="0" indent="-228600" algn="l" rtl="0">
              <a:lnSpc>
                <a:spcPct val="100000"/>
              </a:lnSpc>
              <a:spcBef>
                <a:spcPts val="1800"/>
              </a:spcBef>
              <a:spcAft>
                <a:spcPts val="0"/>
              </a:spcAft>
              <a:buClr>
                <a:srgbClr val="C00000"/>
              </a:buClr>
              <a:buSzPts val="1800"/>
              <a:buChar char="▪"/>
            </a:pPr>
            <a:r>
              <a:rPr lang="en-US" sz="2400"/>
              <a:t>Fixation des objectifs</a:t>
            </a:r>
            <a:endParaRPr/>
          </a:p>
          <a:p>
            <a:pPr marL="228600" marR="0" lvl="0" indent="-228600" algn="l" rtl="0">
              <a:lnSpc>
                <a:spcPct val="100000"/>
              </a:lnSpc>
              <a:spcBef>
                <a:spcPts val="1800"/>
              </a:spcBef>
              <a:spcAft>
                <a:spcPts val="0"/>
              </a:spcAft>
              <a:buClr>
                <a:srgbClr val="C00000"/>
              </a:buClr>
              <a:buSzPts val="1800"/>
              <a:buChar char="▪"/>
            </a:pPr>
            <a:r>
              <a:rPr lang="en-US" sz="2400"/>
              <a:t>Personnalisation</a:t>
            </a:r>
            <a:endParaRPr sz="2400"/>
          </a:p>
          <a:p>
            <a:pPr marL="228600" marR="0" lvl="0" indent="-228600" algn="l" rtl="0">
              <a:lnSpc>
                <a:spcPct val="100000"/>
              </a:lnSpc>
              <a:spcBef>
                <a:spcPts val="1800"/>
              </a:spcBef>
              <a:spcAft>
                <a:spcPts val="0"/>
              </a:spcAft>
              <a:buClr>
                <a:srgbClr val="C00000"/>
              </a:buClr>
              <a:buSzPts val="1800"/>
              <a:buChar char="▪"/>
            </a:pPr>
            <a:r>
              <a:rPr lang="en-US" sz="2400"/>
              <a:t>Analyse des données</a:t>
            </a:r>
            <a:endParaRPr sz="2400"/>
          </a:p>
          <a:p>
            <a:pPr marL="228600" marR="0" lvl="0" indent="-228600" algn="l" rtl="0">
              <a:lnSpc>
                <a:spcPct val="100000"/>
              </a:lnSpc>
              <a:spcBef>
                <a:spcPts val="1800"/>
              </a:spcBef>
              <a:spcAft>
                <a:spcPts val="0"/>
              </a:spcAft>
              <a:buClr>
                <a:srgbClr val="C00000"/>
              </a:buClr>
              <a:buSzPts val="1800"/>
              <a:buChar char="▪"/>
            </a:pPr>
            <a:r>
              <a:rPr lang="en-US" sz="2400"/>
              <a:t>Variété</a:t>
            </a:r>
            <a:endParaRPr/>
          </a:p>
          <a:p>
            <a:pPr marL="228600" marR="0" lvl="0" indent="-228600" algn="l" rtl="0">
              <a:lnSpc>
                <a:spcPct val="100000"/>
              </a:lnSpc>
              <a:spcBef>
                <a:spcPts val="1800"/>
              </a:spcBef>
              <a:spcAft>
                <a:spcPts val="0"/>
              </a:spcAft>
              <a:buClr>
                <a:srgbClr val="C00000"/>
              </a:buClr>
              <a:buSzPts val="1800"/>
              <a:buChar char="▪"/>
            </a:pPr>
            <a:r>
              <a:rPr lang="en-US" sz="2400"/>
              <a:t>Communauté et soutien</a:t>
            </a:r>
            <a:endParaRPr sz="2400"/>
          </a:p>
          <a:p>
            <a:pPr marL="228600" lvl="0" indent="-101600" algn="l" rtl="0">
              <a:lnSpc>
                <a:spcPct val="100000"/>
              </a:lnSpc>
              <a:spcBef>
                <a:spcPts val="1800"/>
              </a:spcBef>
              <a:spcAft>
                <a:spcPts val="0"/>
              </a:spcAft>
              <a:buSzPts val="2000"/>
              <a:buNone/>
            </a:pPr>
            <a:endParaRPr sz="2000"/>
          </a:p>
        </p:txBody>
      </p:sp>
      <p:sp>
        <p:nvSpPr>
          <p:cNvPr id="356" name="Google Shape;356;p21"/>
          <p:cNvSpPr/>
          <p:nvPr/>
        </p:nvSpPr>
        <p:spPr>
          <a:xfrm>
            <a:off x="7980025" y="-3925"/>
            <a:ext cx="4210500" cy="3987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357" name="Google Shape;357;p21"/>
          <p:cNvSpPr txBox="1"/>
          <p:nvPr/>
        </p:nvSpPr>
        <p:spPr>
          <a:xfrm>
            <a:off x="6627106" y="2315469"/>
            <a:ext cx="3741046" cy="408790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0000"/>
              </a:buClr>
              <a:buSzPts val="1800"/>
              <a:buFont typeface="Noto Sans Symbols"/>
              <a:buChar char="▪"/>
            </a:pPr>
            <a:r>
              <a:rPr lang="en-US" sz="2400">
                <a:solidFill>
                  <a:schemeClr val="dk1"/>
                </a:solidFill>
                <a:latin typeface="Calibri"/>
                <a:ea typeface="Calibri"/>
                <a:cs typeface="Calibri"/>
                <a:sym typeface="Calibri"/>
              </a:rPr>
              <a:t>Commodité</a:t>
            </a:r>
            <a:endParaRPr/>
          </a:p>
          <a:p>
            <a:pPr marL="228600" marR="0" lvl="0" indent="-228600" algn="l" rtl="0">
              <a:lnSpc>
                <a:spcPct val="100000"/>
              </a:lnSpc>
              <a:spcBef>
                <a:spcPts val="1800"/>
              </a:spcBef>
              <a:spcAft>
                <a:spcPts val="0"/>
              </a:spcAft>
              <a:buClr>
                <a:srgbClr val="C00000"/>
              </a:buClr>
              <a:buSzPts val="1800"/>
              <a:buFont typeface="Noto Sans Symbols"/>
              <a:buChar char="▪"/>
            </a:pPr>
            <a:r>
              <a:rPr lang="en-US" sz="2400">
                <a:solidFill>
                  <a:schemeClr val="dk1"/>
                </a:solidFill>
                <a:latin typeface="Calibri"/>
                <a:ea typeface="Calibri"/>
                <a:cs typeface="Calibri"/>
                <a:sym typeface="Calibri"/>
              </a:rPr>
              <a:t>Surveillance de la santé</a:t>
            </a:r>
            <a:endParaRPr sz="2400">
              <a:solidFill>
                <a:schemeClr val="dk1"/>
              </a:solidFill>
              <a:latin typeface="Calibri"/>
              <a:ea typeface="Calibri"/>
              <a:cs typeface="Calibri"/>
              <a:sym typeface="Calibri"/>
            </a:endParaRPr>
          </a:p>
          <a:p>
            <a:pPr marL="228600" marR="0" lvl="0" indent="-228600" algn="l" rtl="0">
              <a:lnSpc>
                <a:spcPct val="100000"/>
              </a:lnSpc>
              <a:spcBef>
                <a:spcPts val="1800"/>
              </a:spcBef>
              <a:spcAft>
                <a:spcPts val="0"/>
              </a:spcAft>
              <a:buClr>
                <a:srgbClr val="C00000"/>
              </a:buClr>
              <a:buSzPts val="1800"/>
              <a:buFont typeface="Noto Sans Symbols"/>
              <a:buChar char="▪"/>
            </a:pPr>
            <a:r>
              <a:rPr lang="en-US" sz="2400">
                <a:solidFill>
                  <a:schemeClr val="dk1"/>
                </a:solidFill>
                <a:latin typeface="Calibri"/>
                <a:ea typeface="Calibri"/>
                <a:cs typeface="Calibri"/>
                <a:sym typeface="Calibri"/>
              </a:rPr>
              <a:t>L'éducation</a:t>
            </a:r>
            <a:endParaRPr sz="2400">
              <a:solidFill>
                <a:schemeClr val="dk1"/>
              </a:solidFill>
              <a:latin typeface="Calibri"/>
              <a:ea typeface="Calibri"/>
              <a:cs typeface="Calibri"/>
              <a:sym typeface="Calibri"/>
            </a:endParaRPr>
          </a:p>
          <a:p>
            <a:pPr marL="228600" marR="0" lvl="0" indent="-228600" algn="l" rtl="0">
              <a:lnSpc>
                <a:spcPct val="100000"/>
              </a:lnSpc>
              <a:spcBef>
                <a:spcPts val="1800"/>
              </a:spcBef>
              <a:spcAft>
                <a:spcPts val="0"/>
              </a:spcAft>
              <a:buClr>
                <a:srgbClr val="C00000"/>
              </a:buClr>
              <a:buSzPts val="1800"/>
              <a:buFont typeface="Noto Sans Symbols"/>
              <a:buChar char="▪"/>
            </a:pPr>
            <a:r>
              <a:rPr lang="en-US" sz="2400">
                <a:solidFill>
                  <a:schemeClr val="dk1"/>
                </a:solidFill>
                <a:latin typeface="Calibri"/>
                <a:ea typeface="Calibri"/>
                <a:cs typeface="Calibri"/>
                <a:sym typeface="Calibri"/>
              </a:rPr>
              <a:t>Efficacité temporelle</a:t>
            </a:r>
            <a:endParaRPr/>
          </a:p>
          <a:p>
            <a:pPr marL="228600" marR="0" lvl="0" indent="-228600" algn="l" rtl="0">
              <a:lnSpc>
                <a:spcPct val="100000"/>
              </a:lnSpc>
              <a:spcBef>
                <a:spcPts val="1800"/>
              </a:spcBef>
              <a:spcAft>
                <a:spcPts val="0"/>
              </a:spcAft>
              <a:buClr>
                <a:srgbClr val="C00000"/>
              </a:buClr>
              <a:buSzPts val="1800"/>
              <a:buFont typeface="Noto Sans Symbols"/>
              <a:buChar char="▪"/>
            </a:pPr>
            <a:r>
              <a:rPr lang="en-US" sz="2400">
                <a:solidFill>
                  <a:schemeClr val="dk1"/>
                </a:solidFill>
                <a:latin typeface="Calibri"/>
                <a:ea typeface="Calibri"/>
                <a:cs typeface="Calibri"/>
                <a:sym typeface="Calibri"/>
              </a:rPr>
              <a:t>Suivi à long terme   </a:t>
            </a:r>
            <a:endParaRPr sz="2400">
              <a:solidFill>
                <a:schemeClr val="dk1"/>
              </a:solidFill>
              <a:latin typeface="Calibri"/>
              <a:ea typeface="Calibri"/>
              <a:cs typeface="Calibri"/>
              <a:sym typeface="Calibri"/>
            </a:endParaRPr>
          </a:p>
          <a:p>
            <a:pPr marL="228600" marR="0" lvl="0" indent="-101600" algn="l" rtl="0">
              <a:lnSpc>
                <a:spcPct val="100000"/>
              </a:lnSpc>
              <a:spcBef>
                <a:spcPts val="1800"/>
              </a:spcBef>
              <a:spcAft>
                <a:spcPts val="0"/>
              </a:spcAft>
              <a:buClr>
                <a:srgbClr val="C01E24"/>
              </a:buClr>
              <a:buSzPts val="2000"/>
              <a:buFont typeface="Noto Sans Symbols"/>
              <a:buNone/>
            </a:pPr>
            <a:endParaRPr sz="2000">
              <a:solidFill>
                <a:schemeClr val="dk1"/>
              </a:solidFill>
              <a:latin typeface="Calibri"/>
              <a:ea typeface="Calibri"/>
              <a:cs typeface="Calibri"/>
              <a:sym typeface="Calibri"/>
            </a:endParaRPr>
          </a:p>
        </p:txBody>
      </p:sp>
      <p:sp>
        <p:nvSpPr>
          <p:cNvPr id="358" name="Google Shape;358;p21"/>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59" name="Google Shape;359;p21"/>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60" name="Google Shape;360;p21"/>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22"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367" name="Google Shape;367;p2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368" name="Google Shape;368;p22"/>
          <p:cNvSpPr txBox="1">
            <a:spLocks noGrp="1"/>
          </p:cNvSpPr>
          <p:nvPr>
            <p:ph type="title"/>
          </p:nvPr>
        </p:nvSpPr>
        <p:spPr>
          <a:xfrm>
            <a:off x="558000" y="487074"/>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3.1.2</a:t>
            </a:r>
            <a:r>
              <a:rPr lang="en-US"/>
              <a:t/>
            </a:r>
            <a:br>
              <a:rPr lang="en-US"/>
            </a:br>
            <a:r>
              <a:rPr lang="en-US">
                <a:solidFill>
                  <a:srgbClr val="C01E24"/>
                </a:solidFill>
              </a:rPr>
              <a:t>Applications de santé pour l'activité physique</a:t>
            </a:r>
            <a:endParaRPr>
              <a:solidFill>
                <a:srgbClr val="C01E24"/>
              </a:solidFill>
            </a:endParaRPr>
          </a:p>
        </p:txBody>
      </p:sp>
      <p:sp>
        <p:nvSpPr>
          <p:cNvPr id="369" name="Google Shape;369;p22"/>
          <p:cNvSpPr txBox="1">
            <a:spLocks noGrp="1"/>
          </p:cNvSpPr>
          <p:nvPr>
            <p:ph type="body" idx="1"/>
          </p:nvPr>
        </p:nvSpPr>
        <p:spPr>
          <a:xfrm>
            <a:off x="558000" y="15135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370" name="Google Shape;370;p22"/>
          <p:cNvSpPr txBox="1">
            <a:spLocks noGrp="1"/>
          </p:cNvSpPr>
          <p:nvPr>
            <p:ph type="body" idx="2"/>
          </p:nvPr>
        </p:nvSpPr>
        <p:spPr>
          <a:xfrm>
            <a:off x="557996" y="2149918"/>
            <a:ext cx="6442200" cy="40083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200"/>
              <a:buChar char="▪"/>
            </a:pPr>
            <a:r>
              <a:rPr lang="en-US"/>
              <a:t>Fournir une vue d'ensemble informative des différentes catégories et fonctionnalités des applications de santé conçues pour promouvoir l'activité physique.</a:t>
            </a:r>
            <a:endParaRPr/>
          </a:p>
          <a:p>
            <a:pPr marL="228600" lvl="0" indent="-228600" algn="l" rtl="0">
              <a:lnSpc>
                <a:spcPct val="150000"/>
              </a:lnSpc>
              <a:spcBef>
                <a:spcPts val="1200"/>
              </a:spcBef>
              <a:spcAft>
                <a:spcPts val="0"/>
              </a:spcAft>
              <a:buClr>
                <a:srgbClr val="C01E24"/>
              </a:buClr>
              <a:buSzPts val="2200"/>
              <a:buChar char="▪"/>
            </a:pPr>
            <a:r>
              <a:rPr lang="en-US"/>
              <a:t>Aider le public à acquérir une compréhension globale de la gamme variée d'applications disponibles pour soutenir leurs objectifs en matière de forme physique et de bien-être.</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3"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81160" y="741285"/>
            <a:ext cx="5627914" cy="5627914"/>
          </a:xfrm>
          <a:prstGeom prst="rect">
            <a:avLst/>
          </a:prstGeom>
          <a:noFill/>
          <a:ln>
            <a:noFill/>
          </a:ln>
        </p:spPr>
      </p:pic>
      <p:sp>
        <p:nvSpPr>
          <p:cNvPr id="377" name="Google Shape;377;p2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n-US" sz="4800">
                <a:solidFill>
                  <a:srgbClr val="494CF3"/>
                </a:solidFill>
              </a:rPr>
              <a:t>Activité</a:t>
            </a:r>
            <a:endParaRPr/>
          </a:p>
        </p:txBody>
      </p:sp>
      <p:sp>
        <p:nvSpPr>
          <p:cNvPr id="378" name="Google Shape;378;p23"/>
          <p:cNvSpPr txBox="1">
            <a:spLocks noGrp="1"/>
          </p:cNvSpPr>
          <p:nvPr>
            <p:ph type="body" idx="1"/>
          </p:nvPr>
        </p:nvSpPr>
        <p:spPr>
          <a:xfrm>
            <a:off x="558000" y="1789367"/>
            <a:ext cx="6714170" cy="151339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SzPts val="2400"/>
              <a:buNone/>
            </a:pPr>
            <a:r>
              <a:rPr lang="en-US"/>
              <a:t>Pensez à des applications d'activité physique que vous connaissez peut-être (5 minutes).</a:t>
            </a:r>
            <a:endParaRPr/>
          </a:p>
        </p:txBody>
      </p:sp>
      <p:sp>
        <p:nvSpPr>
          <p:cNvPr id="379" name="Google Shape;379;p23"/>
          <p:cNvSpPr/>
          <p:nvPr/>
        </p:nvSpPr>
        <p:spPr>
          <a:xfrm>
            <a:off x="7099175" y="-3925"/>
            <a:ext cx="5091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3.1.2 Applications de santé pour l'activité physique</a:t>
            </a:r>
            <a:endParaRPr sz="1800">
              <a:solidFill>
                <a:schemeClr val="lt1"/>
              </a:solidFill>
              <a:latin typeface="Calibri"/>
              <a:ea typeface="Calibri"/>
              <a:cs typeface="Calibri"/>
              <a:sym typeface="Calibri"/>
            </a:endParaRPr>
          </a:p>
        </p:txBody>
      </p:sp>
      <p:pic>
        <p:nvPicPr>
          <p:cNvPr id="380" name="Google Shape;380;p23" descr="Free Man Woman photo and picture"/>
          <p:cNvPicPr preferRelativeResize="0"/>
          <p:nvPr/>
        </p:nvPicPr>
        <p:blipFill rotWithShape="1">
          <a:blip r:embed="rId4">
            <a:alphaModFix/>
          </a:blip>
          <a:srcRect/>
          <a:stretch/>
        </p:blipFill>
        <p:spPr>
          <a:xfrm>
            <a:off x="826371" y="2844965"/>
            <a:ext cx="5468085" cy="3643703"/>
          </a:xfrm>
          <a:prstGeom prst="rect">
            <a:avLst/>
          </a:prstGeom>
          <a:noFill/>
          <a:ln>
            <a:noFill/>
          </a:ln>
        </p:spPr>
      </p:pic>
      <p:sp>
        <p:nvSpPr>
          <p:cNvPr id="381" name="Google Shape;381;p23"/>
          <p:cNvSpPr/>
          <p:nvPr/>
        </p:nvSpPr>
        <p:spPr>
          <a:xfrm>
            <a:off x="3963847"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382" name="Google Shape;382;p23"/>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Image par  vectorjuice on Freepik</a:t>
            </a:r>
            <a:endParaRPr sz="1200">
              <a:solidFill>
                <a:schemeClr val="dk1"/>
              </a:solidFill>
              <a:latin typeface="Calibri"/>
              <a:ea typeface="Calibri"/>
              <a:cs typeface="Calibri"/>
              <a:sym typeface="Calibri"/>
            </a:endParaRPr>
          </a:p>
        </p:txBody>
      </p:sp>
      <p:sp>
        <p:nvSpPr>
          <p:cNvPr id="383" name="Google Shape;383;p23"/>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84" name="Google Shape;384;p23"/>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85" name="Google Shape;385;p23"/>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566150" y="7263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Types d'applications de santé (1)</a:t>
            </a:r>
            <a:endParaRPr/>
          </a:p>
        </p:txBody>
      </p:sp>
      <p:sp>
        <p:nvSpPr>
          <p:cNvPr id="392" name="Google Shape;392;p24"/>
          <p:cNvSpPr txBox="1">
            <a:spLocks noGrp="1"/>
          </p:cNvSpPr>
          <p:nvPr>
            <p:ph type="body" idx="1"/>
          </p:nvPr>
        </p:nvSpPr>
        <p:spPr>
          <a:xfrm>
            <a:off x="566149" y="1414341"/>
            <a:ext cx="11426100" cy="4988100"/>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11264" algn="l" rtl="0">
              <a:lnSpc>
                <a:spcPct val="110000"/>
              </a:lnSpc>
              <a:spcBef>
                <a:spcPts val="0"/>
              </a:spcBef>
              <a:spcAft>
                <a:spcPts val="0"/>
              </a:spcAft>
              <a:buClr>
                <a:srgbClr val="C00000"/>
              </a:buClr>
              <a:buSzPct val="70000"/>
              <a:buChar char="▪"/>
            </a:pPr>
            <a:r>
              <a:rPr lang="en-US" sz="2600" b="1"/>
              <a:t>Applications d'exercice : </a:t>
            </a:r>
            <a:r>
              <a:rPr lang="en-US" sz="2600"/>
              <a:t>Ces applications proposent une variété de programmes d'entraînement, y compris des exercices de musculation, de cardio, de yoga, etc. Elles comprennent souvent des démonstrations vidéo et des fonctions de suivi des progrès.</a:t>
            </a:r>
            <a:endParaRPr sz="2600"/>
          </a:p>
          <a:p>
            <a:pPr marL="228600" marR="0" lvl="0" indent="-211264" algn="l" rtl="0">
              <a:lnSpc>
                <a:spcPct val="110000"/>
              </a:lnSpc>
              <a:spcBef>
                <a:spcPts val="1200"/>
              </a:spcBef>
              <a:spcAft>
                <a:spcPts val="0"/>
              </a:spcAft>
              <a:buClr>
                <a:srgbClr val="C00000"/>
              </a:buClr>
              <a:buSzPct val="70000"/>
              <a:buChar char="▪"/>
            </a:pPr>
            <a:r>
              <a:rPr lang="en-US" sz="2600" b="1"/>
              <a:t>Applications de suivi d'activité : </a:t>
            </a:r>
            <a:r>
              <a:rPr lang="en-US" sz="2600"/>
              <a:t>Les traqueurs d'activité, tels que Fitbit, Garmin et Apple Health, surveillent les pas quotidiens, la distance, les calories brûlées et les habitudes de sommeil. Ils peuvent être synchronisés avec des dispositifs portables pour obtenir des données en temps réel.</a:t>
            </a:r>
            <a:endParaRPr sz="2600"/>
          </a:p>
          <a:p>
            <a:pPr marL="228600" marR="0" lvl="0" indent="-211264" algn="l" rtl="0">
              <a:lnSpc>
                <a:spcPct val="110000"/>
              </a:lnSpc>
              <a:spcBef>
                <a:spcPts val="1200"/>
              </a:spcBef>
              <a:spcAft>
                <a:spcPts val="0"/>
              </a:spcAft>
              <a:buClr>
                <a:srgbClr val="C00000"/>
              </a:buClr>
              <a:buSzPct val="70000"/>
              <a:buChar char="▪"/>
            </a:pPr>
            <a:r>
              <a:rPr lang="en-US" sz="2600" b="1"/>
              <a:t>Applications pour la course à pied et le cyclisme : </a:t>
            </a:r>
            <a:r>
              <a:rPr lang="en-US" sz="2600"/>
              <a:t>Conçues pour les amateurs d'activités de plein air, ces applications utilisent le GPS pour suivre la course à pied, le cyclisme et d'autres activités de plein air. Elles enregistrent les itinéraires, la vitesse et l'altitude, ce qui permet une analyse détaillée après l'entraînement.</a:t>
            </a:r>
            <a:endParaRPr sz="2600"/>
          </a:p>
          <a:p>
            <a:pPr marL="228600" marR="0" lvl="0" indent="-211264" algn="l" rtl="0">
              <a:lnSpc>
                <a:spcPct val="110000"/>
              </a:lnSpc>
              <a:spcBef>
                <a:spcPts val="1200"/>
              </a:spcBef>
              <a:spcAft>
                <a:spcPts val="0"/>
              </a:spcAft>
              <a:buClr>
                <a:srgbClr val="C00000"/>
              </a:buClr>
              <a:buSzPct val="70000"/>
              <a:buChar char="▪"/>
            </a:pPr>
            <a:r>
              <a:rPr lang="en-US" sz="2600" b="1"/>
              <a:t>Applications de coach personnel </a:t>
            </a:r>
            <a:r>
              <a:rPr lang="en-US" sz="2600"/>
              <a:t>: Certaines applications proposent des plans de remise en forme et un coaching personnalisés. Elles adaptent les séances d'entraînement en fonction des objectifs et des progrès de l'utilisateur, ce qui les rend hautement personnalisées.</a:t>
            </a:r>
            <a:endParaRPr sz="2600"/>
          </a:p>
          <a:p>
            <a:pPr marL="228600" marR="0" lvl="0" indent="-211264" algn="l" rtl="0">
              <a:lnSpc>
                <a:spcPct val="110000"/>
              </a:lnSpc>
              <a:spcBef>
                <a:spcPts val="1200"/>
              </a:spcBef>
              <a:spcAft>
                <a:spcPts val="0"/>
              </a:spcAft>
              <a:buClr>
                <a:srgbClr val="C00000"/>
              </a:buClr>
              <a:buSzPct val="70000"/>
              <a:buChar char="▪"/>
            </a:pPr>
            <a:r>
              <a:rPr lang="en-US" sz="2600" b="1"/>
              <a:t>Applications de méditation : </a:t>
            </a:r>
            <a:r>
              <a:rPr lang="en-US" sz="2600"/>
              <a:t>Axées sur la souplesse, la relaxation et le bien-être mental, ces applications guident les utilisateurs à travers des séances de yoga et des pratiques de méditation.</a:t>
            </a:r>
            <a:endParaRPr sz="2600"/>
          </a:p>
        </p:txBody>
      </p:sp>
      <p:sp>
        <p:nvSpPr>
          <p:cNvPr id="393" name="Google Shape;393;p24"/>
          <p:cNvSpPr/>
          <p:nvPr/>
        </p:nvSpPr>
        <p:spPr>
          <a:xfrm>
            <a:off x="7078200" y="-3925"/>
            <a:ext cx="51126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3.1.2 Applications de santé pour l'activité physique</a:t>
            </a:r>
            <a:endParaRPr sz="1800">
              <a:solidFill>
                <a:schemeClr val="lt1"/>
              </a:solidFill>
              <a:latin typeface="Calibri"/>
              <a:ea typeface="Calibri"/>
              <a:cs typeface="Calibri"/>
              <a:sym typeface="Calibri"/>
            </a:endParaRPr>
          </a:p>
        </p:txBody>
      </p:sp>
      <p:sp>
        <p:nvSpPr>
          <p:cNvPr id="394" name="Google Shape;394;p24"/>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395" name="Google Shape;395;p24"/>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396" name="Google Shape;396;p24"/>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5"/>
          <p:cNvSpPr txBox="1">
            <a:spLocks noGrp="1"/>
          </p:cNvSpPr>
          <p:nvPr>
            <p:ph type="title"/>
          </p:nvPr>
        </p:nvSpPr>
        <p:spPr>
          <a:xfrm>
            <a:off x="566150" y="7049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Types d'applications de santé (2)</a:t>
            </a:r>
            <a:endParaRPr/>
          </a:p>
        </p:txBody>
      </p:sp>
      <p:sp>
        <p:nvSpPr>
          <p:cNvPr id="403" name="Google Shape;403;p25"/>
          <p:cNvSpPr txBox="1">
            <a:spLocks noGrp="1"/>
          </p:cNvSpPr>
          <p:nvPr>
            <p:ph type="body" idx="1"/>
          </p:nvPr>
        </p:nvSpPr>
        <p:spPr>
          <a:xfrm>
            <a:off x="566149" y="1425041"/>
            <a:ext cx="11544300" cy="5068500"/>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09931" algn="l" rtl="0">
              <a:lnSpc>
                <a:spcPct val="120000"/>
              </a:lnSpc>
              <a:spcBef>
                <a:spcPts val="0"/>
              </a:spcBef>
              <a:spcAft>
                <a:spcPts val="0"/>
              </a:spcAft>
              <a:buClr>
                <a:srgbClr val="C00000"/>
              </a:buClr>
              <a:buSzPct val="70000"/>
              <a:buChar char="▪"/>
            </a:pPr>
            <a:r>
              <a:rPr lang="en-US" sz="2800" b="1" i="0" u="none" strike="noStrike" cap="none"/>
              <a:t>Applications d'évaluation et de suivi de la santé </a:t>
            </a:r>
            <a:r>
              <a:rPr lang="en-US" sz="2800" b="0" i="0" u="none" strike="noStrike" cap="none"/>
              <a:t>: Ces applications aident les utilisateurs à évaluer leur état de santé général et leur forme physique en mesurant des paramètres tels que la fréquence cardiaque, la pression artérielle et la composition corporelle.</a:t>
            </a:r>
            <a:endParaRPr sz="1600"/>
          </a:p>
          <a:p>
            <a:pPr marL="228600" marR="0" lvl="0" indent="-209931" algn="l" rtl="0">
              <a:lnSpc>
                <a:spcPct val="120000"/>
              </a:lnSpc>
              <a:spcBef>
                <a:spcPts val="1200"/>
              </a:spcBef>
              <a:spcAft>
                <a:spcPts val="0"/>
              </a:spcAft>
              <a:buClr>
                <a:srgbClr val="C00000"/>
              </a:buClr>
              <a:buSzPct val="70000"/>
              <a:buChar char="▪"/>
            </a:pPr>
            <a:r>
              <a:rPr lang="en-US" sz="2800" b="1" i="0" u="none" strike="noStrike" cap="none"/>
              <a:t>Les applications communautaires et sociales de remise en forme </a:t>
            </a:r>
            <a:r>
              <a:rPr lang="en-US" sz="2800" b="0" i="0" u="none" strike="noStrike" cap="none"/>
              <a:t>: Ces applications mettent les utilisateurs en contact avec une communauté de personnes partageant les mêmes idées. Les utilisateurs peuvent partager leurs progrès, participer à des défis et offrir leur soutien et leur motivation aux autres.</a:t>
            </a:r>
            <a:endParaRPr sz="1600"/>
          </a:p>
          <a:p>
            <a:pPr marL="228600" marR="0" lvl="0" indent="-209931" algn="l" rtl="0">
              <a:lnSpc>
                <a:spcPct val="120000"/>
              </a:lnSpc>
              <a:spcBef>
                <a:spcPts val="1200"/>
              </a:spcBef>
              <a:spcAft>
                <a:spcPts val="0"/>
              </a:spcAft>
              <a:buClr>
                <a:srgbClr val="C00000"/>
              </a:buClr>
              <a:buSzPct val="70000"/>
              <a:buChar char="▪"/>
            </a:pPr>
            <a:r>
              <a:rPr lang="en-US" sz="2800" b="1" i="0" u="none" strike="noStrike" cap="none"/>
              <a:t>Applications de thérapie physique et de rééducation </a:t>
            </a:r>
            <a:r>
              <a:rPr lang="en-US" sz="2800" b="0" i="0" u="none" strike="noStrike" cap="none"/>
              <a:t>: Destinées aux personnes qui se remettent d'une blessure ou qui suivent une rééducation, ces applications proposent des exercices et des conseils pour faciliter le rétablissement.</a:t>
            </a:r>
            <a:endParaRPr sz="1600"/>
          </a:p>
          <a:p>
            <a:pPr marL="228600" marR="0" lvl="0" indent="-209931" algn="l" rtl="0">
              <a:lnSpc>
                <a:spcPct val="120000"/>
              </a:lnSpc>
              <a:spcBef>
                <a:spcPts val="1200"/>
              </a:spcBef>
              <a:spcAft>
                <a:spcPts val="0"/>
              </a:spcAft>
              <a:buClr>
                <a:srgbClr val="C00000"/>
              </a:buClr>
              <a:buSzPct val="70000"/>
              <a:buChar char="▪"/>
            </a:pPr>
            <a:r>
              <a:rPr lang="en-US" sz="2800" b="1" i="0" u="none" strike="noStrike" cap="none"/>
              <a:t>Applications d'accompagnement des dispositifs portables </a:t>
            </a:r>
            <a:r>
              <a:rPr lang="en-US" sz="2800" b="0" i="0" u="none" strike="noStrike" cap="none"/>
              <a:t>: De nombreux appareils de fitness portables disposent d'applications compagnes qui se synchronisent avec l'appareil pour fournir une vue d'ensemble de l'activité physique, du sommeil et de la santé en général.</a:t>
            </a:r>
            <a:endParaRPr sz="1600"/>
          </a:p>
          <a:p>
            <a:pPr marL="228600" marR="0" lvl="0" indent="-209931" algn="l" rtl="0">
              <a:lnSpc>
                <a:spcPct val="120000"/>
              </a:lnSpc>
              <a:spcBef>
                <a:spcPts val="1200"/>
              </a:spcBef>
              <a:spcAft>
                <a:spcPts val="0"/>
              </a:spcAft>
              <a:buClr>
                <a:srgbClr val="C00000"/>
              </a:buClr>
              <a:buSzPct val="70000"/>
              <a:buChar char="▪"/>
            </a:pPr>
            <a:r>
              <a:rPr lang="en-US" sz="2800" b="1" i="0" u="none" strike="noStrike" cap="none"/>
              <a:t>Les applications de fitness gamifiées </a:t>
            </a:r>
            <a:r>
              <a:rPr lang="en-US" sz="2800" b="0" i="0" u="none" strike="noStrike" cap="none"/>
              <a:t>: Ces applications intègrent des éléments de gamification pour rendre l'exercice plus attrayant et plus agréable. Les utilisateurs obtiennent des récompenses, relèvent des défis et se mesurent aux autres.</a:t>
            </a:r>
            <a:endParaRPr sz="1600"/>
          </a:p>
        </p:txBody>
      </p:sp>
      <p:sp>
        <p:nvSpPr>
          <p:cNvPr id="404" name="Google Shape;404;p25"/>
          <p:cNvSpPr/>
          <p:nvPr/>
        </p:nvSpPr>
        <p:spPr>
          <a:xfrm>
            <a:off x="7246000" y="-3925"/>
            <a:ext cx="49449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3.1.2 Applications de santé pour l'activité physique</a:t>
            </a:r>
            <a:endParaRPr sz="1800">
              <a:solidFill>
                <a:schemeClr val="lt1"/>
              </a:solidFill>
              <a:latin typeface="Calibri"/>
              <a:ea typeface="Calibri"/>
              <a:cs typeface="Calibri"/>
              <a:sym typeface="Calibri"/>
            </a:endParaRPr>
          </a:p>
        </p:txBody>
      </p:sp>
      <p:sp>
        <p:nvSpPr>
          <p:cNvPr id="405" name="Google Shape;405;p25"/>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06" name="Google Shape;406;p25"/>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07" name="Google Shape;407;p25"/>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Aligner les applications de fitness sur les pratiques d'activité physique</a:t>
            </a:r>
            <a:r>
              <a:rPr lang="en-US" sz="2800" b="0" i="0" u="none" strike="noStrike" cap="none">
                <a:solidFill>
                  <a:srgbClr val="2E75B5"/>
                </a:solidFill>
                <a:latin typeface="Calibri"/>
                <a:ea typeface="Calibri"/>
                <a:cs typeface="Calibri"/>
                <a:sym typeface="Calibri"/>
              </a:rPr>
              <a:t/>
            </a:r>
            <a:br>
              <a:rPr lang="en-US" sz="2800" b="0" i="0" u="none" strike="noStrike" cap="none">
                <a:solidFill>
                  <a:srgbClr val="2E75B5"/>
                </a:solidFill>
                <a:latin typeface="Calibri"/>
                <a:ea typeface="Calibri"/>
                <a:cs typeface="Calibri"/>
                <a:sym typeface="Calibri"/>
              </a:rPr>
            </a:br>
            <a:endParaRPr/>
          </a:p>
        </p:txBody>
      </p:sp>
      <p:sp>
        <p:nvSpPr>
          <p:cNvPr id="414" name="Google Shape;414;p26"/>
          <p:cNvSpPr/>
          <p:nvPr/>
        </p:nvSpPr>
        <p:spPr>
          <a:xfrm>
            <a:off x="6899950" y="-3925"/>
            <a:ext cx="5290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3.1.2 Applications de santé pour l'activité physique</a:t>
            </a:r>
            <a:endParaRPr sz="1800">
              <a:solidFill>
                <a:schemeClr val="lt1"/>
              </a:solidFill>
              <a:latin typeface="Calibri"/>
              <a:ea typeface="Calibri"/>
              <a:cs typeface="Calibri"/>
              <a:sym typeface="Calibri"/>
            </a:endParaRPr>
          </a:p>
        </p:txBody>
      </p:sp>
      <p:sp>
        <p:nvSpPr>
          <p:cNvPr id="415" name="Google Shape;415;p26"/>
          <p:cNvSpPr txBox="1">
            <a:spLocks noGrp="1"/>
          </p:cNvSpPr>
          <p:nvPr>
            <p:ph type="body" idx="1"/>
          </p:nvPr>
        </p:nvSpPr>
        <p:spPr>
          <a:xfrm>
            <a:off x="723330" y="1756916"/>
            <a:ext cx="11468670" cy="4801274"/>
          </a:xfrm>
          <a:prstGeom prst="rect">
            <a:avLst/>
          </a:prstGeom>
          <a:noFill/>
          <a:ln>
            <a:noFill/>
          </a:ln>
        </p:spPr>
        <p:txBody>
          <a:bodyPr spcFirstLastPara="1" wrap="square" lIns="91425" tIns="45700" rIns="91425" bIns="45700" anchor="t" anchorCtr="0">
            <a:spAutoFit/>
          </a:bodyPr>
          <a:lstStyle/>
          <a:p>
            <a:pPr marL="228600" lvl="0" indent="-228600" algn="l" rtl="0">
              <a:lnSpc>
                <a:spcPct val="100000"/>
              </a:lnSpc>
              <a:spcBef>
                <a:spcPts val="600"/>
              </a:spcBef>
              <a:spcAft>
                <a:spcPts val="0"/>
              </a:spcAft>
              <a:buSzPts val="2400"/>
              <a:buChar char="▪"/>
            </a:pPr>
            <a:r>
              <a:rPr lang="en-US" b="1"/>
              <a:t>Course à pied : </a:t>
            </a:r>
            <a:r>
              <a:rPr lang="en-US" u="sng">
                <a:solidFill>
                  <a:schemeClr val="hlink"/>
                </a:solidFill>
                <a:hlinkClick r:id="rId3"/>
              </a:rPr>
              <a:t>MapMyRun</a:t>
            </a:r>
            <a:r>
              <a:rPr lang="en-US"/>
              <a:t>, </a:t>
            </a:r>
            <a:r>
              <a:rPr lang="en-US" u="sng">
                <a:solidFill>
                  <a:schemeClr val="hlink"/>
                </a:solidFill>
                <a:hlinkClick r:id="rId4"/>
              </a:rPr>
              <a:t>STRAVA</a:t>
            </a:r>
            <a:endParaRPr/>
          </a:p>
          <a:p>
            <a:pPr marL="228600" lvl="0" indent="-228600" algn="l" rtl="0">
              <a:lnSpc>
                <a:spcPct val="100000"/>
              </a:lnSpc>
              <a:spcBef>
                <a:spcPts val="1200"/>
              </a:spcBef>
              <a:spcAft>
                <a:spcPts val="0"/>
              </a:spcAft>
              <a:buSzPts val="2400"/>
              <a:buChar char="▪"/>
            </a:pPr>
            <a:r>
              <a:rPr lang="en-US" b="1"/>
              <a:t>Entraînement musculaire : </a:t>
            </a:r>
            <a:r>
              <a:rPr lang="en-US" u="sng">
                <a:solidFill>
                  <a:schemeClr val="hlink"/>
                </a:solidFill>
                <a:hlinkClick r:id="rId5"/>
              </a:rPr>
              <a:t>Stronglifts5x5</a:t>
            </a:r>
            <a:r>
              <a:rPr lang="en-US"/>
              <a:t>, </a:t>
            </a:r>
            <a:r>
              <a:rPr lang="en-US" u="sng">
                <a:solidFill>
                  <a:schemeClr val="hlink"/>
                </a:solidFill>
                <a:hlinkClick r:id="rId6"/>
              </a:rPr>
              <a:t>Fitbot</a:t>
            </a:r>
            <a:endParaRPr/>
          </a:p>
          <a:p>
            <a:pPr marL="228600" lvl="0" indent="-228600" algn="l" rtl="0">
              <a:lnSpc>
                <a:spcPct val="100000"/>
              </a:lnSpc>
              <a:spcBef>
                <a:spcPts val="1200"/>
              </a:spcBef>
              <a:spcAft>
                <a:spcPts val="0"/>
              </a:spcAft>
              <a:buSzPts val="2400"/>
              <a:buChar char="▪"/>
            </a:pPr>
            <a:r>
              <a:rPr lang="en-US" b="1"/>
              <a:t>Activités de plein air et randonnée </a:t>
            </a:r>
            <a:r>
              <a:rPr lang="en-US"/>
              <a:t>: </a:t>
            </a:r>
            <a:r>
              <a:rPr lang="en-US" u="sng">
                <a:solidFill>
                  <a:schemeClr val="hlink"/>
                </a:solidFill>
                <a:hlinkClick r:id="rId7"/>
              </a:rPr>
              <a:t>Komoot</a:t>
            </a:r>
            <a:r>
              <a:rPr lang="en-US"/>
              <a:t>, </a:t>
            </a:r>
            <a:r>
              <a:rPr lang="en-US" u="sng">
                <a:solidFill>
                  <a:schemeClr val="hlink"/>
                </a:solidFill>
                <a:hlinkClick r:id="rId8"/>
              </a:rPr>
              <a:t>AllTrails</a:t>
            </a:r>
            <a:endParaRPr/>
          </a:p>
          <a:p>
            <a:pPr marL="228600" lvl="0" indent="-228600" algn="l" rtl="0">
              <a:lnSpc>
                <a:spcPct val="100000"/>
              </a:lnSpc>
              <a:spcBef>
                <a:spcPts val="1200"/>
              </a:spcBef>
              <a:spcAft>
                <a:spcPts val="0"/>
              </a:spcAft>
              <a:buSzPts val="2400"/>
              <a:buChar char="▪"/>
            </a:pPr>
            <a:r>
              <a:rPr lang="en-US" b="1"/>
              <a:t>Fitness général et suivi d'activité : </a:t>
            </a:r>
            <a:r>
              <a:rPr lang="en-US" u="sng">
                <a:solidFill>
                  <a:schemeClr val="hlink"/>
                </a:solidFill>
                <a:hlinkClick r:id="rId9"/>
              </a:rPr>
              <a:t>MyFitnessPal</a:t>
            </a:r>
            <a:r>
              <a:rPr lang="en-US"/>
              <a:t>, </a:t>
            </a:r>
            <a:r>
              <a:rPr lang="en-US" u="sng">
                <a:solidFill>
                  <a:schemeClr val="hlink"/>
                </a:solidFill>
                <a:hlinkClick r:id="rId10"/>
              </a:rPr>
              <a:t>Communauté FitBit</a:t>
            </a:r>
            <a:endParaRPr/>
          </a:p>
          <a:p>
            <a:pPr marL="228600" lvl="0" indent="-228600" algn="l" rtl="0">
              <a:lnSpc>
                <a:spcPct val="100000"/>
              </a:lnSpc>
              <a:spcBef>
                <a:spcPts val="1200"/>
              </a:spcBef>
              <a:spcAft>
                <a:spcPts val="0"/>
              </a:spcAft>
              <a:buSzPts val="2400"/>
              <a:buChar char="▪"/>
            </a:pPr>
            <a:r>
              <a:rPr lang="en-US" b="1"/>
              <a:t>Entraînement par intervalles à haute intensité (HIIT) : </a:t>
            </a:r>
            <a:r>
              <a:rPr lang="en-US" u="sng">
                <a:solidFill>
                  <a:schemeClr val="hlink"/>
                </a:solidFill>
                <a:hlinkClick r:id="rId11"/>
              </a:rPr>
              <a:t>Freeletics</a:t>
            </a:r>
            <a:endParaRPr/>
          </a:p>
          <a:p>
            <a:pPr marL="228600" lvl="0" indent="-228600" algn="l" rtl="0">
              <a:lnSpc>
                <a:spcPct val="100000"/>
              </a:lnSpc>
              <a:spcBef>
                <a:spcPts val="1200"/>
              </a:spcBef>
              <a:spcAft>
                <a:spcPts val="0"/>
              </a:spcAft>
              <a:buSzPts val="2400"/>
              <a:buChar char="▪"/>
            </a:pPr>
            <a:r>
              <a:rPr lang="en-US" b="1"/>
              <a:t>Yoga et pleine conscience : </a:t>
            </a:r>
            <a:r>
              <a:rPr lang="en-US" u="sng">
                <a:solidFill>
                  <a:schemeClr val="hlink"/>
                </a:solidFill>
                <a:hlinkClick r:id="rId12"/>
              </a:rPr>
              <a:t>Headspace</a:t>
            </a:r>
            <a:endParaRPr/>
          </a:p>
          <a:p>
            <a:pPr marL="228600" lvl="0" indent="-228600" algn="l" rtl="0">
              <a:lnSpc>
                <a:spcPct val="100000"/>
              </a:lnSpc>
              <a:spcBef>
                <a:spcPts val="1200"/>
              </a:spcBef>
              <a:spcAft>
                <a:spcPts val="0"/>
              </a:spcAft>
              <a:buSzPts val="2400"/>
              <a:buChar char="▪"/>
            </a:pPr>
            <a:r>
              <a:rPr lang="en-US" b="1"/>
              <a:t>Entraînements corporels et entraînements rapides : </a:t>
            </a:r>
            <a:r>
              <a:rPr lang="en-US" u="sng">
                <a:solidFill>
                  <a:schemeClr val="hlink"/>
                </a:solidFill>
                <a:hlinkClick r:id="rId13"/>
              </a:rPr>
              <a:t>NTC Nike</a:t>
            </a:r>
            <a:endParaRPr/>
          </a:p>
          <a:p>
            <a:pPr marL="228600" lvl="0" indent="-76200" algn="l" rtl="0">
              <a:lnSpc>
                <a:spcPct val="100000"/>
              </a:lnSpc>
              <a:spcBef>
                <a:spcPts val="1200"/>
              </a:spcBef>
              <a:spcAft>
                <a:spcPts val="0"/>
              </a:spcAft>
              <a:buSzPts val="2400"/>
              <a:buNone/>
            </a:pPr>
            <a:endParaRPr/>
          </a:p>
          <a:p>
            <a:pPr marL="228600" lvl="0" indent="-76200" algn="l" rtl="0">
              <a:lnSpc>
                <a:spcPct val="100000"/>
              </a:lnSpc>
              <a:spcBef>
                <a:spcPts val="1200"/>
              </a:spcBef>
              <a:spcAft>
                <a:spcPts val="600"/>
              </a:spcAft>
              <a:buSzPts val="2400"/>
              <a:buNone/>
            </a:pPr>
            <a:endParaRPr b="0" i="0" u="none" strike="noStrike" cap="none">
              <a:latin typeface="Calibri"/>
              <a:ea typeface="Calibri"/>
              <a:cs typeface="Calibri"/>
              <a:sym typeface="Calibri"/>
            </a:endParaRPr>
          </a:p>
        </p:txBody>
      </p:sp>
      <p:sp>
        <p:nvSpPr>
          <p:cNvPr id="416" name="Google Shape;416;p26"/>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17" name="Google Shape;417;p26"/>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18" name="Google Shape;418;p26"/>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7"/>
          <p:cNvSpPr txBox="1">
            <a:spLocks noGrp="1"/>
          </p:cNvSpPr>
          <p:nvPr>
            <p:ph type="title"/>
          </p:nvPr>
        </p:nvSpPr>
        <p:spPr>
          <a:xfrm>
            <a:off x="300050" y="672800"/>
            <a:ext cx="117123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Comparer les caractéristiques et les fonctionnalités de différents types d'applications.</a:t>
            </a:r>
            <a:endParaRPr/>
          </a:p>
        </p:txBody>
      </p:sp>
      <p:sp>
        <p:nvSpPr>
          <p:cNvPr id="425" name="Google Shape;425;p27"/>
          <p:cNvSpPr txBox="1">
            <a:spLocks noGrp="1"/>
          </p:cNvSpPr>
          <p:nvPr>
            <p:ph type="body" idx="1"/>
          </p:nvPr>
        </p:nvSpPr>
        <p:spPr>
          <a:xfrm>
            <a:off x="500275" y="1277897"/>
            <a:ext cx="11512200" cy="49239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100000"/>
              </a:lnSpc>
              <a:spcBef>
                <a:spcPts val="0"/>
              </a:spcBef>
              <a:spcAft>
                <a:spcPts val="0"/>
              </a:spcAft>
              <a:buSzPct val="100000"/>
              <a:buNone/>
            </a:pPr>
            <a:r>
              <a:rPr lang="en-US" sz="2600" b="1" i="0" u="none" strike="noStrike" cap="none"/>
              <a:t>Applications d'entraînement et d'exercice </a:t>
            </a:r>
            <a:r>
              <a:rPr lang="en-US" sz="2600" b="0" i="0" u="none" strike="noStrike" cap="none"/>
              <a:t>vs. </a:t>
            </a:r>
            <a:r>
              <a:rPr lang="en-US" sz="2600" b="1" i="0" u="none" strike="noStrike" cap="none"/>
              <a:t>applications d'entraînement personnel </a:t>
            </a:r>
            <a:r>
              <a:rPr lang="en-US" sz="2600" b="0" i="0" u="none" strike="noStrike" cap="none"/>
              <a:t>:</a:t>
            </a:r>
            <a:endParaRPr sz="2600"/>
          </a:p>
          <a:p>
            <a:pPr marL="241300" marR="0" lvl="0" indent="-233062" algn="l" rtl="0">
              <a:lnSpc>
                <a:spcPct val="100000"/>
              </a:lnSpc>
              <a:spcBef>
                <a:spcPts val="1200"/>
              </a:spcBef>
              <a:spcAft>
                <a:spcPts val="0"/>
              </a:spcAft>
              <a:buClr>
                <a:srgbClr val="C00000"/>
              </a:buClr>
              <a:buSzPct val="72072"/>
              <a:buChar char="▪"/>
            </a:pPr>
            <a:r>
              <a:rPr lang="en-US" b="1" i="0" u="none" strike="noStrike" cap="none"/>
              <a:t>Applications d'entraînement et d'exercice </a:t>
            </a:r>
            <a:r>
              <a:rPr lang="en-US" b="0" i="0" u="none" strike="noStrike" cap="none"/>
              <a:t>:</a:t>
            </a:r>
            <a:endParaRPr/>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Offrir une grande variété de programmes d'entraînement préconçus.</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Ne peut pas fournir de recommandations personnalisées.</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Convient aux personnes qui préfèrent la flexibilité dans leurs choix d'entraînement.</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Exemples : Nike Training Club, 7 Minute Workout.</a:t>
            </a:r>
            <a:endParaRPr sz="2400"/>
          </a:p>
          <a:p>
            <a:pPr marL="241300" marR="0" lvl="0" indent="-233062" algn="l" rtl="0">
              <a:lnSpc>
                <a:spcPct val="100000"/>
              </a:lnSpc>
              <a:spcBef>
                <a:spcPts val="1200"/>
              </a:spcBef>
              <a:spcAft>
                <a:spcPts val="0"/>
              </a:spcAft>
              <a:buClr>
                <a:srgbClr val="C00000"/>
              </a:buClr>
              <a:buSzPct val="72072"/>
              <a:buChar char="▪"/>
            </a:pPr>
            <a:r>
              <a:rPr lang="en-US" b="1" i="0" u="none" strike="noStrike" cap="none"/>
              <a:t>Applications pour entraîneurs personnels </a:t>
            </a:r>
            <a:r>
              <a:rPr lang="en-US" b="0" i="0" u="none" strike="noStrike" cap="none"/>
              <a:t>:</a:t>
            </a:r>
            <a:endParaRPr/>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Proposer des plans de remise en forme personnalisés en fonction des objectifs individuels, du niveau de forme et des progrès réalisés.</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Ajustez les séances d'entraînement au fur et à mesure que les utilisateurs s'améliorent, afin de garantir un défi permanent.</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Idéal pour les utilisateurs à la recherche de conseils personnalisés et d'une responsabilisation.</a:t>
            </a:r>
            <a:endParaRPr sz="2400"/>
          </a:p>
          <a:p>
            <a:pPr marL="685800" marR="0" lvl="1" indent="-220362" algn="l" rtl="0">
              <a:lnSpc>
                <a:spcPct val="100000"/>
              </a:lnSpc>
              <a:spcBef>
                <a:spcPts val="1200"/>
              </a:spcBef>
              <a:spcAft>
                <a:spcPts val="0"/>
              </a:spcAft>
              <a:buClr>
                <a:srgbClr val="C00000"/>
              </a:buClr>
              <a:buSzPct val="72072"/>
              <a:buFont typeface="Courier New"/>
              <a:buChar char="o"/>
            </a:pPr>
            <a:r>
              <a:rPr lang="en-US" sz="2400" b="0" i="0" u="none" strike="noStrike" cap="none"/>
              <a:t>Exemples : Fitbod, Freeletics.</a:t>
            </a:r>
            <a:endParaRPr sz="2400"/>
          </a:p>
        </p:txBody>
      </p:sp>
      <p:sp>
        <p:nvSpPr>
          <p:cNvPr id="426" name="Google Shape;426;p27"/>
          <p:cNvSpPr/>
          <p:nvPr/>
        </p:nvSpPr>
        <p:spPr>
          <a:xfrm>
            <a:off x="7172575" y="-3925"/>
            <a:ext cx="50184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3.1.2 Applications de santé pour l'activité physique</a:t>
            </a:r>
            <a:endParaRPr sz="1800">
              <a:solidFill>
                <a:schemeClr val="lt1"/>
              </a:solidFill>
              <a:latin typeface="Calibri"/>
              <a:ea typeface="Calibri"/>
              <a:cs typeface="Calibri"/>
              <a:sym typeface="Calibri"/>
            </a:endParaRPr>
          </a:p>
        </p:txBody>
      </p:sp>
      <p:sp>
        <p:nvSpPr>
          <p:cNvPr id="427" name="Google Shape;427;p27"/>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28" name="Google Shape;428;p27"/>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29" name="Google Shape;429;p27"/>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8"/>
          <p:cNvSpPr txBox="1">
            <a:spLocks noGrp="1"/>
          </p:cNvSpPr>
          <p:nvPr>
            <p:ph type="title"/>
          </p:nvPr>
        </p:nvSpPr>
        <p:spPr>
          <a:xfrm>
            <a:off x="558000" y="512074"/>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3.1.3</a:t>
            </a:r>
            <a:r>
              <a:rPr lang="en-US"/>
              <a:t/>
            </a:r>
            <a:br>
              <a:rPr lang="en-US"/>
            </a:br>
            <a:r>
              <a:rPr lang="en-US">
                <a:solidFill>
                  <a:srgbClr val="C01E24"/>
                </a:solidFill>
              </a:rPr>
              <a:t>Intégrations dans la vie réelle</a:t>
            </a:r>
            <a:endParaRPr>
              <a:solidFill>
                <a:srgbClr val="C01E24"/>
              </a:solidFill>
            </a:endParaRPr>
          </a:p>
        </p:txBody>
      </p:sp>
      <p:sp>
        <p:nvSpPr>
          <p:cNvPr id="436" name="Google Shape;436;p28"/>
          <p:cNvSpPr txBox="1">
            <a:spLocks noGrp="1"/>
          </p:cNvSpPr>
          <p:nvPr>
            <p:ph type="body" idx="1"/>
          </p:nvPr>
        </p:nvSpPr>
        <p:spPr>
          <a:xfrm>
            <a:off x="558000" y="146347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437" name="Google Shape;437;p28"/>
          <p:cNvSpPr txBox="1">
            <a:spLocks noGrp="1"/>
          </p:cNvSpPr>
          <p:nvPr>
            <p:ph type="body" idx="2"/>
          </p:nvPr>
        </p:nvSpPr>
        <p:spPr>
          <a:xfrm>
            <a:off x="558001" y="2196193"/>
            <a:ext cx="5829300" cy="3470100"/>
          </a:xfrm>
          <a:prstGeom prst="rect">
            <a:avLst/>
          </a:prstGeom>
          <a:noFill/>
          <a:ln>
            <a:noFill/>
          </a:ln>
        </p:spPr>
        <p:txBody>
          <a:bodyPr spcFirstLastPara="1" wrap="square" lIns="91425" tIns="45700" rIns="91425" bIns="45700" anchor="t" anchorCtr="0">
            <a:normAutofit fontScale="77500" lnSpcReduction="20000"/>
          </a:bodyPr>
          <a:lstStyle/>
          <a:p>
            <a:pPr marL="228600" lvl="0" indent="-216693" algn="l" rtl="0">
              <a:lnSpc>
                <a:spcPct val="150000"/>
              </a:lnSpc>
              <a:spcBef>
                <a:spcPts val="0"/>
              </a:spcBef>
              <a:spcAft>
                <a:spcPts val="0"/>
              </a:spcAft>
              <a:buSzPct val="100000"/>
              <a:buChar char="▪"/>
            </a:pPr>
            <a:r>
              <a:rPr lang="en-US" sz="2500"/>
              <a:t>Fournir des informations et des exemples sur la manière dont les applications d'activité physique peuvent être intégrées de manière transparente dans la vie de tous les jours.</a:t>
            </a:r>
            <a:endParaRPr/>
          </a:p>
          <a:p>
            <a:pPr marL="228600" lvl="0" indent="-216693" algn="l" rtl="0">
              <a:lnSpc>
                <a:spcPct val="150000"/>
              </a:lnSpc>
              <a:spcBef>
                <a:spcPts val="1200"/>
              </a:spcBef>
              <a:spcAft>
                <a:spcPts val="0"/>
              </a:spcAft>
              <a:buSzPct val="100000"/>
              <a:buChar char="▪"/>
            </a:pPr>
            <a:r>
              <a:rPr lang="en-US" sz="2500"/>
              <a:t> Combler le fossé entre la théorie et la pratique, en donnant aux participants les connaissances et la motivation nécessaires pour intégrer efficacement ces applications dans leurs activités quotidiennes.</a:t>
            </a:r>
            <a:endParaRPr sz="2400"/>
          </a:p>
        </p:txBody>
      </p:sp>
      <p:pic>
        <p:nvPicPr>
          <p:cNvPr id="438" name="Google Shape;438;p28"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439" name="Google Shape;439;p28"/>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9"/>
          <p:cNvSpPr txBox="1">
            <a:spLocks noGrp="1"/>
          </p:cNvSpPr>
          <p:nvPr>
            <p:ph type="body" idx="1"/>
          </p:nvPr>
        </p:nvSpPr>
        <p:spPr>
          <a:xfrm>
            <a:off x="697531" y="2829812"/>
            <a:ext cx="10796938" cy="16290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SzPts val="2800"/>
              <a:buNone/>
            </a:pPr>
            <a:r>
              <a:rPr lang="en-US" sz="2800" b="0" i="1" u="none" strike="noStrike" cap="none">
                <a:latin typeface="Calibri"/>
                <a:ea typeface="Calibri"/>
                <a:cs typeface="Calibri"/>
                <a:sym typeface="Calibri"/>
              </a:rPr>
              <a:t>Les applications de suivi d'activité jouent un rôle essentiel dans le suivi et l'amélioration de l'activité physique quotidienne. Elles offrent une série de fonctionnalités qui permettent aux utilisateurs de rester au top de leurs objectifs de remise en forme</a:t>
            </a:r>
            <a:endParaRPr sz="2800" b="0" i="0" u="none" strike="noStrike" cap="none">
              <a:latin typeface="Calibri"/>
              <a:ea typeface="Calibri"/>
              <a:cs typeface="Calibri"/>
              <a:sym typeface="Calibri"/>
            </a:endParaRPr>
          </a:p>
        </p:txBody>
      </p:sp>
      <p:sp>
        <p:nvSpPr>
          <p:cNvPr id="446" name="Google Shape;446;p29"/>
          <p:cNvSpPr/>
          <p:nvPr/>
        </p:nvSpPr>
        <p:spPr>
          <a:xfrm>
            <a:off x="8493851" y="-3925"/>
            <a:ext cx="36969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3.1.3 Intégrations dans la vie réelle</a:t>
            </a:r>
            <a:endParaRPr sz="1800">
              <a:solidFill>
                <a:schemeClr val="lt1"/>
              </a:solidFill>
              <a:latin typeface="Calibri"/>
              <a:ea typeface="Calibri"/>
              <a:cs typeface="Calibri"/>
              <a:sym typeface="Calibri"/>
            </a:endParaRPr>
          </a:p>
        </p:txBody>
      </p:sp>
      <p:sp>
        <p:nvSpPr>
          <p:cNvPr id="447" name="Google Shape;447;p29"/>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48" name="Google Shape;448;p29"/>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49" name="Google Shape;449;p29"/>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02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105" name="Google Shape;105;p3"/>
          <p:cNvGrpSpPr/>
          <p:nvPr/>
        </p:nvGrpSpPr>
        <p:grpSpPr>
          <a:xfrm>
            <a:off x="6606686" y="1812884"/>
            <a:ext cx="6096000" cy="1677637"/>
            <a:chOff x="-1066801" y="1523553"/>
            <a:chExt cx="6096000" cy="1677637"/>
          </a:xfrm>
        </p:grpSpPr>
        <p:pic>
          <p:nvPicPr>
            <p:cNvPr id="106" name="Google Shape;106;p3"/>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07" name="Google Shape;107;p3"/>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108" name="Google Shape;108;p3"/>
          <p:cNvGrpSpPr/>
          <p:nvPr/>
        </p:nvGrpSpPr>
        <p:grpSpPr>
          <a:xfrm>
            <a:off x="3483817" y="4504058"/>
            <a:ext cx="6629400" cy="1738414"/>
            <a:chOff x="2579204" y="1882706"/>
            <a:chExt cx="6629400" cy="1738414"/>
          </a:xfrm>
        </p:grpSpPr>
        <p:pic>
          <p:nvPicPr>
            <p:cNvPr id="109" name="Google Shape;109;p3"/>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10" name="Google Shape;110;p3"/>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111" name="Google Shape;111;p3"/>
          <p:cNvGrpSpPr/>
          <p:nvPr/>
        </p:nvGrpSpPr>
        <p:grpSpPr>
          <a:xfrm>
            <a:off x="3020318" y="1776505"/>
            <a:ext cx="6634368" cy="1584248"/>
            <a:chOff x="6639106" y="2919412"/>
            <a:chExt cx="6634368" cy="1584248"/>
          </a:xfrm>
        </p:grpSpPr>
        <p:pic>
          <p:nvPicPr>
            <p:cNvPr id="112" name="Google Shape;112;p3"/>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13" name="Google Shape;113;p3"/>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14" name="Google Shape;114;p3"/>
          <p:cNvGrpSpPr/>
          <p:nvPr/>
        </p:nvGrpSpPr>
        <p:grpSpPr>
          <a:xfrm>
            <a:off x="-1974174" y="1729933"/>
            <a:ext cx="6952420" cy="1601615"/>
            <a:chOff x="-1240501" y="3160643"/>
            <a:chExt cx="6952420" cy="1601615"/>
          </a:xfrm>
        </p:grpSpPr>
        <p:pic>
          <p:nvPicPr>
            <p:cNvPr id="115" name="Google Shape;115;p3"/>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16" name="Google Shape;116;p3"/>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17" name="Google Shape;117;p3"/>
          <p:cNvGrpSpPr/>
          <p:nvPr/>
        </p:nvGrpSpPr>
        <p:grpSpPr>
          <a:xfrm>
            <a:off x="2776075" y="4478327"/>
            <a:ext cx="2543175" cy="1592961"/>
            <a:chOff x="4517932" y="3531206"/>
            <a:chExt cx="2543175" cy="1592961"/>
          </a:xfrm>
        </p:grpSpPr>
        <p:pic>
          <p:nvPicPr>
            <p:cNvPr id="118" name="Google Shape;118;p3"/>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9" name="Google Shape;119;p3"/>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20" name="Google Shape;120;p3"/>
          <p:cNvGrpSpPr/>
          <p:nvPr/>
        </p:nvGrpSpPr>
        <p:grpSpPr>
          <a:xfrm>
            <a:off x="2859813" y="1422238"/>
            <a:ext cx="1973150" cy="2726448"/>
            <a:chOff x="9320178" y="2976204"/>
            <a:chExt cx="1973150" cy="2726448"/>
          </a:xfrm>
        </p:grpSpPr>
        <p:pic>
          <p:nvPicPr>
            <p:cNvPr id="121" name="Google Shape;121;p3"/>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22" name="Google Shape;122;p3"/>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
        <p:nvSpPr>
          <p:cNvPr id="123" name="Google Shape;123;p3"/>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a:solidFill>
                <a:srgbClr val="414042"/>
              </a:solidFill>
              <a:latin typeface="Roboto"/>
              <a:ea typeface="Roboto"/>
              <a:cs typeface="Roboto"/>
              <a:sym typeface="Roboto"/>
            </a:endParaRPr>
          </a:p>
        </p:txBody>
      </p:sp>
      <p:pic>
        <p:nvPicPr>
          <p:cNvPr id="124" name="Google Shape;124;p3"/>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25" name="Google Shape;125;p3"/>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26" name="Google Shape;126;p3"/>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a:solidFill>
                <a:srgbClr val="414042"/>
              </a:solidFill>
              <a:latin typeface="Roboto"/>
              <a:ea typeface="Roboto"/>
              <a:cs typeface="Roboto"/>
              <a:sym typeface="Roboto"/>
            </a:endParaRPr>
          </a:p>
        </p:txBody>
      </p:sp>
      <p:sp>
        <p:nvSpPr>
          <p:cNvPr id="127" name="Google Shape;127;p3"/>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a:solidFill>
                <a:srgbClr val="414042"/>
              </a:solidFill>
              <a:latin typeface="Roboto"/>
              <a:ea typeface="Roboto"/>
              <a:cs typeface="Roboto"/>
              <a:sym typeface="Roboto"/>
            </a:endParaRPr>
          </a:p>
        </p:txBody>
      </p:sp>
      <p:pic>
        <p:nvPicPr>
          <p:cNvPr id="128" name="Google Shape;128;p3"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9" name="Google Shape;129;p3"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30" name="Google Shape;130;p3"/>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Suivi des pas, de la distance et des calories</a:t>
            </a:r>
            <a:endParaRPr/>
          </a:p>
        </p:txBody>
      </p:sp>
      <p:sp>
        <p:nvSpPr>
          <p:cNvPr id="456" name="Google Shape;456;p30"/>
          <p:cNvSpPr txBox="1">
            <a:spLocks noGrp="1"/>
          </p:cNvSpPr>
          <p:nvPr>
            <p:ph type="body" idx="1"/>
          </p:nvPr>
        </p:nvSpPr>
        <p:spPr>
          <a:xfrm>
            <a:off x="557999" y="1800000"/>
            <a:ext cx="9274490" cy="489340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a:t>Comment les applications de suivi d'activité aident-elles à contrôler l'activité physique quotidienne ? </a:t>
            </a:r>
            <a:br>
              <a:rPr lang="en-US"/>
            </a:br>
            <a:endParaRPr/>
          </a:p>
          <a:p>
            <a:pPr marL="228600" lvl="0" indent="-228600" algn="l" rtl="0">
              <a:lnSpc>
                <a:spcPct val="100000"/>
              </a:lnSpc>
              <a:spcBef>
                <a:spcPts val="1200"/>
              </a:spcBef>
              <a:spcAft>
                <a:spcPts val="0"/>
              </a:spcAft>
              <a:buSzPts val="2200"/>
              <a:buChar char="▪"/>
            </a:pPr>
            <a:r>
              <a:rPr lang="en-US"/>
              <a:t>Les applications de suivi d'activité utilisent des capteurs intégrés, tels que les accéléromètres et le GPS, pour enregistrer le nombre de pas effectués.</a:t>
            </a:r>
            <a:endParaRPr/>
          </a:p>
          <a:p>
            <a:pPr marL="228600" lvl="0" indent="-228600" algn="l" rtl="0">
              <a:lnSpc>
                <a:spcPct val="100000"/>
              </a:lnSpc>
              <a:spcBef>
                <a:spcPts val="1200"/>
              </a:spcBef>
              <a:spcAft>
                <a:spcPts val="0"/>
              </a:spcAft>
              <a:buSzPts val="2200"/>
              <a:buChar char="▪"/>
            </a:pPr>
            <a:r>
              <a:rPr lang="en-US"/>
              <a:t>Ils calculent également la distance parcourue lors de promenades, de courses ou d'autres activités.</a:t>
            </a:r>
            <a:endParaRPr/>
          </a:p>
          <a:p>
            <a:pPr marL="228600" lvl="0" indent="-228600" algn="l" rtl="0">
              <a:lnSpc>
                <a:spcPct val="100000"/>
              </a:lnSpc>
              <a:spcBef>
                <a:spcPts val="1200"/>
              </a:spcBef>
              <a:spcAft>
                <a:spcPts val="0"/>
              </a:spcAft>
              <a:buSzPts val="2200"/>
              <a:buChar char="▪"/>
            </a:pPr>
            <a:r>
              <a:rPr lang="en-US"/>
              <a:t>Le suivi des calories permet d'estimer les calories brûlées en fonction du type et de la durée de l'activité.</a:t>
            </a:r>
            <a:endParaRPr/>
          </a:p>
          <a:p>
            <a:pPr marL="228600" lvl="0" indent="-88900" algn="l" rtl="0">
              <a:lnSpc>
                <a:spcPct val="100000"/>
              </a:lnSpc>
              <a:spcBef>
                <a:spcPts val="1200"/>
              </a:spcBef>
              <a:spcAft>
                <a:spcPts val="0"/>
              </a:spcAft>
              <a:buSzPts val="2200"/>
              <a:buNone/>
            </a:pPr>
            <a:endParaRPr/>
          </a:p>
        </p:txBody>
      </p:sp>
      <p:sp>
        <p:nvSpPr>
          <p:cNvPr id="457" name="Google Shape;457;p30"/>
          <p:cNvSpPr/>
          <p:nvPr/>
        </p:nvSpPr>
        <p:spPr>
          <a:xfrm>
            <a:off x="8682601" y="-3925"/>
            <a:ext cx="3508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3.1.3 Intégrations dans la vie réelle</a:t>
            </a:r>
            <a:endParaRPr sz="1800">
              <a:solidFill>
                <a:schemeClr val="lt1"/>
              </a:solidFill>
              <a:latin typeface="Calibri"/>
              <a:ea typeface="Calibri"/>
              <a:cs typeface="Calibri"/>
              <a:sym typeface="Calibri"/>
            </a:endParaRPr>
          </a:p>
        </p:txBody>
      </p:sp>
      <p:sp>
        <p:nvSpPr>
          <p:cNvPr id="458" name="Google Shape;458;p30"/>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59" name="Google Shape;459;p30"/>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60" name="Google Shape;460;p30"/>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Fixer des objectifs et suivre les progrès</a:t>
            </a:r>
            <a:endParaRPr/>
          </a:p>
        </p:txBody>
      </p:sp>
      <p:sp>
        <p:nvSpPr>
          <p:cNvPr id="467" name="Google Shape;467;p31"/>
          <p:cNvSpPr txBox="1">
            <a:spLocks noGrp="1"/>
          </p:cNvSpPr>
          <p:nvPr>
            <p:ph type="body" idx="1"/>
          </p:nvPr>
        </p:nvSpPr>
        <p:spPr>
          <a:xfrm>
            <a:off x="557998" y="1799999"/>
            <a:ext cx="11059691"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Les utilisateurs peuvent définir des objectifs de fitness personnalisés, qu'il s'agisse d'un nombre de pas quotidiens, d'un objectif de kilométrage hebdomadaire ou d'un objectif de combustion de calories.</a:t>
            </a:r>
            <a:endParaRPr/>
          </a:p>
          <a:p>
            <a:pPr marL="228600" lvl="0" indent="-228600" algn="l" rtl="0">
              <a:lnSpc>
                <a:spcPct val="100000"/>
              </a:lnSpc>
              <a:spcBef>
                <a:spcPts val="1200"/>
              </a:spcBef>
              <a:spcAft>
                <a:spcPts val="0"/>
              </a:spcAft>
              <a:buSzPts val="2400"/>
              <a:buChar char="▪"/>
            </a:pPr>
            <a:r>
              <a:rPr lang="en-US"/>
              <a:t> L'application suit les progrès en temps réel, ce qui aide les utilisateurs à rester motivés tout en travaillant à la réalisation de leurs objectifs.</a:t>
            </a:r>
            <a:endParaRPr/>
          </a:p>
          <a:p>
            <a:pPr marL="228600" lvl="0" indent="-228600" algn="l" rtl="0">
              <a:lnSpc>
                <a:spcPct val="100000"/>
              </a:lnSpc>
              <a:spcBef>
                <a:spcPts val="1200"/>
              </a:spcBef>
              <a:spcAft>
                <a:spcPts val="0"/>
              </a:spcAft>
              <a:buSzPts val="2400"/>
              <a:buChar char="▪"/>
            </a:pPr>
            <a:r>
              <a:rPr lang="en-US"/>
              <a:t> Les représentations visuelles des progrès, telles que les graphiques et les tableaux, offrent une vision claire des réalisations.</a:t>
            </a:r>
            <a:endParaRPr/>
          </a:p>
          <a:p>
            <a:pPr marL="228600" lvl="0" indent="-76200" algn="l" rtl="0">
              <a:lnSpc>
                <a:spcPct val="100000"/>
              </a:lnSpc>
              <a:spcBef>
                <a:spcPts val="1200"/>
              </a:spcBef>
              <a:spcAft>
                <a:spcPts val="0"/>
              </a:spcAft>
              <a:buSzPts val="2400"/>
              <a:buNone/>
            </a:pPr>
            <a:endParaRPr/>
          </a:p>
        </p:txBody>
      </p:sp>
      <p:sp>
        <p:nvSpPr>
          <p:cNvPr id="468" name="Google Shape;468;p31"/>
          <p:cNvSpPr/>
          <p:nvPr/>
        </p:nvSpPr>
        <p:spPr>
          <a:xfrm>
            <a:off x="8661626" y="-3925"/>
            <a:ext cx="35292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3.1.3 Intégrations dans la vie réelle</a:t>
            </a:r>
            <a:endParaRPr sz="1800">
              <a:solidFill>
                <a:schemeClr val="lt1"/>
              </a:solidFill>
              <a:latin typeface="Calibri"/>
              <a:ea typeface="Calibri"/>
              <a:cs typeface="Calibri"/>
              <a:sym typeface="Calibri"/>
            </a:endParaRPr>
          </a:p>
        </p:txBody>
      </p:sp>
      <p:sp>
        <p:nvSpPr>
          <p:cNvPr id="469" name="Google Shape;469;p31"/>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70" name="Google Shape;470;p31"/>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71" name="Google Shape;471;p31"/>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Synchronisation avec les appareils portables</a:t>
            </a:r>
            <a:endParaRPr/>
          </a:p>
        </p:txBody>
      </p:sp>
      <p:sp>
        <p:nvSpPr>
          <p:cNvPr id="478" name="Google Shape;478;p32"/>
          <p:cNvSpPr txBox="1">
            <a:spLocks noGrp="1"/>
          </p:cNvSpPr>
          <p:nvPr>
            <p:ph type="body" idx="1"/>
          </p:nvPr>
        </p:nvSpPr>
        <p:spPr>
          <a:xfrm>
            <a:off x="557998" y="1799999"/>
            <a:ext cx="1002752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De nombreuses applications de suivi d'activité se synchronisent de manière transparente avec des dispositifs portables tels que les trackers de fitness, les smartwatches et les cardiofréquencemètres.</a:t>
            </a:r>
            <a:endParaRPr/>
          </a:p>
          <a:p>
            <a:pPr marL="228600" lvl="0" indent="-228600" algn="l" rtl="0">
              <a:lnSpc>
                <a:spcPct val="100000"/>
              </a:lnSpc>
              <a:spcBef>
                <a:spcPts val="1200"/>
              </a:spcBef>
              <a:spcAft>
                <a:spcPts val="0"/>
              </a:spcAft>
              <a:buSzPts val="2400"/>
              <a:buChar char="▪"/>
            </a:pPr>
            <a:r>
              <a:rPr lang="en-US"/>
              <a:t>Cette intégration garantit que les données collectées par les wearables, telles que la fréquence cardiaque, les habitudes de sommeil et les niveaux d'activité, sont automatiquement transférées vers l'application.</a:t>
            </a:r>
            <a:endParaRPr/>
          </a:p>
          <a:p>
            <a:pPr marL="228600" lvl="0" indent="-228600" algn="l" rtl="0">
              <a:lnSpc>
                <a:spcPct val="100000"/>
              </a:lnSpc>
              <a:spcBef>
                <a:spcPts val="1200"/>
              </a:spcBef>
              <a:spcAft>
                <a:spcPts val="0"/>
              </a:spcAft>
              <a:buSzPts val="2400"/>
              <a:buChar char="▪"/>
            </a:pPr>
            <a:r>
              <a:rPr lang="en-US"/>
              <a:t>Les utilisateurs peuvent accéder à des informations complètes et à des tendances sur leur santé et leur forme physique, le tout en un seul endroit.</a:t>
            </a:r>
            <a:endParaRPr/>
          </a:p>
          <a:p>
            <a:pPr marL="228600" lvl="0" indent="-76200" algn="l" rtl="0">
              <a:lnSpc>
                <a:spcPct val="100000"/>
              </a:lnSpc>
              <a:spcBef>
                <a:spcPts val="1200"/>
              </a:spcBef>
              <a:spcAft>
                <a:spcPts val="0"/>
              </a:spcAft>
              <a:buSzPts val="2400"/>
              <a:buNone/>
            </a:pPr>
            <a:endParaRPr/>
          </a:p>
        </p:txBody>
      </p:sp>
      <p:sp>
        <p:nvSpPr>
          <p:cNvPr id="479" name="Google Shape;479;p32"/>
          <p:cNvSpPr/>
          <p:nvPr/>
        </p:nvSpPr>
        <p:spPr>
          <a:xfrm>
            <a:off x="8609200" y="-3950"/>
            <a:ext cx="35409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3.1.3 Intégrations dans la vie réelle</a:t>
            </a:r>
            <a:endParaRPr sz="1800">
              <a:solidFill>
                <a:schemeClr val="lt1"/>
              </a:solidFill>
              <a:latin typeface="Calibri"/>
              <a:ea typeface="Calibri"/>
              <a:cs typeface="Calibri"/>
              <a:sym typeface="Calibri"/>
            </a:endParaRPr>
          </a:p>
        </p:txBody>
      </p:sp>
      <p:sp>
        <p:nvSpPr>
          <p:cNvPr id="480" name="Google Shape;480;p32"/>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481" name="Google Shape;481;p32"/>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482" name="Google Shape;482;p32"/>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3"/>
          <p:cNvSpPr txBox="1">
            <a:spLocks noGrp="1"/>
          </p:cNvSpPr>
          <p:nvPr>
            <p:ph type="title"/>
          </p:nvPr>
        </p:nvSpPr>
        <p:spPr>
          <a:xfrm>
            <a:off x="558000" y="876400"/>
            <a:ext cx="3106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94CF3"/>
              </a:buClr>
              <a:buSzPts val="4800"/>
              <a:buFont typeface="Calibri"/>
              <a:buNone/>
            </a:pPr>
            <a:r>
              <a:rPr lang="en-US" sz="4800">
                <a:solidFill>
                  <a:srgbClr val="494CF3"/>
                </a:solidFill>
              </a:rPr>
              <a:t>Activité</a:t>
            </a:r>
            <a:endParaRPr sz="4800">
              <a:solidFill>
                <a:srgbClr val="494CF3"/>
              </a:solidFill>
            </a:endParaRPr>
          </a:p>
        </p:txBody>
      </p:sp>
      <p:pic>
        <p:nvPicPr>
          <p:cNvPr id="489" name="Google Shape;489;p33">
            <a:hlinkClick r:id="rId3"/>
          </p:cNvPr>
          <p:cNvPicPr preferRelativeResize="0"/>
          <p:nvPr/>
        </p:nvPicPr>
        <p:blipFill rotWithShape="1">
          <a:blip r:embed="rId4">
            <a:alphaModFix/>
          </a:blip>
          <a:srcRect/>
          <a:stretch/>
        </p:blipFill>
        <p:spPr>
          <a:xfrm>
            <a:off x="558000" y="1685099"/>
            <a:ext cx="8899100" cy="3376150"/>
          </a:xfrm>
          <a:prstGeom prst="rect">
            <a:avLst/>
          </a:prstGeom>
          <a:noFill/>
          <a:ln>
            <a:noFill/>
          </a:ln>
        </p:spPr>
      </p:pic>
      <p:sp>
        <p:nvSpPr>
          <p:cNvPr id="490" name="Google Shape;490;p33"/>
          <p:cNvSpPr/>
          <p:nvPr/>
        </p:nvSpPr>
        <p:spPr>
          <a:xfrm>
            <a:off x="8658225" y="-3925"/>
            <a:ext cx="35325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3.1.3 Intégrations dans la vie réelle</a:t>
            </a:r>
            <a:endParaRPr sz="1800">
              <a:solidFill>
                <a:schemeClr val="lt1"/>
              </a:solidFill>
              <a:latin typeface="Calibri"/>
              <a:ea typeface="Calibri"/>
              <a:cs typeface="Calibri"/>
              <a:sym typeface="Calibri"/>
            </a:endParaRPr>
          </a:p>
        </p:txBody>
      </p:sp>
      <p:pic>
        <p:nvPicPr>
          <p:cNvPr id="491" name="Google Shape;491;p33" descr="Effective coworking. colleagues togetherness, workers collaboration, teamwork regulation. workflow efficiency increase. team members arranging mechanism."/>
          <p:cNvPicPr preferRelativeResize="0"/>
          <p:nvPr/>
        </p:nvPicPr>
        <p:blipFill rotWithShape="1">
          <a:blip r:embed="rId5">
            <a:alphaModFix/>
          </a:blip>
          <a:srcRect/>
          <a:stretch/>
        </p:blipFill>
        <p:spPr>
          <a:xfrm>
            <a:off x="9758518" y="741285"/>
            <a:ext cx="2550555" cy="2550555"/>
          </a:xfrm>
          <a:prstGeom prst="rect">
            <a:avLst/>
          </a:prstGeom>
          <a:noFill/>
          <a:ln>
            <a:noFill/>
          </a:ln>
        </p:spPr>
      </p:pic>
      <p:sp>
        <p:nvSpPr>
          <p:cNvPr id="492" name="Google Shape;492;p33"/>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493" name="Google Shape;493;p33"/>
          <p:cNvSpPr txBox="1"/>
          <p:nvPr/>
        </p:nvSpPr>
        <p:spPr>
          <a:xfrm>
            <a:off x="882900" y="5111875"/>
            <a:ext cx="10426200" cy="98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200" u="sng">
                <a:solidFill>
                  <a:schemeClr val="hlink"/>
                </a:solidFill>
                <a:latin typeface="Calibri"/>
                <a:ea typeface="Calibri"/>
                <a:cs typeface="Calibri"/>
                <a:sym typeface="Calibri"/>
                <a:hlinkClick r:id="rId3"/>
              </a:rPr>
              <a:t>Technologie / Séries personnelles</a:t>
            </a:r>
            <a:endParaRPr sz="22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200" u="sng">
                <a:solidFill>
                  <a:schemeClr val="hlink"/>
                </a:solidFill>
                <a:latin typeface="Calibri"/>
                <a:ea typeface="Calibri"/>
                <a:cs typeface="Calibri"/>
                <a:sym typeface="Calibri"/>
                <a:hlinkClick r:id="rId3"/>
              </a:rPr>
              <a:t>Applications pour l'exercice : Quels sont les avantages et comment les utiliser ?</a:t>
            </a:r>
            <a:endParaRPr sz="2200">
              <a:solidFill>
                <a:schemeClr val="dk1"/>
              </a:solidFill>
              <a:latin typeface="Calibri"/>
              <a:ea typeface="Calibri"/>
              <a:cs typeface="Calibri"/>
              <a:sym typeface="Calibri"/>
            </a:endParaRPr>
          </a:p>
          <a:p>
            <a:pPr marL="0" lvl="0" indent="0" algn="ctr"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4"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500" name="Google Shape;500;p34"/>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latin typeface="Calibri"/>
                <a:ea typeface="Calibri"/>
                <a:cs typeface="Calibri"/>
                <a:sym typeface="Calibri"/>
              </a:rPr>
              <a:t>Image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
        <p:nvSpPr>
          <p:cNvPr id="501" name="Google Shape;501;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3.1.4</a:t>
            </a:r>
            <a:r>
              <a:rPr lang="en-US"/>
              <a:t/>
            </a:r>
            <a:br>
              <a:rPr lang="en-US"/>
            </a:br>
            <a:r>
              <a:rPr lang="en-US">
                <a:solidFill>
                  <a:srgbClr val="C01E24"/>
                </a:solidFill>
              </a:rPr>
              <a:t>Naviguer dans les applications de santé pour l'activité physique</a:t>
            </a:r>
            <a:endParaRPr>
              <a:solidFill>
                <a:srgbClr val="C01E24"/>
              </a:solidFill>
            </a:endParaRPr>
          </a:p>
        </p:txBody>
      </p:sp>
      <p:sp>
        <p:nvSpPr>
          <p:cNvPr id="502" name="Google Shape;502;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03" name="Google Shape;503;p34"/>
          <p:cNvSpPr txBox="1">
            <a:spLocks noGrp="1"/>
          </p:cNvSpPr>
          <p:nvPr>
            <p:ph type="body" idx="2"/>
          </p:nvPr>
        </p:nvSpPr>
        <p:spPr>
          <a:xfrm>
            <a:off x="617621" y="2849843"/>
            <a:ext cx="5937120" cy="299829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Aider les participants à comprendre, à utiliser et à tirer le meilleur parti des applications de santé et de fitness.</a:t>
            </a:r>
            <a:endParaRPr/>
          </a:p>
          <a:p>
            <a:pPr marL="228600" lvl="0" indent="-228600" algn="l" rtl="0">
              <a:lnSpc>
                <a:spcPct val="150000"/>
              </a:lnSpc>
              <a:spcBef>
                <a:spcPts val="1200"/>
              </a:spcBef>
              <a:spcAft>
                <a:spcPts val="0"/>
              </a:spcAft>
              <a:buSzPts val="2000"/>
              <a:buChar char="▪"/>
            </a:pPr>
            <a:r>
              <a:rPr lang="en-US" sz="2000"/>
              <a:t>Améliorer le niveau d'activité physique et la santé générale des participants.</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Applications pour l'activité physique</a:t>
            </a:r>
            <a:endParaRPr sz="2800"/>
          </a:p>
        </p:txBody>
      </p:sp>
      <p:sp>
        <p:nvSpPr>
          <p:cNvPr id="510" name="Google Shape;510;p35"/>
          <p:cNvSpPr/>
          <p:nvPr/>
        </p:nvSpPr>
        <p:spPr>
          <a:xfrm>
            <a:off x="6291750" y="-3925"/>
            <a:ext cx="5899200" cy="4134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600">
                <a:solidFill>
                  <a:schemeClr val="lt1"/>
                </a:solidFill>
                <a:latin typeface="Calibri"/>
                <a:ea typeface="Calibri"/>
                <a:cs typeface="Calibri"/>
                <a:sym typeface="Calibri"/>
              </a:rPr>
              <a:t>3.1.4 Naviguer dans les applications de santé pour l'activité physique</a:t>
            </a:r>
            <a:endParaRPr sz="1600">
              <a:solidFill>
                <a:schemeClr val="lt1"/>
              </a:solidFill>
              <a:latin typeface="Calibri"/>
              <a:ea typeface="Calibri"/>
              <a:cs typeface="Calibri"/>
              <a:sym typeface="Calibri"/>
            </a:endParaRPr>
          </a:p>
        </p:txBody>
      </p:sp>
      <p:pic>
        <p:nvPicPr>
          <p:cNvPr id="511" name="Google Shape;511;p35"/>
          <p:cNvPicPr preferRelativeResize="0"/>
          <p:nvPr/>
        </p:nvPicPr>
        <p:blipFill rotWithShape="1">
          <a:blip r:embed="rId3">
            <a:alphaModFix/>
          </a:blip>
          <a:srcRect t="2789"/>
          <a:stretch/>
        </p:blipFill>
        <p:spPr>
          <a:xfrm>
            <a:off x="6952637" y="804409"/>
            <a:ext cx="3359145" cy="5965026"/>
          </a:xfrm>
          <a:prstGeom prst="rect">
            <a:avLst/>
          </a:prstGeom>
          <a:noFill/>
          <a:ln>
            <a:noFill/>
          </a:ln>
          <a:effectLst>
            <a:outerShdw blurRad="190500" algn="tl" rotWithShape="0">
              <a:srgbClr val="000000">
                <a:alpha val="69803"/>
              </a:srgbClr>
            </a:outerShdw>
          </a:effectLst>
        </p:spPr>
      </p:pic>
      <p:sp>
        <p:nvSpPr>
          <p:cNvPr id="512" name="Google Shape;512;p35"/>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13" name="Google Shape;513;p35"/>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14" name="Google Shape;514;p35"/>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Applications pour l'activité physique</a:t>
            </a:r>
            <a:endParaRPr/>
          </a:p>
        </p:txBody>
      </p:sp>
      <p:pic>
        <p:nvPicPr>
          <p:cNvPr id="521" name="Google Shape;521;p36" descr="Top Health &amp; Fitness Apps Worldwide for Q2 2019 by Downloads"/>
          <p:cNvPicPr preferRelativeResize="0"/>
          <p:nvPr/>
        </p:nvPicPr>
        <p:blipFill rotWithShape="1">
          <a:blip r:embed="rId3">
            <a:alphaModFix/>
          </a:blip>
          <a:srcRect t="8218" b="10840"/>
          <a:stretch/>
        </p:blipFill>
        <p:spPr>
          <a:xfrm>
            <a:off x="1358162" y="1936376"/>
            <a:ext cx="9103650" cy="4543110"/>
          </a:xfrm>
          <a:prstGeom prst="rect">
            <a:avLst/>
          </a:prstGeom>
          <a:noFill/>
          <a:ln>
            <a:noFill/>
          </a:ln>
          <a:effectLst>
            <a:outerShdw blurRad="190500" algn="tl" rotWithShape="0">
              <a:srgbClr val="000000">
                <a:alpha val="69803"/>
              </a:srgbClr>
            </a:outerShdw>
          </a:effectLst>
        </p:spPr>
      </p:pic>
      <p:sp>
        <p:nvSpPr>
          <p:cNvPr id="522" name="Google Shape;522;p36"/>
          <p:cNvSpPr txBox="1"/>
          <p:nvPr/>
        </p:nvSpPr>
        <p:spPr>
          <a:xfrm>
            <a:off x="5817784" y="6202487"/>
            <a:ext cx="613466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endParaRPr sz="1200">
              <a:solidFill>
                <a:schemeClr val="dk1"/>
              </a:solidFill>
              <a:latin typeface="Calibri"/>
              <a:ea typeface="Calibri"/>
              <a:cs typeface="Calibri"/>
              <a:sym typeface="Calibri"/>
            </a:endParaRPr>
          </a:p>
        </p:txBody>
      </p:sp>
      <p:sp>
        <p:nvSpPr>
          <p:cNvPr id="523" name="Google Shape;523;p36"/>
          <p:cNvSpPr/>
          <p:nvPr/>
        </p:nvSpPr>
        <p:spPr>
          <a:xfrm>
            <a:off x="6270778" y="-3925"/>
            <a:ext cx="5919900" cy="4134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600">
                <a:solidFill>
                  <a:schemeClr val="lt1"/>
                </a:solidFill>
                <a:latin typeface="Calibri"/>
                <a:ea typeface="Calibri"/>
                <a:cs typeface="Calibri"/>
                <a:sym typeface="Calibri"/>
              </a:rPr>
              <a:t>3.1.4 Naviguer dans les applications de santé pour l'activité physique</a:t>
            </a:r>
            <a:endParaRPr sz="1600">
              <a:solidFill>
                <a:schemeClr val="lt1"/>
              </a:solidFill>
              <a:latin typeface="Calibri"/>
              <a:ea typeface="Calibri"/>
              <a:cs typeface="Calibri"/>
              <a:sym typeface="Calibri"/>
            </a:endParaRPr>
          </a:p>
        </p:txBody>
      </p:sp>
      <p:sp>
        <p:nvSpPr>
          <p:cNvPr id="524" name="Google Shape;524;p36"/>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25" name="Google Shape;525;p36"/>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26" name="Google Shape;526;p36"/>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3.1.5</a:t>
            </a:r>
            <a:r>
              <a:rPr lang="en-US"/>
              <a:t/>
            </a:r>
            <a:br>
              <a:rPr lang="en-US"/>
            </a:br>
            <a:r>
              <a:rPr lang="en-US">
                <a:solidFill>
                  <a:srgbClr val="C01E24"/>
                </a:solidFill>
              </a:rPr>
              <a:t>Fixation des objectifs</a:t>
            </a:r>
            <a:endParaRPr>
              <a:solidFill>
                <a:srgbClr val="C01E24"/>
              </a:solidFill>
            </a:endParaRPr>
          </a:p>
        </p:txBody>
      </p:sp>
      <p:sp>
        <p:nvSpPr>
          <p:cNvPr id="533" name="Google Shape;533;p3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34" name="Google Shape;534;p37"/>
          <p:cNvSpPr txBox="1">
            <a:spLocks noGrp="1"/>
          </p:cNvSpPr>
          <p:nvPr>
            <p:ph type="body" idx="2"/>
          </p:nvPr>
        </p:nvSpPr>
        <p:spPr>
          <a:xfrm>
            <a:off x="617621" y="2849843"/>
            <a:ext cx="5937120" cy="299829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Apprendre l'importance de se fixer des objectifs.</a:t>
            </a:r>
            <a:endParaRPr/>
          </a:p>
          <a:p>
            <a:pPr marL="228600" lvl="0" indent="-228600" algn="l" rtl="0">
              <a:lnSpc>
                <a:spcPct val="150000"/>
              </a:lnSpc>
              <a:spcBef>
                <a:spcPts val="1200"/>
              </a:spcBef>
              <a:spcAft>
                <a:spcPts val="0"/>
              </a:spcAft>
              <a:buSzPts val="2000"/>
              <a:buChar char="▪"/>
            </a:pPr>
            <a:r>
              <a:rPr lang="en-US" sz="2000"/>
              <a:t>Se familiariser avec la technique des objectifs SMART. </a:t>
            </a:r>
            <a:endParaRPr sz="2000"/>
          </a:p>
        </p:txBody>
      </p:sp>
      <p:pic>
        <p:nvPicPr>
          <p:cNvPr id="535" name="Google Shape;535;p37"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536" name="Google Shape;536;p37"/>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8"/>
          <p:cNvSpPr txBox="1">
            <a:spLocks noGrp="1"/>
          </p:cNvSpPr>
          <p:nvPr>
            <p:ph type="title"/>
          </p:nvPr>
        </p:nvSpPr>
        <p:spPr>
          <a:xfrm>
            <a:off x="566150" y="672825"/>
            <a:ext cx="11059800" cy="72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Fixation d'objectifs : Pourquoi en a-t-on besoin ?</a:t>
            </a:r>
            <a:endParaRPr sz="2800"/>
          </a:p>
        </p:txBody>
      </p:sp>
      <p:sp>
        <p:nvSpPr>
          <p:cNvPr id="543" name="Google Shape;543;p38"/>
          <p:cNvSpPr txBox="1">
            <a:spLocks noGrp="1"/>
          </p:cNvSpPr>
          <p:nvPr>
            <p:ph type="body" idx="1"/>
          </p:nvPr>
        </p:nvSpPr>
        <p:spPr>
          <a:xfrm>
            <a:off x="467501" y="2615678"/>
            <a:ext cx="11059800" cy="3941400"/>
          </a:xfrm>
          <a:prstGeom prst="rect">
            <a:avLst/>
          </a:prstGeom>
          <a:noFill/>
          <a:ln>
            <a:noFill/>
          </a:ln>
        </p:spPr>
        <p:txBody>
          <a:bodyPr spcFirstLastPara="1" wrap="square" lIns="91425" tIns="45700" rIns="91425" bIns="45700" anchor="t" anchorCtr="0">
            <a:normAutofit fontScale="92500"/>
          </a:bodyPr>
          <a:lstStyle/>
          <a:p>
            <a:pPr marL="228600" lvl="0" indent="-217170" algn="l" rtl="0">
              <a:lnSpc>
                <a:spcPct val="100000"/>
              </a:lnSpc>
              <a:spcBef>
                <a:spcPts val="0"/>
              </a:spcBef>
              <a:spcAft>
                <a:spcPts val="0"/>
              </a:spcAft>
              <a:buSzPct val="100000"/>
              <a:buChar char="▪"/>
            </a:pPr>
            <a:r>
              <a:rPr lang="en-US" sz="2400"/>
              <a:t>La fixation d'objectifs est une intervention clé pour les personnes qui souhaitent modifier leur comportement, par exemple leurs habitudes alimentaires.</a:t>
            </a:r>
            <a:endParaRPr/>
          </a:p>
          <a:p>
            <a:pPr marL="228600" lvl="0" indent="-217170" algn="l" rtl="0">
              <a:lnSpc>
                <a:spcPct val="100000"/>
              </a:lnSpc>
              <a:spcBef>
                <a:spcPts val="1200"/>
              </a:spcBef>
              <a:spcAft>
                <a:spcPts val="0"/>
              </a:spcAft>
              <a:buSzPct val="100000"/>
              <a:buChar char="▪"/>
            </a:pPr>
            <a:r>
              <a:rPr lang="en-US" sz="2400"/>
              <a:t>Le fait de visualiser ce que nous devons faire pour atteindre nos </a:t>
            </a:r>
            <a:r>
              <a:rPr lang="en-US" sz="2400" b="1"/>
              <a:t>objectifs</a:t>
            </a:r>
            <a:r>
              <a:rPr lang="en-US" sz="2400"/>
              <a:t> peut augmenter nos chances d'</a:t>
            </a:r>
            <a:r>
              <a:rPr lang="en-US" sz="2400" b="1"/>
              <a:t>y </a:t>
            </a:r>
            <a:r>
              <a:rPr lang="en-US" sz="2400"/>
              <a:t>parvenir. </a:t>
            </a:r>
            <a:endParaRPr/>
          </a:p>
          <a:p>
            <a:pPr marL="228600" lvl="0" indent="-217170" algn="l" rtl="0">
              <a:lnSpc>
                <a:spcPct val="100000"/>
              </a:lnSpc>
              <a:spcBef>
                <a:spcPts val="1200"/>
              </a:spcBef>
              <a:spcAft>
                <a:spcPts val="0"/>
              </a:spcAft>
              <a:buSzPct val="100000"/>
              <a:buChar char="▪"/>
            </a:pPr>
            <a:r>
              <a:rPr lang="en-US" sz="2400"/>
              <a:t>Les objectifs sont une forme de motivation ; ils donnent une orientation et un sentiment d'accomplissement personnel, et ils permettent également de suivre les progrès réalisés. </a:t>
            </a:r>
            <a:endParaRPr/>
          </a:p>
          <a:p>
            <a:pPr marL="228600" lvl="0" indent="-76200" algn="l" rtl="0">
              <a:lnSpc>
                <a:spcPct val="100000"/>
              </a:lnSpc>
              <a:spcBef>
                <a:spcPts val="1200"/>
              </a:spcBef>
              <a:spcAft>
                <a:spcPts val="0"/>
              </a:spcAft>
              <a:buSzPct val="100000"/>
              <a:buNone/>
            </a:pPr>
            <a:endParaRPr sz="2400"/>
          </a:p>
          <a:p>
            <a:pPr marL="685800" lvl="1" indent="-214883" algn="l" rtl="0">
              <a:lnSpc>
                <a:spcPct val="100000"/>
              </a:lnSpc>
              <a:spcBef>
                <a:spcPts val="1200"/>
              </a:spcBef>
              <a:spcAft>
                <a:spcPts val="0"/>
              </a:spcAft>
              <a:buSzPct val="119999"/>
              <a:buFont typeface="Noto Sans Symbols"/>
              <a:buChar char="⮚"/>
            </a:pPr>
            <a:r>
              <a:rPr lang="en-US" sz="2400"/>
              <a:t>L'</a:t>
            </a:r>
            <a:r>
              <a:rPr lang="en-US" sz="2400" b="1"/>
              <a:t>acronyme SMART </a:t>
            </a:r>
            <a:r>
              <a:rPr lang="en-US" sz="2400"/>
              <a:t>peut être utilisé pour guider le processus de définition des objectifs.</a:t>
            </a:r>
            <a:endParaRPr/>
          </a:p>
          <a:p>
            <a:pPr marL="228600" lvl="0" indent="-76200" algn="l" rtl="0">
              <a:lnSpc>
                <a:spcPct val="100000"/>
              </a:lnSpc>
              <a:spcBef>
                <a:spcPts val="1200"/>
              </a:spcBef>
              <a:spcAft>
                <a:spcPts val="0"/>
              </a:spcAft>
              <a:buSzPct val="100000"/>
              <a:buNone/>
            </a:pPr>
            <a:endParaRPr sz="2400"/>
          </a:p>
          <a:p>
            <a:pPr marL="228600" lvl="0" indent="-76200" algn="l" rtl="0">
              <a:lnSpc>
                <a:spcPct val="100000"/>
              </a:lnSpc>
              <a:spcBef>
                <a:spcPts val="1200"/>
              </a:spcBef>
              <a:spcAft>
                <a:spcPts val="0"/>
              </a:spcAft>
              <a:buSzPct val="100000"/>
              <a:buNone/>
            </a:pPr>
            <a:endParaRPr sz="2400"/>
          </a:p>
        </p:txBody>
      </p:sp>
      <p:sp>
        <p:nvSpPr>
          <p:cNvPr id="544" name="Google Shape;544;p38"/>
          <p:cNvSpPr/>
          <p:nvPr/>
        </p:nvSpPr>
        <p:spPr>
          <a:xfrm>
            <a:off x="9490051" y="-3925"/>
            <a:ext cx="2700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3.1.5 Fixation des objectifs </a:t>
            </a:r>
            <a:endParaRPr sz="1800">
              <a:solidFill>
                <a:schemeClr val="lt1"/>
              </a:solidFill>
              <a:latin typeface="Calibri"/>
              <a:ea typeface="Calibri"/>
              <a:cs typeface="Calibri"/>
              <a:sym typeface="Calibri"/>
            </a:endParaRPr>
          </a:p>
        </p:txBody>
      </p:sp>
      <p:sp>
        <p:nvSpPr>
          <p:cNvPr id="545" name="Google Shape;545;p38"/>
          <p:cNvSpPr/>
          <p:nvPr/>
        </p:nvSpPr>
        <p:spPr>
          <a:xfrm>
            <a:off x="3736531" y="5857021"/>
            <a:ext cx="4521758" cy="53242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Mais... que signifie SMART ? </a:t>
            </a:r>
            <a:endParaRPr sz="2400">
              <a:solidFill>
                <a:schemeClr val="lt1"/>
              </a:solidFill>
              <a:latin typeface="Calibri"/>
              <a:ea typeface="Calibri"/>
              <a:cs typeface="Calibri"/>
              <a:sym typeface="Calibri"/>
            </a:endParaRPr>
          </a:p>
        </p:txBody>
      </p:sp>
      <p:sp>
        <p:nvSpPr>
          <p:cNvPr id="546" name="Google Shape;546;p38"/>
          <p:cNvSpPr/>
          <p:nvPr/>
        </p:nvSpPr>
        <p:spPr>
          <a:xfrm>
            <a:off x="4953825" y="4714875"/>
            <a:ext cx="5011800" cy="532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978" y="69298"/>
                </a:moveTo>
                <a:lnTo>
                  <a:pt x="-19032" y="73976"/>
                </a:lnTo>
                <a:lnTo>
                  <a:pt x="-31546" y="154015"/>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La façon la plus courante de fixer des objectifs aujourd'hui</a:t>
            </a:r>
            <a:endParaRPr sz="2000">
              <a:solidFill>
                <a:schemeClr val="lt1"/>
              </a:solidFill>
              <a:latin typeface="Calibri"/>
              <a:ea typeface="Calibri"/>
              <a:cs typeface="Calibri"/>
              <a:sym typeface="Calibri"/>
            </a:endParaRPr>
          </a:p>
        </p:txBody>
      </p:sp>
      <p:sp>
        <p:nvSpPr>
          <p:cNvPr id="547" name="Google Shape;547;p38"/>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48" name="Google Shape;548;p38"/>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49" name="Google Shape;549;p38"/>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9"/>
          <p:cNvSpPr txBox="1">
            <a:spLocks noGrp="1"/>
          </p:cNvSpPr>
          <p:nvPr>
            <p:ph type="title"/>
          </p:nvPr>
        </p:nvSpPr>
        <p:spPr>
          <a:xfrm>
            <a:off x="374175" y="1080000"/>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Technique : fixation d'objectifs "SMART</a:t>
            </a:r>
            <a:endParaRPr/>
          </a:p>
        </p:txBody>
      </p:sp>
      <p:sp>
        <p:nvSpPr>
          <p:cNvPr id="556" name="Google Shape;556;p39"/>
          <p:cNvSpPr txBox="1">
            <a:spLocks noGrp="1"/>
          </p:cNvSpPr>
          <p:nvPr>
            <p:ph type="body" idx="2"/>
          </p:nvPr>
        </p:nvSpPr>
        <p:spPr>
          <a:xfrm>
            <a:off x="7409329" y="2079691"/>
            <a:ext cx="4317098" cy="419048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600"/>
              <a:buChar char="▪"/>
            </a:pPr>
            <a:r>
              <a:rPr lang="en-US" sz="2600">
                <a:solidFill>
                  <a:srgbClr val="92D050"/>
                </a:solidFill>
              </a:rPr>
              <a:t>Spécifique</a:t>
            </a:r>
            <a:r>
              <a:rPr lang="en-US" sz="2600"/>
              <a:t/>
            </a:r>
            <a:br>
              <a:rPr lang="en-US" sz="2600"/>
            </a:br>
            <a:endParaRPr sz="2600"/>
          </a:p>
          <a:p>
            <a:pPr marL="228600" lvl="0" indent="-228600" algn="l" rtl="0">
              <a:lnSpc>
                <a:spcPct val="100000"/>
              </a:lnSpc>
              <a:spcBef>
                <a:spcPts val="1200"/>
              </a:spcBef>
              <a:spcAft>
                <a:spcPts val="0"/>
              </a:spcAft>
              <a:buClr>
                <a:srgbClr val="8DA9DB"/>
              </a:buClr>
              <a:buSzPts val="2600"/>
              <a:buChar char="▪"/>
            </a:pPr>
            <a:r>
              <a:rPr lang="en-US" sz="2600">
                <a:solidFill>
                  <a:srgbClr val="8DA9DB"/>
                </a:solidFill>
              </a:rPr>
              <a:t>Mesurable</a:t>
            </a:r>
            <a:r>
              <a:rPr lang="en-US" sz="2600"/>
              <a:t/>
            </a:r>
            <a:br>
              <a:rPr lang="en-US" sz="2600"/>
            </a:br>
            <a:endParaRPr sz="2600"/>
          </a:p>
          <a:p>
            <a:pPr marL="228600" lvl="0" indent="-228600" algn="l" rtl="0">
              <a:lnSpc>
                <a:spcPct val="100000"/>
              </a:lnSpc>
              <a:spcBef>
                <a:spcPts val="1200"/>
              </a:spcBef>
              <a:spcAft>
                <a:spcPts val="0"/>
              </a:spcAft>
              <a:buClr>
                <a:srgbClr val="ED7D31"/>
              </a:buClr>
              <a:buSzPts val="2600"/>
              <a:buChar char="▪"/>
            </a:pPr>
            <a:r>
              <a:rPr lang="en-US" sz="2600">
                <a:solidFill>
                  <a:srgbClr val="ED7D31"/>
                </a:solidFill>
              </a:rPr>
              <a:t>Réalisable - Atteignable</a:t>
            </a:r>
            <a:r>
              <a:rPr lang="en-US" sz="2600"/>
              <a:t/>
            </a:r>
            <a:br>
              <a:rPr lang="en-US" sz="2600"/>
            </a:br>
            <a:endParaRPr sz="2600"/>
          </a:p>
          <a:p>
            <a:pPr marL="228600" lvl="0" indent="-228600" algn="l" rtl="0">
              <a:lnSpc>
                <a:spcPct val="100000"/>
              </a:lnSpc>
              <a:spcBef>
                <a:spcPts val="1200"/>
              </a:spcBef>
              <a:spcAft>
                <a:spcPts val="0"/>
              </a:spcAft>
              <a:buClr>
                <a:srgbClr val="9933FF"/>
              </a:buClr>
              <a:buSzPts val="2600"/>
              <a:buChar char="▪"/>
            </a:pPr>
            <a:r>
              <a:rPr lang="en-US" sz="2600" b="1"/>
              <a:t>Pertinent </a:t>
            </a:r>
            <a:br>
              <a:rPr lang="en-US" sz="2600" b="1"/>
            </a:br>
            <a:endParaRPr sz="2600" b="1"/>
          </a:p>
          <a:p>
            <a:pPr marL="228600" lvl="0" indent="-228600" algn="l" rtl="0">
              <a:lnSpc>
                <a:spcPct val="100000"/>
              </a:lnSpc>
              <a:spcBef>
                <a:spcPts val="1200"/>
              </a:spcBef>
              <a:spcAft>
                <a:spcPts val="0"/>
              </a:spcAft>
              <a:buClr>
                <a:srgbClr val="FF3399"/>
              </a:buClr>
              <a:buSzPts val="2600"/>
              <a:buChar char="▪"/>
            </a:pPr>
            <a:r>
              <a:rPr lang="en-US" sz="2600">
                <a:solidFill>
                  <a:srgbClr val="FF3399"/>
                </a:solidFill>
              </a:rPr>
              <a:t>En temps utile</a:t>
            </a:r>
            <a:endParaRPr/>
          </a:p>
        </p:txBody>
      </p:sp>
      <p:sp>
        <p:nvSpPr>
          <p:cNvPr id="557" name="Google Shape;557;p3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558" name="Google Shape;558;p39" descr="Free goals smart target illustration"/>
          <p:cNvPicPr preferRelativeResize="0"/>
          <p:nvPr/>
        </p:nvPicPr>
        <p:blipFill rotWithShape="1">
          <a:blip r:embed="rId5">
            <a:alphaModFix/>
          </a:blip>
          <a:srcRect/>
          <a:stretch/>
        </p:blipFill>
        <p:spPr>
          <a:xfrm>
            <a:off x="374169" y="1995512"/>
            <a:ext cx="6253137" cy="4399135"/>
          </a:xfrm>
          <a:prstGeom prst="rect">
            <a:avLst/>
          </a:prstGeom>
          <a:noFill/>
          <a:ln>
            <a:noFill/>
          </a:ln>
        </p:spPr>
      </p:pic>
      <p:sp>
        <p:nvSpPr>
          <p:cNvPr id="559" name="Google Shape;559;p39"/>
          <p:cNvSpPr/>
          <p:nvPr/>
        </p:nvSpPr>
        <p:spPr>
          <a:xfrm>
            <a:off x="6507604" y="447954"/>
            <a:ext cx="5657100" cy="1017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483" y="29015"/>
                </a:moveTo>
                <a:lnTo>
                  <a:pt x="-9424" y="30140"/>
                </a:lnTo>
                <a:lnTo>
                  <a:pt x="-13426" y="87902"/>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La définition d'objectifs nutritionnels </a:t>
            </a:r>
            <a:r>
              <a:rPr lang="en-US" sz="2000" b="1">
                <a:solidFill>
                  <a:schemeClr val="lt1"/>
                </a:solidFill>
                <a:latin typeface="Calibri"/>
                <a:ea typeface="Calibri"/>
                <a:cs typeface="Calibri"/>
                <a:sym typeface="Calibri"/>
              </a:rPr>
              <a:t>SMART s'est avérée </a:t>
            </a:r>
            <a:r>
              <a:rPr lang="en-US" sz="2000">
                <a:solidFill>
                  <a:schemeClr val="lt1"/>
                </a:solidFill>
                <a:latin typeface="Calibri"/>
                <a:ea typeface="Calibri"/>
                <a:cs typeface="Calibri"/>
                <a:sym typeface="Calibri"/>
              </a:rPr>
              <a:t>utile pour aider les gens à modifier leur mode de vie de manière positive et à long terme.</a:t>
            </a:r>
            <a:endParaRPr sz="2000">
              <a:solidFill>
                <a:schemeClr val="lt1"/>
              </a:solidFill>
              <a:latin typeface="Calibri"/>
              <a:ea typeface="Calibri"/>
              <a:cs typeface="Calibri"/>
              <a:sym typeface="Calibri"/>
            </a:endParaRPr>
          </a:p>
        </p:txBody>
      </p:sp>
      <p:sp>
        <p:nvSpPr>
          <p:cNvPr id="560" name="Google Shape;560;p39"/>
          <p:cNvSpPr/>
          <p:nvPr/>
        </p:nvSpPr>
        <p:spPr>
          <a:xfrm>
            <a:off x="9395676" y="-3925"/>
            <a:ext cx="27951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3.1.5 Fixation des objectifs </a:t>
            </a:r>
            <a:endParaRPr sz="1800">
              <a:solidFill>
                <a:schemeClr val="lt1"/>
              </a:solidFill>
              <a:latin typeface="Calibri"/>
              <a:ea typeface="Calibri"/>
              <a:cs typeface="Calibri"/>
              <a:sym typeface="Calibri"/>
            </a:endParaRPr>
          </a:p>
        </p:txBody>
      </p:sp>
      <p:sp>
        <p:nvSpPr>
          <p:cNvPr id="561" name="Google Shape;561;p39"/>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62" name="Google Shape;562;p39"/>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63" name="Google Shape;563;p39"/>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37" name="Google Shape;137;p4"/>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38" name="Google Shape;138;p4"/>
          <p:cNvSpPr txBox="1"/>
          <p:nvPr/>
        </p:nvSpPr>
        <p:spPr>
          <a:xfrm>
            <a:off x="1569475" y="2196650"/>
            <a:ext cx="6322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Calibri"/>
              <a:buAutoNum type="arabicPeriod"/>
            </a:pPr>
            <a:r>
              <a:rPr lang="en-US" sz="2400" u="sng">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 </a:t>
            </a:r>
            <a:r>
              <a:rPr lang="en-US" sz="2400" u="sng">
                <a:solidFill>
                  <a:schemeClr val="dk1"/>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Introduction à la santé et à l'activité physique</a:t>
            </a:r>
            <a:endParaRPr sz="2400">
              <a:solidFill>
                <a:schemeClr val="dk1"/>
              </a:solidFill>
              <a:latin typeface="Calibri"/>
              <a:ea typeface="Calibri"/>
              <a:cs typeface="Calibri"/>
              <a:sym typeface="Calibri"/>
            </a:endParaRPr>
          </a:p>
        </p:txBody>
      </p:sp>
      <p:sp>
        <p:nvSpPr>
          <p:cNvPr id="139" name="Google Shape;139;p4"/>
          <p:cNvSpPr txBox="1"/>
          <p:nvPr/>
        </p:nvSpPr>
        <p:spPr>
          <a:xfrm>
            <a:off x="1488399" y="2799000"/>
            <a:ext cx="6205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rgbClr val="000000"/>
                </a:solidFill>
                <a:latin typeface="Calibri"/>
                <a:ea typeface="Calibri"/>
                <a:cs typeface="Calibri"/>
                <a:sym typeface="Calibri"/>
              </a:rPr>
              <a:t>2. </a:t>
            </a:r>
            <a:r>
              <a:rPr lang="en-US" sz="2400" b="0" i="0" u="sng" strike="noStrike">
                <a:solidFill>
                  <a:srgbClr val="000000"/>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Applications de santé pour l'activité physique</a:t>
            </a:r>
            <a:endParaRPr sz="2400" b="0" i="0" u="none" strike="noStrike">
              <a:solidFill>
                <a:srgbClr val="000000"/>
              </a:solidFill>
              <a:latin typeface="Arial"/>
              <a:ea typeface="Arial"/>
              <a:cs typeface="Arial"/>
              <a:sym typeface="Arial"/>
            </a:endParaRPr>
          </a:p>
        </p:txBody>
      </p:sp>
      <p:sp>
        <p:nvSpPr>
          <p:cNvPr id="140" name="Google Shape;140;p4"/>
          <p:cNvSpPr txBox="1"/>
          <p:nvPr/>
        </p:nvSpPr>
        <p:spPr>
          <a:xfrm>
            <a:off x="1488396" y="3505963"/>
            <a:ext cx="640327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 </a:t>
            </a:r>
            <a:r>
              <a:rPr lang="en-US" sz="2400" u="sng">
                <a:solidFill>
                  <a:schemeClr val="dk1"/>
                </a:solidFill>
                <a:latin typeface="Calibri"/>
                <a:ea typeface="Calibri"/>
                <a:cs typeface="Calibri"/>
                <a:sym typeface="Calibri"/>
                <a:hlinkClick r:id="rId6" action="ppaction://hlinksldjump">
                  <a:extLst>
                    <a:ext uri="{A12FA001-AC4F-418D-AE19-62706E023703}">
                      <ahyp:hlinkClr xmlns="" xmlns:ahyp="http://schemas.microsoft.com/office/drawing/2018/hyperlinkcolor" val="tx"/>
                    </a:ext>
                  </a:extLst>
                </a:hlinkClick>
              </a:rPr>
              <a:t>Intégrations dans la vie réelle</a:t>
            </a:r>
            <a:endParaRPr sz="2400">
              <a:solidFill>
                <a:schemeClr val="dk1"/>
              </a:solidFill>
              <a:latin typeface="Calibri"/>
              <a:ea typeface="Calibri"/>
              <a:cs typeface="Calibri"/>
              <a:sym typeface="Calibri"/>
            </a:endParaRPr>
          </a:p>
        </p:txBody>
      </p:sp>
      <p:sp>
        <p:nvSpPr>
          <p:cNvPr id="141" name="Google Shape;141;p4"/>
          <p:cNvSpPr txBox="1"/>
          <p:nvPr/>
        </p:nvSpPr>
        <p:spPr>
          <a:xfrm>
            <a:off x="1512000" y="4122150"/>
            <a:ext cx="8507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 </a:t>
            </a:r>
            <a:r>
              <a:rPr lang="en-US" sz="2400" u="sng">
                <a:solidFill>
                  <a:schemeClr val="dk1"/>
                </a:solidFill>
                <a:latin typeface="Calibri"/>
                <a:ea typeface="Calibri"/>
                <a:cs typeface="Calibri"/>
                <a:sym typeface="Calibri"/>
                <a:hlinkClick r:id="rId7" action="ppaction://hlinksldjump">
                  <a:extLst>
                    <a:ext uri="{A12FA001-AC4F-418D-AE19-62706E023703}">
                      <ahyp:hlinkClr xmlns="" xmlns:ahyp="http://schemas.microsoft.com/office/drawing/2018/hyperlinkcolor" val="tx"/>
                    </a:ext>
                  </a:extLst>
                </a:hlinkClick>
              </a:rPr>
              <a:t>Naviguer dans les applications de santé pour l'activité physique </a:t>
            </a:r>
            <a:endParaRPr sz="2400">
              <a:solidFill>
                <a:schemeClr val="dk1"/>
              </a:solidFill>
              <a:latin typeface="Calibri"/>
              <a:ea typeface="Calibri"/>
              <a:cs typeface="Calibri"/>
              <a:sym typeface="Calibri"/>
            </a:endParaRPr>
          </a:p>
        </p:txBody>
      </p:sp>
      <p:sp>
        <p:nvSpPr>
          <p:cNvPr id="142" name="Google Shape;142;p4"/>
          <p:cNvSpPr txBox="1"/>
          <p:nvPr/>
        </p:nvSpPr>
        <p:spPr>
          <a:xfrm>
            <a:off x="1488398" y="4758675"/>
            <a:ext cx="3033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5. </a:t>
            </a:r>
            <a:r>
              <a:rPr lang="en-US" sz="2400" b="0" i="0" u="sng" strike="noStrike">
                <a:solidFill>
                  <a:srgbClr val="000000"/>
                </a:solidFill>
                <a:latin typeface="Calibri"/>
                <a:ea typeface="Calibri"/>
                <a:cs typeface="Calibri"/>
                <a:sym typeface="Calibri"/>
                <a:hlinkClick r:id="rId8" action="ppaction://hlinksldjump">
                  <a:extLst>
                    <a:ext uri="{A12FA001-AC4F-418D-AE19-62706E023703}">
                      <ahyp:hlinkClr xmlns="" xmlns:ahyp="http://schemas.microsoft.com/office/drawing/2018/hyperlinkcolor" val="tx"/>
                    </a:ext>
                  </a:extLst>
                </a:hlinkClick>
              </a:rPr>
              <a:t>Fixation d'objectifs</a:t>
            </a:r>
            <a:endParaRPr sz="2400" b="0" i="0" u="none" strike="noStrike">
              <a:solidFill>
                <a:srgbClr val="000000"/>
              </a:solidFill>
              <a:latin typeface="Arial"/>
              <a:ea typeface="Arial"/>
              <a:cs typeface="Arial"/>
              <a:sym typeface="Arial"/>
            </a:endParaRPr>
          </a:p>
        </p:txBody>
      </p:sp>
      <p:sp>
        <p:nvSpPr>
          <p:cNvPr id="143" name="Google Shape;143;p4"/>
          <p:cNvSpPr txBox="1"/>
          <p:nvPr/>
        </p:nvSpPr>
        <p:spPr>
          <a:xfrm>
            <a:off x="1483419" y="5351055"/>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6. Discussion et 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Fixation d'objectifs ''SMART'' : Expliqué (1)</a:t>
            </a:r>
            <a:endParaRPr sz="2800"/>
          </a:p>
        </p:txBody>
      </p:sp>
      <p:sp>
        <p:nvSpPr>
          <p:cNvPr id="570" name="Google Shape;570;p40"/>
          <p:cNvSpPr txBox="1">
            <a:spLocks noGrp="1"/>
          </p:cNvSpPr>
          <p:nvPr>
            <p:ph type="body" idx="1"/>
          </p:nvPr>
        </p:nvSpPr>
        <p:spPr>
          <a:xfrm>
            <a:off x="401934" y="1869829"/>
            <a:ext cx="11075100" cy="4724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200"/>
              <a:buChar char="▪"/>
            </a:pPr>
            <a:r>
              <a:rPr lang="en-US" b="1">
                <a:solidFill>
                  <a:srgbClr val="92D050"/>
                </a:solidFill>
              </a:rPr>
              <a:t>Spécifique 🡪 </a:t>
            </a:r>
            <a:r>
              <a:rPr lang="en-US"/>
              <a:t>Soyez aussi précis que possible dans vos objectifs. </a:t>
            </a:r>
            <a:endParaRPr/>
          </a:p>
          <a:p>
            <a:pPr marL="457200" lvl="1" indent="0" algn="l" rtl="0">
              <a:lnSpc>
                <a:spcPct val="100000"/>
              </a:lnSpc>
              <a:spcBef>
                <a:spcPts val="1200"/>
              </a:spcBef>
              <a:spcAft>
                <a:spcPts val="0"/>
              </a:spcAft>
              <a:buClr>
                <a:srgbClr val="92D050"/>
              </a:buClr>
              <a:buSzPts val="2400"/>
              <a:buNone/>
            </a:pPr>
            <a:r>
              <a:rPr lang="en-US" sz="2000" i="1" u="sng"/>
              <a:t>Exemple :</a:t>
            </a:r>
            <a:r>
              <a:rPr lang="en-US" sz="2000" i="1"/>
              <a:t> Si vous voulez améliorer votre santé, précisez ce que vous voulez changer exactement, par exemple si vous voulez perdre du poids ou arrêter de fumer. L'objectif "Je veux manger sainement" est une déclaration très générale qui ne précise rien.</a:t>
            </a:r>
            <a:endParaRPr/>
          </a:p>
          <a:p>
            <a:pPr marL="228600" lvl="0" indent="-228600" algn="l" rtl="0">
              <a:lnSpc>
                <a:spcPct val="100000"/>
              </a:lnSpc>
              <a:spcBef>
                <a:spcPts val="1200"/>
              </a:spcBef>
              <a:spcAft>
                <a:spcPts val="0"/>
              </a:spcAft>
              <a:buClr>
                <a:srgbClr val="8DA9DB"/>
              </a:buClr>
              <a:buSzPts val="2200"/>
              <a:buChar char="▪"/>
            </a:pPr>
            <a:r>
              <a:rPr lang="en-US" b="1">
                <a:solidFill>
                  <a:srgbClr val="8DA9DB"/>
                </a:solidFill>
              </a:rPr>
              <a:t>Mesurable 🡪 </a:t>
            </a:r>
            <a:r>
              <a:rPr lang="en-US"/>
              <a:t>Assurez-vous que l'objectif est mesurable. </a:t>
            </a:r>
            <a:endParaRPr/>
          </a:p>
          <a:p>
            <a:pPr marL="457200" lvl="1" indent="0" algn="l" rtl="0">
              <a:lnSpc>
                <a:spcPct val="100000"/>
              </a:lnSpc>
              <a:spcBef>
                <a:spcPts val="1200"/>
              </a:spcBef>
              <a:spcAft>
                <a:spcPts val="0"/>
              </a:spcAft>
              <a:buClr>
                <a:srgbClr val="8DA9DB"/>
              </a:buClr>
              <a:buSzPts val="2400"/>
              <a:buNone/>
            </a:pPr>
            <a:r>
              <a:rPr lang="en-US" sz="2000" i="1" u="sng"/>
              <a:t>Exemple : </a:t>
            </a:r>
            <a:r>
              <a:rPr lang="en-US" sz="2000" i="1"/>
              <a:t>Si vous voulez faire de l'exercice, pendant combien de minutes et combien de fois par semaine ? Si vous voulez perdre du poids, combien de kilos voulez-vous perdre ?</a:t>
            </a:r>
            <a:endParaRPr/>
          </a:p>
          <a:p>
            <a:pPr marL="228600" lvl="0" indent="-228600" algn="l" rtl="0">
              <a:lnSpc>
                <a:spcPct val="100000"/>
              </a:lnSpc>
              <a:spcBef>
                <a:spcPts val="1200"/>
              </a:spcBef>
              <a:spcAft>
                <a:spcPts val="0"/>
              </a:spcAft>
              <a:buClr>
                <a:srgbClr val="9933FF"/>
              </a:buClr>
              <a:buSzPts val="2200"/>
              <a:buChar char="▪"/>
            </a:pPr>
            <a:r>
              <a:rPr lang="en-US" b="1">
                <a:solidFill>
                  <a:srgbClr val="9933FF"/>
                </a:solidFill>
              </a:rPr>
              <a:t>Réalisable - Atteignable 🡪 </a:t>
            </a:r>
            <a:r>
              <a:rPr lang="en-US"/>
              <a:t>Assurez-vous que vous pouvez raisonnablement atteindre leurs objectifs. </a:t>
            </a:r>
            <a:endParaRPr/>
          </a:p>
          <a:p>
            <a:pPr marL="457200" lvl="1" indent="0" algn="l" rtl="0">
              <a:lnSpc>
                <a:spcPct val="100000"/>
              </a:lnSpc>
              <a:spcBef>
                <a:spcPts val="1200"/>
              </a:spcBef>
              <a:spcAft>
                <a:spcPts val="0"/>
              </a:spcAft>
              <a:buClr>
                <a:srgbClr val="9933FF"/>
              </a:buClr>
              <a:buSzPts val="2400"/>
              <a:buNone/>
            </a:pPr>
            <a:r>
              <a:rPr lang="en-US" sz="2000" i="1" u="sng"/>
              <a:t>Exemple :</a:t>
            </a:r>
            <a:r>
              <a:rPr lang="en-US" sz="2000" i="1"/>
              <a:t> Si vous vous engagez à aller à la salle de sport tous les jours, dans quelle mesure cet objectif est-il réaliste compte tenu de votre emploi du temps quotidien et hebdomadaire ? Quel serait un objectif plus réalisable ? Si vous voulez commencer à manger plus de fruits, est-il possible de vous fixer un objectif de 3 fruits par jour si vous n'en mangez actuellement aucun ? </a:t>
            </a:r>
            <a:endParaRPr/>
          </a:p>
        </p:txBody>
      </p:sp>
      <p:sp>
        <p:nvSpPr>
          <p:cNvPr id="571" name="Google Shape;571;p40"/>
          <p:cNvSpPr/>
          <p:nvPr/>
        </p:nvSpPr>
        <p:spPr>
          <a:xfrm>
            <a:off x="9542479" y="-3925"/>
            <a:ext cx="26484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3.1.5 Fixation des objectifs </a:t>
            </a:r>
            <a:endParaRPr sz="1800">
              <a:solidFill>
                <a:schemeClr val="lt1"/>
              </a:solidFill>
              <a:latin typeface="Calibri"/>
              <a:ea typeface="Calibri"/>
              <a:cs typeface="Calibri"/>
              <a:sym typeface="Calibri"/>
            </a:endParaRPr>
          </a:p>
        </p:txBody>
      </p:sp>
      <p:sp>
        <p:nvSpPr>
          <p:cNvPr id="572" name="Google Shape;572;p40"/>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73" name="Google Shape;573;p40"/>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74" name="Google Shape;574;p40"/>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1"/>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Fixation d'objectifs ''SMART'' : Explication (2)</a:t>
            </a:r>
            <a:endParaRPr sz="2800"/>
          </a:p>
        </p:txBody>
      </p:sp>
      <p:sp>
        <p:nvSpPr>
          <p:cNvPr id="581" name="Google Shape;581;p41"/>
          <p:cNvSpPr txBox="1">
            <a:spLocks noGrp="1"/>
          </p:cNvSpPr>
          <p:nvPr>
            <p:ph type="body" idx="1"/>
          </p:nvPr>
        </p:nvSpPr>
        <p:spPr>
          <a:xfrm>
            <a:off x="401934" y="2009129"/>
            <a:ext cx="11294347" cy="472483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ED7D31"/>
              </a:buClr>
              <a:buSzPts val="2200"/>
              <a:buChar char="▪"/>
            </a:pPr>
            <a:r>
              <a:rPr lang="en-US" b="1">
                <a:solidFill>
                  <a:srgbClr val="ED7D31"/>
                </a:solidFill>
              </a:rPr>
              <a:t>Pertinence 🡪 </a:t>
            </a:r>
            <a:r>
              <a:rPr lang="en-US"/>
              <a:t>Assurez-vous que l'objectif est pertinent par rapport à votre situation. </a:t>
            </a:r>
            <a:endParaRPr/>
          </a:p>
          <a:p>
            <a:pPr marL="457200" lvl="1" indent="0" algn="l" rtl="0">
              <a:lnSpc>
                <a:spcPct val="100000"/>
              </a:lnSpc>
              <a:spcBef>
                <a:spcPts val="1800"/>
              </a:spcBef>
              <a:spcAft>
                <a:spcPts val="0"/>
              </a:spcAft>
              <a:buClr>
                <a:srgbClr val="ED7D31"/>
              </a:buClr>
              <a:buSzPts val="2400"/>
              <a:buNone/>
            </a:pPr>
            <a:r>
              <a:rPr lang="en-US" sz="2000" i="1" u="sng"/>
              <a:t>Exemple :</a:t>
            </a:r>
            <a:r>
              <a:rPr lang="en-US" sz="2000" i="1"/>
              <a:t> Pourquoi vous fixez-vous cet objectif ? Est-il lié à un changement que vous souhaitez opérer ? Pourquoi voulez-vous faire ce changement ? Comment ce changement améliorera-t-il votre vie ? Par exemple, si vous voulez perdre du poids et que vous vous fixez comme objectif de réduire votre temps d'écran, ces deux objectifs sont-ils liés et, si oui, comment ?</a:t>
            </a:r>
            <a:endParaRPr/>
          </a:p>
          <a:p>
            <a:pPr marL="228600" lvl="0" indent="-228600" algn="l" rtl="0">
              <a:lnSpc>
                <a:spcPct val="100000"/>
              </a:lnSpc>
              <a:spcBef>
                <a:spcPts val="1800"/>
              </a:spcBef>
              <a:spcAft>
                <a:spcPts val="0"/>
              </a:spcAft>
              <a:buClr>
                <a:srgbClr val="FF3399"/>
              </a:buClr>
              <a:buSzPts val="2200"/>
              <a:buChar char="▪"/>
            </a:pPr>
            <a:r>
              <a:rPr lang="en-US" b="1">
                <a:solidFill>
                  <a:srgbClr val="FF3399"/>
                </a:solidFill>
              </a:rPr>
              <a:t>Calendrier 🡪 </a:t>
            </a:r>
            <a:r>
              <a:rPr lang="en-US"/>
              <a:t>Définir un calendrier spécifique pour l'objectif (jours, semaines, mois ou une date définie, etc.). Il est préférable d'avoir des objectifs proximaux plutôt que distaux. </a:t>
            </a:r>
            <a:endParaRPr/>
          </a:p>
          <a:p>
            <a:pPr marL="457200" lvl="1" indent="0" algn="l" rtl="0">
              <a:lnSpc>
                <a:spcPct val="100000"/>
              </a:lnSpc>
              <a:spcBef>
                <a:spcPts val="1800"/>
              </a:spcBef>
              <a:spcAft>
                <a:spcPts val="0"/>
              </a:spcAft>
              <a:buClr>
                <a:srgbClr val="FF3399"/>
              </a:buClr>
              <a:buSzPts val="2400"/>
              <a:buNone/>
            </a:pPr>
            <a:r>
              <a:rPr lang="en-US" sz="2000" i="1" u="sng"/>
              <a:t>Exemple :</a:t>
            </a:r>
            <a:r>
              <a:rPr lang="en-US" sz="2000" i="1"/>
              <a:t> Quand voulez-vous atteindre votre objectif ? Se fixer comme objectif de perdre 3 kg au cours du prochain mois peut sembler moins écrasant que de se fixer comme objectif de perdre 30 kg au cours de l'année à venir.</a:t>
            </a:r>
            <a:endParaRPr/>
          </a:p>
        </p:txBody>
      </p:sp>
      <p:sp>
        <p:nvSpPr>
          <p:cNvPr id="582" name="Google Shape;582;p41"/>
          <p:cNvSpPr/>
          <p:nvPr/>
        </p:nvSpPr>
        <p:spPr>
          <a:xfrm>
            <a:off x="9269830" y="-3925"/>
            <a:ext cx="29208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3.1.5 Fixation des objectifs </a:t>
            </a:r>
            <a:endParaRPr sz="1800">
              <a:solidFill>
                <a:schemeClr val="lt1"/>
              </a:solidFill>
              <a:latin typeface="Calibri"/>
              <a:ea typeface="Calibri"/>
              <a:cs typeface="Calibri"/>
              <a:sym typeface="Calibri"/>
            </a:endParaRPr>
          </a:p>
        </p:txBody>
      </p:sp>
      <p:sp>
        <p:nvSpPr>
          <p:cNvPr id="583" name="Google Shape;583;p41"/>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584" name="Google Shape;584;p41"/>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585" name="Google Shape;585;p41"/>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3.1.6</a:t>
            </a:r>
            <a:r>
              <a:rPr lang="en-US"/>
              <a:t/>
            </a:r>
            <a:br>
              <a:rPr lang="en-US"/>
            </a:br>
            <a:r>
              <a:rPr lang="en-US">
                <a:solidFill>
                  <a:srgbClr val="C01E24"/>
                </a:solidFill>
              </a:rPr>
              <a:t>Discussion et évaluation </a:t>
            </a:r>
            <a:endParaRPr>
              <a:solidFill>
                <a:srgbClr val="C01E24"/>
              </a:solidFill>
            </a:endParaRPr>
          </a:p>
        </p:txBody>
      </p:sp>
      <p:sp>
        <p:nvSpPr>
          <p:cNvPr id="592" name="Google Shape;592;p4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93" name="Google Shape;593;p42"/>
          <p:cNvSpPr txBox="1">
            <a:spLocks noGrp="1"/>
          </p:cNvSpPr>
          <p:nvPr>
            <p:ph type="body" idx="2"/>
          </p:nvPr>
        </p:nvSpPr>
        <p:spPr>
          <a:xfrm>
            <a:off x="617621" y="2849843"/>
            <a:ext cx="5637260" cy="373182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Résoudre et clarifier les malentendus qui ont émergé de toutes les informations théoriques précédentes.</a:t>
            </a:r>
            <a:endParaRPr/>
          </a:p>
          <a:p>
            <a:pPr marL="228600" lvl="0" indent="-228600" algn="l" rtl="0">
              <a:lnSpc>
                <a:spcPct val="150000"/>
              </a:lnSpc>
              <a:spcBef>
                <a:spcPts val="1200"/>
              </a:spcBef>
              <a:spcAft>
                <a:spcPts val="0"/>
              </a:spcAft>
              <a:buSzPts val="2000"/>
              <a:buChar char="▪"/>
            </a:pPr>
            <a:r>
              <a:rPr lang="en-US" sz="2000"/>
              <a:t>Assurer une compréhension approfondie du contenu du module. </a:t>
            </a:r>
            <a:endParaRPr/>
          </a:p>
          <a:p>
            <a:pPr marL="228600" lvl="0" indent="-228600" algn="l" rtl="0">
              <a:lnSpc>
                <a:spcPct val="150000"/>
              </a:lnSpc>
              <a:spcBef>
                <a:spcPts val="1200"/>
              </a:spcBef>
              <a:spcAft>
                <a:spcPts val="0"/>
              </a:spcAft>
              <a:buSzPts val="2000"/>
              <a:buChar char="▪"/>
            </a:pPr>
            <a:r>
              <a:rPr lang="en-US" sz="2000"/>
              <a:t>Pour évaluer le module. </a:t>
            </a:r>
            <a:endParaRPr/>
          </a:p>
        </p:txBody>
      </p:sp>
      <p:pic>
        <p:nvPicPr>
          <p:cNvPr id="594" name="Google Shape;594;p42"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595" name="Google Shape;595;p4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latin typeface="Calibri"/>
                <a:ea typeface="Calibri"/>
                <a:cs typeface="Calibri"/>
                <a:sym typeface="Calibri"/>
              </a:rPr>
              <a:t>image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Discussion</a:t>
            </a:r>
            <a:endParaRPr sz="2800"/>
          </a:p>
        </p:txBody>
      </p:sp>
      <p:sp>
        <p:nvSpPr>
          <p:cNvPr id="602" name="Google Shape;602;p43"/>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200"/>
              <a:buChar char="▪"/>
            </a:pPr>
            <a:r>
              <a:rPr lang="en-US" sz="3200" i="1"/>
              <a:t>Des questions ?</a:t>
            </a:r>
            <a:endParaRPr/>
          </a:p>
          <a:p>
            <a:pPr marL="0" lvl="0" indent="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éclaircissements ?</a:t>
            </a:r>
            <a:endParaRPr/>
          </a:p>
          <a:p>
            <a:pPr marL="228600" lvl="0" indent="-2540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commentaires ?</a:t>
            </a:r>
            <a:endParaRPr/>
          </a:p>
          <a:p>
            <a:pPr marL="228600" lvl="0" indent="-88900" algn="l" rtl="0">
              <a:lnSpc>
                <a:spcPct val="100000"/>
              </a:lnSpc>
              <a:spcBef>
                <a:spcPts val="1200"/>
              </a:spcBef>
              <a:spcAft>
                <a:spcPts val="0"/>
              </a:spcAft>
              <a:buSzPts val="2200"/>
              <a:buNone/>
            </a:pPr>
            <a:endParaRPr/>
          </a:p>
        </p:txBody>
      </p:sp>
      <p:sp>
        <p:nvSpPr>
          <p:cNvPr id="603" name="Google Shape;603;p43"/>
          <p:cNvSpPr/>
          <p:nvPr/>
        </p:nvSpPr>
        <p:spPr>
          <a:xfrm>
            <a:off x="8520057" y="-3933"/>
            <a:ext cx="3670684"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3.1.6 Discussion et évaluation</a:t>
            </a:r>
            <a:endParaRPr sz="1800">
              <a:solidFill>
                <a:schemeClr val="lt1"/>
              </a:solidFill>
              <a:latin typeface="Calibri"/>
              <a:ea typeface="Calibri"/>
              <a:cs typeface="Calibri"/>
              <a:sym typeface="Calibri"/>
            </a:endParaRPr>
          </a:p>
        </p:txBody>
      </p:sp>
      <p:pic>
        <p:nvPicPr>
          <p:cNvPr id="604" name="Google Shape;604;p43" descr="Free questions man head vector"/>
          <p:cNvPicPr preferRelativeResize="0"/>
          <p:nvPr/>
        </p:nvPicPr>
        <p:blipFill rotWithShape="1">
          <a:blip r:embed="rId3">
            <a:alphaModFix/>
          </a:blip>
          <a:srcRect/>
          <a:stretch/>
        </p:blipFill>
        <p:spPr>
          <a:xfrm>
            <a:off x="6999888" y="1444081"/>
            <a:ext cx="4509286" cy="4509286"/>
          </a:xfrm>
          <a:prstGeom prst="rect">
            <a:avLst/>
          </a:prstGeom>
          <a:noFill/>
          <a:ln>
            <a:noFill/>
          </a:ln>
        </p:spPr>
      </p:pic>
      <p:sp>
        <p:nvSpPr>
          <p:cNvPr id="605" name="Google Shape;605;p43"/>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606" name="Google Shape;606;p43"/>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607" name="Google Shape;607;p43"/>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608" name="Google Shape;608;p43"/>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615" name="Google Shape;615;p44"/>
          <p:cNvGraphicFramePr/>
          <p:nvPr/>
        </p:nvGraphicFramePr>
        <p:xfrm>
          <a:off x="558000" y="2127443"/>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u="none" strike="noStrike" cap="none"/>
                        <a:t>Le contenu du module était stimulant et intéressant </a:t>
                      </a:r>
                      <a:r>
                        <a:rPr lang="en-US" sz="1800" i="1" u="none" strike="noStrike" cap="none"/>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16" name="Google Shape;616;p44"/>
          <p:cNvGraphicFramePr/>
          <p:nvPr/>
        </p:nvGraphicFramePr>
        <p:xfrm>
          <a:off x="557582" y="3646419"/>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clair, compréhensible et facile à suivre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17" name="Google Shape;617;p44"/>
          <p:cNvGraphicFramePr/>
          <p:nvPr/>
        </p:nvGraphicFramePr>
        <p:xfrm>
          <a:off x="558000" y="5213962"/>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formateur était bien préparé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618" name="Google Shape;618;p44"/>
          <p:cNvSpPr/>
          <p:nvPr/>
        </p:nvSpPr>
        <p:spPr>
          <a:xfrm>
            <a:off x="8520057" y="-3933"/>
            <a:ext cx="3670684"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3.1.6 Discussion et évaluation</a:t>
            </a:r>
            <a:endParaRPr sz="1800">
              <a:solidFill>
                <a:schemeClr val="lt1"/>
              </a:solidFill>
              <a:latin typeface="Calibri"/>
              <a:ea typeface="Calibri"/>
              <a:cs typeface="Calibri"/>
              <a:sym typeface="Calibri"/>
            </a:endParaRPr>
          </a:p>
        </p:txBody>
      </p:sp>
      <p:sp>
        <p:nvSpPr>
          <p:cNvPr id="619" name="Google Shape;619;p44"/>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620" name="Google Shape;620;p44"/>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621" name="Google Shape;621;p44"/>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628" name="Google Shape;628;p45"/>
          <p:cNvGraphicFramePr/>
          <p:nvPr/>
        </p:nvGraphicFramePr>
        <p:xfrm>
          <a:off x="558000" y="5212288"/>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Je suis globalement satisfait du module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29" name="Google Shape;629;p45"/>
          <p:cNvGraphicFramePr/>
          <p:nvPr/>
        </p:nvGraphicFramePr>
        <p:xfrm>
          <a:off x="558000" y="3646420"/>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 Je recommanderais ce module à d'autres personnes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630" name="Google Shape;630;p45"/>
          <p:cNvGraphicFramePr/>
          <p:nvPr/>
        </p:nvGraphicFramePr>
        <p:xfrm>
          <a:off x="557582" y="2123325"/>
          <a:ext cx="11060125" cy="767100"/>
        </p:xfrm>
        <a:graphic>
          <a:graphicData uri="http://schemas.openxmlformats.org/drawingml/2006/table">
            <a:tbl>
              <a:tblPr firstRow="1" bandRow="1">
                <a:noFill/>
                <a:tableStyleId>{82C6CA3C-8F3F-4E38-8E42-63D30B7FF65C}</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module a amélioré ma connaissance du sujet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631" name="Google Shape;631;p45"/>
          <p:cNvSpPr/>
          <p:nvPr/>
        </p:nvSpPr>
        <p:spPr>
          <a:xfrm>
            <a:off x="8520057" y="-3933"/>
            <a:ext cx="3670684" cy="398569"/>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3.1.6 Discussion et évaluation</a:t>
            </a:r>
            <a:endParaRPr sz="1800">
              <a:solidFill>
                <a:schemeClr val="lt1"/>
              </a:solidFill>
              <a:latin typeface="Calibri"/>
              <a:ea typeface="Calibri"/>
              <a:cs typeface="Calibri"/>
              <a:sym typeface="Calibri"/>
            </a:endParaRPr>
          </a:p>
        </p:txBody>
      </p:sp>
      <p:sp>
        <p:nvSpPr>
          <p:cNvPr id="632" name="Google Shape;632;p45"/>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633" name="Google Shape;633;p45"/>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634" name="Google Shape;634;p45"/>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lectures complémentaires et clôture</a:t>
            </a:r>
            <a:endParaRPr sz="3600">
              <a:solidFill>
                <a:srgbClr val="C01E24"/>
              </a:solidFill>
            </a:endParaRPr>
          </a:p>
        </p:txBody>
      </p:sp>
      <p:sp>
        <p:nvSpPr>
          <p:cNvPr id="641" name="Google Shape;641;p46"/>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n-US" sz="2000" b="0" i="0">
                <a:solidFill>
                  <a:srgbClr val="222222"/>
                </a:solidFill>
              </a:rPr>
              <a:t>Organisation mondiale de la santé. (2022). Réunion d'experts de l'OMS sur les déterminants économiques et commerciaux de la santé, 6-7 mai 2021.</a:t>
            </a:r>
            <a:endParaRPr/>
          </a:p>
          <a:p>
            <a:pPr marL="228600" lvl="0" indent="-228600" algn="l" rtl="0">
              <a:lnSpc>
                <a:spcPct val="100000"/>
              </a:lnSpc>
              <a:spcBef>
                <a:spcPts val="1200"/>
              </a:spcBef>
              <a:spcAft>
                <a:spcPts val="0"/>
              </a:spcAft>
              <a:buSzPts val="2000"/>
              <a:buChar char="▪"/>
            </a:pPr>
            <a:r>
              <a:rPr lang="en-US" sz="2000" b="0" i="0">
                <a:solidFill>
                  <a:srgbClr val="222222"/>
                </a:solidFill>
              </a:rPr>
              <a:t>Amri, M., Enright, T., O'Campo, P., Di Ruggiero, E., Siddiqi, A. et Bump, J. B. (2023). Health promotion, the social determinants of health, and urban health : what does a critical discourse analysis of World Health Organization texts reveal about health equity ? </a:t>
            </a:r>
            <a:r>
              <a:rPr lang="en-US" sz="2000" b="0" i="1">
                <a:solidFill>
                  <a:srgbClr val="222222"/>
                </a:solidFill>
              </a:rPr>
              <a:t>BMC Global and Public Health</a:t>
            </a:r>
            <a:r>
              <a:rPr lang="en-US" sz="2000" b="0" i="0">
                <a:solidFill>
                  <a:srgbClr val="222222"/>
                </a:solidFill>
              </a:rPr>
              <a:t>, </a:t>
            </a:r>
            <a:r>
              <a:rPr lang="en-US" sz="2000" b="0" i="1">
                <a:solidFill>
                  <a:srgbClr val="222222"/>
                </a:solidFill>
              </a:rPr>
              <a:t>1</a:t>
            </a:r>
            <a:r>
              <a:rPr lang="en-US" sz="2000" b="0" i="0">
                <a:solidFill>
                  <a:srgbClr val="222222"/>
                </a:solidFill>
              </a:rPr>
              <a:t>(1), 25.#</a:t>
            </a:r>
            <a:endParaRPr/>
          </a:p>
          <a:p>
            <a:pPr marL="228600" lvl="0" indent="-228600" algn="l" rtl="0">
              <a:lnSpc>
                <a:spcPct val="100000"/>
              </a:lnSpc>
              <a:spcBef>
                <a:spcPts val="1200"/>
              </a:spcBef>
              <a:spcAft>
                <a:spcPts val="0"/>
              </a:spcAft>
              <a:buSzPts val="2000"/>
              <a:buChar char="▪"/>
            </a:pPr>
            <a:r>
              <a:rPr lang="en-US" sz="2000"/>
              <a:t>Commission des déterminants sociaux de la santé de l'OMS et Organisation mondiale de la santé. (2008). Combler le fossé en une génération : l'équité en santé par l'action sur les déterminants sociaux de la santé : Rapport final de la Commission des déterminants sociaux de la santé. Organisation mondiale de la santé.</a:t>
            </a:r>
            <a:endParaRPr/>
          </a:p>
          <a:p>
            <a:pPr marL="228600" lvl="0" indent="-228600" algn="l" rtl="0">
              <a:lnSpc>
                <a:spcPct val="100000"/>
              </a:lnSpc>
              <a:spcBef>
                <a:spcPts val="1200"/>
              </a:spcBef>
              <a:spcAft>
                <a:spcPts val="0"/>
              </a:spcAft>
              <a:buSzPts val="2000"/>
              <a:buChar char="▪"/>
            </a:pPr>
            <a:r>
              <a:rPr lang="en-US" sz="2000"/>
              <a:t>Organisation mondiale de la santé. (2019). Plan d'action mondial pour l'activité physique 2018-2030 : des personnes plus actives pour un monde plus sain. Organisation mondiale de la santé.</a:t>
            </a:r>
            <a:endParaRPr/>
          </a:p>
          <a:p>
            <a:pPr marL="228600" lvl="0" indent="-177800" algn="l" rtl="0">
              <a:lnSpc>
                <a:spcPct val="100000"/>
              </a:lnSpc>
              <a:spcBef>
                <a:spcPts val="1200"/>
              </a:spcBef>
              <a:spcAft>
                <a:spcPts val="0"/>
              </a:spcAft>
              <a:buSzPts val="800"/>
              <a:buNone/>
            </a:pPr>
            <a:endParaRPr sz="800" b="0" i="0">
              <a:solidFill>
                <a:srgbClr val="222222"/>
              </a:solidFill>
              <a:latin typeface="Arial"/>
              <a:ea typeface="Arial"/>
              <a:cs typeface="Arial"/>
              <a:sym typeface="Arial"/>
            </a:endParaRPr>
          </a:p>
          <a:p>
            <a:pPr marL="228600" lvl="0" indent="-161925" algn="l" rtl="0">
              <a:lnSpc>
                <a:spcPct val="100000"/>
              </a:lnSpc>
              <a:spcBef>
                <a:spcPts val="1200"/>
              </a:spcBef>
              <a:spcAft>
                <a:spcPts val="0"/>
              </a:spcAft>
              <a:buSzPts val="1050"/>
              <a:buNone/>
            </a:pPr>
            <a:endParaRPr sz="1050"/>
          </a:p>
        </p:txBody>
      </p:sp>
      <p:sp>
        <p:nvSpPr>
          <p:cNvPr id="642" name="Google Shape;642;p46"/>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643" name="Google Shape;643;p46"/>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644" name="Google Shape;644;p46"/>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7"/>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30000"/>
              </a:lnSpc>
              <a:spcBef>
                <a:spcPts val="0"/>
              </a:spcBef>
              <a:spcAft>
                <a:spcPts val="0"/>
              </a:spcAft>
              <a:buSzPct val="64864"/>
              <a:buFont typeface="Noto Sans Symbols"/>
              <a:buChar char="▪"/>
            </a:pPr>
            <a:r>
              <a:rPr lang="en-US" sz="2000"/>
              <a:t>Malizia, V., Ferrante, G., Fasola, S., Montalbano, L., Cilluffo, G. et La Grutta, S. (2021). Nouvelles technologies pour la promotion de l'activité physique chez les enfants en bonne santé et chez les enfants atteints de maladies respiratoires chroniques : A Narrative Review. Sustainability, 13(21), 11661.</a:t>
            </a:r>
            <a:endParaRPr/>
          </a:p>
          <a:p>
            <a:pPr marL="342900" lvl="0" indent="-342900" algn="l" rtl="0">
              <a:lnSpc>
                <a:spcPct val="130000"/>
              </a:lnSpc>
              <a:spcBef>
                <a:spcPts val="1200"/>
              </a:spcBef>
              <a:spcAft>
                <a:spcPts val="0"/>
              </a:spcAft>
              <a:buSzPct val="64864"/>
              <a:buFont typeface="Noto Sans Symbols"/>
              <a:buChar char="▪"/>
            </a:pPr>
            <a:r>
              <a:rPr lang="en-US" sz="2000"/>
              <a:t>Marmot, M., &amp; Wilkinson, R. (Eds.). (2005). Les déterminants sociaux de la santé. Oup Oxford.</a:t>
            </a:r>
            <a:endParaRPr/>
          </a:p>
          <a:p>
            <a:pPr marL="342900" lvl="0" indent="-342900" algn="l" rtl="0">
              <a:lnSpc>
                <a:spcPct val="130000"/>
              </a:lnSpc>
              <a:spcBef>
                <a:spcPts val="1200"/>
              </a:spcBef>
              <a:spcAft>
                <a:spcPts val="0"/>
              </a:spcAft>
              <a:buSzPct val="64864"/>
              <a:buFont typeface="Noto Sans Symbols"/>
              <a:buChar char="▪"/>
            </a:pPr>
            <a:r>
              <a:rPr lang="en-US" sz="2000"/>
              <a:t>Ruegsegger, G. N., et Booth, F. W. (2018). Les bienfaits de l'exercice pour la santé. Cold Spring Harbor </a:t>
            </a:r>
            <a:r>
              <a:rPr lang="en-US" sz="2000">
                <a:solidFill>
                  <a:srgbClr val="222222"/>
                </a:solidFill>
              </a:rPr>
              <a:t>perspectives in medicine, 8(7), a029694.</a:t>
            </a:r>
            <a:endParaRPr/>
          </a:p>
          <a:p>
            <a:pPr marL="342900" lvl="0" indent="-342900" algn="l" rtl="0">
              <a:lnSpc>
                <a:spcPct val="130000"/>
              </a:lnSpc>
              <a:spcBef>
                <a:spcPts val="1200"/>
              </a:spcBef>
              <a:spcAft>
                <a:spcPts val="0"/>
              </a:spcAft>
              <a:buSzPct val="64864"/>
              <a:buFont typeface="Noto Sans Symbols"/>
              <a:buChar char="▪"/>
            </a:pPr>
            <a:r>
              <a:rPr lang="en-US" sz="2000">
                <a:solidFill>
                  <a:srgbClr val="222222"/>
                </a:solidFill>
              </a:rPr>
              <a:t>Cueto, M. (2023). L'Organisation mondiale de la santé. Dans Global Health Essentials (pp. 421-424). Cham : Springer International Publishing.</a:t>
            </a:r>
            <a:endParaRPr/>
          </a:p>
          <a:p>
            <a:pPr marL="342900" lvl="0" indent="-342900" algn="l" rtl="0">
              <a:lnSpc>
                <a:spcPct val="130000"/>
              </a:lnSpc>
              <a:spcBef>
                <a:spcPts val="1700"/>
              </a:spcBef>
              <a:spcAft>
                <a:spcPts val="0"/>
              </a:spcAft>
              <a:buSzPct val="64864"/>
              <a:buFont typeface="Noto Sans Symbols"/>
              <a:buChar char="▪"/>
            </a:pPr>
            <a:r>
              <a:rPr lang="en-US" sz="2000">
                <a:solidFill>
                  <a:srgbClr val="222222"/>
                </a:solidFill>
              </a:rPr>
              <a:t>Coughlin, S. S., Whitehead, M., Sheats, J. Q., Mastromonico, J. et Smith, S. (2016). A review of smartphone applications for promoting physical activity (Examen des applications pour smartphones destinées à promouvoir l'activité physique). Jacobs journal of community medicine, 2(1).</a:t>
            </a:r>
            <a:endParaRPr/>
          </a:p>
          <a:p>
            <a:pPr marL="342900" lvl="0" indent="-266700" algn="l" rtl="0">
              <a:lnSpc>
                <a:spcPct val="130000"/>
              </a:lnSpc>
              <a:spcBef>
                <a:spcPts val="1700"/>
              </a:spcBef>
              <a:spcAft>
                <a:spcPts val="0"/>
              </a:spcAft>
              <a:buSzPct val="64864"/>
              <a:buFont typeface="Noto Sans Symbols"/>
              <a:buNone/>
            </a:pPr>
            <a:endParaRPr sz="2000"/>
          </a:p>
          <a:p>
            <a:pPr marL="228600" lvl="0" indent="-122872" algn="l" rtl="0">
              <a:lnSpc>
                <a:spcPct val="100000"/>
              </a:lnSpc>
              <a:spcBef>
                <a:spcPts val="1700"/>
              </a:spcBef>
              <a:spcAft>
                <a:spcPts val="0"/>
              </a:spcAft>
              <a:buSzPct val="100000"/>
              <a:buNone/>
            </a:pPr>
            <a:endParaRPr sz="1800"/>
          </a:p>
        </p:txBody>
      </p:sp>
      <p:sp>
        <p:nvSpPr>
          <p:cNvPr id="651" name="Google Shape;651;p4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3600"/>
              <a:buFont typeface="Calibri"/>
              <a:buNone/>
            </a:pPr>
            <a:r>
              <a:rPr lang="en-US" sz="3600">
                <a:solidFill>
                  <a:srgbClr val="C01E24"/>
                </a:solidFill>
              </a:rPr>
              <a:t>Références, lectures complémentaires et clôture</a:t>
            </a:r>
            <a:endParaRPr sz="3600">
              <a:solidFill>
                <a:srgbClr val="C01E24"/>
              </a:solidFill>
            </a:endParaRPr>
          </a:p>
        </p:txBody>
      </p:sp>
      <p:sp>
        <p:nvSpPr>
          <p:cNvPr id="652" name="Google Shape;652;p47"/>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653" name="Google Shape;653;p47"/>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654" name="Google Shape;654;p47"/>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59"/>
        <p:cNvGrpSpPr/>
        <p:nvPr/>
      </p:nvGrpSpPr>
      <p:grpSpPr>
        <a:xfrm>
          <a:off x="0" y="0"/>
          <a:ext cx="0" cy="0"/>
          <a:chOff x="0" y="0"/>
          <a:chExt cx="0" cy="0"/>
        </a:xfrm>
      </p:grpSpPr>
      <p:sp>
        <p:nvSpPr>
          <p:cNvPr id="660" name="Google Shape;660;p48"/>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1" name="Google Shape;661;p48"/>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62" name="Google Shape;662;p48"/>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663" name="Google Shape;663;p48"/>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664" name="Google Shape;664;p48"/>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pic>
        <p:nvPicPr>
          <p:cNvPr id="666" name="Google Shape;666;p48"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50" name="Google Shape;150;p5"/>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Applications de santé pour l'activité physique</a:t>
            </a:r>
            <a:endParaRPr/>
          </a:p>
        </p:txBody>
      </p:sp>
      <p:sp>
        <p:nvSpPr>
          <p:cNvPr id="152" name="Google Shape;152;p5"/>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3 </a:t>
            </a:r>
            <a:endParaRPr sz="2200" b="1">
              <a:solidFill>
                <a:schemeClr val="lt1"/>
              </a:solidFill>
              <a:latin typeface="Gill Sans"/>
              <a:ea typeface="Gill Sans"/>
              <a:cs typeface="Gill Sans"/>
              <a:sym typeface="Gill Sans"/>
            </a:endParaRPr>
          </a:p>
        </p:txBody>
      </p:sp>
      <p:sp>
        <p:nvSpPr>
          <p:cNvPr id="153" name="Google Shape;153;p5"/>
          <p:cNvSpPr txBox="1">
            <a:spLocks noGrp="1"/>
          </p:cNvSpPr>
          <p:nvPr>
            <p:ph type="body" idx="1"/>
          </p:nvPr>
        </p:nvSpPr>
        <p:spPr>
          <a:xfrm>
            <a:off x="558000" y="2673626"/>
            <a:ext cx="8089043" cy="333203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Donner aux participants les connaissances et les compétences nécessaires pour exploiter efficacement les applications de fitness afin d'atteindre et de maintenir une santé et une forme physique optimales. </a:t>
            </a:r>
            <a:endParaRPr/>
          </a:p>
          <a:p>
            <a:pPr marL="228600" lvl="0" indent="-228600" algn="l" rtl="0">
              <a:lnSpc>
                <a:spcPct val="100000"/>
              </a:lnSpc>
              <a:spcBef>
                <a:spcPts val="1200"/>
              </a:spcBef>
              <a:spcAft>
                <a:spcPts val="0"/>
              </a:spcAft>
              <a:buSzPts val="2200"/>
              <a:buChar char="✔"/>
            </a:pPr>
            <a:r>
              <a:rPr lang="en-US"/>
              <a:t>Fournir des connaissances sur les catégories d'applications de fitness, afin de permettre aux participants de prendre des décisions éclairées sur la sélection, l'utilisation et l'intégration des applications dans leurs habitudes de bien-être.</a:t>
            </a:r>
            <a:endParaRPr/>
          </a:p>
          <a:p>
            <a:pPr marL="0" lvl="0" indent="0" algn="l" rtl="0">
              <a:lnSpc>
                <a:spcPct val="100000"/>
              </a:lnSpc>
              <a:spcBef>
                <a:spcPts val="1200"/>
              </a:spcBef>
              <a:spcAft>
                <a:spcPts val="0"/>
              </a:spcAft>
              <a:buSzPts val="2200"/>
              <a:buNone/>
            </a:pPr>
            <a:endParaRPr/>
          </a:p>
        </p:txBody>
      </p:sp>
      <p:sp>
        <p:nvSpPr>
          <p:cNvPr id="154" name="Google Shape;154;p5"/>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55" name="Google Shape;155;p5"/>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62" name="Google Shape;162;p6"/>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txBox="1"/>
          <p:nvPr/>
        </p:nvSpPr>
        <p:spPr>
          <a:xfrm>
            <a:off x="526419"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Applications santé pour l'activité physique - Session d'enseignement </a:t>
            </a:r>
            <a:endParaRPr/>
          </a:p>
        </p:txBody>
      </p:sp>
      <p:sp>
        <p:nvSpPr>
          <p:cNvPr id="164" name="Google Shape;164;p6"/>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3 </a:t>
            </a:r>
            <a:endParaRPr sz="2200" b="1">
              <a:solidFill>
                <a:schemeClr val="lt1"/>
              </a:solidFill>
              <a:latin typeface="Gill Sans"/>
              <a:ea typeface="Gill Sans"/>
              <a:cs typeface="Gill Sans"/>
              <a:sym typeface="Gill Sans"/>
            </a:endParaRPr>
          </a:p>
        </p:txBody>
      </p:sp>
      <p:sp>
        <p:nvSpPr>
          <p:cNvPr id="165" name="Google Shape;165;p6"/>
          <p:cNvSpPr txBox="1">
            <a:spLocks noGrp="1"/>
          </p:cNvSpPr>
          <p:nvPr>
            <p:ph type="body" idx="1"/>
          </p:nvPr>
        </p:nvSpPr>
        <p:spPr>
          <a:xfrm>
            <a:off x="526418" y="2355372"/>
            <a:ext cx="6314100" cy="3389400"/>
          </a:xfrm>
          <a:prstGeom prst="rect">
            <a:avLst/>
          </a:prstGeom>
          <a:noFill/>
          <a:ln>
            <a:noFill/>
          </a:ln>
        </p:spPr>
        <p:txBody>
          <a:bodyPr spcFirstLastPara="1" wrap="square" lIns="91425" tIns="45700" rIns="91425" bIns="45700" anchor="t" anchorCtr="0">
            <a:normAutofit fontScale="92500" lnSpcReduction="20000"/>
          </a:bodyPr>
          <a:lstStyle/>
          <a:p>
            <a:pPr marL="228600" lvl="0" indent="-219075" algn="just" rtl="0">
              <a:lnSpc>
                <a:spcPct val="100000"/>
              </a:lnSpc>
              <a:spcBef>
                <a:spcPts val="0"/>
              </a:spcBef>
              <a:spcAft>
                <a:spcPts val="0"/>
              </a:spcAft>
              <a:buSzPct val="100000"/>
              <a:buChar char="✔"/>
            </a:pPr>
            <a:r>
              <a:rPr lang="en-US" sz="2000" b="0" i="0" u="none" strike="noStrike">
                <a:solidFill>
                  <a:srgbClr val="000000"/>
                </a:solidFill>
                <a:latin typeface="Calibri"/>
                <a:ea typeface="Calibri"/>
                <a:cs typeface="Calibri"/>
                <a:sym typeface="Calibri"/>
              </a:rPr>
              <a:t>Identifier les applications de santé disponibles pour le suivi de l'activité physique, en explorant leurs caractéristiques, leurs avantages et leurs interfaces utilisateur.</a:t>
            </a:r>
            <a:endParaRPr sz="2000" b="0" i="0" u="none" strike="noStrike">
              <a:solidFill>
                <a:srgbClr val="000000"/>
              </a:solidFill>
              <a:latin typeface="Arial"/>
              <a:ea typeface="Arial"/>
              <a:cs typeface="Arial"/>
              <a:sym typeface="Arial"/>
            </a:endParaRPr>
          </a:p>
          <a:p>
            <a:pPr marL="228600" lvl="0" indent="-219075" algn="just" rtl="0">
              <a:lnSpc>
                <a:spcPct val="100000"/>
              </a:lnSpc>
              <a:spcBef>
                <a:spcPts val="600"/>
              </a:spcBef>
              <a:spcAft>
                <a:spcPts val="0"/>
              </a:spcAft>
              <a:buSzPct val="100000"/>
              <a:buChar char="✔"/>
            </a:pPr>
            <a:r>
              <a:rPr lang="en-US" sz="2000" b="0" i="0" u="none" strike="noStrike">
                <a:solidFill>
                  <a:srgbClr val="000000"/>
                </a:solidFill>
                <a:latin typeface="Calibri"/>
                <a:ea typeface="Calibri"/>
                <a:cs typeface="Calibri"/>
                <a:sym typeface="Calibri"/>
              </a:rPr>
              <a:t>Classer et différencier les divers types d'applications de santé adaptées à l'activité physique.</a:t>
            </a:r>
            <a:endParaRPr sz="2000" b="0" i="0" u="none" strike="noStrike">
              <a:solidFill>
                <a:srgbClr val="000000"/>
              </a:solidFill>
              <a:latin typeface="Arial"/>
              <a:ea typeface="Arial"/>
              <a:cs typeface="Arial"/>
              <a:sym typeface="Arial"/>
            </a:endParaRPr>
          </a:p>
          <a:p>
            <a:pPr marL="228600" lvl="0" indent="-219075" algn="just" rtl="0">
              <a:lnSpc>
                <a:spcPct val="100000"/>
              </a:lnSpc>
              <a:spcBef>
                <a:spcPts val="600"/>
              </a:spcBef>
              <a:spcAft>
                <a:spcPts val="0"/>
              </a:spcAft>
              <a:buSzPct val="100000"/>
              <a:buChar char="✔"/>
            </a:pPr>
            <a:r>
              <a:rPr lang="en-US" sz="2000" b="0" i="0" u="none" strike="noStrike">
                <a:solidFill>
                  <a:srgbClr val="000000"/>
                </a:solidFill>
                <a:latin typeface="Calibri"/>
                <a:ea typeface="Calibri"/>
                <a:cs typeface="Calibri"/>
                <a:sym typeface="Calibri"/>
              </a:rPr>
              <a:t>Explorer des scénarios de la vie réelle.</a:t>
            </a:r>
            <a:endParaRPr sz="2000" b="0" i="0" u="none" strike="noStrike">
              <a:solidFill>
                <a:srgbClr val="000000"/>
              </a:solidFill>
              <a:latin typeface="Arial"/>
              <a:ea typeface="Arial"/>
              <a:cs typeface="Arial"/>
              <a:sym typeface="Arial"/>
            </a:endParaRPr>
          </a:p>
          <a:p>
            <a:pPr marL="228600" lvl="0" indent="-219075" algn="just" rtl="0">
              <a:lnSpc>
                <a:spcPct val="100000"/>
              </a:lnSpc>
              <a:spcBef>
                <a:spcPts val="600"/>
              </a:spcBef>
              <a:spcAft>
                <a:spcPts val="0"/>
              </a:spcAft>
              <a:buSzPct val="100000"/>
              <a:buChar char="✔"/>
            </a:pPr>
            <a:r>
              <a:rPr lang="en-US" sz="2000" b="0" i="0" u="none" strike="noStrike">
                <a:solidFill>
                  <a:srgbClr val="000000"/>
                </a:solidFill>
                <a:latin typeface="Calibri"/>
                <a:ea typeface="Calibri"/>
                <a:cs typeface="Calibri"/>
                <a:sym typeface="Calibri"/>
              </a:rPr>
              <a:t>Se familiariser avec la navigation dans les différentes applications de santé sportive.</a:t>
            </a:r>
            <a:endParaRPr sz="2000" b="0" i="0" u="none" strike="noStrike">
              <a:solidFill>
                <a:srgbClr val="000000"/>
              </a:solidFill>
              <a:latin typeface="Arial"/>
              <a:ea typeface="Arial"/>
              <a:cs typeface="Arial"/>
              <a:sym typeface="Arial"/>
            </a:endParaRPr>
          </a:p>
          <a:p>
            <a:pPr marL="228600" lvl="0" indent="-219075" algn="just" rtl="0">
              <a:lnSpc>
                <a:spcPct val="100000"/>
              </a:lnSpc>
              <a:spcBef>
                <a:spcPts val="600"/>
              </a:spcBef>
              <a:spcAft>
                <a:spcPts val="0"/>
              </a:spcAft>
              <a:buSzPct val="100000"/>
              <a:buChar char="✔"/>
            </a:pPr>
            <a:r>
              <a:rPr lang="en-US" sz="2000" b="0" i="0" u="none" strike="noStrike">
                <a:solidFill>
                  <a:srgbClr val="000000"/>
                </a:solidFill>
                <a:latin typeface="Calibri"/>
                <a:ea typeface="Calibri"/>
                <a:cs typeface="Calibri"/>
                <a:sym typeface="Calibri"/>
              </a:rPr>
              <a:t>Fixer des objectifs et planifier des objectifs de remise en forme à l'aide d'applications de santé.</a:t>
            </a:r>
            <a:endParaRPr sz="2000" b="0" i="0" u="none" strike="noStrike">
              <a:solidFill>
                <a:srgbClr val="000000"/>
              </a:solidFill>
              <a:latin typeface="Arial"/>
              <a:ea typeface="Arial"/>
              <a:cs typeface="Arial"/>
              <a:sym typeface="Arial"/>
            </a:endParaRPr>
          </a:p>
          <a:p>
            <a:pPr marL="228600" lvl="0" indent="-219075" algn="l" rtl="0">
              <a:lnSpc>
                <a:spcPct val="100000"/>
              </a:lnSpc>
              <a:spcBef>
                <a:spcPts val="600"/>
              </a:spcBef>
              <a:spcAft>
                <a:spcPts val="0"/>
              </a:spcAft>
              <a:buSzPct val="100000"/>
              <a:buChar char="✔"/>
            </a:pPr>
            <a:r>
              <a:rPr lang="en-US" sz="2000" b="0" i="0" u="none" strike="noStrike">
                <a:solidFill>
                  <a:srgbClr val="000000"/>
                </a:solidFill>
                <a:latin typeface="Calibri"/>
                <a:ea typeface="Calibri"/>
                <a:cs typeface="Calibri"/>
                <a:sym typeface="Calibri"/>
              </a:rPr>
              <a:t>Évaluer de manière critique les applications de santé actuelles et leur utilisation.</a:t>
            </a:r>
            <a:endParaRPr/>
          </a:p>
        </p:txBody>
      </p:sp>
      <p:sp>
        <p:nvSpPr>
          <p:cNvPr id="166" name="Google Shape;166;p6"/>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67" name="Google Shape;167;p6"/>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a:solidFill>
                  <a:srgbClr val="C01E24"/>
                </a:solidFill>
              </a:rPr>
              <a:t>3.1.1</a:t>
            </a:r>
            <a:br>
              <a:rPr lang="en-US">
                <a:solidFill>
                  <a:srgbClr val="C01E24"/>
                </a:solidFill>
              </a:rPr>
            </a:br>
            <a:r>
              <a:rPr lang="en-US">
                <a:solidFill>
                  <a:srgbClr val="C01E24"/>
                </a:solidFill>
              </a:rPr>
              <a:t>Introduction à la santé et à l'activité physique</a:t>
            </a:r>
            <a:endParaRPr>
              <a:solidFill>
                <a:srgbClr val="C01E24"/>
              </a:solidFill>
            </a:endParaRPr>
          </a:p>
        </p:txBody>
      </p:sp>
      <p:sp>
        <p:nvSpPr>
          <p:cNvPr id="174" name="Google Shape;17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75" name="Google Shape;175;p7"/>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rgbClr val="C01E24"/>
              </a:buClr>
              <a:buSzPct val="100000"/>
              <a:buChar char="▪"/>
            </a:pPr>
            <a:r>
              <a:rPr lang="en-US" sz="2400"/>
              <a:t>Acquérir des connaissances générales en matière de santé et d'activité physique.</a:t>
            </a:r>
            <a:endParaRPr/>
          </a:p>
          <a:p>
            <a:pPr marL="228600" lvl="0" indent="-228600" algn="l" rtl="0">
              <a:lnSpc>
                <a:spcPct val="150000"/>
              </a:lnSpc>
              <a:spcBef>
                <a:spcPts val="1200"/>
              </a:spcBef>
              <a:spcAft>
                <a:spcPts val="0"/>
              </a:spcAft>
              <a:buSzPct val="100000"/>
              <a:buChar char="▪"/>
            </a:pPr>
            <a:r>
              <a:rPr lang="en-US" sz="2400"/>
              <a:t>Introduire la terminologie fondamentale liée à la santé et à l'activité physique.</a:t>
            </a:r>
            <a:endParaRPr/>
          </a:p>
          <a:p>
            <a:pPr marL="228600" lvl="0" indent="-228600" algn="l" rtl="0">
              <a:lnSpc>
                <a:spcPct val="150000"/>
              </a:lnSpc>
              <a:spcBef>
                <a:spcPts val="1200"/>
              </a:spcBef>
              <a:spcAft>
                <a:spcPts val="0"/>
              </a:spcAft>
              <a:buSzPct val="100000"/>
              <a:buChar char="▪"/>
            </a:pPr>
            <a:r>
              <a:rPr lang="en-US" sz="2400"/>
              <a:t>Pour en savoir plus sur les applications d'activité physique</a:t>
            </a:r>
            <a:r>
              <a:rPr lang="en-US" sz="2000"/>
              <a:t/>
            </a:r>
            <a:br>
              <a:rPr lang="en-US" sz="2000"/>
            </a:br>
            <a:r>
              <a:rPr lang="en-US" sz="2400"/>
              <a:t> </a:t>
            </a:r>
            <a:endParaRPr sz="2400"/>
          </a:p>
          <a:p>
            <a:pPr marL="0" lvl="0" indent="0" algn="l" rtl="0">
              <a:lnSpc>
                <a:spcPct val="120000"/>
              </a:lnSpc>
              <a:spcBef>
                <a:spcPts val="1200"/>
              </a:spcBef>
              <a:spcAft>
                <a:spcPts val="0"/>
              </a:spcAft>
              <a:buSzPct val="100000"/>
              <a:buNone/>
            </a:pPr>
            <a:endParaRPr sz="2000"/>
          </a:p>
        </p:txBody>
      </p:sp>
      <p:pic>
        <p:nvPicPr>
          <p:cNvPr id="176" name="Google Shape;176;p7" descr="Ambition abstract concept"/>
          <p:cNvPicPr preferRelativeResize="0"/>
          <p:nvPr/>
        </p:nvPicPr>
        <p:blipFill rotWithShape="1">
          <a:blip r:embed="rId3">
            <a:alphaModFix/>
          </a:blip>
          <a:srcRect/>
          <a:stretch/>
        </p:blipFill>
        <p:spPr>
          <a:xfrm>
            <a:off x="6668162" y="1079999"/>
            <a:ext cx="5517062" cy="5517062"/>
          </a:xfrm>
          <a:prstGeom prst="rect">
            <a:avLst/>
          </a:prstGeom>
          <a:noFill/>
          <a:ln>
            <a:noFill/>
          </a:ln>
        </p:spPr>
      </p:pic>
      <p:sp>
        <p:nvSpPr>
          <p:cNvPr id="177" name="Google Shape;177;p7"/>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Qu'est-ce que la santé ? (1)</a:t>
            </a:r>
            <a:endParaRPr/>
          </a:p>
        </p:txBody>
      </p:sp>
      <p:sp>
        <p:nvSpPr>
          <p:cNvPr id="184" name="Google Shape;184;p8"/>
          <p:cNvSpPr txBox="1">
            <a:spLocks noGrp="1"/>
          </p:cNvSpPr>
          <p:nvPr>
            <p:ph type="body" idx="1"/>
          </p:nvPr>
        </p:nvSpPr>
        <p:spPr>
          <a:xfrm>
            <a:off x="557999" y="1789366"/>
            <a:ext cx="11059693" cy="4675229"/>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2400"/>
              <a:buNone/>
            </a:pPr>
            <a:r>
              <a:rPr lang="en-US" b="0"/>
              <a:t/>
            </a:r>
            <a:br>
              <a:rPr lang="en-US" b="0"/>
            </a:br>
            <a:r>
              <a:rPr lang="en-US" b="0" i="0" u="none" strike="noStrike">
                <a:solidFill>
                  <a:srgbClr val="000000"/>
                </a:solidFill>
                <a:latin typeface="Calibri"/>
                <a:ea typeface="Calibri"/>
                <a:cs typeface="Calibri"/>
                <a:sym typeface="Calibri"/>
              </a:rPr>
              <a:t>La santé est un état </a:t>
            </a:r>
            <a:r>
              <a:rPr lang="en-US"/>
              <a:t>complet</a:t>
            </a:r>
            <a:r>
              <a:rPr lang="en-US" b="0" i="0" u="none" strike="noStrike">
                <a:solidFill>
                  <a:srgbClr val="000000"/>
                </a:solidFill>
                <a:latin typeface="Calibri"/>
                <a:ea typeface="Calibri"/>
                <a:cs typeface="Calibri"/>
                <a:sym typeface="Calibri"/>
              </a:rPr>
              <a:t> de bien-être physique, mental et social, et ne consiste pas seulement en une absence de maladie ou d'infirmité" (OMS, 2023).</a:t>
            </a:r>
            <a:endParaRPr b="0"/>
          </a:p>
          <a:p>
            <a:pPr marL="0" lvl="0" indent="0" algn="l" rtl="0">
              <a:lnSpc>
                <a:spcPct val="100000"/>
              </a:lnSpc>
              <a:spcBef>
                <a:spcPts val="600"/>
              </a:spcBef>
              <a:spcAft>
                <a:spcPts val="0"/>
              </a:spcAft>
              <a:buSzPts val="2400"/>
              <a:buNone/>
            </a:pPr>
            <a:r>
              <a:rPr lang="en-US"/>
              <a:t/>
            </a:r>
            <a:br>
              <a:rPr lang="en-US"/>
            </a:br>
            <a:endParaRPr/>
          </a:p>
        </p:txBody>
      </p:sp>
      <p:sp>
        <p:nvSpPr>
          <p:cNvPr id="185" name="Google Shape;185;p8"/>
          <p:cNvSpPr/>
          <p:nvPr/>
        </p:nvSpPr>
        <p:spPr>
          <a:xfrm>
            <a:off x="7948575" y="-3925"/>
            <a:ext cx="4242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186" name="Google Shape;186;p8"/>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187" name="Google Shape;187;p8"/>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188" name="Google Shape;188;p8"/>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Qu'est-ce que la santé ? (2)</a:t>
            </a:r>
            <a:endParaRPr/>
          </a:p>
        </p:txBody>
      </p:sp>
      <p:pic>
        <p:nvPicPr>
          <p:cNvPr id="195" name="Google Shape;195;p9"/>
          <p:cNvPicPr preferRelativeResize="0"/>
          <p:nvPr/>
        </p:nvPicPr>
        <p:blipFill rotWithShape="1">
          <a:blip r:embed="rId3">
            <a:alphaModFix/>
          </a:blip>
          <a:srcRect/>
          <a:stretch/>
        </p:blipFill>
        <p:spPr>
          <a:xfrm>
            <a:off x="2001411" y="1875181"/>
            <a:ext cx="8172870" cy="4172164"/>
          </a:xfrm>
          <a:prstGeom prst="rect">
            <a:avLst/>
          </a:prstGeom>
          <a:noFill/>
          <a:ln>
            <a:noFill/>
          </a:ln>
        </p:spPr>
      </p:pic>
      <p:sp>
        <p:nvSpPr>
          <p:cNvPr id="196" name="Google Shape;196;p9"/>
          <p:cNvSpPr/>
          <p:nvPr/>
        </p:nvSpPr>
        <p:spPr>
          <a:xfrm>
            <a:off x="7906625" y="-3925"/>
            <a:ext cx="4284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3.1.1 Introduction à la santé et à l'activité physique</a:t>
            </a:r>
            <a:endParaRPr sz="1530">
              <a:solidFill>
                <a:schemeClr val="lt1"/>
              </a:solidFill>
              <a:latin typeface="Calibri"/>
              <a:ea typeface="Calibri"/>
              <a:cs typeface="Calibri"/>
              <a:sym typeface="Calibri"/>
            </a:endParaRPr>
          </a:p>
        </p:txBody>
      </p:sp>
      <p:sp>
        <p:nvSpPr>
          <p:cNvPr id="197" name="Google Shape;197;p9"/>
          <p:cNvSpPr/>
          <p:nvPr/>
        </p:nvSpPr>
        <p:spPr>
          <a:xfrm>
            <a:off x="0" y="-4000"/>
            <a:ext cx="6237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lt1"/>
              </a:solidFill>
              <a:latin typeface="Calibri"/>
              <a:ea typeface="Calibri"/>
              <a:cs typeface="Calibri"/>
              <a:sym typeface="Calibri"/>
            </a:endParaRPr>
          </a:p>
        </p:txBody>
      </p:sp>
      <p:sp>
        <p:nvSpPr>
          <p:cNvPr id="198" name="Google Shape;198;p9"/>
          <p:cNvSpPr txBox="1"/>
          <p:nvPr/>
        </p:nvSpPr>
        <p:spPr>
          <a:xfrm>
            <a:off x="623675" y="-4000"/>
            <a:ext cx="45090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a:solidFill>
                  <a:schemeClr val="dk1"/>
                </a:solidFill>
                <a:latin typeface="Calibri"/>
                <a:ea typeface="Calibri"/>
                <a:cs typeface="Calibri"/>
                <a:sym typeface="Calibri"/>
              </a:rPr>
              <a:t>Applications santé pour l'activité physique </a:t>
            </a:r>
            <a:endParaRPr sz="1100"/>
          </a:p>
        </p:txBody>
      </p:sp>
      <p:sp>
        <p:nvSpPr>
          <p:cNvPr id="199" name="Google Shape;199;p9"/>
          <p:cNvSpPr/>
          <p:nvPr/>
        </p:nvSpPr>
        <p:spPr>
          <a:xfrm>
            <a:off x="0" y="54190"/>
            <a:ext cx="6237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a:solidFill>
                  <a:schemeClr val="lt1"/>
                </a:solidFill>
                <a:latin typeface="Gill Sans"/>
                <a:ea typeface="Gill Sans"/>
                <a:cs typeface="Gill Sans"/>
                <a:sym typeface="Gill Sans"/>
              </a:rPr>
              <a:t>3.1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3.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SWi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Ja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Ulo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Ja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Ja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Ja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SWidZFQaV5GsAAABvAAAAHAAAAHVuaXZlcnNhbC9sb2NhbF9zZXR0aW5ncy54bWwNyrEKwkAMANC9XxEySB3Uugn2rpujCK0fENogB7mk9ELRv/e2N7x++GaBnbeSTANezx0C62xL0k/A9/Q43RCKky4kphxQDWGITS82k4zsXmOBVejH28S5wvlJuc4XqbOkAu1B/B6PeInNH1BLAwQUAAIACABTWi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FNaJ1mRjA8hSgAAAGwAAAAbAAAAdW5pdmVyc2FsL3VuaXZlcnNhbC5wbmcueG1ss7GvyM1RKEstKs7Mz7NVMtQzULK34+WyKShKLctMLVeoAIoBBSFASaESyDVCcMszU0oygELG5mYIwYzUzPSMEqCogTFCqT7QUABQSwECAAAUAAIACACpflBPNmFYAkcDAADhCQAAFAAAAAAAAAABAAAAAAAAAAAAdW5pdmVyc2FsL3BsYXllci54bWxQSwECAAAUAAIACABSWidZtTf0qBwFAADhEwAAHQAAAAAAAAABAAAAAAB5AwAAdW5pdmVyc2FsL2NvbW1vbl9tZXNzYWdlcy5sbmdQSwECAAAUAAIACABSWidZFR5gG6MAAAB/AQAALgAAAAAAAAABAAAAAADQCAAAdW5pdmVyc2FsL3BsYXliYWNrX2FuZF9uYXZpZ2F0aW9uX3NldHRpbmdzLnhtbFBLAQIAABQAAgAIAFJaJ1l0STUfPAQAAAwVAAAnAAAAAAAAAAEAAAAAAL8JAAB1bml2ZXJzYWwvZmxhc2hfcHVibGlzaGluZ19zZXR0aW5ncy54bWxQSwECAAAUAAIACABSWidZN4uHansDAACsDAAAIQAAAAAAAAABAAAAAABADgAAdW5pdmVyc2FsL2ZsYXNoX3NraW5fc2V0dGluZ3MueG1sUEsBAgAAFAACAAgAUlonWaavViM2BAAAlhQAACYAAAAAAAAAAQAAAAAA+hEAAHVuaXZlcnNhbC9odG1sX3B1Ymxpc2hpbmdfc2V0dGluZ3MueG1sUEsBAgAAFAACAAgAUlonWSYPfuiwAQAAbwYAAB8AAAAAAAAAAQAAAAAAdBYAAHVuaXZlcnNhbC9odG1sX3NraW5fc2V0dGluZ3MuanNQSwECAAAUAAIACABSWidZFQaV5GsAAABvAAAAHAAAAAAAAAABAAAAAABhGAAAdW5pdmVyc2FsL2xvY2FsX3NldHRpbmdzLnhtbFBLAQIAABQAAgAIAFNaJ1m6nHlYSBIAAFBKAAAXAAAAAAAAAAAAAAAAAAYZAAB1bml2ZXJzYWwvdW5pdmVyc2FsLnBuZ1BLAQIAABQAAgAIAFNaJ1mRjA8hSgAAAGwAAAAbAAAAAAAAAAEAAAAAAIMrAAB1bml2ZXJzYWwvdW5pdmVyc2FsLnBuZy54bWxQSwUGAAAAAAoACgAGAwAABiwAAAAA"/>
  <p:tag name="ISPRING_LMS_API_VERSION" val="SCORM 1.2"/>
  <p:tag name="ISPRING_ULTRA_SCORM_COURSE_ID" val="62BDE65A-6F98-49DA-A562-78AAAB818DBB"/>
  <p:tag name="ISPRING_CMI5_LAUNCH_METHOD" val="any window"/>
  <p:tag name="ISPRINGCLOUDFOLDERID" val="1"/>
  <p:tag name="ISPRINGONLINEFOLDERID" val="1"/>
  <p:tag name="ISPRING_OUTPUT_FOLDER" val="[[&quot;\u007F\uFFFD\uFFFD{A396230D-9A3A-426D-B380-67D82CDE4863}&quot;,&quot;C:\\Users\\pantelis\\Documents\\MHAPPS\\French\\Training material for ETA 03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ULTRA_SCORM_SLIDE_COUNT" val="46"/>
  <p:tag name="ISPRING_SCORM_RATE_SLIDES" val="0"/>
  <p:tag name="ISPRING_SCORM_PASSING_SCORE" val="0.000000"/>
  <p:tag name="ISPRING_CURRENT_PLAYER_ID" val="universal"/>
  <p:tag name="ISPRING_FIRST_PUBLISH" val="1"/>
  <p:tag name="ISPRING_ULTRA_SCORM_COURCE_TITLE" val="ETA3-1"/>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ETA3-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4951</Words>
  <Application>Microsoft Office PowerPoint</Application>
  <PresentationFormat>Ευρεία οθόνη</PresentationFormat>
  <Paragraphs>532</Paragraphs>
  <Slides>48</Slides>
  <Notes>48</Notes>
  <HiddenSlides>2</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48</vt:i4>
      </vt:variant>
    </vt:vector>
  </HeadingPairs>
  <TitlesOfParts>
    <vt:vector size="57" baseType="lpstr">
      <vt:lpstr>Noto Sans Symbols</vt:lpstr>
      <vt:lpstr>Arial</vt:lpstr>
      <vt:lpstr>Impact</vt:lpstr>
      <vt:lpstr>Gill Sans</vt:lpstr>
      <vt:lpstr>Courier New</vt:lpstr>
      <vt:lpstr>Roboto</vt:lpstr>
      <vt:lpstr>Calibri</vt:lpstr>
      <vt:lpstr>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3.1.1 Introduction à la santé et à l'activité physique</vt:lpstr>
      <vt:lpstr>Qu'est-ce que la santé ? (1)</vt:lpstr>
      <vt:lpstr>Qu'est-ce que la santé ? (2)</vt:lpstr>
      <vt:lpstr>Déterminants sociaux de la santé</vt:lpstr>
      <vt:lpstr>Comment la santé est-elle déterminée ?</vt:lpstr>
      <vt:lpstr>Facteurs influençant la santé !</vt:lpstr>
      <vt:lpstr>Pourquoi l'activité physique ?</vt:lpstr>
      <vt:lpstr>Pourquoi l'activité physique ?</vt:lpstr>
      <vt:lpstr>Statistiques sur l'activité physique</vt:lpstr>
      <vt:lpstr>Avantages de l'activité physique</vt:lpstr>
      <vt:lpstr>Le rôle de la technologie et de l'exercice </vt:lpstr>
      <vt:lpstr>Applications pour l'activité physique</vt:lpstr>
      <vt:lpstr>Exemple d'applications pour l'activité physique</vt:lpstr>
      <vt:lpstr>Top 10 des applications de fitness</vt:lpstr>
      <vt:lpstr>Les bienfaits de l'activité physique</vt:lpstr>
      <vt:lpstr>3.1.2 Applications de santé pour l'activité physique</vt:lpstr>
      <vt:lpstr>Activité</vt:lpstr>
      <vt:lpstr>Types d'applications de santé (1)</vt:lpstr>
      <vt:lpstr>Types d'applications de santé (2)</vt:lpstr>
      <vt:lpstr>Aligner les applications de fitness sur les pratiques d'activité physique </vt:lpstr>
      <vt:lpstr>Comparer les caractéristiques et les fonctionnalités de différents types d'applications.</vt:lpstr>
      <vt:lpstr>3.1.3 Intégrations dans la vie réelle</vt:lpstr>
      <vt:lpstr>Παρουσίαση του PowerPoint</vt:lpstr>
      <vt:lpstr>Suivi des pas, de la distance et des calories</vt:lpstr>
      <vt:lpstr>Fixer des objectifs et suivre les progrès</vt:lpstr>
      <vt:lpstr>Synchronisation avec les appareils portables</vt:lpstr>
      <vt:lpstr>Activité</vt:lpstr>
      <vt:lpstr>3.1.4 Naviguer dans les applications de santé pour l'activité physique</vt:lpstr>
      <vt:lpstr>Applications pour l'activité physique</vt:lpstr>
      <vt:lpstr>Applications pour l'activité physique</vt:lpstr>
      <vt:lpstr>3.1.5 Fixation des objectifs</vt:lpstr>
      <vt:lpstr>Fixation d'objectifs : Pourquoi en a-t-on besoin ?</vt:lpstr>
      <vt:lpstr>Technique : fixation d'objectifs "SMART</vt:lpstr>
      <vt:lpstr>Fixation d'objectifs ''SMART'' : Expliqué (1)</vt:lpstr>
      <vt:lpstr>Fixation d'objectifs ''SMART'' : Explication (2)</vt:lpstr>
      <vt:lpstr>3.1.6 Discussion et évaluation </vt:lpstr>
      <vt:lpstr>Discussion</vt:lpstr>
      <vt:lpstr>Questionnaire d'évaluation </vt:lpstr>
      <vt:lpstr>Questionnaire d'évaluation </vt:lpstr>
      <vt:lpstr>Références, lectures complémentaires et clôture</vt:lpstr>
      <vt:lpstr>Références, lectures complémentaires et clôture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ETA3-1</dc:title>
  <dc:creator>pantelis bbalaouras</dc:creator>
  <cp:lastModifiedBy>pantelis</cp:lastModifiedBy>
  <cp:revision>9</cp:revision>
  <dcterms:created xsi:type="dcterms:W3CDTF">2020-06-02T13:31:56Z</dcterms:created>
  <dcterms:modified xsi:type="dcterms:W3CDTF">2024-09-10T07:30:24Z</dcterms:modified>
</cp:coreProperties>
</file>