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Impact" panose="020B0806030902050204" pitchFamily="34" charset="0"/>
      <p:regular r:id="rId15"/>
    </p:embeddedFont>
    <p:embeddedFont>
      <p:font typeface="Gill Sans" panose="020B0604020202020204" charset="0"/>
      <p:regular r:id="rId16"/>
      <p:bold r:id="rId17"/>
    </p:embeddedFont>
    <p:embeddedFont>
      <p:font typeface="Roboto" panose="02000000000000000000" pitchFamily="2"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iMby7dZItoElagzzwn6o3aJekQ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bb2c4a953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 name="Google Shape;57;g2bb2c4a953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Réponse correcte : D</a:t>
            </a:r>
            <a:endParaRPr/>
          </a:p>
          <a:p>
            <a:pPr marL="0" lvl="0" indent="0" algn="l" rtl="0">
              <a:lnSpc>
                <a:spcPct val="100000"/>
              </a:lnSpc>
              <a:spcBef>
                <a:spcPts val="0"/>
              </a:spcBef>
              <a:spcAft>
                <a:spcPts val="0"/>
              </a:spcAft>
              <a:buSzPts val="1400"/>
              <a:buNone/>
            </a:pPr>
            <a:endParaRPr/>
          </a:p>
        </p:txBody>
      </p:sp>
      <p:sp>
        <p:nvSpPr>
          <p:cNvPr id="205" name="Google Shape;20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Réponse correcte : A</a:t>
            </a:r>
            <a:endParaRPr/>
          </a:p>
          <a:p>
            <a:pPr marL="0" lvl="0" indent="0" algn="l" rtl="0">
              <a:lnSpc>
                <a:spcPct val="100000"/>
              </a:lnSpc>
              <a:spcBef>
                <a:spcPts val="0"/>
              </a:spcBef>
              <a:spcAft>
                <a:spcPts val="0"/>
              </a:spcAft>
              <a:buSzPts val="1400"/>
              <a:buNone/>
            </a:pPr>
            <a:endParaRPr/>
          </a:p>
        </p:txBody>
      </p:sp>
      <p:sp>
        <p:nvSpPr>
          <p:cNvPr id="219" name="Google Shape;21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bb2c4a953a_0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2bb2c4a953a_0_2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2bb2c4a953a_0_2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bb2c4a953a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g2bb2c4a953a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g2bb2c4a953a_0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bb2c4a953a_0_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2bb2c4a953a_0_1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2bb2c4a953a_0_1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Réponse correcte : A</a:t>
            </a:r>
            <a:endParaRPr/>
          </a:p>
          <a:p>
            <a:pPr marL="0" lvl="0" indent="0" algn="l" rtl="0">
              <a:lnSpc>
                <a:spcPct val="100000"/>
              </a:lnSpc>
              <a:spcBef>
                <a:spcPts val="0"/>
              </a:spcBef>
              <a:spcAft>
                <a:spcPts val="0"/>
              </a:spcAft>
              <a:buSzPts val="1400"/>
              <a:buNone/>
            </a:pPr>
            <a:endParaRPr/>
          </a:p>
        </p:txBody>
      </p:sp>
      <p:sp>
        <p:nvSpPr>
          <p:cNvPr id="121" name="Google Shape;1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 EST CORRECT</a:t>
            </a:r>
            <a:endParaRPr/>
          </a:p>
        </p:txBody>
      </p:sp>
      <p:sp>
        <p:nvSpPr>
          <p:cNvPr id="135" name="Google Shape;1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Réponse correcte : B</a:t>
            </a:r>
            <a:endParaRPr/>
          </a:p>
          <a:p>
            <a:pPr marL="0" lvl="0" indent="0" algn="l" rtl="0">
              <a:lnSpc>
                <a:spcPct val="100000"/>
              </a:lnSpc>
              <a:spcBef>
                <a:spcPts val="0"/>
              </a:spcBef>
              <a:spcAft>
                <a:spcPts val="0"/>
              </a:spcAft>
              <a:buSzPts val="1400"/>
              <a:buNone/>
            </a:pPr>
            <a:endParaRPr/>
          </a:p>
        </p:txBody>
      </p:sp>
      <p:sp>
        <p:nvSpPr>
          <p:cNvPr id="149" name="Google Shape;14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Réponse correcte : C</a:t>
            </a:r>
            <a:endParaRPr/>
          </a:p>
          <a:p>
            <a:pPr marL="0" lvl="0" indent="0" algn="l" rtl="0">
              <a:lnSpc>
                <a:spcPct val="100000"/>
              </a:lnSpc>
              <a:spcBef>
                <a:spcPts val="0"/>
              </a:spcBef>
              <a:spcAft>
                <a:spcPts val="0"/>
              </a:spcAft>
              <a:buSzPts val="1400"/>
              <a:buNone/>
            </a:pPr>
            <a:endParaRPr/>
          </a:p>
        </p:txBody>
      </p:sp>
      <p:sp>
        <p:nvSpPr>
          <p:cNvPr id="163" name="Google Shape;16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Réponse correcte : B</a:t>
            </a:r>
            <a:endParaRPr/>
          </a:p>
          <a:p>
            <a:pPr marL="0" lvl="0" indent="0" algn="l" rtl="0">
              <a:lnSpc>
                <a:spcPct val="100000"/>
              </a:lnSpc>
              <a:spcBef>
                <a:spcPts val="0"/>
              </a:spcBef>
              <a:spcAft>
                <a:spcPts val="0"/>
              </a:spcAft>
              <a:buSzPts val="1400"/>
              <a:buNone/>
            </a:pPr>
            <a:endParaRPr/>
          </a:p>
        </p:txBody>
      </p:sp>
      <p:sp>
        <p:nvSpPr>
          <p:cNvPr id="177" name="Google Shape;1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Réponse correcte : C</a:t>
            </a:r>
            <a:endParaRPr/>
          </a:p>
          <a:p>
            <a:pPr marL="0" lvl="0" indent="0" algn="l" rtl="0">
              <a:lnSpc>
                <a:spcPct val="100000"/>
              </a:lnSpc>
              <a:spcBef>
                <a:spcPts val="0"/>
              </a:spcBef>
              <a:spcAft>
                <a:spcPts val="0"/>
              </a:spcAft>
              <a:buSzPts val="1400"/>
              <a:buNone/>
            </a:pPr>
            <a:endParaRPr/>
          </a:p>
        </p:txBody>
      </p:sp>
      <p:sp>
        <p:nvSpPr>
          <p:cNvPr id="191" name="Google Shape;1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10"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11"/>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11"/>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11"/>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23" name="Google Shape;23;p11"/>
          <p:cNvPicPr preferRelativeResize="0"/>
          <p:nvPr/>
        </p:nvPicPr>
        <p:blipFill rotWithShape="1">
          <a:blip r:embed="rId2">
            <a:alphaModFix/>
          </a:blip>
          <a:srcRect b="59833"/>
          <a:stretch/>
        </p:blipFill>
        <p:spPr>
          <a:xfrm rot="10800000">
            <a:off x="-8250" y="-4107"/>
            <a:ext cx="12191695" cy="349261"/>
          </a:xfrm>
          <a:prstGeom prst="rect">
            <a:avLst/>
          </a:prstGeom>
          <a:noFill/>
          <a:ln>
            <a:noFill/>
          </a:ln>
        </p:spPr>
      </p:pic>
      <p:pic>
        <p:nvPicPr>
          <p:cNvPr id="24" name="Google Shape;24;p1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other slide 1 column" type="obj">
  <p:cSld name="OBJECT">
    <p:spTree>
      <p:nvGrpSpPr>
        <p:cNvPr id="1" name="Shape 26"/>
        <p:cNvGrpSpPr/>
        <p:nvPr/>
      </p:nvGrpSpPr>
      <p:grpSpPr>
        <a:xfrm>
          <a:off x="0" y="0"/>
          <a:ext cx="0" cy="0"/>
          <a:chOff x="0" y="0"/>
          <a:chExt cx="0" cy="0"/>
        </a:xfrm>
      </p:grpSpPr>
      <p:sp>
        <p:nvSpPr>
          <p:cNvPr id="27" name="Google Shape;27;p12"/>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2"/>
          <p:cNvSpPr txBox="1"/>
          <p:nvPr/>
        </p:nvSpPr>
        <p:spPr>
          <a:xfrm>
            <a:off x="-38637" y="52611"/>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8.3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0"/>
        <p:cNvGrpSpPr/>
        <p:nvPr/>
      </p:nvGrpSpPr>
      <p:grpSpPr>
        <a:xfrm>
          <a:off x="0" y="0"/>
          <a:ext cx="0" cy="0"/>
          <a:chOff x="0" y="0"/>
          <a:chExt cx="0" cy="0"/>
        </a:xfrm>
      </p:grpSpPr>
      <p:sp>
        <p:nvSpPr>
          <p:cNvPr id="31" name="Google Shape;31;p13"/>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rgbClr val="000000"/>
              </a:buClr>
              <a:buSzPts val="1800"/>
              <a:buFont typeface="Noto Sans Symbols"/>
              <a:buNone/>
            </a:pPr>
            <a:endParaRPr sz="1800" b="0" i="0" u="none" strike="noStrike" cap="none">
              <a:solidFill>
                <a:srgbClr val="000000"/>
              </a:solidFill>
              <a:latin typeface="Calibri"/>
              <a:ea typeface="Calibri"/>
              <a:cs typeface="Calibri"/>
              <a:sym typeface="Calibri"/>
            </a:endParaRPr>
          </a:p>
        </p:txBody>
      </p:sp>
      <p:sp>
        <p:nvSpPr>
          <p:cNvPr id="32" name="Google Shape;32;p13"/>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13"/>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35" name="Google Shape;35;p1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4"/>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 name="Google Shape;41;p14"/>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42" name="Google Shape;42;p1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 name="Google Shape;47;p15"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48" name="Google Shape;48;p15"/>
          <p:cNvSpPr txBox="1"/>
          <p:nvPr/>
        </p:nvSpPr>
        <p:spPr>
          <a:xfrm>
            <a:off x="-38637" y="52611"/>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8.3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6"/>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1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4" name="Google Shape;54;p16"/>
          <p:cNvSpPr txBox="1"/>
          <p:nvPr/>
        </p:nvSpPr>
        <p:spPr>
          <a:xfrm>
            <a:off x="-38637" y="52611"/>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8.3 </a:t>
            </a:r>
            <a:r>
              <a:rPr lang="en-US" sz="1800" b="0" i="0" u="none" strike="noStrike" cap="none">
                <a:solidFill>
                  <a:srgbClr val="7F7F7F"/>
                </a:solidFill>
                <a:latin typeface="Calibri"/>
                <a:ea typeface="Calibri"/>
                <a:cs typeface="Calibri"/>
                <a:sym typeface="Calibri"/>
              </a:rPr>
              <a:t> </a:t>
            </a:r>
            <a:r>
              <a:rPr lang="en-US" sz="1800" b="0" i="0" u="none" strike="noStrike" cap="none">
                <a:solidFill>
                  <a:srgbClr val="7F7F7F"/>
                </a:solidFill>
                <a:latin typeface="Arial"/>
                <a:ea typeface="Arial"/>
                <a:cs typeface="Arial"/>
                <a:sym typeface="Arial"/>
              </a:rPr>
              <a:t>Newborn’s care </a:t>
            </a:r>
            <a:endParaRPr sz="1800" b="0" i="0" u="none" strike="noStrike" cap="none">
              <a:solidFill>
                <a:srgbClr val="7F7F7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g2bb2c4a953a_0_0"/>
          <p:cNvSpPr txBox="1"/>
          <p:nvPr/>
        </p:nvSpPr>
        <p:spPr>
          <a:xfrm>
            <a:off x="3645160" y="3211606"/>
            <a:ext cx="9026400" cy="201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a:solidFill>
                  <a:srgbClr val="C00000"/>
                </a:solidFill>
                <a:latin typeface="Calibri"/>
                <a:ea typeface="Calibri"/>
                <a:cs typeface="Calibri"/>
                <a:sym typeface="Calibri"/>
              </a:rPr>
              <a:t>Module 8 - Session d'auto-apprentissage </a:t>
            </a:r>
            <a:r>
              <a:rPr lang="en-US" sz="2400" b="1" i="0" u="none" strike="noStrike" cap="none">
                <a:solidFill>
                  <a:srgbClr val="C00000"/>
                </a:solidFill>
                <a:latin typeface="Calibri"/>
                <a:ea typeface="Calibri"/>
                <a:cs typeface="Calibri"/>
                <a:sym typeface="Calibri"/>
              </a:rPr>
              <a:t>(8.3)</a:t>
            </a:r>
            <a:r>
              <a:rPr lang="en-US" sz="2400" b="1" i="0" u="none" strike="noStrike" cap="none">
                <a:solidFill>
                  <a:schemeClr val="dk1"/>
                </a:solidFill>
                <a:latin typeface="Calibri"/>
                <a:ea typeface="Calibri"/>
                <a:cs typeface="Calibri"/>
                <a:sym typeface="Calibri"/>
              </a:rPr>
              <a:t/>
            </a:r>
            <a:br>
              <a:rPr lang="en-US" sz="24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Soins au nouveau-né </a:t>
            </a:r>
            <a:endParaRPr sz="34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g2bb2c4a953a_0_0"/>
          <p:cNvSpPr/>
          <p:nvPr/>
        </p:nvSpPr>
        <p:spPr>
          <a:xfrm>
            <a:off x="-2" y="443330"/>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61" name="Google Shape;61;g2bb2c4a953a_0_0"/>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62" name="Google Shape;62;g2bb2c4a953a_0_0"/>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63" name="Google Shape;63;g2bb2c4a953a_0_0"/>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64" name="Google Shape;64;g2bb2c4a953a_0_0"/>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65" name="Google Shape;65;g2bb2c4a953a_0_0"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3740499" y="1090274"/>
            <a:ext cx="6563498" cy="2084244"/>
          </a:xfrm>
          <a:prstGeom prst="rect">
            <a:avLst/>
          </a:prstGeom>
          <a:noFill/>
          <a:ln>
            <a:noFill/>
          </a:ln>
        </p:spPr>
      </p:pic>
      <p:sp>
        <p:nvSpPr>
          <p:cNvPr id="66" name="Google Shape;66;g2bb2c4a953a_0_0"/>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67" name="Google Shape;67;g2bb2c4a953a_0_0"/>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68" name="Google Shape;68;g2bb2c4a953a_0_0"/>
          <p:cNvPicPr preferRelativeResize="0"/>
          <p:nvPr/>
        </p:nvPicPr>
        <p:blipFill rotWithShape="1">
          <a:blip r:embed="rId4">
            <a:alphaModFix/>
          </a:blip>
          <a:srcRect b="59833"/>
          <a:stretch/>
        </p:blipFill>
        <p:spPr>
          <a:xfrm rot="10800000">
            <a:off x="-8250" y="-4107"/>
            <a:ext cx="12191695" cy="349261"/>
          </a:xfrm>
          <a:prstGeom prst="rect">
            <a:avLst/>
          </a:prstGeom>
          <a:solidFill>
            <a:srgbClr val="DDE0E5"/>
          </a:solidFill>
          <a:ln w="12700" cap="flat" cmpd="sng">
            <a:solidFill>
              <a:srgbClr val="FFFFFF"/>
            </a:solidFill>
            <a:prstDash val="solid"/>
            <a:miter lim="800000"/>
            <a:headEnd type="none" w="sm" len="sm"/>
            <a:tailEnd type="none" w="sm" len="sm"/>
          </a:ln>
        </p:spPr>
      </p:pic>
      <p:pic>
        <p:nvPicPr>
          <p:cNvPr id="69" name="Google Shape;69;g2bb2c4a953a_0_0" descr="Εικόνα που περιέχει clipart, σύμβολο, καρτούν, λογότυπο&#10;&#10;Περιγραφή που δημιουργήθηκε αυτόματα"/>
          <p:cNvPicPr preferRelativeResize="0"/>
          <p:nvPr/>
        </p:nvPicPr>
        <p:blipFill rotWithShape="1">
          <a:blip r:embed="rId5">
            <a:alphaModFix/>
          </a:blip>
          <a:srcRect/>
          <a:stretch/>
        </p:blipFill>
        <p:spPr>
          <a:xfrm>
            <a:off x="1888851" y="1620324"/>
            <a:ext cx="1612800" cy="2886434"/>
          </a:xfrm>
          <a:prstGeom prst="rect">
            <a:avLst/>
          </a:prstGeom>
          <a:noFill/>
          <a:ln>
            <a:noFill/>
          </a:ln>
        </p:spPr>
      </p:pic>
      <p:sp>
        <p:nvSpPr>
          <p:cNvPr id="70" name="Google Shape;70;g2bb2c4a953a_0_0"/>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71" name="Google Shape;71;g2bb2c4a953a_0_0"/>
          <p:cNvSpPr/>
          <p:nvPr/>
        </p:nvSpPr>
        <p:spPr>
          <a:xfrm>
            <a:off x="721550" y="1785950"/>
            <a:ext cx="713400" cy="875100"/>
          </a:xfrm>
          <a:prstGeom prst="rect">
            <a:avLst/>
          </a:prstGeom>
          <a:solidFill>
            <a:srgbClr val="C00000"/>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72" name="Google Shape;72;g2bb2c4a953a_0_0"/>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73" name="Google Shape;73;g2bb2c4a953a_0_0"/>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74" name="Google Shape;74;g2bb2c4a953a_0_0"/>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75" name="Google Shape;75;g2bb2c4a953a_0_0"/>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2F2F2"/>
                </a:solidFill>
                <a:latin typeface="Calibri"/>
                <a:ea typeface="Calibri"/>
                <a:cs typeface="Calibri"/>
                <a:sym typeface="Calibri"/>
              </a:rPr>
              <a:t>6</a:t>
            </a:r>
            <a:endParaRPr sz="2400" b="0" i="0" u="none" strike="noStrike" cap="none">
              <a:solidFill>
                <a:srgbClr val="F2F2F2"/>
              </a:solidFill>
              <a:latin typeface="Calibri"/>
              <a:ea typeface="Calibri"/>
              <a:cs typeface="Calibri"/>
              <a:sym typeface="Calibri"/>
            </a:endParaRPr>
          </a:p>
        </p:txBody>
      </p:sp>
      <p:pic>
        <p:nvPicPr>
          <p:cNvPr id="76" name="Google Shape;76;g2bb2c4a953a_0_0"/>
          <p:cNvPicPr preferRelativeResize="0"/>
          <p:nvPr/>
        </p:nvPicPr>
        <p:blipFill rotWithShape="1">
          <a:blip r:embed="rId6">
            <a:alphaModFix/>
          </a:blip>
          <a:srcRect/>
          <a:stretch/>
        </p:blipFill>
        <p:spPr>
          <a:xfrm>
            <a:off x="10748048" y="6336215"/>
            <a:ext cx="1406013" cy="492105"/>
          </a:xfrm>
          <a:prstGeom prst="rect">
            <a:avLst/>
          </a:prstGeom>
          <a:noFill/>
          <a:ln>
            <a:noFill/>
          </a:ln>
        </p:spPr>
      </p:pic>
      <p:sp>
        <p:nvSpPr>
          <p:cNvPr id="77" name="Google Shape;77;g2bb2c4a953a_0_0"/>
          <p:cNvSpPr/>
          <p:nvPr/>
        </p:nvSpPr>
        <p:spPr>
          <a:xfrm>
            <a:off x="1888851" y="6338016"/>
            <a:ext cx="8829381"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u="none" strike="noStrike" cap="none">
                <a:solidFill>
                  <a:srgbClr val="DDEAF6"/>
                </a:solidFill>
                <a:latin typeface="Arial"/>
                <a:ea typeface="Arial"/>
                <a:cs typeface="Arial"/>
                <a:sym typeface="Arial"/>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b="0" i="0" u="none" strike="noStrike" cap="none">
              <a:solidFill>
                <a:srgbClr val="DDEAF6"/>
              </a:solidFill>
              <a:latin typeface="Arial"/>
              <a:ea typeface="Arial"/>
              <a:cs typeface="Arial"/>
              <a:sym typeface="Arial"/>
            </a:endParaRPr>
          </a:p>
        </p:txBody>
      </p:sp>
      <p:pic>
        <p:nvPicPr>
          <p:cNvPr id="78" name="Google Shape;78;g2bb2c4a953a_0_0"/>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Quelle est l'application liée à l'alimentation ?</a:t>
            </a:r>
            <a:endParaRPr sz="2000" b="1" i="0" u="none" strike="noStrike" cap="none">
              <a:solidFill>
                <a:srgbClr val="203864"/>
              </a:solidFill>
              <a:latin typeface="Calibri"/>
              <a:ea typeface="Calibri"/>
              <a:cs typeface="Calibri"/>
              <a:sym typeface="Calibri"/>
            </a:endParaRPr>
          </a:p>
        </p:txBody>
      </p:sp>
      <p:sp>
        <p:nvSpPr>
          <p:cNvPr id="212" name="Google Shape;212;p7"/>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213" name="Google Shape;213;p7"/>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i="0" u="none" strike="noStrike" cap="none">
                <a:solidFill>
                  <a:srgbClr val="000000"/>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214" name="Google Shape;214;p7"/>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5" name="Google Shape;215;p7"/>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rgbClr val="FFFFFF"/>
                </a:solidFill>
                <a:latin typeface="Gill Sans"/>
                <a:ea typeface="Gill Sans"/>
                <a:cs typeface="Gill Sans"/>
                <a:sym typeface="Gill Sans"/>
              </a:rPr>
              <a:t>8.1</a:t>
            </a:r>
            <a:r>
              <a:rPr lang="en-US" sz="2100" b="1" i="0" u="none" strike="noStrike" cap="none">
                <a:solidFill>
                  <a:srgbClr val="FFFFFF"/>
                </a:solidFill>
                <a:latin typeface="Gill Sans"/>
                <a:ea typeface="Gill Sans"/>
                <a:cs typeface="Gill Sans"/>
                <a:sym typeface="Gill Sans"/>
              </a:rPr>
              <a:t> </a:t>
            </a:r>
            <a:endParaRPr sz="2100" b="1" i="0" u="none" strike="noStrike" cap="none">
              <a:solidFill>
                <a:srgbClr val="FFFFFF"/>
              </a:solidFill>
              <a:latin typeface="Gill Sans"/>
              <a:ea typeface="Gill Sans"/>
              <a:cs typeface="Gill Sans"/>
              <a:sym typeface="Gill Sans"/>
            </a:endParaRPr>
          </a:p>
        </p:txBody>
      </p:sp>
      <p:sp>
        <p:nvSpPr>
          <p:cNvPr id="216" name="Google Shape;216;p7"/>
          <p:cNvSpPr txBox="1"/>
          <p:nvPr/>
        </p:nvSpPr>
        <p:spPr>
          <a:xfrm>
            <a:off x="2105021" y="2186650"/>
            <a:ext cx="3235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Une seule réponse est correcte !</a:t>
            </a:r>
            <a:endParaRPr sz="1400" b="1" i="1" u="none" strike="noStrike" cap="none">
              <a:solidFill>
                <a:schemeClr val="dk1"/>
              </a:solidFill>
              <a:latin typeface="Calibri"/>
              <a:ea typeface="Calibri"/>
              <a:cs typeface="Calibri"/>
              <a:sym typeface="Calibri"/>
            </a:endParaRPr>
          </a:p>
        </p:txBody>
      </p:sp>
      <p:sp>
        <p:nvSpPr>
          <p:cNvPr id="12" name="Ορθογώνιο 11">
            <a:extLst>
              <a:ext uri="{FF2B5EF4-FFF2-40B4-BE49-F238E27FC236}">
                <a16:creationId xmlns:a16="http://schemas.microsoft.com/office/drawing/2014/main" id="{D3F0CB67-251E-3B75-73C3-27AFAF47762F}"/>
              </a:ext>
            </a:extLst>
          </p:cNvPr>
          <p:cNvSpPr/>
          <p:nvPr/>
        </p:nvSpPr>
        <p:spPr>
          <a:xfrm>
            <a:off x="2105021" y="400013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pl-PL" sz="1800" dirty="0">
                <a:latin typeface="Calibri"/>
                <a:ea typeface="Calibri"/>
                <a:cs typeface="Calibri"/>
                <a:sym typeface="Calibri"/>
              </a:rPr>
              <a:t>C. </a:t>
            </a:r>
            <a:r>
              <a:rPr lang="en-US" sz="1800" dirty="0">
                <a:latin typeface="Calibri"/>
                <a:ea typeface="Calibri"/>
                <a:cs typeface="Calibri"/>
                <a:sym typeface="Calibri"/>
              </a:rPr>
              <a:t>Mon </a:t>
            </a:r>
            <a:r>
              <a:rPr lang="en-US" sz="1800" dirty="0" err="1">
                <a:latin typeface="Calibri"/>
                <a:ea typeface="Calibri"/>
                <a:cs typeface="Calibri"/>
                <a:sym typeface="Calibri"/>
              </a:rPr>
              <a:t>bébé</a:t>
            </a:r>
            <a:r>
              <a:rPr lang="en-US" sz="1800" dirty="0">
                <a:latin typeface="Calibri"/>
                <a:ea typeface="Calibri"/>
                <a:cs typeface="Calibri"/>
                <a:sym typeface="Calibri"/>
              </a:rPr>
              <a:t> - Journal de </a:t>
            </a:r>
            <a:r>
              <a:rPr lang="en-US" sz="1800" dirty="0" err="1">
                <a:latin typeface="Calibri"/>
                <a:ea typeface="Calibri"/>
                <a:cs typeface="Calibri"/>
                <a:sym typeface="Calibri"/>
              </a:rPr>
              <a:t>bord</a:t>
            </a:r>
            <a:endParaRPr lang="pl-PL" sz="1800" dirty="0">
              <a:latin typeface="Calibri"/>
              <a:ea typeface="Calibri"/>
              <a:cs typeface="Calibri"/>
              <a:sym typeface="Calibri"/>
            </a:endParaRPr>
          </a:p>
        </p:txBody>
      </p:sp>
      <p:sp>
        <p:nvSpPr>
          <p:cNvPr id="13" name="Ορθογώνιο 12">
            <a:extLst>
              <a:ext uri="{FF2B5EF4-FFF2-40B4-BE49-F238E27FC236}">
                <a16:creationId xmlns:a16="http://schemas.microsoft.com/office/drawing/2014/main" id="{7823B9DD-0113-BDB0-E144-3C07851FC5A4}"/>
              </a:ext>
            </a:extLst>
          </p:cNvPr>
          <p:cNvSpPr/>
          <p:nvPr/>
        </p:nvSpPr>
        <p:spPr>
          <a:xfrm>
            <a:off x="5971967" y="399537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D. </a:t>
            </a:r>
            <a:r>
              <a:rPr lang="en-US" sz="1800" dirty="0" err="1">
                <a:latin typeface="Calibri"/>
                <a:ea typeface="Calibri"/>
                <a:cs typeface="Calibri"/>
                <a:sym typeface="Calibri"/>
              </a:rPr>
              <a:t>Repas</a:t>
            </a:r>
            <a:r>
              <a:rPr lang="en-US" sz="1800" dirty="0">
                <a:latin typeface="Calibri"/>
                <a:ea typeface="Calibri"/>
                <a:cs typeface="Calibri"/>
                <a:sym typeface="Calibri"/>
              </a:rPr>
              <a:t> BLW</a:t>
            </a:r>
          </a:p>
        </p:txBody>
      </p:sp>
      <p:sp>
        <p:nvSpPr>
          <p:cNvPr id="14" name="Ορθογώνιο 13">
            <a:extLst>
              <a:ext uri="{FF2B5EF4-FFF2-40B4-BE49-F238E27FC236}">
                <a16:creationId xmlns:a16="http://schemas.microsoft.com/office/drawing/2014/main" id="{3CF4EAAF-E19C-E748-E18A-9ADDC2DF67DF}"/>
              </a:ext>
            </a:extLst>
          </p:cNvPr>
          <p:cNvSpPr/>
          <p:nvPr/>
        </p:nvSpPr>
        <p:spPr>
          <a:xfrm>
            <a:off x="5971967" y="274760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B. </a:t>
            </a:r>
            <a:r>
              <a:rPr lang="en-US" sz="1800" dirty="0" err="1">
                <a:latin typeface="Calibri"/>
                <a:ea typeface="Calibri"/>
                <a:cs typeface="Calibri"/>
                <a:sym typeface="Calibri"/>
              </a:rPr>
              <a:t>Pediamécum</a:t>
            </a:r>
            <a:r>
              <a:rPr lang="en-US" sz="1800" dirty="0">
                <a:latin typeface="Calibri"/>
                <a:ea typeface="Calibri"/>
                <a:cs typeface="Calibri"/>
                <a:sym typeface="Calibri"/>
              </a:rPr>
              <a:t> AEP</a:t>
            </a:r>
          </a:p>
        </p:txBody>
      </p:sp>
      <p:sp>
        <p:nvSpPr>
          <p:cNvPr id="15" name="Ορθογώνιο 14">
            <a:extLst>
              <a:ext uri="{FF2B5EF4-FFF2-40B4-BE49-F238E27FC236}">
                <a16:creationId xmlns:a16="http://schemas.microsoft.com/office/drawing/2014/main" id="{A7DEC478-81BB-4252-2758-49E353717D5A}"/>
              </a:ext>
            </a:extLst>
          </p:cNvPr>
          <p:cNvSpPr/>
          <p:nvPr/>
        </p:nvSpPr>
        <p:spPr>
          <a:xfrm>
            <a:off x="2105021" y="275235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A. </a:t>
            </a:r>
            <a:r>
              <a:rPr lang="fr-FR" sz="1800" dirty="0">
                <a:latin typeface="Calibri"/>
                <a:ea typeface="Calibri"/>
                <a:cs typeface="Calibri"/>
                <a:sym typeface="Calibri"/>
              </a:rPr>
              <a:t>L'heure du lait - Minuteur pour </a:t>
            </a:r>
            <a:r>
              <a:rPr lang="fr-FR" sz="1800" dirty="0" smtClean="0">
                <a:latin typeface="Calibri"/>
                <a:ea typeface="Calibri"/>
                <a:cs typeface="Calibri"/>
                <a:sym typeface="Calibri"/>
              </a:rPr>
              <a:t>l'allaitement</a:t>
            </a:r>
            <a:endParaRPr lang="fr-F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C00000"/>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538135"/>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C0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C01E24"/>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8"/>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Quelle application est liée à l'allaitement ?</a:t>
            </a:r>
            <a:endParaRPr sz="2000" b="1" i="0" u="none" strike="noStrike" cap="none">
              <a:solidFill>
                <a:srgbClr val="203864"/>
              </a:solidFill>
              <a:latin typeface="Calibri"/>
              <a:ea typeface="Calibri"/>
              <a:cs typeface="Calibri"/>
              <a:sym typeface="Calibri"/>
            </a:endParaRPr>
          </a:p>
        </p:txBody>
      </p:sp>
      <p:sp>
        <p:nvSpPr>
          <p:cNvPr id="222" name="Google Shape;222;p8"/>
          <p:cNvSpPr txBox="1"/>
          <p:nvPr/>
        </p:nvSpPr>
        <p:spPr>
          <a:xfrm>
            <a:off x="2105021" y="2186650"/>
            <a:ext cx="3235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Une seule réponse est correcte !</a:t>
            </a:r>
            <a:endParaRPr sz="1400" b="1" i="1" u="none" strike="noStrike" cap="none">
              <a:solidFill>
                <a:schemeClr val="dk1"/>
              </a:solidFill>
              <a:latin typeface="Calibri"/>
              <a:ea typeface="Calibri"/>
              <a:cs typeface="Calibri"/>
              <a:sym typeface="Calibri"/>
            </a:endParaRPr>
          </a:p>
        </p:txBody>
      </p:sp>
      <p:sp>
        <p:nvSpPr>
          <p:cNvPr id="227" name="Google Shape;227;p8"/>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228" name="Google Shape;228;p8"/>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i="0" u="none" strike="noStrike" cap="none">
                <a:solidFill>
                  <a:srgbClr val="000000"/>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229" name="Google Shape;229;p8"/>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0" name="Google Shape;230;p8"/>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rgbClr val="FFFFFF"/>
                </a:solidFill>
                <a:latin typeface="Gill Sans"/>
                <a:ea typeface="Gill Sans"/>
                <a:cs typeface="Gill Sans"/>
                <a:sym typeface="Gill Sans"/>
              </a:rPr>
              <a:t>8.1</a:t>
            </a:r>
            <a:r>
              <a:rPr lang="en-US" sz="2100" b="1" i="0" u="none" strike="noStrike" cap="none">
                <a:solidFill>
                  <a:srgbClr val="FFFFFF"/>
                </a:solidFill>
                <a:latin typeface="Gill Sans"/>
                <a:ea typeface="Gill Sans"/>
                <a:cs typeface="Gill Sans"/>
                <a:sym typeface="Gill Sans"/>
              </a:rPr>
              <a:t> </a:t>
            </a:r>
            <a:endParaRPr sz="2100" b="1" i="0" u="none" strike="noStrike" cap="none">
              <a:solidFill>
                <a:srgbClr val="FFFFFF"/>
              </a:solidFill>
              <a:latin typeface="Gill Sans"/>
              <a:ea typeface="Gill Sans"/>
              <a:cs typeface="Gill Sans"/>
              <a:sym typeface="Gill Sans"/>
            </a:endParaRPr>
          </a:p>
        </p:txBody>
      </p:sp>
      <p:sp>
        <p:nvSpPr>
          <p:cNvPr id="12" name="Ορθογώνιο 11">
            <a:extLst>
              <a:ext uri="{FF2B5EF4-FFF2-40B4-BE49-F238E27FC236}">
                <a16:creationId xmlns:a16="http://schemas.microsoft.com/office/drawing/2014/main" id="{A6C8E072-62BE-D94C-B59C-9D859DF5EDAD}"/>
              </a:ext>
            </a:extLst>
          </p:cNvPr>
          <p:cNvSpPr/>
          <p:nvPr/>
        </p:nvSpPr>
        <p:spPr>
          <a:xfrm>
            <a:off x="2189806" y="417596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pl-PL" sz="1800" dirty="0">
                <a:latin typeface="Calibri"/>
                <a:ea typeface="Calibri"/>
                <a:cs typeface="Calibri"/>
                <a:sym typeface="Calibri"/>
              </a:rPr>
              <a:t>C. </a:t>
            </a:r>
            <a:r>
              <a:rPr lang="en-US" sz="1800" dirty="0">
                <a:latin typeface="Calibri"/>
                <a:ea typeface="Calibri"/>
                <a:cs typeface="Calibri"/>
                <a:sym typeface="Calibri"/>
              </a:rPr>
              <a:t>Mon </a:t>
            </a:r>
            <a:r>
              <a:rPr lang="en-US" sz="1800" dirty="0" err="1">
                <a:latin typeface="Calibri"/>
                <a:ea typeface="Calibri"/>
                <a:cs typeface="Calibri"/>
                <a:sym typeface="Calibri"/>
              </a:rPr>
              <a:t>bébé</a:t>
            </a:r>
            <a:r>
              <a:rPr lang="en-US" sz="1800" dirty="0">
                <a:latin typeface="Calibri"/>
                <a:ea typeface="Calibri"/>
                <a:cs typeface="Calibri"/>
                <a:sym typeface="Calibri"/>
              </a:rPr>
              <a:t> - Journal de </a:t>
            </a:r>
            <a:r>
              <a:rPr lang="en-US" sz="1800" dirty="0" err="1">
                <a:latin typeface="Calibri"/>
                <a:ea typeface="Calibri"/>
                <a:cs typeface="Calibri"/>
                <a:sym typeface="Calibri"/>
              </a:rPr>
              <a:t>bord</a:t>
            </a:r>
            <a:endParaRPr lang="pl-PL" sz="1800" dirty="0">
              <a:latin typeface="Calibri"/>
              <a:ea typeface="Calibri"/>
              <a:cs typeface="Calibri"/>
              <a:sym typeface="Calibri"/>
            </a:endParaRPr>
          </a:p>
        </p:txBody>
      </p:sp>
      <p:sp>
        <p:nvSpPr>
          <p:cNvPr id="13" name="Ορθογώνιο 12">
            <a:extLst>
              <a:ext uri="{FF2B5EF4-FFF2-40B4-BE49-F238E27FC236}">
                <a16:creationId xmlns:a16="http://schemas.microsoft.com/office/drawing/2014/main" id="{221EE23A-9A35-4A8D-53BA-DCB145402402}"/>
              </a:ext>
            </a:extLst>
          </p:cNvPr>
          <p:cNvSpPr/>
          <p:nvPr/>
        </p:nvSpPr>
        <p:spPr>
          <a:xfrm>
            <a:off x="2189806" y="290577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A. </a:t>
            </a:r>
            <a:r>
              <a:rPr lang="fr-FR" sz="1800" dirty="0">
                <a:latin typeface="Calibri"/>
                <a:ea typeface="Calibri"/>
                <a:cs typeface="Calibri"/>
                <a:sym typeface="Calibri"/>
              </a:rPr>
              <a:t>L'heure du lait - Minuteur pour l'allaitement</a:t>
            </a:r>
            <a:endParaRPr lang="fr-FR" sz="1800" dirty="0"/>
          </a:p>
        </p:txBody>
      </p:sp>
      <p:sp>
        <p:nvSpPr>
          <p:cNvPr id="14" name="Ορθογώνιο 13">
            <a:extLst>
              <a:ext uri="{FF2B5EF4-FFF2-40B4-BE49-F238E27FC236}">
                <a16:creationId xmlns:a16="http://schemas.microsoft.com/office/drawing/2014/main" id="{2BD4B24F-79E6-DE34-5C40-212111DC150F}"/>
              </a:ext>
            </a:extLst>
          </p:cNvPr>
          <p:cNvSpPr/>
          <p:nvPr/>
        </p:nvSpPr>
        <p:spPr>
          <a:xfrm>
            <a:off x="6121758" y="29234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B. </a:t>
            </a:r>
            <a:r>
              <a:rPr lang="en-US" sz="1800" dirty="0" err="1">
                <a:latin typeface="Calibri"/>
                <a:ea typeface="Calibri"/>
                <a:cs typeface="Calibri"/>
                <a:sym typeface="Calibri"/>
              </a:rPr>
              <a:t>Pediamécum</a:t>
            </a:r>
            <a:r>
              <a:rPr lang="en-US" sz="1800" dirty="0">
                <a:latin typeface="Calibri"/>
                <a:ea typeface="Calibri"/>
                <a:cs typeface="Calibri"/>
                <a:sym typeface="Calibri"/>
              </a:rPr>
              <a:t> AEP</a:t>
            </a:r>
          </a:p>
        </p:txBody>
      </p:sp>
      <p:sp>
        <p:nvSpPr>
          <p:cNvPr id="15" name="Ορθογώνιο 14">
            <a:extLst>
              <a:ext uri="{FF2B5EF4-FFF2-40B4-BE49-F238E27FC236}">
                <a16:creationId xmlns:a16="http://schemas.microsoft.com/office/drawing/2014/main" id="{5BF5412B-B15F-A33C-F305-9B82BC8B3C2B}"/>
              </a:ext>
            </a:extLst>
          </p:cNvPr>
          <p:cNvSpPr/>
          <p:nvPr/>
        </p:nvSpPr>
        <p:spPr>
          <a:xfrm>
            <a:off x="6134025" y="418572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D. </a:t>
            </a:r>
            <a:r>
              <a:rPr lang="en-US" sz="1800" dirty="0" err="1">
                <a:latin typeface="Calibri"/>
                <a:ea typeface="Calibri"/>
                <a:cs typeface="Calibri"/>
                <a:sym typeface="Calibri"/>
              </a:rPr>
              <a:t>Repas</a:t>
            </a:r>
            <a:r>
              <a:rPr lang="en-US" sz="1800" dirty="0">
                <a:latin typeface="Calibri"/>
                <a:ea typeface="Calibri"/>
                <a:cs typeface="Calibri"/>
                <a:sym typeface="Calibri"/>
              </a:rPr>
              <a:t> </a:t>
            </a:r>
            <a:r>
              <a:rPr lang="en-US" sz="1800" dirty="0" smtClean="0">
                <a:latin typeface="Calibri"/>
                <a:ea typeface="Calibri"/>
                <a:cs typeface="Calibri"/>
                <a:sym typeface="Calibri"/>
              </a:rPr>
              <a:t>BLW</a:t>
            </a:r>
            <a:endParaRPr lang="en-US"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C00000"/>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538135"/>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C0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C01E24"/>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235"/>
        <p:cNvGrpSpPr/>
        <p:nvPr/>
      </p:nvGrpSpPr>
      <p:grpSpPr>
        <a:xfrm>
          <a:off x="0" y="0"/>
          <a:ext cx="0" cy="0"/>
          <a:chOff x="0" y="0"/>
          <a:chExt cx="0" cy="0"/>
        </a:xfrm>
      </p:grpSpPr>
      <p:sp>
        <p:nvSpPr>
          <p:cNvPr id="236" name="Google Shape;236;g2bb2c4a953a_0_291"/>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7" name="Google Shape;237;g2bb2c4a953a_0_291"/>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38" name="Google Shape;238;g2bb2c4a953a_0_291"/>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239" name="Google Shape;239;g2bb2c4a953a_0_291"/>
          <p:cNvPicPr preferRelativeResize="0"/>
          <p:nvPr/>
        </p:nvPicPr>
        <p:blipFill rotWithShape="1">
          <a:blip r:embed="rId3">
            <a:alphaModFix/>
          </a:blip>
          <a:srcRect/>
          <a:stretch/>
        </p:blipFill>
        <p:spPr>
          <a:xfrm>
            <a:off x="7476818" y="1708146"/>
            <a:ext cx="3265070" cy="3265070"/>
          </a:xfrm>
          <a:prstGeom prst="rect">
            <a:avLst/>
          </a:prstGeom>
          <a:solidFill>
            <a:srgbClr val="203864"/>
          </a:solidFill>
          <a:ln>
            <a:noFill/>
          </a:ln>
        </p:spPr>
      </p:pic>
      <p:sp>
        <p:nvSpPr>
          <p:cNvPr id="240" name="Google Shape;240;g2bb2c4a953a_0_291"/>
          <p:cNvSpPr txBox="1"/>
          <p:nvPr/>
        </p:nvSpPr>
        <p:spPr>
          <a:xfrm>
            <a:off x="340474" y="2922021"/>
            <a:ext cx="5034900" cy="228300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a:solidFill>
                  <a:srgbClr val="C01E24"/>
                </a:solidFill>
                <a:latin typeface="Calibri"/>
                <a:ea typeface="Calibri"/>
                <a:cs typeface="Calibri"/>
                <a:sym typeface="Calibri"/>
              </a:rPr>
              <a:t>Félicitations à tous les participants !</a:t>
            </a:r>
            <a:br>
              <a:rPr lang="en-US" sz="2800" b="0" i="0" u="none" strike="noStrike" cap="none">
                <a:solidFill>
                  <a:srgbClr val="C01E24"/>
                </a:solidFill>
                <a:latin typeface="Calibri"/>
                <a:ea typeface="Calibri"/>
                <a:cs typeface="Calibri"/>
                <a:sym typeface="Calibri"/>
              </a:rPr>
            </a:br>
            <a:r>
              <a:rPr lang="en-US" sz="2800" b="0" i="0" u="none" strike="noStrike" cap="none">
                <a:solidFill>
                  <a:srgbClr val="C01E24"/>
                </a:solidFill>
                <a:latin typeface="Calibri"/>
                <a:ea typeface="Calibri"/>
                <a:cs typeface="Calibri"/>
                <a:sym typeface="Calibri"/>
              </a:rPr>
              <a:t/>
            </a:r>
            <a:br>
              <a:rPr lang="en-US" sz="2800" b="0" i="0" u="none" strike="noStrike" cap="none">
                <a:solidFill>
                  <a:srgbClr val="C01E24"/>
                </a:solidFill>
                <a:latin typeface="Calibri"/>
                <a:ea typeface="Calibri"/>
                <a:cs typeface="Calibri"/>
                <a:sym typeface="Calibri"/>
              </a:rPr>
            </a:br>
            <a:r>
              <a:rPr lang="en-US" sz="2800" b="0" i="0" u="none" strike="noStrike" cap="none">
                <a:solidFill>
                  <a:srgbClr val="C01E24"/>
                </a:solidFill>
                <a:latin typeface="Calibri"/>
                <a:ea typeface="Calibri"/>
                <a:cs typeface="Calibri"/>
                <a:sym typeface="Calibri"/>
              </a:rPr>
              <a:t>Vous avez terminé la session d'auto-apprentissage de cette </a:t>
            </a:r>
            <a:endParaRPr/>
          </a:p>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a:solidFill>
                  <a:srgbClr val="C01E24"/>
                </a:solidFill>
                <a:latin typeface="Calibri"/>
                <a:ea typeface="Calibri"/>
                <a:cs typeface="Calibri"/>
                <a:sym typeface="Calibri"/>
              </a:rPr>
              <a:t>module !</a:t>
            </a:r>
            <a:endParaRPr sz="2800" b="0" i="0" u="none" strike="noStrike" cap="none">
              <a:solidFill>
                <a:srgbClr val="C01E24"/>
              </a:solidFill>
              <a:latin typeface="Calibri"/>
              <a:ea typeface="Calibri"/>
              <a:cs typeface="Calibri"/>
              <a:sym typeface="Calibri"/>
            </a:endParaRPr>
          </a:p>
        </p:txBody>
      </p:sp>
      <p:pic>
        <p:nvPicPr>
          <p:cNvPr id="241" name="Google Shape;241;g2bb2c4a953a_0_291"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0"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1"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2bb2c4a953a_0_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85" name="Google Shape;85;g2bb2c4a953a_0_68"/>
          <p:cNvGrpSpPr/>
          <p:nvPr/>
        </p:nvGrpSpPr>
        <p:grpSpPr>
          <a:xfrm>
            <a:off x="6606686" y="1812884"/>
            <a:ext cx="6096000" cy="1677873"/>
            <a:chOff x="-1066801" y="1523553"/>
            <a:chExt cx="6096000" cy="1677873"/>
          </a:xfrm>
        </p:grpSpPr>
        <p:pic>
          <p:nvPicPr>
            <p:cNvPr id="86" name="Google Shape;86;g2bb2c4a953a_0_68"/>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87" name="Google Shape;87;g2bb2c4a953a_0_68"/>
            <p:cNvSpPr txBox="1"/>
            <p:nvPr/>
          </p:nvSpPr>
          <p:spPr>
            <a:xfrm>
              <a:off x="-1066801" y="2462526"/>
              <a:ext cx="60960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88" name="Google Shape;88;g2bb2c4a953a_0_68"/>
          <p:cNvGrpSpPr/>
          <p:nvPr/>
        </p:nvGrpSpPr>
        <p:grpSpPr>
          <a:xfrm>
            <a:off x="3483817" y="4504058"/>
            <a:ext cx="6629400" cy="1738528"/>
            <a:chOff x="2579204" y="1882706"/>
            <a:chExt cx="6629400" cy="1738528"/>
          </a:xfrm>
        </p:grpSpPr>
        <p:pic>
          <p:nvPicPr>
            <p:cNvPr id="89" name="Google Shape;89;g2bb2c4a953a_0_68"/>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0" name="Google Shape;90;g2bb2c4a953a_0_68"/>
            <p:cNvSpPr txBox="1"/>
            <p:nvPr/>
          </p:nvSpPr>
          <p:spPr>
            <a:xfrm>
              <a:off x="2579204" y="2913234"/>
              <a:ext cx="6629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91" name="Google Shape;91;g2bb2c4a953a_0_68"/>
          <p:cNvGrpSpPr/>
          <p:nvPr/>
        </p:nvGrpSpPr>
        <p:grpSpPr>
          <a:xfrm>
            <a:off x="3020318" y="1776505"/>
            <a:ext cx="6634500" cy="1584350"/>
            <a:chOff x="6639106" y="2919412"/>
            <a:chExt cx="6634500" cy="1584350"/>
          </a:xfrm>
        </p:grpSpPr>
        <p:pic>
          <p:nvPicPr>
            <p:cNvPr id="92" name="Google Shape;92;g2bb2c4a953a_0_68"/>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93" name="Google Shape;93;g2bb2c4a953a_0_68"/>
            <p:cNvSpPr txBox="1"/>
            <p:nvPr/>
          </p:nvSpPr>
          <p:spPr>
            <a:xfrm>
              <a:off x="6639106" y="3949662"/>
              <a:ext cx="6634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PROLEPSIS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94" name="Google Shape;94;g2bb2c4a953a_0_68"/>
          <p:cNvGrpSpPr/>
          <p:nvPr/>
        </p:nvGrpSpPr>
        <p:grpSpPr>
          <a:xfrm>
            <a:off x="-1974174" y="1729933"/>
            <a:ext cx="6952500" cy="1601717"/>
            <a:chOff x="-1240501" y="3160643"/>
            <a:chExt cx="6952500" cy="1601717"/>
          </a:xfrm>
        </p:grpSpPr>
        <p:pic>
          <p:nvPicPr>
            <p:cNvPr id="95" name="Google Shape;95;g2bb2c4a953a_0_68"/>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96" name="Google Shape;96;g2bb2c4a953a_0_68"/>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97" name="Google Shape;97;g2bb2c4a953a_0_68"/>
          <p:cNvGrpSpPr/>
          <p:nvPr/>
        </p:nvGrpSpPr>
        <p:grpSpPr>
          <a:xfrm>
            <a:off x="2776075" y="4478327"/>
            <a:ext cx="2543175" cy="1593063"/>
            <a:chOff x="4517932" y="3531206"/>
            <a:chExt cx="2543175" cy="1593063"/>
          </a:xfrm>
        </p:grpSpPr>
        <p:pic>
          <p:nvPicPr>
            <p:cNvPr id="98" name="Google Shape;98;g2bb2c4a953a_0_68"/>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99" name="Google Shape;99;g2bb2c4a953a_0_68"/>
            <p:cNvSpPr txBox="1"/>
            <p:nvPr/>
          </p:nvSpPr>
          <p:spPr>
            <a:xfrm>
              <a:off x="4824413" y="4570169"/>
              <a:ext cx="20376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00" name="Google Shape;100;g2bb2c4a953a_0_68"/>
          <p:cNvGrpSpPr/>
          <p:nvPr/>
        </p:nvGrpSpPr>
        <p:grpSpPr>
          <a:xfrm>
            <a:off x="2859813" y="1422238"/>
            <a:ext cx="1973300" cy="2726550"/>
            <a:chOff x="9320178" y="2976204"/>
            <a:chExt cx="1973300" cy="2726550"/>
          </a:xfrm>
        </p:grpSpPr>
        <p:pic>
          <p:nvPicPr>
            <p:cNvPr id="101" name="Google Shape;101;g2bb2c4a953a_0_68"/>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02" name="Google Shape;102;g2bb2c4a953a_0_68"/>
            <p:cNvSpPr txBox="1"/>
            <p:nvPr/>
          </p:nvSpPr>
          <p:spPr>
            <a:xfrm>
              <a:off x="9331178" y="5148654"/>
              <a:ext cx="19623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ITALIE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03" name="Google Shape;103;g2bb2c4a953a_0_68"/>
          <p:cNvSpPr txBox="1"/>
          <p:nvPr/>
        </p:nvSpPr>
        <p:spPr>
          <a:xfrm>
            <a:off x="5662539" y="3702651"/>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ATHENES, GRECE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04" name="Google Shape;104;g2bb2c4a953a_0_68"/>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05" name="Google Shape;105;g2bb2c4a953a_0_68"/>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06" name="Google Shape;106;g2bb2c4a953a_0_68"/>
          <p:cNvSpPr txBox="1"/>
          <p:nvPr/>
        </p:nvSpPr>
        <p:spPr>
          <a:xfrm>
            <a:off x="5662539" y="5551538"/>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07" name="Google Shape;107;g2bb2c4a953a_0_68"/>
          <p:cNvSpPr txBox="1"/>
          <p:nvPr/>
        </p:nvSpPr>
        <p:spPr>
          <a:xfrm>
            <a:off x="-2994706" y="5494738"/>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CHYPRE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08" name="Google Shape;108;g2bb2c4a953a_0_68"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09" name="Google Shape;109;g2bb2c4a953a_0_68"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10" name="Google Shape;110;g2bb2c4a953a_0_68"/>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bb2c4a953a_0_19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Gill Sans"/>
              <a:buNone/>
            </a:pPr>
            <a:r>
              <a:rPr lang="en-US" sz="5000"/>
              <a:t>Session d'auto-apprentissage :  Contenu</a:t>
            </a:r>
            <a:endParaRPr sz="5000"/>
          </a:p>
        </p:txBody>
      </p:sp>
      <p:pic>
        <p:nvPicPr>
          <p:cNvPr id="117" name="Google Shape;117;g2bb2c4a953a_0_198"/>
          <p:cNvPicPr preferRelativeResize="0"/>
          <p:nvPr/>
        </p:nvPicPr>
        <p:blipFill rotWithShape="1">
          <a:blip r:embed="rId3">
            <a:alphaModFix/>
          </a:blip>
          <a:srcRect b="59833"/>
          <a:stretch/>
        </p:blipFill>
        <p:spPr>
          <a:xfrm rot="10800000">
            <a:off x="-8250" y="-4107"/>
            <a:ext cx="12191695" cy="349261"/>
          </a:xfrm>
          <a:prstGeom prst="rect">
            <a:avLst/>
          </a:prstGeom>
          <a:noFill/>
          <a:ln>
            <a:noFill/>
          </a:ln>
        </p:spPr>
      </p:pic>
      <p:sp>
        <p:nvSpPr>
          <p:cNvPr id="118" name="Google Shape;118;g2bb2c4a953a_0_198"/>
          <p:cNvSpPr txBox="1"/>
          <p:nvPr/>
        </p:nvSpPr>
        <p:spPr>
          <a:xfrm>
            <a:off x="1512006" y="2196661"/>
            <a:ext cx="44316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1. Quiz et auto-évaluation</a:t>
            </a: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Quel est le nombre d'heures de sommeil recommandé ?</a:t>
            </a:r>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pour un enfant de 1 à 2 ans ?</a:t>
            </a:r>
            <a:endParaRPr/>
          </a:p>
        </p:txBody>
      </p:sp>
      <p:sp>
        <p:nvSpPr>
          <p:cNvPr id="128" name="Google Shape;128;p1"/>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129" name="Google Shape;129;p1"/>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i="0" u="none" strike="noStrike" cap="none">
                <a:solidFill>
                  <a:srgbClr val="000000"/>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130" name="Google Shape;130;p1"/>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1" name="Google Shape;131;p1"/>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rgbClr val="FFFFFF"/>
                </a:solidFill>
                <a:latin typeface="Gill Sans"/>
                <a:ea typeface="Gill Sans"/>
                <a:cs typeface="Gill Sans"/>
                <a:sym typeface="Gill Sans"/>
              </a:rPr>
              <a:t>8.1</a:t>
            </a:r>
            <a:r>
              <a:rPr lang="en-US" sz="2100" b="1" i="0" u="none" strike="noStrike" cap="none">
                <a:solidFill>
                  <a:srgbClr val="FFFFFF"/>
                </a:solidFill>
                <a:latin typeface="Gill Sans"/>
                <a:ea typeface="Gill Sans"/>
                <a:cs typeface="Gill Sans"/>
                <a:sym typeface="Gill Sans"/>
              </a:rPr>
              <a:t> </a:t>
            </a:r>
            <a:endParaRPr sz="2100" b="1" i="0" u="none" strike="noStrike" cap="none">
              <a:solidFill>
                <a:srgbClr val="FFFFFF"/>
              </a:solidFill>
              <a:latin typeface="Gill Sans"/>
              <a:ea typeface="Gill Sans"/>
              <a:cs typeface="Gill Sans"/>
              <a:sym typeface="Gill Sans"/>
            </a:endParaRPr>
          </a:p>
        </p:txBody>
      </p:sp>
      <p:sp>
        <p:nvSpPr>
          <p:cNvPr id="132" name="Google Shape;132;p1"/>
          <p:cNvSpPr txBox="1"/>
          <p:nvPr/>
        </p:nvSpPr>
        <p:spPr>
          <a:xfrm>
            <a:off x="2105021" y="2186650"/>
            <a:ext cx="3235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Une seule réponse est correcte !</a:t>
            </a:r>
            <a:endParaRPr sz="1400" b="1" i="1" u="none" strike="noStrike" cap="none">
              <a:solidFill>
                <a:schemeClr val="dk1"/>
              </a:solidFill>
              <a:latin typeface="Calibri"/>
              <a:ea typeface="Calibri"/>
              <a:cs typeface="Calibri"/>
              <a:sym typeface="Calibri"/>
            </a:endParaRPr>
          </a:p>
        </p:txBody>
      </p:sp>
      <p:sp>
        <p:nvSpPr>
          <p:cNvPr id="12" name="Ορθογώνιο 11">
            <a:extLst>
              <a:ext uri="{FF2B5EF4-FFF2-40B4-BE49-F238E27FC236}">
                <a16:creationId xmlns:a16="http://schemas.microsoft.com/office/drawing/2014/main" id="{48F0DBF6-9B67-61EA-C637-650480B308A2}"/>
              </a:ext>
            </a:extLst>
          </p:cNvPr>
          <p:cNvSpPr/>
          <p:nvPr/>
        </p:nvSpPr>
        <p:spPr>
          <a:xfrm>
            <a:off x="6134096" y="288371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B. 12 - 16 </a:t>
            </a:r>
            <a:r>
              <a:rPr lang="en-US" sz="1800" dirty="0" err="1">
                <a:latin typeface="Calibri"/>
                <a:ea typeface="Calibri"/>
                <a:cs typeface="Calibri"/>
                <a:sym typeface="Calibri"/>
              </a:rPr>
              <a:t>heures</a:t>
            </a:r>
            <a:endParaRPr lang="en-US" sz="1800" dirty="0"/>
          </a:p>
        </p:txBody>
      </p:sp>
      <p:sp>
        <p:nvSpPr>
          <p:cNvPr id="13" name="Ορθογώνιο 12">
            <a:extLst>
              <a:ext uri="{FF2B5EF4-FFF2-40B4-BE49-F238E27FC236}">
                <a16:creationId xmlns:a16="http://schemas.microsoft.com/office/drawing/2014/main" id="{1EEE7859-BE62-14D5-9CD5-3A2E506A7038}"/>
              </a:ext>
            </a:extLst>
          </p:cNvPr>
          <p:cNvSpPr/>
          <p:nvPr/>
        </p:nvSpPr>
        <p:spPr>
          <a:xfrm>
            <a:off x="2105021" y="288371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A. 11 - 14 </a:t>
            </a:r>
            <a:r>
              <a:rPr lang="en-US" sz="1800" dirty="0" err="1">
                <a:latin typeface="Calibri"/>
                <a:ea typeface="Calibri"/>
                <a:cs typeface="Calibri"/>
                <a:sym typeface="Calibri"/>
              </a:rPr>
              <a:t>heures</a:t>
            </a:r>
            <a:endParaRPr lang="en-US" sz="1800" dirty="0"/>
          </a:p>
        </p:txBody>
      </p:sp>
      <p:sp>
        <p:nvSpPr>
          <p:cNvPr id="14" name="Ορθογώνιο 13">
            <a:extLst>
              <a:ext uri="{FF2B5EF4-FFF2-40B4-BE49-F238E27FC236}">
                <a16:creationId xmlns:a16="http://schemas.microsoft.com/office/drawing/2014/main" id="{F14B5D1A-3664-A872-B36F-F97B44FB2EE0}"/>
              </a:ext>
            </a:extLst>
          </p:cNvPr>
          <p:cNvSpPr/>
          <p:nvPr/>
        </p:nvSpPr>
        <p:spPr>
          <a:xfrm>
            <a:off x="2105021" y="396406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C. 9 - 12 </a:t>
            </a:r>
            <a:r>
              <a:rPr lang="en-US" sz="1800" dirty="0" err="1">
                <a:latin typeface="Calibri"/>
                <a:ea typeface="Calibri"/>
                <a:cs typeface="Calibri"/>
                <a:sym typeface="Calibri"/>
              </a:rPr>
              <a:t>heures</a:t>
            </a:r>
            <a:endParaRPr lang="en-US" sz="1800" dirty="0"/>
          </a:p>
        </p:txBody>
      </p:sp>
      <p:sp>
        <p:nvSpPr>
          <p:cNvPr id="15" name="Ορθογώνιο 14">
            <a:extLst>
              <a:ext uri="{FF2B5EF4-FFF2-40B4-BE49-F238E27FC236}">
                <a16:creationId xmlns:a16="http://schemas.microsoft.com/office/drawing/2014/main" id="{579A0402-4272-DC51-0C59-72D8E2C4034E}"/>
              </a:ext>
            </a:extLst>
          </p:cNvPr>
          <p:cNvSpPr/>
          <p:nvPr/>
        </p:nvSpPr>
        <p:spPr>
          <a:xfrm>
            <a:off x="6134096" y="39640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D. 10 - 13 </a:t>
            </a:r>
            <a:r>
              <a:rPr lang="en-US" sz="1800" dirty="0" err="1">
                <a:latin typeface="Calibri"/>
                <a:ea typeface="Calibri"/>
                <a:cs typeface="Calibri"/>
                <a:sym typeface="Calibri"/>
              </a:rPr>
              <a:t>heures</a:t>
            </a:r>
            <a:endParaRPr lang="en-US"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C00000"/>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538135"/>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C0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C01E24"/>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Quel est le nombre d'heures de sommeil recommandé ?</a:t>
            </a:r>
            <a:endParaRPr sz="2000" b="1" i="0" u="none" strike="noStrike" cap="none">
              <a:solidFill>
                <a:srgbClr val="20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pour un enfant de 3 à 5 ans ?</a:t>
            </a:r>
            <a:endParaRPr sz="2000" b="1" i="0" u="none" strike="noStrike" cap="none">
              <a:solidFill>
                <a:srgbClr val="203864"/>
              </a:solidFill>
              <a:latin typeface="Calibri"/>
              <a:ea typeface="Calibri"/>
              <a:cs typeface="Calibri"/>
              <a:sym typeface="Calibri"/>
            </a:endParaRPr>
          </a:p>
        </p:txBody>
      </p:sp>
      <p:sp>
        <p:nvSpPr>
          <p:cNvPr id="142" name="Google Shape;142;p2"/>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143" name="Google Shape;143;p2"/>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i="0" u="none" strike="noStrike" cap="none">
                <a:solidFill>
                  <a:srgbClr val="000000"/>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144" name="Google Shape;144;p2"/>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5" name="Google Shape;145;p2"/>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rgbClr val="FFFFFF"/>
                </a:solidFill>
                <a:latin typeface="Gill Sans"/>
                <a:ea typeface="Gill Sans"/>
                <a:cs typeface="Gill Sans"/>
                <a:sym typeface="Gill Sans"/>
              </a:rPr>
              <a:t>8.1</a:t>
            </a:r>
            <a:r>
              <a:rPr lang="en-US" sz="2100" b="1" i="0" u="none" strike="noStrike" cap="none">
                <a:solidFill>
                  <a:srgbClr val="FFFFFF"/>
                </a:solidFill>
                <a:latin typeface="Gill Sans"/>
                <a:ea typeface="Gill Sans"/>
                <a:cs typeface="Gill Sans"/>
                <a:sym typeface="Gill Sans"/>
              </a:rPr>
              <a:t> </a:t>
            </a:r>
            <a:endParaRPr sz="2100" b="1" i="0" u="none" strike="noStrike" cap="none">
              <a:solidFill>
                <a:srgbClr val="FFFFFF"/>
              </a:solidFill>
              <a:latin typeface="Gill Sans"/>
              <a:ea typeface="Gill Sans"/>
              <a:cs typeface="Gill Sans"/>
              <a:sym typeface="Gill Sans"/>
            </a:endParaRPr>
          </a:p>
        </p:txBody>
      </p:sp>
      <p:sp>
        <p:nvSpPr>
          <p:cNvPr id="146" name="Google Shape;146;p2"/>
          <p:cNvSpPr txBox="1"/>
          <p:nvPr/>
        </p:nvSpPr>
        <p:spPr>
          <a:xfrm>
            <a:off x="2105021" y="2186650"/>
            <a:ext cx="3235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Une seule réponse est correcte !</a:t>
            </a:r>
            <a:endParaRPr sz="1400" b="1" i="1" u="none" strike="noStrike" cap="none">
              <a:solidFill>
                <a:schemeClr val="dk1"/>
              </a:solidFill>
              <a:latin typeface="Calibri"/>
              <a:ea typeface="Calibri"/>
              <a:cs typeface="Calibri"/>
              <a:sym typeface="Calibri"/>
            </a:endParaRPr>
          </a:p>
        </p:txBody>
      </p:sp>
      <p:sp>
        <p:nvSpPr>
          <p:cNvPr id="12" name="Ορθογώνιο 11">
            <a:extLst>
              <a:ext uri="{FF2B5EF4-FFF2-40B4-BE49-F238E27FC236}">
                <a16:creationId xmlns:a16="http://schemas.microsoft.com/office/drawing/2014/main" id="{715D2736-D580-7E74-6CF1-59D40709BD68}"/>
              </a:ext>
            </a:extLst>
          </p:cNvPr>
          <p:cNvSpPr/>
          <p:nvPr/>
        </p:nvSpPr>
        <p:spPr>
          <a:xfrm>
            <a:off x="6005858" y="277503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B. 12 - 16 </a:t>
            </a:r>
            <a:r>
              <a:rPr lang="en-US" sz="1800" dirty="0" err="1">
                <a:latin typeface="Calibri"/>
                <a:ea typeface="Calibri"/>
                <a:cs typeface="Calibri"/>
                <a:sym typeface="Calibri"/>
              </a:rPr>
              <a:t>heures</a:t>
            </a:r>
            <a:endParaRPr lang="en-US" sz="1800" dirty="0"/>
          </a:p>
        </p:txBody>
      </p:sp>
      <p:sp>
        <p:nvSpPr>
          <p:cNvPr id="13" name="Ορθογώνιο 12">
            <a:extLst>
              <a:ext uri="{FF2B5EF4-FFF2-40B4-BE49-F238E27FC236}">
                <a16:creationId xmlns:a16="http://schemas.microsoft.com/office/drawing/2014/main" id="{67837842-AC72-0B2F-5C71-9DD9E418A682}"/>
              </a:ext>
            </a:extLst>
          </p:cNvPr>
          <p:cNvSpPr/>
          <p:nvPr/>
        </p:nvSpPr>
        <p:spPr>
          <a:xfrm>
            <a:off x="6005858" y="39059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D. 10 - 13 </a:t>
            </a:r>
            <a:r>
              <a:rPr lang="en-US" sz="1800" dirty="0" err="1">
                <a:latin typeface="Calibri"/>
                <a:ea typeface="Calibri"/>
                <a:cs typeface="Calibri"/>
                <a:sym typeface="Calibri"/>
              </a:rPr>
              <a:t>heures</a:t>
            </a:r>
            <a:endParaRPr lang="en-US" sz="1800" dirty="0"/>
          </a:p>
        </p:txBody>
      </p:sp>
      <p:sp>
        <p:nvSpPr>
          <p:cNvPr id="14" name="Ορθογώνιο 13">
            <a:extLst>
              <a:ext uri="{FF2B5EF4-FFF2-40B4-BE49-F238E27FC236}">
                <a16:creationId xmlns:a16="http://schemas.microsoft.com/office/drawing/2014/main" id="{0032C639-3CAF-9BBD-17F5-5CFFD319D557}"/>
              </a:ext>
            </a:extLst>
          </p:cNvPr>
          <p:cNvSpPr/>
          <p:nvPr/>
        </p:nvSpPr>
        <p:spPr>
          <a:xfrm>
            <a:off x="2238721" y="389696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C. 9 - 12 </a:t>
            </a:r>
            <a:r>
              <a:rPr lang="en-US" sz="1800" dirty="0" err="1" smtClean="0">
                <a:latin typeface="Calibri"/>
                <a:ea typeface="Calibri"/>
                <a:cs typeface="Calibri"/>
                <a:sym typeface="Calibri"/>
              </a:rPr>
              <a:t>heures</a:t>
            </a:r>
            <a:endParaRPr lang="en-US" sz="1800" dirty="0"/>
          </a:p>
        </p:txBody>
      </p:sp>
      <p:sp>
        <p:nvSpPr>
          <p:cNvPr id="15" name="Ορθογώνιο 14">
            <a:extLst>
              <a:ext uri="{FF2B5EF4-FFF2-40B4-BE49-F238E27FC236}">
                <a16:creationId xmlns:a16="http://schemas.microsoft.com/office/drawing/2014/main" id="{CA9CFC32-84B4-5364-6176-6164C987426F}"/>
              </a:ext>
            </a:extLst>
          </p:cNvPr>
          <p:cNvSpPr/>
          <p:nvPr/>
        </p:nvSpPr>
        <p:spPr>
          <a:xfrm>
            <a:off x="2246303" y="27475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A. 11 - 14 </a:t>
            </a:r>
            <a:r>
              <a:rPr lang="en-US" sz="1800" dirty="0" err="1">
                <a:latin typeface="Calibri"/>
                <a:ea typeface="Calibri"/>
                <a:cs typeface="Calibri"/>
                <a:sym typeface="Calibri"/>
              </a:rPr>
              <a:t>heures</a:t>
            </a:r>
            <a:endParaRPr lang="en-US"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C00000"/>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538135"/>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C0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C01E24"/>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Quel est le nombre d'heures de sommeil recommandé ?</a:t>
            </a:r>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pour un enfant de 4 à 12 mois ?</a:t>
            </a:r>
            <a:endParaRPr/>
          </a:p>
        </p:txBody>
      </p:sp>
      <p:sp>
        <p:nvSpPr>
          <p:cNvPr id="156" name="Google Shape;156;p3"/>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157" name="Google Shape;157;p3"/>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i="0" u="none" strike="noStrike" cap="none">
                <a:solidFill>
                  <a:srgbClr val="000000"/>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158" name="Google Shape;158;p3"/>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9" name="Google Shape;159;p3"/>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rgbClr val="FFFFFF"/>
                </a:solidFill>
                <a:latin typeface="Gill Sans"/>
                <a:ea typeface="Gill Sans"/>
                <a:cs typeface="Gill Sans"/>
                <a:sym typeface="Gill Sans"/>
              </a:rPr>
              <a:t>8.1</a:t>
            </a:r>
            <a:r>
              <a:rPr lang="en-US" sz="2100" b="1" i="0" u="none" strike="noStrike" cap="none">
                <a:solidFill>
                  <a:srgbClr val="FFFFFF"/>
                </a:solidFill>
                <a:latin typeface="Gill Sans"/>
                <a:ea typeface="Gill Sans"/>
                <a:cs typeface="Gill Sans"/>
                <a:sym typeface="Gill Sans"/>
              </a:rPr>
              <a:t> </a:t>
            </a:r>
            <a:endParaRPr sz="2100" b="1" i="0" u="none" strike="noStrike" cap="none">
              <a:solidFill>
                <a:srgbClr val="FFFFFF"/>
              </a:solidFill>
              <a:latin typeface="Gill Sans"/>
              <a:ea typeface="Gill Sans"/>
              <a:cs typeface="Gill Sans"/>
              <a:sym typeface="Gill Sans"/>
            </a:endParaRPr>
          </a:p>
        </p:txBody>
      </p:sp>
      <p:sp>
        <p:nvSpPr>
          <p:cNvPr id="160" name="Google Shape;160;p3"/>
          <p:cNvSpPr txBox="1"/>
          <p:nvPr/>
        </p:nvSpPr>
        <p:spPr>
          <a:xfrm>
            <a:off x="2105021" y="2186650"/>
            <a:ext cx="3235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Une seule réponse est correcte !</a:t>
            </a:r>
            <a:endParaRPr sz="1400" b="1" i="1" u="none" strike="noStrike" cap="none">
              <a:solidFill>
                <a:schemeClr val="dk1"/>
              </a:solidFill>
              <a:latin typeface="Calibri"/>
              <a:ea typeface="Calibri"/>
              <a:cs typeface="Calibri"/>
              <a:sym typeface="Calibri"/>
            </a:endParaRPr>
          </a:p>
        </p:txBody>
      </p:sp>
      <p:sp>
        <p:nvSpPr>
          <p:cNvPr id="12" name="Ορθογώνιο 11">
            <a:extLst>
              <a:ext uri="{FF2B5EF4-FFF2-40B4-BE49-F238E27FC236}">
                <a16:creationId xmlns:a16="http://schemas.microsoft.com/office/drawing/2014/main" id="{536902E4-3B48-4B17-88CC-E3855BF942E6}"/>
              </a:ext>
            </a:extLst>
          </p:cNvPr>
          <p:cNvSpPr/>
          <p:nvPr/>
        </p:nvSpPr>
        <p:spPr>
          <a:xfrm>
            <a:off x="6134025" y="403194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D. 10 - 13 </a:t>
            </a:r>
            <a:r>
              <a:rPr lang="en-US" sz="1800" dirty="0" err="1">
                <a:latin typeface="Calibri"/>
                <a:ea typeface="Calibri"/>
                <a:cs typeface="Calibri"/>
                <a:sym typeface="Calibri"/>
              </a:rPr>
              <a:t>heures</a:t>
            </a:r>
            <a:endParaRPr lang="en-US" sz="1800" dirty="0"/>
          </a:p>
        </p:txBody>
      </p:sp>
      <p:sp>
        <p:nvSpPr>
          <p:cNvPr id="13" name="Ορθογώνιο 12">
            <a:extLst>
              <a:ext uri="{FF2B5EF4-FFF2-40B4-BE49-F238E27FC236}">
                <a16:creationId xmlns:a16="http://schemas.microsoft.com/office/drawing/2014/main" id="{D4816567-E50B-D8FB-0800-7FB728CC4C18}"/>
              </a:ext>
            </a:extLst>
          </p:cNvPr>
          <p:cNvSpPr/>
          <p:nvPr/>
        </p:nvSpPr>
        <p:spPr>
          <a:xfrm>
            <a:off x="6121683" y="288249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B. 12 - 16 </a:t>
            </a:r>
            <a:r>
              <a:rPr lang="en-US" sz="1800" dirty="0" err="1">
                <a:latin typeface="Calibri"/>
                <a:ea typeface="Calibri"/>
                <a:cs typeface="Calibri"/>
                <a:sym typeface="Calibri"/>
              </a:rPr>
              <a:t>heures</a:t>
            </a:r>
            <a:endParaRPr lang="en-US" sz="1800" dirty="0"/>
          </a:p>
        </p:txBody>
      </p:sp>
      <p:sp>
        <p:nvSpPr>
          <p:cNvPr id="14" name="Ορθογώνιο 13">
            <a:extLst>
              <a:ext uri="{FF2B5EF4-FFF2-40B4-BE49-F238E27FC236}">
                <a16:creationId xmlns:a16="http://schemas.microsoft.com/office/drawing/2014/main" id="{7D6AFCBB-CA18-6C25-6C3C-9D687081AFC6}"/>
              </a:ext>
            </a:extLst>
          </p:cNvPr>
          <p:cNvSpPr/>
          <p:nvPr/>
        </p:nvSpPr>
        <p:spPr>
          <a:xfrm>
            <a:off x="2259497" y="403194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C. 9 - 12 </a:t>
            </a:r>
            <a:r>
              <a:rPr lang="en-US" sz="1800" dirty="0" err="1">
                <a:latin typeface="Calibri"/>
                <a:ea typeface="Calibri"/>
                <a:cs typeface="Calibri"/>
                <a:sym typeface="Calibri"/>
              </a:rPr>
              <a:t>heures</a:t>
            </a:r>
            <a:endParaRPr lang="en-US" sz="1800" dirty="0"/>
          </a:p>
        </p:txBody>
      </p:sp>
      <p:sp>
        <p:nvSpPr>
          <p:cNvPr id="15" name="Ορθογώνιο 14">
            <a:extLst>
              <a:ext uri="{FF2B5EF4-FFF2-40B4-BE49-F238E27FC236}">
                <a16:creationId xmlns:a16="http://schemas.microsoft.com/office/drawing/2014/main" id="{3DBAB077-F44D-3BAE-11F4-32D395A92421}"/>
              </a:ext>
            </a:extLst>
          </p:cNvPr>
          <p:cNvSpPr/>
          <p:nvPr/>
        </p:nvSpPr>
        <p:spPr>
          <a:xfrm>
            <a:off x="2267079" y="288249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A. 11 - 14 </a:t>
            </a:r>
            <a:r>
              <a:rPr lang="en-US" sz="1800" dirty="0" err="1">
                <a:latin typeface="Calibri"/>
                <a:ea typeface="Calibri"/>
                <a:cs typeface="Calibri"/>
                <a:sym typeface="Calibri"/>
              </a:rPr>
              <a:t>heures</a:t>
            </a:r>
            <a:endParaRPr lang="en-US"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C00000"/>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538135"/>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C0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C01E24"/>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4"/>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Quel est le nombre d'heures de sommeil recommandé ?</a:t>
            </a:r>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pour un enfant de 6 à 12 ans ?</a:t>
            </a:r>
            <a:endParaRPr/>
          </a:p>
        </p:txBody>
      </p:sp>
      <p:sp>
        <p:nvSpPr>
          <p:cNvPr id="170" name="Google Shape;170;p4"/>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171" name="Google Shape;171;p4"/>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i="0" u="none" strike="noStrike" cap="none">
                <a:solidFill>
                  <a:srgbClr val="000000"/>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172" name="Google Shape;172;p4"/>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3" name="Google Shape;173;p4"/>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rgbClr val="FFFFFF"/>
                </a:solidFill>
                <a:latin typeface="Gill Sans"/>
                <a:ea typeface="Gill Sans"/>
                <a:cs typeface="Gill Sans"/>
                <a:sym typeface="Gill Sans"/>
              </a:rPr>
              <a:t>8.1</a:t>
            </a:r>
            <a:r>
              <a:rPr lang="en-US" sz="2100" b="1" i="0" u="none" strike="noStrike" cap="none">
                <a:solidFill>
                  <a:srgbClr val="FFFFFF"/>
                </a:solidFill>
                <a:latin typeface="Gill Sans"/>
                <a:ea typeface="Gill Sans"/>
                <a:cs typeface="Gill Sans"/>
                <a:sym typeface="Gill Sans"/>
              </a:rPr>
              <a:t> </a:t>
            </a:r>
            <a:endParaRPr sz="2100" b="1" i="0" u="none" strike="noStrike" cap="none">
              <a:solidFill>
                <a:srgbClr val="FFFFFF"/>
              </a:solidFill>
              <a:latin typeface="Gill Sans"/>
              <a:ea typeface="Gill Sans"/>
              <a:cs typeface="Gill Sans"/>
              <a:sym typeface="Gill Sans"/>
            </a:endParaRPr>
          </a:p>
        </p:txBody>
      </p:sp>
      <p:sp>
        <p:nvSpPr>
          <p:cNvPr id="174" name="Google Shape;174;p4"/>
          <p:cNvSpPr txBox="1"/>
          <p:nvPr/>
        </p:nvSpPr>
        <p:spPr>
          <a:xfrm>
            <a:off x="2105021" y="2186650"/>
            <a:ext cx="3235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Une seule réponse est correcte !</a:t>
            </a:r>
            <a:endParaRPr sz="1400" b="1" i="1" u="none" strike="noStrike" cap="none">
              <a:solidFill>
                <a:schemeClr val="dk1"/>
              </a:solidFill>
              <a:latin typeface="Calibri"/>
              <a:ea typeface="Calibri"/>
              <a:cs typeface="Calibri"/>
              <a:sym typeface="Calibri"/>
            </a:endParaRPr>
          </a:p>
        </p:txBody>
      </p:sp>
      <p:sp>
        <p:nvSpPr>
          <p:cNvPr id="12" name="Ορθογώνιο 11">
            <a:extLst>
              <a:ext uri="{FF2B5EF4-FFF2-40B4-BE49-F238E27FC236}">
                <a16:creationId xmlns:a16="http://schemas.microsoft.com/office/drawing/2014/main" id="{5F029EA3-56A7-7BF2-C590-05EAFCB77C57}"/>
              </a:ext>
            </a:extLst>
          </p:cNvPr>
          <p:cNvSpPr/>
          <p:nvPr/>
        </p:nvSpPr>
        <p:spPr>
          <a:xfrm>
            <a:off x="6134025" y="403432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D. 10 - 13 </a:t>
            </a:r>
            <a:r>
              <a:rPr lang="en-US" sz="1800" dirty="0" err="1">
                <a:latin typeface="Calibri"/>
                <a:ea typeface="Calibri"/>
                <a:cs typeface="Calibri"/>
                <a:sym typeface="Calibri"/>
              </a:rPr>
              <a:t>heures</a:t>
            </a:r>
            <a:endParaRPr lang="en-US" sz="1800" dirty="0"/>
          </a:p>
        </p:txBody>
      </p:sp>
      <p:sp>
        <p:nvSpPr>
          <p:cNvPr id="13" name="Ορθογώνιο 12">
            <a:extLst>
              <a:ext uri="{FF2B5EF4-FFF2-40B4-BE49-F238E27FC236}">
                <a16:creationId xmlns:a16="http://schemas.microsoft.com/office/drawing/2014/main" id="{CB97A795-A132-0A59-4AB6-603F2F57AAF7}"/>
              </a:ext>
            </a:extLst>
          </p:cNvPr>
          <p:cNvSpPr/>
          <p:nvPr/>
        </p:nvSpPr>
        <p:spPr>
          <a:xfrm>
            <a:off x="2305104" y="403432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C. 9 - 12 </a:t>
            </a:r>
            <a:r>
              <a:rPr lang="en-US" sz="1800" dirty="0" err="1">
                <a:latin typeface="Calibri"/>
                <a:ea typeface="Calibri"/>
                <a:cs typeface="Calibri"/>
                <a:sym typeface="Calibri"/>
              </a:rPr>
              <a:t>heures</a:t>
            </a:r>
            <a:endParaRPr lang="en-US" sz="1800" dirty="0"/>
          </a:p>
        </p:txBody>
      </p:sp>
      <p:sp>
        <p:nvSpPr>
          <p:cNvPr id="14" name="Ορθογώνιο 13">
            <a:extLst>
              <a:ext uri="{FF2B5EF4-FFF2-40B4-BE49-F238E27FC236}">
                <a16:creationId xmlns:a16="http://schemas.microsoft.com/office/drawing/2014/main" id="{58F6113B-F723-B0DD-AE95-5AE703C4FDDC}"/>
              </a:ext>
            </a:extLst>
          </p:cNvPr>
          <p:cNvSpPr/>
          <p:nvPr/>
        </p:nvSpPr>
        <p:spPr>
          <a:xfrm>
            <a:off x="6134025" y="287205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B. 12 - 16 </a:t>
            </a:r>
            <a:r>
              <a:rPr lang="en-US" sz="1800" dirty="0" err="1">
                <a:latin typeface="Calibri"/>
                <a:ea typeface="Calibri"/>
                <a:cs typeface="Calibri"/>
                <a:sym typeface="Calibri"/>
              </a:rPr>
              <a:t>heures</a:t>
            </a:r>
            <a:endParaRPr lang="en-US" sz="1800" dirty="0"/>
          </a:p>
        </p:txBody>
      </p:sp>
      <p:sp>
        <p:nvSpPr>
          <p:cNvPr id="15" name="Ορθογώνιο 14">
            <a:extLst>
              <a:ext uri="{FF2B5EF4-FFF2-40B4-BE49-F238E27FC236}">
                <a16:creationId xmlns:a16="http://schemas.microsoft.com/office/drawing/2014/main" id="{460A6338-6D81-FA8B-B907-BAA8A3517C0B}"/>
              </a:ext>
            </a:extLst>
          </p:cNvPr>
          <p:cNvSpPr/>
          <p:nvPr/>
        </p:nvSpPr>
        <p:spPr>
          <a:xfrm>
            <a:off x="2305104" y="287205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A. 11 - 14 </a:t>
            </a:r>
            <a:r>
              <a:rPr lang="en-US" sz="1800" dirty="0" err="1">
                <a:latin typeface="Calibri"/>
                <a:ea typeface="Calibri"/>
                <a:cs typeface="Calibri"/>
                <a:sym typeface="Calibri"/>
              </a:rPr>
              <a:t>heures</a:t>
            </a:r>
            <a:endParaRPr lang="en-US"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C00000"/>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538135"/>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C0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C01E24"/>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5"/>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Quelle application fournit des conseils et des informations en matière de pédiatrie ?</a:t>
            </a:r>
            <a:endParaRPr sz="2000" b="1" i="0" u="none" strike="noStrike" cap="none">
              <a:solidFill>
                <a:srgbClr val="203864"/>
              </a:solidFill>
              <a:latin typeface="Calibri"/>
              <a:ea typeface="Calibri"/>
              <a:cs typeface="Calibri"/>
              <a:sym typeface="Calibri"/>
            </a:endParaRPr>
          </a:p>
        </p:txBody>
      </p:sp>
      <p:sp>
        <p:nvSpPr>
          <p:cNvPr id="184" name="Google Shape;184;p5"/>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185" name="Google Shape;185;p5"/>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i="0" u="none" strike="noStrike" cap="none">
                <a:solidFill>
                  <a:srgbClr val="000000"/>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186" name="Google Shape;186;p5"/>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7" name="Google Shape;187;p5"/>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rgbClr val="FFFFFF"/>
                </a:solidFill>
                <a:latin typeface="Gill Sans"/>
                <a:ea typeface="Gill Sans"/>
                <a:cs typeface="Gill Sans"/>
                <a:sym typeface="Gill Sans"/>
              </a:rPr>
              <a:t>8.1</a:t>
            </a:r>
            <a:r>
              <a:rPr lang="en-US" sz="2100" b="1" i="0" u="none" strike="noStrike" cap="none">
                <a:solidFill>
                  <a:srgbClr val="FFFFFF"/>
                </a:solidFill>
                <a:latin typeface="Gill Sans"/>
                <a:ea typeface="Gill Sans"/>
                <a:cs typeface="Gill Sans"/>
                <a:sym typeface="Gill Sans"/>
              </a:rPr>
              <a:t> </a:t>
            </a:r>
            <a:endParaRPr sz="2100" b="1" i="0" u="none" strike="noStrike" cap="none">
              <a:solidFill>
                <a:srgbClr val="FFFFFF"/>
              </a:solidFill>
              <a:latin typeface="Gill Sans"/>
              <a:ea typeface="Gill Sans"/>
              <a:cs typeface="Gill Sans"/>
              <a:sym typeface="Gill Sans"/>
            </a:endParaRPr>
          </a:p>
        </p:txBody>
      </p:sp>
      <p:sp>
        <p:nvSpPr>
          <p:cNvPr id="188" name="Google Shape;188;p5"/>
          <p:cNvSpPr txBox="1"/>
          <p:nvPr/>
        </p:nvSpPr>
        <p:spPr>
          <a:xfrm>
            <a:off x="2105021" y="2186650"/>
            <a:ext cx="3235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Une seule réponse est correcte !</a:t>
            </a:r>
            <a:endParaRPr sz="1400" b="1" i="1" u="none" strike="noStrike" cap="none">
              <a:solidFill>
                <a:schemeClr val="dk1"/>
              </a:solidFill>
              <a:latin typeface="Calibri"/>
              <a:ea typeface="Calibri"/>
              <a:cs typeface="Calibri"/>
              <a:sym typeface="Calibri"/>
            </a:endParaRPr>
          </a:p>
        </p:txBody>
      </p:sp>
      <p:sp>
        <p:nvSpPr>
          <p:cNvPr id="12" name="Ορθογώνιο 11">
            <a:extLst>
              <a:ext uri="{FF2B5EF4-FFF2-40B4-BE49-F238E27FC236}">
                <a16:creationId xmlns:a16="http://schemas.microsoft.com/office/drawing/2014/main" id="{4AFAEA3F-3F54-E48E-27A2-D96A1169AC08}"/>
              </a:ext>
            </a:extLst>
          </p:cNvPr>
          <p:cNvSpPr/>
          <p:nvPr/>
        </p:nvSpPr>
        <p:spPr>
          <a:xfrm>
            <a:off x="5979549" y="38970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D. </a:t>
            </a:r>
            <a:r>
              <a:rPr lang="en-US" sz="1800" dirty="0" err="1">
                <a:latin typeface="Calibri"/>
                <a:ea typeface="Calibri"/>
                <a:cs typeface="Calibri"/>
                <a:sym typeface="Calibri"/>
              </a:rPr>
              <a:t>Repas</a:t>
            </a:r>
            <a:r>
              <a:rPr lang="en-US" sz="1800" dirty="0">
                <a:latin typeface="Calibri"/>
                <a:ea typeface="Calibri"/>
                <a:cs typeface="Calibri"/>
                <a:sym typeface="Calibri"/>
              </a:rPr>
              <a:t> </a:t>
            </a:r>
            <a:r>
              <a:rPr lang="en-US" sz="1800" dirty="0" smtClean="0">
                <a:latin typeface="Calibri"/>
                <a:ea typeface="Calibri"/>
                <a:cs typeface="Calibri"/>
                <a:sym typeface="Calibri"/>
              </a:rPr>
              <a:t>BLW</a:t>
            </a:r>
            <a:endParaRPr lang="en-US" sz="1800" dirty="0"/>
          </a:p>
        </p:txBody>
      </p:sp>
      <p:sp>
        <p:nvSpPr>
          <p:cNvPr id="13" name="Ορθογώνιο 12">
            <a:extLst>
              <a:ext uri="{FF2B5EF4-FFF2-40B4-BE49-F238E27FC236}">
                <a16:creationId xmlns:a16="http://schemas.microsoft.com/office/drawing/2014/main" id="{1C0BEF08-8786-670D-CEF6-23EB723A5CFA}"/>
              </a:ext>
            </a:extLst>
          </p:cNvPr>
          <p:cNvSpPr/>
          <p:nvPr/>
        </p:nvSpPr>
        <p:spPr>
          <a:xfrm>
            <a:off x="5967207" y="274760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B. </a:t>
            </a:r>
            <a:r>
              <a:rPr lang="en-US" sz="1800" dirty="0" err="1">
                <a:latin typeface="Calibri"/>
                <a:ea typeface="Calibri"/>
                <a:cs typeface="Calibri"/>
                <a:sym typeface="Calibri"/>
              </a:rPr>
              <a:t>Pediamécum</a:t>
            </a:r>
            <a:r>
              <a:rPr lang="en-US" sz="1800" dirty="0">
                <a:latin typeface="Calibri"/>
                <a:ea typeface="Calibri"/>
                <a:cs typeface="Calibri"/>
                <a:sym typeface="Calibri"/>
              </a:rPr>
              <a:t> AEP</a:t>
            </a:r>
          </a:p>
        </p:txBody>
      </p:sp>
      <p:sp>
        <p:nvSpPr>
          <p:cNvPr id="14" name="Ορθογώνιο 13">
            <a:extLst>
              <a:ext uri="{FF2B5EF4-FFF2-40B4-BE49-F238E27FC236}">
                <a16:creationId xmlns:a16="http://schemas.microsoft.com/office/drawing/2014/main" id="{03B7E420-017C-591B-7AED-76BA0D95A306}"/>
              </a:ext>
            </a:extLst>
          </p:cNvPr>
          <p:cNvSpPr/>
          <p:nvPr/>
        </p:nvSpPr>
        <p:spPr>
          <a:xfrm>
            <a:off x="2105021" y="389704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pl-PL" sz="1800" dirty="0">
                <a:latin typeface="Calibri"/>
                <a:ea typeface="Calibri"/>
                <a:cs typeface="Calibri"/>
                <a:sym typeface="Calibri"/>
              </a:rPr>
              <a:t>C. </a:t>
            </a:r>
            <a:r>
              <a:rPr lang="en-US" sz="1800" dirty="0">
                <a:latin typeface="Calibri"/>
                <a:ea typeface="Calibri"/>
                <a:cs typeface="Calibri"/>
                <a:sym typeface="Calibri"/>
              </a:rPr>
              <a:t>Mon </a:t>
            </a:r>
            <a:r>
              <a:rPr lang="en-US" sz="1800" dirty="0" err="1">
                <a:latin typeface="Calibri"/>
                <a:ea typeface="Calibri"/>
                <a:cs typeface="Calibri"/>
                <a:sym typeface="Calibri"/>
              </a:rPr>
              <a:t>bébé</a:t>
            </a:r>
            <a:r>
              <a:rPr lang="en-US" sz="1800" dirty="0">
                <a:latin typeface="Calibri"/>
                <a:ea typeface="Calibri"/>
                <a:cs typeface="Calibri"/>
                <a:sym typeface="Calibri"/>
              </a:rPr>
              <a:t> - Journal de </a:t>
            </a:r>
            <a:r>
              <a:rPr lang="en-US" sz="1800" dirty="0" err="1">
                <a:latin typeface="Calibri"/>
                <a:ea typeface="Calibri"/>
                <a:cs typeface="Calibri"/>
                <a:sym typeface="Calibri"/>
              </a:rPr>
              <a:t>bord</a:t>
            </a:r>
            <a:endParaRPr lang="pl-PL" sz="1800" dirty="0">
              <a:latin typeface="Calibri"/>
              <a:ea typeface="Calibri"/>
              <a:cs typeface="Calibri"/>
              <a:sym typeface="Calibri"/>
            </a:endParaRPr>
          </a:p>
        </p:txBody>
      </p:sp>
      <p:sp>
        <p:nvSpPr>
          <p:cNvPr id="15" name="Ορθογώνιο 14">
            <a:extLst>
              <a:ext uri="{FF2B5EF4-FFF2-40B4-BE49-F238E27FC236}">
                <a16:creationId xmlns:a16="http://schemas.microsoft.com/office/drawing/2014/main" id="{B9B9ADC8-B174-46F6-A550-E697E8E82F12}"/>
              </a:ext>
            </a:extLst>
          </p:cNvPr>
          <p:cNvSpPr/>
          <p:nvPr/>
        </p:nvSpPr>
        <p:spPr>
          <a:xfrm>
            <a:off x="2112603" y="27476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A. </a:t>
            </a:r>
            <a:r>
              <a:rPr lang="fr-FR" sz="1800" dirty="0">
                <a:latin typeface="Calibri"/>
                <a:ea typeface="Calibri"/>
                <a:cs typeface="Calibri"/>
                <a:sym typeface="Calibri"/>
              </a:rPr>
              <a:t>L'heure du lait - Minuteur pour </a:t>
            </a:r>
            <a:r>
              <a:rPr lang="fr-FR" sz="1800" dirty="0" smtClean="0">
                <a:latin typeface="Calibri"/>
                <a:ea typeface="Calibri"/>
                <a:cs typeface="Calibri"/>
                <a:sym typeface="Calibri"/>
              </a:rPr>
              <a:t>l'allaitement</a:t>
            </a:r>
            <a:endParaRPr lang="fr-F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C00000"/>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538135"/>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C0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C01E24"/>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Quelle application est liée aux enregistrements quotidiens ?</a:t>
            </a:r>
            <a:endParaRPr sz="2000" b="1" i="0" u="none" strike="noStrike" cap="none">
              <a:solidFill>
                <a:srgbClr val="203864"/>
              </a:solidFill>
              <a:latin typeface="Calibri"/>
              <a:ea typeface="Calibri"/>
              <a:cs typeface="Calibri"/>
              <a:sym typeface="Calibri"/>
            </a:endParaRPr>
          </a:p>
        </p:txBody>
      </p:sp>
      <p:sp>
        <p:nvSpPr>
          <p:cNvPr id="198" name="Google Shape;198;p6"/>
          <p:cNvSpPr/>
          <p:nvPr/>
        </p:nvSpPr>
        <p:spPr>
          <a:xfrm>
            <a:off x="80382" y="89863"/>
            <a:ext cx="4170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Arial"/>
              <a:buNone/>
            </a:pPr>
            <a:r>
              <a:rPr lang="en-US" sz="2200" b="1" i="0" u="none" strike="noStrike" cap="none">
                <a:solidFill>
                  <a:srgbClr val="FFFFFF"/>
                </a:solidFill>
                <a:latin typeface="Gill Sans"/>
                <a:ea typeface="Gill Sans"/>
                <a:cs typeface="Gill Sans"/>
                <a:sym typeface="Gill Sans"/>
              </a:rPr>
              <a:t>6 </a:t>
            </a:r>
            <a:endParaRPr sz="2200" b="1" i="0" u="none" strike="noStrike" cap="none">
              <a:solidFill>
                <a:srgbClr val="FFFFFF"/>
              </a:solidFill>
              <a:latin typeface="Gill Sans"/>
              <a:ea typeface="Gill Sans"/>
              <a:cs typeface="Gill Sans"/>
              <a:sym typeface="Gill Sans"/>
            </a:endParaRPr>
          </a:p>
        </p:txBody>
      </p:sp>
      <p:sp>
        <p:nvSpPr>
          <p:cNvPr id="199" name="Google Shape;199;p6"/>
          <p:cNvSpPr txBox="1"/>
          <p:nvPr/>
        </p:nvSpPr>
        <p:spPr>
          <a:xfrm>
            <a:off x="676125" y="0"/>
            <a:ext cx="2952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i="0" u="none" strike="noStrike" cap="none">
                <a:solidFill>
                  <a:srgbClr val="000000"/>
                </a:solidFill>
                <a:latin typeface="Calibri"/>
                <a:ea typeface="Calibri"/>
                <a:cs typeface="Calibri"/>
                <a:sym typeface="Calibri"/>
              </a:rPr>
              <a:t>Soins au nouveau-né  </a:t>
            </a:r>
            <a:endParaRPr sz="1400" b="0" i="0" u="none" strike="noStrike" cap="none">
              <a:solidFill>
                <a:srgbClr val="000000"/>
              </a:solidFill>
              <a:latin typeface="Arial"/>
              <a:ea typeface="Arial"/>
              <a:cs typeface="Arial"/>
              <a:sym typeface="Arial"/>
            </a:endParaRPr>
          </a:p>
        </p:txBody>
      </p:sp>
      <p:sp>
        <p:nvSpPr>
          <p:cNvPr id="200" name="Google Shape;200;p6"/>
          <p:cNvSpPr/>
          <p:nvPr/>
        </p:nvSpPr>
        <p:spPr>
          <a:xfrm>
            <a:off x="-3" y="0"/>
            <a:ext cx="6762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1" name="Google Shape;201;p6"/>
          <p:cNvSpPr/>
          <p:nvPr/>
        </p:nvSpPr>
        <p:spPr>
          <a:xfrm>
            <a:off x="124002" y="69375"/>
            <a:ext cx="5523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100" b="1">
                <a:solidFill>
                  <a:srgbClr val="FFFFFF"/>
                </a:solidFill>
                <a:latin typeface="Gill Sans"/>
                <a:ea typeface="Gill Sans"/>
                <a:cs typeface="Gill Sans"/>
                <a:sym typeface="Gill Sans"/>
              </a:rPr>
              <a:t>8.1</a:t>
            </a:r>
            <a:r>
              <a:rPr lang="en-US" sz="2100" b="1" i="0" u="none" strike="noStrike" cap="none">
                <a:solidFill>
                  <a:srgbClr val="FFFFFF"/>
                </a:solidFill>
                <a:latin typeface="Gill Sans"/>
                <a:ea typeface="Gill Sans"/>
                <a:cs typeface="Gill Sans"/>
                <a:sym typeface="Gill Sans"/>
              </a:rPr>
              <a:t> </a:t>
            </a:r>
            <a:endParaRPr sz="2100" b="1" i="0" u="none" strike="noStrike" cap="none">
              <a:solidFill>
                <a:srgbClr val="FFFFFF"/>
              </a:solidFill>
              <a:latin typeface="Gill Sans"/>
              <a:ea typeface="Gill Sans"/>
              <a:cs typeface="Gill Sans"/>
              <a:sym typeface="Gill Sans"/>
            </a:endParaRPr>
          </a:p>
        </p:txBody>
      </p:sp>
      <p:sp>
        <p:nvSpPr>
          <p:cNvPr id="202" name="Google Shape;202;p6"/>
          <p:cNvSpPr txBox="1"/>
          <p:nvPr/>
        </p:nvSpPr>
        <p:spPr>
          <a:xfrm>
            <a:off x="2105021" y="2186650"/>
            <a:ext cx="3235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Une seule réponse est correcte !</a:t>
            </a:r>
            <a:endParaRPr sz="1400" b="1" i="1" u="none" strike="noStrike" cap="none">
              <a:solidFill>
                <a:schemeClr val="dk1"/>
              </a:solidFill>
              <a:latin typeface="Calibri"/>
              <a:ea typeface="Calibri"/>
              <a:cs typeface="Calibri"/>
              <a:sym typeface="Calibri"/>
            </a:endParaRPr>
          </a:p>
        </p:txBody>
      </p:sp>
      <p:sp>
        <p:nvSpPr>
          <p:cNvPr id="12" name="Ορθογώνιο 11">
            <a:extLst>
              <a:ext uri="{FF2B5EF4-FFF2-40B4-BE49-F238E27FC236}">
                <a16:creationId xmlns:a16="http://schemas.microsoft.com/office/drawing/2014/main" id="{D07AF3B9-9068-48DC-5292-72869CF47D23}"/>
              </a:ext>
            </a:extLst>
          </p:cNvPr>
          <p:cNvSpPr/>
          <p:nvPr/>
        </p:nvSpPr>
        <p:spPr>
          <a:xfrm>
            <a:off x="5971967" y="430198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D. </a:t>
            </a:r>
            <a:r>
              <a:rPr lang="en-US" sz="1800" dirty="0" err="1">
                <a:latin typeface="Calibri"/>
                <a:ea typeface="Calibri"/>
                <a:cs typeface="Calibri"/>
                <a:sym typeface="Calibri"/>
              </a:rPr>
              <a:t>Repas</a:t>
            </a:r>
            <a:r>
              <a:rPr lang="en-US" sz="1800" dirty="0">
                <a:latin typeface="Calibri"/>
                <a:ea typeface="Calibri"/>
                <a:cs typeface="Calibri"/>
                <a:sym typeface="Calibri"/>
              </a:rPr>
              <a:t> </a:t>
            </a:r>
            <a:r>
              <a:rPr lang="en-US" sz="1800" dirty="0" smtClean="0">
                <a:latin typeface="Calibri"/>
                <a:ea typeface="Calibri"/>
                <a:cs typeface="Calibri"/>
                <a:sym typeface="Calibri"/>
              </a:rPr>
              <a:t>BLW</a:t>
            </a:r>
            <a:endParaRPr lang="en-US" sz="1800" dirty="0"/>
          </a:p>
        </p:txBody>
      </p:sp>
      <p:sp>
        <p:nvSpPr>
          <p:cNvPr id="13" name="Ορθογώνιο 12">
            <a:extLst>
              <a:ext uri="{FF2B5EF4-FFF2-40B4-BE49-F238E27FC236}">
                <a16:creationId xmlns:a16="http://schemas.microsoft.com/office/drawing/2014/main" id="{CDCC977B-2B3D-BCED-7425-3E332AEE2A94}"/>
              </a:ext>
            </a:extLst>
          </p:cNvPr>
          <p:cNvSpPr/>
          <p:nvPr/>
        </p:nvSpPr>
        <p:spPr>
          <a:xfrm>
            <a:off x="2097439" y="430198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pl-PL" sz="1800" dirty="0">
                <a:latin typeface="Calibri"/>
                <a:ea typeface="Calibri"/>
                <a:cs typeface="Calibri"/>
                <a:sym typeface="Calibri"/>
              </a:rPr>
              <a:t>C. </a:t>
            </a:r>
            <a:r>
              <a:rPr lang="fr-FR" sz="1800" dirty="0">
                <a:latin typeface="Calibri"/>
                <a:ea typeface="Calibri"/>
                <a:cs typeface="Calibri"/>
                <a:sym typeface="Calibri"/>
              </a:rPr>
              <a:t>Mon bébé - Journal de bord</a:t>
            </a:r>
            <a:endParaRPr lang="fr-FR" sz="1800" dirty="0"/>
          </a:p>
        </p:txBody>
      </p:sp>
      <p:sp>
        <p:nvSpPr>
          <p:cNvPr id="14" name="Ορθογώνιο 13">
            <a:extLst>
              <a:ext uri="{FF2B5EF4-FFF2-40B4-BE49-F238E27FC236}">
                <a16:creationId xmlns:a16="http://schemas.microsoft.com/office/drawing/2014/main" id="{D3286B6F-CF5A-8818-3058-44264A59AF21}"/>
              </a:ext>
            </a:extLst>
          </p:cNvPr>
          <p:cNvSpPr/>
          <p:nvPr/>
        </p:nvSpPr>
        <p:spPr>
          <a:xfrm>
            <a:off x="5971967" y="304945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B. </a:t>
            </a:r>
            <a:r>
              <a:rPr lang="en-US" sz="1800" dirty="0" err="1">
                <a:latin typeface="Calibri"/>
                <a:ea typeface="Calibri"/>
                <a:cs typeface="Calibri"/>
                <a:sym typeface="Calibri"/>
              </a:rPr>
              <a:t>Pediamécum</a:t>
            </a:r>
            <a:r>
              <a:rPr lang="en-US" sz="1800" dirty="0">
                <a:latin typeface="Calibri"/>
                <a:ea typeface="Calibri"/>
                <a:cs typeface="Calibri"/>
                <a:sym typeface="Calibri"/>
              </a:rPr>
              <a:t> AEP</a:t>
            </a:r>
          </a:p>
        </p:txBody>
      </p:sp>
      <p:sp>
        <p:nvSpPr>
          <p:cNvPr id="15" name="Ορθογώνιο 14">
            <a:extLst>
              <a:ext uri="{FF2B5EF4-FFF2-40B4-BE49-F238E27FC236}">
                <a16:creationId xmlns:a16="http://schemas.microsoft.com/office/drawing/2014/main" id="{CB23E24E-F4BD-0D44-BB79-C732122E53C9}"/>
              </a:ext>
            </a:extLst>
          </p:cNvPr>
          <p:cNvSpPr/>
          <p:nvPr/>
        </p:nvSpPr>
        <p:spPr>
          <a:xfrm>
            <a:off x="2105021" y="305421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A. </a:t>
            </a:r>
            <a:r>
              <a:rPr lang="fr-FR" sz="1800" dirty="0">
                <a:latin typeface="Calibri"/>
                <a:ea typeface="Calibri"/>
                <a:cs typeface="Calibri"/>
                <a:sym typeface="Calibri"/>
              </a:rPr>
              <a:t>L'heure du lait - Minuteur pour </a:t>
            </a:r>
            <a:r>
              <a:rPr lang="fr-FR" sz="1800" dirty="0" smtClean="0">
                <a:latin typeface="Calibri"/>
                <a:ea typeface="Calibri"/>
                <a:cs typeface="Calibri"/>
                <a:sym typeface="Calibri"/>
              </a:rPr>
              <a:t>l'allaitement</a:t>
            </a:r>
            <a:endParaRPr lang="fr-F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C00000"/>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538135"/>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C0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C01E24"/>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8.3 Session d_auto-apprentissag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9kS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D2R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PZE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D2R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D2R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D2R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9kShZFQaV5GsAAABvAAAAHAAAAHVuaXZlcnNhbC9sb2NhbF9zZXR0aW5ncy54bWwNyrEKwkAMANC9XxEySB3Uugn2rpujCK0fENogB7mk9ELRv/e2N7x++GaBnbeSTANezx0C62xL0k/A9/Q43RCKky4kphxQDWGITS82k4zsXmOBVejH28S5wvlJuc4XqbOkAu1B/B6PeInNH1BLAwQUAAIACABAkS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QJEoWeohDhNLAAAAbAAAABsAAAB1bml2ZXJzYWwvdW5pdmVyc2FsLnBuZy54bWyzsa/IzVEoSy0qzszPs1Uy1DNQsrfj5bIpKEoty0wtV6gAigEFIUBJoRLINUJwyzNTSjKAQiYmFgjBjNTM9IwSoKiBhRlcVB9oKABQSwECAAAUAAIACACpflBPNmFYAkcDAADhCQAAFAAAAAAAAAABAAAAAAAAAAAAdW5pdmVyc2FsL3BsYXllci54bWxQSwECAAAUAAIACAA9kShZtTf0qBwFAADhEwAAHQAAAAAAAAABAAAAAAB5AwAAdW5pdmVyc2FsL2NvbW1vbl9tZXNzYWdlcy5sbmdQSwECAAAUAAIACAA9kShZFR5gG6MAAAB/AQAALgAAAAAAAAABAAAAAADQCAAAdW5pdmVyc2FsL3BsYXliYWNrX2FuZF9uYXZpZ2F0aW9uX3NldHRpbmdzLnhtbFBLAQIAABQAAgAIAD2RKFl0STUfPAQAAAwVAAAnAAAAAAAAAAEAAAAAAL8JAAB1bml2ZXJzYWwvZmxhc2hfcHVibGlzaGluZ19zZXR0aW5ncy54bWxQSwECAAAUAAIACAA9kShZN4uHansDAACsDAAAIQAAAAAAAAABAAAAAABADgAAdW5pdmVyc2FsL2ZsYXNoX3NraW5fc2V0dGluZ3MueG1sUEsBAgAAFAACAAgAPZEoWaavViM2BAAAlhQAACYAAAAAAAAAAQAAAAAA+hEAAHVuaXZlcnNhbC9odG1sX3B1Ymxpc2hpbmdfc2V0dGluZ3MueG1sUEsBAgAAFAACAAgAPZEoWSYPfuiwAQAAbwYAAB8AAAAAAAAAAQAAAAAAdBYAAHVuaXZlcnNhbC9odG1sX3NraW5fc2V0dGluZ3MuanNQSwECAAAUAAIACAA9kShZFQaV5GsAAABvAAAAHAAAAAAAAAABAAAAAABhGAAAdW5pdmVyc2FsL2xvY2FsX3NldHRpbmdzLnhtbFBLAQIAABQAAgAIAECRKFnCG66ZaBIAAPdNAAAXAAAAAAAAAAAAAAAAAAYZAAB1bml2ZXJzYWwvdW5pdmVyc2FsLnBuZ1BLAQIAABQAAgAIAECRKFnqIQ4TSwAAAGwAAAAbAAAAAAAAAAEAAAAAAKMrAAB1bml2ZXJzYWwvdW5pdmVyc2FsLnBuZy54bWxQSwUGAAAAAAoACgAGAwAAJywAAAAA"/>
  <p:tag name="ISPRING_LMS_API_VERSION" val="SCORM 1.2"/>
  <p:tag name="ISPRING_ULTRA_SCORM_COURSE_ID" val="10E26631-8FEC-45E0-8C3B-BB2670198E97"/>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8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8.3 Session d_auto-apprentissage"/>
  <p:tag name="ISPRING_FIRST_PUBLISH" val="1"/>
</p:tagLst>
</file>

<file path=ppt/theme/theme1.xml><?xml version="1.0" encoding="utf-8"?>
<a:theme xmlns:a="http://schemas.openxmlformats.org/drawingml/2006/main" name="1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651</Words>
  <Application>Microsoft Office PowerPoint</Application>
  <PresentationFormat>Ευρεία οθόνη</PresentationFormat>
  <Paragraphs>133</Paragraphs>
  <Slides>12</Slides>
  <Notes>12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12</vt:i4>
      </vt:variant>
    </vt:vector>
  </HeadingPairs>
  <TitlesOfParts>
    <vt:vector size="19" baseType="lpstr">
      <vt:lpstr>Noto Sans Symbols</vt:lpstr>
      <vt:lpstr>Arial</vt:lpstr>
      <vt:lpstr>Impact</vt:lpstr>
      <vt:lpstr>Gill Sans</vt:lpstr>
      <vt:lpstr>Roboto</vt:lpstr>
      <vt:lpstr>Calibri</vt:lpstr>
      <vt:lpstr>1_Θέμα του Office</vt:lpstr>
      <vt:lpstr>Παρουσίαση του PowerPoint</vt:lpstr>
      <vt:lpstr>Partenaires</vt:lpstr>
      <vt:lpstr>Session d'auto-apprentissage :  Contenu</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8.3 Session d_auto-apprentissage</dc:title>
  <dc:creator>pantelis bbalaouras</dc:creator>
  <cp:lastModifiedBy>pantelis</cp:lastModifiedBy>
  <cp:revision>6</cp:revision>
  <dcterms:created xsi:type="dcterms:W3CDTF">2020-06-02T13:31:56Z</dcterms:created>
  <dcterms:modified xsi:type="dcterms:W3CDTF">2024-09-08T15:11:11Z</dcterms:modified>
</cp:coreProperties>
</file>