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Impact" panose="020B0806030902050204" pitchFamily="34" charset="0"/>
      <p:regular r:id="rId12"/>
    </p:embeddedFont>
    <p:embeddedFont>
      <p:font typeface="Gill Sans" panose="020B0604020202020204" charset="0"/>
      <p:regular r:id="rId13"/>
      <p:bold r:id="rId14"/>
    </p:embeddedFon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8z2Xhb9/neCYN7R6qgcd4aD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i="1">
              <a:solidFill>
                <a:srgbClr val="FF0000"/>
              </a:solidFill>
            </a:endParaRPr>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bab904ce24_0_2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2bab904ce24_0_2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Intro Unit">
  <p:cSld name="1_Intro Uni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3600" b="1">
                <a:solidFill>
                  <a:srgbClr val="20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22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640"/>
              <a:buNone/>
              <a:defRPr sz="2000" b="1"/>
            </a:lvl2pPr>
            <a:lvl3pPr marL="1371600" lvl="2" indent="-228600" algn="l">
              <a:lnSpc>
                <a:spcPct val="100000"/>
              </a:lnSpc>
              <a:spcBef>
                <a:spcPts val="600"/>
              </a:spcBef>
              <a:spcAft>
                <a:spcPts val="0"/>
              </a:spcAft>
              <a:buSzPts val="2000"/>
              <a:buNone/>
              <a:defRPr sz="1800" b="1"/>
            </a:lvl3pPr>
            <a:lvl4pPr marL="1828800" lvl="3" indent="-228600" algn="l">
              <a:lnSpc>
                <a:spcPct val="100000"/>
              </a:lnSpc>
              <a:spcBef>
                <a:spcPts val="600"/>
              </a:spcBef>
              <a:spcAft>
                <a:spcPts val="0"/>
              </a:spcAft>
              <a:buSzPts val="2000"/>
              <a:buNone/>
              <a:defRPr sz="1600" b="1"/>
            </a:lvl4pPr>
            <a:lvl5pPr marL="2286000" lvl="4" indent="-228600" algn="l">
              <a:lnSpc>
                <a:spcPct val="100000"/>
              </a:lnSpc>
              <a:spcBef>
                <a:spcPts val="600"/>
              </a:spcBef>
              <a:spcAft>
                <a:spcPts val="0"/>
              </a:spcAft>
              <a:buSzPts val="2000"/>
              <a:buNone/>
              <a:defRPr sz="1600" b="1"/>
            </a:lvl5pPr>
            <a:lvl6pPr marL="2743200" lvl="5" indent="-228600" algn="l">
              <a:lnSpc>
                <a:spcPct val="90000"/>
              </a:lnSpc>
              <a:spcBef>
                <a:spcPts val="600"/>
              </a:spcBef>
              <a:spcAft>
                <a:spcPts val="0"/>
              </a:spcAft>
              <a:buSzPts val="1800"/>
              <a:buNone/>
              <a:defRPr sz="1600" b="1"/>
            </a:lvl6pPr>
            <a:lvl7pPr marL="3200400" lvl="6" indent="-228600" algn="l">
              <a:lnSpc>
                <a:spcPct val="90000"/>
              </a:lnSpc>
              <a:spcBef>
                <a:spcPts val="500"/>
              </a:spcBef>
              <a:spcAft>
                <a:spcPts val="0"/>
              </a:spcAft>
              <a:buSzPts val="1800"/>
              <a:buNone/>
              <a:defRPr sz="1600" b="1"/>
            </a:lvl7pPr>
            <a:lvl8pPr marL="3657600" lvl="7" indent="-228600" algn="l">
              <a:lnSpc>
                <a:spcPct val="90000"/>
              </a:lnSpc>
              <a:spcBef>
                <a:spcPts val="500"/>
              </a:spcBef>
              <a:spcAft>
                <a:spcPts val="0"/>
              </a:spcAft>
              <a:buSzPts val="1800"/>
              <a:buNone/>
              <a:defRPr sz="1600" b="1"/>
            </a:lvl8pPr>
            <a:lvl9pPr marL="4114800" lvl="8" indent="-228600" algn="l">
              <a:lnSpc>
                <a:spcPct val="90000"/>
              </a:lnSpc>
              <a:spcBef>
                <a:spcPts val="500"/>
              </a:spcBef>
              <a:spcAft>
                <a:spcPts val="0"/>
              </a:spcAft>
              <a:buSzPts val="1800"/>
              <a:buNone/>
              <a:defRPr sz="1600" b="1"/>
            </a:lvl9pPr>
          </a:lstStyle>
          <a:p>
            <a:endParaRPr/>
          </a:p>
        </p:txBody>
      </p:sp>
      <p:sp>
        <p:nvSpPr>
          <p:cNvPr id="69" name="Google Shape;69;p12"/>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Arial"/>
                <a:ea typeface="Arial"/>
                <a:cs typeface="Arial"/>
                <a:sym typeface="Arial"/>
              </a:defRPr>
            </a:lvl1pPr>
            <a:lvl2pPr marL="914400" lvl="1" indent="-396240" algn="l">
              <a:lnSpc>
                <a:spcPct val="150000"/>
              </a:lnSpc>
              <a:spcBef>
                <a:spcPts val="600"/>
              </a:spcBef>
              <a:spcAft>
                <a:spcPts val="0"/>
              </a:spcAft>
              <a:buClr>
                <a:srgbClr val="C01E24"/>
              </a:buClr>
              <a:buSzPts val="2640"/>
              <a:buChar char="▪"/>
              <a:defRPr>
                <a:latin typeface="Arial"/>
                <a:ea typeface="Arial"/>
                <a:cs typeface="Arial"/>
                <a:sym typeface="Arial"/>
              </a:defRPr>
            </a:lvl2pPr>
            <a:lvl3pPr marL="1371600" lvl="2" indent="-355600" algn="l">
              <a:lnSpc>
                <a:spcPct val="150000"/>
              </a:lnSpc>
              <a:spcBef>
                <a:spcPts val="600"/>
              </a:spcBef>
              <a:spcAft>
                <a:spcPts val="0"/>
              </a:spcAft>
              <a:buClr>
                <a:srgbClr val="C01E24"/>
              </a:buClr>
              <a:buSzPts val="2000"/>
              <a:buChar char="▪"/>
              <a:defRPr>
                <a:latin typeface="Arial"/>
                <a:ea typeface="Arial"/>
                <a:cs typeface="Arial"/>
                <a:sym typeface="Arial"/>
              </a:defRPr>
            </a:lvl3pPr>
            <a:lvl4pPr marL="1828800" lvl="3" indent="-355600" algn="l">
              <a:lnSpc>
                <a:spcPct val="150000"/>
              </a:lnSpc>
              <a:spcBef>
                <a:spcPts val="600"/>
              </a:spcBef>
              <a:spcAft>
                <a:spcPts val="0"/>
              </a:spcAft>
              <a:buClr>
                <a:srgbClr val="C01E24"/>
              </a:buClr>
              <a:buSzPts val="2000"/>
              <a:buChar char="▪"/>
              <a:defRPr>
                <a:latin typeface="Arial"/>
                <a:ea typeface="Arial"/>
                <a:cs typeface="Arial"/>
                <a:sym typeface="Arial"/>
              </a:defRPr>
            </a:lvl4pPr>
            <a:lvl5pPr marL="2286000" lvl="4" indent="-355600" algn="l">
              <a:lnSpc>
                <a:spcPct val="150000"/>
              </a:lnSpc>
              <a:spcBef>
                <a:spcPts val="600"/>
              </a:spcBef>
              <a:spcAft>
                <a:spcPts val="0"/>
              </a:spcAft>
              <a:buClr>
                <a:srgbClr val="C01E24"/>
              </a:buClr>
              <a:buSzPts val="2000"/>
              <a:buChar char="▪"/>
              <a:defRPr>
                <a:latin typeface="Arial"/>
                <a:ea typeface="Arial"/>
                <a:cs typeface="Arial"/>
                <a:sym typeface="Aria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0" name="Google Shape;70;p1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71" name="Google Shape;71;p1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g2bab904ce24_0_20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2bab904ce24_0_205"/>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20" name="Google Shape;20;g2bab904ce24_0_205"/>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21" name="Google Shape;21;g2bab904ce24_0_205"/>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22" name="Google Shape;22;g2bab904ce24_0_205"/>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23" name="Google Shape;23;g2bab904ce24_0_205"/>
          <p:cNvPicPr preferRelativeResize="0"/>
          <p:nvPr/>
        </p:nvPicPr>
        <p:blipFill rotWithShape="1">
          <a:blip r:embed="rId2">
            <a:alphaModFix/>
          </a:blip>
          <a:srcRect b="59833"/>
          <a:stretch/>
        </p:blipFill>
        <p:spPr>
          <a:xfrm rot="10800000">
            <a:off x="-8250" y="-4107"/>
            <a:ext cx="12191695" cy="349261"/>
          </a:xfrm>
          <a:prstGeom prst="rect">
            <a:avLst/>
          </a:prstGeom>
          <a:noFill/>
          <a:ln>
            <a:noFill/>
          </a:ln>
        </p:spPr>
      </p:pic>
      <p:pic>
        <p:nvPicPr>
          <p:cNvPr id="24" name="Google Shape;24;g2bab904ce24_0_20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3" name="Εικόνα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6"/>
        <p:cNvGrpSpPr/>
        <p:nvPr/>
      </p:nvGrpSpPr>
      <p:grpSpPr>
        <a:xfrm>
          <a:off x="0" y="0"/>
          <a:ext cx="0" cy="0"/>
          <a:chOff x="0" y="0"/>
          <a:chExt cx="0" cy="0"/>
        </a:xfrm>
      </p:grpSpPr>
      <p:sp>
        <p:nvSpPr>
          <p:cNvPr id="27" name="Google Shape;27;g2bab904ce24_0_218"/>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8" name="Google Shape;28;g2bab904ce24_0_218"/>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bab904ce24_0_218"/>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g2bab904ce24_0_218"/>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31" name="Google Shape;31;g2bab904ce24_0_2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other slide 1 column" type="obj">
  <p:cSld name="OBJECT">
    <p:spTree>
      <p:nvGrpSpPr>
        <p:cNvPr id="1" name="Shape 33"/>
        <p:cNvGrpSpPr/>
        <p:nvPr/>
      </p:nvGrpSpPr>
      <p:grpSpPr>
        <a:xfrm>
          <a:off x="0" y="0"/>
          <a:ext cx="0" cy="0"/>
          <a:chOff x="0" y="0"/>
          <a:chExt cx="0" cy="0"/>
        </a:xfrm>
      </p:grpSpPr>
      <p:sp>
        <p:nvSpPr>
          <p:cNvPr id="34" name="Google Shape;34;g2bab904ce24_0_214"/>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2bab904ce24_0_214"/>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g2bab904ce24_0_214"/>
          <p:cNvSpPr txBox="1"/>
          <p:nvPr/>
        </p:nvSpPr>
        <p:spPr>
          <a:xfrm>
            <a:off x="0" y="81370"/>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sz="1800" b="0" i="0" u="none" strike="noStrike" cap="none">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7"/>
        <p:cNvGrpSpPr/>
        <p:nvPr/>
      </p:nvGrpSpPr>
      <p:grpSpPr>
        <a:xfrm>
          <a:off x="0" y="0"/>
          <a:ext cx="0" cy="0"/>
          <a:chOff x="0" y="0"/>
          <a:chExt cx="0" cy="0"/>
        </a:xfrm>
      </p:grpSpPr>
      <p:sp>
        <p:nvSpPr>
          <p:cNvPr id="38" name="Google Shape;38;g2bab904ce24_0_232"/>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bab904ce24_0_232"/>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g2bab904ce24_0_232"/>
          <p:cNvSpPr txBox="1"/>
          <p:nvPr/>
        </p:nvSpPr>
        <p:spPr>
          <a:xfrm>
            <a:off x="0" y="81370"/>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sz="1800" b="0" i="0" u="none" strike="noStrike" cap="none">
              <a:solidFill>
                <a:srgbClr val="7F7F7F"/>
              </a:solidFill>
              <a:latin typeface="Calibri"/>
              <a:ea typeface="Calibri"/>
              <a:cs typeface="Calibri"/>
              <a:sym typeface="Calibri"/>
            </a:endParaRPr>
          </a:p>
        </p:txBody>
      </p:sp>
      <p:pic>
        <p:nvPicPr>
          <p:cNvPr id="41" name="Google Shape;41;g2bab904ce24_0_2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42"/>
        <p:cNvGrpSpPr/>
        <p:nvPr/>
      </p:nvGrpSpPr>
      <p:grpSpPr>
        <a:xfrm>
          <a:off x="0" y="0"/>
          <a:ext cx="0" cy="0"/>
          <a:chOff x="0" y="0"/>
          <a:chExt cx="0" cy="0"/>
        </a:xfrm>
      </p:grpSpPr>
      <p:sp>
        <p:nvSpPr>
          <p:cNvPr id="43" name="Google Shape;43;g2bab904ce24_0_225"/>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bab904ce24_0_225"/>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g2bab904ce24_0_225"/>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g2bab904ce24_0_225"/>
          <p:cNvPicPr preferRelativeResize="0"/>
          <p:nvPr/>
        </p:nvPicPr>
        <p:blipFill rotWithShape="1">
          <a:blip r:embed="rId2">
            <a:alphaModFix/>
          </a:blip>
          <a:srcRect b="59833"/>
          <a:stretch/>
        </p:blipFill>
        <p:spPr>
          <a:xfrm>
            <a:off x="4903" y="6508739"/>
            <a:ext cx="12191695" cy="349261"/>
          </a:xfrm>
          <a:prstGeom prst="rect">
            <a:avLst/>
          </a:prstGeom>
          <a:noFill/>
          <a:ln>
            <a:noFill/>
          </a:ln>
        </p:spPr>
      </p:pic>
      <p:pic>
        <p:nvPicPr>
          <p:cNvPr id="47" name="Google Shape;47;g2bab904ce24_0_22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9" name="Εικόνα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g2bab904ce24_0_237"/>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2bab904ce24_0_237"/>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g2bab904ce24_0_237"/>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g2bab904ce24_0_23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4" name="Google Shape;54;g2bab904ce24_0_237"/>
          <p:cNvSpPr txBox="1"/>
          <p:nvPr/>
        </p:nvSpPr>
        <p:spPr>
          <a:xfrm>
            <a:off x="0" y="81370"/>
            <a:ext cx="8709300" cy="314100"/>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a:solidFill>
                  <a:schemeClr val="lt1"/>
                </a:solidFill>
                <a:highlight>
                  <a:srgbClr val="C01E24"/>
                </a:highlight>
                <a:latin typeface="Arial"/>
                <a:ea typeface="Arial"/>
                <a:cs typeface="Arial"/>
                <a:sym typeface="Arial"/>
              </a:rPr>
              <a:t> </a:t>
            </a:r>
            <a:r>
              <a:rPr lang="en-US" sz="1800" b="1" i="0" u="none" strike="noStrike" cap="none">
                <a:solidFill>
                  <a:schemeClr val="lt1"/>
                </a:solidFill>
                <a:highlight>
                  <a:srgbClr val="C01E24"/>
                </a:highlight>
                <a:latin typeface="Calibri"/>
                <a:ea typeface="Calibri"/>
                <a:cs typeface="Calibri"/>
                <a:sym typeface="Calibri"/>
              </a:rPr>
              <a:t>1.4</a:t>
            </a:r>
            <a:r>
              <a:rPr lang="en-US" sz="1800" b="1" i="0" u="none" strike="noStrike" cap="none">
                <a:solidFill>
                  <a:schemeClr val="lt1"/>
                </a:solidFill>
                <a:highlight>
                  <a:srgbClr val="C01E24"/>
                </a:highlight>
                <a:latin typeface="Arial"/>
                <a:ea typeface="Arial"/>
                <a:cs typeface="Arial"/>
                <a:sym typeface="Arial"/>
              </a:rPr>
              <a:t> </a:t>
            </a:r>
            <a:r>
              <a:rPr lang="en-US" sz="1800" b="0" i="0" u="none" strike="noStrike" cap="none">
                <a:solidFill>
                  <a:srgbClr val="7F7F7F"/>
                </a:solidFill>
                <a:latin typeface="Arial"/>
                <a:ea typeface="Arial"/>
                <a:cs typeface="Arial"/>
                <a:sym typeface="Arial"/>
              </a:rPr>
              <a:t> </a:t>
            </a:r>
            <a:r>
              <a:rPr lang="en-US" sz="1800" b="0" i="0" u="none" strike="noStrike" cap="none">
                <a:solidFill>
                  <a:srgbClr val="7F7F7F"/>
                </a:solidFill>
                <a:latin typeface="Calibri"/>
                <a:ea typeface="Calibri"/>
                <a:cs typeface="Calibri"/>
                <a:sym typeface="Calibri"/>
              </a:rPr>
              <a:t>General awareness on the relevance of self-management and Health apps </a:t>
            </a:r>
            <a:endParaRPr sz="18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tarting slide">
  <p:cSld name="1_Starting slide">
    <p:spTree>
      <p:nvGrpSpPr>
        <p:cNvPr id="1" name="Shape 55"/>
        <p:cNvGrpSpPr/>
        <p:nvPr/>
      </p:nvGrpSpPr>
      <p:grpSpPr>
        <a:xfrm>
          <a:off x="0" y="0"/>
          <a:ext cx="0" cy="0"/>
          <a:chOff x="0" y="0"/>
          <a:chExt cx="0" cy="0"/>
        </a:xfrm>
      </p:grpSpPr>
      <p:pic>
        <p:nvPicPr>
          <p:cNvPr id="56" name="Google Shape;56;p10"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Overall outline">
  <p:cSld name="1_Overall outline">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4000" b="0">
                <a:solidFill>
                  <a:schemeClr val="dk1"/>
                </a:solidFill>
                <a:latin typeface="Gill Sans"/>
                <a:ea typeface="Gill Sans"/>
                <a:cs typeface="Gill Sans"/>
                <a:sym typeface="Gill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2. Empower</a:t>
            </a:r>
            <a:endParaRPr/>
          </a:p>
        </p:txBody>
      </p:sp>
      <p:sp>
        <p:nvSpPr>
          <p:cNvPr id="60" name="Google Shape;60;p11"/>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Impact"/>
                <a:ea typeface="Impact"/>
                <a:cs typeface="Impact"/>
                <a:sym typeface="Impact"/>
              </a:rPr>
              <a:t>3. Participate</a:t>
            </a:r>
            <a:endParaRPr/>
          </a:p>
        </p:txBody>
      </p:sp>
      <p:sp>
        <p:nvSpPr>
          <p:cNvPr id="61" name="Google Shape;61;p11"/>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Impact"/>
                <a:ea typeface="Impact"/>
                <a:cs typeface="Impact"/>
                <a:sym typeface="Impact"/>
              </a:rPr>
              <a:t>1. Prevent</a:t>
            </a:r>
            <a:endParaRPr/>
          </a:p>
        </p:txBody>
      </p:sp>
      <p:pic>
        <p:nvPicPr>
          <p:cNvPr id="62" name="Google Shape;62;p1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63" name="Google Shape;63;p11"/>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64" name="Google Shape;64;p1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bab904ce24_0_19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bab904ce24_0_197"/>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2bab904ce24_0_1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2bab904ce24_0_1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2bab904ce24_0_1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ixabay.com/de/service/license-summary/" TargetMode="External"/><Relationship Id="rId4" Type="http://schemas.openxmlformats.org/officeDocument/2006/relationships/hyperlink" Target="https://pixabay.com/de/illustrations/kacheln-herz-kurve-verlauf-anzeige-21401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vectors/thinker-thinking-person-idea-287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p:nvPr/>
        </p:nvSpPr>
        <p:spPr>
          <a:xfrm>
            <a:off x="3645160" y="3211606"/>
            <a:ext cx="8479084" cy="201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1 - Session de clôture </a:t>
            </a:r>
            <a:r>
              <a:rPr lang="en-US" sz="2400" b="1" i="0" u="none" strike="noStrike" cap="none">
                <a:solidFill>
                  <a:srgbClr val="C00000"/>
                </a:solidFill>
                <a:latin typeface="Calibri"/>
                <a:ea typeface="Calibri"/>
                <a:cs typeface="Calibri"/>
                <a:sym typeface="Calibri"/>
              </a:rPr>
              <a:t>(1.4)</a:t>
            </a:r>
            <a:r>
              <a:rPr lang="en-US" sz="3400" b="1" i="0" u="none" strike="noStrike" cap="none">
                <a:solidFill>
                  <a:schemeClr val="dk1"/>
                </a:solidFill>
                <a:latin typeface="Calibri"/>
                <a:ea typeface="Calibri"/>
                <a:cs typeface="Calibri"/>
                <a:sym typeface="Calibri"/>
              </a:rPr>
              <a:t/>
            </a:r>
            <a:br>
              <a:rPr lang="en-US" sz="3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Sensibilisation générale à la pertinence de l'autogestion et des applications de santé </a:t>
            </a:r>
            <a:endParaRPr sz="34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78" name="Google Shape;78;p1"/>
          <p:cNvSpPr/>
          <p:nvPr/>
        </p:nvSpPr>
        <p:spPr>
          <a:xfrm>
            <a:off x="-2" y="443330"/>
            <a:ext cx="722400" cy="868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79" name="Google Shape;79;p1"/>
          <p:cNvSpPr/>
          <p:nvPr/>
        </p:nvSpPr>
        <p:spPr>
          <a:xfrm>
            <a:off x="2609" y="1279151"/>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80" name="Google Shape;80;p1"/>
          <p:cNvSpPr/>
          <p:nvPr/>
        </p:nvSpPr>
        <p:spPr>
          <a:xfrm>
            <a:off x="-56" y="2073918"/>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2" y="2942374"/>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1655" y="3808337"/>
            <a:ext cx="722400" cy="868200"/>
          </a:xfrm>
          <a:prstGeom prst="rect">
            <a:avLst/>
          </a:prstGeom>
          <a:solidFill>
            <a:srgbClr val="DDE0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5</a:t>
            </a:r>
            <a:endParaRPr sz="2400" b="0" i="0" u="none" strike="noStrike" cap="none">
              <a:solidFill>
                <a:srgbClr val="F2F2F2"/>
              </a:solidFill>
              <a:latin typeface="Calibri"/>
              <a:ea typeface="Calibri"/>
              <a:cs typeface="Calibri"/>
              <a:sym typeface="Calibri"/>
            </a:endParaRPr>
          </a:p>
        </p:txBody>
      </p:sp>
      <p:pic>
        <p:nvPicPr>
          <p:cNvPr id="83" name="Google Shape;8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3740499" y="1090274"/>
            <a:ext cx="6563498" cy="2084244"/>
          </a:xfrm>
          <a:prstGeom prst="rect">
            <a:avLst/>
          </a:prstGeom>
          <a:noFill/>
          <a:ln>
            <a:noFill/>
          </a:ln>
        </p:spPr>
      </p:pic>
      <p:sp>
        <p:nvSpPr>
          <p:cNvPr id="84" name="Google Shape;84;p1"/>
          <p:cNvSpPr txBox="1"/>
          <p:nvPr/>
        </p:nvSpPr>
        <p:spPr>
          <a:xfrm>
            <a:off x="4209093" y="2763744"/>
            <a:ext cx="6094800" cy="369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ABC7F1"/>
                </a:solidFill>
                <a:latin typeface="Calibri"/>
                <a:ea typeface="Calibri"/>
                <a:cs typeface="Calibri"/>
                <a:sym typeface="Calibri"/>
              </a:rPr>
              <a:t>https://apps4health.eu/</a:t>
            </a:r>
            <a:endParaRPr sz="1400" b="0" i="0" u="none" strike="noStrike" cap="none">
              <a:solidFill>
                <a:srgbClr val="000000"/>
              </a:solidFill>
              <a:latin typeface="Arial"/>
              <a:ea typeface="Arial"/>
              <a:cs typeface="Arial"/>
              <a:sym typeface="Arial"/>
            </a:endParaRPr>
          </a:p>
        </p:txBody>
      </p:sp>
      <p:pic>
        <p:nvPicPr>
          <p:cNvPr id="85" name="Google Shape;85;p1"/>
          <p:cNvPicPr preferRelativeResize="0"/>
          <p:nvPr/>
        </p:nvPicPr>
        <p:blipFill rotWithShape="1">
          <a:blip r:embed="rId4">
            <a:alphaModFix/>
          </a:blip>
          <a:srcRect/>
          <a:stretch/>
        </p:blipFill>
        <p:spPr>
          <a:xfrm>
            <a:off x="-8250" y="6031151"/>
            <a:ext cx="12191695" cy="86955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87" name="Google Shape;87;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8" name="Google Shape;88;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888851" y="1620324"/>
            <a:ext cx="1612800" cy="2886434"/>
          </a:xfrm>
          <a:prstGeom prst="rect">
            <a:avLst/>
          </a:prstGeom>
          <a:noFill/>
          <a:ln>
            <a:noFill/>
          </a:ln>
        </p:spPr>
      </p:pic>
      <p:sp>
        <p:nvSpPr>
          <p:cNvPr id="89" name="Google Shape;89;p1"/>
          <p:cNvSpPr/>
          <p:nvPr/>
        </p:nvSpPr>
        <p:spPr>
          <a:xfrm>
            <a:off x="728788" y="94360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90" name="Google Shape;90;p1"/>
          <p:cNvSpPr/>
          <p:nvPr/>
        </p:nvSpPr>
        <p:spPr>
          <a:xfrm>
            <a:off x="721550" y="1785950"/>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91" name="Google Shape;91;p1"/>
          <p:cNvSpPr/>
          <p:nvPr/>
        </p:nvSpPr>
        <p:spPr>
          <a:xfrm>
            <a:off x="728735" y="258692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92" name="Google Shape;92;p1"/>
          <p:cNvSpPr/>
          <p:nvPr/>
        </p:nvSpPr>
        <p:spPr>
          <a:xfrm>
            <a:off x="728788" y="3462165"/>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93" name="Google Shape;93;p1"/>
          <p:cNvSpPr/>
          <p:nvPr/>
        </p:nvSpPr>
        <p:spPr>
          <a:xfrm>
            <a:off x="730425" y="4334893"/>
            <a:ext cx="713400" cy="8751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94" name="Google Shape;94;p1"/>
          <p:cNvSpPr/>
          <p:nvPr/>
        </p:nvSpPr>
        <p:spPr>
          <a:xfrm>
            <a:off x="510" y="4675144"/>
            <a:ext cx="722400" cy="868200"/>
          </a:xfrm>
          <a:prstGeom prst="rect">
            <a:avLst/>
          </a:prstGeom>
          <a:solidFill>
            <a:srgbClr val="DDE0E5"/>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95" name="Google Shape;95;p1"/>
          <p:cNvPicPr preferRelativeResize="0"/>
          <p:nvPr/>
        </p:nvPicPr>
        <p:blipFill>
          <a:blip r:embed="rId7"/>
          <a:srcRect/>
          <a:stretch/>
        </p:blipFill>
        <p:spPr>
          <a:xfrm>
            <a:off x="19458" y="6414599"/>
            <a:ext cx="1938951" cy="436098"/>
          </a:xfrm>
          <a:prstGeom prst="rect">
            <a:avLst/>
          </a:prstGeom>
          <a:noFill/>
          <a:ln>
            <a:noFill/>
          </a:ln>
        </p:spPr>
      </p:pic>
      <p:sp>
        <p:nvSpPr>
          <p:cNvPr id="96" name="Google Shape;96;p1"/>
          <p:cNvSpPr/>
          <p:nvPr/>
        </p:nvSpPr>
        <p:spPr>
          <a:xfrm>
            <a:off x="2020928" y="6414599"/>
            <a:ext cx="8490857" cy="446357"/>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None/>
            </a:pPr>
            <a:r>
              <a:rPr lang="en-US" sz="925" b="0" i="0" u="none" strike="noStrike" cap="none">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925" b="0" i="0" u="none" strike="noStrike" cap="none">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103" name="Google Shape;103;p2"/>
          <p:cNvGrpSpPr/>
          <p:nvPr/>
        </p:nvGrpSpPr>
        <p:grpSpPr>
          <a:xfrm>
            <a:off x="6606686" y="1812884"/>
            <a:ext cx="6096000" cy="1677637"/>
            <a:chOff x="-1066801" y="1523553"/>
            <a:chExt cx="6096000" cy="1677637"/>
          </a:xfrm>
        </p:grpSpPr>
        <p:pic>
          <p:nvPicPr>
            <p:cNvPr id="104" name="Google Shape;10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105" name="Google Shape;10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414042"/>
                  </a:solidFill>
                  <a:latin typeface="Roboto"/>
                  <a:ea typeface="Roboto"/>
                  <a:cs typeface="Roboto"/>
                  <a:sym typeface="Roboto"/>
                </a:rPr>
                <a:t>GELSENKIRCHEN,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 xmlns:ahyp="http://schemas.microsoft.com/office/drawing/2018/hyperlinkcolor"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106" name="Google Shape;106;p2"/>
          <p:cNvGrpSpPr/>
          <p:nvPr/>
        </p:nvGrpSpPr>
        <p:grpSpPr>
          <a:xfrm>
            <a:off x="3483817" y="4504058"/>
            <a:ext cx="6629400" cy="1738414"/>
            <a:chOff x="2579204" y="1882706"/>
            <a:chExt cx="6629400" cy="1738414"/>
          </a:xfrm>
        </p:grpSpPr>
        <p:pic>
          <p:nvPicPr>
            <p:cNvPr id="107" name="Google Shape;10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108" name="Google Shape;10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 xmlns:ahyp="http://schemas.microsoft.com/office/drawing/2018/hyperlinkcolor"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109" name="Google Shape;109;p2"/>
          <p:cNvGrpSpPr/>
          <p:nvPr/>
        </p:nvGrpSpPr>
        <p:grpSpPr>
          <a:xfrm>
            <a:off x="3020318" y="1776505"/>
            <a:ext cx="6634368" cy="1584248"/>
            <a:chOff x="6639106" y="2919412"/>
            <a:chExt cx="6634368" cy="1584248"/>
          </a:xfrm>
        </p:grpSpPr>
        <p:pic>
          <p:nvPicPr>
            <p:cNvPr id="110" name="Google Shape;11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11" name="Google Shape;11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PROLIPSIS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 xmlns:ahyp="http://schemas.microsoft.com/office/drawing/2018/hyperlinkcolor"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12" name="Google Shape;112;p2"/>
          <p:cNvGrpSpPr/>
          <p:nvPr/>
        </p:nvGrpSpPr>
        <p:grpSpPr>
          <a:xfrm>
            <a:off x="-1974174" y="1729933"/>
            <a:ext cx="6952420" cy="1601615"/>
            <a:chOff x="-1240501" y="3160643"/>
            <a:chExt cx="6952420" cy="1601615"/>
          </a:xfrm>
        </p:grpSpPr>
        <p:pic>
          <p:nvPicPr>
            <p:cNvPr id="113" name="Google Shape;11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14" name="Google Shape;11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UNIVERSITAT DE VALENCIA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VALENCIA, ESPAGNE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 xmlns:ahyp="http://schemas.microsoft.com/office/drawing/2018/hyperlinkcolor"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15" name="Google Shape;115;p2"/>
          <p:cNvGrpSpPr/>
          <p:nvPr/>
        </p:nvGrpSpPr>
        <p:grpSpPr>
          <a:xfrm>
            <a:off x="2776075" y="4478327"/>
            <a:ext cx="2543175" cy="1592961"/>
            <a:chOff x="4517932" y="3531206"/>
            <a:chExt cx="2543175" cy="1592961"/>
          </a:xfrm>
        </p:grpSpPr>
        <p:pic>
          <p:nvPicPr>
            <p:cNvPr id="116" name="Google Shape;11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17" name="Google Shape;11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media k GmbH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Bad Mergentheim, ALLEMAGNE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 xmlns:ahyp="http://schemas.microsoft.com/office/drawing/2018/hyperlinkcolor"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18" name="Google Shape;118;p2"/>
          <p:cNvGrpSpPr/>
          <p:nvPr/>
        </p:nvGrpSpPr>
        <p:grpSpPr>
          <a:xfrm>
            <a:off x="2859813" y="1422238"/>
            <a:ext cx="1973150" cy="2726448"/>
            <a:chOff x="9320178" y="2976204"/>
            <a:chExt cx="1973150" cy="2726448"/>
          </a:xfrm>
        </p:grpSpPr>
        <p:pic>
          <p:nvPicPr>
            <p:cNvPr id="119" name="Google Shape;11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20" name="Google Shape;12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203864"/>
                  </a:solidFill>
                  <a:latin typeface="Roboto"/>
                  <a:ea typeface="Roboto"/>
                  <a:cs typeface="Roboto"/>
                  <a:sym typeface="Roboto"/>
                </a:rPr>
                <a:t>OXFAM ITALIA INTERCULTURA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14042"/>
                  </a:solidFill>
                  <a:latin typeface="Roboto"/>
                  <a:ea typeface="Roboto"/>
                  <a:cs typeface="Roboto"/>
                  <a:sym typeface="Roboto"/>
                </a:rPr>
                <a:t>AREZZO, ITALIE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 xmlns:ahyp="http://schemas.microsoft.com/office/drawing/2018/hyperlinkcolor"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21" name="Google Shape;12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CONNEXIONS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ATHENES, GRECE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 xmlns:ahyp="http://schemas.microsoft.com/office/drawing/2018/hyperlinkcolor"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22" name="Google Shape;12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23" name="Google Shape;12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24" name="Google Shape;12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AMSED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STRASBOURG, FRANCE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 xmlns:ahyp="http://schemas.microsoft.com/office/drawing/2018/hyperlinkcolor"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25" name="Google Shape;12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203864"/>
                </a:solidFill>
                <a:latin typeface="Roboto"/>
                <a:ea typeface="Roboto"/>
                <a:cs typeface="Roboto"/>
                <a:sym typeface="Roboto"/>
              </a:rPr>
              <a:t>RESET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414042"/>
                </a:solidFill>
                <a:latin typeface="Roboto"/>
                <a:ea typeface="Roboto"/>
                <a:cs typeface="Roboto"/>
                <a:sym typeface="Roboto"/>
              </a:rPr>
              <a:t>CHYPRE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 xmlns:ahyp="http://schemas.microsoft.com/office/drawing/2018/hyperlinkcolor"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26" name="Google Shape;12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27" name="Google Shape;127;p2" descr="A close up of a logo&#10;&#10;Description automatically generated"/>
          <p:cNvPicPr preferRelativeResize="0"/>
          <p:nvPr/>
        </p:nvPicPr>
        <p:blipFill rotWithShape="1">
          <a:blip r:embed="rId21">
            <a:alphaModFix/>
          </a:blip>
          <a:srcRect/>
          <a:stretch/>
        </p:blipFill>
        <p:spPr>
          <a:xfrm>
            <a:off x="267150" y="1608951"/>
            <a:ext cx="2687300" cy="1097063"/>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570033" y="1239891"/>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a:solidFill>
                  <a:srgbClr val="203864"/>
                </a:solidFill>
              </a:rPr>
              <a:t>Objectifs</a:t>
            </a:r>
            <a:endParaRPr>
              <a:solidFill>
                <a:srgbClr val="203864"/>
              </a:solidFill>
            </a:endParaRPr>
          </a:p>
        </p:txBody>
      </p:sp>
      <p:sp>
        <p:nvSpPr>
          <p:cNvPr id="134" name="Google Shape;134;p3"/>
          <p:cNvSpPr txBox="1"/>
          <p:nvPr/>
        </p:nvSpPr>
        <p:spPr>
          <a:xfrm>
            <a:off x="526426" y="349000"/>
            <a:ext cx="9381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Sensibilisation générale à l'importance de l'autogestion et de</a:t>
            </a:r>
            <a:r>
              <a:rPr lang="en-US" sz="1800" b="1"/>
              <a:t>s applications</a:t>
            </a:r>
            <a:r>
              <a:rPr lang="en-US" sz="1800" b="1" i="0" u="none" strike="noStrike" cap="none">
                <a:solidFill>
                  <a:srgbClr val="000000"/>
                </a:solidFill>
                <a:latin typeface="Arial"/>
                <a:ea typeface="Arial"/>
                <a:cs typeface="Arial"/>
                <a:sym typeface="Arial"/>
              </a:rPr>
              <a:t> de santé </a:t>
            </a:r>
            <a:endParaRPr sz="1400" b="0" i="0" u="none" strike="noStrike" cap="none">
              <a:solidFill>
                <a:srgbClr val="000000"/>
              </a:solidFill>
              <a:latin typeface="Arial"/>
              <a:ea typeface="Arial"/>
              <a:cs typeface="Arial"/>
              <a:sym typeface="Arial"/>
            </a:endParaRPr>
          </a:p>
        </p:txBody>
      </p:sp>
      <p:sp>
        <p:nvSpPr>
          <p:cNvPr id="135" name="Google Shape;135;p3"/>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i="0" u="none" strike="noStrike" cap="none">
                <a:solidFill>
                  <a:srgbClr val="FFFFFF"/>
                </a:solidFill>
                <a:latin typeface="Calibri"/>
                <a:ea typeface="Calibri"/>
                <a:cs typeface="Calibri"/>
                <a:sym typeface="Calibri"/>
              </a:rPr>
              <a:t>1</a:t>
            </a:r>
            <a:endParaRPr sz="2400" b="1" i="0" u="none" strike="noStrike" cap="none">
              <a:solidFill>
                <a:srgbClr val="FFFFFF"/>
              </a:solidFill>
              <a:latin typeface="Calibri"/>
              <a:ea typeface="Calibri"/>
              <a:cs typeface="Calibri"/>
              <a:sym typeface="Calibri"/>
            </a:endParaRPr>
          </a:p>
        </p:txBody>
      </p:sp>
      <p:sp>
        <p:nvSpPr>
          <p:cNvPr id="136" name="Google Shape;136;p3"/>
          <p:cNvSpPr txBox="1"/>
          <p:nvPr/>
        </p:nvSpPr>
        <p:spPr>
          <a:xfrm>
            <a:off x="570033" y="2735494"/>
            <a:ext cx="6691800" cy="17193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600"/>
              </a:spcBef>
              <a:spcAft>
                <a:spcPts val="0"/>
              </a:spcAft>
              <a:buClr>
                <a:srgbClr val="C00000"/>
              </a:buClr>
              <a:buSzPts val="2200"/>
              <a:buFont typeface="Noto Sans Symbols"/>
              <a:buChar char="✔"/>
            </a:pPr>
            <a:r>
              <a:rPr lang="en-US" sz="2400" b="0" i="0" u="none" strike="noStrike" cap="none">
                <a:solidFill>
                  <a:schemeClr val="dk1"/>
                </a:solidFill>
                <a:latin typeface="Calibri"/>
                <a:ea typeface="Calibri"/>
                <a:cs typeface="Calibri"/>
                <a:sym typeface="Calibri"/>
              </a:rPr>
              <a:t>Résumé du programme Mig Health Apps</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C00000"/>
              </a:buClr>
              <a:buSzPts val="2200"/>
              <a:buFont typeface="Noto Sans Symbols"/>
              <a:buChar char="✔"/>
            </a:pPr>
            <a:r>
              <a:rPr lang="en-US" sz="2400" b="0" i="0" u="none" strike="noStrike" cap="none">
                <a:solidFill>
                  <a:schemeClr val="dk1"/>
                </a:solidFill>
                <a:latin typeface="Calibri"/>
                <a:ea typeface="Calibri"/>
                <a:cs typeface="Calibri"/>
                <a:sym typeface="Calibri"/>
              </a:rPr>
              <a:t>Synthèse de l'autogestion de la santé</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1200"/>
              </a:spcBef>
              <a:spcAft>
                <a:spcPts val="0"/>
              </a:spcAft>
              <a:buClr>
                <a:srgbClr val="C00000"/>
              </a:buClr>
              <a:buSzPts val="2200"/>
              <a:buFont typeface="Noto Sans Symbols"/>
              <a:buChar char="✔"/>
            </a:pPr>
            <a:r>
              <a:rPr lang="en-US" sz="2400" b="0" i="0" u="none" strike="noStrike" cap="none">
                <a:solidFill>
                  <a:schemeClr val="dk1"/>
                </a:solidFill>
                <a:latin typeface="Calibri"/>
                <a:ea typeface="Calibri"/>
                <a:cs typeface="Calibri"/>
                <a:sym typeface="Calibri"/>
              </a:rPr>
              <a:t>Principaux domaines du programme</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C00000"/>
              </a:buClr>
              <a:buSzPts val="2200"/>
              <a:buFont typeface="Noto Sans Symbols"/>
              <a:buNone/>
            </a:pPr>
            <a:endParaRPr sz="2200" b="0" i="0" u="none" strike="noStrike" cap="none">
              <a:solidFill>
                <a:schemeClr val="dk1"/>
              </a:solidFill>
              <a:latin typeface="Arial"/>
              <a:ea typeface="Arial"/>
              <a:cs typeface="Arial"/>
              <a:sym typeface="Arial"/>
            </a:endParaRPr>
          </a:p>
          <a:p>
            <a:pPr marL="342900" marR="0" lvl="0" indent="-203200" algn="l" rtl="0">
              <a:lnSpc>
                <a:spcPct val="100000"/>
              </a:lnSpc>
              <a:spcBef>
                <a:spcPts val="0"/>
              </a:spcBef>
              <a:spcAft>
                <a:spcPts val="0"/>
              </a:spcAft>
              <a:buClr>
                <a:srgbClr val="C00000"/>
              </a:buClr>
              <a:buSzPts val="2200"/>
              <a:buFont typeface="Noto Sans Symbols"/>
              <a:buNone/>
            </a:pPr>
            <a:endParaRPr sz="2200" b="0" i="0" u="none" strike="noStrike" cap="none">
              <a:solidFill>
                <a:schemeClr val="dk1"/>
              </a:solidFill>
              <a:latin typeface="Arial"/>
              <a:ea typeface="Arial"/>
              <a:cs typeface="Arial"/>
              <a:sym typeface="Arial"/>
            </a:endParaRPr>
          </a:p>
        </p:txBody>
      </p:sp>
      <p:sp>
        <p:nvSpPr>
          <p:cNvPr id="137" name="Google Shape;137;p3"/>
          <p:cNvSpPr txBox="1"/>
          <p:nvPr/>
        </p:nvSpPr>
        <p:spPr>
          <a:xfrm>
            <a:off x="8312134" y="6156715"/>
            <a:ext cx="387986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Source : Image par nuraghies sur Freepik</a:t>
            </a:r>
            <a:endParaRPr sz="1200" b="0" i="0" u="none" strike="noStrike" cap="none">
              <a:solidFill>
                <a:srgbClr val="000000"/>
              </a:solidFill>
              <a:latin typeface="Arial"/>
              <a:ea typeface="Arial"/>
              <a:cs typeface="Arial"/>
              <a:sym typeface="Arial"/>
            </a:endParaRPr>
          </a:p>
        </p:txBody>
      </p:sp>
      <p:pic>
        <p:nvPicPr>
          <p:cNvPr id="138" name="Google Shape;138;p3"/>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558000" y="1227864"/>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a:solidFill>
                  <a:srgbClr val="203864"/>
                </a:solidFill>
              </a:rPr>
              <a:t>Compétences</a:t>
            </a:r>
            <a:endParaRPr>
              <a:solidFill>
                <a:srgbClr val="203864"/>
              </a:solidFill>
            </a:endParaRPr>
          </a:p>
        </p:txBody>
      </p:sp>
      <p:sp>
        <p:nvSpPr>
          <p:cNvPr id="145" name="Google Shape;145;p6"/>
          <p:cNvSpPr txBox="1"/>
          <p:nvPr/>
        </p:nvSpPr>
        <p:spPr>
          <a:xfrm>
            <a:off x="526425" y="349000"/>
            <a:ext cx="9495000" cy="6135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Sensibilisation générale à l'importance de l'autogestion et </a:t>
            </a:r>
            <a:r>
              <a:rPr lang="en-US" sz="1800" b="1"/>
              <a:t>des applications </a:t>
            </a:r>
            <a:r>
              <a:rPr lang="en-US" sz="1800" b="1" i="0" u="none" strike="noStrike" cap="none">
                <a:solidFill>
                  <a:srgbClr val="000000"/>
                </a:solidFill>
                <a:latin typeface="Arial"/>
                <a:ea typeface="Arial"/>
                <a:cs typeface="Arial"/>
                <a:sym typeface="Arial"/>
              </a:rPr>
              <a:t>de santé </a:t>
            </a:r>
            <a:endParaRPr sz="1400" b="0" i="0" u="none" strike="noStrike" cap="none">
              <a:solidFill>
                <a:srgbClr val="000000"/>
              </a:solidFill>
              <a:latin typeface="Arial"/>
              <a:ea typeface="Arial"/>
              <a:cs typeface="Arial"/>
              <a:sym typeface="Arial"/>
            </a:endParaRPr>
          </a:p>
        </p:txBody>
      </p:sp>
      <p:sp>
        <p:nvSpPr>
          <p:cNvPr id="146" name="Google Shape;146;p6"/>
          <p:cNvSpPr/>
          <p:nvPr/>
        </p:nvSpPr>
        <p:spPr>
          <a:xfrm>
            <a:off x="-39275" y="345974"/>
            <a:ext cx="565800" cy="613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400" b="1" i="0" u="none" strike="noStrike" cap="none">
                <a:solidFill>
                  <a:srgbClr val="FFFFFF"/>
                </a:solidFill>
                <a:latin typeface="Calibri"/>
                <a:ea typeface="Calibri"/>
                <a:cs typeface="Calibri"/>
                <a:sym typeface="Calibri"/>
              </a:rPr>
              <a:t>1</a:t>
            </a:r>
            <a:endParaRPr sz="2400" b="1" i="0" u="none" strike="noStrike" cap="none">
              <a:solidFill>
                <a:srgbClr val="FFFFFF"/>
              </a:solidFill>
              <a:latin typeface="Calibri"/>
              <a:ea typeface="Calibri"/>
              <a:cs typeface="Calibri"/>
              <a:sym typeface="Calibri"/>
            </a:endParaRPr>
          </a:p>
        </p:txBody>
      </p:sp>
      <p:sp>
        <p:nvSpPr>
          <p:cNvPr id="147" name="Google Shape;147;p6"/>
          <p:cNvSpPr txBox="1"/>
          <p:nvPr/>
        </p:nvSpPr>
        <p:spPr>
          <a:xfrm>
            <a:off x="594954" y="2534075"/>
            <a:ext cx="6390600" cy="10155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600"/>
              </a:spcBef>
              <a:spcAft>
                <a:spcPts val="600"/>
              </a:spcAft>
              <a:buClr>
                <a:srgbClr val="C01E24"/>
              </a:buClr>
              <a:buSzPts val="2600"/>
              <a:buFont typeface="Calibri"/>
              <a:buChar char="✔"/>
            </a:pPr>
            <a:r>
              <a:rPr lang="en-US" sz="2400" b="0" i="0" u="none" strike="noStrike" cap="none">
                <a:solidFill>
                  <a:schemeClr val="dk1"/>
                </a:solidFill>
                <a:latin typeface="Calibri"/>
                <a:ea typeface="Calibri"/>
                <a:cs typeface="Calibri"/>
                <a:sym typeface="Calibri"/>
              </a:rPr>
              <a:t>Résumé des principaux enseignements tirés de l'ATE 1</a:t>
            </a:r>
            <a:endParaRPr/>
          </a:p>
        </p:txBody>
      </p:sp>
      <p:sp>
        <p:nvSpPr>
          <p:cNvPr id="148" name="Google Shape;148;p6"/>
          <p:cNvSpPr/>
          <p:nvPr/>
        </p:nvSpPr>
        <p:spPr>
          <a:xfrm>
            <a:off x="3419912" y="6129356"/>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200" b="0" i="0" u="sng" strike="noStrike" cap="none">
                <a:solidFill>
                  <a:srgbClr val="000000"/>
                </a:solidFill>
                <a:latin typeface="Arial"/>
                <a:ea typeface="Arial"/>
                <a:cs typeface="Arial"/>
                <a:sym typeface="Arial"/>
                <a:hlinkClick r:id="rId3">
                  <a:extLst>
                    <a:ext uri="{A12FA001-AC4F-418D-AE19-62706E023703}">
                      <ahyp:hlinkClr xmlns="" xmlns:ahyp="http://schemas.microsoft.com/office/drawing/2018/hyperlinkcolor" val="tx"/>
                    </a:ext>
                  </a:extLst>
                </a:hlinkClick>
              </a:rPr>
              <a:t>Image by vectorjuice on Freepik</a:t>
            </a:r>
            <a:endParaRPr sz="1200" b="0" i="0" u="none" strike="noStrike" cap="none">
              <a:solidFill>
                <a:srgbClr val="000000"/>
              </a:solidFill>
              <a:latin typeface="Arial"/>
              <a:ea typeface="Arial"/>
              <a:cs typeface="Arial"/>
              <a:sym typeface="Arial"/>
            </a:endParaRPr>
          </a:p>
        </p:txBody>
      </p:sp>
      <p:pic>
        <p:nvPicPr>
          <p:cNvPr id="149" name="Google Shape;149;p6"/>
          <p:cNvPicPr preferRelativeResize="0"/>
          <p:nvPr/>
        </p:nvPicPr>
        <p:blipFill rotWithShape="1">
          <a:blip r:embed="rId4">
            <a:alphaModFix/>
          </a:blip>
          <a:srcRect l="9128" t="16689" r="8040" b="16682"/>
          <a:stretch/>
        </p:blipFill>
        <p:spPr>
          <a:xfrm>
            <a:off x="7308000" y="2217090"/>
            <a:ext cx="4884000" cy="384531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2bab904ce24_0_246"/>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sz="3200"/>
              <a:t>Mig Health Apps (1)</a:t>
            </a:r>
            <a:endParaRPr sz="3200"/>
          </a:p>
        </p:txBody>
      </p:sp>
      <p:sp>
        <p:nvSpPr>
          <p:cNvPr id="155" name="Google Shape;155;g2bab904ce24_0_246"/>
          <p:cNvSpPr txBox="1">
            <a:spLocks noGrp="1"/>
          </p:cNvSpPr>
          <p:nvPr>
            <p:ph type="body" idx="1"/>
          </p:nvPr>
        </p:nvSpPr>
        <p:spPr>
          <a:xfrm>
            <a:off x="557999" y="2188029"/>
            <a:ext cx="6953846" cy="42129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SzPts val="2100"/>
              <a:buChar char="▪"/>
            </a:pPr>
            <a:r>
              <a:rPr lang="en-US" sz="2800"/>
              <a:t>L'objectif du projet Mig Health Apps est d'améliorer les compétences des migrants dans l'utilisation des applications de santé.</a:t>
            </a:r>
            <a:endParaRPr sz="2800"/>
          </a:p>
        </p:txBody>
      </p:sp>
      <p:pic>
        <p:nvPicPr>
          <p:cNvPr id="156" name="Google Shape;156;g2bab904ce24_0_24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a:off x="8275175" y="2188029"/>
            <a:ext cx="1964267" cy="3699896"/>
          </a:xfrm>
          <a:prstGeom prst="rect">
            <a:avLst/>
          </a:prstGeom>
          <a:noFill/>
          <a:ln>
            <a:noFill/>
          </a:ln>
        </p:spPr>
      </p:pic>
      <p:sp>
        <p:nvSpPr>
          <p:cNvPr id="157" name="Google Shape;157;g2bab904ce24_0_246"/>
          <p:cNvSpPr txBox="1"/>
          <p:nvPr/>
        </p:nvSpPr>
        <p:spPr>
          <a:xfrm>
            <a:off x="742399" y="1900"/>
            <a:ext cx="8513895"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58" name="Google Shape;158;g2bab904ce24_0_246"/>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4</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sz="2800"/>
              <a:t>Apps santé Mig (2)</a:t>
            </a:r>
            <a:endParaRPr/>
          </a:p>
        </p:txBody>
      </p:sp>
      <p:sp>
        <p:nvSpPr>
          <p:cNvPr id="164" name="Google Shape;164;p7"/>
          <p:cNvSpPr txBox="1">
            <a:spLocks noGrp="1"/>
          </p:cNvSpPr>
          <p:nvPr>
            <p:ph type="body" idx="1"/>
          </p:nvPr>
        </p:nvSpPr>
        <p:spPr>
          <a:xfrm>
            <a:off x="557999" y="1799999"/>
            <a:ext cx="3905144" cy="48660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SzPts val="2100"/>
              <a:buChar char="▪"/>
            </a:pPr>
            <a:r>
              <a:rPr lang="en-US" sz="2400"/>
              <a:t>Le programme de formation est structuré en un ensemble d'"activités de formation expérimentale"</a:t>
            </a:r>
            <a:endParaRPr/>
          </a:p>
          <a:p>
            <a:pPr marL="457200" lvl="0" indent="-228600" algn="l" rtl="0">
              <a:lnSpc>
                <a:spcPct val="100000"/>
              </a:lnSpc>
              <a:spcBef>
                <a:spcPts val="600"/>
              </a:spcBef>
              <a:spcAft>
                <a:spcPts val="0"/>
              </a:spcAft>
              <a:buSzPts val="2400"/>
              <a:buNone/>
            </a:pPr>
            <a:endParaRPr/>
          </a:p>
        </p:txBody>
      </p:sp>
      <p:sp>
        <p:nvSpPr>
          <p:cNvPr id="165" name="Google Shape;165;p7"/>
          <p:cNvSpPr txBox="1"/>
          <p:nvPr/>
        </p:nvSpPr>
        <p:spPr>
          <a:xfrm>
            <a:off x="4463143" y="612748"/>
            <a:ext cx="7639814" cy="5632271"/>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ETA1. </a:t>
            </a:r>
            <a:r>
              <a:rPr lang="en-US" sz="2400">
                <a:solidFill>
                  <a:schemeClr val="dk1"/>
                </a:solidFill>
                <a:latin typeface="Calibri"/>
                <a:ea typeface="Calibri"/>
                <a:cs typeface="Calibri"/>
                <a:sym typeface="Calibri"/>
              </a:rPr>
              <a:t>Sensibilisation générale à l'importance de l'autogestion et des applications de santé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ETA2. </a:t>
            </a:r>
            <a:r>
              <a:rPr lang="en-US" sz="2400">
                <a:solidFill>
                  <a:schemeClr val="dk1"/>
                </a:solidFill>
                <a:latin typeface="Calibri"/>
                <a:ea typeface="Calibri"/>
                <a:cs typeface="Calibri"/>
                <a:sym typeface="Calibri"/>
              </a:rPr>
              <a:t>Comment rechercher et sélectionner des applications de santé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ETA3. </a:t>
            </a:r>
            <a:r>
              <a:rPr lang="en-US" sz="2400">
                <a:solidFill>
                  <a:schemeClr val="dk1"/>
                </a:solidFill>
                <a:latin typeface="Calibri"/>
                <a:ea typeface="Calibri"/>
                <a:cs typeface="Calibri"/>
                <a:sym typeface="Calibri"/>
              </a:rPr>
              <a:t>Applications de santé pour l'activité physique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ETA4. </a:t>
            </a:r>
            <a:r>
              <a:rPr lang="en-US" sz="2400">
                <a:solidFill>
                  <a:schemeClr val="dk1"/>
                </a:solidFill>
                <a:latin typeface="Calibri"/>
                <a:ea typeface="Calibri"/>
                <a:cs typeface="Calibri"/>
                <a:sym typeface="Calibri"/>
              </a:rPr>
              <a:t>Applications de santé pour les routines de repos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ETA5. </a:t>
            </a:r>
            <a:r>
              <a:rPr lang="en-US" sz="2400">
                <a:solidFill>
                  <a:schemeClr val="dk1"/>
                </a:solidFill>
                <a:latin typeface="Calibri"/>
                <a:ea typeface="Calibri"/>
                <a:cs typeface="Calibri"/>
                <a:sym typeface="Calibri"/>
              </a:rPr>
              <a:t>Applications de santé pour l'utilisation de substances </a:t>
            </a:r>
            <a:endParaRPr>
              <a:solidFill>
                <a:schemeClr val="dk1"/>
              </a:solidFill>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ETA6. </a:t>
            </a:r>
            <a:r>
              <a:rPr lang="en-US" sz="2400">
                <a:solidFill>
                  <a:schemeClr val="dk1"/>
                </a:solidFill>
                <a:latin typeface="Calibri"/>
                <a:ea typeface="Calibri"/>
                <a:cs typeface="Calibri"/>
                <a:sym typeface="Calibri"/>
              </a:rPr>
              <a:t>Applications de santé pour la nutrition </a:t>
            </a:r>
            <a:endParaRPr>
              <a:solidFill>
                <a:schemeClr val="dk1"/>
              </a:solidFill>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ETA7. </a:t>
            </a:r>
            <a:r>
              <a:rPr lang="en-US" sz="2400">
                <a:solidFill>
                  <a:schemeClr val="dk1"/>
                </a:solidFill>
                <a:latin typeface="Calibri"/>
                <a:ea typeface="Calibri"/>
                <a:cs typeface="Calibri"/>
                <a:sym typeface="Calibri"/>
              </a:rPr>
              <a:t>Application pour la Santé des femmes </a:t>
            </a:r>
            <a:endParaRPr>
              <a:solidFill>
                <a:schemeClr val="dk1"/>
              </a:solidFill>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ETA8. </a:t>
            </a:r>
            <a:r>
              <a:rPr lang="en-US" sz="2400">
                <a:solidFill>
                  <a:schemeClr val="dk1"/>
                </a:solidFill>
                <a:latin typeface="Calibri"/>
                <a:ea typeface="Calibri"/>
                <a:cs typeface="Calibri"/>
                <a:sym typeface="Calibri"/>
              </a:rPr>
              <a:t>Applications de santé pour les soins aux enfants </a:t>
            </a:r>
            <a:endParaRPr>
              <a:solidFill>
                <a:schemeClr val="dk1"/>
              </a:solidFill>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ETA9. </a:t>
            </a:r>
            <a:r>
              <a:rPr lang="en-US" sz="2400">
                <a:solidFill>
                  <a:schemeClr val="dk1"/>
                </a:solidFill>
                <a:latin typeface="Calibri"/>
                <a:ea typeface="Calibri"/>
                <a:cs typeface="Calibri"/>
                <a:sym typeface="Calibri"/>
              </a:rPr>
              <a:t>Applications de santé pour les personnes âgées </a:t>
            </a:r>
            <a:endParaRPr>
              <a:solidFill>
                <a:schemeClr val="dk1"/>
              </a:solidFill>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ETA10. </a:t>
            </a:r>
            <a:r>
              <a:rPr lang="en-US" sz="2400">
                <a:solidFill>
                  <a:schemeClr val="dk1"/>
                </a:solidFill>
                <a:latin typeface="Calibri"/>
                <a:ea typeface="Calibri"/>
                <a:cs typeface="Calibri"/>
                <a:sym typeface="Calibri"/>
              </a:rPr>
              <a:t>Applications pour les problèmes de santé mentale</a:t>
            </a:r>
            <a:endParaRPr>
              <a:solidFill>
                <a:schemeClr val="dk1"/>
              </a:solidFill>
            </a:endParaRPr>
          </a:p>
          <a:p>
            <a:pPr marL="457200" lvl="0" indent="-381000" algn="l" rtl="0">
              <a:spcBef>
                <a:spcPts val="0"/>
              </a:spcBef>
              <a:spcAft>
                <a:spcPts val="0"/>
              </a:spcAft>
              <a:buClr>
                <a:srgbClr val="C00000"/>
              </a:buClr>
              <a:buSzPts val="2400"/>
              <a:buFont typeface="Noto Sans Symbols"/>
              <a:buChar char="▪"/>
            </a:pPr>
            <a:r>
              <a:rPr lang="en-US" sz="2400" b="1">
                <a:solidFill>
                  <a:schemeClr val="dk1"/>
                </a:solidFill>
                <a:latin typeface="Calibri"/>
                <a:ea typeface="Calibri"/>
                <a:cs typeface="Calibri"/>
                <a:sym typeface="Calibri"/>
              </a:rPr>
              <a:t>ETA11. </a:t>
            </a:r>
            <a:r>
              <a:rPr lang="en-US" sz="2400">
                <a:solidFill>
                  <a:schemeClr val="dk1"/>
                </a:solidFill>
                <a:latin typeface="Calibri"/>
                <a:ea typeface="Calibri"/>
                <a:cs typeface="Calibri"/>
                <a:sym typeface="Calibri"/>
              </a:rPr>
              <a:t>Applications pour les services de santé </a:t>
            </a:r>
            <a:endParaRPr sz="2400" b="1">
              <a:solidFill>
                <a:schemeClr val="dk1"/>
              </a:solidFill>
              <a:latin typeface="Calibri"/>
              <a:ea typeface="Calibri"/>
              <a:cs typeface="Calibri"/>
              <a:sym typeface="Calibri"/>
            </a:endParaRPr>
          </a:p>
        </p:txBody>
      </p:sp>
      <p:sp>
        <p:nvSpPr>
          <p:cNvPr id="166" name="Google Shape;166;p7"/>
          <p:cNvSpPr txBox="1"/>
          <p:nvPr/>
        </p:nvSpPr>
        <p:spPr>
          <a:xfrm>
            <a:off x="742399" y="1900"/>
            <a:ext cx="8834737"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a:solidFill>
                  <a:srgbClr val="000000"/>
                </a:solidFill>
                <a:latin typeface="Arial"/>
                <a:ea typeface="Arial"/>
                <a:cs typeface="Arial"/>
                <a:sym typeface="Arial"/>
              </a:rPr>
              <a:t>Sensibilisation générale à l'importance de l'autogestion et des applications de santé </a:t>
            </a:r>
            <a:endParaRPr sz="1600" b="0" i="0" u="none" strike="noStrike" cap="none">
              <a:solidFill>
                <a:srgbClr val="000000"/>
              </a:solidFill>
              <a:latin typeface="Arial"/>
              <a:ea typeface="Arial"/>
              <a:cs typeface="Arial"/>
              <a:sym typeface="Arial"/>
            </a:endParaRPr>
          </a:p>
        </p:txBody>
      </p:sp>
      <p:sp>
        <p:nvSpPr>
          <p:cNvPr id="167" name="Google Shape;167;p7"/>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4</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Utilisation d'applications de santé</a:t>
            </a:r>
            <a:endParaRPr/>
          </a:p>
        </p:txBody>
      </p:sp>
      <p:sp>
        <p:nvSpPr>
          <p:cNvPr id="173" name="Google Shape;173;p8"/>
          <p:cNvSpPr txBox="1">
            <a:spLocks noGrp="1"/>
          </p:cNvSpPr>
          <p:nvPr>
            <p:ph type="body" idx="1"/>
          </p:nvPr>
        </p:nvSpPr>
        <p:spPr>
          <a:xfrm>
            <a:off x="557998" y="1799999"/>
            <a:ext cx="6816195" cy="48660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600"/>
              </a:spcBef>
              <a:spcAft>
                <a:spcPts val="0"/>
              </a:spcAft>
              <a:buSzPts val="2400"/>
              <a:buChar char="▪"/>
            </a:pPr>
            <a:r>
              <a:rPr lang="en-US"/>
              <a:t>L'utilisation d'applications de santé s'est accrue ces dernières années et peut constituer une ressource utile pour améliorer le bien-être des migrants. </a:t>
            </a:r>
            <a:endParaRPr/>
          </a:p>
          <a:p>
            <a:pPr marL="457200" lvl="0" indent="-381000" algn="l" rtl="0">
              <a:lnSpc>
                <a:spcPct val="100000"/>
              </a:lnSpc>
              <a:spcBef>
                <a:spcPts val="600"/>
              </a:spcBef>
              <a:spcAft>
                <a:spcPts val="0"/>
              </a:spcAft>
              <a:buSzPts val="2400"/>
              <a:buChar char="▪"/>
            </a:pPr>
            <a:r>
              <a:rPr lang="en-US"/>
              <a:t>Les applications de santé peuvent promouvoir la santé et la prévention primaire des maladies, aider les personnes atteintes de maladies chroniques à gérer leur état de santé, améliorer l'observance du traitement et accroître l'autonomie des patients.</a:t>
            </a:r>
            <a:endParaRPr/>
          </a:p>
          <a:p>
            <a:pPr marL="457200" lvl="0" indent="-228600" algn="l" rtl="0">
              <a:lnSpc>
                <a:spcPct val="100000"/>
              </a:lnSpc>
              <a:spcBef>
                <a:spcPts val="600"/>
              </a:spcBef>
              <a:spcAft>
                <a:spcPts val="0"/>
              </a:spcAft>
              <a:buSzPts val="2400"/>
              <a:buNone/>
            </a:pPr>
            <a:endParaRPr/>
          </a:p>
        </p:txBody>
      </p:sp>
      <p:pic>
        <p:nvPicPr>
          <p:cNvPr id="174" name="Google Shape;174;p8" descr="Kacheln, Herz, Kurve, Verlauf, Anzeige"/>
          <p:cNvPicPr preferRelativeResize="0"/>
          <p:nvPr/>
        </p:nvPicPr>
        <p:blipFill rotWithShape="1">
          <a:blip r:embed="rId3">
            <a:alphaModFix/>
          </a:blip>
          <a:srcRect/>
          <a:stretch/>
        </p:blipFill>
        <p:spPr>
          <a:xfrm>
            <a:off x="8275175" y="1921620"/>
            <a:ext cx="3424820" cy="3424820"/>
          </a:xfrm>
          <a:prstGeom prst="rect">
            <a:avLst/>
          </a:prstGeom>
          <a:noFill/>
          <a:ln>
            <a:noFill/>
          </a:ln>
        </p:spPr>
      </p:pic>
      <p:sp>
        <p:nvSpPr>
          <p:cNvPr id="175" name="Google Shape;175;p8"/>
          <p:cNvSpPr/>
          <p:nvPr/>
        </p:nvSpPr>
        <p:spPr>
          <a:xfrm>
            <a:off x="3235903" y="6503899"/>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Palabay</a:t>
            </a:r>
            <a:endParaRPr sz="1200" b="0" i="0" u="none" strike="noStrike" cap="none">
              <a:solidFill>
                <a:schemeClr val="dk1"/>
              </a:solidFill>
              <a:latin typeface="Calibri"/>
              <a:ea typeface="Calibri"/>
              <a:cs typeface="Calibri"/>
              <a:sym typeface="Calibri"/>
            </a:endParaRPr>
          </a:p>
        </p:txBody>
      </p:sp>
      <p:sp>
        <p:nvSpPr>
          <p:cNvPr id="176" name="Google Shape;176;p8"/>
          <p:cNvSpPr txBox="1"/>
          <p:nvPr/>
        </p:nvSpPr>
        <p:spPr>
          <a:xfrm>
            <a:off x="742400" y="1900"/>
            <a:ext cx="8465768"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77" name="Google Shape;177;p8"/>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a:solidFill>
                  <a:srgbClr val="FFFFFF"/>
                </a:solidFill>
                <a:latin typeface="Calibri"/>
                <a:ea typeface="Calibri"/>
                <a:cs typeface="Calibri"/>
                <a:sym typeface="Calibri"/>
              </a:rPr>
              <a:t>1.</a:t>
            </a:r>
            <a:r>
              <a:rPr lang="en-US" sz="1600" b="1">
                <a:solidFill>
                  <a:srgbClr val="FFFFFF"/>
                </a:solidFill>
                <a:latin typeface="Calibri"/>
                <a:ea typeface="Calibri"/>
                <a:cs typeface="Calibri"/>
                <a:sym typeface="Calibri"/>
              </a:rPr>
              <a:t>4</a:t>
            </a:r>
            <a:endParaRPr sz="16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2800"/>
              <a:buFont typeface="Calibri"/>
              <a:buNone/>
            </a:pPr>
            <a:r>
              <a:rPr lang="en-US"/>
              <a:t>Fournir un retour d'information et discuter </a:t>
            </a:r>
            <a:endParaRPr/>
          </a:p>
        </p:txBody>
      </p:sp>
      <p:sp>
        <p:nvSpPr>
          <p:cNvPr id="183" name="Google Shape;183;p9"/>
          <p:cNvSpPr txBox="1">
            <a:spLocks noGrp="1"/>
          </p:cNvSpPr>
          <p:nvPr>
            <p:ph type="body" idx="1"/>
          </p:nvPr>
        </p:nvSpPr>
        <p:spPr>
          <a:xfrm>
            <a:off x="557999" y="1799999"/>
            <a:ext cx="7575908" cy="4866000"/>
          </a:xfrm>
          <a:prstGeom prst="rect">
            <a:avLst/>
          </a:prstGeom>
          <a:noFill/>
          <a:ln>
            <a:noFill/>
          </a:ln>
        </p:spPr>
        <p:txBody>
          <a:bodyPr spcFirstLastPara="1" wrap="square" lIns="91425" tIns="45700" rIns="91425" bIns="45700" anchor="t" anchorCtr="0">
            <a:normAutofit/>
          </a:bodyPr>
          <a:lstStyle/>
          <a:p>
            <a:pPr marL="228600" lvl="0" indent="-207645" algn="l" rtl="0">
              <a:lnSpc>
                <a:spcPct val="100000"/>
              </a:lnSpc>
              <a:spcBef>
                <a:spcPts val="600"/>
              </a:spcBef>
              <a:spcAft>
                <a:spcPts val="0"/>
              </a:spcAft>
              <a:buSzPts val="2100"/>
              <a:buChar char="▪"/>
            </a:pPr>
            <a:r>
              <a:rPr lang="en-US" sz="2400"/>
              <a:t>Pensez-vous que ce cours a été </a:t>
            </a:r>
            <a:r>
              <a:rPr lang="en-US" sz="2400" b="1"/>
              <a:t>utile </a:t>
            </a:r>
            <a:r>
              <a:rPr lang="en-US" sz="2400"/>
              <a:t>?</a:t>
            </a:r>
            <a:endParaRPr/>
          </a:p>
          <a:p>
            <a:pPr marL="228600" lvl="0" indent="-207645" algn="l" rtl="0">
              <a:lnSpc>
                <a:spcPct val="100000"/>
              </a:lnSpc>
              <a:spcBef>
                <a:spcPts val="1800"/>
              </a:spcBef>
              <a:spcAft>
                <a:spcPts val="0"/>
              </a:spcAft>
              <a:buSzPts val="2100"/>
              <a:buChar char="▪"/>
            </a:pPr>
            <a:r>
              <a:rPr lang="en-US" sz="2400"/>
              <a:t>Pensez-vous </a:t>
            </a:r>
            <a:r>
              <a:rPr lang="en-US" sz="2400" b="1"/>
              <a:t>utiliser l'</a:t>
            </a:r>
            <a:r>
              <a:rPr lang="en-US" sz="2400"/>
              <a:t>une des applications du module ?</a:t>
            </a:r>
            <a:endParaRPr/>
          </a:p>
          <a:p>
            <a:pPr marL="228600" lvl="0" indent="-207645" algn="l" rtl="0">
              <a:lnSpc>
                <a:spcPct val="100000"/>
              </a:lnSpc>
              <a:spcBef>
                <a:spcPts val="1800"/>
              </a:spcBef>
              <a:spcAft>
                <a:spcPts val="0"/>
              </a:spcAft>
              <a:buSzPts val="2100"/>
              <a:buChar char="▪"/>
            </a:pPr>
            <a:r>
              <a:rPr lang="en-US" sz="2400"/>
              <a:t>D'après votre expérience, considérez-vous que ces applications </a:t>
            </a:r>
            <a:r>
              <a:rPr lang="en-US" sz="2400" b="1"/>
              <a:t>contribuent à atteindre les </a:t>
            </a:r>
            <a:r>
              <a:rPr lang="en-US" sz="2400"/>
              <a:t>objectifs ?</a:t>
            </a:r>
            <a:endParaRPr/>
          </a:p>
          <a:p>
            <a:pPr marL="228600" lvl="0" indent="-207645" algn="l" rtl="0">
              <a:lnSpc>
                <a:spcPct val="100000"/>
              </a:lnSpc>
              <a:spcBef>
                <a:spcPts val="1800"/>
              </a:spcBef>
              <a:spcAft>
                <a:spcPts val="0"/>
              </a:spcAft>
              <a:buSzPts val="2100"/>
              <a:buChar char="▪"/>
            </a:pPr>
            <a:r>
              <a:rPr lang="en-US" sz="2400"/>
              <a:t>Pouvez-vous nous faire part d'une </a:t>
            </a:r>
            <a:r>
              <a:rPr lang="en-US" sz="2400" b="1"/>
              <a:t>expérience positive que vous avez eue </a:t>
            </a:r>
            <a:r>
              <a:rPr lang="en-US" sz="2400"/>
              <a:t>avec l'application utilisée ?</a:t>
            </a:r>
            <a:endParaRPr/>
          </a:p>
          <a:p>
            <a:pPr marL="457200" lvl="0" indent="-228600" algn="l" rtl="0">
              <a:lnSpc>
                <a:spcPct val="100000"/>
              </a:lnSpc>
              <a:spcBef>
                <a:spcPts val="1800"/>
              </a:spcBef>
              <a:spcAft>
                <a:spcPts val="1200"/>
              </a:spcAft>
              <a:buSzPts val="2400"/>
              <a:buNone/>
            </a:pPr>
            <a:endParaRPr/>
          </a:p>
        </p:txBody>
      </p:sp>
      <p:pic>
        <p:nvPicPr>
          <p:cNvPr id="184" name="Google Shape;184;p9"/>
          <p:cNvPicPr preferRelativeResize="0"/>
          <p:nvPr/>
        </p:nvPicPr>
        <p:blipFill rotWithShape="1">
          <a:blip r:embed="rId3">
            <a:alphaModFix/>
          </a:blip>
          <a:srcRect/>
          <a:stretch/>
        </p:blipFill>
        <p:spPr>
          <a:xfrm>
            <a:off x="9351876" y="1799999"/>
            <a:ext cx="2265924" cy="3040224"/>
          </a:xfrm>
          <a:prstGeom prst="rect">
            <a:avLst/>
          </a:prstGeom>
          <a:noFill/>
          <a:ln>
            <a:noFill/>
          </a:ln>
        </p:spPr>
      </p:pic>
      <p:sp>
        <p:nvSpPr>
          <p:cNvPr id="185" name="Google Shape;185;p9"/>
          <p:cNvSpPr/>
          <p:nvPr/>
        </p:nvSpPr>
        <p:spPr>
          <a:xfrm>
            <a:off x="3369112" y="6396200"/>
            <a:ext cx="8772088"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Source </a:t>
            </a:r>
            <a:r>
              <a:rPr lang="en-US" sz="1200" b="0" i="0" u="none" strike="noStrike" cap="none">
                <a:solidFill>
                  <a:schemeClr val="dk1"/>
                </a:solidFill>
                <a:latin typeface="Calibri"/>
                <a:ea typeface="Calibri"/>
                <a:cs typeface="Calibri"/>
                <a:sym typeface="Calibri"/>
              </a:rPr>
              <a:t>: </a:t>
            </a:r>
            <a:r>
              <a:rPr lang="en-US" sz="12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licence Pixabay</a:t>
            </a:r>
            <a:endParaRPr sz="1200" b="0" i="0" u="none" strike="noStrike" cap="none">
              <a:solidFill>
                <a:schemeClr val="dk1"/>
              </a:solidFill>
              <a:latin typeface="Calibri"/>
              <a:ea typeface="Calibri"/>
              <a:cs typeface="Calibri"/>
              <a:sym typeface="Calibri"/>
            </a:endParaRPr>
          </a:p>
        </p:txBody>
      </p:sp>
      <p:sp>
        <p:nvSpPr>
          <p:cNvPr id="186" name="Google Shape;186;p9"/>
          <p:cNvSpPr txBox="1"/>
          <p:nvPr/>
        </p:nvSpPr>
        <p:spPr>
          <a:xfrm>
            <a:off x="742400" y="1900"/>
            <a:ext cx="8609476" cy="3861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ct val="112500"/>
              <a:buFont typeface="Arial"/>
              <a:buNone/>
            </a:pPr>
            <a:r>
              <a:rPr lang="en-US" sz="1600" b="1" i="0" u="none" strike="noStrike" cap="none" dirty="0" err="1">
                <a:solidFill>
                  <a:srgbClr val="000000"/>
                </a:solidFill>
                <a:latin typeface="Arial"/>
                <a:ea typeface="Arial"/>
                <a:cs typeface="Arial"/>
                <a:sym typeface="Arial"/>
              </a:rPr>
              <a:t>Sensibilisation</a:t>
            </a:r>
            <a:r>
              <a:rPr lang="en-US" sz="1600" b="1" i="0" u="none" strike="noStrike" cap="none" dirty="0">
                <a:solidFill>
                  <a:srgbClr val="000000"/>
                </a:solidFill>
                <a:latin typeface="Arial"/>
                <a:ea typeface="Arial"/>
                <a:cs typeface="Arial"/>
                <a:sym typeface="Arial"/>
              </a:rPr>
              <a:t> générale à l'importance de </a:t>
            </a:r>
            <a:r>
              <a:rPr lang="en-US" sz="1600" b="1" i="0" u="none" strike="noStrike" cap="none" dirty="0" err="1">
                <a:solidFill>
                  <a:srgbClr val="000000"/>
                </a:solidFill>
                <a:latin typeface="Arial"/>
                <a:ea typeface="Arial"/>
                <a:cs typeface="Arial"/>
                <a:sym typeface="Arial"/>
              </a:rPr>
              <a:t>l'autogestion</a:t>
            </a:r>
            <a:r>
              <a:rPr lang="en-US" sz="1600" b="1" i="0" u="none" strike="noStrike" cap="none" dirty="0">
                <a:solidFill>
                  <a:srgbClr val="000000"/>
                </a:solidFill>
                <a:latin typeface="Arial"/>
                <a:ea typeface="Arial"/>
                <a:cs typeface="Arial"/>
                <a:sym typeface="Arial"/>
              </a:rPr>
              <a:t> et des applications de santé </a:t>
            </a:r>
            <a:endParaRPr sz="1600" b="0" i="0" u="none" strike="noStrike" cap="none" dirty="0">
              <a:solidFill>
                <a:srgbClr val="000000"/>
              </a:solidFill>
              <a:latin typeface="Arial"/>
              <a:ea typeface="Arial"/>
              <a:cs typeface="Arial"/>
              <a:sym typeface="Arial"/>
            </a:endParaRPr>
          </a:p>
        </p:txBody>
      </p:sp>
      <p:sp>
        <p:nvSpPr>
          <p:cNvPr id="187" name="Google Shape;187;p9"/>
          <p:cNvSpPr/>
          <p:nvPr/>
        </p:nvSpPr>
        <p:spPr>
          <a:xfrm>
            <a:off x="0" y="0"/>
            <a:ext cx="742500" cy="3861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1" i="0" u="none" strike="noStrike" cap="none" dirty="0">
                <a:solidFill>
                  <a:srgbClr val="FFFFFF"/>
                </a:solidFill>
                <a:latin typeface="Calibri"/>
                <a:ea typeface="Calibri"/>
                <a:cs typeface="Calibri"/>
                <a:sym typeface="Calibri"/>
              </a:rPr>
              <a:t>1.</a:t>
            </a:r>
            <a:r>
              <a:rPr lang="en-US" sz="1600" b="1" dirty="0">
                <a:solidFill>
                  <a:srgbClr val="FFFFFF"/>
                </a:solidFill>
                <a:latin typeface="Calibri"/>
                <a:ea typeface="Calibri"/>
                <a:cs typeface="Calibri"/>
                <a:sym typeface="Calibri"/>
              </a:rPr>
              <a:t>4</a:t>
            </a:r>
            <a:endParaRPr sz="1600" b="1" i="0" u="none" strike="noStrike" cap="none" dirty="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192"/>
        <p:cNvGrpSpPr/>
        <p:nvPr/>
      </p:nvGrpSpPr>
      <p:grpSpPr>
        <a:xfrm>
          <a:off x="0" y="0"/>
          <a:ext cx="0" cy="0"/>
          <a:chOff x="0" y="0"/>
          <a:chExt cx="0" cy="0"/>
        </a:xfrm>
      </p:grpSpPr>
      <p:sp>
        <p:nvSpPr>
          <p:cNvPr id="193" name="Google Shape;193;p26"/>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4" name="Google Shape;194;p26"/>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95" name="Google Shape;195;p26"/>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196" name="Google Shape;196;p26"/>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197" name="Google Shape;197;p26"/>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b="0" i="0" u="none" strike="noStrike" cap="none">
                <a:solidFill>
                  <a:srgbClr val="C01E24"/>
                </a:solidFill>
                <a:latin typeface="Calibri"/>
                <a:ea typeface="Calibri"/>
                <a:cs typeface="Calibri"/>
                <a:sym typeface="Calibri"/>
              </a:rPr>
              <a:t>Félicitations !</a:t>
            </a:r>
            <a:br>
              <a:rPr lang="en-US" sz="2800" b="0" i="0" u="none" strike="noStrike" cap="none">
                <a:solidFill>
                  <a:srgbClr val="C01E24"/>
                </a:solidFill>
                <a:latin typeface="Calibri"/>
                <a:ea typeface="Calibri"/>
                <a:cs typeface="Calibri"/>
                <a:sym typeface="Calibri"/>
              </a:rPr>
            </a:br>
            <a:r>
              <a:rPr lang="en-US" sz="2800" b="0" i="0" u="none" strike="noStrike" cap="none">
                <a:solidFill>
                  <a:srgbClr val="C01E24"/>
                </a:solidFill>
                <a:latin typeface="Calibri"/>
                <a:ea typeface="Calibri"/>
                <a:cs typeface="Calibri"/>
                <a:sym typeface="Calibri"/>
              </a:rPr>
              <a:t>Vous avez terminé ce module !</a:t>
            </a:r>
            <a:endParaRPr sz="1400" b="0" i="0" u="none" strike="noStrike" cap="none">
              <a:solidFill>
                <a:srgbClr val="000000"/>
              </a:solidFill>
              <a:latin typeface="Arial"/>
              <a:ea typeface="Arial"/>
              <a:cs typeface="Arial"/>
              <a:sym typeface="Arial"/>
            </a:endParaRPr>
          </a:p>
        </p:txBody>
      </p:sp>
      <p:pic>
        <p:nvPicPr>
          <p:cNvPr id="199" name="Google Shape;199;p26"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12"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Arial"/>
                <a:ea typeface="Arial"/>
                <a:cs typeface="Arial"/>
                <a:sym typeface="Arial"/>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Arial"/>
              <a:ea typeface="Arial"/>
              <a:cs typeface="Arial"/>
              <a:sym typeface="Arial"/>
            </a:endParaRPr>
          </a:p>
        </p:txBody>
      </p:sp>
      <p:pic>
        <p:nvPicPr>
          <p:cNvPr id="13" name="Εικόνα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1.4 Session de clôtur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3liZ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eWJl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N5Ym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eWJl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eWJl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eWJl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3liZZFQaV5GsAAABvAAAAHAAAAHVuaXZlcnNhbC9sb2NhbF9zZXR0aW5ncy54bWwNyrEKwkAMANC9XxEySB3Uugn2rpujCK0fENogB7mk9ELRv/e2N7x++GaBnbeSTANezx0C62xL0k/A9/Q43RCKky4kphxQDWGITS82k4zsXmOBVejH28S5wvlJuc4XqbOkAu1B/B6PeInNH1BLAwQUAAIACAA4liZ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OJYmWeohDhNLAAAAbAAAABsAAAB1bml2ZXJzYWwvdW5pdmVyc2FsLnBuZy54bWyzsa/IzVEoSy0qzszPs1Uy1DNQsrfj5bIpKEoty0wtV6gAigEFIUBJoRLINUJwyzNTSjKAQiYmFgjBjNTM9IwSoKiBhRlcVB9oKABQSwECAAAUAAIACACpflBPNmFYAkcDAADhCQAAFAAAAAAAAAABAAAAAAAAAAAAdW5pdmVyc2FsL3BsYXllci54bWxQSwECAAAUAAIACAA3liZZtTf0qBwFAADhEwAAHQAAAAAAAAABAAAAAAB5AwAAdW5pdmVyc2FsL2NvbW1vbl9tZXNzYWdlcy5sbmdQSwECAAAUAAIACAA3liZZFR5gG6MAAAB/AQAALgAAAAAAAAABAAAAAADQCAAAdW5pdmVyc2FsL3BsYXliYWNrX2FuZF9uYXZpZ2F0aW9uX3NldHRpbmdzLnhtbFBLAQIAABQAAgAIADeWJll0STUfPAQAAAwVAAAnAAAAAAAAAAEAAAAAAL8JAAB1bml2ZXJzYWwvZmxhc2hfcHVibGlzaGluZ19zZXR0aW5ncy54bWxQSwECAAAUAAIACAA3liZZN4uHansDAACsDAAAIQAAAAAAAAABAAAAAABADgAAdW5pdmVyc2FsL2ZsYXNoX3NraW5fc2V0dGluZ3MueG1sUEsBAgAAFAACAAgAN5YmWaavViM2BAAAlhQAACYAAAAAAAAAAQAAAAAA+hEAAHVuaXZlcnNhbC9odG1sX3B1Ymxpc2hpbmdfc2V0dGluZ3MueG1sUEsBAgAAFAACAAgAN5YmWSYPfuiwAQAAbwYAAB8AAAAAAAAAAQAAAAAAdBYAAHVuaXZlcnNhbC9odG1sX3NraW5fc2V0dGluZ3MuanNQSwECAAAUAAIACAA3liZZFQaV5GsAAABvAAAAHAAAAAAAAAABAAAAAABhGAAAdW5pdmVyc2FsL2xvY2FsX3NldHRpbmdzLnhtbFBLAQIAABQAAgAIADiWJlnCG66ZaBIAAPdNAAAXAAAAAAAAAAAAAAAAAAYZAAB1bml2ZXJzYWwvdW5pdmVyc2FsLnBuZ1BLAQIAABQAAgAIADiWJlnqIQ4TSwAAAGwAAAAbAAAAAAAAAAEAAAAAAKMrAAB1bml2ZXJzYWwvdW5pdmVyc2FsLnBuZy54bWxQSwUGAAAAAAoACgAGAwAAJywAAAAA"/>
  <p:tag name="ISPRING_LMS_API_VERSION" val="SCORM 1.2"/>
  <p:tag name="ISPRING_ULTRA_SCORM_COURSE_ID" val="76A485AF-4336-4E9F-9426-30FC177FBA6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1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1.4 Session de clôtur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605</Words>
  <Application>Microsoft Office PowerPoint</Application>
  <PresentationFormat>Ευρεία οθόνη</PresentationFormat>
  <Paragraphs>92</Paragraphs>
  <Slides>9</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9</vt:i4>
      </vt:variant>
    </vt:vector>
  </HeadingPairs>
  <TitlesOfParts>
    <vt:vector size="16" baseType="lpstr">
      <vt:lpstr>Arial</vt:lpstr>
      <vt:lpstr>Impact</vt:lpstr>
      <vt:lpstr>Noto Sans Symbols</vt:lpstr>
      <vt:lpstr>Gill Sans</vt:lpstr>
      <vt:lpstr>Calibri</vt:lpstr>
      <vt:lpstr>Roboto</vt:lpstr>
      <vt:lpstr>Θέμα του Office</vt:lpstr>
      <vt:lpstr>Παρουσίαση του PowerPoint</vt:lpstr>
      <vt:lpstr>Partenaires</vt:lpstr>
      <vt:lpstr>Objectifs</vt:lpstr>
      <vt:lpstr>Compétences</vt:lpstr>
      <vt:lpstr>Mig Health Apps (1)</vt:lpstr>
      <vt:lpstr>Apps santé Mig (2)</vt:lpstr>
      <vt:lpstr>Utilisation d'applications de santé</vt:lpstr>
      <vt:lpstr>Fournir un retour d'information et discuter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1.4 Session de clôture</dc:title>
  <dc:creator>pantelis bbalaouras</dc:creator>
  <cp:lastModifiedBy>pantelis</cp:lastModifiedBy>
  <cp:revision>8</cp:revision>
  <dcterms:created xsi:type="dcterms:W3CDTF">2020-06-02T13:31:56Z</dcterms:created>
  <dcterms:modified xsi:type="dcterms:W3CDTF">2024-09-06T15:50:25Z</dcterms:modified>
</cp:coreProperties>
</file>