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46"/>
  </p:notesMasterIdLst>
  <p:sldIdLst>
    <p:sldId id="256"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Impact" panose="020B0806030902050204" pitchFamily="34" charset="0"/>
      <p:regular r:id="rId51"/>
    </p:embeddedFont>
    <p:embeddedFont>
      <p:font typeface="Gill Sans" panose="020B0604020202020204" charset="0"/>
      <p:regular r:id="rId52"/>
      <p:bold r:id="rId53"/>
    </p:embeddedFont>
    <p:embeddedFont>
      <p:font typeface="Roboto" panose="02000000000000000000" pitchFamily="2" charset="0"/>
      <p:regular r:id="rId54"/>
      <p:bold r:id="rId55"/>
      <p:italic r:id="rId56"/>
      <p:boldItalic r:id="rId57"/>
    </p:embeddedFont>
    <p:embeddedFont>
      <p:font typeface="Noto Sans Symbols" panose="020B0604020202020204" charset="0"/>
      <p:regular r:id="rId58"/>
      <p:bold r:id="rId59"/>
    </p:embeddedFont>
  </p:embeddedFontLst>
  <p:custDataLst>
    <p:tags r:id="rId6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jJaDHPjoUrgDk9lWX7qAi8fYH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B1BE85-80F1-48EE-8A26-5DC816CD44D5}">
  <a:tblStyle styleId="{F6B1BE85-80F1-48EE-8A26-5DC816CD44D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96"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61"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14" name="Google Shape;2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229608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91" name="Google Shape;29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324" name="Google Shape;32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a:t>Καλό</a:t>
            </a:r>
            <a:endParaRPr/>
          </a:p>
        </p:txBody>
      </p:sp>
      <p:sp>
        <p:nvSpPr>
          <p:cNvPr id="412" name="Google Shape;41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a:t>Κακό</a:t>
            </a:r>
            <a:endParaRPr/>
          </a:p>
        </p:txBody>
      </p:sp>
      <p:sp>
        <p:nvSpPr>
          <p:cNvPr id="432" name="Google Shape;43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460" name="Google Shape;46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b="1"/>
              <a:t/>
            </a:r>
            <a:br>
              <a:rPr lang="el-GR" b="1"/>
            </a:br>
            <a:r>
              <a:rPr lang="el-GR" b="1"/>
              <a:t/>
            </a:r>
            <a:br>
              <a:rPr lang="el-GR"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470" name="Google Shape;47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46" name="Google Shape;1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58" name="Google Shape;1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68" name="Google Shape;1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44" descr="Εικόνα που περιέχει γραμματοσειρά, κείμενο, Μπελ ηλεκτρίκ, μπλε&#10;&#10;Περιγραφή που δημιουργήθηκε αυτόματα"/>
          <p:cNvPicPr preferRelativeResize="0"/>
          <p:nvPr/>
        </p:nvPicPr>
        <p:blipFill rotWithShape="1">
          <a:blip r:embed="rId2">
            <a:alphaModFix/>
          </a:blip>
          <a:srcRect/>
          <a:stretch/>
        </p:blipFill>
        <p:spPr>
          <a:xfrm>
            <a:off x="0" y="6444615"/>
            <a:ext cx="1619250" cy="413385"/>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b="0" i="0" u="none" strike="noStrike" cap="none">
                <a:solidFill>
                  <a:srgbClr val="FFFFFF"/>
                </a:solidFill>
                <a:latin typeface="Impact"/>
                <a:ea typeface="Impact"/>
                <a:cs typeface="Impact"/>
                <a:sym typeface="Impact"/>
              </a:rPr>
              <a:t>2. Empower</a:t>
            </a:r>
            <a:endParaRPr/>
          </a:p>
        </p:txBody>
      </p:sp>
      <p:sp>
        <p:nvSpPr>
          <p:cNvPr id="20" name="Google Shape;20;p4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b="0" i="0" u="none" strike="noStrike" cap="none">
                <a:solidFill>
                  <a:srgbClr val="FFFFFF"/>
                </a:solidFill>
                <a:latin typeface="Impact"/>
                <a:ea typeface="Impact"/>
                <a:cs typeface="Impact"/>
                <a:sym typeface="Impact"/>
              </a:rPr>
              <a:t>3. Participate</a:t>
            </a:r>
            <a:endParaRPr/>
          </a:p>
        </p:txBody>
      </p:sp>
      <p:sp>
        <p:nvSpPr>
          <p:cNvPr id="21" name="Google Shape;21;p4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800" b="0" i="0" u="none" strike="noStrike" cap="none">
                <a:solidFill>
                  <a:srgbClr val="FFFFFF"/>
                </a:solidFill>
                <a:latin typeface="Impact"/>
                <a:ea typeface="Impact"/>
                <a:cs typeface="Impact"/>
                <a:sym typeface="Impact"/>
              </a:rPr>
              <a:t>1. Prevent</a:t>
            </a:r>
            <a:endParaRPr/>
          </a:p>
        </p:txBody>
      </p:sp>
      <p:pic>
        <p:nvPicPr>
          <p:cNvPr id="22" name="Google Shape;22;p4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4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4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46"/>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8" name="Google Shape;28;p4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46"/>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4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4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7" name="Google Shape;37;p4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4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8"/>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48"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5" name="Google Shape;45;p48"/>
          <p:cNvSpPr txBox="1"/>
          <p:nvPr/>
        </p:nvSpPr>
        <p:spPr>
          <a:xfrm>
            <a:off x="0" y="81370"/>
            <a:ext cx="8709225" cy="3188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l-GR" sz="1800" b="1">
                <a:solidFill>
                  <a:schemeClr val="lt1"/>
                </a:solidFill>
                <a:highlight>
                  <a:srgbClr val="C01E24"/>
                </a:highlight>
                <a:latin typeface="Arial"/>
                <a:ea typeface="Arial"/>
                <a:cs typeface="Arial"/>
                <a:sym typeface="Arial"/>
              </a:rPr>
              <a:t> </a:t>
            </a:r>
            <a:r>
              <a:rPr lang="el-GR" sz="1800" b="1">
                <a:solidFill>
                  <a:schemeClr val="lt1"/>
                </a:solidFill>
                <a:highlight>
                  <a:srgbClr val="C01E24"/>
                </a:highlight>
                <a:latin typeface="Calibri"/>
                <a:ea typeface="Calibri"/>
                <a:cs typeface="Calibri"/>
                <a:sym typeface="Calibri"/>
              </a:rPr>
              <a:t>2.1</a:t>
            </a:r>
            <a:r>
              <a:rPr lang="el-GR" sz="1800" b="1">
                <a:solidFill>
                  <a:schemeClr val="lt1"/>
                </a:solidFill>
                <a:highlight>
                  <a:srgbClr val="C01E24"/>
                </a:highlight>
                <a:latin typeface="Arial"/>
                <a:ea typeface="Arial"/>
                <a:cs typeface="Arial"/>
                <a:sym typeface="Arial"/>
              </a:rPr>
              <a:t> </a:t>
            </a:r>
            <a:r>
              <a:rPr lang="el-GR" sz="1800">
                <a:solidFill>
                  <a:srgbClr val="7F7F7F"/>
                </a:solidFill>
                <a:latin typeface="Arial"/>
                <a:ea typeface="Arial"/>
                <a:cs typeface="Arial"/>
                <a:sym typeface="Arial"/>
              </a:rPr>
              <a:t> Πως να αναζητήσετε και να επιλέξετε εφαρμογές υγείας;</a:t>
            </a:r>
            <a:endParaRPr sz="180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9"/>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9"/>
          <p:cNvSpPr txBox="1"/>
          <p:nvPr/>
        </p:nvSpPr>
        <p:spPr>
          <a:xfrm>
            <a:off x="0" y="81370"/>
            <a:ext cx="8709225" cy="3188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l-GR" sz="1800" b="1">
                <a:solidFill>
                  <a:schemeClr val="lt1"/>
                </a:solidFill>
                <a:highlight>
                  <a:srgbClr val="C01E24"/>
                </a:highlight>
                <a:latin typeface="Arial"/>
                <a:ea typeface="Arial"/>
                <a:cs typeface="Arial"/>
                <a:sym typeface="Arial"/>
              </a:rPr>
              <a:t> </a:t>
            </a:r>
            <a:r>
              <a:rPr lang="el-GR" sz="1800" b="1">
                <a:solidFill>
                  <a:schemeClr val="lt1"/>
                </a:solidFill>
                <a:highlight>
                  <a:srgbClr val="C01E24"/>
                </a:highlight>
                <a:latin typeface="Calibri"/>
                <a:ea typeface="Calibri"/>
                <a:cs typeface="Calibri"/>
                <a:sym typeface="Calibri"/>
              </a:rPr>
              <a:t>2.1</a:t>
            </a:r>
            <a:r>
              <a:rPr lang="el-GR" sz="1800" b="1">
                <a:solidFill>
                  <a:schemeClr val="lt1"/>
                </a:solidFill>
                <a:highlight>
                  <a:srgbClr val="C01E24"/>
                </a:highlight>
                <a:latin typeface="Arial"/>
                <a:ea typeface="Arial"/>
                <a:cs typeface="Arial"/>
                <a:sym typeface="Arial"/>
              </a:rPr>
              <a:t> </a:t>
            </a:r>
            <a:r>
              <a:rPr lang="el-GR" sz="1800">
                <a:solidFill>
                  <a:srgbClr val="7F7F7F"/>
                </a:solidFill>
                <a:latin typeface="Arial"/>
                <a:ea typeface="Arial"/>
                <a:cs typeface="Arial"/>
                <a:sym typeface="Arial"/>
              </a:rPr>
              <a:t> Πως να αναζητήσετε και να επιλέξετε εφαρμογές υγείας;</a:t>
            </a:r>
            <a:endParaRPr sz="180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50"/>
        <p:cNvGrpSpPr/>
        <p:nvPr/>
      </p:nvGrpSpPr>
      <p:grpSpPr>
        <a:xfrm>
          <a:off x="0" y="0"/>
          <a:ext cx="0" cy="0"/>
          <a:chOff x="0" y="0"/>
          <a:chExt cx="0" cy="0"/>
        </a:xfrm>
      </p:grpSpPr>
      <p:sp>
        <p:nvSpPr>
          <p:cNvPr id="51" name="Google Shape;51;p5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0"/>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0"/>
          <p:cNvSpPr txBox="1"/>
          <p:nvPr/>
        </p:nvSpPr>
        <p:spPr>
          <a:xfrm>
            <a:off x="0" y="81370"/>
            <a:ext cx="8709225" cy="3188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l-GR" sz="1800" b="1">
                <a:solidFill>
                  <a:schemeClr val="lt1"/>
                </a:solidFill>
                <a:highlight>
                  <a:srgbClr val="C01E24"/>
                </a:highlight>
                <a:latin typeface="Arial"/>
                <a:ea typeface="Arial"/>
                <a:cs typeface="Arial"/>
                <a:sym typeface="Arial"/>
              </a:rPr>
              <a:t> </a:t>
            </a:r>
            <a:r>
              <a:rPr lang="el-GR" sz="1800" b="1">
                <a:solidFill>
                  <a:schemeClr val="lt1"/>
                </a:solidFill>
                <a:highlight>
                  <a:srgbClr val="C01E24"/>
                </a:highlight>
                <a:latin typeface="Calibri"/>
                <a:ea typeface="Calibri"/>
                <a:cs typeface="Calibri"/>
                <a:sym typeface="Calibri"/>
              </a:rPr>
              <a:t>2.1</a:t>
            </a:r>
            <a:r>
              <a:rPr lang="el-GR" sz="1800" b="1">
                <a:solidFill>
                  <a:schemeClr val="lt1"/>
                </a:solidFill>
                <a:highlight>
                  <a:srgbClr val="C01E24"/>
                </a:highlight>
                <a:latin typeface="Arial"/>
                <a:ea typeface="Arial"/>
                <a:cs typeface="Arial"/>
                <a:sym typeface="Arial"/>
              </a:rPr>
              <a:t> </a:t>
            </a:r>
            <a:r>
              <a:rPr lang="el-GR" sz="1800">
                <a:solidFill>
                  <a:srgbClr val="7F7F7F"/>
                </a:solidFill>
                <a:latin typeface="Arial"/>
                <a:ea typeface="Arial"/>
                <a:cs typeface="Arial"/>
                <a:sym typeface="Arial"/>
              </a:rPr>
              <a:t> Πως να αναζητήσετε και να επιλέξετε εφαρμογές υγείας;</a:t>
            </a:r>
            <a:endParaRPr sz="1800">
              <a:solidFill>
                <a:srgbClr val="7F7F7F"/>
              </a:solidFill>
              <a:latin typeface="Arial"/>
              <a:ea typeface="Arial"/>
              <a:cs typeface="Arial"/>
              <a:sym typeface="Arial"/>
            </a:endParaRPr>
          </a:p>
        </p:txBody>
      </p:sp>
      <p:pic>
        <p:nvPicPr>
          <p:cNvPr id="54" name="Google Shape;54;p50"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5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ambulanz-sanit%C3%A4ter-rot-kreuzen-2440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balance-achtung-konzentration-15179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de/vectors/talk-reden-sprechblase-konversation-7228805/"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play.google.com/store/apps/details?id=com.zeopoxa.fitness.running&amp;gl=DE" TargetMode="External"/><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8zyLk8PY03I" TargetMode="External"/><Relationship Id="rId7" Type="http://schemas.openxmlformats.org/officeDocument/2006/relationships/hyperlink" Target="https://play.google.com/store/search?q=neuronation&amp;c=apps&amp;gl=D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https://pixabay.com/service/license-summary/" TargetMode="Externa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vectors/idea-the-light-bulb-light-volunteer-1972924/"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hyperlink" Target="https://pixabay.com/service/license-summar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www.apple.com/de/app-stor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hyperlink" Target="https://play.google.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5" Type="http://schemas.openxmlformats.org/officeDocument/2006/relationships/image" Target="../media/image47.jp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de/photos/fragezeichen-symbol-charakter-230904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de/vectors/h%C3%A4nde-h%C3%A4ndedruck-handeln-vertrag-6030186/"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hyperlink" Target="https://pixabay.com/service/license-summar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de/vectors/silhouette-herbst-fallen-3347559/"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hyperlink" Target="https://pixabay.com/service/license-summar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de/photos/experiment-chemie-fl%C3%BCssig-220023/"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hyperlink" Target="https://pixabay.com/service/license-summar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de/photos/datenschutz-sicherheit-4394633/"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2.jpg"/><Relationship Id="rId4" Type="http://schemas.openxmlformats.org/officeDocument/2006/relationships/hyperlink" Target="https://pixabay.com/service/license-summar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de/photos/unternehmer-idee-kompetenz-vision-1340649/"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hyperlink" Target="https://pixabay.com/service/license-summary/"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9.jpg"/><Relationship Id="rId18" Type="http://schemas.openxmlformats.org/officeDocument/2006/relationships/hyperlink" Target="http://www.amsed.fr/" TargetMode="External"/><Relationship Id="rId3" Type="http://schemas.openxmlformats.org/officeDocument/2006/relationships/image" Target="../media/image14.jpg"/><Relationship Id="rId21" Type="http://schemas.openxmlformats.org/officeDocument/2006/relationships/image" Target="../media/image23.jpg"/><Relationship Id="rId7" Type="http://schemas.openxmlformats.org/officeDocument/2006/relationships/image" Target="../media/image16.jpg"/><Relationship Id="rId12" Type="http://schemas.openxmlformats.org/officeDocument/2006/relationships/hyperlink" Target="https://www.media-k.eu/" TargetMode="External"/><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8.jpg"/><Relationship Id="rId5" Type="http://schemas.openxmlformats.org/officeDocument/2006/relationships/image" Target="../media/image15.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7.jpg"/><Relationship Id="rId14" Type="http://schemas.openxmlformats.org/officeDocument/2006/relationships/hyperlink" Target="https://www.oxfamitalia.org/" TargetMode="External"/><Relationship Id="rId22"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pps.apple.com/de/app/headspace-meditation-schlaf/id493145008"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apps.apple.com/de/app/sleepio/id1538191784"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center-centered-gears-visor-target-206490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2.png"/><Relationship Id="rId7"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59.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fragen-mann-kopf-erfolg-lampe-251965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l-GR" sz="3400" b="0" i="0" u="none" strike="noStrike" cap="none" dirty="0">
                <a:solidFill>
                  <a:srgbClr val="C00000"/>
                </a:solidFill>
                <a:latin typeface="Calibri"/>
                <a:ea typeface="Calibri"/>
                <a:cs typeface="Calibri"/>
                <a:sym typeface="Calibri"/>
              </a:rPr>
              <a:t>Ενότητα 2 - Διδακτική συνεδρία (2.1)</a:t>
            </a:r>
            <a:br>
              <a:rPr lang="el-GR" sz="3400" b="0" i="0" u="none" strike="noStrike" cap="none" dirty="0">
                <a:solidFill>
                  <a:srgbClr val="C00000"/>
                </a:solidFill>
                <a:latin typeface="Calibri"/>
                <a:ea typeface="Calibri"/>
                <a:cs typeface="Calibri"/>
                <a:sym typeface="Calibri"/>
              </a:rPr>
            </a:br>
            <a:r>
              <a:rPr lang="el-GR" sz="3400" b="0" i="0" u="none" strike="noStrike" cap="none" dirty="0">
                <a:solidFill>
                  <a:schemeClr val="dk1"/>
                </a:solidFill>
                <a:latin typeface="Calibri"/>
                <a:ea typeface="Calibri"/>
                <a:cs typeface="Calibri"/>
                <a:sym typeface="Calibri"/>
              </a:rPr>
              <a:t>Πώς να αναζητήσετε και να επιλέξετε εφαρμογές υγείας;</a:t>
            </a:r>
            <a:endParaRPr sz="3400" b="0" i="0" u="none" strike="noStrike" cap="none" dirty="0">
              <a:solidFill>
                <a:schemeClr val="dk1"/>
              </a:solidFill>
              <a:latin typeface="Calibri"/>
              <a:ea typeface="Calibri"/>
              <a:cs typeface="Calibri"/>
              <a:sym typeface="Calibri"/>
            </a:endParaRPr>
          </a:p>
        </p:txBody>
      </p:sp>
      <p:sp>
        <p:nvSpPr>
          <p:cNvPr id="68" name="Google Shape;68;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2" name="Google Shape;72;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3" name="Google Shape;73;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800" b="0" i="0" u="none" strike="noStrike" cap="none">
                <a:solidFill>
                  <a:srgbClr val="ABC7F1"/>
                </a:solidFill>
                <a:latin typeface="Calibri"/>
                <a:ea typeface="Calibri"/>
                <a:cs typeface="Calibri"/>
                <a:sym typeface="Calibri"/>
              </a:rPr>
              <a:t>https://apps4health.eu/</a:t>
            </a:r>
            <a:endParaRPr/>
          </a:p>
        </p:txBody>
      </p:sp>
      <p:pic>
        <p:nvPicPr>
          <p:cNvPr id="74" name="Google Shape;74;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5" name="Google Shape;75;p1"/>
          <p:cNvPicPr preferRelativeResize="0"/>
          <p:nvPr/>
        </p:nvPicPr>
        <p:blipFill rotWithShape="1">
          <a:blip r:embed="rId5">
            <a:alphaModFix/>
          </a:blip>
          <a:srcRect/>
          <a:stretch/>
        </p:blipFill>
        <p:spPr>
          <a:xfrm>
            <a:off x="10748048" y="6336215"/>
            <a:ext cx="1406013" cy="492105"/>
          </a:xfrm>
          <a:prstGeom prst="rect">
            <a:avLst/>
          </a:prstGeom>
          <a:noFill/>
          <a:ln>
            <a:noFill/>
          </a:ln>
        </p:spPr>
      </p:pic>
      <p:pic>
        <p:nvPicPr>
          <p:cNvPr id="76" name="Google Shape;76;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7" name="Google Shape;77;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78" name="Google Shape;78;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79" name="Google Shape;79;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0" name="Google Shape;80;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1996896" y="6299882"/>
            <a:ext cx="875115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l-GR" sz="1000" b="0" i="0" u="none" strike="noStrike" cap="none" dirty="0">
                <a:solidFill>
                  <a:srgbClr val="DDEAF6"/>
                </a:solidFill>
                <a:latin typeface="Calibri"/>
                <a:ea typeface="Calibri"/>
                <a:cs typeface="Calibri"/>
                <a:sym typeface="Calibri"/>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sz="1000" b="0" i="0" u="none" strike="noStrike" cap="none" dirty="0">
              <a:solidFill>
                <a:srgbClr val="DDEAF6"/>
              </a:solidFill>
              <a:latin typeface="Calibri"/>
              <a:ea typeface="Calibri"/>
              <a:cs typeface="Calibri"/>
              <a:sym typeface="Calibri"/>
            </a:endParaRPr>
          </a:p>
        </p:txBody>
      </p:sp>
      <p:sp>
        <p:nvSpPr>
          <p:cNvPr id="84" name="Google Shape;84;p1"/>
          <p:cNvSpPr/>
          <p:nvPr/>
        </p:nvSpPr>
        <p:spPr>
          <a:xfrm>
            <a:off x="-835" y="489244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8163" y="1495460"/>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pic>
        <p:nvPicPr>
          <p:cNvPr id="22" name="Εικόνα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a:t>(Παρά)πληροφόρηση</a:t>
            </a:r>
            <a:endParaRPr/>
          </a:p>
        </p:txBody>
      </p:sp>
      <p:sp>
        <p:nvSpPr>
          <p:cNvPr id="189" name="Google Shape;189;p9"/>
          <p:cNvSpPr txBox="1"/>
          <p:nvPr/>
        </p:nvSpPr>
        <p:spPr>
          <a:xfrm>
            <a:off x="610139" y="1679188"/>
            <a:ext cx="5409663" cy="4893408"/>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120000"/>
              </a:lnSpc>
              <a:spcBef>
                <a:spcPts val="0"/>
              </a:spcBef>
              <a:spcAft>
                <a:spcPts val="0"/>
              </a:spcAft>
              <a:buClr>
                <a:srgbClr val="C01E24"/>
              </a:buClr>
              <a:buSzPct val="100000"/>
              <a:buFont typeface="Noto Sans Symbols"/>
              <a:buChar char="▪"/>
            </a:pPr>
            <a:r>
              <a:rPr lang="el-GR" sz="2600">
                <a:solidFill>
                  <a:schemeClr val="dk1"/>
                </a:solidFill>
                <a:latin typeface="Calibri"/>
                <a:ea typeface="Calibri"/>
                <a:cs typeface="Calibri"/>
                <a:sym typeface="Calibri"/>
              </a:rPr>
              <a:t>Οι εφαρμογές ενδέχεται να περιέχουν ψευδείς ισχυρισμούς υγείας</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l-GR" sz="2600">
                <a:solidFill>
                  <a:schemeClr val="dk1"/>
                </a:solidFill>
                <a:latin typeface="Calibri"/>
                <a:ea typeface="Calibri"/>
                <a:cs typeface="Calibri"/>
                <a:sym typeface="Calibri"/>
              </a:rPr>
              <a:t>Οι εφαρμογές ενδέχεται να υποκρύπτουν κακές ή ακόμα και εσφαλμένες πληροφορίες</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l-GR" sz="2600">
                <a:solidFill>
                  <a:schemeClr val="dk1"/>
                </a:solidFill>
                <a:latin typeface="Calibri"/>
                <a:ea typeface="Calibri"/>
                <a:cs typeface="Calibri"/>
                <a:sym typeface="Calibri"/>
              </a:rPr>
              <a:t>Η (παρα)πληροφόρηση από μία εφαρμογή θα μπορούσε να οδηγήσει σε εσφαλμένη αξιολόγηση μιας νόσου, καθώς και σε λανθασμένες θεραπείες, κακή λήψη αποφάσεων γενικά και σε δυσμενείς επιπτώσεις στην υγεία.</a:t>
            </a:r>
            <a:endParaRPr sz="2600">
              <a:solidFill>
                <a:schemeClr val="dk1"/>
              </a:solidFill>
              <a:latin typeface="Calibri"/>
              <a:ea typeface="Calibri"/>
              <a:cs typeface="Calibri"/>
              <a:sym typeface="Calibri"/>
            </a:endParaRPr>
          </a:p>
        </p:txBody>
      </p:sp>
      <p:pic>
        <p:nvPicPr>
          <p:cNvPr id="190" name="Google Shape;190;p9"/>
          <p:cNvPicPr preferRelativeResize="0"/>
          <p:nvPr/>
        </p:nvPicPr>
        <p:blipFill rotWithShape="1">
          <a:blip r:embed="rId3">
            <a:alphaModFix/>
          </a:blip>
          <a:srcRect/>
          <a:stretch/>
        </p:blipFill>
        <p:spPr>
          <a:xfrm>
            <a:off x="6322651" y="1679188"/>
            <a:ext cx="5631925" cy="2869498"/>
          </a:xfrm>
          <a:prstGeom prst="rect">
            <a:avLst/>
          </a:prstGeom>
          <a:noFill/>
          <a:ln>
            <a:noFill/>
          </a:ln>
        </p:spPr>
      </p:pic>
      <p:sp>
        <p:nvSpPr>
          <p:cNvPr id="191" name="Google Shape;191;p9"/>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a:t>
            </a:r>
            <a:r>
              <a:rPr lang="el-GR"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sp>
        <p:nvSpPr>
          <p:cNvPr id="192" name="Google Shape;192;p9"/>
          <p:cNvSpPr/>
          <p:nvPr/>
        </p:nvSpPr>
        <p:spPr>
          <a:xfrm>
            <a:off x="6949440" y="-3933"/>
            <a:ext cx="5241301"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None/>
            </a:pPr>
            <a:r>
              <a:rPr lang="el-GR" sz="1395">
                <a:solidFill>
                  <a:schemeClr val="lt1"/>
                </a:solidFill>
                <a:latin typeface="Calibri"/>
                <a:ea typeface="Calibri"/>
                <a:cs typeface="Calibri"/>
                <a:sym typeface="Calibri"/>
              </a:rPr>
              <a:t>2.1.1 Γιατί υπάρχουν κριτήρια αναζήτησης για τις εφαρμογές υγείας;</a:t>
            </a:r>
            <a:endParaRPr sz="1395">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a:t>Κακή σχεδίαση εφαρμογής</a:t>
            </a:r>
            <a:endParaRPr/>
          </a:p>
        </p:txBody>
      </p:sp>
      <p:sp>
        <p:nvSpPr>
          <p:cNvPr id="199" name="Google Shape;199;p10"/>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rgbClr val="C01E24"/>
              </a:buClr>
              <a:buSzPts val="2600"/>
              <a:buFont typeface="Noto Sans Symbols"/>
              <a:buNone/>
            </a:pPr>
            <a:r>
              <a:rPr lang="el-GR" sz="2600">
                <a:solidFill>
                  <a:schemeClr val="dk1"/>
                </a:solidFill>
                <a:latin typeface="Calibri"/>
                <a:ea typeface="Calibri"/>
                <a:cs typeface="Calibri"/>
                <a:sym typeface="Calibri"/>
              </a:rPr>
              <a:t>Ο κακός σχεδιασμός εφαρμογών, όπως ένα άβολο περιβάλλον εργασίας χρήστη, μπορεί να οδηγήσει σε σπάνια χρήση και χαμηλότερη συμμόρφωση στη θεραπεία όταν χρησιμοποιείται επιπλέον μιας θεραπείας</a:t>
            </a:r>
            <a:endParaRPr sz="2600">
              <a:solidFill>
                <a:schemeClr val="dk1"/>
              </a:solidFill>
              <a:latin typeface="Calibri"/>
              <a:ea typeface="Calibri"/>
              <a:cs typeface="Calibri"/>
              <a:sym typeface="Calibri"/>
            </a:endParaRPr>
          </a:p>
        </p:txBody>
      </p:sp>
      <p:pic>
        <p:nvPicPr>
          <p:cNvPr id="200" name="Google Shape;200;p10"/>
          <p:cNvPicPr preferRelativeResize="0"/>
          <p:nvPr/>
        </p:nvPicPr>
        <p:blipFill rotWithShape="1">
          <a:blip r:embed="rId3">
            <a:alphaModFix/>
          </a:blip>
          <a:srcRect/>
          <a:stretch/>
        </p:blipFill>
        <p:spPr>
          <a:xfrm>
            <a:off x="8240158" y="1778952"/>
            <a:ext cx="3025624" cy="2869498"/>
          </a:xfrm>
          <a:prstGeom prst="rect">
            <a:avLst/>
          </a:prstGeom>
          <a:noFill/>
          <a:ln>
            <a:noFill/>
          </a:ln>
        </p:spPr>
      </p:pic>
      <p:sp>
        <p:nvSpPr>
          <p:cNvPr id="201" name="Google Shape;201;p10"/>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a:t>
            </a:r>
            <a:r>
              <a:rPr lang="el-GR"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sp>
        <p:nvSpPr>
          <p:cNvPr id="7" name="Google Shape;192;p9"/>
          <p:cNvSpPr/>
          <p:nvPr/>
        </p:nvSpPr>
        <p:spPr>
          <a:xfrm>
            <a:off x="6949440" y="-3933"/>
            <a:ext cx="5241301"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None/>
            </a:pPr>
            <a:r>
              <a:rPr lang="el-GR" sz="1395">
                <a:solidFill>
                  <a:schemeClr val="lt1"/>
                </a:solidFill>
                <a:latin typeface="Calibri"/>
                <a:ea typeface="Calibri"/>
                <a:cs typeface="Calibri"/>
                <a:sym typeface="Calibri"/>
              </a:rPr>
              <a:t>2.1.1 Γιατί υπάρχουν κριτήρια αναζήτησης για τις εφαρμογές υγείας;</a:t>
            </a:r>
            <a:endParaRPr sz="1395">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body" idx="1"/>
          </p:nvPr>
        </p:nvSpPr>
        <p:spPr>
          <a:xfrm>
            <a:off x="558001" y="1991385"/>
            <a:ext cx="10007296" cy="405854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l-GR"/>
              <a:t>Οι εφαρμογές υγείας ενδέχεται να απαιτούν προσωπικά δεδομένα προκειμένου να χρησιμοποιηθούν και να λειτουργήσουν σωστά. </a:t>
            </a:r>
            <a:endParaRPr/>
          </a:p>
          <a:p>
            <a:pPr marL="228600" lvl="0" indent="-228600" algn="l" rtl="0">
              <a:lnSpc>
                <a:spcPct val="100000"/>
              </a:lnSpc>
              <a:spcBef>
                <a:spcPts val="1800"/>
              </a:spcBef>
              <a:spcAft>
                <a:spcPts val="0"/>
              </a:spcAft>
              <a:buSzPts val="2200"/>
              <a:buChar char="▪"/>
            </a:pPr>
            <a:r>
              <a:rPr lang="el-GR"/>
              <a:t>Αυτό μπορεί σε πολλές περιπτώσεις να είναι προβληματικό, καθώς οι εφαρμογές υγείας είναι συχνά δωρεάν και, ως εκ τούτου, βασίζονται σε άλλες μεθόδους χρηματοδότησης, όπως η κοινή χρήση προσωπικών δεδομένων χρηστών για διαφημιστικούς σκοπούς με πλατφόρμες κοινωνικών μέσων όπως το Facebook ή το Instagram. </a:t>
            </a:r>
            <a:endParaRPr/>
          </a:p>
          <a:p>
            <a:pPr marL="228600" lvl="0" indent="-228600" algn="l" rtl="0">
              <a:lnSpc>
                <a:spcPct val="100000"/>
              </a:lnSpc>
              <a:spcBef>
                <a:spcPts val="1800"/>
              </a:spcBef>
              <a:spcAft>
                <a:spcPts val="0"/>
              </a:spcAft>
              <a:buSzPts val="2200"/>
              <a:buChar char="▪"/>
            </a:pPr>
            <a:r>
              <a:rPr lang="el-GR"/>
              <a:t>Επίσης, τα χαμηλά πρότυπα προστασίας δεδομένων ενδέχεται να αυξήσουν τον κίνδυνο διαρροής δεδομένων πληροφοριών για την υγεία και να προκαλέσουν ανεπανόρθωτη ζημία στους χρήστες τους.</a:t>
            </a:r>
            <a:endParaRPr/>
          </a:p>
        </p:txBody>
      </p:sp>
      <p:sp>
        <p:nvSpPr>
          <p:cNvPr id="209" name="Google Shape;209;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a:t>Προστασία ευαίσθητων προσωπικών δεδομένων</a:t>
            </a:r>
            <a:endParaRPr/>
          </a:p>
        </p:txBody>
      </p:sp>
      <p:sp>
        <p:nvSpPr>
          <p:cNvPr id="5" name="Google Shape;192;p9"/>
          <p:cNvSpPr/>
          <p:nvPr/>
        </p:nvSpPr>
        <p:spPr>
          <a:xfrm>
            <a:off x="6949440" y="-3933"/>
            <a:ext cx="5241301"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None/>
            </a:pPr>
            <a:r>
              <a:rPr lang="el-GR" sz="1395">
                <a:solidFill>
                  <a:schemeClr val="lt1"/>
                </a:solidFill>
                <a:latin typeface="Calibri"/>
                <a:ea typeface="Calibri"/>
                <a:cs typeface="Calibri"/>
                <a:sym typeface="Calibri"/>
              </a:rPr>
              <a:t>2.1.1 Γιατί υπάρχουν κριτήρια αναζήτησης για τις εφαρμογές υγείας;</a:t>
            </a:r>
            <a:endParaRPr sz="1395">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2" descr="Talk, Reden, Sprechblase, Konversation"/>
          <p:cNvPicPr preferRelativeResize="0"/>
          <p:nvPr/>
        </p:nvPicPr>
        <p:blipFill rotWithShape="1">
          <a:blip r:embed="rId3">
            <a:alphaModFix/>
          </a:blip>
          <a:srcRect/>
          <a:stretch/>
        </p:blipFill>
        <p:spPr>
          <a:xfrm>
            <a:off x="7392941" y="1851965"/>
            <a:ext cx="3680659" cy="3926036"/>
          </a:xfrm>
          <a:prstGeom prst="rect">
            <a:avLst/>
          </a:prstGeom>
          <a:noFill/>
          <a:ln>
            <a:noFill/>
          </a:ln>
        </p:spPr>
      </p:pic>
      <p:sp>
        <p:nvSpPr>
          <p:cNvPr id="217" name="Google Shape;217;p1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l-GR" sz="2000">
                <a:solidFill>
                  <a:srgbClr val="C01E24"/>
                </a:solidFill>
              </a:rPr>
              <a:t>2.1.2</a:t>
            </a:r>
            <a:r>
              <a:rPr lang="el-GR"/>
              <a:t/>
            </a:r>
            <a:br>
              <a:rPr lang="el-GR"/>
            </a:br>
            <a:r>
              <a:rPr lang="el-GR">
                <a:solidFill>
                  <a:srgbClr val="C01E24"/>
                </a:solidFill>
              </a:rPr>
              <a:t>Τυπικοί τομείς εφαρμογών υγείας και γνωστές εφαρμογές</a:t>
            </a:r>
            <a:endParaRPr>
              <a:solidFill>
                <a:srgbClr val="C01E24"/>
              </a:solidFill>
            </a:endParaRPr>
          </a:p>
        </p:txBody>
      </p:sp>
      <p:sp>
        <p:nvSpPr>
          <p:cNvPr id="218" name="Google Shape;218;p1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l-GR" sz="2200">
                <a:solidFill>
                  <a:srgbClr val="203864"/>
                </a:solidFill>
              </a:rPr>
              <a:t>Ας μοιραστούμε την εμπειρία μας</a:t>
            </a:r>
            <a:endParaRPr sz="2200">
              <a:solidFill>
                <a:srgbClr val="203864"/>
              </a:solidFill>
            </a:endParaRPr>
          </a:p>
        </p:txBody>
      </p:sp>
      <p:sp>
        <p:nvSpPr>
          <p:cNvPr id="219" name="Google Shape;219;p12"/>
          <p:cNvSpPr txBox="1">
            <a:spLocks noGrp="1"/>
          </p:cNvSpPr>
          <p:nvPr>
            <p:ph type="body" idx="2"/>
          </p:nvPr>
        </p:nvSpPr>
        <p:spPr>
          <a:xfrm>
            <a:off x="617621" y="2849843"/>
            <a:ext cx="5637259" cy="400815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l-GR" sz="2400"/>
              <a:t>Όταν σκέφτεστε τη δική σας εμπειρία με τις εφαρμογές υγείας, υπάρχουν κάποιες που χρησιμοποιείτε αυτήν τη στιγμή ή έχετε χρησιμοποιήσει στο παρελθόν;</a:t>
            </a:r>
            <a:endParaRPr/>
          </a:p>
          <a:p>
            <a:pPr marL="228600" lvl="0" indent="-228600" algn="l" rtl="0">
              <a:lnSpc>
                <a:spcPct val="150000"/>
              </a:lnSpc>
              <a:spcBef>
                <a:spcPts val="1200"/>
              </a:spcBef>
              <a:spcAft>
                <a:spcPts val="0"/>
              </a:spcAft>
              <a:buSzPts val="2400"/>
              <a:buChar char="▪"/>
            </a:pPr>
            <a:r>
              <a:rPr lang="el-GR" sz="2400"/>
              <a:t>Ποιες εφαρμογές υγείας μπορείτε να σκεφτείτε;</a:t>
            </a:r>
            <a:endParaRPr sz="2400"/>
          </a:p>
        </p:txBody>
      </p:sp>
      <p:sp>
        <p:nvSpPr>
          <p:cNvPr id="220" name="Google Shape;220;p12"/>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 </a:t>
            </a:r>
            <a:r>
              <a:rPr lang="el-GR"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title"/>
          </p:nvPr>
        </p:nvSpPr>
        <p:spPr>
          <a:xfrm>
            <a:off x="553702" y="97682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l-GR"/>
              <a:t>Παραδείγματα εφαρμογών υγείας: Τρέξιμο και τζόκινγκ, Παρακολούθηση τρεξίματος</a:t>
            </a:r>
            <a:endParaRPr/>
          </a:p>
        </p:txBody>
      </p:sp>
      <p:sp>
        <p:nvSpPr>
          <p:cNvPr id="227" name="Google Shape;227;p13"/>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Google Play Store - Zeopoxa</a:t>
            </a:r>
            <a:endParaRPr sz="1200">
              <a:solidFill>
                <a:schemeClr val="dk1"/>
              </a:solidFill>
              <a:latin typeface="Calibri"/>
              <a:ea typeface="Calibri"/>
              <a:cs typeface="Calibri"/>
              <a:sym typeface="Calibri"/>
            </a:endParaRPr>
          </a:p>
        </p:txBody>
      </p:sp>
      <p:sp>
        <p:nvSpPr>
          <p:cNvPr id="228" name="Google Shape;228;p13"/>
          <p:cNvSpPr/>
          <p:nvPr/>
        </p:nvSpPr>
        <p:spPr>
          <a:xfrm>
            <a:off x="8108576" y="-10991"/>
            <a:ext cx="4082163"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a:solidFill>
                  <a:schemeClr val="lt1"/>
                </a:solidFill>
                <a:latin typeface="Calibri"/>
                <a:ea typeface="Calibri"/>
                <a:cs typeface="Calibri"/>
                <a:sym typeface="Calibri"/>
              </a:rPr>
              <a:t>2.1.2 Τυπικές κατηγορίες και εφαρμογές υγείας</a:t>
            </a:r>
            <a:endParaRPr sz="1530">
              <a:solidFill>
                <a:schemeClr val="lt1"/>
              </a:solidFill>
              <a:latin typeface="Calibri"/>
              <a:ea typeface="Calibri"/>
              <a:cs typeface="Calibri"/>
              <a:sym typeface="Calibri"/>
            </a:endParaRPr>
          </a:p>
        </p:txBody>
      </p:sp>
      <p:pic>
        <p:nvPicPr>
          <p:cNvPr id="229" name="Google Shape;229;p13"/>
          <p:cNvPicPr preferRelativeResize="0"/>
          <p:nvPr/>
        </p:nvPicPr>
        <p:blipFill rotWithShape="1">
          <a:blip r:embed="rId4">
            <a:alphaModFix/>
          </a:blip>
          <a:srcRect/>
          <a:stretch/>
        </p:blipFill>
        <p:spPr>
          <a:xfrm>
            <a:off x="553702" y="2371610"/>
            <a:ext cx="1633578" cy="3684588"/>
          </a:xfrm>
          <a:prstGeom prst="rect">
            <a:avLst/>
          </a:prstGeom>
          <a:noFill/>
          <a:ln>
            <a:noFill/>
          </a:ln>
        </p:spPr>
      </p:pic>
      <p:pic>
        <p:nvPicPr>
          <p:cNvPr id="230" name="Google Shape;230;p13"/>
          <p:cNvPicPr preferRelativeResize="0"/>
          <p:nvPr/>
        </p:nvPicPr>
        <p:blipFill rotWithShape="1">
          <a:blip r:embed="rId5">
            <a:alphaModFix/>
          </a:blip>
          <a:srcRect/>
          <a:stretch/>
        </p:blipFill>
        <p:spPr>
          <a:xfrm>
            <a:off x="2382495" y="2371610"/>
            <a:ext cx="1628074" cy="3684588"/>
          </a:xfrm>
          <a:prstGeom prst="rect">
            <a:avLst/>
          </a:prstGeom>
          <a:noFill/>
          <a:ln>
            <a:noFill/>
          </a:ln>
        </p:spPr>
      </p:pic>
      <p:pic>
        <p:nvPicPr>
          <p:cNvPr id="231" name="Google Shape;231;p13"/>
          <p:cNvPicPr preferRelativeResize="0"/>
          <p:nvPr/>
        </p:nvPicPr>
        <p:blipFill rotWithShape="1">
          <a:blip r:embed="rId6">
            <a:alphaModFix/>
          </a:blip>
          <a:srcRect/>
          <a:stretch/>
        </p:blipFill>
        <p:spPr>
          <a:xfrm>
            <a:off x="4251518" y="2371610"/>
            <a:ext cx="1633577" cy="3684587"/>
          </a:xfrm>
          <a:prstGeom prst="rect">
            <a:avLst/>
          </a:prstGeom>
          <a:noFill/>
          <a:ln>
            <a:noFill/>
          </a:ln>
        </p:spPr>
      </p:pic>
      <p:pic>
        <p:nvPicPr>
          <p:cNvPr id="232" name="Google Shape;232;p13"/>
          <p:cNvPicPr preferRelativeResize="0"/>
          <p:nvPr/>
        </p:nvPicPr>
        <p:blipFill rotWithShape="1">
          <a:blip r:embed="rId7">
            <a:alphaModFix/>
          </a:blip>
          <a:srcRect/>
          <a:stretch/>
        </p:blipFill>
        <p:spPr>
          <a:xfrm>
            <a:off x="6120031" y="2371610"/>
            <a:ext cx="1628455" cy="3684587"/>
          </a:xfrm>
          <a:prstGeom prst="rect">
            <a:avLst/>
          </a:prstGeom>
          <a:noFill/>
          <a:ln>
            <a:noFill/>
          </a:ln>
        </p:spPr>
      </p:pic>
      <p:pic>
        <p:nvPicPr>
          <p:cNvPr id="233" name="Google Shape;233;p13"/>
          <p:cNvPicPr preferRelativeResize="0"/>
          <p:nvPr/>
        </p:nvPicPr>
        <p:blipFill rotWithShape="1">
          <a:blip r:embed="rId8">
            <a:alphaModFix/>
          </a:blip>
          <a:srcRect/>
          <a:stretch/>
        </p:blipFill>
        <p:spPr>
          <a:xfrm>
            <a:off x="7983310" y="2371610"/>
            <a:ext cx="1625166" cy="3684587"/>
          </a:xfrm>
          <a:prstGeom prst="rect">
            <a:avLst/>
          </a:prstGeom>
          <a:noFill/>
          <a:ln>
            <a:noFill/>
          </a:ln>
        </p:spPr>
      </p:pic>
      <p:pic>
        <p:nvPicPr>
          <p:cNvPr id="234" name="Google Shape;234;p13"/>
          <p:cNvPicPr preferRelativeResize="0"/>
          <p:nvPr/>
        </p:nvPicPr>
        <p:blipFill rotWithShape="1">
          <a:blip r:embed="rId9">
            <a:alphaModFix/>
          </a:blip>
          <a:srcRect/>
          <a:stretch/>
        </p:blipFill>
        <p:spPr>
          <a:xfrm>
            <a:off x="9847598" y="1379594"/>
            <a:ext cx="1790700" cy="189547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title"/>
          </p:nvPr>
        </p:nvSpPr>
        <p:spPr>
          <a:xfrm>
            <a:off x="557448" y="793307"/>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a:t>Παραδείγματα εφαρμογών υγείας: NeuroNation - Εκπαίδευση εγκεφάλου</a:t>
            </a:r>
            <a:endParaRPr/>
          </a:p>
        </p:txBody>
      </p:sp>
      <p:sp>
        <p:nvSpPr>
          <p:cNvPr id="241" name="Google Shape;241;p14"/>
          <p:cNvSpPr txBox="1"/>
          <p:nvPr/>
        </p:nvSpPr>
        <p:spPr>
          <a:xfrm>
            <a:off x="610139" y="1679188"/>
            <a:ext cx="707792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l-GR" sz="26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https://www.youtube.com/watch?v=8zyLk8PY03I</a:t>
            </a:r>
            <a:r>
              <a:rPr lang="el-GR" sz="2600">
                <a:solidFill>
                  <a:schemeClr val="dk1"/>
                </a:solidFill>
                <a:latin typeface="Calibri"/>
                <a:ea typeface="Calibri"/>
                <a:cs typeface="Calibri"/>
                <a:sym typeface="Calibri"/>
              </a:rPr>
              <a:t> </a:t>
            </a:r>
            <a:endParaRPr/>
          </a:p>
          <a:p>
            <a:pPr marL="228600" marR="0" lvl="0" indent="-63500" algn="l" rtl="0">
              <a:lnSpc>
                <a:spcPct val="120000"/>
              </a:lnSpc>
              <a:spcBef>
                <a:spcPts val="1200"/>
              </a:spcBef>
              <a:spcAft>
                <a:spcPts val="0"/>
              </a:spcAft>
              <a:buClr>
                <a:srgbClr val="C01E24"/>
              </a:buClr>
              <a:buSzPts val="2600"/>
              <a:buFont typeface="Noto Sans Symbols"/>
              <a:buNone/>
            </a:pPr>
            <a:endParaRPr sz="2600">
              <a:solidFill>
                <a:schemeClr val="dk1"/>
              </a:solidFill>
              <a:latin typeface="Calibri"/>
              <a:ea typeface="Calibri"/>
              <a:cs typeface="Calibri"/>
              <a:sym typeface="Calibri"/>
            </a:endParaRPr>
          </a:p>
        </p:txBody>
      </p:sp>
      <p:pic>
        <p:nvPicPr>
          <p:cNvPr id="242" name="Google Shape;242;p14"/>
          <p:cNvPicPr preferRelativeResize="0"/>
          <p:nvPr/>
        </p:nvPicPr>
        <p:blipFill rotWithShape="1">
          <a:blip r:embed="rId4">
            <a:alphaModFix/>
          </a:blip>
          <a:srcRect/>
          <a:stretch/>
        </p:blipFill>
        <p:spPr>
          <a:xfrm>
            <a:off x="8159708" y="3460363"/>
            <a:ext cx="3794316" cy="2528556"/>
          </a:xfrm>
          <a:prstGeom prst="rect">
            <a:avLst/>
          </a:prstGeom>
          <a:noFill/>
          <a:ln>
            <a:noFill/>
          </a:ln>
        </p:spPr>
      </p:pic>
      <p:sp>
        <p:nvSpPr>
          <p:cNvPr id="243" name="Google Shape;243;p14"/>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244" name="Google Shape;244;p14"/>
          <p:cNvPicPr preferRelativeResize="0"/>
          <p:nvPr/>
        </p:nvPicPr>
        <p:blipFill rotWithShape="1">
          <a:blip r:embed="rId6">
            <a:alphaModFix/>
          </a:blip>
          <a:srcRect/>
          <a:stretch/>
        </p:blipFill>
        <p:spPr>
          <a:xfrm>
            <a:off x="9867361" y="1379594"/>
            <a:ext cx="1714500" cy="1781175"/>
          </a:xfrm>
          <a:prstGeom prst="rect">
            <a:avLst/>
          </a:prstGeom>
          <a:noFill/>
          <a:ln>
            <a:noFill/>
          </a:ln>
        </p:spPr>
      </p:pic>
      <p:sp>
        <p:nvSpPr>
          <p:cNvPr id="245" name="Google Shape;245;p14"/>
          <p:cNvSpPr/>
          <p:nvPr/>
        </p:nvSpPr>
        <p:spPr>
          <a:xfrm>
            <a:off x="9557949" y="3206447"/>
            <a:ext cx="2606739"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Google Play Store - NeuroNation</a:t>
            </a:r>
            <a:endParaRPr sz="1200">
              <a:solidFill>
                <a:schemeClr val="dk1"/>
              </a:solidFill>
              <a:latin typeface="Calibri"/>
              <a:ea typeface="Calibri"/>
              <a:cs typeface="Calibri"/>
              <a:sym typeface="Calibri"/>
            </a:endParaRPr>
          </a:p>
        </p:txBody>
      </p:sp>
      <p:sp>
        <p:nvSpPr>
          <p:cNvPr id="246" name="Google Shape;246;p14"/>
          <p:cNvSpPr/>
          <p:nvPr/>
        </p:nvSpPr>
        <p:spPr>
          <a:xfrm>
            <a:off x="8108576" y="-10991"/>
            <a:ext cx="4082163"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a:solidFill>
                  <a:schemeClr val="lt1"/>
                </a:solidFill>
                <a:latin typeface="Calibri"/>
                <a:ea typeface="Calibri"/>
                <a:cs typeface="Calibri"/>
                <a:sym typeface="Calibri"/>
              </a:rPr>
              <a:t>2.1.2 Τυπικές κατηγορίες και εφαρμογές υγείας</a:t>
            </a:r>
            <a:endParaRPr sz="1530">
              <a:solidFill>
                <a:schemeClr val="lt1"/>
              </a:solidFill>
              <a:latin typeface="Calibri"/>
              <a:ea typeface="Calibri"/>
              <a:cs typeface="Calibri"/>
              <a:sym typeface="Calibri"/>
            </a:endParaRPr>
          </a:p>
        </p:txBody>
      </p:sp>
      <p:sp>
        <p:nvSpPr>
          <p:cNvPr id="247" name="Google Shape;247;p14"/>
          <p:cNvSpPr txBox="1"/>
          <p:nvPr/>
        </p:nvSpPr>
        <p:spPr>
          <a:xfrm>
            <a:off x="882793" y="2270181"/>
            <a:ext cx="79998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b="0" i="1">
                <a:solidFill>
                  <a:srgbClr val="222222"/>
                </a:solidFill>
                <a:highlight>
                  <a:srgbClr val="FFFFFF"/>
                </a:highlight>
                <a:latin typeface="Calibri"/>
                <a:ea typeface="Calibri"/>
                <a:cs typeface="Calibri"/>
                <a:sym typeface="Calibri"/>
              </a:rPr>
              <a:t>Πατωντας τον σύνδεσμο αποδέχεστε τους όρους ιδιωτικότητας του YouTube.</a:t>
            </a:r>
            <a:endParaRPr sz="1400" b="0" i="0">
              <a:solidFill>
                <a:srgbClr val="222222"/>
              </a:solidFill>
              <a:highlight>
                <a:srgbClr val="FFFFFF"/>
              </a:highlight>
              <a:latin typeface="Arial"/>
              <a:ea typeface="Arial"/>
              <a:cs typeface="Arial"/>
              <a:sym typeface="Arial"/>
            </a:endParaRPr>
          </a:p>
          <a:p>
            <a:pPr marL="0" marR="0" lvl="0" indent="0" algn="l" rtl="0">
              <a:spcBef>
                <a:spcPts val="0"/>
              </a:spcBef>
              <a:spcAft>
                <a:spcPts val="0"/>
              </a:spcAft>
              <a:buNone/>
            </a:pPr>
            <a:r>
              <a:rPr lang="el-GR" sz="1400" b="0" i="1" u="sng">
                <a:solidFill>
                  <a:srgbClr val="1155CC"/>
                </a:solidFill>
                <a:highlight>
                  <a:srgbClr val="FFFFFF"/>
                </a:highlight>
                <a:latin typeface="Calibri"/>
                <a:ea typeface="Calibri"/>
                <a:cs typeface="Calibri"/>
                <a:sym typeface="Calibri"/>
              </a:rPr>
              <a:t>Μάθετε περισσότερα</a:t>
            </a:r>
            <a:endParaRPr sz="1400" b="0" i="0">
              <a:solidFill>
                <a:srgbClr val="222222"/>
              </a:solidFill>
              <a:highlight>
                <a:srgbClr val="FFFFFF"/>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a:t>Ανταλλαγή ιδεών</a:t>
            </a:r>
            <a:endParaRPr/>
          </a:p>
        </p:txBody>
      </p:sp>
      <p:sp>
        <p:nvSpPr>
          <p:cNvPr id="254" name="Google Shape;254;p15"/>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l-GR" sz="2600">
                <a:solidFill>
                  <a:schemeClr val="dk1"/>
                </a:solidFill>
                <a:latin typeface="Calibri"/>
                <a:ea typeface="Calibri"/>
                <a:cs typeface="Calibri"/>
                <a:sym typeface="Calibri"/>
              </a:rPr>
              <a:t>Ας ρίξουμε μια ευρύτερη ματιά.</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l-GR" sz="2600">
                <a:solidFill>
                  <a:schemeClr val="dk1"/>
                </a:solidFill>
                <a:latin typeface="Calibri"/>
                <a:ea typeface="Calibri"/>
                <a:cs typeface="Calibri"/>
                <a:sym typeface="Calibri"/>
              </a:rPr>
              <a:t>Ποιους διαφορετικούς τομείς εφαρμογών υγείας μπορείτε να σκεφτείτε;</a:t>
            </a:r>
            <a:endParaRPr sz="2600">
              <a:solidFill>
                <a:schemeClr val="dk1"/>
              </a:solidFill>
              <a:latin typeface="Calibri"/>
              <a:ea typeface="Calibri"/>
              <a:cs typeface="Calibri"/>
              <a:sym typeface="Calibri"/>
            </a:endParaRPr>
          </a:p>
        </p:txBody>
      </p:sp>
      <p:sp>
        <p:nvSpPr>
          <p:cNvPr id="255" name="Google Shape;255;p15"/>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a:t>
            </a: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256" name="Google Shape;256;p15"/>
          <p:cNvPicPr preferRelativeResize="0"/>
          <p:nvPr/>
        </p:nvPicPr>
        <p:blipFill rotWithShape="1">
          <a:blip r:embed="rId5">
            <a:alphaModFix/>
          </a:blip>
          <a:srcRect/>
          <a:stretch/>
        </p:blipFill>
        <p:spPr>
          <a:xfrm>
            <a:off x="9125153" y="1679188"/>
            <a:ext cx="1833676" cy="3667352"/>
          </a:xfrm>
          <a:prstGeom prst="rect">
            <a:avLst/>
          </a:prstGeom>
          <a:noFill/>
          <a:ln>
            <a:noFill/>
          </a:ln>
        </p:spPr>
      </p:pic>
      <p:sp>
        <p:nvSpPr>
          <p:cNvPr id="257" name="Google Shape;257;p15"/>
          <p:cNvSpPr/>
          <p:nvPr/>
        </p:nvSpPr>
        <p:spPr>
          <a:xfrm>
            <a:off x="8108576" y="-10991"/>
            <a:ext cx="4082163"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a:solidFill>
                  <a:schemeClr val="lt1"/>
                </a:solidFill>
                <a:latin typeface="Calibri"/>
                <a:ea typeface="Calibri"/>
                <a:cs typeface="Calibri"/>
                <a:sym typeface="Calibri"/>
              </a:rPr>
              <a:t>2.1.2 Τυπικές κατηγορίες και εφαρμογές υγείας</a:t>
            </a:r>
            <a:endParaRPr sz="153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a:t>Παραδείγματα</a:t>
            </a:r>
            <a:endParaRPr/>
          </a:p>
        </p:txBody>
      </p:sp>
      <p:sp>
        <p:nvSpPr>
          <p:cNvPr id="264" name="Google Shape;264;p16"/>
          <p:cNvSpPr txBox="1"/>
          <p:nvPr/>
        </p:nvSpPr>
        <p:spPr>
          <a:xfrm>
            <a:off x="610139" y="1679188"/>
            <a:ext cx="7416261"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l-GR" sz="2600">
                <a:solidFill>
                  <a:schemeClr val="dk1"/>
                </a:solidFill>
                <a:latin typeface="Calibri"/>
                <a:ea typeface="Calibri"/>
                <a:cs typeface="Calibri"/>
                <a:sym typeface="Calibri"/>
              </a:rPr>
              <a:t>Βηματόμετρο και παρακολούθηση δραστηριότητας </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Γυμναστική και φυσική κατάσταση</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Δίαιτα και διατροφή</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Ψυχική και γνωστική υγεία</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Εφαρμογές διαχείρισης Medicare (ραντεβού και αρχεία υγείας)</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Διαχείριση χρόνιων παθήσεων</a:t>
            </a:r>
            <a:endParaRPr sz="2600">
              <a:solidFill>
                <a:schemeClr val="dk1"/>
              </a:solidFill>
              <a:latin typeface="Calibri"/>
              <a:ea typeface="Calibri"/>
              <a:cs typeface="Calibri"/>
              <a:sym typeface="Calibri"/>
            </a:endParaRPr>
          </a:p>
        </p:txBody>
      </p:sp>
      <p:sp>
        <p:nvSpPr>
          <p:cNvPr id="265" name="Google Shape;265;p16"/>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266" name="Google Shape;266;p16"/>
          <p:cNvPicPr preferRelativeResize="0"/>
          <p:nvPr/>
        </p:nvPicPr>
        <p:blipFill rotWithShape="1">
          <a:blip r:embed="rId4">
            <a:alphaModFix/>
          </a:blip>
          <a:srcRect/>
          <a:stretch/>
        </p:blipFill>
        <p:spPr>
          <a:xfrm>
            <a:off x="7385958" y="2190336"/>
            <a:ext cx="3609806" cy="2408612"/>
          </a:xfrm>
          <a:prstGeom prst="rect">
            <a:avLst/>
          </a:prstGeom>
          <a:noFill/>
          <a:ln>
            <a:noFill/>
          </a:ln>
        </p:spPr>
      </p:pic>
      <p:sp>
        <p:nvSpPr>
          <p:cNvPr id="267" name="Google Shape;267;p16"/>
          <p:cNvSpPr/>
          <p:nvPr/>
        </p:nvSpPr>
        <p:spPr>
          <a:xfrm>
            <a:off x="8108576" y="-10991"/>
            <a:ext cx="4082163"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a:solidFill>
                  <a:schemeClr val="lt1"/>
                </a:solidFill>
                <a:latin typeface="Calibri"/>
                <a:ea typeface="Calibri"/>
                <a:cs typeface="Calibri"/>
                <a:sym typeface="Calibri"/>
              </a:rPr>
              <a:t>2.1.2 Τυπικές κατηγορίες και εφαρμογές υγείας</a:t>
            </a:r>
            <a:endParaRPr sz="153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a:t>Βηματόμετρο και παρακολούθηση δραστηριότητας</a:t>
            </a:r>
            <a:endParaRPr/>
          </a:p>
        </p:txBody>
      </p:sp>
      <p:sp>
        <p:nvSpPr>
          <p:cNvPr id="274" name="Google Shape;274;p17"/>
          <p:cNvSpPr txBox="1"/>
          <p:nvPr/>
        </p:nvSpPr>
        <p:spPr>
          <a:xfrm>
            <a:off x="610139" y="1679188"/>
            <a:ext cx="627608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l-GR" sz="2600">
                <a:solidFill>
                  <a:schemeClr val="dk1"/>
                </a:solidFill>
                <a:latin typeface="Calibri"/>
                <a:ea typeface="Calibri"/>
                <a:cs typeface="Calibri"/>
                <a:sym typeface="Calibri"/>
              </a:rPr>
              <a:t>Παρακολουθήστε τα βήματά σας</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Ορίστε καθημερινούς στόχους  </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Προώθηση μηνυμάτων για να σας υπενθυμίζουνε το ημερήσιο όριό σας</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Κίνητρα με απεικόνιση της προόδου </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Βελτίωση των παραμέτρων υγείας</a:t>
            </a:r>
            <a:endParaRPr sz="2600">
              <a:solidFill>
                <a:schemeClr val="dk1"/>
              </a:solidFill>
              <a:latin typeface="Calibri"/>
              <a:ea typeface="Calibri"/>
              <a:cs typeface="Calibri"/>
              <a:sym typeface="Calibri"/>
            </a:endParaRPr>
          </a:p>
        </p:txBody>
      </p:sp>
      <p:sp>
        <p:nvSpPr>
          <p:cNvPr id="275" name="Google Shape;275;p17"/>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276" name="Google Shape;276;p17"/>
          <p:cNvPicPr preferRelativeResize="0"/>
          <p:nvPr/>
        </p:nvPicPr>
        <p:blipFill rotWithShape="1">
          <a:blip r:embed="rId4">
            <a:alphaModFix/>
          </a:blip>
          <a:srcRect/>
          <a:stretch/>
        </p:blipFill>
        <p:spPr>
          <a:xfrm>
            <a:off x="7086260" y="1679188"/>
            <a:ext cx="4868316" cy="3651237"/>
          </a:xfrm>
          <a:prstGeom prst="rect">
            <a:avLst/>
          </a:prstGeom>
          <a:noFill/>
          <a:ln>
            <a:noFill/>
          </a:ln>
        </p:spPr>
      </p:pic>
      <p:sp>
        <p:nvSpPr>
          <p:cNvPr id="277" name="Google Shape;277;p17"/>
          <p:cNvSpPr/>
          <p:nvPr/>
        </p:nvSpPr>
        <p:spPr>
          <a:xfrm>
            <a:off x="8108576" y="-10991"/>
            <a:ext cx="4082163"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a:solidFill>
                  <a:schemeClr val="lt1"/>
                </a:solidFill>
                <a:latin typeface="Calibri"/>
                <a:ea typeface="Calibri"/>
                <a:cs typeface="Calibri"/>
                <a:sym typeface="Calibri"/>
              </a:rPr>
              <a:t>2.1.2 Τυπικές κατηγορίες και εφαρμογές υγείας</a:t>
            </a:r>
            <a:endParaRPr sz="153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a:t>Δίαιτα και διατροφή</a:t>
            </a:r>
            <a:endParaRPr/>
          </a:p>
        </p:txBody>
      </p:sp>
      <p:sp>
        <p:nvSpPr>
          <p:cNvPr id="284" name="Google Shape;284;p18"/>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l-GR" sz="2600">
                <a:solidFill>
                  <a:schemeClr val="dk1"/>
                </a:solidFill>
                <a:latin typeface="Calibri"/>
                <a:ea typeface="Calibri"/>
                <a:cs typeface="Calibri"/>
                <a:sym typeface="Calibri"/>
              </a:rPr>
              <a:t>Παρακολούθηση διατροφής και θερμίδων με σάρωση κωδικού</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Σχέδια γευμάτων και συνταγές με βάση τις προτιμήσεις σας</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Φόρουμ για υποστήριξη και κίνητρα</a:t>
            </a:r>
            <a:endParaRPr sz="2600">
              <a:solidFill>
                <a:schemeClr val="dk1"/>
              </a:solidFill>
              <a:latin typeface="Calibri"/>
              <a:ea typeface="Calibri"/>
              <a:cs typeface="Calibri"/>
              <a:sym typeface="Calibri"/>
            </a:endParaRPr>
          </a:p>
        </p:txBody>
      </p:sp>
      <p:sp>
        <p:nvSpPr>
          <p:cNvPr id="285" name="Google Shape;285;p18"/>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286" name="Google Shape;286;p18"/>
          <p:cNvPicPr preferRelativeResize="0"/>
          <p:nvPr/>
        </p:nvPicPr>
        <p:blipFill rotWithShape="1">
          <a:blip r:embed="rId4">
            <a:alphaModFix/>
          </a:blip>
          <a:srcRect/>
          <a:stretch/>
        </p:blipFill>
        <p:spPr>
          <a:xfrm>
            <a:off x="7821804" y="1675623"/>
            <a:ext cx="3862331" cy="2139369"/>
          </a:xfrm>
          <a:prstGeom prst="rect">
            <a:avLst/>
          </a:prstGeom>
          <a:noFill/>
          <a:ln>
            <a:noFill/>
          </a:ln>
        </p:spPr>
      </p:pic>
      <p:sp>
        <p:nvSpPr>
          <p:cNvPr id="287" name="Google Shape;287;p18"/>
          <p:cNvSpPr/>
          <p:nvPr/>
        </p:nvSpPr>
        <p:spPr>
          <a:xfrm>
            <a:off x="8108576" y="-10991"/>
            <a:ext cx="4082163"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a:solidFill>
                  <a:schemeClr val="lt1"/>
                </a:solidFill>
                <a:latin typeface="Calibri"/>
                <a:ea typeface="Calibri"/>
                <a:cs typeface="Calibri"/>
                <a:sym typeface="Calibri"/>
              </a:rPr>
              <a:t>2.1.2 Τυπικές κατηγορίες και εφαρμογές υγείας</a:t>
            </a:r>
            <a:endParaRPr sz="153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079" y="1364597"/>
            <a:ext cx="4660558" cy="4660558"/>
          </a:xfrm>
          <a:prstGeom prst="rect">
            <a:avLst/>
          </a:prstGeom>
        </p:spPr>
      </p:pic>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296684" y="2656652"/>
            <a:ext cx="7755374" cy="201577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7200" b="1" kern="1200" dirty="0" smtClean="0">
                <a:solidFill>
                  <a:srgbClr val="C00000"/>
                </a:solidFill>
                <a:effectLst/>
                <a:latin typeface="+mj-lt"/>
                <a:ea typeface="+mj-ea"/>
                <a:cs typeface="+mj-cs"/>
              </a:rPr>
              <a:t>2 </a:t>
            </a:r>
            <a:r>
              <a:rPr lang="en-US" kern="1200" dirty="0" smtClean="0">
                <a:solidFill>
                  <a:srgbClr val="C00000"/>
                </a:solidFill>
                <a:effectLst/>
                <a:latin typeface="+mj-lt"/>
                <a:ea typeface="+mj-ea"/>
                <a:cs typeface="+mj-cs"/>
              </a:rPr>
              <a:t> </a:t>
            </a:r>
            <a:endParaRPr lang="en-US" dirty="0">
              <a:solidFill>
                <a:srgbClr val="C00000"/>
              </a:solidFill>
              <a:effectLst/>
              <a:latin typeface="+mj-lt"/>
            </a:endParaRPr>
          </a:p>
          <a:p>
            <a:pPr lvl="0">
              <a:spcBef>
                <a:spcPts val="0"/>
              </a:spcBef>
              <a:buClr>
                <a:srgbClr val="C00000"/>
              </a:buClr>
              <a:buSzPts val="3400"/>
            </a:pPr>
            <a:r>
              <a:rPr lang="el-GR" sz="4000" dirty="0">
                <a:solidFill>
                  <a:schemeClr val="dk1"/>
                </a:solidFill>
                <a:effectLst/>
                <a:latin typeface="Calibri"/>
                <a:ea typeface="Calibri"/>
                <a:cs typeface="Calibri"/>
                <a:sym typeface="Calibri"/>
              </a:rPr>
              <a:t>Πώς να αναζητήσετε και να επιλέξετε εφαρμογές υγείας;</a:t>
            </a:r>
            <a:endParaRPr lang="el-GR" sz="4000" dirty="0">
              <a:solidFill>
                <a:schemeClr val="dk1"/>
              </a:solidFill>
              <a:effectLst/>
              <a:latin typeface="Calibri"/>
              <a:ea typeface="Calibri"/>
              <a:cs typeface="Calibri"/>
              <a:sym typeface="Calibri"/>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Tree>
    <p:extLst>
      <p:ext uri="{BB962C8B-B14F-4D97-AF65-F5344CB8AC3E}">
        <p14:creationId xmlns:p14="http://schemas.microsoft.com/office/powerpoint/2010/main" val="2054002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800"/>
              <a:buFont typeface="Calibri"/>
              <a:buNone/>
            </a:pPr>
            <a:r>
              <a:rPr lang="el-GR" sz="2800">
                <a:solidFill>
                  <a:srgbClr val="C01E24"/>
                </a:solidFill>
              </a:rPr>
              <a:t>2.1.3</a:t>
            </a:r>
            <a:br>
              <a:rPr lang="el-GR" sz="2800">
                <a:solidFill>
                  <a:srgbClr val="C01E24"/>
                </a:solidFill>
              </a:rPr>
            </a:br>
            <a:r>
              <a:rPr lang="el-GR" sz="2800">
                <a:solidFill>
                  <a:srgbClr val="C01E24"/>
                </a:solidFill>
              </a:rPr>
              <a:t>Πού και πώς να αναζητήσετε εφαρμογές υγείας;</a:t>
            </a:r>
            <a:endParaRPr sz="2800">
              <a:solidFill>
                <a:srgbClr val="C01E24"/>
              </a:solidFill>
            </a:endParaRPr>
          </a:p>
        </p:txBody>
      </p:sp>
      <p:sp>
        <p:nvSpPr>
          <p:cNvPr id="294" name="Google Shape;294;p19"/>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l-GR" sz="2200">
                <a:solidFill>
                  <a:srgbClr val="203864"/>
                </a:solidFill>
              </a:rPr>
              <a:t>Καταστήματα εφαρμογών</a:t>
            </a:r>
            <a:endParaRPr sz="2200">
              <a:solidFill>
                <a:srgbClr val="203864"/>
              </a:solidFill>
            </a:endParaRPr>
          </a:p>
        </p:txBody>
      </p:sp>
      <p:sp>
        <p:nvSpPr>
          <p:cNvPr id="295" name="Google Shape;295;p19"/>
          <p:cNvSpPr txBox="1">
            <a:spLocks noGrp="1"/>
          </p:cNvSpPr>
          <p:nvPr>
            <p:ph type="body" idx="2"/>
          </p:nvPr>
        </p:nvSpPr>
        <p:spPr>
          <a:xfrm>
            <a:off x="617621" y="2849843"/>
            <a:ext cx="5637259" cy="400815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l-GR" sz="2400"/>
              <a:t>Google Play Store (Android)</a:t>
            </a:r>
            <a:endParaRPr/>
          </a:p>
          <a:p>
            <a:pPr marL="228600" lvl="0" indent="-228600" algn="l" rtl="0">
              <a:lnSpc>
                <a:spcPct val="150000"/>
              </a:lnSpc>
              <a:spcBef>
                <a:spcPts val="1200"/>
              </a:spcBef>
              <a:spcAft>
                <a:spcPts val="0"/>
              </a:spcAft>
              <a:buSzPts val="2400"/>
              <a:buChar char="▪"/>
            </a:pPr>
            <a:r>
              <a:rPr lang="el-GR" sz="2400"/>
              <a:t>App Store (Apple)</a:t>
            </a:r>
            <a:endParaRPr/>
          </a:p>
          <a:p>
            <a:pPr marL="228600" lvl="0" indent="-76200" algn="l" rtl="0">
              <a:lnSpc>
                <a:spcPct val="150000"/>
              </a:lnSpc>
              <a:spcBef>
                <a:spcPts val="1200"/>
              </a:spcBef>
              <a:spcAft>
                <a:spcPts val="0"/>
              </a:spcAft>
              <a:buSzPts val="2400"/>
              <a:buNone/>
            </a:pPr>
            <a:endParaRPr sz="2400"/>
          </a:p>
          <a:p>
            <a:pPr marL="228600" lvl="0" indent="-76200" algn="l" rtl="0">
              <a:lnSpc>
                <a:spcPct val="150000"/>
              </a:lnSpc>
              <a:spcBef>
                <a:spcPts val="1200"/>
              </a:spcBef>
              <a:spcAft>
                <a:spcPts val="0"/>
              </a:spcAft>
              <a:buSzPts val="2400"/>
              <a:buNone/>
            </a:pPr>
            <a:endParaRPr sz="2400"/>
          </a:p>
          <a:p>
            <a:pPr marL="228600" lvl="0" indent="-76200" algn="l" rtl="0">
              <a:lnSpc>
                <a:spcPct val="150000"/>
              </a:lnSpc>
              <a:spcBef>
                <a:spcPts val="1200"/>
              </a:spcBef>
              <a:spcAft>
                <a:spcPts val="0"/>
              </a:spcAft>
              <a:buSzPts val="2400"/>
              <a:buNone/>
            </a:pPr>
            <a:endParaRPr sz="2400"/>
          </a:p>
        </p:txBody>
      </p:sp>
      <p:sp>
        <p:nvSpPr>
          <p:cNvPr id="296" name="Google Shape;296;p19"/>
          <p:cNvSpPr/>
          <p:nvPr/>
        </p:nvSpPr>
        <p:spPr>
          <a:xfrm>
            <a:off x="9177251" y="6042956"/>
            <a:ext cx="3014749"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Apple App Store</a:t>
            </a:r>
            <a:r>
              <a:rPr lang="el-GR" sz="1200">
                <a:solidFill>
                  <a:schemeClr val="dk1"/>
                </a:solidFill>
                <a:latin typeface="Calibri"/>
                <a:ea typeface="Calibri"/>
                <a:cs typeface="Calibri"/>
                <a:sym typeface="Calibri"/>
              </a:rPr>
              <a:t>; </a:t>
            </a: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Google Play Store</a:t>
            </a:r>
            <a:endParaRPr sz="1200">
              <a:solidFill>
                <a:schemeClr val="dk1"/>
              </a:solidFill>
              <a:latin typeface="Calibri"/>
              <a:ea typeface="Calibri"/>
              <a:cs typeface="Calibri"/>
              <a:sym typeface="Calibri"/>
            </a:endParaRPr>
          </a:p>
        </p:txBody>
      </p:sp>
      <p:pic>
        <p:nvPicPr>
          <p:cNvPr id="297" name="Google Shape;297;p19" descr="App Store – Benutzerhandbuch für den Mac - Apple Support (DE)"/>
          <p:cNvPicPr preferRelativeResize="0"/>
          <p:nvPr/>
        </p:nvPicPr>
        <p:blipFill rotWithShape="1">
          <a:blip r:embed="rId5">
            <a:alphaModFix/>
          </a:blip>
          <a:srcRect/>
          <a:stretch/>
        </p:blipFill>
        <p:spPr>
          <a:xfrm>
            <a:off x="5815800" y="2806979"/>
            <a:ext cx="1771650" cy="1771650"/>
          </a:xfrm>
          <a:prstGeom prst="rect">
            <a:avLst/>
          </a:prstGeom>
          <a:noFill/>
          <a:ln>
            <a:noFill/>
          </a:ln>
        </p:spPr>
      </p:pic>
      <p:pic>
        <p:nvPicPr>
          <p:cNvPr id="298" name="Google Shape;298;p19" descr="Google Play Store: Entwickler müssen euch jetzt über Umgang mit Daten  informieren | NETZWELT"/>
          <p:cNvPicPr preferRelativeResize="0"/>
          <p:nvPr/>
        </p:nvPicPr>
        <p:blipFill rotWithShape="1">
          <a:blip r:embed="rId6">
            <a:alphaModFix/>
          </a:blip>
          <a:srcRect/>
          <a:stretch/>
        </p:blipFill>
        <p:spPr>
          <a:xfrm>
            <a:off x="8266603" y="2806979"/>
            <a:ext cx="2466975" cy="185737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a:t>Πώς να βρείτε μια εφαρμογή που είναι κατάλληλη για εσάς!</a:t>
            </a:r>
            <a:endParaRPr/>
          </a:p>
        </p:txBody>
      </p:sp>
      <p:sp>
        <p:nvSpPr>
          <p:cNvPr id="305" name="Google Shape;305;p20"/>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Noto Sans Symbols"/>
              <a:buChar char="▪"/>
            </a:pPr>
            <a:r>
              <a:rPr lang="el-GR" sz="2400">
                <a:solidFill>
                  <a:schemeClr val="dk1"/>
                </a:solidFill>
                <a:latin typeface="Calibri"/>
                <a:ea typeface="Calibri"/>
                <a:cs typeface="Calibri"/>
                <a:sym typeface="Calibri"/>
              </a:rPr>
              <a:t>Είναι τα κορυφαία αποτελέσματά σας με χορηγούμενο περιεχόμενο;</a:t>
            </a:r>
            <a:br>
              <a:rPr lang="el-GR" sz="2400">
                <a:solidFill>
                  <a:schemeClr val="dk1"/>
                </a:solidFill>
                <a:latin typeface="Calibri"/>
                <a:ea typeface="Calibri"/>
                <a:cs typeface="Calibri"/>
                <a:sym typeface="Calibri"/>
              </a:rPr>
            </a:br>
            <a:r>
              <a:rPr lang="el-GR" sz="2400">
                <a:solidFill>
                  <a:schemeClr val="dk1"/>
                </a:solidFill>
                <a:latin typeface="Calibri"/>
                <a:ea typeface="Calibri"/>
                <a:cs typeface="Calibri"/>
                <a:sym typeface="Calibri"/>
              </a:rPr>
              <a:t>Μην ξεγελιέστε από τοποθετήσεις προϊόντων στα αποτελέσματα αναζήτησής σας!</a:t>
            </a:r>
            <a:br>
              <a:rPr lang="el-GR" sz="2400">
                <a:solidFill>
                  <a:schemeClr val="dk1"/>
                </a:solidFill>
                <a:latin typeface="Calibri"/>
                <a:ea typeface="Calibri"/>
                <a:cs typeface="Calibri"/>
                <a:sym typeface="Calibri"/>
              </a:rPr>
            </a:br>
            <a:r>
              <a:rPr lang="el-GR" sz="2400">
                <a:solidFill>
                  <a:schemeClr val="dk1"/>
                </a:solidFill>
                <a:latin typeface="Calibri"/>
                <a:ea typeface="Calibri"/>
                <a:cs typeface="Calibri"/>
                <a:sym typeface="Calibri"/>
              </a:rPr>
              <a:t>Ελέγξτε για την ετικέτα "διαφήμιση" στα αποτελέσματα αναζήτησής σας και αποφύγετε αυτές τις επισκέψεις!</a:t>
            </a:r>
            <a:endParaRPr sz="2400">
              <a:solidFill>
                <a:schemeClr val="dk1"/>
              </a:solidFill>
              <a:latin typeface="Calibri"/>
              <a:ea typeface="Calibri"/>
              <a:cs typeface="Calibri"/>
              <a:sym typeface="Calibri"/>
            </a:endParaRPr>
          </a:p>
        </p:txBody>
      </p:sp>
      <p:sp>
        <p:nvSpPr>
          <p:cNvPr id="306" name="Google Shape;306;p20"/>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307" name="Google Shape;307;p20"/>
          <p:cNvPicPr preferRelativeResize="0"/>
          <p:nvPr/>
        </p:nvPicPr>
        <p:blipFill rotWithShape="1">
          <a:blip r:embed="rId4">
            <a:alphaModFix/>
          </a:blip>
          <a:srcRect/>
          <a:stretch/>
        </p:blipFill>
        <p:spPr>
          <a:xfrm>
            <a:off x="7648688" y="1679188"/>
            <a:ext cx="3768092" cy="2510515"/>
          </a:xfrm>
          <a:prstGeom prst="rect">
            <a:avLst/>
          </a:prstGeom>
          <a:noFill/>
          <a:ln>
            <a:noFill/>
          </a:ln>
        </p:spPr>
      </p:pic>
      <p:sp>
        <p:nvSpPr>
          <p:cNvPr id="308" name="Google Shape;308;p20"/>
          <p:cNvSpPr/>
          <p:nvPr/>
        </p:nvSpPr>
        <p:spPr>
          <a:xfrm>
            <a:off x="6644640" y="-3933"/>
            <a:ext cx="554610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2.1.3 Πού και πώς να αναζητήσετε εφαρμογές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4CF3"/>
              </a:buClr>
              <a:buSzPts val="4800"/>
              <a:buFont typeface="Calibri"/>
              <a:buNone/>
            </a:pPr>
            <a:r>
              <a:rPr lang="el-GR" sz="4800">
                <a:solidFill>
                  <a:srgbClr val="494CF3"/>
                </a:solidFill>
              </a:rPr>
              <a:t>Δραστηριότητα</a:t>
            </a:r>
            <a:endParaRPr sz="4800">
              <a:solidFill>
                <a:srgbClr val="494CF3"/>
              </a:solidFill>
            </a:endParaRPr>
          </a:p>
        </p:txBody>
      </p:sp>
      <p:sp>
        <p:nvSpPr>
          <p:cNvPr id="315" name="Google Shape;315;p21"/>
          <p:cNvSpPr txBox="1"/>
          <p:nvPr/>
        </p:nvSpPr>
        <p:spPr>
          <a:xfrm>
            <a:off x="610139" y="1679188"/>
            <a:ext cx="5953947"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l-GR" sz="2600">
                <a:solidFill>
                  <a:schemeClr val="dk1"/>
                </a:solidFill>
                <a:latin typeface="Calibri"/>
                <a:ea typeface="Calibri"/>
                <a:cs typeface="Calibri"/>
                <a:sym typeface="Calibri"/>
              </a:rPr>
              <a:t>Τώρα είναι η σειρά σας: ποιες εφαρμογές υγείας μπορείτε να βρείτε στους αναγνωρισμένους τομείς υγείας;</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Κρατήστε σημειώσεις, θα επανέλθουμε στα ευρήματά σας στο τέλος της συνεδρίας!</a:t>
            </a:r>
            <a:endParaRPr sz="2600">
              <a:solidFill>
                <a:schemeClr val="dk1"/>
              </a:solidFill>
              <a:latin typeface="Calibri"/>
              <a:ea typeface="Calibri"/>
              <a:cs typeface="Calibri"/>
              <a:sym typeface="Calibri"/>
            </a:endParaRPr>
          </a:p>
        </p:txBody>
      </p:sp>
      <p:sp>
        <p:nvSpPr>
          <p:cNvPr id="316" name="Google Shape;316;p21"/>
          <p:cNvSpPr/>
          <p:nvPr/>
        </p:nvSpPr>
        <p:spPr>
          <a:xfrm>
            <a:off x="3565976" y="6585157"/>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317" name="Google Shape;317;p21"/>
          <p:cNvPicPr preferRelativeResize="0"/>
          <p:nvPr/>
        </p:nvPicPr>
        <p:blipFill rotWithShape="1">
          <a:blip r:embed="rId4">
            <a:alphaModFix/>
          </a:blip>
          <a:srcRect/>
          <a:stretch/>
        </p:blipFill>
        <p:spPr>
          <a:xfrm>
            <a:off x="463865" y="4955473"/>
            <a:ext cx="3768092" cy="1850133"/>
          </a:xfrm>
          <a:prstGeom prst="rect">
            <a:avLst/>
          </a:prstGeom>
          <a:noFill/>
          <a:ln>
            <a:noFill/>
          </a:ln>
        </p:spPr>
      </p:pic>
      <p:sp>
        <p:nvSpPr>
          <p:cNvPr id="318" name="Google Shape;318;p21"/>
          <p:cNvSpPr/>
          <p:nvPr/>
        </p:nvSpPr>
        <p:spPr>
          <a:xfrm>
            <a:off x="6690360" y="-3933"/>
            <a:ext cx="550038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2.1.3 Πού και πώς να αναζητήσετε εφαρμογές υγείας;</a:t>
            </a:r>
            <a:endParaRPr sz="1800">
              <a:solidFill>
                <a:schemeClr val="lt1"/>
              </a:solidFill>
              <a:latin typeface="Calibri"/>
              <a:ea typeface="Calibri"/>
              <a:cs typeface="Calibri"/>
              <a:sym typeface="Calibri"/>
            </a:endParaRPr>
          </a:p>
        </p:txBody>
      </p:sp>
      <p:pic>
        <p:nvPicPr>
          <p:cNvPr id="319" name="Google Shape;319;p21" descr="Effective coworking. colleagues togetherness, workers collaboration, teamwork regulation. workflow efficiency increase. team members arranging mechanism."/>
          <p:cNvPicPr preferRelativeResize="0"/>
          <p:nvPr/>
        </p:nvPicPr>
        <p:blipFill rotWithShape="1">
          <a:blip r:embed="rId5">
            <a:alphaModFix/>
          </a:blip>
          <a:srcRect/>
          <a:stretch/>
        </p:blipFill>
        <p:spPr>
          <a:xfrm>
            <a:off x="6564086" y="615043"/>
            <a:ext cx="5627914" cy="5627914"/>
          </a:xfrm>
          <a:prstGeom prst="rect">
            <a:avLst/>
          </a:prstGeom>
          <a:noFill/>
          <a:ln>
            <a:noFill/>
          </a:ln>
        </p:spPr>
      </p:pic>
      <p:sp>
        <p:nvSpPr>
          <p:cNvPr id="320" name="Google Shape;320;p21"/>
          <p:cNvSpPr txBox="1"/>
          <p:nvPr/>
        </p:nvSpPr>
        <p:spPr>
          <a:xfrm>
            <a:off x="8347303" y="6463364"/>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vectorjuice on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22"/>
          <p:cNvPicPr preferRelativeResize="0"/>
          <p:nvPr/>
        </p:nvPicPr>
        <p:blipFill rotWithShape="1">
          <a:blip r:embed="rId3">
            <a:alphaModFix/>
          </a:blip>
          <a:srcRect/>
          <a:stretch/>
        </p:blipFill>
        <p:spPr>
          <a:xfrm>
            <a:off x="7392941" y="2167737"/>
            <a:ext cx="3680659" cy="3680659"/>
          </a:xfrm>
          <a:prstGeom prst="rect">
            <a:avLst/>
          </a:prstGeom>
          <a:noFill/>
          <a:ln>
            <a:noFill/>
          </a:ln>
        </p:spPr>
      </p:pic>
      <p:sp>
        <p:nvSpPr>
          <p:cNvPr id="327" name="Google Shape;327;p22"/>
          <p:cNvSpPr txBox="1">
            <a:spLocks noGrp="1"/>
          </p:cNvSpPr>
          <p:nvPr>
            <p:ph type="title"/>
          </p:nvPr>
        </p:nvSpPr>
        <p:spPr>
          <a:xfrm>
            <a:off x="437880" y="982888"/>
            <a:ext cx="116340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l-GR" sz="2000">
                <a:solidFill>
                  <a:srgbClr val="C01E24"/>
                </a:solidFill>
              </a:rPr>
              <a:t>2.1.4</a:t>
            </a:r>
            <a:r>
              <a:rPr lang="el-GR"/>
              <a:t/>
            </a:r>
            <a:br>
              <a:rPr lang="el-GR"/>
            </a:br>
            <a:r>
              <a:rPr lang="el-GR">
                <a:solidFill>
                  <a:srgbClr val="C01E24"/>
                </a:solidFill>
              </a:rPr>
              <a:t>Κριτήρια για την εύρεση καλών και αξιόπιστων εφαρμογών υγείας</a:t>
            </a:r>
            <a:endParaRPr>
              <a:solidFill>
                <a:srgbClr val="C01E24"/>
              </a:solidFill>
            </a:endParaRPr>
          </a:p>
        </p:txBody>
      </p:sp>
      <p:sp>
        <p:nvSpPr>
          <p:cNvPr id="328" name="Google Shape;328;p2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l-GR" sz="2200">
                <a:solidFill>
                  <a:srgbClr val="203864"/>
                </a:solidFill>
              </a:rPr>
              <a:t>Ανταλλαγή ιδεών:</a:t>
            </a:r>
            <a:endParaRPr sz="2200">
              <a:solidFill>
                <a:srgbClr val="203864"/>
              </a:solidFill>
            </a:endParaRPr>
          </a:p>
        </p:txBody>
      </p:sp>
      <p:sp>
        <p:nvSpPr>
          <p:cNvPr id="329" name="Google Shape;329;p22"/>
          <p:cNvSpPr txBox="1">
            <a:spLocks noGrp="1"/>
          </p:cNvSpPr>
          <p:nvPr>
            <p:ph type="body" idx="2"/>
          </p:nvPr>
        </p:nvSpPr>
        <p:spPr>
          <a:xfrm>
            <a:off x="617621" y="2849843"/>
            <a:ext cx="5637259" cy="400815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l-GR" sz="2400"/>
              <a:t>Ποια κριτήρια μπορείτε να σκεφτείτε για να βρείτε καλές και αξιόπιστες εφαρμογές υγείας;</a:t>
            </a:r>
            <a:endParaRPr sz="2400"/>
          </a:p>
        </p:txBody>
      </p:sp>
      <p:sp>
        <p:nvSpPr>
          <p:cNvPr id="330" name="Google Shape;330;p22"/>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 </a:t>
            </a:r>
            <a:r>
              <a:rPr lang="el-GR"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ct val="100000"/>
              <a:buFont typeface="Calibri"/>
              <a:buNone/>
            </a:pPr>
            <a:r>
              <a:rPr lang="el-GR"/>
              <a:t>Λίστα ελέγχου: Ελέγξτε αν μια εφαρμογή μπορεί να είναι αξιόπιστη και ασφαλής στη χρήση (1)</a:t>
            </a:r>
            <a:endParaRPr/>
          </a:p>
        </p:txBody>
      </p:sp>
      <p:sp>
        <p:nvSpPr>
          <p:cNvPr id="337" name="Google Shape;337;p23"/>
          <p:cNvSpPr txBox="1"/>
          <p:nvPr/>
        </p:nvSpPr>
        <p:spPr>
          <a:xfrm>
            <a:off x="610139" y="2000922"/>
            <a:ext cx="6662030" cy="457167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Noto Sans Symbols"/>
              <a:buChar char="▪"/>
            </a:pPr>
            <a:r>
              <a:rPr lang="el-GR" sz="2400">
                <a:solidFill>
                  <a:schemeClr val="dk1"/>
                </a:solidFill>
                <a:latin typeface="Calibri"/>
                <a:ea typeface="Calibri"/>
                <a:cs typeface="Calibri"/>
                <a:sym typeface="Calibri"/>
              </a:rPr>
              <a:t>Ελέγξτε για τους προγραμματιστές της εφαρμογής</a:t>
            </a:r>
            <a:br>
              <a:rPr lang="el-GR" sz="2400">
                <a:solidFill>
                  <a:schemeClr val="dk1"/>
                </a:solidFill>
                <a:latin typeface="Calibri"/>
                <a:ea typeface="Calibri"/>
                <a:cs typeface="Calibri"/>
                <a:sym typeface="Calibri"/>
              </a:rPr>
            </a:br>
            <a:r>
              <a:rPr lang="el-GR" sz="2400">
                <a:solidFill>
                  <a:schemeClr val="dk1"/>
                </a:solidFill>
                <a:latin typeface="Calibri"/>
                <a:ea typeface="Calibri"/>
                <a:cs typeface="Calibri"/>
                <a:sym typeface="Calibri"/>
              </a:rPr>
              <a:t>Έχουν σχεδιάσει άλλες εφαρμογές υγείας στο παρελθόν;</a:t>
            </a:r>
            <a:br>
              <a:rPr lang="el-GR" sz="2400">
                <a:solidFill>
                  <a:schemeClr val="dk1"/>
                </a:solidFill>
                <a:latin typeface="Calibri"/>
                <a:ea typeface="Calibri"/>
                <a:cs typeface="Calibri"/>
                <a:sym typeface="Calibri"/>
              </a:rPr>
            </a:br>
            <a:r>
              <a:rPr lang="el-GR" sz="2400">
                <a:solidFill>
                  <a:schemeClr val="dk1"/>
                </a:solidFill>
                <a:latin typeface="Calibri"/>
                <a:ea typeface="Calibri"/>
                <a:cs typeface="Calibri"/>
                <a:sym typeface="Calibri"/>
              </a:rPr>
              <a:t>Πόσο καιρό αναπτύσσουν εφαρμογές υγείας;</a:t>
            </a:r>
            <a:br>
              <a:rPr lang="el-GR" sz="2400">
                <a:solidFill>
                  <a:schemeClr val="dk1"/>
                </a:solidFill>
                <a:latin typeface="Calibri"/>
                <a:ea typeface="Calibri"/>
                <a:cs typeface="Calibri"/>
                <a:sym typeface="Calibri"/>
              </a:rPr>
            </a:br>
            <a:r>
              <a:rPr lang="el-GR" sz="2400">
                <a:solidFill>
                  <a:schemeClr val="dk1"/>
                </a:solidFill>
                <a:latin typeface="Calibri"/>
                <a:ea typeface="Calibri"/>
                <a:cs typeface="Calibri"/>
                <a:sym typeface="Calibri"/>
              </a:rPr>
              <a:t>Συμβουλεύτηκαν ή συνεργάστηκαν με επαγγελματίες υγείας κατά την ανάπτυξη αυτής της εφαρμογής;</a:t>
            </a:r>
            <a:endParaRPr sz="2400">
              <a:solidFill>
                <a:schemeClr val="dk1"/>
              </a:solidFill>
              <a:latin typeface="Calibri"/>
              <a:ea typeface="Calibri"/>
              <a:cs typeface="Calibri"/>
              <a:sym typeface="Calibri"/>
            </a:endParaRPr>
          </a:p>
        </p:txBody>
      </p:sp>
      <p:sp>
        <p:nvSpPr>
          <p:cNvPr id="338" name="Google Shape;338;p23"/>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a:t>
            </a: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339" name="Google Shape;339;p23"/>
          <p:cNvPicPr preferRelativeResize="0"/>
          <p:nvPr/>
        </p:nvPicPr>
        <p:blipFill rotWithShape="1">
          <a:blip r:embed="rId5">
            <a:alphaModFix/>
          </a:blip>
          <a:srcRect/>
          <a:stretch/>
        </p:blipFill>
        <p:spPr>
          <a:xfrm>
            <a:off x="7998569" y="2448974"/>
            <a:ext cx="3229607" cy="2510515"/>
          </a:xfrm>
          <a:prstGeom prst="rect">
            <a:avLst/>
          </a:prstGeom>
          <a:noFill/>
          <a:ln>
            <a:noFill/>
          </a:ln>
        </p:spPr>
      </p:pic>
      <p:sp>
        <p:nvSpPr>
          <p:cNvPr id="340"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ct val="100000"/>
              <a:buFont typeface="Calibri"/>
              <a:buNone/>
            </a:pPr>
            <a:r>
              <a:rPr lang="el-GR"/>
              <a:t>Λίστα ελέγχου: Ελέγξτε αν μια εφαρμογή μπορεί να είναι αξιόπιστη και ασφαλής στη χρήση (2)</a:t>
            </a:r>
            <a:endParaRPr/>
          </a:p>
        </p:txBody>
      </p:sp>
      <p:sp>
        <p:nvSpPr>
          <p:cNvPr id="347" name="Google Shape;347;p24"/>
          <p:cNvSpPr txBox="1"/>
          <p:nvPr/>
        </p:nvSpPr>
        <p:spPr>
          <a:xfrm>
            <a:off x="610139" y="2119256"/>
            <a:ext cx="6072883" cy="445334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l-GR" sz="2600">
                <a:solidFill>
                  <a:schemeClr val="dk1"/>
                </a:solidFill>
                <a:latin typeface="Calibri"/>
                <a:ea typeface="Calibri"/>
                <a:cs typeface="Calibri"/>
                <a:sym typeface="Calibri"/>
              </a:rPr>
              <a:t>Υπάρχουν αξιόπιστα νοσοκομεία ή οργανισμοί υγείας που υποστηρίζουν την εφαρμογή;</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Υποψιαστείτε εάν μια εφαρμογή υπόσχεται εξαιρετικά αποτελέσματα σε σύντομο χρονικό διάστημα</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Μην αφήσετε τον εαυτό σας να ξεγελαστεί από ωραία γραφικά και εικονογραφήσεις</a:t>
            </a:r>
            <a:endParaRPr sz="2600">
              <a:solidFill>
                <a:schemeClr val="dk1"/>
              </a:solidFill>
              <a:latin typeface="Calibri"/>
              <a:ea typeface="Calibri"/>
              <a:cs typeface="Calibri"/>
              <a:sym typeface="Calibri"/>
            </a:endParaRPr>
          </a:p>
        </p:txBody>
      </p:sp>
      <p:sp>
        <p:nvSpPr>
          <p:cNvPr id="348" name="Google Shape;348;p24"/>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a:t>
            </a: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349" name="Google Shape;349;p24"/>
          <p:cNvPicPr preferRelativeResize="0"/>
          <p:nvPr/>
        </p:nvPicPr>
        <p:blipFill rotWithShape="1">
          <a:blip r:embed="rId5">
            <a:alphaModFix/>
          </a:blip>
          <a:srcRect/>
          <a:stretch/>
        </p:blipFill>
        <p:spPr>
          <a:xfrm>
            <a:off x="7504492" y="2623620"/>
            <a:ext cx="3120211" cy="2510515"/>
          </a:xfrm>
          <a:prstGeom prst="rect">
            <a:avLst/>
          </a:prstGeom>
          <a:noFill/>
          <a:ln>
            <a:noFill/>
          </a:ln>
        </p:spPr>
      </p:pic>
      <p:sp>
        <p:nvSpPr>
          <p:cNvPr id="7"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ct val="100000"/>
              <a:buFont typeface="Calibri"/>
              <a:buNone/>
            </a:pPr>
            <a:r>
              <a:rPr lang="el-GR"/>
              <a:t>Λίστα ελέγχου: Η αποτελεσματικότητα της εφαρμογής επικυρώνεται από ανεξάρτητο φορέα;</a:t>
            </a:r>
            <a:endParaRPr/>
          </a:p>
        </p:txBody>
      </p:sp>
      <p:sp>
        <p:nvSpPr>
          <p:cNvPr id="357" name="Google Shape;357;p25"/>
          <p:cNvSpPr txBox="1"/>
          <p:nvPr/>
        </p:nvSpPr>
        <p:spPr>
          <a:xfrm>
            <a:off x="610139" y="2364552"/>
            <a:ext cx="7770068" cy="420804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l-GR" sz="2600">
                <a:solidFill>
                  <a:schemeClr val="dk1"/>
                </a:solidFill>
                <a:latin typeface="Calibri"/>
                <a:ea typeface="Calibri"/>
                <a:cs typeface="Calibri"/>
                <a:sym typeface="Calibri"/>
              </a:rPr>
              <a:t>Ελέγξτε εάν η εφαρμογή έχει δοκιμαστεί και κριθεί επιτυχής μέσω μελέτης ή άλλου ανεξάρτητου και αξιόπιστου φορέα.</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Να είστε σκεπτικοί όταν τα μόνα δεδομένα σχετικά με την αποτελεσματικότητά του παρέχονται από την ίδια την εταιρεία.</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Ελέγξτε για κριτικές ή/και αναφορές εμπειρίας από άλλους χρήστες.</a:t>
            </a:r>
            <a:endParaRPr sz="2600">
              <a:solidFill>
                <a:schemeClr val="dk1"/>
              </a:solidFill>
              <a:latin typeface="Calibri"/>
              <a:ea typeface="Calibri"/>
              <a:cs typeface="Calibri"/>
              <a:sym typeface="Calibri"/>
            </a:endParaRPr>
          </a:p>
        </p:txBody>
      </p:sp>
      <p:sp>
        <p:nvSpPr>
          <p:cNvPr id="358" name="Google Shape;358;p25"/>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a:t>
            </a: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359" name="Google Shape;359;p25"/>
          <p:cNvPicPr preferRelativeResize="0"/>
          <p:nvPr/>
        </p:nvPicPr>
        <p:blipFill rotWithShape="1">
          <a:blip r:embed="rId5">
            <a:alphaModFix/>
          </a:blip>
          <a:srcRect/>
          <a:stretch/>
        </p:blipFill>
        <p:spPr>
          <a:xfrm>
            <a:off x="9067715" y="2364552"/>
            <a:ext cx="1972937" cy="2955945"/>
          </a:xfrm>
          <a:prstGeom prst="rect">
            <a:avLst/>
          </a:prstGeom>
          <a:noFill/>
          <a:ln>
            <a:noFill/>
          </a:ln>
        </p:spPr>
      </p:pic>
      <p:sp>
        <p:nvSpPr>
          <p:cNvPr id="7"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ts val="2800"/>
              <a:buFont typeface="Calibri"/>
              <a:buNone/>
            </a:pPr>
            <a:r>
              <a:rPr lang="el-GR"/>
              <a:t>Λίστα ελέγχου: Ελέγξτε για ζητήματα απορρήτου και ασφάλειας</a:t>
            </a:r>
            <a:endParaRPr/>
          </a:p>
        </p:txBody>
      </p:sp>
      <p:sp>
        <p:nvSpPr>
          <p:cNvPr id="367" name="Google Shape;367;p26"/>
          <p:cNvSpPr txBox="1"/>
          <p:nvPr/>
        </p:nvSpPr>
        <p:spPr>
          <a:xfrm>
            <a:off x="610139" y="1679188"/>
            <a:ext cx="6597485" cy="4893408"/>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120000"/>
              </a:lnSpc>
              <a:spcBef>
                <a:spcPts val="0"/>
              </a:spcBef>
              <a:spcAft>
                <a:spcPts val="0"/>
              </a:spcAft>
              <a:buClr>
                <a:srgbClr val="C01E24"/>
              </a:buClr>
              <a:buSzPct val="100000"/>
              <a:buFont typeface="Noto Sans Symbols"/>
              <a:buChar char="▪"/>
            </a:pPr>
            <a:r>
              <a:rPr lang="el-GR" sz="2600">
                <a:solidFill>
                  <a:schemeClr val="dk1"/>
                </a:solidFill>
                <a:latin typeface="Calibri"/>
                <a:ea typeface="Calibri"/>
                <a:cs typeface="Calibri"/>
                <a:sym typeface="Calibri"/>
              </a:rPr>
              <a:t>Διαθέτει η εφαρμογή σαφείς οδηγίες προστασίας προσωπικών δεδομένων σχετικά με τον τρόπο αποθήκευσης και χρήσης των δεδομένων που κοινοποιούνται μέσω της εφαρμογής;</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Ζητά η εφαρμογή άδεια πρόσβασης σε άσχετες πληροφορίες που μπορούν να χρησιμοποιηθούν για διαφημιστικούς ή άλλους εμπορικούς σκοπούς;</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Απαιτεί η εφαρμογή τα στοιχεία της πιστωτικής σας κάρτας πριν τη χρησιμοποιήσετε;</a:t>
            </a:r>
            <a:endParaRPr sz="2600">
              <a:solidFill>
                <a:schemeClr val="dk1"/>
              </a:solidFill>
              <a:latin typeface="Calibri"/>
              <a:ea typeface="Calibri"/>
              <a:cs typeface="Calibri"/>
              <a:sym typeface="Calibri"/>
            </a:endParaRPr>
          </a:p>
        </p:txBody>
      </p:sp>
      <p:sp>
        <p:nvSpPr>
          <p:cNvPr id="368" name="Google Shape;368;p26"/>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a:t>
            </a: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369" name="Google Shape;369;p26"/>
          <p:cNvPicPr preferRelativeResize="0"/>
          <p:nvPr/>
        </p:nvPicPr>
        <p:blipFill rotWithShape="1">
          <a:blip r:embed="rId5">
            <a:alphaModFix/>
          </a:blip>
          <a:srcRect/>
          <a:stretch/>
        </p:blipFill>
        <p:spPr>
          <a:xfrm>
            <a:off x="7558926" y="1837909"/>
            <a:ext cx="4044348" cy="2695179"/>
          </a:xfrm>
          <a:prstGeom prst="rect">
            <a:avLst/>
          </a:prstGeom>
          <a:noFill/>
          <a:ln>
            <a:noFill/>
          </a:ln>
        </p:spPr>
      </p:pic>
      <p:sp>
        <p:nvSpPr>
          <p:cNvPr id="7"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ct val="100000"/>
              <a:buFont typeface="Calibri"/>
              <a:buNone/>
            </a:pPr>
            <a:r>
              <a:rPr lang="el-GR"/>
              <a:t>Λίστα ελέγχου: Επιλέξτε εφαρμογές που χρησιμοποιούν στρατηγικές βάσει αποδεικτικών στοιχείων</a:t>
            </a:r>
            <a:endParaRPr/>
          </a:p>
        </p:txBody>
      </p:sp>
      <p:sp>
        <p:nvSpPr>
          <p:cNvPr id="377" name="Google Shape;377;p27"/>
          <p:cNvSpPr txBox="1"/>
          <p:nvPr/>
        </p:nvSpPr>
        <p:spPr>
          <a:xfrm>
            <a:off x="610139" y="2364552"/>
            <a:ext cx="5409663" cy="420804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l-GR" sz="2600">
                <a:solidFill>
                  <a:schemeClr val="dk1"/>
                </a:solidFill>
                <a:latin typeface="Calibri"/>
                <a:ea typeface="Calibri"/>
                <a:cs typeface="Calibri"/>
                <a:sym typeface="Calibri"/>
              </a:rPr>
              <a:t>Αυτό-παρακολούθηση</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Ρύθμιση στόχου</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Υποδείξεις ή ειδοποιήσεις push</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Ανταμοιβές κοινωνικής υποστήριξης</a:t>
            </a:r>
            <a:endParaRPr sz="2600">
              <a:solidFill>
                <a:schemeClr val="dk1"/>
              </a:solidFill>
              <a:latin typeface="Calibri"/>
              <a:ea typeface="Calibri"/>
              <a:cs typeface="Calibri"/>
              <a:sym typeface="Calibri"/>
            </a:endParaRPr>
          </a:p>
        </p:txBody>
      </p:sp>
      <p:sp>
        <p:nvSpPr>
          <p:cNvPr id="378" name="Google Shape;378;p27"/>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a:t>
            </a: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pic>
        <p:nvPicPr>
          <p:cNvPr id="379" name="Google Shape;379;p27"/>
          <p:cNvPicPr preferRelativeResize="0"/>
          <p:nvPr/>
        </p:nvPicPr>
        <p:blipFill rotWithShape="1">
          <a:blip r:embed="rId5">
            <a:alphaModFix/>
          </a:blip>
          <a:srcRect/>
          <a:stretch/>
        </p:blipFill>
        <p:spPr>
          <a:xfrm>
            <a:off x="7037813" y="2414917"/>
            <a:ext cx="3812691" cy="2695179"/>
          </a:xfrm>
          <a:prstGeom prst="rect">
            <a:avLst/>
          </a:prstGeom>
          <a:noFill/>
          <a:ln>
            <a:noFill/>
          </a:ln>
        </p:spPr>
      </p:pic>
      <p:sp>
        <p:nvSpPr>
          <p:cNvPr id="7"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8"/>
          <p:cNvSpPr txBox="1">
            <a:spLocks noGrp="1"/>
          </p:cNvSpPr>
          <p:nvPr>
            <p:ph type="body" idx="1"/>
          </p:nvPr>
        </p:nvSpPr>
        <p:spPr>
          <a:xfrm>
            <a:off x="558001" y="2463501"/>
            <a:ext cx="10007296" cy="358642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600"/>
              <a:buChar char="▪"/>
            </a:pPr>
            <a:r>
              <a:rPr lang="el-GR" sz="2600"/>
              <a:t>Λάβετε υπόψη ότι, εάν η χρήση είναι άβολη, οι πιθανότητες να μην την χρησιμοποιείτε τακτικά είναι υψηλές.</a:t>
            </a:r>
            <a:br>
              <a:rPr lang="el-GR" sz="2600"/>
            </a:br>
            <a:r>
              <a:rPr lang="el-GR" sz="2600"/>
              <a:t>Ελέγξτε αν οι αγορές που απαιτούνται εντός εφαρμογής είναι χρήσιμες.</a:t>
            </a:r>
            <a:endParaRPr sz="2600"/>
          </a:p>
        </p:txBody>
      </p:sp>
      <p:sp>
        <p:nvSpPr>
          <p:cNvPr id="387" name="Google Shape;387;p2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l-GR"/>
              <a:t>Λίστα ελέγχου: Δοκιμάστε πολλές εφαρμογές πριν από τη δέσμευση (για παράδειγμα, μέσω συνδρομής)</a:t>
            </a:r>
            <a:endParaRPr/>
          </a:p>
        </p:txBody>
      </p:sp>
      <p:sp>
        <p:nvSpPr>
          <p:cNvPr id="5"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l-GR" sz="4800" b="1">
                <a:solidFill>
                  <a:srgbClr val="203864"/>
                </a:solidFill>
                <a:latin typeface="Calibri"/>
                <a:ea typeface="Calibri"/>
                <a:cs typeface="Calibri"/>
                <a:sym typeface="Calibri"/>
              </a:rPr>
              <a:t>Εταίροι</a:t>
            </a:r>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050" b="0" i="0" u="none" strike="noStrike" cap="none">
                  <a:solidFill>
                    <a:srgbClr val="203864"/>
                  </a:solidFill>
                  <a:latin typeface="Roboto"/>
                  <a:ea typeface="Roboto"/>
                  <a:cs typeface="Roboto"/>
                  <a:sym typeface="Roboto"/>
                </a:rPr>
                <a:t>WESTFALISCHE </a:t>
              </a:r>
              <a:r>
                <a:rPr lang="el-GR" sz="1000" b="0" i="0" u="none" strike="noStrike" cap="none">
                  <a:solidFill>
                    <a:srgbClr val="203864"/>
                  </a:solidFill>
                  <a:latin typeface="Roboto"/>
                  <a:ea typeface="Roboto"/>
                  <a:cs typeface="Roboto"/>
                  <a:sym typeface="Roboto"/>
                </a:rPr>
                <a:t>HOCHSCHULE</a:t>
              </a:r>
              <a:r>
                <a:rPr lang="el-GR" sz="1050" b="0" i="0" u="none" strike="noStrike" cap="none">
                  <a:solidFill>
                    <a:srgbClr val="203864"/>
                  </a:solidFill>
                  <a:latin typeface="Roboto"/>
                  <a:ea typeface="Roboto"/>
                  <a:cs typeface="Roboto"/>
                  <a:sym typeface="Roboto"/>
                </a:rPr>
                <a:t> GELSENKIRCHEN,</a:t>
              </a:r>
              <a:br>
                <a:rPr lang="el-GR" sz="1050" b="0" i="0" u="none" strike="noStrike" cap="none">
                  <a:solidFill>
                    <a:srgbClr val="203864"/>
                  </a:solidFill>
                  <a:latin typeface="Roboto"/>
                  <a:ea typeface="Roboto"/>
                  <a:cs typeface="Roboto"/>
                  <a:sym typeface="Roboto"/>
                </a:rPr>
              </a:br>
              <a:r>
                <a:rPr lang="el-GR"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l-GR" sz="1050" b="0" i="0" u="none" strike="noStrike" cap="none">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l-GR"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000" b="0" i="0" u="none" strike="noStrike" cap="none">
                  <a:solidFill>
                    <a:srgbClr val="203864"/>
                  </a:solidFill>
                  <a:latin typeface="Roboto"/>
                  <a:ea typeface="Roboto"/>
                  <a:cs typeface="Roboto"/>
                  <a:sym typeface="Roboto"/>
                </a:rPr>
                <a:t>COORDINA ORGANIZACIÓN DE EMPRESAS Y</a:t>
              </a:r>
              <a:br>
                <a:rPr lang="el-GR" sz="1000" b="0" i="0" u="none" strike="noStrike" cap="none">
                  <a:solidFill>
                    <a:srgbClr val="203864"/>
                  </a:solidFill>
                  <a:latin typeface="Roboto"/>
                  <a:ea typeface="Roboto"/>
                  <a:cs typeface="Roboto"/>
                  <a:sym typeface="Roboto"/>
                </a:rPr>
              </a:br>
              <a:r>
                <a:rPr lang="el-GR"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l-GR" sz="1000" b="0" i="0" u="none" strike="noStrike" cap="none">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l-GR"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l-GR" sz="1000" b="0" i="0" u="none" strike="noStrike" cap="none">
                  <a:solidFill>
                    <a:srgbClr val="666666"/>
                  </a:solidFill>
                  <a:latin typeface="Roboto"/>
                  <a:ea typeface="Roboto"/>
                  <a:cs typeface="Roboto"/>
                  <a:sym typeface="Roboto"/>
                </a:rPr>
                <a:t>ATHENS, GREECE</a:t>
              </a:r>
              <a:br>
                <a:rPr lang="el-GR" sz="1000" b="0" i="0" u="none" strike="noStrike" cap="none">
                  <a:solidFill>
                    <a:srgbClr val="666666"/>
                  </a:solidFill>
                  <a:latin typeface="Roboto"/>
                  <a:ea typeface="Roboto"/>
                  <a:cs typeface="Roboto"/>
                  <a:sym typeface="Roboto"/>
                </a:rPr>
              </a:br>
              <a:r>
                <a:rPr lang="el-GR"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l-GR" sz="1000" b="0" i="0" u="none" strike="noStrike" cap="none">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l-GR"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l-GR" sz="1000" b="0" i="0" u="none" strike="noStrike" cap="none">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l-GR"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l-GR" sz="1000" b="0" i="0" u="none" strike="noStrike" cap="none">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l-GR"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l-GR" sz="1100" b="0" i="0" u="none" strike="noStrike" cap="none">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l-GR"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www.connexions.gr</a:t>
            </a:r>
            <a:r>
              <a:rPr lang="el-GR"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l-GR"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l-GR"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www.amsed.fr</a:t>
            </a:r>
            <a:r>
              <a:rPr lang="el-GR"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l-GR" sz="1100" b="0" i="0" u="none" strike="noStrike" cap="none">
                <a:solidFill>
                  <a:srgbClr val="414042"/>
                </a:solidFill>
                <a:latin typeface="Roboto"/>
                <a:ea typeface="Roboto"/>
                <a:cs typeface="Roboto"/>
                <a:sym typeface="Roboto"/>
              </a:rPr>
              <a:t>CYPRUS</a:t>
            </a:r>
            <a:endParaRPr/>
          </a:p>
          <a:p>
            <a:pPr marL="0" marR="0" lvl="0" indent="0" algn="ctr" rtl="0">
              <a:spcBef>
                <a:spcPts val="0"/>
              </a:spcBef>
              <a:spcAft>
                <a:spcPts val="0"/>
              </a:spcAft>
              <a:buNone/>
            </a:pPr>
            <a:r>
              <a:rPr lang="el-GR"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www.resetcy.com</a:t>
            </a:r>
            <a:r>
              <a:rPr lang="el-GR"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7" name="Google Shape;117;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8" name="Google Shape;118;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9"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642233" y="761126"/>
            <a:ext cx="5627914" cy="5627914"/>
          </a:xfrm>
          <a:prstGeom prst="rect">
            <a:avLst/>
          </a:prstGeom>
          <a:noFill/>
          <a:ln>
            <a:noFill/>
          </a:ln>
        </p:spPr>
      </p:pic>
      <p:sp>
        <p:nvSpPr>
          <p:cNvPr id="395" name="Google Shape;395;p29"/>
          <p:cNvSpPr txBox="1">
            <a:spLocks noGrp="1"/>
          </p:cNvSpPr>
          <p:nvPr>
            <p:ph type="body" idx="1"/>
          </p:nvPr>
        </p:nvSpPr>
        <p:spPr>
          <a:xfrm>
            <a:off x="558001" y="1991385"/>
            <a:ext cx="6412954" cy="405854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l-GR" sz="2600" i="1"/>
              <a:t>Τώρα που έχουμε καλύτερη κατανόηση των κριτηρίων που πρέπει να προσέξουμε όταν επιλέγουμε μια εφαρμογή υγείας, σχηματίστε ομάδες 3-5 ατόμων και συζητήστε ποια εφαρμογή από τις παρακάτω διαφάνειες πρέπει να επιλέξετε με βάση αυτά τα κριτήρια!</a:t>
            </a:r>
            <a:endParaRPr sz="2600" i="1"/>
          </a:p>
        </p:txBody>
      </p:sp>
      <p:sp>
        <p:nvSpPr>
          <p:cNvPr id="396" name="Google Shape;396;p2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4CF3"/>
              </a:buClr>
              <a:buSzPts val="4800"/>
              <a:buFont typeface="Calibri"/>
              <a:buNone/>
            </a:pPr>
            <a:r>
              <a:rPr lang="el-GR" sz="4800">
                <a:solidFill>
                  <a:srgbClr val="494CF3"/>
                </a:solidFill>
              </a:rPr>
              <a:t>Δραστηριότητα</a:t>
            </a:r>
            <a:endParaRPr sz="4800">
              <a:solidFill>
                <a:srgbClr val="494CF3"/>
              </a:solidFill>
            </a:endParaRPr>
          </a:p>
        </p:txBody>
      </p:sp>
      <p:sp>
        <p:nvSpPr>
          <p:cNvPr id="398" name="Google Shape;398;p29"/>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vectorjuice on Freepik</a:t>
            </a:r>
            <a:endParaRPr sz="1200">
              <a:solidFill>
                <a:schemeClr val="dk1"/>
              </a:solidFill>
              <a:latin typeface="Calibri"/>
              <a:ea typeface="Calibri"/>
              <a:cs typeface="Calibri"/>
              <a:sym typeface="Calibri"/>
            </a:endParaRPr>
          </a:p>
        </p:txBody>
      </p:sp>
      <p:sp>
        <p:nvSpPr>
          <p:cNvPr id="7"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ts val="2800"/>
              <a:buFont typeface="Calibri"/>
              <a:buNone/>
            </a:pPr>
            <a:r>
              <a:rPr lang="el-GR"/>
              <a:t>Παράδειγμα 1: Headspace</a:t>
            </a:r>
            <a:endParaRPr/>
          </a:p>
        </p:txBody>
      </p:sp>
      <p:sp>
        <p:nvSpPr>
          <p:cNvPr id="405" name="Google Shape;405;p30"/>
          <p:cNvSpPr txBox="1"/>
          <p:nvPr/>
        </p:nvSpPr>
        <p:spPr>
          <a:xfrm>
            <a:off x="610139" y="1679188"/>
            <a:ext cx="7721061" cy="4893408"/>
          </a:xfrm>
          <a:prstGeom prst="rect">
            <a:avLst/>
          </a:prstGeom>
          <a:noFill/>
          <a:ln>
            <a:noFill/>
          </a:ln>
        </p:spPr>
        <p:txBody>
          <a:bodyPr spcFirstLastPara="1" wrap="square" lIns="91425" tIns="45700" rIns="91425" bIns="45700" anchor="t" anchorCtr="0">
            <a:normAutofit fontScale="85000" lnSpcReduction="20000"/>
          </a:bodyPr>
          <a:lstStyle/>
          <a:p>
            <a:pPr marL="228600" marR="0" lvl="0" indent="-228600" algn="l" rtl="0">
              <a:lnSpc>
                <a:spcPct val="120000"/>
              </a:lnSpc>
              <a:spcBef>
                <a:spcPts val="0"/>
              </a:spcBef>
              <a:spcAft>
                <a:spcPts val="0"/>
              </a:spcAft>
              <a:buClr>
                <a:srgbClr val="C01E24"/>
              </a:buClr>
              <a:buSzPct val="100000"/>
              <a:buFont typeface="Noto Sans Symbols"/>
              <a:buChar char="▪"/>
            </a:pPr>
            <a:r>
              <a:rPr lang="el-GR" sz="2600">
                <a:solidFill>
                  <a:schemeClr val="dk1"/>
                </a:solidFill>
                <a:latin typeface="Calibri"/>
                <a:ea typeface="Calibri"/>
                <a:cs typeface="Calibri"/>
                <a:sym typeface="Calibri"/>
              </a:rPr>
              <a:t>Εφαρμογή για τη βελτίωση της ψυχικής σας υγείας μέσω καθοδηγούμενων διαλογισμών και ασκήσεων ενσυνειδητότητας </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Καλές κριτικές από τους χρήστες του - βαθμολογήθηκε με 4.8 από 5 αστέρια στο App Store (Apple)</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Υποστηρίζεται από διάφορες επιστημονικές μελέτες ανεξάρτητων, αναγνωρισμένων φορέων και δημοσιεύεται σε επιστημονικά περιοδικά</a:t>
            </a:r>
            <a:endParaRPr sz="2600">
              <a:solidFill>
                <a:schemeClr val="dk1"/>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ct val="120000"/>
              <a:buFont typeface="Noto Sans Symbols"/>
              <a:buChar char="▪"/>
            </a:pPr>
            <a:r>
              <a:rPr lang="el-GR" sz="2600" b="0" i="0" u="none" strike="noStrike" cap="none">
                <a:solidFill>
                  <a:schemeClr val="dk1"/>
                </a:solidFill>
                <a:latin typeface="Calibri"/>
                <a:ea typeface="Calibri"/>
                <a:cs typeface="Calibri"/>
                <a:sym typeface="Calibri"/>
              </a:rPr>
              <a:t>North Eastern University</a:t>
            </a:r>
            <a:endParaRPr/>
          </a:p>
          <a:p>
            <a:pPr marL="685800" marR="0" lvl="1" indent="-228600" algn="l" rtl="0">
              <a:lnSpc>
                <a:spcPct val="120000"/>
              </a:lnSpc>
              <a:spcBef>
                <a:spcPts val="1200"/>
              </a:spcBef>
              <a:spcAft>
                <a:spcPts val="0"/>
              </a:spcAft>
              <a:buClr>
                <a:srgbClr val="C01E24"/>
              </a:buClr>
              <a:buSzPct val="120000"/>
              <a:buFont typeface="Noto Sans Symbols"/>
              <a:buChar char="▪"/>
            </a:pPr>
            <a:r>
              <a:rPr lang="el-GR" sz="2600" b="0" i="0" u="none" strike="noStrike" cap="none">
                <a:solidFill>
                  <a:schemeClr val="dk1"/>
                </a:solidFill>
                <a:latin typeface="Calibri"/>
                <a:ea typeface="Calibri"/>
                <a:cs typeface="Calibri"/>
                <a:sym typeface="Calibri"/>
              </a:rPr>
              <a:t>Journal of Pediatric Nursing</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l-GR" sz="2600">
                <a:solidFill>
                  <a:schemeClr val="dk1"/>
                </a:solidFill>
                <a:latin typeface="Calibri"/>
                <a:ea typeface="Calibri"/>
                <a:cs typeface="Calibri"/>
                <a:sym typeface="Calibri"/>
              </a:rPr>
              <a:t>Δεν υπάρχει ρητή ένδειξη στο App Store ότι τα προσωπικά δεδομένα θα διαβιβαστούν σε τρίτους</a:t>
            </a:r>
            <a:endParaRPr sz="2600">
              <a:solidFill>
                <a:schemeClr val="dk1"/>
              </a:solidFill>
              <a:latin typeface="Calibri"/>
              <a:ea typeface="Calibri"/>
              <a:cs typeface="Calibri"/>
              <a:sym typeface="Calibri"/>
            </a:endParaRPr>
          </a:p>
        </p:txBody>
      </p:sp>
      <p:sp>
        <p:nvSpPr>
          <p:cNvPr id="406" name="Google Shape;406;p30"/>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Apple Store - Headspace</a:t>
            </a:r>
            <a:endParaRPr sz="1200">
              <a:solidFill>
                <a:schemeClr val="dk1"/>
              </a:solidFill>
              <a:latin typeface="Calibri"/>
              <a:ea typeface="Calibri"/>
              <a:cs typeface="Calibri"/>
              <a:sym typeface="Calibri"/>
            </a:endParaRPr>
          </a:p>
        </p:txBody>
      </p:sp>
      <p:pic>
        <p:nvPicPr>
          <p:cNvPr id="407" name="Google Shape;407;p30"/>
          <p:cNvPicPr preferRelativeResize="0"/>
          <p:nvPr/>
        </p:nvPicPr>
        <p:blipFill rotWithShape="1">
          <a:blip r:embed="rId4">
            <a:alphaModFix/>
          </a:blip>
          <a:srcRect/>
          <a:stretch/>
        </p:blipFill>
        <p:spPr>
          <a:xfrm>
            <a:off x="8062897" y="1777707"/>
            <a:ext cx="3812691" cy="2535882"/>
          </a:xfrm>
          <a:prstGeom prst="rect">
            <a:avLst/>
          </a:prstGeom>
          <a:noFill/>
          <a:ln>
            <a:noFill/>
          </a:ln>
        </p:spPr>
      </p:pic>
      <p:sp>
        <p:nvSpPr>
          <p:cNvPr id="7"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94CF3"/>
              </a:buClr>
              <a:buSzPts val="2800"/>
              <a:buFont typeface="Calibri"/>
              <a:buNone/>
            </a:pPr>
            <a:r>
              <a:rPr lang="el-GR">
                <a:solidFill>
                  <a:srgbClr val="494CF3"/>
                </a:solidFill>
              </a:rPr>
              <a:t>Δραστηριότητα:</a:t>
            </a:r>
            <a:endParaRPr>
              <a:solidFill>
                <a:srgbClr val="494CF3"/>
              </a:solidFill>
            </a:endParaRPr>
          </a:p>
        </p:txBody>
      </p:sp>
      <p:sp>
        <p:nvSpPr>
          <p:cNvPr id="415" name="Google Shape;415;p31"/>
          <p:cNvSpPr/>
          <p:nvPr/>
        </p:nvSpPr>
        <p:spPr>
          <a:xfrm>
            <a:off x="1831893" y="2849842"/>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b="1">
                <a:solidFill>
                  <a:srgbClr val="203864"/>
                </a:solidFill>
                <a:latin typeface="Calibri"/>
                <a:ea typeface="Calibri"/>
                <a:cs typeface="Calibri"/>
                <a:sym typeface="Calibri"/>
              </a:rPr>
              <a:t>Καλό ή κακό παράδειγμα;</a:t>
            </a:r>
            <a:br>
              <a:rPr lang="el-GR" sz="2000" b="1">
                <a:solidFill>
                  <a:srgbClr val="203864"/>
                </a:solidFill>
                <a:latin typeface="Calibri"/>
                <a:ea typeface="Calibri"/>
                <a:cs typeface="Calibri"/>
                <a:sym typeface="Calibri"/>
              </a:rPr>
            </a:br>
            <a:r>
              <a:rPr lang="el-GR" sz="2000" b="1">
                <a:solidFill>
                  <a:srgbClr val="203864"/>
                </a:solidFill>
                <a:latin typeface="Calibri"/>
                <a:ea typeface="Calibri"/>
                <a:cs typeface="Calibri"/>
                <a:sym typeface="Calibri"/>
              </a:rPr>
              <a:t>Συζητήστε!</a:t>
            </a:r>
            <a:endParaRPr/>
          </a:p>
        </p:txBody>
      </p:sp>
      <p:sp>
        <p:nvSpPr>
          <p:cNvPr id="416" name="Google Shape;416;p31"/>
          <p:cNvSpPr/>
          <p:nvPr/>
        </p:nvSpPr>
        <p:spPr>
          <a:xfrm>
            <a:off x="1831893" y="4300817"/>
            <a:ext cx="3505200" cy="9048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a:solidFill>
                  <a:schemeClr val="dk1"/>
                </a:solidFill>
                <a:latin typeface="Calibri"/>
                <a:ea typeface="Calibri"/>
                <a:cs typeface="Calibri"/>
                <a:sym typeface="Calibri"/>
              </a:rPr>
              <a:t>Κακό</a:t>
            </a:r>
            <a:endParaRPr/>
          </a:p>
        </p:txBody>
      </p:sp>
      <p:sp>
        <p:nvSpPr>
          <p:cNvPr id="417" name="Google Shape;417;p31"/>
          <p:cNvSpPr/>
          <p:nvPr/>
        </p:nvSpPr>
        <p:spPr>
          <a:xfrm>
            <a:off x="5860968" y="4300816"/>
            <a:ext cx="3505200" cy="9048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a:solidFill>
                  <a:schemeClr val="dk1"/>
                </a:solidFill>
                <a:latin typeface="Calibri"/>
                <a:ea typeface="Calibri"/>
                <a:cs typeface="Calibri"/>
                <a:sym typeface="Calibri"/>
              </a:rPr>
              <a:t>Καλό</a:t>
            </a:r>
            <a:endParaRPr/>
          </a:p>
        </p:txBody>
      </p:sp>
      <p:sp>
        <p:nvSpPr>
          <p:cNvPr id="7"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ts val="2800"/>
              <a:buFont typeface="Calibri"/>
              <a:buNone/>
            </a:pPr>
            <a:r>
              <a:rPr lang="el-GR"/>
              <a:t>Παράδειγμα 2: Sleepio</a:t>
            </a:r>
            <a:endParaRPr/>
          </a:p>
        </p:txBody>
      </p:sp>
      <p:sp>
        <p:nvSpPr>
          <p:cNvPr id="425" name="Google Shape;425;p32"/>
          <p:cNvSpPr txBox="1"/>
          <p:nvPr/>
        </p:nvSpPr>
        <p:spPr>
          <a:xfrm>
            <a:off x="610139" y="1679188"/>
            <a:ext cx="6414605" cy="4893408"/>
          </a:xfrm>
          <a:prstGeom prst="rect">
            <a:avLst/>
          </a:prstGeom>
          <a:noFill/>
          <a:ln>
            <a:noFill/>
          </a:ln>
        </p:spPr>
        <p:txBody>
          <a:bodyPr spcFirstLastPara="1" wrap="square" lIns="91425" tIns="45700" rIns="91425" bIns="45700" anchor="t" anchorCtr="0">
            <a:normAutofit fontScale="70000" lnSpcReduction="20000"/>
          </a:bodyPr>
          <a:lstStyle/>
          <a:p>
            <a:pPr marL="228600" marR="0" lvl="0" indent="-228600" algn="l" rtl="0">
              <a:lnSpc>
                <a:spcPct val="120000"/>
              </a:lnSpc>
              <a:spcBef>
                <a:spcPts val="0"/>
              </a:spcBef>
              <a:spcAft>
                <a:spcPts val="0"/>
              </a:spcAft>
              <a:buClr>
                <a:srgbClr val="C01E24"/>
              </a:buClr>
              <a:buSzPct val="100000"/>
              <a:buFont typeface="Noto Sans Symbols"/>
              <a:buChar char="▪"/>
            </a:pPr>
            <a:r>
              <a:rPr lang="el-GR" sz="2600">
                <a:solidFill>
                  <a:schemeClr val="dk1"/>
                </a:solidFill>
                <a:latin typeface="Calibri"/>
                <a:ea typeface="Calibri"/>
                <a:cs typeface="Calibri"/>
                <a:sym typeface="Calibri"/>
              </a:rPr>
              <a:t>Εφαρμογή για τη βελτίωση του ύπνου σας μέσω μιας γνωστικής συμπεριφορικής προσέγγισης κατά τη διάρκεια έξι εβδομάδων, για παράδειγμα ποιες συμπεριφορές πρέπει να αλλάξετε για να ηρεμήσετε ένα κατά τα άλλα αγωνιστικό μυαλό</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Γνωστικές συμπεριφορικές τεχνικές που υποστηρίζονται από δεκαετίες κλινικής έρευνας και δώδεκα τυχαιοποιημένες ελεγχόμενες μελέτες που αφορούσαν την ίδια την εφαρμογή</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Έλλειψη διαφάνειας σχετικά με το ποιες οντότητες διεξήγαγαν τις μελέτες</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Σαφής ένδειξη σχετικά με το τι μπορεί και τι δεν μπορεί να επιτύχει η εφαρμογή</a:t>
            </a:r>
            <a:br>
              <a:rPr lang="el-GR" sz="2600">
                <a:solidFill>
                  <a:schemeClr val="dk1"/>
                </a:solidFill>
                <a:latin typeface="Calibri"/>
                <a:ea typeface="Calibri"/>
                <a:cs typeface="Calibri"/>
                <a:sym typeface="Calibri"/>
              </a:rPr>
            </a:br>
            <a:r>
              <a:rPr lang="el-GR" sz="2600">
                <a:solidFill>
                  <a:schemeClr val="dk1"/>
                </a:solidFill>
                <a:latin typeface="Calibri"/>
                <a:ea typeface="Calibri"/>
                <a:cs typeface="Calibri"/>
                <a:sym typeface="Calibri"/>
              </a:rPr>
              <a:t>Δεν υπάρχει διαφάνεια, ούτε για τον αριθμό των λήψεων ούτε για τη βαθμολογία από τους χρήστες του στο App Store</a:t>
            </a:r>
            <a:endParaRPr/>
          </a:p>
        </p:txBody>
      </p:sp>
      <p:sp>
        <p:nvSpPr>
          <p:cNvPr id="426" name="Google Shape;426;p32"/>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a:solidFill>
                  <a:schemeClr val="dk1"/>
                </a:solidFill>
                <a:latin typeface="Calibri"/>
                <a:ea typeface="Calibri"/>
                <a:cs typeface="Calibri"/>
                <a:sym typeface="Calibri"/>
              </a:rPr>
              <a:t>Πηγή: </a:t>
            </a: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Apple Store - Sleepio</a:t>
            </a:r>
            <a:endParaRPr sz="1200">
              <a:solidFill>
                <a:schemeClr val="dk1"/>
              </a:solidFill>
              <a:latin typeface="Calibri"/>
              <a:ea typeface="Calibri"/>
              <a:cs typeface="Calibri"/>
              <a:sym typeface="Calibri"/>
            </a:endParaRPr>
          </a:p>
        </p:txBody>
      </p:sp>
      <p:pic>
        <p:nvPicPr>
          <p:cNvPr id="427" name="Google Shape;427;p32"/>
          <p:cNvPicPr preferRelativeResize="0"/>
          <p:nvPr/>
        </p:nvPicPr>
        <p:blipFill rotWithShape="1">
          <a:blip r:embed="rId4">
            <a:alphaModFix/>
          </a:blip>
          <a:srcRect/>
          <a:stretch/>
        </p:blipFill>
        <p:spPr>
          <a:xfrm>
            <a:off x="8324784" y="1679188"/>
            <a:ext cx="2535882" cy="2535882"/>
          </a:xfrm>
          <a:prstGeom prst="rect">
            <a:avLst/>
          </a:prstGeom>
          <a:noFill/>
          <a:ln>
            <a:noFill/>
          </a:ln>
        </p:spPr>
      </p:pic>
      <p:sp>
        <p:nvSpPr>
          <p:cNvPr id="7"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94CF3"/>
              </a:buClr>
              <a:buSzPts val="2800"/>
              <a:buFont typeface="Calibri"/>
              <a:buNone/>
            </a:pPr>
            <a:r>
              <a:rPr lang="el-GR">
                <a:solidFill>
                  <a:srgbClr val="494CF3"/>
                </a:solidFill>
              </a:rPr>
              <a:t>Δραστηριότητα:</a:t>
            </a:r>
            <a:endParaRPr>
              <a:solidFill>
                <a:srgbClr val="494CF3"/>
              </a:solidFill>
            </a:endParaRPr>
          </a:p>
        </p:txBody>
      </p:sp>
      <p:sp>
        <p:nvSpPr>
          <p:cNvPr id="435" name="Google Shape;435;p33"/>
          <p:cNvSpPr/>
          <p:nvPr/>
        </p:nvSpPr>
        <p:spPr>
          <a:xfrm>
            <a:off x="1831893" y="2849842"/>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b="1">
                <a:solidFill>
                  <a:srgbClr val="203864"/>
                </a:solidFill>
                <a:latin typeface="Calibri"/>
                <a:ea typeface="Calibri"/>
                <a:cs typeface="Calibri"/>
                <a:sym typeface="Calibri"/>
              </a:rPr>
              <a:t>Καλό ή κακό παράδειγμα;</a:t>
            </a:r>
            <a:br>
              <a:rPr lang="el-GR" sz="2000" b="1">
                <a:solidFill>
                  <a:srgbClr val="203864"/>
                </a:solidFill>
                <a:latin typeface="Calibri"/>
                <a:ea typeface="Calibri"/>
                <a:cs typeface="Calibri"/>
                <a:sym typeface="Calibri"/>
              </a:rPr>
            </a:br>
            <a:r>
              <a:rPr lang="el-GR" sz="2000" b="1">
                <a:solidFill>
                  <a:srgbClr val="203864"/>
                </a:solidFill>
                <a:latin typeface="Calibri"/>
                <a:ea typeface="Calibri"/>
                <a:cs typeface="Calibri"/>
                <a:sym typeface="Calibri"/>
              </a:rPr>
              <a:t>Συζητήστε!</a:t>
            </a:r>
            <a:endParaRPr/>
          </a:p>
        </p:txBody>
      </p:sp>
      <p:sp>
        <p:nvSpPr>
          <p:cNvPr id="436" name="Google Shape;436;p33"/>
          <p:cNvSpPr/>
          <p:nvPr/>
        </p:nvSpPr>
        <p:spPr>
          <a:xfrm>
            <a:off x="1831893" y="4300817"/>
            <a:ext cx="3505200" cy="9048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a:solidFill>
                  <a:schemeClr val="dk1"/>
                </a:solidFill>
                <a:latin typeface="Calibri"/>
                <a:ea typeface="Calibri"/>
                <a:cs typeface="Calibri"/>
                <a:sym typeface="Calibri"/>
              </a:rPr>
              <a:t>Κακό</a:t>
            </a:r>
            <a:endParaRPr/>
          </a:p>
        </p:txBody>
      </p:sp>
      <p:sp>
        <p:nvSpPr>
          <p:cNvPr id="437" name="Google Shape;437;p33"/>
          <p:cNvSpPr/>
          <p:nvPr/>
        </p:nvSpPr>
        <p:spPr>
          <a:xfrm>
            <a:off x="5860968" y="4300816"/>
            <a:ext cx="3505200" cy="9048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a:solidFill>
                  <a:schemeClr val="dk1"/>
                </a:solidFill>
                <a:latin typeface="Calibri"/>
                <a:ea typeface="Calibri"/>
                <a:cs typeface="Calibri"/>
                <a:sym typeface="Calibri"/>
              </a:rPr>
              <a:t>Καλό</a:t>
            </a:r>
            <a:endParaRPr/>
          </a:p>
        </p:txBody>
      </p:sp>
      <p:sp>
        <p:nvSpPr>
          <p:cNvPr id="7"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4"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642233" y="761126"/>
            <a:ext cx="5627914" cy="5627914"/>
          </a:xfrm>
          <a:prstGeom prst="rect">
            <a:avLst/>
          </a:prstGeom>
          <a:noFill/>
          <a:ln>
            <a:noFill/>
          </a:ln>
        </p:spPr>
      </p:pic>
      <p:sp>
        <p:nvSpPr>
          <p:cNvPr id="445" name="Google Shape;445;p34"/>
          <p:cNvSpPr txBox="1">
            <a:spLocks noGrp="1"/>
          </p:cNvSpPr>
          <p:nvPr>
            <p:ph type="body" idx="1"/>
          </p:nvPr>
        </p:nvSpPr>
        <p:spPr>
          <a:xfrm>
            <a:off x="558001" y="1991385"/>
            <a:ext cx="6084232" cy="405854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l-GR" i="1"/>
              <a:t>Ποια είναι τα αποτελέσματά σας σχετικά με την εφαρμογή που πρέπει να επιλέξετε;</a:t>
            </a:r>
            <a:br>
              <a:rPr lang="el-GR" i="1"/>
            </a:br>
            <a:r>
              <a:rPr lang="el-GR" i="1"/>
              <a:t>Ας συζητήσουμε τα αποτελέσματα όλοι μαζί!</a:t>
            </a:r>
            <a:endParaRPr i="1"/>
          </a:p>
        </p:txBody>
      </p:sp>
      <p:sp>
        <p:nvSpPr>
          <p:cNvPr id="446" name="Google Shape;446;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4CF3"/>
              </a:buClr>
              <a:buSzPts val="4800"/>
              <a:buFont typeface="Calibri"/>
              <a:buNone/>
            </a:pPr>
            <a:r>
              <a:rPr lang="el-GR" sz="4800">
                <a:solidFill>
                  <a:srgbClr val="494CF3"/>
                </a:solidFill>
              </a:rPr>
              <a:t>Δραστηριότητα</a:t>
            </a:r>
            <a:endParaRPr sz="4800">
              <a:solidFill>
                <a:srgbClr val="494CF3"/>
              </a:solidFill>
            </a:endParaRPr>
          </a:p>
        </p:txBody>
      </p:sp>
      <p:sp>
        <p:nvSpPr>
          <p:cNvPr id="448" name="Google Shape;448;p34"/>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vectorjuice on Freepik</a:t>
            </a:r>
            <a:endParaRPr sz="1200">
              <a:solidFill>
                <a:schemeClr val="dk1"/>
              </a:solidFill>
              <a:latin typeface="Calibri"/>
              <a:ea typeface="Calibri"/>
              <a:cs typeface="Calibri"/>
              <a:sym typeface="Calibri"/>
            </a:endParaRPr>
          </a:p>
        </p:txBody>
      </p:sp>
      <p:sp>
        <p:nvSpPr>
          <p:cNvPr id="7"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5"/>
          <p:cNvSpPr txBox="1">
            <a:spLocks noGrp="1"/>
          </p:cNvSpPr>
          <p:nvPr>
            <p:ph type="body" idx="1"/>
          </p:nvPr>
        </p:nvSpPr>
        <p:spPr>
          <a:xfrm>
            <a:off x="558001" y="1991385"/>
            <a:ext cx="10007296" cy="405854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l-GR" i="1"/>
              <a:t>Τώρα, επιστρέψτε στα αποτελέσματά σας για εφαρμογές υγείας που αναζητήσατε νωρίτερα σήμερα. </a:t>
            </a:r>
            <a:br>
              <a:rPr lang="el-GR" i="1"/>
            </a:br>
            <a:r>
              <a:rPr lang="el-GR" i="1"/>
              <a:t>Ελέγξτε τις εφαρμογές που βρήκατε με τα κριτήρια τα οποία μόλις μάθατε!</a:t>
            </a:r>
            <a:br>
              <a:rPr lang="el-GR" i="1"/>
            </a:br>
            <a:r>
              <a:rPr lang="el-GR" i="1"/>
              <a:t>Ποιο είναι το αποτέλεσμά σας; Θα εξακολουθούσατε να χρησιμοποιείτε την εφαρμογή ή θα τη χρησιμοποιούσατε τώρα με ορισμένους περιορισμούς;</a:t>
            </a:r>
            <a:endParaRPr/>
          </a:p>
        </p:txBody>
      </p:sp>
      <p:sp>
        <p:nvSpPr>
          <p:cNvPr id="455" name="Google Shape;45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l-GR">
                <a:solidFill>
                  <a:schemeClr val="dk1"/>
                </a:solidFill>
              </a:rPr>
              <a:t>Δραστηριότητα</a:t>
            </a:r>
            <a:endParaRPr>
              <a:solidFill>
                <a:schemeClr val="dk1"/>
              </a:solidFill>
            </a:endParaRPr>
          </a:p>
        </p:txBody>
      </p:sp>
      <p:sp>
        <p:nvSpPr>
          <p:cNvPr id="5" name="Google Shape;340;p23"/>
          <p:cNvSpPr/>
          <p:nvPr/>
        </p:nvSpPr>
        <p:spPr>
          <a:xfrm>
            <a:off x="6513816" y="-3933"/>
            <a:ext cx="5676925" cy="569696"/>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2.1.4 Κριτήρια για την εύρεση καλών και αξιόπιστων εφαρμογών υγείας</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6"/>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l-GR" sz="2000">
                <a:solidFill>
                  <a:srgbClr val="C01E24"/>
                </a:solidFill>
              </a:rPr>
              <a:t>2.1.5</a:t>
            </a:r>
            <a:r>
              <a:rPr lang="el-GR"/>
              <a:t/>
            </a:r>
            <a:br>
              <a:rPr lang="el-GR"/>
            </a:br>
            <a:r>
              <a:rPr lang="el-GR">
                <a:solidFill>
                  <a:srgbClr val="C01E24"/>
                </a:solidFill>
              </a:rPr>
              <a:t>Συζήτηση και αξιολόγηση</a:t>
            </a:r>
            <a:endParaRPr>
              <a:solidFill>
                <a:srgbClr val="C01E24"/>
              </a:solidFill>
            </a:endParaRPr>
          </a:p>
        </p:txBody>
      </p:sp>
      <p:sp>
        <p:nvSpPr>
          <p:cNvPr id="463" name="Google Shape;463;p36"/>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l-GR" sz="2200">
                <a:solidFill>
                  <a:srgbClr val="203864"/>
                </a:solidFill>
              </a:rPr>
              <a:t>Στόχοι</a:t>
            </a:r>
            <a:endParaRPr sz="2200">
              <a:solidFill>
                <a:srgbClr val="203864"/>
              </a:solidFill>
            </a:endParaRPr>
          </a:p>
        </p:txBody>
      </p:sp>
      <p:sp>
        <p:nvSpPr>
          <p:cNvPr id="464" name="Google Shape;464;p36"/>
          <p:cNvSpPr txBox="1">
            <a:spLocks noGrp="1"/>
          </p:cNvSpPr>
          <p:nvPr>
            <p:ph type="body" idx="2"/>
          </p:nvPr>
        </p:nvSpPr>
        <p:spPr>
          <a:xfrm>
            <a:off x="617621" y="2849843"/>
            <a:ext cx="5637260" cy="373182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l-GR" sz="2000"/>
              <a:t>Να επιλύσει και να αποσαφηνίσει παρεξηγήσεις που προέκυψαν από όλες τις προηγούμενες θεωρητικές πληροφορίες.</a:t>
            </a:r>
            <a:br>
              <a:rPr lang="el-GR" sz="2000"/>
            </a:br>
            <a:r>
              <a:rPr lang="el-GR" sz="2000"/>
              <a:t>Να εξασφαλίσει σε βάθος κατανόηση του περιεχομένου της ενότητας. </a:t>
            </a:r>
            <a:br>
              <a:rPr lang="el-GR" sz="2000"/>
            </a:br>
            <a:r>
              <a:rPr lang="el-GR" sz="2000"/>
              <a:t>Να γίνει αξιολόγηση της ενότητας.</a:t>
            </a:r>
            <a:endParaRPr sz="2000"/>
          </a:p>
        </p:txBody>
      </p:sp>
      <p:pic>
        <p:nvPicPr>
          <p:cNvPr id="465" name="Google Shape;465;p36" descr="Free center centered gears illustration"/>
          <p:cNvPicPr preferRelativeResize="0"/>
          <p:nvPr/>
        </p:nvPicPr>
        <p:blipFill rotWithShape="1">
          <a:blip r:embed="rId3">
            <a:alphaModFix/>
          </a:blip>
          <a:srcRect/>
          <a:stretch/>
        </p:blipFill>
        <p:spPr>
          <a:xfrm>
            <a:off x="6254880" y="2550964"/>
            <a:ext cx="5937120" cy="3956249"/>
          </a:xfrm>
          <a:prstGeom prst="rect">
            <a:avLst/>
          </a:prstGeom>
          <a:noFill/>
          <a:ln>
            <a:noFill/>
          </a:ln>
        </p:spPr>
      </p:pic>
      <p:sp>
        <p:nvSpPr>
          <p:cNvPr id="466" name="Google Shape;466;p36"/>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 </a:t>
            </a:r>
            <a:r>
              <a:rPr lang="el-GR"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7"/>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l-GR" sz="2800"/>
              <a:t>Συζήτηση</a:t>
            </a:r>
            <a:endParaRPr sz="2800"/>
          </a:p>
        </p:txBody>
      </p:sp>
      <p:sp>
        <p:nvSpPr>
          <p:cNvPr id="473" name="Google Shape;473;p37"/>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3200"/>
              <a:buChar char="▪"/>
            </a:pPr>
            <a:r>
              <a:rPr lang="el-GR" sz="3200" i="1"/>
              <a:t>Ερωτήσεις?</a:t>
            </a:r>
            <a:endParaRPr/>
          </a:p>
          <a:p>
            <a:pPr marL="0" lvl="0" indent="0" algn="l" rtl="0">
              <a:lnSpc>
                <a:spcPct val="100000"/>
              </a:lnSpc>
              <a:spcBef>
                <a:spcPts val="1200"/>
              </a:spcBef>
              <a:spcAft>
                <a:spcPts val="0"/>
              </a:spcAft>
              <a:buSzPts val="3200"/>
              <a:buNone/>
            </a:pPr>
            <a:endParaRPr sz="3200" i="1"/>
          </a:p>
          <a:p>
            <a:pPr marL="228600" lvl="0" indent="-228600" algn="l" rtl="0">
              <a:lnSpc>
                <a:spcPct val="100000"/>
              </a:lnSpc>
              <a:spcBef>
                <a:spcPts val="1200"/>
              </a:spcBef>
              <a:spcAft>
                <a:spcPts val="0"/>
              </a:spcAft>
              <a:buSzPts val="3200"/>
              <a:buChar char="▪"/>
            </a:pPr>
            <a:r>
              <a:rPr lang="el-GR" sz="3200" i="1"/>
              <a:t>Διευκρινίσεις?</a:t>
            </a:r>
            <a:endParaRPr/>
          </a:p>
          <a:p>
            <a:pPr marL="228600" lvl="0" indent="-25400" algn="l" rtl="0">
              <a:lnSpc>
                <a:spcPct val="100000"/>
              </a:lnSpc>
              <a:spcBef>
                <a:spcPts val="1200"/>
              </a:spcBef>
              <a:spcAft>
                <a:spcPts val="0"/>
              </a:spcAft>
              <a:buSzPts val="3200"/>
              <a:buNone/>
            </a:pPr>
            <a:endParaRPr sz="3200" i="1"/>
          </a:p>
          <a:p>
            <a:pPr marL="228600" lvl="0" indent="-228600" algn="l" rtl="0">
              <a:lnSpc>
                <a:spcPct val="100000"/>
              </a:lnSpc>
              <a:spcBef>
                <a:spcPts val="1200"/>
              </a:spcBef>
              <a:spcAft>
                <a:spcPts val="0"/>
              </a:spcAft>
              <a:buSzPts val="3200"/>
              <a:buChar char="▪"/>
            </a:pPr>
            <a:r>
              <a:rPr lang="el-GR" sz="3200" i="1"/>
              <a:t>Σχόλια?</a:t>
            </a:r>
            <a:endParaRPr/>
          </a:p>
          <a:p>
            <a:pPr marL="228600" lvl="0" indent="-88900" algn="l" rtl="0">
              <a:lnSpc>
                <a:spcPct val="100000"/>
              </a:lnSpc>
              <a:spcBef>
                <a:spcPts val="1200"/>
              </a:spcBef>
              <a:spcAft>
                <a:spcPts val="0"/>
              </a:spcAft>
              <a:buSzPts val="2200"/>
              <a:buNone/>
            </a:pPr>
            <a:endParaRPr/>
          </a:p>
        </p:txBody>
      </p:sp>
      <p:sp>
        <p:nvSpPr>
          <p:cNvPr id="474" name="Google Shape;474;p37"/>
          <p:cNvSpPr/>
          <p:nvPr/>
        </p:nvSpPr>
        <p:spPr>
          <a:xfrm>
            <a:off x="8799755" y="-3933"/>
            <a:ext cx="3390985"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a:solidFill>
                  <a:schemeClr val="lt1"/>
                </a:solidFill>
                <a:latin typeface="Calibri"/>
                <a:ea typeface="Calibri"/>
                <a:cs typeface="Calibri"/>
                <a:sym typeface="Calibri"/>
              </a:rPr>
              <a:t>2.1.5 Συζήτηση και αξιολόγηση</a:t>
            </a:r>
            <a:endParaRPr sz="1800">
              <a:solidFill>
                <a:schemeClr val="lt1"/>
              </a:solidFill>
              <a:latin typeface="Calibri"/>
              <a:ea typeface="Calibri"/>
              <a:cs typeface="Calibri"/>
              <a:sym typeface="Calibri"/>
            </a:endParaRPr>
          </a:p>
        </p:txBody>
      </p:sp>
      <p:pic>
        <p:nvPicPr>
          <p:cNvPr id="475" name="Google Shape;475;p37" descr="Free questions man head vector"/>
          <p:cNvPicPr preferRelativeResize="0"/>
          <p:nvPr/>
        </p:nvPicPr>
        <p:blipFill rotWithShape="1">
          <a:blip r:embed="rId3">
            <a:alphaModFix/>
          </a:blip>
          <a:srcRect/>
          <a:stretch/>
        </p:blipFill>
        <p:spPr>
          <a:xfrm>
            <a:off x="6999888" y="1444081"/>
            <a:ext cx="4509286" cy="4509286"/>
          </a:xfrm>
          <a:prstGeom prst="rect">
            <a:avLst/>
          </a:prstGeom>
          <a:noFill/>
          <a:ln>
            <a:noFill/>
          </a:ln>
        </p:spPr>
      </p:pic>
      <p:sp>
        <p:nvSpPr>
          <p:cNvPr id="476" name="Google Shape;476;p37"/>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 </a:t>
            </a:r>
            <a:r>
              <a:rPr lang="el-GR"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8"/>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l-GR"/>
              <a:t>Ερωτηματολόγιο Αξιολόγησης</a:t>
            </a:r>
            <a:endParaRPr/>
          </a:p>
        </p:txBody>
      </p:sp>
      <p:graphicFrame>
        <p:nvGraphicFramePr>
          <p:cNvPr id="482" name="Google Shape;482;p38"/>
          <p:cNvGraphicFramePr/>
          <p:nvPr/>
        </p:nvGraphicFramePr>
        <p:xfrm>
          <a:off x="558000" y="2127443"/>
          <a:ext cx="11060125" cy="767100"/>
        </p:xfrm>
        <a:graphic>
          <a:graphicData uri="http://schemas.openxmlformats.org/drawingml/2006/table">
            <a:tbl>
              <a:tblPr firstRow="1" bandRow="1">
                <a:noFill/>
                <a:tableStyleId>{F6B1BE85-80F1-48EE-8A26-5DC816CD44D5}</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l-GR" sz="2000" i="0" u="none" strike="noStrike" cap="none"/>
                        <a:t>Το περιεχόμενο της ενότητας ήταν ενθαρρυντικό και ενδιαφέρον </a:t>
                      </a:r>
                      <a:r>
                        <a:rPr lang="el-GR" sz="1800" i="1" u="none" strike="noStrike" cap="none"/>
                        <a:t>(1 ελάχιστο, 5 μέγιστο)</a:t>
                      </a:r>
                      <a:endParaRP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l-GR" sz="1800"/>
                        <a:t>1</a:t>
                      </a:r>
                      <a:endParaRPr sz="1800"/>
                    </a:p>
                  </a:txBody>
                  <a:tcPr marL="91450" marR="91450" marT="45725" marB="45725"/>
                </a:tc>
                <a:tc>
                  <a:txBody>
                    <a:bodyPr/>
                    <a:lstStyle/>
                    <a:p>
                      <a:pPr marL="0" marR="0" lvl="0" indent="0" algn="ctr" rtl="0">
                        <a:spcBef>
                          <a:spcPts val="0"/>
                        </a:spcBef>
                        <a:spcAft>
                          <a:spcPts val="0"/>
                        </a:spcAft>
                        <a:buNone/>
                      </a:pPr>
                      <a:r>
                        <a:rPr lang="el-GR" sz="1800"/>
                        <a:t>2</a:t>
                      </a:r>
                      <a:endParaRPr sz="1800"/>
                    </a:p>
                  </a:txBody>
                  <a:tcPr marL="91450" marR="91450" marT="45725" marB="45725"/>
                </a:tc>
                <a:tc>
                  <a:txBody>
                    <a:bodyPr/>
                    <a:lstStyle/>
                    <a:p>
                      <a:pPr marL="0" marR="0" lvl="0" indent="0" algn="ctr" rtl="0">
                        <a:spcBef>
                          <a:spcPts val="0"/>
                        </a:spcBef>
                        <a:spcAft>
                          <a:spcPts val="0"/>
                        </a:spcAft>
                        <a:buNone/>
                      </a:pPr>
                      <a:r>
                        <a:rPr lang="el-GR" sz="1800"/>
                        <a:t>3</a:t>
                      </a:r>
                      <a:endParaRPr sz="1800"/>
                    </a:p>
                  </a:txBody>
                  <a:tcPr marL="91450" marR="91450" marT="45725" marB="45725"/>
                </a:tc>
                <a:tc>
                  <a:txBody>
                    <a:bodyPr/>
                    <a:lstStyle/>
                    <a:p>
                      <a:pPr marL="0" marR="0" lvl="0" indent="0" algn="ctr" rtl="0">
                        <a:spcBef>
                          <a:spcPts val="0"/>
                        </a:spcBef>
                        <a:spcAft>
                          <a:spcPts val="0"/>
                        </a:spcAft>
                        <a:buNone/>
                      </a:pPr>
                      <a:r>
                        <a:rPr lang="el-GR" sz="1800"/>
                        <a:t>4</a:t>
                      </a:r>
                      <a:endParaRPr sz="1800"/>
                    </a:p>
                  </a:txBody>
                  <a:tcPr marL="91450" marR="91450" marT="45725" marB="45725"/>
                </a:tc>
                <a:tc>
                  <a:txBody>
                    <a:bodyPr/>
                    <a:lstStyle/>
                    <a:p>
                      <a:pPr marL="0" marR="0" lvl="0" indent="0" algn="ctr" rtl="0">
                        <a:spcBef>
                          <a:spcPts val="0"/>
                        </a:spcBef>
                        <a:spcAft>
                          <a:spcPts val="0"/>
                        </a:spcAft>
                        <a:buNone/>
                      </a:pPr>
                      <a:r>
                        <a:rPr lang="el-GR"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483" name="Google Shape;483;p38"/>
          <p:cNvGraphicFramePr/>
          <p:nvPr/>
        </p:nvGraphicFramePr>
        <p:xfrm>
          <a:off x="557582" y="3646419"/>
          <a:ext cx="11060125" cy="1041420"/>
        </p:xfrm>
        <a:graphic>
          <a:graphicData uri="http://schemas.openxmlformats.org/drawingml/2006/table">
            <a:tbl>
              <a:tblPr firstRow="1" bandRow="1">
                <a:noFill/>
                <a:tableStyleId>{F6B1BE85-80F1-48EE-8A26-5DC816CD44D5}</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l-GR" sz="2000"/>
                        <a:t>Το περιεχόμενο της ενότητας ήταν σαφές, κατανοητό και εύκολο στην παρακολούθηση </a:t>
                      </a:r>
                      <a:r>
                        <a:rPr lang="el-GR" sz="1800" i="1"/>
                        <a:t>(1 ελάχιστο, 5 μέγιστο)</a:t>
                      </a:r>
                      <a:endParaRP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l-GR" sz="1800"/>
                        <a:t>1</a:t>
                      </a:r>
                      <a:endParaRPr sz="1800"/>
                    </a:p>
                  </a:txBody>
                  <a:tcPr marL="91450" marR="91450" marT="45725" marB="45725"/>
                </a:tc>
                <a:tc>
                  <a:txBody>
                    <a:bodyPr/>
                    <a:lstStyle/>
                    <a:p>
                      <a:pPr marL="0" marR="0" lvl="0" indent="0" algn="ctr" rtl="0">
                        <a:spcBef>
                          <a:spcPts val="0"/>
                        </a:spcBef>
                        <a:spcAft>
                          <a:spcPts val="0"/>
                        </a:spcAft>
                        <a:buNone/>
                      </a:pPr>
                      <a:r>
                        <a:rPr lang="el-GR" sz="1800"/>
                        <a:t>2</a:t>
                      </a:r>
                      <a:endParaRPr sz="1800"/>
                    </a:p>
                  </a:txBody>
                  <a:tcPr marL="91450" marR="91450" marT="45725" marB="45725"/>
                </a:tc>
                <a:tc>
                  <a:txBody>
                    <a:bodyPr/>
                    <a:lstStyle/>
                    <a:p>
                      <a:pPr marL="0" marR="0" lvl="0" indent="0" algn="ctr" rtl="0">
                        <a:spcBef>
                          <a:spcPts val="0"/>
                        </a:spcBef>
                        <a:spcAft>
                          <a:spcPts val="0"/>
                        </a:spcAft>
                        <a:buNone/>
                      </a:pPr>
                      <a:r>
                        <a:rPr lang="el-GR" sz="1800"/>
                        <a:t>3</a:t>
                      </a:r>
                      <a:endParaRPr sz="1800"/>
                    </a:p>
                  </a:txBody>
                  <a:tcPr marL="91450" marR="91450" marT="45725" marB="45725"/>
                </a:tc>
                <a:tc>
                  <a:txBody>
                    <a:bodyPr/>
                    <a:lstStyle/>
                    <a:p>
                      <a:pPr marL="0" marR="0" lvl="0" indent="0" algn="ctr" rtl="0">
                        <a:spcBef>
                          <a:spcPts val="0"/>
                        </a:spcBef>
                        <a:spcAft>
                          <a:spcPts val="0"/>
                        </a:spcAft>
                        <a:buNone/>
                      </a:pPr>
                      <a:r>
                        <a:rPr lang="el-GR" sz="1800"/>
                        <a:t>4</a:t>
                      </a:r>
                      <a:endParaRPr sz="1800"/>
                    </a:p>
                  </a:txBody>
                  <a:tcPr marL="91450" marR="91450" marT="45725" marB="45725"/>
                </a:tc>
                <a:tc>
                  <a:txBody>
                    <a:bodyPr/>
                    <a:lstStyle/>
                    <a:p>
                      <a:pPr marL="0" marR="0" lvl="0" indent="0" algn="ctr" rtl="0">
                        <a:spcBef>
                          <a:spcPts val="0"/>
                        </a:spcBef>
                        <a:spcAft>
                          <a:spcPts val="0"/>
                        </a:spcAft>
                        <a:buNone/>
                      </a:pPr>
                      <a:r>
                        <a:rPr lang="el-GR"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484" name="Google Shape;484;p38"/>
          <p:cNvGraphicFramePr/>
          <p:nvPr/>
        </p:nvGraphicFramePr>
        <p:xfrm>
          <a:off x="558000" y="5213962"/>
          <a:ext cx="11060125" cy="767100"/>
        </p:xfrm>
        <a:graphic>
          <a:graphicData uri="http://schemas.openxmlformats.org/drawingml/2006/table">
            <a:tbl>
              <a:tblPr firstRow="1" bandRow="1">
                <a:noFill/>
                <a:tableStyleId>{F6B1BE85-80F1-48EE-8A26-5DC816CD44D5}</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l-GR" sz="2000"/>
                        <a:t>Ο εκπαιδευτής ήταν καλά προετοιμασμένος </a:t>
                      </a:r>
                      <a:r>
                        <a:rPr lang="el-GR" sz="1800" i="1"/>
                        <a:t>(1 ελάχιστο, 5 μέγιστο)</a:t>
                      </a:r>
                      <a:endParaRP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l-GR" sz="1800"/>
                        <a:t>1</a:t>
                      </a:r>
                      <a:endParaRPr sz="1800"/>
                    </a:p>
                  </a:txBody>
                  <a:tcPr marL="91450" marR="91450" marT="45725" marB="45725"/>
                </a:tc>
                <a:tc>
                  <a:txBody>
                    <a:bodyPr/>
                    <a:lstStyle/>
                    <a:p>
                      <a:pPr marL="0" marR="0" lvl="0" indent="0" algn="ctr" rtl="0">
                        <a:spcBef>
                          <a:spcPts val="0"/>
                        </a:spcBef>
                        <a:spcAft>
                          <a:spcPts val="0"/>
                        </a:spcAft>
                        <a:buNone/>
                      </a:pPr>
                      <a:r>
                        <a:rPr lang="el-GR" sz="1800"/>
                        <a:t>2</a:t>
                      </a:r>
                      <a:endParaRPr sz="1800"/>
                    </a:p>
                  </a:txBody>
                  <a:tcPr marL="91450" marR="91450" marT="45725" marB="45725"/>
                </a:tc>
                <a:tc>
                  <a:txBody>
                    <a:bodyPr/>
                    <a:lstStyle/>
                    <a:p>
                      <a:pPr marL="0" marR="0" lvl="0" indent="0" algn="ctr" rtl="0">
                        <a:spcBef>
                          <a:spcPts val="0"/>
                        </a:spcBef>
                        <a:spcAft>
                          <a:spcPts val="0"/>
                        </a:spcAft>
                        <a:buNone/>
                      </a:pPr>
                      <a:r>
                        <a:rPr lang="el-GR" sz="1800"/>
                        <a:t>3</a:t>
                      </a:r>
                      <a:endParaRPr sz="1800"/>
                    </a:p>
                  </a:txBody>
                  <a:tcPr marL="91450" marR="91450" marT="45725" marB="45725"/>
                </a:tc>
                <a:tc>
                  <a:txBody>
                    <a:bodyPr/>
                    <a:lstStyle/>
                    <a:p>
                      <a:pPr marL="0" marR="0" lvl="0" indent="0" algn="ctr" rtl="0">
                        <a:spcBef>
                          <a:spcPts val="0"/>
                        </a:spcBef>
                        <a:spcAft>
                          <a:spcPts val="0"/>
                        </a:spcAft>
                        <a:buNone/>
                      </a:pPr>
                      <a:r>
                        <a:rPr lang="el-GR" sz="1800"/>
                        <a:t>4</a:t>
                      </a:r>
                      <a:endParaRPr sz="1800"/>
                    </a:p>
                  </a:txBody>
                  <a:tcPr marL="91450" marR="91450" marT="45725" marB="45725"/>
                </a:tc>
                <a:tc>
                  <a:txBody>
                    <a:bodyPr/>
                    <a:lstStyle/>
                    <a:p>
                      <a:pPr marL="0" marR="0" lvl="0" indent="0" algn="ctr" rtl="0">
                        <a:spcBef>
                          <a:spcPts val="0"/>
                        </a:spcBef>
                        <a:spcAft>
                          <a:spcPts val="0"/>
                        </a:spcAft>
                        <a:buNone/>
                      </a:pPr>
                      <a:r>
                        <a:rPr lang="el-GR" sz="1800"/>
                        <a:t>5</a:t>
                      </a:r>
                      <a:endParaRPr sz="18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l-GR" sz="5400"/>
              <a:t>Διδακτική Συνεδρία: Περιεχόμενο</a:t>
            </a:r>
            <a:endParaRPr/>
          </a:p>
        </p:txBody>
      </p:sp>
      <p:pic>
        <p:nvPicPr>
          <p:cNvPr id="125" name="Google Shape;125;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6" name="Google Shape;126;p3"/>
          <p:cNvSpPr txBox="1"/>
          <p:nvPr/>
        </p:nvSpPr>
        <p:spPr>
          <a:xfrm>
            <a:off x="1798320" y="2358026"/>
            <a:ext cx="9037320"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u="none" strike="noStrike" cap="none" dirty="0">
                <a:solidFill>
                  <a:schemeClr val="dk1"/>
                </a:solidFill>
                <a:latin typeface="Calibri"/>
                <a:ea typeface="Calibri"/>
                <a:cs typeface="Calibri"/>
                <a:sym typeface="Calibri"/>
              </a:rPr>
              <a:t>1. </a:t>
            </a:r>
            <a:r>
              <a:rPr lang="el-GR" sz="2400" b="0" i="0" u="none" strike="noStrike" cap="none" dirty="0">
                <a:solidFill>
                  <a:schemeClr val="dk1"/>
                </a:solidFill>
                <a:latin typeface="Calibri"/>
                <a:ea typeface="Calibri"/>
                <a:cs typeface="Calibri"/>
                <a:sym typeface="Calibri"/>
                <a:hlinkClick r:id="rId4" action="ppaction://hlinksldjump"/>
              </a:rPr>
              <a:t>Γιατί υπάρχουν κριτήρια αναζήτησης για τις εφαρμογές υγείας;</a:t>
            </a:r>
            <a:endParaRPr dirty="0"/>
          </a:p>
        </p:txBody>
      </p:sp>
      <p:sp>
        <p:nvSpPr>
          <p:cNvPr id="127" name="Google Shape;127;p3"/>
          <p:cNvSpPr txBox="1"/>
          <p:nvPr/>
        </p:nvSpPr>
        <p:spPr>
          <a:xfrm>
            <a:off x="1798320" y="3008630"/>
            <a:ext cx="9037320"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u="none" strike="noStrike" cap="none" dirty="0">
                <a:solidFill>
                  <a:schemeClr val="dk1"/>
                </a:solidFill>
                <a:latin typeface="Calibri"/>
                <a:ea typeface="Calibri"/>
                <a:cs typeface="Calibri"/>
                <a:sym typeface="Calibri"/>
              </a:rPr>
              <a:t>2. </a:t>
            </a:r>
            <a:r>
              <a:rPr lang="el-GR" sz="2400" b="0" i="0" u="none" strike="noStrike" cap="none" dirty="0">
                <a:solidFill>
                  <a:schemeClr val="dk1"/>
                </a:solidFill>
                <a:latin typeface="Calibri"/>
                <a:ea typeface="Calibri"/>
                <a:cs typeface="Calibri"/>
                <a:sym typeface="Calibri"/>
                <a:hlinkClick r:id="rId5" action="ppaction://hlinksldjump"/>
              </a:rPr>
              <a:t>Τυπικοί τομείς και είδη εφαρμογών υγείας</a:t>
            </a:r>
            <a:endParaRPr sz="2400" b="0" i="0" u="none" strike="noStrike" cap="none" dirty="0">
              <a:solidFill>
                <a:schemeClr val="dk1"/>
              </a:solidFill>
              <a:latin typeface="Calibri"/>
              <a:ea typeface="Calibri"/>
              <a:cs typeface="Calibri"/>
              <a:sym typeface="Calibri"/>
            </a:endParaRPr>
          </a:p>
        </p:txBody>
      </p:sp>
      <p:sp>
        <p:nvSpPr>
          <p:cNvPr id="128" name="Google Shape;128;p3"/>
          <p:cNvSpPr txBox="1"/>
          <p:nvPr/>
        </p:nvSpPr>
        <p:spPr>
          <a:xfrm>
            <a:off x="1798320" y="3618537"/>
            <a:ext cx="9037320"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u="none" strike="noStrike" cap="none" dirty="0">
                <a:solidFill>
                  <a:schemeClr val="dk1"/>
                </a:solidFill>
                <a:latin typeface="Calibri"/>
                <a:ea typeface="Calibri"/>
                <a:cs typeface="Calibri"/>
                <a:sym typeface="Calibri"/>
              </a:rPr>
              <a:t>3. </a:t>
            </a:r>
            <a:r>
              <a:rPr lang="el-GR" sz="2400" b="0" i="0" u="none" strike="noStrike" cap="none" dirty="0">
                <a:solidFill>
                  <a:schemeClr val="dk1"/>
                </a:solidFill>
                <a:latin typeface="Calibri"/>
                <a:ea typeface="Calibri"/>
                <a:cs typeface="Calibri"/>
                <a:sym typeface="Calibri"/>
                <a:hlinkClick r:id="rId6" action="ppaction://hlinksldjump"/>
              </a:rPr>
              <a:t>Πού και πώς να αναζητήσετε εφαρμογές υγείας;</a:t>
            </a:r>
            <a:endParaRPr dirty="0"/>
          </a:p>
        </p:txBody>
      </p:sp>
      <p:sp>
        <p:nvSpPr>
          <p:cNvPr id="129" name="Google Shape;129;p3"/>
          <p:cNvSpPr txBox="1"/>
          <p:nvPr/>
        </p:nvSpPr>
        <p:spPr>
          <a:xfrm>
            <a:off x="1798320" y="4241462"/>
            <a:ext cx="9037319"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u="none" strike="noStrike" cap="none" dirty="0">
                <a:solidFill>
                  <a:schemeClr val="dk1"/>
                </a:solidFill>
                <a:latin typeface="Calibri"/>
                <a:ea typeface="Calibri"/>
                <a:cs typeface="Calibri"/>
                <a:sym typeface="Calibri"/>
              </a:rPr>
              <a:t>4. </a:t>
            </a:r>
            <a:r>
              <a:rPr lang="el-GR" sz="2400" b="0" i="0" u="none" strike="noStrike" cap="none" dirty="0">
                <a:solidFill>
                  <a:schemeClr val="dk1"/>
                </a:solidFill>
                <a:latin typeface="Calibri"/>
                <a:ea typeface="Calibri"/>
                <a:cs typeface="Calibri"/>
                <a:sym typeface="Calibri"/>
                <a:hlinkClick r:id="rId7" action="ppaction://hlinksldjump"/>
              </a:rPr>
              <a:t>Κριτήρια για την εύρεση καλών και αξιόπιστων εφαρμογών υγείας</a:t>
            </a:r>
            <a:endParaRPr sz="2400" b="0" i="0" u="none" strike="noStrike" cap="none" dirty="0">
              <a:solidFill>
                <a:schemeClr val="dk1"/>
              </a:solidFill>
              <a:latin typeface="Calibri"/>
              <a:ea typeface="Calibri"/>
              <a:cs typeface="Calibri"/>
              <a:sym typeface="Calibri"/>
            </a:endParaRPr>
          </a:p>
        </p:txBody>
      </p:sp>
      <p:sp>
        <p:nvSpPr>
          <p:cNvPr id="130" name="Google Shape;130;p3"/>
          <p:cNvSpPr txBox="1"/>
          <p:nvPr/>
        </p:nvSpPr>
        <p:spPr>
          <a:xfrm>
            <a:off x="1798320" y="4908800"/>
            <a:ext cx="9037319"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u="none" strike="noStrike" cap="none" dirty="0">
                <a:solidFill>
                  <a:schemeClr val="dk1"/>
                </a:solidFill>
                <a:latin typeface="Calibri"/>
                <a:ea typeface="Calibri"/>
                <a:cs typeface="Calibri"/>
                <a:sym typeface="Calibri"/>
              </a:rPr>
              <a:t>5. </a:t>
            </a:r>
            <a:r>
              <a:rPr lang="el-GR" sz="2400" b="0" i="0" u="none" strike="noStrike" cap="none" dirty="0">
                <a:solidFill>
                  <a:schemeClr val="dk1"/>
                </a:solidFill>
                <a:latin typeface="Calibri"/>
                <a:ea typeface="Calibri"/>
                <a:cs typeface="Calibri"/>
                <a:sym typeface="Calibri"/>
                <a:hlinkClick r:id="rId8" action="ppaction://hlinksldjump"/>
              </a:rPr>
              <a:t>Συζήτηση και αξιολόγηση</a:t>
            </a: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l-GR"/>
              <a:t>Ερωτηματολόγιο Αξιολόγησης</a:t>
            </a:r>
            <a:endParaRPr/>
          </a:p>
        </p:txBody>
      </p:sp>
      <p:graphicFrame>
        <p:nvGraphicFramePr>
          <p:cNvPr id="490" name="Google Shape;490;p39"/>
          <p:cNvGraphicFramePr/>
          <p:nvPr/>
        </p:nvGraphicFramePr>
        <p:xfrm>
          <a:off x="558000" y="5212288"/>
          <a:ext cx="11060125" cy="767100"/>
        </p:xfrm>
        <a:graphic>
          <a:graphicData uri="http://schemas.openxmlformats.org/drawingml/2006/table">
            <a:tbl>
              <a:tblPr firstRow="1" bandRow="1">
                <a:noFill/>
                <a:tableStyleId>{F6B1BE85-80F1-48EE-8A26-5DC816CD44D5}</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l-GR" sz="2000"/>
                        <a:t>Είμαι ικανοποιημένος με την ενότητα συνολικά </a:t>
                      </a:r>
                      <a:r>
                        <a:rPr lang="el-GR" sz="1800" i="1"/>
                        <a:t>(1 ελάχιστο, 5 μέγιστο)</a:t>
                      </a:r>
                      <a:endParaRPr sz="1800" i="1"/>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l-GR" sz="1800"/>
                        <a:t>1</a:t>
                      </a:r>
                      <a:endParaRPr sz="1800"/>
                    </a:p>
                  </a:txBody>
                  <a:tcPr marL="91450" marR="91450" marT="45725" marB="45725"/>
                </a:tc>
                <a:tc>
                  <a:txBody>
                    <a:bodyPr/>
                    <a:lstStyle/>
                    <a:p>
                      <a:pPr marL="0" marR="0" lvl="0" indent="0" algn="ctr" rtl="0">
                        <a:spcBef>
                          <a:spcPts val="0"/>
                        </a:spcBef>
                        <a:spcAft>
                          <a:spcPts val="0"/>
                        </a:spcAft>
                        <a:buNone/>
                      </a:pPr>
                      <a:r>
                        <a:rPr lang="el-GR" sz="1800"/>
                        <a:t>2</a:t>
                      </a:r>
                      <a:endParaRPr sz="1800"/>
                    </a:p>
                  </a:txBody>
                  <a:tcPr marL="91450" marR="91450" marT="45725" marB="45725"/>
                </a:tc>
                <a:tc>
                  <a:txBody>
                    <a:bodyPr/>
                    <a:lstStyle/>
                    <a:p>
                      <a:pPr marL="0" marR="0" lvl="0" indent="0" algn="ctr" rtl="0">
                        <a:spcBef>
                          <a:spcPts val="0"/>
                        </a:spcBef>
                        <a:spcAft>
                          <a:spcPts val="0"/>
                        </a:spcAft>
                        <a:buNone/>
                      </a:pPr>
                      <a:r>
                        <a:rPr lang="el-GR" sz="1800"/>
                        <a:t>3</a:t>
                      </a:r>
                      <a:endParaRPr sz="1800"/>
                    </a:p>
                  </a:txBody>
                  <a:tcPr marL="91450" marR="91450" marT="45725" marB="45725"/>
                </a:tc>
                <a:tc>
                  <a:txBody>
                    <a:bodyPr/>
                    <a:lstStyle/>
                    <a:p>
                      <a:pPr marL="0" marR="0" lvl="0" indent="0" algn="ctr" rtl="0">
                        <a:spcBef>
                          <a:spcPts val="0"/>
                        </a:spcBef>
                        <a:spcAft>
                          <a:spcPts val="0"/>
                        </a:spcAft>
                        <a:buNone/>
                      </a:pPr>
                      <a:r>
                        <a:rPr lang="el-GR" sz="1800"/>
                        <a:t>4</a:t>
                      </a:r>
                      <a:endParaRPr sz="1800"/>
                    </a:p>
                  </a:txBody>
                  <a:tcPr marL="91450" marR="91450" marT="45725" marB="45725"/>
                </a:tc>
                <a:tc>
                  <a:txBody>
                    <a:bodyPr/>
                    <a:lstStyle/>
                    <a:p>
                      <a:pPr marL="0" marR="0" lvl="0" indent="0" algn="ctr" rtl="0">
                        <a:spcBef>
                          <a:spcPts val="0"/>
                        </a:spcBef>
                        <a:spcAft>
                          <a:spcPts val="0"/>
                        </a:spcAft>
                        <a:buNone/>
                      </a:pPr>
                      <a:r>
                        <a:rPr lang="el-GR"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491" name="Google Shape;491;p39"/>
          <p:cNvGraphicFramePr/>
          <p:nvPr/>
        </p:nvGraphicFramePr>
        <p:xfrm>
          <a:off x="558000" y="3646420"/>
          <a:ext cx="11060125" cy="767100"/>
        </p:xfrm>
        <a:graphic>
          <a:graphicData uri="http://schemas.openxmlformats.org/drawingml/2006/table">
            <a:tbl>
              <a:tblPr firstRow="1" bandRow="1">
                <a:noFill/>
                <a:tableStyleId>{F6B1BE85-80F1-48EE-8A26-5DC816CD44D5}</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l-GR" sz="2000"/>
                        <a:t> Θα συνιστούσα αυτήν την ενότητα σε άλλους </a:t>
                      </a:r>
                      <a:r>
                        <a:rPr lang="el-GR" sz="2000" i="1"/>
                        <a:t>(1 ελάχιστο, 5 μέγιστο)</a:t>
                      </a:r>
                      <a:endParaRPr sz="2000"/>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l-GR" sz="1800"/>
                        <a:t>1</a:t>
                      </a:r>
                      <a:endParaRPr sz="1800"/>
                    </a:p>
                  </a:txBody>
                  <a:tcPr marL="91450" marR="91450" marT="45725" marB="45725"/>
                </a:tc>
                <a:tc>
                  <a:txBody>
                    <a:bodyPr/>
                    <a:lstStyle/>
                    <a:p>
                      <a:pPr marL="0" marR="0" lvl="0" indent="0" algn="ctr" rtl="0">
                        <a:spcBef>
                          <a:spcPts val="0"/>
                        </a:spcBef>
                        <a:spcAft>
                          <a:spcPts val="0"/>
                        </a:spcAft>
                        <a:buNone/>
                      </a:pPr>
                      <a:r>
                        <a:rPr lang="el-GR" sz="1800"/>
                        <a:t>2</a:t>
                      </a:r>
                      <a:endParaRPr sz="1800"/>
                    </a:p>
                  </a:txBody>
                  <a:tcPr marL="91450" marR="91450" marT="45725" marB="45725"/>
                </a:tc>
                <a:tc>
                  <a:txBody>
                    <a:bodyPr/>
                    <a:lstStyle/>
                    <a:p>
                      <a:pPr marL="0" marR="0" lvl="0" indent="0" algn="ctr" rtl="0">
                        <a:spcBef>
                          <a:spcPts val="0"/>
                        </a:spcBef>
                        <a:spcAft>
                          <a:spcPts val="0"/>
                        </a:spcAft>
                        <a:buNone/>
                      </a:pPr>
                      <a:r>
                        <a:rPr lang="el-GR" sz="1800"/>
                        <a:t>3</a:t>
                      </a:r>
                      <a:endParaRPr sz="1800"/>
                    </a:p>
                  </a:txBody>
                  <a:tcPr marL="91450" marR="91450" marT="45725" marB="45725"/>
                </a:tc>
                <a:tc>
                  <a:txBody>
                    <a:bodyPr/>
                    <a:lstStyle/>
                    <a:p>
                      <a:pPr marL="0" marR="0" lvl="0" indent="0" algn="ctr" rtl="0">
                        <a:spcBef>
                          <a:spcPts val="0"/>
                        </a:spcBef>
                        <a:spcAft>
                          <a:spcPts val="0"/>
                        </a:spcAft>
                        <a:buNone/>
                      </a:pPr>
                      <a:r>
                        <a:rPr lang="el-GR" sz="1800"/>
                        <a:t>4</a:t>
                      </a:r>
                      <a:endParaRPr sz="1800"/>
                    </a:p>
                  </a:txBody>
                  <a:tcPr marL="91450" marR="91450" marT="45725" marB="45725"/>
                </a:tc>
                <a:tc>
                  <a:txBody>
                    <a:bodyPr/>
                    <a:lstStyle/>
                    <a:p>
                      <a:pPr marL="0" marR="0" lvl="0" indent="0" algn="ctr" rtl="0">
                        <a:spcBef>
                          <a:spcPts val="0"/>
                        </a:spcBef>
                        <a:spcAft>
                          <a:spcPts val="0"/>
                        </a:spcAft>
                        <a:buNone/>
                      </a:pPr>
                      <a:r>
                        <a:rPr lang="el-GR"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492" name="Google Shape;492;p39"/>
          <p:cNvGraphicFramePr/>
          <p:nvPr/>
        </p:nvGraphicFramePr>
        <p:xfrm>
          <a:off x="557582" y="2123325"/>
          <a:ext cx="11060125" cy="767100"/>
        </p:xfrm>
        <a:graphic>
          <a:graphicData uri="http://schemas.openxmlformats.org/drawingml/2006/table">
            <a:tbl>
              <a:tblPr firstRow="1" bandRow="1">
                <a:noFill/>
                <a:tableStyleId>{F6B1BE85-80F1-48EE-8A26-5DC816CD44D5}</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l-GR" sz="2000"/>
                        <a:t>Η ενότητα ενίσχυσε τις γνώσεις μου για το αντικείμενο </a:t>
                      </a:r>
                      <a:r>
                        <a:rPr lang="el-GR" sz="1800" i="1"/>
                        <a:t>(1 ελάχιστο, 5 μέγιστο)</a:t>
                      </a:r>
                      <a:endParaRPr sz="1800" i="1"/>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l-GR" sz="1800"/>
                        <a:t>1</a:t>
                      </a:r>
                      <a:endParaRPr sz="1800"/>
                    </a:p>
                  </a:txBody>
                  <a:tcPr marL="91450" marR="91450" marT="45725" marB="45725"/>
                </a:tc>
                <a:tc>
                  <a:txBody>
                    <a:bodyPr/>
                    <a:lstStyle/>
                    <a:p>
                      <a:pPr marL="0" marR="0" lvl="0" indent="0" algn="ctr" rtl="0">
                        <a:spcBef>
                          <a:spcPts val="0"/>
                        </a:spcBef>
                        <a:spcAft>
                          <a:spcPts val="0"/>
                        </a:spcAft>
                        <a:buNone/>
                      </a:pPr>
                      <a:r>
                        <a:rPr lang="el-GR" sz="1800"/>
                        <a:t>2</a:t>
                      </a:r>
                      <a:endParaRPr sz="1800"/>
                    </a:p>
                  </a:txBody>
                  <a:tcPr marL="91450" marR="91450" marT="45725" marB="45725"/>
                </a:tc>
                <a:tc>
                  <a:txBody>
                    <a:bodyPr/>
                    <a:lstStyle/>
                    <a:p>
                      <a:pPr marL="0" marR="0" lvl="0" indent="0" algn="ctr" rtl="0">
                        <a:spcBef>
                          <a:spcPts val="0"/>
                        </a:spcBef>
                        <a:spcAft>
                          <a:spcPts val="0"/>
                        </a:spcAft>
                        <a:buNone/>
                      </a:pPr>
                      <a:r>
                        <a:rPr lang="el-GR" sz="1800"/>
                        <a:t>3</a:t>
                      </a:r>
                      <a:endParaRPr sz="1800"/>
                    </a:p>
                  </a:txBody>
                  <a:tcPr marL="91450" marR="91450" marT="45725" marB="45725"/>
                </a:tc>
                <a:tc>
                  <a:txBody>
                    <a:bodyPr/>
                    <a:lstStyle/>
                    <a:p>
                      <a:pPr marL="0" marR="0" lvl="0" indent="0" algn="ctr" rtl="0">
                        <a:spcBef>
                          <a:spcPts val="0"/>
                        </a:spcBef>
                        <a:spcAft>
                          <a:spcPts val="0"/>
                        </a:spcAft>
                        <a:buNone/>
                      </a:pPr>
                      <a:r>
                        <a:rPr lang="el-GR" sz="1800"/>
                        <a:t>4</a:t>
                      </a:r>
                      <a:endParaRPr sz="1800"/>
                    </a:p>
                  </a:txBody>
                  <a:tcPr marL="91450" marR="91450" marT="45725" marB="45725"/>
                </a:tc>
                <a:tc>
                  <a:txBody>
                    <a:bodyPr/>
                    <a:lstStyle/>
                    <a:p>
                      <a:pPr marL="0" marR="0" lvl="0" indent="0" algn="ctr" rtl="0">
                        <a:spcBef>
                          <a:spcPts val="0"/>
                        </a:spcBef>
                        <a:spcAft>
                          <a:spcPts val="0"/>
                        </a:spcAft>
                        <a:buNone/>
                      </a:pPr>
                      <a:r>
                        <a:rPr lang="el-GR" sz="1800"/>
                        <a:t>5</a:t>
                      </a:r>
                      <a:endParaRPr sz="18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l-GR" sz="3600">
                <a:solidFill>
                  <a:srgbClr val="C01E24"/>
                </a:solidFill>
              </a:rPr>
              <a:t>Παραπομπές και περαιτέρω αναγνώσεις</a:t>
            </a:r>
            <a:endParaRPr/>
          </a:p>
        </p:txBody>
      </p:sp>
      <p:sp>
        <p:nvSpPr>
          <p:cNvPr id="499" name="Google Shape;499;p40"/>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l-GR" sz="1800"/>
              <a:t>Akbar, S., Coiera, E., &amp; Magrabi, F. (2020). Safety concerns with consumer-facing mobile health applications and their consequences: A scoping review. Journal of the American Medical Informatics Association : JAMIA, 27(2), 330–340. https://doi.org/10.1093/jamia/ocz175</a:t>
            </a:r>
            <a:endParaRPr/>
          </a:p>
          <a:p>
            <a:pPr marL="228600" lvl="0" indent="-228600" algn="l" rtl="0">
              <a:lnSpc>
                <a:spcPct val="100000"/>
              </a:lnSpc>
              <a:spcBef>
                <a:spcPts val="1200"/>
              </a:spcBef>
              <a:spcAft>
                <a:spcPts val="0"/>
              </a:spcAft>
              <a:buSzPts val="1800"/>
              <a:buChar char="▪"/>
            </a:pPr>
            <a:r>
              <a:rPr lang="el-GR" sz="1800"/>
              <a:t>Albrecht, U.‑V. (2016). Chances and Risks of Mobile Health Apps (CHARISMHA). Advance online publication. https://doi.org/10.24355/dbbs.084-201210110913-73</a:t>
            </a:r>
            <a:endParaRPr/>
          </a:p>
          <a:p>
            <a:pPr marL="228600" lvl="0" indent="-228600" algn="l" rtl="0">
              <a:lnSpc>
                <a:spcPct val="100000"/>
              </a:lnSpc>
              <a:spcBef>
                <a:spcPts val="1200"/>
              </a:spcBef>
              <a:spcAft>
                <a:spcPts val="0"/>
              </a:spcAft>
              <a:buSzPts val="1800"/>
              <a:buChar char="▪"/>
            </a:pPr>
            <a:r>
              <a:rPr lang="el-GR" sz="1800"/>
              <a:t>Boudreaux, E. D., Waring, M. E., Hayes, R. B., Sadasivam, R. S., Mullen, S., &amp; Pagoto, S. (2014). Evaluating and selecting mobile health apps: Strategies for healthcare providers and healthcare organizations. Translational Behavioral Medicine, 4(4), 363–371. https://doi.org/10.1007/s13142-014-0293-9</a:t>
            </a:r>
            <a:endParaRPr/>
          </a:p>
          <a:p>
            <a:pPr marL="228600" lvl="0" indent="-228600" algn="l" rtl="0">
              <a:lnSpc>
                <a:spcPct val="100000"/>
              </a:lnSpc>
              <a:spcBef>
                <a:spcPts val="1200"/>
              </a:spcBef>
              <a:spcAft>
                <a:spcPts val="0"/>
              </a:spcAft>
              <a:buSzPts val="1800"/>
              <a:buChar char="▪"/>
            </a:pPr>
            <a:r>
              <a:rPr lang="el-GR" sz="1800"/>
              <a:t>Boulos, M. N. K., Brewer, A. C., Karimkhani, C., Buller, D. B., &amp; Dellavalle, R. P. (2014). Mobile medical and health apps: State of the art, concerns, regulatory control and certification. Online Journal of Public Health Informatics, 5(3), 229. https://doi.org/10.5210/ojphi.v5i3.4814</a:t>
            </a:r>
            <a:endParaRPr/>
          </a:p>
          <a:p>
            <a:pPr marL="228600" lvl="0" indent="-228600" algn="l" rtl="0">
              <a:lnSpc>
                <a:spcPct val="100000"/>
              </a:lnSpc>
              <a:spcBef>
                <a:spcPts val="1200"/>
              </a:spcBef>
              <a:spcAft>
                <a:spcPts val="0"/>
              </a:spcAft>
              <a:buSzPts val="1800"/>
              <a:buChar char="▪"/>
            </a:pPr>
            <a:r>
              <a:rPr lang="el-GR" sz="1800"/>
              <a:t>Bundesamt für Sicherheit in der Informationstechnik. (2023, September 5). Sicherheit bei Apps. https://www.bsi.bund.de/DE/Themen/Verbraucherinnen-und-Verbraucher/Informationen-und-Empfehlungen/Cyber-Sicherheitsempfehlungen/Basisschutz-fuer-Computer-Mobilgeraete/Schutz-fuer-Mobilgeraete/Sicherheit-bei-Apps/sicherheit-bei-apps_node.html</a:t>
            </a:r>
            <a:endParaRPr/>
          </a:p>
          <a:p>
            <a:pPr marL="0" lvl="0" indent="0" algn="l" rtl="0">
              <a:lnSpc>
                <a:spcPct val="100000"/>
              </a:lnSpc>
              <a:spcBef>
                <a:spcPts val="1200"/>
              </a:spcBef>
              <a:spcAft>
                <a:spcPts val="0"/>
              </a:spcAft>
              <a:buSzPts val="1800"/>
              <a:buNone/>
            </a:pPr>
            <a:endParaRPr sz="1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l-GR" sz="3600">
                <a:solidFill>
                  <a:srgbClr val="C01E24"/>
                </a:solidFill>
              </a:rPr>
              <a:t>Παραπομπές και περαιτέρω αναγνώσεις</a:t>
            </a:r>
            <a:endParaRPr/>
          </a:p>
        </p:txBody>
      </p:sp>
      <p:sp>
        <p:nvSpPr>
          <p:cNvPr id="506" name="Google Shape;506;p41"/>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SzPct val="100000"/>
              <a:buChar char="▪"/>
            </a:pPr>
            <a:r>
              <a:rPr lang="el-GR" sz="1800"/>
              <a:t>Lecomte, T., Potvin, S., Corbière, M., Guay, S., Samson, C., Cloutier, B., Francoeur, A., Pennou, A., &amp; Khazaal, Y. (2020). Mobile Apps for Mental Health Issues: Meta-Review of Meta-Analyses. JMIR MHealth and UHealth, 8(5), e17458. https://doi.org/10.2196/17458</a:t>
            </a:r>
            <a:endParaRPr/>
          </a:p>
          <a:p>
            <a:pPr marL="228600" lvl="0" indent="-228600" algn="l" rtl="0">
              <a:lnSpc>
                <a:spcPct val="100000"/>
              </a:lnSpc>
              <a:spcBef>
                <a:spcPts val="1200"/>
              </a:spcBef>
              <a:spcAft>
                <a:spcPts val="0"/>
              </a:spcAft>
              <a:buSzPct val="100000"/>
              <a:buChar char="▪"/>
            </a:pPr>
            <a:r>
              <a:rPr lang="el-GR" sz="1800"/>
              <a:t>Martínez-Pérez, B., La Torre-Díez, I. de, &amp; López-Coronado, M. (2015). Privacy and security in mobile health apps: A review and recommendations. Journal of Medical Systems, 39(1), 181. https://doi.org/10.1007/s10916-014-0181-3</a:t>
            </a:r>
            <a:endParaRPr/>
          </a:p>
          <a:p>
            <a:pPr marL="228600" lvl="0" indent="-228600" algn="l" rtl="0">
              <a:lnSpc>
                <a:spcPct val="100000"/>
              </a:lnSpc>
              <a:spcBef>
                <a:spcPts val="1200"/>
              </a:spcBef>
              <a:spcAft>
                <a:spcPts val="0"/>
              </a:spcAft>
              <a:buSzPct val="100000"/>
              <a:buChar char="▪"/>
            </a:pPr>
            <a:r>
              <a:rPr lang="el-GR" sz="1800"/>
              <a:t>Milne-Ives, M., Lam, C., Cock, C. de, van Velthoven, M. H., &amp; Meinert, E. (2020). Mobile Apps for Health Behavior Change in Physical Activity, Diet, Drug and Alcohol Use, and Mental Health: Systematic Review. JMIR MHealth and UHealth, 8(3), e17046. https://doi.org/10.2196/17046</a:t>
            </a:r>
            <a:endParaRPr/>
          </a:p>
          <a:p>
            <a:pPr marL="228600" lvl="0" indent="-228600" algn="l" rtl="0">
              <a:lnSpc>
                <a:spcPct val="100000"/>
              </a:lnSpc>
              <a:spcBef>
                <a:spcPts val="1200"/>
              </a:spcBef>
              <a:spcAft>
                <a:spcPts val="0"/>
              </a:spcAft>
              <a:buSzPct val="100000"/>
              <a:buChar char="▪"/>
            </a:pPr>
            <a:r>
              <a:rPr lang="el-GR" sz="1800"/>
              <a:t>National Institute on Aging. (2024, February 28). How To Find Reliable Health Information Online. https://www.nia.nih.gov/health/healthy-aging/how-find-reliable-health-information-online#apps</a:t>
            </a:r>
            <a:endParaRPr/>
          </a:p>
          <a:p>
            <a:pPr marL="228600" lvl="0" indent="-228600" algn="l" rtl="0">
              <a:lnSpc>
                <a:spcPct val="100000"/>
              </a:lnSpc>
              <a:spcBef>
                <a:spcPts val="1200"/>
              </a:spcBef>
              <a:spcAft>
                <a:spcPts val="0"/>
              </a:spcAft>
              <a:buSzPct val="100000"/>
              <a:buChar char="▪"/>
            </a:pPr>
            <a:r>
              <a:rPr lang="el-GR" sz="1800"/>
              <a:t>Papageorgiou, A., Strigkos, M., Politou, E., Alepis, E., Solanas, A., &amp; Patsakis, C. (2018). Security and Privacy Analysis of Mobile Health Applications: The Alarming State of Practice. IEEE Access, 6, 9390–9403. https://doi.org/10.1109/ACCESS.2018.2799522</a:t>
            </a:r>
            <a:endParaRPr/>
          </a:p>
          <a:p>
            <a:pPr marL="228600" lvl="0" indent="-228600" algn="l" rtl="0">
              <a:lnSpc>
                <a:spcPct val="100000"/>
              </a:lnSpc>
              <a:spcBef>
                <a:spcPts val="1200"/>
              </a:spcBef>
              <a:spcAft>
                <a:spcPts val="0"/>
              </a:spcAft>
              <a:buSzPct val="100000"/>
              <a:buChar char="▪"/>
            </a:pPr>
            <a:r>
              <a:rPr lang="el-GR" sz="1800"/>
              <a:t>Plachkinova, M., Andres, S., &amp; Chatterjee, S. (2015). A Taxonomy of mHealth Apps -- Security and Privacy Concerns. In T. X. Bui &amp; R. H. Sprague (Eds.), 2015 48th Hawaii International Conference on System Sciences (HICSS 2015): Kauai, Hawaii, USA, 5 - 8 January 2015 (pp. 3187–3196). IEEE. https://doi.org/10.1109/HICSS.2015.385</a:t>
            </a: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511"/>
        <p:cNvGrpSpPr/>
        <p:nvPr/>
      </p:nvGrpSpPr>
      <p:grpSpPr>
        <a:xfrm>
          <a:off x="0" y="0"/>
          <a:ext cx="0" cy="0"/>
          <a:chOff x="0" y="0"/>
          <a:chExt cx="0" cy="0"/>
        </a:xfrm>
      </p:grpSpPr>
      <p:sp>
        <p:nvSpPr>
          <p:cNvPr id="512" name="Google Shape;512;p42"/>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3" name="Google Shape;513;p42"/>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14" name="Google Shape;514;p42"/>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515" name="Google Shape;515;p42"/>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516" name="Google Shape;516;p42"/>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l-GR" sz="2800">
                <a:solidFill>
                  <a:srgbClr val="C01E24"/>
                </a:solidFill>
                <a:latin typeface="Calibri"/>
                <a:ea typeface="Calibri"/>
                <a:cs typeface="Calibri"/>
                <a:sym typeface="Calibri"/>
              </a:rPr>
              <a:t>Συγχαρητήρια!</a:t>
            </a:r>
            <a:br>
              <a:rPr lang="el-GR" sz="2800">
                <a:solidFill>
                  <a:srgbClr val="C01E24"/>
                </a:solidFill>
                <a:latin typeface="Calibri"/>
                <a:ea typeface="Calibri"/>
                <a:cs typeface="Calibri"/>
                <a:sym typeface="Calibri"/>
              </a:rPr>
            </a:br>
            <a:r>
              <a:rPr lang="el-GR" sz="2800">
                <a:solidFill>
                  <a:srgbClr val="C01E24"/>
                </a:solidFill>
                <a:latin typeface="Calibri"/>
                <a:ea typeface="Calibri"/>
                <a:cs typeface="Calibri"/>
                <a:sym typeface="Calibri"/>
              </a:rPr>
              <a:t>Ολοκληρώσατε τη διδασκαλία αυτής της ενότητας!</a:t>
            </a:r>
            <a:endParaRPr sz="2800">
              <a:solidFill>
                <a:srgbClr val="C01E24"/>
              </a:solidFill>
              <a:latin typeface="Calibri"/>
              <a:ea typeface="Calibri"/>
              <a:cs typeface="Calibri"/>
              <a:sym typeface="Calibri"/>
            </a:endParaRPr>
          </a:p>
        </p:txBody>
      </p:sp>
      <p:sp>
        <p:nvSpPr>
          <p:cNvPr id="517" name="Google Shape;517;p42"/>
          <p:cNvSpPr/>
          <p:nvPr/>
        </p:nvSpPr>
        <p:spPr>
          <a:xfrm>
            <a:off x="4842933" y="6223967"/>
            <a:ext cx="7293288"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None/>
            </a:pPr>
            <a:r>
              <a:rPr lang="el-GR" sz="1000" dirty="0">
                <a:solidFill>
                  <a:srgbClr val="DDEAF6"/>
                </a:solidFill>
                <a:latin typeface="Calibri"/>
                <a:ea typeface="Calibri"/>
                <a:cs typeface="Calibri"/>
                <a:sym typeface="Calibri"/>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sz="1000" dirty="0">
              <a:solidFill>
                <a:srgbClr val="DDEAF6"/>
              </a:solidFill>
              <a:latin typeface="Calibri"/>
              <a:ea typeface="Calibri"/>
              <a:cs typeface="Calibri"/>
              <a:sym typeface="Calibri"/>
            </a:endParaRPr>
          </a:p>
        </p:txBody>
      </p:sp>
      <p:pic>
        <p:nvPicPr>
          <p:cNvPr id="518" name="Google Shape;518;p42"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dirty="0">
                <a:solidFill>
                  <a:srgbClr val="203864"/>
                </a:solidFill>
              </a:rPr>
              <a:t>Στόχοι</a:t>
            </a:r>
            <a:endParaRPr dirty="0"/>
          </a:p>
        </p:txBody>
      </p:sp>
      <p:sp>
        <p:nvSpPr>
          <p:cNvPr id="137" name="Google Shape;137;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4"/>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200" b="1" i="0" u="none" strike="noStrike" cap="none">
                <a:solidFill>
                  <a:schemeClr val="lt1"/>
                </a:solidFill>
                <a:latin typeface="Gill Sans"/>
                <a:ea typeface="Gill Sans"/>
                <a:cs typeface="Gill Sans"/>
                <a:sym typeface="Gill Sans"/>
              </a:rPr>
              <a:t>2 </a:t>
            </a:r>
            <a:endParaRPr sz="2200" b="1">
              <a:solidFill>
                <a:schemeClr val="lt1"/>
              </a:solidFill>
              <a:latin typeface="Gill Sans"/>
              <a:ea typeface="Gill Sans"/>
              <a:cs typeface="Gill Sans"/>
              <a:sym typeface="Gill Sans"/>
            </a:endParaRPr>
          </a:p>
        </p:txBody>
      </p:sp>
      <p:sp>
        <p:nvSpPr>
          <p:cNvPr id="140" name="Google Shape;140;p4"/>
          <p:cNvSpPr txBox="1">
            <a:spLocks noGrp="1"/>
          </p:cNvSpPr>
          <p:nvPr>
            <p:ph type="body" idx="1"/>
          </p:nvPr>
        </p:nvSpPr>
        <p:spPr>
          <a:xfrm>
            <a:off x="526418" y="2356368"/>
            <a:ext cx="7754134" cy="380034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200"/>
              <a:buFont typeface="Noto Sans Symbols"/>
              <a:buChar char="✔"/>
            </a:pPr>
            <a:r>
              <a:rPr lang="el-GR"/>
              <a:t>Παροχή στους συμμετέχοντες γνώσεων σχετικά με τον τρόπο αναζήτησης εφαρμογών υγείας και εύρεσης αυτού που αναζητούν.</a:t>
            </a:r>
            <a:endParaRPr/>
          </a:p>
          <a:p>
            <a:pPr marL="228600" lvl="0" indent="-228600" algn="l" rtl="0">
              <a:lnSpc>
                <a:spcPct val="100000"/>
              </a:lnSpc>
              <a:spcBef>
                <a:spcPts val="1200"/>
              </a:spcBef>
              <a:spcAft>
                <a:spcPts val="0"/>
              </a:spcAft>
              <a:buClr>
                <a:srgbClr val="C00000"/>
              </a:buClr>
              <a:buSzPts val="2200"/>
              <a:buFont typeface="Noto Sans Symbols"/>
              <a:buChar char="✔"/>
            </a:pPr>
            <a:r>
              <a:rPr lang="el-GR"/>
              <a:t>Παροχή κριτηρίων στους συμμετέχοντες για την επιλογή αξιόπιστων εφαρμογών υγείας, ειδικά επειδή τα δεδομένα υγείας είναι ιδιαίτερα ευαίσθητα δεδομένα.</a:t>
            </a:r>
            <a:endParaRPr/>
          </a:p>
          <a:p>
            <a:pPr marL="228600" lvl="0" indent="-228600" algn="l" rtl="0">
              <a:lnSpc>
                <a:spcPct val="100000"/>
              </a:lnSpc>
              <a:spcBef>
                <a:spcPts val="1200"/>
              </a:spcBef>
              <a:spcAft>
                <a:spcPts val="0"/>
              </a:spcAft>
              <a:buClr>
                <a:srgbClr val="C00000"/>
              </a:buClr>
              <a:buSzPts val="2200"/>
              <a:buFont typeface="Noto Sans Symbols"/>
              <a:buChar char="✔"/>
            </a:pPr>
            <a:r>
              <a:rPr lang="el-GR"/>
              <a:t>Παροχή γενικών πληροφοριών και δεξιοτήτων σε αυτόν τον τομέα που μπορούν να είναι χρήσιμες σε όλους.</a:t>
            </a:r>
            <a:endParaRPr/>
          </a:p>
        </p:txBody>
      </p:sp>
      <p:sp>
        <p:nvSpPr>
          <p:cNvPr id="141" name="Google Shape;141;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Πηγή:  nuraghies on Freepik</a:t>
            </a:r>
            <a:endParaRPr sz="1200">
              <a:solidFill>
                <a:schemeClr val="dk1"/>
              </a:solidFill>
              <a:latin typeface="Calibri"/>
              <a:ea typeface="Calibri"/>
              <a:cs typeface="Calibri"/>
              <a:sym typeface="Calibri"/>
            </a:endParaRPr>
          </a:p>
        </p:txBody>
      </p:sp>
      <p:pic>
        <p:nvPicPr>
          <p:cNvPr id="142" name="Google Shape;142;p4"/>
          <p:cNvPicPr preferRelativeResize="0"/>
          <p:nvPr/>
        </p:nvPicPr>
        <p:blipFill rotWithShape="1">
          <a:blip r:embed="rId4">
            <a:alphaModFix/>
          </a:blip>
          <a:srcRect/>
          <a:stretch/>
        </p:blipFill>
        <p:spPr>
          <a:xfrm>
            <a:off x="8458200" y="2205318"/>
            <a:ext cx="3747247" cy="3875442"/>
          </a:xfrm>
          <a:prstGeom prst="rect">
            <a:avLst/>
          </a:prstGeom>
          <a:noFill/>
          <a:ln>
            <a:noFill/>
          </a:ln>
        </p:spPr>
      </p:pic>
      <p:sp>
        <p:nvSpPr>
          <p:cNvPr id="9" name="Google Shape;150;p5"/>
          <p:cNvSpPr txBox="1"/>
          <p:nvPr/>
        </p:nvSpPr>
        <p:spPr>
          <a:xfrm>
            <a:off x="526419" y="348996"/>
            <a:ext cx="6781581" cy="61353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ct val="100000"/>
              <a:buFont typeface="Calibri"/>
              <a:buNone/>
            </a:pPr>
            <a:r>
              <a:rPr lang="el-GR" sz="2200" b="1" dirty="0">
                <a:solidFill>
                  <a:schemeClr val="dk1"/>
                </a:solidFill>
                <a:latin typeface="Calibri"/>
                <a:ea typeface="Calibri"/>
                <a:cs typeface="Calibri"/>
                <a:sym typeface="Calibri"/>
              </a:rPr>
              <a:t>Πώς να αναζητήσετε και να επιλέξετε εφαρμογές υγείας;</a:t>
            </a:r>
            <a:endParaRPr sz="22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a:solidFill>
                  <a:srgbClr val="203864"/>
                </a:solidFill>
              </a:rPr>
              <a:t>Δεξιότητες</a:t>
            </a:r>
            <a:endParaRPr/>
          </a:p>
        </p:txBody>
      </p:sp>
      <p:sp>
        <p:nvSpPr>
          <p:cNvPr id="149" name="Google Shape;149;p5"/>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5"/>
          <p:cNvSpPr txBox="1"/>
          <p:nvPr/>
        </p:nvSpPr>
        <p:spPr>
          <a:xfrm>
            <a:off x="526419" y="348996"/>
            <a:ext cx="6781581" cy="61353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ct val="100000"/>
              <a:buFont typeface="Calibri"/>
              <a:buNone/>
            </a:pPr>
            <a:r>
              <a:rPr lang="el-GR" sz="2200" b="1" dirty="0">
                <a:solidFill>
                  <a:schemeClr val="dk1"/>
                </a:solidFill>
                <a:latin typeface="Calibri"/>
                <a:ea typeface="Calibri"/>
                <a:cs typeface="Calibri"/>
                <a:sym typeface="Calibri"/>
              </a:rPr>
              <a:t>Πώς να αναζητήσετε και να επιλέξετε εφαρμογές υγείας;</a:t>
            </a:r>
            <a:endParaRPr sz="2200" b="1" dirty="0">
              <a:solidFill>
                <a:schemeClr val="dk1"/>
              </a:solidFill>
              <a:latin typeface="Calibri"/>
              <a:ea typeface="Calibri"/>
              <a:cs typeface="Calibri"/>
              <a:sym typeface="Calibri"/>
            </a:endParaRPr>
          </a:p>
        </p:txBody>
      </p:sp>
      <p:sp>
        <p:nvSpPr>
          <p:cNvPr id="151" name="Google Shape;151;p5"/>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200" b="1">
                <a:solidFill>
                  <a:schemeClr val="lt1"/>
                </a:solidFill>
                <a:latin typeface="Gill Sans"/>
                <a:ea typeface="Gill Sans"/>
                <a:cs typeface="Gill Sans"/>
                <a:sym typeface="Gill Sans"/>
              </a:rPr>
              <a:t>2 </a:t>
            </a:r>
            <a:endParaRPr sz="2200" b="1">
              <a:solidFill>
                <a:schemeClr val="lt1"/>
              </a:solidFill>
              <a:latin typeface="Gill Sans"/>
              <a:ea typeface="Gill Sans"/>
              <a:cs typeface="Gill Sans"/>
              <a:sym typeface="Gill Sans"/>
            </a:endParaRPr>
          </a:p>
        </p:txBody>
      </p:sp>
      <p:sp>
        <p:nvSpPr>
          <p:cNvPr id="152" name="Google Shape;152;p5"/>
          <p:cNvSpPr txBox="1">
            <a:spLocks noGrp="1"/>
          </p:cNvSpPr>
          <p:nvPr>
            <p:ph type="body" idx="1"/>
          </p:nvPr>
        </p:nvSpPr>
        <p:spPr>
          <a:xfrm>
            <a:off x="558000" y="2616322"/>
            <a:ext cx="6314063" cy="338934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200"/>
              <a:buFont typeface="Noto Sans Symbols"/>
              <a:buChar char="✔"/>
            </a:pPr>
            <a:r>
              <a:rPr lang="el-GR"/>
              <a:t>Οι εκπαιδευόμενοι θα μπορούν να αναζητούν εφαρμογές υγείας, οι οποίες είναι πιο σχετικές με αυτούς.</a:t>
            </a:r>
            <a:endParaRPr/>
          </a:p>
          <a:p>
            <a:pPr marL="228600" lvl="0" indent="-228600" algn="l" rtl="0">
              <a:lnSpc>
                <a:spcPct val="100000"/>
              </a:lnSpc>
              <a:spcBef>
                <a:spcPts val="1200"/>
              </a:spcBef>
              <a:spcAft>
                <a:spcPts val="0"/>
              </a:spcAft>
              <a:buClr>
                <a:srgbClr val="C00000"/>
              </a:buClr>
              <a:buSzPts val="2200"/>
              <a:buFont typeface="Noto Sans Symbols"/>
              <a:buChar char="✔"/>
            </a:pPr>
            <a:r>
              <a:rPr lang="el-GR"/>
              <a:t>Οι εκπαιδευόμενοι θα μπορούν να επιλέγουν αξιόπιστες και σχετικές εφαρμογές υγείας.</a:t>
            </a:r>
            <a:endParaRPr/>
          </a:p>
        </p:txBody>
      </p:sp>
      <p:sp>
        <p:nvSpPr>
          <p:cNvPr id="153" name="Google Shape;153;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vectorjuice on Freepik</a:t>
            </a:r>
            <a:endParaRPr sz="1200">
              <a:solidFill>
                <a:schemeClr val="dk1"/>
              </a:solidFill>
              <a:latin typeface="Calibri"/>
              <a:ea typeface="Calibri"/>
              <a:cs typeface="Calibri"/>
              <a:sym typeface="Calibri"/>
            </a:endParaRPr>
          </a:p>
        </p:txBody>
      </p:sp>
      <p:pic>
        <p:nvPicPr>
          <p:cNvPr id="154" name="Google Shape;154;p5"/>
          <p:cNvPicPr preferRelativeResize="0"/>
          <p:nvPr/>
        </p:nvPicPr>
        <p:blipFill rotWithShape="1">
          <a:blip r:embed="rId4">
            <a:alphaModFix/>
          </a:blip>
          <a:srcRect l="9128" t="16689" r="8040" b="16682"/>
          <a:stretch/>
        </p:blipFill>
        <p:spPr>
          <a:xfrm>
            <a:off x="7308000" y="2217090"/>
            <a:ext cx="4884000" cy="384531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a:solidFill>
                  <a:srgbClr val="203864"/>
                </a:solidFill>
              </a:rPr>
              <a:t>Γενικές πληροφορίες – αναφορικά με τους μετανάστες</a:t>
            </a:r>
            <a:endParaRPr/>
          </a:p>
        </p:txBody>
      </p:sp>
      <p:sp>
        <p:nvSpPr>
          <p:cNvPr id="161" name="Google Shape;161;p6"/>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200" b="1">
                <a:solidFill>
                  <a:schemeClr val="lt1"/>
                </a:solidFill>
                <a:latin typeface="Gill Sans"/>
                <a:ea typeface="Gill Sans"/>
                <a:cs typeface="Gill Sans"/>
                <a:sym typeface="Gill Sans"/>
              </a:rPr>
              <a:t>2 </a:t>
            </a:r>
            <a:endParaRPr sz="2200" b="1">
              <a:solidFill>
                <a:schemeClr val="lt1"/>
              </a:solidFill>
              <a:latin typeface="Gill Sans"/>
              <a:ea typeface="Gill Sans"/>
              <a:cs typeface="Gill Sans"/>
              <a:sym typeface="Gill Sans"/>
            </a:endParaRPr>
          </a:p>
        </p:txBody>
      </p:sp>
      <p:sp>
        <p:nvSpPr>
          <p:cNvPr id="164" name="Google Shape;164;p6"/>
          <p:cNvSpPr txBox="1">
            <a:spLocks noGrp="1"/>
          </p:cNvSpPr>
          <p:nvPr>
            <p:ph type="body" idx="1"/>
          </p:nvPr>
        </p:nvSpPr>
        <p:spPr>
          <a:xfrm>
            <a:off x="558000" y="2673626"/>
            <a:ext cx="8089043" cy="333203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l-GR"/>
              <a:t>Οι μετανάστες, όπως όλοι οι άλλοι, είναι μια ετερογενής ομάδα με διαφορετικά επίπεδα πρόσβασης και εμπειρίας με smartphones και εφαρμογές. Ακόμη και με εμπειρία, δεν σκέφτονται όλοι τη διαδικασία επιλογής και επιλογής εφαρμογών. Καθώς θέλουμε να προωθήσουμε τη χρήση εφαρμογών υγείας ως πρόσθετου και συμπληρωματικού εργαλείου σε διάφορους τομείς υγείας, είναι σημαντικό να επιτευχθεί κοινή γνώση και κατανόηση σχετικά με την αναζήτηση και την επιλογή εφαρμογών.</a:t>
            </a:r>
            <a:endParaRPr/>
          </a:p>
        </p:txBody>
      </p:sp>
      <p:sp>
        <p:nvSpPr>
          <p:cNvPr id="7" name="Google Shape;150;p5"/>
          <p:cNvSpPr txBox="1"/>
          <p:nvPr/>
        </p:nvSpPr>
        <p:spPr>
          <a:xfrm>
            <a:off x="526419" y="348996"/>
            <a:ext cx="6781581" cy="61353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ct val="100000"/>
              <a:buFont typeface="Calibri"/>
              <a:buNone/>
            </a:pPr>
            <a:r>
              <a:rPr lang="el-GR" sz="2200" b="1" dirty="0">
                <a:solidFill>
                  <a:schemeClr val="dk1"/>
                </a:solidFill>
                <a:latin typeface="Calibri"/>
                <a:ea typeface="Calibri"/>
                <a:cs typeface="Calibri"/>
                <a:sym typeface="Calibri"/>
              </a:rPr>
              <a:t>Πώς να αναζητήσετε και να επιλέξετε εφαρμογές υγείας;</a:t>
            </a:r>
            <a:endParaRPr sz="22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l-GR" sz="2000">
                <a:solidFill>
                  <a:srgbClr val="C01E24"/>
                </a:solidFill>
              </a:rPr>
              <a:t>2.1.1</a:t>
            </a:r>
            <a:br>
              <a:rPr lang="el-GR" sz="2000">
                <a:solidFill>
                  <a:srgbClr val="C01E24"/>
                </a:solidFill>
              </a:rPr>
            </a:br>
            <a:r>
              <a:rPr lang="el-GR" sz="2800">
                <a:solidFill>
                  <a:srgbClr val="C01E24"/>
                </a:solidFill>
              </a:rPr>
              <a:t>Γιατί υπάρχουν κριτήρια αναζήτησης για τις εφαρμογές υγείας;</a:t>
            </a:r>
            <a:endParaRPr sz="2800">
              <a:solidFill>
                <a:srgbClr val="C01E24"/>
              </a:solidFill>
            </a:endParaRPr>
          </a:p>
        </p:txBody>
      </p:sp>
      <p:sp>
        <p:nvSpPr>
          <p:cNvPr id="171" name="Google Shape;171;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l-GR" sz="2200">
                <a:solidFill>
                  <a:srgbClr val="203864"/>
                </a:solidFill>
              </a:rPr>
              <a:t>Εισαγωγή</a:t>
            </a:r>
            <a:endParaRPr sz="2200">
              <a:solidFill>
                <a:srgbClr val="203864"/>
              </a:solidFill>
            </a:endParaRPr>
          </a:p>
        </p:txBody>
      </p:sp>
      <p:sp>
        <p:nvSpPr>
          <p:cNvPr id="172" name="Google Shape;172;p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rgbClr val="C01E24"/>
              </a:buClr>
              <a:buSzPts val="2200"/>
              <a:buChar char="▪"/>
            </a:pPr>
            <a:r>
              <a:rPr lang="el-GR"/>
              <a:t>Η χρήση των εφαρμογών υγείας γίνεται όλο και πιο διαδεδομένη μέρα με τη μέρα.</a:t>
            </a:r>
            <a:endParaRPr/>
          </a:p>
          <a:p>
            <a:pPr marL="228600" lvl="0" indent="-228600" algn="l" rtl="0">
              <a:lnSpc>
                <a:spcPct val="150000"/>
              </a:lnSpc>
              <a:spcBef>
                <a:spcPts val="1200"/>
              </a:spcBef>
              <a:spcAft>
                <a:spcPts val="0"/>
              </a:spcAft>
              <a:buClr>
                <a:srgbClr val="C01E24"/>
              </a:buClr>
              <a:buSzPts val="2200"/>
              <a:buChar char="▪"/>
            </a:pPr>
            <a:r>
              <a:rPr lang="el-GR"/>
              <a:t>Ωστόσο, σε αντίθεση με τη λήψη μιας θεραπείας από γιατρό, η αποτελεσματικότητα και η ειλικρίνεια μιας εφαρμογής υγείας σε πολλές περιπτώσεις δεν επαληθεύεται επιστημονικά ούτε επικυρώνεται με κανέναν τρόπο.</a:t>
            </a:r>
            <a:endParaRPr/>
          </a:p>
          <a:p>
            <a:pPr marL="228600" lvl="0" indent="-228600" algn="l" rtl="0">
              <a:lnSpc>
                <a:spcPct val="150000"/>
              </a:lnSpc>
              <a:spcBef>
                <a:spcPts val="1200"/>
              </a:spcBef>
              <a:spcAft>
                <a:spcPts val="0"/>
              </a:spcAft>
              <a:buClr>
                <a:srgbClr val="C01E24"/>
              </a:buClr>
              <a:buSzPts val="2200"/>
              <a:buChar char="▪"/>
            </a:pPr>
            <a:r>
              <a:rPr lang="el-GR"/>
              <a:t>Ως εκ τούτου, η ενδυνάμωση των χρηστών ώστε να είναι σε θέση να κάνουν διάκριση μεταξύ «καλών» και «κακών» εφαρμογών υγείας γίνεται ακόμη πιο σημαντική.</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a:t>Ανταλλαγή ιδεών</a:t>
            </a:r>
            <a:endParaRPr/>
          </a:p>
        </p:txBody>
      </p:sp>
      <p:sp>
        <p:nvSpPr>
          <p:cNvPr id="179" name="Google Shape;179;p8"/>
          <p:cNvSpPr/>
          <p:nvPr/>
        </p:nvSpPr>
        <p:spPr>
          <a:xfrm>
            <a:off x="7015663" y="-3933"/>
            <a:ext cx="5175078"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None/>
            </a:pPr>
            <a:r>
              <a:rPr lang="el-GR" sz="1395" b="1">
                <a:solidFill>
                  <a:schemeClr val="lt1"/>
                </a:solidFill>
                <a:latin typeface="Calibri"/>
                <a:ea typeface="Calibri"/>
                <a:cs typeface="Calibri"/>
                <a:sym typeface="Calibri"/>
              </a:rPr>
              <a:t>2.1.1 Γιατί υπάρχουν κριτήρια αναζήτησης για τις εφαρμογές υγείας;</a:t>
            </a:r>
            <a:endParaRPr sz="1395" b="1">
              <a:solidFill>
                <a:schemeClr val="lt1"/>
              </a:solidFill>
              <a:latin typeface="Calibri"/>
              <a:ea typeface="Calibri"/>
              <a:cs typeface="Calibri"/>
              <a:sym typeface="Calibri"/>
            </a:endParaRPr>
          </a:p>
        </p:txBody>
      </p:sp>
      <p:sp>
        <p:nvSpPr>
          <p:cNvPr id="180" name="Google Shape;180;p8"/>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l-GR" sz="2600">
                <a:solidFill>
                  <a:schemeClr val="dk1"/>
                </a:solidFill>
                <a:latin typeface="Calibri"/>
                <a:ea typeface="Calibri"/>
                <a:cs typeface="Calibri"/>
                <a:sym typeface="Calibri"/>
              </a:rPr>
              <a:t>Ποιους κινδύνους μπορείτε να σκεφτείτε όταν χρησιμοποιείτε εφαρμογές υγείας;</a:t>
            </a:r>
            <a:endParaRPr sz="2600">
              <a:solidFill>
                <a:schemeClr val="dk1"/>
              </a:solidFill>
              <a:latin typeface="Calibri"/>
              <a:ea typeface="Calibri"/>
              <a:cs typeface="Calibri"/>
              <a:sym typeface="Calibri"/>
            </a:endParaRPr>
          </a:p>
        </p:txBody>
      </p:sp>
      <p:pic>
        <p:nvPicPr>
          <p:cNvPr id="181" name="Google Shape;181;p8"/>
          <p:cNvPicPr preferRelativeResize="0"/>
          <p:nvPr/>
        </p:nvPicPr>
        <p:blipFill rotWithShape="1">
          <a:blip r:embed="rId3">
            <a:alphaModFix/>
          </a:blip>
          <a:srcRect/>
          <a:stretch/>
        </p:blipFill>
        <p:spPr>
          <a:xfrm>
            <a:off x="7015663" y="1679188"/>
            <a:ext cx="3765922" cy="3757516"/>
          </a:xfrm>
          <a:prstGeom prst="rect">
            <a:avLst/>
          </a:prstGeom>
          <a:noFill/>
          <a:ln>
            <a:noFill/>
          </a:ln>
        </p:spPr>
      </p:pic>
      <p:sp>
        <p:nvSpPr>
          <p:cNvPr id="182" name="Google Shape;182;p8"/>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a:t>
            </a:r>
            <a:r>
              <a:rPr lang="el-GR" sz="1200">
                <a:solidFill>
                  <a:schemeClr val="dk1"/>
                </a:solidFill>
                <a:latin typeface="Calibri"/>
                <a:ea typeface="Calibri"/>
                <a:cs typeface="Calibri"/>
                <a:sym typeface="Calibri"/>
              </a:rPr>
              <a:t>| </a:t>
            </a:r>
            <a:r>
              <a:rPr lang="el-GR"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Άδεια Pixabay</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2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4d9p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Hh32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eHfa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Hh32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Hh32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Hh32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4d9pYFQaV5GsAAABvAAAAHAAAAHVuaXZlcnNhbC9sb2NhbF9zZXR0aW5ncy54bWwNyrEKwkAMANC9XxEySB3Uugn2rpujCK0fENogB7mk9ELRv/e2N7x++GaBnbeSTANezx0C62xL0k/A9/Q43RCKky4kphxQDWGITS82k4zsXmOBVejH28S5wvlJuc4XqbOkAu1B/B6PeInNH1BLAwQUAAIACAB5d9p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5d9pYOp3ncEsAAABrAAAAGwAAAHVuaXZlcnNhbC91bml2ZXJzYWwucG5nLnhtbLOxr8jNUShLLSrOzM+zVTLUM1Cyt+PlsikoSi3LTC1XqACKAQUhQEmhEsg1QnDLM1NKMoBCBhYWCMGM1Mz0jBJbJQtDM7igPtBMAFBLAQIAABQAAgAIAKl+UE82YVgCRwMAAOEJAAAUAAAAAAAAAAEAAAAAAAAAAAB1bml2ZXJzYWwvcGxheWVyLnhtbFBLAQIAABQAAgAIAHh32li1N/SoHAUAAOETAAAdAAAAAAAAAAEAAAAAAHkDAAB1bml2ZXJzYWwvY29tbW9uX21lc3NhZ2VzLmxuZ1BLAQIAABQAAgAIAHh32lgVHmAbowAAAH8BAAAuAAAAAAAAAAEAAAAAANAIAAB1bml2ZXJzYWwvcGxheWJhY2tfYW5kX25hdmlnYXRpb25fc2V0dGluZ3MueG1sUEsBAgAAFAACAAgAeHfaWHRJNR88BAAADBUAACcAAAAAAAAAAQAAAAAAvwkAAHVuaXZlcnNhbC9mbGFzaF9wdWJsaXNoaW5nX3NldHRpbmdzLnhtbFBLAQIAABQAAgAIAHh32lg3i4dqewMAAKwMAAAhAAAAAAAAAAEAAAAAAEAOAAB1bml2ZXJzYWwvZmxhc2hfc2tpbl9zZXR0aW5ncy54bWxQSwECAAAUAAIACAB4d9pYpq9WIzYEAACWFAAAJgAAAAAAAAABAAAAAAD6EQAAdW5pdmVyc2FsL2h0bWxfcHVibGlzaGluZ19zZXR0aW5ncy54bWxQSwECAAAUAAIACAB4d9pYJg9+6LABAABvBgAAHwAAAAAAAAABAAAAAAB0FgAAdW5pdmVyc2FsL2h0bWxfc2tpbl9zZXR0aW5ncy5qc1BLAQIAABQAAgAIAHh32lgVBpXkawAAAG8AAAAcAAAAAAAAAAEAAAAAAGEYAAB1bml2ZXJzYWwvbG9jYWxfc2V0dGluZ3MueG1sUEsBAgAAFAACAAgAeXfaWPV0pn6tEQAAqzkAABcAAAAAAAAAAAAAAAAABhkAAHVuaXZlcnNhbC91bml2ZXJzYWwucG5nUEsBAgAAFAACAAgAeXfaWDqd53BLAAAAawAAABsAAAAAAAAAAQAAAAAA6CoAAHVuaXZlcnNhbC91bml2ZXJzYWwucG5nLnhtbFBLBQYAAAAACgAKAAYDAABsKwAAAAA="/>
  <p:tag name="ISPRING_LMS_API_VERSION" val="SCORM 1.2"/>
  <p:tag name="ISPRING_ULTRA_SCORM_COURSE_ID" val="A68D958D-B19F-4668-BECB-1C870CFCCB9C"/>
  <p:tag name="ISPRING_CMI5_LAUNCH_METHOD" val="any window"/>
  <p:tag name="ISPRINGCLOUDFOLDERID" val="1"/>
  <p:tag name="ISPRINGONLINEFOLDERID" val="1"/>
  <p:tag name="ISPRING_OUTPUT_FOLDER" val="[[&quot;\u007F\uFFFD\uFFFD{A396230D-9A3A-426D-B380-67D82CDE4863}&quot;,&quot;C:\\Users\\pantelis\\Documents\\MHAPPS\\EL\\Greek\\Greek\\ETA 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 2 Teaching session"/>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2851</Words>
  <Application>Microsoft Office PowerPoint</Application>
  <PresentationFormat>Ευρεία οθόνη</PresentationFormat>
  <Paragraphs>305</Paragraphs>
  <Slides>43</Slides>
  <Notes>43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43</vt:i4>
      </vt:variant>
    </vt:vector>
  </HeadingPairs>
  <TitlesOfParts>
    <vt:vector size="51" baseType="lpstr">
      <vt:lpstr>Calibri</vt:lpstr>
      <vt:lpstr>Arial</vt:lpstr>
      <vt:lpstr>Impact</vt:lpstr>
      <vt:lpstr>Gill Sans</vt:lpstr>
      <vt:lpstr>Roboto</vt:lpstr>
      <vt:lpstr>Noto Sans Symbols</vt:lpstr>
      <vt:lpstr>Θέμα του Office</vt:lpstr>
      <vt:lpstr>Θέμα του Office</vt:lpstr>
      <vt:lpstr>Παρουσίαση του PowerPoint</vt:lpstr>
      <vt:lpstr>Παρουσίαση του PowerPoint</vt:lpstr>
      <vt:lpstr>Εταίροι</vt:lpstr>
      <vt:lpstr>Διδακτική Συνεδρία: Περιεχόμενο</vt:lpstr>
      <vt:lpstr>Στόχοι</vt:lpstr>
      <vt:lpstr>Δεξιότητες</vt:lpstr>
      <vt:lpstr>Γενικές πληροφορίες – αναφορικά με τους μετανάστες</vt:lpstr>
      <vt:lpstr>2.1.1 Γιατί υπάρχουν κριτήρια αναζήτησης για τις εφαρμογές υγείας;</vt:lpstr>
      <vt:lpstr>Ανταλλαγή ιδεών</vt:lpstr>
      <vt:lpstr>(Παρά)πληροφόρηση</vt:lpstr>
      <vt:lpstr>Κακή σχεδίαση εφαρμογής</vt:lpstr>
      <vt:lpstr>Προστασία ευαίσθητων προσωπικών δεδομένων</vt:lpstr>
      <vt:lpstr>2.1.2 Τυπικοί τομείς εφαρμογών υγείας και γνωστές εφαρμογές</vt:lpstr>
      <vt:lpstr>Παραδείγματα εφαρμογών υγείας: Τρέξιμο και τζόκινγκ, Παρακολούθηση τρεξίματος</vt:lpstr>
      <vt:lpstr>Παραδείγματα εφαρμογών υγείας: NeuroNation - Εκπαίδευση εγκεφάλου</vt:lpstr>
      <vt:lpstr>Ανταλλαγή ιδεών</vt:lpstr>
      <vt:lpstr>Παραδείγματα</vt:lpstr>
      <vt:lpstr>Βηματόμετρο και παρακολούθηση δραστηριότητας</vt:lpstr>
      <vt:lpstr>Δίαιτα και διατροφή</vt:lpstr>
      <vt:lpstr>2.1.3 Πού και πώς να αναζητήσετε εφαρμογές υγείας;</vt:lpstr>
      <vt:lpstr>Πώς να βρείτε μια εφαρμογή που είναι κατάλληλη για εσάς!</vt:lpstr>
      <vt:lpstr>Δραστηριότητα</vt:lpstr>
      <vt:lpstr>2.1.4 Κριτήρια για την εύρεση καλών και αξιόπιστων εφαρμογών υγείας</vt:lpstr>
      <vt:lpstr>Λίστα ελέγχου: Ελέγξτε αν μια εφαρμογή μπορεί να είναι αξιόπιστη και ασφαλής στη χρήση (1)</vt:lpstr>
      <vt:lpstr>Λίστα ελέγχου: Ελέγξτε αν μια εφαρμογή μπορεί να είναι αξιόπιστη και ασφαλής στη χρήση (2)</vt:lpstr>
      <vt:lpstr>Λίστα ελέγχου: Η αποτελεσματικότητα της εφαρμογής επικυρώνεται από ανεξάρτητο φορέα;</vt:lpstr>
      <vt:lpstr>Λίστα ελέγχου: Ελέγξτε για ζητήματα απορρήτου και ασφάλειας</vt:lpstr>
      <vt:lpstr>Λίστα ελέγχου: Επιλέξτε εφαρμογές που χρησιμοποιούν στρατηγικές βάσει αποδεικτικών στοιχείων</vt:lpstr>
      <vt:lpstr>Λίστα ελέγχου: Δοκιμάστε πολλές εφαρμογές πριν από τη δέσμευση (για παράδειγμα, μέσω συνδρομής)</vt:lpstr>
      <vt:lpstr>Δραστηριότητα</vt:lpstr>
      <vt:lpstr>Παράδειγμα 1: Headspace</vt:lpstr>
      <vt:lpstr>Δραστηριότητα:</vt:lpstr>
      <vt:lpstr>Παράδειγμα 2: Sleepio</vt:lpstr>
      <vt:lpstr>Δραστηριότητα:</vt:lpstr>
      <vt:lpstr>Δραστηριότητα</vt:lpstr>
      <vt:lpstr>Δραστηριότητα</vt:lpstr>
      <vt:lpstr>2.1.5 Συζήτηση και αξιολόγηση</vt:lpstr>
      <vt:lpstr>Συζήτηση</vt:lpstr>
      <vt:lpstr>Ερωτηματολόγιο Αξιολόγησης</vt:lpstr>
      <vt:lpstr>Ερωτηματολόγιο Αξιολόγησης</vt:lpstr>
      <vt:lpstr>Παραπομπές και περαιτέρω αναγνώσεις</vt:lpstr>
      <vt:lpstr>Παραπομπές και περαιτέρω αναγνώσεις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2 Teaching session</dc:title>
  <dc:creator>pantelis bbalaouras</dc:creator>
  <cp:lastModifiedBy>pantelis</cp:lastModifiedBy>
  <cp:revision>9</cp:revision>
  <dcterms:created xsi:type="dcterms:W3CDTF">2020-06-02T13:31:56Z</dcterms:created>
  <dcterms:modified xsi:type="dcterms:W3CDTF">2024-07-04T15:39:36Z</dcterms:modified>
</cp:coreProperties>
</file>