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57" r:id="rId2"/>
    <p:sldId id="458" r:id="rId3"/>
    <p:sldId id="437" r:id="rId4"/>
    <p:sldId id="459" r:id="rId5"/>
    <p:sldId id="404" r:id="rId6"/>
  </p:sldIdLst>
  <p:sldSz cx="12192000" cy="6858000"/>
  <p:notesSz cx="6858000" cy="9144000"/>
  <p:custDataLst>
    <p:tags r:id="rId9"/>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0E5"/>
    <a:srgbClr val="F8F8F8"/>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C4FB02-CADE-4149-97C1-7CB0614FA5AB}" v="4" dt="2024-05-02T09:23:01.470"/>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497" autoAdjust="0"/>
  </p:normalViewPr>
  <p:slideViewPr>
    <p:cSldViewPr snapToGrid="0">
      <p:cViewPr varScale="1">
        <p:scale>
          <a:sx n="78" d="100"/>
          <a:sy n="78" d="100"/>
        </p:scale>
        <p:origin x="114" y="51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04C4FB02-CADE-4149-97C1-7CB0614FA5AB}"/>
    <pc:docChg chg="modSld modMainMaster">
      <pc:chgData name="pantelis balaouras" userId="25e8755020fc1734" providerId="LiveId" clId="{04C4FB02-CADE-4149-97C1-7CB0614FA5AB}" dt="2024-05-02T09:23:01.470" v="13"/>
      <pc:docMkLst>
        <pc:docMk/>
      </pc:docMkLst>
      <pc:sldChg chg="addSp delSp modSp">
        <pc:chgData name="pantelis balaouras" userId="25e8755020fc1734" providerId="LiveId" clId="{04C4FB02-CADE-4149-97C1-7CB0614FA5AB}" dt="2024-05-02T09:23:01.470" v="13"/>
        <pc:sldMkLst>
          <pc:docMk/>
          <pc:sldMk cId="1915799683" sldId="404"/>
        </pc:sldMkLst>
        <pc:picChg chg="add mod">
          <ac:chgData name="pantelis balaouras" userId="25e8755020fc1734" providerId="LiveId" clId="{04C4FB02-CADE-4149-97C1-7CB0614FA5AB}" dt="2024-05-02T09:23:01.470" v="13"/>
          <ac:picMkLst>
            <pc:docMk/>
            <pc:sldMk cId="1915799683" sldId="404"/>
            <ac:picMk id="4" creationId="{6E79E4AE-0124-62C0-B38A-A105ABB0BB39}"/>
          </ac:picMkLst>
        </pc:picChg>
        <pc:picChg chg="del">
          <ac:chgData name="pantelis balaouras" userId="25e8755020fc1734" providerId="LiveId" clId="{04C4FB02-CADE-4149-97C1-7CB0614FA5AB}" dt="2024-05-02T09:23:00.939" v="12" actId="478"/>
          <ac:picMkLst>
            <pc:docMk/>
            <pc:sldMk cId="1915799683" sldId="404"/>
            <ac:picMk id="2050" creationId="{2AB980B0-03D2-2E64-6760-C23D435A121F}"/>
          </ac:picMkLst>
        </pc:picChg>
      </pc:sldChg>
      <pc:sldChg chg="modSp mod">
        <pc:chgData name="pantelis balaouras" userId="25e8755020fc1734" providerId="LiveId" clId="{04C4FB02-CADE-4149-97C1-7CB0614FA5AB}" dt="2024-04-29T16:48:19.866" v="1" actId="255"/>
        <pc:sldMkLst>
          <pc:docMk/>
          <pc:sldMk cId="2775606300" sldId="457"/>
        </pc:sldMkLst>
        <pc:spChg chg="mod">
          <ac:chgData name="pantelis balaouras" userId="25e8755020fc1734" providerId="LiveId" clId="{04C4FB02-CADE-4149-97C1-7CB0614FA5AB}" dt="2024-04-29T16:48:19.866" v="1" actId="255"/>
          <ac:spMkLst>
            <pc:docMk/>
            <pc:sldMk cId="2775606300" sldId="457"/>
            <ac:spMk id="4" creationId="{122BC770-408C-50C8-126F-18790E99F2CB}"/>
          </ac:spMkLst>
        </pc:spChg>
      </pc:sldChg>
      <pc:sldChg chg="addSp modSp mod">
        <pc:chgData name="pantelis balaouras" userId="25e8755020fc1734" providerId="LiveId" clId="{04C4FB02-CADE-4149-97C1-7CB0614FA5AB}" dt="2024-05-02T09:22:44.270" v="11" actId="167"/>
        <pc:sldMkLst>
          <pc:docMk/>
          <pc:sldMk cId="3796464986" sldId="459"/>
        </pc:sldMkLst>
        <pc:spChg chg="mod">
          <ac:chgData name="pantelis balaouras" userId="25e8755020fc1734" providerId="LiveId" clId="{04C4FB02-CADE-4149-97C1-7CB0614FA5AB}" dt="2024-05-02T09:22:37.392" v="10" actId="114"/>
          <ac:spMkLst>
            <pc:docMk/>
            <pc:sldMk cId="3796464986" sldId="459"/>
            <ac:spMk id="4" creationId="{E0308CCA-7979-6DB8-C0FD-349C24519D98}"/>
          </ac:spMkLst>
        </pc:spChg>
        <pc:spChg chg="add mod">
          <ac:chgData name="pantelis balaouras" userId="25e8755020fc1734" providerId="LiveId" clId="{04C4FB02-CADE-4149-97C1-7CB0614FA5AB}" dt="2024-05-02T09:22:27.704" v="9"/>
          <ac:spMkLst>
            <pc:docMk/>
            <pc:sldMk cId="3796464986" sldId="459"/>
            <ac:spMk id="5" creationId="{B97829AF-43E3-E836-F7E0-476A2DCD8B9F}"/>
          </ac:spMkLst>
        </pc:spChg>
        <pc:picChg chg="add mod">
          <ac:chgData name="pantelis balaouras" userId="25e8755020fc1734" providerId="LiveId" clId="{04C4FB02-CADE-4149-97C1-7CB0614FA5AB}" dt="2024-05-02T09:22:44.270" v="11" actId="167"/>
          <ac:picMkLst>
            <pc:docMk/>
            <pc:sldMk cId="3796464986" sldId="459"/>
            <ac:picMk id="3" creationId="{BFB4E500-EA74-9A31-DA88-73301A22DBC3}"/>
          </ac:picMkLst>
        </pc:picChg>
      </pc:sldChg>
      <pc:sldMasterChg chg="modSldLayout">
        <pc:chgData name="pantelis balaouras" userId="25e8755020fc1734" providerId="LiveId" clId="{04C4FB02-CADE-4149-97C1-7CB0614FA5AB}" dt="2024-04-29T16:48:56.738" v="7" actId="20577"/>
        <pc:sldMasterMkLst>
          <pc:docMk/>
          <pc:sldMasterMk cId="1468923052" sldId="2147483648"/>
        </pc:sldMasterMkLst>
        <pc:sldLayoutChg chg="modSp mod">
          <pc:chgData name="pantelis balaouras" userId="25e8755020fc1734" providerId="LiveId" clId="{04C4FB02-CADE-4149-97C1-7CB0614FA5AB}" dt="2024-04-29T16:48:56.738" v="7" actId="20577"/>
          <pc:sldLayoutMkLst>
            <pc:docMk/>
            <pc:sldMasterMk cId="1468923052" sldId="2147483648"/>
            <pc:sldLayoutMk cId="2577986437" sldId="2147483661"/>
          </pc:sldLayoutMkLst>
          <pc:spChg chg="mod">
            <ac:chgData name="pantelis balaouras" userId="25e8755020fc1734" providerId="LiveId" clId="{04C4FB02-CADE-4149-97C1-7CB0614FA5AB}" dt="2024-04-29T16:48:56.738" v="7" actId="20577"/>
            <ac:spMkLst>
              <pc:docMk/>
              <pc:sldMasterMk cId="1468923052" sldId="2147483648"/>
              <pc:sldLayoutMk cId="2577986437" sldId="2147483661"/>
              <ac:spMk id="5" creationId="{FC102936-A56C-5A73-FCC2-811B232C4251}"/>
            </ac:spMkLst>
          </pc:spChg>
        </pc:sldLayoutChg>
        <pc:sldLayoutChg chg="modSp mod">
          <pc:chgData name="pantelis balaouras" userId="25e8755020fc1734" providerId="LiveId" clId="{04C4FB02-CADE-4149-97C1-7CB0614FA5AB}" dt="2024-04-29T16:48:50.960" v="5" actId="20577"/>
          <pc:sldLayoutMkLst>
            <pc:docMk/>
            <pc:sldMasterMk cId="1468923052" sldId="2147483648"/>
            <pc:sldLayoutMk cId="2515741970" sldId="2147483665"/>
          </pc:sldLayoutMkLst>
          <pc:spChg chg="mod">
            <ac:chgData name="pantelis balaouras" userId="25e8755020fc1734" providerId="LiveId" clId="{04C4FB02-CADE-4149-97C1-7CB0614FA5AB}" dt="2024-04-29T16:48:50.960" v="5" actId="20577"/>
            <ac:spMkLst>
              <pc:docMk/>
              <pc:sldMasterMk cId="1468923052" sldId="2147483648"/>
              <pc:sldLayoutMk cId="2515741970" sldId="2147483665"/>
              <ac:spMk id="7" creationId="{EFCDE73C-59C4-D805-92A9-F4CA52B3EE26}"/>
            </ac:spMkLst>
          </pc:spChg>
        </pc:sldLayoutChg>
        <pc:sldLayoutChg chg="modSp mod">
          <pc:chgData name="pantelis balaouras" userId="25e8755020fc1734" providerId="LiveId" clId="{04C4FB02-CADE-4149-97C1-7CB0614FA5AB}" dt="2024-04-29T16:48:45.700" v="3" actId="20577"/>
          <pc:sldLayoutMkLst>
            <pc:docMk/>
            <pc:sldMasterMk cId="1468923052" sldId="2147483648"/>
            <pc:sldLayoutMk cId="2336866591" sldId="2147483666"/>
          </pc:sldLayoutMkLst>
          <pc:spChg chg="mod">
            <ac:chgData name="pantelis balaouras" userId="25e8755020fc1734" providerId="LiveId" clId="{04C4FB02-CADE-4149-97C1-7CB0614FA5AB}" dt="2024-04-29T16:48:45.700" v="3" actId="20577"/>
            <ac:spMkLst>
              <pc:docMk/>
              <pc:sldMasterMk cId="1468923052" sldId="2147483648"/>
              <pc:sldLayoutMk cId="2336866591" sldId="2147483666"/>
              <ac:spMk id="5" creationId="{302F30FD-5A71-F150-38B2-B53EA3F6D899}"/>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8/5/2024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382362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2161295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661803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38852362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descr="Blue text on a black background&#10;&#10;Description automatically generated">
            <a:extLst>
              <a:ext uri="{FF2B5EF4-FFF2-40B4-BE49-F238E27FC236}">
                <a16:creationId xmlns:a16="http://schemas.microsoft.com/office/drawing/2014/main" id="{3718C994-5B39-E4B1-A966-BB1CDCDBD9C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descr="Blue text on a black background&#10;&#10;Description automatically generated">
            <a:extLst>
              <a:ext uri="{FF2B5EF4-FFF2-40B4-BE49-F238E27FC236}">
                <a16:creationId xmlns:a16="http://schemas.microsoft.com/office/drawing/2014/main" id="{68860695-7DD7-B1E0-185A-BEAE5F907213}"/>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descr="Blue text on a black background&#10;&#10;Description automatically generated">
            <a:extLst>
              <a:ext uri="{FF2B5EF4-FFF2-40B4-BE49-F238E27FC236}">
                <a16:creationId xmlns:a16="http://schemas.microsoft.com/office/drawing/2014/main" id="{DCC8D085-E276-4CDA-DE07-B186D39B987D}"/>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5" name="TextBox 12">
            <a:extLst>
              <a:ext uri="{FF2B5EF4-FFF2-40B4-BE49-F238E27FC236}">
                <a16:creationId xmlns:a16="http://schemas.microsoft.com/office/drawing/2014/main" id="{FC102936-A56C-5A73-FCC2-811B232C4251}"/>
              </a:ext>
            </a:extLst>
          </p:cNvPr>
          <p:cNvSpPr txBox="1">
            <a:spLocks noChangeArrowheads="1"/>
          </p:cNvSpPr>
          <p:nvPr userDrawn="1"/>
        </p:nvSpPr>
        <p:spPr bwMode="auto">
          <a:xfrm>
            <a:off x="0" y="81370"/>
            <a:ext cx="3335383" cy="31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11.4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Apps for Healthcare Services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7798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7" name="TextBox 12">
            <a:extLst>
              <a:ext uri="{FF2B5EF4-FFF2-40B4-BE49-F238E27FC236}">
                <a16:creationId xmlns:a16="http://schemas.microsoft.com/office/drawing/2014/main" id="{EFCDE73C-59C4-D805-92A9-F4CA52B3EE26}"/>
              </a:ext>
            </a:extLst>
          </p:cNvPr>
          <p:cNvSpPr txBox="1">
            <a:spLocks noChangeArrowheads="1"/>
          </p:cNvSpPr>
          <p:nvPr userDrawn="1"/>
        </p:nvSpPr>
        <p:spPr bwMode="auto">
          <a:xfrm>
            <a:off x="0" y="81370"/>
            <a:ext cx="3335383" cy="31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11.4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Apps for Healthcare Services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5" name="TextBox 12">
            <a:extLst>
              <a:ext uri="{FF2B5EF4-FFF2-40B4-BE49-F238E27FC236}">
                <a16:creationId xmlns:a16="http://schemas.microsoft.com/office/drawing/2014/main" id="{302F30FD-5A71-F150-38B2-B53EA3F6D899}"/>
              </a:ext>
            </a:extLst>
          </p:cNvPr>
          <p:cNvSpPr txBox="1">
            <a:spLocks noChangeArrowheads="1"/>
          </p:cNvSpPr>
          <p:nvPr userDrawn="1"/>
        </p:nvSpPr>
        <p:spPr bwMode="auto">
          <a:xfrm>
            <a:off x="0" y="81370"/>
            <a:ext cx="3335383" cy="318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11.4</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Apps for Healthcare Services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8/5/2024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g"/><Relationship Id="rId7" Type="http://schemas.openxmlformats.org/officeDocument/2006/relationships/image" Target="../media/image13.jpeg"/><Relationship Id="rId12" Type="http://schemas.openxmlformats.org/officeDocument/2006/relationships/hyperlink" Target="https://www.media-k.eu/"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www.uv.es/"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s://www.oxfamitalia.org/" TargetMode="External"/><Relationship Id="rId22" Type="http://schemas.openxmlformats.org/officeDocument/2006/relationships/image" Target="../media/image2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www.freepik.com/free-vector/illustration-speech-bubbles_2945500.htm#fromView=search&amp;page=3&amp;position=37&amp;uuid=1e961146-892f-475a-8cdf-236551e73b3c"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11  - </a:t>
            </a:r>
            <a:r>
              <a:rPr lang="en-US" sz="3400" b="1" dirty="0">
                <a:solidFill>
                  <a:srgbClr val="C00000"/>
                </a:solidFill>
                <a:effectLst/>
                <a:latin typeface="+mj-lt"/>
              </a:rPr>
              <a:t>Closure </a:t>
            </a:r>
            <a:r>
              <a:rPr lang="en-US" sz="3400" b="1" kern="1200" dirty="0">
                <a:solidFill>
                  <a:srgbClr val="C00000"/>
                </a:solidFill>
                <a:effectLst/>
                <a:latin typeface="+mj-lt"/>
                <a:ea typeface="+mj-ea"/>
                <a:cs typeface="+mj-cs"/>
              </a:rPr>
              <a:t>session </a:t>
            </a:r>
            <a:r>
              <a:rPr lang="en-US" sz="2400" b="1" kern="1200" dirty="0">
                <a:solidFill>
                  <a:srgbClr val="C00000"/>
                </a:solidFill>
                <a:effectLst/>
                <a:latin typeface="+mj-lt"/>
                <a:ea typeface="+mj-ea"/>
                <a:cs typeface="+mj-cs"/>
              </a:rPr>
              <a:t>(11.4)</a:t>
            </a:r>
          </a:p>
          <a:p>
            <a:pPr>
              <a:spcAft>
                <a:spcPts val="600"/>
              </a:spcAft>
            </a:pPr>
            <a:r>
              <a:rPr lang="en-US" sz="3400" b="1" kern="1200" dirty="0">
                <a:solidFill>
                  <a:schemeClr val="tx1"/>
                </a:solidFill>
                <a:effectLst/>
                <a:latin typeface="+mj-lt"/>
                <a:ea typeface="+mj-ea"/>
                <a:cs typeface="+mj-cs"/>
              </a:rPr>
              <a:t> Apps for Healthcare Services</a:t>
            </a: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25150" y="6376653"/>
            <a:ext cx="8293082" cy="632422"/>
          </a:xfrm>
          <a:prstGeom prst="rect">
            <a:avLst/>
          </a:prstGeom>
        </p:spPr>
        <p:txBody>
          <a:bodyPr vert="horz" lIns="91440" tIns="45720" rIns="91440" bIns="45720" rtlCol="0" anchor="ctr">
            <a:normAutofit/>
          </a:bodyPr>
          <a:lstStyle/>
          <a:p>
            <a:pP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28" name="Picture 27" descr="A black background with white text&#10;&#10;Description automatically generated">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11628" y="6414599"/>
            <a:ext cx="1954612" cy="436098"/>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9A6A0DFE-6EE7-43A9-9127-F286DC144B85}"/>
              </a:ext>
            </a:extLst>
          </p:cNvPr>
          <p:cNvSpPr>
            <a:spLocks noGrp="1"/>
          </p:cNvSpPr>
          <p:nvPr>
            <p:ph type="title"/>
          </p:nvPr>
        </p:nvSpPr>
        <p:spPr/>
        <p:txBody>
          <a:bodyPr>
            <a:normAutofit/>
          </a:bodyPr>
          <a:lstStyle/>
          <a:p>
            <a:r>
              <a:rPr lang="en-US" sz="4800" b="1" dirty="0">
                <a:solidFill>
                  <a:srgbClr val="203864"/>
                </a:solidFill>
                <a:latin typeface="+mn-lt"/>
              </a:rPr>
              <a:t>Partners</a:t>
            </a:r>
            <a:endParaRPr lang="el-GR" sz="4800" b="1" dirty="0">
              <a:solidFill>
                <a:srgbClr val="203864"/>
              </a:solidFill>
              <a:latin typeface="+mn-lt"/>
            </a:endParaRPr>
          </a:p>
        </p:txBody>
      </p:sp>
      <p:grpSp>
        <p:nvGrpSpPr>
          <p:cNvPr id="12" name="Ομάδα 11">
            <a:extLst>
              <a:ext uri="{FF2B5EF4-FFF2-40B4-BE49-F238E27FC236}">
                <a16:creationId xmlns:a16="http://schemas.microsoft.com/office/drawing/2014/main" id="{BF7993EA-D762-4081-AD93-A4C0BC4F2344}"/>
              </a:ext>
            </a:extLst>
          </p:cNvPr>
          <p:cNvGrpSpPr/>
          <p:nvPr/>
        </p:nvGrpSpPr>
        <p:grpSpPr>
          <a:xfrm>
            <a:off x="6606686" y="1812884"/>
            <a:ext cx="6096000" cy="1677637"/>
            <a:chOff x="-1066801" y="1523553"/>
            <a:chExt cx="6096000" cy="1677637"/>
          </a:xfrm>
        </p:grpSpPr>
        <p:pic>
          <p:nvPicPr>
            <p:cNvPr id="2050" name="Picture 2">
              <a:extLst>
                <a:ext uri="{FF2B5EF4-FFF2-40B4-BE49-F238E27FC236}">
                  <a16:creationId xmlns:a16="http://schemas.microsoft.com/office/drawing/2014/main" id="{8EBF0675-ED45-44CD-A77E-6191232975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6678" y="1523553"/>
              <a:ext cx="1449043" cy="99719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A3FCD0E-FFB9-47FE-8DCC-7998946716D8}"/>
                </a:ext>
              </a:extLst>
            </p:cNvPr>
            <p:cNvSpPr txBox="1"/>
            <p:nvPr/>
          </p:nvSpPr>
          <p:spPr>
            <a:xfrm>
              <a:off x="-1066801" y="2462526"/>
              <a:ext cx="6096000" cy="738664"/>
            </a:xfrm>
            <a:prstGeom prst="rect">
              <a:avLst/>
            </a:prstGeom>
            <a:noFill/>
          </p:spPr>
          <p:txBody>
            <a:bodyPr wrap="square">
              <a:spAutoFit/>
            </a:bodyPr>
            <a:lstStyle/>
            <a:p>
              <a:pPr algn="ctr" fontAlgn="base"/>
              <a:r>
                <a:rPr lang="de-DE" sz="1050" b="0" i="0" dirty="0">
                  <a:solidFill>
                    <a:srgbClr val="203864"/>
                  </a:solidFill>
                  <a:effectLst/>
                  <a:latin typeface="Roboto" panose="02000000000000000000" pitchFamily="2" charset="0"/>
                </a:rPr>
                <a:t>WESTFALISCHE </a:t>
              </a:r>
              <a:r>
                <a:rPr lang="de-DE" sz="1000" b="0" i="0" dirty="0">
                  <a:solidFill>
                    <a:srgbClr val="203864"/>
                  </a:solidFill>
                  <a:effectLst/>
                  <a:latin typeface="Roboto" panose="02000000000000000000" pitchFamily="2" charset="0"/>
                </a:rPr>
                <a:t>HOCHSCHULE</a:t>
              </a:r>
              <a:r>
                <a:rPr lang="de-DE" sz="1050" b="0" i="0" dirty="0">
                  <a:solidFill>
                    <a:srgbClr val="203864"/>
                  </a:solidFill>
                  <a:effectLst/>
                  <a:latin typeface="Roboto" panose="02000000000000000000" pitchFamily="2" charset="0"/>
                </a:rPr>
                <a:t> GELSENKIRCHEN,</a:t>
              </a:r>
              <a:br>
                <a:rPr lang="de-DE" sz="1050" b="0" i="0" dirty="0">
                  <a:solidFill>
                    <a:srgbClr val="203864"/>
                  </a:solidFill>
                  <a:effectLst/>
                  <a:latin typeface="Roboto" panose="02000000000000000000" pitchFamily="2" charset="0"/>
                </a:rPr>
              </a:br>
              <a:r>
                <a:rPr lang="de-DE" sz="1050" b="0" i="0" dirty="0">
                  <a:solidFill>
                    <a:srgbClr val="203864"/>
                  </a:solidFill>
                  <a:effectLst/>
                  <a:latin typeface="Roboto" panose="02000000000000000000" pitchFamily="2" charset="0"/>
                </a:rPr>
                <a:t>BOCHOLT, RECKLINGHAUSEN</a:t>
              </a:r>
            </a:p>
            <a:p>
              <a:pPr algn="ctr" fontAlgn="base"/>
              <a:r>
                <a:rPr lang="de-DE" sz="1050" b="0" i="0" dirty="0">
                  <a:solidFill>
                    <a:srgbClr val="414042"/>
                  </a:solidFill>
                  <a:effectLst/>
                  <a:latin typeface="Roboto" panose="02000000000000000000" pitchFamily="2" charset="0"/>
                </a:rPr>
                <a:t>GELSENKIRCHEN, GERMANY</a:t>
              </a:r>
            </a:p>
            <a:p>
              <a:pPr algn="ctr" fontAlgn="base"/>
              <a:r>
                <a:rPr lang="de-DE" sz="1050" b="0" i="0" u="none" strike="noStrike" dirty="0">
                  <a:solidFill>
                    <a:srgbClr val="D71920"/>
                  </a:solidFill>
                  <a:effectLst/>
                  <a:latin typeface="Roboto" panose="02000000000000000000" pitchFamily="2" charset="0"/>
                  <a:hlinkClick r:id="rId4"/>
                </a:rPr>
                <a:t>www.w-hs.de</a:t>
              </a:r>
              <a:endParaRPr lang="de-DE" sz="1050" b="0" i="0" dirty="0">
                <a:solidFill>
                  <a:srgbClr val="414042"/>
                </a:solidFill>
                <a:effectLst/>
                <a:latin typeface="Roboto" panose="02000000000000000000" pitchFamily="2" charset="0"/>
              </a:endParaRPr>
            </a:p>
          </p:txBody>
        </p:sp>
      </p:grpSp>
      <p:grpSp>
        <p:nvGrpSpPr>
          <p:cNvPr id="11" name="Ομάδα 10">
            <a:extLst>
              <a:ext uri="{FF2B5EF4-FFF2-40B4-BE49-F238E27FC236}">
                <a16:creationId xmlns:a16="http://schemas.microsoft.com/office/drawing/2014/main" id="{96D5137D-F25F-44D3-BFBD-6010E023BCA2}"/>
              </a:ext>
            </a:extLst>
          </p:cNvPr>
          <p:cNvGrpSpPr/>
          <p:nvPr/>
        </p:nvGrpSpPr>
        <p:grpSpPr>
          <a:xfrm>
            <a:off x="3483817" y="4504058"/>
            <a:ext cx="6629400" cy="1738414"/>
            <a:chOff x="2579204" y="1882706"/>
            <a:chExt cx="6629400" cy="1738414"/>
          </a:xfrm>
        </p:grpSpPr>
        <p:pic>
          <p:nvPicPr>
            <p:cNvPr id="5" name="Picture 4">
              <a:extLst>
                <a:ext uri="{FF2B5EF4-FFF2-40B4-BE49-F238E27FC236}">
                  <a16:creationId xmlns:a16="http://schemas.microsoft.com/office/drawing/2014/main" id="{F7B51B5F-7CC8-4F47-AF41-48413E15C6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7079" y="1882706"/>
              <a:ext cx="2533650" cy="104775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203AE03-98BA-484B-983A-314B79666527}"/>
                </a:ext>
              </a:extLst>
            </p:cNvPr>
            <p:cNvSpPr txBox="1"/>
            <p:nvPr/>
          </p:nvSpPr>
          <p:spPr>
            <a:xfrm>
              <a:off x="2579204" y="2913234"/>
              <a:ext cx="6629400" cy="707886"/>
            </a:xfrm>
            <a:prstGeom prst="rect">
              <a:avLst/>
            </a:prstGeom>
            <a:noFill/>
          </p:spPr>
          <p:txBody>
            <a:bodyPr wrap="square">
              <a:spAutoFit/>
            </a:bodyPr>
            <a:lstStyle/>
            <a:p>
              <a:pPr algn="ctr" fontAlgn="base"/>
              <a:r>
                <a:rPr lang="es-ES" sz="1000" b="0" i="0">
                  <a:solidFill>
                    <a:srgbClr val="203864"/>
                  </a:solidFill>
                  <a:effectLst/>
                  <a:latin typeface="Roboto" panose="02000000000000000000" pitchFamily="2" charset="0"/>
                </a:rPr>
                <a:t>COORDINA ORGANIZACIÓN DE EMPRESAS Y</a:t>
              </a:r>
              <a:br>
                <a:rPr lang="es-ES" sz="1000" b="0" i="0">
                  <a:solidFill>
                    <a:srgbClr val="203864"/>
                  </a:solidFill>
                  <a:effectLst/>
                  <a:latin typeface="Roboto" panose="02000000000000000000" pitchFamily="2" charset="0"/>
                </a:rPr>
              </a:br>
              <a:r>
                <a:rPr lang="es-ES" sz="1000" b="0" i="0">
                  <a:solidFill>
                    <a:srgbClr val="203864"/>
                  </a:solidFill>
                  <a:effectLst/>
                  <a:latin typeface="Roboto" panose="02000000000000000000" pitchFamily="2" charset="0"/>
                </a:rPr>
                <a:t>RECURSOS HUMANOS, S.L.</a:t>
              </a:r>
            </a:p>
            <a:p>
              <a:pPr algn="ctr" fontAlgn="base"/>
              <a:r>
                <a:rPr lang="es-ES" sz="1000" b="0" i="0">
                  <a:solidFill>
                    <a:srgbClr val="414042"/>
                  </a:solidFill>
                  <a:effectLst/>
                  <a:latin typeface="Roboto" panose="02000000000000000000" pitchFamily="2" charset="0"/>
                </a:rPr>
                <a:t>VALENCIA, SPAIN</a:t>
              </a:r>
            </a:p>
            <a:p>
              <a:pPr algn="ctr" fontAlgn="base"/>
              <a:r>
                <a:rPr lang="es-ES" sz="1000" b="0" i="0" u="none" strike="noStrike">
                  <a:solidFill>
                    <a:srgbClr val="D71920"/>
                  </a:solidFill>
                  <a:effectLst/>
                  <a:latin typeface="Roboto" panose="02000000000000000000" pitchFamily="2" charset="0"/>
                  <a:hlinkClick r:id="rId6"/>
                </a:rPr>
                <a:t>coordina-oerh.com</a:t>
              </a:r>
              <a:endParaRPr lang="es-ES" sz="1000" b="0" i="0">
                <a:solidFill>
                  <a:srgbClr val="414042"/>
                </a:solidFill>
                <a:effectLst/>
                <a:latin typeface="Roboto" panose="02000000000000000000" pitchFamily="2" charset="0"/>
              </a:endParaRPr>
            </a:p>
          </p:txBody>
        </p:sp>
      </p:grpSp>
      <p:grpSp>
        <p:nvGrpSpPr>
          <p:cNvPr id="15" name="Ομάδα 14">
            <a:extLst>
              <a:ext uri="{FF2B5EF4-FFF2-40B4-BE49-F238E27FC236}">
                <a16:creationId xmlns:a16="http://schemas.microsoft.com/office/drawing/2014/main" id="{ADA3E3C0-7761-48E5-B929-2F7D24AC3893}"/>
              </a:ext>
            </a:extLst>
          </p:cNvPr>
          <p:cNvGrpSpPr/>
          <p:nvPr/>
        </p:nvGrpSpPr>
        <p:grpSpPr>
          <a:xfrm>
            <a:off x="3020318" y="1776505"/>
            <a:ext cx="6634368" cy="1584248"/>
            <a:chOff x="6639106" y="2919412"/>
            <a:chExt cx="6634368" cy="1584248"/>
          </a:xfrm>
        </p:grpSpPr>
        <p:pic>
          <p:nvPicPr>
            <p:cNvPr id="2052" name="Picture 4">
              <a:extLst>
                <a:ext uri="{FF2B5EF4-FFF2-40B4-BE49-F238E27FC236}">
                  <a16:creationId xmlns:a16="http://schemas.microsoft.com/office/drawing/2014/main" id="{71DD90C8-6291-4D9B-8637-04AA834BD82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84703" y="2919412"/>
              <a:ext cx="2543175" cy="104775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53E35F80-D7C4-4C20-8069-672536C8B9F7}"/>
                </a:ext>
              </a:extLst>
            </p:cNvPr>
            <p:cNvSpPr txBox="1"/>
            <p:nvPr/>
          </p:nvSpPr>
          <p:spPr>
            <a:xfrm>
              <a:off x="6639106" y="3949662"/>
              <a:ext cx="6634368" cy="553998"/>
            </a:xfrm>
            <a:prstGeom prst="rect">
              <a:avLst/>
            </a:prstGeom>
            <a:noFill/>
          </p:spPr>
          <p:txBody>
            <a:bodyPr wrap="square">
              <a:spAutoFit/>
            </a:bodyPr>
            <a:lstStyle/>
            <a:p>
              <a:pPr algn="ctr" fontAlgn="base"/>
              <a:r>
                <a:rPr lang="nb-NO" sz="1000" b="0" i="0" dirty="0">
                  <a:solidFill>
                    <a:srgbClr val="203864"/>
                  </a:solidFill>
                  <a:effectLst/>
                  <a:latin typeface="Roboto" panose="02000000000000000000" pitchFamily="2" charset="0"/>
                </a:rPr>
                <a:t>PROLEPSIS</a:t>
              </a:r>
            </a:p>
            <a:p>
              <a:pPr algn="ctr" fontAlgn="base"/>
              <a:r>
                <a:rPr lang="nb-NO" sz="1000" b="0" i="0" dirty="0">
                  <a:solidFill>
                    <a:srgbClr val="666666"/>
                  </a:solidFill>
                  <a:effectLst/>
                  <a:latin typeface="Roboto" panose="02000000000000000000" pitchFamily="2" charset="0"/>
                </a:rPr>
                <a:t>ATHENS, GREECE</a:t>
              </a:r>
              <a:br>
                <a:rPr lang="nb-NO" sz="1000" b="0" i="0" dirty="0">
                  <a:solidFill>
                    <a:srgbClr val="666666"/>
                  </a:solidFill>
                  <a:effectLst/>
                  <a:latin typeface="Roboto" panose="02000000000000000000" pitchFamily="2" charset="0"/>
                </a:rPr>
              </a:br>
              <a:r>
                <a:rPr lang="nb-NO" sz="1000" b="0" i="0" u="none" strike="noStrike" dirty="0">
                  <a:solidFill>
                    <a:srgbClr val="D71920"/>
                  </a:solidFill>
                  <a:effectLst/>
                  <a:latin typeface="Roboto" panose="02000000000000000000" pitchFamily="2" charset="0"/>
                  <a:hlinkClick r:id="rId8"/>
                </a:rPr>
                <a:t>www.prolepsis.gr</a:t>
              </a:r>
              <a:endParaRPr lang="nb-NO" sz="1000" b="0" i="0" dirty="0">
                <a:solidFill>
                  <a:srgbClr val="666666"/>
                </a:solidFill>
                <a:effectLst/>
                <a:latin typeface="Roboto" panose="02000000000000000000" pitchFamily="2" charset="0"/>
              </a:endParaRPr>
            </a:p>
          </p:txBody>
        </p:sp>
      </p:grpSp>
      <p:grpSp>
        <p:nvGrpSpPr>
          <p:cNvPr id="18" name="Ομάδα 17">
            <a:extLst>
              <a:ext uri="{FF2B5EF4-FFF2-40B4-BE49-F238E27FC236}">
                <a16:creationId xmlns:a16="http://schemas.microsoft.com/office/drawing/2014/main" id="{A4EB7248-55A7-4CAC-ABDD-957EF148A710}"/>
              </a:ext>
            </a:extLst>
          </p:cNvPr>
          <p:cNvGrpSpPr/>
          <p:nvPr/>
        </p:nvGrpSpPr>
        <p:grpSpPr>
          <a:xfrm>
            <a:off x="-1974174" y="1729933"/>
            <a:ext cx="6952420" cy="1601615"/>
            <a:chOff x="-1240501" y="3160643"/>
            <a:chExt cx="6952420" cy="1601615"/>
          </a:xfrm>
        </p:grpSpPr>
        <p:pic>
          <p:nvPicPr>
            <p:cNvPr id="6" name="Picture 6">
              <a:extLst>
                <a:ext uri="{FF2B5EF4-FFF2-40B4-BE49-F238E27FC236}">
                  <a16:creationId xmlns:a16="http://schemas.microsoft.com/office/drawing/2014/main" id="{0073D6C2-F7D2-40B0-B531-A2775F3CCD6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64123" y="3160643"/>
              <a:ext cx="2543175" cy="103822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E20635EB-D97A-43D7-8FC1-83506650286B}"/>
                </a:ext>
              </a:extLst>
            </p:cNvPr>
            <p:cNvSpPr txBox="1"/>
            <p:nvPr/>
          </p:nvSpPr>
          <p:spPr>
            <a:xfrm>
              <a:off x="-1240501" y="4208260"/>
              <a:ext cx="6952420" cy="553998"/>
            </a:xfrm>
            <a:prstGeom prst="rect">
              <a:avLst/>
            </a:prstGeom>
            <a:noFill/>
          </p:spPr>
          <p:txBody>
            <a:bodyPr wrap="square">
              <a:spAutoFit/>
            </a:bodyPr>
            <a:lstStyle/>
            <a:p>
              <a:pPr algn="ctr" fontAlgn="base"/>
              <a:r>
                <a:rPr lang="es-ES" sz="1000" b="0" i="0" dirty="0">
                  <a:solidFill>
                    <a:srgbClr val="203864"/>
                  </a:solidFill>
                  <a:effectLst/>
                  <a:latin typeface="Roboto" panose="02000000000000000000" pitchFamily="2" charset="0"/>
                </a:rPr>
                <a:t>UNIVERSITAT DE VALENCIA</a:t>
              </a:r>
            </a:p>
            <a:p>
              <a:pPr algn="ctr" fontAlgn="base"/>
              <a:r>
                <a:rPr lang="es-ES" sz="1000" b="0" i="0" dirty="0">
                  <a:solidFill>
                    <a:srgbClr val="414042"/>
                  </a:solidFill>
                  <a:effectLst/>
                  <a:latin typeface="Roboto" panose="02000000000000000000" pitchFamily="2" charset="0"/>
                </a:rPr>
                <a:t>VALENCIA, SPAIN</a:t>
              </a:r>
            </a:p>
            <a:p>
              <a:pPr algn="ctr" fontAlgn="base"/>
              <a:r>
                <a:rPr lang="es-ES" sz="1000" b="0" i="0" u="none" strike="noStrike" dirty="0">
                  <a:solidFill>
                    <a:srgbClr val="D71920"/>
                  </a:solidFill>
                  <a:effectLst/>
                  <a:latin typeface="Roboto" panose="02000000000000000000" pitchFamily="2" charset="0"/>
                  <a:hlinkClick r:id="rId10"/>
                </a:rPr>
                <a:t>www.uv.es</a:t>
              </a:r>
              <a:endParaRPr lang="es-ES" sz="1000" b="0" i="0" dirty="0">
                <a:solidFill>
                  <a:srgbClr val="414042"/>
                </a:solidFill>
                <a:effectLst/>
                <a:latin typeface="Roboto" panose="02000000000000000000" pitchFamily="2" charset="0"/>
              </a:endParaRPr>
            </a:p>
          </p:txBody>
        </p:sp>
      </p:grpSp>
      <p:grpSp>
        <p:nvGrpSpPr>
          <p:cNvPr id="21" name="Ομάδα 20">
            <a:extLst>
              <a:ext uri="{FF2B5EF4-FFF2-40B4-BE49-F238E27FC236}">
                <a16:creationId xmlns:a16="http://schemas.microsoft.com/office/drawing/2014/main" id="{7876E123-A23E-4A02-9006-CDB2AF14482D}"/>
              </a:ext>
            </a:extLst>
          </p:cNvPr>
          <p:cNvGrpSpPr/>
          <p:nvPr/>
        </p:nvGrpSpPr>
        <p:grpSpPr>
          <a:xfrm>
            <a:off x="2776075" y="4478327"/>
            <a:ext cx="2543175" cy="1592961"/>
            <a:chOff x="4517932" y="3531206"/>
            <a:chExt cx="2543175" cy="1592961"/>
          </a:xfrm>
        </p:grpSpPr>
        <p:pic>
          <p:nvPicPr>
            <p:cNvPr id="7" name="Picture 8">
              <a:extLst>
                <a:ext uri="{FF2B5EF4-FFF2-40B4-BE49-F238E27FC236}">
                  <a16:creationId xmlns:a16="http://schemas.microsoft.com/office/drawing/2014/main" id="{C6D6E4FC-B9EE-4D42-A9D4-9682872560E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7932" y="3531206"/>
              <a:ext cx="2543175" cy="1020916"/>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62707390-D163-4215-8EC2-A0556358021F}"/>
                </a:ext>
              </a:extLst>
            </p:cNvPr>
            <p:cNvSpPr txBox="1"/>
            <p:nvPr/>
          </p:nvSpPr>
          <p:spPr>
            <a:xfrm>
              <a:off x="4824413" y="4570169"/>
              <a:ext cx="2037497" cy="553998"/>
            </a:xfrm>
            <a:prstGeom prst="rect">
              <a:avLst/>
            </a:prstGeom>
            <a:noFill/>
          </p:spPr>
          <p:txBody>
            <a:bodyPr wrap="square">
              <a:spAutoFit/>
            </a:bodyPr>
            <a:lstStyle/>
            <a:p>
              <a:pPr algn="ctr" fontAlgn="base"/>
              <a:r>
                <a:rPr lang="nn-NO" sz="1000" b="0" i="0">
                  <a:solidFill>
                    <a:srgbClr val="203864"/>
                  </a:solidFill>
                  <a:effectLst/>
                  <a:latin typeface="Roboto" panose="02000000000000000000" pitchFamily="2" charset="0"/>
                </a:rPr>
                <a:t>media k GmbH</a:t>
              </a:r>
            </a:p>
            <a:p>
              <a:pPr algn="ctr" fontAlgn="base"/>
              <a:r>
                <a:rPr lang="nn-NO" sz="1000" b="0" i="0">
                  <a:solidFill>
                    <a:srgbClr val="414042"/>
                  </a:solidFill>
                  <a:effectLst/>
                  <a:latin typeface="Roboto" panose="02000000000000000000" pitchFamily="2" charset="0"/>
                </a:rPr>
                <a:t>Bad Mergentheim, GERMANY</a:t>
              </a:r>
            </a:p>
            <a:p>
              <a:pPr algn="ctr" fontAlgn="base"/>
              <a:r>
                <a:rPr lang="nn-NO" sz="1000" b="0" i="0" u="none" strike="noStrike">
                  <a:solidFill>
                    <a:srgbClr val="D71920"/>
                  </a:solidFill>
                  <a:effectLst/>
                  <a:latin typeface="Roboto" panose="02000000000000000000" pitchFamily="2" charset="0"/>
                  <a:hlinkClick r:id="rId12"/>
                </a:rPr>
                <a:t>www.media-k.eu</a:t>
              </a:r>
              <a:endParaRPr lang="nn-NO" sz="1000" b="0" i="0">
                <a:solidFill>
                  <a:srgbClr val="414042"/>
                </a:solidFill>
                <a:effectLst/>
                <a:latin typeface="Roboto" panose="02000000000000000000" pitchFamily="2" charset="0"/>
              </a:endParaRPr>
            </a:p>
          </p:txBody>
        </p:sp>
      </p:grpSp>
      <p:grpSp>
        <p:nvGrpSpPr>
          <p:cNvPr id="24" name="Ομάδα 23">
            <a:extLst>
              <a:ext uri="{FF2B5EF4-FFF2-40B4-BE49-F238E27FC236}">
                <a16:creationId xmlns:a16="http://schemas.microsoft.com/office/drawing/2014/main" id="{035DA438-FD53-44DC-8C2E-0859E5BA3DDC}"/>
              </a:ext>
            </a:extLst>
          </p:cNvPr>
          <p:cNvGrpSpPr/>
          <p:nvPr/>
        </p:nvGrpSpPr>
        <p:grpSpPr>
          <a:xfrm>
            <a:off x="2859813" y="1422238"/>
            <a:ext cx="1973150" cy="2726448"/>
            <a:chOff x="9320178" y="2976204"/>
            <a:chExt cx="1973150" cy="2726448"/>
          </a:xfrm>
        </p:grpSpPr>
        <p:pic>
          <p:nvPicPr>
            <p:cNvPr id="2054" name="Picture 6">
              <a:extLst>
                <a:ext uri="{FF2B5EF4-FFF2-40B4-BE49-F238E27FC236}">
                  <a16:creationId xmlns:a16="http://schemas.microsoft.com/office/drawing/2014/main" id="{A196C504-2EAF-4F15-B589-4ED26D1458B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320178" y="2976204"/>
              <a:ext cx="1962150" cy="2152650"/>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a:extLst>
                <a:ext uri="{FF2B5EF4-FFF2-40B4-BE49-F238E27FC236}">
                  <a16:creationId xmlns:a16="http://schemas.microsoft.com/office/drawing/2014/main" id="{79DD61BF-B07B-4EDE-A244-E2458C80016E}"/>
                </a:ext>
              </a:extLst>
            </p:cNvPr>
            <p:cNvSpPr txBox="1"/>
            <p:nvPr/>
          </p:nvSpPr>
          <p:spPr>
            <a:xfrm>
              <a:off x="9331178" y="5148654"/>
              <a:ext cx="1962150" cy="553998"/>
            </a:xfrm>
            <a:prstGeom prst="rect">
              <a:avLst/>
            </a:prstGeom>
            <a:noFill/>
          </p:spPr>
          <p:txBody>
            <a:bodyPr wrap="square">
              <a:spAutoFit/>
            </a:bodyPr>
            <a:lstStyle/>
            <a:p>
              <a:pPr algn="ctr" fontAlgn="base"/>
              <a:r>
                <a:rPr lang="en-US" sz="1000" b="0" i="0">
                  <a:solidFill>
                    <a:srgbClr val="203864"/>
                  </a:solidFill>
                  <a:effectLst/>
                  <a:latin typeface="Roboto" panose="02000000000000000000" pitchFamily="2" charset="0"/>
                </a:rPr>
                <a:t>OXFAM ITALIA INTERCULTURA</a:t>
              </a:r>
            </a:p>
            <a:p>
              <a:pPr algn="ctr" fontAlgn="base"/>
              <a:r>
                <a:rPr lang="en-US" sz="1000" b="0" i="0">
                  <a:solidFill>
                    <a:srgbClr val="414042"/>
                  </a:solidFill>
                  <a:effectLst/>
                  <a:latin typeface="Roboto" panose="02000000000000000000" pitchFamily="2" charset="0"/>
                </a:rPr>
                <a:t>AREZZO, ITALY</a:t>
              </a:r>
            </a:p>
            <a:p>
              <a:pPr algn="ctr" fontAlgn="base"/>
              <a:r>
                <a:rPr lang="en-US" sz="1000" b="0" i="0" u="none" strike="noStrike">
                  <a:solidFill>
                    <a:srgbClr val="D71920"/>
                  </a:solidFill>
                  <a:effectLst/>
                  <a:latin typeface="Roboto" panose="02000000000000000000" pitchFamily="2" charset="0"/>
                  <a:hlinkClick r:id="rId14"/>
                </a:rPr>
                <a:t>www.oxfamitalia.org/</a:t>
              </a:r>
              <a:endParaRPr lang="en-US" sz="1000" b="0" i="0">
                <a:solidFill>
                  <a:srgbClr val="414042"/>
                </a:solidFill>
                <a:effectLst/>
                <a:latin typeface="Roboto" panose="02000000000000000000" pitchFamily="2" charset="0"/>
              </a:endParaRPr>
            </a:p>
          </p:txBody>
        </p:sp>
      </p:grpSp>
      <p:sp>
        <p:nvSpPr>
          <p:cNvPr id="3" name="TextBox 2">
            <a:extLst>
              <a:ext uri="{FF2B5EF4-FFF2-40B4-BE49-F238E27FC236}">
                <a16:creationId xmlns:a16="http://schemas.microsoft.com/office/drawing/2014/main" id="{AE606473-841C-6846-8375-A32E5D94D2BE}"/>
              </a:ext>
            </a:extLst>
          </p:cNvPr>
          <p:cNvSpPr txBox="1"/>
          <p:nvPr/>
        </p:nvSpPr>
        <p:spPr>
          <a:xfrm>
            <a:off x="5662539" y="3702651"/>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CONNEXIONS</a:t>
            </a:r>
          </a:p>
          <a:p>
            <a:pPr algn="ctr" fontAlgn="base"/>
            <a:r>
              <a:rPr lang="es-ES" sz="1100" b="0" i="0" dirty="0">
                <a:solidFill>
                  <a:srgbClr val="414042"/>
                </a:solidFill>
                <a:effectLst/>
                <a:latin typeface="Roboto" panose="02000000000000000000" pitchFamily="2" charset="0"/>
              </a:rPr>
              <a:t>ATHENS, GREECE</a:t>
            </a:r>
          </a:p>
          <a:p>
            <a:pPr algn="ctr" fontAlgn="base"/>
            <a:r>
              <a:rPr lang="es-ES" sz="1100" dirty="0">
                <a:solidFill>
                  <a:srgbClr val="D71920"/>
                </a:solidFill>
                <a:latin typeface="Roboto" panose="02000000000000000000" pitchFamily="2" charset="0"/>
                <a:hlinkClick r:id="rId15"/>
              </a:rPr>
              <a:t>www.connexions.gr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9" name="Εικόνα 8">
            <a:extLst>
              <a:ext uri="{FF2B5EF4-FFF2-40B4-BE49-F238E27FC236}">
                <a16:creationId xmlns:a16="http://schemas.microsoft.com/office/drawing/2014/main" id="{BC328D1D-57E9-1ABD-8D34-33836EEE8C3C}"/>
              </a:ext>
            </a:extLst>
          </p:cNvPr>
          <p:cNvPicPr>
            <a:picLocks noChangeAspect="1"/>
          </p:cNvPicPr>
          <p:nvPr/>
        </p:nvPicPr>
        <p:blipFill>
          <a:blip r:embed="rId16"/>
          <a:stretch>
            <a:fillRect/>
          </a:stretch>
        </p:blipFill>
        <p:spPr>
          <a:xfrm>
            <a:off x="588861" y="4109931"/>
            <a:ext cx="2083037" cy="1322563"/>
          </a:xfrm>
          <a:prstGeom prst="rect">
            <a:avLst/>
          </a:prstGeom>
        </p:spPr>
      </p:pic>
      <p:pic>
        <p:nvPicPr>
          <p:cNvPr id="13" name="Εικόνα 12">
            <a:extLst>
              <a:ext uri="{FF2B5EF4-FFF2-40B4-BE49-F238E27FC236}">
                <a16:creationId xmlns:a16="http://schemas.microsoft.com/office/drawing/2014/main" id="{5247138B-334B-E841-E5BA-9682B4E5D6CF}"/>
              </a:ext>
            </a:extLst>
          </p:cNvPr>
          <p:cNvPicPr>
            <a:picLocks noChangeAspect="1"/>
          </p:cNvPicPr>
          <p:nvPr/>
        </p:nvPicPr>
        <p:blipFill>
          <a:blip r:embed="rId17"/>
          <a:stretch>
            <a:fillRect/>
          </a:stretch>
        </p:blipFill>
        <p:spPr>
          <a:xfrm>
            <a:off x="8766354" y="4519731"/>
            <a:ext cx="2158782" cy="886067"/>
          </a:xfrm>
          <a:prstGeom prst="rect">
            <a:avLst/>
          </a:prstGeom>
        </p:spPr>
      </p:pic>
      <p:sp>
        <p:nvSpPr>
          <p:cNvPr id="17" name="TextBox 16">
            <a:extLst>
              <a:ext uri="{FF2B5EF4-FFF2-40B4-BE49-F238E27FC236}">
                <a16:creationId xmlns:a16="http://schemas.microsoft.com/office/drawing/2014/main" id="{031B2B33-5CAB-703B-C0A4-A981582EB252}"/>
              </a:ext>
            </a:extLst>
          </p:cNvPr>
          <p:cNvSpPr txBox="1"/>
          <p:nvPr/>
        </p:nvSpPr>
        <p:spPr>
          <a:xfrm>
            <a:off x="5662539" y="5551538"/>
            <a:ext cx="8558520" cy="600164"/>
          </a:xfrm>
          <a:prstGeom prst="rect">
            <a:avLst/>
          </a:prstGeom>
          <a:noFill/>
        </p:spPr>
        <p:txBody>
          <a:bodyPr wrap="square">
            <a:spAutoFit/>
          </a:bodyPr>
          <a:lstStyle/>
          <a:p>
            <a:pPr algn="ctr" fontAlgn="base"/>
            <a:r>
              <a:rPr lang="es-ES" sz="1100" dirty="0">
                <a:solidFill>
                  <a:srgbClr val="203864"/>
                </a:solidFill>
                <a:latin typeface="Roboto" panose="02000000000000000000" pitchFamily="2" charset="0"/>
              </a:rPr>
              <a:t>AMSED</a:t>
            </a:r>
          </a:p>
          <a:p>
            <a:pPr algn="ctr" fontAlgn="base"/>
            <a:r>
              <a:rPr lang="es-ES" sz="1100" b="0" i="0" dirty="0">
                <a:solidFill>
                  <a:srgbClr val="414042"/>
                </a:solidFill>
                <a:effectLst/>
                <a:latin typeface="Roboto" panose="02000000000000000000" pitchFamily="2" charset="0"/>
              </a:rPr>
              <a:t>STRASBOURG, FRANCE</a:t>
            </a:r>
          </a:p>
          <a:p>
            <a:pPr algn="ctr" fontAlgn="base"/>
            <a:r>
              <a:rPr lang="es-ES" sz="1100" dirty="0">
                <a:solidFill>
                  <a:srgbClr val="D71920"/>
                </a:solidFill>
                <a:latin typeface="Roboto" panose="02000000000000000000" pitchFamily="2" charset="0"/>
                <a:hlinkClick r:id="rId18"/>
              </a:rPr>
              <a:t>www.amsed.fr</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sp>
        <p:nvSpPr>
          <p:cNvPr id="19" name="TextBox 18">
            <a:extLst>
              <a:ext uri="{FF2B5EF4-FFF2-40B4-BE49-F238E27FC236}">
                <a16:creationId xmlns:a16="http://schemas.microsoft.com/office/drawing/2014/main" id="{641F4687-D587-65C7-AC09-7F96E55492C1}"/>
              </a:ext>
            </a:extLst>
          </p:cNvPr>
          <p:cNvSpPr txBox="1"/>
          <p:nvPr/>
        </p:nvSpPr>
        <p:spPr>
          <a:xfrm>
            <a:off x="-2994706" y="5494738"/>
            <a:ext cx="8558520" cy="600164"/>
          </a:xfrm>
          <a:prstGeom prst="rect">
            <a:avLst/>
          </a:prstGeom>
          <a:noFill/>
        </p:spPr>
        <p:txBody>
          <a:bodyPr wrap="square">
            <a:spAutoFit/>
          </a:bodyPr>
          <a:lstStyle/>
          <a:p>
            <a:pPr algn="ctr" fontAlgn="base"/>
            <a:r>
              <a:rPr lang="es-ES" sz="1100" b="0" i="0" dirty="0">
                <a:solidFill>
                  <a:srgbClr val="203864"/>
                </a:solidFill>
                <a:effectLst/>
                <a:latin typeface="Roboto" panose="02000000000000000000" pitchFamily="2" charset="0"/>
              </a:rPr>
              <a:t>RESET</a:t>
            </a:r>
          </a:p>
          <a:p>
            <a:pPr algn="ctr" fontAlgn="base"/>
            <a:r>
              <a:rPr lang="es-ES" sz="1100" b="0" i="0" dirty="0">
                <a:solidFill>
                  <a:srgbClr val="414042"/>
                </a:solidFill>
                <a:effectLst/>
                <a:latin typeface="Roboto" panose="02000000000000000000" pitchFamily="2" charset="0"/>
              </a:rPr>
              <a:t>CYPRUS</a:t>
            </a:r>
          </a:p>
          <a:p>
            <a:pPr algn="ctr" fontAlgn="base"/>
            <a:r>
              <a:rPr lang="es-ES" sz="1100" dirty="0">
                <a:solidFill>
                  <a:srgbClr val="D71920"/>
                </a:solidFill>
                <a:latin typeface="Roboto" panose="02000000000000000000" pitchFamily="2" charset="0"/>
                <a:hlinkClick r:id="rId19"/>
              </a:rPr>
              <a:t>www.resetcy.com</a:t>
            </a:r>
            <a:r>
              <a:rPr lang="es-ES" sz="1100" dirty="0">
                <a:solidFill>
                  <a:srgbClr val="D71920"/>
                </a:solidFill>
                <a:latin typeface="Roboto" panose="02000000000000000000" pitchFamily="2" charset="0"/>
              </a:rPr>
              <a:t>  </a:t>
            </a:r>
            <a:endParaRPr lang="es-ES" sz="1100" b="0" i="0" dirty="0">
              <a:solidFill>
                <a:srgbClr val="414042"/>
              </a:solidFill>
              <a:effectLst/>
              <a:latin typeface="Roboto" panose="02000000000000000000" pitchFamily="2" charset="0"/>
            </a:endParaRPr>
          </a:p>
        </p:txBody>
      </p:sp>
      <p:pic>
        <p:nvPicPr>
          <p:cNvPr id="28" name="Εικόνα 27"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B81FDD7D-F391-A994-0CA6-E7E75329E94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6337502" y="3609276"/>
            <a:ext cx="2687298" cy="812537"/>
          </a:xfrm>
          <a:prstGeom prst="rect">
            <a:avLst/>
          </a:prstGeom>
        </p:spPr>
      </p:pic>
      <p:pic>
        <p:nvPicPr>
          <p:cNvPr id="22" name="Picture 21" descr="A close up of a logo&#10;&#10;Description automatically generated">
            <a:extLst>
              <a:ext uri="{FF2B5EF4-FFF2-40B4-BE49-F238E27FC236}">
                <a16:creationId xmlns:a16="http://schemas.microsoft.com/office/drawing/2014/main" id="{62B15278-B3B1-4441-49D1-1E5070FDB056}"/>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67150" y="1608940"/>
            <a:ext cx="2543175" cy="1038225"/>
          </a:xfrm>
          <a:prstGeom prst="rect">
            <a:avLst/>
          </a:prstGeom>
        </p:spPr>
      </p:pic>
      <p:pic>
        <p:nvPicPr>
          <p:cNvPr id="27" name="Picture 26">
            <a:extLst>
              <a:ext uri="{FF2B5EF4-FFF2-40B4-BE49-F238E27FC236}">
                <a16:creationId xmlns:a16="http://schemas.microsoft.com/office/drawing/2014/main" id="{C8487AA3-D374-17D8-7600-1C465748AD49}"/>
              </a:ext>
            </a:extLst>
          </p:cNvPr>
          <p:cNvPicPr>
            <a:picLocks noChangeAspect="1"/>
          </p:cNvPicPr>
          <p:nvPr/>
        </p:nvPicPr>
        <p:blipFill>
          <a:blip r:embed="rId22"/>
          <a:stretch>
            <a:fillRect/>
          </a:stretch>
        </p:blipFill>
        <p:spPr>
          <a:xfrm>
            <a:off x="2949707" y="1129701"/>
            <a:ext cx="1971950" cy="2238687"/>
          </a:xfrm>
          <a:prstGeom prst="rect">
            <a:avLst/>
          </a:prstGeom>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Check the Self-Learning Outcome</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1808163"/>
            <a:ext cx="11059693" cy="4592900"/>
          </a:xfrm>
        </p:spPr>
        <p:txBody>
          <a:bodyPr>
            <a:normAutofit/>
          </a:bodyPr>
          <a:lstStyle/>
          <a:p>
            <a:pPr algn="just">
              <a:lnSpc>
                <a:spcPct val="110000"/>
              </a:lnSpc>
              <a:spcBef>
                <a:spcPts val="600"/>
              </a:spcBef>
            </a:pPr>
            <a:r>
              <a:rPr lang="en-GB" sz="1800" dirty="0">
                <a:solidFill>
                  <a:srgbClr val="000000"/>
                </a:solidFill>
                <a:effectLst/>
                <a:ea typeface="Times New Roman" panose="02020603050405020304" pitchFamily="18" charset="0"/>
              </a:rPr>
              <a:t>This session can be organized face-to-face or online. </a:t>
            </a:r>
            <a:endParaRPr lang="de-DE" sz="1800" dirty="0">
              <a:effectLst/>
              <a:ea typeface="MyriadPro-Regular"/>
            </a:endParaRPr>
          </a:p>
          <a:p>
            <a:pPr algn="just">
              <a:lnSpc>
                <a:spcPct val="110000"/>
              </a:lnSpc>
              <a:spcBef>
                <a:spcPts val="600"/>
              </a:spcBef>
            </a:pPr>
            <a:r>
              <a:rPr lang="en-GB" sz="1800" dirty="0">
                <a:solidFill>
                  <a:srgbClr val="000000"/>
                </a:solidFill>
                <a:effectLst/>
                <a:ea typeface="Times New Roman" panose="02020603050405020304" pitchFamily="18" charset="0"/>
              </a:rPr>
              <a:t>The learners are asked to present their plan for using healthcare services apps linked to their own person or to a friend or relative. They are asked what kind of challenges they faced – if any – and how they coped with it.</a:t>
            </a:r>
          </a:p>
          <a:p>
            <a:pPr marL="0" indent="0" algn="just">
              <a:lnSpc>
                <a:spcPct val="110000"/>
              </a:lnSpc>
              <a:spcBef>
                <a:spcPts val="600"/>
              </a:spcBef>
              <a:buNone/>
            </a:pPr>
            <a:r>
              <a:rPr lang="de-DE" sz="1800" dirty="0">
                <a:solidFill>
                  <a:srgbClr val="000000"/>
                </a:solidFill>
                <a:effectLst/>
                <a:ea typeface="Times New Roman" panose="02020603050405020304" pitchFamily="18" charset="0"/>
              </a:rPr>
              <a:t>The </a:t>
            </a:r>
            <a:r>
              <a:rPr lang="de-DE" sz="1800" dirty="0" err="1">
                <a:solidFill>
                  <a:srgbClr val="000000"/>
                </a:solidFill>
                <a:effectLst/>
                <a:ea typeface="Times New Roman" panose="02020603050405020304" pitchFamily="18" charset="0"/>
              </a:rPr>
              <a:t>outcome</a:t>
            </a:r>
            <a:r>
              <a:rPr lang="de-DE" sz="1800" dirty="0">
                <a:solidFill>
                  <a:srgbClr val="000000"/>
                </a:solidFill>
                <a:effectLst/>
                <a:ea typeface="Times New Roman" panose="02020603050405020304" pitchFamily="18" charset="0"/>
              </a:rPr>
              <a:t> will </a:t>
            </a:r>
            <a:r>
              <a:rPr lang="de-DE" sz="1800" dirty="0" err="1">
                <a:solidFill>
                  <a:srgbClr val="000000"/>
                </a:solidFill>
                <a:effectLst/>
                <a:ea typeface="Times New Roman" panose="02020603050405020304" pitchFamily="18" charset="0"/>
              </a:rPr>
              <a:t>be</a:t>
            </a:r>
            <a:r>
              <a:rPr lang="de-DE" sz="1800" dirty="0">
                <a:solidFill>
                  <a:srgbClr val="000000"/>
                </a:solidFill>
                <a:effectLst/>
                <a:ea typeface="Times New Roman" panose="02020603050405020304" pitchFamily="18" charset="0"/>
              </a:rPr>
              <a:t> </a:t>
            </a:r>
            <a:endParaRPr lang="de-DE" sz="1800" dirty="0">
              <a:effectLst/>
              <a:ea typeface="MyriadPro-Regular"/>
            </a:endParaRPr>
          </a:p>
          <a:p>
            <a:pPr marL="342900" lvl="0" indent="-342900">
              <a:lnSpc>
                <a:spcPct val="110000"/>
              </a:lnSpc>
              <a:spcBef>
                <a:spcPts val="600"/>
              </a:spcBef>
              <a:buFont typeface="Wingdings" panose="05000000000000000000" pitchFamily="2" charset="2"/>
              <a:buChar char=""/>
            </a:pPr>
            <a:r>
              <a:rPr lang="en-GB" sz="1800" dirty="0">
                <a:solidFill>
                  <a:srgbClr val="000000"/>
                </a:solidFill>
                <a:effectLst/>
                <a:ea typeface="Times New Roman" panose="02020603050405020304" pitchFamily="18" charset="0"/>
              </a:rPr>
              <a:t>a collection of examples of healthcare services apps in </a:t>
            </a:r>
            <a:r>
              <a:rPr lang="en-GB" sz="1800" dirty="0">
                <a:effectLst/>
                <a:ea typeface="Calibri" panose="020F0502020204030204" pitchFamily="34" charset="0"/>
              </a:rPr>
              <a:t>their country of arrival (based on the identification of healthcare apps)</a:t>
            </a:r>
            <a:endParaRPr lang="de-DE" sz="1800" dirty="0">
              <a:effectLst/>
              <a:ea typeface="Calibri" panose="020F0502020204030204" pitchFamily="34" charset="0"/>
            </a:endParaRPr>
          </a:p>
          <a:p>
            <a:pPr marL="342900" lvl="0" indent="-342900">
              <a:lnSpc>
                <a:spcPct val="110000"/>
              </a:lnSpc>
              <a:buFont typeface="Wingdings" panose="05000000000000000000" pitchFamily="2" charset="2"/>
              <a:buChar char=""/>
            </a:pPr>
            <a:r>
              <a:rPr lang="en-GB" sz="1800" dirty="0">
                <a:effectLst/>
                <a:ea typeface="Calibri" panose="020F0502020204030204" pitchFamily="34" charset="0"/>
              </a:rPr>
              <a:t>a priority list of healthcare services that the learners regard as specifically useful for them/a friend/a relative (based on the plan for using healthcare app services)</a:t>
            </a:r>
          </a:p>
          <a:p>
            <a:pPr marL="0" indent="0" algn="just">
              <a:lnSpc>
                <a:spcPct val="110000"/>
              </a:lnSpc>
              <a:spcBef>
                <a:spcPts val="600"/>
              </a:spcBef>
              <a:buNone/>
            </a:pPr>
            <a:r>
              <a:rPr lang="de-DE" sz="1800" b="1" dirty="0">
                <a:solidFill>
                  <a:srgbClr val="000000"/>
                </a:solidFill>
                <a:effectLst/>
                <a:ea typeface="Times New Roman" panose="02020603050405020304" pitchFamily="18" charset="0"/>
              </a:rPr>
              <a:t>Resources:</a:t>
            </a:r>
            <a:endParaRPr lang="de-DE" sz="1800" dirty="0">
              <a:effectLst/>
              <a:ea typeface="MyriadPro-Regular"/>
            </a:endParaRPr>
          </a:p>
          <a:p>
            <a:pPr>
              <a:lnSpc>
                <a:spcPct val="110000"/>
              </a:lnSpc>
            </a:pPr>
            <a:r>
              <a:rPr lang="en-GB" sz="1800" dirty="0">
                <a:effectLst/>
                <a:ea typeface="MyriadPro-Regular"/>
              </a:rPr>
              <a:t>Filled in templates of 11.2.1 and 11.2.2 (WORD documents)</a:t>
            </a:r>
            <a:endParaRPr lang="de-DE" sz="1800" dirty="0">
              <a:effectLst/>
              <a:ea typeface="Calibri" panose="020F0502020204030204" pitchFamily="34" charset="0"/>
            </a:endParaRPr>
          </a:p>
          <a:p>
            <a:pPr algn="just">
              <a:lnSpc>
                <a:spcPct val="110000"/>
              </a:lnSpc>
              <a:spcBef>
                <a:spcPts val="600"/>
              </a:spcBef>
            </a:pPr>
            <a:endParaRPr lang="en-GB" sz="1800" dirty="0">
              <a:solidFill>
                <a:srgbClr val="000000"/>
              </a:solidFill>
              <a:effectLst/>
              <a:latin typeface="Arial" panose="020B0604020202020204" pitchFamily="34" charset="0"/>
              <a:ea typeface="Times New Roman" panose="02020603050405020304" pitchFamily="18" charset="0"/>
            </a:endParaRPr>
          </a:p>
          <a:p>
            <a:pPr algn="just">
              <a:lnSpc>
                <a:spcPct val="110000"/>
              </a:lnSpc>
              <a:spcBef>
                <a:spcPts val="600"/>
              </a:spcBef>
            </a:pPr>
            <a:endParaRPr lang="de-DE" sz="1800" dirty="0">
              <a:effectLst/>
              <a:latin typeface="Arial" panose="020B0604020202020204" pitchFamily="34" charset="0"/>
              <a:ea typeface="MyriadPro-Regular"/>
            </a:endParaRPr>
          </a:p>
        </p:txBody>
      </p:sp>
    </p:spTree>
    <p:extLst>
      <p:ext uri="{BB962C8B-B14F-4D97-AF65-F5344CB8AC3E}">
        <p14:creationId xmlns:p14="http://schemas.microsoft.com/office/powerpoint/2010/main" val="69421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llustration of speech bubbles">
            <a:extLst>
              <a:ext uri="{FF2B5EF4-FFF2-40B4-BE49-F238E27FC236}">
                <a16:creationId xmlns:a16="http://schemas.microsoft.com/office/drawing/2014/main" id="{BFB4E500-EA74-9A31-DA88-73301A22DBC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951" t="22662" r="15336" b="22972"/>
          <a:stretch/>
        </p:blipFill>
        <p:spPr bwMode="auto">
          <a:xfrm>
            <a:off x="7401292" y="515757"/>
            <a:ext cx="4216400" cy="3241677"/>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15C23247-9771-0759-F97C-1C14560E522A}"/>
              </a:ext>
            </a:extLst>
          </p:cNvPr>
          <p:cNvSpPr>
            <a:spLocks noGrp="1"/>
          </p:cNvSpPr>
          <p:nvPr>
            <p:ph type="title"/>
          </p:nvPr>
        </p:nvSpPr>
        <p:spPr/>
        <p:txBody>
          <a:bodyPr>
            <a:normAutofit/>
          </a:bodyPr>
          <a:lstStyle/>
          <a:p>
            <a:r>
              <a:rPr lang="en-US" sz="3200" dirty="0"/>
              <a:t>Provide Feedback &amp; Discuss </a:t>
            </a:r>
            <a:endParaRPr lang="el-GR" sz="3200" dirty="0"/>
          </a:p>
        </p:txBody>
      </p:sp>
      <p:sp>
        <p:nvSpPr>
          <p:cNvPr id="4" name="Θέση περιεχομένου 3">
            <a:extLst>
              <a:ext uri="{FF2B5EF4-FFF2-40B4-BE49-F238E27FC236}">
                <a16:creationId xmlns:a16="http://schemas.microsoft.com/office/drawing/2014/main" id="{E0308CCA-7979-6DB8-C0FD-349C24519D98}"/>
              </a:ext>
            </a:extLst>
          </p:cNvPr>
          <p:cNvSpPr>
            <a:spLocks noGrp="1"/>
          </p:cNvSpPr>
          <p:nvPr>
            <p:ph idx="1"/>
          </p:nvPr>
        </p:nvSpPr>
        <p:spPr>
          <a:xfrm>
            <a:off x="557999" y="2188029"/>
            <a:ext cx="11059693" cy="4213033"/>
          </a:xfrm>
        </p:spPr>
        <p:txBody>
          <a:bodyPr>
            <a:normAutofit/>
          </a:bodyPr>
          <a:lstStyle/>
          <a:p>
            <a:pPr>
              <a:spcBef>
                <a:spcPts val="1200"/>
              </a:spcBef>
              <a:spcAft>
                <a:spcPts val="1200"/>
              </a:spcAft>
            </a:pPr>
            <a:r>
              <a:rPr lang="en-US" sz="2400" i="1" dirty="0"/>
              <a:t>Which app was the most </a:t>
            </a:r>
            <a:r>
              <a:rPr lang="en-US" sz="2400" b="1" i="1" dirty="0"/>
              <a:t>interesting</a:t>
            </a:r>
            <a:r>
              <a:rPr lang="en-US" sz="2400" i="1" dirty="0"/>
              <a:t>?</a:t>
            </a:r>
          </a:p>
          <a:p>
            <a:pPr>
              <a:spcBef>
                <a:spcPts val="1200"/>
              </a:spcBef>
              <a:spcAft>
                <a:spcPts val="1200"/>
              </a:spcAft>
            </a:pPr>
            <a:r>
              <a:rPr lang="en-US" sz="2400" i="1" dirty="0"/>
              <a:t>Which app was the most </a:t>
            </a:r>
            <a:r>
              <a:rPr lang="en-US" sz="2400" b="1" i="1" dirty="0"/>
              <a:t>difficult</a:t>
            </a:r>
            <a:r>
              <a:rPr lang="en-US" sz="2400" i="1" dirty="0"/>
              <a:t> to find? </a:t>
            </a:r>
          </a:p>
          <a:p>
            <a:pPr>
              <a:spcBef>
                <a:spcPts val="1200"/>
              </a:spcBef>
              <a:spcAft>
                <a:spcPts val="1200"/>
              </a:spcAft>
            </a:pPr>
            <a:r>
              <a:rPr lang="en-US" sz="2400" i="1" dirty="0"/>
              <a:t>What </a:t>
            </a:r>
            <a:r>
              <a:rPr lang="en-US" sz="2400" b="1" i="1" dirty="0"/>
              <a:t>barriers</a:t>
            </a:r>
            <a:r>
              <a:rPr lang="en-US" sz="2400" i="1" dirty="0"/>
              <a:t> did you face, if any, during your app navigation?</a:t>
            </a:r>
          </a:p>
          <a:p>
            <a:pPr>
              <a:spcBef>
                <a:spcPts val="1200"/>
              </a:spcBef>
              <a:spcAft>
                <a:spcPts val="1200"/>
              </a:spcAft>
            </a:pPr>
            <a:r>
              <a:rPr lang="en-US" sz="2400" i="1" dirty="0"/>
              <a:t>What app features </a:t>
            </a:r>
            <a:r>
              <a:rPr lang="en-US" sz="2400" b="1" i="1" dirty="0"/>
              <a:t>facilitated</a:t>
            </a:r>
            <a:r>
              <a:rPr lang="en-US" sz="2400" i="1" dirty="0"/>
              <a:t> and what features </a:t>
            </a:r>
            <a:r>
              <a:rPr lang="en-US" sz="2400" b="1" i="1" dirty="0"/>
              <a:t>complicated</a:t>
            </a:r>
            <a:r>
              <a:rPr lang="en-US" sz="2400" i="1" dirty="0"/>
              <a:t> your navigation and overall experience?</a:t>
            </a:r>
          </a:p>
          <a:p>
            <a:pPr marL="0" indent="0">
              <a:spcBef>
                <a:spcPts val="1200"/>
              </a:spcBef>
              <a:spcAft>
                <a:spcPts val="1200"/>
              </a:spcAft>
              <a:buNone/>
            </a:pPr>
            <a:r>
              <a:rPr lang="en-US" sz="2400" i="1" dirty="0"/>
              <a:t>Finally, the trainer congratulates the learners to their learning experience and outcome.</a:t>
            </a:r>
          </a:p>
        </p:txBody>
      </p:sp>
      <p:sp>
        <p:nvSpPr>
          <p:cNvPr id="5" name="TextBox 4">
            <a:extLst>
              <a:ext uri="{FF2B5EF4-FFF2-40B4-BE49-F238E27FC236}">
                <a16:creationId xmlns:a16="http://schemas.microsoft.com/office/drawing/2014/main" id="{B97829AF-43E3-E836-F7E0-476A2DCD8B9F}"/>
              </a:ext>
            </a:extLst>
          </p:cNvPr>
          <p:cNvSpPr txBox="1"/>
          <p:nvPr/>
        </p:nvSpPr>
        <p:spPr>
          <a:xfrm>
            <a:off x="6032864" y="6503930"/>
            <a:ext cx="6159136" cy="276999"/>
          </a:xfrm>
          <a:prstGeom prst="rect">
            <a:avLst/>
          </a:prstGeom>
          <a:noFill/>
        </p:spPr>
        <p:txBody>
          <a:bodyPr wrap="square">
            <a:spAutoFit/>
          </a:bodyPr>
          <a:lstStyle/>
          <a:p>
            <a:pPr algn="r"/>
            <a:r>
              <a:rPr lang="en-US" sz="1200" dirty="0">
                <a:hlinkClick r:id="rId4"/>
              </a:rPr>
              <a:t>Designed by </a:t>
            </a:r>
            <a:r>
              <a:rPr lang="en-US" sz="1200" dirty="0" err="1">
                <a:hlinkClick r:id="rId4"/>
              </a:rPr>
              <a:t>Freepik</a:t>
            </a:r>
            <a:endParaRPr lang="el-GR" sz="1200" dirty="0"/>
          </a:p>
        </p:txBody>
      </p:sp>
    </p:spTree>
    <p:extLst>
      <p:ext uri="{BB962C8B-B14F-4D97-AF65-F5344CB8AC3E}">
        <p14:creationId xmlns:p14="http://schemas.microsoft.com/office/powerpoint/2010/main" val="3796464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a:solidFill>
                  <a:srgbClr val="C01E24"/>
                </a:solidFill>
                <a:latin typeface="+mj-lt"/>
              </a:rPr>
              <a:t>Congratulations!</a:t>
            </a:r>
            <a:br>
              <a:rPr lang="en-US" sz="2800" dirty="0">
                <a:solidFill>
                  <a:srgbClr val="C01E24"/>
                </a:solidFill>
                <a:latin typeface="+mj-lt"/>
              </a:rPr>
            </a:br>
            <a:r>
              <a:rPr lang="en-US" sz="2800" dirty="0">
                <a:solidFill>
                  <a:srgbClr val="C01E24"/>
                </a:solidFill>
                <a:latin typeface="+mj-lt"/>
              </a:rPr>
              <a:t>You have completed this module!</a:t>
            </a: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F0841DE1-F914-F871-2BC8-8D1E282842F2}"/>
              </a:ext>
            </a:extLst>
          </p:cNvPr>
          <p:cNvSpPr/>
          <p:nvPr/>
        </p:nvSpPr>
        <p:spPr>
          <a:xfrm>
            <a:off x="3898918" y="6276822"/>
            <a:ext cx="8293082" cy="632422"/>
          </a:xfrm>
          <a:prstGeom prst="rect">
            <a:avLst/>
          </a:prstGeom>
        </p:spPr>
        <p:txBody>
          <a:bodyPr vert="horz" lIns="91440" tIns="45720" rIns="91440" bIns="45720" rtlCol="0" anchor="ctr">
            <a:normAutofit/>
          </a:bodyPr>
          <a:lstStyle/>
          <a:p>
            <a:pPr algn="r">
              <a:lnSpc>
                <a:spcPct val="90000"/>
              </a:lnSpc>
              <a:spcAft>
                <a:spcPts val="600"/>
              </a:spcAft>
            </a:pPr>
            <a:r>
              <a:rPr lang="en-US" sz="1000" b="0" i="0" dirty="0">
                <a:solidFill>
                  <a:schemeClr val="accent5">
                    <a:lumMod val="20000"/>
                    <a:lumOff val="80000"/>
                  </a:schemeClr>
                </a:solidFill>
                <a:effectLst/>
                <a:latin typeface="+mj-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lang="en-US" sz="1000" dirty="0">
              <a:solidFill>
                <a:schemeClr val="accent5">
                  <a:lumMod val="20000"/>
                  <a:lumOff val="80000"/>
                </a:schemeClr>
              </a:solidFill>
              <a:latin typeface="+mj-lt"/>
            </a:endParaRPr>
          </a:p>
        </p:txBody>
      </p:sp>
      <p:pic>
        <p:nvPicPr>
          <p:cNvPr id="4" name="Picture 8" descr="Blue text on a black background&#10;&#10;Description automatically generated">
            <a:extLst>
              <a:ext uri="{FF2B5EF4-FFF2-40B4-BE49-F238E27FC236}">
                <a16:creationId xmlns:a16="http://schemas.microsoft.com/office/drawing/2014/main" id="{6E79E4AE-0124-62C0-B38A-A105ABB0BB3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628" y="6451864"/>
            <a:ext cx="1843259" cy="411254"/>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11 4 Apps for Healthcare Services CLOSURE SESSION"/>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CqsqhY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KqyqFg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qrKoWH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KqyqFg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KqyqFi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KqyqFg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CqsqhYFQaV5GsAAABvAAAAHAAAAHVuaXZlcnNhbC9sb2NhbF9zZXR0aW5ncy54bWwNyrEKwkAMANC9XxEySB3Uugn2rpujCK0fENogB7mk9ELRv/e2N7x++GaBnbeSTANezx0C62xL0k/A9/Q43RCKky4kphxQDWGITS82k4zsXmOBVejH28S5wvlJuc4XqbOkAu1B/B6PeInNH1BLAwQUAAIACACrsqhY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q7KoWOohDhNLAAAAbAAAABsAAAB1bml2ZXJzYWwvdW5pdmVyc2FsLnBuZy54bWyzsa/IzVEoSy0qzszPs1Uy1DNQsrfj5bIpKEoty0wtV6gAigEFIUBJoRLINUJwyzNTSjKAQiYmFgjBjNTM9IwSoKiBhRlcVB9oKABQSwECAAAUAAIACACpflBPNmFYAkcDAADhCQAAFAAAAAAAAAABAAAAAAAAAAAAdW5pdmVyc2FsL3BsYXllci54bWxQSwECAAAUAAIACACqsqhYtTf0qBwFAADhEwAAHQAAAAAAAAABAAAAAAB5AwAAdW5pdmVyc2FsL2NvbW1vbl9tZXNzYWdlcy5sbmdQSwECAAAUAAIACACqsqhYFR5gG6MAAAB/AQAALgAAAAAAAAABAAAAAADQCAAAdW5pdmVyc2FsL3BsYXliYWNrX2FuZF9uYXZpZ2F0aW9uX3NldHRpbmdzLnhtbFBLAQIAABQAAgAIAKqyqFh0STUfPAQAAAwVAAAnAAAAAAAAAAEAAAAAAL8JAAB1bml2ZXJzYWwvZmxhc2hfcHVibGlzaGluZ19zZXR0aW5ncy54bWxQSwECAAAUAAIACACqsqhYN4uHansDAACsDAAAIQAAAAAAAAABAAAAAABADgAAdW5pdmVyc2FsL2ZsYXNoX3NraW5fc2V0dGluZ3MueG1sUEsBAgAAFAACAAgAqrKoWKavViM2BAAAlhQAACYAAAAAAAAAAQAAAAAA+hEAAHVuaXZlcnNhbC9odG1sX3B1Ymxpc2hpbmdfc2V0dGluZ3MueG1sUEsBAgAAFAACAAgAqrKoWCYPfuiwAQAAbwYAAB8AAAAAAAAAAQAAAAAAdBYAAHVuaXZlcnNhbC9odG1sX3NraW5fc2V0dGluZ3MuanNQSwECAAAUAAIACACqsqhYFQaV5GsAAABvAAAAHAAAAAAAAAABAAAAAABhGAAAdW5pdmVyc2FsL2xvY2FsX3NldHRpbmdzLnhtbFBLAQIAABQAAgAIAKuyqFjCG66ZaBIAAPdNAAAXAAAAAAAAAAAAAAAAAAYZAAB1bml2ZXJzYWwvdW5pdmVyc2FsLnBuZ1BLAQIAABQAAgAIAKuyqFjqIQ4TSwAAAGwAAAAbAAAAAAAAAAEAAAAAAKMrAAB1bml2ZXJzYWwvdW5pdmVyc2FsLnBuZy54bWxQSwUGAAAAAAoACgAGAwAAJywAAAAA"/>
  <p:tag name="ISPRING_LMS_API_VERSION" val="SCORM 1.2"/>
  <p:tag name="ISPRING_ULTRA_SCORM_COURSE_ID" val="4D741C24-55A7-4398-B322-A9C809FCE984"/>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EN\\Training material for ETA 11&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11 4 Apps for Healthcare Services CLOSURE SESSION"/>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408</Words>
  <Application>Microsoft Office PowerPoint</Application>
  <PresentationFormat>Ευρεία οθόνη</PresentationFormat>
  <Paragraphs>64</Paragraphs>
  <Slides>5</Slides>
  <Notes>5</Notes>
  <HiddenSlides>0</HiddenSlides>
  <MMClips>0</MMClips>
  <ScaleCrop>false</ScaleCrop>
  <HeadingPairs>
    <vt:vector size="6" baseType="variant">
      <vt:variant>
        <vt:lpstr>Γραμματοσειρές που χρησιμοποιούνται</vt:lpstr>
      </vt:variant>
      <vt:variant>
        <vt:i4>12</vt:i4>
      </vt:variant>
      <vt:variant>
        <vt:lpstr>Θέμα</vt:lpstr>
      </vt:variant>
      <vt:variant>
        <vt:i4>1</vt:i4>
      </vt:variant>
      <vt:variant>
        <vt:lpstr>Τίτλοι διαφανειών</vt:lpstr>
      </vt:variant>
      <vt:variant>
        <vt:i4>5</vt:i4>
      </vt:variant>
    </vt:vector>
  </HeadingPairs>
  <TitlesOfParts>
    <vt:vector size="18" baseType="lpstr">
      <vt:lpstr>Adobe Gothic Std B</vt:lpstr>
      <vt:lpstr>MS PGothic</vt:lpstr>
      <vt:lpstr>Abadi Extra Light</vt:lpstr>
      <vt:lpstr>Arial</vt:lpstr>
      <vt:lpstr>Calibri</vt:lpstr>
      <vt:lpstr>Calibri Light</vt:lpstr>
      <vt:lpstr>Gill Sans Nova</vt:lpstr>
      <vt:lpstr>Impact</vt:lpstr>
      <vt:lpstr>MyriadPro-Regular</vt:lpstr>
      <vt:lpstr>Roboto</vt:lpstr>
      <vt:lpstr>Times New Roman</vt:lpstr>
      <vt:lpstr>Wingdings</vt:lpstr>
      <vt:lpstr>Θέμα του Office</vt:lpstr>
      <vt:lpstr>Παρουσίαση του PowerPoint</vt:lpstr>
      <vt:lpstr>Partners</vt:lpstr>
      <vt:lpstr>Check the Self-Learning Outcome</vt:lpstr>
      <vt:lpstr>Provide Feedback &amp; Discuss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ETA11 4 Apps for Healthcare Services CLOSURE SESSION</dc:title>
  <dc:creator>pantelis bbalaouras</dc:creator>
  <cp:lastModifiedBy>pantelis</cp:lastModifiedBy>
  <cp:revision>878</cp:revision>
  <dcterms:created xsi:type="dcterms:W3CDTF">2020-06-02T13:31:56Z</dcterms:created>
  <dcterms:modified xsi:type="dcterms:W3CDTF">2024-05-08T19:21:39Z</dcterms:modified>
</cp:coreProperties>
</file>