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457" r:id="rId2"/>
    <p:sldId id="458" r:id="rId3"/>
    <p:sldId id="545" r:id="rId4"/>
    <p:sldId id="437" r:id="rId5"/>
    <p:sldId id="439" r:id="rId6"/>
    <p:sldId id="442" r:id="rId7"/>
    <p:sldId id="443" r:id="rId8"/>
    <p:sldId id="444" r:id="rId9"/>
    <p:sldId id="440" r:id="rId10"/>
    <p:sldId id="445" r:id="rId11"/>
    <p:sldId id="452" r:id="rId12"/>
    <p:sldId id="451" r:id="rId13"/>
    <p:sldId id="456" r:id="rId14"/>
    <p:sldId id="454" r:id="rId15"/>
    <p:sldId id="424" r:id="rId16"/>
    <p:sldId id="455" r:id="rId17"/>
    <p:sldId id="438" r:id="rId18"/>
    <p:sldId id="453" r:id="rId19"/>
    <p:sldId id="547" r:id="rId20"/>
    <p:sldId id="447" r:id="rId21"/>
    <p:sldId id="429" r:id="rId22"/>
    <p:sldId id="448" r:id="rId23"/>
    <p:sldId id="404" r:id="rId24"/>
  </p:sldIdLst>
  <p:sldSz cx="12192000" cy="6858000"/>
  <p:notesSz cx="6858000" cy="9144000"/>
  <p:custDataLst>
    <p:tags r:id="rId27"/>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eksandra Stevanović" initials="AS" lastIdx="9"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E0E5"/>
    <a:srgbClr val="F8F8F8"/>
    <a:srgbClr val="203864"/>
    <a:srgbClr val="ABC7F1"/>
    <a:srgbClr val="ED7D31"/>
    <a:srgbClr val="CFD5EA"/>
    <a:srgbClr val="404040"/>
    <a:srgbClr val="C01E24"/>
    <a:srgbClr val="3F3F3F"/>
    <a:srgbClr val="E3E98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377617-08D2-4543-9EDA-E9F17128C697}" v="99" dt="2024-04-29T14:56:00.714"/>
  </p1510:revLst>
</p1510:revInfo>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38" autoAdjust="0"/>
    <p:restoredTop sz="91505" autoAdjust="0"/>
  </p:normalViewPr>
  <p:slideViewPr>
    <p:cSldViewPr snapToGrid="0">
      <p:cViewPr varScale="1">
        <p:scale>
          <a:sx n="78" d="100"/>
          <a:sy n="78" d="100"/>
        </p:scale>
        <p:origin x="108" y="462"/>
      </p:cViewPr>
      <p:guideLst>
        <p:guide orient="horz" pos="2160"/>
        <p:guide pos="384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gs" Target="tags/tag1.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ntelis balaouras" userId="25e8755020fc1734" providerId="LiveId" clId="{16377617-08D2-4543-9EDA-E9F17128C697}"/>
    <pc:docChg chg="custSel modSld modMainMaster">
      <pc:chgData name="pantelis balaouras" userId="25e8755020fc1734" providerId="LiveId" clId="{16377617-08D2-4543-9EDA-E9F17128C697}" dt="2024-04-29T14:56:13.643" v="138" actId="1076"/>
      <pc:docMkLst>
        <pc:docMk/>
      </pc:docMkLst>
      <pc:sldChg chg="addSp delSp modSp">
        <pc:chgData name="pantelis balaouras" userId="25e8755020fc1734" providerId="LiveId" clId="{16377617-08D2-4543-9EDA-E9F17128C697}" dt="2024-04-29T14:01:27.701" v="1"/>
        <pc:sldMkLst>
          <pc:docMk/>
          <pc:sldMk cId="1915799683" sldId="404"/>
        </pc:sldMkLst>
        <pc:picChg chg="add mod">
          <ac:chgData name="pantelis balaouras" userId="25e8755020fc1734" providerId="LiveId" clId="{16377617-08D2-4543-9EDA-E9F17128C697}" dt="2024-04-29T14:01:27.701" v="1"/>
          <ac:picMkLst>
            <pc:docMk/>
            <pc:sldMk cId="1915799683" sldId="404"/>
            <ac:picMk id="4" creationId="{2DBBEC9E-B41B-3AA7-3A57-D5CCE12E9EEF}"/>
          </ac:picMkLst>
        </pc:picChg>
        <pc:picChg chg="del">
          <ac:chgData name="pantelis balaouras" userId="25e8755020fc1734" providerId="LiveId" clId="{16377617-08D2-4543-9EDA-E9F17128C697}" dt="2024-04-29T14:01:26.867" v="0" actId="478"/>
          <ac:picMkLst>
            <pc:docMk/>
            <pc:sldMk cId="1915799683" sldId="404"/>
            <ac:picMk id="2050" creationId="{2AB980B0-03D2-2E64-6760-C23D435A121F}"/>
          </ac:picMkLst>
        </pc:picChg>
      </pc:sldChg>
      <pc:sldChg chg="modSp mod">
        <pc:chgData name="pantelis balaouras" userId="25e8755020fc1734" providerId="LiveId" clId="{16377617-08D2-4543-9EDA-E9F17128C697}" dt="2024-04-29T14:53:25.419" v="127" actId="20577"/>
        <pc:sldMkLst>
          <pc:docMk/>
          <pc:sldMk cId="1138894477" sldId="429"/>
        </pc:sldMkLst>
        <pc:spChg chg="mod">
          <ac:chgData name="pantelis balaouras" userId="25e8755020fc1734" providerId="LiveId" clId="{16377617-08D2-4543-9EDA-E9F17128C697}" dt="2024-04-29T14:53:25.419" v="127" actId="20577"/>
          <ac:spMkLst>
            <pc:docMk/>
            <pc:sldMk cId="1138894477" sldId="429"/>
            <ac:spMk id="5" creationId="{88178301-C8A7-4724-8CF8-344EAE75664C}"/>
          </ac:spMkLst>
        </pc:spChg>
        <pc:spChg chg="mod">
          <ac:chgData name="pantelis balaouras" userId="25e8755020fc1734" providerId="LiveId" clId="{16377617-08D2-4543-9EDA-E9F17128C697}" dt="2024-04-29T14:53:20.017" v="122" actId="20577"/>
          <ac:spMkLst>
            <pc:docMk/>
            <pc:sldMk cId="1138894477" sldId="429"/>
            <ac:spMk id="10" creationId="{E448F981-31BC-4A5C-A52A-2CB296CA1B95}"/>
          </ac:spMkLst>
        </pc:spChg>
      </pc:sldChg>
      <pc:sldChg chg="addSp delSp modSp mod delAnim modAnim">
        <pc:chgData name="pantelis balaouras" userId="25e8755020fc1734" providerId="LiveId" clId="{16377617-08D2-4543-9EDA-E9F17128C697}" dt="2024-04-29T14:06:49.430" v="41" actId="1076"/>
        <pc:sldMkLst>
          <pc:docMk/>
          <pc:sldMk cId="3998387987" sldId="437"/>
        </pc:sldMkLst>
        <pc:spChg chg="add mod">
          <ac:chgData name="pantelis balaouras" userId="25e8755020fc1734" providerId="LiveId" clId="{16377617-08D2-4543-9EDA-E9F17128C697}" dt="2024-04-29T14:06:49.430" v="41" actId="1076"/>
          <ac:spMkLst>
            <pc:docMk/>
            <pc:sldMk cId="3998387987" sldId="437"/>
            <ac:spMk id="2" creationId="{F2515CDF-B689-C26B-29D3-087B307C664E}"/>
          </ac:spMkLst>
        </pc:spChg>
        <pc:spChg chg="del mod">
          <ac:chgData name="pantelis balaouras" userId="25e8755020fc1734" providerId="LiveId" clId="{16377617-08D2-4543-9EDA-E9F17128C697}" dt="2024-04-29T14:06:43.542" v="40" actId="478"/>
          <ac:spMkLst>
            <pc:docMk/>
            <pc:sldMk cId="3998387987" sldId="437"/>
            <ac:spMk id="6" creationId="{3CE80171-A83F-B9F7-666E-B2B7E0CC5BB2}"/>
          </ac:spMkLst>
        </pc:spChg>
      </pc:sldChg>
      <pc:sldChg chg="addSp delSp modSp mod delAnim modAnim">
        <pc:chgData name="pantelis balaouras" userId="25e8755020fc1734" providerId="LiveId" clId="{16377617-08D2-4543-9EDA-E9F17128C697}" dt="2024-04-29T14:51:30.303" v="101" actId="1076"/>
        <pc:sldMkLst>
          <pc:docMk/>
          <pc:sldMk cId="394574739" sldId="438"/>
        </pc:sldMkLst>
        <pc:spChg chg="add mod">
          <ac:chgData name="pantelis balaouras" userId="25e8755020fc1734" providerId="LiveId" clId="{16377617-08D2-4543-9EDA-E9F17128C697}" dt="2024-04-29T14:51:16.606" v="98" actId="1076"/>
          <ac:spMkLst>
            <pc:docMk/>
            <pc:sldMk cId="394574739" sldId="438"/>
            <ac:spMk id="3" creationId="{47EB61A0-25F5-587C-D003-3DCDAB8B84E8}"/>
          </ac:spMkLst>
        </pc:spChg>
        <pc:spChg chg="mod">
          <ac:chgData name="pantelis balaouras" userId="25e8755020fc1734" providerId="LiveId" clId="{16377617-08D2-4543-9EDA-E9F17128C697}" dt="2024-04-29T14:51:30.303" v="101" actId="1076"/>
          <ac:spMkLst>
            <pc:docMk/>
            <pc:sldMk cId="394574739" sldId="438"/>
            <ac:spMk id="5" creationId="{88178301-C8A7-4724-8CF8-344EAE75664C}"/>
          </ac:spMkLst>
        </pc:spChg>
        <pc:spChg chg="del">
          <ac:chgData name="pantelis balaouras" userId="25e8755020fc1734" providerId="LiveId" clId="{16377617-08D2-4543-9EDA-E9F17128C697}" dt="2024-04-29T14:51:27.220" v="100" actId="478"/>
          <ac:spMkLst>
            <pc:docMk/>
            <pc:sldMk cId="394574739" sldId="438"/>
            <ac:spMk id="12" creationId="{330EFFD1-979D-4EE1-BDD9-918267F048CC}"/>
          </ac:spMkLst>
        </pc:spChg>
      </pc:sldChg>
      <pc:sldChg chg="modSp mod">
        <pc:chgData name="pantelis balaouras" userId="25e8755020fc1734" providerId="LiveId" clId="{16377617-08D2-4543-9EDA-E9F17128C697}" dt="2024-04-29T14:07:37.876" v="60" actId="20577"/>
        <pc:sldMkLst>
          <pc:docMk/>
          <pc:sldMk cId="2819071015" sldId="443"/>
        </pc:sldMkLst>
        <pc:spChg chg="mod">
          <ac:chgData name="pantelis balaouras" userId="25e8755020fc1734" providerId="LiveId" clId="{16377617-08D2-4543-9EDA-E9F17128C697}" dt="2024-04-29T14:07:31.691" v="55" actId="6549"/>
          <ac:spMkLst>
            <pc:docMk/>
            <pc:sldMk cId="2819071015" sldId="443"/>
            <ac:spMk id="5" creationId="{88178301-C8A7-4724-8CF8-344EAE75664C}"/>
          </ac:spMkLst>
        </pc:spChg>
        <pc:spChg chg="mod">
          <ac:chgData name="pantelis balaouras" userId="25e8755020fc1734" providerId="LiveId" clId="{16377617-08D2-4543-9EDA-E9F17128C697}" dt="2024-04-29T14:07:37.876" v="60" actId="20577"/>
          <ac:spMkLst>
            <pc:docMk/>
            <pc:sldMk cId="2819071015" sldId="443"/>
            <ac:spMk id="10" creationId="{E448F981-31BC-4A5C-A52A-2CB296CA1B95}"/>
          </ac:spMkLst>
        </pc:spChg>
      </pc:sldChg>
      <pc:sldChg chg="modSp mod">
        <pc:chgData name="pantelis balaouras" userId="25e8755020fc1734" providerId="LiveId" clId="{16377617-08D2-4543-9EDA-E9F17128C697}" dt="2024-04-29T14:52:51.465" v="115" actId="20577"/>
        <pc:sldMkLst>
          <pc:docMk/>
          <pc:sldMk cId="99064465" sldId="447"/>
        </pc:sldMkLst>
        <pc:spChg chg="mod">
          <ac:chgData name="pantelis balaouras" userId="25e8755020fc1734" providerId="LiveId" clId="{16377617-08D2-4543-9EDA-E9F17128C697}" dt="2024-04-29T14:52:51.465" v="115" actId="20577"/>
          <ac:spMkLst>
            <pc:docMk/>
            <pc:sldMk cId="99064465" sldId="447"/>
            <ac:spMk id="5" creationId="{88178301-C8A7-4724-8CF8-344EAE75664C}"/>
          </ac:spMkLst>
        </pc:spChg>
        <pc:spChg chg="mod">
          <ac:chgData name="pantelis balaouras" userId="25e8755020fc1734" providerId="LiveId" clId="{16377617-08D2-4543-9EDA-E9F17128C697}" dt="2024-04-29T14:52:45.580" v="111" actId="20577"/>
          <ac:spMkLst>
            <pc:docMk/>
            <pc:sldMk cId="99064465" sldId="447"/>
            <ac:spMk id="10" creationId="{E448F981-31BC-4A5C-A52A-2CB296CA1B95}"/>
          </ac:spMkLst>
        </pc:spChg>
      </pc:sldChg>
      <pc:sldChg chg="modSp mod">
        <pc:chgData name="pantelis balaouras" userId="25e8755020fc1734" providerId="LiveId" clId="{16377617-08D2-4543-9EDA-E9F17128C697}" dt="2024-04-29T14:08:38.736" v="81" actId="6549"/>
        <pc:sldMkLst>
          <pc:docMk/>
          <pc:sldMk cId="1769676193" sldId="452"/>
        </pc:sldMkLst>
        <pc:spChg chg="mod">
          <ac:chgData name="pantelis balaouras" userId="25e8755020fc1734" providerId="LiveId" clId="{16377617-08D2-4543-9EDA-E9F17128C697}" dt="2024-04-29T14:08:32.988" v="72" actId="6549"/>
          <ac:spMkLst>
            <pc:docMk/>
            <pc:sldMk cId="1769676193" sldId="452"/>
            <ac:spMk id="5" creationId="{88178301-C8A7-4724-8CF8-344EAE75664C}"/>
          </ac:spMkLst>
        </pc:spChg>
        <pc:spChg chg="mod">
          <ac:chgData name="pantelis balaouras" userId="25e8755020fc1734" providerId="LiveId" clId="{16377617-08D2-4543-9EDA-E9F17128C697}" dt="2024-04-29T14:08:38.736" v="81" actId="6549"/>
          <ac:spMkLst>
            <pc:docMk/>
            <pc:sldMk cId="1769676193" sldId="452"/>
            <ac:spMk id="10" creationId="{E448F981-31BC-4A5C-A52A-2CB296CA1B95}"/>
          </ac:spMkLst>
        </pc:spChg>
      </pc:sldChg>
      <pc:sldChg chg="modSp mod">
        <pc:chgData name="pantelis balaouras" userId="25e8755020fc1734" providerId="LiveId" clId="{16377617-08D2-4543-9EDA-E9F17128C697}" dt="2024-04-29T14:50:30.857" v="93" actId="20577"/>
        <pc:sldMkLst>
          <pc:docMk/>
          <pc:sldMk cId="4113254764" sldId="454"/>
        </pc:sldMkLst>
        <pc:spChg chg="mod">
          <ac:chgData name="pantelis balaouras" userId="25e8755020fc1734" providerId="LiveId" clId="{16377617-08D2-4543-9EDA-E9F17128C697}" dt="2024-04-29T14:50:30.857" v="93" actId="20577"/>
          <ac:spMkLst>
            <pc:docMk/>
            <pc:sldMk cId="4113254764" sldId="454"/>
            <ac:spMk id="5" creationId="{88178301-C8A7-4724-8CF8-344EAE75664C}"/>
          </ac:spMkLst>
        </pc:spChg>
        <pc:spChg chg="mod">
          <ac:chgData name="pantelis balaouras" userId="25e8755020fc1734" providerId="LiveId" clId="{16377617-08D2-4543-9EDA-E9F17128C697}" dt="2024-04-29T14:50:24.338" v="88" actId="20577"/>
          <ac:spMkLst>
            <pc:docMk/>
            <pc:sldMk cId="4113254764" sldId="454"/>
            <ac:spMk id="10" creationId="{E448F981-31BC-4A5C-A52A-2CB296CA1B95}"/>
          </ac:spMkLst>
        </pc:spChg>
      </pc:sldChg>
      <pc:sldChg chg="modSp mod">
        <pc:chgData name="pantelis balaouras" userId="25e8755020fc1734" providerId="LiveId" clId="{16377617-08D2-4543-9EDA-E9F17128C697}" dt="2024-04-29T14:03:34.049" v="25" actId="255"/>
        <pc:sldMkLst>
          <pc:docMk/>
          <pc:sldMk cId="2775606300" sldId="457"/>
        </pc:sldMkLst>
        <pc:spChg chg="mod">
          <ac:chgData name="pantelis balaouras" userId="25e8755020fc1734" providerId="LiveId" clId="{16377617-08D2-4543-9EDA-E9F17128C697}" dt="2024-04-29T14:03:34.049" v="25" actId="255"/>
          <ac:spMkLst>
            <pc:docMk/>
            <pc:sldMk cId="2775606300" sldId="457"/>
            <ac:spMk id="4" creationId="{122BC770-408C-50C8-126F-18790E99F2CB}"/>
          </ac:spMkLst>
        </pc:spChg>
      </pc:sldChg>
      <pc:sldChg chg="addSp delSp modSp mod delAnim modAnim">
        <pc:chgData name="pantelis balaouras" userId="25e8755020fc1734" providerId="LiveId" clId="{16377617-08D2-4543-9EDA-E9F17128C697}" dt="2024-04-29T14:56:13.643" v="138" actId="1076"/>
        <pc:sldMkLst>
          <pc:docMk/>
          <pc:sldMk cId="292772108" sldId="547"/>
        </pc:sldMkLst>
        <pc:spChg chg="add mod">
          <ac:chgData name="pantelis balaouras" userId="25e8755020fc1734" providerId="LiveId" clId="{16377617-08D2-4543-9EDA-E9F17128C697}" dt="2024-04-29T14:55:47.409" v="133" actId="1076"/>
          <ac:spMkLst>
            <pc:docMk/>
            <pc:sldMk cId="292772108" sldId="547"/>
            <ac:spMk id="2" creationId="{2DD2642A-943F-6749-AB6E-9820A30EF51D}"/>
          </ac:spMkLst>
        </pc:spChg>
        <pc:spChg chg="add del mod">
          <ac:chgData name="pantelis balaouras" userId="25e8755020fc1734" providerId="LiveId" clId="{16377617-08D2-4543-9EDA-E9F17128C697}" dt="2024-04-29T14:55:31.303" v="130" actId="478"/>
          <ac:spMkLst>
            <pc:docMk/>
            <pc:sldMk cId="292772108" sldId="547"/>
            <ac:spMk id="3" creationId="{3F29ACAA-7C01-A5BA-FAAF-FD315CF07EC7}"/>
          </ac:spMkLst>
        </pc:spChg>
        <pc:spChg chg="add mod">
          <ac:chgData name="pantelis balaouras" userId="25e8755020fc1734" providerId="LiveId" clId="{16377617-08D2-4543-9EDA-E9F17128C697}" dt="2024-04-29T14:56:13.643" v="138" actId="1076"/>
          <ac:spMkLst>
            <pc:docMk/>
            <pc:sldMk cId="292772108" sldId="547"/>
            <ac:spMk id="6" creationId="{646F47EC-A5B7-BE1F-C93B-A9AB648267E5}"/>
          </ac:spMkLst>
        </pc:spChg>
        <pc:spChg chg="del">
          <ac:chgData name="pantelis balaouras" userId="25e8755020fc1734" providerId="LiveId" clId="{16377617-08D2-4543-9EDA-E9F17128C697}" dt="2024-04-29T14:56:02.859" v="136" actId="478"/>
          <ac:spMkLst>
            <pc:docMk/>
            <pc:sldMk cId="292772108" sldId="547"/>
            <ac:spMk id="12" creationId="{330EFFD1-979D-4EE1-BDD9-918267F048CC}"/>
          </ac:spMkLst>
        </pc:spChg>
        <pc:spChg chg="del">
          <ac:chgData name="pantelis balaouras" userId="25e8755020fc1734" providerId="LiveId" clId="{16377617-08D2-4543-9EDA-E9F17128C697}" dt="2024-04-29T14:55:42.630" v="132" actId="478"/>
          <ac:spMkLst>
            <pc:docMk/>
            <pc:sldMk cId="292772108" sldId="547"/>
            <ac:spMk id="14" creationId="{F2CF200D-C714-4BA9-AECB-681B7F038870}"/>
          </ac:spMkLst>
        </pc:spChg>
      </pc:sldChg>
      <pc:sldMasterChg chg="modSldLayout">
        <pc:chgData name="pantelis balaouras" userId="25e8755020fc1734" providerId="LiveId" clId="{16377617-08D2-4543-9EDA-E9F17128C697}" dt="2024-04-29T14:02:59.585" v="16"/>
        <pc:sldMasterMkLst>
          <pc:docMk/>
          <pc:sldMasterMk cId="1468923052" sldId="2147483648"/>
        </pc:sldMasterMkLst>
        <pc:sldLayoutChg chg="addSp delSp modSp mod">
          <pc:chgData name="pantelis balaouras" userId="25e8755020fc1734" providerId="LiveId" clId="{16377617-08D2-4543-9EDA-E9F17128C697}" dt="2024-04-29T14:02:45.356" v="12" actId="6549"/>
          <pc:sldLayoutMkLst>
            <pc:docMk/>
            <pc:sldMasterMk cId="1468923052" sldId="2147483648"/>
            <pc:sldLayoutMk cId="2577986437" sldId="2147483661"/>
          </pc:sldLayoutMkLst>
          <pc:spChg chg="add mod">
            <ac:chgData name="pantelis balaouras" userId="25e8755020fc1734" providerId="LiveId" clId="{16377617-08D2-4543-9EDA-E9F17128C697}" dt="2024-04-29T14:02:45.356" v="12" actId="6549"/>
            <ac:spMkLst>
              <pc:docMk/>
              <pc:sldMasterMk cId="1468923052" sldId="2147483648"/>
              <pc:sldLayoutMk cId="2577986437" sldId="2147483661"/>
              <ac:spMk id="5" creationId="{F8C531E1-4735-F0C8-568E-4E3A4327321F}"/>
            </ac:spMkLst>
          </pc:spChg>
          <pc:spChg chg="del">
            <ac:chgData name="pantelis balaouras" userId="25e8755020fc1734" providerId="LiveId" clId="{16377617-08D2-4543-9EDA-E9F17128C697}" dt="2024-04-29T14:02:31.057" v="2" actId="478"/>
            <ac:spMkLst>
              <pc:docMk/>
              <pc:sldMasterMk cId="1468923052" sldId="2147483648"/>
              <pc:sldLayoutMk cId="2577986437" sldId="2147483661"/>
              <ac:spMk id="11" creationId="{2B11A1E7-A92D-4ADD-A414-173299287A7B}"/>
            </ac:spMkLst>
          </pc:spChg>
        </pc:sldLayoutChg>
        <pc:sldLayoutChg chg="addSp delSp modSp">
          <pc:chgData name="pantelis balaouras" userId="25e8755020fc1734" providerId="LiveId" clId="{16377617-08D2-4543-9EDA-E9F17128C697}" dt="2024-04-29T14:02:55.299" v="14"/>
          <pc:sldLayoutMkLst>
            <pc:docMk/>
            <pc:sldMasterMk cId="1468923052" sldId="2147483648"/>
            <pc:sldLayoutMk cId="2515741970" sldId="2147483665"/>
          </pc:sldLayoutMkLst>
          <pc:spChg chg="del">
            <ac:chgData name="pantelis balaouras" userId="25e8755020fc1734" providerId="LiveId" clId="{16377617-08D2-4543-9EDA-E9F17128C697}" dt="2024-04-29T14:02:54.697" v="13" actId="478"/>
            <ac:spMkLst>
              <pc:docMk/>
              <pc:sldMasterMk cId="1468923052" sldId="2147483648"/>
              <pc:sldLayoutMk cId="2515741970" sldId="2147483665"/>
              <ac:spMk id="6" creationId="{CA3CB49D-6037-D654-139D-27D28DCF05C0}"/>
            </ac:spMkLst>
          </pc:spChg>
          <pc:spChg chg="add mod">
            <ac:chgData name="pantelis balaouras" userId="25e8755020fc1734" providerId="LiveId" clId="{16377617-08D2-4543-9EDA-E9F17128C697}" dt="2024-04-29T14:02:55.299" v="14"/>
            <ac:spMkLst>
              <pc:docMk/>
              <pc:sldMasterMk cId="1468923052" sldId="2147483648"/>
              <pc:sldLayoutMk cId="2515741970" sldId="2147483665"/>
              <ac:spMk id="7" creationId="{45DE5024-3585-EBAD-B50F-A0D8F3AAD7DA}"/>
            </ac:spMkLst>
          </pc:spChg>
        </pc:sldLayoutChg>
        <pc:sldLayoutChg chg="addSp delSp modSp">
          <pc:chgData name="pantelis balaouras" userId="25e8755020fc1734" providerId="LiveId" clId="{16377617-08D2-4543-9EDA-E9F17128C697}" dt="2024-04-29T14:02:59.585" v="16"/>
          <pc:sldLayoutMkLst>
            <pc:docMk/>
            <pc:sldMasterMk cId="1468923052" sldId="2147483648"/>
            <pc:sldLayoutMk cId="2336866591" sldId="2147483666"/>
          </pc:sldLayoutMkLst>
          <pc:spChg chg="del">
            <ac:chgData name="pantelis balaouras" userId="25e8755020fc1734" providerId="LiveId" clId="{16377617-08D2-4543-9EDA-E9F17128C697}" dt="2024-04-29T14:02:59.026" v="15" actId="478"/>
            <ac:spMkLst>
              <pc:docMk/>
              <pc:sldMasterMk cId="1468923052" sldId="2147483648"/>
              <pc:sldLayoutMk cId="2336866591" sldId="2147483666"/>
              <ac:spMk id="4" creationId="{28198CF2-91B3-6C1C-0A93-DC5CB01069DA}"/>
            </ac:spMkLst>
          </pc:spChg>
          <pc:spChg chg="add mod">
            <ac:chgData name="pantelis balaouras" userId="25e8755020fc1734" providerId="LiveId" clId="{16377617-08D2-4543-9EDA-E9F17128C697}" dt="2024-04-29T14:02:59.585" v="16"/>
            <ac:spMkLst>
              <pc:docMk/>
              <pc:sldMasterMk cId="1468923052" sldId="2147483648"/>
              <pc:sldLayoutMk cId="2336866591" sldId="2147483666"/>
              <ac:spMk id="5" creationId="{CAC3D757-2171-555E-5F47-A145AB266FED}"/>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a:extLst>
              <a:ext uri="{FF2B5EF4-FFF2-40B4-BE49-F238E27FC236}">
                <a16:creationId xmlns:a16="http://schemas.microsoft.com/office/drawing/2014/main" id="{AE6F319F-557A-4033-9A7E-7B30C1709D8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a:extLst>
              <a:ext uri="{FF2B5EF4-FFF2-40B4-BE49-F238E27FC236}">
                <a16:creationId xmlns:a16="http://schemas.microsoft.com/office/drawing/2014/main" id="{FED24FFA-E381-4D15-9323-2E7F167B5D6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670361F-8793-4678-8399-75402180233D}" type="datetimeFigureOut">
              <a:rPr lang="el-GR" smtClean="0"/>
              <a:t>8/5/2024</a:t>
            </a:fld>
            <a:endParaRPr lang="el-GR"/>
          </a:p>
        </p:txBody>
      </p:sp>
      <p:sp>
        <p:nvSpPr>
          <p:cNvPr id="4" name="Θέση υποσέλιδου 3">
            <a:extLst>
              <a:ext uri="{FF2B5EF4-FFF2-40B4-BE49-F238E27FC236}">
                <a16:creationId xmlns:a16="http://schemas.microsoft.com/office/drawing/2014/main" id="{F7A14582-B00E-403A-B9F6-8137B447B5D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a:extLst>
              <a:ext uri="{FF2B5EF4-FFF2-40B4-BE49-F238E27FC236}">
                <a16:creationId xmlns:a16="http://schemas.microsoft.com/office/drawing/2014/main" id="{29BBD3CB-00AE-4B41-B6C8-39534586D0B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6D2EE3A-1E6C-47AF-A0C5-588F1B9CC394}" type="slidenum">
              <a:rPr lang="el-GR" smtClean="0"/>
              <a:t>‹#›</a:t>
            </a:fld>
            <a:endParaRPr lang="el-GR"/>
          </a:p>
        </p:txBody>
      </p:sp>
    </p:spTree>
    <p:extLst>
      <p:ext uri="{BB962C8B-B14F-4D97-AF65-F5344CB8AC3E}">
        <p14:creationId xmlns:p14="http://schemas.microsoft.com/office/powerpoint/2010/main" val="10830680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C42A8D-6A8A-4D0C-BE99-5FB2E4FC1A13}" type="datetimeFigureOut">
              <a:rPr lang="el-GR" smtClean="0"/>
              <a:t>8/5/2024</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890C62-02BA-4B64-96F1-99D7E3BEEE56}" type="slidenum">
              <a:rPr lang="el-GR" smtClean="0"/>
              <a:t>‹#›</a:t>
            </a:fld>
            <a:endParaRPr lang="el-GR"/>
          </a:p>
        </p:txBody>
      </p:sp>
    </p:spTree>
    <p:extLst>
      <p:ext uri="{BB962C8B-B14F-4D97-AF65-F5344CB8AC3E}">
        <p14:creationId xmlns:p14="http://schemas.microsoft.com/office/powerpoint/2010/main" val="646302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a:t>
            </a:fld>
            <a:endParaRPr lang="el-GR"/>
          </a:p>
        </p:txBody>
      </p:sp>
    </p:spTree>
    <p:extLst>
      <p:ext uri="{BB962C8B-B14F-4D97-AF65-F5344CB8AC3E}">
        <p14:creationId xmlns:p14="http://schemas.microsoft.com/office/powerpoint/2010/main" val="30781617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Correct</a:t>
            </a:r>
            <a:r>
              <a:rPr lang="en-GB" baseline="0" dirty="0"/>
              <a:t> answer: B </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10</a:t>
            </a:fld>
            <a:endParaRPr lang="el-GR"/>
          </a:p>
        </p:txBody>
      </p:sp>
    </p:spTree>
    <p:extLst>
      <p:ext uri="{BB962C8B-B14F-4D97-AF65-F5344CB8AC3E}">
        <p14:creationId xmlns:p14="http://schemas.microsoft.com/office/powerpoint/2010/main" val="5903010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Right Answer:</a:t>
            </a:r>
            <a:r>
              <a:rPr lang="el-GR" baseline="0" dirty="0"/>
              <a:t> </a:t>
            </a:r>
            <a:r>
              <a:rPr lang="en-GB" baseline="0" dirty="0"/>
              <a:t>FALSE</a:t>
            </a:r>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11</a:t>
            </a:fld>
            <a:endParaRPr lang="el-GR"/>
          </a:p>
        </p:txBody>
      </p:sp>
    </p:spTree>
    <p:extLst>
      <p:ext uri="{BB962C8B-B14F-4D97-AF65-F5344CB8AC3E}">
        <p14:creationId xmlns:p14="http://schemas.microsoft.com/office/powerpoint/2010/main" val="26745302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Right</a:t>
            </a:r>
            <a:r>
              <a:rPr lang="en-GB" baseline="0" dirty="0"/>
              <a:t> answers:</a:t>
            </a:r>
          </a:p>
          <a:p>
            <a:r>
              <a:rPr lang="en-GB" baseline="0" dirty="0"/>
              <a:t>A </a:t>
            </a:r>
            <a:r>
              <a:rPr lang="en-GB" baseline="0" dirty="0">
                <a:sym typeface="Wingdings" panose="05000000000000000000" pitchFamily="2" charset="2"/>
              </a:rPr>
              <a:t> B</a:t>
            </a:r>
          </a:p>
          <a:p>
            <a:r>
              <a:rPr lang="en-GB" dirty="0"/>
              <a:t>B </a:t>
            </a:r>
            <a:r>
              <a:rPr lang="en-GB" dirty="0">
                <a:sym typeface="Wingdings" panose="05000000000000000000" pitchFamily="2" charset="2"/>
              </a:rPr>
              <a:t></a:t>
            </a:r>
            <a:r>
              <a:rPr lang="en-GB" baseline="0" dirty="0">
                <a:sym typeface="Wingdings" panose="05000000000000000000" pitchFamily="2" charset="2"/>
              </a:rPr>
              <a:t> D</a:t>
            </a:r>
          </a:p>
          <a:p>
            <a:r>
              <a:rPr lang="en-GB" baseline="0" dirty="0">
                <a:sym typeface="Wingdings" panose="05000000000000000000" pitchFamily="2" charset="2"/>
              </a:rPr>
              <a:t>C  A</a:t>
            </a:r>
            <a:br>
              <a:rPr lang="en-GB" baseline="0" dirty="0">
                <a:sym typeface="Wingdings" panose="05000000000000000000" pitchFamily="2" charset="2"/>
              </a:rPr>
            </a:br>
            <a:r>
              <a:rPr lang="en-GB" baseline="0" dirty="0">
                <a:sym typeface="Wingdings" panose="05000000000000000000" pitchFamily="2" charset="2"/>
              </a:rPr>
              <a:t>D  C</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12</a:t>
            </a:fld>
            <a:endParaRPr lang="el-GR"/>
          </a:p>
        </p:txBody>
      </p:sp>
    </p:spTree>
    <p:extLst>
      <p:ext uri="{BB962C8B-B14F-4D97-AF65-F5344CB8AC3E}">
        <p14:creationId xmlns:p14="http://schemas.microsoft.com/office/powerpoint/2010/main" val="496102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Correct</a:t>
            </a:r>
            <a:r>
              <a:rPr lang="en-GB" baseline="0" dirty="0"/>
              <a:t> answer: B and C </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13</a:t>
            </a:fld>
            <a:endParaRPr lang="el-GR"/>
          </a:p>
        </p:txBody>
      </p:sp>
    </p:spTree>
    <p:extLst>
      <p:ext uri="{BB962C8B-B14F-4D97-AF65-F5344CB8AC3E}">
        <p14:creationId xmlns:p14="http://schemas.microsoft.com/office/powerpoint/2010/main" val="39004934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Right Answer:</a:t>
            </a:r>
            <a:r>
              <a:rPr lang="el-GR" baseline="0" dirty="0"/>
              <a:t> </a:t>
            </a:r>
            <a:r>
              <a:rPr lang="en-GB" baseline="0" dirty="0"/>
              <a:t>TRUE</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14</a:t>
            </a:fld>
            <a:endParaRPr lang="el-GR"/>
          </a:p>
        </p:txBody>
      </p:sp>
    </p:spTree>
    <p:extLst>
      <p:ext uri="{BB962C8B-B14F-4D97-AF65-F5344CB8AC3E}">
        <p14:creationId xmlns:p14="http://schemas.microsoft.com/office/powerpoint/2010/main" val="34701063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t>Corre</a:t>
            </a:r>
            <a:r>
              <a:rPr lang="en-GB" baseline="0" dirty="0"/>
              <a:t>ct answer: C</a:t>
            </a:r>
            <a:endParaRPr lang="el-GR" dirty="0"/>
          </a:p>
          <a:p>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15</a:t>
            </a:fld>
            <a:endParaRPr lang="el-GR"/>
          </a:p>
        </p:txBody>
      </p:sp>
    </p:spTree>
    <p:extLst>
      <p:ext uri="{BB962C8B-B14F-4D97-AF65-F5344CB8AC3E}">
        <p14:creationId xmlns:p14="http://schemas.microsoft.com/office/powerpoint/2010/main" val="782948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Right Answer: TRUE</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16</a:t>
            </a:fld>
            <a:endParaRPr lang="el-GR"/>
          </a:p>
        </p:txBody>
      </p:sp>
    </p:spTree>
    <p:extLst>
      <p:ext uri="{BB962C8B-B14F-4D97-AF65-F5344CB8AC3E}">
        <p14:creationId xmlns:p14="http://schemas.microsoft.com/office/powerpoint/2010/main" val="36565646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Corre</a:t>
            </a:r>
            <a:r>
              <a:rPr lang="en-GB" baseline="0" dirty="0"/>
              <a:t>ct answer: A</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17</a:t>
            </a:fld>
            <a:endParaRPr lang="el-GR"/>
          </a:p>
        </p:txBody>
      </p:sp>
    </p:spTree>
    <p:extLst>
      <p:ext uri="{BB962C8B-B14F-4D97-AF65-F5344CB8AC3E}">
        <p14:creationId xmlns:p14="http://schemas.microsoft.com/office/powerpoint/2010/main" val="30811938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Right Answer: TRUE</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18</a:t>
            </a:fld>
            <a:endParaRPr lang="el-GR"/>
          </a:p>
        </p:txBody>
      </p:sp>
    </p:spTree>
    <p:extLst>
      <p:ext uri="{BB962C8B-B14F-4D97-AF65-F5344CB8AC3E}">
        <p14:creationId xmlns:p14="http://schemas.microsoft.com/office/powerpoint/2010/main" val="16203649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Right</a:t>
            </a:r>
            <a:r>
              <a:rPr lang="en-GB" baseline="0" dirty="0"/>
              <a:t> answers:</a:t>
            </a:r>
          </a:p>
          <a:p>
            <a:r>
              <a:rPr lang="en-GB" baseline="0" dirty="0"/>
              <a:t>A </a:t>
            </a:r>
            <a:r>
              <a:rPr lang="en-GB" baseline="0" dirty="0">
                <a:sym typeface="Wingdings" panose="05000000000000000000" pitchFamily="2" charset="2"/>
              </a:rPr>
              <a:t> D</a:t>
            </a:r>
          </a:p>
          <a:p>
            <a:r>
              <a:rPr lang="en-GB" dirty="0"/>
              <a:t>B </a:t>
            </a:r>
            <a:r>
              <a:rPr lang="en-GB" dirty="0">
                <a:sym typeface="Wingdings" panose="05000000000000000000" pitchFamily="2" charset="2"/>
              </a:rPr>
              <a:t> B</a:t>
            </a:r>
            <a:r>
              <a:rPr lang="en-GB" baseline="0" dirty="0">
                <a:sym typeface="Wingdings" panose="05000000000000000000" pitchFamily="2" charset="2"/>
              </a:rPr>
              <a:t> </a:t>
            </a:r>
          </a:p>
          <a:p>
            <a:r>
              <a:rPr lang="en-GB" baseline="0" dirty="0">
                <a:sym typeface="Wingdings" panose="05000000000000000000" pitchFamily="2" charset="2"/>
              </a:rPr>
              <a:t>C  </a:t>
            </a:r>
            <a:br>
              <a:rPr lang="en-GB" baseline="0" dirty="0">
                <a:sym typeface="Wingdings" panose="05000000000000000000" pitchFamily="2" charset="2"/>
              </a:rPr>
            </a:br>
            <a:r>
              <a:rPr lang="en-GB" baseline="0" dirty="0">
                <a:sym typeface="Wingdings" panose="05000000000000000000" pitchFamily="2" charset="2"/>
              </a:rPr>
              <a:t>D  </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19</a:t>
            </a:fld>
            <a:endParaRPr lang="el-GR"/>
          </a:p>
        </p:txBody>
      </p:sp>
    </p:spTree>
    <p:extLst>
      <p:ext uri="{BB962C8B-B14F-4D97-AF65-F5344CB8AC3E}">
        <p14:creationId xmlns:p14="http://schemas.microsoft.com/office/powerpoint/2010/main" val="38102401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FD890C62-02BA-4B64-96F1-99D7E3BEEE56}" type="slidenum">
              <a:rPr lang="el-GR" smtClean="0"/>
              <a:t>2</a:t>
            </a:fld>
            <a:endParaRPr lang="el-GR"/>
          </a:p>
        </p:txBody>
      </p:sp>
    </p:spTree>
    <p:extLst>
      <p:ext uri="{BB962C8B-B14F-4D97-AF65-F5344CB8AC3E}">
        <p14:creationId xmlns:p14="http://schemas.microsoft.com/office/powerpoint/2010/main" val="30593247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Right Answer:</a:t>
            </a:r>
            <a:r>
              <a:rPr lang="el-GR" baseline="0" dirty="0"/>
              <a:t> </a:t>
            </a:r>
            <a:r>
              <a:rPr lang="en-GB" baseline="0" dirty="0"/>
              <a:t>FALSE</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20</a:t>
            </a:fld>
            <a:endParaRPr lang="el-GR"/>
          </a:p>
        </p:txBody>
      </p:sp>
    </p:spTree>
    <p:extLst>
      <p:ext uri="{BB962C8B-B14F-4D97-AF65-F5344CB8AC3E}">
        <p14:creationId xmlns:p14="http://schemas.microsoft.com/office/powerpoint/2010/main" val="244882898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Right Answer: TRUE</a:t>
            </a:r>
            <a:r>
              <a:rPr lang="en-GB" baseline="0" dirty="0"/>
              <a:t> </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21</a:t>
            </a:fld>
            <a:endParaRPr lang="el-GR"/>
          </a:p>
        </p:txBody>
      </p:sp>
    </p:spTree>
    <p:extLst>
      <p:ext uri="{BB962C8B-B14F-4D97-AF65-F5344CB8AC3E}">
        <p14:creationId xmlns:p14="http://schemas.microsoft.com/office/powerpoint/2010/main" val="229505788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Right Answer: FALSE</a:t>
            </a:r>
            <a:r>
              <a:rPr lang="en-GB" baseline="0" dirty="0"/>
              <a:t> </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22</a:t>
            </a:fld>
            <a:endParaRPr lang="el-GR"/>
          </a:p>
        </p:txBody>
      </p:sp>
    </p:spTree>
    <p:extLst>
      <p:ext uri="{BB962C8B-B14F-4D97-AF65-F5344CB8AC3E}">
        <p14:creationId xmlns:p14="http://schemas.microsoft.com/office/powerpoint/2010/main" val="25601816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23</a:t>
            </a:fld>
            <a:endParaRPr lang="el-GR"/>
          </a:p>
        </p:txBody>
      </p:sp>
    </p:spTree>
    <p:extLst>
      <p:ext uri="{BB962C8B-B14F-4D97-AF65-F5344CB8AC3E}">
        <p14:creationId xmlns:p14="http://schemas.microsoft.com/office/powerpoint/2010/main" val="38852362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3</a:t>
            </a:fld>
            <a:endParaRPr lang="el-GR"/>
          </a:p>
        </p:txBody>
      </p:sp>
    </p:spTree>
    <p:extLst>
      <p:ext uri="{BB962C8B-B14F-4D97-AF65-F5344CB8AC3E}">
        <p14:creationId xmlns:p14="http://schemas.microsoft.com/office/powerpoint/2010/main" val="36287923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Corre</a:t>
            </a:r>
            <a:r>
              <a:rPr lang="en-GB" baseline="0" dirty="0"/>
              <a:t>ct answer: FALSE</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4</a:t>
            </a:fld>
            <a:endParaRPr lang="el-GR"/>
          </a:p>
        </p:txBody>
      </p:sp>
    </p:spTree>
    <p:extLst>
      <p:ext uri="{BB962C8B-B14F-4D97-AF65-F5344CB8AC3E}">
        <p14:creationId xmlns:p14="http://schemas.microsoft.com/office/powerpoint/2010/main" val="17401392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Correct</a:t>
            </a:r>
            <a:r>
              <a:rPr lang="en-GB" baseline="0" dirty="0"/>
              <a:t> answers: A and D </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5</a:t>
            </a:fld>
            <a:endParaRPr lang="el-GR"/>
          </a:p>
        </p:txBody>
      </p:sp>
    </p:spTree>
    <p:extLst>
      <p:ext uri="{BB962C8B-B14F-4D97-AF65-F5344CB8AC3E}">
        <p14:creationId xmlns:p14="http://schemas.microsoft.com/office/powerpoint/2010/main" val="251600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Right Answer: TRUE</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6</a:t>
            </a:fld>
            <a:endParaRPr lang="el-GR"/>
          </a:p>
        </p:txBody>
      </p:sp>
    </p:spTree>
    <p:extLst>
      <p:ext uri="{BB962C8B-B14F-4D97-AF65-F5344CB8AC3E}">
        <p14:creationId xmlns:p14="http://schemas.microsoft.com/office/powerpoint/2010/main" val="17634636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Right Answer: TRUE</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7</a:t>
            </a:fld>
            <a:endParaRPr lang="el-GR"/>
          </a:p>
        </p:txBody>
      </p:sp>
    </p:spTree>
    <p:extLst>
      <p:ext uri="{BB962C8B-B14F-4D97-AF65-F5344CB8AC3E}">
        <p14:creationId xmlns:p14="http://schemas.microsoft.com/office/powerpoint/2010/main" val="16627276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Correct</a:t>
            </a:r>
            <a:r>
              <a:rPr lang="en-GB" baseline="0" dirty="0"/>
              <a:t> answers: A and C</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8</a:t>
            </a:fld>
            <a:endParaRPr lang="el-GR"/>
          </a:p>
        </p:txBody>
      </p:sp>
    </p:spTree>
    <p:extLst>
      <p:ext uri="{BB962C8B-B14F-4D97-AF65-F5344CB8AC3E}">
        <p14:creationId xmlns:p14="http://schemas.microsoft.com/office/powerpoint/2010/main" val="22533115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Correct</a:t>
            </a:r>
            <a:r>
              <a:rPr lang="en-GB" baseline="0" dirty="0"/>
              <a:t> answer: B</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9</a:t>
            </a:fld>
            <a:endParaRPr lang="el-GR"/>
          </a:p>
        </p:txBody>
      </p:sp>
    </p:spTree>
    <p:extLst>
      <p:ext uri="{BB962C8B-B14F-4D97-AF65-F5344CB8AC3E}">
        <p14:creationId xmlns:p14="http://schemas.microsoft.com/office/powerpoint/2010/main" val="32522409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rting slide">
    <p:spTree>
      <p:nvGrpSpPr>
        <p:cNvPr id="1" name=""/>
        <p:cNvGrpSpPr/>
        <p:nvPr/>
      </p:nvGrpSpPr>
      <p:grpSpPr>
        <a:xfrm>
          <a:off x="0" y="0"/>
          <a:ext cx="0" cy="0"/>
          <a:chOff x="0" y="0"/>
          <a:chExt cx="0" cy="0"/>
        </a:xfrm>
      </p:grpSpPr>
      <p:pic>
        <p:nvPicPr>
          <p:cNvPr id="35" name="Picture 13" descr="C:\Users\Georgia-Work\AppData\Roaming\Skype\georgia.aristidou\media_messaging\media_cache\^DD49E969C8C275A0BF0095F3F01442BBA23C6B6D6D2A977CE4^pimgpsh_fullsize_distr.jpg">
            <a:extLst>
              <a:ext uri="{FF2B5EF4-FFF2-40B4-BE49-F238E27FC236}">
                <a16:creationId xmlns:a16="http://schemas.microsoft.com/office/drawing/2014/main" id="{4B636493-E712-4242-8B67-E8BA2B31C8A5}"/>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6371295"/>
            <a:ext cx="1684020" cy="495300"/>
          </a:xfrm>
          <a:prstGeom prst="rect">
            <a:avLst/>
          </a:prstGeom>
          <a:noFill/>
          <a:ln>
            <a:noFill/>
          </a:ln>
        </p:spPr>
      </p:pic>
    </p:spTree>
    <p:extLst>
      <p:ext uri="{BB962C8B-B14F-4D97-AF65-F5344CB8AC3E}">
        <p14:creationId xmlns:p14="http://schemas.microsoft.com/office/powerpoint/2010/main" val="310797067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Submodule Intro">
    <p:spTree>
      <p:nvGrpSpPr>
        <p:cNvPr id="1" name=""/>
        <p:cNvGrpSpPr/>
        <p:nvPr/>
      </p:nvGrpSpPr>
      <p:grpSpPr>
        <a:xfrm>
          <a:off x="0" y="0"/>
          <a:ext cx="0" cy="0"/>
          <a:chOff x="0" y="0"/>
          <a:chExt cx="0" cy="0"/>
        </a:xfrm>
      </p:grpSpPr>
      <p:sp>
        <p:nvSpPr>
          <p:cNvPr id="11" name="Rectangle 1">
            <a:extLst>
              <a:ext uri="{FF2B5EF4-FFF2-40B4-BE49-F238E27FC236}">
                <a16:creationId xmlns:a16="http://schemas.microsoft.com/office/drawing/2014/main" id="{85AC0203-B144-4B95-B9C1-17443F665396}"/>
              </a:ext>
            </a:extLst>
          </p:cNvPr>
          <p:cNvSpPr/>
          <p:nvPr userDrawn="1"/>
        </p:nvSpPr>
        <p:spPr>
          <a:xfrm>
            <a:off x="0" y="2218305"/>
            <a:ext cx="12192001" cy="3787362"/>
          </a:xfrm>
          <a:custGeom>
            <a:avLst/>
            <a:gdLst>
              <a:gd name="connsiteX0" fmla="*/ 0 w 12192001"/>
              <a:gd name="connsiteY0" fmla="*/ 0 h 3787362"/>
              <a:gd name="connsiteX1" fmla="*/ 12192001 w 12192001"/>
              <a:gd name="connsiteY1" fmla="*/ 0 h 3787362"/>
              <a:gd name="connsiteX2" fmla="*/ 12192001 w 12192001"/>
              <a:gd name="connsiteY2" fmla="*/ 3787362 h 3787362"/>
              <a:gd name="connsiteX3" fmla="*/ 0 w 12192001"/>
              <a:gd name="connsiteY3" fmla="*/ 3787362 h 3787362"/>
              <a:gd name="connsiteX4" fmla="*/ 0 w 12192001"/>
              <a:gd name="connsiteY4" fmla="*/ 0 h 37873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1" h="3787362" fill="none" extrusionOk="0">
                <a:moveTo>
                  <a:pt x="0" y="0"/>
                </a:moveTo>
                <a:cubicBezTo>
                  <a:pt x="5267857" y="115912"/>
                  <a:pt x="10534044" y="115906"/>
                  <a:pt x="12192001" y="0"/>
                </a:cubicBezTo>
                <a:cubicBezTo>
                  <a:pt x="12023287" y="884214"/>
                  <a:pt x="12337058" y="2861203"/>
                  <a:pt x="12192001" y="3787362"/>
                </a:cubicBezTo>
                <a:cubicBezTo>
                  <a:pt x="6856763" y="3858406"/>
                  <a:pt x="3552369" y="3797966"/>
                  <a:pt x="0" y="3787362"/>
                </a:cubicBezTo>
                <a:cubicBezTo>
                  <a:pt x="-168955" y="3245399"/>
                  <a:pt x="-23238" y="1332813"/>
                  <a:pt x="0" y="0"/>
                </a:cubicBezTo>
                <a:close/>
              </a:path>
              <a:path w="12192001" h="3787362" stroke="0" extrusionOk="0">
                <a:moveTo>
                  <a:pt x="0" y="0"/>
                </a:moveTo>
                <a:cubicBezTo>
                  <a:pt x="4883943" y="25039"/>
                  <a:pt x="6582665" y="-133"/>
                  <a:pt x="12192001" y="0"/>
                </a:cubicBezTo>
                <a:cubicBezTo>
                  <a:pt x="12322435" y="1274441"/>
                  <a:pt x="12072005" y="3367144"/>
                  <a:pt x="12192001" y="3787362"/>
                </a:cubicBezTo>
                <a:cubicBezTo>
                  <a:pt x="10180307" y="3658891"/>
                  <a:pt x="3276446" y="3637757"/>
                  <a:pt x="0" y="3787362"/>
                </a:cubicBezTo>
                <a:cubicBezTo>
                  <a:pt x="-18279" y="2559161"/>
                  <a:pt x="166913" y="1839966"/>
                  <a:pt x="0" y="0"/>
                </a:cubicBezTo>
                <a:close/>
              </a:path>
            </a:pathLst>
          </a:custGeom>
          <a:solidFill>
            <a:srgbClr val="DDE0E5"/>
          </a:solidFill>
          <a:ln w="9525">
            <a:noFill/>
            <a:miter lim="800000"/>
            <a:headEnd/>
            <a:tailEnd/>
            <a:extLst>
              <a:ext uri="{C807C97D-BFC1-408E-A445-0C87EB9F89A2}">
                <ask:lineSketchStyleProps xmlns:ask="http://schemas.microsoft.com/office/drawing/2018/sketchyshapes" xmlns="" sd="943183522">
                  <a:prstGeom prst="rect">
                    <a:avLst/>
                  </a:prstGeom>
                  <ask:type>
                    <ask:lineSketchCurved/>
                  </ask:type>
                </ask:lineSketchStyleProps>
              </a:ext>
            </a:extLst>
          </a:ln>
          <a:effectLst>
            <a:outerShdw blurRad="40000" dist="23000" dir="5400000" rotWithShape="0">
              <a:srgbClr val="808080">
                <a:alpha val="34998"/>
              </a:srgbClr>
            </a:outerShdw>
          </a:effectLst>
        </p:spPr>
        <p:txBody>
          <a:bodyPr anchor="ctr"/>
          <a:lstStyle/>
          <a:p>
            <a:pPr marL="285750" lvl="0" indent="-285750" algn="ctr">
              <a:buFont typeface="Wingdings" panose="05000000000000000000" pitchFamily="2" charset="2"/>
              <a:buChar char="§"/>
            </a:pPr>
            <a:endParaRPr lang="el-GR">
              <a:solidFill>
                <a:schemeClr val="tx1"/>
              </a:solidFill>
            </a:endParaRPr>
          </a:p>
        </p:txBody>
      </p:sp>
      <p:sp>
        <p:nvSpPr>
          <p:cNvPr id="2" name="Τίτλος 1">
            <a:extLst>
              <a:ext uri="{FF2B5EF4-FFF2-40B4-BE49-F238E27FC236}">
                <a16:creationId xmlns:a16="http://schemas.microsoft.com/office/drawing/2014/main" id="{92E2F149-5B82-4AC0-9047-B6440DBA3BCD}"/>
              </a:ext>
            </a:extLst>
          </p:cNvPr>
          <p:cNvSpPr>
            <a:spLocks noGrp="1"/>
          </p:cNvSpPr>
          <p:nvPr>
            <p:ph type="title"/>
          </p:nvPr>
        </p:nvSpPr>
        <p:spPr>
          <a:xfrm>
            <a:off x="558000" y="1080000"/>
            <a:ext cx="10515600" cy="618346"/>
          </a:xfrm>
        </p:spPr>
        <p:txBody>
          <a:bodyPr>
            <a:noAutofit/>
          </a:bodyPr>
          <a:lstStyle>
            <a:lvl1pPr>
              <a:defRPr lang="el-GR" sz="2200" kern="1200" dirty="0">
                <a:solidFill>
                  <a:srgbClr val="C01E24"/>
                </a:solidFill>
                <a:latin typeface="+mn-lt"/>
                <a:ea typeface="+mj-ea"/>
                <a:cs typeface="+mj-cs"/>
              </a:defRPr>
            </a:lvl1pPr>
          </a:lstStyle>
          <a:p>
            <a:r>
              <a:rPr lang="el-GR"/>
              <a:t>Στυλ κύριου τίτλου</a:t>
            </a:r>
          </a:p>
        </p:txBody>
      </p:sp>
      <p:sp>
        <p:nvSpPr>
          <p:cNvPr id="3" name="Θέση περιεχομένου 2">
            <a:extLst>
              <a:ext uri="{FF2B5EF4-FFF2-40B4-BE49-F238E27FC236}">
                <a16:creationId xmlns:a16="http://schemas.microsoft.com/office/drawing/2014/main" id="{A4A2ACF4-3ABE-4CDD-AD36-30AD91F1B033}"/>
              </a:ext>
            </a:extLst>
          </p:cNvPr>
          <p:cNvSpPr>
            <a:spLocks noGrp="1"/>
          </p:cNvSpPr>
          <p:nvPr>
            <p:ph idx="1"/>
          </p:nvPr>
        </p:nvSpPr>
        <p:spPr>
          <a:xfrm>
            <a:off x="558000" y="2218304"/>
            <a:ext cx="7872768" cy="3787361"/>
          </a:xfrm>
        </p:spPr>
        <p:txBody>
          <a:bodyPr/>
          <a:lstStyle>
            <a:lvl1pPr marL="228600" indent="-228600">
              <a:buClr>
                <a:srgbClr val="C00000"/>
              </a:buClr>
              <a:buFont typeface="Wingdings" panose="05000000000000000000" pitchFamily="2" charset="2"/>
              <a:buChar char="ü"/>
              <a:defRPr>
                <a:solidFill>
                  <a:schemeClr val="tx1"/>
                </a:solidFill>
                <a:effectLst/>
                <a:latin typeface="+mn-lt"/>
              </a:defRPr>
            </a:lvl1pPr>
            <a:lvl2pPr marL="685800" indent="-228600">
              <a:buClr>
                <a:srgbClr val="C00000"/>
              </a:buClr>
              <a:buFont typeface="Wingdings" panose="05000000000000000000" pitchFamily="2" charset="2"/>
              <a:buChar char="ü"/>
              <a:defRPr>
                <a:solidFill>
                  <a:schemeClr val="tx1"/>
                </a:solidFill>
                <a:effectLst/>
                <a:latin typeface="+mn-lt"/>
              </a:defRPr>
            </a:lvl2pPr>
            <a:lvl3pPr marL="1143000" indent="-228600">
              <a:buClr>
                <a:srgbClr val="C00000"/>
              </a:buClr>
              <a:buFont typeface="Wingdings" panose="05000000000000000000" pitchFamily="2" charset="2"/>
              <a:buChar char="ü"/>
              <a:defRPr>
                <a:solidFill>
                  <a:schemeClr val="tx1"/>
                </a:solidFill>
                <a:effectLst/>
                <a:latin typeface="+mn-lt"/>
              </a:defRPr>
            </a:lvl3pPr>
            <a:lvl4pPr marL="1600200" indent="-228600">
              <a:buClr>
                <a:srgbClr val="C00000"/>
              </a:buClr>
              <a:buFont typeface="Wingdings" panose="05000000000000000000" pitchFamily="2" charset="2"/>
              <a:buChar char="ü"/>
              <a:defRPr>
                <a:solidFill>
                  <a:schemeClr val="tx1"/>
                </a:solidFill>
                <a:effectLst/>
                <a:latin typeface="+mn-lt"/>
              </a:defRPr>
            </a:lvl4pPr>
            <a:lvl5pPr marL="2057400" indent="-228600">
              <a:buClr>
                <a:srgbClr val="C00000"/>
              </a:buClr>
              <a:buFont typeface="Wingdings" panose="05000000000000000000" pitchFamily="2" charset="2"/>
              <a:buChar char="ü"/>
              <a:defRPr>
                <a:solidFill>
                  <a:schemeClr val="tx1"/>
                </a:solidFill>
                <a:effectLst/>
                <a:latin typeface="+mn-lt"/>
              </a:defRPr>
            </a:lvl5p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pic>
        <p:nvPicPr>
          <p:cNvPr id="5" name="Εικόνα 4">
            <a:extLst>
              <a:ext uri="{FF2B5EF4-FFF2-40B4-BE49-F238E27FC236}">
                <a16:creationId xmlns:a16="http://schemas.microsoft.com/office/drawing/2014/main" id="{315B9CD0-664A-1A57-5482-64081E3C8776}"/>
              </a:ext>
            </a:extLst>
          </p:cNvPr>
          <p:cNvPicPr>
            <a:picLocks noChangeAspect="1"/>
          </p:cNvPicPr>
          <p:nvPr userDrawn="1"/>
        </p:nvPicPr>
        <p:blipFill rotWithShape="1">
          <a:blip r:embed="rId2"/>
          <a:srcRect b="59835"/>
          <a:stretch/>
        </p:blipFill>
        <p:spPr>
          <a:xfrm>
            <a:off x="4903" y="6508739"/>
            <a:ext cx="12191695" cy="349261"/>
          </a:xfrm>
          <a:prstGeom prst="rect">
            <a:avLst/>
          </a:prstGeom>
        </p:spPr>
      </p:pic>
      <p:pic>
        <p:nvPicPr>
          <p:cNvPr id="6" name="Εικόνα 5"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8AD8DA09-CA51-90FC-C37F-AA4EB941D2E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H="1">
            <a:off x="11652422" y="61782"/>
            <a:ext cx="473524" cy="827819"/>
          </a:xfrm>
          <a:prstGeom prst="rect">
            <a:avLst/>
          </a:prstGeom>
        </p:spPr>
      </p:pic>
      <p:pic>
        <p:nvPicPr>
          <p:cNvPr id="4" name="Picture 3" descr="Blue text on a black background&#10;&#10;Description automatically generated">
            <a:extLst>
              <a:ext uri="{FF2B5EF4-FFF2-40B4-BE49-F238E27FC236}">
                <a16:creationId xmlns:a16="http://schemas.microsoft.com/office/drawing/2014/main" id="{D2041BA5-AB54-95BA-53B6-AD5E533A7007}"/>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8628" y="6451864"/>
            <a:ext cx="1843259" cy="411254"/>
          </a:xfrm>
          <a:prstGeom prst="rect">
            <a:avLst/>
          </a:prstGeom>
        </p:spPr>
      </p:pic>
    </p:spTree>
    <p:extLst>
      <p:ext uri="{BB962C8B-B14F-4D97-AF65-F5344CB8AC3E}">
        <p14:creationId xmlns:p14="http://schemas.microsoft.com/office/powerpoint/2010/main" val="40206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verall outline">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FC282D51-334C-492B-9A39-B63B0DF2D66D}"/>
              </a:ext>
            </a:extLst>
          </p:cNvPr>
          <p:cNvSpPr>
            <a:spLocks noGrp="1"/>
          </p:cNvSpPr>
          <p:nvPr>
            <p:ph type="title"/>
          </p:nvPr>
        </p:nvSpPr>
        <p:spPr/>
        <p:txBody>
          <a:bodyPr>
            <a:normAutofit/>
          </a:bodyPr>
          <a:lstStyle>
            <a:lvl1pPr algn="ctr">
              <a:defRPr lang="el-GR" sz="4000" b="0" kern="1200" dirty="0" smtClean="0">
                <a:solidFill>
                  <a:schemeClr val="tx1"/>
                </a:solidFill>
                <a:latin typeface="Gill Sans Nova" panose="020B0602020104020203" pitchFamily="34" charset="0"/>
                <a:ea typeface="Adobe Gothic Std B" panose="020B0800000000000000" pitchFamily="34" charset="-128"/>
                <a:cs typeface="+mj-cs"/>
              </a:defRPr>
            </a:lvl1pPr>
          </a:lstStyle>
          <a:p>
            <a:r>
              <a:rPr lang="el-GR"/>
              <a:t>Στυλ κύριου τίτλου</a:t>
            </a:r>
          </a:p>
        </p:txBody>
      </p:sp>
      <p:sp>
        <p:nvSpPr>
          <p:cNvPr id="10" name="TextBox 80">
            <a:extLst>
              <a:ext uri="{FF2B5EF4-FFF2-40B4-BE49-F238E27FC236}">
                <a16:creationId xmlns:a16="http://schemas.microsoft.com/office/drawing/2014/main" id="{79C9303C-96F0-47F7-8FD2-205DF32B61F9}"/>
              </a:ext>
            </a:extLst>
          </p:cNvPr>
          <p:cNvSpPr txBox="1">
            <a:spLocks noChangeArrowheads="1"/>
          </p:cNvSpPr>
          <p:nvPr userDrawn="1"/>
        </p:nvSpPr>
        <p:spPr bwMode="auto">
          <a:xfrm>
            <a:off x="361999" y="5260932"/>
            <a:ext cx="256243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a:solidFill>
                  <a:srgbClr val="FFFFFF"/>
                </a:solidFill>
                <a:latin typeface="Impact" panose="020B0806030902050204" pitchFamily="34" charset="0"/>
              </a:rPr>
              <a:t>2. Empower</a:t>
            </a:r>
          </a:p>
        </p:txBody>
      </p:sp>
      <p:sp>
        <p:nvSpPr>
          <p:cNvPr id="11" name="TextBox 81">
            <a:extLst>
              <a:ext uri="{FF2B5EF4-FFF2-40B4-BE49-F238E27FC236}">
                <a16:creationId xmlns:a16="http://schemas.microsoft.com/office/drawing/2014/main" id="{DA09FF50-0927-454B-AFBE-BC816B37A0E3}"/>
              </a:ext>
            </a:extLst>
          </p:cNvPr>
          <p:cNvSpPr txBox="1">
            <a:spLocks noChangeArrowheads="1"/>
          </p:cNvSpPr>
          <p:nvPr userDrawn="1"/>
        </p:nvSpPr>
        <p:spPr bwMode="auto">
          <a:xfrm>
            <a:off x="6112132" y="5231422"/>
            <a:ext cx="24658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a:solidFill>
                  <a:srgbClr val="FFFFFF"/>
                </a:solidFill>
                <a:latin typeface="Impact" panose="020B0806030902050204" pitchFamily="34" charset="0"/>
              </a:rPr>
              <a:t>3. Participate</a:t>
            </a:r>
          </a:p>
        </p:txBody>
      </p:sp>
      <p:sp>
        <p:nvSpPr>
          <p:cNvPr id="13" name="TextBox 80">
            <a:extLst>
              <a:ext uri="{FF2B5EF4-FFF2-40B4-BE49-F238E27FC236}">
                <a16:creationId xmlns:a16="http://schemas.microsoft.com/office/drawing/2014/main" id="{D64053F3-B864-46DB-814C-6742DA12C851}"/>
              </a:ext>
            </a:extLst>
          </p:cNvPr>
          <p:cNvSpPr txBox="1">
            <a:spLocks noChangeArrowheads="1"/>
          </p:cNvSpPr>
          <p:nvPr userDrawn="1"/>
        </p:nvSpPr>
        <p:spPr bwMode="auto">
          <a:xfrm>
            <a:off x="381260" y="2409476"/>
            <a:ext cx="250962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sz="2800">
                <a:solidFill>
                  <a:srgbClr val="FFFFFF"/>
                </a:solidFill>
                <a:latin typeface="Impact" panose="020B0806030902050204" pitchFamily="34" charset="0"/>
              </a:rPr>
              <a:t>1. Prevent</a:t>
            </a:r>
          </a:p>
        </p:txBody>
      </p:sp>
      <p:pic>
        <p:nvPicPr>
          <p:cNvPr id="4" name="Εικόνα 3">
            <a:extLst>
              <a:ext uri="{FF2B5EF4-FFF2-40B4-BE49-F238E27FC236}">
                <a16:creationId xmlns:a16="http://schemas.microsoft.com/office/drawing/2014/main" id="{2422E4BA-8C61-60DE-25F8-335B91431FA3}"/>
              </a:ext>
            </a:extLst>
          </p:cNvPr>
          <p:cNvPicPr>
            <a:picLocks noChangeAspect="1"/>
          </p:cNvPicPr>
          <p:nvPr userDrawn="1"/>
        </p:nvPicPr>
        <p:blipFill rotWithShape="1">
          <a:blip r:embed="rId2"/>
          <a:srcRect b="59835"/>
          <a:stretch/>
        </p:blipFill>
        <p:spPr>
          <a:xfrm>
            <a:off x="4903" y="6508739"/>
            <a:ext cx="12191695" cy="349261"/>
          </a:xfrm>
          <a:prstGeom prst="rect">
            <a:avLst/>
          </a:prstGeom>
        </p:spPr>
      </p:pic>
      <p:pic>
        <p:nvPicPr>
          <p:cNvPr id="7" name="Εικόνα 6">
            <a:extLst>
              <a:ext uri="{FF2B5EF4-FFF2-40B4-BE49-F238E27FC236}">
                <a16:creationId xmlns:a16="http://schemas.microsoft.com/office/drawing/2014/main" id="{79E7C37E-A457-1396-C30F-E6C37DEB4963}"/>
              </a:ext>
            </a:extLst>
          </p:cNvPr>
          <p:cNvPicPr>
            <a:picLocks noChangeAspect="1"/>
          </p:cNvPicPr>
          <p:nvPr userDrawn="1"/>
        </p:nvPicPr>
        <p:blipFill rotWithShape="1">
          <a:blip r:embed="rId2"/>
          <a:srcRect b="59835"/>
          <a:stretch/>
        </p:blipFill>
        <p:spPr>
          <a:xfrm rot="10800000">
            <a:off x="-8250" y="-4107"/>
            <a:ext cx="12191695" cy="349261"/>
          </a:xfrm>
          <a:prstGeom prst="rect">
            <a:avLst/>
          </a:prstGeom>
        </p:spPr>
      </p:pic>
      <p:pic>
        <p:nvPicPr>
          <p:cNvPr id="2" name="Εικόνα 1"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0974A85F-3A88-CEEA-7639-BFA4470EC4C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H="1">
            <a:off x="131635" y="365125"/>
            <a:ext cx="591924" cy="1059378"/>
          </a:xfrm>
          <a:prstGeom prst="rect">
            <a:avLst/>
          </a:prstGeom>
        </p:spPr>
      </p:pic>
      <p:pic>
        <p:nvPicPr>
          <p:cNvPr id="3" name="Picture 2" descr="Blue text on a black background&#10;&#10;Description automatically generated">
            <a:extLst>
              <a:ext uri="{FF2B5EF4-FFF2-40B4-BE49-F238E27FC236}">
                <a16:creationId xmlns:a16="http://schemas.microsoft.com/office/drawing/2014/main" id="{C22EC731-4E62-ECD4-CA7D-52408326F8B2}"/>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8628" y="6451864"/>
            <a:ext cx="1843259" cy="411254"/>
          </a:xfrm>
          <a:prstGeom prst="rect">
            <a:avLst/>
          </a:prstGeom>
        </p:spPr>
      </p:pic>
    </p:spTree>
    <p:extLst>
      <p:ext uri="{BB962C8B-B14F-4D97-AF65-F5344CB8AC3E}">
        <p14:creationId xmlns:p14="http://schemas.microsoft.com/office/powerpoint/2010/main" val="207169922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tro Unit">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2B5C26-F28B-4AA9-BD2D-9793B5ACAA02}"/>
              </a:ext>
            </a:extLst>
          </p:cNvPr>
          <p:cNvSpPr>
            <a:spLocks noGrp="1"/>
          </p:cNvSpPr>
          <p:nvPr>
            <p:ph type="title" hasCustomPrompt="1"/>
          </p:nvPr>
        </p:nvSpPr>
        <p:spPr>
          <a:xfrm>
            <a:off x="558000" y="1079999"/>
            <a:ext cx="10515600" cy="893179"/>
          </a:xfrm>
        </p:spPr>
        <p:txBody>
          <a:bodyPr>
            <a:normAutofit/>
          </a:bodyPr>
          <a:lstStyle>
            <a:lvl1pPr>
              <a:defRPr lang="el-GR" sz="3600" b="1" kern="1200" dirty="0">
                <a:solidFill>
                  <a:srgbClr val="203864"/>
                </a:solidFill>
                <a:effectLst/>
                <a:latin typeface="+mn-lt"/>
                <a:ea typeface="Adobe Gothic Std B" panose="020B0800000000000000" pitchFamily="34" charset="-128"/>
                <a:cs typeface="+mj-cs"/>
              </a:defRPr>
            </a:lvl1pPr>
          </a:lstStyle>
          <a:p>
            <a:r>
              <a:rPr lang="en-US"/>
              <a:t>Unit 1</a:t>
            </a:r>
            <a:br>
              <a:rPr lang="en-US"/>
            </a:br>
            <a:r>
              <a:rPr lang="el-GR"/>
              <a:t>Στυλ κύριου τίτλου</a:t>
            </a:r>
          </a:p>
        </p:txBody>
      </p:sp>
      <p:sp>
        <p:nvSpPr>
          <p:cNvPr id="3" name="Θέση κειμένου 2">
            <a:extLst>
              <a:ext uri="{FF2B5EF4-FFF2-40B4-BE49-F238E27FC236}">
                <a16:creationId xmlns:a16="http://schemas.microsoft.com/office/drawing/2014/main" id="{C2867843-C85E-4F95-822E-2E2E06813F6C}"/>
              </a:ext>
            </a:extLst>
          </p:cNvPr>
          <p:cNvSpPr>
            <a:spLocks noGrp="1"/>
          </p:cNvSpPr>
          <p:nvPr>
            <p:ph type="body" idx="1"/>
          </p:nvPr>
        </p:nvSpPr>
        <p:spPr>
          <a:xfrm>
            <a:off x="558000" y="2160000"/>
            <a:ext cx="5157787" cy="503020"/>
          </a:xfrm>
        </p:spPr>
        <p:txBody>
          <a:bodyPr anchor="b">
            <a:normAutofit/>
          </a:bodyPr>
          <a:lstStyle>
            <a:lvl1pPr marL="0" indent="0">
              <a:buNone/>
              <a:defRPr lang="el-GR" sz="1800" b="1" kern="1200" dirty="0" smtClean="0">
                <a:solidFill>
                  <a:srgbClr val="000000"/>
                </a:solidFill>
                <a:latin typeface="Arial" panose="020B0604020202020204" pitchFamily="34" charset="0"/>
                <a:ea typeface="MS PGothic" panose="020B0600070205080204" pitchFamily="34" charset="-128"/>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a16="http://schemas.microsoft.com/office/drawing/2014/main" id="{A8468A7D-D857-4528-93D4-75CB428F4675}"/>
              </a:ext>
            </a:extLst>
          </p:cNvPr>
          <p:cNvSpPr>
            <a:spLocks noGrp="1"/>
          </p:cNvSpPr>
          <p:nvPr>
            <p:ph sz="half" idx="2"/>
          </p:nvPr>
        </p:nvSpPr>
        <p:spPr>
          <a:xfrm>
            <a:off x="558000" y="2687950"/>
            <a:ext cx="10515600" cy="3684588"/>
          </a:xfrm>
        </p:spPr>
        <p:txBody>
          <a:bodyPr/>
          <a:lstStyle>
            <a:lvl1pPr>
              <a:lnSpc>
                <a:spcPct val="150000"/>
              </a:lnSpc>
              <a:buClr>
                <a:srgbClr val="C01E24"/>
              </a:buClr>
              <a:defRPr>
                <a:latin typeface="+mn-lt"/>
              </a:defRPr>
            </a:lvl1pPr>
            <a:lvl2pPr>
              <a:lnSpc>
                <a:spcPct val="150000"/>
              </a:lnSpc>
              <a:buClr>
                <a:srgbClr val="C01E24"/>
              </a:buClr>
              <a:defRPr>
                <a:latin typeface="+mn-lt"/>
              </a:defRPr>
            </a:lvl2pPr>
            <a:lvl3pPr>
              <a:lnSpc>
                <a:spcPct val="150000"/>
              </a:lnSpc>
              <a:buClr>
                <a:srgbClr val="C01E24"/>
              </a:buClr>
              <a:defRPr>
                <a:latin typeface="+mn-lt"/>
              </a:defRPr>
            </a:lvl3pPr>
            <a:lvl4pPr>
              <a:lnSpc>
                <a:spcPct val="150000"/>
              </a:lnSpc>
              <a:buClr>
                <a:srgbClr val="C01E24"/>
              </a:buClr>
              <a:defRPr>
                <a:latin typeface="+mn-lt"/>
              </a:defRPr>
            </a:lvl4pPr>
            <a:lvl5pPr>
              <a:lnSpc>
                <a:spcPct val="150000"/>
              </a:lnSpc>
              <a:buClr>
                <a:srgbClr val="C01E24"/>
              </a:buClr>
              <a:defRPr>
                <a:latin typeface="+mn-lt"/>
              </a:defRPr>
            </a:lvl5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pic>
        <p:nvPicPr>
          <p:cNvPr id="6" name="Εικόνα 5">
            <a:extLst>
              <a:ext uri="{FF2B5EF4-FFF2-40B4-BE49-F238E27FC236}">
                <a16:creationId xmlns:a16="http://schemas.microsoft.com/office/drawing/2014/main" id="{32D2C6E2-DA3C-03C5-4B1D-9DB2EFCDEC7A}"/>
              </a:ext>
            </a:extLst>
          </p:cNvPr>
          <p:cNvPicPr>
            <a:picLocks noChangeAspect="1"/>
          </p:cNvPicPr>
          <p:nvPr userDrawn="1"/>
        </p:nvPicPr>
        <p:blipFill rotWithShape="1">
          <a:blip r:embed="rId2"/>
          <a:srcRect b="59835"/>
          <a:stretch/>
        </p:blipFill>
        <p:spPr>
          <a:xfrm>
            <a:off x="4903" y="6508739"/>
            <a:ext cx="12191695" cy="349261"/>
          </a:xfrm>
          <a:prstGeom prst="rect">
            <a:avLst/>
          </a:prstGeom>
        </p:spPr>
      </p:pic>
      <p:pic>
        <p:nvPicPr>
          <p:cNvPr id="5" name="Εικόνα 4"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B601D7AC-22F9-68D2-2485-EF228EEDE29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H="1">
            <a:off x="11652422" y="61782"/>
            <a:ext cx="473524" cy="827819"/>
          </a:xfrm>
          <a:prstGeom prst="rect">
            <a:avLst/>
          </a:prstGeom>
        </p:spPr>
      </p:pic>
      <p:pic>
        <p:nvPicPr>
          <p:cNvPr id="7" name="Picture 6" descr="Blue text on a black background&#10;&#10;Description automatically generated">
            <a:extLst>
              <a:ext uri="{FF2B5EF4-FFF2-40B4-BE49-F238E27FC236}">
                <a16:creationId xmlns:a16="http://schemas.microsoft.com/office/drawing/2014/main" id="{3F93E0BD-5B57-1B5F-35D9-C24C2560350C}"/>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8628" y="6451864"/>
            <a:ext cx="1843259" cy="411254"/>
          </a:xfrm>
          <a:prstGeom prst="rect">
            <a:avLst/>
          </a:prstGeom>
        </p:spPr>
      </p:pic>
    </p:spTree>
    <p:extLst>
      <p:ext uri="{BB962C8B-B14F-4D97-AF65-F5344CB8AC3E}">
        <p14:creationId xmlns:p14="http://schemas.microsoft.com/office/powerpoint/2010/main" val="575485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Unit slide single column">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E2F149-5B82-4AC0-9047-B6440DBA3BCD}"/>
              </a:ext>
            </a:extLst>
          </p:cNvPr>
          <p:cNvSpPr>
            <a:spLocks noGrp="1"/>
          </p:cNvSpPr>
          <p:nvPr>
            <p:ph type="title"/>
          </p:nvPr>
        </p:nvSpPr>
        <p:spPr>
          <a:xfrm>
            <a:off x="558000" y="1080000"/>
            <a:ext cx="11059692" cy="605096"/>
          </a:xfrm>
        </p:spPr>
        <p:txBody>
          <a:bodyPr>
            <a:normAutofit/>
          </a:bodyPr>
          <a:lstStyle>
            <a:lvl1pPr>
              <a:defRPr lang="el-GR" sz="2800" b="1" kern="1200" dirty="0">
                <a:solidFill>
                  <a:srgbClr val="203864"/>
                </a:solidFill>
                <a:effectLst/>
                <a:latin typeface="+mn-lt"/>
                <a:ea typeface="Adobe Gothic Std B" panose="020B0800000000000000" pitchFamily="34" charset="-128"/>
                <a:cs typeface="+mj-cs"/>
              </a:defRPr>
            </a:lvl1pPr>
          </a:lstStyle>
          <a:p>
            <a:r>
              <a:rPr lang="el-GR" dirty="0"/>
              <a:t>Στυλ κύριου τίτλου</a:t>
            </a:r>
          </a:p>
        </p:txBody>
      </p:sp>
      <p:sp>
        <p:nvSpPr>
          <p:cNvPr id="3" name="Θέση περιεχομένου 2">
            <a:extLst>
              <a:ext uri="{FF2B5EF4-FFF2-40B4-BE49-F238E27FC236}">
                <a16:creationId xmlns:a16="http://schemas.microsoft.com/office/drawing/2014/main" id="{A4A2ACF4-3ABE-4CDD-AD36-30AD91F1B033}"/>
              </a:ext>
            </a:extLst>
          </p:cNvPr>
          <p:cNvSpPr>
            <a:spLocks noGrp="1"/>
          </p:cNvSpPr>
          <p:nvPr>
            <p:ph idx="1"/>
          </p:nvPr>
        </p:nvSpPr>
        <p:spPr>
          <a:xfrm>
            <a:off x="557999" y="1799999"/>
            <a:ext cx="5852132" cy="4865977"/>
          </a:xfrm>
        </p:spPr>
        <p:txBody>
          <a:bodyPr/>
          <a:lstStyle>
            <a:lvl1pPr>
              <a:defRPr sz="2400"/>
            </a:lvl1p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pic>
        <p:nvPicPr>
          <p:cNvPr id="4" name="Εικόνα 3"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A36E9AEE-CF4B-71A4-5EBB-574F1E021CE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flipH="1">
            <a:off x="45131" y="6258144"/>
            <a:ext cx="311004" cy="556610"/>
          </a:xfrm>
          <a:prstGeom prst="rect">
            <a:avLst/>
          </a:prstGeom>
        </p:spPr>
      </p:pic>
      <p:sp>
        <p:nvSpPr>
          <p:cNvPr id="5" name="TextBox 12">
            <a:extLst>
              <a:ext uri="{FF2B5EF4-FFF2-40B4-BE49-F238E27FC236}">
                <a16:creationId xmlns:a16="http://schemas.microsoft.com/office/drawing/2014/main" id="{F8C531E1-4735-F0C8-568E-4E3A4327321F}"/>
              </a:ext>
            </a:extLst>
          </p:cNvPr>
          <p:cNvSpPr txBox="1">
            <a:spLocks noChangeArrowheads="1"/>
          </p:cNvSpPr>
          <p:nvPr userDrawn="1"/>
        </p:nvSpPr>
        <p:spPr bwMode="auto">
          <a:xfrm>
            <a:off x="-52550" y="53756"/>
            <a:ext cx="4578178" cy="322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eaLnBrk="1" hangingPunct="1">
              <a:lnSpc>
                <a:spcPct val="80000"/>
              </a:lnSpc>
              <a:buClr>
                <a:schemeClr val="bg1"/>
              </a:buClr>
              <a:buSzPct val="140000"/>
            </a:pP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7.3 </a:t>
            </a:r>
            <a:r>
              <a:rPr lang="en-US" altLang="el-GR" sz="1800" dirty="0">
                <a:solidFill>
                  <a:schemeClr val="tx1">
                    <a:lumMod val="50000"/>
                    <a:lumOff val="50000"/>
                  </a:schemeClr>
                </a:solidFill>
                <a:latin typeface="Abadi Extra Light" panose="020B0204020104020204" pitchFamily="34" charset="0"/>
              </a:rPr>
              <a:t> Women’s health and relevant Health Apps </a:t>
            </a:r>
            <a:endParaRPr lang="en-US" altLang="el-GR" sz="1800" dirty="0">
              <a:solidFill>
                <a:schemeClr val="tx1">
                  <a:lumMod val="50000"/>
                  <a:lumOff val="50000"/>
                </a:schemeClr>
              </a:solidFill>
              <a:latin typeface="+mj-lt"/>
            </a:endParaRPr>
          </a:p>
        </p:txBody>
      </p:sp>
    </p:spTree>
    <p:extLst>
      <p:ext uri="{BB962C8B-B14F-4D97-AF65-F5344CB8AC3E}">
        <p14:creationId xmlns:p14="http://schemas.microsoft.com/office/powerpoint/2010/main" val="257798643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Unit slide with 2 columns">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508F4D-74CD-4DC9-8CC6-A32508E7E132}"/>
              </a:ext>
            </a:extLst>
          </p:cNvPr>
          <p:cNvSpPr>
            <a:spLocks noGrp="1"/>
          </p:cNvSpPr>
          <p:nvPr>
            <p:ph type="title"/>
          </p:nvPr>
        </p:nvSpPr>
        <p:spPr>
          <a:xfrm>
            <a:off x="558000" y="1080000"/>
            <a:ext cx="11396576" cy="599188"/>
          </a:xfrm>
        </p:spPr>
        <p:txBody>
          <a:bodyPr>
            <a:normAutofit/>
          </a:bodyPr>
          <a:lstStyle>
            <a:lvl1pPr>
              <a:defRPr lang="el-GR" sz="2800" b="1" kern="1200" dirty="0">
                <a:solidFill>
                  <a:srgbClr val="203864"/>
                </a:solidFill>
                <a:effectLst/>
                <a:latin typeface="+mn-lt"/>
                <a:ea typeface="Adobe Gothic Std B" panose="020B0800000000000000" pitchFamily="34" charset="-128"/>
                <a:cs typeface="+mj-cs"/>
              </a:defRPr>
            </a:lvl1pPr>
          </a:lstStyle>
          <a:p>
            <a:r>
              <a:rPr lang="el-GR" dirty="0"/>
              <a:t>Στυλ κύριου τίτλου</a:t>
            </a:r>
          </a:p>
        </p:txBody>
      </p:sp>
      <p:sp>
        <p:nvSpPr>
          <p:cNvPr id="3" name="Θέση περιεχομένου 2">
            <a:extLst>
              <a:ext uri="{FF2B5EF4-FFF2-40B4-BE49-F238E27FC236}">
                <a16:creationId xmlns:a16="http://schemas.microsoft.com/office/drawing/2014/main" id="{E983499B-D787-4204-9DCD-5D794F92BB3F}"/>
              </a:ext>
            </a:extLst>
          </p:cNvPr>
          <p:cNvSpPr>
            <a:spLocks noGrp="1"/>
          </p:cNvSpPr>
          <p:nvPr>
            <p:ph sz="half" idx="1"/>
          </p:nvPr>
        </p:nvSpPr>
        <p:spPr>
          <a:xfrm>
            <a:off x="557999" y="1800000"/>
            <a:ext cx="5409663" cy="4893408"/>
          </a:xfrm>
        </p:spPr>
        <p:txBody>
          <a:body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περιεχομένου 3">
            <a:extLst>
              <a:ext uri="{FF2B5EF4-FFF2-40B4-BE49-F238E27FC236}">
                <a16:creationId xmlns:a16="http://schemas.microsoft.com/office/drawing/2014/main" id="{CCB6C04F-453F-4B55-9704-E13D0B2BC950}"/>
              </a:ext>
            </a:extLst>
          </p:cNvPr>
          <p:cNvSpPr>
            <a:spLocks noGrp="1"/>
          </p:cNvSpPr>
          <p:nvPr>
            <p:ph sz="half" idx="2"/>
          </p:nvPr>
        </p:nvSpPr>
        <p:spPr>
          <a:xfrm>
            <a:off x="6172199" y="1800000"/>
            <a:ext cx="5782377" cy="489340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pic>
        <p:nvPicPr>
          <p:cNvPr id="5" name="Εικόνα 4"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22E2C5BC-041B-E0DB-5C32-C01D4FD312A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flipH="1">
            <a:off x="45131" y="6258144"/>
            <a:ext cx="311004" cy="556610"/>
          </a:xfrm>
          <a:prstGeom prst="rect">
            <a:avLst/>
          </a:prstGeom>
        </p:spPr>
      </p:pic>
      <p:sp>
        <p:nvSpPr>
          <p:cNvPr id="7" name="TextBox 12">
            <a:extLst>
              <a:ext uri="{FF2B5EF4-FFF2-40B4-BE49-F238E27FC236}">
                <a16:creationId xmlns:a16="http://schemas.microsoft.com/office/drawing/2014/main" id="{45DE5024-3585-EBAD-B50F-A0D8F3AAD7DA}"/>
              </a:ext>
            </a:extLst>
          </p:cNvPr>
          <p:cNvSpPr txBox="1">
            <a:spLocks noChangeArrowheads="1"/>
          </p:cNvSpPr>
          <p:nvPr userDrawn="1"/>
        </p:nvSpPr>
        <p:spPr bwMode="auto">
          <a:xfrm>
            <a:off x="-52550" y="53756"/>
            <a:ext cx="4578178" cy="322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eaLnBrk="1" hangingPunct="1">
              <a:lnSpc>
                <a:spcPct val="80000"/>
              </a:lnSpc>
              <a:buClr>
                <a:schemeClr val="bg1"/>
              </a:buClr>
              <a:buSzPct val="140000"/>
            </a:pP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7.3 </a:t>
            </a:r>
            <a:r>
              <a:rPr lang="en-US" altLang="el-GR" sz="1800" dirty="0">
                <a:solidFill>
                  <a:schemeClr val="tx1">
                    <a:lumMod val="50000"/>
                    <a:lumOff val="50000"/>
                  </a:schemeClr>
                </a:solidFill>
                <a:latin typeface="Abadi Extra Light" panose="020B0204020104020204" pitchFamily="34" charset="0"/>
              </a:rPr>
              <a:t> Women’s health and relevant Health Apps </a:t>
            </a:r>
            <a:endParaRPr lang="en-US" altLang="el-GR" sz="1800" dirty="0">
              <a:solidFill>
                <a:schemeClr val="tx1">
                  <a:lumMod val="50000"/>
                  <a:lumOff val="50000"/>
                </a:schemeClr>
              </a:solidFill>
              <a:latin typeface="+mj-lt"/>
            </a:endParaRPr>
          </a:p>
        </p:txBody>
      </p:sp>
    </p:spTree>
    <p:extLst>
      <p:ext uri="{BB962C8B-B14F-4D97-AF65-F5344CB8AC3E}">
        <p14:creationId xmlns:p14="http://schemas.microsoft.com/office/powerpoint/2010/main" val="2515741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Submodule other slide 1 column">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E2F149-5B82-4AC0-9047-B6440DBA3BCD}"/>
              </a:ext>
            </a:extLst>
          </p:cNvPr>
          <p:cNvSpPr>
            <a:spLocks noGrp="1"/>
          </p:cNvSpPr>
          <p:nvPr>
            <p:ph type="title"/>
          </p:nvPr>
        </p:nvSpPr>
        <p:spPr>
          <a:xfrm>
            <a:off x="558000" y="1080000"/>
            <a:ext cx="11059692" cy="728162"/>
          </a:xfrm>
        </p:spPr>
        <p:txBody>
          <a:bodyPr>
            <a:normAutofit/>
          </a:bodyPr>
          <a:lstStyle>
            <a:lvl1pPr>
              <a:defRPr lang="el-GR" sz="2400" b="1" kern="1200" dirty="0">
                <a:solidFill>
                  <a:srgbClr val="203864"/>
                </a:solidFill>
                <a:effectLst/>
                <a:latin typeface="+mn-lt"/>
                <a:ea typeface="Adobe Gothic Std B" panose="020B0800000000000000" pitchFamily="34" charset="-128"/>
                <a:cs typeface="+mj-cs"/>
              </a:defRPr>
            </a:lvl1pPr>
          </a:lstStyle>
          <a:p>
            <a:r>
              <a:rPr lang="el-GR" dirty="0"/>
              <a:t>Στυλ κύριου τίτλου</a:t>
            </a:r>
          </a:p>
        </p:txBody>
      </p:sp>
      <p:sp>
        <p:nvSpPr>
          <p:cNvPr id="3" name="Θέση περιεχομένου 2">
            <a:extLst>
              <a:ext uri="{FF2B5EF4-FFF2-40B4-BE49-F238E27FC236}">
                <a16:creationId xmlns:a16="http://schemas.microsoft.com/office/drawing/2014/main" id="{A4A2ACF4-3ABE-4CDD-AD36-30AD91F1B033}"/>
              </a:ext>
            </a:extLst>
          </p:cNvPr>
          <p:cNvSpPr>
            <a:spLocks noGrp="1"/>
          </p:cNvSpPr>
          <p:nvPr>
            <p:ph idx="1"/>
          </p:nvPr>
        </p:nvSpPr>
        <p:spPr>
          <a:xfrm>
            <a:off x="557999" y="2459736"/>
            <a:ext cx="11059693" cy="3941326"/>
          </a:xfrm>
        </p:spPr>
        <p:txBody>
          <a:body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5" name="TextBox 12">
            <a:extLst>
              <a:ext uri="{FF2B5EF4-FFF2-40B4-BE49-F238E27FC236}">
                <a16:creationId xmlns:a16="http://schemas.microsoft.com/office/drawing/2014/main" id="{CAC3D757-2171-555E-5F47-A145AB266FED}"/>
              </a:ext>
            </a:extLst>
          </p:cNvPr>
          <p:cNvSpPr txBox="1">
            <a:spLocks noChangeArrowheads="1"/>
          </p:cNvSpPr>
          <p:nvPr userDrawn="1"/>
        </p:nvSpPr>
        <p:spPr bwMode="auto">
          <a:xfrm>
            <a:off x="-52550" y="53756"/>
            <a:ext cx="4578178" cy="322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eaLnBrk="1" hangingPunct="1">
              <a:lnSpc>
                <a:spcPct val="80000"/>
              </a:lnSpc>
              <a:buClr>
                <a:schemeClr val="bg1"/>
              </a:buClr>
              <a:buSzPct val="140000"/>
            </a:pP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7.3 </a:t>
            </a:r>
            <a:r>
              <a:rPr lang="en-US" altLang="el-GR" sz="1800" dirty="0">
                <a:solidFill>
                  <a:schemeClr val="tx1">
                    <a:lumMod val="50000"/>
                    <a:lumOff val="50000"/>
                  </a:schemeClr>
                </a:solidFill>
                <a:latin typeface="Abadi Extra Light" panose="020B0204020104020204" pitchFamily="34" charset="0"/>
              </a:rPr>
              <a:t> Women’s health and relevant Health Apps </a:t>
            </a:r>
            <a:endParaRPr lang="en-US" altLang="el-GR" sz="1800" dirty="0">
              <a:solidFill>
                <a:schemeClr val="tx1">
                  <a:lumMod val="50000"/>
                  <a:lumOff val="50000"/>
                </a:schemeClr>
              </a:solidFill>
              <a:latin typeface="+mj-lt"/>
            </a:endParaRPr>
          </a:p>
        </p:txBody>
      </p:sp>
    </p:spTree>
    <p:extLst>
      <p:ext uri="{BB962C8B-B14F-4D97-AF65-F5344CB8AC3E}">
        <p14:creationId xmlns:p14="http://schemas.microsoft.com/office/powerpoint/2010/main" val="2336866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B46BB58A-A75B-4A0C-BE6F-D0731393F4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a:extLst>
              <a:ext uri="{FF2B5EF4-FFF2-40B4-BE49-F238E27FC236}">
                <a16:creationId xmlns:a16="http://schemas.microsoft.com/office/drawing/2014/main" id="{25648635-3CA0-4F1E-817C-A6E98ACC2516}"/>
              </a:ext>
            </a:extLst>
          </p:cNvPr>
          <p:cNvSpPr>
            <a:spLocks noGrp="1"/>
          </p:cNvSpPr>
          <p:nvPr>
            <p:ph type="body" idx="1"/>
          </p:nvPr>
        </p:nvSpPr>
        <p:spPr>
          <a:xfrm>
            <a:off x="838200" y="1825624"/>
            <a:ext cx="10515600" cy="4530725"/>
          </a:xfrm>
          <a:prstGeom prst="rect">
            <a:avLst/>
          </a:prstGeom>
        </p:spPr>
        <p:txBody>
          <a:bodyPr vert="horz" lIns="91440" tIns="45720" rIns="91440" bIns="45720" rtlCol="0">
            <a:normAutofit/>
          </a:body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ημερομηνίας 3">
            <a:extLst>
              <a:ext uri="{FF2B5EF4-FFF2-40B4-BE49-F238E27FC236}">
                <a16:creationId xmlns:a16="http://schemas.microsoft.com/office/drawing/2014/main" id="{E95B5D2D-F1A2-4F99-B9AD-6FD2B8D1E7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F040FA-9906-4CC1-BC45-485E7EF45242}" type="datetimeFigureOut">
              <a:rPr lang="el-GR" smtClean="0"/>
              <a:t>8/5/2024</a:t>
            </a:fld>
            <a:endParaRPr lang="el-GR"/>
          </a:p>
        </p:txBody>
      </p:sp>
      <p:sp>
        <p:nvSpPr>
          <p:cNvPr id="5" name="Θέση υποσέλιδου 4">
            <a:extLst>
              <a:ext uri="{FF2B5EF4-FFF2-40B4-BE49-F238E27FC236}">
                <a16:creationId xmlns:a16="http://schemas.microsoft.com/office/drawing/2014/main" id="{9903A71A-FD73-44B7-9409-E37DDE72B6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406CDE5E-65B0-4D9D-8085-7599318DCE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1572DE-A66B-47C0-8B9C-780E58F2F0B4}" type="slidenum">
              <a:rPr lang="el-GR" smtClean="0"/>
              <a:t>‹#›</a:t>
            </a:fld>
            <a:endParaRPr lang="el-GR"/>
          </a:p>
        </p:txBody>
      </p:sp>
    </p:spTree>
    <p:extLst>
      <p:ext uri="{BB962C8B-B14F-4D97-AF65-F5344CB8AC3E}">
        <p14:creationId xmlns:p14="http://schemas.microsoft.com/office/powerpoint/2010/main" val="14689230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62" r:id="rId4"/>
    <p:sldLayoutId id="2147483661" r:id="rId5"/>
    <p:sldLayoutId id="2147483665" r:id="rId6"/>
    <p:sldLayoutId id="2147483666" r:id="rId7"/>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b="1" kern="1200">
          <a:solidFill>
            <a:srgbClr val="203864"/>
          </a:solidFill>
          <a:effectLst/>
          <a:latin typeface="+mn-lt"/>
          <a:ea typeface="+mj-ea"/>
          <a:cs typeface="+mj-cs"/>
        </a:defRPr>
      </a:lvl1pPr>
    </p:titleStyle>
    <p:bodyStyle>
      <a:lvl1pPr marL="2286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200" kern="1200">
          <a:solidFill>
            <a:schemeClr val="tx1"/>
          </a:solidFill>
          <a:latin typeface="+mn-lt"/>
          <a:ea typeface="+mn-ea"/>
          <a:cs typeface="+mn-cs"/>
        </a:defRPr>
      </a:lvl1pPr>
      <a:lvl2pPr marL="685800" indent="-228600" algn="l" defTabSz="914400" rtl="0" eaLnBrk="1" latinLnBrk="0" hangingPunct="1">
        <a:lnSpc>
          <a:spcPct val="100000"/>
        </a:lnSpc>
        <a:spcBef>
          <a:spcPts val="600"/>
        </a:spcBef>
        <a:spcAft>
          <a:spcPts val="600"/>
        </a:spcAft>
        <a:buClr>
          <a:srgbClr val="C01E24"/>
        </a:buClr>
        <a:buSzPct val="120000"/>
        <a:buFont typeface="Wingdings" panose="05000000000000000000" pitchFamily="2" charset="2"/>
        <a:buChar char="§"/>
        <a:defRPr sz="2200" kern="1200">
          <a:solidFill>
            <a:schemeClr val="tx1"/>
          </a:solidFill>
          <a:latin typeface="+mn-lt"/>
          <a:ea typeface="+mn-ea"/>
          <a:cs typeface="+mn-cs"/>
        </a:defRPr>
      </a:lvl2pPr>
      <a:lvl3pPr marL="11430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000" kern="1200">
          <a:solidFill>
            <a:schemeClr val="tx1"/>
          </a:solidFill>
          <a:latin typeface="+mn-lt"/>
          <a:ea typeface="+mn-ea"/>
          <a:cs typeface="+mn-cs"/>
        </a:defRPr>
      </a:lvl4pPr>
      <a:lvl5pPr marL="20574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g"/><Relationship Id="rId7"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9.jpg"/><Relationship Id="rId5" Type="http://schemas.openxmlformats.org/officeDocument/2006/relationships/image" Target="../media/image8.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8" Type="http://schemas.openxmlformats.org/officeDocument/2006/relationships/hyperlink" Target="https://www.prolepsis.gr/" TargetMode="External"/><Relationship Id="rId13" Type="http://schemas.openxmlformats.org/officeDocument/2006/relationships/image" Target="../media/image16.jpeg"/><Relationship Id="rId18" Type="http://schemas.openxmlformats.org/officeDocument/2006/relationships/hyperlink" Target="http://www.amsed.fr/" TargetMode="External"/><Relationship Id="rId3" Type="http://schemas.openxmlformats.org/officeDocument/2006/relationships/image" Target="../media/image11.jpeg"/><Relationship Id="rId21" Type="http://schemas.openxmlformats.org/officeDocument/2006/relationships/image" Target="../media/image20.jpg"/><Relationship Id="rId7" Type="http://schemas.openxmlformats.org/officeDocument/2006/relationships/image" Target="../media/image13.jpeg"/><Relationship Id="rId12" Type="http://schemas.openxmlformats.org/officeDocument/2006/relationships/hyperlink" Target="https://www.media-k.eu/" TargetMode="External"/><Relationship Id="rId17" Type="http://schemas.openxmlformats.org/officeDocument/2006/relationships/image" Target="../media/image18.png"/><Relationship Id="rId2" Type="http://schemas.openxmlformats.org/officeDocument/2006/relationships/notesSlide" Target="../notesSlides/notesSlide2.xml"/><Relationship Id="rId16" Type="http://schemas.openxmlformats.org/officeDocument/2006/relationships/image" Target="../media/image17.png"/><Relationship Id="rId20" Type="http://schemas.openxmlformats.org/officeDocument/2006/relationships/image" Target="../media/image19.png"/><Relationship Id="rId1" Type="http://schemas.openxmlformats.org/officeDocument/2006/relationships/slideLayout" Target="../slideLayouts/slideLayout3.xml"/><Relationship Id="rId6" Type="http://schemas.openxmlformats.org/officeDocument/2006/relationships/hyperlink" Target="http://www.coordina-oerh.com/" TargetMode="External"/><Relationship Id="rId11" Type="http://schemas.openxmlformats.org/officeDocument/2006/relationships/image" Target="../media/image15.jpeg"/><Relationship Id="rId5" Type="http://schemas.openxmlformats.org/officeDocument/2006/relationships/image" Target="../media/image12.jpeg"/><Relationship Id="rId15" Type="http://schemas.openxmlformats.org/officeDocument/2006/relationships/hyperlink" Target="http://www.connexions.gr/" TargetMode="External"/><Relationship Id="rId10" Type="http://schemas.openxmlformats.org/officeDocument/2006/relationships/hyperlink" Target="http://www.uv.es/" TargetMode="External"/><Relationship Id="rId19" Type="http://schemas.openxmlformats.org/officeDocument/2006/relationships/hyperlink" Target="http://www.resetcy.com/" TargetMode="External"/><Relationship Id="rId4" Type="http://schemas.openxmlformats.org/officeDocument/2006/relationships/hyperlink" Target="https://www.w-hs.de/" TargetMode="External"/><Relationship Id="rId9" Type="http://schemas.openxmlformats.org/officeDocument/2006/relationships/image" Target="../media/image14.jpeg"/><Relationship Id="rId14" Type="http://schemas.openxmlformats.org/officeDocument/2006/relationships/hyperlink" Target="https://www.oxfamitalia.org/" TargetMode="External"/><Relationship Id="rId22" Type="http://schemas.openxmlformats.org/officeDocument/2006/relationships/image" Target="../media/image21.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notesSlide" Target="../notesSlides/notesSlide23.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3.jpe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122BC770-408C-50C8-126F-18790E99F2CB}"/>
              </a:ext>
            </a:extLst>
          </p:cNvPr>
          <p:cNvSpPr txBox="1">
            <a:spLocks/>
          </p:cNvSpPr>
          <p:nvPr/>
        </p:nvSpPr>
        <p:spPr>
          <a:xfrm>
            <a:off x="4310344" y="3513902"/>
            <a:ext cx="7307007" cy="201577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E3E98B"/>
                </a:solidFill>
                <a:effectLst>
                  <a:outerShdw blurRad="38100" dist="38100" dir="2700000" algn="tl">
                    <a:srgbClr val="000000">
                      <a:alpha val="43137"/>
                    </a:srgbClr>
                  </a:outerShdw>
                </a:effectLst>
                <a:latin typeface="Gill Sans MT" panose="020B0502020104020203" pitchFamily="34" charset="0"/>
                <a:ea typeface="+mj-ea"/>
                <a:cs typeface="+mj-cs"/>
              </a:defRPr>
            </a:lvl1pPr>
          </a:lstStyle>
          <a:p>
            <a:pPr algn="ctr">
              <a:spcAft>
                <a:spcPts val="600"/>
              </a:spcAft>
            </a:pPr>
            <a:r>
              <a:rPr lang="en-US" sz="3400" b="1" kern="1200" dirty="0">
                <a:solidFill>
                  <a:srgbClr val="C00000"/>
                </a:solidFill>
                <a:effectLst/>
                <a:latin typeface="+mj-lt"/>
                <a:ea typeface="+mj-ea"/>
                <a:cs typeface="+mj-cs"/>
              </a:rPr>
              <a:t>Module 7  - Self-learning session </a:t>
            </a:r>
            <a:r>
              <a:rPr lang="en-US" sz="2400" b="1" kern="1200" dirty="0">
                <a:solidFill>
                  <a:srgbClr val="C00000"/>
                </a:solidFill>
                <a:effectLst/>
                <a:latin typeface="+mj-lt"/>
                <a:ea typeface="+mj-ea"/>
                <a:cs typeface="+mj-cs"/>
              </a:rPr>
              <a:t>(7.3)</a:t>
            </a:r>
            <a:r>
              <a:rPr lang="en-US" sz="2400" b="1" kern="1200" dirty="0">
                <a:solidFill>
                  <a:schemeClr val="tx1"/>
                </a:solidFill>
                <a:latin typeface="+mj-lt"/>
                <a:ea typeface="+mj-ea"/>
                <a:cs typeface="+mj-cs"/>
              </a:rPr>
              <a:t/>
            </a:r>
            <a:br>
              <a:rPr lang="en-US" sz="2400" b="1" kern="1200" dirty="0">
                <a:solidFill>
                  <a:schemeClr val="tx1"/>
                </a:solidFill>
                <a:latin typeface="+mj-lt"/>
                <a:ea typeface="+mj-ea"/>
                <a:cs typeface="+mj-cs"/>
              </a:rPr>
            </a:br>
            <a:r>
              <a:rPr lang="en-US" sz="4000" b="1" kern="1200" dirty="0">
                <a:solidFill>
                  <a:schemeClr val="tx1"/>
                </a:solidFill>
                <a:effectLst/>
                <a:latin typeface="+mj-lt"/>
                <a:ea typeface="+mj-ea"/>
                <a:cs typeface="+mj-cs"/>
              </a:rPr>
              <a:t>Women’s Health </a:t>
            </a:r>
            <a:r>
              <a:rPr lang="en-US" sz="4000" b="1" dirty="0">
                <a:solidFill>
                  <a:schemeClr val="tx1"/>
                </a:solidFill>
                <a:effectLst/>
                <a:latin typeface="+mj-lt"/>
              </a:rPr>
              <a:t>and relevant Apps</a:t>
            </a:r>
            <a:endParaRPr lang="en-US" sz="3400" b="1" dirty="0">
              <a:solidFill>
                <a:schemeClr val="tx1"/>
              </a:solidFill>
              <a:effectLst/>
              <a:latin typeface="+mj-lt"/>
            </a:endParaRPr>
          </a:p>
        </p:txBody>
      </p:sp>
      <p:sp>
        <p:nvSpPr>
          <p:cNvPr id="6" name="Ορθογώνιο 5">
            <a:extLst>
              <a:ext uri="{FF2B5EF4-FFF2-40B4-BE49-F238E27FC236}">
                <a16:creationId xmlns:a16="http://schemas.microsoft.com/office/drawing/2014/main" id="{C7AD4A93-931E-A31D-52A4-60E47B032034}"/>
              </a:ext>
            </a:extLst>
          </p:cNvPr>
          <p:cNvSpPr/>
          <p:nvPr/>
        </p:nvSpPr>
        <p:spPr>
          <a:xfrm>
            <a:off x="-2" y="671930"/>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1</a:t>
            </a:r>
            <a:endParaRPr lang="el-GR" sz="2400" dirty="0">
              <a:solidFill>
                <a:schemeClr val="bg1">
                  <a:lumMod val="95000"/>
                </a:schemeClr>
              </a:solidFill>
            </a:endParaRPr>
          </a:p>
        </p:txBody>
      </p:sp>
      <p:sp>
        <p:nvSpPr>
          <p:cNvPr id="7" name="Ορθογώνιο 6">
            <a:extLst>
              <a:ext uri="{FF2B5EF4-FFF2-40B4-BE49-F238E27FC236}">
                <a16:creationId xmlns:a16="http://schemas.microsoft.com/office/drawing/2014/main" id="{B08F5D6B-3FD6-2800-C5A1-3C9A7908BC37}"/>
              </a:ext>
            </a:extLst>
          </p:cNvPr>
          <p:cNvSpPr/>
          <p:nvPr/>
        </p:nvSpPr>
        <p:spPr>
          <a:xfrm>
            <a:off x="2609" y="1507751"/>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2</a:t>
            </a:r>
            <a:endParaRPr lang="el-GR" sz="2400" dirty="0">
              <a:solidFill>
                <a:schemeClr val="bg1">
                  <a:lumMod val="95000"/>
                </a:schemeClr>
              </a:solidFill>
            </a:endParaRPr>
          </a:p>
        </p:txBody>
      </p:sp>
      <p:sp>
        <p:nvSpPr>
          <p:cNvPr id="8" name="Ορθογώνιο 7">
            <a:extLst>
              <a:ext uri="{FF2B5EF4-FFF2-40B4-BE49-F238E27FC236}">
                <a16:creationId xmlns:a16="http://schemas.microsoft.com/office/drawing/2014/main" id="{B63E7FEB-73DF-67ED-3B6B-EFAC8BBCBDE5}"/>
              </a:ext>
            </a:extLst>
          </p:cNvPr>
          <p:cNvSpPr/>
          <p:nvPr/>
        </p:nvSpPr>
        <p:spPr>
          <a:xfrm>
            <a:off x="-56" y="2302518"/>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3</a:t>
            </a:r>
            <a:endParaRPr lang="el-GR" sz="2400" dirty="0">
              <a:solidFill>
                <a:schemeClr val="bg1">
                  <a:lumMod val="95000"/>
                </a:schemeClr>
              </a:solidFill>
            </a:endParaRPr>
          </a:p>
        </p:txBody>
      </p:sp>
      <p:sp>
        <p:nvSpPr>
          <p:cNvPr id="9" name="Ορθογώνιο 8">
            <a:extLst>
              <a:ext uri="{FF2B5EF4-FFF2-40B4-BE49-F238E27FC236}">
                <a16:creationId xmlns:a16="http://schemas.microsoft.com/office/drawing/2014/main" id="{9296058F-B1EF-E3C5-E1C3-C7D0F3D64C9C}"/>
              </a:ext>
            </a:extLst>
          </p:cNvPr>
          <p:cNvSpPr/>
          <p:nvPr/>
        </p:nvSpPr>
        <p:spPr>
          <a:xfrm>
            <a:off x="-2" y="3170974"/>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4</a:t>
            </a:r>
            <a:endParaRPr lang="el-GR" sz="2400" dirty="0">
              <a:solidFill>
                <a:schemeClr val="bg1">
                  <a:lumMod val="95000"/>
                </a:schemeClr>
              </a:solidFill>
            </a:endParaRPr>
          </a:p>
        </p:txBody>
      </p:sp>
      <p:sp>
        <p:nvSpPr>
          <p:cNvPr id="10" name="Ορθογώνιο 9">
            <a:extLst>
              <a:ext uri="{FF2B5EF4-FFF2-40B4-BE49-F238E27FC236}">
                <a16:creationId xmlns:a16="http://schemas.microsoft.com/office/drawing/2014/main" id="{8D1A44D9-A0E1-CEEC-8556-1AF31A36C35E}"/>
              </a:ext>
            </a:extLst>
          </p:cNvPr>
          <p:cNvSpPr/>
          <p:nvPr/>
        </p:nvSpPr>
        <p:spPr>
          <a:xfrm>
            <a:off x="1655" y="4036937"/>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5</a:t>
            </a:r>
            <a:endParaRPr lang="el-GR" sz="2400" dirty="0">
              <a:solidFill>
                <a:schemeClr val="bg1">
                  <a:lumMod val="95000"/>
                </a:schemeClr>
              </a:solidFill>
            </a:endParaRPr>
          </a:p>
        </p:txBody>
      </p:sp>
      <p:pic>
        <p:nvPicPr>
          <p:cNvPr id="11" name="Εικόνα 10" descr="Εικόνα που περιέχει κείμενο, γραμματοσειρά, λογότυπο, γραφικά&#10;&#10;Περιγραφή που δημιουργήθηκε αυτόματα">
            <a:extLst>
              <a:ext uri="{FF2B5EF4-FFF2-40B4-BE49-F238E27FC236}">
                <a16:creationId xmlns:a16="http://schemas.microsoft.com/office/drawing/2014/main" id="{300ED21F-BA4A-76D4-938D-43CD49C53764}"/>
              </a:ext>
            </a:extLst>
          </p:cNvPr>
          <p:cNvPicPr>
            <a:picLocks noChangeAspect="1"/>
          </p:cNvPicPr>
          <p:nvPr/>
        </p:nvPicPr>
        <p:blipFill rotWithShape="1">
          <a:blip r:embed="rId3">
            <a:extLst>
              <a:ext uri="{28A0092B-C50C-407E-A947-70E740481C1C}">
                <a14:useLocalDpi xmlns:a14="http://schemas.microsoft.com/office/drawing/2010/main" val="0"/>
              </a:ext>
            </a:extLst>
          </a:blip>
          <a:srcRect l="19107"/>
          <a:stretch/>
        </p:blipFill>
        <p:spPr>
          <a:xfrm>
            <a:off x="4310344" y="1134849"/>
            <a:ext cx="6563496" cy="2084244"/>
          </a:xfrm>
          <a:prstGeom prst="rect">
            <a:avLst/>
          </a:prstGeom>
        </p:spPr>
      </p:pic>
      <p:sp>
        <p:nvSpPr>
          <p:cNvPr id="12" name="TextBox 11">
            <a:extLst>
              <a:ext uri="{FF2B5EF4-FFF2-40B4-BE49-F238E27FC236}">
                <a16:creationId xmlns:a16="http://schemas.microsoft.com/office/drawing/2014/main" id="{FA472B88-FA84-AD45-BFBA-453D2E042006}"/>
              </a:ext>
            </a:extLst>
          </p:cNvPr>
          <p:cNvSpPr txBox="1"/>
          <p:nvPr/>
        </p:nvSpPr>
        <p:spPr>
          <a:xfrm>
            <a:off x="4863323" y="2899483"/>
            <a:ext cx="6094902" cy="369332"/>
          </a:xfrm>
          <a:prstGeom prst="rect">
            <a:avLst/>
          </a:prstGeom>
          <a:noFill/>
        </p:spPr>
        <p:txBody>
          <a:bodyPr wrap="square">
            <a:spAutoFit/>
          </a:bodyPr>
          <a:lstStyle/>
          <a:p>
            <a:pPr algn="r"/>
            <a:r>
              <a:rPr lang="el-GR" dirty="0">
                <a:solidFill>
                  <a:srgbClr val="ABC7F1"/>
                </a:solidFill>
              </a:rPr>
              <a:t>https://apps4health.eu/</a:t>
            </a:r>
          </a:p>
        </p:txBody>
      </p:sp>
      <p:pic>
        <p:nvPicPr>
          <p:cNvPr id="13" name="Εικόνα 12">
            <a:extLst>
              <a:ext uri="{FF2B5EF4-FFF2-40B4-BE49-F238E27FC236}">
                <a16:creationId xmlns:a16="http://schemas.microsoft.com/office/drawing/2014/main" id="{7C86EE4D-CAC2-9380-C65D-7DA71C9CBC3B}"/>
              </a:ext>
            </a:extLst>
          </p:cNvPr>
          <p:cNvPicPr>
            <a:picLocks noChangeAspect="1"/>
          </p:cNvPicPr>
          <p:nvPr/>
        </p:nvPicPr>
        <p:blipFill>
          <a:blip r:embed="rId4"/>
          <a:stretch>
            <a:fillRect/>
          </a:stretch>
        </p:blipFill>
        <p:spPr>
          <a:xfrm>
            <a:off x="-8249" y="5991490"/>
            <a:ext cx="12191695" cy="869554"/>
          </a:xfrm>
          <a:prstGeom prst="rect">
            <a:avLst/>
          </a:prstGeom>
        </p:spPr>
      </p:pic>
      <p:pic>
        <p:nvPicPr>
          <p:cNvPr id="14" name="Picture 2">
            <a:extLst>
              <a:ext uri="{FF2B5EF4-FFF2-40B4-BE49-F238E27FC236}">
                <a16:creationId xmlns:a16="http://schemas.microsoft.com/office/drawing/2014/main" id="{C54C3464-3C1E-988B-5CEF-752563404FEF}"/>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748048" y="6336215"/>
            <a:ext cx="1406013" cy="492105"/>
          </a:xfrm>
          <a:prstGeom prst="rect">
            <a:avLst/>
          </a:prstGeom>
          <a:noFill/>
          <a:extLst>
            <a:ext uri="{909E8E84-426E-40DD-AFC4-6F175D3DCCD1}">
              <a14:hiddenFill xmlns:a14="http://schemas.microsoft.com/office/drawing/2010/main">
                <a:solidFill>
                  <a:srgbClr val="FFFFFF"/>
                </a:solidFill>
              </a14:hiddenFill>
            </a:ext>
          </a:extLst>
        </p:spPr>
      </p:pic>
      <p:sp>
        <p:nvSpPr>
          <p:cNvPr id="16" name="Ορθογώνιο 15">
            <a:extLst>
              <a:ext uri="{FF2B5EF4-FFF2-40B4-BE49-F238E27FC236}">
                <a16:creationId xmlns:a16="http://schemas.microsoft.com/office/drawing/2014/main" id="{DFF0B65B-CBA5-9B67-090E-F3AF9A6A1A47}"/>
              </a:ext>
            </a:extLst>
          </p:cNvPr>
          <p:cNvSpPr/>
          <p:nvPr/>
        </p:nvSpPr>
        <p:spPr>
          <a:xfrm>
            <a:off x="510" y="4903744"/>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6</a:t>
            </a:r>
            <a:endParaRPr lang="el-GR" sz="2400" dirty="0"/>
          </a:p>
        </p:txBody>
      </p:sp>
      <p:pic>
        <p:nvPicPr>
          <p:cNvPr id="17" name="Εικόνα 16">
            <a:extLst>
              <a:ext uri="{FF2B5EF4-FFF2-40B4-BE49-F238E27FC236}">
                <a16:creationId xmlns:a16="http://schemas.microsoft.com/office/drawing/2014/main" id="{776D3A79-A4EA-011B-EE3F-2B5EC1352C1D}"/>
              </a:ext>
            </a:extLst>
          </p:cNvPr>
          <p:cNvPicPr>
            <a:picLocks noChangeAspect="1"/>
          </p:cNvPicPr>
          <p:nvPr/>
        </p:nvPicPr>
        <p:blipFill rotWithShape="1">
          <a:blip r:embed="rId4"/>
          <a:srcRect b="59835"/>
          <a:stretch/>
        </p:blipFill>
        <p:spPr>
          <a:xfrm rot="10800000">
            <a:off x="-8250" y="-4107"/>
            <a:ext cx="12191695" cy="349261"/>
          </a:xfrm>
          <a:prstGeom prst="rect">
            <a:avLst/>
          </a:prstGeom>
        </p:spPr>
      </p:pic>
      <p:pic>
        <p:nvPicPr>
          <p:cNvPr id="18" name="Εικόνα 17"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29A217B1-02FB-0D22-229B-F635B22A400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996896" y="1576370"/>
            <a:ext cx="1880187" cy="3365007"/>
          </a:xfrm>
          <a:prstGeom prst="rect">
            <a:avLst/>
          </a:prstGeom>
        </p:spPr>
      </p:pic>
      <p:sp>
        <p:nvSpPr>
          <p:cNvPr id="3" name="Ορθογώνιο 5">
            <a:extLst>
              <a:ext uri="{FF2B5EF4-FFF2-40B4-BE49-F238E27FC236}">
                <a16:creationId xmlns:a16="http://schemas.microsoft.com/office/drawing/2014/main" id="{A1482017-CE48-BD3A-636F-4833CBAAF02A}"/>
              </a:ext>
            </a:extLst>
          </p:cNvPr>
          <p:cNvSpPr/>
          <p:nvPr/>
        </p:nvSpPr>
        <p:spPr>
          <a:xfrm>
            <a:off x="728869" y="1172199"/>
            <a:ext cx="722376" cy="868136"/>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lumMod val="95000"/>
                  </a:schemeClr>
                </a:solidFill>
                <a:effectLst>
                  <a:outerShdw blurRad="38100" dist="38100" dir="2700000" algn="tl">
                    <a:srgbClr val="000000">
                      <a:alpha val="43137"/>
                    </a:srgbClr>
                  </a:outerShdw>
                </a:effectLst>
              </a:rPr>
              <a:t>7</a:t>
            </a:r>
            <a:endParaRPr lang="el-GR" sz="2400" b="1" dirty="0">
              <a:solidFill>
                <a:schemeClr val="bg1">
                  <a:lumMod val="95000"/>
                </a:schemeClr>
              </a:solidFill>
              <a:effectLst>
                <a:outerShdw blurRad="38100" dist="38100" dir="2700000" algn="tl">
                  <a:srgbClr val="000000">
                    <a:alpha val="43137"/>
                  </a:srgbClr>
                </a:outerShdw>
              </a:effectLst>
            </a:endParaRPr>
          </a:p>
        </p:txBody>
      </p:sp>
      <p:sp>
        <p:nvSpPr>
          <p:cNvPr id="19" name="Ορθογώνιο 6">
            <a:extLst>
              <a:ext uri="{FF2B5EF4-FFF2-40B4-BE49-F238E27FC236}">
                <a16:creationId xmlns:a16="http://schemas.microsoft.com/office/drawing/2014/main" id="{CAD63FE0-D81D-FCE9-CCA7-3575A1CD6940}"/>
              </a:ext>
            </a:extLst>
          </p:cNvPr>
          <p:cNvSpPr/>
          <p:nvPr/>
        </p:nvSpPr>
        <p:spPr>
          <a:xfrm>
            <a:off x="721541" y="2008020"/>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8</a:t>
            </a:r>
            <a:endParaRPr lang="el-GR" sz="2400" dirty="0">
              <a:solidFill>
                <a:schemeClr val="bg1">
                  <a:lumMod val="95000"/>
                </a:schemeClr>
              </a:solidFill>
            </a:endParaRPr>
          </a:p>
        </p:txBody>
      </p:sp>
      <p:sp>
        <p:nvSpPr>
          <p:cNvPr id="20" name="Ορθογώνιο 7">
            <a:extLst>
              <a:ext uri="{FF2B5EF4-FFF2-40B4-BE49-F238E27FC236}">
                <a16:creationId xmlns:a16="http://schemas.microsoft.com/office/drawing/2014/main" id="{6C932FDB-0CEA-CF4D-38E2-9F9CD825E408}"/>
              </a:ext>
            </a:extLst>
          </p:cNvPr>
          <p:cNvSpPr/>
          <p:nvPr/>
        </p:nvSpPr>
        <p:spPr>
          <a:xfrm>
            <a:off x="728815" y="2802787"/>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9</a:t>
            </a:r>
            <a:endParaRPr lang="el-GR" sz="2400" dirty="0">
              <a:solidFill>
                <a:schemeClr val="bg1">
                  <a:lumMod val="95000"/>
                </a:schemeClr>
              </a:solidFill>
            </a:endParaRPr>
          </a:p>
        </p:txBody>
      </p:sp>
      <p:sp>
        <p:nvSpPr>
          <p:cNvPr id="21" name="Ορθογώνιο 8">
            <a:extLst>
              <a:ext uri="{FF2B5EF4-FFF2-40B4-BE49-F238E27FC236}">
                <a16:creationId xmlns:a16="http://schemas.microsoft.com/office/drawing/2014/main" id="{EF7D337B-3CF9-B720-8142-510959218B2D}"/>
              </a:ext>
            </a:extLst>
          </p:cNvPr>
          <p:cNvSpPr/>
          <p:nvPr/>
        </p:nvSpPr>
        <p:spPr>
          <a:xfrm>
            <a:off x="728869" y="3671243"/>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10</a:t>
            </a:r>
            <a:endParaRPr lang="el-GR" sz="2400" dirty="0">
              <a:solidFill>
                <a:schemeClr val="bg1">
                  <a:lumMod val="95000"/>
                </a:schemeClr>
              </a:solidFill>
            </a:endParaRPr>
          </a:p>
        </p:txBody>
      </p:sp>
      <p:sp>
        <p:nvSpPr>
          <p:cNvPr id="22" name="Ορθογώνιο 9">
            <a:extLst>
              <a:ext uri="{FF2B5EF4-FFF2-40B4-BE49-F238E27FC236}">
                <a16:creationId xmlns:a16="http://schemas.microsoft.com/office/drawing/2014/main" id="{CC1E6879-142D-AECE-94E7-214111DCC508}"/>
              </a:ext>
            </a:extLst>
          </p:cNvPr>
          <p:cNvSpPr/>
          <p:nvPr/>
        </p:nvSpPr>
        <p:spPr>
          <a:xfrm>
            <a:off x="730526" y="4537206"/>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11</a:t>
            </a:r>
            <a:endParaRPr lang="el-GR" sz="2400" dirty="0">
              <a:solidFill>
                <a:schemeClr val="bg1">
                  <a:lumMod val="95000"/>
                </a:schemeClr>
              </a:solidFill>
            </a:endParaRPr>
          </a:p>
        </p:txBody>
      </p:sp>
      <p:sp>
        <p:nvSpPr>
          <p:cNvPr id="24" name="Ορθογώνιο 10">
            <a:extLst>
              <a:ext uri="{FF2B5EF4-FFF2-40B4-BE49-F238E27FC236}">
                <a16:creationId xmlns:a16="http://schemas.microsoft.com/office/drawing/2014/main" id="{E6A6A2C1-905C-CF21-28C1-3A5CBA4B3EAA}"/>
              </a:ext>
            </a:extLst>
          </p:cNvPr>
          <p:cNvSpPr/>
          <p:nvPr/>
        </p:nvSpPr>
        <p:spPr>
          <a:xfrm>
            <a:off x="2425150" y="6376653"/>
            <a:ext cx="8293082" cy="632422"/>
          </a:xfrm>
          <a:prstGeom prst="rect">
            <a:avLst/>
          </a:prstGeom>
        </p:spPr>
        <p:txBody>
          <a:bodyPr vert="horz" lIns="91440" tIns="45720" rIns="91440" bIns="45720" rtlCol="0" anchor="ctr">
            <a:normAutofit/>
          </a:bodyPr>
          <a:lstStyle/>
          <a:p>
            <a:pPr>
              <a:lnSpc>
                <a:spcPct val="90000"/>
              </a:lnSpc>
              <a:spcAft>
                <a:spcPts val="600"/>
              </a:spcAft>
            </a:pPr>
            <a:r>
              <a:rPr lang="en-US" sz="1000" b="0" i="0" dirty="0">
                <a:solidFill>
                  <a:schemeClr val="accent5">
                    <a:lumMod val="20000"/>
                    <a:lumOff val="80000"/>
                  </a:schemeClr>
                </a:solidFill>
                <a:effectLst/>
                <a:latin typeface="+mj-lt"/>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lang="en-US" sz="1000" dirty="0">
              <a:solidFill>
                <a:schemeClr val="accent5">
                  <a:lumMod val="20000"/>
                  <a:lumOff val="80000"/>
                </a:schemeClr>
              </a:solidFill>
              <a:latin typeface="+mj-lt"/>
            </a:endParaRPr>
          </a:p>
        </p:txBody>
      </p:sp>
      <p:pic>
        <p:nvPicPr>
          <p:cNvPr id="28" name="Picture 27" descr="A black background with white text&#10;&#10;Description automatically generated">
            <a:extLst>
              <a:ext uri="{FF2B5EF4-FFF2-40B4-BE49-F238E27FC236}">
                <a16:creationId xmlns:a16="http://schemas.microsoft.com/office/drawing/2014/main" id="{354D6E5B-786C-C59B-40E3-002BDA2B9A77}"/>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11628" y="6414599"/>
            <a:ext cx="1954612" cy="436098"/>
          </a:xfrm>
          <a:prstGeom prst="rect">
            <a:avLst/>
          </a:prstGeom>
        </p:spPr>
      </p:pic>
    </p:spTree>
    <p:extLst>
      <p:ext uri="{BB962C8B-B14F-4D97-AF65-F5344CB8AC3E}">
        <p14:creationId xmlns:p14="http://schemas.microsoft.com/office/powerpoint/2010/main" val="27756063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it-IT" sz="2000" b="1" dirty="0" err="1">
                <a:solidFill>
                  <a:srgbClr val="203864"/>
                </a:solidFill>
              </a:rPr>
              <a:t>Contraception</a:t>
            </a:r>
            <a:r>
              <a:rPr lang="it-IT" sz="2000" b="1" dirty="0">
                <a:solidFill>
                  <a:srgbClr val="203864"/>
                </a:solidFill>
              </a:rPr>
              <a:t>…</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Is dangerous.</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Creates opportunities for women to participate more fully in society.</a:t>
            </a:r>
            <a:endParaRPr lang="el-GR" dirty="0"/>
          </a:p>
        </p:txBody>
      </p:sp>
      <p:sp>
        <p:nvSpPr>
          <p:cNvPr id="11" name="Ορθογώνιο 10">
            <a:extLst>
              <a:ext uri="{FF2B5EF4-FFF2-40B4-BE49-F238E27FC236}">
                <a16:creationId xmlns:a16="http://schemas.microsoft.com/office/drawing/2014/main" id="{B08E9EB4-6838-4FCD-B853-E6E51FCAD438}"/>
              </a:ext>
            </a:extLst>
          </p:cNvPr>
          <p:cNvSpPr/>
          <p:nvPr/>
        </p:nvSpPr>
        <p:spPr>
          <a:xfrm>
            <a:off x="2105025" y="3727451"/>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Means having unprotected sex.</a:t>
            </a:r>
            <a:endParaRPr lang="el-GR" dirty="0"/>
          </a:p>
        </p:txBody>
      </p:sp>
      <p:sp>
        <p:nvSpPr>
          <p:cNvPr id="12" name="Ορθογώνιο 11">
            <a:extLst>
              <a:ext uri="{FF2B5EF4-FFF2-40B4-BE49-F238E27FC236}">
                <a16:creationId xmlns:a16="http://schemas.microsoft.com/office/drawing/2014/main" id="{330EFFD1-979D-4EE1-BDD9-918267F048CC}"/>
              </a:ext>
            </a:extLst>
          </p:cNvPr>
          <p:cNvSpPr/>
          <p:nvPr/>
        </p:nvSpPr>
        <p:spPr>
          <a:xfrm>
            <a:off x="6134100"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Is of only one kind.</a:t>
            </a:r>
            <a:endParaRPr lang="el-GR" dirty="0"/>
          </a:p>
        </p:txBody>
      </p:sp>
      <p:sp>
        <p:nvSpPr>
          <p:cNvPr id="7" name="TextBox 6">
            <a:extLst>
              <a:ext uri="{FF2B5EF4-FFF2-40B4-BE49-F238E27FC236}">
                <a16:creationId xmlns:a16="http://schemas.microsoft.com/office/drawing/2014/main" id="{6ADEDE7A-0913-479F-BB67-E02D145BE5E2}"/>
              </a:ext>
            </a:extLst>
          </p:cNvPr>
          <p:cNvSpPr txBox="1"/>
          <p:nvPr/>
        </p:nvSpPr>
        <p:spPr>
          <a:xfrm>
            <a:off x="2112607" y="1987414"/>
            <a:ext cx="2153859" cy="307777"/>
          </a:xfrm>
          <a:prstGeom prst="rect">
            <a:avLst/>
          </a:prstGeom>
        </p:spPr>
        <p:txBody>
          <a:bodyPr wrap="none" rtlCol="0">
            <a:spAutoFit/>
          </a:bodyPr>
          <a:lstStyle/>
          <a:p>
            <a:pPr algn="l"/>
            <a:r>
              <a:rPr lang="en-US" sz="1400" i="1" dirty="0"/>
              <a:t>Only one answer is correct!</a:t>
            </a:r>
            <a:endParaRPr lang="el-GR" sz="1400" i="1" dirty="0" err="1"/>
          </a:p>
        </p:txBody>
      </p:sp>
    </p:spTree>
    <p:extLst>
      <p:ext uri="{BB962C8B-B14F-4D97-AF65-F5344CB8AC3E}">
        <p14:creationId xmlns:p14="http://schemas.microsoft.com/office/powerpoint/2010/main" val="303286570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0000"/>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538135"/>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seq concurrent="1" nextAc="seek">
              <p:cTn id="16" restart="whenNotActive" fill="hold" evtFilter="cancelBubble" nodeType="interactiveSeq">
                <p:stCondLst>
                  <p:cond evt="onClick" delay="0">
                    <p:tgtEl>
                      <p:spTgt spid="11"/>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11"/>
                                        </p:tgtEl>
                                        <p:attrNameLst>
                                          <p:attrName>fillcolor</p:attrName>
                                        </p:attrNameLst>
                                      </p:cBhvr>
                                      <p:to>
                                        <a:srgbClr val="C00000"/>
                                      </p:to>
                                    </p:animClr>
                                    <p:set>
                                      <p:cBhvr>
                                        <p:cTn id="21" dur="2000" fill="hold"/>
                                        <p:tgtEl>
                                          <p:spTgt spid="11"/>
                                        </p:tgtEl>
                                        <p:attrNameLst>
                                          <p:attrName>fill.type</p:attrName>
                                        </p:attrNameLst>
                                      </p:cBhvr>
                                      <p:to>
                                        <p:strVal val="solid"/>
                                      </p:to>
                                    </p:set>
                                    <p:set>
                                      <p:cBhvr>
                                        <p:cTn id="22" dur="2000" fill="hold"/>
                                        <p:tgtEl>
                                          <p:spTgt spid="11"/>
                                        </p:tgtEl>
                                        <p:attrNameLst>
                                          <p:attrName>fill.on</p:attrName>
                                        </p:attrNameLst>
                                      </p:cBhvr>
                                      <p:to>
                                        <p:strVal val="true"/>
                                      </p:to>
                                    </p:set>
                                  </p:childTnLst>
                                </p:cTn>
                              </p:par>
                            </p:childTnLst>
                          </p:cTn>
                        </p:par>
                      </p:childTnLst>
                    </p:cTn>
                  </p:par>
                </p:childTnLst>
              </p:cTn>
              <p:nextCondLst>
                <p:cond evt="onClick" delay="0">
                  <p:tgtEl>
                    <p:spTgt spid="11"/>
                  </p:tgtEl>
                </p:cond>
              </p:nextCondLst>
            </p:seq>
            <p:seq concurrent="1" nextAc="seek">
              <p:cTn id="23" restart="whenNotActive" fill="hold" evtFilter="cancelBubble" nodeType="interactiveSeq">
                <p:stCondLst>
                  <p:cond evt="onClick" delay="0">
                    <p:tgtEl>
                      <p:spTgt spid="12"/>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12"/>
                                        </p:tgtEl>
                                        <p:attrNameLst>
                                          <p:attrName>fillcolor</p:attrName>
                                        </p:attrNameLst>
                                      </p:cBhvr>
                                      <p:to>
                                        <a:srgbClr val="C01E24"/>
                                      </p:to>
                                    </p:animClr>
                                    <p:set>
                                      <p:cBhvr>
                                        <p:cTn id="28" dur="2000" fill="hold"/>
                                        <p:tgtEl>
                                          <p:spTgt spid="12"/>
                                        </p:tgtEl>
                                        <p:attrNameLst>
                                          <p:attrName>fill.type</p:attrName>
                                        </p:attrNameLst>
                                      </p:cBhvr>
                                      <p:to>
                                        <p:strVal val="solid"/>
                                      </p:to>
                                    </p:set>
                                    <p:set>
                                      <p:cBhvr>
                                        <p:cTn id="29" dur="2000" fill="hold"/>
                                        <p:tgtEl>
                                          <p:spTgt spid="12"/>
                                        </p:tgtEl>
                                        <p:attrNameLst>
                                          <p:attrName>fill.on</p:attrName>
                                        </p:attrNameLst>
                                      </p:cBhvr>
                                      <p:to>
                                        <p:strVal val="true"/>
                                      </p:to>
                                    </p:set>
                                  </p:childTnLst>
                                </p:cTn>
                              </p:par>
                            </p:childTnLst>
                          </p:cTn>
                        </p:par>
                      </p:childTnLst>
                    </p:cTn>
                  </p:par>
                </p:childTnLst>
              </p:cTn>
              <p:nextCondLst>
                <p:cond evt="onClick" delay="0">
                  <p:tgtEl>
                    <p:spTgt spid="12"/>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880487"/>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it-IT" b="1" dirty="0" err="1">
                <a:solidFill>
                  <a:srgbClr val="203864"/>
                </a:solidFill>
              </a:rPr>
              <a:t>Period</a:t>
            </a:r>
            <a:r>
              <a:rPr lang="it-IT" b="1" dirty="0">
                <a:solidFill>
                  <a:srgbClr val="203864"/>
                </a:solidFill>
              </a:rPr>
              <a:t> Tracking Apps are </a:t>
            </a:r>
            <a:r>
              <a:rPr lang="it-IT" b="1" dirty="0" err="1">
                <a:solidFill>
                  <a:srgbClr val="203864"/>
                </a:solidFill>
              </a:rPr>
              <a:t>safe</a:t>
            </a:r>
            <a:r>
              <a:rPr lang="it-IT" b="1" dirty="0">
                <a:solidFill>
                  <a:srgbClr val="203864"/>
                </a:solidFill>
              </a:rPr>
              <a:t> </a:t>
            </a:r>
            <a:r>
              <a:rPr lang="it-IT" b="1" dirty="0" err="1">
                <a:solidFill>
                  <a:srgbClr val="203864"/>
                </a:solidFill>
              </a:rPr>
              <a:t>contraception</a:t>
            </a:r>
            <a:r>
              <a:rPr lang="it-IT" b="1" dirty="0">
                <a:solidFill>
                  <a:srgbClr val="203864"/>
                </a:solidFill>
              </a:rPr>
              <a:t> methods</a:t>
            </a: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52412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True</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6096000" y="252412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False</a:t>
            </a:r>
            <a:endParaRPr lang="el-GR" dirty="0"/>
          </a:p>
        </p:txBody>
      </p:sp>
    </p:spTree>
    <p:extLst>
      <p:ext uri="{BB962C8B-B14F-4D97-AF65-F5344CB8AC3E}">
        <p14:creationId xmlns:p14="http://schemas.microsoft.com/office/powerpoint/2010/main" val="176967619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1E24"/>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538135"/>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Match the columns.</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352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A full-term pregnancy</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35267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Health of women during pregnancy, childbirth and the postnatal period</a:t>
            </a:r>
            <a:endParaRPr lang="el-GR" dirty="0"/>
          </a:p>
        </p:txBody>
      </p:sp>
      <p:sp>
        <p:nvSpPr>
          <p:cNvPr id="11" name="Ορθογώνιο 10">
            <a:extLst>
              <a:ext uri="{FF2B5EF4-FFF2-40B4-BE49-F238E27FC236}">
                <a16:creationId xmlns:a16="http://schemas.microsoft.com/office/drawing/2014/main" id="{B08E9EB4-6838-4FCD-B853-E6E51FCAD438}"/>
              </a:ext>
            </a:extLst>
          </p:cNvPr>
          <p:cNvSpPr/>
          <p:nvPr/>
        </p:nvSpPr>
        <p:spPr>
          <a:xfrm>
            <a:off x="2105025" y="3600451"/>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a:t>
            </a:r>
            <a:r>
              <a:rPr lang="en-GB" dirty="0"/>
              <a:t>Pulling out</a:t>
            </a:r>
            <a:r>
              <a:rPr lang="en-US" dirty="0"/>
              <a:t> </a:t>
            </a:r>
            <a:endParaRPr lang="el-GR" dirty="0"/>
          </a:p>
        </p:txBody>
      </p:sp>
      <p:sp>
        <p:nvSpPr>
          <p:cNvPr id="12" name="Ορθογώνιο 11">
            <a:extLst>
              <a:ext uri="{FF2B5EF4-FFF2-40B4-BE49-F238E27FC236}">
                <a16:creationId xmlns:a16="http://schemas.microsoft.com/office/drawing/2014/main" id="{330EFFD1-979D-4EE1-BDD9-918267F048CC}"/>
              </a:ext>
            </a:extLst>
          </p:cNvPr>
          <p:cNvSpPr/>
          <p:nvPr/>
        </p:nvSpPr>
        <p:spPr>
          <a:xfrm>
            <a:off x="6134100" y="3600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lasts between 39 weeks, 0 days and 40 weeks, 6 days</a:t>
            </a:r>
            <a:endParaRPr lang="el-GR" dirty="0"/>
          </a:p>
        </p:txBody>
      </p:sp>
      <p:sp>
        <p:nvSpPr>
          <p:cNvPr id="7" name="TextBox 6">
            <a:extLst>
              <a:ext uri="{FF2B5EF4-FFF2-40B4-BE49-F238E27FC236}">
                <a16:creationId xmlns:a16="http://schemas.microsoft.com/office/drawing/2014/main" id="{D00BF227-FC3A-40AC-BDE1-04D4375D5BBC}"/>
              </a:ext>
            </a:extLst>
          </p:cNvPr>
          <p:cNvSpPr txBox="1"/>
          <p:nvPr/>
        </p:nvSpPr>
        <p:spPr>
          <a:xfrm>
            <a:off x="2112607" y="1987414"/>
            <a:ext cx="1681614" cy="307777"/>
          </a:xfrm>
          <a:prstGeom prst="rect">
            <a:avLst/>
          </a:prstGeom>
        </p:spPr>
        <p:txBody>
          <a:bodyPr wrap="none" rtlCol="0">
            <a:spAutoFit/>
          </a:bodyPr>
          <a:lstStyle/>
          <a:p>
            <a:pPr algn="l"/>
            <a:r>
              <a:rPr lang="en-US" sz="1400" i="1" dirty="0"/>
              <a:t>Match the columns !</a:t>
            </a:r>
            <a:endParaRPr lang="el-GR" sz="1400" i="1" dirty="0" err="1"/>
          </a:p>
        </p:txBody>
      </p:sp>
      <p:sp>
        <p:nvSpPr>
          <p:cNvPr id="8" name="Ορθογώνιο 7">
            <a:extLst>
              <a:ext uri="{FF2B5EF4-FFF2-40B4-BE49-F238E27FC236}">
                <a16:creationId xmlns:a16="http://schemas.microsoft.com/office/drawing/2014/main" id="{276C2C90-7C61-4DC5-BAF8-FF0E86A8BA4E}"/>
              </a:ext>
            </a:extLst>
          </p:cNvPr>
          <p:cNvSpPr/>
          <p:nvPr/>
        </p:nvSpPr>
        <p:spPr>
          <a:xfrm>
            <a:off x="2126791" y="4695243"/>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Maternal health</a:t>
            </a:r>
            <a:endParaRPr lang="el-GR" dirty="0"/>
          </a:p>
        </p:txBody>
      </p:sp>
      <p:sp>
        <p:nvSpPr>
          <p:cNvPr id="9" name="Ορθογώνιο 8">
            <a:extLst>
              <a:ext uri="{FF2B5EF4-FFF2-40B4-BE49-F238E27FC236}">
                <a16:creationId xmlns:a16="http://schemas.microsoft.com/office/drawing/2014/main" id="{71A3F062-269C-4402-8F65-5358C806FC03}"/>
              </a:ext>
            </a:extLst>
          </p:cNvPr>
          <p:cNvSpPr/>
          <p:nvPr/>
        </p:nvSpPr>
        <p:spPr>
          <a:xfrm>
            <a:off x="6155866" y="4695242"/>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Is four times more common in women than in men</a:t>
            </a:r>
            <a:endParaRPr lang="el-GR" dirty="0"/>
          </a:p>
        </p:txBody>
      </p:sp>
      <p:sp>
        <p:nvSpPr>
          <p:cNvPr id="14" name="Ορθογώνιο 13">
            <a:extLst>
              <a:ext uri="{FF2B5EF4-FFF2-40B4-BE49-F238E27FC236}">
                <a16:creationId xmlns:a16="http://schemas.microsoft.com/office/drawing/2014/main" id="{F2CF200D-C714-4BA9-AECB-681B7F038870}"/>
              </a:ext>
            </a:extLst>
          </p:cNvPr>
          <p:cNvSpPr/>
          <p:nvPr/>
        </p:nvSpPr>
        <p:spPr>
          <a:xfrm>
            <a:off x="6186967" y="5715388"/>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Is among the least effective contraceptive methods</a:t>
            </a:r>
            <a:endParaRPr lang="el-GR" dirty="0"/>
          </a:p>
        </p:txBody>
      </p:sp>
      <p:sp>
        <p:nvSpPr>
          <p:cNvPr id="15" name="Ορθογώνιο 14">
            <a:extLst>
              <a:ext uri="{FF2B5EF4-FFF2-40B4-BE49-F238E27FC236}">
                <a16:creationId xmlns:a16="http://schemas.microsoft.com/office/drawing/2014/main" id="{5876E361-1696-4DD7-B6DA-A327EC148472}"/>
              </a:ext>
            </a:extLst>
          </p:cNvPr>
          <p:cNvSpPr/>
          <p:nvPr/>
        </p:nvSpPr>
        <p:spPr>
          <a:xfrm>
            <a:off x="2124330" y="579003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Osteoporosis </a:t>
            </a:r>
            <a:endParaRPr lang="el-GR" dirty="0"/>
          </a:p>
        </p:txBody>
      </p:sp>
    </p:spTree>
    <p:extLst>
      <p:ext uri="{BB962C8B-B14F-4D97-AF65-F5344CB8AC3E}">
        <p14:creationId xmlns:p14="http://schemas.microsoft.com/office/powerpoint/2010/main" val="158027667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00B0F0"/>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2F5496"/>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seq concurrent="1" nextAc="seek">
              <p:cTn id="16" restart="whenNotActive" fill="hold" evtFilter="cancelBubble" nodeType="interactiveSeq">
                <p:stCondLst>
                  <p:cond evt="onClick" delay="0">
                    <p:tgtEl>
                      <p:spTgt spid="11"/>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11"/>
                                        </p:tgtEl>
                                        <p:attrNameLst>
                                          <p:attrName>fillcolor</p:attrName>
                                        </p:attrNameLst>
                                      </p:cBhvr>
                                      <p:to>
                                        <a:srgbClr val="FFC000"/>
                                      </p:to>
                                    </p:animClr>
                                    <p:set>
                                      <p:cBhvr>
                                        <p:cTn id="21" dur="2000" fill="hold"/>
                                        <p:tgtEl>
                                          <p:spTgt spid="11"/>
                                        </p:tgtEl>
                                        <p:attrNameLst>
                                          <p:attrName>fill.type</p:attrName>
                                        </p:attrNameLst>
                                      </p:cBhvr>
                                      <p:to>
                                        <p:strVal val="solid"/>
                                      </p:to>
                                    </p:set>
                                    <p:set>
                                      <p:cBhvr>
                                        <p:cTn id="22" dur="2000" fill="hold"/>
                                        <p:tgtEl>
                                          <p:spTgt spid="11"/>
                                        </p:tgtEl>
                                        <p:attrNameLst>
                                          <p:attrName>fill.on</p:attrName>
                                        </p:attrNameLst>
                                      </p:cBhvr>
                                      <p:to>
                                        <p:strVal val="true"/>
                                      </p:to>
                                    </p:set>
                                  </p:childTnLst>
                                </p:cTn>
                              </p:par>
                            </p:childTnLst>
                          </p:cTn>
                        </p:par>
                      </p:childTnLst>
                    </p:cTn>
                  </p:par>
                </p:childTnLst>
              </p:cTn>
              <p:nextCondLst>
                <p:cond evt="onClick" delay="0">
                  <p:tgtEl>
                    <p:spTgt spid="11"/>
                  </p:tgtEl>
                </p:cond>
              </p:nextCondLst>
            </p:seq>
            <p:seq concurrent="1" nextAc="seek">
              <p:cTn id="23" restart="whenNotActive" fill="hold" evtFilter="cancelBubble" nodeType="interactiveSeq">
                <p:stCondLst>
                  <p:cond evt="onClick" delay="0">
                    <p:tgtEl>
                      <p:spTgt spid="12"/>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12"/>
                                        </p:tgtEl>
                                        <p:attrNameLst>
                                          <p:attrName>fillcolor</p:attrName>
                                        </p:attrNameLst>
                                      </p:cBhvr>
                                      <p:to>
                                        <a:srgbClr val="00B0F0"/>
                                      </p:to>
                                    </p:animClr>
                                    <p:set>
                                      <p:cBhvr>
                                        <p:cTn id="28" dur="2000" fill="hold"/>
                                        <p:tgtEl>
                                          <p:spTgt spid="12"/>
                                        </p:tgtEl>
                                        <p:attrNameLst>
                                          <p:attrName>fill.type</p:attrName>
                                        </p:attrNameLst>
                                      </p:cBhvr>
                                      <p:to>
                                        <p:strVal val="solid"/>
                                      </p:to>
                                    </p:set>
                                    <p:set>
                                      <p:cBhvr>
                                        <p:cTn id="29" dur="2000" fill="hold"/>
                                        <p:tgtEl>
                                          <p:spTgt spid="12"/>
                                        </p:tgtEl>
                                        <p:attrNameLst>
                                          <p:attrName>fill.on</p:attrName>
                                        </p:attrNameLst>
                                      </p:cBhvr>
                                      <p:to>
                                        <p:strVal val="true"/>
                                      </p:to>
                                    </p:set>
                                  </p:childTnLst>
                                </p:cTn>
                              </p:par>
                            </p:childTnLst>
                          </p:cTn>
                        </p:par>
                      </p:childTnLst>
                    </p:cTn>
                  </p:par>
                </p:childTnLst>
              </p:cTn>
              <p:nextCondLst>
                <p:cond evt="onClick" delay="0">
                  <p:tgtEl>
                    <p:spTgt spid="12"/>
                  </p:tgtEl>
                </p:cond>
              </p:nextCondLst>
            </p:seq>
            <p:seq concurrent="1" nextAc="seek">
              <p:cTn id="30" restart="whenNotActive" fill="hold" evtFilter="cancelBubble" nodeType="interactiveSeq">
                <p:stCondLst>
                  <p:cond evt="onClick" delay="0">
                    <p:tgtEl>
                      <p:spTgt spid="8"/>
                    </p:tgtEl>
                  </p:cond>
                </p:stCondLst>
                <p:endSync evt="end" delay="0">
                  <p:rtn val="all"/>
                </p:endSync>
                <p:childTnLst>
                  <p:par>
                    <p:cTn id="31" fill="hold">
                      <p:stCondLst>
                        <p:cond delay="0"/>
                      </p:stCondLst>
                      <p:childTnLst>
                        <p:par>
                          <p:cTn id="32" fill="hold">
                            <p:stCondLst>
                              <p:cond delay="0"/>
                            </p:stCondLst>
                            <p:childTnLst>
                              <p:par>
                                <p:cTn id="33" presetID="1" presetClass="emph" presetSubtype="2" fill="hold" nodeType="clickEffect">
                                  <p:stCondLst>
                                    <p:cond delay="0"/>
                                  </p:stCondLst>
                                  <p:childTnLst>
                                    <p:animClr clrSpc="rgb" dir="cw">
                                      <p:cBhvr>
                                        <p:cTn id="34" dur="2000" fill="hold"/>
                                        <p:tgtEl>
                                          <p:spTgt spid="8"/>
                                        </p:tgtEl>
                                        <p:attrNameLst>
                                          <p:attrName>fillcolor</p:attrName>
                                        </p:attrNameLst>
                                      </p:cBhvr>
                                      <p:to>
                                        <a:srgbClr val="2F5496"/>
                                      </p:to>
                                    </p:animClr>
                                    <p:set>
                                      <p:cBhvr>
                                        <p:cTn id="35" dur="2000" fill="hold"/>
                                        <p:tgtEl>
                                          <p:spTgt spid="8"/>
                                        </p:tgtEl>
                                        <p:attrNameLst>
                                          <p:attrName>fill.type</p:attrName>
                                        </p:attrNameLst>
                                      </p:cBhvr>
                                      <p:to>
                                        <p:strVal val="solid"/>
                                      </p:to>
                                    </p:set>
                                    <p:set>
                                      <p:cBhvr>
                                        <p:cTn id="36" dur="2000" fill="hold"/>
                                        <p:tgtEl>
                                          <p:spTgt spid="8"/>
                                        </p:tgtEl>
                                        <p:attrNameLst>
                                          <p:attrName>fill.on</p:attrName>
                                        </p:attrNameLst>
                                      </p:cBhvr>
                                      <p:to>
                                        <p:strVal val="true"/>
                                      </p:to>
                                    </p:set>
                                  </p:childTnLst>
                                </p:cTn>
                              </p:par>
                            </p:childTnLst>
                          </p:cTn>
                        </p:par>
                      </p:childTnLst>
                    </p:cTn>
                  </p:par>
                </p:childTnLst>
              </p:cTn>
              <p:nextCondLst>
                <p:cond evt="onClick" delay="0">
                  <p:tgtEl>
                    <p:spTgt spid="8"/>
                  </p:tgtEl>
                </p:cond>
              </p:nextCondLst>
            </p:seq>
            <p:seq concurrent="1" nextAc="seek">
              <p:cTn id="37" restart="whenNotActive" fill="hold" evtFilter="cancelBubble" nodeType="interactiveSeq">
                <p:stCondLst>
                  <p:cond evt="onClick" delay="0">
                    <p:tgtEl>
                      <p:spTgt spid="9"/>
                    </p:tgtEl>
                  </p:cond>
                </p:stCondLst>
                <p:endSync evt="end" delay="0">
                  <p:rtn val="all"/>
                </p:endSync>
                <p:childTnLst>
                  <p:par>
                    <p:cTn id="38" fill="hold">
                      <p:stCondLst>
                        <p:cond delay="0"/>
                      </p:stCondLst>
                      <p:childTnLst>
                        <p:par>
                          <p:cTn id="39" fill="hold">
                            <p:stCondLst>
                              <p:cond delay="0"/>
                            </p:stCondLst>
                            <p:childTnLst>
                              <p:par>
                                <p:cTn id="40" presetID="1" presetClass="emph" presetSubtype="2" fill="hold" nodeType="clickEffect">
                                  <p:stCondLst>
                                    <p:cond delay="0"/>
                                  </p:stCondLst>
                                  <p:childTnLst>
                                    <p:animClr clrSpc="rgb" dir="cw">
                                      <p:cBhvr>
                                        <p:cTn id="41" dur="2000" fill="hold"/>
                                        <p:tgtEl>
                                          <p:spTgt spid="9"/>
                                        </p:tgtEl>
                                        <p:attrNameLst>
                                          <p:attrName>fillcolor</p:attrName>
                                        </p:attrNameLst>
                                      </p:cBhvr>
                                      <p:to>
                                        <a:srgbClr val="7030A0"/>
                                      </p:to>
                                    </p:animClr>
                                    <p:set>
                                      <p:cBhvr>
                                        <p:cTn id="42" dur="2000" fill="hold"/>
                                        <p:tgtEl>
                                          <p:spTgt spid="9"/>
                                        </p:tgtEl>
                                        <p:attrNameLst>
                                          <p:attrName>fill.type</p:attrName>
                                        </p:attrNameLst>
                                      </p:cBhvr>
                                      <p:to>
                                        <p:strVal val="solid"/>
                                      </p:to>
                                    </p:set>
                                    <p:set>
                                      <p:cBhvr>
                                        <p:cTn id="43" dur="2000" fill="hold"/>
                                        <p:tgtEl>
                                          <p:spTgt spid="9"/>
                                        </p:tgtEl>
                                        <p:attrNameLst>
                                          <p:attrName>fill.on</p:attrName>
                                        </p:attrNameLst>
                                      </p:cBhvr>
                                      <p:to>
                                        <p:strVal val="true"/>
                                      </p:to>
                                    </p:set>
                                  </p:childTnLst>
                                </p:cTn>
                              </p:par>
                            </p:childTnLst>
                          </p:cTn>
                        </p:par>
                      </p:childTnLst>
                    </p:cTn>
                  </p:par>
                </p:childTnLst>
              </p:cTn>
              <p:nextCondLst>
                <p:cond evt="onClick" delay="0">
                  <p:tgtEl>
                    <p:spTgt spid="9"/>
                  </p:tgtEl>
                </p:cond>
              </p:nextCondLst>
            </p:seq>
            <p:seq concurrent="1" nextAc="seek">
              <p:cTn id="44" restart="whenNotActive" fill="hold" evtFilter="cancelBubble" nodeType="interactiveSeq">
                <p:stCondLst>
                  <p:cond evt="onClick" delay="0">
                    <p:tgtEl>
                      <p:spTgt spid="14"/>
                    </p:tgtEl>
                  </p:cond>
                </p:stCondLst>
                <p:endSync evt="end" delay="0">
                  <p:rtn val="all"/>
                </p:endSync>
                <p:childTnLst>
                  <p:par>
                    <p:cTn id="45" fill="hold">
                      <p:stCondLst>
                        <p:cond delay="0"/>
                      </p:stCondLst>
                      <p:childTnLst>
                        <p:par>
                          <p:cTn id="46" fill="hold">
                            <p:stCondLst>
                              <p:cond delay="0"/>
                            </p:stCondLst>
                            <p:childTnLst>
                              <p:par>
                                <p:cTn id="47" presetID="1" presetClass="emph" presetSubtype="2" fill="hold" nodeType="clickEffect">
                                  <p:stCondLst>
                                    <p:cond delay="0"/>
                                  </p:stCondLst>
                                  <p:childTnLst>
                                    <p:animClr clrSpc="rgb" dir="cw">
                                      <p:cBhvr>
                                        <p:cTn id="48" dur="2000" fill="hold"/>
                                        <p:tgtEl>
                                          <p:spTgt spid="14"/>
                                        </p:tgtEl>
                                        <p:attrNameLst>
                                          <p:attrName>fillcolor</p:attrName>
                                        </p:attrNameLst>
                                      </p:cBhvr>
                                      <p:to>
                                        <a:srgbClr val="FFC000"/>
                                      </p:to>
                                    </p:animClr>
                                    <p:set>
                                      <p:cBhvr>
                                        <p:cTn id="49" dur="2000" fill="hold"/>
                                        <p:tgtEl>
                                          <p:spTgt spid="14"/>
                                        </p:tgtEl>
                                        <p:attrNameLst>
                                          <p:attrName>fill.type</p:attrName>
                                        </p:attrNameLst>
                                      </p:cBhvr>
                                      <p:to>
                                        <p:strVal val="solid"/>
                                      </p:to>
                                    </p:set>
                                    <p:set>
                                      <p:cBhvr>
                                        <p:cTn id="50" dur="2000" fill="hold"/>
                                        <p:tgtEl>
                                          <p:spTgt spid="14"/>
                                        </p:tgtEl>
                                        <p:attrNameLst>
                                          <p:attrName>fill.on</p:attrName>
                                        </p:attrNameLst>
                                      </p:cBhvr>
                                      <p:to>
                                        <p:strVal val="true"/>
                                      </p:to>
                                    </p:set>
                                  </p:childTnLst>
                                </p:cTn>
                              </p:par>
                            </p:childTnLst>
                          </p:cTn>
                        </p:par>
                      </p:childTnLst>
                    </p:cTn>
                  </p:par>
                </p:childTnLst>
              </p:cTn>
              <p:nextCondLst>
                <p:cond evt="onClick" delay="0">
                  <p:tgtEl>
                    <p:spTgt spid="14"/>
                  </p:tgtEl>
                </p:cond>
              </p:nextCondLst>
            </p:seq>
            <p:seq concurrent="1" nextAc="seek">
              <p:cTn id="51" restart="whenNotActive" fill="hold" evtFilter="cancelBubble" nodeType="interactiveSeq">
                <p:stCondLst>
                  <p:cond evt="onClick" delay="0">
                    <p:tgtEl>
                      <p:spTgt spid="15"/>
                    </p:tgtEl>
                  </p:cond>
                </p:stCondLst>
                <p:endSync evt="end" delay="0">
                  <p:rtn val="all"/>
                </p:endSync>
                <p:childTnLst>
                  <p:par>
                    <p:cTn id="52" fill="hold">
                      <p:stCondLst>
                        <p:cond delay="0"/>
                      </p:stCondLst>
                      <p:childTnLst>
                        <p:par>
                          <p:cTn id="53" fill="hold">
                            <p:stCondLst>
                              <p:cond delay="0"/>
                            </p:stCondLst>
                            <p:childTnLst>
                              <p:par>
                                <p:cTn id="54" presetID="1" presetClass="emph" presetSubtype="2" fill="hold" nodeType="clickEffect">
                                  <p:stCondLst>
                                    <p:cond delay="0"/>
                                  </p:stCondLst>
                                  <p:childTnLst>
                                    <p:animClr clrSpc="rgb" dir="cw">
                                      <p:cBhvr>
                                        <p:cTn id="55" dur="2000" fill="hold"/>
                                        <p:tgtEl>
                                          <p:spTgt spid="15"/>
                                        </p:tgtEl>
                                        <p:attrNameLst>
                                          <p:attrName>fillcolor</p:attrName>
                                        </p:attrNameLst>
                                      </p:cBhvr>
                                      <p:to>
                                        <a:srgbClr val="7030A0"/>
                                      </p:to>
                                    </p:animClr>
                                    <p:set>
                                      <p:cBhvr>
                                        <p:cTn id="56" dur="2000" fill="hold"/>
                                        <p:tgtEl>
                                          <p:spTgt spid="15"/>
                                        </p:tgtEl>
                                        <p:attrNameLst>
                                          <p:attrName>fill.type</p:attrName>
                                        </p:attrNameLst>
                                      </p:cBhvr>
                                      <p:to>
                                        <p:strVal val="solid"/>
                                      </p:to>
                                    </p:set>
                                    <p:set>
                                      <p:cBhvr>
                                        <p:cTn id="57" dur="2000" fill="hold"/>
                                        <p:tgtEl>
                                          <p:spTgt spid="15"/>
                                        </p:tgtEl>
                                        <p:attrNameLst>
                                          <p:attrName>fill.on</p:attrName>
                                        </p:attrNameLst>
                                      </p:cBhvr>
                                      <p:to>
                                        <p:strVal val="true"/>
                                      </p:to>
                                    </p:set>
                                  </p:childTnLst>
                                </p:cTn>
                              </p:par>
                            </p:childTnLst>
                          </p:cTn>
                        </p:par>
                      </p:childTnLst>
                    </p:cTn>
                  </p:par>
                </p:childTnLst>
              </p:cTn>
              <p:nextCondLst>
                <p:cond evt="onClick" delay="0">
                  <p:tgtEl>
                    <p:spTgt spid="15"/>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it-IT" sz="2000" b="1" dirty="0">
                <a:solidFill>
                  <a:srgbClr val="203864"/>
                </a:solidFill>
              </a:rPr>
              <a:t>Gender </a:t>
            </a:r>
            <a:r>
              <a:rPr lang="it-IT" sz="2000" b="1" dirty="0" err="1">
                <a:solidFill>
                  <a:srgbClr val="203864"/>
                </a:solidFill>
              </a:rPr>
              <a:t>differences</a:t>
            </a:r>
            <a:r>
              <a:rPr lang="it-IT" sz="2000" b="1" dirty="0">
                <a:solidFill>
                  <a:srgbClr val="203864"/>
                </a:solidFill>
              </a:rPr>
              <a:t> in health…</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Do not exist </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Appear from birth</a:t>
            </a:r>
            <a:endParaRPr lang="el-GR" dirty="0"/>
          </a:p>
        </p:txBody>
      </p:sp>
      <p:sp>
        <p:nvSpPr>
          <p:cNvPr id="12" name="Ορθογώνιο 11">
            <a:extLst>
              <a:ext uri="{FF2B5EF4-FFF2-40B4-BE49-F238E27FC236}">
                <a16:creationId xmlns:a16="http://schemas.microsoft.com/office/drawing/2014/main" id="{330EFFD1-979D-4EE1-BDD9-918267F048CC}"/>
              </a:ext>
            </a:extLst>
          </p:cNvPr>
          <p:cNvSpPr/>
          <p:nvPr/>
        </p:nvSpPr>
        <p:spPr>
          <a:xfrm>
            <a:off x="6134100"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Show that women are generally healthier than men </a:t>
            </a:r>
            <a:endParaRPr lang="el-GR" dirty="0"/>
          </a:p>
        </p:txBody>
      </p:sp>
      <p:sp>
        <p:nvSpPr>
          <p:cNvPr id="7" name="TextBox 6">
            <a:extLst>
              <a:ext uri="{FF2B5EF4-FFF2-40B4-BE49-F238E27FC236}">
                <a16:creationId xmlns:a16="http://schemas.microsoft.com/office/drawing/2014/main" id="{6ADEDE7A-0913-479F-BB67-E02D145BE5E2}"/>
              </a:ext>
            </a:extLst>
          </p:cNvPr>
          <p:cNvSpPr txBox="1"/>
          <p:nvPr/>
        </p:nvSpPr>
        <p:spPr>
          <a:xfrm>
            <a:off x="2112607" y="1987414"/>
            <a:ext cx="2047740" cy="307777"/>
          </a:xfrm>
          <a:prstGeom prst="rect">
            <a:avLst/>
          </a:prstGeom>
        </p:spPr>
        <p:txBody>
          <a:bodyPr wrap="none" rtlCol="0">
            <a:spAutoFit/>
          </a:bodyPr>
          <a:lstStyle/>
          <a:p>
            <a:r>
              <a:rPr lang="en-US" sz="1400" b="1" i="1" dirty="0"/>
              <a:t>Two answers are correct!</a:t>
            </a:r>
            <a:endParaRPr lang="el-GR" sz="1400" b="1" i="1" dirty="0" err="1"/>
          </a:p>
        </p:txBody>
      </p:sp>
      <p:sp>
        <p:nvSpPr>
          <p:cNvPr id="2" name="Ορθογώνιο 9">
            <a:extLst>
              <a:ext uri="{FF2B5EF4-FFF2-40B4-BE49-F238E27FC236}">
                <a16:creationId xmlns:a16="http://schemas.microsoft.com/office/drawing/2014/main" id="{53EB3A1B-0DF4-4F3A-9B5F-EBFE4E812BBD}"/>
              </a:ext>
            </a:extLst>
          </p:cNvPr>
          <p:cNvSpPr/>
          <p:nvPr/>
        </p:nvSpPr>
        <p:spPr>
          <a:xfrm>
            <a:off x="2105025"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Are associated with life expectancy and healthy ageing of men and women</a:t>
            </a:r>
            <a:endParaRPr lang="el-GR" dirty="0"/>
          </a:p>
        </p:txBody>
      </p:sp>
    </p:spTree>
    <p:extLst>
      <p:ext uri="{BB962C8B-B14F-4D97-AF65-F5344CB8AC3E}">
        <p14:creationId xmlns:p14="http://schemas.microsoft.com/office/powerpoint/2010/main" val="241749389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0000"/>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538135"/>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seq concurrent="1" nextAc="seek">
              <p:cTn id="16" restart="whenNotActive" fill="hold" evtFilter="cancelBubble" nodeType="interactiveSeq">
                <p:stCondLst>
                  <p:cond evt="onClick" delay="0">
                    <p:tgtEl>
                      <p:spTgt spid="12"/>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12"/>
                                        </p:tgtEl>
                                        <p:attrNameLst>
                                          <p:attrName>fillcolor</p:attrName>
                                        </p:attrNameLst>
                                      </p:cBhvr>
                                      <p:to>
                                        <a:srgbClr val="C01E24"/>
                                      </p:to>
                                    </p:animClr>
                                    <p:set>
                                      <p:cBhvr>
                                        <p:cTn id="21" dur="2000" fill="hold"/>
                                        <p:tgtEl>
                                          <p:spTgt spid="12"/>
                                        </p:tgtEl>
                                        <p:attrNameLst>
                                          <p:attrName>fill.type</p:attrName>
                                        </p:attrNameLst>
                                      </p:cBhvr>
                                      <p:to>
                                        <p:strVal val="solid"/>
                                      </p:to>
                                    </p:set>
                                    <p:set>
                                      <p:cBhvr>
                                        <p:cTn id="22" dur="2000" fill="hold"/>
                                        <p:tgtEl>
                                          <p:spTgt spid="12"/>
                                        </p:tgtEl>
                                        <p:attrNameLst>
                                          <p:attrName>fill.on</p:attrName>
                                        </p:attrNameLst>
                                      </p:cBhvr>
                                      <p:to>
                                        <p:strVal val="true"/>
                                      </p:to>
                                    </p:set>
                                  </p:childTnLst>
                                </p:cTn>
                              </p:par>
                            </p:childTnLst>
                          </p:cTn>
                        </p:par>
                      </p:childTnLst>
                    </p:cTn>
                  </p:par>
                </p:childTnLst>
              </p:cTn>
              <p:nextCondLst>
                <p:cond evt="onClick" delay="0">
                  <p:tgtEl>
                    <p:spTgt spid="12"/>
                  </p:tgtEl>
                </p:cond>
              </p:nextCondLst>
            </p:seq>
            <p:seq concurrent="1" nextAc="seek">
              <p:cTn id="23" restart="whenNotActive" fill="hold" evtFilter="cancelBubble" nodeType="interactiveSeq">
                <p:stCondLst>
                  <p:cond evt="onClick" delay="0">
                    <p:tgtEl>
                      <p:spTgt spid="2"/>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2"/>
                                        </p:tgtEl>
                                        <p:attrNameLst>
                                          <p:attrName>fillcolor</p:attrName>
                                        </p:attrNameLst>
                                      </p:cBhvr>
                                      <p:to>
                                        <a:srgbClr val="538135"/>
                                      </p:to>
                                    </p:animClr>
                                    <p:set>
                                      <p:cBhvr>
                                        <p:cTn id="28" dur="2000" fill="hold"/>
                                        <p:tgtEl>
                                          <p:spTgt spid="2"/>
                                        </p:tgtEl>
                                        <p:attrNameLst>
                                          <p:attrName>fill.type</p:attrName>
                                        </p:attrNameLst>
                                      </p:cBhvr>
                                      <p:to>
                                        <p:strVal val="solid"/>
                                      </p:to>
                                    </p:set>
                                    <p:set>
                                      <p:cBhvr>
                                        <p:cTn id="29" dur="2000" fill="hold"/>
                                        <p:tgtEl>
                                          <p:spTgt spid="2"/>
                                        </p:tgtEl>
                                        <p:attrNameLst>
                                          <p:attrName>fill.on</p:attrName>
                                        </p:attrNameLst>
                                      </p:cBhvr>
                                      <p:to>
                                        <p:strVal val="true"/>
                                      </p:to>
                                    </p:set>
                                  </p:childTnLst>
                                </p:cTn>
                              </p:par>
                            </p:childTnLst>
                          </p:cTn>
                        </p:par>
                      </p:childTnLst>
                    </p:cTn>
                  </p:par>
                </p:childTnLst>
              </p:cTn>
              <p:nextCondLst>
                <p:cond evt="onClick" delay="0">
                  <p:tgtEl>
                    <p:spTgt spid="2"/>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880487"/>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it-IT" sz="2000" b="1" dirty="0" err="1">
                <a:solidFill>
                  <a:srgbClr val="203864"/>
                </a:solidFill>
              </a:rPr>
              <a:t>Women</a:t>
            </a:r>
            <a:r>
              <a:rPr lang="it-IT" sz="2000" b="1" dirty="0">
                <a:solidFill>
                  <a:srgbClr val="203864"/>
                </a:solidFill>
              </a:rPr>
              <a:t> live </a:t>
            </a:r>
            <a:r>
              <a:rPr lang="it-IT" sz="2000" b="1" dirty="0" err="1">
                <a:solidFill>
                  <a:srgbClr val="203864"/>
                </a:solidFill>
              </a:rPr>
              <a:t>longer</a:t>
            </a:r>
            <a:r>
              <a:rPr lang="it-IT" sz="2000" b="1" dirty="0">
                <a:solidFill>
                  <a:srgbClr val="203864"/>
                </a:solidFill>
              </a:rPr>
              <a:t> </a:t>
            </a:r>
            <a:r>
              <a:rPr lang="it-IT" sz="2000" b="1" dirty="0" err="1">
                <a:solidFill>
                  <a:srgbClr val="203864"/>
                </a:solidFill>
              </a:rPr>
              <a:t>than</a:t>
            </a:r>
            <a:r>
              <a:rPr lang="it-IT" sz="2000" b="1" dirty="0">
                <a:solidFill>
                  <a:srgbClr val="203864"/>
                </a:solidFill>
              </a:rPr>
              <a:t> men </a:t>
            </a:r>
            <a:r>
              <a:rPr lang="it-IT" sz="2000" b="1" dirty="0" err="1">
                <a:solidFill>
                  <a:srgbClr val="203864"/>
                </a:solidFill>
              </a:rPr>
              <a:t>but</a:t>
            </a:r>
            <a:r>
              <a:rPr lang="it-IT" sz="2000" b="1" dirty="0">
                <a:solidFill>
                  <a:srgbClr val="203864"/>
                </a:solidFill>
              </a:rPr>
              <a:t> with disease and </a:t>
            </a:r>
            <a:r>
              <a:rPr lang="it-IT" sz="2000" b="1" dirty="0" err="1">
                <a:solidFill>
                  <a:srgbClr val="203864"/>
                </a:solidFill>
              </a:rPr>
              <a:t>disability</a:t>
            </a:r>
            <a:r>
              <a:rPr lang="it-IT" sz="2000" b="1" dirty="0">
                <a:solidFill>
                  <a:srgbClr val="203864"/>
                </a:solidFill>
              </a:rPr>
              <a:t>.</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6096000" y="2460297"/>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False</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2105025" y="2480551"/>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True</a:t>
            </a:r>
            <a:endParaRPr lang="el-GR" dirty="0"/>
          </a:p>
        </p:txBody>
      </p:sp>
    </p:spTree>
    <p:extLst>
      <p:ext uri="{BB962C8B-B14F-4D97-AF65-F5344CB8AC3E}">
        <p14:creationId xmlns:p14="http://schemas.microsoft.com/office/powerpoint/2010/main" val="411325476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1E24"/>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538135"/>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it-IT" sz="2000" b="1" dirty="0" err="1">
                <a:solidFill>
                  <a:srgbClr val="203864"/>
                </a:solidFill>
              </a:rPr>
              <a:t>Cardiovascular</a:t>
            </a:r>
            <a:r>
              <a:rPr lang="it-IT" sz="2000" b="1" dirty="0">
                <a:solidFill>
                  <a:srgbClr val="203864"/>
                </a:solidFill>
              </a:rPr>
              <a:t> </a:t>
            </a:r>
            <a:r>
              <a:rPr lang="it-IT" sz="2000" b="1" dirty="0" err="1">
                <a:solidFill>
                  <a:srgbClr val="203864"/>
                </a:solidFill>
              </a:rPr>
              <a:t>diseases</a:t>
            </a:r>
            <a:r>
              <a:rPr lang="it-IT" sz="2000" b="1" dirty="0">
                <a:solidFill>
                  <a:srgbClr val="203864"/>
                </a:solidFill>
              </a:rPr>
              <a:t>…</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Have the same mechanism, manifestation, prognosis and treatment in men and women.</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47967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a:t>
            </a:r>
            <a:r>
              <a:rPr lang="it-IT" dirty="0"/>
              <a:t>Do </a:t>
            </a:r>
            <a:r>
              <a:rPr lang="it-IT" dirty="0" err="1"/>
              <a:t>not</a:t>
            </a:r>
            <a:r>
              <a:rPr lang="it-IT" dirty="0"/>
              <a:t> </a:t>
            </a:r>
            <a:r>
              <a:rPr lang="it-IT" dirty="0" err="1"/>
              <a:t>affect</a:t>
            </a:r>
            <a:r>
              <a:rPr lang="it-IT" dirty="0"/>
              <a:t> </a:t>
            </a:r>
            <a:r>
              <a:rPr lang="it-IT" dirty="0" err="1"/>
              <a:t>women</a:t>
            </a:r>
            <a:r>
              <a:rPr lang="el-GR" dirty="0"/>
              <a:t>.</a:t>
            </a:r>
            <a:endParaRPr lang="en-US" dirty="0"/>
          </a:p>
        </p:txBody>
      </p:sp>
      <p:sp>
        <p:nvSpPr>
          <p:cNvPr id="11" name="Ορθογώνιο 10">
            <a:extLst>
              <a:ext uri="{FF2B5EF4-FFF2-40B4-BE49-F238E27FC236}">
                <a16:creationId xmlns:a16="http://schemas.microsoft.com/office/drawing/2014/main" id="{B08E9EB4-6838-4FCD-B853-E6E51FCAD438}"/>
              </a:ext>
            </a:extLst>
          </p:cNvPr>
          <p:cNvSpPr/>
          <p:nvPr/>
        </p:nvSpPr>
        <p:spPr>
          <a:xfrm>
            <a:off x="6134100"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Are more common among men.</a:t>
            </a:r>
            <a:endParaRPr lang="el-GR" dirty="0"/>
          </a:p>
        </p:txBody>
      </p:sp>
      <p:sp>
        <p:nvSpPr>
          <p:cNvPr id="7" name="TextBox 6">
            <a:extLst>
              <a:ext uri="{FF2B5EF4-FFF2-40B4-BE49-F238E27FC236}">
                <a16:creationId xmlns:a16="http://schemas.microsoft.com/office/drawing/2014/main" id="{3CA84F15-E3A8-4204-B4E9-D5D4C30C2F30}"/>
              </a:ext>
            </a:extLst>
          </p:cNvPr>
          <p:cNvSpPr txBox="1"/>
          <p:nvPr/>
        </p:nvSpPr>
        <p:spPr>
          <a:xfrm>
            <a:off x="2112607" y="1987414"/>
            <a:ext cx="2153859" cy="307777"/>
          </a:xfrm>
          <a:prstGeom prst="rect">
            <a:avLst/>
          </a:prstGeom>
        </p:spPr>
        <p:txBody>
          <a:bodyPr wrap="none" rtlCol="0">
            <a:spAutoFit/>
          </a:bodyPr>
          <a:lstStyle/>
          <a:p>
            <a:pPr algn="l"/>
            <a:r>
              <a:rPr lang="en-US" sz="1400" i="1" dirty="0"/>
              <a:t>Only one answer is correct!</a:t>
            </a:r>
            <a:endParaRPr lang="el-GR" sz="1400" i="1" dirty="0" err="1"/>
          </a:p>
        </p:txBody>
      </p:sp>
      <p:sp>
        <p:nvSpPr>
          <p:cNvPr id="2" name="Ορθογώνιο 11">
            <a:extLst>
              <a:ext uri="{FF2B5EF4-FFF2-40B4-BE49-F238E27FC236}">
                <a16:creationId xmlns:a16="http://schemas.microsoft.com/office/drawing/2014/main" id="{76DC98E3-03AE-05FE-D306-50B5372D125D}"/>
              </a:ext>
            </a:extLst>
          </p:cNvPr>
          <p:cNvSpPr/>
          <p:nvPr/>
        </p:nvSpPr>
        <p:spPr>
          <a:xfrm>
            <a:off x="2112607"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Are </a:t>
            </a:r>
            <a:r>
              <a:rPr lang="en-US" dirty="0">
                <a:solidFill>
                  <a:srgbClr val="000000"/>
                </a:solidFill>
                <a:latin typeface="Calibri" panose="020F0502020204030204" pitchFamily="34" charset="0"/>
              </a:rPr>
              <a:t>the leading cause of death after menopause for women</a:t>
            </a:r>
            <a:r>
              <a:rPr lang="en-US" dirty="0"/>
              <a:t>.  </a:t>
            </a:r>
            <a:endParaRPr lang="el-GR" dirty="0"/>
          </a:p>
        </p:txBody>
      </p:sp>
    </p:spTree>
    <p:extLst>
      <p:ext uri="{BB962C8B-B14F-4D97-AF65-F5344CB8AC3E}">
        <p14:creationId xmlns:p14="http://schemas.microsoft.com/office/powerpoint/2010/main" val="400842026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0000"/>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C00000"/>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seq concurrent="1" nextAc="seek">
              <p:cTn id="16" restart="whenNotActive" fill="hold" evtFilter="cancelBubble" nodeType="interactiveSeq">
                <p:stCondLst>
                  <p:cond evt="onClick" delay="0">
                    <p:tgtEl>
                      <p:spTgt spid="11"/>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11"/>
                                        </p:tgtEl>
                                        <p:attrNameLst>
                                          <p:attrName>fillcolor</p:attrName>
                                        </p:attrNameLst>
                                      </p:cBhvr>
                                      <p:to>
                                        <a:srgbClr val="C00000"/>
                                      </p:to>
                                    </p:animClr>
                                    <p:set>
                                      <p:cBhvr>
                                        <p:cTn id="21" dur="2000" fill="hold"/>
                                        <p:tgtEl>
                                          <p:spTgt spid="11"/>
                                        </p:tgtEl>
                                        <p:attrNameLst>
                                          <p:attrName>fill.type</p:attrName>
                                        </p:attrNameLst>
                                      </p:cBhvr>
                                      <p:to>
                                        <p:strVal val="solid"/>
                                      </p:to>
                                    </p:set>
                                    <p:set>
                                      <p:cBhvr>
                                        <p:cTn id="22" dur="2000" fill="hold"/>
                                        <p:tgtEl>
                                          <p:spTgt spid="11"/>
                                        </p:tgtEl>
                                        <p:attrNameLst>
                                          <p:attrName>fill.on</p:attrName>
                                        </p:attrNameLst>
                                      </p:cBhvr>
                                      <p:to>
                                        <p:strVal val="true"/>
                                      </p:to>
                                    </p:set>
                                  </p:childTnLst>
                                </p:cTn>
                              </p:par>
                            </p:childTnLst>
                          </p:cTn>
                        </p:par>
                      </p:childTnLst>
                    </p:cTn>
                  </p:par>
                </p:childTnLst>
              </p:cTn>
              <p:nextCondLst>
                <p:cond evt="onClick" delay="0">
                  <p:tgtEl>
                    <p:spTgt spid="11"/>
                  </p:tgtEl>
                </p:cond>
              </p:nextCondLst>
            </p:seq>
            <p:seq concurrent="1" nextAc="seek">
              <p:cTn id="23" restart="whenNotActive" fill="hold" evtFilter="cancelBubble" nodeType="interactiveSeq">
                <p:stCondLst>
                  <p:cond evt="onClick" delay="0">
                    <p:tgtEl>
                      <p:spTgt spid="2"/>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2"/>
                                        </p:tgtEl>
                                        <p:attrNameLst>
                                          <p:attrName>fillcolor</p:attrName>
                                        </p:attrNameLst>
                                      </p:cBhvr>
                                      <p:to>
                                        <a:srgbClr val="538135"/>
                                      </p:to>
                                    </p:animClr>
                                    <p:set>
                                      <p:cBhvr>
                                        <p:cTn id="28" dur="2000" fill="hold"/>
                                        <p:tgtEl>
                                          <p:spTgt spid="2"/>
                                        </p:tgtEl>
                                        <p:attrNameLst>
                                          <p:attrName>fill.type</p:attrName>
                                        </p:attrNameLst>
                                      </p:cBhvr>
                                      <p:to>
                                        <p:strVal val="solid"/>
                                      </p:to>
                                    </p:set>
                                    <p:set>
                                      <p:cBhvr>
                                        <p:cTn id="29" dur="2000" fill="hold"/>
                                        <p:tgtEl>
                                          <p:spTgt spid="2"/>
                                        </p:tgtEl>
                                        <p:attrNameLst>
                                          <p:attrName>fill.on</p:attrName>
                                        </p:attrNameLst>
                                      </p:cBhvr>
                                      <p:to>
                                        <p:strVal val="true"/>
                                      </p:to>
                                    </p:set>
                                  </p:childTnLst>
                                </p:cTn>
                              </p:par>
                            </p:childTnLst>
                          </p:cTn>
                        </p:par>
                      </p:childTnLst>
                    </p:cTn>
                  </p:par>
                </p:childTnLst>
              </p:cTn>
              <p:nextCondLst>
                <p:cond evt="onClick" delay="0">
                  <p:tgtEl>
                    <p:spTgt spid="2"/>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880487"/>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it-IT" sz="2000" b="1" dirty="0">
                <a:solidFill>
                  <a:srgbClr val="203864"/>
                </a:solidFill>
              </a:rPr>
              <a:t>Of </a:t>
            </a:r>
            <a:r>
              <a:rPr lang="it-IT" sz="2000" b="1" dirty="0" err="1">
                <a:solidFill>
                  <a:srgbClr val="203864"/>
                </a:solidFill>
              </a:rPr>
              <a:t>all</a:t>
            </a:r>
            <a:r>
              <a:rPr lang="it-IT" sz="2000" b="1" dirty="0">
                <a:solidFill>
                  <a:srgbClr val="203864"/>
                </a:solidFill>
              </a:rPr>
              <a:t> the </a:t>
            </a:r>
            <a:r>
              <a:rPr lang="it-IT" sz="2000" b="1" dirty="0" err="1">
                <a:solidFill>
                  <a:srgbClr val="203864"/>
                </a:solidFill>
              </a:rPr>
              <a:t>gynecologic</a:t>
            </a:r>
            <a:r>
              <a:rPr lang="it-IT" sz="2000" b="1" dirty="0">
                <a:solidFill>
                  <a:srgbClr val="203864"/>
                </a:solidFill>
              </a:rPr>
              <a:t> </a:t>
            </a:r>
            <a:r>
              <a:rPr lang="it-IT" sz="2000" b="1" dirty="0" err="1">
                <a:solidFill>
                  <a:srgbClr val="203864"/>
                </a:solidFill>
              </a:rPr>
              <a:t>cancers</a:t>
            </a:r>
            <a:r>
              <a:rPr lang="it-IT" sz="2000" b="1" dirty="0">
                <a:solidFill>
                  <a:srgbClr val="203864"/>
                </a:solidFill>
              </a:rPr>
              <a:t>, </a:t>
            </a:r>
            <a:r>
              <a:rPr lang="it-IT" sz="2000" b="1" dirty="0" err="1">
                <a:solidFill>
                  <a:srgbClr val="203864"/>
                </a:solidFill>
              </a:rPr>
              <a:t>only</a:t>
            </a:r>
            <a:r>
              <a:rPr lang="it-IT" sz="2000" b="1" dirty="0">
                <a:solidFill>
                  <a:srgbClr val="203864"/>
                </a:solidFill>
              </a:rPr>
              <a:t> </a:t>
            </a:r>
            <a:r>
              <a:rPr lang="it-IT" sz="2000" b="1" dirty="0" err="1">
                <a:solidFill>
                  <a:srgbClr val="203864"/>
                </a:solidFill>
              </a:rPr>
              <a:t>cervical</a:t>
            </a:r>
            <a:r>
              <a:rPr lang="it-IT" sz="2000" b="1" dirty="0">
                <a:solidFill>
                  <a:srgbClr val="203864"/>
                </a:solidFill>
              </a:rPr>
              <a:t> </a:t>
            </a:r>
            <a:r>
              <a:rPr lang="it-IT" sz="2000" b="1" dirty="0" err="1">
                <a:solidFill>
                  <a:srgbClr val="203864"/>
                </a:solidFill>
              </a:rPr>
              <a:t>cancer</a:t>
            </a:r>
            <a:r>
              <a:rPr lang="it-IT" sz="2000" b="1" dirty="0">
                <a:solidFill>
                  <a:srgbClr val="203864"/>
                </a:solidFill>
              </a:rPr>
              <a:t> </a:t>
            </a:r>
            <a:r>
              <a:rPr lang="it-IT" sz="2000" b="1" dirty="0" err="1">
                <a:solidFill>
                  <a:srgbClr val="203864"/>
                </a:solidFill>
              </a:rPr>
              <a:t>has</a:t>
            </a:r>
            <a:r>
              <a:rPr lang="it-IT" sz="2000" b="1" dirty="0">
                <a:solidFill>
                  <a:srgbClr val="203864"/>
                </a:solidFill>
              </a:rPr>
              <a:t> </a:t>
            </a:r>
            <a:r>
              <a:rPr lang="it-IT" sz="2000" b="1" dirty="0" err="1">
                <a:solidFill>
                  <a:srgbClr val="203864"/>
                </a:solidFill>
              </a:rPr>
              <a:t>effective</a:t>
            </a:r>
            <a:r>
              <a:rPr lang="it-IT" sz="2000" b="1" dirty="0">
                <a:solidFill>
                  <a:srgbClr val="203864"/>
                </a:solidFill>
              </a:rPr>
              <a:t> screening </a:t>
            </a:r>
            <a:r>
              <a:rPr lang="it-IT" sz="2000" b="1" dirty="0" err="1">
                <a:solidFill>
                  <a:srgbClr val="203864"/>
                </a:solidFill>
              </a:rPr>
              <a:t>tests</a:t>
            </a:r>
            <a:r>
              <a:rPr lang="it-IT" sz="2000" b="1" dirty="0">
                <a:solidFill>
                  <a:srgbClr val="203864"/>
                </a:solidFill>
              </a:rPr>
              <a:t> </a:t>
            </a:r>
            <a:r>
              <a:rPr lang="it-IT" sz="2000" b="1" dirty="0" err="1">
                <a:solidFill>
                  <a:srgbClr val="203864"/>
                </a:solidFill>
              </a:rPr>
              <a:t>at</a:t>
            </a:r>
            <a:r>
              <a:rPr lang="it-IT" sz="2000" b="1" dirty="0">
                <a:solidFill>
                  <a:srgbClr val="203864"/>
                </a:solidFill>
              </a:rPr>
              <a:t> early </a:t>
            </a:r>
            <a:r>
              <a:rPr lang="it-IT" sz="2000" b="1" dirty="0" err="1">
                <a:solidFill>
                  <a:srgbClr val="203864"/>
                </a:solidFill>
              </a:rPr>
              <a:t>stages</a:t>
            </a:r>
            <a:r>
              <a:rPr lang="it-IT" sz="2000" b="1" dirty="0">
                <a:solidFill>
                  <a:srgbClr val="203864"/>
                </a:solidFill>
              </a:rPr>
              <a:t>.</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6134100" y="252412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False</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2105025" y="252412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True</a:t>
            </a:r>
            <a:endParaRPr lang="el-GR" dirty="0"/>
          </a:p>
        </p:txBody>
      </p:sp>
    </p:spTree>
    <p:extLst>
      <p:ext uri="{BB962C8B-B14F-4D97-AF65-F5344CB8AC3E}">
        <p14:creationId xmlns:p14="http://schemas.microsoft.com/office/powerpoint/2010/main" val="122746834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1E24"/>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538135"/>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688370"/>
            <a:ext cx="7534275" cy="1245206"/>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a:solidFill>
                  <a:srgbClr val="203864"/>
                </a:solidFill>
              </a:rPr>
              <a:t>Menopause occurs in several stages. Which of the following is the stage that can last between 4 and 8 years, is characterized by changes in the pattern of menstrual periods, and leads up to the last menstrual period?</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6134100" y="3727451"/>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Premature menopause</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Menarche</a:t>
            </a:r>
            <a:endParaRPr lang="el-GR" dirty="0"/>
          </a:p>
        </p:txBody>
      </p:sp>
      <p:sp>
        <p:nvSpPr>
          <p:cNvPr id="11" name="Ορθογώνιο 10">
            <a:extLst>
              <a:ext uri="{FF2B5EF4-FFF2-40B4-BE49-F238E27FC236}">
                <a16:creationId xmlns:a16="http://schemas.microsoft.com/office/drawing/2014/main" id="{B08E9EB4-6838-4FCD-B853-E6E51FCAD438}"/>
              </a:ext>
            </a:extLst>
          </p:cNvPr>
          <p:cNvSpPr/>
          <p:nvPr/>
        </p:nvSpPr>
        <p:spPr>
          <a:xfrm>
            <a:off x="2105025" y="3727451"/>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a:t>
            </a:r>
            <a:r>
              <a:rPr lang="en-US" dirty="0" err="1"/>
              <a:t>Postmenopause</a:t>
            </a:r>
            <a:endParaRPr lang="el-GR" baseline="30000" dirty="0"/>
          </a:p>
        </p:txBody>
      </p:sp>
      <p:sp>
        <p:nvSpPr>
          <p:cNvPr id="2" name="TextBox 1">
            <a:extLst>
              <a:ext uri="{FF2B5EF4-FFF2-40B4-BE49-F238E27FC236}">
                <a16:creationId xmlns:a16="http://schemas.microsoft.com/office/drawing/2014/main" id="{D5E63C17-BD03-4222-BC8D-E1F551A4DD54}"/>
              </a:ext>
            </a:extLst>
          </p:cNvPr>
          <p:cNvSpPr txBox="1"/>
          <p:nvPr/>
        </p:nvSpPr>
        <p:spPr>
          <a:xfrm>
            <a:off x="2112607" y="1987414"/>
            <a:ext cx="2153859" cy="307777"/>
          </a:xfrm>
          <a:prstGeom prst="rect">
            <a:avLst/>
          </a:prstGeom>
        </p:spPr>
        <p:txBody>
          <a:bodyPr wrap="none" rtlCol="0">
            <a:spAutoFit/>
          </a:bodyPr>
          <a:lstStyle/>
          <a:p>
            <a:pPr algn="l"/>
            <a:r>
              <a:rPr lang="en-US" sz="1400" i="1" dirty="0"/>
              <a:t>Only one answer is correct!</a:t>
            </a:r>
            <a:endParaRPr lang="el-GR" sz="1400" i="1" dirty="0" err="1"/>
          </a:p>
        </p:txBody>
      </p:sp>
      <p:sp>
        <p:nvSpPr>
          <p:cNvPr id="3" name="Ορθογώνιο 2">
            <a:extLst>
              <a:ext uri="{FF2B5EF4-FFF2-40B4-BE49-F238E27FC236}">
                <a16:creationId xmlns:a16="http://schemas.microsoft.com/office/drawing/2014/main" id="{47EB61A0-25F5-587C-D003-3DCDAB8B84E8}"/>
              </a:ext>
            </a:extLst>
          </p:cNvPr>
          <p:cNvSpPr/>
          <p:nvPr/>
        </p:nvSpPr>
        <p:spPr>
          <a:xfrm>
            <a:off x="2105025" y="2483507"/>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Perimenopause</a:t>
            </a:r>
            <a:endParaRPr lang="el-GR" dirty="0"/>
          </a:p>
        </p:txBody>
      </p:sp>
    </p:spTree>
    <p:extLst>
      <p:ext uri="{BB962C8B-B14F-4D97-AF65-F5344CB8AC3E}">
        <p14:creationId xmlns:p14="http://schemas.microsoft.com/office/powerpoint/2010/main" val="39457473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0000"/>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C00000"/>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seq concurrent="1" nextAc="seek">
              <p:cTn id="16" restart="whenNotActive" fill="hold" evtFilter="cancelBubble" nodeType="interactiveSeq">
                <p:stCondLst>
                  <p:cond evt="onClick" delay="0">
                    <p:tgtEl>
                      <p:spTgt spid="11"/>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11"/>
                                        </p:tgtEl>
                                        <p:attrNameLst>
                                          <p:attrName>fillcolor</p:attrName>
                                        </p:attrNameLst>
                                      </p:cBhvr>
                                      <p:to>
                                        <a:srgbClr val="C00000"/>
                                      </p:to>
                                    </p:animClr>
                                    <p:set>
                                      <p:cBhvr>
                                        <p:cTn id="21" dur="2000" fill="hold"/>
                                        <p:tgtEl>
                                          <p:spTgt spid="11"/>
                                        </p:tgtEl>
                                        <p:attrNameLst>
                                          <p:attrName>fill.type</p:attrName>
                                        </p:attrNameLst>
                                      </p:cBhvr>
                                      <p:to>
                                        <p:strVal val="solid"/>
                                      </p:to>
                                    </p:set>
                                    <p:set>
                                      <p:cBhvr>
                                        <p:cTn id="22" dur="2000" fill="hold"/>
                                        <p:tgtEl>
                                          <p:spTgt spid="11"/>
                                        </p:tgtEl>
                                        <p:attrNameLst>
                                          <p:attrName>fill.on</p:attrName>
                                        </p:attrNameLst>
                                      </p:cBhvr>
                                      <p:to>
                                        <p:strVal val="true"/>
                                      </p:to>
                                    </p:set>
                                  </p:childTnLst>
                                </p:cTn>
                              </p:par>
                            </p:childTnLst>
                          </p:cTn>
                        </p:par>
                      </p:childTnLst>
                    </p:cTn>
                  </p:par>
                </p:childTnLst>
              </p:cTn>
              <p:nextCondLst>
                <p:cond evt="onClick" delay="0">
                  <p:tgtEl>
                    <p:spTgt spid="11"/>
                  </p:tgtEl>
                </p:cond>
              </p:nextCondLst>
            </p:seq>
            <p:seq concurrent="1" nextAc="seek">
              <p:cTn id="23" restart="whenNotActive" fill="hold" evtFilter="cancelBubble" nodeType="interactiveSeq">
                <p:stCondLst>
                  <p:cond evt="onClick" delay="0">
                    <p:tgtEl>
                      <p:spTgt spid="3"/>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3"/>
                                        </p:tgtEl>
                                        <p:attrNameLst>
                                          <p:attrName>fillcolor</p:attrName>
                                        </p:attrNameLst>
                                      </p:cBhvr>
                                      <p:to>
                                        <a:srgbClr val="538135"/>
                                      </p:to>
                                    </p:animClr>
                                    <p:set>
                                      <p:cBhvr>
                                        <p:cTn id="28" dur="2000" fill="hold"/>
                                        <p:tgtEl>
                                          <p:spTgt spid="3"/>
                                        </p:tgtEl>
                                        <p:attrNameLst>
                                          <p:attrName>fill.type</p:attrName>
                                        </p:attrNameLst>
                                      </p:cBhvr>
                                      <p:to>
                                        <p:strVal val="solid"/>
                                      </p:to>
                                    </p:set>
                                    <p:set>
                                      <p:cBhvr>
                                        <p:cTn id="29" dur="2000" fill="hold"/>
                                        <p:tgtEl>
                                          <p:spTgt spid="3"/>
                                        </p:tgtEl>
                                        <p:attrNameLst>
                                          <p:attrName>fill.on</p:attrName>
                                        </p:attrNameLst>
                                      </p:cBhvr>
                                      <p:to>
                                        <p:strVal val="true"/>
                                      </p:to>
                                    </p:set>
                                  </p:childTnLst>
                                </p:cTn>
                              </p:par>
                            </p:childTnLst>
                          </p:cTn>
                        </p:par>
                      </p:childTnLst>
                    </p:cTn>
                  </p:par>
                </p:childTnLst>
              </p:cTn>
              <p:nextCondLst>
                <p:cond evt="onClick" delay="0">
                  <p:tgtEl>
                    <p:spTgt spid="3"/>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It's vital that women check their breasts regularly for any changes and always have any changes examined by a GP.</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a:t>True</a:t>
            </a:r>
            <a:endParaRPr lang="el-GR"/>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47967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a:t>False</a:t>
            </a:r>
            <a:endParaRPr lang="el-GR"/>
          </a:p>
        </p:txBody>
      </p:sp>
    </p:spTree>
    <p:extLst>
      <p:ext uri="{BB962C8B-B14F-4D97-AF65-F5344CB8AC3E}">
        <p14:creationId xmlns:p14="http://schemas.microsoft.com/office/powerpoint/2010/main" val="137375320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538135"/>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C00000"/>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Match the columns</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352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Know Your Lemons</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35267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Menopause Support App </a:t>
            </a:r>
            <a:endParaRPr lang="el-GR" dirty="0"/>
          </a:p>
        </p:txBody>
      </p:sp>
      <p:sp>
        <p:nvSpPr>
          <p:cNvPr id="11" name="Ορθογώνιο 10">
            <a:extLst>
              <a:ext uri="{FF2B5EF4-FFF2-40B4-BE49-F238E27FC236}">
                <a16:creationId xmlns:a16="http://schemas.microsoft.com/office/drawing/2014/main" id="{B08E9EB4-6838-4FCD-B853-E6E51FCAD438}"/>
              </a:ext>
            </a:extLst>
          </p:cNvPr>
          <p:cNvSpPr/>
          <p:nvPr/>
        </p:nvSpPr>
        <p:spPr>
          <a:xfrm>
            <a:off x="2105025" y="3600451"/>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a:t>
            </a:r>
            <a:r>
              <a:rPr lang="en-US" dirty="0" err="1"/>
              <a:t>WomanLog</a:t>
            </a:r>
            <a:r>
              <a:rPr lang="en-US" dirty="0"/>
              <a:t> </a:t>
            </a:r>
            <a:endParaRPr lang="el-GR" dirty="0"/>
          </a:p>
        </p:txBody>
      </p:sp>
      <p:sp>
        <p:nvSpPr>
          <p:cNvPr id="7" name="TextBox 6">
            <a:extLst>
              <a:ext uri="{FF2B5EF4-FFF2-40B4-BE49-F238E27FC236}">
                <a16:creationId xmlns:a16="http://schemas.microsoft.com/office/drawing/2014/main" id="{D00BF227-FC3A-40AC-BDE1-04D4375D5BBC}"/>
              </a:ext>
            </a:extLst>
          </p:cNvPr>
          <p:cNvSpPr txBox="1"/>
          <p:nvPr/>
        </p:nvSpPr>
        <p:spPr>
          <a:xfrm>
            <a:off x="2112607" y="1987414"/>
            <a:ext cx="1681614" cy="307777"/>
          </a:xfrm>
          <a:prstGeom prst="rect">
            <a:avLst/>
          </a:prstGeom>
        </p:spPr>
        <p:txBody>
          <a:bodyPr wrap="none" rtlCol="0">
            <a:spAutoFit/>
          </a:bodyPr>
          <a:lstStyle/>
          <a:p>
            <a:pPr algn="l"/>
            <a:r>
              <a:rPr lang="en-US" sz="1400" i="1" dirty="0"/>
              <a:t>Match the columns !</a:t>
            </a:r>
            <a:endParaRPr lang="el-GR" sz="1400" i="1" dirty="0" err="1"/>
          </a:p>
        </p:txBody>
      </p:sp>
      <p:sp>
        <p:nvSpPr>
          <p:cNvPr id="8" name="Ορθογώνιο 7">
            <a:extLst>
              <a:ext uri="{FF2B5EF4-FFF2-40B4-BE49-F238E27FC236}">
                <a16:creationId xmlns:a16="http://schemas.microsoft.com/office/drawing/2014/main" id="{276C2C90-7C61-4DC5-BAF8-FF0E86A8BA4E}"/>
              </a:ext>
            </a:extLst>
          </p:cNvPr>
          <p:cNvSpPr/>
          <p:nvPr/>
        </p:nvSpPr>
        <p:spPr>
          <a:xfrm>
            <a:off x="2126791" y="4695243"/>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Health &amp; Her </a:t>
            </a:r>
            <a:endParaRPr lang="el-GR" dirty="0"/>
          </a:p>
        </p:txBody>
      </p:sp>
      <p:sp>
        <p:nvSpPr>
          <p:cNvPr id="9" name="Ορθογώνιο 8">
            <a:extLst>
              <a:ext uri="{FF2B5EF4-FFF2-40B4-BE49-F238E27FC236}">
                <a16:creationId xmlns:a16="http://schemas.microsoft.com/office/drawing/2014/main" id="{71A3F062-269C-4402-8F65-5358C806FC03}"/>
              </a:ext>
            </a:extLst>
          </p:cNvPr>
          <p:cNvSpPr/>
          <p:nvPr/>
        </p:nvSpPr>
        <p:spPr>
          <a:xfrm>
            <a:off x="6155866" y="4695242"/>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Pregnancy Tracking App</a:t>
            </a:r>
            <a:endParaRPr lang="el-GR" dirty="0"/>
          </a:p>
        </p:txBody>
      </p:sp>
      <p:sp>
        <p:nvSpPr>
          <p:cNvPr id="15" name="Ορθογώνιο 14">
            <a:extLst>
              <a:ext uri="{FF2B5EF4-FFF2-40B4-BE49-F238E27FC236}">
                <a16:creationId xmlns:a16="http://schemas.microsoft.com/office/drawing/2014/main" id="{5876E361-1696-4DD7-B6DA-A327EC148472}"/>
              </a:ext>
            </a:extLst>
          </p:cNvPr>
          <p:cNvSpPr/>
          <p:nvPr/>
        </p:nvSpPr>
        <p:spPr>
          <a:xfrm>
            <a:off x="2124330" y="579003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What to Expect</a:t>
            </a:r>
            <a:endParaRPr lang="el-GR" dirty="0"/>
          </a:p>
        </p:txBody>
      </p:sp>
      <p:sp>
        <p:nvSpPr>
          <p:cNvPr id="2" name="Ορθογώνιο 1">
            <a:extLst>
              <a:ext uri="{FF2B5EF4-FFF2-40B4-BE49-F238E27FC236}">
                <a16:creationId xmlns:a16="http://schemas.microsoft.com/office/drawing/2014/main" id="{2DD2642A-943F-6749-AB6E-9820A30EF51D}"/>
              </a:ext>
            </a:extLst>
          </p:cNvPr>
          <p:cNvSpPr/>
          <p:nvPr/>
        </p:nvSpPr>
        <p:spPr>
          <a:xfrm>
            <a:off x="6155866" y="579003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App focusing on Screening and Prevention</a:t>
            </a:r>
            <a:endParaRPr lang="el-GR" dirty="0"/>
          </a:p>
        </p:txBody>
      </p:sp>
      <p:sp>
        <p:nvSpPr>
          <p:cNvPr id="6" name="Ορθογώνιο 5">
            <a:extLst>
              <a:ext uri="{FF2B5EF4-FFF2-40B4-BE49-F238E27FC236}">
                <a16:creationId xmlns:a16="http://schemas.microsoft.com/office/drawing/2014/main" id="{646F47EC-A5B7-BE1F-C93B-A9AB648267E5}"/>
              </a:ext>
            </a:extLst>
          </p:cNvPr>
          <p:cNvSpPr/>
          <p:nvPr/>
        </p:nvSpPr>
        <p:spPr>
          <a:xfrm>
            <a:off x="6134100" y="3585341"/>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Period Tracking App</a:t>
            </a:r>
            <a:endParaRPr lang="el-GR" dirty="0"/>
          </a:p>
        </p:txBody>
      </p:sp>
    </p:spTree>
    <p:extLst>
      <p:ext uri="{BB962C8B-B14F-4D97-AF65-F5344CB8AC3E}">
        <p14:creationId xmlns:p14="http://schemas.microsoft.com/office/powerpoint/2010/main" val="29277210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00B0F0"/>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2F5496"/>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seq concurrent="1" nextAc="seek">
              <p:cTn id="16" restart="whenNotActive" fill="hold" evtFilter="cancelBubble" nodeType="interactiveSeq">
                <p:stCondLst>
                  <p:cond evt="onClick" delay="0">
                    <p:tgtEl>
                      <p:spTgt spid="11"/>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11"/>
                                        </p:tgtEl>
                                        <p:attrNameLst>
                                          <p:attrName>fillcolor</p:attrName>
                                        </p:attrNameLst>
                                      </p:cBhvr>
                                      <p:to>
                                        <a:srgbClr val="FFC000"/>
                                      </p:to>
                                    </p:animClr>
                                    <p:set>
                                      <p:cBhvr>
                                        <p:cTn id="21" dur="2000" fill="hold"/>
                                        <p:tgtEl>
                                          <p:spTgt spid="11"/>
                                        </p:tgtEl>
                                        <p:attrNameLst>
                                          <p:attrName>fill.type</p:attrName>
                                        </p:attrNameLst>
                                      </p:cBhvr>
                                      <p:to>
                                        <p:strVal val="solid"/>
                                      </p:to>
                                    </p:set>
                                    <p:set>
                                      <p:cBhvr>
                                        <p:cTn id="22" dur="2000" fill="hold"/>
                                        <p:tgtEl>
                                          <p:spTgt spid="11"/>
                                        </p:tgtEl>
                                        <p:attrNameLst>
                                          <p:attrName>fill.on</p:attrName>
                                        </p:attrNameLst>
                                      </p:cBhvr>
                                      <p:to>
                                        <p:strVal val="true"/>
                                      </p:to>
                                    </p:set>
                                  </p:childTnLst>
                                </p:cTn>
                              </p:par>
                            </p:childTnLst>
                          </p:cTn>
                        </p:par>
                      </p:childTnLst>
                    </p:cTn>
                  </p:par>
                </p:childTnLst>
              </p:cTn>
              <p:nextCondLst>
                <p:cond evt="onClick" delay="0">
                  <p:tgtEl>
                    <p:spTgt spid="11"/>
                  </p:tgtEl>
                </p:cond>
              </p:nextCondLst>
            </p:seq>
            <p:seq concurrent="1" nextAc="seek">
              <p:cTn id="23" restart="whenNotActive" fill="hold" evtFilter="cancelBubble" nodeType="interactiveSeq">
                <p:stCondLst>
                  <p:cond evt="onClick" delay="0">
                    <p:tgtEl>
                      <p:spTgt spid="8"/>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8"/>
                                        </p:tgtEl>
                                        <p:attrNameLst>
                                          <p:attrName>fillcolor</p:attrName>
                                        </p:attrNameLst>
                                      </p:cBhvr>
                                      <p:to>
                                        <a:srgbClr val="2F5496"/>
                                      </p:to>
                                    </p:animClr>
                                    <p:set>
                                      <p:cBhvr>
                                        <p:cTn id="28" dur="2000" fill="hold"/>
                                        <p:tgtEl>
                                          <p:spTgt spid="8"/>
                                        </p:tgtEl>
                                        <p:attrNameLst>
                                          <p:attrName>fill.type</p:attrName>
                                        </p:attrNameLst>
                                      </p:cBhvr>
                                      <p:to>
                                        <p:strVal val="solid"/>
                                      </p:to>
                                    </p:set>
                                    <p:set>
                                      <p:cBhvr>
                                        <p:cTn id="29" dur="2000" fill="hold"/>
                                        <p:tgtEl>
                                          <p:spTgt spid="8"/>
                                        </p:tgtEl>
                                        <p:attrNameLst>
                                          <p:attrName>fill.on</p:attrName>
                                        </p:attrNameLst>
                                      </p:cBhvr>
                                      <p:to>
                                        <p:strVal val="true"/>
                                      </p:to>
                                    </p:set>
                                  </p:childTnLst>
                                </p:cTn>
                              </p:par>
                            </p:childTnLst>
                          </p:cTn>
                        </p:par>
                      </p:childTnLst>
                    </p:cTn>
                  </p:par>
                </p:childTnLst>
              </p:cTn>
              <p:nextCondLst>
                <p:cond evt="onClick" delay="0">
                  <p:tgtEl>
                    <p:spTgt spid="8"/>
                  </p:tgtEl>
                </p:cond>
              </p:nextCondLst>
            </p:seq>
            <p:seq concurrent="1" nextAc="seek">
              <p:cTn id="30" restart="whenNotActive" fill="hold" evtFilter="cancelBubble" nodeType="interactiveSeq">
                <p:stCondLst>
                  <p:cond evt="onClick" delay="0">
                    <p:tgtEl>
                      <p:spTgt spid="9"/>
                    </p:tgtEl>
                  </p:cond>
                </p:stCondLst>
                <p:endSync evt="end" delay="0">
                  <p:rtn val="all"/>
                </p:endSync>
                <p:childTnLst>
                  <p:par>
                    <p:cTn id="31" fill="hold">
                      <p:stCondLst>
                        <p:cond delay="0"/>
                      </p:stCondLst>
                      <p:childTnLst>
                        <p:par>
                          <p:cTn id="32" fill="hold">
                            <p:stCondLst>
                              <p:cond delay="0"/>
                            </p:stCondLst>
                            <p:childTnLst>
                              <p:par>
                                <p:cTn id="33" presetID="1" presetClass="emph" presetSubtype="2" fill="hold" nodeType="clickEffect">
                                  <p:stCondLst>
                                    <p:cond delay="0"/>
                                  </p:stCondLst>
                                  <p:childTnLst>
                                    <p:animClr clrSpc="rgb" dir="cw">
                                      <p:cBhvr>
                                        <p:cTn id="34" dur="2000" fill="hold"/>
                                        <p:tgtEl>
                                          <p:spTgt spid="9"/>
                                        </p:tgtEl>
                                        <p:attrNameLst>
                                          <p:attrName>fillcolor</p:attrName>
                                        </p:attrNameLst>
                                      </p:cBhvr>
                                      <p:to>
                                        <a:srgbClr val="7030A0"/>
                                      </p:to>
                                    </p:animClr>
                                    <p:set>
                                      <p:cBhvr>
                                        <p:cTn id="35" dur="2000" fill="hold"/>
                                        <p:tgtEl>
                                          <p:spTgt spid="9"/>
                                        </p:tgtEl>
                                        <p:attrNameLst>
                                          <p:attrName>fill.type</p:attrName>
                                        </p:attrNameLst>
                                      </p:cBhvr>
                                      <p:to>
                                        <p:strVal val="solid"/>
                                      </p:to>
                                    </p:set>
                                    <p:set>
                                      <p:cBhvr>
                                        <p:cTn id="36" dur="2000" fill="hold"/>
                                        <p:tgtEl>
                                          <p:spTgt spid="9"/>
                                        </p:tgtEl>
                                        <p:attrNameLst>
                                          <p:attrName>fill.on</p:attrName>
                                        </p:attrNameLst>
                                      </p:cBhvr>
                                      <p:to>
                                        <p:strVal val="true"/>
                                      </p:to>
                                    </p:set>
                                  </p:childTnLst>
                                </p:cTn>
                              </p:par>
                            </p:childTnLst>
                          </p:cTn>
                        </p:par>
                      </p:childTnLst>
                    </p:cTn>
                  </p:par>
                </p:childTnLst>
              </p:cTn>
              <p:nextCondLst>
                <p:cond evt="onClick" delay="0">
                  <p:tgtEl>
                    <p:spTgt spid="9"/>
                  </p:tgtEl>
                </p:cond>
              </p:nextCondLst>
            </p:seq>
            <p:seq concurrent="1" nextAc="seek">
              <p:cTn id="37" restart="whenNotActive" fill="hold" evtFilter="cancelBubble" nodeType="interactiveSeq">
                <p:stCondLst>
                  <p:cond evt="onClick" delay="0">
                    <p:tgtEl>
                      <p:spTgt spid="15"/>
                    </p:tgtEl>
                  </p:cond>
                </p:stCondLst>
                <p:endSync evt="end" delay="0">
                  <p:rtn val="all"/>
                </p:endSync>
                <p:childTnLst>
                  <p:par>
                    <p:cTn id="38" fill="hold">
                      <p:stCondLst>
                        <p:cond delay="0"/>
                      </p:stCondLst>
                      <p:childTnLst>
                        <p:par>
                          <p:cTn id="39" fill="hold">
                            <p:stCondLst>
                              <p:cond delay="0"/>
                            </p:stCondLst>
                            <p:childTnLst>
                              <p:par>
                                <p:cTn id="40" presetID="1" presetClass="emph" presetSubtype="2" fill="hold" nodeType="clickEffect">
                                  <p:stCondLst>
                                    <p:cond delay="0"/>
                                  </p:stCondLst>
                                  <p:childTnLst>
                                    <p:animClr clrSpc="rgb" dir="cw">
                                      <p:cBhvr>
                                        <p:cTn id="41" dur="2000" fill="hold"/>
                                        <p:tgtEl>
                                          <p:spTgt spid="15"/>
                                        </p:tgtEl>
                                        <p:attrNameLst>
                                          <p:attrName>fillcolor</p:attrName>
                                        </p:attrNameLst>
                                      </p:cBhvr>
                                      <p:to>
                                        <a:srgbClr val="7030A0"/>
                                      </p:to>
                                    </p:animClr>
                                    <p:set>
                                      <p:cBhvr>
                                        <p:cTn id="42" dur="2000" fill="hold"/>
                                        <p:tgtEl>
                                          <p:spTgt spid="15"/>
                                        </p:tgtEl>
                                        <p:attrNameLst>
                                          <p:attrName>fill.type</p:attrName>
                                        </p:attrNameLst>
                                      </p:cBhvr>
                                      <p:to>
                                        <p:strVal val="solid"/>
                                      </p:to>
                                    </p:set>
                                    <p:set>
                                      <p:cBhvr>
                                        <p:cTn id="43" dur="2000" fill="hold"/>
                                        <p:tgtEl>
                                          <p:spTgt spid="15"/>
                                        </p:tgtEl>
                                        <p:attrNameLst>
                                          <p:attrName>fill.on</p:attrName>
                                        </p:attrNameLst>
                                      </p:cBhvr>
                                      <p:to>
                                        <p:strVal val="true"/>
                                      </p:to>
                                    </p:set>
                                  </p:childTnLst>
                                </p:cTn>
                              </p:par>
                            </p:childTnLst>
                          </p:cTn>
                        </p:par>
                      </p:childTnLst>
                    </p:cTn>
                  </p:par>
                </p:childTnLst>
              </p:cTn>
              <p:nextCondLst>
                <p:cond evt="onClick" delay="0">
                  <p:tgtEl>
                    <p:spTgt spid="15"/>
                  </p:tgtEl>
                </p:cond>
              </p:nextCondLst>
            </p:seq>
            <p:seq concurrent="1" nextAc="seek">
              <p:cTn id="44" restart="whenNotActive" fill="hold" evtFilter="cancelBubble" nodeType="interactiveSeq">
                <p:stCondLst>
                  <p:cond evt="onClick" delay="0">
                    <p:tgtEl>
                      <p:spTgt spid="2"/>
                    </p:tgtEl>
                  </p:cond>
                </p:stCondLst>
                <p:endSync evt="end" delay="0">
                  <p:rtn val="all"/>
                </p:endSync>
                <p:childTnLst>
                  <p:par>
                    <p:cTn id="45" fill="hold">
                      <p:stCondLst>
                        <p:cond delay="0"/>
                      </p:stCondLst>
                      <p:childTnLst>
                        <p:par>
                          <p:cTn id="46" fill="hold">
                            <p:stCondLst>
                              <p:cond delay="0"/>
                            </p:stCondLst>
                            <p:childTnLst>
                              <p:par>
                                <p:cTn id="47" presetID="1" presetClass="emph" presetSubtype="2" fill="hold" nodeType="clickEffect">
                                  <p:stCondLst>
                                    <p:cond delay="0"/>
                                  </p:stCondLst>
                                  <p:childTnLst>
                                    <p:animClr clrSpc="rgb" dir="cw">
                                      <p:cBhvr>
                                        <p:cTn id="48" dur="2000" fill="hold"/>
                                        <p:tgtEl>
                                          <p:spTgt spid="2"/>
                                        </p:tgtEl>
                                        <p:attrNameLst>
                                          <p:attrName>fillcolor</p:attrName>
                                        </p:attrNameLst>
                                      </p:cBhvr>
                                      <p:to>
                                        <a:srgbClr val="00B0F0"/>
                                      </p:to>
                                    </p:animClr>
                                    <p:set>
                                      <p:cBhvr>
                                        <p:cTn id="49" dur="2000" fill="hold"/>
                                        <p:tgtEl>
                                          <p:spTgt spid="2"/>
                                        </p:tgtEl>
                                        <p:attrNameLst>
                                          <p:attrName>fill.type</p:attrName>
                                        </p:attrNameLst>
                                      </p:cBhvr>
                                      <p:to>
                                        <p:strVal val="solid"/>
                                      </p:to>
                                    </p:set>
                                    <p:set>
                                      <p:cBhvr>
                                        <p:cTn id="50" dur="2000" fill="hold"/>
                                        <p:tgtEl>
                                          <p:spTgt spid="2"/>
                                        </p:tgtEl>
                                        <p:attrNameLst>
                                          <p:attrName>fill.on</p:attrName>
                                        </p:attrNameLst>
                                      </p:cBhvr>
                                      <p:to>
                                        <p:strVal val="true"/>
                                      </p:to>
                                    </p:set>
                                  </p:childTnLst>
                                </p:cTn>
                              </p:par>
                            </p:childTnLst>
                          </p:cTn>
                        </p:par>
                      </p:childTnLst>
                    </p:cTn>
                  </p:par>
                </p:childTnLst>
              </p:cTn>
              <p:nextCondLst>
                <p:cond evt="onClick" delay="0">
                  <p:tgtEl>
                    <p:spTgt spid="2"/>
                  </p:tgtEl>
                </p:cond>
              </p:nextCondLst>
            </p:seq>
            <p:seq concurrent="1" nextAc="seek">
              <p:cTn id="51" restart="whenNotActive" fill="hold" evtFilter="cancelBubble" nodeType="interactiveSeq">
                <p:stCondLst>
                  <p:cond evt="onClick" delay="0">
                    <p:tgtEl>
                      <p:spTgt spid="6"/>
                    </p:tgtEl>
                  </p:cond>
                </p:stCondLst>
                <p:endSync evt="end" delay="0">
                  <p:rtn val="all"/>
                </p:endSync>
                <p:childTnLst>
                  <p:par>
                    <p:cTn id="52" fill="hold">
                      <p:stCondLst>
                        <p:cond delay="0"/>
                      </p:stCondLst>
                      <p:childTnLst>
                        <p:par>
                          <p:cTn id="53" fill="hold">
                            <p:stCondLst>
                              <p:cond delay="0"/>
                            </p:stCondLst>
                            <p:childTnLst>
                              <p:par>
                                <p:cTn id="54" presetID="1" presetClass="emph" presetSubtype="2" fill="hold" nodeType="clickEffect">
                                  <p:stCondLst>
                                    <p:cond delay="0"/>
                                  </p:stCondLst>
                                  <p:childTnLst>
                                    <p:animClr clrSpc="rgb" dir="cw">
                                      <p:cBhvr>
                                        <p:cTn id="55" dur="2000" fill="hold"/>
                                        <p:tgtEl>
                                          <p:spTgt spid="6"/>
                                        </p:tgtEl>
                                        <p:attrNameLst>
                                          <p:attrName>fillcolor</p:attrName>
                                        </p:attrNameLst>
                                      </p:cBhvr>
                                      <p:to>
                                        <a:srgbClr val="FFC000"/>
                                      </p:to>
                                    </p:animClr>
                                    <p:set>
                                      <p:cBhvr>
                                        <p:cTn id="56" dur="2000" fill="hold"/>
                                        <p:tgtEl>
                                          <p:spTgt spid="6"/>
                                        </p:tgtEl>
                                        <p:attrNameLst>
                                          <p:attrName>fill.type</p:attrName>
                                        </p:attrNameLst>
                                      </p:cBhvr>
                                      <p:to>
                                        <p:strVal val="solid"/>
                                      </p:to>
                                    </p:set>
                                    <p:set>
                                      <p:cBhvr>
                                        <p:cTn id="57" dur="2000" fill="hold"/>
                                        <p:tgtEl>
                                          <p:spTgt spid="6"/>
                                        </p:tgtEl>
                                        <p:attrNameLst>
                                          <p:attrName>fill.on</p:attrName>
                                        </p:attrNameLst>
                                      </p:cBhvr>
                                      <p:to>
                                        <p:strVal val="true"/>
                                      </p:to>
                                    </p:set>
                                  </p:childTnLst>
                                </p:cTn>
                              </p:par>
                            </p:childTnLst>
                          </p:cTn>
                        </p:par>
                      </p:childTnLst>
                    </p:cTn>
                  </p:par>
                </p:childTnLst>
              </p:cTn>
              <p:nextCondLst>
                <p:cond evt="onClick" delay="0">
                  <p:tgtEl>
                    <p:spTgt spid="6"/>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9A6A0DFE-6EE7-43A9-9127-F286DC144B85}"/>
              </a:ext>
            </a:extLst>
          </p:cNvPr>
          <p:cNvSpPr>
            <a:spLocks noGrp="1"/>
          </p:cNvSpPr>
          <p:nvPr>
            <p:ph type="title"/>
          </p:nvPr>
        </p:nvSpPr>
        <p:spPr/>
        <p:txBody>
          <a:bodyPr>
            <a:normAutofit/>
          </a:bodyPr>
          <a:lstStyle/>
          <a:p>
            <a:r>
              <a:rPr lang="en-US" sz="4800" b="1" dirty="0">
                <a:solidFill>
                  <a:srgbClr val="203864"/>
                </a:solidFill>
                <a:latin typeface="+mn-lt"/>
              </a:rPr>
              <a:t>Partners</a:t>
            </a:r>
            <a:endParaRPr lang="el-GR" sz="4800" b="1" dirty="0">
              <a:solidFill>
                <a:srgbClr val="203864"/>
              </a:solidFill>
              <a:latin typeface="+mn-lt"/>
            </a:endParaRPr>
          </a:p>
        </p:txBody>
      </p:sp>
      <p:grpSp>
        <p:nvGrpSpPr>
          <p:cNvPr id="12" name="Ομάδα 11">
            <a:extLst>
              <a:ext uri="{FF2B5EF4-FFF2-40B4-BE49-F238E27FC236}">
                <a16:creationId xmlns:a16="http://schemas.microsoft.com/office/drawing/2014/main" id="{BF7993EA-D762-4081-AD93-A4C0BC4F2344}"/>
              </a:ext>
            </a:extLst>
          </p:cNvPr>
          <p:cNvGrpSpPr/>
          <p:nvPr/>
        </p:nvGrpSpPr>
        <p:grpSpPr>
          <a:xfrm>
            <a:off x="6606686" y="1812884"/>
            <a:ext cx="6096000" cy="1677637"/>
            <a:chOff x="-1066801" y="1523553"/>
            <a:chExt cx="6096000" cy="1677637"/>
          </a:xfrm>
        </p:grpSpPr>
        <p:pic>
          <p:nvPicPr>
            <p:cNvPr id="2050" name="Picture 2">
              <a:extLst>
                <a:ext uri="{FF2B5EF4-FFF2-40B4-BE49-F238E27FC236}">
                  <a16:creationId xmlns:a16="http://schemas.microsoft.com/office/drawing/2014/main" id="{8EBF0675-ED45-44CD-A77E-61912329753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6678" y="1523553"/>
              <a:ext cx="1449043" cy="997191"/>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DA3FCD0E-FFB9-47FE-8DCC-7998946716D8}"/>
                </a:ext>
              </a:extLst>
            </p:cNvPr>
            <p:cNvSpPr txBox="1"/>
            <p:nvPr/>
          </p:nvSpPr>
          <p:spPr>
            <a:xfrm>
              <a:off x="-1066801" y="2462526"/>
              <a:ext cx="6096000" cy="738664"/>
            </a:xfrm>
            <a:prstGeom prst="rect">
              <a:avLst/>
            </a:prstGeom>
            <a:noFill/>
          </p:spPr>
          <p:txBody>
            <a:bodyPr wrap="square">
              <a:spAutoFit/>
            </a:bodyPr>
            <a:lstStyle/>
            <a:p>
              <a:pPr algn="ctr" fontAlgn="base"/>
              <a:r>
                <a:rPr lang="de-DE" sz="1050" b="0" i="0" dirty="0">
                  <a:solidFill>
                    <a:srgbClr val="203864"/>
                  </a:solidFill>
                  <a:effectLst/>
                  <a:latin typeface="Roboto" panose="02000000000000000000" pitchFamily="2" charset="0"/>
                </a:rPr>
                <a:t>WESTFALISCHE </a:t>
              </a:r>
              <a:r>
                <a:rPr lang="de-DE" sz="1000" b="0" i="0" dirty="0">
                  <a:solidFill>
                    <a:srgbClr val="203864"/>
                  </a:solidFill>
                  <a:effectLst/>
                  <a:latin typeface="Roboto" panose="02000000000000000000" pitchFamily="2" charset="0"/>
                </a:rPr>
                <a:t>HOCHSCHULE</a:t>
              </a:r>
              <a:r>
                <a:rPr lang="de-DE" sz="1050" b="0" i="0" dirty="0">
                  <a:solidFill>
                    <a:srgbClr val="203864"/>
                  </a:solidFill>
                  <a:effectLst/>
                  <a:latin typeface="Roboto" panose="02000000000000000000" pitchFamily="2" charset="0"/>
                </a:rPr>
                <a:t> GELSENKIRCHEN,</a:t>
              </a:r>
              <a:br>
                <a:rPr lang="de-DE" sz="1050" b="0" i="0" dirty="0">
                  <a:solidFill>
                    <a:srgbClr val="203864"/>
                  </a:solidFill>
                  <a:effectLst/>
                  <a:latin typeface="Roboto" panose="02000000000000000000" pitchFamily="2" charset="0"/>
                </a:rPr>
              </a:br>
              <a:r>
                <a:rPr lang="de-DE" sz="1050" b="0" i="0" dirty="0">
                  <a:solidFill>
                    <a:srgbClr val="203864"/>
                  </a:solidFill>
                  <a:effectLst/>
                  <a:latin typeface="Roboto" panose="02000000000000000000" pitchFamily="2" charset="0"/>
                </a:rPr>
                <a:t>BOCHOLT, RECKLINGHAUSEN</a:t>
              </a:r>
            </a:p>
            <a:p>
              <a:pPr algn="ctr" fontAlgn="base"/>
              <a:r>
                <a:rPr lang="de-DE" sz="1050" b="0" i="0" dirty="0">
                  <a:solidFill>
                    <a:srgbClr val="414042"/>
                  </a:solidFill>
                  <a:effectLst/>
                  <a:latin typeface="Roboto" panose="02000000000000000000" pitchFamily="2" charset="0"/>
                </a:rPr>
                <a:t>GELSENKIRCHEN, GERMANY</a:t>
              </a:r>
            </a:p>
            <a:p>
              <a:pPr algn="ctr" fontAlgn="base"/>
              <a:r>
                <a:rPr lang="de-DE" sz="1050" b="0" i="0" u="none" strike="noStrike" dirty="0">
                  <a:solidFill>
                    <a:srgbClr val="D71920"/>
                  </a:solidFill>
                  <a:effectLst/>
                  <a:latin typeface="Roboto" panose="02000000000000000000" pitchFamily="2" charset="0"/>
                  <a:hlinkClick r:id="rId4"/>
                </a:rPr>
                <a:t>www.w-hs.de</a:t>
              </a:r>
              <a:endParaRPr lang="de-DE" sz="1050" b="0" i="0" dirty="0">
                <a:solidFill>
                  <a:srgbClr val="414042"/>
                </a:solidFill>
                <a:effectLst/>
                <a:latin typeface="Roboto" panose="02000000000000000000" pitchFamily="2" charset="0"/>
              </a:endParaRPr>
            </a:p>
          </p:txBody>
        </p:sp>
      </p:grpSp>
      <p:grpSp>
        <p:nvGrpSpPr>
          <p:cNvPr id="11" name="Ομάδα 10">
            <a:extLst>
              <a:ext uri="{FF2B5EF4-FFF2-40B4-BE49-F238E27FC236}">
                <a16:creationId xmlns:a16="http://schemas.microsoft.com/office/drawing/2014/main" id="{96D5137D-F25F-44D3-BFBD-6010E023BCA2}"/>
              </a:ext>
            </a:extLst>
          </p:cNvPr>
          <p:cNvGrpSpPr/>
          <p:nvPr/>
        </p:nvGrpSpPr>
        <p:grpSpPr>
          <a:xfrm>
            <a:off x="3483817" y="4504058"/>
            <a:ext cx="6629400" cy="1738414"/>
            <a:chOff x="2579204" y="1882706"/>
            <a:chExt cx="6629400" cy="1738414"/>
          </a:xfrm>
        </p:grpSpPr>
        <p:pic>
          <p:nvPicPr>
            <p:cNvPr id="5" name="Picture 4">
              <a:extLst>
                <a:ext uri="{FF2B5EF4-FFF2-40B4-BE49-F238E27FC236}">
                  <a16:creationId xmlns:a16="http://schemas.microsoft.com/office/drawing/2014/main" id="{F7B51B5F-7CC8-4F47-AF41-48413E15C67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27079" y="1882706"/>
              <a:ext cx="2533650" cy="1047750"/>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a:extLst>
                <a:ext uri="{FF2B5EF4-FFF2-40B4-BE49-F238E27FC236}">
                  <a16:creationId xmlns:a16="http://schemas.microsoft.com/office/drawing/2014/main" id="{4203AE03-98BA-484B-983A-314B79666527}"/>
                </a:ext>
              </a:extLst>
            </p:cNvPr>
            <p:cNvSpPr txBox="1"/>
            <p:nvPr/>
          </p:nvSpPr>
          <p:spPr>
            <a:xfrm>
              <a:off x="2579204" y="2913234"/>
              <a:ext cx="6629400" cy="707886"/>
            </a:xfrm>
            <a:prstGeom prst="rect">
              <a:avLst/>
            </a:prstGeom>
            <a:noFill/>
          </p:spPr>
          <p:txBody>
            <a:bodyPr wrap="square">
              <a:spAutoFit/>
            </a:bodyPr>
            <a:lstStyle/>
            <a:p>
              <a:pPr algn="ctr" fontAlgn="base"/>
              <a:r>
                <a:rPr lang="es-ES" sz="1000" b="0" i="0">
                  <a:solidFill>
                    <a:srgbClr val="203864"/>
                  </a:solidFill>
                  <a:effectLst/>
                  <a:latin typeface="Roboto" panose="02000000000000000000" pitchFamily="2" charset="0"/>
                </a:rPr>
                <a:t>COORDINA ORGANIZACIÓN DE EMPRESAS Y</a:t>
              </a:r>
              <a:br>
                <a:rPr lang="es-ES" sz="1000" b="0" i="0">
                  <a:solidFill>
                    <a:srgbClr val="203864"/>
                  </a:solidFill>
                  <a:effectLst/>
                  <a:latin typeface="Roboto" panose="02000000000000000000" pitchFamily="2" charset="0"/>
                </a:rPr>
              </a:br>
              <a:r>
                <a:rPr lang="es-ES" sz="1000" b="0" i="0">
                  <a:solidFill>
                    <a:srgbClr val="203864"/>
                  </a:solidFill>
                  <a:effectLst/>
                  <a:latin typeface="Roboto" panose="02000000000000000000" pitchFamily="2" charset="0"/>
                </a:rPr>
                <a:t>RECURSOS HUMANOS, S.L.</a:t>
              </a:r>
            </a:p>
            <a:p>
              <a:pPr algn="ctr" fontAlgn="base"/>
              <a:r>
                <a:rPr lang="es-ES" sz="1000" b="0" i="0">
                  <a:solidFill>
                    <a:srgbClr val="414042"/>
                  </a:solidFill>
                  <a:effectLst/>
                  <a:latin typeface="Roboto" panose="02000000000000000000" pitchFamily="2" charset="0"/>
                </a:rPr>
                <a:t>VALENCIA, SPAIN</a:t>
              </a:r>
            </a:p>
            <a:p>
              <a:pPr algn="ctr" fontAlgn="base"/>
              <a:r>
                <a:rPr lang="es-ES" sz="1000" b="0" i="0" u="none" strike="noStrike">
                  <a:solidFill>
                    <a:srgbClr val="D71920"/>
                  </a:solidFill>
                  <a:effectLst/>
                  <a:latin typeface="Roboto" panose="02000000000000000000" pitchFamily="2" charset="0"/>
                  <a:hlinkClick r:id="rId6"/>
                </a:rPr>
                <a:t>coordina-oerh.com</a:t>
              </a:r>
              <a:endParaRPr lang="es-ES" sz="1000" b="0" i="0">
                <a:solidFill>
                  <a:srgbClr val="414042"/>
                </a:solidFill>
                <a:effectLst/>
                <a:latin typeface="Roboto" panose="02000000000000000000" pitchFamily="2" charset="0"/>
              </a:endParaRPr>
            </a:p>
          </p:txBody>
        </p:sp>
      </p:grpSp>
      <p:grpSp>
        <p:nvGrpSpPr>
          <p:cNvPr id="15" name="Ομάδα 14">
            <a:extLst>
              <a:ext uri="{FF2B5EF4-FFF2-40B4-BE49-F238E27FC236}">
                <a16:creationId xmlns:a16="http://schemas.microsoft.com/office/drawing/2014/main" id="{ADA3E3C0-7761-48E5-B929-2F7D24AC3893}"/>
              </a:ext>
            </a:extLst>
          </p:cNvPr>
          <p:cNvGrpSpPr/>
          <p:nvPr/>
        </p:nvGrpSpPr>
        <p:grpSpPr>
          <a:xfrm>
            <a:off x="3020318" y="1776505"/>
            <a:ext cx="6634368" cy="1584248"/>
            <a:chOff x="6639106" y="2919412"/>
            <a:chExt cx="6634368" cy="1584248"/>
          </a:xfrm>
        </p:grpSpPr>
        <p:pic>
          <p:nvPicPr>
            <p:cNvPr id="2052" name="Picture 4">
              <a:extLst>
                <a:ext uri="{FF2B5EF4-FFF2-40B4-BE49-F238E27FC236}">
                  <a16:creationId xmlns:a16="http://schemas.microsoft.com/office/drawing/2014/main" id="{71DD90C8-6291-4D9B-8637-04AA834BD82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684703" y="2919412"/>
              <a:ext cx="2543175" cy="1047750"/>
            </a:xfrm>
            <a:prstGeom prst="rect">
              <a:avLst/>
            </a:prstGeom>
            <a:noFill/>
            <a:extLst>
              <a:ext uri="{909E8E84-426E-40DD-AFC4-6F175D3DCCD1}">
                <a14:hiddenFill xmlns:a14="http://schemas.microsoft.com/office/drawing/2010/main">
                  <a:solidFill>
                    <a:srgbClr val="FFFFFF"/>
                  </a:solidFill>
                </a14:hiddenFill>
              </a:ext>
            </a:extLst>
          </p:spPr>
        </p:pic>
        <p:sp>
          <p:nvSpPr>
            <p:cNvPr id="20" name="TextBox 19">
              <a:extLst>
                <a:ext uri="{FF2B5EF4-FFF2-40B4-BE49-F238E27FC236}">
                  <a16:creationId xmlns:a16="http://schemas.microsoft.com/office/drawing/2014/main" id="{53E35F80-D7C4-4C20-8069-672536C8B9F7}"/>
                </a:ext>
              </a:extLst>
            </p:cNvPr>
            <p:cNvSpPr txBox="1"/>
            <p:nvPr/>
          </p:nvSpPr>
          <p:spPr>
            <a:xfrm>
              <a:off x="6639106" y="3949662"/>
              <a:ext cx="6634368" cy="553998"/>
            </a:xfrm>
            <a:prstGeom prst="rect">
              <a:avLst/>
            </a:prstGeom>
            <a:noFill/>
          </p:spPr>
          <p:txBody>
            <a:bodyPr wrap="square">
              <a:spAutoFit/>
            </a:bodyPr>
            <a:lstStyle/>
            <a:p>
              <a:pPr algn="ctr" fontAlgn="base"/>
              <a:r>
                <a:rPr lang="nb-NO" sz="1000" b="0" i="0" dirty="0">
                  <a:solidFill>
                    <a:srgbClr val="203864"/>
                  </a:solidFill>
                  <a:effectLst/>
                  <a:latin typeface="Roboto" panose="02000000000000000000" pitchFamily="2" charset="0"/>
                </a:rPr>
                <a:t>PROLEPSIS</a:t>
              </a:r>
            </a:p>
            <a:p>
              <a:pPr algn="ctr" fontAlgn="base"/>
              <a:r>
                <a:rPr lang="nb-NO" sz="1000" b="0" i="0" dirty="0">
                  <a:solidFill>
                    <a:srgbClr val="666666"/>
                  </a:solidFill>
                  <a:effectLst/>
                  <a:latin typeface="Roboto" panose="02000000000000000000" pitchFamily="2" charset="0"/>
                </a:rPr>
                <a:t>ATHENS, GREECE</a:t>
              </a:r>
              <a:br>
                <a:rPr lang="nb-NO" sz="1000" b="0" i="0" dirty="0">
                  <a:solidFill>
                    <a:srgbClr val="666666"/>
                  </a:solidFill>
                  <a:effectLst/>
                  <a:latin typeface="Roboto" panose="02000000000000000000" pitchFamily="2" charset="0"/>
                </a:rPr>
              </a:br>
              <a:r>
                <a:rPr lang="nb-NO" sz="1000" b="0" i="0" u="none" strike="noStrike" dirty="0">
                  <a:solidFill>
                    <a:srgbClr val="D71920"/>
                  </a:solidFill>
                  <a:effectLst/>
                  <a:latin typeface="Roboto" panose="02000000000000000000" pitchFamily="2" charset="0"/>
                  <a:hlinkClick r:id="rId8"/>
                </a:rPr>
                <a:t>www.prolepsis.gr</a:t>
              </a:r>
              <a:endParaRPr lang="nb-NO" sz="1000" b="0" i="0" dirty="0">
                <a:solidFill>
                  <a:srgbClr val="666666"/>
                </a:solidFill>
                <a:effectLst/>
                <a:latin typeface="Roboto" panose="02000000000000000000" pitchFamily="2" charset="0"/>
              </a:endParaRPr>
            </a:p>
          </p:txBody>
        </p:sp>
      </p:grpSp>
      <p:grpSp>
        <p:nvGrpSpPr>
          <p:cNvPr id="18" name="Ομάδα 17">
            <a:extLst>
              <a:ext uri="{FF2B5EF4-FFF2-40B4-BE49-F238E27FC236}">
                <a16:creationId xmlns:a16="http://schemas.microsoft.com/office/drawing/2014/main" id="{A4EB7248-55A7-4CAC-ABDD-957EF148A710}"/>
              </a:ext>
            </a:extLst>
          </p:cNvPr>
          <p:cNvGrpSpPr/>
          <p:nvPr/>
        </p:nvGrpSpPr>
        <p:grpSpPr>
          <a:xfrm>
            <a:off x="-1974174" y="1729933"/>
            <a:ext cx="6952420" cy="1601615"/>
            <a:chOff x="-1240501" y="3160643"/>
            <a:chExt cx="6952420" cy="1601615"/>
          </a:xfrm>
        </p:grpSpPr>
        <p:pic>
          <p:nvPicPr>
            <p:cNvPr id="6" name="Picture 6">
              <a:extLst>
                <a:ext uri="{FF2B5EF4-FFF2-40B4-BE49-F238E27FC236}">
                  <a16:creationId xmlns:a16="http://schemas.microsoft.com/office/drawing/2014/main" id="{0073D6C2-F7D2-40B0-B531-A2775F3CCD69}"/>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4123" y="3160643"/>
              <a:ext cx="2543175" cy="1038225"/>
            </a:xfrm>
            <a:prstGeom prst="rect">
              <a:avLst/>
            </a:prstGeom>
            <a:noFill/>
            <a:extLst>
              <a:ext uri="{909E8E84-426E-40DD-AFC4-6F175D3DCCD1}">
                <a14:hiddenFill xmlns:a14="http://schemas.microsoft.com/office/drawing/2010/main">
                  <a:solidFill>
                    <a:srgbClr val="FFFFFF"/>
                  </a:solidFill>
                </a14:hiddenFill>
              </a:ext>
            </a:extLst>
          </p:spPr>
        </p:pic>
        <p:sp>
          <p:nvSpPr>
            <p:cNvPr id="23" name="TextBox 22">
              <a:extLst>
                <a:ext uri="{FF2B5EF4-FFF2-40B4-BE49-F238E27FC236}">
                  <a16:creationId xmlns:a16="http://schemas.microsoft.com/office/drawing/2014/main" id="{E20635EB-D97A-43D7-8FC1-83506650286B}"/>
                </a:ext>
              </a:extLst>
            </p:cNvPr>
            <p:cNvSpPr txBox="1"/>
            <p:nvPr/>
          </p:nvSpPr>
          <p:spPr>
            <a:xfrm>
              <a:off x="-1240501" y="4208260"/>
              <a:ext cx="6952420" cy="553998"/>
            </a:xfrm>
            <a:prstGeom prst="rect">
              <a:avLst/>
            </a:prstGeom>
            <a:noFill/>
          </p:spPr>
          <p:txBody>
            <a:bodyPr wrap="square">
              <a:spAutoFit/>
            </a:bodyPr>
            <a:lstStyle/>
            <a:p>
              <a:pPr algn="ctr" fontAlgn="base"/>
              <a:r>
                <a:rPr lang="es-ES" sz="1000" b="0" i="0" dirty="0">
                  <a:solidFill>
                    <a:srgbClr val="203864"/>
                  </a:solidFill>
                  <a:effectLst/>
                  <a:latin typeface="Roboto" panose="02000000000000000000" pitchFamily="2" charset="0"/>
                </a:rPr>
                <a:t>UNIVERSITAT DE VALENCIA</a:t>
              </a:r>
            </a:p>
            <a:p>
              <a:pPr algn="ctr" fontAlgn="base"/>
              <a:r>
                <a:rPr lang="es-ES" sz="1000" b="0" i="0" dirty="0">
                  <a:solidFill>
                    <a:srgbClr val="414042"/>
                  </a:solidFill>
                  <a:effectLst/>
                  <a:latin typeface="Roboto" panose="02000000000000000000" pitchFamily="2" charset="0"/>
                </a:rPr>
                <a:t>VALENCIA, SPAIN</a:t>
              </a:r>
            </a:p>
            <a:p>
              <a:pPr algn="ctr" fontAlgn="base"/>
              <a:r>
                <a:rPr lang="es-ES" sz="1000" b="0" i="0" u="none" strike="noStrike" dirty="0">
                  <a:solidFill>
                    <a:srgbClr val="D71920"/>
                  </a:solidFill>
                  <a:effectLst/>
                  <a:latin typeface="Roboto" panose="02000000000000000000" pitchFamily="2" charset="0"/>
                  <a:hlinkClick r:id="rId10"/>
                </a:rPr>
                <a:t>www.uv.es</a:t>
              </a:r>
              <a:endParaRPr lang="es-ES" sz="1000" b="0" i="0" dirty="0">
                <a:solidFill>
                  <a:srgbClr val="414042"/>
                </a:solidFill>
                <a:effectLst/>
                <a:latin typeface="Roboto" panose="02000000000000000000" pitchFamily="2" charset="0"/>
              </a:endParaRPr>
            </a:p>
          </p:txBody>
        </p:sp>
      </p:grpSp>
      <p:grpSp>
        <p:nvGrpSpPr>
          <p:cNvPr id="21" name="Ομάδα 20">
            <a:extLst>
              <a:ext uri="{FF2B5EF4-FFF2-40B4-BE49-F238E27FC236}">
                <a16:creationId xmlns:a16="http://schemas.microsoft.com/office/drawing/2014/main" id="{7876E123-A23E-4A02-9006-CDB2AF14482D}"/>
              </a:ext>
            </a:extLst>
          </p:cNvPr>
          <p:cNvGrpSpPr/>
          <p:nvPr/>
        </p:nvGrpSpPr>
        <p:grpSpPr>
          <a:xfrm>
            <a:off x="2776075" y="4478327"/>
            <a:ext cx="2543175" cy="1592961"/>
            <a:chOff x="4517932" y="3531206"/>
            <a:chExt cx="2543175" cy="1592961"/>
          </a:xfrm>
        </p:grpSpPr>
        <p:pic>
          <p:nvPicPr>
            <p:cNvPr id="7" name="Picture 8">
              <a:extLst>
                <a:ext uri="{FF2B5EF4-FFF2-40B4-BE49-F238E27FC236}">
                  <a16:creationId xmlns:a16="http://schemas.microsoft.com/office/drawing/2014/main" id="{C6D6E4FC-B9EE-4D42-A9D4-9682872560E9}"/>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517932" y="3531206"/>
              <a:ext cx="2543175" cy="1020916"/>
            </a:xfrm>
            <a:prstGeom prst="rect">
              <a:avLst/>
            </a:prstGeom>
            <a:noFill/>
            <a:extLst>
              <a:ext uri="{909E8E84-426E-40DD-AFC4-6F175D3DCCD1}">
                <a14:hiddenFill xmlns:a14="http://schemas.microsoft.com/office/drawing/2010/main">
                  <a:solidFill>
                    <a:srgbClr val="FFFFFF"/>
                  </a:solidFill>
                </a14:hiddenFill>
              </a:ext>
            </a:extLst>
          </p:spPr>
        </p:pic>
        <p:sp>
          <p:nvSpPr>
            <p:cNvPr id="26" name="TextBox 25">
              <a:extLst>
                <a:ext uri="{FF2B5EF4-FFF2-40B4-BE49-F238E27FC236}">
                  <a16:creationId xmlns:a16="http://schemas.microsoft.com/office/drawing/2014/main" id="{62707390-D163-4215-8EC2-A0556358021F}"/>
                </a:ext>
              </a:extLst>
            </p:cNvPr>
            <p:cNvSpPr txBox="1"/>
            <p:nvPr/>
          </p:nvSpPr>
          <p:spPr>
            <a:xfrm>
              <a:off x="4824413" y="4570169"/>
              <a:ext cx="2037497" cy="553998"/>
            </a:xfrm>
            <a:prstGeom prst="rect">
              <a:avLst/>
            </a:prstGeom>
            <a:noFill/>
          </p:spPr>
          <p:txBody>
            <a:bodyPr wrap="square">
              <a:spAutoFit/>
            </a:bodyPr>
            <a:lstStyle/>
            <a:p>
              <a:pPr algn="ctr" fontAlgn="base"/>
              <a:r>
                <a:rPr lang="nn-NO" sz="1000" b="0" i="0">
                  <a:solidFill>
                    <a:srgbClr val="203864"/>
                  </a:solidFill>
                  <a:effectLst/>
                  <a:latin typeface="Roboto" panose="02000000000000000000" pitchFamily="2" charset="0"/>
                </a:rPr>
                <a:t>media k GmbH</a:t>
              </a:r>
            </a:p>
            <a:p>
              <a:pPr algn="ctr" fontAlgn="base"/>
              <a:r>
                <a:rPr lang="nn-NO" sz="1000" b="0" i="0">
                  <a:solidFill>
                    <a:srgbClr val="414042"/>
                  </a:solidFill>
                  <a:effectLst/>
                  <a:latin typeface="Roboto" panose="02000000000000000000" pitchFamily="2" charset="0"/>
                </a:rPr>
                <a:t>Bad Mergentheim, GERMANY</a:t>
              </a:r>
            </a:p>
            <a:p>
              <a:pPr algn="ctr" fontAlgn="base"/>
              <a:r>
                <a:rPr lang="nn-NO" sz="1000" b="0" i="0" u="none" strike="noStrike">
                  <a:solidFill>
                    <a:srgbClr val="D71920"/>
                  </a:solidFill>
                  <a:effectLst/>
                  <a:latin typeface="Roboto" panose="02000000000000000000" pitchFamily="2" charset="0"/>
                  <a:hlinkClick r:id="rId12"/>
                </a:rPr>
                <a:t>www.media-k.eu</a:t>
              </a:r>
              <a:endParaRPr lang="nn-NO" sz="1000" b="0" i="0">
                <a:solidFill>
                  <a:srgbClr val="414042"/>
                </a:solidFill>
                <a:effectLst/>
                <a:latin typeface="Roboto" panose="02000000000000000000" pitchFamily="2" charset="0"/>
              </a:endParaRPr>
            </a:p>
          </p:txBody>
        </p:sp>
      </p:grpSp>
      <p:grpSp>
        <p:nvGrpSpPr>
          <p:cNvPr id="24" name="Ομάδα 23">
            <a:extLst>
              <a:ext uri="{FF2B5EF4-FFF2-40B4-BE49-F238E27FC236}">
                <a16:creationId xmlns:a16="http://schemas.microsoft.com/office/drawing/2014/main" id="{035DA438-FD53-44DC-8C2E-0859E5BA3DDC}"/>
              </a:ext>
            </a:extLst>
          </p:cNvPr>
          <p:cNvGrpSpPr/>
          <p:nvPr/>
        </p:nvGrpSpPr>
        <p:grpSpPr>
          <a:xfrm>
            <a:off x="2859813" y="1422238"/>
            <a:ext cx="1973150" cy="2726448"/>
            <a:chOff x="9320178" y="2976204"/>
            <a:chExt cx="1973150" cy="2726448"/>
          </a:xfrm>
        </p:grpSpPr>
        <p:pic>
          <p:nvPicPr>
            <p:cNvPr id="2054" name="Picture 6">
              <a:extLst>
                <a:ext uri="{FF2B5EF4-FFF2-40B4-BE49-F238E27FC236}">
                  <a16:creationId xmlns:a16="http://schemas.microsoft.com/office/drawing/2014/main" id="{A196C504-2EAF-4F15-B589-4ED26D1458B4}"/>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320178" y="2976204"/>
              <a:ext cx="1962150" cy="2152650"/>
            </a:xfrm>
            <a:prstGeom prst="rect">
              <a:avLst/>
            </a:prstGeom>
            <a:noFill/>
            <a:extLst>
              <a:ext uri="{909E8E84-426E-40DD-AFC4-6F175D3DCCD1}">
                <a14:hiddenFill xmlns:a14="http://schemas.microsoft.com/office/drawing/2010/main">
                  <a:solidFill>
                    <a:srgbClr val="FFFFFF"/>
                  </a:solidFill>
                </a14:hiddenFill>
              </a:ext>
            </a:extLst>
          </p:spPr>
        </p:pic>
        <p:sp>
          <p:nvSpPr>
            <p:cNvPr id="29" name="TextBox 28">
              <a:extLst>
                <a:ext uri="{FF2B5EF4-FFF2-40B4-BE49-F238E27FC236}">
                  <a16:creationId xmlns:a16="http://schemas.microsoft.com/office/drawing/2014/main" id="{79DD61BF-B07B-4EDE-A244-E2458C80016E}"/>
                </a:ext>
              </a:extLst>
            </p:cNvPr>
            <p:cNvSpPr txBox="1"/>
            <p:nvPr/>
          </p:nvSpPr>
          <p:spPr>
            <a:xfrm>
              <a:off x="9331178" y="5148654"/>
              <a:ext cx="1962150" cy="553998"/>
            </a:xfrm>
            <a:prstGeom prst="rect">
              <a:avLst/>
            </a:prstGeom>
            <a:noFill/>
          </p:spPr>
          <p:txBody>
            <a:bodyPr wrap="square">
              <a:spAutoFit/>
            </a:bodyPr>
            <a:lstStyle/>
            <a:p>
              <a:pPr algn="ctr" fontAlgn="base"/>
              <a:r>
                <a:rPr lang="en-US" sz="1000" b="0" i="0">
                  <a:solidFill>
                    <a:srgbClr val="203864"/>
                  </a:solidFill>
                  <a:effectLst/>
                  <a:latin typeface="Roboto" panose="02000000000000000000" pitchFamily="2" charset="0"/>
                </a:rPr>
                <a:t>OXFAM ITALIA INTERCULTURA</a:t>
              </a:r>
            </a:p>
            <a:p>
              <a:pPr algn="ctr" fontAlgn="base"/>
              <a:r>
                <a:rPr lang="en-US" sz="1000" b="0" i="0">
                  <a:solidFill>
                    <a:srgbClr val="414042"/>
                  </a:solidFill>
                  <a:effectLst/>
                  <a:latin typeface="Roboto" panose="02000000000000000000" pitchFamily="2" charset="0"/>
                </a:rPr>
                <a:t>AREZZO, ITALY</a:t>
              </a:r>
            </a:p>
            <a:p>
              <a:pPr algn="ctr" fontAlgn="base"/>
              <a:r>
                <a:rPr lang="en-US" sz="1000" b="0" i="0" u="none" strike="noStrike">
                  <a:solidFill>
                    <a:srgbClr val="D71920"/>
                  </a:solidFill>
                  <a:effectLst/>
                  <a:latin typeface="Roboto" panose="02000000000000000000" pitchFamily="2" charset="0"/>
                  <a:hlinkClick r:id="rId14"/>
                </a:rPr>
                <a:t>www.oxfamitalia.org/</a:t>
              </a:r>
              <a:endParaRPr lang="en-US" sz="1000" b="0" i="0">
                <a:solidFill>
                  <a:srgbClr val="414042"/>
                </a:solidFill>
                <a:effectLst/>
                <a:latin typeface="Roboto" panose="02000000000000000000" pitchFamily="2" charset="0"/>
              </a:endParaRPr>
            </a:p>
          </p:txBody>
        </p:sp>
      </p:grpSp>
      <p:sp>
        <p:nvSpPr>
          <p:cNvPr id="3" name="TextBox 2">
            <a:extLst>
              <a:ext uri="{FF2B5EF4-FFF2-40B4-BE49-F238E27FC236}">
                <a16:creationId xmlns:a16="http://schemas.microsoft.com/office/drawing/2014/main" id="{AE606473-841C-6846-8375-A32E5D94D2BE}"/>
              </a:ext>
            </a:extLst>
          </p:cNvPr>
          <p:cNvSpPr txBox="1"/>
          <p:nvPr/>
        </p:nvSpPr>
        <p:spPr>
          <a:xfrm>
            <a:off x="5662539" y="3702651"/>
            <a:ext cx="8558520" cy="600164"/>
          </a:xfrm>
          <a:prstGeom prst="rect">
            <a:avLst/>
          </a:prstGeom>
          <a:noFill/>
        </p:spPr>
        <p:txBody>
          <a:bodyPr wrap="square">
            <a:spAutoFit/>
          </a:bodyPr>
          <a:lstStyle/>
          <a:p>
            <a:pPr algn="ctr" fontAlgn="base"/>
            <a:r>
              <a:rPr lang="es-ES" sz="1100" b="0" i="0" dirty="0">
                <a:solidFill>
                  <a:srgbClr val="203864"/>
                </a:solidFill>
                <a:effectLst/>
                <a:latin typeface="Roboto" panose="02000000000000000000" pitchFamily="2" charset="0"/>
              </a:rPr>
              <a:t>CONNEXIONS</a:t>
            </a:r>
          </a:p>
          <a:p>
            <a:pPr algn="ctr" fontAlgn="base"/>
            <a:r>
              <a:rPr lang="es-ES" sz="1100" b="0" i="0" dirty="0">
                <a:solidFill>
                  <a:srgbClr val="414042"/>
                </a:solidFill>
                <a:effectLst/>
                <a:latin typeface="Roboto" panose="02000000000000000000" pitchFamily="2" charset="0"/>
              </a:rPr>
              <a:t>ATHENS, GREECE</a:t>
            </a:r>
          </a:p>
          <a:p>
            <a:pPr algn="ctr" fontAlgn="base"/>
            <a:r>
              <a:rPr lang="es-ES" sz="1100" dirty="0">
                <a:solidFill>
                  <a:srgbClr val="D71920"/>
                </a:solidFill>
                <a:latin typeface="Roboto" panose="02000000000000000000" pitchFamily="2" charset="0"/>
                <a:hlinkClick r:id="rId15"/>
              </a:rPr>
              <a:t>www.connexions.gr</a:t>
            </a:r>
            <a:r>
              <a:rPr lang="es-ES" sz="1100" dirty="0">
                <a:solidFill>
                  <a:srgbClr val="D71920"/>
                </a:solidFill>
                <a:latin typeface="Roboto" panose="02000000000000000000" pitchFamily="2" charset="0"/>
              </a:rPr>
              <a:t> </a:t>
            </a:r>
            <a:endParaRPr lang="es-ES" sz="1100" b="0" i="0" dirty="0">
              <a:solidFill>
                <a:srgbClr val="414042"/>
              </a:solidFill>
              <a:effectLst/>
              <a:latin typeface="Roboto" panose="02000000000000000000" pitchFamily="2" charset="0"/>
            </a:endParaRPr>
          </a:p>
        </p:txBody>
      </p:sp>
      <p:pic>
        <p:nvPicPr>
          <p:cNvPr id="9" name="Εικόνα 8">
            <a:extLst>
              <a:ext uri="{FF2B5EF4-FFF2-40B4-BE49-F238E27FC236}">
                <a16:creationId xmlns:a16="http://schemas.microsoft.com/office/drawing/2014/main" id="{BC328D1D-57E9-1ABD-8D34-33836EEE8C3C}"/>
              </a:ext>
            </a:extLst>
          </p:cNvPr>
          <p:cNvPicPr>
            <a:picLocks noChangeAspect="1"/>
          </p:cNvPicPr>
          <p:nvPr/>
        </p:nvPicPr>
        <p:blipFill>
          <a:blip r:embed="rId16"/>
          <a:stretch>
            <a:fillRect/>
          </a:stretch>
        </p:blipFill>
        <p:spPr>
          <a:xfrm>
            <a:off x="588861" y="4109931"/>
            <a:ext cx="2083037" cy="1322563"/>
          </a:xfrm>
          <a:prstGeom prst="rect">
            <a:avLst/>
          </a:prstGeom>
        </p:spPr>
      </p:pic>
      <p:pic>
        <p:nvPicPr>
          <p:cNvPr id="13" name="Εικόνα 12">
            <a:extLst>
              <a:ext uri="{FF2B5EF4-FFF2-40B4-BE49-F238E27FC236}">
                <a16:creationId xmlns:a16="http://schemas.microsoft.com/office/drawing/2014/main" id="{5247138B-334B-E841-E5BA-9682B4E5D6CF}"/>
              </a:ext>
            </a:extLst>
          </p:cNvPr>
          <p:cNvPicPr>
            <a:picLocks noChangeAspect="1"/>
          </p:cNvPicPr>
          <p:nvPr/>
        </p:nvPicPr>
        <p:blipFill>
          <a:blip r:embed="rId17"/>
          <a:stretch>
            <a:fillRect/>
          </a:stretch>
        </p:blipFill>
        <p:spPr>
          <a:xfrm>
            <a:off x="8766354" y="4519731"/>
            <a:ext cx="2158782" cy="886067"/>
          </a:xfrm>
          <a:prstGeom prst="rect">
            <a:avLst/>
          </a:prstGeom>
        </p:spPr>
      </p:pic>
      <p:sp>
        <p:nvSpPr>
          <p:cNvPr id="17" name="TextBox 16">
            <a:extLst>
              <a:ext uri="{FF2B5EF4-FFF2-40B4-BE49-F238E27FC236}">
                <a16:creationId xmlns:a16="http://schemas.microsoft.com/office/drawing/2014/main" id="{031B2B33-5CAB-703B-C0A4-A981582EB252}"/>
              </a:ext>
            </a:extLst>
          </p:cNvPr>
          <p:cNvSpPr txBox="1"/>
          <p:nvPr/>
        </p:nvSpPr>
        <p:spPr>
          <a:xfrm>
            <a:off x="5662539" y="5551538"/>
            <a:ext cx="8558520" cy="600164"/>
          </a:xfrm>
          <a:prstGeom prst="rect">
            <a:avLst/>
          </a:prstGeom>
          <a:noFill/>
        </p:spPr>
        <p:txBody>
          <a:bodyPr wrap="square">
            <a:spAutoFit/>
          </a:bodyPr>
          <a:lstStyle/>
          <a:p>
            <a:pPr algn="ctr" fontAlgn="base"/>
            <a:r>
              <a:rPr lang="es-ES" sz="1100" dirty="0">
                <a:solidFill>
                  <a:srgbClr val="203864"/>
                </a:solidFill>
                <a:latin typeface="Roboto" panose="02000000000000000000" pitchFamily="2" charset="0"/>
              </a:rPr>
              <a:t>AMSED</a:t>
            </a:r>
          </a:p>
          <a:p>
            <a:pPr algn="ctr" fontAlgn="base"/>
            <a:r>
              <a:rPr lang="es-ES" sz="1100" b="0" i="0" dirty="0">
                <a:solidFill>
                  <a:srgbClr val="414042"/>
                </a:solidFill>
                <a:effectLst/>
                <a:latin typeface="Roboto" panose="02000000000000000000" pitchFamily="2" charset="0"/>
              </a:rPr>
              <a:t>STRASBOURG, FRANCE</a:t>
            </a:r>
          </a:p>
          <a:p>
            <a:pPr algn="ctr" fontAlgn="base"/>
            <a:r>
              <a:rPr lang="es-ES" sz="1100" dirty="0">
                <a:solidFill>
                  <a:srgbClr val="D71920"/>
                </a:solidFill>
                <a:latin typeface="Roboto" panose="02000000000000000000" pitchFamily="2" charset="0"/>
                <a:hlinkClick r:id="rId18"/>
              </a:rPr>
              <a:t>www.amsed.fr</a:t>
            </a:r>
            <a:r>
              <a:rPr lang="es-ES" sz="1100" dirty="0">
                <a:solidFill>
                  <a:srgbClr val="D71920"/>
                </a:solidFill>
                <a:latin typeface="Roboto" panose="02000000000000000000" pitchFamily="2" charset="0"/>
              </a:rPr>
              <a:t> </a:t>
            </a:r>
            <a:endParaRPr lang="es-ES" sz="1100" b="0" i="0" dirty="0">
              <a:solidFill>
                <a:srgbClr val="414042"/>
              </a:solidFill>
              <a:effectLst/>
              <a:latin typeface="Roboto" panose="02000000000000000000" pitchFamily="2" charset="0"/>
            </a:endParaRPr>
          </a:p>
        </p:txBody>
      </p:sp>
      <p:sp>
        <p:nvSpPr>
          <p:cNvPr id="19" name="TextBox 18">
            <a:extLst>
              <a:ext uri="{FF2B5EF4-FFF2-40B4-BE49-F238E27FC236}">
                <a16:creationId xmlns:a16="http://schemas.microsoft.com/office/drawing/2014/main" id="{641F4687-D587-65C7-AC09-7F96E55492C1}"/>
              </a:ext>
            </a:extLst>
          </p:cNvPr>
          <p:cNvSpPr txBox="1"/>
          <p:nvPr/>
        </p:nvSpPr>
        <p:spPr>
          <a:xfrm>
            <a:off x="-2994706" y="5494738"/>
            <a:ext cx="8558520" cy="600164"/>
          </a:xfrm>
          <a:prstGeom prst="rect">
            <a:avLst/>
          </a:prstGeom>
          <a:noFill/>
        </p:spPr>
        <p:txBody>
          <a:bodyPr wrap="square">
            <a:spAutoFit/>
          </a:bodyPr>
          <a:lstStyle/>
          <a:p>
            <a:pPr algn="ctr" fontAlgn="base"/>
            <a:r>
              <a:rPr lang="es-ES" sz="1100" b="0" i="0" dirty="0">
                <a:solidFill>
                  <a:srgbClr val="203864"/>
                </a:solidFill>
                <a:effectLst/>
                <a:latin typeface="Roboto" panose="02000000000000000000" pitchFamily="2" charset="0"/>
              </a:rPr>
              <a:t>RESET</a:t>
            </a:r>
          </a:p>
          <a:p>
            <a:pPr algn="ctr" fontAlgn="base"/>
            <a:r>
              <a:rPr lang="es-ES" sz="1100" b="0" i="0" dirty="0">
                <a:solidFill>
                  <a:srgbClr val="414042"/>
                </a:solidFill>
                <a:effectLst/>
                <a:latin typeface="Roboto" panose="02000000000000000000" pitchFamily="2" charset="0"/>
              </a:rPr>
              <a:t>CYPRUS</a:t>
            </a:r>
          </a:p>
          <a:p>
            <a:pPr algn="ctr" fontAlgn="base"/>
            <a:r>
              <a:rPr lang="es-ES" sz="1100" dirty="0">
                <a:solidFill>
                  <a:srgbClr val="D71920"/>
                </a:solidFill>
                <a:latin typeface="Roboto" panose="02000000000000000000" pitchFamily="2" charset="0"/>
                <a:hlinkClick r:id="rId19"/>
              </a:rPr>
              <a:t>www.resetcy.com</a:t>
            </a:r>
            <a:r>
              <a:rPr lang="es-ES" sz="1100" dirty="0">
                <a:solidFill>
                  <a:srgbClr val="D71920"/>
                </a:solidFill>
                <a:latin typeface="Roboto" panose="02000000000000000000" pitchFamily="2" charset="0"/>
              </a:rPr>
              <a:t>  </a:t>
            </a:r>
            <a:endParaRPr lang="es-ES" sz="1100" b="0" i="0" dirty="0">
              <a:solidFill>
                <a:srgbClr val="414042"/>
              </a:solidFill>
              <a:effectLst/>
              <a:latin typeface="Roboto" panose="02000000000000000000" pitchFamily="2" charset="0"/>
            </a:endParaRPr>
          </a:p>
        </p:txBody>
      </p:sp>
      <p:pic>
        <p:nvPicPr>
          <p:cNvPr id="28" name="Εικόνα 27" descr="Εικόνα που περιέχει γραφικά, κείμενο, γραφιστική, γραμματοσειρά&#10;&#10;Περιγραφή που δημιουργήθηκε αυτόματα">
            <a:extLst>
              <a:ext uri="{FF2B5EF4-FFF2-40B4-BE49-F238E27FC236}">
                <a16:creationId xmlns:a16="http://schemas.microsoft.com/office/drawing/2014/main" id="{B81FDD7D-F391-A994-0CA6-E7E75329E94C}"/>
              </a:ext>
            </a:extLst>
          </p:cNvPr>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6337502" y="3609276"/>
            <a:ext cx="2687298" cy="812537"/>
          </a:xfrm>
          <a:prstGeom prst="rect">
            <a:avLst/>
          </a:prstGeom>
        </p:spPr>
      </p:pic>
      <p:pic>
        <p:nvPicPr>
          <p:cNvPr id="22" name="Picture 21" descr="A close up of a logo&#10;&#10;Description automatically generated">
            <a:extLst>
              <a:ext uri="{FF2B5EF4-FFF2-40B4-BE49-F238E27FC236}">
                <a16:creationId xmlns:a16="http://schemas.microsoft.com/office/drawing/2014/main" id="{62B15278-B3B1-4441-49D1-1E5070FDB056}"/>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267150" y="1608940"/>
            <a:ext cx="2543175" cy="1038225"/>
          </a:xfrm>
          <a:prstGeom prst="rect">
            <a:avLst/>
          </a:prstGeom>
        </p:spPr>
      </p:pic>
      <p:pic>
        <p:nvPicPr>
          <p:cNvPr id="27" name="Picture 26">
            <a:extLst>
              <a:ext uri="{FF2B5EF4-FFF2-40B4-BE49-F238E27FC236}">
                <a16:creationId xmlns:a16="http://schemas.microsoft.com/office/drawing/2014/main" id="{C8487AA3-D374-17D8-7600-1C465748AD49}"/>
              </a:ext>
            </a:extLst>
          </p:cNvPr>
          <p:cNvPicPr>
            <a:picLocks noChangeAspect="1"/>
          </p:cNvPicPr>
          <p:nvPr/>
        </p:nvPicPr>
        <p:blipFill>
          <a:blip r:embed="rId22"/>
          <a:stretch>
            <a:fillRect/>
          </a:stretch>
        </p:blipFill>
        <p:spPr>
          <a:xfrm>
            <a:off x="2949707" y="1129701"/>
            <a:ext cx="1971950" cy="2238687"/>
          </a:xfrm>
          <a:prstGeom prst="rect">
            <a:avLst/>
          </a:prstGeom>
        </p:spPr>
      </p:pic>
    </p:spTree>
    <p:extLst>
      <p:ext uri="{BB962C8B-B14F-4D97-AF65-F5344CB8AC3E}">
        <p14:creationId xmlns:p14="http://schemas.microsoft.com/office/powerpoint/2010/main" val="114399262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1252276"/>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it-IT" sz="2000" b="1" dirty="0" err="1">
                <a:solidFill>
                  <a:srgbClr val="203864"/>
                </a:solidFill>
              </a:rPr>
              <a:t>Symptoms</a:t>
            </a:r>
            <a:r>
              <a:rPr lang="it-IT" sz="2000" b="1" dirty="0">
                <a:solidFill>
                  <a:srgbClr val="203864"/>
                </a:solidFill>
              </a:rPr>
              <a:t> of Menopause are the </a:t>
            </a:r>
            <a:r>
              <a:rPr lang="it-IT" sz="2000" b="1" dirty="0" err="1">
                <a:solidFill>
                  <a:srgbClr val="203864"/>
                </a:solidFill>
              </a:rPr>
              <a:t>same</a:t>
            </a:r>
            <a:r>
              <a:rPr lang="it-IT" sz="2000" b="1" dirty="0">
                <a:solidFill>
                  <a:srgbClr val="203864"/>
                </a:solidFill>
              </a:rPr>
              <a:t> for </a:t>
            </a:r>
            <a:r>
              <a:rPr lang="it-IT" sz="2000" b="1" dirty="0" err="1">
                <a:solidFill>
                  <a:srgbClr val="203864"/>
                </a:solidFill>
              </a:rPr>
              <a:t>every</a:t>
            </a:r>
            <a:r>
              <a:rPr lang="it-IT" sz="2000" b="1" dirty="0">
                <a:solidFill>
                  <a:srgbClr val="203864"/>
                </a:solidFill>
              </a:rPr>
              <a:t> woman.</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217683" y="27672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True</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6096000" y="276727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False</a:t>
            </a:r>
            <a:endParaRPr lang="el-GR" dirty="0"/>
          </a:p>
        </p:txBody>
      </p:sp>
    </p:spTree>
    <p:extLst>
      <p:ext uri="{BB962C8B-B14F-4D97-AF65-F5344CB8AC3E}">
        <p14:creationId xmlns:p14="http://schemas.microsoft.com/office/powerpoint/2010/main" val="9906446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1E24"/>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538135"/>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One of the best features of some menopause apps is a tracker that allows users to take note of their symptoms, how often they occur, and their severity.</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6298653" y="2491828"/>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False</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2105025" y="252412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True</a:t>
            </a:r>
            <a:endParaRPr lang="el-GR" dirty="0"/>
          </a:p>
        </p:txBody>
      </p:sp>
    </p:spTree>
    <p:extLst>
      <p:ext uri="{BB962C8B-B14F-4D97-AF65-F5344CB8AC3E}">
        <p14:creationId xmlns:p14="http://schemas.microsoft.com/office/powerpoint/2010/main" val="113889447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1E24"/>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538135"/>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it-IT" sz="2000" b="1" dirty="0" err="1">
                <a:solidFill>
                  <a:srgbClr val="203864"/>
                </a:solidFill>
              </a:rPr>
              <a:t>Women’s</a:t>
            </a:r>
            <a:r>
              <a:rPr lang="it-IT" sz="2000" b="1" dirty="0">
                <a:solidFill>
                  <a:srgbClr val="203864"/>
                </a:solidFill>
              </a:rPr>
              <a:t> Health Apps can </a:t>
            </a:r>
            <a:r>
              <a:rPr lang="it-IT" sz="2000" b="1" dirty="0" err="1">
                <a:solidFill>
                  <a:srgbClr val="203864"/>
                </a:solidFill>
              </a:rPr>
              <a:t>replace</a:t>
            </a:r>
            <a:r>
              <a:rPr lang="it-IT" sz="2000" b="1" dirty="0">
                <a:solidFill>
                  <a:srgbClr val="203864"/>
                </a:solidFill>
              </a:rPr>
              <a:t> a doctor.</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a:t>True</a:t>
            </a:r>
            <a:endParaRPr lang="el-GR"/>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47967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a:t>False</a:t>
            </a:r>
            <a:endParaRPr lang="el-GR"/>
          </a:p>
        </p:txBody>
      </p:sp>
    </p:spTree>
    <p:extLst>
      <p:ext uri="{BB962C8B-B14F-4D97-AF65-F5344CB8AC3E}">
        <p14:creationId xmlns:p14="http://schemas.microsoft.com/office/powerpoint/2010/main" val="167111382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1E24"/>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538135"/>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203864"/>
        </a:solidFill>
        <a:effectLst/>
      </p:bgPr>
    </p:bg>
    <p:spTree>
      <p:nvGrpSpPr>
        <p:cNvPr id="1" name=""/>
        <p:cNvGrpSpPr/>
        <p:nvPr/>
      </p:nvGrpSpPr>
      <p:grpSpPr>
        <a:xfrm>
          <a:off x="0" y="0"/>
          <a:ext cx="0" cy="0"/>
          <a:chOff x="0" y="0"/>
          <a:chExt cx="0" cy="0"/>
        </a:xfrm>
      </p:grpSpPr>
      <p:sp>
        <p:nvSpPr>
          <p:cNvPr id="33" name="Freeform: Shape 28">
            <a:extLst>
              <a:ext uri="{FF2B5EF4-FFF2-40B4-BE49-F238E27FC236}">
                <a16:creationId xmlns:a16="http://schemas.microsoft.com/office/drawing/2014/main" id="{DCFD1A13-2B88-47B7-AAE9-AD6F3296EE2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 name="Freeform: Shape 30">
            <a:extLst>
              <a:ext uri="{FF2B5EF4-FFF2-40B4-BE49-F238E27FC236}">
                <a16:creationId xmlns:a16="http://schemas.microsoft.com/office/drawing/2014/main" id="{F5CE4102-C93A-420A-98A7-5A7DD0C5C5B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024154" cy="6858000"/>
          </a:xfrm>
          <a:custGeom>
            <a:avLst/>
            <a:gdLst>
              <a:gd name="connsiteX0" fmla="*/ 70374 w 6024154"/>
              <a:gd name="connsiteY0" fmla="*/ 0 h 6858000"/>
              <a:gd name="connsiteX1" fmla="*/ 6024154 w 6024154"/>
              <a:gd name="connsiteY1" fmla="*/ 0 h 6858000"/>
              <a:gd name="connsiteX2" fmla="*/ 6024154 w 6024154"/>
              <a:gd name="connsiteY2" fmla="*/ 6858000 h 6858000"/>
              <a:gd name="connsiteX3" fmla="*/ 3587167 w 6024154"/>
              <a:gd name="connsiteY3" fmla="*/ 6858000 h 6858000"/>
              <a:gd name="connsiteX4" fmla="*/ 3474220 w 6024154"/>
              <a:gd name="connsiteY4" fmla="*/ 6800152 h 6858000"/>
              <a:gd name="connsiteX5" fmla="*/ 0 w 6024154"/>
              <a:gd name="connsiteY5" fmla="*/ 962844 h 6858000"/>
              <a:gd name="connsiteX6" fmla="*/ 34274 w 6024154"/>
              <a:gd name="connsiteY6" fmla="*/ 28409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2" name="Picture 5">
            <a:extLst>
              <a:ext uri="{FF2B5EF4-FFF2-40B4-BE49-F238E27FC236}">
                <a16:creationId xmlns:a16="http://schemas.microsoft.com/office/drawing/2014/main" id="{807C98D1-01AE-4DFA-9C42-DDBEB533C1BE}"/>
              </a:ext>
            </a:extLst>
          </p:cNvPr>
          <p:cNvPicPr>
            <a:picLocks noChangeAspect="1"/>
          </p:cNvPicPr>
          <p:nvPr/>
        </p:nvPicPr>
        <p:blipFill>
          <a:blip r:embed="rId3"/>
          <a:stretch>
            <a:fillRect/>
          </a:stretch>
        </p:blipFill>
        <p:spPr>
          <a:xfrm>
            <a:off x="429768" y="3471531"/>
            <a:ext cx="2323213" cy="2323213"/>
          </a:xfrm>
          <a:prstGeom prst="rect">
            <a:avLst/>
          </a:prstGeom>
        </p:spPr>
      </p:pic>
      <p:pic>
        <p:nvPicPr>
          <p:cNvPr id="20" name="Picture 5">
            <a:extLst>
              <a:ext uri="{FF2B5EF4-FFF2-40B4-BE49-F238E27FC236}">
                <a16:creationId xmlns:a16="http://schemas.microsoft.com/office/drawing/2014/main" id="{2B4EC7FF-7919-4EE7-8992-C34F2E54819D}"/>
              </a:ext>
            </a:extLst>
          </p:cNvPr>
          <p:cNvPicPr>
            <a:picLocks noChangeAspect="1"/>
          </p:cNvPicPr>
          <p:nvPr/>
        </p:nvPicPr>
        <p:blipFill>
          <a:blip r:embed="rId3"/>
          <a:stretch>
            <a:fillRect/>
          </a:stretch>
        </p:blipFill>
        <p:spPr>
          <a:xfrm>
            <a:off x="7476818" y="1708146"/>
            <a:ext cx="3265071" cy="3265071"/>
          </a:xfrm>
          <a:prstGeom prst="rect">
            <a:avLst/>
          </a:prstGeom>
          <a:solidFill>
            <a:srgbClr val="203864"/>
          </a:solidFill>
        </p:spPr>
      </p:pic>
      <p:sp>
        <p:nvSpPr>
          <p:cNvPr id="24" name="Τίτλος 6">
            <a:extLst>
              <a:ext uri="{FF2B5EF4-FFF2-40B4-BE49-F238E27FC236}">
                <a16:creationId xmlns:a16="http://schemas.microsoft.com/office/drawing/2014/main" id="{88F39797-8ECA-4CC0-ADFC-28793E1CA72E}"/>
              </a:ext>
            </a:extLst>
          </p:cNvPr>
          <p:cNvSpPr txBox="1">
            <a:spLocks/>
          </p:cNvSpPr>
          <p:nvPr/>
        </p:nvSpPr>
        <p:spPr>
          <a:xfrm>
            <a:off x="340474" y="2922021"/>
            <a:ext cx="5034783" cy="2283025"/>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lang="el-GR" sz="2000" kern="1200" dirty="0">
                <a:solidFill>
                  <a:srgbClr val="7030A0"/>
                </a:solidFill>
                <a:latin typeface="Gill Sans Ultra Bold" panose="020B0A02020104020203" pitchFamily="34" charset="0"/>
                <a:ea typeface="+mj-ea"/>
                <a:cs typeface="+mj-cs"/>
              </a:defRPr>
            </a:lvl1pPr>
          </a:lstStyle>
          <a:p>
            <a:pPr algn="l">
              <a:spcAft>
                <a:spcPts val="600"/>
              </a:spcAft>
            </a:pPr>
            <a:r>
              <a:rPr lang="en-US" sz="2800" dirty="0">
                <a:solidFill>
                  <a:srgbClr val="C01E24"/>
                </a:solidFill>
                <a:latin typeface="+mj-lt"/>
              </a:rPr>
              <a:t>Congratulations!</a:t>
            </a:r>
            <a:br>
              <a:rPr lang="en-US" sz="2800" dirty="0">
                <a:solidFill>
                  <a:srgbClr val="C01E24"/>
                </a:solidFill>
                <a:latin typeface="+mj-lt"/>
              </a:rPr>
            </a:br>
            <a:r>
              <a:rPr lang="en-US" sz="2800" dirty="0">
                <a:solidFill>
                  <a:srgbClr val="C01E24"/>
                </a:solidFill>
                <a:latin typeface="+mj-lt"/>
              </a:rPr>
              <a:t/>
            </a:r>
            <a:br>
              <a:rPr lang="en-US" sz="2800" dirty="0">
                <a:solidFill>
                  <a:srgbClr val="C01E24"/>
                </a:solidFill>
                <a:latin typeface="+mj-lt"/>
              </a:rPr>
            </a:br>
            <a:r>
              <a:rPr lang="en-US" sz="2800" dirty="0">
                <a:solidFill>
                  <a:srgbClr val="C01E24"/>
                </a:solidFill>
                <a:latin typeface="+mj-lt"/>
              </a:rPr>
              <a:t>You have completed the self-learning of </a:t>
            </a:r>
            <a:r>
              <a:rPr lang="en-US" sz="2800">
                <a:solidFill>
                  <a:srgbClr val="C01E24"/>
                </a:solidFill>
                <a:latin typeface="+mj-lt"/>
              </a:rPr>
              <a:t>this module!</a:t>
            </a:r>
            <a:endParaRPr lang="en-US" sz="2800" dirty="0">
              <a:solidFill>
                <a:srgbClr val="C01E24"/>
              </a:solidFill>
              <a:latin typeface="+mj-lt"/>
            </a:endParaRPr>
          </a:p>
        </p:txBody>
      </p:sp>
      <p:pic>
        <p:nvPicPr>
          <p:cNvPr id="2" name="Εικόνα 1" descr="Εικόνα που περιέχει κείμενο, γραμματοσειρά, λογότυπο, γραφικά&#10;&#10;Περιγραφή που δημιουργήθηκε αυτόματα">
            <a:extLst>
              <a:ext uri="{FF2B5EF4-FFF2-40B4-BE49-F238E27FC236}">
                <a16:creationId xmlns:a16="http://schemas.microsoft.com/office/drawing/2014/main" id="{25F65A2C-3150-4B5A-D0EF-1CEBF92DC4E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7847" y="934357"/>
            <a:ext cx="5598661" cy="1438154"/>
          </a:xfrm>
          <a:prstGeom prst="rect">
            <a:avLst/>
          </a:prstGeom>
        </p:spPr>
      </p:pic>
      <p:sp>
        <p:nvSpPr>
          <p:cNvPr id="3" name="Ορθογώνιο 10">
            <a:extLst>
              <a:ext uri="{FF2B5EF4-FFF2-40B4-BE49-F238E27FC236}">
                <a16:creationId xmlns:a16="http://schemas.microsoft.com/office/drawing/2014/main" id="{EACC3867-A132-BC7C-D317-86418DB8BAEB}"/>
              </a:ext>
            </a:extLst>
          </p:cNvPr>
          <p:cNvSpPr/>
          <p:nvPr/>
        </p:nvSpPr>
        <p:spPr>
          <a:xfrm>
            <a:off x="3987250" y="6328066"/>
            <a:ext cx="8293082" cy="632422"/>
          </a:xfrm>
          <a:prstGeom prst="rect">
            <a:avLst/>
          </a:prstGeom>
        </p:spPr>
        <p:txBody>
          <a:bodyPr vert="horz" lIns="91440" tIns="45720" rIns="91440" bIns="45720" rtlCol="0" anchor="ctr">
            <a:normAutofit/>
          </a:bodyPr>
          <a:lstStyle/>
          <a:p>
            <a:pPr>
              <a:lnSpc>
                <a:spcPct val="90000"/>
              </a:lnSpc>
              <a:spcAft>
                <a:spcPts val="600"/>
              </a:spcAft>
            </a:pPr>
            <a:r>
              <a:rPr lang="en-US" sz="1000" b="0" i="0" dirty="0">
                <a:solidFill>
                  <a:schemeClr val="accent5">
                    <a:lumMod val="20000"/>
                    <a:lumOff val="80000"/>
                  </a:schemeClr>
                </a:solidFill>
                <a:effectLst/>
                <a:latin typeface="+mj-lt"/>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lang="en-US" sz="1000" dirty="0">
              <a:solidFill>
                <a:schemeClr val="accent5">
                  <a:lumMod val="20000"/>
                  <a:lumOff val="80000"/>
                </a:schemeClr>
              </a:solidFill>
              <a:latin typeface="+mj-lt"/>
            </a:endParaRPr>
          </a:p>
        </p:txBody>
      </p:sp>
      <p:pic>
        <p:nvPicPr>
          <p:cNvPr id="4" name="Picture 9" descr="Blue text on a black background&#10;&#10;Description automatically generated">
            <a:extLst>
              <a:ext uri="{FF2B5EF4-FFF2-40B4-BE49-F238E27FC236}">
                <a16:creationId xmlns:a16="http://schemas.microsoft.com/office/drawing/2014/main" id="{2DBBEC9E-B41B-3AA7-3A57-D5CCE12E9EEF}"/>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8628" y="6451864"/>
            <a:ext cx="1843259" cy="411254"/>
          </a:xfrm>
          <a:prstGeom prst="rect">
            <a:avLst/>
          </a:prstGeom>
        </p:spPr>
      </p:pic>
    </p:spTree>
    <p:extLst>
      <p:ext uri="{BB962C8B-B14F-4D97-AF65-F5344CB8AC3E}">
        <p14:creationId xmlns:p14="http://schemas.microsoft.com/office/powerpoint/2010/main" val="1915799683"/>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a:extLst>
              <a:ext uri="{FF2B5EF4-FFF2-40B4-BE49-F238E27FC236}">
                <a16:creationId xmlns:a16="http://schemas.microsoft.com/office/drawing/2014/main" id="{E2D38E87-33DB-46E9-933D-FDECBD945692}"/>
              </a:ext>
            </a:extLst>
          </p:cNvPr>
          <p:cNvSpPr>
            <a:spLocks noGrp="1"/>
          </p:cNvSpPr>
          <p:nvPr>
            <p:ph type="title"/>
          </p:nvPr>
        </p:nvSpPr>
        <p:spPr/>
        <p:txBody>
          <a:bodyPr anchor="b">
            <a:normAutofit/>
          </a:bodyPr>
          <a:lstStyle/>
          <a:p>
            <a:r>
              <a:rPr lang="en-US" sz="5400" dirty="0"/>
              <a:t>Self-learning Session:  Content</a:t>
            </a:r>
            <a:endParaRPr lang="el-GR" sz="5400" dirty="0"/>
          </a:p>
        </p:txBody>
      </p:sp>
      <p:pic>
        <p:nvPicPr>
          <p:cNvPr id="18" name="Εικόνα 17">
            <a:extLst>
              <a:ext uri="{FF2B5EF4-FFF2-40B4-BE49-F238E27FC236}">
                <a16:creationId xmlns:a16="http://schemas.microsoft.com/office/drawing/2014/main" id="{3AE1B409-01AB-8B54-F592-C862F4DA8564}"/>
              </a:ext>
            </a:extLst>
          </p:cNvPr>
          <p:cNvPicPr>
            <a:picLocks noChangeAspect="1"/>
          </p:cNvPicPr>
          <p:nvPr/>
        </p:nvPicPr>
        <p:blipFill rotWithShape="1">
          <a:blip r:embed="rId3"/>
          <a:srcRect b="59835"/>
          <a:stretch/>
        </p:blipFill>
        <p:spPr>
          <a:xfrm rot="10800000">
            <a:off x="-8250" y="-4107"/>
            <a:ext cx="12191695" cy="349261"/>
          </a:xfrm>
          <a:prstGeom prst="rect">
            <a:avLst/>
          </a:prstGeom>
        </p:spPr>
      </p:pic>
      <p:sp>
        <p:nvSpPr>
          <p:cNvPr id="4" name="TextBox 3">
            <a:extLst>
              <a:ext uri="{FF2B5EF4-FFF2-40B4-BE49-F238E27FC236}">
                <a16:creationId xmlns:a16="http://schemas.microsoft.com/office/drawing/2014/main" id="{5E00FF1A-B048-1782-B343-A99D04F3B146}"/>
              </a:ext>
            </a:extLst>
          </p:cNvPr>
          <p:cNvSpPr txBox="1"/>
          <p:nvPr/>
        </p:nvSpPr>
        <p:spPr>
          <a:xfrm>
            <a:off x="1512006" y="2196661"/>
            <a:ext cx="4431594" cy="461665"/>
          </a:xfrm>
          <a:prstGeom prst="rect">
            <a:avLst/>
          </a:prstGeom>
          <a:solidFill>
            <a:srgbClr val="DDE0E5"/>
          </a:solidFill>
        </p:spPr>
        <p:txBody>
          <a:bodyPr wrap="square">
            <a:spAutoFit/>
          </a:bodyPr>
          <a:lstStyle/>
          <a:p>
            <a:r>
              <a:rPr lang="en-US" sz="2400" dirty="0"/>
              <a:t>1. Quiz and Self-assessment</a:t>
            </a:r>
            <a:endParaRPr lang="el-GR" sz="2400" dirty="0"/>
          </a:p>
        </p:txBody>
      </p:sp>
    </p:spTree>
    <p:extLst>
      <p:ext uri="{BB962C8B-B14F-4D97-AF65-F5344CB8AC3E}">
        <p14:creationId xmlns:p14="http://schemas.microsoft.com/office/powerpoint/2010/main" val="8110856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Women have always enjoyed an important role in medical science.</a:t>
            </a:r>
            <a:endParaRPr lang="el-GR" sz="2000" b="1" dirty="0">
              <a:solidFill>
                <a:srgbClr val="203864"/>
              </a:solidFill>
            </a:endParaRPr>
          </a:p>
        </p:txBody>
      </p:sp>
      <p:sp>
        <p:nvSpPr>
          <p:cNvPr id="3" name="Ορθογώνιο 11">
            <a:extLst>
              <a:ext uri="{FF2B5EF4-FFF2-40B4-BE49-F238E27FC236}">
                <a16:creationId xmlns:a16="http://schemas.microsoft.com/office/drawing/2014/main" id="{9EB6C1A6-A707-37F2-53A5-9DF59DADD172}"/>
              </a:ext>
            </a:extLst>
          </p:cNvPr>
          <p:cNvSpPr/>
          <p:nvPr/>
        </p:nvSpPr>
        <p:spPr>
          <a:xfrm>
            <a:off x="6134100" y="248886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False</a:t>
            </a:r>
            <a:endParaRPr lang="el-GR" dirty="0"/>
          </a:p>
        </p:txBody>
      </p:sp>
      <p:sp>
        <p:nvSpPr>
          <p:cNvPr id="2" name="Ορθογώνιο 1">
            <a:extLst>
              <a:ext uri="{FF2B5EF4-FFF2-40B4-BE49-F238E27FC236}">
                <a16:creationId xmlns:a16="http://schemas.microsoft.com/office/drawing/2014/main" id="{F2515CDF-B689-C26B-29D3-087B307C664E}"/>
              </a:ext>
            </a:extLst>
          </p:cNvPr>
          <p:cNvSpPr/>
          <p:nvPr/>
        </p:nvSpPr>
        <p:spPr>
          <a:xfrm>
            <a:off x="2105025" y="252412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True</a:t>
            </a:r>
            <a:endParaRPr lang="el-GR" dirty="0"/>
          </a:p>
        </p:txBody>
      </p:sp>
    </p:spTree>
    <p:extLst>
      <p:ext uri="{BB962C8B-B14F-4D97-AF65-F5344CB8AC3E}">
        <p14:creationId xmlns:p14="http://schemas.microsoft.com/office/powerpoint/2010/main" val="399838798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3"/>
                                        </p:tgtEl>
                                        <p:attrNameLst>
                                          <p:attrName>fillcolor</p:attrName>
                                        </p:attrNameLst>
                                      </p:cBhvr>
                                      <p:to>
                                        <a:srgbClr val="538135"/>
                                      </p:to>
                                    </p:animClr>
                                    <p:set>
                                      <p:cBhvr>
                                        <p:cTn id="7" dur="2000" fill="hold"/>
                                        <p:tgtEl>
                                          <p:spTgt spid="3"/>
                                        </p:tgtEl>
                                        <p:attrNameLst>
                                          <p:attrName>fill.type</p:attrName>
                                        </p:attrNameLst>
                                      </p:cBhvr>
                                      <p:to>
                                        <p:strVal val="solid"/>
                                      </p:to>
                                    </p:set>
                                    <p:set>
                                      <p:cBhvr>
                                        <p:cTn id="8" dur="2000" fill="hold"/>
                                        <p:tgtEl>
                                          <p:spTgt spid="3"/>
                                        </p:tgtEl>
                                        <p:attrNameLst>
                                          <p:attrName>fill.on</p:attrName>
                                        </p:attrNameLst>
                                      </p:cBhvr>
                                      <p:to>
                                        <p:strVal val="true"/>
                                      </p:to>
                                    </p:set>
                                  </p:childTnLst>
                                </p:cTn>
                              </p:par>
                            </p:childTnLst>
                          </p:cTn>
                        </p:par>
                      </p:childTnLst>
                    </p:cTn>
                  </p:par>
                </p:childTnLst>
              </p:cTn>
              <p:nextCondLst>
                <p:cond evt="onClick" delay="0">
                  <p:tgtEl>
                    <p:spTgt spid="3"/>
                  </p:tgtEl>
                </p:cond>
              </p:nextCondLst>
            </p:seq>
            <p:seq concurrent="1" nextAc="seek">
              <p:cTn id="9" restart="whenNotActive" fill="hold" evtFilter="cancelBubble" nodeType="interactiveSeq">
                <p:stCondLst>
                  <p:cond evt="onClick" delay="0">
                    <p:tgtEl>
                      <p:spTgt spid="2"/>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2"/>
                                        </p:tgtEl>
                                        <p:attrNameLst>
                                          <p:attrName>fillcolor</p:attrName>
                                        </p:attrNameLst>
                                      </p:cBhvr>
                                      <p:to>
                                        <a:srgbClr val="C00000"/>
                                      </p:to>
                                    </p:animClr>
                                    <p:set>
                                      <p:cBhvr>
                                        <p:cTn id="14" dur="2000" fill="hold"/>
                                        <p:tgtEl>
                                          <p:spTgt spid="2"/>
                                        </p:tgtEl>
                                        <p:attrNameLst>
                                          <p:attrName>fill.type</p:attrName>
                                        </p:attrNameLst>
                                      </p:cBhvr>
                                      <p:to>
                                        <p:strVal val="solid"/>
                                      </p:to>
                                    </p:set>
                                    <p:set>
                                      <p:cBhvr>
                                        <p:cTn id="15" dur="2000" fill="hold"/>
                                        <p:tgtEl>
                                          <p:spTgt spid="2"/>
                                        </p:tgtEl>
                                        <p:attrNameLst>
                                          <p:attrName>fill.on</p:attrName>
                                        </p:attrNameLst>
                                      </p:cBhvr>
                                      <p:to>
                                        <p:strVal val="true"/>
                                      </p:to>
                                    </p:set>
                                  </p:childTnLst>
                                </p:cTn>
                              </p:par>
                            </p:childTnLst>
                          </p:cTn>
                        </p:par>
                      </p:childTnLst>
                    </p:cTn>
                  </p:par>
                </p:childTnLst>
              </p:cTn>
              <p:nextCondLst>
                <p:cond evt="onClick" delay="0">
                  <p:tgtEl>
                    <p:spTgt spid="2"/>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it-IT" sz="2000" b="1" dirty="0" err="1">
                <a:solidFill>
                  <a:srgbClr val="203864"/>
                </a:solidFill>
              </a:rPr>
              <a:t>Which</a:t>
            </a:r>
            <a:r>
              <a:rPr lang="it-IT" sz="2000" b="1" dirty="0">
                <a:solidFill>
                  <a:srgbClr val="203864"/>
                </a:solidFill>
              </a:rPr>
              <a:t> of the following factors </a:t>
            </a:r>
            <a:r>
              <a:rPr lang="it-IT" sz="2000" b="1" dirty="0" err="1">
                <a:solidFill>
                  <a:srgbClr val="203864"/>
                </a:solidFill>
              </a:rPr>
              <a:t>hinder</a:t>
            </a:r>
            <a:r>
              <a:rPr lang="it-IT" sz="2000" b="1" dirty="0">
                <a:solidFill>
                  <a:srgbClr val="203864"/>
                </a:solidFill>
              </a:rPr>
              <a:t> </a:t>
            </a:r>
            <a:r>
              <a:rPr lang="it-IT" sz="2000" b="1" dirty="0" err="1">
                <a:solidFill>
                  <a:srgbClr val="203864"/>
                </a:solidFill>
              </a:rPr>
              <a:t>women’s</a:t>
            </a:r>
            <a:r>
              <a:rPr lang="it-IT" sz="2000" b="1" dirty="0">
                <a:solidFill>
                  <a:srgbClr val="203864"/>
                </a:solidFill>
              </a:rPr>
              <a:t> access to healthcare? </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a:t>
            </a:r>
            <a:r>
              <a:rPr lang="en-US" dirty="0">
                <a:latin typeface="Calibri" panose="020F0502020204030204" pitchFamily="34" charset="0"/>
                <a:cs typeface="Calibri" panose="020F0502020204030204" pitchFamily="34" charset="0"/>
              </a:rPr>
              <a:t> Social stigma </a:t>
            </a:r>
            <a:r>
              <a:rPr lang="en-US" dirty="0"/>
              <a:t>  </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47967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Domestic work </a:t>
            </a:r>
            <a:endParaRPr lang="el-GR" dirty="0"/>
          </a:p>
        </p:txBody>
      </p:sp>
      <p:sp>
        <p:nvSpPr>
          <p:cNvPr id="11" name="Ορθογώνιο 10">
            <a:extLst>
              <a:ext uri="{FF2B5EF4-FFF2-40B4-BE49-F238E27FC236}">
                <a16:creationId xmlns:a16="http://schemas.microsoft.com/office/drawing/2014/main" id="{B08E9EB4-6838-4FCD-B853-E6E51FCAD438}"/>
              </a:ext>
            </a:extLst>
          </p:cNvPr>
          <p:cNvSpPr/>
          <p:nvPr/>
        </p:nvSpPr>
        <p:spPr>
          <a:xfrm>
            <a:off x="2105025" y="3727451"/>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Transportation </a:t>
            </a:r>
            <a:endParaRPr lang="el-GR" dirty="0"/>
          </a:p>
        </p:txBody>
      </p:sp>
      <p:sp>
        <p:nvSpPr>
          <p:cNvPr id="12" name="Ορθογώνιο 11">
            <a:extLst>
              <a:ext uri="{FF2B5EF4-FFF2-40B4-BE49-F238E27FC236}">
                <a16:creationId xmlns:a16="http://schemas.microsoft.com/office/drawing/2014/main" id="{330EFFD1-979D-4EE1-BDD9-918267F048CC}"/>
              </a:ext>
            </a:extLst>
          </p:cNvPr>
          <p:cNvSpPr/>
          <p:nvPr/>
        </p:nvSpPr>
        <p:spPr>
          <a:xfrm>
            <a:off x="6134100"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a:t>
            </a:r>
            <a:r>
              <a:rPr lang="en-US" dirty="0">
                <a:latin typeface="Calibri" panose="020F0502020204030204" pitchFamily="34" charset="0"/>
                <a:cs typeface="Calibri" panose="020F0502020204030204" pitchFamily="34" charset="0"/>
              </a:rPr>
              <a:t>Limited knowledge of women’s health</a:t>
            </a:r>
            <a:r>
              <a:rPr lang="en-US" dirty="0"/>
              <a:t> </a:t>
            </a:r>
            <a:endParaRPr lang="el-GR" dirty="0"/>
          </a:p>
        </p:txBody>
      </p:sp>
      <p:sp>
        <p:nvSpPr>
          <p:cNvPr id="7" name="TextBox 6">
            <a:extLst>
              <a:ext uri="{FF2B5EF4-FFF2-40B4-BE49-F238E27FC236}">
                <a16:creationId xmlns:a16="http://schemas.microsoft.com/office/drawing/2014/main" id="{73416B32-FCBB-490D-A908-2CE22A09220A}"/>
              </a:ext>
            </a:extLst>
          </p:cNvPr>
          <p:cNvSpPr txBox="1"/>
          <p:nvPr/>
        </p:nvSpPr>
        <p:spPr>
          <a:xfrm>
            <a:off x="2112607" y="1987414"/>
            <a:ext cx="2047740" cy="307777"/>
          </a:xfrm>
          <a:prstGeom prst="rect">
            <a:avLst/>
          </a:prstGeom>
        </p:spPr>
        <p:txBody>
          <a:bodyPr wrap="none" rtlCol="0">
            <a:spAutoFit/>
          </a:bodyPr>
          <a:lstStyle/>
          <a:p>
            <a:pPr algn="l"/>
            <a:r>
              <a:rPr lang="en-US" sz="1400" b="1" i="1" dirty="0"/>
              <a:t>Two answers are correct!</a:t>
            </a:r>
            <a:endParaRPr lang="el-GR" sz="1400" b="1" i="1" dirty="0" err="1"/>
          </a:p>
        </p:txBody>
      </p:sp>
    </p:spTree>
    <p:extLst>
      <p:ext uri="{BB962C8B-B14F-4D97-AF65-F5344CB8AC3E}">
        <p14:creationId xmlns:p14="http://schemas.microsoft.com/office/powerpoint/2010/main" val="383397679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538135"/>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C00000"/>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seq concurrent="1" nextAc="seek">
              <p:cTn id="16" restart="whenNotActive" fill="hold" evtFilter="cancelBubble" nodeType="interactiveSeq">
                <p:stCondLst>
                  <p:cond evt="onClick" delay="0">
                    <p:tgtEl>
                      <p:spTgt spid="11"/>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11"/>
                                        </p:tgtEl>
                                        <p:attrNameLst>
                                          <p:attrName>fillcolor</p:attrName>
                                        </p:attrNameLst>
                                      </p:cBhvr>
                                      <p:to>
                                        <a:srgbClr val="C00000"/>
                                      </p:to>
                                    </p:animClr>
                                    <p:set>
                                      <p:cBhvr>
                                        <p:cTn id="21" dur="2000" fill="hold"/>
                                        <p:tgtEl>
                                          <p:spTgt spid="11"/>
                                        </p:tgtEl>
                                        <p:attrNameLst>
                                          <p:attrName>fill.type</p:attrName>
                                        </p:attrNameLst>
                                      </p:cBhvr>
                                      <p:to>
                                        <p:strVal val="solid"/>
                                      </p:to>
                                    </p:set>
                                    <p:set>
                                      <p:cBhvr>
                                        <p:cTn id="22" dur="2000" fill="hold"/>
                                        <p:tgtEl>
                                          <p:spTgt spid="11"/>
                                        </p:tgtEl>
                                        <p:attrNameLst>
                                          <p:attrName>fill.on</p:attrName>
                                        </p:attrNameLst>
                                      </p:cBhvr>
                                      <p:to>
                                        <p:strVal val="true"/>
                                      </p:to>
                                    </p:set>
                                  </p:childTnLst>
                                </p:cTn>
                              </p:par>
                            </p:childTnLst>
                          </p:cTn>
                        </p:par>
                      </p:childTnLst>
                    </p:cTn>
                  </p:par>
                </p:childTnLst>
              </p:cTn>
              <p:nextCondLst>
                <p:cond evt="onClick" delay="0">
                  <p:tgtEl>
                    <p:spTgt spid="11"/>
                  </p:tgtEl>
                </p:cond>
              </p:nextCondLst>
            </p:seq>
            <p:seq concurrent="1" nextAc="seek">
              <p:cTn id="23" restart="whenNotActive" fill="hold" evtFilter="cancelBubble" nodeType="interactiveSeq">
                <p:stCondLst>
                  <p:cond evt="onClick" delay="0">
                    <p:tgtEl>
                      <p:spTgt spid="12"/>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12"/>
                                        </p:tgtEl>
                                        <p:attrNameLst>
                                          <p:attrName>fillcolor</p:attrName>
                                        </p:attrNameLst>
                                      </p:cBhvr>
                                      <p:to>
                                        <a:srgbClr val="538135"/>
                                      </p:to>
                                    </p:animClr>
                                    <p:set>
                                      <p:cBhvr>
                                        <p:cTn id="28" dur="2000" fill="hold"/>
                                        <p:tgtEl>
                                          <p:spTgt spid="12"/>
                                        </p:tgtEl>
                                        <p:attrNameLst>
                                          <p:attrName>fill.type</p:attrName>
                                        </p:attrNameLst>
                                      </p:cBhvr>
                                      <p:to>
                                        <p:strVal val="solid"/>
                                      </p:to>
                                    </p:set>
                                    <p:set>
                                      <p:cBhvr>
                                        <p:cTn id="29" dur="2000" fill="hold"/>
                                        <p:tgtEl>
                                          <p:spTgt spid="12"/>
                                        </p:tgtEl>
                                        <p:attrNameLst>
                                          <p:attrName>fill.on</p:attrName>
                                        </p:attrNameLst>
                                      </p:cBhvr>
                                      <p:to>
                                        <p:strVal val="true"/>
                                      </p:to>
                                    </p:set>
                                  </p:childTnLst>
                                </p:cTn>
                              </p:par>
                            </p:childTnLst>
                          </p:cTn>
                        </p:par>
                      </p:childTnLst>
                    </p:cTn>
                  </p:par>
                </p:childTnLst>
              </p:cTn>
              <p:nextCondLst>
                <p:cond evt="onClick" delay="0">
                  <p:tgtEl>
                    <p:spTgt spid="12"/>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it-IT" sz="2000" b="1" dirty="0" err="1">
                <a:solidFill>
                  <a:srgbClr val="203864"/>
                </a:solidFill>
              </a:rPr>
              <a:t>Migrant</a:t>
            </a:r>
            <a:r>
              <a:rPr lang="it-IT" sz="2000" b="1" dirty="0">
                <a:solidFill>
                  <a:srgbClr val="203864"/>
                </a:solidFill>
              </a:rPr>
              <a:t> </a:t>
            </a:r>
            <a:r>
              <a:rPr lang="it-IT" sz="2000" b="1" dirty="0" err="1">
                <a:solidFill>
                  <a:srgbClr val="203864"/>
                </a:solidFill>
              </a:rPr>
              <a:t>women</a:t>
            </a:r>
            <a:r>
              <a:rPr lang="it-IT" sz="2000" b="1" dirty="0">
                <a:solidFill>
                  <a:srgbClr val="203864"/>
                </a:solidFill>
              </a:rPr>
              <a:t> </a:t>
            </a:r>
            <a:r>
              <a:rPr lang="it-IT" sz="2000" b="1" dirty="0" err="1">
                <a:solidFill>
                  <a:srgbClr val="203864"/>
                </a:solidFill>
              </a:rPr>
              <a:t>experience</a:t>
            </a:r>
            <a:r>
              <a:rPr lang="it-IT" sz="2000" b="1" dirty="0">
                <a:solidFill>
                  <a:srgbClr val="203864"/>
                </a:solidFill>
              </a:rPr>
              <a:t> more </a:t>
            </a:r>
            <a:r>
              <a:rPr lang="it-IT" sz="2000" b="1" dirty="0" err="1">
                <a:solidFill>
                  <a:srgbClr val="203864"/>
                </a:solidFill>
              </a:rPr>
              <a:t>inequalities</a:t>
            </a:r>
            <a:r>
              <a:rPr lang="it-IT" sz="2000" b="1" dirty="0">
                <a:solidFill>
                  <a:srgbClr val="203864"/>
                </a:solidFill>
              </a:rPr>
              <a:t> </a:t>
            </a:r>
            <a:r>
              <a:rPr lang="it-IT" sz="2000" b="1" dirty="0" err="1">
                <a:solidFill>
                  <a:srgbClr val="203864"/>
                </a:solidFill>
              </a:rPr>
              <a:t>than</a:t>
            </a:r>
            <a:r>
              <a:rPr lang="it-IT" sz="2000" b="1" dirty="0">
                <a:solidFill>
                  <a:srgbClr val="203864"/>
                </a:solidFill>
              </a:rPr>
              <a:t> </a:t>
            </a:r>
            <a:r>
              <a:rPr lang="it-IT" sz="2000" b="1" dirty="0" err="1">
                <a:solidFill>
                  <a:srgbClr val="203864"/>
                </a:solidFill>
              </a:rPr>
              <a:t>natives</a:t>
            </a:r>
            <a:r>
              <a:rPr lang="it-IT" sz="2000" b="1" dirty="0">
                <a:solidFill>
                  <a:srgbClr val="203864"/>
                </a:solidFill>
              </a:rPr>
              <a:t> in healthcare.</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a:t>True</a:t>
            </a:r>
            <a:endParaRPr lang="el-GR"/>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47967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a:t>False</a:t>
            </a:r>
            <a:endParaRPr lang="el-GR"/>
          </a:p>
        </p:txBody>
      </p:sp>
    </p:spTree>
    <p:extLst>
      <p:ext uri="{BB962C8B-B14F-4D97-AF65-F5344CB8AC3E}">
        <p14:creationId xmlns:p14="http://schemas.microsoft.com/office/powerpoint/2010/main" val="206350773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538135"/>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C00000"/>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a:solidFill>
                  <a:srgbClr val="203864"/>
                </a:solidFill>
              </a:rPr>
              <a:t>Self-care focuses on equipping and entrusting people to take a central role in their own health.</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52412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True</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6096000" y="252412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False</a:t>
            </a:r>
            <a:endParaRPr lang="el-GR" dirty="0"/>
          </a:p>
        </p:txBody>
      </p:sp>
    </p:spTree>
    <p:extLst>
      <p:ext uri="{BB962C8B-B14F-4D97-AF65-F5344CB8AC3E}">
        <p14:creationId xmlns:p14="http://schemas.microsoft.com/office/powerpoint/2010/main" val="281907101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538135"/>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C00000"/>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it-IT" sz="2000" b="1" dirty="0">
                <a:solidFill>
                  <a:srgbClr val="203864"/>
                </a:solidFill>
              </a:rPr>
              <a:t>The </a:t>
            </a:r>
            <a:r>
              <a:rPr lang="it-IT" sz="2000" b="1" dirty="0" err="1">
                <a:solidFill>
                  <a:srgbClr val="203864"/>
                </a:solidFill>
              </a:rPr>
              <a:t>concept</a:t>
            </a:r>
            <a:r>
              <a:rPr lang="it-IT" sz="2000" b="1" dirty="0">
                <a:solidFill>
                  <a:srgbClr val="203864"/>
                </a:solidFill>
              </a:rPr>
              <a:t> of Self-care </a:t>
            </a:r>
            <a:r>
              <a:rPr lang="it-IT" sz="2000" b="1" dirty="0" err="1">
                <a:solidFill>
                  <a:srgbClr val="203864"/>
                </a:solidFill>
              </a:rPr>
              <a:t>includes</a:t>
            </a:r>
            <a:r>
              <a:rPr lang="it-IT" sz="2000" b="1" dirty="0">
                <a:solidFill>
                  <a:srgbClr val="203864"/>
                </a:solidFill>
              </a:rPr>
              <a:t>:</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Self-testing</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47967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Practicing sports </a:t>
            </a:r>
            <a:endParaRPr lang="el-GR" dirty="0"/>
          </a:p>
        </p:txBody>
      </p:sp>
      <p:sp>
        <p:nvSpPr>
          <p:cNvPr id="12" name="Ορθογώνιο 11">
            <a:extLst>
              <a:ext uri="{FF2B5EF4-FFF2-40B4-BE49-F238E27FC236}">
                <a16:creationId xmlns:a16="http://schemas.microsoft.com/office/drawing/2014/main" id="{330EFFD1-979D-4EE1-BDD9-918267F048CC}"/>
              </a:ext>
            </a:extLst>
          </p:cNvPr>
          <p:cNvSpPr/>
          <p:nvPr/>
        </p:nvSpPr>
        <p:spPr>
          <a:xfrm>
            <a:off x="2112607" y="38036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Self-management of medication</a:t>
            </a:r>
            <a:endParaRPr lang="el-GR" dirty="0"/>
          </a:p>
        </p:txBody>
      </p:sp>
      <p:sp>
        <p:nvSpPr>
          <p:cNvPr id="7" name="TextBox 6">
            <a:extLst>
              <a:ext uri="{FF2B5EF4-FFF2-40B4-BE49-F238E27FC236}">
                <a16:creationId xmlns:a16="http://schemas.microsoft.com/office/drawing/2014/main" id="{D00BF227-FC3A-40AC-BDE1-04D4375D5BBC}"/>
              </a:ext>
            </a:extLst>
          </p:cNvPr>
          <p:cNvSpPr txBox="1"/>
          <p:nvPr/>
        </p:nvSpPr>
        <p:spPr>
          <a:xfrm>
            <a:off x="2112607" y="1987414"/>
            <a:ext cx="2047740" cy="307777"/>
          </a:xfrm>
          <a:prstGeom prst="rect">
            <a:avLst/>
          </a:prstGeom>
        </p:spPr>
        <p:txBody>
          <a:bodyPr wrap="none" rtlCol="0">
            <a:spAutoFit/>
          </a:bodyPr>
          <a:lstStyle/>
          <a:p>
            <a:pPr algn="l"/>
            <a:r>
              <a:rPr lang="en-US" sz="1400" b="1" i="1" dirty="0"/>
              <a:t>Two answers are correct!</a:t>
            </a:r>
            <a:endParaRPr lang="el-GR" sz="1400" b="1" i="1" dirty="0" err="1"/>
          </a:p>
        </p:txBody>
      </p:sp>
      <p:sp>
        <p:nvSpPr>
          <p:cNvPr id="3" name="Ορθογώνιο 10">
            <a:extLst>
              <a:ext uri="{FF2B5EF4-FFF2-40B4-BE49-F238E27FC236}">
                <a16:creationId xmlns:a16="http://schemas.microsoft.com/office/drawing/2014/main" id="{5E85DC22-F1CC-E28F-0278-E49791741548}"/>
              </a:ext>
            </a:extLst>
          </p:cNvPr>
          <p:cNvSpPr/>
          <p:nvPr/>
        </p:nvSpPr>
        <p:spPr>
          <a:xfrm>
            <a:off x="6134100" y="3803651"/>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Cooking every meal</a:t>
            </a:r>
            <a:endParaRPr lang="el-GR" dirty="0"/>
          </a:p>
        </p:txBody>
      </p:sp>
    </p:spTree>
    <p:extLst>
      <p:ext uri="{BB962C8B-B14F-4D97-AF65-F5344CB8AC3E}">
        <p14:creationId xmlns:p14="http://schemas.microsoft.com/office/powerpoint/2010/main" val="305392839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538135"/>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C00000"/>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seq concurrent="1" nextAc="seek">
              <p:cTn id="16" restart="whenNotActive" fill="hold" evtFilter="cancelBubble" nodeType="interactiveSeq">
                <p:stCondLst>
                  <p:cond evt="onClick" delay="0">
                    <p:tgtEl>
                      <p:spTgt spid="12"/>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12"/>
                                        </p:tgtEl>
                                        <p:attrNameLst>
                                          <p:attrName>fillcolor</p:attrName>
                                        </p:attrNameLst>
                                      </p:cBhvr>
                                      <p:to>
                                        <a:srgbClr val="538135"/>
                                      </p:to>
                                    </p:animClr>
                                    <p:set>
                                      <p:cBhvr>
                                        <p:cTn id="21" dur="2000" fill="hold"/>
                                        <p:tgtEl>
                                          <p:spTgt spid="12"/>
                                        </p:tgtEl>
                                        <p:attrNameLst>
                                          <p:attrName>fill.type</p:attrName>
                                        </p:attrNameLst>
                                      </p:cBhvr>
                                      <p:to>
                                        <p:strVal val="solid"/>
                                      </p:to>
                                    </p:set>
                                    <p:set>
                                      <p:cBhvr>
                                        <p:cTn id="22" dur="2000" fill="hold"/>
                                        <p:tgtEl>
                                          <p:spTgt spid="12"/>
                                        </p:tgtEl>
                                        <p:attrNameLst>
                                          <p:attrName>fill.on</p:attrName>
                                        </p:attrNameLst>
                                      </p:cBhvr>
                                      <p:to>
                                        <p:strVal val="true"/>
                                      </p:to>
                                    </p:set>
                                  </p:childTnLst>
                                </p:cTn>
                              </p:par>
                            </p:childTnLst>
                          </p:cTn>
                        </p:par>
                      </p:childTnLst>
                    </p:cTn>
                  </p:par>
                </p:childTnLst>
              </p:cTn>
              <p:nextCondLst>
                <p:cond evt="onClick" delay="0">
                  <p:tgtEl>
                    <p:spTgt spid="12"/>
                  </p:tgtEl>
                </p:cond>
              </p:nextCondLst>
            </p:seq>
            <p:seq concurrent="1" nextAc="seek">
              <p:cTn id="23" restart="whenNotActive" fill="hold" evtFilter="cancelBubble" nodeType="interactiveSeq">
                <p:stCondLst>
                  <p:cond evt="onClick" delay="0">
                    <p:tgtEl>
                      <p:spTgt spid="3"/>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3"/>
                                        </p:tgtEl>
                                        <p:attrNameLst>
                                          <p:attrName>fillcolor</p:attrName>
                                        </p:attrNameLst>
                                      </p:cBhvr>
                                      <p:to>
                                        <a:srgbClr val="C00000"/>
                                      </p:to>
                                    </p:animClr>
                                    <p:set>
                                      <p:cBhvr>
                                        <p:cTn id="28" dur="2000" fill="hold"/>
                                        <p:tgtEl>
                                          <p:spTgt spid="3"/>
                                        </p:tgtEl>
                                        <p:attrNameLst>
                                          <p:attrName>fill.type</p:attrName>
                                        </p:attrNameLst>
                                      </p:cBhvr>
                                      <p:to>
                                        <p:strVal val="solid"/>
                                      </p:to>
                                    </p:set>
                                    <p:set>
                                      <p:cBhvr>
                                        <p:cTn id="29" dur="2000" fill="hold"/>
                                        <p:tgtEl>
                                          <p:spTgt spid="3"/>
                                        </p:tgtEl>
                                        <p:attrNameLst>
                                          <p:attrName>fill.on</p:attrName>
                                        </p:attrNameLst>
                                      </p:cBhvr>
                                      <p:to>
                                        <p:strVal val="true"/>
                                      </p:to>
                                    </p:set>
                                  </p:childTnLst>
                                </p:cTn>
                              </p:par>
                            </p:childTnLst>
                          </p:cTn>
                        </p:par>
                      </p:childTnLst>
                    </p:cTn>
                  </p:par>
                </p:childTnLst>
              </p:cTn>
              <p:nextCondLst>
                <p:cond evt="onClick" delay="0">
                  <p:tgtEl>
                    <p:spTgt spid="3"/>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it-IT" sz="2000" b="1" dirty="0" err="1">
                <a:solidFill>
                  <a:srgbClr val="203864"/>
                </a:solidFill>
              </a:rPr>
              <a:t>Why</a:t>
            </a:r>
            <a:r>
              <a:rPr lang="it-IT" sz="2000" b="1" dirty="0">
                <a:solidFill>
                  <a:srgbClr val="203864"/>
                </a:solidFill>
              </a:rPr>
              <a:t> use </a:t>
            </a:r>
            <a:r>
              <a:rPr lang="it-IT" sz="2000" b="1" dirty="0" err="1">
                <a:solidFill>
                  <a:srgbClr val="203864"/>
                </a:solidFill>
              </a:rPr>
              <a:t>Period</a:t>
            </a:r>
            <a:r>
              <a:rPr lang="it-IT" sz="2000" b="1" dirty="0">
                <a:solidFill>
                  <a:srgbClr val="203864"/>
                </a:solidFill>
              </a:rPr>
              <a:t> Tracking Apps?</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To stop seeing the gynecologist </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2112607"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a:t>
            </a:r>
            <a:r>
              <a:rPr lang="it-IT" dirty="0"/>
              <a:t>To keep track of the size of </a:t>
            </a:r>
            <a:r>
              <a:rPr lang="it-IT" dirty="0" err="1"/>
              <a:t>your</a:t>
            </a:r>
            <a:r>
              <a:rPr lang="it-IT" dirty="0"/>
              <a:t> baby</a:t>
            </a:r>
            <a:endParaRPr lang="el-GR" dirty="0"/>
          </a:p>
        </p:txBody>
      </p:sp>
      <p:sp>
        <p:nvSpPr>
          <p:cNvPr id="12" name="Ορθογώνιο 11">
            <a:extLst>
              <a:ext uri="{FF2B5EF4-FFF2-40B4-BE49-F238E27FC236}">
                <a16:creationId xmlns:a16="http://schemas.microsoft.com/office/drawing/2014/main" id="{330EFFD1-979D-4EE1-BDD9-918267F048CC}"/>
              </a:ext>
            </a:extLst>
          </p:cNvPr>
          <p:cNvSpPr/>
          <p:nvPr/>
        </p:nvSpPr>
        <p:spPr>
          <a:xfrm>
            <a:off x="6134100"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a:t>
            </a:r>
            <a:r>
              <a:rPr lang="it-IT" dirty="0"/>
              <a:t>None of the </a:t>
            </a:r>
            <a:r>
              <a:rPr lang="it-IT" dirty="0" err="1"/>
              <a:t>above</a:t>
            </a:r>
            <a:endParaRPr lang="el-GR" dirty="0"/>
          </a:p>
        </p:txBody>
      </p:sp>
      <p:sp>
        <p:nvSpPr>
          <p:cNvPr id="7" name="TextBox 6">
            <a:extLst>
              <a:ext uri="{FF2B5EF4-FFF2-40B4-BE49-F238E27FC236}">
                <a16:creationId xmlns:a16="http://schemas.microsoft.com/office/drawing/2014/main" id="{2D144F21-E427-4B8F-B9EF-32DFED7D2EDD}"/>
              </a:ext>
            </a:extLst>
          </p:cNvPr>
          <p:cNvSpPr txBox="1"/>
          <p:nvPr/>
        </p:nvSpPr>
        <p:spPr>
          <a:xfrm>
            <a:off x="2112607" y="1987414"/>
            <a:ext cx="2153859" cy="307777"/>
          </a:xfrm>
          <a:prstGeom prst="rect">
            <a:avLst/>
          </a:prstGeom>
        </p:spPr>
        <p:txBody>
          <a:bodyPr wrap="none" rtlCol="0">
            <a:spAutoFit/>
          </a:bodyPr>
          <a:lstStyle/>
          <a:p>
            <a:pPr algn="l"/>
            <a:r>
              <a:rPr lang="en-US" sz="1400" i="1" dirty="0"/>
              <a:t>Only one answer is correct!</a:t>
            </a:r>
            <a:endParaRPr lang="el-GR" sz="1400" i="1" dirty="0" err="1"/>
          </a:p>
        </p:txBody>
      </p:sp>
      <p:sp>
        <p:nvSpPr>
          <p:cNvPr id="2" name="Ορθογώνιο 10">
            <a:extLst>
              <a:ext uri="{FF2B5EF4-FFF2-40B4-BE49-F238E27FC236}">
                <a16:creationId xmlns:a16="http://schemas.microsoft.com/office/drawing/2014/main" id="{8350A70B-8EA5-D66A-CE84-35016F7ECF64}"/>
              </a:ext>
            </a:extLst>
          </p:cNvPr>
          <p:cNvSpPr/>
          <p:nvPr/>
        </p:nvSpPr>
        <p:spPr>
          <a:xfrm>
            <a:off x="6134100"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a:t>
            </a:r>
            <a:r>
              <a:rPr lang="it-IT" dirty="0" err="1"/>
              <a:t>Trying</a:t>
            </a:r>
            <a:r>
              <a:rPr lang="it-IT" dirty="0"/>
              <a:t> to </a:t>
            </a:r>
            <a:r>
              <a:rPr lang="it-IT" dirty="0" err="1"/>
              <a:t>have</a:t>
            </a:r>
            <a:r>
              <a:rPr lang="it-IT" dirty="0"/>
              <a:t> or </a:t>
            </a:r>
            <a:r>
              <a:rPr lang="it-IT" dirty="0" err="1"/>
              <a:t>avoid</a:t>
            </a:r>
            <a:r>
              <a:rPr lang="it-IT" dirty="0"/>
              <a:t> </a:t>
            </a:r>
            <a:r>
              <a:rPr lang="it-IT" dirty="0" err="1"/>
              <a:t>having</a:t>
            </a:r>
            <a:r>
              <a:rPr lang="it-IT" dirty="0"/>
              <a:t> a baby</a:t>
            </a:r>
            <a:endParaRPr lang="el-GR" dirty="0"/>
          </a:p>
        </p:txBody>
      </p:sp>
    </p:spTree>
    <p:extLst>
      <p:ext uri="{BB962C8B-B14F-4D97-AF65-F5344CB8AC3E}">
        <p14:creationId xmlns:p14="http://schemas.microsoft.com/office/powerpoint/2010/main" val="107275967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0000"/>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C00000"/>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seq concurrent="1" nextAc="seek">
              <p:cTn id="16" restart="whenNotActive" fill="hold" evtFilter="cancelBubble" nodeType="interactiveSeq">
                <p:stCondLst>
                  <p:cond evt="onClick" delay="0">
                    <p:tgtEl>
                      <p:spTgt spid="12"/>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12"/>
                                        </p:tgtEl>
                                        <p:attrNameLst>
                                          <p:attrName>fillcolor</p:attrName>
                                        </p:attrNameLst>
                                      </p:cBhvr>
                                      <p:to>
                                        <a:srgbClr val="C00000"/>
                                      </p:to>
                                    </p:animClr>
                                    <p:set>
                                      <p:cBhvr>
                                        <p:cTn id="21" dur="2000" fill="hold"/>
                                        <p:tgtEl>
                                          <p:spTgt spid="12"/>
                                        </p:tgtEl>
                                        <p:attrNameLst>
                                          <p:attrName>fill.type</p:attrName>
                                        </p:attrNameLst>
                                      </p:cBhvr>
                                      <p:to>
                                        <p:strVal val="solid"/>
                                      </p:to>
                                    </p:set>
                                    <p:set>
                                      <p:cBhvr>
                                        <p:cTn id="22" dur="2000" fill="hold"/>
                                        <p:tgtEl>
                                          <p:spTgt spid="12"/>
                                        </p:tgtEl>
                                        <p:attrNameLst>
                                          <p:attrName>fill.on</p:attrName>
                                        </p:attrNameLst>
                                      </p:cBhvr>
                                      <p:to>
                                        <p:strVal val="true"/>
                                      </p:to>
                                    </p:set>
                                  </p:childTnLst>
                                </p:cTn>
                              </p:par>
                            </p:childTnLst>
                          </p:cTn>
                        </p:par>
                      </p:childTnLst>
                    </p:cTn>
                  </p:par>
                </p:childTnLst>
              </p:cTn>
              <p:nextCondLst>
                <p:cond evt="onClick" delay="0">
                  <p:tgtEl>
                    <p:spTgt spid="12"/>
                  </p:tgtEl>
                </p:cond>
              </p:nextCondLst>
            </p:seq>
            <p:seq concurrent="1" nextAc="seek">
              <p:cTn id="23" restart="whenNotActive" fill="hold" evtFilter="cancelBubble" nodeType="interactiveSeq">
                <p:stCondLst>
                  <p:cond evt="onClick" delay="0">
                    <p:tgtEl>
                      <p:spTgt spid="2"/>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2"/>
                                        </p:tgtEl>
                                        <p:attrNameLst>
                                          <p:attrName>fillcolor</p:attrName>
                                        </p:attrNameLst>
                                      </p:cBhvr>
                                      <p:to>
                                        <a:srgbClr val="538135"/>
                                      </p:to>
                                    </p:animClr>
                                    <p:set>
                                      <p:cBhvr>
                                        <p:cTn id="28" dur="2000" fill="hold"/>
                                        <p:tgtEl>
                                          <p:spTgt spid="2"/>
                                        </p:tgtEl>
                                        <p:attrNameLst>
                                          <p:attrName>fill.type</p:attrName>
                                        </p:attrNameLst>
                                      </p:cBhvr>
                                      <p:to>
                                        <p:strVal val="solid"/>
                                      </p:to>
                                    </p:set>
                                    <p:set>
                                      <p:cBhvr>
                                        <p:cTn id="29" dur="2000" fill="hold"/>
                                        <p:tgtEl>
                                          <p:spTgt spid="2"/>
                                        </p:tgtEl>
                                        <p:attrNameLst>
                                          <p:attrName>fill.on</p:attrName>
                                        </p:attrNameLst>
                                      </p:cBhvr>
                                      <p:to>
                                        <p:strVal val="true"/>
                                      </p:to>
                                    </p:set>
                                  </p:childTnLst>
                                </p:cTn>
                              </p:par>
                            </p:childTnLst>
                          </p:cTn>
                        </p:par>
                      </p:childTnLst>
                    </p:cTn>
                  </p:par>
                </p:childTnLst>
              </p:cTn>
              <p:nextCondLst>
                <p:cond evt="onClick" delay="0">
                  <p:tgtEl>
                    <p:spTgt spid="2"/>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COURSE_TITLE" val="ETA7 3 Women's Health Apps SELF-LEARNING"/>
  <p:tag name="ISPRING_PLAYERS_CUSTOMIZATION_2" val="UEsDBBQAAgAIAKl+UE82YVgCRwMAAOEJAAAUAAAAdW5pdmVyc2FsL3BsYXllci54bWytVl1P2zAUfS4S/yHyO3FLxwYoATEktIcxIXVse6vc5DbxmtiZ7RC6X78b5zukbEir1Cq5vuf4fhxf17t+ThPnCZTmUvhk4c6JAyKQIReRTx6/3p2ck+ur4yMvS9gelMNDn+SClwCWECcEHSieGQQ/MBP7pGdwkZk4meJScbP3yXKO3O1Oyzk5Ppqhi9A+iY3JLiktisLlGhEi0jLJSxLtBjKlmQINwoCiVRjEabCX5u9o/KZSULPPQPeQmXn7xjVJy/Gs+YCkWLpSRfR0Pl/QH/efV0EMKTvhQhsmAiAOVnJmS7lhwe5ehnkCurTNvCrIFRhTBmFtM89c8sW5cLQKfFI5rFPQmkWg3UREhLZ+DWdDUGEa65qJcC3YE49Ymdta1162RR2JjqUyQW5q9A72G8lUuG7tPX+PTkTsbROm45pPD3Kx/DteJ2P91uX7ZCw2o3yTcB3jUh/SWaeToMNdvdTW2Mr2sZHtXclEHAW/cq4gtK/f2hMwX5Bqw1bmNk5XFwEu4NMdC4xU+1uEoXRr2bitUtxKKa4FtRxuu/uqoyBNtltgJlfQlGrmPfEQ5BemlO3XlVE5eHRkrLF0CPZolXLdpK4hXmzS5OwfelP6jVrzU7/WGQv4H435hERtTbgI4fmOo4+BFGtqAItd2lyTJW65ZxeTzjdp7zANTN1JwKZgIo5hKgI8+yEzjHZ2eggKiml0CXI1wvYWDoJjHsUJfs0kw3j1IE3K1G6SobdwEJzIYDcBbc0HgRslC8xQ51mGA+Bl8V6utx2h45aMdNmK0aMT49ALcm1kyn9bpQ/mpLm0kn7l9B4fOYc+Degm4y3kw/w1xGgSDOJq5sL2NQKcC08citWA56S2uhkO8YlZXz6NBnxpeihnTDOdS8M6qyzjOQ4mzyqv5hzn2cgnhC3LE3PbT2h4eVjoKOHpe2OK6zueVVms+G9wCh6Wfw0WSyy1E0Opd5+8P1/2GFCLOBkH21vToR23UjR1cF1q36pf247mhqq1UsnskKS8uhcVppoHH1GOkZK5CEcCsA2r6XWC8/hGAXMS2GJGi1M8HjLzyTt8qHO+OLvoUv6wuGiwNq6HauMqljdcR3XAnfxofZDaRLx6ruHjH1BLAwQUAAIACADdrahYtTf0qBwFAADhEwAAHQAAAHVuaXZlcnNhbC9jb21tb25fbWVzc2FnZXMubG5nrVj/bts2EP6/QN+BEFBgA7q0HdBgGBIXtMTEQmTJleik2TAIjMTYRCjR1Q8n3l97mj3YnmRHSnbttoGkpIANmJLvuyP5fXdHnnx4yCRa86IUKj+13h29tRDPE5WKfHFqzenZL79ZqKxYnjKpcn5q5cpCH0YvX5xIli9qtuDw++ULhE4yXpYwLEd69GWMRHpqzcbxGNsXMQ1iPJvF4zmlgR97eEw8azRmyd3Jm/bvj1jbwXSG/evYC86DeOyeWyNbZSuWb5CnFuqnX4+PH969P/55EEw0xZ53CIQM0vu3PYB8GgZeDGjEi33yiVqjYTbBnHquT6xR+2OY9Swklz08zsOQ+DSOPNchsRvFfkDNGniEEscaXasaLdmao0qhteD3qFpy2P1KFByVUqTmRaLgQV7zLmdOMMWuH4ckoqFrUzfwrVGkimLz2sCyulqqAtyVKBUlu5E8NT6BZ+b9quAluGYV8BDBp1oK+KfKmMiPul1f+V6AHUOuKYkifA4LS3eTAqQD+HtRLeFdytVrcHGfS8VSdFtwAAwixFYrKZLmnyJaFTrCmWSbzihCfOX650DywIti4jvbJ9aI5ClyCqYnOxAlxBEJAaBgJS+eYBsbjhtzhKUchjBxzycefKkOYSIWSwnfamgcMwJMmPG8ywqYSkLgdxRdBaGjFw1cIYZWrCzvVZEesHR/P7uAXd8OQAg23QOnGmMLDPwQkPOKgidVNxhEiQ2/W13BVIGAMTVJQEsqq8sKZJOtJK+4iVboqbDEUOqG3yrQl+Rs3XAfvBuxddLcw3PfnsRjukudHqvzZNnTDsT5XX3sq6EGmuxzvjOmFi0eB58gu1gjPxhiEVxA/rsYYnFNIlhkEnXZ+PjSPcdmlyDvbZPSNuklTOcYuUEsScBOs2ktVF3CE70kkJrMjpRHw9xE5OMcWOxi75Hc2qACHcxoIdYc4ihSXnQ6goRvE0eL6uPc/SM+w65HnO9Qj21QrirE0jXLEw5kS5je0w28S0Vq3mnaG/+fa/E3YlWb6l+1VcJ3yKdXQ+M5KCyPKIJVFc9WVZdrvWBt+E+JQkv80RD6TP1p/iOb+Dh0gx+zM6XIatlUoGfvzy6yoXvUGcQzV6r/bv3oSKKm1BBoWHRxhB5D9reaaLdjN9AVMeX97Vz/DGxmTd2Cwubmt6q/tR+0AL5CT8WIJrDGJvIIWp0MqlB/20uY9UH4l7pg9Le/IuPIpVB1rvhNKapOz0bPveurkfPTC+tez3pQbKhLPQjZB8BF2w+WSIoM4k97YM6nZLsCTYk4mMmVqmVq5C/FnSkTsLZ1xr/thm8LlZmnkpVb+jdl6sNzomgmFzZOZwP6qZ2Ce+/PnoCfvksRwSG0MTb2bd372FrtsqcRyEcvhUejbesEOspYlSyhHN+qOk97AjXHL4ecYQBr59zT9KsAmqeoffr7IBDdy0H6JDuwP31V8fKvwSB6AjuMqDny8YeqE4ji8WEAZtDHqj3ubu06TVyg7w85U7KmqmUqg0dH3X5BHe1uY0qxPZmCgCKjF1UX0DUOQdjyxQ7mIZzJWunZAAQdABWV5Ig8MC2YIahTHF5AajWnLGs0ZcUd5GWqlBwUm9k5rYdq2Jy+XGDUlRT5oMifVxX1hKk7i7HjmJscWEk4sN81TUAKJ8akvdKRatEbzJ5gH9L+V3g8FdVQwJCQ3W2NvpUwNwCeYvpK7b9//u2yN5V2m1QhbzXjL1lr/W3h3Y1Kcxl38mbvbu5/UEsDBBQAAgAIAN2tqFgVHmAbowAAAH8BAAAuAAAAdW5pdmVyc2FsL3BsYXliYWNrX2FuZF9uYXZpZ2F0aW9uX3NldHRpbmdzLnhtbHWQQQqDMBBF957CGwhdh0DXpUWoFxhxlECSCZlR8PZNRG1p02Xe+z/DjGIUMX5iXdW1glnoKRBFS5xRNe93tgwLXr1xIIZ8woK850omNyxRaCMyetmUHsFyyv/wY3hrYT0/4iNeMOVCZxzqS6mwmVzysJhpY90aUI8R04AvmHPoobd4w7UniMPjDOwb/9W5mzabHd5pQB0iuSCq+UBVutdx9BdQSwMEFAACAAgA3a2oWHRJNR88BAAADBUAACcAAAB1bml2ZXJzYWwvZmxhc2hfcHVibGlzaGluZ19zZXR0aW5ncy54bWztWN1y2jgUvucpNN7pZTFpkk3KGDJZMBOmBFLs7jbT6WSELbA2suRaMpRe9Wn6YH2SPbLAgUBakw3T7WwvMsRH53zn6Ds/0sg5+xgzNCWppII3rINqzUKEByKkfNKw3vid56cWkgrzEDPBScPiwkJnzYqTZCNGZeQRpUBVIoDhsp6ohhUpldRtezabValMUr0qWKYAX1YDEdtJSiThiqR2wvAcftQ8IdJaIJQAgL9Y8IVZs1JByDFIlyLMGEE0hMg51ZvCrMOwjCzbqI1wcDtJRcbDlmAiRelk1LB+a7ntg/bhUsdAtWlMuOZENkGoxaqOw5DqKDDz6CeCIkInEYR7cmShGQ1V1LAOay80DKjbmzA5uNk71jAtASRwtcCPicIhVth8GoeKfFRyKTCicM5xTAMfVpAmoGG1/Ruv1227N/2B73o3F/5lz8Swg5HvvvV3MPK7fs/dRb8s/MX1lTvsdfuvbvzBoOd3r+6sgNE1Qhx7nTEHmBVZGpCCMEdFWTzimDIo0ns0SqKgzBlOJ8QXHQpZHGMmiYX+TsjkdYYZVXPohhp0wy0hyblMSKCGOm0NS6UZse7gDCAEBrksauL4ZVETJ6drW7eN97ttbY3SwUrhIILiAVkemmOvipZqVPcRDhSdQmWSe5scZ4x5WZKIVDV10LnvVWERwwMwzljwNeb0NxoJFhZ8kXhEwj6OyUrLebeUd0DzwEJjyDEDJgcJ4cjDHNqcKmA3KABkNpKKqry9Owvt85RihgAP5hBBl94G20GEU7mW1CKxureC5ru+UES+N2wb0YOqHqPgRZdWKf2/RMZCNBcZYvQW7ASCysti+C8iaLW/0TgVcS6FEaSQzN1MKZmR8KyMo2twEWdgCfMuYUQZDx8y+gmNyFikgEvwFKYjyKk0+NWdgBMs5R0oXsb4zHRtt9923z7TG8ThFPNgR3AoVxInai/4eI64UEs7oCPAmSR5UkIa5mtl9lZ9fBqKjoE8P1E21vAljTOGnxK+IGQFeo8p34+XXRL/3QhKu43wNG903bw5NLQ4hZQYTFgIYNpRvpiwJQADzJHgbI5wAAeW1GNjSkUmQWIGhIGWj4/Q2EOZ5l8TmMzgMQ1JWgqydvDi8Oj495PTl/Wq/fXzl+ffNFoc5VcMa3fmLG89eFcoZ3XvxvAdo2/cGzZsOyKNdaGGG06334VKmHf7vjs8b/ndP7v+9RaAnL3NM8ux9Xm6/XjNLxn/1dPVc8+HrQs0dL03Pd+rl6movoDmVUEENTnW9+9SNjofpTqgnFp/UEZr8KqM1tCc+Vcr532pEGCGT8xMginOaEyhkn6KjizVHI9q5p+jIf/1fdd09H4a8lHV8f8YhL9o/zHlvtcD6MmIX2fOcy+7fwx67V8T40cxaL6KJ561Nx3H3vp6pldiymkMtOpLb/Hk1jw+qjn29qVKBdDWXzCblX8AUEsDBBQAAgAIAN2tqFg3i4dqewMAAKwMAAAhAAAAdW5pdmVyc2FsL2ZsYXNoX3NraW5fc2V0dGluZ3MueG1slVdtb9s2EP6eX2F4wLB+iVcnnRtMEeDYHlA0a4MlyHfaOttEKFIgT07973cUKYm0pcqNECC8ex7yXh4ekcS8cTk6gDZcyfvxdJxejUbJptQaJL5AXgiGMJIsh/vxE5MIgpvRH78L/Dv9MJ44sBJKPwMilztjLbVtxLP78bpEVPJ6o4gr8VoqnTMxTn/7p/pJJhVyiKUowEs5W7aB9phP088Py4so/ozbh9lycddH2Ki8YPL4qHbqes02bzutSpnZ0G7s10fbHwvQgsu3wYiovPgFIY9iWn1cTVfTyyiFBmPAhnS3nE/nfw2yBFuDaLKf3X6+nV/IaY/6eWNOaAduOFa02XR2M7vtoxVsB3GRF6vlx+VNP17S7nFXfhqXIyD8wMHM6RocQf/S5qooi1/RSKHVzhb0hDOz3yBHKJbR9SPC8s5+gwSbkD1oUJBG8IzaoHTmpPin/frAfbX0f4ZDIrF3WyvxZJtwMj2sQtYCUtQlJJN65Xxmr96/l0iXCdItE4YAoakFPVGGT6w0Eaw1tsD/4J3LLER5Swt5VaLMYeEiDpGxoyUsFg/VaAmxjS2IUcPBG12uJ8YW+Y0qe4YMjC3y2TbsuxTHM/ipx3FqSTww38+gAT76qAPkBslomfmt61XttUc92ptugrO9ocbkKoO0ktYLz8F2LplUNhfT5CyoRLID3zGkV+pfi1sfq2xMMjlxeLV1aytBjgK6JLdRpTYUDLlf4+Q7PI7iHg8zx0fYYo2OjW1X7IsRiqFaXw0Wuz6kKZxbj5AelPtxzvQb6BelhBmPPI8uIRXdPc3nDDuy6UEF/UVuVcCpzu4jSYVgLgUrdxEvhTNEttnnFFNfCk1NXWu7O5j4Y7taK8t8DXpFiuBQSzK2Odye7/aCfvGVwztkMaHH6Zi4p+0k443iA4OXADC92df3wS2cJy8FcgEHEN4bGKqE+zJLDOm/K18rr1iUgeUiRfop1ColGqGRo4PwSnF1M5xneMYjW5sqs2im1CO+HSrR0K8HpRVreLozeClFO5O/q4TUrKierET1jEyjP7ld++TZAeaS59UMIgc2ounyOI5QqvBlqZx1wGf2NgT7dDWbNRl2ePoodtKm0y5K5Tkdsy90P9OtBghHbGW8Ch6Br3BcK6azbw0kehU63I5NOdLDWU1smvV5gckkMLnmNG2gv+m/lPR/UEsDBBQAAgAIAN2tqFimr1YjNgQAAJYUAAAmAAAAdW5pdmVyc2FsL2h0bWxfcHVibGlzaGluZ19zZXR0aW5ncy54bWztWN1u2kgUvucpRl71sjhp2k2KDFEWjIJKgGJ3t9FqFY3tAc9mPOP1jKH0ap+mD7ZPsmc84EAgqYlCV5H2IiI+Puc7Z77zN7Jz/iVhaEYySQVvWsf1IwsRHoqI8mnT+uR3X59ZSCrMI8wEJ02LCwudt2pOmgeMytgjSoGqRADDZSNVTStWKm3Y9nw+r1OZZvqtYLkCfFkPRWKnGZGEK5LZKcML+FGLlEhriVABAP4SwZdmrVoNIccgXYkoZwTRCCLnVB8Ks0uVMMs2WgEOb6eZyHnUFkxkKJsGTeuntts57pysdAxShyaEa0pkC4RarBo4iqgOAjOPfiUoJnQaQ7Snby00p5GKm9bJ0RsNA+r2NkwBbo6ONUxbAAdcLfETonCEFTaPxqEiX5RcCYwoWnCc0NCHN0ifv2l1/Buv3+u4N4Oh73o3l/5V38Swh5Hvfvb3MPJ7ft/dR78q/OX1yB33e4MPN/5w2Pd7ozsrYHSDEMfeZMwBZkWehaQkzFFxngQcUwY1eo9GSRRUOcPZlPiiSyGLE8wksdCfKZl+zDGjagHNcATNcEtIeiFTEqqxTlvTUllOrDs4AwiBQS7Lmnj3vqyJ07ONo9vG+92xdkbpYKVwGEPxgKwIzbHXRSs1qtsIh4rOoDLJvUNOcsa8PE1Fplo66ML3urCM4QEYZyL4BnP6GQWCRSVfJAlINMAJ5G/U5RaaQFIZUDdMCUce5tDWVAGdYWkh80Aqqop27i61LzKKGYKWhblD0JW3RW8Y40xuZLHMpG6msPX7QCgi/zD0GtGDqh6j4EXXUiX930TOIrQQOWL0FuwEglLLE/gvJmi9odEkE0khZVgqJAs3M0rmJDqv4ugaXCQ5WMJ8SxlRxsNfOf2KAjIRGeASPINpCHIqDX59L+AUS3kHilcxvjJt2ht03M+v9AFxNMM83BMc6pMkqToIPl4gLtTKDugIcS5JkZSIRsW7KmerPz0NZYtAnp8pGxv4kiY5w88JXxKyBn3AlB/Gyz6J/24Eld3GeFY0um7eAhpanEJKDCa8CGEQUr4cqRUAQ8yR4GyBcAgbSuqxMaMilyAxA8JAy6dHaOyhTIunKVx+wGMWkawS5NHxm5O3734+PXvfqNv//P3t9aNGy909Yli7M8u7/eDloJrVvSvCd4weuShs2XZFluhCjbac7r78VDDvDXx3fNH2e7/2/OsdAAV72zvLsfUC3b1Pi1vFvXUa/Hf71HMvxu1LNHa9T33fa1SpoYGAdlVhDFU40VfsSjY6A5VqvpraYFhFa/ihitbYbPnR2oavFAJM7amZQjC3GU0o1M6L6MFK7fCk9n0ZLbjzSksf7UHTtYdpwSfVwwsedv8z/aNqWu5aLMgjCdVGP2jDPBvpm6x57lXvl2G/c1D6aDX+XkTNPi995qn8RrPxUcaxd37+qoF881tiq/YvUEsDBBQAAgAIAN2tqFgmD37osAEAAG8GAAAfAAAAdW5pdmVyc2FsL2h0bWxfc2tpbl9zZXR0aW5ncy5qc42UwU/CMBTG7/wVZF4NkYEOvIHDxMSDidyMh248xkLX17QFRcP/7joUuu4NWS/0y4/v9b2t33enWz5BGnTvu9/V72r/Ut9XGljNqA1c13XeohdWDzTPFzDPC+C5gMBDthZZMq7hqO9PCOUciMo12b1aX+0YBng0c0RJiYrw1RS4JcAPCvykxK+/f3ecxg5NOaNONsag6KUoDAjTE6gKVjHB1WP1uD16MG5B/YMuWQo109twNI1byZPjcBrFD2OXS7GQTOyeMcNewtJ1pnAjFr/1B3a59GonQZUvfd1WlufaPBko/MKz/iyche2kVKA1/NYdx5NwckfCnCXA3Yai4Wg4OYPWjJsD9ehtrnPzR0dhNIiGLi1ZBo0pPczifjyoY6L0akyzUfzAGfg0bc1IznagLrFCuZEXvECpMLMTaaKRXSTKkS1ykR24eGwXydnDWtu2b6NKjV6CanH8Km7scpnGMGrXDL1rtiKuctGWL1Q2eJohL7f2qj5TucApUVAiEoXl2aCqncb4UWP3b2XfTK1BzRF5GaDdgBnD0lVRBkp5/Hc3GMiTphf35MX7vrP/AVBLAwQUAAIACADdrahYFQaV5GsAAABvAAAAHAAAAHVuaXZlcnNhbC9sb2NhbF9zZXR0aW5ncy54bWwNyrEKwkAMANC9XxEySB3Uugn2rpujCK0fENogB7mk9ELRv/e2N7x++GaBnbeSTANezx0C62xL0k/A9/Q43RCKky4kphxQDWGITS82k4zsXmOBVejH28S5wvlJuc4XqbOkAu1B/B6PeInNH1BLAwQUAAIACADgrahYwhuumWgSAAD3TQAAFwAAAHVuaXZlcnNhbC91bml2ZXJzYWwucG5n7Zx7WFNXtsBxbHV81TrO1KKVtNXqtbXGikghkLQWsegoU20FH0nEF9W0oMYkQB6n33QKVq2paMUHIXdERQskWI0B8qpSjUpNqjwigeSoKRwgnESIJJycJGcOIViwnf/m3u+7t4cPPrJ39m/ttddae+21+Q758m8rl04YO3VsWFjYhKT3E1aFhY1qDAt75rM/jsJ7WIbsI/ivEexVSxeHyQwvdeCNZ9LfXfFuWNgF8Thf2rN4e8zO99eyw8Keq+n/GaHPPLclLGzFgaSEdz/MYnRZwFIYebcNQZzV2x8tnqTuOHvlpEP7KHHqoX9+Gh7e5Rg36RP1X8ft2vanT1+SjN2xZ1bsC5EvJtxaWc/9+stzk0pOHe57I2Hkwwja6DUXvmtbf/P8bPE3sxUMcha7kWFXmZpKvqVyLpC0qC+aHBb8+t60JXVk8NVnpo3/C68eFeUqQMwPFsxMyu//7ph2l9+rBFAlGfCbAH/PGbKwo1Ue6JTPjM+GsGchbAyETTjviSsbEdQWhTUiwOsMOJwMbd81MkPEpt9l8wLgzgDp0PyBMfOd+BAzfUe+dh2ETRpTMzU4s8tq95TItYfmJXleG88Kdv0YWZa0o2CQMlbMOk+/WjEqOE1czYnT3CfoeFa++fcDyePLhA62lI/Ul1B7exrXZ2rUSNvJfOrLkkihwR1jS0nHtP9ImxB0ZzacBh+W+n4u9fjqaP66AjKA1P77kS1Nu3tXZCeRDhjCdbHoMD/kkMMbg42sdblRSc7XQmom11bM6tCEIvT+9vDGmZqCEBX3Jr4eT35IfMnW1MNFJWTBg3FkWu9qWm+PBkQ1zscjaY9GkklYn54s190K2aFuQVmS8U46DW0qcPYddGYhRzORo7Vau0pr73FFRA5Y4dGl8ay7o3XsEnO4wfCZ20YL2ORUrYY7Ssk2mbPhPFF7nvahS7Zg2OjIs0LFgy5RFt9erpwnr9r6i9qnJ4pARAIinfp3rOB5973wegYkixpcZGl8WdKqQTep3RVcx17k4RTdf20/R/PV0ARI/+y1JgdfYn/KcKyJLCnaAs3ThZM7ppmcPoNTLehcLc1B9uv69teakqGuIpYBmyxj6Dgy1VMg8HgpsAe5nZUEVoo8PMDTmiJqTWGI7EqRvaeXhrloAKJgoooUk++m1HezNUr567khv/bxGXLSVPtkad8PtUbfj0b1VKNBwlJCoAiFC8SAzyZnUCR2BxPoKuwuvQgwhy3yQJV3m/p05ieQ7BLTd40pQC6Q0AvypmTscbKuOtAp/PWEOn+zTtiv8zRJpPeOWPRYInKnA+7WaJEtmiHCF/S4NQ/oywM7akiBR7VSf5OULgo0NOnIaQOu2Mjgp6LBsI4GXNH52pvez2l9nxeQfFdIAiTgxAIpEj1Upf8NM+sCdl0AQxNxfQ+KnB6Rs5WvhfgMTgSTzjb0PT1FA9PfUKDzoUzQW1/CFD2YrPP11JHQqgKsezaw7G50GuQrYgsMrhhTeiol3dfZBQ7bfQ8LRB2tNSTESCZ5H2EzO0bWx5ik2NUpDKvAdbt2uBndhzGXcYNoNeNuNKDztWHbQ0GXrchTkFASdTcyITsJ9ElUjYP7phy3fS9uQ1Lhb++kXtEEFugCRVLqfbqfbxotV1pz7D1DVHT6X2qkYojRPtI8LVO9C3HSSWqqp8pIL/Kjf8qNCspsC2+sv1HhjqNLUD3RR/T9nvra1+YqSNgNQIR0iP0trSyxv4vsyywwKmOZeiRHxkDzujpbaEd/OaTPJnZUuCfTenVqX4AkcCv034JeOWaqJWG0TGAJhLhYC7ZIQKwT4dl9EUrQFej+SN/gYpbr5VAgPoK5HPuRmZkCBS48OWtzo6KW5Soix/p1eNqoZQb8QLSc8rym+dgRq4aTqCmFwHL0LZhl0XA3xGMNOb4cB1YmlodO4PvCbamri7ekokwASWH4vYxRp3gqd8tN7rQqgy0yR9PLpPoNL3IYFJI0Q4qpME86I9BWyxT1FkHsDCfH3sk2yJVpsFqEZet6AF8nxSTV62FFs4lt71xZVSqH3HyL1SkQ8B2+HMz4MAWATWA2VgoklssM/s1DCpQdj3t901nikXdS7BaZBgjEaYWC6/LItyUUm0Ff4uqucsRRTRadsdyEFKL69LcpxffCxxld4hpzeJ8hlcuXl4KegD/DotP7bXVVboEhW2B1+SIgWx2yLp/SxygpZWOpQ6qjqRopjqoN8hKUospw7ooAHbkUySG7wADb1kNeNmxzlQxMdS+WV2hh8guZRst2sc4IK1CZtgi1O0hSg0JJc4XftcIK7tMeWafaDHefaJ7+MSSTNYvT4kyFLKdc5WQJDX5bs3ijWujoqKTz0EliDy5a5ehGmvlxVKqEZYRaGCrAWQcv3XxZFesRDymbzt/xVnDtcUCiLDIWP7nMpXYHX2msAgSJCr2uBMbFcTzNm1OYRjg+giR1YIV6Wr1YJPhV+N3Ga7PpXNGfbf4oZYRckxPoPhH5tiWxxGXvj50SqLfOJv6bureBCqmx7ECgGzlhjFIaafLpSrGRpaTcMKB0ywpub2+LTr9LxXbswaA4Wm5PSxqPD7t9tISnLeHNyVWwS0z+n/ZEzbfkqN2diJ6Fh9ZiSzWm+slgc7XYLNuc7hgIaVZ4xMmQk6OiY1mjm6vcbr4kAtCtFzON2QI+PD4d14EkZRnQIn16mQrAUCOLx3GQlr84EMjH0vE4lqen1kWnPK3BgrL4ZKKP6CP6fqPPCVWcnZgBekC/pwCz9l6xD00X/fVp3wxadvDm4JO4hEM3nCmikdqt02WHas5fvWkVoWzHusPUzyRsocHTUAXMHVI1U/wP0rH21q+k6Be1mYbl3jZ7IcSWyQ3oR0/OhMAr+OXQ+J+8BlvlaTAEBKDeEc5OUFV0cagR3IgRYJB+smbZvqoFnDmG4ef+WZRo/99ttx/PUyjxW2prnTRwu9YkyyGbgJ7DUrVApBm6N3LkeEVQIPp5KX4Bx+/IOlGDDtECaM9xo6Ctx4waftqDFtZli0vtVmMGs66BlWJhYgqqh+S3AbsRX87QYubIeBbmALE8nsMaKzZWcjlweaRaaFcK0drZ1O7l8lHno61990qZcpmQhuIHpJzjOZEG00O7py9xPn7am9Dil5nphbEmXx3gNpKZFMkV+D2SN1keW9wMI5E3hD8X07o7kUir5Xqlywd762Ckrmqy4wDDI5eKM+Wg1dmoEsLpC1V0Nh9DafZsf0CmcnFAGU3szFPg5STH8QhN/GZoacB0VnATT8s5enP4UcN0Vnp9jgAe/yH2kBkoTXGyc0tdfYu2SCZ1tkziUamWUd9FZkgM7PQjFKcQM/uhQrxMMyN97oDSJMtVuDhWJg+tNtqaez3iTECLUnoceQqXETqwU+mp9sanLHvq4KbwGJJD7eMTU+Qg73pJ5BbJiM7x25SvdC36u0WmsjRwIqSsTCMY+x5eL2RC8Rk2E5Jj+J7Dh0VhlJGmcI2MoXJuYOcq9JBTrgMEImdzFs++qMwSCKdrLg8r/M7gXj5geMSh7dOshFyGP3KmyQzteyKkzEzLdXnpiM4d41Ukm4HlYdb5e5mwQp/BK5e85XAXTwsKxlCwWghD1S5jxwY+6FcsH1qhfbCgTKK6jUsDPCZ+hyDwaVbsjDr/9G0eCSuDd9kSO8Nks2yB9HOt4AV3hq3J5uRgZhVn2nWDZLfHBNKoxWY/qORWkxojdNbWYRGseY6l/AAevzZ9YTWniFZsarjHLaLV1MM29m1YH1Ok9wBLm6sci85KKM0Rzmco+AVi0dd4Ncm3OF6nbMZNlWEq0itHdHV7Yp3CqDKJRy2coPTo/DFy3FN8EMu65TL7LVxI0SzF1KCftl/x9Ox4IH5+d7OSUi0LMC7pjTG2Rn/lnsRq1ORcei5SZimiOdlFNDnIBIAp5ip2V0BjtKGqmwYbauSr67oe9wWUOhoc0ESAHrUJ9uop9wwKD3CwFGSfGXaRwQ5GCecPrelm1Jxw/E+2i69XuGfQekj4PacDVAsGdlh1zgr+U3714yUnSfvQ1r9va9OpruO8iP4cIoCiaszRKcMuMow8BTvdrBQ1K4FrG7nTGleCfgvmbXjExW9RtOdYUFWkWpKxuZA7bAfgV7ClWJ9UHXlQAhmOcafdClzT+VLIJKQ9We3tg5VgYF8aLPAlY000ID2LIv6KtX6Yhj3FLxsruFj3p6l8gQCPIAN4zf1lsu8uRS7Bk8H24mGJjobvRHNVMezLieWVhTdeHqaJh5+qAp5af2yZREeG3d22Cvf1aSQ+pEDTcFjks8FR8LAMcrPCnal1glrXjOlGvafGvJTqnSwX/WDLdvTnXvmLjYYXeVSPmuttzES5vIqvnoLxUmSoKbek1gmJNtH+zbbVmLaC1BL8K+mwgk3DxIs+aM5gsVmUtmKVakj0J8FDUttMxZBccLh+HgEREAEREAEREAEREAEREAEREAEREAEREAEREAEREAEREAEREAEREAEREAEREAEREAEREAEREAEREAEREAH9f4HuYyznQfqZSmXYQUwsv6xMziSrHdwXFt9qXhtXESn5+lUJfeznh17ev+HxoXN7GYuQbN7NiTFtt2PQk9mRPBqp7+Hkbdclb7ZdiWmih60xblpxt/31uQNTpsbvj0oqLq0Izdk7t3HmV7KrmwY0bbiYenhh9dj9A6r+jsC7OJA/8LExRx2dnZ3zzxfNmnpq+Srmkh0Xgv/LEbb++Ql3XjsvH5Syfnbw7S+uDTwerFy5MKHgtHZQaobk473zkoR/eWHgofaW2DvP0/O9g+pVck69Uj2z96PUgYfRfa3iiSY0L1nm9sxjCjuYWGArZzpzPV8C964prBUmvrcnqXNwLQary6L3S/ZPeZCfXq4wNTN416ta0icPVe1tvocEXz1jMLPkFNsGx8Uvc9vz61PSBpZRqPn4+MVvFpxyKVetGarx/a4l+wvLj0yS6L75bkC501NYcN6rZKkW6ak5xCOpx5N2HjdHmRXmqFLa4jH9zM59H3OrhsraV7/pU4+7roz2SZPMEhiw02tLXLeGy32BNUXMzJt46ZACGHBP0p2y3W9sTYAyz5QNWO38NXOhdA2l8YmIi7eWGUX+nZUPA7XYwYPh9MQ9gb1HK51Phq97PP/kjNBY9q1PJko3TJddBrHuBzmA50rto8o7uHTxOQtLBRW7GQl6yaC+h6ewwN23TIl/6GfnzjmxepvXgYLPpVTvwu7Mi8s4iK9taYOjymQ93F65Y+2AD7etLZN4138SdOTyfW1Hjhc5qRGySyDW51I9OlZ1a6+BtFblKXYXJeg/rN0XtP1bggtc5PGKrA2znuh4XnG8/QM09gfKFPJVW9vrM2KBLbAVlf/jpbfI1KN/CbpzU9+m8viFyf69wU9T+j7/VEzrEQddG7vhQSLK39NS2L+mDJln5hvBQLxWcc080RgQjSgJpIQ/UW61FxA9+/OFA+2+mBO2N165OOCC8WvLpgOry/3Z9RFHG1qn/iI+glqFi28bObrf3+KTF3HujsLz31jsDXfEEv3W0HJ29WyCKz+kNGpHfYfrhyx7/5dV3e7uKPtr+B2k+KR9tSBksJWMsiWKL8xzdBeDEVhx+uOVMQr3bbp/9qV5Uu0Y8clSfJpDCj5th/PmHFr4Y84vhl6ylfqHCYPQ8Y5AseXBsuiVyP13L+PIBwq+Q+GZGStbF/LmkhdYtDg03rfjRqZfOm5wVVsvLxodv4OZ93ZP3Trsw/7IMWvczBFN1v3tlatvhRyEboKtraU1TdEkf/y8OrMUdjJJYDAqUlctLPmx8ehylVL6XEqLE3PVATW2xIJJEtoprnwpHH9s8/ljIX8dSi6jx4mElVdv7y73a/xNCfqRg3GVcQZXuPxIaOAFMNVewNK0pz4x3LAdMvdyKotOFbIr74KnbEFXHv3z7TnKVbjua0IKX7i3Ce47uYO5/+Czg0q2LMPtvn5OKBpe3a/IfLPhRHvWv5nC+9HXq4Papd61jCbXrG0dni0OrSuzVGVNotYnPtmE+NKmG94wMfiWcGi3dMWTDf9lXkbriFA+sDQn7xdUbNwC9142SXbN8zQlBHPX+282tona15C+Di6mJEeLVup4yOuFdFm5O7bZXv52AXpgcNoodvye5Ox3grZ/hzyQgnNCKZg1ZXgKhvyo58HL9Px1cPgHofz2fbkLcUE7j81LKncfOBdKmvfXVGu1Vh3fM++lb5fHGs2R/4yf9m0oF4dt/EMoZ4cd+35AcFjYrIrBzxQb8x8dhm3XYZMfzG4Y2xGzE+zvSVqyMkG2eOPf/wVQSwMEFAACAAgA4K2oWOohDhNLAAAAbAAAABsAAAB1bml2ZXJzYWwvdW5pdmVyc2FsLnBuZy54bWyzsa/IzVEoSy0qzszPs1Uy1DNQsrfj5bIpKEoty0wtV6gAigEFIUBJoRLINUJwyzNTSjKAQiYmFgjBjNTM9IwSoKiBhRlcVB9oKABQSwECAAAUAAIACACpflBPNmFYAkcDAADhCQAAFAAAAAAAAAABAAAAAAAAAAAAdW5pdmVyc2FsL3BsYXllci54bWxQSwECAAAUAAIACADdrahYtTf0qBwFAADhEwAAHQAAAAAAAAABAAAAAAB5AwAAdW5pdmVyc2FsL2NvbW1vbl9tZXNzYWdlcy5sbmdQSwECAAAUAAIACADdrahYFR5gG6MAAAB/AQAALgAAAAAAAAABAAAAAADQCAAAdW5pdmVyc2FsL3BsYXliYWNrX2FuZF9uYXZpZ2F0aW9uX3NldHRpbmdzLnhtbFBLAQIAABQAAgAIAN2tqFh0STUfPAQAAAwVAAAnAAAAAAAAAAEAAAAAAL8JAAB1bml2ZXJzYWwvZmxhc2hfcHVibGlzaGluZ19zZXR0aW5ncy54bWxQSwECAAAUAAIACADdrahYN4uHansDAACsDAAAIQAAAAAAAAABAAAAAABADgAAdW5pdmVyc2FsL2ZsYXNoX3NraW5fc2V0dGluZ3MueG1sUEsBAgAAFAACAAgA3a2oWKavViM2BAAAlhQAACYAAAAAAAAAAQAAAAAA+hEAAHVuaXZlcnNhbC9odG1sX3B1Ymxpc2hpbmdfc2V0dGluZ3MueG1sUEsBAgAAFAACAAgA3a2oWCYPfuiwAQAAbwYAAB8AAAAAAAAAAQAAAAAAdBYAAHVuaXZlcnNhbC9odG1sX3NraW5fc2V0dGluZ3MuanNQSwECAAAUAAIACADdrahYFQaV5GsAAABvAAAAHAAAAAAAAAABAAAAAABhGAAAdW5pdmVyc2FsL2xvY2FsX3NldHRpbmdzLnhtbFBLAQIAABQAAgAIAOCtqFjCG66ZaBIAAPdNAAAXAAAAAAAAAAAAAAAAAAYZAAB1bml2ZXJzYWwvdW5pdmVyc2FsLnBuZ1BLAQIAABQAAgAIAOCtqFjqIQ4TSwAAAGwAAAAbAAAAAAAAAAEAAAAAAKMrAAB1bml2ZXJzYWwvdW5pdmVyc2FsLnBuZy54bWxQSwUGAAAAAAoACgAGAwAAJywAAAAA"/>
  <p:tag name="ISPRING_LMS_API_VERSION" val="SCORM 1.2"/>
  <p:tag name="ISPRING_ULTRA_SCORM_COURSE_ID" val="FA8037C0-79B4-4535-B53C-74A618F35C6E"/>
  <p:tag name="ISPRING_CMI5_LAUNCH_METHOD" val="any window"/>
  <p:tag name="ISPRING_SCORM_ENDPOINT" val="&lt;endpoint&gt;&lt;enable&gt;0&lt;/enable&gt;&lt;lrs&gt;http://&lt;/lrs&gt;&lt;auth&gt;0&lt;/auth&gt;&lt;login&gt;&lt;/login&gt;&lt;password&gt;&lt;/password&gt;&lt;key&gt;&lt;/key&gt;&lt;name&gt;&lt;/name&gt;&lt;email&gt;&lt;/email&gt;&lt;/endpoint&gt;&#10;"/>
  <p:tag name="ISPRINGCLOUDFOLDERID" val="1"/>
  <p:tag name="ISPRINGONLINEFOLDERID" val="1"/>
  <p:tag name="ISPRING_OUTPUT_FOLDER" val="[[&quot;\u007F\uFFFD\uFFFD{A396230D-9A3A-426D-B380-67D82CDE4863}&quot;,&quot;C:\\Users\\pantelis\\Documents\\MHAPPS\\EN\\Training material for ETA 07&quot;]]"/>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universal&quot;},&quot;advancedSettings&quot;:{&quot;enableTextAllocation&quot;:&quot;T_TRUE&quot;,&quot;viewingFromLocalDrive&quot;:&quot;T_TRUE&quot;,&quot;contentScale&quot;:75,&quot;contentScaleMode&quot;:&quot;FIT_TO_WINDOW&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wordSettings&quot;:{&quot;printCopies&quot;:1}}"/>
  <p:tag name="ISPRING_SCORM_RATE_SLIDES" val="0"/>
  <p:tag name="ISPRING_SCORM_RATE_QUIZZES" val="0"/>
  <p:tag name="ISPRING_SCORM_PASSING_SCORE" val="0.000000"/>
  <p:tag name="ISPRING_CURRENT_PLAYER_ID" val="universal"/>
  <p:tag name="ISPRING_PRESENTATION_TITLE" val="ETA7 3 Women's Health Apps SELF-LEARNING"/>
  <p:tag name="ISPRING_FIRST_PUBLI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wrap="square" rtlCol="0">
        <a:spAutoFit/>
      </a:bodyPr>
      <a:lstStyle>
        <a:defPPr algn="l">
          <a:defRPr dirty="0" err="1"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8235</TotalTime>
  <Words>944</Words>
  <Application>Microsoft Office PowerPoint</Application>
  <PresentationFormat>Ευρεία οθόνη</PresentationFormat>
  <Paragraphs>185</Paragraphs>
  <Slides>23</Slides>
  <Notes>23</Notes>
  <HiddenSlides>0</HiddenSlides>
  <MMClips>0</MMClips>
  <ScaleCrop>false</ScaleCrop>
  <HeadingPairs>
    <vt:vector size="6" baseType="variant">
      <vt:variant>
        <vt:lpstr>Γραμματοσειρές που χρησιμοποιούνται</vt:lpstr>
      </vt:variant>
      <vt:variant>
        <vt:i4>10</vt:i4>
      </vt:variant>
      <vt:variant>
        <vt:lpstr>Θέμα</vt:lpstr>
      </vt:variant>
      <vt:variant>
        <vt:i4>1</vt:i4>
      </vt:variant>
      <vt:variant>
        <vt:lpstr>Τίτλοι διαφανειών</vt:lpstr>
      </vt:variant>
      <vt:variant>
        <vt:i4>23</vt:i4>
      </vt:variant>
    </vt:vector>
  </HeadingPairs>
  <TitlesOfParts>
    <vt:vector size="34" baseType="lpstr">
      <vt:lpstr>Adobe Gothic Std B</vt:lpstr>
      <vt:lpstr>MS PGothic</vt:lpstr>
      <vt:lpstr>Abadi Extra Light</vt:lpstr>
      <vt:lpstr>Arial</vt:lpstr>
      <vt:lpstr>Calibri</vt:lpstr>
      <vt:lpstr>Calibri Light</vt:lpstr>
      <vt:lpstr>Gill Sans Nova</vt:lpstr>
      <vt:lpstr>Impact</vt:lpstr>
      <vt:lpstr>Roboto</vt:lpstr>
      <vt:lpstr>Wingdings</vt:lpstr>
      <vt:lpstr>Θέμα του Office</vt:lpstr>
      <vt:lpstr>Παρουσίαση του PowerPoint</vt:lpstr>
      <vt:lpstr>Partners</vt:lpstr>
      <vt:lpstr>Self-learning Session:  Content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ETA7 3 Women's Health Apps SELF-LEARNING</dc:title>
  <dc:creator>pantelis bbalaouras</dc:creator>
  <cp:lastModifiedBy>pantelis</cp:lastModifiedBy>
  <cp:revision>937</cp:revision>
  <dcterms:created xsi:type="dcterms:W3CDTF">2020-06-02T13:31:56Z</dcterms:created>
  <dcterms:modified xsi:type="dcterms:W3CDTF">2024-05-08T18:47:26Z</dcterms:modified>
</cp:coreProperties>
</file>