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457" r:id="rId2"/>
    <p:sldId id="458" r:id="rId3"/>
    <p:sldId id="545" r:id="rId4"/>
    <p:sldId id="437" r:id="rId5"/>
    <p:sldId id="439" r:id="rId6"/>
    <p:sldId id="442" r:id="rId7"/>
    <p:sldId id="443" r:id="rId8"/>
    <p:sldId id="444" r:id="rId9"/>
    <p:sldId id="440" r:id="rId10"/>
    <p:sldId id="445" r:id="rId11"/>
    <p:sldId id="456" r:id="rId12"/>
    <p:sldId id="451" r:id="rId13"/>
    <p:sldId id="452" r:id="rId14"/>
    <p:sldId id="454" r:id="rId15"/>
    <p:sldId id="455" r:id="rId16"/>
    <p:sldId id="453" r:id="rId17"/>
    <p:sldId id="424" r:id="rId18"/>
    <p:sldId id="438" r:id="rId19"/>
    <p:sldId id="447" r:id="rId20"/>
    <p:sldId id="450" r:id="rId21"/>
    <p:sldId id="429" r:id="rId22"/>
    <p:sldId id="448" r:id="rId23"/>
    <p:sldId id="404" r:id="rId24"/>
  </p:sldIdLst>
  <p:sldSz cx="12192000" cy="6858000"/>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505" autoAdjust="0"/>
  </p:normalViewPr>
  <p:slideViewPr>
    <p:cSldViewPr snapToGrid="0">
      <p:cViewPr varScale="1">
        <p:scale>
          <a:sx n="78" d="100"/>
          <a:sy n="78" d="100"/>
        </p:scale>
        <p:origin x="108" y="46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45659C34-76D3-40EF-AA9E-F68AC63FEF91}"/>
    <pc:docChg chg="modSld">
      <pc:chgData name="pantelis balaouras" userId="25e8755020fc1734" providerId="LiveId" clId="{45659C34-76D3-40EF-AA9E-F68AC63FEF91}" dt="2024-04-28T19:22:33.584" v="0" actId="1076"/>
      <pc:docMkLst>
        <pc:docMk/>
      </pc:docMkLst>
      <pc:sldChg chg="modSp mod">
        <pc:chgData name="pantelis balaouras" userId="25e8755020fc1734" providerId="LiveId" clId="{45659C34-76D3-40EF-AA9E-F68AC63FEF91}" dt="2024-04-28T19:22:33.584" v="0" actId="1076"/>
        <pc:sldMkLst>
          <pc:docMk/>
          <pc:sldMk cId="1580276678" sldId="451"/>
        </pc:sldMkLst>
        <pc:spChg chg="mod">
          <ac:chgData name="pantelis balaouras" userId="25e8755020fc1734" providerId="LiveId" clId="{45659C34-76D3-40EF-AA9E-F68AC63FEF91}" dt="2024-04-28T19:22:33.584" v="0" actId="1076"/>
          <ac:spMkLst>
            <pc:docMk/>
            <pc:sldMk cId="1580276678" sldId="451"/>
            <ac:spMk id="14" creationId="{F2CF200D-C714-4BA9-AECB-681B7F038870}"/>
          </ac:spMkLst>
        </pc:spChg>
      </pc:sldChg>
    </pc:docChg>
  </pc:docChgLst>
  <pc:docChgLst>
    <pc:chgData name="pantelis balaouras" userId="25e8755020fc1734" providerId="LiveId" clId="{9451A4AF-78D4-4906-B284-AB5E256CC01F}"/>
    <pc:docChg chg="modSld">
      <pc:chgData name="pantelis balaouras" userId="25e8755020fc1734" providerId="LiveId" clId="{9451A4AF-78D4-4906-B284-AB5E256CC01F}" dt="2024-05-02T07:56:09.081" v="0" actId="255"/>
      <pc:docMkLst>
        <pc:docMk/>
      </pc:docMkLst>
      <pc:sldChg chg="modSp mod">
        <pc:chgData name="pantelis balaouras" userId="25e8755020fc1734" providerId="LiveId" clId="{9451A4AF-78D4-4906-B284-AB5E256CC01F}" dt="2024-05-02T07:56:09.081" v="0" actId="255"/>
        <pc:sldMkLst>
          <pc:docMk/>
          <pc:sldMk cId="2775606300" sldId="457"/>
        </pc:sldMkLst>
        <pc:spChg chg="mod">
          <ac:chgData name="pantelis balaouras" userId="25e8755020fc1734" providerId="LiveId" clId="{9451A4AF-78D4-4906-B284-AB5E256CC01F}" dt="2024-05-02T07:56:09.081" v="0" actId="255"/>
          <ac:spMkLst>
            <pc:docMk/>
            <pc:sldMk cId="2775606300" sldId="457"/>
            <ac:spMk id="4" creationId="{122BC770-408C-50C8-126F-18790E99F2CB}"/>
          </ac:spMkLst>
        </pc:spChg>
      </pc:sldChg>
    </pc:docChg>
  </pc:docChgLst>
  <pc:docChgLst>
    <pc:chgData name="pantelis balaouras" userId="25e8755020fc1734" providerId="LiveId" clId="{7AD46C6E-EA94-436C-8FFF-E41BD27DD6B4}"/>
    <pc:docChg chg="modSld modMainMaster">
      <pc:chgData name="pantelis balaouras" userId="25e8755020fc1734" providerId="LiveId" clId="{7AD46C6E-EA94-436C-8FFF-E41BD27DD6B4}" dt="2024-04-30T16:41:58.989" v="23" actId="1038"/>
      <pc:docMkLst>
        <pc:docMk/>
      </pc:docMkLst>
      <pc:sldChg chg="addSp delSp modSp mod">
        <pc:chgData name="pantelis balaouras" userId="25e8755020fc1734" providerId="LiveId" clId="{7AD46C6E-EA94-436C-8FFF-E41BD27DD6B4}" dt="2024-04-30T16:41:58.989" v="23" actId="1038"/>
        <pc:sldMkLst>
          <pc:docMk/>
          <pc:sldMk cId="1915799683" sldId="404"/>
        </pc:sldMkLst>
        <pc:picChg chg="add mod">
          <ac:chgData name="pantelis balaouras" userId="25e8755020fc1734" providerId="LiveId" clId="{7AD46C6E-EA94-436C-8FFF-E41BD27DD6B4}" dt="2024-04-30T16:41:58.989" v="23" actId="1038"/>
          <ac:picMkLst>
            <pc:docMk/>
            <pc:sldMk cId="1915799683" sldId="404"/>
            <ac:picMk id="4" creationId="{44ADA4B3-6C40-F696-3962-406A24EF1D51}"/>
          </ac:picMkLst>
        </pc:picChg>
        <pc:picChg chg="del">
          <ac:chgData name="pantelis balaouras" userId="25e8755020fc1734" providerId="LiveId" clId="{7AD46C6E-EA94-436C-8FFF-E41BD27DD6B4}" dt="2024-04-30T16:41:49.030" v="19" actId="478"/>
          <ac:picMkLst>
            <pc:docMk/>
            <pc:sldMk cId="1915799683" sldId="404"/>
            <ac:picMk id="2050" creationId="{2AB980B0-03D2-2E64-6760-C23D435A121F}"/>
          </ac:picMkLst>
        </pc:picChg>
      </pc:sldChg>
      <pc:sldChg chg="modSp mod">
        <pc:chgData name="pantelis balaouras" userId="25e8755020fc1734" providerId="LiveId" clId="{7AD46C6E-EA94-436C-8FFF-E41BD27DD6B4}" dt="2024-04-29T16:51:51.571" v="18" actId="20577"/>
        <pc:sldMkLst>
          <pc:docMk/>
          <pc:sldMk cId="2775606300" sldId="457"/>
        </pc:sldMkLst>
        <pc:spChg chg="mod">
          <ac:chgData name="pantelis balaouras" userId="25e8755020fc1734" providerId="LiveId" clId="{7AD46C6E-EA94-436C-8FFF-E41BD27DD6B4}" dt="2024-04-29T16:51:51.571" v="18" actId="20577"/>
          <ac:spMkLst>
            <pc:docMk/>
            <pc:sldMk cId="2775606300" sldId="457"/>
            <ac:spMk id="4" creationId="{122BC770-408C-50C8-126F-18790E99F2CB}"/>
          </ac:spMkLst>
        </pc:spChg>
      </pc:sldChg>
      <pc:sldMasterChg chg="modSldLayout">
        <pc:chgData name="pantelis balaouras" userId="25e8755020fc1734" providerId="LiveId" clId="{7AD46C6E-EA94-436C-8FFF-E41BD27DD6B4}" dt="2024-04-29T11:02:52.019" v="17" actId="20577"/>
        <pc:sldMasterMkLst>
          <pc:docMk/>
          <pc:sldMasterMk cId="1468923052" sldId="2147483648"/>
        </pc:sldMasterMkLst>
        <pc:sldLayoutChg chg="modSp mod">
          <pc:chgData name="pantelis balaouras" userId="25e8755020fc1734" providerId="LiveId" clId="{7AD46C6E-EA94-436C-8FFF-E41BD27DD6B4}" dt="2024-04-29T11:02:38.227" v="11" actId="20577"/>
          <pc:sldLayoutMkLst>
            <pc:docMk/>
            <pc:sldMasterMk cId="1468923052" sldId="2147483648"/>
            <pc:sldLayoutMk cId="2577986437" sldId="2147483661"/>
          </pc:sldLayoutMkLst>
          <pc:spChg chg="mod">
            <ac:chgData name="pantelis balaouras" userId="25e8755020fc1734" providerId="LiveId" clId="{7AD46C6E-EA94-436C-8FFF-E41BD27DD6B4}" dt="2024-04-29T11:02:38.227" v="11"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7AD46C6E-EA94-436C-8FFF-E41BD27DD6B4}" dt="2024-04-29T11:02:45.794" v="15" actId="20577"/>
          <pc:sldLayoutMkLst>
            <pc:docMk/>
            <pc:sldMasterMk cId="1468923052" sldId="2147483648"/>
            <pc:sldLayoutMk cId="2515741970" sldId="2147483665"/>
          </pc:sldLayoutMkLst>
          <pc:spChg chg="mod">
            <ac:chgData name="pantelis balaouras" userId="25e8755020fc1734" providerId="LiveId" clId="{7AD46C6E-EA94-436C-8FFF-E41BD27DD6B4}" dt="2024-04-29T11:02:45.794" v="15"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7AD46C6E-EA94-436C-8FFF-E41BD27DD6B4}" dt="2024-04-29T11:02:52.019" v="17" actId="20577"/>
          <pc:sldLayoutMkLst>
            <pc:docMk/>
            <pc:sldMasterMk cId="1468923052" sldId="2147483648"/>
            <pc:sldLayoutMk cId="2336866591" sldId="2147483666"/>
          </pc:sldLayoutMkLst>
          <pc:spChg chg="mod">
            <ac:chgData name="pantelis balaouras" userId="25e8755020fc1734" providerId="LiveId" clId="{7AD46C6E-EA94-436C-8FFF-E41BD27DD6B4}" dt="2024-04-29T11:02:52.019" v="17" actId="20577"/>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4168304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59030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C and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B</a:t>
            </a:r>
          </a:p>
          <a:p>
            <a:r>
              <a:rPr lang="en-GB" dirty="0"/>
              <a:t>B </a:t>
            </a:r>
            <a:r>
              <a:rPr lang="en-GB" dirty="0">
                <a:sym typeface="Wingdings" panose="05000000000000000000" pitchFamily="2" charset="2"/>
              </a:rPr>
              <a:t></a:t>
            </a:r>
            <a:r>
              <a:rPr lang="en-GB" baseline="0" dirty="0">
                <a:sym typeface="Wingdings" panose="05000000000000000000" pitchFamily="2" charset="2"/>
              </a:rPr>
              <a:t> D</a:t>
            </a:r>
          </a:p>
          <a:p>
            <a:r>
              <a:rPr lang="en-GB" baseline="0" dirty="0">
                <a:sym typeface="Wingdings" panose="05000000000000000000" pitchFamily="2" charset="2"/>
              </a:rPr>
              <a:t>C  A</a:t>
            </a:r>
            <a:br>
              <a:rPr lang="en-GB" baseline="0" dirty="0">
                <a:sym typeface="Wingdings" panose="05000000000000000000" pitchFamily="2" charset="2"/>
              </a:rPr>
            </a:br>
            <a:r>
              <a:rPr lang="en-GB" baseline="0" dirty="0">
                <a:sym typeface="Wingdings" panose="05000000000000000000" pitchFamily="2" charset="2"/>
              </a:rPr>
              <a:t>D 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4961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2674530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3470106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3656564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16</a:t>
            </a:fld>
            <a:endParaRPr lang="el-GR"/>
          </a:p>
        </p:txBody>
      </p:sp>
    </p:spTree>
    <p:extLst>
      <p:ext uri="{BB962C8B-B14F-4D97-AF65-F5344CB8AC3E}">
        <p14:creationId xmlns:p14="http://schemas.microsoft.com/office/powerpoint/2010/main" val="1620364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 C</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17</a:t>
            </a:fld>
            <a:endParaRPr lang="el-GR"/>
          </a:p>
        </p:txBody>
      </p:sp>
    </p:spTree>
    <p:extLst>
      <p:ext uri="{BB962C8B-B14F-4D97-AF65-F5344CB8AC3E}">
        <p14:creationId xmlns:p14="http://schemas.microsoft.com/office/powerpoint/2010/main" val="782948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18</a:t>
            </a:fld>
            <a:endParaRPr lang="el-GR"/>
          </a:p>
        </p:txBody>
      </p:sp>
    </p:spTree>
    <p:extLst>
      <p:ext uri="{BB962C8B-B14F-4D97-AF65-F5344CB8AC3E}">
        <p14:creationId xmlns:p14="http://schemas.microsoft.com/office/powerpoint/2010/main" val="3081193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19</a:t>
            </a:fld>
            <a:endParaRPr lang="el-GR"/>
          </a:p>
        </p:txBody>
      </p:sp>
    </p:spTree>
    <p:extLst>
      <p:ext uri="{BB962C8B-B14F-4D97-AF65-F5344CB8AC3E}">
        <p14:creationId xmlns:p14="http://schemas.microsoft.com/office/powerpoint/2010/main" val="2448828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20</a:t>
            </a:fld>
            <a:endParaRPr lang="el-GR"/>
          </a:p>
        </p:txBody>
      </p:sp>
    </p:spTree>
    <p:extLst>
      <p:ext uri="{BB962C8B-B14F-4D97-AF65-F5344CB8AC3E}">
        <p14:creationId xmlns:p14="http://schemas.microsoft.com/office/powerpoint/2010/main" val="19726033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21</a:t>
            </a:fld>
            <a:endParaRPr lang="el-GR"/>
          </a:p>
        </p:txBody>
      </p:sp>
    </p:spTree>
    <p:extLst>
      <p:ext uri="{BB962C8B-B14F-4D97-AF65-F5344CB8AC3E}">
        <p14:creationId xmlns:p14="http://schemas.microsoft.com/office/powerpoint/2010/main" val="2295057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22</a:t>
            </a:fld>
            <a:endParaRPr lang="el-GR"/>
          </a:p>
        </p:txBody>
      </p:sp>
    </p:spTree>
    <p:extLst>
      <p:ext uri="{BB962C8B-B14F-4D97-AF65-F5344CB8AC3E}">
        <p14:creationId xmlns:p14="http://schemas.microsoft.com/office/powerpoint/2010/main" val="2560181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23</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 and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252240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D2041BA5-AB54-95BA-53B6-AD5E533A700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a:solidFill>
                  <a:schemeClr val="bg1"/>
                </a:solidFill>
                <a:effectLst>
                  <a:outerShdw blurRad="38100" dist="38100" dir="2700000" algn="tl">
                    <a:srgbClr val="000000">
                      <a:alpha val="43137"/>
                    </a:srgbClr>
                  </a:outerShdw>
                </a:effectLst>
                <a:highlight>
                  <a:srgbClr val="C01E24"/>
                </a:highlight>
                <a:latin typeface="+mj-lt"/>
              </a:rPr>
              <a:t>6.3</a:t>
            </a: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a:solidFill>
                  <a:schemeClr val="tx1">
                    <a:lumMod val="50000"/>
                    <a:lumOff val="50000"/>
                  </a:schemeClr>
                </a:solidFill>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6  - Self-learning session </a:t>
            </a:r>
            <a:r>
              <a:rPr lang="en-US" sz="2400" b="1" kern="1200" dirty="0">
                <a:solidFill>
                  <a:srgbClr val="C00000"/>
                </a:solidFill>
                <a:effectLst/>
                <a:latin typeface="+mj-lt"/>
                <a:ea typeface="+mj-ea"/>
                <a:cs typeface="+mj-cs"/>
              </a:rPr>
              <a:t>(6.3)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4000" b="1" kern="1200" dirty="0">
                <a:solidFill>
                  <a:schemeClr val="tx1"/>
                </a:solidFill>
                <a:effectLst/>
                <a:latin typeface="+mj-lt"/>
                <a:ea typeface="+mj-ea"/>
                <a:cs typeface="+mj-cs"/>
              </a:rPr>
              <a:t>Nutrition </a:t>
            </a:r>
            <a:r>
              <a:rPr lang="en-US" sz="4000" b="1" dirty="0">
                <a:solidFill>
                  <a:schemeClr val="tx1"/>
                </a:solidFill>
                <a:effectLst/>
                <a:latin typeface="+mj-lt"/>
              </a:rPr>
              <a:t>and relevant Health Apps </a:t>
            </a:r>
            <a:endParaRPr lang="en-US" sz="3400" b="1" dirty="0">
              <a:solidFill>
                <a:schemeClr val="tx1"/>
              </a:solidFill>
              <a:effectLst/>
              <a:latin typeface="+mj-lt"/>
            </a:endParaRPr>
          </a:p>
        </p:txBody>
      </p:sp>
      <p:sp>
        <p:nvSpPr>
          <p:cNvPr id="5" name="TextBox 4">
            <a:extLst>
              <a:ext uri="{FF2B5EF4-FFF2-40B4-BE49-F238E27FC236}">
                <a16:creationId xmlns:a16="http://schemas.microsoft.com/office/drawing/2014/main" id="{9C196132-8E2D-3323-B795-861D3CE5DD11}"/>
              </a:ext>
            </a:extLst>
          </p:cNvPr>
          <p:cNvSpPr txBox="1"/>
          <p:nvPr/>
        </p:nvSpPr>
        <p:spPr>
          <a:xfrm>
            <a:off x="3435699" y="4978399"/>
            <a:ext cx="6097554" cy="584775"/>
          </a:xfrm>
          <a:prstGeom prst="rect">
            <a:avLst/>
          </a:prstGeom>
          <a:noFill/>
          <a:ln>
            <a:solidFill>
              <a:schemeClr val="bg1"/>
            </a:solidFill>
          </a:ln>
        </p:spPr>
        <p:txBody>
          <a:bodyPr wrap="square">
            <a:spAutoFit/>
          </a:bodyPr>
          <a:lstStyle/>
          <a:p>
            <a:r>
              <a:rPr lang="en-US" sz="3200" dirty="0">
                <a:solidFill>
                  <a:srgbClr val="C00000"/>
                </a:solidFill>
                <a:latin typeface="+mj-lt"/>
              </a:rPr>
              <a:t>  </a:t>
            </a:r>
            <a:endParaRPr lang="el-GR" sz="2800" dirty="0"/>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6</a:t>
            </a:r>
            <a:endParaRPr lang="el-GR" sz="2400" b="1"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They are </a:t>
            </a:r>
            <a:r>
              <a:rPr lang="en-US" sz="2000" b="1" u="sng" dirty="0">
                <a:solidFill>
                  <a:srgbClr val="203864"/>
                </a:solidFill>
              </a:rPr>
              <a:t>not</a:t>
            </a:r>
            <a:r>
              <a:rPr lang="en-US" sz="2000" b="1" dirty="0">
                <a:solidFill>
                  <a:srgbClr val="203864"/>
                </a:solidFill>
              </a:rPr>
              <a:t> a part of a healthy diet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Fruits</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Industrially-produced trans fats</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Vegetables</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Whole grains</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Foods high in protein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Apples</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B. Poultry</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Tomatoes </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047740" cy="307777"/>
          </a:xfrm>
          <a:prstGeom prst="rect">
            <a:avLst/>
          </a:prstGeom>
        </p:spPr>
        <p:txBody>
          <a:bodyPr wrap="none" rtlCol="0">
            <a:spAutoFit/>
          </a:bodyPr>
          <a:lstStyle/>
          <a:p>
            <a:r>
              <a:rPr lang="en-US" sz="1400" b="1" i="1" dirty="0"/>
              <a:t>Two answers are correct!</a:t>
            </a:r>
            <a:endParaRPr lang="el-GR" sz="1400" b="1" i="1" dirty="0" err="1"/>
          </a:p>
        </p:txBody>
      </p:sp>
      <p:sp>
        <p:nvSpPr>
          <p:cNvPr id="2" name="Ορθογώνιο 9">
            <a:extLst>
              <a:ext uri="{FF2B5EF4-FFF2-40B4-BE49-F238E27FC236}">
                <a16:creationId xmlns:a16="http://schemas.microsoft.com/office/drawing/2014/main" id="{53EB3A1B-0DF4-4F3A-9B5F-EBFE4E812BBD}"/>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Eggs</a:t>
            </a:r>
            <a:endParaRPr lang="el-GR" dirty="0"/>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1E24"/>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Match the columns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Lack of iron</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GB" dirty="0"/>
              <a:t>Rickets and osteoporosis</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GB" dirty="0"/>
              <a:t>Lack of vitamin A</a:t>
            </a:r>
            <a:r>
              <a:rPr lang="en-US" dirty="0"/>
              <a:t>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600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Anaemia</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1681614" cy="307777"/>
          </a:xfrm>
          <a:prstGeom prst="rect">
            <a:avLst/>
          </a:prstGeom>
        </p:spPr>
        <p:txBody>
          <a:bodyPr wrap="none" rtlCol="0">
            <a:spAutoFit/>
          </a:bodyPr>
          <a:lstStyle/>
          <a:p>
            <a:pPr algn="l"/>
            <a:r>
              <a:rPr lang="en-US" sz="1400" i="1" dirty="0"/>
              <a:t>Match the columns !</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Lack of vitamin D</a:t>
            </a:r>
            <a:endParaRPr lang="el-GR" dirty="0"/>
          </a:p>
        </p:txBody>
      </p:sp>
      <p:sp>
        <p:nvSpPr>
          <p:cNvPr id="9" name="Ορθογώνιο 8">
            <a:extLst>
              <a:ext uri="{FF2B5EF4-FFF2-40B4-BE49-F238E27FC236}">
                <a16:creationId xmlns:a16="http://schemas.microsoft.com/office/drawing/2014/main" id="{71A3F062-269C-4402-8F65-5358C806FC03}"/>
              </a:ext>
            </a:extLst>
          </p:cNvPr>
          <p:cNvSpPr/>
          <p:nvPr/>
        </p:nvSpPr>
        <p:spPr>
          <a:xfrm>
            <a:off x="6155866" y="469524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GB" dirty="0"/>
              <a:t>Mental retardation and brain damage </a:t>
            </a:r>
            <a:endParaRPr lang="el-GR" dirty="0"/>
          </a:p>
        </p:txBody>
      </p:sp>
      <p:sp>
        <p:nvSpPr>
          <p:cNvPr id="14" name="Ορθογώνιο 13">
            <a:extLst>
              <a:ext uri="{FF2B5EF4-FFF2-40B4-BE49-F238E27FC236}">
                <a16:creationId xmlns:a16="http://schemas.microsoft.com/office/drawing/2014/main" id="{F2CF200D-C714-4BA9-AECB-681B7F038870}"/>
              </a:ext>
            </a:extLst>
          </p:cNvPr>
          <p:cNvSpPr/>
          <p:nvPr/>
        </p:nvSpPr>
        <p:spPr>
          <a:xfrm>
            <a:off x="6155866"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Serious eye problems and blindness </a:t>
            </a:r>
            <a:endParaRPr lang="el-GR" dirty="0"/>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Lack of iodine </a:t>
            </a:r>
            <a:endParaRPr lang="el-GR" dirty="0"/>
          </a:p>
        </p:txBody>
      </p:sp>
    </p:spTree>
    <p:extLst>
      <p:ext uri="{BB962C8B-B14F-4D97-AF65-F5344CB8AC3E}">
        <p14:creationId xmlns:p14="http://schemas.microsoft.com/office/powerpoint/2010/main" val="1580276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00B0F0"/>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30" restart="whenNotActive" fill="hold" evtFilter="cancelBubble" nodeType="interactiveSeq">
                <p:stCondLst>
                  <p:cond evt="onClick" delay="0">
                    <p:tgtEl>
                      <p:spTgt spid="8"/>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8"/>
                                        </p:tgtEl>
                                        <p:attrNameLst>
                                          <p:attrName>fillcolor</p:attrName>
                                        </p:attrNameLst>
                                      </p:cBhvr>
                                      <p:to>
                                        <a:srgbClr val="2F5496"/>
                                      </p:to>
                                    </p:animClr>
                                    <p:set>
                                      <p:cBhvr>
                                        <p:cTn id="35" dur="2000" fill="hold"/>
                                        <p:tgtEl>
                                          <p:spTgt spid="8"/>
                                        </p:tgtEl>
                                        <p:attrNameLst>
                                          <p:attrName>fill.type</p:attrName>
                                        </p:attrNameLst>
                                      </p:cBhvr>
                                      <p:to>
                                        <p:strVal val="solid"/>
                                      </p:to>
                                    </p:set>
                                    <p:set>
                                      <p:cBhvr>
                                        <p:cTn id="36"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7" restart="whenNotActive" fill="hold" evtFilter="cancelBubble" nodeType="interactiveSeq">
                <p:stCondLst>
                  <p:cond evt="onClick" delay="0">
                    <p:tgtEl>
                      <p:spTgt spid="9"/>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9"/>
                                        </p:tgtEl>
                                        <p:attrNameLst>
                                          <p:attrName>fillcolor</p:attrName>
                                        </p:attrNameLst>
                                      </p:cBhvr>
                                      <p:to>
                                        <a:srgbClr val="7030A0"/>
                                      </p:to>
                                    </p:animClr>
                                    <p:set>
                                      <p:cBhvr>
                                        <p:cTn id="42" dur="2000" fill="hold"/>
                                        <p:tgtEl>
                                          <p:spTgt spid="9"/>
                                        </p:tgtEl>
                                        <p:attrNameLst>
                                          <p:attrName>fill.type</p:attrName>
                                        </p:attrNameLst>
                                      </p:cBhvr>
                                      <p:to>
                                        <p:strVal val="solid"/>
                                      </p:to>
                                    </p:set>
                                    <p:set>
                                      <p:cBhvr>
                                        <p:cTn id="43"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4"/>
                                        </p:tgtEl>
                                        <p:attrNameLst>
                                          <p:attrName>fillcolor</p:attrName>
                                        </p:attrNameLst>
                                      </p:cBhvr>
                                      <p:to>
                                        <a:srgbClr val="FFC000"/>
                                      </p:to>
                                    </p:animClr>
                                    <p:set>
                                      <p:cBhvr>
                                        <p:cTn id="49" dur="2000" fill="hold"/>
                                        <p:tgtEl>
                                          <p:spTgt spid="14"/>
                                        </p:tgtEl>
                                        <p:attrNameLst>
                                          <p:attrName>fill.type</p:attrName>
                                        </p:attrNameLst>
                                      </p:cBhvr>
                                      <p:to>
                                        <p:strVal val="solid"/>
                                      </p:to>
                                    </p:set>
                                    <p:set>
                                      <p:cBhvr>
                                        <p:cTn id="50"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51" restart="whenNotActive" fill="hold" evtFilter="cancelBubble" nodeType="interactiveSeq">
                <p:stCondLst>
                  <p:cond evt="onClick" delay="0">
                    <p:tgtEl>
                      <p:spTgt spid="15"/>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5"/>
                                        </p:tgtEl>
                                        <p:attrNameLst>
                                          <p:attrName>fillcolor</p:attrName>
                                        </p:attrNameLst>
                                      </p:cBhvr>
                                      <p:to>
                                        <a:srgbClr val="7030A0"/>
                                      </p:to>
                                    </p:animClr>
                                    <p:set>
                                      <p:cBhvr>
                                        <p:cTn id="56" dur="2000" fill="hold"/>
                                        <p:tgtEl>
                                          <p:spTgt spid="15"/>
                                        </p:tgtEl>
                                        <p:attrNameLst>
                                          <p:attrName>fill.type</p:attrName>
                                        </p:attrNameLst>
                                      </p:cBhvr>
                                      <p:to>
                                        <p:strVal val="solid"/>
                                      </p:to>
                                    </p:set>
                                    <p:set>
                                      <p:cBhvr>
                                        <p:cTn id="57"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Milk, yoghurt and cheese are calcium-rich foods</a:t>
            </a:r>
            <a:endParaRPr lang="el-GR" b="1" i="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7696761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Processed foods, such as ready meals, chips, bacon, ham and salami are low in salt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41132547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 World Health Organization recommends eating fresh fruit and vegetables that are in season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227468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Better nutrition is linked to better health</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3737532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Undernutrition in children can result in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Better growth.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GB" dirty="0"/>
              <a:t>Having more </a:t>
            </a:r>
            <a:r>
              <a:rPr lang="en-US" dirty="0"/>
              <a:t>energy to carry out normal activities of everyday life</a:t>
            </a:r>
            <a:r>
              <a:rPr lang="el-GR" dirty="0"/>
              <a:t>.</a:t>
            </a:r>
            <a:endParaRPr lang="en-US"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Improvement of their learning skills.</a:t>
            </a:r>
            <a:endParaRPr lang="el-GR" dirty="0"/>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1">
            <a:extLst>
              <a:ext uri="{FF2B5EF4-FFF2-40B4-BE49-F238E27FC236}">
                <a16:creationId xmlns:a16="http://schemas.microsoft.com/office/drawing/2014/main" id="{76DC98E3-03AE-05FE-D306-50B5372D125D}"/>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Being ill more frequently.  </a:t>
            </a:r>
            <a:endParaRPr lang="el-GR" dirty="0"/>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Obesity</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Has no impact on a person’s physical abilities. </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Does not influence a person’s quality of life.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Is defined as Body Mass Index (BMI) &lt;25 kg/m</a:t>
            </a:r>
            <a:r>
              <a:rPr lang="en-US" baseline="30000" dirty="0"/>
              <a:t>2</a:t>
            </a:r>
            <a:endParaRPr lang="el-GR" baseline="30000"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Can shorten </a:t>
            </a:r>
            <a:r>
              <a:rPr lang="en-GB" dirty="0"/>
              <a:t>a person’s life.</a:t>
            </a:r>
            <a:endParaRPr lang="el-GR"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3945747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25227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Unhealthy diets and poor nutrition are among the top risk factors for </a:t>
            </a:r>
            <a:r>
              <a:rPr lang="en-US" sz="2000" b="1" dirty="0">
                <a:solidFill>
                  <a:srgbClr val="203864"/>
                </a:solidFill>
              </a:rPr>
              <a:t>chronic non-communicable diseases </a:t>
            </a:r>
            <a:r>
              <a:rPr lang="en-US" b="1" i="1" dirty="0">
                <a:solidFill>
                  <a:srgbClr val="203864"/>
                </a:solidFill>
              </a:rPr>
              <a:t>(such as type 2 diabetes, hypertension, stroke, heart disease, cancer etc.)</a:t>
            </a:r>
            <a:endParaRPr lang="el-GR" b="1" i="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960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990644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603968"/>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The following is an example of a SMART goal:</a:t>
            </a:r>
            <a:br>
              <a:rPr lang="en-GB" sz="2000" b="1" dirty="0">
                <a:solidFill>
                  <a:srgbClr val="203864"/>
                </a:solidFill>
              </a:rPr>
            </a:br>
            <a:endParaRPr lang="en-GB" sz="2000" b="1" dirty="0">
              <a:solidFill>
                <a:srgbClr val="203864"/>
              </a:solidFill>
            </a:endParaRPr>
          </a:p>
          <a:p>
            <a:pPr algn="ctr"/>
            <a:r>
              <a:rPr lang="en-GB" sz="2000" b="1" dirty="0">
                <a:solidFill>
                  <a:srgbClr val="203864"/>
                </a:solidFill>
              </a:rPr>
              <a:t>‘‘I want to lose weight because I am obese, and obesity has a negative impact on my health. My current weight is 100kg and my goal is to lose 30kg within the next 2 days.’’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317301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317301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7904136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Nutrition apps can only be used for one goal</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13889447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Nutrition apps provide advice that should never be questioned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6711138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
            </a:r>
            <a:br>
              <a:rPr lang="en-US" sz="2800" dirty="0">
                <a:solidFill>
                  <a:srgbClr val="C01E24"/>
                </a:solidFill>
                <a:latin typeface="+mj-lt"/>
              </a:rPr>
            </a:br>
            <a:r>
              <a:rPr lang="en-US" sz="2800" dirty="0">
                <a:solidFill>
                  <a:srgbClr val="C01E24"/>
                </a:solidFill>
                <a:latin typeface="+mj-lt"/>
              </a:rPr>
              <a:t>You have completed the self-learning of </a:t>
            </a:r>
            <a:r>
              <a:rPr lang="en-US" sz="2800">
                <a:solidFill>
                  <a:srgbClr val="C01E24"/>
                </a:solidFill>
                <a:latin typeface="+mj-lt"/>
              </a:rPr>
              <a:t>this module!</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3987250" y="6328066"/>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8" descr="Blue text on a black background&#10;&#10;Description automatically generated">
            <a:extLst>
              <a:ext uri="{FF2B5EF4-FFF2-40B4-BE49-F238E27FC236}">
                <a16:creationId xmlns:a16="http://schemas.microsoft.com/office/drawing/2014/main" id="{44ADA4B3-6C40-F696-3962-406A24EF1D5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252" y="6459998"/>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a:t>Self-learning Session:  Content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and Self-assessment</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Some of the main factors determining the number of calories a person needs daily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GB" dirty="0"/>
              <a:t>Marital status.</a:t>
            </a:r>
            <a:r>
              <a:rPr lang="en-US" dirty="0"/>
              <a:t>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The country of origin.</a:t>
            </a:r>
            <a:endParaRPr lang="el-GR" baseline="30000"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3" name="Ορθογώνιο 11">
            <a:extLst>
              <a:ext uri="{FF2B5EF4-FFF2-40B4-BE49-F238E27FC236}">
                <a16:creationId xmlns:a16="http://schemas.microsoft.com/office/drawing/2014/main" id="{9EB6C1A6-A707-37F2-53A5-9DF59DADD172}"/>
              </a:ext>
            </a:extLst>
          </p:cNvPr>
          <p:cNvSpPr/>
          <p:nvPr/>
        </p:nvSpPr>
        <p:spPr>
          <a:xfrm>
            <a:off x="6134100"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Height and level of physical activity.  </a:t>
            </a:r>
            <a:endParaRPr lang="el-GR" dirty="0"/>
          </a:p>
        </p:txBody>
      </p:sp>
      <p:sp>
        <p:nvSpPr>
          <p:cNvPr id="6" name="Ορθογώνιο 11">
            <a:extLst>
              <a:ext uri="{FF2B5EF4-FFF2-40B4-BE49-F238E27FC236}">
                <a16:creationId xmlns:a16="http://schemas.microsoft.com/office/drawing/2014/main" id="{3CE80171-A83F-B9F7-666E-B2B7E0CC5BB2}"/>
              </a:ext>
            </a:extLst>
          </p:cNvPr>
          <p:cNvSpPr/>
          <p:nvPr/>
        </p:nvSpPr>
        <p:spPr>
          <a:xfrm>
            <a:off x="2105025"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GB" dirty="0"/>
              <a:t>Age, sex and weight.</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538135"/>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 two major classes of nutrients in food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Macronutrients</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Alcohol</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Water</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Micronutrients</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Water accounts for a large part of our body weight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There are foods that contain all of the nutrients </a:t>
            </a:r>
            <a:r>
              <a:rPr lang="en-GB" sz="2000" b="1" dirty="0">
                <a:solidFill>
                  <a:srgbClr val="203864"/>
                </a:solidFill>
              </a:rPr>
              <a:t>our body needs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 key words for a healthy and nutritious diet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Balance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Breakfast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Variety</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3" name="Ορθογώνιο 10">
            <a:extLst>
              <a:ext uri="{FF2B5EF4-FFF2-40B4-BE49-F238E27FC236}">
                <a16:creationId xmlns:a16="http://schemas.microsoft.com/office/drawing/2014/main" id="{5E85DC22-F1CC-E28F-0278-E49791741548}"/>
              </a:ext>
            </a:extLst>
          </p:cNvPr>
          <p:cNvSpPr/>
          <p:nvPr/>
        </p:nvSpPr>
        <p:spPr>
          <a:xfrm>
            <a:off x="6134100" y="38036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Fasting</a:t>
            </a:r>
            <a:endParaRPr lang="el-GR" dirty="0"/>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A healthy diet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is safe from toxins, </a:t>
            </a:r>
            <a:r>
              <a:rPr lang="en-US" dirty="0" err="1"/>
              <a:t>mould</a:t>
            </a:r>
            <a:r>
              <a:rPr lang="en-US" dirty="0"/>
              <a:t> and any </a:t>
            </a:r>
            <a:r>
              <a:rPr lang="en-GB" dirty="0"/>
              <a:t>harmful </a:t>
            </a:r>
            <a:r>
              <a:rPr lang="en-US" dirty="0"/>
              <a:t>chemical</a:t>
            </a:r>
            <a:r>
              <a:rPr lang="el-GR" dirty="0"/>
              <a:t>.</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C. consists of a variety of foods from different food groups</a:t>
            </a:r>
            <a:r>
              <a:rPr lang="el-GR"/>
              <a:t>.</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meets the individual nutritional needs for energy (calories) and nutrients</a:t>
            </a:r>
            <a:r>
              <a:rPr lang="el-GR" dirty="0"/>
              <a:t>.</a:t>
            </a:r>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Answers A, C and D are all correct</a:t>
            </a:r>
            <a:r>
              <a:rPr lang="el-GR" dirty="0"/>
              <a:t>.</a:t>
            </a:r>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6 3 Health Apps for Nutrition SELF-LEARNING"/>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lra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Wt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Ja2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Wt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Wt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Wt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lrahYFQaV5GsAAABvAAAAHAAAAHVuaXZlcnNhbC9sb2NhbF9zZXR0aW5ncy54bWwNyrEKwkAMANC9XxEySB3Uugn2rpujCK0fENogB7mk9ELRv/e2N7x++GaBnbeSTANezx0C62xL0k/A9/Q43RCKky4kphxQDWGITS82k4zsXmOBVejH28S5wvlJuc4XqbOkAu1B/B6PeInNH1BLAwQUAAIACAAmra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Jq2oWOohDhNLAAAAbAAAABsAAAB1bml2ZXJzYWwvdW5pdmVyc2FsLnBuZy54bWyzsa/IzVEoSy0qzszPs1Uy1DNQsrfj5bIpKEoty0wtV6gAigEFIUBJoRLINUJwyzNTSjKAQiYmFgjBjNTM9IwSoKiBhRlcVB9oKABQSwECAAAUAAIACACpflBPNmFYAkcDAADhCQAAFAAAAAAAAAABAAAAAAAAAAAAdW5pdmVyc2FsL3BsYXllci54bWxQSwECAAAUAAIACAAlrahYtTf0qBwFAADhEwAAHQAAAAAAAAABAAAAAAB5AwAAdW5pdmVyc2FsL2NvbW1vbl9tZXNzYWdlcy5sbmdQSwECAAAUAAIACAAlrahYFR5gG6MAAAB/AQAALgAAAAAAAAABAAAAAADQCAAAdW5pdmVyc2FsL3BsYXliYWNrX2FuZF9uYXZpZ2F0aW9uX3NldHRpbmdzLnhtbFBLAQIAABQAAgAIACWtqFh0STUfPAQAAAwVAAAnAAAAAAAAAAEAAAAAAL8JAAB1bml2ZXJzYWwvZmxhc2hfcHVibGlzaGluZ19zZXR0aW5ncy54bWxQSwECAAAUAAIACAAlrahYN4uHansDAACsDAAAIQAAAAAAAAABAAAAAABADgAAdW5pdmVyc2FsL2ZsYXNoX3NraW5fc2V0dGluZ3MueG1sUEsBAgAAFAACAAgAJa2oWKavViM2BAAAlhQAACYAAAAAAAAAAQAAAAAA+hEAAHVuaXZlcnNhbC9odG1sX3B1Ymxpc2hpbmdfc2V0dGluZ3MueG1sUEsBAgAAFAACAAgAJa2oWCYPfuiwAQAAbwYAAB8AAAAAAAAAAQAAAAAAdBYAAHVuaXZlcnNhbC9odG1sX3NraW5fc2V0dGluZ3MuanNQSwECAAAUAAIACAAlrahYFQaV5GsAAABvAAAAHAAAAAAAAAABAAAAAABhGAAAdW5pdmVyc2FsL2xvY2FsX3NldHRpbmdzLnhtbFBLAQIAABQAAgAIACatqFjCG66ZaBIAAPdNAAAXAAAAAAAAAAAAAAAAAAYZAAB1bml2ZXJzYWwvdW5pdmVyc2FsLnBuZ1BLAQIAABQAAgAIACatqFjqIQ4TSwAAAGwAAAAbAAAAAAAAAAEAAAAAAKMrAAB1bml2ZXJzYWwvdW5pdmVyc2FsLnBuZy54bWxQSwUGAAAAAAoACgAGAwAAJywAAAAA"/>
  <p:tag name="ISPRING_LMS_API_VERSION" val="SCORM 1.2"/>
  <p:tag name="ISPRING_ULTRA_SCORM_COURSE_ID" val="F12EFB3A-D6C5-46FC-8892-5F86CEA8EA0F"/>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6&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6 3 Health Apps for Nutrition SELF-LEARNING"/>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6284</TotalTime>
  <Words>899</Words>
  <Application>Microsoft Office PowerPoint</Application>
  <PresentationFormat>Ευρεία οθόνη</PresentationFormat>
  <Paragraphs>180</Paragraphs>
  <Slides>23</Slides>
  <Notes>23</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23</vt:i4>
      </vt:variant>
    </vt:vector>
  </HeadingPairs>
  <TitlesOfParts>
    <vt:vector size="34"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Self-learning Session: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ETA6 3 Health Apps for Nutrition SELF-LEARNING</dc:title>
  <dc:creator>pantelis bbalaouras</dc:creator>
  <cp:lastModifiedBy>pantelis</cp:lastModifiedBy>
  <cp:revision>913</cp:revision>
  <dcterms:created xsi:type="dcterms:W3CDTF">2020-06-02T13:31:56Z</dcterms:created>
  <dcterms:modified xsi:type="dcterms:W3CDTF">2024-05-08T18:41:37Z</dcterms:modified>
</cp:coreProperties>
</file>