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Gill Sans" panose="020B0604020202020204" charset="0"/>
      <p:regular r:id="rId22"/>
      <p:bold r:id="rId23"/>
    </p:embeddedFont>
    <p:embeddedFont>
      <p:font typeface="Impact" panose="020B0806030902050204" pitchFamily="34" charset="0"/>
      <p:regular r:id="rId24"/>
    </p:embeddedFon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7Cc4ZsINKWsSzzmRZ/n9w85/J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7F15B0-1DAE-40A7-957B-C72B6706A34D}">
  <a:tblStyle styleId="{027F15B0-1DAE-40A7-957B-C72B6706A34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REF : https://www.google.com/search ?q=types+of+physica%3B+activity+apps&amp;oq=types+of+physica%3B+activity+apps&amp;gs_lcrp=EgZjaHJvbWUyBggAEEUYOTIJCAEQABgNGIAEMgkIAhAAGA0YgAQyCQgDEAAYDRiABDIJCAQQABgNGIAEMggIBRAAGA0YHjIICAYQABgWGB4yCAgHEAAYFhgeMggICBAAGBYYHjIICAkQABgWGB7SAQg0NDk2ajBqNKgCALACAA&amp;sourceid=chrome&amp;ie=UTF-8</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16" name="Google Shape;21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27" name="Google Shape;2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https://www. dshs.wa.gov/altsa/program-services/nutrition-education </a:t>
            </a:r>
            <a:endParaRPr/>
          </a:p>
          <a:p>
            <a:pPr marL="0" lvl="0" indent="0" algn="l" rtl="0">
              <a:spcBef>
                <a:spcPts val="0"/>
              </a:spcBef>
              <a:spcAft>
                <a:spcPts val="0"/>
              </a:spcAft>
              <a:buNone/>
            </a:pPr>
            <a:endParaRPr/>
          </a:p>
        </p:txBody>
      </p:sp>
      <p:sp>
        <p:nvSpPr>
          <p:cNvPr id="135" name="Google Shape;1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159" name="Google Shape;1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a:p>
        </p:txBody>
      </p:sp>
      <p:sp>
        <p:nvSpPr>
          <p:cNvPr id="169" name="Google Shape;16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 https://pixabay.com/photos/corona-coronavirus-omicron-plague-7329334/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Source : https://sensortower.com/blog/top-health-and-fitness-apps-worldwide-q2-2019 </a:t>
            </a:r>
            <a:br>
              <a:rPr lang="en-US" b="0"/>
            </a:br>
            <a:endParaRPr b="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193" name="Google Shape;19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21"/>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21"/>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2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4" name="Google Shape;24;p21"/>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2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2"/>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2"/>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3.2</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Health Apps for Physical Activity</a:t>
            </a:r>
            <a:endParaRPr sz="1800" b="0" i="0" u="none" strike="noStrike" cap="none">
              <a:solidFill>
                <a:srgbClr val="7F7F7F"/>
              </a:solidFill>
              <a:latin typeface="Calibri"/>
              <a:ea typeface="Calibri"/>
              <a:cs typeface="Calibri"/>
              <a:sym typeface="Calibri"/>
            </a:endParaRPr>
          </a:p>
        </p:txBody>
      </p:sp>
      <p:pic>
        <p:nvPicPr>
          <p:cNvPr id="30" name="Google Shape;30;p2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1"/>
        <p:cNvGrpSpPr/>
        <p:nvPr/>
      </p:nvGrpSpPr>
      <p:grpSpPr>
        <a:xfrm>
          <a:off x="0" y="0"/>
          <a:ext cx="0" cy="0"/>
          <a:chOff x="0" y="0"/>
          <a:chExt cx="0" cy="0"/>
        </a:xfrm>
      </p:grpSpPr>
      <p:sp>
        <p:nvSpPr>
          <p:cNvPr id="32" name="Google Shape;32;p2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33" name="Google Shape;33;p2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2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6" name="Google Shape;36;p2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24"/>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3" name="Google Shape;43;p2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2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25"/>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3.2 </a:t>
            </a:r>
            <a:r>
              <a:rPr lang="en-US" sz="1800">
                <a:solidFill>
                  <a:srgbClr val="7F7F7F"/>
                </a:solidFill>
                <a:latin typeface="Arial"/>
                <a:ea typeface="Arial"/>
                <a:cs typeface="Arial"/>
                <a:sym typeface="Arial"/>
              </a:rPr>
              <a:t> Health Apps for Physical Activity</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6"/>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6"/>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3.2</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Physical Activity</a:t>
            </a:r>
            <a:endParaRPr sz="1800">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28"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27"/>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freepik.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photos/corona-coronavirus-omicron-plague-732933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sensortower.com/blog/top-health-and-fitness-apps-worldwide-q2-2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843717" cy="201577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3 - Session de formation expérientielle </a:t>
            </a:r>
            <a:r>
              <a:rPr lang="en-US" sz="2400" b="1" i="0" u="none" strike="noStrike" cap="none">
                <a:solidFill>
                  <a:srgbClr val="C00000"/>
                </a:solidFill>
                <a:latin typeface="Calibri"/>
                <a:ea typeface="Calibri"/>
                <a:cs typeface="Calibri"/>
                <a:sym typeface="Calibri"/>
              </a:rPr>
              <a:t>(3.2)</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Applications de santé pour l'activité physique</a:t>
            </a:r>
            <a:endParaRPr sz="3400" b="1" i="0" u="none" strike="noStrike" cap="none">
              <a:solidFill>
                <a:schemeClr val="dk1"/>
              </a:solidFill>
              <a:latin typeface="Calibri"/>
              <a:ea typeface="Calibri"/>
              <a:cs typeface="Calibri"/>
              <a:sym typeface="Calibri"/>
            </a:endParaRPr>
          </a:p>
        </p:txBody>
      </p:sp>
      <p:sp>
        <p:nvSpPr>
          <p:cNvPr id="68" name="Google Shape;68;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56" y="2302518"/>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F2F2F2"/>
                </a:solidFill>
                <a:latin typeface="Calibri"/>
                <a:ea typeface="Calibri"/>
                <a:cs typeface="Calibri"/>
                <a:sym typeface="Calibri"/>
              </a:rPr>
              <a:t>3</a:t>
            </a:r>
            <a:endParaRPr sz="2400" b="1" i="0" u="none" strike="noStrike" cap="none">
              <a:solidFill>
                <a:srgbClr val="F2F2F2"/>
              </a:solidFill>
              <a:latin typeface="Calibri"/>
              <a:ea typeface="Calibri"/>
              <a:cs typeface="Calibri"/>
              <a:sym typeface="Calibri"/>
            </a:endParaRPr>
          </a:p>
        </p:txBody>
      </p:sp>
      <p:sp>
        <p:nvSpPr>
          <p:cNvPr id="71" name="Google Shape;71;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73" name="Google Shape;73;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4" name="Google Shape;74;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5" name="Google Shape;75;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6" name="Google Shape;76;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7" name="Google Shape;77;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6</a:t>
            </a:r>
            <a:endParaRPr sz="2400" b="0" i="0" u="none" strike="noStrike" cap="none">
              <a:solidFill>
                <a:schemeClr val="lt1"/>
              </a:solidFill>
              <a:latin typeface="Calibri"/>
              <a:ea typeface="Calibri"/>
              <a:cs typeface="Calibri"/>
              <a:sym typeface="Calibri"/>
            </a:endParaRPr>
          </a:p>
        </p:txBody>
      </p:sp>
      <p:pic>
        <p:nvPicPr>
          <p:cNvPr id="78" name="Google Shape;78;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9" name="Google Shape;79;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0" name="Google Shape;80;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4" name="Google Shape;84;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b="0" i="0" u="none" strike="noStrike" cap="none">
              <a:solidFill>
                <a:srgbClr val="DDEAF6"/>
              </a:solidFill>
              <a:latin typeface="Calibri"/>
              <a:ea typeface="Calibri"/>
              <a:cs typeface="Calibri"/>
              <a:sym typeface="Calibri"/>
            </a:endParaRPr>
          </a:p>
        </p:txBody>
      </p:sp>
      <p:pic>
        <p:nvPicPr>
          <p:cNvPr id="86" name="Google Shape;86;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566150" y="810713"/>
            <a:ext cx="11059800" cy="605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US"/>
              <a:t>Exemple : Applications d'exercices et applications d'entraînement personnel</a:t>
            </a:r>
            <a:endParaRPr/>
          </a:p>
        </p:txBody>
      </p:sp>
      <p:sp>
        <p:nvSpPr>
          <p:cNvPr id="208" name="Google Shape;208;p10"/>
          <p:cNvSpPr txBox="1">
            <a:spLocks noGrp="1"/>
          </p:cNvSpPr>
          <p:nvPr>
            <p:ph type="body" idx="1"/>
          </p:nvPr>
        </p:nvSpPr>
        <p:spPr>
          <a:xfrm>
            <a:off x="566150" y="1488997"/>
            <a:ext cx="11342400" cy="5026200"/>
          </a:xfrm>
          <a:prstGeom prst="rect">
            <a:avLst/>
          </a:prstGeom>
          <a:noFill/>
          <a:ln>
            <a:noFill/>
          </a:ln>
        </p:spPr>
        <p:txBody>
          <a:bodyPr spcFirstLastPara="1" wrap="square" lIns="91425" tIns="45700" rIns="91425" bIns="45700" anchor="t" anchorCtr="0">
            <a:normAutofit fontScale="92500" lnSpcReduction="20000"/>
          </a:bodyPr>
          <a:lstStyle/>
          <a:p>
            <a:pPr marL="241300" marR="0" lvl="0" indent="-233680" algn="l" rtl="0">
              <a:lnSpc>
                <a:spcPct val="100000"/>
              </a:lnSpc>
              <a:spcBef>
                <a:spcPts val="0"/>
              </a:spcBef>
              <a:spcAft>
                <a:spcPts val="0"/>
              </a:spcAft>
              <a:buClr>
                <a:srgbClr val="C00000"/>
              </a:buClr>
              <a:buSzPct val="66666"/>
              <a:buChar char="▪"/>
            </a:pPr>
            <a:r>
              <a:rPr lang="en-US" b="1" i="0" u="none" strike="noStrike" cap="none">
                <a:latin typeface="Calibri"/>
                <a:ea typeface="Calibri"/>
                <a:cs typeface="Calibri"/>
                <a:sym typeface="Calibri"/>
              </a:rPr>
              <a:t>Applications d'entraînement et d'exercice</a:t>
            </a:r>
            <a:endParaRPr/>
          </a:p>
          <a:p>
            <a:pPr marL="685800" marR="0" lvl="1" indent="-220980" algn="l" rtl="0">
              <a:lnSpc>
                <a:spcPct val="100000"/>
              </a:lnSpc>
              <a:spcBef>
                <a:spcPts val="1200"/>
              </a:spcBef>
              <a:spcAft>
                <a:spcPts val="0"/>
              </a:spcAft>
              <a:buClr>
                <a:srgbClr val="C00000"/>
              </a:buClr>
              <a:buSzPct val="66666"/>
              <a:buFont typeface="Courier New"/>
              <a:buChar char="o"/>
            </a:pPr>
            <a:r>
              <a:rPr lang="en-US" sz="2400" b="0" i="0" u="none" strike="noStrike" cap="none">
                <a:latin typeface="Calibri"/>
                <a:ea typeface="Calibri"/>
                <a:cs typeface="Calibri"/>
                <a:sym typeface="Calibri"/>
              </a:rPr>
              <a:t>Offrir une grande variété de programmes d'entraînement préconçus.</a:t>
            </a:r>
            <a:endParaRPr sz="2400"/>
          </a:p>
          <a:p>
            <a:pPr marL="685800" marR="0" lvl="1" indent="-220980" algn="l" rtl="0">
              <a:lnSpc>
                <a:spcPct val="100000"/>
              </a:lnSpc>
              <a:spcBef>
                <a:spcPts val="1200"/>
              </a:spcBef>
              <a:spcAft>
                <a:spcPts val="0"/>
              </a:spcAft>
              <a:buClr>
                <a:srgbClr val="C00000"/>
              </a:buClr>
              <a:buSzPct val="66666"/>
              <a:buFont typeface="Courier New"/>
              <a:buChar char="o"/>
            </a:pPr>
            <a:r>
              <a:rPr lang="en-US" sz="2400" b="0" i="0" u="none" strike="noStrike" cap="none">
                <a:latin typeface="Calibri"/>
                <a:ea typeface="Calibri"/>
                <a:cs typeface="Calibri"/>
                <a:sym typeface="Calibri"/>
              </a:rPr>
              <a:t>Ne peut pas fournir de recommandations personnalisées.</a:t>
            </a:r>
            <a:endParaRPr sz="2400"/>
          </a:p>
          <a:p>
            <a:pPr marL="685800" marR="0" lvl="1" indent="-220980" algn="l" rtl="0">
              <a:lnSpc>
                <a:spcPct val="100000"/>
              </a:lnSpc>
              <a:spcBef>
                <a:spcPts val="1200"/>
              </a:spcBef>
              <a:spcAft>
                <a:spcPts val="0"/>
              </a:spcAft>
              <a:buClr>
                <a:srgbClr val="C00000"/>
              </a:buClr>
              <a:buSzPct val="66666"/>
              <a:buFont typeface="Courier New"/>
              <a:buChar char="o"/>
            </a:pPr>
            <a:r>
              <a:rPr lang="en-US" sz="2400" b="0" i="0" u="none" strike="noStrike" cap="none">
                <a:latin typeface="Calibri"/>
                <a:ea typeface="Calibri"/>
                <a:cs typeface="Calibri"/>
                <a:sym typeface="Calibri"/>
              </a:rPr>
              <a:t>Convient aux personnes qui préfèrent la flexibilité dans leurs choix d'entraînement.</a:t>
            </a:r>
            <a:endParaRPr sz="2400"/>
          </a:p>
          <a:p>
            <a:pPr marL="685800" marR="0" lvl="1" indent="-220980" algn="l" rtl="0">
              <a:lnSpc>
                <a:spcPct val="100000"/>
              </a:lnSpc>
              <a:spcBef>
                <a:spcPts val="1200"/>
              </a:spcBef>
              <a:spcAft>
                <a:spcPts val="0"/>
              </a:spcAft>
              <a:buClr>
                <a:srgbClr val="C00000"/>
              </a:buClr>
              <a:buSzPct val="66666"/>
              <a:buFont typeface="Courier New"/>
              <a:buChar char="o"/>
            </a:pPr>
            <a:r>
              <a:rPr lang="en-US" sz="2400" b="0" i="0" u="none" strike="noStrike" cap="none">
                <a:latin typeface="Calibri"/>
                <a:ea typeface="Calibri"/>
                <a:cs typeface="Calibri"/>
                <a:sym typeface="Calibri"/>
              </a:rPr>
              <a:t>Exemples : Nike Training Club, 7 Minute Workout.</a:t>
            </a:r>
            <a:endParaRPr sz="2400"/>
          </a:p>
          <a:p>
            <a:pPr marL="241300" marR="0" lvl="0" indent="-233680" algn="l" rtl="0">
              <a:lnSpc>
                <a:spcPct val="100000"/>
              </a:lnSpc>
              <a:spcBef>
                <a:spcPts val="1200"/>
              </a:spcBef>
              <a:spcAft>
                <a:spcPts val="0"/>
              </a:spcAft>
              <a:buClr>
                <a:srgbClr val="C00000"/>
              </a:buClr>
              <a:buSzPct val="66666"/>
              <a:buChar char="▪"/>
            </a:pPr>
            <a:r>
              <a:rPr lang="en-US" b="1" i="0" u="none" strike="noStrike" cap="none">
                <a:latin typeface="Calibri"/>
                <a:ea typeface="Calibri"/>
                <a:cs typeface="Calibri"/>
                <a:sym typeface="Calibri"/>
              </a:rPr>
              <a:t>Applications pour les entraîneurs personnels</a:t>
            </a:r>
            <a:endParaRPr/>
          </a:p>
          <a:p>
            <a:pPr marL="685800" marR="0" lvl="1" indent="-220980" algn="l" rtl="0">
              <a:lnSpc>
                <a:spcPct val="100000"/>
              </a:lnSpc>
              <a:spcBef>
                <a:spcPts val="1200"/>
              </a:spcBef>
              <a:spcAft>
                <a:spcPts val="0"/>
              </a:spcAft>
              <a:buClr>
                <a:srgbClr val="C00000"/>
              </a:buClr>
              <a:buSzPct val="66666"/>
              <a:buFont typeface="Courier New"/>
              <a:buChar char="o"/>
            </a:pPr>
            <a:r>
              <a:rPr lang="en-US" sz="2400" b="0" i="0" u="none" strike="noStrike" cap="none">
                <a:latin typeface="Calibri"/>
                <a:ea typeface="Calibri"/>
                <a:cs typeface="Calibri"/>
                <a:sym typeface="Calibri"/>
              </a:rPr>
              <a:t>Proposer des plans de remise en forme personnalisés en fonction des objectifs individuels, du niveau de forme et des progrès réalisés.</a:t>
            </a:r>
            <a:endParaRPr sz="2400"/>
          </a:p>
          <a:p>
            <a:pPr marL="685800" marR="0" lvl="1" indent="-220980" algn="l" rtl="0">
              <a:lnSpc>
                <a:spcPct val="100000"/>
              </a:lnSpc>
              <a:spcBef>
                <a:spcPts val="1200"/>
              </a:spcBef>
              <a:spcAft>
                <a:spcPts val="0"/>
              </a:spcAft>
              <a:buClr>
                <a:srgbClr val="C00000"/>
              </a:buClr>
              <a:buSzPct val="66666"/>
              <a:buFont typeface="Courier New"/>
              <a:buChar char="o"/>
            </a:pPr>
            <a:r>
              <a:rPr lang="en-US" sz="2400" b="0" i="0" u="none" strike="noStrike" cap="none">
                <a:latin typeface="Calibri"/>
                <a:ea typeface="Calibri"/>
                <a:cs typeface="Calibri"/>
                <a:sym typeface="Calibri"/>
              </a:rPr>
              <a:t>Ajustez les séances d'entraînement au fur et à mesure que les utilisateurs s'améliorent, afin de garantir un défi permanent.</a:t>
            </a:r>
            <a:endParaRPr sz="2400"/>
          </a:p>
          <a:p>
            <a:pPr marL="685800" marR="0" lvl="1" indent="-220980" algn="l" rtl="0">
              <a:lnSpc>
                <a:spcPct val="100000"/>
              </a:lnSpc>
              <a:spcBef>
                <a:spcPts val="1200"/>
              </a:spcBef>
              <a:spcAft>
                <a:spcPts val="0"/>
              </a:spcAft>
              <a:buClr>
                <a:srgbClr val="C00000"/>
              </a:buClr>
              <a:buSzPct val="66666"/>
              <a:buFont typeface="Courier New"/>
              <a:buChar char="o"/>
            </a:pPr>
            <a:r>
              <a:rPr lang="en-US" sz="2400" b="0" i="0" u="none" strike="noStrike" cap="none">
                <a:latin typeface="Calibri"/>
                <a:ea typeface="Calibri"/>
                <a:cs typeface="Calibri"/>
                <a:sym typeface="Calibri"/>
              </a:rPr>
              <a:t>Idéal pour les utilisateurs à la recherche de conseils personnalisés et d'une responsabilisation.</a:t>
            </a:r>
            <a:endParaRPr sz="2400"/>
          </a:p>
          <a:p>
            <a:pPr marL="685800" marR="0" lvl="1" indent="-220980" algn="l" rtl="0">
              <a:lnSpc>
                <a:spcPct val="100000"/>
              </a:lnSpc>
              <a:spcBef>
                <a:spcPts val="1200"/>
              </a:spcBef>
              <a:spcAft>
                <a:spcPts val="0"/>
              </a:spcAft>
              <a:buClr>
                <a:srgbClr val="C00000"/>
              </a:buClr>
              <a:buSzPct val="66666"/>
              <a:buFont typeface="Courier New"/>
              <a:buChar char="o"/>
            </a:pPr>
            <a:r>
              <a:rPr lang="en-US" sz="2400" b="0" i="0" u="none" strike="noStrike" cap="none">
                <a:latin typeface="Calibri"/>
                <a:ea typeface="Calibri"/>
                <a:cs typeface="Calibri"/>
                <a:sym typeface="Calibri"/>
              </a:rPr>
              <a:t>Exemples : Fitbod, Freeletics.</a:t>
            </a:r>
            <a:endParaRPr sz="2400"/>
          </a:p>
        </p:txBody>
      </p:sp>
      <p:sp>
        <p:nvSpPr>
          <p:cNvPr id="209" name="Google Shape;209;p10"/>
          <p:cNvSpPr/>
          <p:nvPr/>
        </p:nvSpPr>
        <p:spPr>
          <a:xfrm>
            <a:off x="7675924" y="-3925"/>
            <a:ext cx="45147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b="1">
                <a:solidFill>
                  <a:schemeClr val="lt1"/>
                </a:solidFill>
                <a:latin typeface="Calibri"/>
                <a:ea typeface="Calibri"/>
                <a:cs typeface="Calibri"/>
                <a:sym typeface="Calibri"/>
              </a:rPr>
              <a:t>3.2.1 Applications pour l'activité physique </a:t>
            </a:r>
            <a:endParaRPr sz="1800" b="1">
              <a:solidFill>
                <a:schemeClr val="lt1"/>
              </a:solidFill>
              <a:latin typeface="Calibri"/>
              <a:ea typeface="Calibri"/>
              <a:cs typeface="Calibri"/>
              <a:sym typeface="Calibri"/>
            </a:endParaRPr>
          </a:p>
        </p:txBody>
      </p:sp>
      <p:sp>
        <p:nvSpPr>
          <p:cNvPr id="210" name="Google Shape;210;p10"/>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211" name="Google Shape;211;p10"/>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i="0" u="none" strike="noStrike" cap="none">
                <a:solidFill>
                  <a:schemeClr val="dk1"/>
                </a:solidFill>
                <a:latin typeface="Calibri"/>
                <a:ea typeface="Calibri"/>
                <a:cs typeface="Calibri"/>
                <a:sym typeface="Calibri"/>
              </a:rPr>
              <a:t>Applications de santé pour l'activité physique</a:t>
            </a:r>
            <a:endParaRPr sz="1100"/>
          </a:p>
        </p:txBody>
      </p:sp>
      <p:sp>
        <p:nvSpPr>
          <p:cNvPr id="212" name="Google Shape;212;p10"/>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chemeClr val="lt1"/>
                </a:solidFill>
                <a:latin typeface="Gill Sans"/>
                <a:ea typeface="Gill Sans"/>
                <a:cs typeface="Gill Sans"/>
                <a:sym typeface="Gill Sans"/>
              </a:rPr>
              <a:t>3.2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Activité 3 : Comparaison des applications d'exercices</a:t>
            </a:r>
            <a:endParaRPr/>
          </a:p>
        </p:txBody>
      </p:sp>
      <p:sp>
        <p:nvSpPr>
          <p:cNvPr id="219" name="Google Shape;219;p11"/>
          <p:cNvSpPr txBox="1">
            <a:spLocks noGrp="1"/>
          </p:cNvSpPr>
          <p:nvPr>
            <p:ph type="body" idx="1"/>
          </p:nvPr>
        </p:nvSpPr>
        <p:spPr>
          <a:xfrm>
            <a:off x="558000" y="1831898"/>
            <a:ext cx="11059693" cy="337671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C00000"/>
              </a:buClr>
              <a:buSzPts val="2000"/>
              <a:buChar char="▪"/>
            </a:pPr>
            <a:r>
              <a:rPr lang="en-US" sz="3200" b="1" i="0" u="none" strike="noStrike" cap="none"/>
              <a:t>Comparez les caractéristiques et les fonctionnalités de différents types d'applications : </a:t>
            </a:r>
            <a:r>
              <a:rPr lang="en-US" sz="3200" b="0" i="0" u="none" strike="noStrike" cap="none"/>
              <a:t>choisissez différents types d'applications et comparez-les avec d'autres. Associez </a:t>
            </a:r>
            <a:r>
              <a:rPr lang="en-US" sz="3200"/>
              <a:t>ensuite </a:t>
            </a:r>
            <a:r>
              <a:rPr lang="en-US" sz="3200" b="0" i="0" u="none" strike="noStrike" cap="none"/>
              <a:t>chaque application aux objectifs de remise en forme que vous estimez les mieux adaptés à cette application.</a:t>
            </a:r>
            <a:endParaRPr sz="3200"/>
          </a:p>
          <a:p>
            <a:pPr marL="457200" marR="0" lvl="1" indent="0" algn="l" rtl="0">
              <a:lnSpc>
                <a:spcPct val="100000"/>
              </a:lnSpc>
              <a:spcBef>
                <a:spcPts val="0"/>
              </a:spcBef>
              <a:spcAft>
                <a:spcPts val="0"/>
              </a:spcAft>
              <a:buClr>
                <a:srgbClr val="000000"/>
              </a:buClr>
              <a:buSzPts val="1600"/>
              <a:buNone/>
            </a:pPr>
            <a:endParaRPr sz="2400"/>
          </a:p>
        </p:txBody>
      </p:sp>
      <p:sp>
        <p:nvSpPr>
          <p:cNvPr id="220" name="Google Shape;220;p11"/>
          <p:cNvSpPr/>
          <p:nvPr/>
        </p:nvSpPr>
        <p:spPr>
          <a:xfrm>
            <a:off x="7938079" y="-3925"/>
            <a:ext cx="42528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b="1">
                <a:solidFill>
                  <a:schemeClr val="lt1"/>
                </a:solidFill>
                <a:latin typeface="Calibri"/>
                <a:ea typeface="Calibri"/>
                <a:cs typeface="Calibri"/>
                <a:sym typeface="Calibri"/>
              </a:rPr>
              <a:t>3.2.1 Applications pour l'activité physique </a:t>
            </a:r>
            <a:endParaRPr sz="1800" b="1">
              <a:solidFill>
                <a:schemeClr val="lt1"/>
              </a:solidFill>
              <a:latin typeface="Calibri"/>
              <a:ea typeface="Calibri"/>
              <a:cs typeface="Calibri"/>
              <a:sym typeface="Calibri"/>
            </a:endParaRPr>
          </a:p>
        </p:txBody>
      </p:sp>
      <p:sp>
        <p:nvSpPr>
          <p:cNvPr id="221" name="Google Shape;221;p11"/>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222" name="Google Shape;222;p11"/>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i="0" u="none" strike="noStrike" cap="none">
                <a:solidFill>
                  <a:schemeClr val="dk1"/>
                </a:solidFill>
                <a:latin typeface="Calibri"/>
                <a:ea typeface="Calibri"/>
                <a:cs typeface="Calibri"/>
                <a:sym typeface="Calibri"/>
              </a:rPr>
              <a:t>Applications de santé pour l'activité physique</a:t>
            </a:r>
            <a:endParaRPr sz="1100"/>
          </a:p>
        </p:txBody>
      </p:sp>
      <p:sp>
        <p:nvSpPr>
          <p:cNvPr id="223" name="Google Shape;223;p11"/>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chemeClr val="lt1"/>
                </a:solidFill>
                <a:latin typeface="Gill Sans"/>
                <a:ea typeface="Gill Sans"/>
                <a:cs typeface="Gill Sans"/>
                <a:sym typeface="Gill Sans"/>
              </a:rPr>
              <a:t>3.2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title"/>
          </p:nvPr>
        </p:nvSpPr>
        <p:spPr>
          <a:xfrm>
            <a:off x="558000" y="576374"/>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sz="2700">
                <a:solidFill>
                  <a:srgbClr val="C01E24"/>
                </a:solidFill>
              </a:rPr>
              <a:t>3.2.2</a:t>
            </a:r>
            <a:r>
              <a:rPr lang="en-US">
                <a:solidFill>
                  <a:srgbClr val="C01E24"/>
                </a:solidFill>
              </a:rPr>
              <a:t/>
            </a:r>
            <a:br>
              <a:rPr lang="en-US">
                <a:solidFill>
                  <a:srgbClr val="C01E24"/>
                </a:solidFill>
              </a:rPr>
            </a:br>
            <a:r>
              <a:rPr lang="en-US">
                <a:solidFill>
                  <a:srgbClr val="C01E24"/>
                </a:solidFill>
              </a:rPr>
              <a:t>Plan d'action et fixation d'objectifs</a:t>
            </a:r>
            <a:endParaRPr>
              <a:solidFill>
                <a:srgbClr val="C01E24"/>
              </a:solidFill>
            </a:endParaRPr>
          </a:p>
        </p:txBody>
      </p:sp>
      <p:sp>
        <p:nvSpPr>
          <p:cNvPr id="230" name="Google Shape;230;p12"/>
          <p:cNvSpPr txBox="1">
            <a:spLocks noGrp="1"/>
          </p:cNvSpPr>
          <p:nvPr>
            <p:ph type="body" idx="1"/>
          </p:nvPr>
        </p:nvSpPr>
        <p:spPr>
          <a:xfrm>
            <a:off x="558000" y="1559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231" name="Google Shape;231;p12"/>
          <p:cNvSpPr txBox="1">
            <a:spLocks noGrp="1"/>
          </p:cNvSpPr>
          <p:nvPr>
            <p:ph type="body" idx="2"/>
          </p:nvPr>
        </p:nvSpPr>
        <p:spPr>
          <a:xfrm>
            <a:off x="606896" y="2239043"/>
            <a:ext cx="5937000" cy="40083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SzPts val="2000"/>
              <a:buChar char="▪"/>
            </a:pPr>
            <a:r>
              <a:rPr lang="en-US" sz="2000">
                <a:solidFill>
                  <a:srgbClr val="000000"/>
                </a:solidFill>
                <a:latin typeface="Calibri"/>
                <a:ea typeface="Calibri"/>
                <a:cs typeface="Calibri"/>
                <a:sym typeface="Calibri"/>
              </a:rPr>
              <a:t>Comprendre l'importance de la planification de l'action et de la fixation d'objectifs dans la promotion de l'activité physique.</a:t>
            </a:r>
            <a:endParaRPr/>
          </a:p>
          <a:p>
            <a:pPr marL="228600" lvl="0" indent="-228600" algn="l" rtl="0">
              <a:lnSpc>
                <a:spcPct val="150000"/>
              </a:lnSpc>
              <a:spcBef>
                <a:spcPts val="1200"/>
              </a:spcBef>
              <a:spcAft>
                <a:spcPts val="0"/>
              </a:spcAft>
              <a:buSzPts val="2000"/>
              <a:buChar char="▪"/>
            </a:pPr>
            <a:r>
              <a:rPr lang="en-US" sz="2000">
                <a:solidFill>
                  <a:srgbClr val="000000"/>
                </a:solidFill>
                <a:latin typeface="Calibri"/>
                <a:ea typeface="Calibri"/>
                <a:cs typeface="Calibri"/>
                <a:sym typeface="Calibri"/>
              </a:rPr>
              <a:t>Identifier les principales caractéristiques des applications d'activité physique qui facilitent la planification d'actions et la fixation d'objectifs.</a:t>
            </a:r>
            <a:endParaRPr/>
          </a:p>
          <a:p>
            <a:pPr marL="228600" lvl="0" indent="-228600" algn="l" rtl="0">
              <a:lnSpc>
                <a:spcPct val="150000"/>
              </a:lnSpc>
              <a:spcBef>
                <a:spcPts val="1200"/>
              </a:spcBef>
              <a:spcAft>
                <a:spcPts val="0"/>
              </a:spcAft>
              <a:buClr>
                <a:srgbClr val="C01E24"/>
              </a:buClr>
              <a:buSzPts val="2000"/>
              <a:buChar char="▪"/>
            </a:pPr>
            <a:r>
              <a:rPr lang="en-US" sz="2000">
                <a:solidFill>
                  <a:srgbClr val="000000"/>
                </a:solidFill>
                <a:latin typeface="Calibri"/>
                <a:ea typeface="Calibri"/>
                <a:cs typeface="Calibri"/>
                <a:sym typeface="Calibri"/>
              </a:rPr>
              <a:t>Les apprenants définissent leurs propres objectifs SMART en matière de nutrition et les intègrent dans des applications d'exercice. </a:t>
            </a:r>
            <a:endParaRPr/>
          </a:p>
        </p:txBody>
      </p:sp>
      <p:pic>
        <p:nvPicPr>
          <p:cNvPr id="232" name="Google Shape;232;p12" descr="Ambition abstract concept"/>
          <p:cNvPicPr preferRelativeResize="0"/>
          <p:nvPr/>
        </p:nvPicPr>
        <p:blipFill rotWithShape="1">
          <a:blip r:embed="rId3">
            <a:alphaModFix/>
          </a:blip>
          <a:srcRect/>
          <a:stretch/>
        </p:blipFill>
        <p:spPr>
          <a:xfrm>
            <a:off x="6668162" y="1079999"/>
            <a:ext cx="5517062" cy="5517062"/>
          </a:xfrm>
          <a:prstGeom prst="rect">
            <a:avLst/>
          </a:prstGeom>
          <a:noFill/>
          <a:ln>
            <a:noFill/>
          </a:ln>
        </p:spPr>
      </p:pic>
      <p:sp>
        <p:nvSpPr>
          <p:cNvPr id="233" name="Google Shape;233;p12"/>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Objectifs SMART</a:t>
            </a:r>
            <a:endParaRPr/>
          </a:p>
        </p:txBody>
      </p:sp>
      <p:sp>
        <p:nvSpPr>
          <p:cNvPr id="240" name="Google Shape;240;p13"/>
          <p:cNvSpPr txBox="1">
            <a:spLocks noGrp="1"/>
          </p:cNvSpPr>
          <p:nvPr>
            <p:ph type="body" idx="1"/>
          </p:nvPr>
        </p:nvSpPr>
        <p:spPr>
          <a:xfrm>
            <a:off x="557999" y="1799999"/>
            <a:ext cx="9089584"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800"/>
              <a:buChar char="▪"/>
            </a:pPr>
            <a:r>
              <a:rPr lang="en-US" sz="2800" b="1">
                <a:latin typeface="Calibri"/>
                <a:ea typeface="Calibri"/>
                <a:cs typeface="Calibri"/>
                <a:sym typeface="Calibri"/>
              </a:rPr>
              <a:t>S : </a:t>
            </a:r>
            <a:r>
              <a:rPr lang="en-US" sz="2800" b="0">
                <a:latin typeface="Calibri"/>
                <a:ea typeface="Calibri"/>
                <a:cs typeface="Calibri"/>
                <a:sym typeface="Calibri"/>
              </a:rPr>
              <a:t>Spécifique (définition des objectifs)</a:t>
            </a:r>
            <a:endParaRPr/>
          </a:p>
          <a:p>
            <a:pPr marL="228600" lvl="0" indent="-228600" algn="l" rtl="0">
              <a:lnSpc>
                <a:spcPct val="100000"/>
              </a:lnSpc>
              <a:spcBef>
                <a:spcPts val="1200"/>
              </a:spcBef>
              <a:spcAft>
                <a:spcPts val="0"/>
              </a:spcAft>
              <a:buSzPts val="2800"/>
              <a:buChar char="▪"/>
            </a:pPr>
            <a:r>
              <a:rPr lang="en-US" sz="2800" b="1">
                <a:latin typeface="Calibri"/>
                <a:ea typeface="Calibri"/>
                <a:cs typeface="Calibri"/>
                <a:sym typeface="Calibri"/>
              </a:rPr>
              <a:t>M : </a:t>
            </a:r>
            <a:r>
              <a:rPr lang="en-US" sz="2800" b="0">
                <a:latin typeface="Calibri"/>
                <a:ea typeface="Calibri"/>
                <a:cs typeface="Calibri"/>
                <a:sym typeface="Calibri"/>
              </a:rPr>
              <a:t>Mesurable (mesurer le succès)</a:t>
            </a:r>
            <a:endParaRPr/>
          </a:p>
          <a:p>
            <a:pPr marL="228600" lvl="0" indent="-228600" algn="l" rtl="0">
              <a:lnSpc>
                <a:spcPct val="100000"/>
              </a:lnSpc>
              <a:spcBef>
                <a:spcPts val="1200"/>
              </a:spcBef>
              <a:spcAft>
                <a:spcPts val="0"/>
              </a:spcAft>
              <a:buSzPts val="2800"/>
              <a:buChar char="▪"/>
            </a:pPr>
            <a:r>
              <a:rPr lang="en-US" sz="2800" b="1">
                <a:latin typeface="Calibri"/>
                <a:ea typeface="Calibri"/>
                <a:cs typeface="Calibri"/>
                <a:sym typeface="Calibri"/>
              </a:rPr>
              <a:t>A : </a:t>
            </a:r>
            <a:r>
              <a:rPr lang="en-US" sz="2800" b="0">
                <a:latin typeface="Calibri"/>
                <a:ea typeface="Calibri"/>
                <a:cs typeface="Calibri"/>
                <a:sym typeface="Calibri"/>
              </a:rPr>
              <a:t>Atteignable (fixer des objectifs réalisables)</a:t>
            </a:r>
            <a:endParaRPr/>
          </a:p>
          <a:p>
            <a:pPr marL="228600" lvl="0" indent="-228600" algn="l" rtl="0">
              <a:lnSpc>
                <a:spcPct val="100000"/>
              </a:lnSpc>
              <a:spcBef>
                <a:spcPts val="1200"/>
              </a:spcBef>
              <a:spcAft>
                <a:spcPts val="0"/>
              </a:spcAft>
              <a:buSzPts val="2800"/>
              <a:buChar char="▪"/>
            </a:pPr>
            <a:r>
              <a:rPr lang="en-US" sz="2800" b="1">
                <a:latin typeface="Calibri"/>
                <a:ea typeface="Calibri"/>
                <a:cs typeface="Calibri"/>
                <a:sym typeface="Calibri"/>
              </a:rPr>
              <a:t>R : </a:t>
            </a:r>
            <a:r>
              <a:rPr lang="en-US" sz="2800" b="0">
                <a:latin typeface="Calibri"/>
                <a:ea typeface="Calibri"/>
                <a:cs typeface="Calibri"/>
                <a:sym typeface="Calibri"/>
              </a:rPr>
              <a:t>Pertinent (fixer des objectifs en rapport avec votre carrière ou votre formation)</a:t>
            </a:r>
            <a:endParaRPr/>
          </a:p>
          <a:p>
            <a:pPr marL="228600" lvl="0" indent="-228600" algn="l" rtl="0">
              <a:lnSpc>
                <a:spcPct val="100000"/>
              </a:lnSpc>
              <a:spcBef>
                <a:spcPts val="1200"/>
              </a:spcBef>
              <a:spcAft>
                <a:spcPts val="0"/>
              </a:spcAft>
              <a:buSzPts val="2800"/>
              <a:buChar char="▪"/>
            </a:pPr>
            <a:r>
              <a:rPr lang="en-US" sz="2800" b="1">
                <a:latin typeface="Calibri"/>
                <a:ea typeface="Calibri"/>
                <a:cs typeface="Calibri"/>
                <a:sym typeface="Calibri"/>
              </a:rPr>
              <a:t>T : </a:t>
            </a:r>
            <a:r>
              <a:rPr lang="en-US" sz="2800" b="0">
                <a:latin typeface="Calibri"/>
                <a:ea typeface="Calibri"/>
                <a:cs typeface="Calibri"/>
                <a:sym typeface="Calibri"/>
              </a:rPr>
              <a:t>Temps (échéances)</a:t>
            </a:r>
            <a:endParaRPr/>
          </a:p>
          <a:p>
            <a:pPr marL="228600" lvl="0" indent="-50800" algn="l" rtl="0">
              <a:lnSpc>
                <a:spcPct val="100000"/>
              </a:lnSpc>
              <a:spcBef>
                <a:spcPts val="1200"/>
              </a:spcBef>
              <a:spcAft>
                <a:spcPts val="0"/>
              </a:spcAft>
              <a:buSzPts val="2800"/>
              <a:buNone/>
            </a:pPr>
            <a:endParaRPr sz="2800"/>
          </a:p>
        </p:txBody>
      </p:sp>
      <p:sp>
        <p:nvSpPr>
          <p:cNvPr id="241" name="Google Shape;241;p13"/>
          <p:cNvSpPr/>
          <p:nvPr/>
        </p:nvSpPr>
        <p:spPr>
          <a:xfrm>
            <a:off x="9951450" y="-3925"/>
            <a:ext cx="22392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b="1">
                <a:solidFill>
                  <a:schemeClr val="lt1"/>
                </a:solidFill>
                <a:latin typeface="Calibri"/>
                <a:ea typeface="Calibri"/>
                <a:cs typeface="Calibri"/>
                <a:sym typeface="Calibri"/>
              </a:rPr>
              <a:t>3.2.2 Plan d'action</a:t>
            </a:r>
            <a:endParaRPr sz="1800" b="1">
              <a:solidFill>
                <a:schemeClr val="lt1"/>
              </a:solidFill>
              <a:latin typeface="Calibri"/>
              <a:ea typeface="Calibri"/>
              <a:cs typeface="Calibri"/>
              <a:sym typeface="Calibri"/>
            </a:endParaRPr>
          </a:p>
        </p:txBody>
      </p:sp>
      <p:sp>
        <p:nvSpPr>
          <p:cNvPr id="242" name="Google Shape;242;p13"/>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243" name="Google Shape;243;p13"/>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i="0" u="none" strike="noStrike" cap="none">
                <a:solidFill>
                  <a:schemeClr val="dk1"/>
                </a:solidFill>
                <a:latin typeface="Calibri"/>
                <a:ea typeface="Calibri"/>
                <a:cs typeface="Calibri"/>
                <a:sym typeface="Calibri"/>
              </a:rPr>
              <a:t>Applications de santé pour l'activité physique</a:t>
            </a:r>
            <a:endParaRPr sz="1100"/>
          </a:p>
        </p:txBody>
      </p:sp>
      <p:sp>
        <p:nvSpPr>
          <p:cNvPr id="244" name="Google Shape;244;p13"/>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chemeClr val="lt1"/>
                </a:solidFill>
                <a:latin typeface="Gill Sans"/>
                <a:ea typeface="Gill Sans"/>
                <a:cs typeface="Gill Sans"/>
                <a:sym typeface="Gill Sans"/>
              </a:rPr>
              <a:t>3.2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Pourquoi un plan d'action ?</a:t>
            </a:r>
            <a:endParaRPr/>
          </a:p>
        </p:txBody>
      </p:sp>
      <p:grpSp>
        <p:nvGrpSpPr>
          <p:cNvPr id="251" name="Google Shape;251;p14"/>
          <p:cNvGrpSpPr/>
          <p:nvPr/>
        </p:nvGrpSpPr>
        <p:grpSpPr>
          <a:xfrm>
            <a:off x="114540" y="2391360"/>
            <a:ext cx="11962919" cy="3616696"/>
            <a:chOff x="3506" y="849942"/>
            <a:chExt cx="11962919" cy="3616696"/>
          </a:xfrm>
        </p:grpSpPr>
        <p:sp>
          <p:nvSpPr>
            <p:cNvPr id="252" name="Google Shape;252;p14"/>
            <p:cNvSpPr/>
            <p:nvPr/>
          </p:nvSpPr>
          <p:spPr>
            <a:xfrm>
              <a:off x="3506" y="849942"/>
              <a:ext cx="2782074" cy="166924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txBox="1"/>
            <p:nvPr/>
          </p:nvSpPr>
          <p:spPr>
            <a:xfrm>
              <a:off x="3506" y="849942"/>
              <a:ext cx="2782074" cy="1669244"/>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0" i="0" u="none" strike="noStrike">
                  <a:solidFill>
                    <a:schemeClr val="lt1"/>
                  </a:solidFill>
                  <a:latin typeface="Calibri"/>
                  <a:ea typeface="Calibri"/>
                  <a:cs typeface="Calibri"/>
                  <a:sym typeface="Calibri"/>
                </a:rPr>
                <a:t>Clarity of Purpose</a:t>
              </a:r>
              <a:endParaRPr sz="3300">
                <a:solidFill>
                  <a:schemeClr val="lt1"/>
                </a:solidFill>
                <a:latin typeface="Calibri"/>
                <a:ea typeface="Calibri"/>
                <a:cs typeface="Calibri"/>
                <a:sym typeface="Calibri"/>
              </a:endParaRPr>
            </a:p>
          </p:txBody>
        </p:sp>
        <p:sp>
          <p:nvSpPr>
            <p:cNvPr id="254" name="Google Shape;254;p14"/>
            <p:cNvSpPr/>
            <p:nvPr/>
          </p:nvSpPr>
          <p:spPr>
            <a:xfrm>
              <a:off x="3063788" y="849942"/>
              <a:ext cx="2782074" cy="1669244"/>
            </a:xfrm>
            <a:prstGeom prst="rect">
              <a:avLst/>
            </a:prstGeom>
            <a:solidFill>
              <a:srgbClr val="55BA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txBox="1"/>
            <p:nvPr/>
          </p:nvSpPr>
          <p:spPr>
            <a:xfrm>
              <a:off x="3063788" y="849942"/>
              <a:ext cx="2782074" cy="1669244"/>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0">
                  <a:solidFill>
                    <a:schemeClr val="lt1"/>
                  </a:solidFill>
                  <a:latin typeface="Calibri"/>
                  <a:ea typeface="Calibri"/>
                  <a:cs typeface="Calibri"/>
                  <a:sym typeface="Calibri"/>
                </a:rPr>
                <a:t>Motivation and Accountability</a:t>
              </a:r>
              <a:endParaRPr sz="3300" b="0">
                <a:solidFill>
                  <a:schemeClr val="lt1"/>
                </a:solidFill>
                <a:latin typeface="Calibri"/>
                <a:ea typeface="Calibri"/>
                <a:cs typeface="Calibri"/>
                <a:sym typeface="Calibri"/>
              </a:endParaRPr>
            </a:p>
          </p:txBody>
        </p:sp>
        <p:sp>
          <p:nvSpPr>
            <p:cNvPr id="256" name="Google Shape;256;p14"/>
            <p:cNvSpPr/>
            <p:nvPr/>
          </p:nvSpPr>
          <p:spPr>
            <a:xfrm>
              <a:off x="6124069" y="849942"/>
              <a:ext cx="2782074" cy="1669244"/>
            </a:xfrm>
            <a:prstGeom prst="rect">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txBox="1"/>
            <p:nvPr/>
          </p:nvSpPr>
          <p:spPr>
            <a:xfrm>
              <a:off x="6124069" y="849942"/>
              <a:ext cx="2782074" cy="1669244"/>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0" i="0" u="none" strike="noStrike">
                  <a:solidFill>
                    <a:schemeClr val="lt1"/>
                  </a:solidFill>
                  <a:latin typeface="Calibri"/>
                  <a:ea typeface="Calibri"/>
                  <a:cs typeface="Calibri"/>
                  <a:sym typeface="Calibri"/>
                </a:rPr>
                <a:t>Measurable Progress</a:t>
              </a:r>
              <a:endParaRPr sz="3300">
                <a:solidFill>
                  <a:schemeClr val="lt1"/>
                </a:solidFill>
                <a:latin typeface="Calibri"/>
                <a:ea typeface="Calibri"/>
                <a:cs typeface="Calibri"/>
                <a:sym typeface="Calibri"/>
              </a:endParaRPr>
            </a:p>
          </p:txBody>
        </p:sp>
        <p:sp>
          <p:nvSpPr>
            <p:cNvPr id="258" name="Google Shape;258;p14"/>
            <p:cNvSpPr/>
            <p:nvPr/>
          </p:nvSpPr>
          <p:spPr>
            <a:xfrm>
              <a:off x="9184351" y="849942"/>
              <a:ext cx="2782074" cy="1669244"/>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txBox="1"/>
            <p:nvPr/>
          </p:nvSpPr>
          <p:spPr>
            <a:xfrm>
              <a:off x="9184351" y="849942"/>
              <a:ext cx="2782074" cy="1669244"/>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0" i="0" u="none" strike="noStrike">
                  <a:solidFill>
                    <a:schemeClr val="lt1"/>
                  </a:solidFill>
                  <a:latin typeface="Calibri"/>
                  <a:ea typeface="Calibri"/>
                  <a:cs typeface="Calibri"/>
                  <a:sym typeface="Calibri"/>
                </a:rPr>
                <a:t>Time Management</a:t>
              </a:r>
              <a:endParaRPr sz="3300">
                <a:solidFill>
                  <a:schemeClr val="lt1"/>
                </a:solidFill>
                <a:latin typeface="Calibri"/>
                <a:ea typeface="Calibri"/>
                <a:cs typeface="Calibri"/>
                <a:sym typeface="Calibri"/>
              </a:endParaRPr>
            </a:p>
          </p:txBody>
        </p:sp>
        <p:sp>
          <p:nvSpPr>
            <p:cNvPr id="260" name="Google Shape;260;p14"/>
            <p:cNvSpPr/>
            <p:nvPr/>
          </p:nvSpPr>
          <p:spPr>
            <a:xfrm>
              <a:off x="1533647" y="2797394"/>
              <a:ext cx="2782074" cy="1669244"/>
            </a:xfrm>
            <a:prstGeom prst="rect">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txBox="1"/>
            <p:nvPr/>
          </p:nvSpPr>
          <p:spPr>
            <a:xfrm>
              <a:off x="1533647" y="2797394"/>
              <a:ext cx="2782074" cy="1669244"/>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0" i="0" u="none" strike="noStrike">
                  <a:solidFill>
                    <a:schemeClr val="lt1"/>
                  </a:solidFill>
                  <a:latin typeface="Calibri"/>
                  <a:ea typeface="Calibri"/>
                  <a:cs typeface="Calibri"/>
                  <a:sym typeface="Calibri"/>
                </a:rPr>
                <a:t>Long-Term Sustainability</a:t>
              </a:r>
              <a:endParaRPr sz="3300">
                <a:solidFill>
                  <a:schemeClr val="lt1"/>
                </a:solidFill>
                <a:latin typeface="Calibri"/>
                <a:ea typeface="Calibri"/>
                <a:cs typeface="Calibri"/>
                <a:sym typeface="Calibri"/>
              </a:endParaRPr>
            </a:p>
          </p:txBody>
        </p:sp>
        <p:sp>
          <p:nvSpPr>
            <p:cNvPr id="262" name="Google Shape;262;p14"/>
            <p:cNvSpPr/>
            <p:nvPr/>
          </p:nvSpPr>
          <p:spPr>
            <a:xfrm>
              <a:off x="4593928" y="2797394"/>
              <a:ext cx="2782074" cy="1669244"/>
            </a:xfrm>
            <a:prstGeom prst="rect">
              <a:avLst/>
            </a:prstGeom>
            <a:solidFill>
              <a:srgbClr val="4FB5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txBox="1"/>
            <p:nvPr/>
          </p:nvSpPr>
          <p:spPr>
            <a:xfrm>
              <a:off x="4593928" y="2797394"/>
              <a:ext cx="2782074" cy="1669244"/>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0" i="0" u="none" strike="noStrike">
                  <a:solidFill>
                    <a:schemeClr val="lt1"/>
                  </a:solidFill>
                  <a:latin typeface="Calibri"/>
                  <a:ea typeface="Calibri"/>
                  <a:cs typeface="Calibri"/>
                  <a:sym typeface="Calibri"/>
                </a:rPr>
                <a:t>Structured Approach</a:t>
              </a:r>
              <a:endParaRPr sz="3300" b="0">
                <a:solidFill>
                  <a:schemeClr val="lt1"/>
                </a:solidFill>
                <a:latin typeface="Calibri"/>
                <a:ea typeface="Calibri"/>
                <a:cs typeface="Calibri"/>
                <a:sym typeface="Calibri"/>
              </a:endParaRPr>
            </a:p>
          </p:txBody>
        </p:sp>
        <p:sp>
          <p:nvSpPr>
            <p:cNvPr id="264" name="Google Shape;264;p14"/>
            <p:cNvSpPr/>
            <p:nvPr/>
          </p:nvSpPr>
          <p:spPr>
            <a:xfrm>
              <a:off x="7654210" y="2797394"/>
              <a:ext cx="2782074" cy="1669244"/>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txBox="1"/>
            <p:nvPr/>
          </p:nvSpPr>
          <p:spPr>
            <a:xfrm>
              <a:off x="7654210" y="2797394"/>
              <a:ext cx="2782074" cy="1669244"/>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lt1"/>
                </a:buClr>
                <a:buSzPts val="3300"/>
                <a:buFont typeface="Calibri"/>
                <a:buNone/>
              </a:pPr>
              <a:r>
                <a:rPr lang="en-US" sz="3300" b="0" i="0" u="none" strike="noStrike">
                  <a:solidFill>
                    <a:schemeClr val="lt1"/>
                  </a:solidFill>
                  <a:latin typeface="Calibri"/>
                  <a:ea typeface="Calibri"/>
                  <a:cs typeface="Calibri"/>
                  <a:sym typeface="Calibri"/>
                </a:rPr>
                <a:t>Long-Term Sustainability</a:t>
              </a:r>
              <a:endParaRPr sz="3300" b="0">
                <a:solidFill>
                  <a:schemeClr val="lt1"/>
                </a:solidFill>
                <a:latin typeface="Calibri"/>
                <a:ea typeface="Calibri"/>
                <a:cs typeface="Calibri"/>
                <a:sym typeface="Calibri"/>
              </a:endParaRPr>
            </a:p>
          </p:txBody>
        </p:sp>
      </p:grpSp>
      <p:sp>
        <p:nvSpPr>
          <p:cNvPr id="266" name="Google Shape;266;p14"/>
          <p:cNvSpPr/>
          <p:nvPr/>
        </p:nvSpPr>
        <p:spPr>
          <a:xfrm>
            <a:off x="9418320" y="-3933"/>
            <a:ext cx="2772422" cy="398569"/>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b="1">
                <a:solidFill>
                  <a:schemeClr val="lt1"/>
                </a:solidFill>
                <a:latin typeface="Calibri"/>
                <a:ea typeface="Calibri"/>
                <a:cs typeface="Calibri"/>
                <a:sym typeface="Calibri"/>
              </a:rPr>
              <a:t>3.2.2 Plan d'action</a:t>
            </a:r>
            <a:endParaRPr sz="1800" b="1">
              <a:solidFill>
                <a:schemeClr val="lt1"/>
              </a:solidFill>
              <a:latin typeface="Calibri"/>
              <a:ea typeface="Calibri"/>
              <a:cs typeface="Calibri"/>
              <a:sym typeface="Calibri"/>
            </a:endParaRPr>
          </a:p>
        </p:txBody>
      </p:sp>
      <p:sp>
        <p:nvSpPr>
          <p:cNvPr id="267" name="Google Shape;267;p14"/>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268" name="Google Shape;268;p14"/>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i="0" u="none" strike="noStrike" cap="none">
                <a:solidFill>
                  <a:schemeClr val="dk1"/>
                </a:solidFill>
                <a:latin typeface="Calibri"/>
                <a:ea typeface="Calibri"/>
                <a:cs typeface="Calibri"/>
                <a:sym typeface="Calibri"/>
              </a:rPr>
              <a:t>Applications de santé pour l'activité physique</a:t>
            </a:r>
            <a:endParaRPr sz="1100"/>
          </a:p>
        </p:txBody>
      </p:sp>
      <p:sp>
        <p:nvSpPr>
          <p:cNvPr id="269" name="Google Shape;269;p14"/>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chemeClr val="lt1"/>
                </a:solidFill>
                <a:latin typeface="Gill Sans"/>
                <a:ea typeface="Gill Sans"/>
                <a:cs typeface="Gill Sans"/>
                <a:sym typeface="Gill Sans"/>
              </a:rPr>
              <a:t>3.2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5" descr="Effective coworking. colleagues togetherness, workers collaboration, teamwork regulation. workflow efficiency increase. team members arranging mechanism."/>
          <p:cNvPicPr preferRelativeResize="0"/>
          <p:nvPr/>
        </p:nvPicPr>
        <p:blipFill rotWithShape="1">
          <a:blip r:embed="rId3">
            <a:alphaModFix/>
          </a:blip>
          <a:srcRect/>
          <a:stretch/>
        </p:blipFill>
        <p:spPr>
          <a:xfrm>
            <a:off x="6913172" y="860754"/>
            <a:ext cx="5627914" cy="5627914"/>
          </a:xfrm>
          <a:prstGeom prst="rect">
            <a:avLst/>
          </a:prstGeom>
          <a:noFill/>
          <a:ln>
            <a:noFill/>
          </a:ln>
        </p:spPr>
      </p:pic>
      <p:sp>
        <p:nvSpPr>
          <p:cNvPr id="275" name="Google Shape;275;p15"/>
          <p:cNvSpPr txBox="1"/>
          <p:nvPr/>
        </p:nvSpPr>
        <p:spPr>
          <a:xfrm>
            <a:off x="8828690" y="6488668"/>
            <a:ext cx="323455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sp>
        <p:nvSpPr>
          <p:cNvPr id="276" name="Google Shape;276;p1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Définition et mise en œuvre d'objectifs SMART liés à l'activité physique</a:t>
            </a:r>
            <a:endParaRPr/>
          </a:p>
        </p:txBody>
      </p:sp>
      <p:sp>
        <p:nvSpPr>
          <p:cNvPr id="277" name="Google Shape;277;p15"/>
          <p:cNvSpPr txBox="1">
            <a:spLocks noGrp="1"/>
          </p:cNvSpPr>
          <p:nvPr>
            <p:ph type="body" idx="1"/>
          </p:nvPr>
        </p:nvSpPr>
        <p:spPr>
          <a:xfrm>
            <a:off x="557999" y="1868075"/>
            <a:ext cx="6979200" cy="4380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3600"/>
              <a:buNone/>
            </a:pPr>
            <a:r>
              <a:rPr lang="en-US" sz="3600" b="1">
                <a:solidFill>
                  <a:srgbClr val="494CF3"/>
                </a:solidFill>
              </a:rPr>
              <a:t>Activité</a:t>
            </a:r>
            <a:endParaRPr/>
          </a:p>
          <a:p>
            <a:pPr marL="0" lvl="0" indent="0" algn="l" rtl="0">
              <a:lnSpc>
                <a:spcPct val="100000"/>
              </a:lnSpc>
              <a:spcBef>
                <a:spcPts val="1200"/>
              </a:spcBef>
              <a:spcAft>
                <a:spcPts val="0"/>
              </a:spcAft>
              <a:buSzPts val="2400"/>
              <a:buNone/>
            </a:pPr>
            <a:r>
              <a:rPr lang="en-US" sz="2400" b="1"/>
              <a:t>Fixez votre propre objectif SMART en matière d'activité physique</a:t>
            </a:r>
            <a:endParaRPr/>
          </a:p>
          <a:p>
            <a:pPr marL="228600" lvl="0" indent="-228600" algn="l" rtl="0">
              <a:lnSpc>
                <a:spcPct val="100000"/>
              </a:lnSpc>
              <a:spcBef>
                <a:spcPts val="1200"/>
              </a:spcBef>
              <a:spcAft>
                <a:spcPts val="0"/>
              </a:spcAft>
              <a:buSzPts val="2400"/>
              <a:buChar char="▪"/>
            </a:pPr>
            <a:r>
              <a:rPr lang="en-US" sz="2400"/>
              <a:t>Partagez votre objectif avec le reste du groupe. </a:t>
            </a:r>
            <a:endParaRPr/>
          </a:p>
          <a:p>
            <a:pPr marL="228600" lvl="0" indent="-228600" algn="l" rtl="0">
              <a:lnSpc>
                <a:spcPct val="100000"/>
              </a:lnSpc>
              <a:spcBef>
                <a:spcPts val="1200"/>
              </a:spcBef>
              <a:spcAft>
                <a:spcPts val="0"/>
              </a:spcAft>
              <a:buSzPts val="2400"/>
              <a:buChar char="▪"/>
            </a:pPr>
            <a:r>
              <a:rPr lang="en-US" sz="2400"/>
              <a:t>Vérifiez s'il s'agit d'un objectif SMART (remplir les conditions préalables ?).</a:t>
            </a:r>
            <a:endParaRPr sz="2400"/>
          </a:p>
          <a:p>
            <a:pPr marL="228600" lvl="0" indent="-228600" algn="l" rtl="0">
              <a:lnSpc>
                <a:spcPct val="100000"/>
              </a:lnSpc>
              <a:spcBef>
                <a:spcPts val="1200"/>
              </a:spcBef>
              <a:spcAft>
                <a:spcPts val="0"/>
              </a:spcAft>
              <a:buSzPts val="2400"/>
              <a:buChar char="▪"/>
            </a:pPr>
            <a:r>
              <a:rPr lang="en-US" sz="2400"/>
              <a:t>Est-il lié à un exercice spécifique que vous souhaitez réaliser, au poids corporel ou à un problème de santé ?</a:t>
            </a:r>
            <a:endParaRPr/>
          </a:p>
          <a:p>
            <a:pPr marL="228600" lvl="0" indent="-228600" algn="l" rtl="0">
              <a:lnSpc>
                <a:spcPct val="100000"/>
              </a:lnSpc>
              <a:spcBef>
                <a:spcPts val="1200"/>
              </a:spcBef>
              <a:spcAft>
                <a:spcPts val="0"/>
              </a:spcAft>
              <a:buSzPts val="2400"/>
              <a:buChar char="▪"/>
            </a:pPr>
            <a:r>
              <a:rPr lang="en-US" sz="2400"/>
              <a:t>Pourquoi avez-vous choisi cet objectif ?</a:t>
            </a:r>
            <a:endParaRPr/>
          </a:p>
          <a:p>
            <a:pPr marL="228600" lvl="0" indent="-76200" algn="l" rtl="0">
              <a:lnSpc>
                <a:spcPct val="100000"/>
              </a:lnSpc>
              <a:spcBef>
                <a:spcPts val="1200"/>
              </a:spcBef>
              <a:spcAft>
                <a:spcPts val="0"/>
              </a:spcAft>
              <a:buSzPts val="2400"/>
              <a:buNone/>
            </a:pPr>
            <a:endParaRPr/>
          </a:p>
        </p:txBody>
      </p:sp>
      <p:sp>
        <p:nvSpPr>
          <p:cNvPr id="278" name="Google Shape;278;p15"/>
          <p:cNvSpPr/>
          <p:nvPr/>
        </p:nvSpPr>
        <p:spPr>
          <a:xfrm>
            <a:off x="9123025" y="-3925"/>
            <a:ext cx="30678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b="1">
                <a:solidFill>
                  <a:schemeClr val="lt1"/>
                </a:solidFill>
                <a:latin typeface="Calibri"/>
                <a:ea typeface="Calibri"/>
                <a:cs typeface="Calibri"/>
                <a:sym typeface="Calibri"/>
              </a:rPr>
              <a:t>3.2.2 Définition des objectifs</a:t>
            </a:r>
            <a:endParaRPr sz="1800" b="1">
              <a:solidFill>
                <a:schemeClr val="lt1"/>
              </a:solidFill>
              <a:latin typeface="Calibri"/>
              <a:ea typeface="Calibri"/>
              <a:cs typeface="Calibri"/>
              <a:sym typeface="Calibri"/>
            </a:endParaRPr>
          </a:p>
        </p:txBody>
      </p:sp>
      <p:sp>
        <p:nvSpPr>
          <p:cNvPr id="279" name="Google Shape;279;p15"/>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280" name="Google Shape;280;p15"/>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i="0" u="none" strike="noStrike" cap="none">
                <a:solidFill>
                  <a:schemeClr val="dk1"/>
                </a:solidFill>
                <a:latin typeface="Calibri"/>
                <a:ea typeface="Calibri"/>
                <a:cs typeface="Calibri"/>
                <a:sym typeface="Calibri"/>
              </a:rPr>
              <a:t>Applications de santé pour l'activité physique</a:t>
            </a:r>
            <a:endParaRPr sz="1100"/>
          </a:p>
        </p:txBody>
      </p:sp>
      <p:sp>
        <p:nvSpPr>
          <p:cNvPr id="281" name="Google Shape;281;p15"/>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chemeClr val="lt1"/>
                </a:solidFill>
                <a:latin typeface="Gill Sans"/>
                <a:ea typeface="Gill Sans"/>
                <a:cs typeface="Gill Sans"/>
                <a:sym typeface="Gill Sans"/>
              </a:rPr>
              <a:t>3.2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Définition et mise en œuvre d'objectifs SMART liés à l'activité physique</a:t>
            </a:r>
            <a:endParaRPr/>
          </a:p>
        </p:txBody>
      </p:sp>
      <p:sp>
        <p:nvSpPr>
          <p:cNvPr id="287" name="Google Shape;287;p16"/>
          <p:cNvSpPr txBox="1">
            <a:spLocks noGrp="1"/>
          </p:cNvSpPr>
          <p:nvPr>
            <p:ph type="body" idx="1"/>
          </p:nvPr>
        </p:nvSpPr>
        <p:spPr>
          <a:xfrm>
            <a:off x="4552331" y="2286000"/>
            <a:ext cx="7303738" cy="437997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400" b="1"/>
              <a:t>Faites un remue-méninges et discutez-en :</a:t>
            </a:r>
            <a:r>
              <a:rPr lang="en-US" sz="2400"/>
              <a:t/>
            </a:r>
            <a:br>
              <a:rPr lang="en-US" sz="2400"/>
            </a:br>
            <a:endParaRPr sz="2400"/>
          </a:p>
          <a:p>
            <a:pPr marL="0" lvl="0" indent="0" algn="ctr" rtl="0">
              <a:lnSpc>
                <a:spcPct val="100000"/>
              </a:lnSpc>
              <a:spcBef>
                <a:spcPts val="1200"/>
              </a:spcBef>
              <a:spcAft>
                <a:spcPts val="0"/>
              </a:spcAft>
              <a:buSzPts val="2400"/>
              <a:buNone/>
            </a:pPr>
            <a:r>
              <a:rPr lang="en-US" sz="2400" i="1"/>
              <a:t>Comment intégrer ces objectifs dans un programme d'activité physique ?</a:t>
            </a:r>
            <a:endParaRPr/>
          </a:p>
          <a:p>
            <a:pPr marL="0" lvl="0" indent="0" algn="ctr" rtl="0">
              <a:lnSpc>
                <a:spcPct val="100000"/>
              </a:lnSpc>
              <a:spcBef>
                <a:spcPts val="1200"/>
              </a:spcBef>
              <a:spcAft>
                <a:spcPts val="0"/>
              </a:spcAft>
              <a:buSzPts val="2400"/>
              <a:buNone/>
            </a:pPr>
            <a:r>
              <a:rPr lang="en-US" sz="2400" i="1"/>
              <a:t>Quel type d'application utiliserez-vous pour suivre la progression de votre objectif ?</a:t>
            </a:r>
            <a:endParaRPr/>
          </a:p>
          <a:p>
            <a:pPr marL="0" lvl="0" indent="0" algn="ctr" rtl="0">
              <a:lnSpc>
                <a:spcPct val="100000"/>
              </a:lnSpc>
              <a:spcBef>
                <a:spcPts val="1200"/>
              </a:spcBef>
              <a:spcAft>
                <a:spcPts val="0"/>
              </a:spcAft>
              <a:buSzPts val="2400"/>
              <a:buNone/>
            </a:pPr>
            <a:r>
              <a:rPr lang="en-US" sz="2400" i="1"/>
              <a:t>Y a-t-il une difficulté à laquelle vous pourriez être confronté ? </a:t>
            </a:r>
            <a:endParaRPr sz="2400" i="1"/>
          </a:p>
          <a:p>
            <a:pPr marL="228600" lvl="0" indent="-76200" algn="l" rtl="0">
              <a:lnSpc>
                <a:spcPct val="100000"/>
              </a:lnSpc>
              <a:spcBef>
                <a:spcPts val="1200"/>
              </a:spcBef>
              <a:spcAft>
                <a:spcPts val="0"/>
              </a:spcAft>
              <a:buSzPts val="2400"/>
              <a:buNone/>
            </a:pPr>
            <a:endParaRPr/>
          </a:p>
        </p:txBody>
      </p:sp>
      <p:sp>
        <p:nvSpPr>
          <p:cNvPr id="288" name="Google Shape;288;p16"/>
          <p:cNvSpPr/>
          <p:nvPr/>
        </p:nvSpPr>
        <p:spPr>
          <a:xfrm>
            <a:off x="8965725" y="-3925"/>
            <a:ext cx="32253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b="1">
                <a:solidFill>
                  <a:schemeClr val="lt1"/>
                </a:solidFill>
                <a:latin typeface="Calibri"/>
                <a:ea typeface="Calibri"/>
                <a:cs typeface="Calibri"/>
                <a:sym typeface="Calibri"/>
              </a:rPr>
              <a:t>3.2.2 Définition des objectifs</a:t>
            </a:r>
            <a:endParaRPr sz="1800" b="1">
              <a:solidFill>
                <a:schemeClr val="lt1"/>
              </a:solidFill>
              <a:latin typeface="Calibri"/>
              <a:ea typeface="Calibri"/>
              <a:cs typeface="Calibri"/>
              <a:sym typeface="Calibri"/>
            </a:endParaRPr>
          </a:p>
        </p:txBody>
      </p:sp>
      <p:pic>
        <p:nvPicPr>
          <p:cNvPr id="289" name="Google Shape;289;p16" descr="Illustration of speech bubbles"/>
          <p:cNvPicPr preferRelativeResize="0"/>
          <p:nvPr/>
        </p:nvPicPr>
        <p:blipFill rotWithShape="1">
          <a:blip r:embed="rId3">
            <a:alphaModFix/>
          </a:blip>
          <a:srcRect l="13951" t="22662" r="15336" b="22972"/>
          <a:stretch/>
        </p:blipFill>
        <p:spPr>
          <a:xfrm>
            <a:off x="335931" y="2286000"/>
            <a:ext cx="4216400" cy="3241677"/>
          </a:xfrm>
          <a:prstGeom prst="rect">
            <a:avLst/>
          </a:prstGeom>
          <a:noFill/>
          <a:ln>
            <a:noFill/>
          </a:ln>
        </p:spPr>
      </p:pic>
      <p:sp>
        <p:nvSpPr>
          <p:cNvPr id="290" name="Google Shape;290;p16"/>
          <p:cNvSpPr txBox="1"/>
          <p:nvPr/>
        </p:nvSpPr>
        <p:spPr>
          <a:xfrm>
            <a:off x="558000" y="6488668"/>
            <a:ext cx="615913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
        <p:nvSpPr>
          <p:cNvPr id="291" name="Google Shape;291;p16"/>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292" name="Google Shape;292;p16"/>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i="0" u="none" strike="noStrike" cap="none">
                <a:solidFill>
                  <a:schemeClr val="dk1"/>
                </a:solidFill>
                <a:latin typeface="Calibri"/>
                <a:ea typeface="Calibri"/>
                <a:cs typeface="Calibri"/>
                <a:sym typeface="Calibri"/>
              </a:rPr>
              <a:t>Applications de santé pour l'activité physique</a:t>
            </a:r>
            <a:endParaRPr sz="1100"/>
          </a:p>
        </p:txBody>
      </p:sp>
      <p:sp>
        <p:nvSpPr>
          <p:cNvPr id="293" name="Google Shape;293;p16"/>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chemeClr val="lt1"/>
                </a:solidFill>
                <a:latin typeface="Gill Sans"/>
                <a:ea typeface="Gill Sans"/>
                <a:cs typeface="Gill Sans"/>
                <a:sym typeface="Gill Sans"/>
              </a:rPr>
              <a:t>3.2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aphicFrame>
        <p:nvGraphicFramePr>
          <p:cNvPr id="298" name="Google Shape;298;p17"/>
          <p:cNvGraphicFramePr/>
          <p:nvPr/>
        </p:nvGraphicFramePr>
        <p:xfrm>
          <a:off x="742427" y="1842474"/>
          <a:ext cx="10707150" cy="4014250"/>
        </p:xfrm>
        <a:graphic>
          <a:graphicData uri="http://schemas.openxmlformats.org/drawingml/2006/table">
            <a:tbl>
              <a:tblPr>
                <a:noFill/>
                <a:tableStyleId>{027F15B0-1DAE-40A7-957B-C72B6706A34D}</a:tableStyleId>
              </a:tblPr>
              <a:tblGrid>
                <a:gridCol w="2417225">
                  <a:extLst>
                    <a:ext uri="{9D8B030D-6E8A-4147-A177-3AD203B41FA5}">
                      <a16:colId xmlns:a16="http://schemas.microsoft.com/office/drawing/2014/main" val="20000"/>
                    </a:ext>
                  </a:extLst>
                </a:gridCol>
                <a:gridCol w="8289925">
                  <a:extLst>
                    <a:ext uri="{9D8B030D-6E8A-4147-A177-3AD203B41FA5}">
                      <a16:colId xmlns:a16="http://schemas.microsoft.com/office/drawing/2014/main" val="20001"/>
                    </a:ext>
                  </a:extLst>
                </a:gridCol>
              </a:tblGrid>
              <a:tr h="613625">
                <a:tc gridSpan="2">
                  <a:txBody>
                    <a:bodyPr/>
                    <a:lstStyle/>
                    <a:p>
                      <a:pPr marL="0" marR="0" lvl="0" indent="0" algn="ctr" rtl="0">
                        <a:spcBef>
                          <a:spcPts val="0"/>
                        </a:spcBef>
                        <a:spcAft>
                          <a:spcPts val="0"/>
                        </a:spcAft>
                        <a:buNone/>
                      </a:pPr>
                      <a:r>
                        <a:rPr lang="en-US" sz="2400" b="1" i="0" u="none" strike="noStrike" cap="none">
                          <a:solidFill>
                            <a:srgbClr val="FFFFFF"/>
                          </a:solidFill>
                          <a:latin typeface="Arial"/>
                          <a:ea typeface="Arial"/>
                          <a:cs typeface="Arial"/>
                          <a:sym typeface="Arial"/>
                        </a:rPr>
                        <a:t>Objectifs SMART</a:t>
                      </a:r>
                      <a:endParaRPr sz="2400" u="none" strike="noStrike" cap="none"/>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25400" cap="flat" cmpd="sng">
                      <a:solidFill>
                        <a:srgbClr val="FFFFFF"/>
                      </a:solidFill>
                      <a:prstDash val="solid"/>
                      <a:round/>
                      <a:headEnd type="none" w="sm" len="sm"/>
                      <a:tailEnd type="none" w="sm" len="sm"/>
                    </a:lnB>
                    <a:solidFill>
                      <a:srgbClr val="5B9BD5"/>
                    </a:solidFill>
                  </a:tcPr>
                </a:tc>
                <a:tc hMerge="1">
                  <a:txBody>
                    <a:bodyPr/>
                    <a:lstStyle/>
                    <a:p>
                      <a:endParaRPr lang="fr-FR"/>
                    </a:p>
                  </a:txBody>
                  <a:tcPr/>
                </a:tc>
                <a:extLst>
                  <a:ext uri="{0D108BD9-81ED-4DB2-BD59-A6C34878D82A}">
                    <a16:rowId xmlns:a16="http://schemas.microsoft.com/office/drawing/2014/main" val="10000"/>
                  </a:ext>
                </a:extLst>
              </a:tr>
              <a:tr h="680125">
                <a:tc>
                  <a:txBody>
                    <a:bodyPr/>
                    <a:lstStyle/>
                    <a:p>
                      <a:pPr marL="0" marR="0" lvl="0" indent="0" algn="l" rtl="0">
                        <a:spcBef>
                          <a:spcPts val="0"/>
                        </a:spcBef>
                        <a:spcAft>
                          <a:spcPts val="0"/>
                        </a:spcAft>
                        <a:buNone/>
                      </a:pPr>
                      <a:r>
                        <a:rPr lang="en-US" sz="2400" b="1" i="0" u="none" strike="noStrike" cap="none">
                          <a:solidFill>
                            <a:srgbClr val="000000"/>
                          </a:solidFill>
                          <a:latin typeface="Calibri"/>
                          <a:ea typeface="Calibri"/>
                          <a:cs typeface="Calibri"/>
                          <a:sym typeface="Calibri"/>
                        </a:rPr>
                        <a:t>SPÉCIFIQUE</a:t>
                      </a:r>
                      <a:endParaRPr sz="2400" u="none" strike="noStrike" cap="none"/>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r>
                        <a:rPr lang="en-US" sz="1800" u="none" strike="noStrike" cap="none"/>
                        <a:t> </a:t>
                      </a:r>
                      <a:endParaRPr/>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254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1"/>
                  </a:ext>
                </a:extLst>
              </a:tr>
              <a:tr h="680125">
                <a:tc>
                  <a:txBody>
                    <a:bodyPr/>
                    <a:lstStyle/>
                    <a:p>
                      <a:pPr marL="0" marR="0" lvl="0" indent="0" algn="l" rtl="0">
                        <a:spcBef>
                          <a:spcPts val="0"/>
                        </a:spcBef>
                        <a:spcAft>
                          <a:spcPts val="0"/>
                        </a:spcAft>
                        <a:buNone/>
                      </a:pPr>
                      <a:r>
                        <a:rPr lang="en-US" sz="2400" b="1" i="0" u="none" strike="noStrike" cap="none">
                          <a:solidFill>
                            <a:srgbClr val="000000"/>
                          </a:solidFill>
                          <a:latin typeface="Calibri"/>
                          <a:ea typeface="Calibri"/>
                          <a:cs typeface="Calibri"/>
                          <a:sym typeface="Calibri"/>
                        </a:rPr>
                        <a:t>MESURABLE</a:t>
                      </a:r>
                      <a:endParaRPr sz="2400" u="none" strike="noStrike" cap="none"/>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r>
                        <a:rPr lang="en-US" sz="1800" u="none" strike="noStrike" cap="none"/>
                        <a:t> </a:t>
                      </a:r>
                      <a:endParaRPr/>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2"/>
                  </a:ext>
                </a:extLst>
              </a:tr>
              <a:tr h="680125">
                <a:tc>
                  <a:txBody>
                    <a:bodyPr/>
                    <a:lstStyle/>
                    <a:p>
                      <a:pPr marL="0" marR="0" lvl="0" indent="0" algn="l" rtl="0">
                        <a:spcBef>
                          <a:spcPts val="0"/>
                        </a:spcBef>
                        <a:spcAft>
                          <a:spcPts val="0"/>
                        </a:spcAft>
                        <a:buNone/>
                      </a:pPr>
                      <a:r>
                        <a:rPr lang="en-US" sz="2400" b="1" i="0" u="none" strike="noStrike" cap="none">
                          <a:solidFill>
                            <a:srgbClr val="000000"/>
                          </a:solidFill>
                          <a:latin typeface="Calibri"/>
                          <a:ea typeface="Calibri"/>
                          <a:cs typeface="Calibri"/>
                          <a:sym typeface="Calibri"/>
                        </a:rPr>
                        <a:t>RÉALISABLE</a:t>
                      </a:r>
                      <a:endParaRPr sz="2400" u="none" strike="noStrike" cap="none"/>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r>
                        <a:rPr lang="en-US" sz="1800" u="none" strike="noStrike" cap="none"/>
                        <a:t> </a:t>
                      </a:r>
                      <a:endParaRPr/>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3"/>
                  </a:ext>
                </a:extLst>
              </a:tr>
              <a:tr h="680125">
                <a:tc>
                  <a:txBody>
                    <a:bodyPr/>
                    <a:lstStyle/>
                    <a:p>
                      <a:pPr marL="0" marR="0" lvl="0" indent="0" algn="l" rtl="0">
                        <a:spcBef>
                          <a:spcPts val="0"/>
                        </a:spcBef>
                        <a:spcAft>
                          <a:spcPts val="0"/>
                        </a:spcAft>
                        <a:buNone/>
                      </a:pPr>
                      <a:r>
                        <a:rPr lang="en-US" sz="2400" b="1" i="0" u="none" strike="noStrike" cap="none">
                          <a:solidFill>
                            <a:srgbClr val="000000"/>
                          </a:solidFill>
                          <a:latin typeface="Calibri"/>
                          <a:ea typeface="Calibri"/>
                          <a:cs typeface="Calibri"/>
                          <a:sym typeface="Calibri"/>
                        </a:rPr>
                        <a:t>RELEVANT</a:t>
                      </a:r>
                      <a:endParaRPr sz="2400" u="none" strike="noStrike" cap="none"/>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9EFF7"/>
                    </a:solidFill>
                  </a:tcPr>
                </a:tc>
                <a:tc>
                  <a:txBody>
                    <a:bodyPr/>
                    <a:lstStyle/>
                    <a:p>
                      <a:pPr marL="0" marR="0" lvl="0" indent="0" algn="l" rtl="0">
                        <a:spcBef>
                          <a:spcPts val="0"/>
                        </a:spcBef>
                        <a:spcAft>
                          <a:spcPts val="0"/>
                        </a:spcAft>
                        <a:buNone/>
                      </a:pPr>
                      <a:r>
                        <a:rPr lang="en-US" sz="1800" u="none" strike="noStrike" cap="none"/>
                        <a:t> </a:t>
                      </a:r>
                      <a:endParaRPr/>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4"/>
                  </a:ext>
                </a:extLst>
              </a:tr>
              <a:tr h="680125">
                <a:tc>
                  <a:txBody>
                    <a:bodyPr/>
                    <a:lstStyle/>
                    <a:p>
                      <a:pPr marL="0" marR="0" lvl="0" indent="0" algn="l" rtl="0">
                        <a:spcBef>
                          <a:spcPts val="0"/>
                        </a:spcBef>
                        <a:spcAft>
                          <a:spcPts val="0"/>
                        </a:spcAft>
                        <a:buNone/>
                      </a:pPr>
                      <a:r>
                        <a:rPr lang="en-US" sz="2400" b="1" i="0" u="none" strike="noStrike" cap="none">
                          <a:solidFill>
                            <a:srgbClr val="000000"/>
                          </a:solidFill>
                          <a:latin typeface="Calibri"/>
                          <a:ea typeface="Calibri"/>
                          <a:cs typeface="Calibri"/>
                          <a:sym typeface="Calibri"/>
                        </a:rPr>
                        <a:t>TEMPS LIMITÉ</a:t>
                      </a:r>
                      <a:endParaRPr sz="2400" u="none" strike="noStrike" cap="none"/>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0DEEF"/>
                    </a:solidFill>
                  </a:tcPr>
                </a:tc>
                <a:tc>
                  <a:txBody>
                    <a:bodyPr/>
                    <a:lstStyle/>
                    <a:p>
                      <a:pPr marL="0" marR="0" lvl="0" indent="0" algn="l" rtl="0">
                        <a:spcBef>
                          <a:spcPts val="0"/>
                        </a:spcBef>
                        <a:spcAft>
                          <a:spcPts val="0"/>
                        </a:spcAft>
                        <a:buNone/>
                      </a:pPr>
                      <a:r>
                        <a:rPr lang="en-US" sz="1800" u="none" strike="noStrike" cap="none"/>
                        <a:t> </a:t>
                      </a:r>
                      <a:endParaRPr/>
                    </a:p>
                  </a:txBody>
                  <a:tcPr marL="63500" marR="63500" marT="31750" marB="317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5"/>
                  </a:ext>
                </a:extLst>
              </a:tr>
            </a:tbl>
          </a:graphicData>
        </a:graphic>
      </p:graphicFrame>
      <p:sp>
        <p:nvSpPr>
          <p:cNvPr id="299" name="Google Shape;299;p17"/>
          <p:cNvSpPr/>
          <p:nvPr/>
        </p:nvSpPr>
        <p:spPr>
          <a:xfrm>
            <a:off x="339775" y="1774524"/>
            <a:ext cx="15709890" cy="65473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7"/>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pPr>
            <a:r>
              <a:rPr lang="en-US"/>
              <a:t>Fixer des objectifs </a:t>
            </a:r>
            <a:endParaRPr/>
          </a:p>
        </p:txBody>
      </p:sp>
      <p:sp>
        <p:nvSpPr>
          <p:cNvPr id="301" name="Google Shape;301;p17"/>
          <p:cNvSpPr txBox="1">
            <a:spLocks noGrp="1"/>
          </p:cNvSpPr>
          <p:nvPr>
            <p:ph type="body" idx="1"/>
          </p:nvPr>
        </p:nvSpPr>
        <p:spPr>
          <a:xfrm>
            <a:off x="557999" y="6372880"/>
            <a:ext cx="11059693" cy="34145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400"/>
              <a:t>*Ce tableau peut être utilisé pour fixer des objectifs SMART liés à l'activité physique.</a:t>
            </a:r>
            <a:endParaRPr sz="2400"/>
          </a:p>
        </p:txBody>
      </p:sp>
      <p:sp>
        <p:nvSpPr>
          <p:cNvPr id="302" name="Google Shape;302;p17"/>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303" name="Google Shape;303;p17"/>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i="0" u="none" strike="noStrike" cap="none">
                <a:solidFill>
                  <a:schemeClr val="dk1"/>
                </a:solidFill>
                <a:latin typeface="Calibri"/>
                <a:ea typeface="Calibri"/>
                <a:cs typeface="Calibri"/>
                <a:sym typeface="Calibri"/>
              </a:rPr>
              <a:t>Applications de santé pour l'activité physique</a:t>
            </a:r>
            <a:endParaRPr sz="1100"/>
          </a:p>
        </p:txBody>
      </p:sp>
      <p:sp>
        <p:nvSpPr>
          <p:cNvPr id="304" name="Google Shape;304;p17"/>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chemeClr val="lt1"/>
                </a:solidFill>
                <a:latin typeface="Gill Sans"/>
                <a:ea typeface="Gill Sans"/>
                <a:cs typeface="Gill Sans"/>
                <a:sym typeface="Gill Sans"/>
              </a:rPr>
              <a:t>3.2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09"/>
        <p:cNvGrpSpPr/>
        <p:nvPr/>
      </p:nvGrpSpPr>
      <p:grpSpPr>
        <a:xfrm>
          <a:off x="0" y="0"/>
          <a:ext cx="0" cy="0"/>
          <a:chOff x="0" y="0"/>
          <a:chExt cx="0" cy="0"/>
        </a:xfrm>
      </p:grpSpPr>
      <p:sp>
        <p:nvSpPr>
          <p:cNvPr id="310" name="Google Shape;310;p18"/>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 name="Google Shape;311;p18"/>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12" name="Google Shape;312;p18"/>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13" name="Google Shape;313;p18"/>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14" name="Google Shape;314;p18"/>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lnSpc>
                <a:spcPct val="90000"/>
              </a:lnSpc>
              <a:spcBef>
                <a:spcPts val="0"/>
              </a:spcBef>
              <a:spcAft>
                <a:spcPts val="0"/>
              </a:spcAft>
              <a:buClr>
                <a:srgbClr val="C01E24"/>
              </a:buClr>
              <a:buSzPct val="1000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 session de formation expérientielle de ce module !</a:t>
            </a:r>
            <a:endParaRPr/>
          </a:p>
        </p:txBody>
      </p:sp>
      <p:pic>
        <p:nvPicPr>
          <p:cNvPr id="316" name="Google Shape;316;p18"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2"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3"/>
          <p:cNvSpPr txBox="1">
            <a:spLocks noGrp="1"/>
          </p:cNvSpPr>
          <p:nvPr>
            <p:ph type="title"/>
          </p:nvPr>
        </p:nvSpPr>
        <p:spPr>
          <a:xfrm>
            <a:off x="5146459" y="1019116"/>
            <a:ext cx="6251110" cy="178308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03864"/>
              </a:buClr>
              <a:buSzPct val="100000"/>
              <a:buFont typeface="Calibri"/>
              <a:buNone/>
            </a:pPr>
            <a:r>
              <a:rPr lang="en-US" sz="5400"/>
              <a:t>Session de formation expérientielle : </a:t>
            </a:r>
            <a:br>
              <a:rPr lang="en-US" sz="5400"/>
            </a:br>
            <a:r>
              <a:rPr lang="en-US" sz="5400"/>
              <a:t>Contenu</a:t>
            </a:r>
            <a:endParaRPr sz="5400"/>
          </a:p>
        </p:txBody>
      </p:sp>
      <p:grpSp>
        <p:nvGrpSpPr>
          <p:cNvPr id="124" name="Google Shape;124;p3"/>
          <p:cNvGrpSpPr/>
          <p:nvPr/>
        </p:nvGrpSpPr>
        <p:grpSpPr>
          <a:xfrm>
            <a:off x="5146459" y="2997932"/>
            <a:ext cx="5739255" cy="1609593"/>
            <a:chOff x="0" y="746"/>
            <a:chExt cx="5739255" cy="1609593"/>
          </a:xfrm>
        </p:grpSpPr>
        <p:sp>
          <p:nvSpPr>
            <p:cNvPr id="125" name="Google Shape;125;p3"/>
            <p:cNvSpPr/>
            <p:nvPr/>
          </p:nvSpPr>
          <p:spPr>
            <a:xfrm>
              <a:off x="0" y="746"/>
              <a:ext cx="5739255" cy="797976"/>
            </a:xfrm>
            <a:prstGeom prst="roundRect">
              <a:avLst>
                <a:gd name="adj" fmla="val 16667"/>
              </a:avLst>
            </a:prstGeom>
            <a:solidFill>
              <a:srgbClr val="DDE0E5"/>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38954" y="39700"/>
              <a:ext cx="5661347" cy="720068"/>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1. Physical activity apps real life navigation and integration</a:t>
              </a:r>
              <a:endParaRPr sz="2100" b="0" i="0" u="none" strike="noStrike" cap="none">
                <a:solidFill>
                  <a:schemeClr val="dk1"/>
                </a:solidFill>
                <a:latin typeface="Calibri"/>
                <a:ea typeface="Calibri"/>
                <a:cs typeface="Calibri"/>
                <a:sym typeface="Calibri"/>
              </a:endParaRPr>
            </a:p>
          </p:txBody>
        </p:sp>
        <p:sp>
          <p:nvSpPr>
            <p:cNvPr id="127" name="Google Shape;127;p3"/>
            <p:cNvSpPr/>
            <p:nvPr/>
          </p:nvSpPr>
          <p:spPr>
            <a:xfrm>
              <a:off x="0" y="812363"/>
              <a:ext cx="5739255" cy="797976"/>
            </a:xfrm>
            <a:prstGeom prst="roundRect">
              <a:avLst>
                <a:gd name="adj" fmla="val 16667"/>
              </a:avLst>
            </a:prstGeom>
            <a:solidFill>
              <a:srgbClr val="DDE0E5"/>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txBox="1"/>
            <p:nvPr/>
          </p:nvSpPr>
          <p:spPr>
            <a:xfrm>
              <a:off x="38954" y="851317"/>
              <a:ext cx="5661300" cy="720000"/>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2. Action planning and goal setting</a:t>
              </a:r>
              <a:endParaRPr sz="2100" b="0" i="0" u="none" strike="noStrike" cap="none">
                <a:solidFill>
                  <a:schemeClr val="dk1"/>
                </a:solidFill>
                <a:latin typeface="Calibri"/>
                <a:ea typeface="Calibri"/>
                <a:cs typeface="Calibri"/>
                <a:sym typeface="Calibri"/>
              </a:endParaRPr>
            </a:p>
          </p:txBody>
        </p:sp>
      </p:grpSp>
      <p:pic>
        <p:nvPicPr>
          <p:cNvPr id="129" name="Google Shape;129;p3"/>
          <p:cNvPicPr preferRelativeResize="0"/>
          <p:nvPr/>
        </p:nvPicPr>
        <p:blipFill rotWithShape="1">
          <a:blip r:embed="rId3">
            <a:alphaModFix/>
          </a:blip>
          <a:srcRect/>
          <a:stretch/>
        </p:blipFill>
        <p:spPr>
          <a:xfrm>
            <a:off x="-8249" y="5991490"/>
            <a:ext cx="12191695" cy="869554"/>
          </a:xfrm>
          <a:prstGeom prst="rect">
            <a:avLst/>
          </a:prstGeom>
          <a:noFill/>
          <a:ln>
            <a:noFill/>
          </a:ln>
        </p:spPr>
      </p:pic>
      <p:pic>
        <p:nvPicPr>
          <p:cNvPr id="130" name="Google Shape;130;p3"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a:off x="1169532" y="772050"/>
            <a:ext cx="2807395" cy="5024450"/>
          </a:xfrm>
          <a:prstGeom prst="rect">
            <a:avLst/>
          </a:prstGeom>
          <a:noFill/>
          <a:ln>
            <a:noFill/>
          </a:ln>
        </p:spPr>
      </p:pic>
      <p:pic>
        <p:nvPicPr>
          <p:cNvPr id="131" name="Google Shape;131;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Objectifs</a:t>
            </a:r>
            <a:endParaRPr>
              <a:solidFill>
                <a:srgbClr val="203864"/>
              </a:solidFill>
            </a:endParaRPr>
          </a:p>
        </p:txBody>
      </p:sp>
      <p:sp>
        <p:nvSpPr>
          <p:cNvPr id="138" name="Google Shape;138;p4"/>
          <p:cNvSpPr/>
          <p:nvPr/>
        </p:nvSpPr>
        <p:spPr>
          <a:xfrm>
            <a:off x="0" y="-2"/>
            <a:ext cx="489600" cy="4299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4"/>
          <p:cNvSpPr txBox="1"/>
          <p:nvPr/>
        </p:nvSpPr>
        <p:spPr>
          <a:xfrm>
            <a:off x="489467" y="2"/>
            <a:ext cx="5445600" cy="428400"/>
          </a:xfrm>
          <a:prstGeom prst="rect">
            <a:avLst/>
          </a:prstGeom>
          <a:solidFill>
            <a:srgbClr val="DDE0E5"/>
          </a:solid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l'activité physique</a:t>
            </a:r>
            <a:endParaRPr/>
          </a:p>
        </p:txBody>
      </p:sp>
      <p:sp>
        <p:nvSpPr>
          <p:cNvPr id="140" name="Google Shape;140;p4"/>
          <p:cNvSpPr/>
          <p:nvPr/>
        </p:nvSpPr>
        <p:spPr>
          <a:xfrm>
            <a:off x="80375" y="62761"/>
            <a:ext cx="426600" cy="30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3 </a:t>
            </a:r>
            <a:endParaRPr sz="2200" b="1">
              <a:solidFill>
                <a:schemeClr val="lt1"/>
              </a:solidFill>
              <a:latin typeface="Gill Sans"/>
              <a:ea typeface="Gill Sans"/>
              <a:cs typeface="Gill Sans"/>
              <a:sym typeface="Gill Sans"/>
            </a:endParaRPr>
          </a:p>
        </p:txBody>
      </p:sp>
      <p:sp>
        <p:nvSpPr>
          <p:cNvPr id="141" name="Google Shape;141;p4"/>
          <p:cNvSpPr txBox="1">
            <a:spLocks noGrp="1"/>
          </p:cNvSpPr>
          <p:nvPr>
            <p:ph type="body" idx="1"/>
          </p:nvPr>
        </p:nvSpPr>
        <p:spPr>
          <a:xfrm>
            <a:off x="570025" y="2764001"/>
            <a:ext cx="7872900" cy="32103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C00000"/>
              </a:buClr>
              <a:buSzPts val="2200"/>
              <a:buFont typeface="Noto Sans Symbols"/>
              <a:buChar char="✔"/>
            </a:pPr>
            <a:r>
              <a:rPr lang="en-US"/>
              <a:t>Comprendre en profondeur la théorie et la mettre en œuvre sur des applications d'activité physique pertinentes.</a:t>
            </a:r>
            <a:endParaRPr/>
          </a:p>
          <a:p>
            <a:pPr marL="228600" lvl="0" indent="-228600" algn="l" rtl="0">
              <a:lnSpc>
                <a:spcPct val="100000"/>
              </a:lnSpc>
              <a:spcBef>
                <a:spcPts val="1200"/>
              </a:spcBef>
              <a:spcAft>
                <a:spcPts val="0"/>
              </a:spcAft>
              <a:buClr>
                <a:srgbClr val="C00000"/>
              </a:buClr>
              <a:buSzPts val="2200"/>
              <a:buFont typeface="Noto Sans Symbols"/>
              <a:buChar char="✔"/>
            </a:pPr>
            <a:r>
              <a:rPr lang="en-US"/>
              <a:t>Comprendre comment les applications d'activité physique peuvent permettre d'adopter des habitudes alimentaires plus saines et contribuer à la santé des individus en général.</a:t>
            </a:r>
            <a:br>
              <a:rPr lang="en-US"/>
            </a:br>
            <a:endParaRPr/>
          </a:p>
          <a:p>
            <a:pPr marL="228600" lvl="0" indent="-88900" algn="l" rtl="0">
              <a:lnSpc>
                <a:spcPct val="100000"/>
              </a:lnSpc>
              <a:spcBef>
                <a:spcPts val="1200"/>
              </a:spcBef>
              <a:spcAft>
                <a:spcPts val="0"/>
              </a:spcAft>
              <a:buClr>
                <a:srgbClr val="C00000"/>
              </a:buClr>
              <a:buSzPts val="2200"/>
              <a:buFont typeface="Noto Sans Symbols"/>
              <a:buNone/>
            </a:pPr>
            <a:endParaRPr/>
          </a:p>
          <a:p>
            <a:pPr marL="228600" lvl="0" indent="-88900" algn="l" rtl="0">
              <a:lnSpc>
                <a:spcPct val="100000"/>
              </a:lnSpc>
              <a:spcBef>
                <a:spcPts val="1200"/>
              </a:spcBef>
              <a:spcAft>
                <a:spcPts val="0"/>
              </a:spcAft>
              <a:buClr>
                <a:srgbClr val="C00000"/>
              </a:buClr>
              <a:buSzPts val="2200"/>
              <a:buFont typeface="Noto Sans Symbols"/>
              <a:buNone/>
            </a:pPr>
            <a:endParaRPr/>
          </a:p>
        </p:txBody>
      </p:sp>
      <p:sp>
        <p:nvSpPr>
          <p:cNvPr id="142" name="Google Shape;142;p4"/>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Source : Image par nuraghies sur Freepik</a:t>
            </a:r>
            <a:endParaRPr sz="1200">
              <a:solidFill>
                <a:schemeClr val="dk1"/>
              </a:solidFill>
              <a:latin typeface="Calibri"/>
              <a:ea typeface="Calibri"/>
              <a:cs typeface="Calibri"/>
              <a:sym typeface="Calibri"/>
            </a:endParaRPr>
          </a:p>
        </p:txBody>
      </p:sp>
      <p:pic>
        <p:nvPicPr>
          <p:cNvPr id="143" name="Google Shape;143;p4"/>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body" idx="1"/>
          </p:nvPr>
        </p:nvSpPr>
        <p:spPr>
          <a:xfrm>
            <a:off x="483092" y="2550830"/>
            <a:ext cx="6390605" cy="2998453"/>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C00000"/>
              </a:buClr>
              <a:buSzPts val="2400"/>
              <a:buFont typeface="Noto Sans Symbols"/>
              <a:buChar char="✔"/>
            </a:pPr>
            <a:r>
              <a:rPr lang="en-US" sz="2400"/>
              <a:t>Donner aux participants les compétences nécessaires pour exploiter les applications d'activité physique afin d'améliorer leur mode de vie.</a:t>
            </a:r>
            <a:endParaRPr/>
          </a:p>
          <a:p>
            <a:pPr marL="228600" lvl="0" indent="-228600" algn="l" rtl="0">
              <a:lnSpc>
                <a:spcPct val="100000"/>
              </a:lnSpc>
              <a:spcBef>
                <a:spcPts val="1200"/>
              </a:spcBef>
              <a:spcAft>
                <a:spcPts val="0"/>
              </a:spcAft>
              <a:buClr>
                <a:srgbClr val="C00000"/>
              </a:buClr>
              <a:buSzPts val="2400"/>
              <a:buFont typeface="Noto Sans Symbols"/>
              <a:buChar char="✔"/>
            </a:pPr>
            <a:r>
              <a:rPr lang="en-US" sz="2400"/>
              <a:t>Améliorer les compétences nécessaires pour prendre des décisions éclairées sur la sélection, l'utilisation et l'intégration des applications dans l'alimentation quotidienne des participants, s'ils le souhaitent. </a:t>
            </a:r>
            <a:endParaRPr/>
          </a:p>
          <a:p>
            <a:pPr marL="228600" lvl="0" indent="-101600" algn="l" rtl="0">
              <a:lnSpc>
                <a:spcPct val="100000"/>
              </a:lnSpc>
              <a:spcBef>
                <a:spcPts val="1200"/>
              </a:spcBef>
              <a:spcAft>
                <a:spcPts val="0"/>
              </a:spcAft>
              <a:buClr>
                <a:srgbClr val="C00000"/>
              </a:buClr>
              <a:buSzPts val="2000"/>
              <a:buFont typeface="Noto Sans Symbols"/>
              <a:buNone/>
            </a:pPr>
            <a:endParaRPr sz="2000"/>
          </a:p>
          <a:p>
            <a:pPr marL="0" lvl="0" indent="0" algn="l" rtl="0">
              <a:lnSpc>
                <a:spcPct val="150000"/>
              </a:lnSpc>
              <a:spcBef>
                <a:spcPts val="1200"/>
              </a:spcBef>
              <a:spcAft>
                <a:spcPts val="0"/>
              </a:spcAft>
              <a:buClr>
                <a:srgbClr val="C01E24"/>
              </a:buClr>
              <a:buSzPts val="2000"/>
              <a:buNone/>
            </a:pPr>
            <a:endParaRPr sz="2000" i="1">
              <a:solidFill>
                <a:srgbClr val="FF0000"/>
              </a:solidFill>
            </a:endParaRPr>
          </a:p>
        </p:txBody>
      </p:sp>
      <p:sp>
        <p:nvSpPr>
          <p:cNvPr id="150" name="Google Shape;150;p5"/>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a:solidFill>
                  <a:srgbClr val="203864"/>
                </a:solidFill>
              </a:rPr>
              <a:t>Compétences</a:t>
            </a:r>
            <a:endParaRPr>
              <a:solidFill>
                <a:srgbClr val="203864"/>
              </a:solidFill>
            </a:endParaRPr>
          </a:p>
        </p:txBody>
      </p:sp>
      <p:sp>
        <p:nvSpPr>
          <p:cNvPr id="151" name="Google Shape;151;p5"/>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Image by vectorjuice on Freepik</a:t>
            </a:r>
            <a:endParaRPr sz="1200">
              <a:solidFill>
                <a:schemeClr val="dk1"/>
              </a:solidFill>
              <a:latin typeface="Calibri"/>
              <a:ea typeface="Calibri"/>
              <a:cs typeface="Calibri"/>
              <a:sym typeface="Calibri"/>
            </a:endParaRPr>
          </a:p>
        </p:txBody>
      </p:sp>
      <p:pic>
        <p:nvPicPr>
          <p:cNvPr id="152" name="Google Shape;152;p5"/>
          <p:cNvPicPr preferRelativeResize="0"/>
          <p:nvPr/>
        </p:nvPicPr>
        <p:blipFill rotWithShape="1">
          <a:blip r:embed="rId4">
            <a:alphaModFix/>
          </a:blip>
          <a:srcRect l="9128" t="10193" r="8040" b="10723"/>
          <a:stretch/>
        </p:blipFill>
        <p:spPr>
          <a:xfrm>
            <a:off x="7570694" y="1842247"/>
            <a:ext cx="4621306" cy="4163419"/>
          </a:xfrm>
          <a:prstGeom prst="rect">
            <a:avLst/>
          </a:prstGeom>
          <a:noFill/>
          <a:ln>
            <a:noFill/>
          </a:ln>
        </p:spPr>
      </p:pic>
      <p:sp>
        <p:nvSpPr>
          <p:cNvPr id="153" name="Google Shape;153;p5"/>
          <p:cNvSpPr/>
          <p:nvPr/>
        </p:nvSpPr>
        <p:spPr>
          <a:xfrm>
            <a:off x="2" y="0"/>
            <a:ext cx="3438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5"/>
          <p:cNvSpPr txBox="1"/>
          <p:nvPr/>
        </p:nvSpPr>
        <p:spPr>
          <a:xfrm>
            <a:off x="343755" y="1"/>
            <a:ext cx="55704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2200" b="1" i="0" u="none" strike="noStrike" cap="none">
                <a:solidFill>
                  <a:schemeClr val="dk1"/>
                </a:solidFill>
                <a:latin typeface="Calibri"/>
                <a:ea typeface="Calibri"/>
                <a:cs typeface="Calibri"/>
                <a:sym typeface="Calibri"/>
              </a:rPr>
              <a:t>Applications de santé pour l'activité physique</a:t>
            </a:r>
            <a:endParaRPr/>
          </a:p>
        </p:txBody>
      </p:sp>
      <p:sp>
        <p:nvSpPr>
          <p:cNvPr id="155" name="Google Shape;155;p5"/>
          <p:cNvSpPr/>
          <p:nvPr/>
        </p:nvSpPr>
        <p:spPr>
          <a:xfrm>
            <a:off x="56450" y="89868"/>
            <a:ext cx="2997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chemeClr val="lt1"/>
                </a:solidFill>
                <a:latin typeface="Gill Sans"/>
                <a:ea typeface="Gill Sans"/>
                <a:cs typeface="Gill Sans"/>
                <a:sym typeface="Gill Sans"/>
              </a:rPr>
              <a:t>3 </a:t>
            </a:r>
            <a:endParaRPr sz="22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descr="Ambition abstract concept"/>
          <p:cNvPicPr preferRelativeResize="0"/>
          <p:nvPr/>
        </p:nvPicPr>
        <p:blipFill rotWithShape="1">
          <a:blip r:embed="rId3">
            <a:alphaModFix/>
          </a:blip>
          <a:srcRect/>
          <a:stretch/>
        </p:blipFill>
        <p:spPr>
          <a:xfrm>
            <a:off x="6668162" y="1079999"/>
            <a:ext cx="5517062" cy="5343950"/>
          </a:xfrm>
          <a:prstGeom prst="rect">
            <a:avLst/>
          </a:prstGeom>
          <a:noFill/>
          <a:ln>
            <a:noFill/>
          </a:ln>
        </p:spPr>
      </p:pic>
      <p:sp>
        <p:nvSpPr>
          <p:cNvPr id="162" name="Google Shape;162;p6"/>
          <p:cNvSpPr txBox="1"/>
          <p:nvPr/>
        </p:nvSpPr>
        <p:spPr>
          <a:xfrm>
            <a:off x="6000589" y="6199679"/>
            <a:ext cx="6099586"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Conçu par Freepik</a:t>
            </a:r>
            <a:endParaRPr sz="1200">
              <a:solidFill>
                <a:schemeClr val="dk1"/>
              </a:solidFill>
              <a:latin typeface="Calibri"/>
              <a:ea typeface="Calibri"/>
              <a:cs typeface="Calibri"/>
              <a:sym typeface="Calibri"/>
            </a:endParaRPr>
          </a:p>
        </p:txBody>
      </p:sp>
      <p:sp>
        <p:nvSpPr>
          <p:cNvPr id="163" name="Google Shape;163;p6"/>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01E24"/>
              </a:buClr>
              <a:buSzPct val="100000"/>
              <a:buFont typeface="Calibri"/>
              <a:buNone/>
            </a:pPr>
            <a:r>
              <a:rPr lang="en-US" sz="2700">
                <a:solidFill>
                  <a:srgbClr val="C01E24"/>
                </a:solidFill>
              </a:rPr>
              <a:t>3.2.1</a:t>
            </a:r>
            <a:r>
              <a:rPr lang="en-US">
                <a:solidFill>
                  <a:srgbClr val="C01E24"/>
                </a:solidFill>
              </a:rPr>
              <a:t/>
            </a:r>
            <a:br>
              <a:rPr lang="en-US">
                <a:solidFill>
                  <a:srgbClr val="C01E24"/>
                </a:solidFill>
              </a:rPr>
            </a:br>
            <a:r>
              <a:rPr lang="en-US">
                <a:solidFill>
                  <a:srgbClr val="C01E24"/>
                </a:solidFill>
              </a:rPr>
              <a:t>Navigation et intégration des applications d'activité physique dans la vie réelle</a:t>
            </a:r>
            <a:r>
              <a:rPr lang="en-US" sz="3600"/>
              <a:t/>
            </a:r>
            <a:br>
              <a:rPr lang="en-US" sz="3600"/>
            </a:br>
            <a:endParaRPr>
              <a:solidFill>
                <a:srgbClr val="C01E24"/>
              </a:solidFill>
            </a:endParaRPr>
          </a:p>
        </p:txBody>
      </p:sp>
      <p:sp>
        <p:nvSpPr>
          <p:cNvPr id="164" name="Google Shape;164;p6"/>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solidFill>
                  <a:srgbClr val="203864"/>
                </a:solidFill>
              </a:rPr>
              <a:t>Objectifs</a:t>
            </a:r>
            <a:endParaRPr/>
          </a:p>
        </p:txBody>
      </p:sp>
      <p:sp>
        <p:nvSpPr>
          <p:cNvPr id="165" name="Google Shape;165;p6"/>
          <p:cNvSpPr txBox="1">
            <a:spLocks noGrp="1"/>
          </p:cNvSpPr>
          <p:nvPr>
            <p:ph type="body" idx="2"/>
          </p:nvPr>
        </p:nvSpPr>
        <p:spPr>
          <a:xfrm>
            <a:off x="617621" y="2849843"/>
            <a:ext cx="5937120" cy="3574106"/>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50000"/>
              </a:lnSpc>
              <a:spcBef>
                <a:spcPts val="0"/>
              </a:spcBef>
              <a:spcAft>
                <a:spcPts val="0"/>
              </a:spcAft>
              <a:buSzPct val="100000"/>
              <a:buChar char="▪"/>
            </a:pPr>
            <a:r>
              <a:rPr lang="en-US"/>
              <a:t>Intégrer des applications d'exercice pour suivre les progrès, fixer des objectifs et stimuler la motivation afin d'améliorer le bien-être général.</a:t>
            </a:r>
            <a:endParaRPr/>
          </a:p>
          <a:p>
            <a:pPr marL="228600" lvl="0" indent="-228600" algn="l" rtl="0">
              <a:lnSpc>
                <a:spcPct val="150000"/>
              </a:lnSpc>
              <a:spcBef>
                <a:spcPts val="1200"/>
              </a:spcBef>
              <a:spcAft>
                <a:spcPts val="0"/>
              </a:spcAft>
              <a:buSzPct val="100000"/>
              <a:buChar char="▪"/>
            </a:pPr>
            <a:r>
              <a:rPr lang="en-US"/>
              <a:t>Identifier les caractéristiques et les spécifications des applications d'activité physique.</a:t>
            </a:r>
            <a:endParaRPr/>
          </a:p>
          <a:p>
            <a:pPr marL="228600" lvl="0" indent="-228600" algn="l" rtl="0">
              <a:lnSpc>
                <a:spcPct val="150000"/>
              </a:lnSpc>
              <a:spcBef>
                <a:spcPts val="1200"/>
              </a:spcBef>
              <a:spcAft>
                <a:spcPts val="0"/>
              </a:spcAft>
              <a:buSzPct val="100000"/>
              <a:buChar char="▪"/>
            </a:pPr>
            <a:r>
              <a:rPr lang="en-US"/>
              <a:t>Comparer et examiner d'autres applications d'activité physique.</a:t>
            </a:r>
            <a:endParaRPr/>
          </a:p>
          <a:p>
            <a:pPr marL="228600" lvl="0" indent="-228600" algn="l" rtl="0">
              <a:lnSpc>
                <a:spcPct val="150000"/>
              </a:lnSpc>
              <a:spcBef>
                <a:spcPts val="1200"/>
              </a:spcBef>
              <a:spcAft>
                <a:spcPts val="0"/>
              </a:spcAft>
              <a:buSzPct val="100000"/>
              <a:buChar char="▪"/>
            </a:pPr>
            <a:r>
              <a:rPr lang="en-US"/>
              <a:t>Connaître les applications d'activité physique.</a:t>
            </a:r>
            <a:endParaRPr/>
          </a:p>
          <a:p>
            <a:pPr marL="228600" lvl="0" indent="-111125" algn="l" rtl="0">
              <a:lnSpc>
                <a:spcPct val="150000"/>
              </a:lnSpc>
              <a:spcBef>
                <a:spcPts val="1200"/>
              </a:spcBef>
              <a:spcAft>
                <a:spcPts val="0"/>
              </a:spcAft>
              <a:buSzPct val="100000"/>
              <a:buNone/>
            </a:pPr>
            <a:endParaRPr sz="2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p:nvPr/>
        </p:nvSpPr>
        <p:spPr>
          <a:xfrm>
            <a:off x="7917100" y="-3925"/>
            <a:ext cx="4273800" cy="341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b="1">
                <a:solidFill>
                  <a:schemeClr val="lt1"/>
                </a:solidFill>
                <a:latin typeface="Calibri"/>
                <a:ea typeface="Calibri"/>
                <a:cs typeface="Calibri"/>
                <a:sym typeface="Calibri"/>
              </a:rPr>
              <a:t>3.2.1 Applications pour l'activité physique </a:t>
            </a:r>
            <a:endParaRPr sz="1800" b="1">
              <a:solidFill>
                <a:schemeClr val="lt1"/>
              </a:solidFill>
              <a:latin typeface="Calibri"/>
              <a:ea typeface="Calibri"/>
              <a:cs typeface="Calibri"/>
              <a:sym typeface="Calibri"/>
            </a:endParaRPr>
          </a:p>
        </p:txBody>
      </p:sp>
      <p:sp>
        <p:nvSpPr>
          <p:cNvPr id="172" name="Google Shape;172;p7"/>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Activité 1 : Questions et réponses (15 minutes)</a:t>
            </a:r>
            <a:endParaRPr/>
          </a:p>
        </p:txBody>
      </p:sp>
      <p:sp>
        <p:nvSpPr>
          <p:cNvPr id="173" name="Google Shape;173;p7"/>
          <p:cNvSpPr txBox="1"/>
          <p:nvPr/>
        </p:nvSpPr>
        <p:spPr>
          <a:xfrm>
            <a:off x="558000" y="1882388"/>
            <a:ext cx="11076000" cy="349331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C00000"/>
              </a:buClr>
              <a:buSzPts val="1800"/>
              <a:buFont typeface="Noto Sans Symbols"/>
              <a:buChar char="▪"/>
            </a:pPr>
            <a:r>
              <a:rPr lang="en-US" sz="2400" i="1">
                <a:solidFill>
                  <a:schemeClr val="dk1"/>
                </a:solidFill>
                <a:latin typeface="Calibri"/>
                <a:ea typeface="Calibri"/>
                <a:cs typeface="Calibri"/>
                <a:sym typeface="Calibri"/>
              </a:rPr>
              <a:t>Quels sont les avantages de l'activité physique ?</a:t>
            </a:r>
            <a:endParaRPr sz="2400" i="1">
              <a:solidFill>
                <a:schemeClr val="dk1"/>
              </a:solidFill>
              <a:latin typeface="Calibri"/>
              <a:ea typeface="Calibri"/>
              <a:cs typeface="Calibri"/>
              <a:sym typeface="Calibri"/>
            </a:endParaRPr>
          </a:p>
          <a:p>
            <a:pPr marL="228600" marR="0" lvl="0" indent="-228600" algn="l" rtl="0">
              <a:lnSpc>
                <a:spcPct val="100000"/>
              </a:lnSpc>
              <a:spcBef>
                <a:spcPts val="2400"/>
              </a:spcBef>
              <a:spcAft>
                <a:spcPts val="0"/>
              </a:spcAft>
              <a:buClr>
                <a:srgbClr val="C00000"/>
              </a:buClr>
              <a:buSzPts val="1800"/>
              <a:buFont typeface="Noto Sans Symbols"/>
              <a:buChar char="▪"/>
            </a:pPr>
            <a:r>
              <a:rPr lang="en-US" sz="2400" i="1">
                <a:solidFill>
                  <a:schemeClr val="dk1"/>
                </a:solidFill>
                <a:latin typeface="Calibri"/>
                <a:ea typeface="Calibri"/>
                <a:cs typeface="Calibri"/>
                <a:sym typeface="Calibri"/>
              </a:rPr>
              <a:t>Pourquoi pensez-vous que les applications d'activité physique sont importantes ?</a:t>
            </a:r>
            <a:endParaRPr/>
          </a:p>
          <a:p>
            <a:pPr marL="228600" marR="0" lvl="0" indent="-228600" algn="l" rtl="0">
              <a:lnSpc>
                <a:spcPct val="100000"/>
              </a:lnSpc>
              <a:spcBef>
                <a:spcPts val="2400"/>
              </a:spcBef>
              <a:spcAft>
                <a:spcPts val="0"/>
              </a:spcAft>
              <a:buClr>
                <a:srgbClr val="C00000"/>
              </a:buClr>
              <a:buSzPts val="1800"/>
              <a:buFont typeface="Noto Sans Symbols"/>
              <a:buChar char="▪"/>
            </a:pPr>
            <a:r>
              <a:rPr lang="en-US" sz="2400" i="1">
                <a:solidFill>
                  <a:schemeClr val="dk1"/>
                </a:solidFill>
                <a:latin typeface="Calibri"/>
                <a:ea typeface="Calibri"/>
                <a:cs typeface="Calibri"/>
                <a:sym typeface="Calibri"/>
              </a:rPr>
              <a:t>Pourquoi une personne devrait-elle utiliser ou non une application d'activité physique ?</a:t>
            </a:r>
            <a:endParaRPr sz="2400" i="1">
              <a:solidFill>
                <a:schemeClr val="dk1"/>
              </a:solidFill>
              <a:latin typeface="Calibri"/>
              <a:ea typeface="Calibri"/>
              <a:cs typeface="Calibri"/>
              <a:sym typeface="Calibri"/>
            </a:endParaRPr>
          </a:p>
          <a:p>
            <a:pPr marL="685800" marR="0" lvl="2" indent="-88900" algn="l" rtl="0">
              <a:lnSpc>
                <a:spcPct val="100000"/>
              </a:lnSpc>
              <a:spcBef>
                <a:spcPts val="1800"/>
              </a:spcBef>
              <a:spcAft>
                <a:spcPts val="0"/>
              </a:spcAft>
              <a:buClr>
                <a:srgbClr val="C01E24"/>
              </a:buClr>
              <a:buSzPts val="2200"/>
              <a:buFont typeface="Noto Sans Symbols"/>
              <a:buNone/>
            </a:pPr>
            <a:endParaRPr sz="2200" b="0" i="0" u="none" strike="noStrike" cap="none">
              <a:solidFill>
                <a:schemeClr val="dk1"/>
              </a:solidFill>
              <a:latin typeface="Calibri"/>
              <a:ea typeface="Calibri"/>
              <a:cs typeface="Calibri"/>
              <a:sym typeface="Calibri"/>
            </a:endParaRPr>
          </a:p>
        </p:txBody>
      </p:sp>
      <p:sp>
        <p:nvSpPr>
          <p:cNvPr id="174" name="Google Shape;174;p7"/>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175" name="Google Shape;175;p7"/>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i="0" u="none" strike="noStrike" cap="none">
                <a:solidFill>
                  <a:schemeClr val="dk1"/>
                </a:solidFill>
                <a:latin typeface="Calibri"/>
                <a:ea typeface="Calibri"/>
                <a:cs typeface="Calibri"/>
                <a:sym typeface="Calibri"/>
              </a:rPr>
              <a:t>Applications de santé pour l'activité physique</a:t>
            </a:r>
            <a:endParaRPr sz="1100"/>
          </a:p>
        </p:txBody>
      </p:sp>
      <p:sp>
        <p:nvSpPr>
          <p:cNvPr id="176" name="Google Shape;176;p7"/>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chemeClr val="lt1"/>
                </a:solidFill>
                <a:latin typeface="Gill Sans"/>
                <a:ea typeface="Gill Sans"/>
                <a:cs typeface="Gill Sans"/>
                <a:sym typeface="Gill Sans"/>
              </a:rPr>
              <a:t>3.2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800"/>
              <a:buFont typeface="Calibri"/>
              <a:buNone/>
            </a:pPr>
            <a:r>
              <a:rPr lang="en-US"/>
              <a:t>Activité 2 : Navigation dans les applications d'exercice</a:t>
            </a:r>
            <a:endParaRPr/>
          </a:p>
        </p:txBody>
      </p:sp>
      <p:sp>
        <p:nvSpPr>
          <p:cNvPr id="183" name="Google Shape;183;p8"/>
          <p:cNvSpPr txBox="1">
            <a:spLocks noGrp="1"/>
          </p:cNvSpPr>
          <p:nvPr>
            <p:ph type="body" idx="1"/>
          </p:nvPr>
        </p:nvSpPr>
        <p:spPr>
          <a:xfrm>
            <a:off x="558001" y="1831897"/>
            <a:ext cx="6273874" cy="448805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C00000"/>
              </a:buClr>
              <a:buSzPts val="2400"/>
              <a:buChar char="▪"/>
            </a:pPr>
            <a:r>
              <a:rPr lang="en-US" sz="2800" b="0" i="1" u="none" strike="noStrike" cap="none">
                <a:latin typeface="Calibri"/>
                <a:ea typeface="Calibri"/>
                <a:cs typeface="Calibri"/>
                <a:sym typeface="Calibri"/>
              </a:rPr>
              <a:t>Trouvez une application de fitness que vous aimeriez télécharger (5 minutes)</a:t>
            </a:r>
            <a:endParaRPr sz="2800" i="1"/>
          </a:p>
          <a:p>
            <a:pPr marL="228600" marR="0" lvl="0" indent="-228600" algn="l" rtl="0">
              <a:lnSpc>
                <a:spcPct val="100000"/>
              </a:lnSpc>
              <a:spcBef>
                <a:spcPts val="1200"/>
              </a:spcBef>
              <a:spcAft>
                <a:spcPts val="0"/>
              </a:spcAft>
              <a:buClr>
                <a:srgbClr val="C00000"/>
              </a:buClr>
              <a:buSzPts val="2400"/>
              <a:buChar char="▪"/>
            </a:pPr>
            <a:r>
              <a:rPr lang="en-US" sz="2800" b="0" i="1" u="none" strike="noStrike" cap="none">
                <a:latin typeface="Calibri"/>
                <a:ea typeface="Calibri"/>
                <a:cs typeface="Calibri"/>
                <a:sym typeface="Calibri"/>
              </a:rPr>
              <a:t>Notez 3 avantages et 3 inconvénients de l'application (5 minutes)</a:t>
            </a:r>
            <a:endParaRPr sz="2800" i="1"/>
          </a:p>
          <a:p>
            <a:pPr marL="228600" marR="0" lvl="0" indent="-228600" algn="l" rtl="0">
              <a:lnSpc>
                <a:spcPct val="100000"/>
              </a:lnSpc>
              <a:spcBef>
                <a:spcPts val="1200"/>
              </a:spcBef>
              <a:spcAft>
                <a:spcPts val="0"/>
              </a:spcAft>
              <a:buClr>
                <a:srgbClr val="C00000"/>
              </a:buClr>
              <a:buSzPts val="2400"/>
              <a:buChar char="▪"/>
            </a:pPr>
            <a:r>
              <a:rPr lang="en-US" sz="2800" b="0" i="1" u="none" strike="noStrike" cap="none">
                <a:latin typeface="Calibri"/>
                <a:ea typeface="Calibri"/>
                <a:cs typeface="Calibri"/>
                <a:sym typeface="Calibri"/>
              </a:rPr>
              <a:t>Réfléchissez à la manière dont vous pourriez utiliser cette application et dans quel but (5-10 minutes)</a:t>
            </a:r>
            <a:endParaRPr/>
          </a:p>
        </p:txBody>
      </p:sp>
      <p:pic>
        <p:nvPicPr>
          <p:cNvPr id="184" name="Google Shape;184;p8" descr="Free Corona Coronavirus photo and picture"/>
          <p:cNvPicPr preferRelativeResize="0"/>
          <p:nvPr/>
        </p:nvPicPr>
        <p:blipFill rotWithShape="1">
          <a:blip r:embed="rId3">
            <a:alphaModFix/>
          </a:blip>
          <a:srcRect/>
          <a:stretch/>
        </p:blipFill>
        <p:spPr>
          <a:xfrm>
            <a:off x="7457292" y="1979137"/>
            <a:ext cx="4361669" cy="2899725"/>
          </a:xfrm>
          <a:prstGeom prst="rect">
            <a:avLst/>
          </a:prstGeom>
          <a:noFill/>
          <a:ln>
            <a:noFill/>
          </a:ln>
        </p:spPr>
      </p:pic>
      <p:sp>
        <p:nvSpPr>
          <p:cNvPr id="185" name="Google Shape;185;p8"/>
          <p:cNvSpPr/>
          <p:nvPr/>
        </p:nvSpPr>
        <p:spPr>
          <a:xfrm>
            <a:off x="9780282" y="6042956"/>
            <a:ext cx="241171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a:solidFill>
                <a:schemeClr val="dk1"/>
              </a:solidFill>
              <a:latin typeface="Calibri"/>
              <a:ea typeface="Calibri"/>
              <a:cs typeface="Calibri"/>
              <a:sym typeface="Calibri"/>
            </a:endParaRPr>
          </a:p>
        </p:txBody>
      </p:sp>
      <p:sp>
        <p:nvSpPr>
          <p:cNvPr id="186" name="Google Shape;186;p8"/>
          <p:cNvSpPr/>
          <p:nvPr/>
        </p:nvSpPr>
        <p:spPr>
          <a:xfrm>
            <a:off x="7959051" y="-3925"/>
            <a:ext cx="42315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b="1">
                <a:solidFill>
                  <a:schemeClr val="lt1"/>
                </a:solidFill>
                <a:latin typeface="Calibri"/>
                <a:ea typeface="Calibri"/>
                <a:cs typeface="Calibri"/>
                <a:sym typeface="Calibri"/>
              </a:rPr>
              <a:t>3.2.1 Applications pour l'activité physique </a:t>
            </a:r>
            <a:endParaRPr sz="1800" b="1">
              <a:solidFill>
                <a:schemeClr val="lt1"/>
              </a:solidFill>
              <a:latin typeface="Calibri"/>
              <a:ea typeface="Calibri"/>
              <a:cs typeface="Calibri"/>
              <a:sym typeface="Calibri"/>
            </a:endParaRPr>
          </a:p>
        </p:txBody>
      </p:sp>
      <p:sp>
        <p:nvSpPr>
          <p:cNvPr id="187" name="Google Shape;187;p8"/>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188" name="Google Shape;188;p8"/>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i="0" u="none" strike="noStrike" cap="none">
                <a:solidFill>
                  <a:schemeClr val="dk1"/>
                </a:solidFill>
                <a:latin typeface="Calibri"/>
                <a:ea typeface="Calibri"/>
                <a:cs typeface="Calibri"/>
                <a:sym typeface="Calibri"/>
              </a:rPr>
              <a:t>Applications de santé pour l'activité physique</a:t>
            </a:r>
            <a:endParaRPr sz="1100"/>
          </a:p>
        </p:txBody>
      </p:sp>
      <p:sp>
        <p:nvSpPr>
          <p:cNvPr id="189" name="Google Shape;189;p8"/>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chemeClr val="lt1"/>
                </a:solidFill>
                <a:latin typeface="Gill Sans"/>
                <a:ea typeface="Gill Sans"/>
                <a:cs typeface="Gill Sans"/>
                <a:sym typeface="Gill Sans"/>
              </a:rPr>
              <a:t>3.2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t>Applications pour l'activité physique</a:t>
            </a:r>
            <a:endParaRPr/>
          </a:p>
        </p:txBody>
      </p:sp>
      <p:pic>
        <p:nvPicPr>
          <p:cNvPr id="196" name="Google Shape;196;p9" descr="Top Health &amp; Fitness Apps Worldwide for Q2 2019 by Downloads"/>
          <p:cNvPicPr preferRelativeResize="0"/>
          <p:nvPr/>
        </p:nvPicPr>
        <p:blipFill rotWithShape="1">
          <a:blip r:embed="rId3">
            <a:alphaModFix/>
          </a:blip>
          <a:srcRect t="8218" b="10840"/>
          <a:stretch/>
        </p:blipFill>
        <p:spPr>
          <a:xfrm>
            <a:off x="1844813" y="1843558"/>
            <a:ext cx="8502373" cy="4497428"/>
          </a:xfrm>
          <a:prstGeom prst="rect">
            <a:avLst/>
          </a:prstGeom>
          <a:noFill/>
          <a:ln>
            <a:noFill/>
          </a:ln>
          <a:effectLst>
            <a:outerShdw blurRad="190500" algn="tl" rotWithShape="0">
              <a:srgbClr val="000000">
                <a:alpha val="69803"/>
              </a:srgbClr>
            </a:outerShdw>
          </a:effectLst>
        </p:spPr>
      </p:pic>
      <p:sp>
        <p:nvSpPr>
          <p:cNvPr id="197" name="Google Shape;197;p9"/>
          <p:cNvSpPr txBox="1"/>
          <p:nvPr/>
        </p:nvSpPr>
        <p:spPr>
          <a:xfrm>
            <a:off x="5817784" y="6202487"/>
            <a:ext cx="6134668"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u="sng">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a:t>
            </a:r>
            <a:endParaRPr sz="1200">
              <a:solidFill>
                <a:schemeClr val="dk1"/>
              </a:solidFill>
              <a:latin typeface="Calibri"/>
              <a:ea typeface="Calibri"/>
              <a:cs typeface="Calibri"/>
              <a:sym typeface="Calibri"/>
            </a:endParaRPr>
          </a:p>
        </p:txBody>
      </p:sp>
      <p:sp>
        <p:nvSpPr>
          <p:cNvPr id="198" name="Google Shape;198;p9"/>
          <p:cNvSpPr/>
          <p:nvPr/>
        </p:nvSpPr>
        <p:spPr>
          <a:xfrm>
            <a:off x="8011479" y="-3925"/>
            <a:ext cx="4179300" cy="398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en-US" sz="1800" b="1">
                <a:solidFill>
                  <a:schemeClr val="lt1"/>
                </a:solidFill>
                <a:latin typeface="Calibri"/>
                <a:ea typeface="Calibri"/>
                <a:cs typeface="Calibri"/>
                <a:sym typeface="Calibri"/>
              </a:rPr>
              <a:t>3.2.1 Applications pour l'activité physique </a:t>
            </a:r>
            <a:endParaRPr sz="1800" b="1">
              <a:solidFill>
                <a:schemeClr val="lt1"/>
              </a:solidFill>
              <a:latin typeface="Calibri"/>
              <a:ea typeface="Calibri"/>
              <a:cs typeface="Calibri"/>
              <a:sym typeface="Calibri"/>
            </a:endParaRPr>
          </a:p>
        </p:txBody>
      </p:sp>
      <p:sp>
        <p:nvSpPr>
          <p:cNvPr id="199" name="Google Shape;199;p9"/>
          <p:cNvSpPr/>
          <p:nvPr/>
        </p:nvSpPr>
        <p:spPr>
          <a:xfrm>
            <a:off x="0" y="0"/>
            <a:ext cx="671100" cy="3987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200" name="Google Shape;200;p9"/>
          <p:cNvSpPr txBox="1"/>
          <p:nvPr/>
        </p:nvSpPr>
        <p:spPr>
          <a:xfrm>
            <a:off x="671102" y="680"/>
            <a:ext cx="4865700" cy="3972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200"/>
              <a:buFont typeface="Calibri"/>
              <a:buNone/>
            </a:pPr>
            <a:r>
              <a:rPr lang="en-US" sz="1900" b="1" i="0" u="none" strike="noStrike" cap="none">
                <a:solidFill>
                  <a:schemeClr val="dk1"/>
                </a:solidFill>
                <a:latin typeface="Calibri"/>
                <a:ea typeface="Calibri"/>
                <a:cs typeface="Calibri"/>
                <a:sym typeface="Calibri"/>
              </a:rPr>
              <a:t>Applications de santé pour l'activité physique</a:t>
            </a:r>
            <a:endParaRPr sz="1100"/>
          </a:p>
        </p:txBody>
      </p:sp>
      <p:sp>
        <p:nvSpPr>
          <p:cNvPr id="201" name="Google Shape;201;p9"/>
          <p:cNvSpPr/>
          <p:nvPr/>
        </p:nvSpPr>
        <p:spPr>
          <a:xfrm>
            <a:off x="56452" y="58165"/>
            <a:ext cx="562200" cy="279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900" b="1" i="0" u="none" strike="noStrike" cap="none">
                <a:solidFill>
                  <a:schemeClr val="lt1"/>
                </a:solidFill>
                <a:latin typeface="Gill Sans"/>
                <a:ea typeface="Gill Sans"/>
                <a:cs typeface="Gill Sans"/>
                <a:sym typeface="Gill Sans"/>
              </a:rPr>
              <a:t>3.2 </a:t>
            </a:r>
            <a:endParaRPr sz="1900" b="1">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3.2 Séance de formation expérientiell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qWid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paJ1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lon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paJ1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paJ1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paJ1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qWidZFQaV5GsAAABvAAAAHAAAAHVuaXZlcnNhbC9sb2NhbF9zZXR0aW5ncy54bWwNyrEKwkAMANC9XxEySB3Uugn2rpujCK0fENogB7mk9ELRv/e2N7x++GaBnbeSTANezx0C62xL0k/A9/Q43RCKky4kphxQDWGITS82k4zsXmOBVejH28S5wvlJuc4XqbOkAu1B/B6PeInNH1BLAwQUAAIACAArWidZupx5WEgSAABQSgAAFwAAAHVuaXZlcnNhbC91bml2ZXJzYWwucG5n7Zx7WFNXtsBRe3VadWjrp1YMpF/VaquFVpvKw4CPjkidSttp5ZmkigoaJSCQQEJy7AvGWpIRR7EqpBYtVgwpAgYISWyjnCqVNCCJCknEiAFDEgNJDnmdc08I0EBn7j93vvvduTd8QM45e6/1W3vttddeJ4Rz+L1tsXOfCXomICBgbtyWtz8ICJjJDgh46p0/zESvZLM+daAv03I+iN0YUNOOGUBPnkrf8O6GgIBazmzXjv9Az5/O2pKUExDwR6nnZxpIubArICCuL+7tDR/mEw0qDeeAnfAIctHWBB2e/ezza7/a/KB1zcKexCWff2v+5pu/mlds3IJ/8OnswKNxD4qOpnUsaP1b/eGU2p6N2+d1P/vSSuoP72Zhz1yZe/KtBUVfSvrU+LaVmisyVnsOOybPpl8myqN2ERlKzp75HfSWavhIVMDo10io9DnvETQn1nvQswYzbfQgS5b11OjBVfx/t5PpYm+/DB6ULY0rHf2O/57M1EVpmpwKgTgPenSaonbf0rhKzi2muFclxsxTyIpud42pYyqJgBsEXKCQwho+3X0ELM0UWut2uL/a8gJ7tMPMRpujOmFRnGMDj/vc016pqwGolIqw4sS5tIkrRUviDM8XLfGcHJo2J7b03rIxO2e8wF7asHVc2+uYuH1lr3sNn/NxeOnt0B3h0z0nL1zNWvo94SfvcF8/1LvlA+HnvX/wnHwcID16jvpvCPoGj8HTLf3GTi5sUZH5Iip0cyV/C31bss4SKVBGiKMgzoTK+uLKBBLTCkdIHF18NdPZrTlhOVPfPpCXyc8ppBmxE7iMwFj98aeFR9pLKziKyTpQswjHvEO5H7EnvDT33THrdSd7t3TgFnk1VKShA1Pu8tqYz140RSizis80kGlY1/1ZJhasA2ADy7wQMBsrse5+2wjBR2NzidjVF6Zx345331Zx3Hc4B5x3ue67Bm27D2nAThF1ZMzdRH7RUaIZKXEKwiDehr2ixxkqqE3iatNAjb4q6XBKmjwwqIgt7UD9dQX/qNTHsgqE9Sid9QhW3g4m7c3NnLuZM3xxydhk5VzCY+I+GJ/U9YzwZH7GyKO1klf2vkdydJQZ4Qdh8E6GphaMyCzXCnOQRJ+u6BTJbTvrzmEJgKMKoEMD8YDDyIcf869AfEWTkJ0UM48KkZJBQ7v7t3A3oCsOcckEC08vc/c7enTRNMjMAVxGDjLCEUCAdrGm0SmNcUmdafBQGHKQ8cv5PLZpsoIMvOY0RfzK3sQwiWtIRUFsFA1nk/54bBkkgR16GurvWJMphadlQ9wU3YixJ+bEeJT9GsJWrFxM9bAzUvivOtwaxC0kIVYScpbZvwnbHMOC1ukxmnInOBG/96RyrusGd3/YW1tPySNjSYXm6wJnucZeLoxxVMY0O7tI7i4hyX6cVCCEJIibRkIcSgFnqgqH1gFANGD5wCfW62Ess7GMNVBmZPUuZPWK8xgiU2FPJEjTwbXj6+mQLcvyfTzzMUI7m9Qh7Z9NGvlJJXP3yFSCTBM76XdjirbfiFe7rTSEaejkNjlFZch94yYs/LMKQFKwf7cEpOhMkRylvaVdj8PwfrcqwoDBNJoJuQo0MzROZFac7H19C0tLJgkZfccTrkyxKgXRUihhkVvpI+4fV3LHbFgnQ4fIR2jYO8SsE5YnKfzI1WMNINpgRENEt3w83n7JWjpwamzhyWrTcRh3D2APwesMsFBv1zcoid0VPq6r6MuytC6m9EcYzpcR78E05bCyMpbjaxSaeoIWsTOrVAWAT6I6t7mosnsvTc31yTbfH+3tp94rh3Q+uWnfrvDmcqrO3eRX51f3b6JOzpsTKzF/guRCZwOBXQxNk8YuQnY74e364USuzCiuumtsifHZWD+ozA133AqE42mA7XpYjO2FYRABkQJoIanA7Uw2kZCXN91yjKDZ6y/6tNToR2ZbzW4Ixt62D0dEg3axhczqmGroMqk8CA9r1oqpkFLjlpwGg9er966KIzHrNlernJrvtYkWKZFZP6hGPosEokG+tZDrlT4U6ZVGXLOwEgQ6Ne1hOZvAf7v5q3C9LSiP6NTEDNvuXDamUPihHKQHsdqFEqdNYOLm4B8NpZZROUkIsagyDzFnYxFNtN1m1tsONpmG7Kn3RB17IXtqtKLPrugug3gAR3MkHu6tUrNgFXSha6o/ltsXx+qmPZxl3QaGaCSZJDVR2x70oWLlaUV3tdUWmakigsFcXYd23aN8BroDW5LS7tCRgvDkGYqgz0JlDc5GUCfMLWRrDV2RVPweFVHWFN1KZzRElz2cn8jpnEpLj8DwNqS7hZHi1bohjN7W1/XnatyDS2CqWlzPJoEVGgn9DIih8Hv3iHb25w9ehgn80EjgTBsTpHJl5kYPxTaE45/tLzeSBVEmmU/Zcjvj3kp2O5hK3FBPPJ5jx2XrT+YNmhvTYgbfALvLSM/RCgb3NWFo9vm5IBsksqMkyBBG112dN0j/pU+szeGHSpr5qqn2Dkjl560wauH7u1FHGNlRtm2cCDWxUm43LX2tTEvlEyMFzsJQWbZYFMkqb+t0dOXqpkYIrrjS+rjCWv2ADaZGYoUMxH4SdyF183GriQRAyDalu3qYny+0fBZSVwGIkHwGs11/sk2rZLb1GfI0ffPX6+1U/sx7zGhQlxjKL0wOlrRbyUOKledCIYIaeXPqYrIslcrp59uzt9ydu6KsHTSqgWh0Vpa0nddqXkoWKJ3t/AX0KvASRGLj1USepDo3AnY9cy5vsC+N1441ddiHkzzV1Y7+oRF09vfgTc2i1gvaYSxWmTl16R2bE0tPNLQ7c3yKXdxqjGqbcBhO9SmNS+bECqYGwhKp3FA/Zf5+zsqN8qvzq/u/pk52MLxjuJsBVyN0p4YgI/nq9dw5ILNYZEYtWttSyjVT2+wAczfjx3/c5rbGEvOW4ot5w/TfNSYzB9oAFtQRy6IwzKg4uVymb1GXm4S/VZOtaPF55V94pyvbF+5QadwEb/n61oTm/BNS+WJKy1ldfRmRvhf1gCBpslcjT0zy6FH2ZG9OensAnZiBRL/4/wbxzAJPCCpN0cNfyzJN3Xm3zHyx47HN3Tlpk2hAy6N4Yn5vTI/IqUIcYmC4AmBAdhnAYgzW4s6lhtQly2qjjElU+xkqZIgMQaQhznh4IKZbDNB96e8UVQKQGkBs1RSFARdiYIvqi85jkcPcFoa9j6MKDA0TWXqdAA2MbqvYFe7YwY9ejRHNGFPQucNT6Lg/yuOsEV9KYzm4yBEDsxq3QmRiImYx7lWCWjKzKrBl5DRkImlv796fbJJgJM0tQAPxRv3mcq1bb2hzl+mElm1cZ9AXoWBqBTLSUOPk8E8lc6G+kTxnOKY8hgsWfKHgXPTd+PEDWfWbS7G2LytxZy4lYHjyR4WaoI/V1jCkyz18accelXgOjrwriZ+RjNZ4M34NomzXM8m5yTJmi2nkZB6jAa39SBXIQU1meDJXZ25s04kySewYtbiQCSZ8GIxWFe6kJZ19TVRszju+rqKX9maIDu4peZH87F0VsL9kJflC0oy2oM9DN8l2P0QroIKP2ptFbFEL0hF0qp1PTJZlL6IpdHUzPVXWJ+lzw8m376po+4PriiqHnRwQS+FzmIuqQglFlW1QBk1zzbfY+PsfY8nPJknbsy0FZxRaxc8HF+1RXLicyQfCCK3lqquXFzPYaZ3NppGIYA6yASoXtjzOKHm3jPQabR2c7xwxhxGiobweRzQvjRPMKf/QN7o8Y0jOKHkVTDCldtJduxOTltw0z98IKt4oS3iZkLyk3d61Xq+8GkzKtmzT/mpPCzYxqkKlMvr5TvOI1oALCkbU8seeedHc8A3q/nu9/auDeGf3lLxUpnAqL9QtPoa+PDlYwAjOsefl6G1mylKeNjRNTt/dYT++rtpqDpvxK1rYKvs+2kD+JYkr67uT51z95EyMgm5UZdVXDA9FoNEwlGcsqrTWciTRFBWtsOF2s2nIytdFscK+O+5bTJKLK3HiSz8+7OmbHyGUbM1l/RJEYWtvBJ1lQ9jYE7gQNAwr0kWAClgHj7z6rfUmF61Ku8GEGbxuECwnvVIfGYP0mRYGc/WuFn1TKMglfVLPxrOChZyI875hdx7QbpGl/88ljsrWLMtPs5Fe4xqufdAmhkSmGLVAGD/8jk8eeH81xi2EYKeJ4TxfFl3oSQCwoduTMLqhReyQ7b64Zmp4Mn+Vw8wduWFa/HmoVP5YZYKVkLSjmSJihrAVTsUP9c1fvXvqL5PjpZ/r6gRstpE6taD127ZnLTWAnW+MfvKAopa4HXo+oMmqV8MDABymDjmhOKCVX5oUyK6LzThMsEY8Jxa9J9Bm1cMLOtrCgEGDE72Hcr5ZOWlZt/VmqATEo/UwgZeAWcTeM2mS0/GYYFNny5RVojfNJ6ijA2M9WUpgikIvaKz6gVBoL3FqkkPzo9PGP5NCwRZXjqYkyaeZIpPHtdDcWPL+ZA4B4rFcy1kdK/9WNAm8C60yUvybk1/8vxJf19a7RUbhtwzdtEmEmXUT72am4zBxzeX+P734QX6QH+QH+UF+kB/kB/lBfpAf5Af5QX6QH+QH+UF+kB/kB/lBfpAf5Af5QX6QH+QH+UF+kB/kB/lBfpAf5Af5QX7Q/wtQQmCs93ERpedYlBZza0rCTqzM+FLt0uCtqTiv9tel3vMxcsg3qj/tjJv4iOK69cIj10pzV43R8w9RFx5eNvGBxicBhtDnt3aM/4fz/Wn3CEt/e2BEz18pLD3WqIaGFtNMBeaVkPsaMAxw9ENNPFkOU3w4xR5J89W29v5sjpgJdYYVZkft/PMBplg/LG7lFZa3+Rp4f2YLtIlzpfK6RaFjlqAqynztvTr3Tsn8wPPkwRDkvWbFZLnBoi+LO3BUDrCCQKYdTSxlL6sJYSuw+xjmeSQJIj1gcjSEUYCrhE4625qqj+iMmT7LI+j6WEjOmaIS9R3e0aqJ6YpZJahgMOd4+n1DpuGNZ3NLVFrsO0qvHw5XF1UujB7qMgTW79GnjbqXICRn/wNltxIWE5KxMzw9+u8Rjmx1DJaJrYo1apVGHdxpDBKCa+kLSFCD1/kPLvZmQNLBvaNOyzXUSAndTiJLy0t3qjUbKa65FnDAI5FM0psp9XzTdWPj8oFk7zSar0nlUQWlJPKsCdlOIdKN6HjpjgqI1S+3NVbJUR9RGsSPKq34u8FlVJ7Xv/mvSuXH4NeWjg012HhK/KS/m4LvVKmquc5uwxvx1eioNPuZhoV6xuWolw1jxPexbKLrmlIAEuZ5RH9tEP4RauSRWQv1ygb8EckXrEGPrSkkpzlBgaspJo575XZxpXXTcBzp26fHLcVv8wQRBS+FLgloIP5WTS2jUFhlxTeNSxRVcpi2GGB6vEMSOersZqqyN6QK28e/IPTMC3dzvDZBMT756Hj6KEE8IEwR2Ja7bvpv/SGRqzVF9kSE/DgiZBnaurUVe5R38GKVIwQDENDfBrbwCtkb99fmBcaWyfs7HLg8ffGjY66bkRPuyWYE8WuavvP4xLhX9IzeZwJqcC/gb2gifkMKrKe/YPN/KEADURMC1Te3Gs23FEpWrXh5/NDyqPZxiytuZtXrT5X9MN0bSPospUUdiKfrvxbr4uBirZKKjjGFx7dnMOOp4PkJqRtZlloZfMuWoBR1IjnTxqk1Bwg6YX6pJJt1wDM8uSOZI/k2kxlGBfFx4/FbFY0R6a7zW6z9JlHu8OoFPEDZrdMmeFSsVxojexp45ofytTDMS28ROp9UwfsYqULPiDOYPDQKnry5uW7cUWsKrstnY+2PPY41Z4hEMIEKzhgfx5QFsa5Okp2L4bCp4PR/2qM3w/pguRhWrHGnC7WjybRGldc4ZX1X3M3KtZ/enC5Mm/bPeqDO2VYpvxwVMrb0ihkrCGnQSHHH+Fr7Gr7YDM4dbaUr+cwCxmuZ9Ml5CV2/bstsUg/8HvlK9MzRILf+FCtuFoWsFVkLSNrt4vbdY/kmiF1xPVD1cNboKnry2WgOOYbsyK+z2mtkziDBUF6oN0yyu7Is9UD/dzEvjlqONY5mxoqFksuit9byrAU1srXZK0m6CQNei9cXG4+5Do2mhEbcmBKrN69e5ainpPi1msIcxtnE0u369LcnUrnncUJ3iatOnOtyLDo6nv7fQ54EIlmQAHAKuo+0lmbWWdfscO/fMvb0l4DGdO++EHC/wrsFBBxieDe3gADjv6yTWG80IjPg6dFHgLf29XquxP1p29s1Gz/+9D8BUEsDBBQAAgAIACtaJ1mRjA8hSgAAAGwAAAAbAAAAdW5pdmVyc2FsL3VuaXZlcnNhbC5wbmcueG1ss7GvyM1RKEstKs7Mz7NVMtQzULK34+WyKShKLctMLVeoAIoBBSFASaESyDVCcMszU0oygELG5mYIwYzUzPSMEqCogTFCqT7QUABQSwECAAAUAAIACACpflBPNmFYAkcDAADhCQAAFAAAAAAAAAABAAAAAAAAAAAAdW5pdmVyc2FsL3BsYXllci54bWxQSwECAAAUAAIACAAqWidZtTf0qBwFAADhEwAAHQAAAAAAAAABAAAAAAB5AwAAdW5pdmVyc2FsL2NvbW1vbl9tZXNzYWdlcy5sbmdQSwECAAAUAAIACAAqWidZFR5gG6MAAAB/AQAALgAAAAAAAAABAAAAAADQCAAAdW5pdmVyc2FsL3BsYXliYWNrX2FuZF9uYXZpZ2F0aW9uX3NldHRpbmdzLnhtbFBLAQIAABQAAgAIACpaJ1l0STUfPAQAAAwVAAAnAAAAAAAAAAEAAAAAAL8JAAB1bml2ZXJzYWwvZmxhc2hfcHVibGlzaGluZ19zZXR0aW5ncy54bWxQSwECAAAUAAIACAAqWidZN4uHansDAACsDAAAIQAAAAAAAAABAAAAAABADgAAdW5pdmVyc2FsL2ZsYXNoX3NraW5fc2V0dGluZ3MueG1sUEsBAgAAFAACAAgAKlonWaavViM2BAAAlhQAACYAAAAAAAAAAQAAAAAA+hEAAHVuaXZlcnNhbC9odG1sX3B1Ymxpc2hpbmdfc2V0dGluZ3MueG1sUEsBAgAAFAACAAgAKlonWSYPfuiwAQAAbwYAAB8AAAAAAAAAAQAAAAAAdBYAAHVuaXZlcnNhbC9odG1sX3NraW5fc2V0dGluZ3MuanNQSwECAAAUAAIACAAqWidZFQaV5GsAAABvAAAAHAAAAAAAAAABAAAAAABhGAAAdW5pdmVyc2FsL2xvY2FsX3NldHRpbmdzLnhtbFBLAQIAABQAAgAIACtaJ1m6nHlYSBIAAFBKAAAXAAAAAAAAAAAAAAAAAAYZAAB1bml2ZXJzYWwvdW5pdmVyc2FsLnBuZ1BLAQIAABQAAgAIACtaJ1mRjA8hSgAAAGwAAAAbAAAAAAAAAAEAAAAAAIMrAAB1bml2ZXJzYWwvdW5pdmVyc2FsLnBuZy54bWxQSwUGAAAAAAoACgAGAwAABiwAAAAA"/>
  <p:tag name="ISPRING_LMS_API_VERSION" val="SCORM 1.2"/>
  <p:tag name="ISPRING_ULTRA_SCORM_COURSE_ID" val="617D08FD-CBB6-4260-96D2-90D12BFFC78B"/>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3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3.2 Séance de formation expérientiell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1136</Words>
  <Application>Microsoft Office PowerPoint</Application>
  <PresentationFormat>Ευρεία οθόνη</PresentationFormat>
  <Paragraphs>185</Paragraphs>
  <Slides>18</Slides>
  <Notes>18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18</vt:i4>
      </vt:variant>
    </vt:vector>
  </HeadingPairs>
  <TitlesOfParts>
    <vt:vector size="27" baseType="lpstr">
      <vt:lpstr>Gill Sans</vt:lpstr>
      <vt:lpstr>Arial</vt:lpstr>
      <vt:lpstr>Impact</vt:lpstr>
      <vt:lpstr>Courier New</vt:lpstr>
      <vt:lpstr>Noto Sans Symbols</vt:lpstr>
      <vt:lpstr>Calibri</vt:lpstr>
      <vt:lpstr>Roboto</vt:lpstr>
      <vt:lpstr>Θέμα του Office</vt:lpstr>
      <vt:lpstr>Θέμα του Office</vt:lpstr>
      <vt:lpstr>Παρουσίαση του PowerPoint</vt:lpstr>
      <vt:lpstr>Partenaires</vt:lpstr>
      <vt:lpstr>Session de formation expérientielle :  Contenu</vt:lpstr>
      <vt:lpstr>Objectifs</vt:lpstr>
      <vt:lpstr>Compétences</vt:lpstr>
      <vt:lpstr>3.2.1 Navigation et intégration des applications d'activité physique dans la vie réelle </vt:lpstr>
      <vt:lpstr>Activité 1 : Questions et réponses (15 minutes)</vt:lpstr>
      <vt:lpstr>Activité 2 : Navigation dans les applications d'exercice</vt:lpstr>
      <vt:lpstr>Applications pour l'activité physique</vt:lpstr>
      <vt:lpstr>Exemple : Applications d'exercices et applications d'entraînement personnel</vt:lpstr>
      <vt:lpstr>Activité 3 : Comparaison des applications d'exercices</vt:lpstr>
      <vt:lpstr>3.2.2 Plan d'action et fixation d'objectifs</vt:lpstr>
      <vt:lpstr>Objectifs SMART</vt:lpstr>
      <vt:lpstr>Pourquoi un plan d'action ?</vt:lpstr>
      <vt:lpstr>Définition et mise en œuvre d'objectifs SMART liés à l'activité physique</vt:lpstr>
      <vt:lpstr>Définition et mise en œuvre d'objectifs SMART liés à l'activité physique</vt:lpstr>
      <vt:lpstr>Fixer des objectifs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3.2 Séance de formation expérientielle</dc:title>
  <dc:creator>pantelis bbalaouras</dc:creator>
  <cp:lastModifiedBy>pantelis</cp:lastModifiedBy>
  <cp:revision>4</cp:revision>
  <dcterms:created xsi:type="dcterms:W3CDTF">2020-06-02T13:31:56Z</dcterms:created>
  <dcterms:modified xsi:type="dcterms:W3CDTF">2024-09-07T08:17:53Z</dcterms:modified>
</cp:coreProperties>
</file>