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embeddedFontLst>
    <p:embeddedFont>
      <p:font typeface="Gill Sans" panose="020B0604020202020204" charset="0"/>
      <p:regular r:id="rId22"/>
      <p:bold r:id="rId23"/>
    </p:embeddedFont>
    <p:embeddedFont>
      <p:font typeface="Impact" panose="020B0806030902050204" pitchFamily="34" charset="0"/>
      <p:regular r:id="rId24"/>
    </p:embeddedFont>
    <p:embeddedFont>
      <p:font typeface="Calibri" panose="020F050202020403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custDataLst>
    <p:tags r:id="rId3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i7Cc4ZsINKWsSzzmRZ/n9w85/J6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7F15B0-1DAE-40A7-957B-C72B6706A34D}">
  <a:tblStyle styleId="{027F15B0-1DAE-40A7-957B-C72B6706A34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https://www.google.com/search ?q=types+of+physica%3B+activity+apps&amp;oq=types+of+physica%3B+activity+apps&amp;gs_lcrp=EgZjaHJvbWUyBggAEEUYOTIJCAEQABgNGIAEMgkIAhAAGA0YgAQyCQgDEAAYDRiABDIJCAQQABgNGIAEMggIBRAAGA0YHjIICAYQABgWGB4yCAgHEAAYFhgeMggICBAAGBYYHjIICAkQABgWGB7SAQg0NDk2ajBqNKgCALACAA&amp;sourceid=chrome&amp;ie=UTF-8</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05" name="Google Shape;2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16" name="Google Shape;21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227" name="Google Shape;2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 dshs.wa.gov/altsa/program-services/nutrition-education </a:t>
            </a:r>
            <a:endParaRPr/>
          </a:p>
          <a:p>
            <a:pPr marL="0" lvl="0" indent="0" algn="l" rtl="0">
              <a:spcBef>
                <a:spcPts val="0"/>
              </a:spcBef>
              <a:spcAft>
                <a:spcPts val="0"/>
              </a:spcAft>
              <a:buNone/>
            </a:pPr>
            <a:endParaRPr/>
          </a:p>
        </p:txBody>
      </p:sp>
      <p:sp>
        <p:nvSpPr>
          <p:cNvPr id="135" name="Google Shape;1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59" name="Google Shape;15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a:p>
        </p:txBody>
      </p:sp>
      <p:sp>
        <p:nvSpPr>
          <p:cNvPr id="169" name="Google Shape;16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Source : https://pixabay.com/photos/corona-coronavirus-omicron-plague-7329334/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180" name="Google Shape;18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Source : https://sensortower.com/blog/top-health-and-fitness-apps-worldwide-q2-2019 </a:t>
            </a:r>
            <a:br>
              <a:rPr lang="en-US" b="0"/>
            </a:br>
            <a:endParaRPr b="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193" name="Google Shape;19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1"/>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21"/>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21"/>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2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4" name="Google Shape;24;p21"/>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2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2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2"/>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2"/>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3.2</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Physical Activity</a:t>
            </a:r>
            <a:endParaRPr sz="1800" b="0" i="0" u="none" strike="noStrike" cap="none">
              <a:solidFill>
                <a:srgbClr val="7F7F7F"/>
              </a:solidFill>
              <a:latin typeface="Calibri"/>
              <a:ea typeface="Calibri"/>
              <a:cs typeface="Calibri"/>
              <a:sym typeface="Calibri"/>
            </a:endParaRPr>
          </a:p>
        </p:txBody>
      </p:sp>
      <p:pic>
        <p:nvPicPr>
          <p:cNvPr id="30" name="Google Shape;30;p2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2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33" name="Google Shape;33;p2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2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2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2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2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2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2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2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3.2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26"/>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6"/>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6"/>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3.2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8"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7"/>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www.freepik.co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pixabay.com/service/license/" TargetMode="External"/><Relationship Id="rId4" Type="http://schemas.openxmlformats.org/officeDocument/2006/relationships/hyperlink" Target="https://pixabay.com/photos/corona-coronavirus-omicron-plague-732933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sensortower.com/blog/top-health-and-fitness-apps-worldwide-q2-201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3 - Session de formation expérientielle </a:t>
            </a:r>
            <a:r>
              <a:rPr lang="en-US" sz="2400" b="1" i="0" u="none" strike="noStrike" cap="none">
                <a:solidFill>
                  <a:srgbClr val="C00000"/>
                </a:solidFill>
                <a:latin typeface="Calibri"/>
                <a:ea typeface="Calibri"/>
                <a:cs typeface="Calibri"/>
                <a:sym typeface="Calibri"/>
              </a:rPr>
              <a:t>(3.2)</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l'activité physique</a:t>
            </a:r>
            <a:endParaRPr sz="3400" b="1" i="0" u="none" strike="noStrike" cap="none">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3</a:t>
            </a:r>
            <a:endParaRPr sz="2400" b="1"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0"/>
          <p:cNvSpPr txBox="1">
            <a:spLocks noGrp="1"/>
          </p:cNvSpPr>
          <p:nvPr>
            <p:ph type="title"/>
          </p:nvPr>
        </p:nvSpPr>
        <p:spPr>
          <a:xfrm>
            <a:off x="566150" y="810713"/>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Exemple : Applications d'exercices et applications d'entraînement personnel</a:t>
            </a:r>
            <a:endParaRPr/>
          </a:p>
        </p:txBody>
      </p:sp>
      <p:sp>
        <p:nvSpPr>
          <p:cNvPr id="208" name="Google Shape;208;p10"/>
          <p:cNvSpPr txBox="1">
            <a:spLocks noGrp="1"/>
          </p:cNvSpPr>
          <p:nvPr>
            <p:ph type="body" idx="1"/>
          </p:nvPr>
        </p:nvSpPr>
        <p:spPr>
          <a:xfrm>
            <a:off x="566150" y="1488997"/>
            <a:ext cx="11342400" cy="5026200"/>
          </a:xfrm>
          <a:prstGeom prst="rect">
            <a:avLst/>
          </a:prstGeom>
          <a:noFill/>
          <a:ln>
            <a:noFill/>
          </a:ln>
        </p:spPr>
        <p:txBody>
          <a:bodyPr spcFirstLastPara="1" wrap="square" lIns="91425" tIns="45700" rIns="91425" bIns="45700" anchor="t" anchorCtr="0">
            <a:normAutofit fontScale="92500" lnSpcReduction="20000"/>
          </a:bodyPr>
          <a:lstStyle/>
          <a:p>
            <a:pPr marL="241300" marR="0" lvl="0" indent="-233680" algn="l" rtl="0">
              <a:lnSpc>
                <a:spcPct val="100000"/>
              </a:lnSpc>
              <a:spcBef>
                <a:spcPts val="0"/>
              </a:spcBef>
              <a:spcAft>
                <a:spcPts val="0"/>
              </a:spcAft>
              <a:buClr>
                <a:srgbClr val="C00000"/>
              </a:buClr>
              <a:buSzPct val="66666"/>
              <a:buChar char="▪"/>
            </a:pPr>
            <a:r>
              <a:rPr lang="en-US" b="1" i="0" u="none" strike="noStrike" cap="none">
                <a:latin typeface="Calibri"/>
                <a:ea typeface="Calibri"/>
                <a:cs typeface="Calibri"/>
                <a:sym typeface="Calibri"/>
              </a:rPr>
              <a:t>Applications d'entraînement et d'exercice</a:t>
            </a:r>
            <a:endParaRPr/>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Offrir une grande variété de programmes d'entraînement préconçus.</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Ne peut pas fournir de recommandations personnalisées.</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Convient aux personnes qui préfèrent la flexibilité dans leurs choix d'entraînement.</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Exemples : Nike Training Club, 7 Minute Workout.</a:t>
            </a:r>
            <a:endParaRPr sz="2400"/>
          </a:p>
          <a:p>
            <a:pPr marL="241300" marR="0" lvl="0" indent="-233680" algn="l" rtl="0">
              <a:lnSpc>
                <a:spcPct val="100000"/>
              </a:lnSpc>
              <a:spcBef>
                <a:spcPts val="1200"/>
              </a:spcBef>
              <a:spcAft>
                <a:spcPts val="0"/>
              </a:spcAft>
              <a:buClr>
                <a:srgbClr val="C00000"/>
              </a:buClr>
              <a:buSzPct val="66666"/>
              <a:buChar char="▪"/>
            </a:pPr>
            <a:r>
              <a:rPr lang="en-US" b="1" i="0" u="none" strike="noStrike" cap="none">
                <a:latin typeface="Calibri"/>
                <a:ea typeface="Calibri"/>
                <a:cs typeface="Calibri"/>
                <a:sym typeface="Calibri"/>
              </a:rPr>
              <a:t>Applications pour les entraîneurs personnels</a:t>
            </a:r>
            <a:endParaRPr/>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Proposer des plans de remise en forme personnalisés en fonction des objectifs individuels, du niveau de forme et des progrès réalisés.</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Ajustez les séances d'entraînement au fur et à mesure que les utilisateurs s'améliorent, afin de garantir un défi permanent.</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Idéal pour les utilisateurs à la recherche de conseils personnalisés et d'une responsabilisation.</a:t>
            </a:r>
            <a:endParaRPr sz="2400"/>
          </a:p>
          <a:p>
            <a:pPr marL="685800" marR="0" lvl="1" indent="-220980" algn="l" rtl="0">
              <a:lnSpc>
                <a:spcPct val="100000"/>
              </a:lnSpc>
              <a:spcBef>
                <a:spcPts val="1200"/>
              </a:spcBef>
              <a:spcAft>
                <a:spcPts val="0"/>
              </a:spcAft>
              <a:buClr>
                <a:srgbClr val="C00000"/>
              </a:buClr>
              <a:buSzPct val="66666"/>
              <a:buFont typeface="Courier New"/>
              <a:buChar char="o"/>
            </a:pPr>
            <a:r>
              <a:rPr lang="en-US" sz="2400" b="0" i="0" u="none" strike="noStrike" cap="none">
                <a:latin typeface="Calibri"/>
                <a:ea typeface="Calibri"/>
                <a:cs typeface="Calibri"/>
                <a:sym typeface="Calibri"/>
              </a:rPr>
              <a:t>Exemples : Fitbod, Freeletics.</a:t>
            </a:r>
            <a:endParaRPr sz="2400"/>
          </a:p>
        </p:txBody>
      </p:sp>
      <p:sp>
        <p:nvSpPr>
          <p:cNvPr id="209" name="Google Shape;209;p10"/>
          <p:cNvSpPr/>
          <p:nvPr/>
        </p:nvSpPr>
        <p:spPr>
          <a:xfrm>
            <a:off x="7675924" y="-3925"/>
            <a:ext cx="4514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3.2.1 Applications pour l'activité physique </a:t>
            </a:r>
            <a:endParaRPr sz="1800" b="1">
              <a:solidFill>
                <a:schemeClr val="lt1"/>
              </a:solidFill>
              <a:latin typeface="Calibri"/>
              <a:ea typeface="Calibri"/>
              <a:cs typeface="Calibri"/>
              <a:sym typeface="Calibri"/>
            </a:endParaRPr>
          </a:p>
        </p:txBody>
      </p:sp>
      <p:sp>
        <p:nvSpPr>
          <p:cNvPr id="210" name="Google Shape;210;p10"/>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11" name="Google Shape;211;p10"/>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12" name="Google Shape;212;p10"/>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Activité 3 : Comparaison des applications d'exercices</a:t>
            </a:r>
            <a:endParaRPr/>
          </a:p>
        </p:txBody>
      </p:sp>
      <p:sp>
        <p:nvSpPr>
          <p:cNvPr id="219" name="Google Shape;219;p11"/>
          <p:cNvSpPr txBox="1">
            <a:spLocks noGrp="1"/>
          </p:cNvSpPr>
          <p:nvPr>
            <p:ph type="body" idx="1"/>
          </p:nvPr>
        </p:nvSpPr>
        <p:spPr>
          <a:xfrm>
            <a:off x="558000" y="1831898"/>
            <a:ext cx="11059693" cy="337671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2000"/>
              <a:buChar char="▪"/>
            </a:pPr>
            <a:r>
              <a:rPr lang="en-US" sz="3200" b="1" i="0" u="none" strike="noStrike" cap="none"/>
              <a:t>Comparez les caractéristiques et les fonctionnalités de différents types d'applications : </a:t>
            </a:r>
            <a:r>
              <a:rPr lang="en-US" sz="3200" b="0" i="0" u="none" strike="noStrike" cap="none"/>
              <a:t>choisissez différents types d'applications et comparez-les avec d'autres. Associez </a:t>
            </a:r>
            <a:r>
              <a:rPr lang="en-US" sz="3200"/>
              <a:t>ensuite </a:t>
            </a:r>
            <a:r>
              <a:rPr lang="en-US" sz="3200" b="0" i="0" u="none" strike="noStrike" cap="none"/>
              <a:t>chaque application aux objectifs de remise en forme que vous estimez les mieux adaptés à cette application.</a:t>
            </a:r>
            <a:endParaRPr sz="3200"/>
          </a:p>
          <a:p>
            <a:pPr marL="457200" marR="0" lvl="1" indent="0" algn="l" rtl="0">
              <a:lnSpc>
                <a:spcPct val="100000"/>
              </a:lnSpc>
              <a:spcBef>
                <a:spcPts val="0"/>
              </a:spcBef>
              <a:spcAft>
                <a:spcPts val="0"/>
              </a:spcAft>
              <a:buClr>
                <a:srgbClr val="000000"/>
              </a:buClr>
              <a:buSzPts val="1600"/>
              <a:buNone/>
            </a:pPr>
            <a:endParaRPr sz="2400"/>
          </a:p>
        </p:txBody>
      </p:sp>
      <p:sp>
        <p:nvSpPr>
          <p:cNvPr id="220" name="Google Shape;220;p11"/>
          <p:cNvSpPr/>
          <p:nvPr/>
        </p:nvSpPr>
        <p:spPr>
          <a:xfrm>
            <a:off x="7938079" y="-3925"/>
            <a:ext cx="4252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3.2.1 Applications pour l'activité physique </a:t>
            </a:r>
            <a:endParaRPr sz="1800" b="1">
              <a:solidFill>
                <a:schemeClr val="lt1"/>
              </a:solidFill>
              <a:latin typeface="Calibri"/>
              <a:ea typeface="Calibri"/>
              <a:cs typeface="Calibri"/>
              <a:sym typeface="Calibri"/>
            </a:endParaRPr>
          </a:p>
        </p:txBody>
      </p:sp>
      <p:sp>
        <p:nvSpPr>
          <p:cNvPr id="221" name="Google Shape;221;p11"/>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22" name="Google Shape;222;p11"/>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23" name="Google Shape;223;p11"/>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title"/>
          </p:nvPr>
        </p:nvSpPr>
        <p:spPr>
          <a:xfrm>
            <a:off x="558000" y="576374"/>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700">
                <a:solidFill>
                  <a:srgbClr val="C01E24"/>
                </a:solidFill>
              </a:rPr>
              <a:t>3.2.2</a:t>
            </a:r>
            <a:r>
              <a:rPr lang="en-US">
                <a:solidFill>
                  <a:srgbClr val="C01E24"/>
                </a:solidFill>
              </a:rPr>
              <a:t/>
            </a:r>
            <a:br>
              <a:rPr lang="en-US">
                <a:solidFill>
                  <a:srgbClr val="C01E24"/>
                </a:solidFill>
              </a:rPr>
            </a:br>
            <a:r>
              <a:rPr lang="en-US">
                <a:solidFill>
                  <a:srgbClr val="C01E24"/>
                </a:solidFill>
              </a:rPr>
              <a:t>Plan d'action et fixation d'objectifs</a:t>
            </a:r>
            <a:endParaRPr>
              <a:solidFill>
                <a:srgbClr val="C01E24"/>
              </a:solidFill>
            </a:endParaRPr>
          </a:p>
        </p:txBody>
      </p:sp>
      <p:sp>
        <p:nvSpPr>
          <p:cNvPr id="230" name="Google Shape;230;p12"/>
          <p:cNvSpPr txBox="1">
            <a:spLocks noGrp="1"/>
          </p:cNvSpPr>
          <p:nvPr>
            <p:ph type="body" idx="1"/>
          </p:nvPr>
        </p:nvSpPr>
        <p:spPr>
          <a:xfrm>
            <a:off x="558000" y="1559925"/>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231" name="Google Shape;231;p12"/>
          <p:cNvSpPr txBox="1">
            <a:spLocks noGrp="1"/>
          </p:cNvSpPr>
          <p:nvPr>
            <p:ph type="body" idx="2"/>
          </p:nvPr>
        </p:nvSpPr>
        <p:spPr>
          <a:xfrm>
            <a:off x="606896" y="2239043"/>
            <a:ext cx="5937000" cy="400830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50000"/>
              </a:lnSpc>
              <a:spcBef>
                <a:spcPts val="0"/>
              </a:spcBef>
              <a:spcAft>
                <a:spcPts val="0"/>
              </a:spcAft>
              <a:buSzPts val="2000"/>
              <a:buChar char="▪"/>
            </a:pPr>
            <a:r>
              <a:rPr lang="en-US" sz="2000">
                <a:solidFill>
                  <a:srgbClr val="000000"/>
                </a:solidFill>
                <a:latin typeface="Calibri"/>
                <a:ea typeface="Calibri"/>
                <a:cs typeface="Calibri"/>
                <a:sym typeface="Calibri"/>
              </a:rPr>
              <a:t>Comprendre l'importance de la planification de l'action et de la fixation d'objectifs dans la promotion de l'activité physique.</a:t>
            </a:r>
            <a:endParaRPr/>
          </a:p>
          <a:p>
            <a:pPr marL="228600" lvl="0" indent="-228600" algn="l" rtl="0">
              <a:lnSpc>
                <a:spcPct val="150000"/>
              </a:lnSpc>
              <a:spcBef>
                <a:spcPts val="1200"/>
              </a:spcBef>
              <a:spcAft>
                <a:spcPts val="0"/>
              </a:spcAft>
              <a:buSzPts val="2000"/>
              <a:buChar char="▪"/>
            </a:pPr>
            <a:r>
              <a:rPr lang="en-US" sz="2000">
                <a:solidFill>
                  <a:srgbClr val="000000"/>
                </a:solidFill>
                <a:latin typeface="Calibri"/>
                <a:ea typeface="Calibri"/>
                <a:cs typeface="Calibri"/>
                <a:sym typeface="Calibri"/>
              </a:rPr>
              <a:t>Identifier les principales caractéristiques des applications d'activité physique qui facilitent la planification d'actions et la fixation d'objectifs.</a:t>
            </a:r>
            <a:endParaRPr/>
          </a:p>
          <a:p>
            <a:pPr marL="228600" lvl="0" indent="-228600" algn="l" rtl="0">
              <a:lnSpc>
                <a:spcPct val="150000"/>
              </a:lnSpc>
              <a:spcBef>
                <a:spcPts val="1200"/>
              </a:spcBef>
              <a:spcAft>
                <a:spcPts val="0"/>
              </a:spcAft>
              <a:buClr>
                <a:srgbClr val="C01E24"/>
              </a:buClr>
              <a:buSzPts val="2000"/>
              <a:buChar char="▪"/>
            </a:pPr>
            <a:r>
              <a:rPr lang="en-US" sz="2000">
                <a:solidFill>
                  <a:srgbClr val="000000"/>
                </a:solidFill>
                <a:latin typeface="Calibri"/>
                <a:ea typeface="Calibri"/>
                <a:cs typeface="Calibri"/>
                <a:sym typeface="Calibri"/>
              </a:rPr>
              <a:t>Les apprenants définissent leurs propres objectifs SMART en matière de nutrition et les intègrent dans des applications d'exercice. </a:t>
            </a:r>
            <a:endParaRPr/>
          </a:p>
        </p:txBody>
      </p:sp>
      <p:pic>
        <p:nvPicPr>
          <p:cNvPr id="232" name="Google Shape;232;p12" descr="Ambition abstract concept"/>
          <p:cNvPicPr preferRelativeResize="0"/>
          <p:nvPr/>
        </p:nvPicPr>
        <p:blipFill rotWithShape="1">
          <a:blip r:embed="rId3">
            <a:alphaModFix/>
          </a:blip>
          <a:srcRect/>
          <a:stretch/>
        </p:blipFill>
        <p:spPr>
          <a:xfrm>
            <a:off x="6668162" y="1079999"/>
            <a:ext cx="5517062" cy="5517062"/>
          </a:xfrm>
          <a:prstGeom prst="rect">
            <a:avLst/>
          </a:prstGeom>
          <a:noFill/>
          <a:ln>
            <a:noFill/>
          </a:ln>
        </p:spPr>
      </p:pic>
      <p:sp>
        <p:nvSpPr>
          <p:cNvPr id="233" name="Google Shape;233;p1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Objectifs SMART</a:t>
            </a:r>
            <a:endParaRPr/>
          </a:p>
        </p:txBody>
      </p:sp>
      <p:sp>
        <p:nvSpPr>
          <p:cNvPr id="240" name="Google Shape;240;p13"/>
          <p:cNvSpPr txBox="1">
            <a:spLocks noGrp="1"/>
          </p:cNvSpPr>
          <p:nvPr>
            <p:ph type="body" idx="1"/>
          </p:nvPr>
        </p:nvSpPr>
        <p:spPr>
          <a:xfrm>
            <a:off x="557999" y="1799999"/>
            <a:ext cx="9089584"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800"/>
              <a:buChar char="▪"/>
            </a:pPr>
            <a:r>
              <a:rPr lang="en-US" sz="2800" b="1">
                <a:latin typeface="Calibri"/>
                <a:ea typeface="Calibri"/>
                <a:cs typeface="Calibri"/>
                <a:sym typeface="Calibri"/>
              </a:rPr>
              <a:t>S : </a:t>
            </a:r>
            <a:r>
              <a:rPr lang="en-US" sz="2800" b="0">
                <a:latin typeface="Calibri"/>
                <a:ea typeface="Calibri"/>
                <a:cs typeface="Calibri"/>
                <a:sym typeface="Calibri"/>
              </a:rPr>
              <a:t>Spécifique (définition des objectifs)</a:t>
            </a:r>
            <a:endParaRPr/>
          </a:p>
          <a:p>
            <a:pPr marL="228600" lvl="0" indent="-228600" algn="l" rtl="0">
              <a:lnSpc>
                <a:spcPct val="100000"/>
              </a:lnSpc>
              <a:spcBef>
                <a:spcPts val="1200"/>
              </a:spcBef>
              <a:spcAft>
                <a:spcPts val="0"/>
              </a:spcAft>
              <a:buSzPts val="2800"/>
              <a:buChar char="▪"/>
            </a:pPr>
            <a:r>
              <a:rPr lang="en-US" sz="2800" b="1">
                <a:latin typeface="Calibri"/>
                <a:ea typeface="Calibri"/>
                <a:cs typeface="Calibri"/>
                <a:sym typeface="Calibri"/>
              </a:rPr>
              <a:t>M : </a:t>
            </a:r>
            <a:r>
              <a:rPr lang="en-US" sz="2800" b="0">
                <a:latin typeface="Calibri"/>
                <a:ea typeface="Calibri"/>
                <a:cs typeface="Calibri"/>
                <a:sym typeface="Calibri"/>
              </a:rPr>
              <a:t>Mesurable (mesurer le succès)</a:t>
            </a:r>
            <a:endParaRPr/>
          </a:p>
          <a:p>
            <a:pPr marL="228600" lvl="0" indent="-228600" algn="l" rtl="0">
              <a:lnSpc>
                <a:spcPct val="100000"/>
              </a:lnSpc>
              <a:spcBef>
                <a:spcPts val="1200"/>
              </a:spcBef>
              <a:spcAft>
                <a:spcPts val="0"/>
              </a:spcAft>
              <a:buSzPts val="2800"/>
              <a:buChar char="▪"/>
            </a:pPr>
            <a:r>
              <a:rPr lang="en-US" sz="2800" b="1">
                <a:latin typeface="Calibri"/>
                <a:ea typeface="Calibri"/>
                <a:cs typeface="Calibri"/>
                <a:sym typeface="Calibri"/>
              </a:rPr>
              <a:t>A : </a:t>
            </a:r>
            <a:r>
              <a:rPr lang="en-US" sz="2800" b="0">
                <a:latin typeface="Calibri"/>
                <a:ea typeface="Calibri"/>
                <a:cs typeface="Calibri"/>
                <a:sym typeface="Calibri"/>
              </a:rPr>
              <a:t>Atteignable (fixer des objectifs réalisables)</a:t>
            </a:r>
            <a:endParaRPr/>
          </a:p>
          <a:p>
            <a:pPr marL="228600" lvl="0" indent="-228600" algn="l" rtl="0">
              <a:lnSpc>
                <a:spcPct val="100000"/>
              </a:lnSpc>
              <a:spcBef>
                <a:spcPts val="1200"/>
              </a:spcBef>
              <a:spcAft>
                <a:spcPts val="0"/>
              </a:spcAft>
              <a:buSzPts val="2800"/>
              <a:buChar char="▪"/>
            </a:pPr>
            <a:r>
              <a:rPr lang="en-US" sz="2800" b="1">
                <a:latin typeface="Calibri"/>
                <a:ea typeface="Calibri"/>
                <a:cs typeface="Calibri"/>
                <a:sym typeface="Calibri"/>
              </a:rPr>
              <a:t>R : </a:t>
            </a:r>
            <a:r>
              <a:rPr lang="en-US" sz="2800" b="0">
                <a:latin typeface="Calibri"/>
                <a:ea typeface="Calibri"/>
                <a:cs typeface="Calibri"/>
                <a:sym typeface="Calibri"/>
              </a:rPr>
              <a:t>Pertinent (fixer des objectifs en rapport avec votre carrière ou votre formation)</a:t>
            </a:r>
            <a:endParaRPr/>
          </a:p>
          <a:p>
            <a:pPr marL="228600" lvl="0" indent="-228600" algn="l" rtl="0">
              <a:lnSpc>
                <a:spcPct val="100000"/>
              </a:lnSpc>
              <a:spcBef>
                <a:spcPts val="1200"/>
              </a:spcBef>
              <a:spcAft>
                <a:spcPts val="0"/>
              </a:spcAft>
              <a:buSzPts val="2800"/>
              <a:buChar char="▪"/>
            </a:pPr>
            <a:r>
              <a:rPr lang="en-US" sz="2800" b="1">
                <a:latin typeface="Calibri"/>
                <a:ea typeface="Calibri"/>
                <a:cs typeface="Calibri"/>
                <a:sym typeface="Calibri"/>
              </a:rPr>
              <a:t>T : </a:t>
            </a:r>
            <a:r>
              <a:rPr lang="en-US" sz="2800" b="0">
                <a:latin typeface="Calibri"/>
                <a:ea typeface="Calibri"/>
                <a:cs typeface="Calibri"/>
                <a:sym typeface="Calibri"/>
              </a:rPr>
              <a:t>Temps (échéances)</a:t>
            </a:r>
            <a:endParaRPr/>
          </a:p>
          <a:p>
            <a:pPr marL="228600" lvl="0" indent="-50800" algn="l" rtl="0">
              <a:lnSpc>
                <a:spcPct val="100000"/>
              </a:lnSpc>
              <a:spcBef>
                <a:spcPts val="1200"/>
              </a:spcBef>
              <a:spcAft>
                <a:spcPts val="0"/>
              </a:spcAft>
              <a:buSzPts val="2800"/>
              <a:buNone/>
            </a:pPr>
            <a:endParaRPr sz="2800"/>
          </a:p>
        </p:txBody>
      </p:sp>
      <p:sp>
        <p:nvSpPr>
          <p:cNvPr id="241" name="Google Shape;241;p13"/>
          <p:cNvSpPr/>
          <p:nvPr/>
        </p:nvSpPr>
        <p:spPr>
          <a:xfrm>
            <a:off x="9951450" y="-3925"/>
            <a:ext cx="2239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3.2.2 Plan d'action</a:t>
            </a:r>
            <a:endParaRPr sz="1800" b="1">
              <a:solidFill>
                <a:schemeClr val="lt1"/>
              </a:solidFill>
              <a:latin typeface="Calibri"/>
              <a:ea typeface="Calibri"/>
              <a:cs typeface="Calibri"/>
              <a:sym typeface="Calibri"/>
            </a:endParaRPr>
          </a:p>
        </p:txBody>
      </p:sp>
      <p:sp>
        <p:nvSpPr>
          <p:cNvPr id="242" name="Google Shape;242;p13"/>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43" name="Google Shape;243;p13"/>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44" name="Google Shape;244;p13"/>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Pourquoi un plan d'action ?</a:t>
            </a:r>
            <a:endParaRPr/>
          </a:p>
        </p:txBody>
      </p:sp>
      <p:grpSp>
        <p:nvGrpSpPr>
          <p:cNvPr id="251" name="Google Shape;251;p14"/>
          <p:cNvGrpSpPr/>
          <p:nvPr/>
        </p:nvGrpSpPr>
        <p:grpSpPr>
          <a:xfrm>
            <a:off x="114540" y="2391360"/>
            <a:ext cx="11962919" cy="3616696"/>
            <a:chOff x="3506" y="849942"/>
            <a:chExt cx="11962919" cy="3616696"/>
          </a:xfrm>
        </p:grpSpPr>
        <p:sp>
          <p:nvSpPr>
            <p:cNvPr id="252" name="Google Shape;252;p14"/>
            <p:cNvSpPr/>
            <p:nvPr/>
          </p:nvSpPr>
          <p:spPr>
            <a:xfrm>
              <a:off x="3506" y="849942"/>
              <a:ext cx="2782074" cy="1669244"/>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4"/>
            <p:cNvSpPr txBox="1"/>
            <p:nvPr/>
          </p:nvSpPr>
          <p:spPr>
            <a:xfrm>
              <a:off x="3506" y="849942"/>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Clarity of Purpose</a:t>
              </a:r>
              <a:endParaRPr sz="3300">
                <a:solidFill>
                  <a:schemeClr val="lt1"/>
                </a:solidFill>
                <a:latin typeface="Calibri"/>
                <a:ea typeface="Calibri"/>
                <a:cs typeface="Calibri"/>
                <a:sym typeface="Calibri"/>
              </a:endParaRPr>
            </a:p>
          </p:txBody>
        </p:sp>
        <p:sp>
          <p:nvSpPr>
            <p:cNvPr id="254" name="Google Shape;254;p14"/>
            <p:cNvSpPr/>
            <p:nvPr/>
          </p:nvSpPr>
          <p:spPr>
            <a:xfrm>
              <a:off x="3063788" y="849942"/>
              <a:ext cx="2782074" cy="1669244"/>
            </a:xfrm>
            <a:prstGeom prst="rect">
              <a:avLst/>
            </a:prstGeom>
            <a:solidFill>
              <a:srgbClr val="55BAC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4"/>
            <p:cNvSpPr txBox="1"/>
            <p:nvPr/>
          </p:nvSpPr>
          <p:spPr>
            <a:xfrm>
              <a:off x="3063788" y="849942"/>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a:solidFill>
                    <a:schemeClr val="lt1"/>
                  </a:solidFill>
                  <a:latin typeface="Calibri"/>
                  <a:ea typeface="Calibri"/>
                  <a:cs typeface="Calibri"/>
                  <a:sym typeface="Calibri"/>
                </a:rPr>
                <a:t>Motivation and Accountability</a:t>
              </a:r>
              <a:endParaRPr sz="3300" b="0">
                <a:solidFill>
                  <a:schemeClr val="lt1"/>
                </a:solidFill>
                <a:latin typeface="Calibri"/>
                <a:ea typeface="Calibri"/>
                <a:cs typeface="Calibri"/>
                <a:sym typeface="Calibri"/>
              </a:endParaRPr>
            </a:p>
          </p:txBody>
        </p:sp>
        <p:sp>
          <p:nvSpPr>
            <p:cNvPr id="256" name="Google Shape;256;p14"/>
            <p:cNvSpPr/>
            <p:nvPr/>
          </p:nvSpPr>
          <p:spPr>
            <a:xfrm>
              <a:off x="6124069" y="849942"/>
              <a:ext cx="2782074" cy="1669244"/>
            </a:xfrm>
            <a:prstGeom prst="rect">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txBox="1"/>
            <p:nvPr/>
          </p:nvSpPr>
          <p:spPr>
            <a:xfrm>
              <a:off x="6124069" y="849942"/>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Measurable Progress</a:t>
              </a:r>
              <a:endParaRPr sz="3300">
                <a:solidFill>
                  <a:schemeClr val="lt1"/>
                </a:solidFill>
                <a:latin typeface="Calibri"/>
                <a:ea typeface="Calibri"/>
                <a:cs typeface="Calibri"/>
                <a:sym typeface="Calibri"/>
              </a:endParaRPr>
            </a:p>
          </p:txBody>
        </p:sp>
        <p:sp>
          <p:nvSpPr>
            <p:cNvPr id="258" name="Google Shape;258;p14"/>
            <p:cNvSpPr/>
            <p:nvPr/>
          </p:nvSpPr>
          <p:spPr>
            <a:xfrm>
              <a:off x="9184351" y="849942"/>
              <a:ext cx="2782074" cy="1669244"/>
            </a:xfrm>
            <a:prstGeom prst="rect">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txBox="1"/>
            <p:nvPr/>
          </p:nvSpPr>
          <p:spPr>
            <a:xfrm>
              <a:off x="9184351" y="849942"/>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Time Management</a:t>
              </a:r>
              <a:endParaRPr sz="3300">
                <a:solidFill>
                  <a:schemeClr val="lt1"/>
                </a:solidFill>
                <a:latin typeface="Calibri"/>
                <a:ea typeface="Calibri"/>
                <a:cs typeface="Calibri"/>
                <a:sym typeface="Calibri"/>
              </a:endParaRPr>
            </a:p>
          </p:txBody>
        </p:sp>
        <p:sp>
          <p:nvSpPr>
            <p:cNvPr id="260" name="Google Shape;260;p14"/>
            <p:cNvSpPr/>
            <p:nvPr/>
          </p:nvSpPr>
          <p:spPr>
            <a:xfrm>
              <a:off x="1533647" y="2797394"/>
              <a:ext cx="2782074" cy="1669244"/>
            </a:xfrm>
            <a:prstGeom prst="rect">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txBox="1"/>
            <p:nvPr/>
          </p:nvSpPr>
          <p:spPr>
            <a:xfrm>
              <a:off x="1533647" y="2797394"/>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Long-Term Sustainability</a:t>
              </a:r>
              <a:endParaRPr sz="3300">
                <a:solidFill>
                  <a:schemeClr val="lt1"/>
                </a:solidFill>
                <a:latin typeface="Calibri"/>
                <a:ea typeface="Calibri"/>
                <a:cs typeface="Calibri"/>
                <a:sym typeface="Calibri"/>
              </a:endParaRPr>
            </a:p>
          </p:txBody>
        </p:sp>
        <p:sp>
          <p:nvSpPr>
            <p:cNvPr id="262" name="Google Shape;262;p14"/>
            <p:cNvSpPr/>
            <p:nvPr/>
          </p:nvSpPr>
          <p:spPr>
            <a:xfrm>
              <a:off x="4593928" y="2797394"/>
              <a:ext cx="2782074" cy="1669244"/>
            </a:xfrm>
            <a:prstGeom prst="rect">
              <a:avLst/>
            </a:prstGeom>
            <a:solidFill>
              <a:srgbClr val="4FB5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txBox="1"/>
            <p:nvPr/>
          </p:nvSpPr>
          <p:spPr>
            <a:xfrm>
              <a:off x="4593928" y="2797394"/>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Structured Approach</a:t>
              </a:r>
              <a:endParaRPr sz="3300" b="0">
                <a:solidFill>
                  <a:schemeClr val="lt1"/>
                </a:solidFill>
                <a:latin typeface="Calibri"/>
                <a:ea typeface="Calibri"/>
                <a:cs typeface="Calibri"/>
                <a:sym typeface="Calibri"/>
              </a:endParaRPr>
            </a:p>
          </p:txBody>
        </p:sp>
        <p:sp>
          <p:nvSpPr>
            <p:cNvPr id="264" name="Google Shape;264;p14"/>
            <p:cNvSpPr/>
            <p:nvPr/>
          </p:nvSpPr>
          <p:spPr>
            <a:xfrm>
              <a:off x="7654210" y="2797394"/>
              <a:ext cx="2782074" cy="1669244"/>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txBox="1"/>
            <p:nvPr/>
          </p:nvSpPr>
          <p:spPr>
            <a:xfrm>
              <a:off x="7654210" y="2797394"/>
              <a:ext cx="2782074" cy="1669244"/>
            </a:xfrm>
            <a:prstGeom prst="rect">
              <a:avLst/>
            </a:prstGeom>
            <a:noFill/>
            <a:ln>
              <a:noFill/>
            </a:ln>
          </p:spPr>
          <p:txBody>
            <a:bodyPr spcFirstLastPara="1" wrap="square" lIns="125725" tIns="125725" rIns="125725" bIns="125725" anchor="ctr" anchorCtr="0">
              <a:noAutofit/>
            </a:bodyPr>
            <a:lstStyle/>
            <a:p>
              <a:pPr marL="0" marR="0" lvl="0" indent="0" algn="ctr" rtl="0">
                <a:lnSpc>
                  <a:spcPct val="90000"/>
                </a:lnSpc>
                <a:spcBef>
                  <a:spcPts val="0"/>
                </a:spcBef>
                <a:spcAft>
                  <a:spcPts val="0"/>
                </a:spcAft>
                <a:buClr>
                  <a:schemeClr val="lt1"/>
                </a:buClr>
                <a:buSzPts val="3300"/>
                <a:buFont typeface="Calibri"/>
                <a:buNone/>
              </a:pPr>
              <a:r>
                <a:rPr lang="en-US" sz="3300" b="0" i="0" u="none" strike="noStrike">
                  <a:solidFill>
                    <a:schemeClr val="lt1"/>
                  </a:solidFill>
                  <a:latin typeface="Calibri"/>
                  <a:ea typeface="Calibri"/>
                  <a:cs typeface="Calibri"/>
                  <a:sym typeface="Calibri"/>
                </a:rPr>
                <a:t>Long-Term Sustainability</a:t>
              </a:r>
              <a:endParaRPr sz="3300" b="0">
                <a:solidFill>
                  <a:schemeClr val="lt1"/>
                </a:solidFill>
                <a:latin typeface="Calibri"/>
                <a:ea typeface="Calibri"/>
                <a:cs typeface="Calibri"/>
                <a:sym typeface="Calibri"/>
              </a:endParaRPr>
            </a:p>
          </p:txBody>
        </p:sp>
      </p:grpSp>
      <p:sp>
        <p:nvSpPr>
          <p:cNvPr id="266" name="Google Shape;266;p14"/>
          <p:cNvSpPr/>
          <p:nvPr/>
        </p:nvSpPr>
        <p:spPr>
          <a:xfrm>
            <a:off x="9418320" y="-3933"/>
            <a:ext cx="2772422"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3.2.2 Plan d'action</a:t>
            </a:r>
            <a:endParaRPr sz="1800" b="1">
              <a:solidFill>
                <a:schemeClr val="lt1"/>
              </a:solidFill>
              <a:latin typeface="Calibri"/>
              <a:ea typeface="Calibri"/>
              <a:cs typeface="Calibri"/>
              <a:sym typeface="Calibri"/>
            </a:endParaRPr>
          </a:p>
        </p:txBody>
      </p:sp>
      <p:sp>
        <p:nvSpPr>
          <p:cNvPr id="267" name="Google Shape;267;p14"/>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68" name="Google Shape;268;p14"/>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69" name="Google Shape;269;p14"/>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5"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913172" y="860754"/>
            <a:ext cx="5627914" cy="5627914"/>
          </a:xfrm>
          <a:prstGeom prst="rect">
            <a:avLst/>
          </a:prstGeom>
          <a:noFill/>
          <a:ln>
            <a:noFill/>
          </a:ln>
        </p:spPr>
      </p:pic>
      <p:sp>
        <p:nvSpPr>
          <p:cNvPr id="275" name="Google Shape;275;p15"/>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276" name="Google Shape;276;p1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Définition et mise en œuvre d'objectifs SMART liés à l'activité physique</a:t>
            </a:r>
            <a:endParaRPr/>
          </a:p>
        </p:txBody>
      </p:sp>
      <p:sp>
        <p:nvSpPr>
          <p:cNvPr id="277" name="Google Shape;277;p15"/>
          <p:cNvSpPr txBox="1">
            <a:spLocks noGrp="1"/>
          </p:cNvSpPr>
          <p:nvPr>
            <p:ph type="body" idx="1"/>
          </p:nvPr>
        </p:nvSpPr>
        <p:spPr>
          <a:xfrm>
            <a:off x="557999" y="1868075"/>
            <a:ext cx="6979200" cy="4380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3600"/>
              <a:buNone/>
            </a:pPr>
            <a:r>
              <a:rPr lang="en-US" sz="3600" b="1">
                <a:solidFill>
                  <a:srgbClr val="494CF3"/>
                </a:solidFill>
              </a:rPr>
              <a:t>Activité</a:t>
            </a:r>
            <a:endParaRPr/>
          </a:p>
          <a:p>
            <a:pPr marL="0" lvl="0" indent="0" algn="l" rtl="0">
              <a:lnSpc>
                <a:spcPct val="100000"/>
              </a:lnSpc>
              <a:spcBef>
                <a:spcPts val="1200"/>
              </a:spcBef>
              <a:spcAft>
                <a:spcPts val="0"/>
              </a:spcAft>
              <a:buSzPts val="2400"/>
              <a:buNone/>
            </a:pPr>
            <a:r>
              <a:rPr lang="en-US" sz="2400" b="1"/>
              <a:t>Fixez votre propre objectif SMART en matière d'activité physique</a:t>
            </a:r>
            <a:endParaRPr/>
          </a:p>
          <a:p>
            <a:pPr marL="228600" lvl="0" indent="-228600" algn="l" rtl="0">
              <a:lnSpc>
                <a:spcPct val="100000"/>
              </a:lnSpc>
              <a:spcBef>
                <a:spcPts val="1200"/>
              </a:spcBef>
              <a:spcAft>
                <a:spcPts val="0"/>
              </a:spcAft>
              <a:buSzPts val="2400"/>
              <a:buChar char="▪"/>
            </a:pPr>
            <a:r>
              <a:rPr lang="en-US" sz="2400"/>
              <a:t>Partagez votre objectif avec le reste du groupe. </a:t>
            </a:r>
            <a:endParaRPr/>
          </a:p>
          <a:p>
            <a:pPr marL="228600" lvl="0" indent="-228600" algn="l" rtl="0">
              <a:lnSpc>
                <a:spcPct val="100000"/>
              </a:lnSpc>
              <a:spcBef>
                <a:spcPts val="1200"/>
              </a:spcBef>
              <a:spcAft>
                <a:spcPts val="0"/>
              </a:spcAft>
              <a:buSzPts val="2400"/>
              <a:buChar char="▪"/>
            </a:pPr>
            <a:r>
              <a:rPr lang="en-US" sz="2400"/>
              <a:t>Vérifiez s'il s'agit d'un objectif SMART (remplir les conditions préalables ?).</a:t>
            </a:r>
            <a:endParaRPr sz="2400"/>
          </a:p>
          <a:p>
            <a:pPr marL="228600" lvl="0" indent="-228600" algn="l" rtl="0">
              <a:lnSpc>
                <a:spcPct val="100000"/>
              </a:lnSpc>
              <a:spcBef>
                <a:spcPts val="1200"/>
              </a:spcBef>
              <a:spcAft>
                <a:spcPts val="0"/>
              </a:spcAft>
              <a:buSzPts val="2400"/>
              <a:buChar char="▪"/>
            </a:pPr>
            <a:r>
              <a:rPr lang="en-US" sz="2400"/>
              <a:t>Est-il lié à un exercice spécifique que vous souhaitez réaliser, au poids corporel ou à un problème de santé ?</a:t>
            </a:r>
            <a:endParaRPr/>
          </a:p>
          <a:p>
            <a:pPr marL="228600" lvl="0" indent="-228600" algn="l" rtl="0">
              <a:lnSpc>
                <a:spcPct val="100000"/>
              </a:lnSpc>
              <a:spcBef>
                <a:spcPts val="1200"/>
              </a:spcBef>
              <a:spcAft>
                <a:spcPts val="0"/>
              </a:spcAft>
              <a:buSzPts val="2400"/>
              <a:buChar char="▪"/>
            </a:pPr>
            <a:r>
              <a:rPr lang="en-US" sz="2400"/>
              <a:t>Pourquoi avez-vous choisi cet objectif ?</a:t>
            </a:r>
            <a:endParaRPr/>
          </a:p>
          <a:p>
            <a:pPr marL="228600" lvl="0" indent="-76200" algn="l" rtl="0">
              <a:lnSpc>
                <a:spcPct val="100000"/>
              </a:lnSpc>
              <a:spcBef>
                <a:spcPts val="1200"/>
              </a:spcBef>
              <a:spcAft>
                <a:spcPts val="0"/>
              </a:spcAft>
              <a:buSzPts val="2400"/>
              <a:buNone/>
            </a:pPr>
            <a:endParaRPr/>
          </a:p>
        </p:txBody>
      </p:sp>
      <p:sp>
        <p:nvSpPr>
          <p:cNvPr id="278" name="Google Shape;278;p15"/>
          <p:cNvSpPr/>
          <p:nvPr/>
        </p:nvSpPr>
        <p:spPr>
          <a:xfrm>
            <a:off x="9123025" y="-3925"/>
            <a:ext cx="3067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3.2.2 Définition des objectifs</a:t>
            </a:r>
            <a:endParaRPr sz="1800" b="1">
              <a:solidFill>
                <a:schemeClr val="lt1"/>
              </a:solidFill>
              <a:latin typeface="Calibri"/>
              <a:ea typeface="Calibri"/>
              <a:cs typeface="Calibri"/>
              <a:sym typeface="Calibri"/>
            </a:endParaRPr>
          </a:p>
        </p:txBody>
      </p:sp>
      <p:sp>
        <p:nvSpPr>
          <p:cNvPr id="279" name="Google Shape;279;p15"/>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80" name="Google Shape;280;p15"/>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81" name="Google Shape;281;p15"/>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Définition et mise en œuvre d'objectifs SMART liés à l'activité physique</a:t>
            </a:r>
            <a:endParaRPr/>
          </a:p>
        </p:txBody>
      </p:sp>
      <p:sp>
        <p:nvSpPr>
          <p:cNvPr id="287" name="Google Shape;287;p16"/>
          <p:cNvSpPr txBox="1">
            <a:spLocks noGrp="1"/>
          </p:cNvSpPr>
          <p:nvPr>
            <p:ph type="body" idx="1"/>
          </p:nvPr>
        </p:nvSpPr>
        <p:spPr>
          <a:xfrm>
            <a:off x="4552331" y="2286000"/>
            <a:ext cx="7303738" cy="437997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1"/>
              <a:t>Faites un remue-méninges et discutez-en :</a:t>
            </a:r>
            <a:r>
              <a:rPr lang="en-US" sz="2400"/>
              <a:t/>
            </a:r>
            <a:br>
              <a:rPr lang="en-US" sz="2400"/>
            </a:br>
            <a:endParaRPr sz="2400"/>
          </a:p>
          <a:p>
            <a:pPr marL="0" lvl="0" indent="0" algn="ctr" rtl="0">
              <a:lnSpc>
                <a:spcPct val="100000"/>
              </a:lnSpc>
              <a:spcBef>
                <a:spcPts val="1200"/>
              </a:spcBef>
              <a:spcAft>
                <a:spcPts val="0"/>
              </a:spcAft>
              <a:buSzPts val="2400"/>
              <a:buNone/>
            </a:pPr>
            <a:r>
              <a:rPr lang="en-US" sz="2400" i="1"/>
              <a:t>Comment intégrer ces objectifs dans un programme d'activité physique ?</a:t>
            </a:r>
            <a:endParaRPr/>
          </a:p>
          <a:p>
            <a:pPr marL="0" lvl="0" indent="0" algn="ctr" rtl="0">
              <a:lnSpc>
                <a:spcPct val="100000"/>
              </a:lnSpc>
              <a:spcBef>
                <a:spcPts val="1200"/>
              </a:spcBef>
              <a:spcAft>
                <a:spcPts val="0"/>
              </a:spcAft>
              <a:buSzPts val="2400"/>
              <a:buNone/>
            </a:pPr>
            <a:r>
              <a:rPr lang="en-US" sz="2400" i="1"/>
              <a:t>Quel type d'application utiliserez-vous pour suivre la progression de votre objectif ?</a:t>
            </a:r>
            <a:endParaRPr/>
          </a:p>
          <a:p>
            <a:pPr marL="0" lvl="0" indent="0" algn="ctr" rtl="0">
              <a:lnSpc>
                <a:spcPct val="100000"/>
              </a:lnSpc>
              <a:spcBef>
                <a:spcPts val="1200"/>
              </a:spcBef>
              <a:spcAft>
                <a:spcPts val="0"/>
              </a:spcAft>
              <a:buSzPts val="2400"/>
              <a:buNone/>
            </a:pPr>
            <a:r>
              <a:rPr lang="en-US" sz="2400" i="1"/>
              <a:t>Y a-t-il une difficulté à laquelle vous pourriez être confronté ? </a:t>
            </a:r>
            <a:endParaRPr sz="2400" i="1"/>
          </a:p>
          <a:p>
            <a:pPr marL="228600" lvl="0" indent="-76200" algn="l" rtl="0">
              <a:lnSpc>
                <a:spcPct val="100000"/>
              </a:lnSpc>
              <a:spcBef>
                <a:spcPts val="1200"/>
              </a:spcBef>
              <a:spcAft>
                <a:spcPts val="0"/>
              </a:spcAft>
              <a:buSzPts val="2400"/>
              <a:buNone/>
            </a:pPr>
            <a:endParaRPr/>
          </a:p>
        </p:txBody>
      </p:sp>
      <p:sp>
        <p:nvSpPr>
          <p:cNvPr id="288" name="Google Shape;288;p16"/>
          <p:cNvSpPr/>
          <p:nvPr/>
        </p:nvSpPr>
        <p:spPr>
          <a:xfrm>
            <a:off x="8965725" y="-3925"/>
            <a:ext cx="3225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3.2.2 Définition des objectifs</a:t>
            </a:r>
            <a:endParaRPr sz="1800" b="1">
              <a:solidFill>
                <a:schemeClr val="lt1"/>
              </a:solidFill>
              <a:latin typeface="Calibri"/>
              <a:ea typeface="Calibri"/>
              <a:cs typeface="Calibri"/>
              <a:sym typeface="Calibri"/>
            </a:endParaRPr>
          </a:p>
        </p:txBody>
      </p:sp>
      <p:pic>
        <p:nvPicPr>
          <p:cNvPr id="289" name="Google Shape;289;p16" descr="Illustration of speech bubbles"/>
          <p:cNvPicPr preferRelativeResize="0"/>
          <p:nvPr/>
        </p:nvPicPr>
        <p:blipFill rotWithShape="1">
          <a:blip r:embed="rId3">
            <a:alphaModFix/>
          </a:blip>
          <a:srcRect l="13951" t="22662" r="15336" b="22972"/>
          <a:stretch/>
        </p:blipFill>
        <p:spPr>
          <a:xfrm>
            <a:off x="335931" y="2286000"/>
            <a:ext cx="4216400" cy="3241677"/>
          </a:xfrm>
          <a:prstGeom prst="rect">
            <a:avLst/>
          </a:prstGeom>
          <a:noFill/>
          <a:ln>
            <a:noFill/>
          </a:ln>
        </p:spPr>
      </p:pic>
      <p:sp>
        <p:nvSpPr>
          <p:cNvPr id="290" name="Google Shape;290;p16"/>
          <p:cNvSpPr txBox="1"/>
          <p:nvPr/>
        </p:nvSpPr>
        <p:spPr>
          <a:xfrm>
            <a:off x="558000" y="6488668"/>
            <a:ext cx="615913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291" name="Google Shape;291;p16"/>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92" name="Google Shape;292;p16"/>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93" name="Google Shape;293;p16"/>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aphicFrame>
        <p:nvGraphicFramePr>
          <p:cNvPr id="298" name="Google Shape;298;p17"/>
          <p:cNvGraphicFramePr/>
          <p:nvPr/>
        </p:nvGraphicFramePr>
        <p:xfrm>
          <a:off x="742427" y="1842474"/>
          <a:ext cx="10707150" cy="4014250"/>
        </p:xfrm>
        <a:graphic>
          <a:graphicData uri="http://schemas.openxmlformats.org/drawingml/2006/table">
            <a:tbl>
              <a:tblPr>
                <a:noFill/>
                <a:tableStyleId>{027F15B0-1DAE-40A7-957B-C72B6706A34D}</a:tableStyleId>
              </a:tblPr>
              <a:tblGrid>
                <a:gridCol w="2417225">
                  <a:extLst>
                    <a:ext uri="{9D8B030D-6E8A-4147-A177-3AD203B41FA5}">
                      <a16:colId xmlns:a16="http://schemas.microsoft.com/office/drawing/2014/main" val="20000"/>
                    </a:ext>
                  </a:extLst>
                </a:gridCol>
                <a:gridCol w="8289925">
                  <a:extLst>
                    <a:ext uri="{9D8B030D-6E8A-4147-A177-3AD203B41FA5}">
                      <a16:colId xmlns:a16="http://schemas.microsoft.com/office/drawing/2014/main" val="20001"/>
                    </a:ext>
                  </a:extLst>
                </a:gridCol>
              </a:tblGrid>
              <a:tr h="613625">
                <a:tc gridSpan="2">
                  <a:txBody>
                    <a:bodyPr/>
                    <a:lstStyle/>
                    <a:p>
                      <a:pPr marL="0" marR="0" lvl="0" indent="0" algn="ctr" rtl="0">
                        <a:spcBef>
                          <a:spcPts val="0"/>
                        </a:spcBef>
                        <a:spcAft>
                          <a:spcPts val="0"/>
                        </a:spcAft>
                        <a:buNone/>
                      </a:pPr>
                      <a:r>
                        <a:rPr lang="en-US" sz="2400" b="1" i="0" u="none" strike="noStrike" cap="none">
                          <a:solidFill>
                            <a:srgbClr val="FFFFFF"/>
                          </a:solidFill>
                          <a:latin typeface="Arial"/>
                          <a:ea typeface="Arial"/>
                          <a:cs typeface="Arial"/>
                          <a:sym typeface="Arial"/>
                        </a:rPr>
                        <a:t>Objectifs SMART</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25400" cap="flat" cmpd="sng">
                      <a:solidFill>
                        <a:srgbClr val="FFFFFF"/>
                      </a:solidFill>
                      <a:prstDash val="solid"/>
                      <a:round/>
                      <a:headEnd type="none" w="sm" len="sm"/>
                      <a:tailEnd type="none" w="sm" len="sm"/>
                    </a:lnB>
                    <a:solidFill>
                      <a:srgbClr val="5B9BD5"/>
                    </a:solidFill>
                  </a:tcPr>
                </a:tc>
                <a:tc hMerge="1">
                  <a:txBody>
                    <a:bodyPr/>
                    <a:lstStyle/>
                    <a:p>
                      <a:endParaRPr lang="fr-FR"/>
                    </a:p>
                  </a:txBody>
                  <a:tcPr/>
                </a:tc>
                <a:extLst>
                  <a:ext uri="{0D108BD9-81ED-4DB2-BD59-A6C34878D82A}">
                    <a16:rowId xmlns:a16="http://schemas.microsoft.com/office/drawing/2014/main" val="10000"/>
                  </a:ext>
                </a:extLst>
              </a:tr>
              <a:tr h="680125">
                <a:tc>
                  <a:txBody>
                    <a:bodyPr/>
                    <a:lstStyle/>
                    <a:p>
                      <a:pPr marL="0" marR="0" lvl="0" indent="0" algn="l" rtl="0">
                        <a:spcBef>
                          <a:spcPts val="0"/>
                        </a:spcBef>
                        <a:spcAft>
                          <a:spcPts val="0"/>
                        </a:spcAft>
                        <a:buNone/>
                      </a:pPr>
                      <a:r>
                        <a:rPr lang="en-US" sz="2400" b="1" i="0" u="none" strike="noStrike" cap="none">
                          <a:solidFill>
                            <a:srgbClr val="000000"/>
                          </a:solidFill>
                          <a:latin typeface="Calibri"/>
                          <a:ea typeface="Calibri"/>
                          <a:cs typeface="Calibri"/>
                          <a:sym typeface="Calibri"/>
                        </a:rPr>
                        <a:t>SPÉCIFIQUE</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25400"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tc>
                  <a:txBody>
                    <a:bodyPr/>
                    <a:lstStyle/>
                    <a:p>
                      <a:pPr marL="0" marR="0" lvl="0" indent="0" algn="l" rtl="0">
                        <a:spcBef>
                          <a:spcPts val="0"/>
                        </a:spcBef>
                        <a:spcAft>
                          <a:spcPts val="0"/>
                        </a:spcAft>
                        <a:buNone/>
                      </a:pPr>
                      <a:r>
                        <a:rPr lang="en-US" sz="1800" u="none" strike="noStrike" cap="none"/>
                        <a:t> </a:t>
                      </a:r>
                      <a:endParaRPr/>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25400"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extLst>
                  <a:ext uri="{0D108BD9-81ED-4DB2-BD59-A6C34878D82A}">
                    <a16:rowId xmlns:a16="http://schemas.microsoft.com/office/drawing/2014/main" val="10001"/>
                  </a:ext>
                </a:extLst>
              </a:tr>
              <a:tr h="680125">
                <a:tc>
                  <a:txBody>
                    <a:bodyPr/>
                    <a:lstStyle/>
                    <a:p>
                      <a:pPr marL="0" marR="0" lvl="0" indent="0" algn="l" rtl="0">
                        <a:spcBef>
                          <a:spcPts val="0"/>
                        </a:spcBef>
                        <a:spcAft>
                          <a:spcPts val="0"/>
                        </a:spcAft>
                        <a:buNone/>
                      </a:pPr>
                      <a:r>
                        <a:rPr lang="en-US" sz="2400" b="1" i="0" u="none" strike="noStrike" cap="none">
                          <a:solidFill>
                            <a:srgbClr val="000000"/>
                          </a:solidFill>
                          <a:latin typeface="Calibri"/>
                          <a:ea typeface="Calibri"/>
                          <a:cs typeface="Calibri"/>
                          <a:sym typeface="Calibri"/>
                        </a:rPr>
                        <a:t>MESURABLE</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9EFF7"/>
                    </a:solidFill>
                  </a:tcPr>
                </a:tc>
                <a:tc>
                  <a:txBody>
                    <a:bodyPr/>
                    <a:lstStyle/>
                    <a:p>
                      <a:pPr marL="0" marR="0" lvl="0" indent="0" algn="l" rtl="0">
                        <a:spcBef>
                          <a:spcPts val="0"/>
                        </a:spcBef>
                        <a:spcAft>
                          <a:spcPts val="0"/>
                        </a:spcAft>
                        <a:buNone/>
                      </a:pPr>
                      <a:r>
                        <a:rPr lang="en-US" sz="1800" u="none" strike="noStrike" cap="none"/>
                        <a:t> </a:t>
                      </a:r>
                      <a:endParaRPr/>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9EFF7"/>
                    </a:solidFill>
                  </a:tcPr>
                </a:tc>
                <a:extLst>
                  <a:ext uri="{0D108BD9-81ED-4DB2-BD59-A6C34878D82A}">
                    <a16:rowId xmlns:a16="http://schemas.microsoft.com/office/drawing/2014/main" val="10002"/>
                  </a:ext>
                </a:extLst>
              </a:tr>
              <a:tr h="680125">
                <a:tc>
                  <a:txBody>
                    <a:bodyPr/>
                    <a:lstStyle/>
                    <a:p>
                      <a:pPr marL="0" marR="0" lvl="0" indent="0" algn="l" rtl="0">
                        <a:spcBef>
                          <a:spcPts val="0"/>
                        </a:spcBef>
                        <a:spcAft>
                          <a:spcPts val="0"/>
                        </a:spcAft>
                        <a:buNone/>
                      </a:pPr>
                      <a:r>
                        <a:rPr lang="en-US" sz="2400" b="1" i="0" u="none" strike="noStrike" cap="none">
                          <a:solidFill>
                            <a:srgbClr val="000000"/>
                          </a:solidFill>
                          <a:latin typeface="Calibri"/>
                          <a:ea typeface="Calibri"/>
                          <a:cs typeface="Calibri"/>
                          <a:sym typeface="Calibri"/>
                        </a:rPr>
                        <a:t>RÉALISABLE</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tc>
                  <a:txBody>
                    <a:bodyPr/>
                    <a:lstStyle/>
                    <a:p>
                      <a:pPr marL="0" marR="0" lvl="0" indent="0" algn="l" rtl="0">
                        <a:spcBef>
                          <a:spcPts val="0"/>
                        </a:spcBef>
                        <a:spcAft>
                          <a:spcPts val="0"/>
                        </a:spcAft>
                        <a:buNone/>
                      </a:pPr>
                      <a:r>
                        <a:rPr lang="en-US" sz="1800" u="none" strike="noStrike" cap="none"/>
                        <a:t> </a:t>
                      </a:r>
                      <a:endParaRPr/>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extLst>
                  <a:ext uri="{0D108BD9-81ED-4DB2-BD59-A6C34878D82A}">
                    <a16:rowId xmlns:a16="http://schemas.microsoft.com/office/drawing/2014/main" val="10003"/>
                  </a:ext>
                </a:extLst>
              </a:tr>
              <a:tr h="680125">
                <a:tc>
                  <a:txBody>
                    <a:bodyPr/>
                    <a:lstStyle/>
                    <a:p>
                      <a:pPr marL="0" marR="0" lvl="0" indent="0" algn="l" rtl="0">
                        <a:spcBef>
                          <a:spcPts val="0"/>
                        </a:spcBef>
                        <a:spcAft>
                          <a:spcPts val="0"/>
                        </a:spcAft>
                        <a:buNone/>
                      </a:pPr>
                      <a:r>
                        <a:rPr lang="en-US" sz="2400" b="1" i="0" u="none" strike="noStrike" cap="none">
                          <a:solidFill>
                            <a:srgbClr val="000000"/>
                          </a:solidFill>
                          <a:latin typeface="Calibri"/>
                          <a:ea typeface="Calibri"/>
                          <a:cs typeface="Calibri"/>
                          <a:sym typeface="Calibri"/>
                        </a:rPr>
                        <a:t>RELEVANT</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9EFF7"/>
                    </a:solidFill>
                  </a:tcPr>
                </a:tc>
                <a:tc>
                  <a:txBody>
                    <a:bodyPr/>
                    <a:lstStyle/>
                    <a:p>
                      <a:pPr marL="0" marR="0" lvl="0" indent="0" algn="l" rtl="0">
                        <a:spcBef>
                          <a:spcPts val="0"/>
                        </a:spcBef>
                        <a:spcAft>
                          <a:spcPts val="0"/>
                        </a:spcAft>
                        <a:buNone/>
                      </a:pPr>
                      <a:r>
                        <a:rPr lang="en-US" sz="1800" u="none" strike="noStrike" cap="none"/>
                        <a:t> </a:t>
                      </a:r>
                      <a:endParaRPr/>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9EFF7"/>
                    </a:solidFill>
                  </a:tcPr>
                </a:tc>
                <a:extLst>
                  <a:ext uri="{0D108BD9-81ED-4DB2-BD59-A6C34878D82A}">
                    <a16:rowId xmlns:a16="http://schemas.microsoft.com/office/drawing/2014/main" val="10004"/>
                  </a:ext>
                </a:extLst>
              </a:tr>
              <a:tr h="680125">
                <a:tc>
                  <a:txBody>
                    <a:bodyPr/>
                    <a:lstStyle/>
                    <a:p>
                      <a:pPr marL="0" marR="0" lvl="0" indent="0" algn="l" rtl="0">
                        <a:spcBef>
                          <a:spcPts val="0"/>
                        </a:spcBef>
                        <a:spcAft>
                          <a:spcPts val="0"/>
                        </a:spcAft>
                        <a:buNone/>
                      </a:pPr>
                      <a:r>
                        <a:rPr lang="en-US" sz="2400" b="1" i="0" u="none" strike="noStrike" cap="none">
                          <a:solidFill>
                            <a:srgbClr val="000000"/>
                          </a:solidFill>
                          <a:latin typeface="Calibri"/>
                          <a:ea typeface="Calibri"/>
                          <a:cs typeface="Calibri"/>
                          <a:sym typeface="Calibri"/>
                        </a:rPr>
                        <a:t>TEMPS LIMITÉ</a:t>
                      </a:r>
                      <a:endParaRPr sz="2400" u="none" strike="noStrike" cap="none"/>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tc>
                  <a:txBody>
                    <a:bodyPr/>
                    <a:lstStyle/>
                    <a:p>
                      <a:pPr marL="0" marR="0" lvl="0" indent="0" algn="l" rtl="0">
                        <a:spcBef>
                          <a:spcPts val="0"/>
                        </a:spcBef>
                        <a:spcAft>
                          <a:spcPts val="0"/>
                        </a:spcAft>
                        <a:buNone/>
                      </a:pPr>
                      <a:r>
                        <a:rPr lang="en-US" sz="1800" u="none" strike="noStrike" cap="none"/>
                        <a:t> </a:t>
                      </a:r>
                      <a:endParaRPr/>
                    </a:p>
                  </a:txBody>
                  <a:tcPr marL="63500" marR="63500" marT="31750" marB="317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D0DEEF"/>
                    </a:solidFill>
                  </a:tcPr>
                </a:tc>
                <a:extLst>
                  <a:ext uri="{0D108BD9-81ED-4DB2-BD59-A6C34878D82A}">
                    <a16:rowId xmlns:a16="http://schemas.microsoft.com/office/drawing/2014/main" val="10005"/>
                  </a:ext>
                </a:extLst>
              </a:tr>
            </a:tbl>
          </a:graphicData>
        </a:graphic>
      </p:graphicFrame>
      <p:sp>
        <p:nvSpPr>
          <p:cNvPr id="299" name="Google Shape;299;p17"/>
          <p:cNvSpPr/>
          <p:nvPr/>
        </p:nvSpPr>
        <p:spPr>
          <a:xfrm>
            <a:off x="339775" y="1774524"/>
            <a:ext cx="15709890" cy="65473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p1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Fixer des objectifs </a:t>
            </a:r>
            <a:endParaRPr/>
          </a:p>
        </p:txBody>
      </p:sp>
      <p:sp>
        <p:nvSpPr>
          <p:cNvPr id="301" name="Google Shape;301;p17"/>
          <p:cNvSpPr txBox="1">
            <a:spLocks noGrp="1"/>
          </p:cNvSpPr>
          <p:nvPr>
            <p:ph type="body" idx="1"/>
          </p:nvPr>
        </p:nvSpPr>
        <p:spPr>
          <a:xfrm>
            <a:off x="557999" y="6372880"/>
            <a:ext cx="11059693" cy="34145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400"/>
              <a:t>*Ce tableau peut être utilisé pour fixer des objectifs SMART liés à l'activité physique.</a:t>
            </a:r>
            <a:endParaRPr sz="2400"/>
          </a:p>
        </p:txBody>
      </p:sp>
      <p:sp>
        <p:nvSpPr>
          <p:cNvPr id="302" name="Google Shape;302;p17"/>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303" name="Google Shape;303;p17"/>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304" name="Google Shape;304;p17"/>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09"/>
        <p:cNvGrpSpPr/>
        <p:nvPr/>
      </p:nvGrpSpPr>
      <p:grpSpPr>
        <a:xfrm>
          <a:off x="0" y="0"/>
          <a:ext cx="0" cy="0"/>
          <a:chOff x="0" y="0"/>
          <a:chExt cx="0" cy="0"/>
        </a:xfrm>
      </p:grpSpPr>
      <p:sp>
        <p:nvSpPr>
          <p:cNvPr id="310" name="Google Shape;310;p18"/>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1" name="Google Shape;311;p18"/>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12" name="Google Shape;312;p18"/>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13" name="Google Shape;313;p18"/>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14" name="Google Shape;314;p18"/>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00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 formation expérientielle de ce module !</a:t>
            </a:r>
            <a:endParaRPr/>
          </a:p>
        </p:txBody>
      </p:sp>
      <p:pic>
        <p:nvPicPr>
          <p:cNvPr id="316" name="Google Shape;316;p18"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 name="Google Shape;123;p3"/>
          <p:cNvSpPr txBox="1">
            <a:spLocks noGrp="1"/>
          </p:cNvSpPr>
          <p:nvPr>
            <p:ph type="title"/>
          </p:nvPr>
        </p:nvSpPr>
        <p:spPr>
          <a:xfrm>
            <a:off x="5146459" y="1019116"/>
            <a:ext cx="6251110" cy="178308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sz="5400"/>
              <a:t>Session de formation expérientielle : </a:t>
            </a:r>
            <a:br>
              <a:rPr lang="en-US" sz="5400"/>
            </a:br>
            <a:r>
              <a:rPr lang="en-US" sz="5400"/>
              <a:t>Contenu</a:t>
            </a:r>
            <a:endParaRPr sz="5400"/>
          </a:p>
        </p:txBody>
      </p:sp>
      <p:grpSp>
        <p:nvGrpSpPr>
          <p:cNvPr id="124" name="Google Shape;124;p3"/>
          <p:cNvGrpSpPr/>
          <p:nvPr/>
        </p:nvGrpSpPr>
        <p:grpSpPr>
          <a:xfrm>
            <a:off x="5146459" y="2997932"/>
            <a:ext cx="5739255" cy="1609593"/>
            <a:chOff x="0" y="746"/>
            <a:chExt cx="5739255" cy="1609593"/>
          </a:xfrm>
        </p:grpSpPr>
        <p:sp>
          <p:nvSpPr>
            <p:cNvPr id="125" name="Google Shape;125;p3"/>
            <p:cNvSpPr/>
            <p:nvPr/>
          </p:nvSpPr>
          <p:spPr>
            <a:xfrm>
              <a:off x="0" y="746"/>
              <a:ext cx="5739255" cy="797976"/>
            </a:xfrm>
            <a:prstGeom prst="roundRect">
              <a:avLst>
                <a:gd name="adj" fmla="val 16667"/>
              </a:avLst>
            </a:prstGeom>
            <a:solidFill>
              <a:srgbClr val="DDE0E5"/>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txBox="1"/>
            <p:nvPr/>
          </p:nvSpPr>
          <p:spPr>
            <a:xfrm>
              <a:off x="38954" y="39700"/>
              <a:ext cx="5661347" cy="72006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Calibri"/>
                <a:buNone/>
              </a:pPr>
              <a:r>
                <a:rPr lang="en-US" sz="2100" b="0" i="0" u="none" strike="noStrike" cap="none">
                  <a:solidFill>
                    <a:schemeClr val="dk1"/>
                  </a:solidFill>
                  <a:latin typeface="Calibri"/>
                  <a:ea typeface="Calibri"/>
                  <a:cs typeface="Calibri"/>
                  <a:sym typeface="Calibri"/>
                </a:rPr>
                <a:t>1. Physical activity apps real life navigation and integration</a:t>
              </a:r>
              <a:endParaRPr sz="2100" b="0" i="0" u="none" strike="noStrike" cap="none">
                <a:solidFill>
                  <a:schemeClr val="dk1"/>
                </a:solidFill>
                <a:latin typeface="Calibri"/>
                <a:ea typeface="Calibri"/>
                <a:cs typeface="Calibri"/>
                <a:sym typeface="Calibri"/>
              </a:endParaRPr>
            </a:p>
          </p:txBody>
        </p:sp>
        <p:sp>
          <p:nvSpPr>
            <p:cNvPr id="127" name="Google Shape;127;p3"/>
            <p:cNvSpPr/>
            <p:nvPr/>
          </p:nvSpPr>
          <p:spPr>
            <a:xfrm>
              <a:off x="0" y="812363"/>
              <a:ext cx="5739255" cy="797976"/>
            </a:xfrm>
            <a:prstGeom prst="roundRect">
              <a:avLst>
                <a:gd name="adj" fmla="val 16667"/>
              </a:avLst>
            </a:prstGeom>
            <a:solidFill>
              <a:srgbClr val="DDE0E5"/>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txBox="1"/>
            <p:nvPr/>
          </p:nvSpPr>
          <p:spPr>
            <a:xfrm>
              <a:off x="38954" y="851317"/>
              <a:ext cx="5661300" cy="720000"/>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Calibri"/>
                <a:buNone/>
              </a:pPr>
              <a:r>
                <a:rPr lang="en-US" sz="2100" b="0" i="0" u="none" strike="noStrike" cap="none">
                  <a:solidFill>
                    <a:schemeClr val="dk1"/>
                  </a:solidFill>
                  <a:latin typeface="Calibri"/>
                  <a:ea typeface="Calibri"/>
                  <a:cs typeface="Calibri"/>
                  <a:sym typeface="Calibri"/>
                </a:rPr>
                <a:t>2. Action planning and goal setting</a:t>
              </a:r>
              <a:endParaRPr sz="2100" b="0" i="0" u="none" strike="noStrike" cap="none">
                <a:solidFill>
                  <a:schemeClr val="dk1"/>
                </a:solidFill>
                <a:latin typeface="Calibri"/>
                <a:ea typeface="Calibri"/>
                <a:cs typeface="Calibri"/>
                <a:sym typeface="Calibri"/>
              </a:endParaRPr>
            </a:p>
          </p:txBody>
        </p:sp>
      </p:grpSp>
      <p:pic>
        <p:nvPicPr>
          <p:cNvPr id="129" name="Google Shape;129;p3"/>
          <p:cNvPicPr preferRelativeResize="0"/>
          <p:nvPr/>
        </p:nvPicPr>
        <p:blipFill rotWithShape="1">
          <a:blip r:embed="rId3">
            <a:alphaModFix/>
          </a:blip>
          <a:srcRect/>
          <a:stretch/>
        </p:blipFill>
        <p:spPr>
          <a:xfrm>
            <a:off x="-8249" y="5991490"/>
            <a:ext cx="12191695" cy="869554"/>
          </a:xfrm>
          <a:prstGeom prst="rect">
            <a:avLst/>
          </a:prstGeom>
          <a:noFill/>
          <a:ln>
            <a:noFill/>
          </a:ln>
        </p:spPr>
      </p:pic>
      <p:pic>
        <p:nvPicPr>
          <p:cNvPr id="130" name="Google Shape;130;p3"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a:off x="1169532" y="772050"/>
            <a:ext cx="2807395" cy="5024450"/>
          </a:xfrm>
          <a:prstGeom prst="rect">
            <a:avLst/>
          </a:prstGeom>
          <a:noFill/>
          <a:ln>
            <a:noFill/>
          </a:ln>
        </p:spPr>
      </p:pic>
      <p:pic>
        <p:nvPicPr>
          <p:cNvPr id="131" name="Google Shape;131;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8" name="Google Shape;138;p4"/>
          <p:cNvSpPr/>
          <p:nvPr/>
        </p:nvSpPr>
        <p:spPr>
          <a:xfrm>
            <a:off x="0" y="-2"/>
            <a:ext cx="489600" cy="4299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4"/>
          <p:cNvSpPr txBox="1"/>
          <p:nvPr/>
        </p:nvSpPr>
        <p:spPr>
          <a:xfrm>
            <a:off x="489467" y="2"/>
            <a:ext cx="5445600" cy="4284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l'activité physique</a:t>
            </a:r>
            <a:endParaRPr/>
          </a:p>
        </p:txBody>
      </p:sp>
      <p:sp>
        <p:nvSpPr>
          <p:cNvPr id="140" name="Google Shape;140;p4"/>
          <p:cNvSpPr/>
          <p:nvPr/>
        </p:nvSpPr>
        <p:spPr>
          <a:xfrm>
            <a:off x="80375" y="62761"/>
            <a:ext cx="426600" cy="300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3 </a:t>
            </a:r>
            <a:endParaRPr sz="2200" b="1">
              <a:solidFill>
                <a:schemeClr val="lt1"/>
              </a:solidFill>
              <a:latin typeface="Gill Sans"/>
              <a:ea typeface="Gill Sans"/>
              <a:cs typeface="Gill Sans"/>
              <a:sym typeface="Gill Sans"/>
            </a:endParaRPr>
          </a:p>
        </p:txBody>
      </p:sp>
      <p:sp>
        <p:nvSpPr>
          <p:cNvPr id="141" name="Google Shape;141;p4"/>
          <p:cNvSpPr txBox="1">
            <a:spLocks noGrp="1"/>
          </p:cNvSpPr>
          <p:nvPr>
            <p:ph type="body" idx="1"/>
          </p:nvPr>
        </p:nvSpPr>
        <p:spPr>
          <a:xfrm>
            <a:off x="570025" y="2764001"/>
            <a:ext cx="7872900" cy="3210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Comprendre en profondeur la théorie et la mettre en œuvre sur des applications d'activité physique pertinentes.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comment les applications d'activité physique peuvent permettre d'adopter des habitudes alimentaires plus saines et contribuer à la santé des individus en général.</a:t>
            </a:r>
            <a:br>
              <a:rPr lang="en-US"/>
            </a:br>
            <a:endParaRPr/>
          </a:p>
          <a:p>
            <a:pPr marL="228600" lvl="0" indent="-88900" algn="l" rtl="0">
              <a:lnSpc>
                <a:spcPct val="100000"/>
              </a:lnSpc>
              <a:spcBef>
                <a:spcPts val="1200"/>
              </a:spcBef>
              <a:spcAft>
                <a:spcPts val="0"/>
              </a:spcAft>
              <a:buClr>
                <a:srgbClr val="C00000"/>
              </a:buClr>
              <a:buSzPts val="2200"/>
              <a:buFont typeface="Noto Sans Symbols"/>
              <a:buNone/>
            </a:pPr>
            <a:endParaRPr/>
          </a:p>
          <a:p>
            <a:pPr marL="228600" lvl="0" indent="-88900" algn="l" rtl="0">
              <a:lnSpc>
                <a:spcPct val="100000"/>
              </a:lnSpc>
              <a:spcBef>
                <a:spcPts val="1200"/>
              </a:spcBef>
              <a:spcAft>
                <a:spcPts val="0"/>
              </a:spcAft>
              <a:buClr>
                <a:srgbClr val="C00000"/>
              </a:buClr>
              <a:buSzPts val="2200"/>
              <a:buFont typeface="Noto Sans Symbols"/>
              <a:buNone/>
            </a:pPr>
            <a:endParaRPr/>
          </a:p>
        </p:txBody>
      </p:sp>
      <p:sp>
        <p:nvSpPr>
          <p:cNvPr id="142" name="Google Shape;142;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3" name="Google Shape;143;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body" idx="1"/>
          </p:nvPr>
        </p:nvSpPr>
        <p:spPr>
          <a:xfrm>
            <a:off x="483092" y="2550830"/>
            <a:ext cx="6390605" cy="2998453"/>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0000"/>
              </a:buClr>
              <a:buSzPts val="2400"/>
              <a:buFont typeface="Noto Sans Symbols"/>
              <a:buChar char="✔"/>
            </a:pPr>
            <a:r>
              <a:rPr lang="en-US" sz="2400"/>
              <a:t>Donner aux participants les compétences nécessaires pour exploiter les applications d'activité physique afin d'améliorer leur mode de vie.</a:t>
            </a:r>
            <a:endParaRPr/>
          </a:p>
          <a:p>
            <a:pPr marL="228600" lvl="0" indent="-228600" algn="l" rtl="0">
              <a:lnSpc>
                <a:spcPct val="100000"/>
              </a:lnSpc>
              <a:spcBef>
                <a:spcPts val="1200"/>
              </a:spcBef>
              <a:spcAft>
                <a:spcPts val="0"/>
              </a:spcAft>
              <a:buClr>
                <a:srgbClr val="C00000"/>
              </a:buClr>
              <a:buSzPts val="2400"/>
              <a:buFont typeface="Noto Sans Symbols"/>
              <a:buChar char="✔"/>
            </a:pPr>
            <a:r>
              <a:rPr lang="en-US" sz="2400"/>
              <a:t>Améliorer les compétences nécessaires pour prendre des décisions éclairées sur la sélection, l'utilisation et l'intégration des applications dans l'alimentation quotidienne des participants, s'ils le souhaitent. </a:t>
            </a:r>
            <a:endParaRPr/>
          </a:p>
          <a:p>
            <a:pPr marL="228600" lvl="0" indent="-101600" algn="l" rtl="0">
              <a:lnSpc>
                <a:spcPct val="100000"/>
              </a:lnSpc>
              <a:spcBef>
                <a:spcPts val="1200"/>
              </a:spcBef>
              <a:spcAft>
                <a:spcPts val="0"/>
              </a:spcAft>
              <a:buClr>
                <a:srgbClr val="C00000"/>
              </a:buClr>
              <a:buSzPts val="2000"/>
              <a:buFont typeface="Noto Sans Symbols"/>
              <a:buNone/>
            </a:pPr>
            <a:endParaRPr sz="2000"/>
          </a:p>
          <a:p>
            <a:pPr marL="0" lvl="0" indent="0" algn="l" rtl="0">
              <a:lnSpc>
                <a:spcPct val="150000"/>
              </a:lnSpc>
              <a:spcBef>
                <a:spcPts val="1200"/>
              </a:spcBef>
              <a:spcAft>
                <a:spcPts val="0"/>
              </a:spcAft>
              <a:buClr>
                <a:srgbClr val="C01E24"/>
              </a:buClr>
              <a:buSzPts val="2000"/>
              <a:buNone/>
            </a:pPr>
            <a:endParaRPr sz="2000" i="1">
              <a:solidFill>
                <a:srgbClr val="FF0000"/>
              </a:solidFill>
            </a:endParaRPr>
          </a:p>
        </p:txBody>
      </p:sp>
      <p:sp>
        <p:nvSpPr>
          <p:cNvPr id="150" name="Google Shape;150;p5"/>
          <p:cNvSpPr txBox="1">
            <a:spLocks noGrp="1"/>
          </p:cNvSpPr>
          <p:nvPr>
            <p:ph type="title"/>
          </p:nvPr>
        </p:nvSpPr>
        <p:spPr>
          <a:xfrm>
            <a:off x="536509"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51" name="Google Shape;151;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2" name="Google Shape;152;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
        <p:nvSpPr>
          <p:cNvPr id="153" name="Google Shape;153;p5"/>
          <p:cNvSpPr/>
          <p:nvPr/>
        </p:nvSpPr>
        <p:spPr>
          <a:xfrm>
            <a:off x="2" y="0"/>
            <a:ext cx="3438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5"/>
          <p:cNvSpPr txBox="1"/>
          <p:nvPr/>
        </p:nvSpPr>
        <p:spPr>
          <a:xfrm>
            <a:off x="343755" y="1"/>
            <a:ext cx="5570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l'activité physique</a:t>
            </a:r>
            <a:endParaRPr/>
          </a:p>
        </p:txBody>
      </p:sp>
      <p:sp>
        <p:nvSpPr>
          <p:cNvPr id="155" name="Google Shape;155;p5"/>
          <p:cNvSpPr/>
          <p:nvPr/>
        </p:nvSpPr>
        <p:spPr>
          <a:xfrm>
            <a:off x="56450" y="89868"/>
            <a:ext cx="29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3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62" name="Google Shape;162;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163" name="Google Shape;163;p6"/>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700">
                <a:solidFill>
                  <a:srgbClr val="C01E24"/>
                </a:solidFill>
              </a:rPr>
              <a:t>3.2.1</a:t>
            </a:r>
            <a:r>
              <a:rPr lang="en-US">
                <a:solidFill>
                  <a:srgbClr val="C01E24"/>
                </a:solidFill>
              </a:rPr>
              <a:t/>
            </a:r>
            <a:br>
              <a:rPr lang="en-US">
                <a:solidFill>
                  <a:srgbClr val="C01E24"/>
                </a:solidFill>
              </a:rPr>
            </a:br>
            <a:r>
              <a:rPr lang="en-US">
                <a:solidFill>
                  <a:srgbClr val="C01E24"/>
                </a:solidFill>
              </a:rPr>
              <a:t>Navigation et intégration des applications d'activité physique dans la vie réelle</a:t>
            </a:r>
            <a:r>
              <a:rPr lang="en-US" sz="3600"/>
              <a:t/>
            </a:r>
            <a:br>
              <a:rPr lang="en-US" sz="3600"/>
            </a:br>
            <a:endParaRPr>
              <a:solidFill>
                <a:srgbClr val="C01E24"/>
              </a:solidFill>
            </a:endParaRPr>
          </a:p>
        </p:txBody>
      </p:sp>
      <p:sp>
        <p:nvSpPr>
          <p:cNvPr id="164" name="Google Shape;164;p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65" name="Google Shape;165;p6"/>
          <p:cNvSpPr txBox="1">
            <a:spLocks noGrp="1"/>
          </p:cNvSpPr>
          <p:nvPr>
            <p:ph type="body" idx="2"/>
          </p:nvPr>
        </p:nvSpPr>
        <p:spPr>
          <a:xfrm>
            <a:off x="617621" y="2849843"/>
            <a:ext cx="5937120" cy="3574106"/>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50000"/>
              </a:lnSpc>
              <a:spcBef>
                <a:spcPts val="0"/>
              </a:spcBef>
              <a:spcAft>
                <a:spcPts val="0"/>
              </a:spcAft>
              <a:buSzPct val="100000"/>
              <a:buChar char="▪"/>
            </a:pPr>
            <a:r>
              <a:rPr lang="en-US"/>
              <a:t>Intégrer des applications d'exercice pour suivre les progrès, fixer des objectifs et stimuler la motivation afin d'améliorer le bien-être général.</a:t>
            </a:r>
            <a:endParaRPr/>
          </a:p>
          <a:p>
            <a:pPr marL="228600" lvl="0" indent="-228600" algn="l" rtl="0">
              <a:lnSpc>
                <a:spcPct val="150000"/>
              </a:lnSpc>
              <a:spcBef>
                <a:spcPts val="1200"/>
              </a:spcBef>
              <a:spcAft>
                <a:spcPts val="0"/>
              </a:spcAft>
              <a:buSzPct val="100000"/>
              <a:buChar char="▪"/>
            </a:pPr>
            <a:r>
              <a:rPr lang="en-US"/>
              <a:t>Identifier les caractéristiques et les spécifications des applications d'activité physique.</a:t>
            </a:r>
            <a:endParaRPr/>
          </a:p>
          <a:p>
            <a:pPr marL="228600" lvl="0" indent="-228600" algn="l" rtl="0">
              <a:lnSpc>
                <a:spcPct val="150000"/>
              </a:lnSpc>
              <a:spcBef>
                <a:spcPts val="1200"/>
              </a:spcBef>
              <a:spcAft>
                <a:spcPts val="0"/>
              </a:spcAft>
              <a:buSzPct val="100000"/>
              <a:buChar char="▪"/>
            </a:pPr>
            <a:r>
              <a:rPr lang="en-US"/>
              <a:t>Comparer et examiner d'autres applications d'activité physique.</a:t>
            </a:r>
            <a:endParaRPr/>
          </a:p>
          <a:p>
            <a:pPr marL="228600" lvl="0" indent="-228600" algn="l" rtl="0">
              <a:lnSpc>
                <a:spcPct val="150000"/>
              </a:lnSpc>
              <a:spcBef>
                <a:spcPts val="1200"/>
              </a:spcBef>
              <a:spcAft>
                <a:spcPts val="0"/>
              </a:spcAft>
              <a:buSzPct val="100000"/>
              <a:buChar char="▪"/>
            </a:pPr>
            <a:r>
              <a:rPr lang="en-US"/>
              <a:t>Connaître les applications d'activité physique.</a:t>
            </a:r>
            <a:endParaRPr/>
          </a:p>
          <a:p>
            <a:pPr marL="228600" lvl="0" indent="-111125" algn="l" rtl="0">
              <a:lnSpc>
                <a:spcPct val="150000"/>
              </a:lnSpc>
              <a:spcBef>
                <a:spcPts val="1200"/>
              </a:spcBef>
              <a:spcAft>
                <a:spcPts val="0"/>
              </a:spcAft>
              <a:buSzPct val="100000"/>
              <a:buNone/>
            </a:pPr>
            <a:endParaRPr sz="20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p:nvPr/>
        </p:nvSpPr>
        <p:spPr>
          <a:xfrm>
            <a:off x="7917100" y="-3925"/>
            <a:ext cx="4273800" cy="341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3.2.1 Applications pour l'activité physique </a:t>
            </a:r>
            <a:endParaRPr sz="1800" b="1">
              <a:solidFill>
                <a:schemeClr val="lt1"/>
              </a:solidFill>
              <a:latin typeface="Calibri"/>
              <a:ea typeface="Calibri"/>
              <a:cs typeface="Calibri"/>
              <a:sym typeface="Calibri"/>
            </a:endParaRPr>
          </a:p>
        </p:txBody>
      </p:sp>
      <p:sp>
        <p:nvSpPr>
          <p:cNvPr id="172" name="Google Shape;172;p7"/>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Activité 1 : Questions et réponses (15 minutes)</a:t>
            </a:r>
            <a:endParaRPr/>
          </a:p>
        </p:txBody>
      </p:sp>
      <p:sp>
        <p:nvSpPr>
          <p:cNvPr id="173" name="Google Shape;173;p7"/>
          <p:cNvSpPr txBox="1"/>
          <p:nvPr/>
        </p:nvSpPr>
        <p:spPr>
          <a:xfrm>
            <a:off x="558000" y="1882388"/>
            <a:ext cx="11076000" cy="3493313"/>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1800"/>
              <a:buFont typeface="Noto Sans Symbols"/>
              <a:buChar char="▪"/>
            </a:pPr>
            <a:r>
              <a:rPr lang="en-US" sz="2400" i="1">
                <a:solidFill>
                  <a:schemeClr val="dk1"/>
                </a:solidFill>
                <a:latin typeface="Calibri"/>
                <a:ea typeface="Calibri"/>
                <a:cs typeface="Calibri"/>
                <a:sym typeface="Calibri"/>
              </a:rPr>
              <a:t>Quels sont les avantages de l'activité physique ?</a:t>
            </a:r>
            <a:endParaRPr sz="2400" i="1">
              <a:solidFill>
                <a:schemeClr val="dk1"/>
              </a:solidFill>
              <a:latin typeface="Calibri"/>
              <a:ea typeface="Calibri"/>
              <a:cs typeface="Calibri"/>
              <a:sym typeface="Calibri"/>
            </a:endParaRPr>
          </a:p>
          <a:p>
            <a:pPr marL="228600" marR="0" lvl="0" indent="-228600" algn="l" rtl="0">
              <a:lnSpc>
                <a:spcPct val="100000"/>
              </a:lnSpc>
              <a:spcBef>
                <a:spcPts val="2400"/>
              </a:spcBef>
              <a:spcAft>
                <a:spcPts val="0"/>
              </a:spcAft>
              <a:buClr>
                <a:srgbClr val="C00000"/>
              </a:buClr>
              <a:buSzPts val="1800"/>
              <a:buFont typeface="Noto Sans Symbols"/>
              <a:buChar char="▪"/>
            </a:pPr>
            <a:r>
              <a:rPr lang="en-US" sz="2400" i="1">
                <a:solidFill>
                  <a:schemeClr val="dk1"/>
                </a:solidFill>
                <a:latin typeface="Calibri"/>
                <a:ea typeface="Calibri"/>
                <a:cs typeface="Calibri"/>
                <a:sym typeface="Calibri"/>
              </a:rPr>
              <a:t>Pourquoi pensez-vous que les applications d'activité physique sont importantes ?</a:t>
            </a:r>
            <a:endParaRPr/>
          </a:p>
          <a:p>
            <a:pPr marL="228600" marR="0" lvl="0" indent="-228600" algn="l" rtl="0">
              <a:lnSpc>
                <a:spcPct val="100000"/>
              </a:lnSpc>
              <a:spcBef>
                <a:spcPts val="2400"/>
              </a:spcBef>
              <a:spcAft>
                <a:spcPts val="0"/>
              </a:spcAft>
              <a:buClr>
                <a:srgbClr val="C00000"/>
              </a:buClr>
              <a:buSzPts val="1800"/>
              <a:buFont typeface="Noto Sans Symbols"/>
              <a:buChar char="▪"/>
            </a:pPr>
            <a:r>
              <a:rPr lang="en-US" sz="2400" i="1">
                <a:solidFill>
                  <a:schemeClr val="dk1"/>
                </a:solidFill>
                <a:latin typeface="Calibri"/>
                <a:ea typeface="Calibri"/>
                <a:cs typeface="Calibri"/>
                <a:sym typeface="Calibri"/>
              </a:rPr>
              <a:t>Pourquoi une personne devrait-elle utiliser ou non une application d'activité physique ?</a:t>
            </a:r>
            <a:endParaRPr sz="2400" i="1">
              <a:solidFill>
                <a:schemeClr val="dk1"/>
              </a:solidFill>
              <a:latin typeface="Calibri"/>
              <a:ea typeface="Calibri"/>
              <a:cs typeface="Calibri"/>
              <a:sym typeface="Calibri"/>
            </a:endParaRPr>
          </a:p>
          <a:p>
            <a:pPr marL="685800" marR="0" lvl="2" indent="-88900" algn="l" rtl="0">
              <a:lnSpc>
                <a:spcPct val="100000"/>
              </a:lnSpc>
              <a:spcBef>
                <a:spcPts val="1800"/>
              </a:spcBef>
              <a:spcAft>
                <a:spcPts val="0"/>
              </a:spcAft>
              <a:buClr>
                <a:srgbClr val="C01E24"/>
              </a:buClr>
              <a:buSzPts val="2200"/>
              <a:buFont typeface="Noto Sans Symbols"/>
              <a:buNone/>
            </a:pPr>
            <a:endParaRPr sz="2200" b="0" i="0" u="none" strike="noStrike" cap="none">
              <a:solidFill>
                <a:schemeClr val="dk1"/>
              </a:solidFill>
              <a:latin typeface="Calibri"/>
              <a:ea typeface="Calibri"/>
              <a:cs typeface="Calibri"/>
              <a:sym typeface="Calibri"/>
            </a:endParaRPr>
          </a:p>
        </p:txBody>
      </p:sp>
      <p:sp>
        <p:nvSpPr>
          <p:cNvPr id="174" name="Google Shape;174;p7"/>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175" name="Google Shape;175;p7"/>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176" name="Google Shape;176;p7"/>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Activité 2 : Navigation dans les applications d'exercice</a:t>
            </a:r>
            <a:endParaRPr/>
          </a:p>
        </p:txBody>
      </p:sp>
      <p:sp>
        <p:nvSpPr>
          <p:cNvPr id="183" name="Google Shape;183;p8"/>
          <p:cNvSpPr txBox="1">
            <a:spLocks noGrp="1"/>
          </p:cNvSpPr>
          <p:nvPr>
            <p:ph type="body" idx="1"/>
          </p:nvPr>
        </p:nvSpPr>
        <p:spPr>
          <a:xfrm>
            <a:off x="558001" y="1831897"/>
            <a:ext cx="6273874" cy="448805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2400"/>
              <a:buChar char="▪"/>
            </a:pPr>
            <a:r>
              <a:rPr lang="en-US" sz="2800" b="0" i="1" u="none" strike="noStrike" cap="none">
                <a:latin typeface="Calibri"/>
                <a:ea typeface="Calibri"/>
                <a:cs typeface="Calibri"/>
                <a:sym typeface="Calibri"/>
              </a:rPr>
              <a:t>Trouvez une application de fitness que vous aimeriez télécharger (5 minutes)</a:t>
            </a:r>
            <a:endParaRPr sz="2800" i="1"/>
          </a:p>
          <a:p>
            <a:pPr marL="228600" marR="0" lvl="0" indent="-228600" algn="l" rtl="0">
              <a:lnSpc>
                <a:spcPct val="100000"/>
              </a:lnSpc>
              <a:spcBef>
                <a:spcPts val="1200"/>
              </a:spcBef>
              <a:spcAft>
                <a:spcPts val="0"/>
              </a:spcAft>
              <a:buClr>
                <a:srgbClr val="C00000"/>
              </a:buClr>
              <a:buSzPts val="2400"/>
              <a:buChar char="▪"/>
            </a:pPr>
            <a:r>
              <a:rPr lang="en-US" sz="2800" b="0" i="1" u="none" strike="noStrike" cap="none">
                <a:latin typeface="Calibri"/>
                <a:ea typeface="Calibri"/>
                <a:cs typeface="Calibri"/>
                <a:sym typeface="Calibri"/>
              </a:rPr>
              <a:t>Notez 3 avantages et 3 inconvénients de l'application (5 minutes)</a:t>
            </a:r>
            <a:endParaRPr sz="2800" i="1"/>
          </a:p>
          <a:p>
            <a:pPr marL="228600" marR="0" lvl="0" indent="-228600" algn="l" rtl="0">
              <a:lnSpc>
                <a:spcPct val="100000"/>
              </a:lnSpc>
              <a:spcBef>
                <a:spcPts val="1200"/>
              </a:spcBef>
              <a:spcAft>
                <a:spcPts val="0"/>
              </a:spcAft>
              <a:buClr>
                <a:srgbClr val="C00000"/>
              </a:buClr>
              <a:buSzPts val="2400"/>
              <a:buChar char="▪"/>
            </a:pPr>
            <a:r>
              <a:rPr lang="en-US" sz="2800" b="0" i="1" u="none" strike="noStrike" cap="none">
                <a:latin typeface="Calibri"/>
                <a:ea typeface="Calibri"/>
                <a:cs typeface="Calibri"/>
                <a:sym typeface="Calibri"/>
              </a:rPr>
              <a:t>Réfléchissez à la manière dont vous pourriez utiliser cette application et dans quel but (5-10 minutes)</a:t>
            </a:r>
            <a:endParaRPr/>
          </a:p>
        </p:txBody>
      </p:sp>
      <p:pic>
        <p:nvPicPr>
          <p:cNvPr id="184" name="Google Shape;184;p8" descr="Free Corona Coronavirus photo and picture"/>
          <p:cNvPicPr preferRelativeResize="0"/>
          <p:nvPr/>
        </p:nvPicPr>
        <p:blipFill rotWithShape="1">
          <a:blip r:embed="rId3">
            <a:alphaModFix/>
          </a:blip>
          <a:srcRect/>
          <a:stretch/>
        </p:blipFill>
        <p:spPr>
          <a:xfrm>
            <a:off x="7457292" y="1979137"/>
            <a:ext cx="4361669" cy="2899725"/>
          </a:xfrm>
          <a:prstGeom prst="rect">
            <a:avLst/>
          </a:prstGeom>
          <a:noFill/>
          <a:ln>
            <a:noFill/>
          </a:ln>
        </p:spPr>
      </p:pic>
      <p:sp>
        <p:nvSpPr>
          <p:cNvPr id="185" name="Google Shape;185;p8"/>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186" name="Google Shape;186;p8"/>
          <p:cNvSpPr/>
          <p:nvPr/>
        </p:nvSpPr>
        <p:spPr>
          <a:xfrm>
            <a:off x="7959051" y="-3925"/>
            <a:ext cx="4231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3.2.1 Applications pour l'activité physique </a:t>
            </a:r>
            <a:endParaRPr sz="1800" b="1">
              <a:solidFill>
                <a:schemeClr val="lt1"/>
              </a:solidFill>
              <a:latin typeface="Calibri"/>
              <a:ea typeface="Calibri"/>
              <a:cs typeface="Calibri"/>
              <a:sym typeface="Calibri"/>
            </a:endParaRPr>
          </a:p>
        </p:txBody>
      </p:sp>
      <p:sp>
        <p:nvSpPr>
          <p:cNvPr id="187" name="Google Shape;187;p8"/>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188" name="Google Shape;188;p8"/>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189" name="Google Shape;189;p8"/>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Applications pour l'activité physique</a:t>
            </a:r>
            <a:endParaRPr/>
          </a:p>
        </p:txBody>
      </p:sp>
      <p:pic>
        <p:nvPicPr>
          <p:cNvPr id="196" name="Google Shape;196;p9" descr="Top Health &amp; Fitness Apps Worldwide for Q2 2019 by Downloads"/>
          <p:cNvPicPr preferRelativeResize="0"/>
          <p:nvPr/>
        </p:nvPicPr>
        <p:blipFill rotWithShape="1">
          <a:blip r:embed="rId3">
            <a:alphaModFix/>
          </a:blip>
          <a:srcRect t="8218" b="10840"/>
          <a:stretch/>
        </p:blipFill>
        <p:spPr>
          <a:xfrm>
            <a:off x="1844813" y="1843558"/>
            <a:ext cx="8502373" cy="4497428"/>
          </a:xfrm>
          <a:prstGeom prst="rect">
            <a:avLst/>
          </a:prstGeom>
          <a:noFill/>
          <a:ln>
            <a:noFill/>
          </a:ln>
          <a:effectLst>
            <a:outerShdw blurRad="190500" algn="tl" rotWithShape="0">
              <a:srgbClr val="000000">
                <a:alpha val="69803"/>
              </a:srgbClr>
            </a:outerShdw>
          </a:effectLst>
        </p:spPr>
      </p:pic>
      <p:sp>
        <p:nvSpPr>
          <p:cNvPr id="197" name="Google Shape;197;p9"/>
          <p:cNvSpPr txBox="1"/>
          <p:nvPr/>
        </p:nvSpPr>
        <p:spPr>
          <a:xfrm>
            <a:off x="5817784" y="6202487"/>
            <a:ext cx="613466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a:t>
            </a:r>
            <a:endParaRPr sz="1200">
              <a:solidFill>
                <a:schemeClr val="dk1"/>
              </a:solidFill>
              <a:latin typeface="Calibri"/>
              <a:ea typeface="Calibri"/>
              <a:cs typeface="Calibri"/>
              <a:sym typeface="Calibri"/>
            </a:endParaRPr>
          </a:p>
        </p:txBody>
      </p:sp>
      <p:sp>
        <p:nvSpPr>
          <p:cNvPr id="198" name="Google Shape;198;p9"/>
          <p:cNvSpPr/>
          <p:nvPr/>
        </p:nvSpPr>
        <p:spPr>
          <a:xfrm>
            <a:off x="8011479" y="-3925"/>
            <a:ext cx="4179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b="1">
                <a:solidFill>
                  <a:schemeClr val="lt1"/>
                </a:solidFill>
                <a:latin typeface="Calibri"/>
                <a:ea typeface="Calibri"/>
                <a:cs typeface="Calibri"/>
                <a:sym typeface="Calibri"/>
              </a:rPr>
              <a:t>3.2.1 Applications pour l'activité physique </a:t>
            </a:r>
            <a:endParaRPr sz="1800" b="1">
              <a:solidFill>
                <a:schemeClr val="lt1"/>
              </a:solidFill>
              <a:latin typeface="Calibri"/>
              <a:ea typeface="Calibri"/>
              <a:cs typeface="Calibri"/>
              <a:sym typeface="Calibri"/>
            </a:endParaRPr>
          </a:p>
        </p:txBody>
      </p:sp>
      <p:sp>
        <p:nvSpPr>
          <p:cNvPr id="199" name="Google Shape;199;p9"/>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200" name="Google Shape;200;p9"/>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i="0" u="none" strike="noStrike" cap="none">
                <a:solidFill>
                  <a:schemeClr val="dk1"/>
                </a:solidFill>
                <a:latin typeface="Calibri"/>
                <a:ea typeface="Calibri"/>
                <a:cs typeface="Calibri"/>
                <a:sym typeface="Calibri"/>
              </a:rPr>
              <a:t>Applications de santé pour l'activité physique</a:t>
            </a:r>
            <a:endParaRPr sz="1100"/>
          </a:p>
        </p:txBody>
      </p:sp>
      <p:sp>
        <p:nvSpPr>
          <p:cNvPr id="201" name="Google Shape;201;p9"/>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chemeClr val="lt1"/>
                </a:solidFill>
                <a:latin typeface="Gill Sans"/>
                <a:ea typeface="Gill Sans"/>
                <a:cs typeface="Gill Sans"/>
                <a:sym typeface="Gill Sans"/>
              </a:rPr>
              <a:t>3.2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3.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qWi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Cpa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Klo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Cpa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Cpa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Cpa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qWidZFQaV5GsAAABvAAAAHAAAAHVuaXZlcnNhbC9sb2NhbF9zZXR0aW5ncy54bWwNyrEKwkAMANC9XxEySB3Uugn2rpujCK0fENogB7mk9ELRv/e2N7x++GaBnbeSTANezx0C62xL0k/A9/Q43RCKky4kphxQDWGITS82k4zsXmOBVejH28S5wvlJuc4XqbOkAu1B/B6PeInNH1BLAwQUAAIACAArWi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CtaJ1mRjA8hSgAAAGwAAAAbAAAAdW5pdmVyc2FsL3VuaXZlcnNhbC5wbmcueG1ss7GvyM1RKEstKs7Mz7NVMtQzULK34+WyKShKLctMLVeoAIoBBSFASaESyDVCcMszU0oygELG5mYIwYzUzPSMEqCogTFCqT7QUABQSwECAAAUAAIACACpflBPNmFYAkcDAADhCQAAFAAAAAAAAAABAAAAAAAAAAAAdW5pdmVyc2FsL3BsYXllci54bWxQSwECAAAUAAIACAAqWidZtTf0qBwFAADhEwAAHQAAAAAAAAABAAAAAAB5AwAAdW5pdmVyc2FsL2NvbW1vbl9tZXNzYWdlcy5sbmdQSwECAAAUAAIACAAqWidZFR5gG6MAAAB/AQAALgAAAAAAAAABAAAAAADQCAAAdW5pdmVyc2FsL3BsYXliYWNrX2FuZF9uYXZpZ2F0aW9uX3NldHRpbmdzLnhtbFBLAQIAABQAAgAIACpaJ1l0STUfPAQAAAwVAAAnAAAAAAAAAAEAAAAAAL8JAAB1bml2ZXJzYWwvZmxhc2hfcHVibGlzaGluZ19zZXR0aW5ncy54bWxQSwECAAAUAAIACAAqWidZN4uHansDAACsDAAAIQAAAAAAAAABAAAAAABADgAAdW5pdmVyc2FsL2ZsYXNoX3NraW5fc2V0dGluZ3MueG1sUEsBAgAAFAACAAgAKlonWaavViM2BAAAlhQAACYAAAAAAAAAAQAAAAAA+hEAAHVuaXZlcnNhbC9odG1sX3B1Ymxpc2hpbmdfc2V0dGluZ3MueG1sUEsBAgAAFAACAAgAKlonWSYPfuiwAQAAbwYAAB8AAAAAAAAAAQAAAAAAdBYAAHVuaXZlcnNhbC9odG1sX3NraW5fc2V0dGluZ3MuanNQSwECAAAUAAIACAAqWidZFQaV5GsAAABvAAAAHAAAAAAAAAABAAAAAABhGAAAdW5pdmVyc2FsL2xvY2FsX3NldHRpbmdzLnhtbFBLAQIAABQAAgAIACtaJ1m6nHlYSBIAAFBKAAAXAAAAAAAAAAAAAAAAAAYZAAB1bml2ZXJzYWwvdW5pdmVyc2FsLnBuZ1BLAQIAABQAAgAIACtaJ1mRjA8hSgAAAGwAAAAbAAAAAAAAAAEAAAAAAIMrAAB1bml2ZXJzYWwvdW5pdmVyc2FsLnBuZy54bWxQSwUGAAAAAAoACgAGAwAABiwAAAAA"/>
  <p:tag name="ISPRING_LMS_API_VERSION" val="SCORM 1.2"/>
  <p:tag name="ISPRING_ULTRA_SCORM_COURSE_ID" val="617D08FD-CBB6-4260-96D2-90D12BFFC78B"/>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3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3.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1136</Words>
  <Application>Microsoft Office PowerPoint</Application>
  <PresentationFormat>Ευρεία οθόνη</PresentationFormat>
  <Paragraphs>185</Paragraphs>
  <Slides>18</Slides>
  <Notes>18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18</vt:i4>
      </vt:variant>
    </vt:vector>
  </HeadingPairs>
  <TitlesOfParts>
    <vt:vector size="27" baseType="lpstr">
      <vt:lpstr>Gill Sans</vt:lpstr>
      <vt:lpstr>Arial</vt:lpstr>
      <vt:lpstr>Impact</vt:lpstr>
      <vt:lpstr>Courier New</vt:lpstr>
      <vt:lpstr>Noto Sans Symbols</vt:lpstr>
      <vt:lpstr>Calibri</vt:lpstr>
      <vt:lpstr>Roboto</vt:lpstr>
      <vt:lpstr>Θέμα του Office</vt:lpstr>
      <vt:lpstr>Θέμα του Office</vt:lpstr>
      <vt:lpstr>Παρουσίαση του PowerPoint</vt:lpstr>
      <vt:lpstr>Partenaires</vt:lpstr>
      <vt:lpstr>Session de formation expérientielle :  Contenu</vt:lpstr>
      <vt:lpstr>Objectifs</vt:lpstr>
      <vt:lpstr>Compétences</vt:lpstr>
      <vt:lpstr>3.2.1 Navigation et intégration des applications d'activité physique dans la vie réelle </vt:lpstr>
      <vt:lpstr>Activité 1 : Questions et réponses (15 minutes)</vt:lpstr>
      <vt:lpstr>Activité 2 : Navigation dans les applications d'exercice</vt:lpstr>
      <vt:lpstr>Applications pour l'activité physique</vt:lpstr>
      <vt:lpstr>Exemple : Applications d'exercices et applications d'entraînement personnel</vt:lpstr>
      <vt:lpstr>Activité 3 : Comparaison des applications d'exercices</vt:lpstr>
      <vt:lpstr>3.2.2 Plan d'action et fixation d'objectifs</vt:lpstr>
      <vt:lpstr>Objectifs SMART</vt:lpstr>
      <vt:lpstr>Pourquoi un plan d'action ?</vt:lpstr>
      <vt:lpstr>Définition et mise en œuvre d'objectifs SMART liés à l'activité physique</vt:lpstr>
      <vt:lpstr>Définition et mise en œuvre d'objectifs SMART liés à l'activité physique</vt:lpstr>
      <vt:lpstr>Fixer des objectifs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3.2 Séance de formation expérientielle</dc:title>
  <dc:creator>pantelis bbalaouras</dc:creator>
  <cp:lastModifiedBy>pantelis</cp:lastModifiedBy>
  <cp:revision>4</cp:revision>
  <dcterms:created xsi:type="dcterms:W3CDTF">2020-06-02T13:31:56Z</dcterms:created>
  <dcterms:modified xsi:type="dcterms:W3CDTF">2024-09-07T08:17:53Z</dcterms:modified>
</cp:coreProperties>
</file>