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457" r:id="rId2"/>
    <p:sldId id="458" r:id="rId3"/>
    <p:sldId id="437" r:id="rId4"/>
    <p:sldId id="459" r:id="rId5"/>
    <p:sldId id="404" r:id="rId6"/>
  </p:sldIdLst>
  <p:sldSz cx="12192000" cy="6858000"/>
  <p:notesSz cx="6858000" cy="9144000"/>
  <p:custDataLst>
    <p:tags r:id="rId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F8F8F8"/>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C4FB02-CADE-4149-97C1-7CB0614FA5AB}" v="4" dt="2024-05-02T09:23:01.470"/>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04C4FB02-CADE-4149-97C1-7CB0614FA5AB}"/>
    <pc:docChg chg="modSld modMainMaster">
      <pc:chgData name="pantelis balaouras" userId="25e8755020fc1734" providerId="LiveId" clId="{04C4FB02-CADE-4149-97C1-7CB0614FA5AB}" dt="2024-05-02T09:23:01.470" v="13"/>
      <pc:docMkLst>
        <pc:docMk/>
      </pc:docMkLst>
      <pc:sldChg chg="addSp delSp modSp">
        <pc:chgData name="pantelis balaouras" userId="25e8755020fc1734" providerId="LiveId" clId="{04C4FB02-CADE-4149-97C1-7CB0614FA5AB}" dt="2024-05-02T09:23:01.470" v="13"/>
        <pc:sldMkLst>
          <pc:docMk/>
          <pc:sldMk cId="1915799683" sldId="404"/>
        </pc:sldMkLst>
        <pc:picChg chg="add mod">
          <ac:chgData name="pantelis balaouras" userId="25e8755020fc1734" providerId="LiveId" clId="{04C4FB02-CADE-4149-97C1-7CB0614FA5AB}" dt="2024-05-02T09:23:01.470" v="13"/>
          <ac:picMkLst>
            <pc:docMk/>
            <pc:sldMk cId="1915799683" sldId="404"/>
            <ac:picMk id="4" creationId="{6E79E4AE-0124-62C0-B38A-A105ABB0BB39}"/>
          </ac:picMkLst>
        </pc:picChg>
        <pc:picChg chg="del">
          <ac:chgData name="pantelis balaouras" userId="25e8755020fc1734" providerId="LiveId" clId="{04C4FB02-CADE-4149-97C1-7CB0614FA5AB}" dt="2024-05-02T09:23:00.939" v="12" actId="478"/>
          <ac:picMkLst>
            <pc:docMk/>
            <pc:sldMk cId="1915799683" sldId="404"/>
            <ac:picMk id="2050" creationId="{2AB980B0-03D2-2E64-6760-C23D435A121F}"/>
          </ac:picMkLst>
        </pc:picChg>
      </pc:sldChg>
      <pc:sldChg chg="modSp mod">
        <pc:chgData name="pantelis balaouras" userId="25e8755020fc1734" providerId="LiveId" clId="{04C4FB02-CADE-4149-97C1-7CB0614FA5AB}" dt="2024-04-29T16:48:19.866" v="1" actId="255"/>
        <pc:sldMkLst>
          <pc:docMk/>
          <pc:sldMk cId="2775606300" sldId="457"/>
        </pc:sldMkLst>
        <pc:spChg chg="mod">
          <ac:chgData name="pantelis balaouras" userId="25e8755020fc1734" providerId="LiveId" clId="{04C4FB02-CADE-4149-97C1-7CB0614FA5AB}" dt="2024-04-29T16:48:19.866" v="1" actId="255"/>
          <ac:spMkLst>
            <pc:docMk/>
            <pc:sldMk cId="2775606300" sldId="457"/>
            <ac:spMk id="4" creationId="{122BC770-408C-50C8-126F-18790E99F2CB}"/>
          </ac:spMkLst>
        </pc:spChg>
      </pc:sldChg>
      <pc:sldChg chg="addSp modSp mod">
        <pc:chgData name="pantelis balaouras" userId="25e8755020fc1734" providerId="LiveId" clId="{04C4FB02-CADE-4149-97C1-7CB0614FA5AB}" dt="2024-05-02T09:22:44.270" v="11" actId="167"/>
        <pc:sldMkLst>
          <pc:docMk/>
          <pc:sldMk cId="3796464986" sldId="459"/>
        </pc:sldMkLst>
        <pc:spChg chg="mod">
          <ac:chgData name="pantelis balaouras" userId="25e8755020fc1734" providerId="LiveId" clId="{04C4FB02-CADE-4149-97C1-7CB0614FA5AB}" dt="2024-05-02T09:22:37.392" v="10" actId="114"/>
          <ac:spMkLst>
            <pc:docMk/>
            <pc:sldMk cId="3796464986" sldId="459"/>
            <ac:spMk id="4" creationId="{E0308CCA-7979-6DB8-C0FD-349C24519D98}"/>
          </ac:spMkLst>
        </pc:spChg>
        <pc:spChg chg="add mod">
          <ac:chgData name="pantelis balaouras" userId="25e8755020fc1734" providerId="LiveId" clId="{04C4FB02-CADE-4149-97C1-7CB0614FA5AB}" dt="2024-05-02T09:22:27.704" v="9"/>
          <ac:spMkLst>
            <pc:docMk/>
            <pc:sldMk cId="3796464986" sldId="459"/>
            <ac:spMk id="5" creationId="{B97829AF-43E3-E836-F7E0-476A2DCD8B9F}"/>
          </ac:spMkLst>
        </pc:spChg>
        <pc:picChg chg="add mod">
          <ac:chgData name="pantelis balaouras" userId="25e8755020fc1734" providerId="LiveId" clId="{04C4FB02-CADE-4149-97C1-7CB0614FA5AB}" dt="2024-05-02T09:22:44.270" v="11" actId="167"/>
          <ac:picMkLst>
            <pc:docMk/>
            <pc:sldMk cId="3796464986" sldId="459"/>
            <ac:picMk id="3" creationId="{BFB4E500-EA74-9A31-DA88-73301A22DBC3}"/>
          </ac:picMkLst>
        </pc:picChg>
      </pc:sldChg>
      <pc:sldMasterChg chg="modSldLayout">
        <pc:chgData name="pantelis balaouras" userId="25e8755020fc1734" providerId="LiveId" clId="{04C4FB02-CADE-4149-97C1-7CB0614FA5AB}" dt="2024-04-29T16:48:56.738" v="7" actId="20577"/>
        <pc:sldMasterMkLst>
          <pc:docMk/>
          <pc:sldMasterMk cId="1468923052" sldId="2147483648"/>
        </pc:sldMasterMkLst>
        <pc:sldLayoutChg chg="modSp mod">
          <pc:chgData name="pantelis balaouras" userId="25e8755020fc1734" providerId="LiveId" clId="{04C4FB02-CADE-4149-97C1-7CB0614FA5AB}" dt="2024-04-29T16:48:56.738" v="7" actId="20577"/>
          <pc:sldLayoutMkLst>
            <pc:docMk/>
            <pc:sldMasterMk cId="1468923052" sldId="2147483648"/>
            <pc:sldLayoutMk cId="2577986437" sldId="2147483661"/>
          </pc:sldLayoutMkLst>
          <pc:spChg chg="mod">
            <ac:chgData name="pantelis balaouras" userId="25e8755020fc1734" providerId="LiveId" clId="{04C4FB02-CADE-4149-97C1-7CB0614FA5AB}" dt="2024-04-29T16:48:56.738" v="7" actId="20577"/>
            <ac:spMkLst>
              <pc:docMk/>
              <pc:sldMasterMk cId="1468923052" sldId="2147483648"/>
              <pc:sldLayoutMk cId="2577986437" sldId="2147483661"/>
              <ac:spMk id="5" creationId="{FC102936-A56C-5A73-FCC2-811B232C4251}"/>
            </ac:spMkLst>
          </pc:spChg>
        </pc:sldLayoutChg>
        <pc:sldLayoutChg chg="modSp mod">
          <pc:chgData name="pantelis balaouras" userId="25e8755020fc1734" providerId="LiveId" clId="{04C4FB02-CADE-4149-97C1-7CB0614FA5AB}" dt="2024-04-29T16:48:50.960" v="5" actId="20577"/>
          <pc:sldLayoutMkLst>
            <pc:docMk/>
            <pc:sldMasterMk cId="1468923052" sldId="2147483648"/>
            <pc:sldLayoutMk cId="2515741970" sldId="2147483665"/>
          </pc:sldLayoutMkLst>
          <pc:spChg chg="mod">
            <ac:chgData name="pantelis balaouras" userId="25e8755020fc1734" providerId="LiveId" clId="{04C4FB02-CADE-4149-97C1-7CB0614FA5AB}" dt="2024-04-29T16:48:50.960" v="5" actId="20577"/>
            <ac:spMkLst>
              <pc:docMk/>
              <pc:sldMasterMk cId="1468923052" sldId="2147483648"/>
              <pc:sldLayoutMk cId="2515741970" sldId="2147483665"/>
              <ac:spMk id="7" creationId="{EFCDE73C-59C4-D805-92A9-F4CA52B3EE26}"/>
            </ac:spMkLst>
          </pc:spChg>
        </pc:sldLayoutChg>
        <pc:sldLayoutChg chg="modSp mod">
          <pc:chgData name="pantelis balaouras" userId="25e8755020fc1734" providerId="LiveId" clId="{04C4FB02-CADE-4149-97C1-7CB0614FA5AB}" dt="2024-04-29T16:48:45.700" v="3" actId="20577"/>
          <pc:sldLayoutMkLst>
            <pc:docMk/>
            <pc:sldMasterMk cId="1468923052" sldId="2147483648"/>
            <pc:sldLayoutMk cId="2336866591" sldId="2147483666"/>
          </pc:sldLayoutMkLst>
          <pc:spChg chg="mod">
            <ac:chgData name="pantelis balaouras" userId="25e8755020fc1734" providerId="LiveId" clId="{04C4FB02-CADE-4149-97C1-7CB0614FA5AB}" dt="2024-04-29T16:48:45.700" v="3" actId="20577"/>
            <ac:spMkLst>
              <pc:docMk/>
              <pc:sldMasterMk cId="1468923052" sldId="2147483648"/>
              <pc:sldLayoutMk cId="2336866591" sldId="2147483666"/>
              <ac:spMk id="5" creationId="{302F30FD-5A71-F150-38B2-B53EA3F6D899}"/>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3823621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2161295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661803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FC102936-A56C-5A73-FCC2-811B232C4251}"/>
              </a:ext>
            </a:extLst>
          </p:cNvPr>
          <p:cNvSpPr txBox="1">
            <a:spLocks noChangeArrowheads="1"/>
          </p:cNvSpPr>
          <p:nvPr userDrawn="1"/>
        </p:nvSpPr>
        <p:spPr bwMode="auto">
          <a:xfrm>
            <a:off x="0" y="81370"/>
            <a:ext cx="3335383" cy="31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11.4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Apps for Healthcare Services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7" name="TextBox 12">
            <a:extLst>
              <a:ext uri="{FF2B5EF4-FFF2-40B4-BE49-F238E27FC236}">
                <a16:creationId xmlns:a16="http://schemas.microsoft.com/office/drawing/2014/main" id="{EFCDE73C-59C4-D805-92A9-F4CA52B3EE26}"/>
              </a:ext>
            </a:extLst>
          </p:cNvPr>
          <p:cNvSpPr txBox="1">
            <a:spLocks noChangeArrowheads="1"/>
          </p:cNvSpPr>
          <p:nvPr userDrawn="1"/>
        </p:nvSpPr>
        <p:spPr bwMode="auto">
          <a:xfrm>
            <a:off x="0" y="81370"/>
            <a:ext cx="3335383" cy="31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11.4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Apps for Healthcare Services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5" name="TextBox 12">
            <a:extLst>
              <a:ext uri="{FF2B5EF4-FFF2-40B4-BE49-F238E27FC236}">
                <a16:creationId xmlns:a16="http://schemas.microsoft.com/office/drawing/2014/main" id="{302F30FD-5A71-F150-38B2-B53EA3F6D899}"/>
              </a:ext>
            </a:extLst>
          </p:cNvPr>
          <p:cNvSpPr txBox="1">
            <a:spLocks noChangeArrowheads="1"/>
          </p:cNvSpPr>
          <p:nvPr userDrawn="1"/>
        </p:nvSpPr>
        <p:spPr bwMode="auto">
          <a:xfrm>
            <a:off x="0" y="81370"/>
            <a:ext cx="3335383" cy="31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11.4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Apps for Healthcare Services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11  - </a:t>
            </a:r>
            <a:r>
              <a:rPr lang="en-US" sz="3400" b="1" dirty="0">
                <a:solidFill>
                  <a:srgbClr val="C00000"/>
                </a:solidFill>
                <a:effectLst/>
                <a:latin typeface="+mj-lt"/>
              </a:rPr>
              <a:t>Closure </a:t>
            </a:r>
            <a:r>
              <a:rPr lang="en-US" sz="3400" b="1" kern="1200" dirty="0">
                <a:solidFill>
                  <a:srgbClr val="C00000"/>
                </a:solidFill>
                <a:effectLst/>
                <a:latin typeface="+mj-lt"/>
                <a:ea typeface="+mj-ea"/>
                <a:cs typeface="+mj-cs"/>
              </a:rPr>
              <a:t>session </a:t>
            </a:r>
            <a:r>
              <a:rPr lang="en-US" sz="2400" b="1" kern="1200" dirty="0">
                <a:solidFill>
                  <a:srgbClr val="C00000"/>
                </a:solidFill>
                <a:effectLst/>
                <a:latin typeface="+mj-lt"/>
                <a:ea typeface="+mj-ea"/>
                <a:cs typeface="+mj-cs"/>
              </a:rPr>
              <a:t>(11.4)</a:t>
            </a:r>
          </a:p>
          <a:p>
            <a:pPr>
              <a:spcAft>
                <a:spcPts val="600"/>
              </a:spcAft>
            </a:pPr>
            <a:r>
              <a:rPr lang="en-US" sz="3400" b="1" kern="1200" dirty="0">
                <a:solidFill>
                  <a:schemeClr val="tx1"/>
                </a:solidFill>
                <a:effectLst/>
                <a:latin typeface="+mj-lt"/>
                <a:ea typeface="+mj-ea"/>
                <a:cs typeface="+mj-cs"/>
              </a:rPr>
              <a:t> Apps for Healthcare Services</a:t>
            </a: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rPr>
              <a:t>6</a:t>
            </a:r>
            <a:endParaRPr lang="el-GR" sz="2400" b="1"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Check the Self-Learning Outcome</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1808163"/>
            <a:ext cx="11059693" cy="4592900"/>
          </a:xfrm>
        </p:spPr>
        <p:txBody>
          <a:bodyPr>
            <a:normAutofit/>
          </a:bodyPr>
          <a:lstStyle/>
          <a:p>
            <a:pPr algn="just">
              <a:lnSpc>
                <a:spcPct val="110000"/>
              </a:lnSpc>
              <a:spcBef>
                <a:spcPts val="600"/>
              </a:spcBef>
            </a:pPr>
            <a:r>
              <a:rPr lang="en-GB" sz="1800" dirty="0">
                <a:solidFill>
                  <a:srgbClr val="000000"/>
                </a:solidFill>
                <a:effectLst/>
                <a:ea typeface="Times New Roman" panose="02020603050405020304" pitchFamily="18" charset="0"/>
              </a:rPr>
              <a:t>This session can be organized face-to-face or online. </a:t>
            </a:r>
            <a:endParaRPr lang="de-DE" sz="1800" dirty="0">
              <a:effectLst/>
              <a:ea typeface="MyriadPro-Regular"/>
            </a:endParaRPr>
          </a:p>
          <a:p>
            <a:pPr algn="just">
              <a:lnSpc>
                <a:spcPct val="110000"/>
              </a:lnSpc>
              <a:spcBef>
                <a:spcPts val="600"/>
              </a:spcBef>
            </a:pPr>
            <a:r>
              <a:rPr lang="en-GB" sz="1800" dirty="0">
                <a:solidFill>
                  <a:srgbClr val="000000"/>
                </a:solidFill>
                <a:effectLst/>
                <a:ea typeface="Times New Roman" panose="02020603050405020304" pitchFamily="18" charset="0"/>
              </a:rPr>
              <a:t>The learners are asked to present their plan for using healthcare services apps linked to their own person or to a friend or relative. They are asked what kind of challenges they faced – if any – and how they coped with it.</a:t>
            </a:r>
          </a:p>
          <a:p>
            <a:pPr marL="0" indent="0" algn="just">
              <a:lnSpc>
                <a:spcPct val="110000"/>
              </a:lnSpc>
              <a:spcBef>
                <a:spcPts val="600"/>
              </a:spcBef>
              <a:buNone/>
            </a:pPr>
            <a:r>
              <a:rPr lang="de-DE" sz="1800" dirty="0">
                <a:solidFill>
                  <a:srgbClr val="000000"/>
                </a:solidFill>
                <a:effectLst/>
                <a:ea typeface="Times New Roman" panose="02020603050405020304" pitchFamily="18" charset="0"/>
              </a:rPr>
              <a:t>The </a:t>
            </a:r>
            <a:r>
              <a:rPr lang="de-DE" sz="1800" dirty="0" err="1">
                <a:solidFill>
                  <a:srgbClr val="000000"/>
                </a:solidFill>
                <a:effectLst/>
                <a:ea typeface="Times New Roman" panose="02020603050405020304" pitchFamily="18" charset="0"/>
              </a:rPr>
              <a:t>outcome</a:t>
            </a:r>
            <a:r>
              <a:rPr lang="de-DE" sz="1800" dirty="0">
                <a:solidFill>
                  <a:srgbClr val="000000"/>
                </a:solidFill>
                <a:effectLst/>
                <a:ea typeface="Times New Roman" panose="02020603050405020304" pitchFamily="18" charset="0"/>
              </a:rPr>
              <a:t> will </a:t>
            </a:r>
            <a:r>
              <a:rPr lang="de-DE" sz="1800" dirty="0" err="1">
                <a:solidFill>
                  <a:srgbClr val="000000"/>
                </a:solidFill>
                <a:effectLst/>
                <a:ea typeface="Times New Roman" panose="02020603050405020304" pitchFamily="18" charset="0"/>
              </a:rPr>
              <a:t>be</a:t>
            </a:r>
            <a:r>
              <a:rPr lang="de-DE" sz="1800" dirty="0">
                <a:solidFill>
                  <a:srgbClr val="000000"/>
                </a:solidFill>
                <a:effectLst/>
                <a:ea typeface="Times New Roman" panose="02020603050405020304" pitchFamily="18" charset="0"/>
              </a:rPr>
              <a:t> </a:t>
            </a:r>
            <a:endParaRPr lang="de-DE" sz="1800" dirty="0">
              <a:effectLst/>
              <a:ea typeface="MyriadPro-Regular"/>
            </a:endParaRPr>
          </a:p>
          <a:p>
            <a:pPr marL="342900" lvl="0" indent="-342900">
              <a:lnSpc>
                <a:spcPct val="110000"/>
              </a:lnSpc>
              <a:spcBef>
                <a:spcPts val="600"/>
              </a:spcBef>
              <a:buFont typeface="Wingdings" panose="05000000000000000000" pitchFamily="2" charset="2"/>
              <a:buChar char=""/>
            </a:pPr>
            <a:r>
              <a:rPr lang="en-GB" sz="1800" dirty="0">
                <a:solidFill>
                  <a:srgbClr val="000000"/>
                </a:solidFill>
                <a:effectLst/>
                <a:ea typeface="Times New Roman" panose="02020603050405020304" pitchFamily="18" charset="0"/>
              </a:rPr>
              <a:t>a collection of examples of healthcare services apps in </a:t>
            </a:r>
            <a:r>
              <a:rPr lang="en-GB" sz="1800" dirty="0">
                <a:effectLst/>
                <a:ea typeface="Calibri" panose="020F0502020204030204" pitchFamily="34" charset="0"/>
              </a:rPr>
              <a:t>their country of arrival (based on the identification of healthcare apps)</a:t>
            </a:r>
            <a:endParaRPr lang="de-DE" sz="1800" dirty="0">
              <a:effectLst/>
              <a:ea typeface="Calibri" panose="020F0502020204030204" pitchFamily="34" charset="0"/>
            </a:endParaRPr>
          </a:p>
          <a:p>
            <a:pPr marL="342900" lvl="0" indent="-342900">
              <a:lnSpc>
                <a:spcPct val="110000"/>
              </a:lnSpc>
              <a:buFont typeface="Wingdings" panose="05000000000000000000" pitchFamily="2" charset="2"/>
              <a:buChar char=""/>
            </a:pPr>
            <a:r>
              <a:rPr lang="en-GB" sz="1800" dirty="0">
                <a:effectLst/>
                <a:ea typeface="Calibri" panose="020F0502020204030204" pitchFamily="34" charset="0"/>
              </a:rPr>
              <a:t>a priority list of healthcare services that the learners regard as specifically useful for them/a friend/a relative (based on the plan for using healthcare app services)</a:t>
            </a:r>
          </a:p>
          <a:p>
            <a:pPr marL="0" indent="0" algn="just">
              <a:lnSpc>
                <a:spcPct val="110000"/>
              </a:lnSpc>
              <a:spcBef>
                <a:spcPts val="600"/>
              </a:spcBef>
              <a:buNone/>
            </a:pPr>
            <a:r>
              <a:rPr lang="de-DE" sz="1800" b="1" dirty="0">
                <a:solidFill>
                  <a:srgbClr val="000000"/>
                </a:solidFill>
                <a:effectLst/>
                <a:ea typeface="Times New Roman" panose="02020603050405020304" pitchFamily="18" charset="0"/>
              </a:rPr>
              <a:t>Resources:</a:t>
            </a:r>
            <a:endParaRPr lang="de-DE" sz="1800" dirty="0">
              <a:effectLst/>
              <a:ea typeface="MyriadPro-Regular"/>
            </a:endParaRPr>
          </a:p>
          <a:p>
            <a:pPr>
              <a:lnSpc>
                <a:spcPct val="110000"/>
              </a:lnSpc>
            </a:pPr>
            <a:r>
              <a:rPr lang="en-GB" sz="1800" dirty="0">
                <a:effectLst/>
                <a:ea typeface="MyriadPro-Regular"/>
              </a:rPr>
              <a:t>Filled in templates of 11.2.1 and 11.2.2 (WORD documents)</a:t>
            </a:r>
            <a:endParaRPr lang="de-DE" sz="1800" dirty="0">
              <a:effectLst/>
              <a:ea typeface="Calibri" panose="020F0502020204030204" pitchFamily="34" charset="0"/>
            </a:endParaRPr>
          </a:p>
          <a:p>
            <a:pPr algn="just">
              <a:lnSpc>
                <a:spcPct val="110000"/>
              </a:lnSpc>
              <a:spcBef>
                <a:spcPts val="600"/>
              </a:spcBef>
            </a:pPr>
            <a:endParaRPr lang="en-GB" sz="1800" dirty="0">
              <a:solidFill>
                <a:srgbClr val="000000"/>
              </a:solidFill>
              <a:effectLst/>
              <a:latin typeface="Arial" panose="020B0604020202020204" pitchFamily="34" charset="0"/>
              <a:ea typeface="Times New Roman" panose="02020603050405020304" pitchFamily="18" charset="0"/>
            </a:endParaRPr>
          </a:p>
          <a:p>
            <a:pPr algn="just">
              <a:lnSpc>
                <a:spcPct val="110000"/>
              </a:lnSpc>
              <a:spcBef>
                <a:spcPts val="600"/>
              </a:spcBef>
            </a:pPr>
            <a:endParaRPr lang="de-DE" sz="1800" dirty="0">
              <a:effectLst/>
              <a:latin typeface="Arial" panose="020B0604020202020204" pitchFamily="34" charset="0"/>
              <a:ea typeface="MyriadPro-Regular"/>
            </a:endParaRPr>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llustration of speech bubbles">
            <a:extLst>
              <a:ext uri="{FF2B5EF4-FFF2-40B4-BE49-F238E27FC236}">
                <a16:creationId xmlns:a16="http://schemas.microsoft.com/office/drawing/2014/main" id="{BFB4E500-EA74-9A31-DA88-73301A22DBC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401292" y="5157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Provide Feedback &amp; Discuss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a:bodyPr>
          <a:lstStyle/>
          <a:p>
            <a:pPr>
              <a:spcBef>
                <a:spcPts val="1200"/>
              </a:spcBef>
              <a:spcAft>
                <a:spcPts val="1200"/>
              </a:spcAft>
            </a:pPr>
            <a:r>
              <a:rPr lang="en-US" sz="2400" i="1" dirty="0"/>
              <a:t>Which app was the most </a:t>
            </a:r>
            <a:r>
              <a:rPr lang="en-US" sz="2400" b="1" i="1" dirty="0"/>
              <a:t>interesting</a:t>
            </a:r>
            <a:r>
              <a:rPr lang="en-US" sz="2400" i="1" dirty="0"/>
              <a:t>?</a:t>
            </a:r>
          </a:p>
          <a:p>
            <a:pPr>
              <a:spcBef>
                <a:spcPts val="1200"/>
              </a:spcBef>
              <a:spcAft>
                <a:spcPts val="1200"/>
              </a:spcAft>
            </a:pPr>
            <a:r>
              <a:rPr lang="en-US" sz="2400" i="1" dirty="0"/>
              <a:t>Which app was the most </a:t>
            </a:r>
            <a:r>
              <a:rPr lang="en-US" sz="2400" b="1" i="1" dirty="0"/>
              <a:t>difficult</a:t>
            </a:r>
            <a:r>
              <a:rPr lang="en-US" sz="2400" i="1" dirty="0"/>
              <a:t> to find? </a:t>
            </a:r>
          </a:p>
          <a:p>
            <a:pPr>
              <a:spcBef>
                <a:spcPts val="1200"/>
              </a:spcBef>
              <a:spcAft>
                <a:spcPts val="1200"/>
              </a:spcAft>
            </a:pPr>
            <a:r>
              <a:rPr lang="en-US" sz="2400" i="1" dirty="0"/>
              <a:t>What </a:t>
            </a:r>
            <a:r>
              <a:rPr lang="en-US" sz="2400" b="1" i="1" dirty="0"/>
              <a:t>barriers</a:t>
            </a:r>
            <a:r>
              <a:rPr lang="en-US" sz="2400" i="1" dirty="0"/>
              <a:t> did you face, if any, during your app navigation?</a:t>
            </a:r>
          </a:p>
          <a:p>
            <a:pPr>
              <a:spcBef>
                <a:spcPts val="1200"/>
              </a:spcBef>
              <a:spcAft>
                <a:spcPts val="1200"/>
              </a:spcAft>
            </a:pPr>
            <a:r>
              <a:rPr lang="en-US" sz="2400" i="1" dirty="0"/>
              <a:t>What app features </a:t>
            </a:r>
            <a:r>
              <a:rPr lang="en-US" sz="2400" b="1" i="1" dirty="0"/>
              <a:t>facilitated</a:t>
            </a:r>
            <a:r>
              <a:rPr lang="en-US" sz="2400" i="1" dirty="0"/>
              <a:t> and what features </a:t>
            </a:r>
            <a:r>
              <a:rPr lang="en-US" sz="2400" b="1" i="1" dirty="0"/>
              <a:t>complicated</a:t>
            </a:r>
            <a:r>
              <a:rPr lang="en-US" sz="2400" i="1" dirty="0"/>
              <a:t> your navigation and overall experience?</a:t>
            </a:r>
          </a:p>
          <a:p>
            <a:pPr marL="0" indent="0">
              <a:spcBef>
                <a:spcPts val="1200"/>
              </a:spcBef>
              <a:spcAft>
                <a:spcPts val="1200"/>
              </a:spcAft>
              <a:buNone/>
            </a:pPr>
            <a:r>
              <a:rPr lang="en-US" sz="2400" i="1" dirty="0"/>
              <a:t>Finally, the trainer congratulates the learners to their learning experience and outcome.</a:t>
            </a:r>
          </a:p>
        </p:txBody>
      </p:sp>
      <p:sp>
        <p:nvSpPr>
          <p:cNvPr id="5" name="TextBox 4">
            <a:extLst>
              <a:ext uri="{FF2B5EF4-FFF2-40B4-BE49-F238E27FC236}">
                <a16:creationId xmlns:a16="http://schemas.microsoft.com/office/drawing/2014/main" id="{B97829AF-43E3-E836-F7E0-476A2DCD8B9F}"/>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37964649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completed this module!</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8" descr="Blue text on a black background&#10;&#10;Description automatically generated">
            <a:extLst>
              <a:ext uri="{FF2B5EF4-FFF2-40B4-BE49-F238E27FC236}">
                <a16:creationId xmlns:a16="http://schemas.microsoft.com/office/drawing/2014/main" id="{6E79E4AE-0124-62C0-B38A-A105ABB0BB39}"/>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11 4 Apps for Healthcare Services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qsq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Kqy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qrK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Kqy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Kqy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Kqy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qsqhYFQaV5GsAAABvAAAAHAAAAHVuaXZlcnNhbC9sb2NhbF9zZXR0aW5ncy54bWwNyrEKwkAMANC9XxEySB3Uugn2rpujCK0fENogB7mk9ELRv/e2N7x++GaBnbeSTANezx0C62xL0k/A9/Q43RCKky4kphxQDWGITS82k4zsXmOBVejH28S5wvlJuc4XqbOkAu1B/B6PeInNH1BLAwQUAAIACACrsq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q7KoWOohDhNLAAAAbAAAABsAAAB1bml2ZXJzYWwvdW5pdmVyc2FsLnBuZy54bWyzsa/IzVEoSy0qzszPs1Uy1DNQsrfj5bIpKEoty0wtV6gAigEFIUBJoRLINUJwyzNTSjKAQiYmFgjBjNTM9IwSoKiBhRlcVB9oKABQSwECAAAUAAIACACpflBPNmFYAkcDAADhCQAAFAAAAAAAAAABAAAAAAAAAAAAdW5pdmVyc2FsL3BsYXllci54bWxQSwECAAAUAAIACACqsqhYtTf0qBwFAADhEwAAHQAAAAAAAAABAAAAAAB5AwAAdW5pdmVyc2FsL2NvbW1vbl9tZXNzYWdlcy5sbmdQSwECAAAUAAIACACqsqhYFR5gG6MAAAB/AQAALgAAAAAAAAABAAAAAADQCAAAdW5pdmVyc2FsL3BsYXliYWNrX2FuZF9uYXZpZ2F0aW9uX3NldHRpbmdzLnhtbFBLAQIAABQAAgAIAKqyqFh0STUfPAQAAAwVAAAnAAAAAAAAAAEAAAAAAL8JAAB1bml2ZXJzYWwvZmxhc2hfcHVibGlzaGluZ19zZXR0aW5ncy54bWxQSwECAAAUAAIACACqsqhYN4uHansDAACsDAAAIQAAAAAAAAABAAAAAABADgAAdW5pdmVyc2FsL2ZsYXNoX3NraW5fc2V0dGluZ3MueG1sUEsBAgAAFAACAAgAqrKoWKavViM2BAAAlhQAACYAAAAAAAAAAQAAAAAA+hEAAHVuaXZlcnNhbC9odG1sX3B1Ymxpc2hpbmdfc2V0dGluZ3MueG1sUEsBAgAAFAACAAgAqrKoWCYPfuiwAQAAbwYAAB8AAAAAAAAAAQAAAAAAdBYAAHVuaXZlcnNhbC9odG1sX3NraW5fc2V0dGluZ3MuanNQSwECAAAUAAIACACqsqhYFQaV5GsAAABvAAAAHAAAAAAAAAABAAAAAABhGAAAdW5pdmVyc2FsL2xvY2FsX3NldHRpbmdzLnhtbFBLAQIAABQAAgAIAKuyqFjCG66ZaBIAAPdNAAAXAAAAAAAAAAAAAAAAAAYZAAB1bml2ZXJzYWwvdW5pdmVyc2FsLnBuZ1BLAQIAABQAAgAIAKuyqFjqIQ4TSwAAAGwAAAAbAAAAAAAAAAEAAAAAAKMrAAB1bml2ZXJzYWwvdW5pdmVyc2FsLnBuZy54bWxQSwUGAAAAAAoACgAGAwAAJywAAAAA"/>
  <p:tag name="ISPRING_LMS_API_VERSION" val="SCORM 1.2"/>
  <p:tag name="ISPRING_ULTRA_SCORM_COURSE_ID" val="4D741C24-55A7-4398-B322-A9C809FCE984"/>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11&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11 4 Apps for Healthcare Services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408</Words>
  <Application>Microsoft Office PowerPoint</Application>
  <PresentationFormat>Ευρεία οθόνη</PresentationFormat>
  <Paragraphs>64</Paragraphs>
  <Slides>5</Slides>
  <Notes>5</Notes>
  <HiddenSlides>0</HiddenSlides>
  <MMClips>0</MMClips>
  <ScaleCrop>false</ScaleCrop>
  <HeadingPairs>
    <vt:vector size="6" baseType="variant">
      <vt:variant>
        <vt:lpstr>Γραμματοσειρές που χρησιμοποιούνται</vt:lpstr>
      </vt:variant>
      <vt:variant>
        <vt:i4>12</vt:i4>
      </vt:variant>
      <vt:variant>
        <vt:lpstr>Θέμα</vt:lpstr>
      </vt:variant>
      <vt:variant>
        <vt:i4>1</vt:i4>
      </vt:variant>
      <vt:variant>
        <vt:lpstr>Τίτλοι διαφανειών</vt:lpstr>
      </vt:variant>
      <vt:variant>
        <vt:i4>5</vt:i4>
      </vt:variant>
    </vt:vector>
  </HeadingPairs>
  <TitlesOfParts>
    <vt:vector size="18" baseType="lpstr">
      <vt:lpstr>Adobe Gothic Std B</vt:lpstr>
      <vt:lpstr>MS PGothic</vt:lpstr>
      <vt:lpstr>Abadi Extra Light</vt:lpstr>
      <vt:lpstr>Arial</vt:lpstr>
      <vt:lpstr>Calibri</vt:lpstr>
      <vt:lpstr>Calibri Light</vt:lpstr>
      <vt:lpstr>Gill Sans Nova</vt:lpstr>
      <vt:lpstr>Impact</vt:lpstr>
      <vt:lpstr>MyriadPro-Regular</vt:lpstr>
      <vt:lpstr>Roboto</vt:lpstr>
      <vt:lpstr>Times New Roman</vt:lpstr>
      <vt:lpstr>Wingdings</vt:lpstr>
      <vt:lpstr>Θέμα του Office</vt:lpstr>
      <vt:lpstr>Παρουσίαση του PowerPoint</vt:lpstr>
      <vt:lpstr>Partners</vt:lpstr>
      <vt:lpstr>Check the Self-Learning Outcome</vt:lpstr>
      <vt:lpstr>Provide Feedback &amp; Discuss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ETA11 4 Apps for Healthcare Services CLOSURE SESSION</dc:title>
  <dc:creator>pantelis bbalaouras</dc:creator>
  <cp:lastModifiedBy>pantelis</cp:lastModifiedBy>
  <cp:revision>878</cp:revision>
  <dcterms:created xsi:type="dcterms:W3CDTF">2020-06-02T13:31:56Z</dcterms:created>
  <dcterms:modified xsi:type="dcterms:W3CDTF">2024-05-08T19:21:39Z</dcterms:modified>
</cp:coreProperties>
</file>