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1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12192000" cy="6858000"/>
  <p:notesSz cx="6858000" cy="9144000"/>
  <p:embeddedFontLst>
    <p:embeddedFont>
      <p:font typeface="Impact" panose="020B0806030902050204" pitchFamily="34" charset="0"/>
      <p:regular r:id="rId19"/>
    </p:embeddedFont>
    <p:embeddedFont>
      <p:font typeface="Lato" panose="020F0502020204030203" pitchFamily="34" charset="0"/>
      <p:regular r:id="rId20"/>
      <p:bold r:id="rId21"/>
      <p:italic r:id="rId22"/>
      <p:boldItalic r:id="rId23"/>
    </p:embeddedFont>
    <p:embeddedFont>
      <p:font typeface="Gill Sans" panose="020B0604020202020204" charset="0"/>
      <p:regular r:id="rId24"/>
      <p:bold r:id="rId25"/>
    </p:embeddedFont>
    <p:embeddedFont>
      <p:font typeface="Roboto" panose="02000000000000000000" pitchFamily="2" charset="0"/>
      <p:regular r:id="rId26"/>
      <p:bold r:id="rId27"/>
      <p:italic r:id="rId28"/>
      <p:boldItalic r:id="rId29"/>
    </p:embeddedFont>
    <p:embeddedFont>
      <p:font typeface="Calibri" panose="020F0502020204030204" pitchFamily="34" charset="0"/>
      <p:regular r:id="rId30"/>
      <p:bold r:id="rId31"/>
      <p:italic r:id="rId32"/>
      <p:boldItalic r:id="rId33"/>
    </p:embeddedFont>
  </p:embeddedFontLst>
  <p:custDataLst>
    <p:tags r:id="rId34"/>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5" roundtripDataSignature="AMtx7micugV/IYCr6aETzjFQ/d2OiQjgI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tableStyles" Target="tableStyles.xml"/><Relationship Id="rId21" Type="http://schemas.openxmlformats.org/officeDocument/2006/relationships/font" Target="fonts/font3.fntdata"/><Relationship Id="rId34"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customschemas.google.com/relationships/presentationmetadata" Target="metadata"/><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VRAI</a:t>
            </a:r>
            <a:endParaRPr/>
          </a:p>
        </p:txBody>
      </p:sp>
      <p:sp>
        <p:nvSpPr>
          <p:cNvPr id="208" name="Google Shape;20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 correcte : B </a:t>
            </a:r>
            <a:endParaRPr/>
          </a:p>
        </p:txBody>
      </p:sp>
      <p:sp>
        <p:nvSpPr>
          <p:cNvPr id="219" name="Google Shape;219;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VRAI</a:t>
            </a:r>
            <a:endParaRPr/>
          </a:p>
        </p:txBody>
      </p:sp>
      <p:sp>
        <p:nvSpPr>
          <p:cNvPr id="233" name="Google Shape;233;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FAUX</a:t>
            </a:r>
            <a:endParaRPr/>
          </a:p>
        </p:txBody>
      </p:sp>
      <p:sp>
        <p:nvSpPr>
          <p:cNvPr id="244" name="Google Shape;24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Réponse correcte : C</a:t>
            </a:r>
            <a:endParaRPr/>
          </a:p>
          <a:p>
            <a:pPr marL="0" lvl="0" indent="0" algn="l" rtl="0">
              <a:spcBef>
                <a:spcPts val="0"/>
              </a:spcBef>
              <a:spcAft>
                <a:spcPts val="0"/>
              </a:spcAft>
              <a:buNone/>
            </a:pPr>
            <a:endParaRPr/>
          </a:p>
        </p:txBody>
      </p:sp>
      <p:sp>
        <p:nvSpPr>
          <p:cNvPr id="255" name="Google Shape;255;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FAUX</a:t>
            </a:r>
            <a:endParaRPr/>
          </a:p>
        </p:txBody>
      </p:sp>
      <p:sp>
        <p:nvSpPr>
          <p:cNvPr id="130" name="Google Shape;13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 correcte : B</a:t>
            </a:r>
            <a:endParaRPr/>
          </a:p>
        </p:txBody>
      </p:sp>
      <p:sp>
        <p:nvSpPr>
          <p:cNvPr id="141" name="Google Shape;141;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FAUX</a:t>
            </a:r>
            <a:endParaRPr/>
          </a:p>
        </p:txBody>
      </p:sp>
      <p:sp>
        <p:nvSpPr>
          <p:cNvPr id="155" name="Google Shape;15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Réponses correctes : A et C</a:t>
            </a:r>
            <a:endParaRPr/>
          </a:p>
        </p:txBody>
      </p:sp>
      <p:sp>
        <p:nvSpPr>
          <p:cNvPr id="166" name="Google Shape;16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Réponses correctes : A et C</a:t>
            </a:r>
            <a:endParaRPr/>
          </a:p>
        </p:txBody>
      </p:sp>
      <p:sp>
        <p:nvSpPr>
          <p:cNvPr id="180" name="Google Shape;18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 correcte : A et B</a:t>
            </a:r>
            <a:endParaRPr/>
          </a:p>
        </p:txBody>
      </p:sp>
      <p:sp>
        <p:nvSpPr>
          <p:cNvPr id="194" name="Google Shape;194;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17"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8"/>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2. Empower</a:t>
            </a:r>
            <a:endParaRPr/>
          </a:p>
        </p:txBody>
      </p:sp>
      <p:sp>
        <p:nvSpPr>
          <p:cNvPr id="20" name="Google Shape;20;p18"/>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3. Participate</a:t>
            </a:r>
            <a:endParaRPr/>
          </a:p>
        </p:txBody>
      </p:sp>
      <p:sp>
        <p:nvSpPr>
          <p:cNvPr id="21" name="Google Shape;21;p18"/>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rgbClr val="FFFFFF"/>
                </a:solidFill>
                <a:latin typeface="Impact"/>
                <a:ea typeface="Impact"/>
                <a:cs typeface="Impact"/>
                <a:sym typeface="Impact"/>
              </a:rPr>
              <a:t>1. Prevent</a:t>
            </a:r>
            <a:endParaRPr/>
          </a:p>
        </p:txBody>
      </p:sp>
      <p:pic>
        <p:nvPicPr>
          <p:cNvPr id="22" name="Google Shape;22;p18"/>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18"/>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4" name="Google Shape;24;p18"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Unit slide single column" type="obj">
  <p:cSld name="OBJECT">
    <p:spTree>
      <p:nvGrpSpPr>
        <p:cNvPr id="1" name="Shape 26"/>
        <p:cNvGrpSpPr/>
        <p:nvPr/>
      </p:nvGrpSpPr>
      <p:grpSpPr>
        <a:xfrm>
          <a:off x="0" y="0"/>
          <a:ext cx="0" cy="0"/>
          <a:chOff x="0" y="0"/>
          <a:chExt cx="0" cy="0"/>
        </a:xfrm>
      </p:grpSpPr>
      <p:sp>
        <p:nvSpPr>
          <p:cNvPr id="27" name="Google Shape;27;p19"/>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19"/>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19"/>
          <p:cNvSpPr txBox="1"/>
          <p:nvPr/>
        </p:nvSpPr>
        <p:spPr>
          <a:xfrm>
            <a:off x="0" y="81370"/>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5.3</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Health apps for addictions and substance use</a:t>
            </a:r>
            <a:endParaRPr sz="1800">
              <a:solidFill>
                <a:srgbClr val="7F7F7F"/>
              </a:solidFill>
              <a:latin typeface="Calibri"/>
              <a:ea typeface="Calibri"/>
              <a:cs typeface="Calibri"/>
              <a:sym typeface="Calibri"/>
            </a:endParaRPr>
          </a:p>
        </p:txBody>
      </p:sp>
      <p:pic>
        <p:nvPicPr>
          <p:cNvPr id="30" name="Google Shape;30;p19"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module Intro">
  <p:cSld name="Submodule Intro">
    <p:spTree>
      <p:nvGrpSpPr>
        <p:cNvPr id="1" name="Shape 31"/>
        <p:cNvGrpSpPr/>
        <p:nvPr/>
      </p:nvGrpSpPr>
      <p:grpSpPr>
        <a:xfrm>
          <a:off x="0" y="0"/>
          <a:ext cx="0" cy="0"/>
          <a:chOff x="0" y="0"/>
          <a:chExt cx="0" cy="0"/>
        </a:xfrm>
      </p:grpSpPr>
      <p:sp>
        <p:nvSpPr>
          <p:cNvPr id="32" name="Google Shape;32;p22"/>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a:solidFill>
                <a:schemeClr val="dk1"/>
              </a:solidFill>
              <a:latin typeface="Calibri"/>
              <a:ea typeface="Calibri"/>
              <a:cs typeface="Calibri"/>
              <a:sym typeface="Calibri"/>
            </a:endParaRPr>
          </a:p>
        </p:txBody>
      </p:sp>
      <p:sp>
        <p:nvSpPr>
          <p:cNvPr id="33" name="Google Shape;33;p22"/>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22"/>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5" name="Google Shape;35;p22"/>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6" name="Google Shape;36;p2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8"/>
        <p:cNvGrpSpPr/>
        <p:nvPr/>
      </p:nvGrpSpPr>
      <p:grpSpPr>
        <a:xfrm>
          <a:off x="0" y="0"/>
          <a:ext cx="0" cy="0"/>
          <a:chOff x="0" y="0"/>
          <a:chExt cx="0" cy="0"/>
        </a:xfrm>
      </p:grpSpPr>
      <p:sp>
        <p:nvSpPr>
          <p:cNvPr id="39" name="Google Shape;39;p23"/>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23"/>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3"/>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2" name="Google Shape;42;p23"/>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43" name="Google Shape;43;p23"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5"/>
        <p:cNvGrpSpPr/>
        <p:nvPr/>
      </p:nvGrpSpPr>
      <p:grpSpPr>
        <a:xfrm>
          <a:off x="0" y="0"/>
          <a:ext cx="0" cy="0"/>
          <a:chOff x="0" y="0"/>
          <a:chExt cx="0" cy="0"/>
        </a:xfrm>
      </p:grpSpPr>
      <p:sp>
        <p:nvSpPr>
          <p:cNvPr id="46" name="Google Shape;46;p24"/>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4"/>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4"/>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 name="Google Shape;49;p24"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0" name="Google Shape;50;p24"/>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5.3</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Health apps for addictions and substance use</a:t>
            </a:r>
            <a:endParaRPr sz="1800">
              <a:solidFill>
                <a:srgbClr val="7F7F7F"/>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51"/>
        <p:cNvGrpSpPr/>
        <p:nvPr/>
      </p:nvGrpSpPr>
      <p:grpSpPr>
        <a:xfrm>
          <a:off x="0" y="0"/>
          <a:ext cx="0" cy="0"/>
          <a:chOff x="0" y="0"/>
          <a:chExt cx="0" cy="0"/>
        </a:xfrm>
      </p:grpSpPr>
      <p:sp>
        <p:nvSpPr>
          <p:cNvPr id="52" name="Google Shape;52;p25"/>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25"/>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25"/>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5.3</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Health apps for addictions and substance use</a:t>
            </a:r>
            <a:endParaRPr sz="1800">
              <a:solidFill>
                <a:srgbClr val="7F7F7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1"/>
        <p:cNvGrpSpPr/>
        <p:nvPr/>
      </p:nvGrpSpPr>
      <p:grpSpPr>
        <a:xfrm>
          <a:off x="0" y="0"/>
          <a:ext cx="0" cy="0"/>
          <a:chOff x="0" y="0"/>
          <a:chExt cx="0" cy="0"/>
        </a:xfrm>
      </p:grpSpPr>
      <p:pic>
        <p:nvPicPr>
          <p:cNvPr id="62" name="Google Shape;62;p21"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6"/>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5"/>
        <p:cNvGrpSpPr/>
        <p:nvPr/>
      </p:nvGrpSpPr>
      <p:grpSpPr>
        <a:xfrm>
          <a:off x="0" y="0"/>
          <a:ext cx="0" cy="0"/>
          <a:chOff x="0" y="0"/>
          <a:chExt cx="0" cy="0"/>
        </a:xfrm>
      </p:grpSpPr>
      <p:sp>
        <p:nvSpPr>
          <p:cNvPr id="56" name="Google Shape;56;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20"/>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8" name="Google Shape;58;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59" name="Google Shape;59;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0" name="Google Shape;6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23.jp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g"/><Relationship Id="rId18" Type="http://schemas.openxmlformats.org/officeDocument/2006/relationships/hyperlink" Target="http://www.amsed.fr/" TargetMode="External"/><Relationship Id="rId3" Type="http://schemas.openxmlformats.org/officeDocument/2006/relationships/image" Target="../media/image11.jpg"/><Relationship Id="rId21" Type="http://schemas.openxmlformats.org/officeDocument/2006/relationships/image" Target="../media/image20.jpg"/><Relationship Id="rId7" Type="http://schemas.openxmlformats.org/officeDocument/2006/relationships/image" Target="../media/image13.jpg"/><Relationship Id="rId12" Type="http://schemas.openxmlformats.org/officeDocument/2006/relationships/hyperlink" Target="https://www.media-k.eu/" TargetMode="External"/><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5.jpg"/><Relationship Id="rId5" Type="http://schemas.openxmlformats.org/officeDocument/2006/relationships/image" Target="../media/image12.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g"/><Relationship Id="rId14" Type="http://schemas.openxmlformats.org/officeDocument/2006/relationships/hyperlink" Target="https://www.oxfamitalia.org/" TargetMode="External"/><Relationship Id="rId22"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p:nvPr/>
        </p:nvSpPr>
        <p:spPr>
          <a:xfrm>
            <a:off x="4310344" y="3513902"/>
            <a:ext cx="7644950" cy="2015774"/>
          </a:xfrm>
          <a:prstGeom prst="rect">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dirty="0">
                <a:solidFill>
                  <a:srgbClr val="C00000"/>
                </a:solidFill>
                <a:latin typeface="Calibri"/>
                <a:ea typeface="Calibri"/>
                <a:cs typeface="Calibri"/>
                <a:sym typeface="Calibri"/>
              </a:rPr>
              <a:t>Module 6 - Session </a:t>
            </a:r>
            <a:r>
              <a:rPr lang="en-US" sz="3400" b="1" i="0" u="none" strike="noStrike" cap="none" dirty="0" err="1">
                <a:solidFill>
                  <a:srgbClr val="C00000"/>
                </a:solidFill>
                <a:latin typeface="Calibri"/>
                <a:ea typeface="Calibri"/>
                <a:cs typeface="Calibri"/>
                <a:sym typeface="Calibri"/>
              </a:rPr>
              <a:t>d'auto-apprentissage</a:t>
            </a:r>
            <a:r>
              <a:rPr lang="en-US" sz="3400" b="1" i="0" u="none" strike="noStrike" cap="none" dirty="0">
                <a:solidFill>
                  <a:srgbClr val="C00000"/>
                </a:solidFill>
                <a:latin typeface="Calibri"/>
                <a:ea typeface="Calibri"/>
                <a:cs typeface="Calibri"/>
                <a:sym typeface="Calibri"/>
              </a:rPr>
              <a:t> </a:t>
            </a:r>
            <a:r>
              <a:rPr lang="en-US" sz="2800" b="1" i="0" u="none" strike="noStrike" cap="none" dirty="0">
                <a:solidFill>
                  <a:srgbClr val="C00000"/>
                </a:solidFill>
                <a:latin typeface="Calibri"/>
                <a:ea typeface="Calibri"/>
                <a:cs typeface="Calibri"/>
                <a:sym typeface="Calibri"/>
              </a:rPr>
              <a:t>(5.3)</a:t>
            </a:r>
            <a:r>
              <a:rPr lang="en-US" sz="3400" b="1" i="0" u="none" strike="noStrike" cap="none" dirty="0">
                <a:solidFill>
                  <a:schemeClr val="dk1"/>
                </a:solidFill>
                <a:latin typeface="Calibri"/>
                <a:ea typeface="Calibri"/>
                <a:cs typeface="Calibri"/>
                <a:sym typeface="Calibri"/>
              </a:rPr>
              <a:t/>
            </a:r>
            <a:br>
              <a:rPr lang="en-US" sz="3400" b="1" i="0" u="none" strike="noStrike" cap="none" dirty="0">
                <a:solidFill>
                  <a:schemeClr val="dk1"/>
                </a:solidFill>
                <a:latin typeface="Calibri"/>
                <a:ea typeface="Calibri"/>
                <a:cs typeface="Calibri"/>
                <a:sym typeface="Calibri"/>
              </a:rPr>
            </a:br>
            <a:r>
              <a:rPr lang="en-US" sz="4000" b="1" i="0" u="none" strike="noStrike" cap="none" dirty="0">
                <a:solidFill>
                  <a:schemeClr val="dk1"/>
                </a:solidFill>
                <a:latin typeface="Calibri"/>
                <a:ea typeface="Calibri"/>
                <a:cs typeface="Calibri"/>
                <a:sym typeface="Calibri"/>
              </a:rPr>
              <a:t>Applications de santé pour les addictions et </a:t>
            </a:r>
            <a:r>
              <a:rPr lang="en-US" sz="4000" b="1" i="0" u="none" strike="noStrike" cap="none" dirty="0" err="1">
                <a:solidFill>
                  <a:schemeClr val="dk1"/>
                </a:solidFill>
                <a:latin typeface="Calibri"/>
                <a:ea typeface="Calibri"/>
                <a:cs typeface="Calibri"/>
                <a:sym typeface="Calibri"/>
              </a:rPr>
              <a:t>l'usage</a:t>
            </a:r>
            <a:r>
              <a:rPr lang="en-US" sz="4000" b="1" i="0" u="none" strike="noStrike" cap="none" dirty="0">
                <a:solidFill>
                  <a:schemeClr val="dk1"/>
                </a:solidFill>
                <a:latin typeface="Calibri"/>
                <a:ea typeface="Calibri"/>
                <a:cs typeface="Calibri"/>
                <a:sym typeface="Calibri"/>
              </a:rPr>
              <a:t> de substances</a:t>
            </a:r>
            <a:endParaRPr sz="3400" b="1" i="0" u="none" strike="noStrike" cap="none" dirty="0">
              <a:solidFill>
                <a:schemeClr val="dk1"/>
              </a:solidFill>
              <a:latin typeface="Calibri"/>
              <a:ea typeface="Calibri"/>
              <a:cs typeface="Calibri"/>
              <a:sym typeface="Calibri"/>
            </a:endParaRPr>
          </a:p>
        </p:txBody>
      </p:sp>
      <p:sp>
        <p:nvSpPr>
          <p:cNvPr id="68" name="Google Shape;68;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a:t>
            </a:r>
            <a:endParaRPr sz="2400" b="0" i="0" u="none" strike="noStrike" cap="none">
              <a:solidFill>
                <a:srgbClr val="F2F2F2"/>
              </a:solidFill>
              <a:latin typeface="Calibri"/>
              <a:ea typeface="Calibri"/>
              <a:cs typeface="Calibri"/>
              <a:sym typeface="Calibri"/>
            </a:endParaRPr>
          </a:p>
        </p:txBody>
      </p:sp>
      <p:sp>
        <p:nvSpPr>
          <p:cNvPr id="69" name="Google Shape;69;p1"/>
          <p:cNvSpPr/>
          <p:nvPr/>
        </p:nvSpPr>
        <p:spPr>
          <a:xfrm>
            <a:off x="2609" y="1507751"/>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70" name="Google Shape;70;p1"/>
          <p:cNvSpPr/>
          <p:nvPr/>
        </p:nvSpPr>
        <p:spPr>
          <a:xfrm>
            <a:off x="-56" y="2302518"/>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71" name="Google Shape;71;p1"/>
          <p:cNvSpPr/>
          <p:nvPr/>
        </p:nvSpPr>
        <p:spPr>
          <a:xfrm>
            <a:off x="-2" y="317097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72" name="Google Shape;72;p1"/>
          <p:cNvSpPr/>
          <p:nvPr/>
        </p:nvSpPr>
        <p:spPr>
          <a:xfrm>
            <a:off x="1655" y="4036937"/>
            <a:ext cx="722376" cy="868136"/>
          </a:xfrm>
          <a:prstGeom prst="rect">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i="0" u="none" strike="noStrike" cap="none">
                <a:solidFill>
                  <a:schemeClr val="lt1"/>
                </a:solidFill>
                <a:latin typeface="Calibri"/>
                <a:ea typeface="Calibri"/>
                <a:cs typeface="Calibri"/>
                <a:sym typeface="Calibri"/>
              </a:rPr>
              <a:t>5</a:t>
            </a:r>
            <a:endParaRPr sz="2400" b="1" i="0" u="none" strike="noStrike" cap="none">
              <a:solidFill>
                <a:schemeClr val="lt1"/>
              </a:solidFill>
              <a:latin typeface="Calibri"/>
              <a:ea typeface="Calibri"/>
              <a:cs typeface="Calibri"/>
              <a:sym typeface="Calibri"/>
            </a:endParaRPr>
          </a:p>
        </p:txBody>
      </p:sp>
      <p:pic>
        <p:nvPicPr>
          <p:cNvPr id="73" name="Google Shape;73;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4" name="Google Shape;74;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b="0" i="0" u="none" strike="noStrike" cap="none">
                <a:solidFill>
                  <a:srgbClr val="ABC7F1"/>
                </a:solidFill>
                <a:latin typeface="Calibri"/>
                <a:ea typeface="Calibri"/>
                <a:cs typeface="Calibri"/>
                <a:sym typeface="Calibri"/>
              </a:rPr>
              <a:t>https://apps4health.eu/</a:t>
            </a:r>
            <a:endParaRPr/>
          </a:p>
        </p:txBody>
      </p:sp>
      <p:pic>
        <p:nvPicPr>
          <p:cNvPr id="75" name="Google Shape;75;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76" name="Google Shape;76;p1"/>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77" name="Google Shape;77;p1"/>
          <p:cNvSpPr/>
          <p:nvPr/>
        </p:nvSpPr>
        <p:spPr>
          <a:xfrm>
            <a:off x="510" y="490374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6</a:t>
            </a:r>
            <a:endParaRPr sz="2400" b="0" i="0" u="none" strike="noStrike" cap="none">
              <a:solidFill>
                <a:srgbClr val="F2F2F2"/>
              </a:solidFill>
              <a:latin typeface="Calibri"/>
              <a:ea typeface="Calibri"/>
              <a:cs typeface="Calibri"/>
              <a:sym typeface="Calibri"/>
            </a:endParaRPr>
          </a:p>
        </p:txBody>
      </p:sp>
      <p:pic>
        <p:nvPicPr>
          <p:cNvPr id="78" name="Google Shape;78;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79" name="Google Shape;79;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80" name="Google Shape;80;p1"/>
          <p:cNvSpPr/>
          <p:nvPr/>
        </p:nvSpPr>
        <p:spPr>
          <a:xfrm>
            <a:off x="728869" y="1172199"/>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81" name="Google Shape;81;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82" name="Google Shape;82;p1"/>
          <p:cNvSpPr/>
          <p:nvPr/>
        </p:nvSpPr>
        <p:spPr>
          <a:xfrm>
            <a:off x="728815" y="280278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83" name="Google Shape;83;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84" name="Google Shape;84;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85" name="Google Shape;85;p1"/>
          <p:cNvSpPr/>
          <p:nvPr/>
        </p:nvSpPr>
        <p:spPr>
          <a:xfrm>
            <a:off x="2425150" y="6347469"/>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u="none" strike="noStrike" cap="none" dirty="0" err="1">
                <a:solidFill>
                  <a:srgbClr val="DDEAF6"/>
                </a:solidFill>
                <a:latin typeface="Calibri"/>
                <a:ea typeface="Calibri"/>
                <a:cs typeface="Calibri"/>
                <a:sym typeface="Calibri"/>
              </a:rPr>
              <a:t>Financé</a:t>
            </a:r>
            <a:r>
              <a:rPr lang="en-US" sz="1000" b="0" i="0" u="none" strike="noStrike" cap="none" dirty="0">
                <a:solidFill>
                  <a:srgbClr val="DDEAF6"/>
                </a:solidFill>
                <a:latin typeface="Calibri"/>
                <a:ea typeface="Calibri"/>
                <a:cs typeface="Calibri"/>
                <a:sym typeface="Calibri"/>
              </a:rPr>
              <a:t> par </a:t>
            </a:r>
            <a:r>
              <a:rPr lang="en-US" sz="1000" b="0" i="0" u="none" strike="noStrike" cap="none" dirty="0" err="1">
                <a:solidFill>
                  <a:srgbClr val="DDEAF6"/>
                </a:solidFill>
                <a:latin typeface="Calibri"/>
                <a:ea typeface="Calibri"/>
                <a:cs typeface="Calibri"/>
                <a:sym typeface="Calibri"/>
              </a:rPr>
              <a:t>l'Union</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européenne</a:t>
            </a:r>
            <a:r>
              <a:rPr lang="en-US" sz="1000" b="0" i="0" u="none" strike="noStrike" cap="none" dirty="0">
                <a:solidFill>
                  <a:srgbClr val="DDEAF6"/>
                </a:solidFill>
                <a:latin typeface="Calibri"/>
                <a:ea typeface="Calibri"/>
                <a:cs typeface="Calibri"/>
                <a:sym typeface="Calibri"/>
              </a:rPr>
              <a:t>. Les points de </a:t>
            </a:r>
            <a:r>
              <a:rPr lang="en-US" sz="1000" b="0" i="0" u="none" strike="noStrike" cap="none" dirty="0" err="1">
                <a:solidFill>
                  <a:srgbClr val="DDEAF6"/>
                </a:solidFill>
                <a:latin typeface="Calibri"/>
                <a:ea typeface="Calibri"/>
                <a:cs typeface="Calibri"/>
                <a:sym typeface="Calibri"/>
              </a:rPr>
              <a:t>vue</a:t>
            </a:r>
            <a:r>
              <a:rPr lang="en-US" sz="1000" b="0" i="0" u="none" strike="noStrike" cap="none" dirty="0">
                <a:solidFill>
                  <a:srgbClr val="DDEAF6"/>
                </a:solidFill>
                <a:latin typeface="Calibri"/>
                <a:ea typeface="Calibri"/>
                <a:cs typeface="Calibri"/>
                <a:sym typeface="Calibri"/>
              </a:rPr>
              <a:t> et opinions </a:t>
            </a:r>
            <a:r>
              <a:rPr lang="en-US" sz="1000" b="0" i="0" u="none" strike="noStrike" cap="none" dirty="0" err="1">
                <a:solidFill>
                  <a:srgbClr val="DDEAF6"/>
                </a:solidFill>
                <a:latin typeface="Calibri"/>
                <a:ea typeface="Calibri"/>
                <a:cs typeface="Calibri"/>
                <a:sym typeface="Calibri"/>
              </a:rPr>
              <a:t>exprimés</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n'engagent</a:t>
            </a:r>
            <a:r>
              <a:rPr lang="en-US" sz="1000" b="0" i="0" u="none" strike="noStrike" cap="none" dirty="0">
                <a:solidFill>
                  <a:srgbClr val="DDEAF6"/>
                </a:solidFill>
                <a:latin typeface="Calibri"/>
                <a:ea typeface="Calibri"/>
                <a:cs typeface="Calibri"/>
                <a:sym typeface="Calibri"/>
              </a:rPr>
              <a:t> que </a:t>
            </a:r>
            <a:r>
              <a:rPr lang="en-US" sz="1000" b="0" i="0" u="none" strike="noStrike" cap="none" dirty="0" err="1">
                <a:solidFill>
                  <a:srgbClr val="DDEAF6"/>
                </a:solidFill>
                <a:latin typeface="Calibri"/>
                <a:ea typeface="Calibri"/>
                <a:cs typeface="Calibri"/>
                <a:sym typeface="Calibri"/>
              </a:rPr>
              <a:t>leurs</a:t>
            </a:r>
            <a:r>
              <a:rPr lang="en-US" sz="1000" b="0" i="0" u="none" strike="noStrike" cap="none" dirty="0">
                <a:solidFill>
                  <a:srgbClr val="DDEAF6"/>
                </a:solidFill>
                <a:latin typeface="Calibri"/>
                <a:ea typeface="Calibri"/>
                <a:cs typeface="Calibri"/>
                <a:sym typeface="Calibri"/>
              </a:rPr>
              <a:t> auteurs et ne </a:t>
            </a:r>
            <a:r>
              <a:rPr lang="en-US" sz="1000" b="0" i="0" u="none" strike="noStrike" cap="none" dirty="0" err="1">
                <a:solidFill>
                  <a:srgbClr val="DDEAF6"/>
                </a:solidFill>
                <a:latin typeface="Calibri"/>
                <a:ea typeface="Calibri"/>
                <a:cs typeface="Calibri"/>
                <a:sym typeface="Calibri"/>
              </a:rPr>
              <a:t>reflètent</a:t>
            </a:r>
            <a:r>
              <a:rPr lang="en-US" sz="1000" b="0" i="0" u="none" strike="noStrike" cap="none" dirty="0">
                <a:solidFill>
                  <a:srgbClr val="DDEAF6"/>
                </a:solidFill>
                <a:latin typeface="Calibri"/>
                <a:ea typeface="Calibri"/>
                <a:cs typeface="Calibri"/>
                <a:sym typeface="Calibri"/>
              </a:rPr>
              <a:t> pas </a:t>
            </a:r>
            <a:r>
              <a:rPr lang="en-US" sz="1000" b="0" i="0" u="none" strike="noStrike" cap="none" dirty="0" err="1">
                <a:solidFill>
                  <a:srgbClr val="DDEAF6"/>
                </a:solidFill>
                <a:latin typeface="Calibri"/>
                <a:ea typeface="Calibri"/>
                <a:cs typeface="Calibri"/>
                <a:sym typeface="Calibri"/>
              </a:rPr>
              <a:t>nécessairement</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ceux</a:t>
            </a:r>
            <a:r>
              <a:rPr lang="en-US" sz="1000" b="0" i="0" u="none" strike="noStrike" cap="none" dirty="0">
                <a:solidFill>
                  <a:srgbClr val="DDEAF6"/>
                </a:solidFill>
                <a:latin typeface="Calibri"/>
                <a:ea typeface="Calibri"/>
                <a:cs typeface="Calibri"/>
                <a:sym typeface="Calibri"/>
              </a:rPr>
              <a:t> de </a:t>
            </a:r>
            <a:r>
              <a:rPr lang="en-US" sz="1000" b="0" i="0" u="none" strike="noStrike" cap="none" dirty="0" err="1">
                <a:solidFill>
                  <a:srgbClr val="DDEAF6"/>
                </a:solidFill>
                <a:latin typeface="Calibri"/>
                <a:ea typeface="Calibri"/>
                <a:cs typeface="Calibri"/>
                <a:sym typeface="Calibri"/>
              </a:rPr>
              <a:t>l'Union</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européenne</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ou</a:t>
            </a:r>
            <a:r>
              <a:rPr lang="en-US" sz="1000" b="0" i="0" u="none" strike="noStrike" cap="none" dirty="0">
                <a:solidFill>
                  <a:srgbClr val="DDEAF6"/>
                </a:solidFill>
                <a:latin typeface="Calibri"/>
                <a:ea typeface="Calibri"/>
                <a:cs typeface="Calibri"/>
                <a:sym typeface="Calibri"/>
              </a:rPr>
              <a:t> de </a:t>
            </a:r>
            <a:r>
              <a:rPr lang="en-US" sz="1000" b="0" i="0" u="none" strike="noStrike" cap="none" dirty="0" err="1">
                <a:solidFill>
                  <a:srgbClr val="DDEAF6"/>
                </a:solidFill>
                <a:latin typeface="Calibri"/>
                <a:ea typeface="Calibri"/>
                <a:cs typeface="Calibri"/>
                <a:sym typeface="Calibri"/>
              </a:rPr>
              <a:t>l'Agence</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exécutive</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européenne</a:t>
            </a:r>
            <a:r>
              <a:rPr lang="en-US" sz="1000" b="0" i="0" u="none" strike="noStrike" cap="none" dirty="0">
                <a:solidFill>
                  <a:srgbClr val="DDEAF6"/>
                </a:solidFill>
                <a:latin typeface="Calibri"/>
                <a:ea typeface="Calibri"/>
                <a:cs typeface="Calibri"/>
                <a:sym typeface="Calibri"/>
              </a:rPr>
              <a:t> pour </a:t>
            </a:r>
            <a:r>
              <a:rPr lang="en-US" sz="1000" b="0" i="0" u="none" strike="noStrike" cap="none" dirty="0" err="1">
                <a:solidFill>
                  <a:srgbClr val="DDEAF6"/>
                </a:solidFill>
                <a:latin typeface="Calibri"/>
                <a:ea typeface="Calibri"/>
                <a:cs typeface="Calibri"/>
                <a:sym typeface="Calibri"/>
              </a:rPr>
              <a:t>l'éducation</a:t>
            </a:r>
            <a:r>
              <a:rPr lang="en-US" sz="1000" b="0" i="0" u="none" strike="noStrike" cap="none" dirty="0">
                <a:solidFill>
                  <a:srgbClr val="DDEAF6"/>
                </a:solidFill>
                <a:latin typeface="Calibri"/>
                <a:ea typeface="Calibri"/>
                <a:cs typeface="Calibri"/>
                <a:sym typeface="Calibri"/>
              </a:rPr>
              <a:t> et la culture (EACEA). Ni </a:t>
            </a:r>
            <a:r>
              <a:rPr lang="en-US" sz="1000" b="0" i="0" u="none" strike="noStrike" cap="none" dirty="0" err="1">
                <a:solidFill>
                  <a:srgbClr val="DDEAF6"/>
                </a:solidFill>
                <a:latin typeface="Calibri"/>
                <a:ea typeface="Calibri"/>
                <a:cs typeface="Calibri"/>
                <a:sym typeface="Calibri"/>
              </a:rPr>
              <a:t>l'Union</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européenne</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ni</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l'EACEA</a:t>
            </a:r>
            <a:r>
              <a:rPr lang="en-US" sz="1000" b="0" i="0" u="none" strike="noStrike" cap="none" dirty="0">
                <a:solidFill>
                  <a:srgbClr val="DDEAF6"/>
                </a:solidFill>
                <a:latin typeface="Calibri"/>
                <a:ea typeface="Calibri"/>
                <a:cs typeface="Calibri"/>
                <a:sym typeface="Calibri"/>
              </a:rPr>
              <a:t> ne </a:t>
            </a:r>
            <a:r>
              <a:rPr lang="en-US" sz="1000" b="0" i="0" u="none" strike="noStrike" cap="none" dirty="0" err="1">
                <a:solidFill>
                  <a:srgbClr val="DDEAF6"/>
                </a:solidFill>
                <a:latin typeface="Calibri"/>
                <a:ea typeface="Calibri"/>
                <a:cs typeface="Calibri"/>
                <a:sym typeface="Calibri"/>
              </a:rPr>
              <a:t>peuvent</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en</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être</a:t>
            </a:r>
            <a:r>
              <a:rPr lang="en-US" sz="1000" b="0" i="0" u="none" strike="noStrike" cap="none" dirty="0">
                <a:solidFill>
                  <a:srgbClr val="DDEAF6"/>
                </a:solidFill>
                <a:latin typeface="Calibri"/>
                <a:ea typeface="Calibri"/>
                <a:cs typeface="Calibri"/>
                <a:sym typeface="Calibri"/>
              </a:rPr>
              <a:t> tenues pour </a:t>
            </a:r>
            <a:r>
              <a:rPr lang="en-US" sz="1000" b="0" i="0" u="none" strike="noStrike" cap="none" dirty="0" err="1">
                <a:solidFill>
                  <a:srgbClr val="DDEAF6"/>
                </a:solidFill>
                <a:latin typeface="Calibri"/>
                <a:ea typeface="Calibri"/>
                <a:cs typeface="Calibri"/>
                <a:sym typeface="Calibri"/>
              </a:rPr>
              <a:t>responsables</a:t>
            </a:r>
            <a:r>
              <a:rPr lang="en-US" sz="1000" b="0" i="0" u="none" strike="noStrike" cap="none" dirty="0">
                <a:solidFill>
                  <a:srgbClr val="DDEAF6"/>
                </a:solidFill>
                <a:latin typeface="Calibri"/>
                <a:ea typeface="Calibri"/>
                <a:cs typeface="Calibri"/>
                <a:sym typeface="Calibri"/>
              </a:rPr>
              <a:t>.</a:t>
            </a:r>
            <a:endParaRPr sz="1000" b="0" i="0" u="none" strike="noStrike" cap="none" dirty="0">
              <a:solidFill>
                <a:srgbClr val="DDEAF6"/>
              </a:solidFill>
              <a:latin typeface="Calibri"/>
              <a:ea typeface="Calibri"/>
              <a:cs typeface="Calibri"/>
              <a:sym typeface="Calibri"/>
            </a:endParaRPr>
          </a:p>
        </p:txBody>
      </p:sp>
      <p:pic>
        <p:nvPicPr>
          <p:cNvPr id="86" name="Google Shape;86;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10"/>
          <p:cNvSpPr/>
          <p:nvPr/>
        </p:nvSpPr>
        <p:spPr>
          <a:xfrm>
            <a:off x="2105025" y="1028700"/>
            <a:ext cx="7534275" cy="880487"/>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L'arrêt du tabac peut entraîner des symptômes de sevrage tels que l'irritabilité et des difficultés de concentration ?</a:t>
            </a:r>
            <a:endParaRPr/>
          </a:p>
        </p:txBody>
      </p:sp>
      <p:sp>
        <p:nvSpPr>
          <p:cNvPr id="213" name="Google Shape;213;p10"/>
          <p:cNvSpPr/>
          <p:nvPr/>
        </p:nvSpPr>
        <p:spPr>
          <a:xfrm>
            <a:off x="0" y="-3925"/>
            <a:ext cx="803100" cy="4422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rgbClr val="FFFFFF"/>
              </a:solidFill>
              <a:latin typeface="Calibri"/>
              <a:ea typeface="Calibri"/>
              <a:cs typeface="Calibri"/>
              <a:sym typeface="Calibri"/>
            </a:endParaRPr>
          </a:p>
        </p:txBody>
      </p:sp>
      <p:sp>
        <p:nvSpPr>
          <p:cNvPr id="214" name="Google Shape;214;p10"/>
          <p:cNvSpPr txBox="1"/>
          <p:nvPr/>
        </p:nvSpPr>
        <p:spPr>
          <a:xfrm>
            <a:off x="803023" y="-3925"/>
            <a:ext cx="7627800" cy="440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i="0" u="none" strike="noStrike" cap="none">
                <a:solidFill>
                  <a:srgbClr val="000000"/>
                </a:solidFill>
                <a:latin typeface="Calibri"/>
                <a:ea typeface="Calibri"/>
                <a:cs typeface="Calibri"/>
                <a:sym typeface="Calibri"/>
              </a:rPr>
              <a:t>Applications de santé pour les addictions et l'utilisation de substances  </a:t>
            </a:r>
            <a:endParaRPr sz="1200"/>
          </a:p>
        </p:txBody>
      </p:sp>
      <p:sp>
        <p:nvSpPr>
          <p:cNvPr id="215" name="Google Shape;215;p10"/>
          <p:cNvSpPr/>
          <p:nvPr/>
        </p:nvSpPr>
        <p:spPr>
          <a:xfrm>
            <a:off x="86383" y="60616"/>
            <a:ext cx="716700" cy="30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i="0" u="none" strike="noStrike" cap="none">
                <a:solidFill>
                  <a:srgbClr val="FFFFFF"/>
                </a:solidFill>
                <a:latin typeface="Gill Sans"/>
                <a:ea typeface="Gill Sans"/>
                <a:cs typeface="Gill Sans"/>
                <a:sym typeface="Gill Sans"/>
              </a:rPr>
              <a:t>5.</a:t>
            </a:r>
            <a:r>
              <a:rPr lang="en-US" sz="2000" b="1">
                <a:solidFill>
                  <a:srgbClr val="FFFFFF"/>
                </a:solidFill>
                <a:latin typeface="Gill Sans"/>
                <a:ea typeface="Gill Sans"/>
                <a:cs typeface="Gill Sans"/>
                <a:sym typeface="Gill Sans"/>
              </a:rPr>
              <a:t>3</a:t>
            </a:r>
            <a:r>
              <a:rPr lang="en-US" sz="2000" b="1" i="0" u="none" strike="noStrike" cap="none">
                <a:solidFill>
                  <a:srgbClr val="FFFFFF"/>
                </a:solidFill>
                <a:latin typeface="Gill Sans"/>
                <a:ea typeface="Gill Sans"/>
                <a:cs typeface="Gill Sans"/>
                <a:sym typeface="Gill Sans"/>
              </a:rPr>
              <a:t> </a:t>
            </a:r>
            <a:endParaRPr sz="20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6134100" y="285056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smtClean="0"/>
              <a:t>Faux</a:t>
            </a:r>
            <a:endParaRPr lang="el-GR" sz="1800"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2105025" y="285056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err="1" smtClean="0"/>
              <a:t>Vrai</a:t>
            </a:r>
            <a:endParaRPr lang="el-G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1"/>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rgbClr val="203864"/>
              </a:buClr>
              <a:buSzPts val="2000"/>
              <a:buFont typeface="Calibri"/>
              <a:buNone/>
            </a:pPr>
            <a:r>
              <a:rPr lang="en-US" sz="2000" b="1">
                <a:solidFill>
                  <a:srgbClr val="203864"/>
                </a:solidFill>
                <a:latin typeface="Calibri"/>
                <a:ea typeface="Calibri"/>
                <a:cs typeface="Calibri"/>
                <a:sym typeface="Calibri"/>
              </a:rPr>
              <a:t>Qu'est-ce que la nomophobie ?</a:t>
            </a:r>
            <a:endParaRPr sz="2400">
              <a:solidFill>
                <a:schemeClr val="dk2"/>
              </a:solidFill>
              <a:latin typeface="Lato"/>
              <a:ea typeface="Lato"/>
              <a:cs typeface="Lato"/>
              <a:sym typeface="Lato"/>
            </a:endParaRPr>
          </a:p>
        </p:txBody>
      </p:sp>
      <p:sp>
        <p:nvSpPr>
          <p:cNvPr id="226" name="Google Shape;226;p11"/>
          <p:cNvSpPr txBox="1"/>
          <p:nvPr/>
        </p:nvSpPr>
        <p:spPr>
          <a:xfrm>
            <a:off x="2112595" y="1987425"/>
            <a:ext cx="3594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Une seule réponse est correcte !</a:t>
            </a:r>
            <a:endParaRPr sz="1400" b="1" i="1">
              <a:solidFill>
                <a:schemeClr val="dk1"/>
              </a:solidFill>
              <a:latin typeface="Calibri"/>
              <a:ea typeface="Calibri"/>
              <a:cs typeface="Calibri"/>
              <a:sym typeface="Calibri"/>
            </a:endParaRPr>
          </a:p>
        </p:txBody>
      </p:sp>
      <p:sp>
        <p:nvSpPr>
          <p:cNvPr id="227" name="Google Shape;227;p11"/>
          <p:cNvSpPr/>
          <p:nvPr/>
        </p:nvSpPr>
        <p:spPr>
          <a:xfrm>
            <a:off x="0" y="-3925"/>
            <a:ext cx="803100" cy="4422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rgbClr val="FFFFFF"/>
              </a:solidFill>
              <a:latin typeface="Calibri"/>
              <a:ea typeface="Calibri"/>
              <a:cs typeface="Calibri"/>
              <a:sym typeface="Calibri"/>
            </a:endParaRPr>
          </a:p>
        </p:txBody>
      </p:sp>
      <p:sp>
        <p:nvSpPr>
          <p:cNvPr id="228" name="Google Shape;228;p11"/>
          <p:cNvSpPr txBox="1"/>
          <p:nvPr/>
        </p:nvSpPr>
        <p:spPr>
          <a:xfrm>
            <a:off x="803023" y="-3925"/>
            <a:ext cx="7627800" cy="440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i="0" u="none" strike="noStrike" cap="none">
                <a:solidFill>
                  <a:srgbClr val="000000"/>
                </a:solidFill>
                <a:latin typeface="Calibri"/>
                <a:ea typeface="Calibri"/>
                <a:cs typeface="Calibri"/>
                <a:sym typeface="Calibri"/>
              </a:rPr>
              <a:t>Applications de santé pour les addictions et l'utilisation de substances  </a:t>
            </a:r>
            <a:endParaRPr sz="1200"/>
          </a:p>
        </p:txBody>
      </p:sp>
      <p:sp>
        <p:nvSpPr>
          <p:cNvPr id="229" name="Google Shape;229;p11"/>
          <p:cNvSpPr/>
          <p:nvPr/>
        </p:nvSpPr>
        <p:spPr>
          <a:xfrm>
            <a:off x="86383" y="60616"/>
            <a:ext cx="716700" cy="30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i="0" u="none" strike="noStrike" cap="none">
                <a:solidFill>
                  <a:srgbClr val="FFFFFF"/>
                </a:solidFill>
                <a:latin typeface="Gill Sans"/>
                <a:ea typeface="Gill Sans"/>
                <a:cs typeface="Gill Sans"/>
                <a:sym typeface="Gill Sans"/>
              </a:rPr>
              <a:t>5.</a:t>
            </a:r>
            <a:r>
              <a:rPr lang="en-US" sz="2000" b="1">
                <a:solidFill>
                  <a:srgbClr val="FFFFFF"/>
                </a:solidFill>
                <a:latin typeface="Gill Sans"/>
                <a:ea typeface="Gill Sans"/>
                <a:cs typeface="Gill Sans"/>
                <a:sym typeface="Gill Sans"/>
              </a:rPr>
              <a:t>3</a:t>
            </a:r>
            <a:r>
              <a:rPr lang="en-US" sz="2000" b="1" i="0" u="none" strike="noStrike" cap="none">
                <a:solidFill>
                  <a:srgbClr val="FFFFFF"/>
                </a:solidFill>
                <a:latin typeface="Gill Sans"/>
                <a:ea typeface="Gill Sans"/>
                <a:cs typeface="Gill Sans"/>
                <a:sym typeface="Gill Sans"/>
              </a:rPr>
              <a:t> </a:t>
            </a:r>
            <a:endParaRPr sz="20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05025" y="303322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A. </a:t>
            </a:r>
            <a:r>
              <a:rPr lang="en-US" sz="1800" dirty="0">
                <a:latin typeface="Calibri"/>
                <a:ea typeface="Calibri"/>
                <a:cs typeface="Calibri"/>
                <a:sym typeface="Calibri"/>
              </a:rPr>
              <a:t>La </a:t>
            </a:r>
            <a:r>
              <a:rPr lang="en-US" sz="1800" dirty="0" err="1">
                <a:latin typeface="Calibri"/>
                <a:ea typeface="Calibri"/>
                <a:cs typeface="Calibri"/>
                <a:sym typeface="Calibri"/>
              </a:rPr>
              <a:t>peur</a:t>
            </a:r>
            <a:r>
              <a:rPr lang="en-US" sz="1800" dirty="0">
                <a:latin typeface="Calibri"/>
                <a:ea typeface="Calibri"/>
                <a:cs typeface="Calibri"/>
                <a:sym typeface="Calibri"/>
              </a:rPr>
              <a:t> de </a:t>
            </a:r>
            <a:r>
              <a:rPr lang="en-US" sz="1800" dirty="0" err="1">
                <a:latin typeface="Calibri"/>
                <a:ea typeface="Calibri"/>
                <a:cs typeface="Calibri"/>
                <a:sym typeface="Calibri"/>
              </a:rPr>
              <a:t>perdre</a:t>
            </a:r>
            <a:r>
              <a:rPr lang="en-US" sz="1800" dirty="0">
                <a:latin typeface="Calibri"/>
                <a:ea typeface="Calibri"/>
                <a:cs typeface="Calibri"/>
                <a:sym typeface="Calibri"/>
              </a:rPr>
              <a:t> son nom</a:t>
            </a:r>
            <a:endParaRPr lang="el-GR" sz="1800" dirty="0"/>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34088" y="303322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B. </a:t>
            </a:r>
            <a:r>
              <a:rPr lang="fr-FR" sz="1800" dirty="0">
                <a:latin typeface="Calibri"/>
                <a:ea typeface="Calibri"/>
                <a:cs typeface="Calibri"/>
                <a:sym typeface="Calibri"/>
              </a:rPr>
              <a:t>La peur de se retrouver sans couverture de téléphonie mobile</a:t>
            </a:r>
          </a:p>
        </p:txBody>
      </p:sp>
      <p:sp>
        <p:nvSpPr>
          <p:cNvPr id="13" name="Ορθογώνιο 12">
            <a:extLst>
              <a:ext uri="{FF2B5EF4-FFF2-40B4-BE49-F238E27FC236}">
                <a16:creationId xmlns:a16="http://schemas.microsoft.com/office/drawing/2014/main" id="{B08E9EB4-6838-4FCD-B853-E6E51FCAD438}"/>
              </a:ext>
            </a:extLst>
          </p:cNvPr>
          <p:cNvSpPr/>
          <p:nvPr/>
        </p:nvSpPr>
        <p:spPr>
          <a:xfrm>
            <a:off x="2105025" y="440969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C. </a:t>
            </a:r>
            <a:r>
              <a:rPr lang="en-US" sz="1800" dirty="0">
                <a:latin typeface="Calibri"/>
                <a:ea typeface="Calibri"/>
                <a:cs typeface="Calibri"/>
                <a:sym typeface="Calibri"/>
              </a:rPr>
              <a:t>La </a:t>
            </a:r>
            <a:r>
              <a:rPr lang="en-US" sz="1800" dirty="0" err="1">
                <a:latin typeface="Calibri"/>
                <a:ea typeface="Calibri"/>
                <a:cs typeface="Calibri"/>
                <a:sym typeface="Calibri"/>
              </a:rPr>
              <a:t>peur</a:t>
            </a:r>
            <a:r>
              <a:rPr lang="en-US" sz="1800" dirty="0">
                <a:latin typeface="Calibri"/>
                <a:ea typeface="Calibri"/>
                <a:cs typeface="Calibri"/>
                <a:sym typeface="Calibri"/>
              </a:rPr>
              <a:t> de </a:t>
            </a:r>
            <a:r>
              <a:rPr lang="en-US" sz="1800" dirty="0" err="1" smtClean="0">
                <a:latin typeface="Calibri"/>
                <a:ea typeface="Calibri"/>
                <a:cs typeface="Calibri"/>
                <a:sym typeface="Calibri"/>
              </a:rPr>
              <a:t>dormir</a:t>
            </a:r>
            <a:endParaRPr lang="en-US" sz="1800" dirty="0">
              <a:latin typeface="Calibri"/>
              <a:ea typeface="Calibri"/>
              <a:cs typeface="Calibri"/>
              <a:sym typeface="Calibri"/>
            </a:endParaRPr>
          </a:p>
        </p:txBody>
      </p:sp>
      <p:sp>
        <p:nvSpPr>
          <p:cNvPr id="14" name="Ορθογώνιο 13">
            <a:extLst>
              <a:ext uri="{FF2B5EF4-FFF2-40B4-BE49-F238E27FC236}">
                <a16:creationId xmlns:a16="http://schemas.microsoft.com/office/drawing/2014/main" id="{330EFFD1-979D-4EE1-BDD9-918267F048CC}"/>
              </a:ext>
            </a:extLst>
          </p:cNvPr>
          <p:cNvSpPr/>
          <p:nvPr/>
        </p:nvSpPr>
        <p:spPr>
          <a:xfrm>
            <a:off x="6134088" y="440969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D. </a:t>
            </a:r>
            <a:r>
              <a:rPr lang="en-US" sz="1800" dirty="0">
                <a:latin typeface="Calibri"/>
                <a:ea typeface="Calibri"/>
                <a:cs typeface="Calibri"/>
                <a:sym typeface="Calibri"/>
              </a:rPr>
              <a:t>La </a:t>
            </a:r>
            <a:r>
              <a:rPr lang="en-US" sz="1800" dirty="0" err="1">
                <a:latin typeface="Calibri"/>
                <a:ea typeface="Calibri"/>
                <a:cs typeface="Calibri"/>
                <a:sym typeface="Calibri"/>
              </a:rPr>
              <a:t>peur</a:t>
            </a:r>
            <a:r>
              <a:rPr lang="en-US" sz="1800" dirty="0">
                <a:latin typeface="Calibri"/>
                <a:ea typeface="Calibri"/>
                <a:cs typeface="Calibri"/>
                <a:sym typeface="Calibri"/>
              </a:rPr>
              <a:t> des grands </a:t>
            </a:r>
            <a:r>
              <a:rPr lang="en-US" sz="1800" dirty="0" err="1">
                <a:latin typeface="Calibri"/>
                <a:ea typeface="Calibri"/>
                <a:cs typeface="Calibri"/>
                <a:sym typeface="Calibri"/>
              </a:rPr>
              <a:t>rassemblements</a:t>
            </a:r>
            <a:endParaRPr lang="el-G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538135"/>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0000"/>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C01E24"/>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12"/>
          <p:cNvSpPr/>
          <p:nvPr/>
        </p:nvSpPr>
        <p:spPr>
          <a:xfrm>
            <a:off x="2105025" y="1028700"/>
            <a:ext cx="7534275" cy="880487"/>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Un temps d'écran excessif peut avoir des effets négatifs sur la santé mentale, tels qu'une augmentation de l'anxiété et de la dépression.</a:t>
            </a:r>
            <a:endParaRPr/>
          </a:p>
        </p:txBody>
      </p:sp>
      <p:sp>
        <p:nvSpPr>
          <p:cNvPr id="238" name="Google Shape;238;p12"/>
          <p:cNvSpPr/>
          <p:nvPr/>
        </p:nvSpPr>
        <p:spPr>
          <a:xfrm>
            <a:off x="0" y="-3925"/>
            <a:ext cx="803100" cy="4422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rgbClr val="FFFFFF"/>
              </a:solidFill>
              <a:latin typeface="Calibri"/>
              <a:ea typeface="Calibri"/>
              <a:cs typeface="Calibri"/>
              <a:sym typeface="Calibri"/>
            </a:endParaRPr>
          </a:p>
        </p:txBody>
      </p:sp>
      <p:sp>
        <p:nvSpPr>
          <p:cNvPr id="239" name="Google Shape;239;p12"/>
          <p:cNvSpPr txBox="1"/>
          <p:nvPr/>
        </p:nvSpPr>
        <p:spPr>
          <a:xfrm>
            <a:off x="803023" y="-3925"/>
            <a:ext cx="7627800" cy="440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i="0" u="none" strike="noStrike" cap="none">
                <a:solidFill>
                  <a:srgbClr val="000000"/>
                </a:solidFill>
                <a:latin typeface="Calibri"/>
                <a:ea typeface="Calibri"/>
                <a:cs typeface="Calibri"/>
                <a:sym typeface="Calibri"/>
              </a:rPr>
              <a:t>Applications de santé pour les addictions et l'utilisation de substances  </a:t>
            </a:r>
            <a:endParaRPr sz="1200"/>
          </a:p>
        </p:txBody>
      </p:sp>
      <p:sp>
        <p:nvSpPr>
          <p:cNvPr id="240" name="Google Shape;240;p12"/>
          <p:cNvSpPr/>
          <p:nvPr/>
        </p:nvSpPr>
        <p:spPr>
          <a:xfrm>
            <a:off x="86383" y="60616"/>
            <a:ext cx="716700" cy="30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i="0" u="none" strike="noStrike" cap="none">
                <a:solidFill>
                  <a:srgbClr val="FFFFFF"/>
                </a:solidFill>
                <a:latin typeface="Gill Sans"/>
                <a:ea typeface="Gill Sans"/>
                <a:cs typeface="Gill Sans"/>
                <a:sym typeface="Gill Sans"/>
              </a:rPr>
              <a:t>5.</a:t>
            </a:r>
            <a:r>
              <a:rPr lang="en-US" sz="2000" b="1">
                <a:solidFill>
                  <a:srgbClr val="FFFFFF"/>
                </a:solidFill>
                <a:latin typeface="Gill Sans"/>
                <a:ea typeface="Gill Sans"/>
                <a:cs typeface="Gill Sans"/>
                <a:sym typeface="Gill Sans"/>
              </a:rPr>
              <a:t>3</a:t>
            </a:r>
            <a:r>
              <a:rPr lang="en-US" sz="2000" b="1" i="0" u="none" strike="noStrike" cap="none">
                <a:solidFill>
                  <a:srgbClr val="FFFFFF"/>
                </a:solidFill>
                <a:latin typeface="Gill Sans"/>
                <a:ea typeface="Gill Sans"/>
                <a:cs typeface="Gill Sans"/>
                <a:sym typeface="Gill Sans"/>
              </a:rPr>
              <a:t> </a:t>
            </a:r>
            <a:endParaRPr sz="20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6134100" y="293999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smtClean="0"/>
              <a:t>Faux</a:t>
            </a:r>
            <a:endParaRPr lang="el-GR"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2105025" y="293999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err="1" smtClean="0"/>
              <a:t>Vrai</a:t>
            </a:r>
            <a:endParaRPr lang="el-GR"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C01E24"/>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538135"/>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3"/>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La dépendance aux écrans touche principalement les enfants et les adolescents, mais pas les adultes</a:t>
            </a:r>
            <a:endParaRPr/>
          </a:p>
        </p:txBody>
      </p:sp>
      <p:sp>
        <p:nvSpPr>
          <p:cNvPr id="249" name="Google Shape;249;p13"/>
          <p:cNvSpPr/>
          <p:nvPr/>
        </p:nvSpPr>
        <p:spPr>
          <a:xfrm>
            <a:off x="0" y="-3925"/>
            <a:ext cx="803100" cy="4422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rgbClr val="FFFFFF"/>
              </a:solidFill>
              <a:latin typeface="Calibri"/>
              <a:ea typeface="Calibri"/>
              <a:cs typeface="Calibri"/>
              <a:sym typeface="Calibri"/>
            </a:endParaRPr>
          </a:p>
        </p:txBody>
      </p:sp>
      <p:sp>
        <p:nvSpPr>
          <p:cNvPr id="250" name="Google Shape;250;p13"/>
          <p:cNvSpPr txBox="1"/>
          <p:nvPr/>
        </p:nvSpPr>
        <p:spPr>
          <a:xfrm>
            <a:off x="803023" y="-3925"/>
            <a:ext cx="7627800" cy="440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i="0" u="none" strike="noStrike" cap="none">
                <a:solidFill>
                  <a:srgbClr val="000000"/>
                </a:solidFill>
                <a:latin typeface="Calibri"/>
                <a:ea typeface="Calibri"/>
                <a:cs typeface="Calibri"/>
                <a:sym typeface="Calibri"/>
              </a:rPr>
              <a:t>Applications de santé pour les addictions et l'utilisation de substances  </a:t>
            </a:r>
            <a:endParaRPr sz="1200"/>
          </a:p>
        </p:txBody>
      </p:sp>
      <p:sp>
        <p:nvSpPr>
          <p:cNvPr id="251" name="Google Shape;251;p13"/>
          <p:cNvSpPr/>
          <p:nvPr/>
        </p:nvSpPr>
        <p:spPr>
          <a:xfrm>
            <a:off x="86383" y="60616"/>
            <a:ext cx="716700" cy="30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i="0" u="none" strike="noStrike" cap="none">
                <a:solidFill>
                  <a:srgbClr val="FFFFFF"/>
                </a:solidFill>
                <a:latin typeface="Gill Sans"/>
                <a:ea typeface="Gill Sans"/>
                <a:cs typeface="Gill Sans"/>
                <a:sym typeface="Gill Sans"/>
              </a:rPr>
              <a:t>5.</a:t>
            </a:r>
            <a:r>
              <a:rPr lang="en-US" sz="2000" b="1">
                <a:solidFill>
                  <a:srgbClr val="FFFFFF"/>
                </a:solidFill>
                <a:latin typeface="Gill Sans"/>
                <a:ea typeface="Gill Sans"/>
                <a:cs typeface="Gill Sans"/>
                <a:sym typeface="Gill Sans"/>
              </a:rPr>
              <a:t>3</a:t>
            </a:r>
            <a:r>
              <a:rPr lang="en-US" sz="2000" b="1" i="0" u="none" strike="noStrike" cap="none">
                <a:solidFill>
                  <a:srgbClr val="FFFFFF"/>
                </a:solidFill>
                <a:latin typeface="Gill Sans"/>
                <a:ea typeface="Gill Sans"/>
                <a:cs typeface="Gill Sans"/>
                <a:sym typeface="Gill Sans"/>
              </a:rPr>
              <a:t> </a:t>
            </a:r>
            <a:endParaRPr sz="20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6134100" y="292449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smtClean="0"/>
              <a:t>Faux</a:t>
            </a:r>
            <a:endParaRPr lang="el-GR"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2105025" y="292449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err="1" smtClean="0"/>
              <a:t>Vrai</a:t>
            </a:r>
            <a:endParaRPr lang="el-GR"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538135"/>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C00000"/>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4"/>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Quel est l'impact du temps excessif passé sur les écrans sur les individus ?</a:t>
            </a:r>
            <a:endParaRPr/>
          </a:p>
        </p:txBody>
      </p:sp>
      <p:sp>
        <p:nvSpPr>
          <p:cNvPr id="261" name="Google Shape;261;p14"/>
          <p:cNvSpPr txBox="1"/>
          <p:nvPr/>
        </p:nvSpPr>
        <p:spPr>
          <a:xfrm>
            <a:off x="2112594" y="1987425"/>
            <a:ext cx="3897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Une seule réponse est correcte !</a:t>
            </a:r>
            <a:endParaRPr sz="1400" b="1" i="1">
              <a:solidFill>
                <a:schemeClr val="dk1"/>
              </a:solidFill>
              <a:latin typeface="Calibri"/>
              <a:ea typeface="Calibri"/>
              <a:cs typeface="Calibri"/>
              <a:sym typeface="Calibri"/>
            </a:endParaRPr>
          </a:p>
        </p:txBody>
      </p:sp>
      <p:sp>
        <p:nvSpPr>
          <p:cNvPr id="263" name="Google Shape;263;p14"/>
          <p:cNvSpPr/>
          <p:nvPr/>
        </p:nvSpPr>
        <p:spPr>
          <a:xfrm>
            <a:off x="0" y="-3925"/>
            <a:ext cx="803100" cy="4422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rgbClr val="FFFFFF"/>
              </a:solidFill>
              <a:latin typeface="Calibri"/>
              <a:ea typeface="Calibri"/>
              <a:cs typeface="Calibri"/>
              <a:sym typeface="Calibri"/>
            </a:endParaRPr>
          </a:p>
        </p:txBody>
      </p:sp>
      <p:sp>
        <p:nvSpPr>
          <p:cNvPr id="264" name="Google Shape;264;p14"/>
          <p:cNvSpPr txBox="1"/>
          <p:nvPr/>
        </p:nvSpPr>
        <p:spPr>
          <a:xfrm>
            <a:off x="803023" y="-3925"/>
            <a:ext cx="7627800" cy="440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i="0" u="none" strike="noStrike" cap="none">
                <a:solidFill>
                  <a:srgbClr val="000000"/>
                </a:solidFill>
                <a:latin typeface="Calibri"/>
                <a:ea typeface="Calibri"/>
                <a:cs typeface="Calibri"/>
                <a:sym typeface="Calibri"/>
              </a:rPr>
              <a:t>Applications de santé pour les addictions et l'utilisation de substances  </a:t>
            </a:r>
            <a:endParaRPr sz="1200"/>
          </a:p>
        </p:txBody>
      </p:sp>
      <p:sp>
        <p:nvSpPr>
          <p:cNvPr id="265" name="Google Shape;265;p14"/>
          <p:cNvSpPr/>
          <p:nvPr/>
        </p:nvSpPr>
        <p:spPr>
          <a:xfrm>
            <a:off x="86383" y="60616"/>
            <a:ext cx="716700" cy="30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i="0" u="none" strike="noStrike" cap="none">
                <a:solidFill>
                  <a:srgbClr val="FFFFFF"/>
                </a:solidFill>
                <a:latin typeface="Gill Sans"/>
                <a:ea typeface="Gill Sans"/>
                <a:cs typeface="Gill Sans"/>
                <a:sym typeface="Gill Sans"/>
              </a:rPr>
              <a:t>5.</a:t>
            </a:r>
            <a:r>
              <a:rPr lang="en-US" sz="2000" b="1">
                <a:solidFill>
                  <a:srgbClr val="FFFFFF"/>
                </a:solidFill>
                <a:latin typeface="Gill Sans"/>
                <a:ea typeface="Gill Sans"/>
                <a:cs typeface="Gill Sans"/>
                <a:sym typeface="Gill Sans"/>
              </a:rPr>
              <a:t>3</a:t>
            </a:r>
            <a:r>
              <a:rPr lang="en-US" sz="2000" b="1" i="0" u="none" strike="noStrike" cap="none">
                <a:solidFill>
                  <a:srgbClr val="FFFFFF"/>
                </a:solidFill>
                <a:latin typeface="Gill Sans"/>
                <a:ea typeface="Gill Sans"/>
                <a:cs typeface="Gill Sans"/>
                <a:sym typeface="Gill Sans"/>
              </a:rPr>
              <a:t> </a:t>
            </a:r>
            <a:endParaRPr sz="20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097443" y="2805464"/>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A. </a:t>
            </a:r>
            <a:r>
              <a:rPr lang="en-US" sz="1800" dirty="0" err="1">
                <a:latin typeface="Calibri"/>
                <a:ea typeface="Calibri"/>
                <a:cs typeface="Calibri"/>
                <a:sym typeface="Calibri"/>
              </a:rPr>
              <a:t>Amélioration</a:t>
            </a:r>
            <a:r>
              <a:rPr lang="en-US" sz="1800" dirty="0">
                <a:latin typeface="Calibri"/>
                <a:ea typeface="Calibri"/>
                <a:cs typeface="Calibri"/>
                <a:sym typeface="Calibri"/>
              </a:rPr>
              <a:t> des </a:t>
            </a:r>
            <a:r>
              <a:rPr lang="en-US" sz="1800" dirty="0" err="1">
                <a:latin typeface="Calibri"/>
                <a:ea typeface="Calibri"/>
                <a:cs typeface="Calibri"/>
                <a:sym typeface="Calibri"/>
              </a:rPr>
              <a:t>fonctions</a:t>
            </a:r>
            <a:r>
              <a:rPr lang="en-US" sz="1800" dirty="0">
                <a:latin typeface="Calibri"/>
                <a:ea typeface="Calibri"/>
                <a:cs typeface="Calibri"/>
                <a:sym typeface="Calibri"/>
              </a:rPr>
              <a:t> </a:t>
            </a:r>
            <a:r>
              <a:rPr lang="en-US" sz="1800" dirty="0" err="1" smtClean="0">
                <a:latin typeface="Calibri"/>
                <a:ea typeface="Calibri"/>
                <a:cs typeface="Calibri"/>
                <a:sym typeface="Calibri"/>
              </a:rPr>
              <a:t>cognitives</a:t>
            </a:r>
            <a:endParaRPr lang="en-US" sz="1800" dirty="0"/>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26518" y="280546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B. </a:t>
            </a:r>
            <a:r>
              <a:rPr lang="en-US" sz="1800" dirty="0" err="1">
                <a:latin typeface="Calibri"/>
                <a:ea typeface="Calibri"/>
                <a:cs typeface="Calibri"/>
                <a:sym typeface="Calibri"/>
              </a:rPr>
              <a:t>Amélioration</a:t>
            </a:r>
            <a:r>
              <a:rPr lang="en-US" sz="1800" dirty="0">
                <a:latin typeface="Calibri"/>
                <a:ea typeface="Calibri"/>
                <a:cs typeface="Calibri"/>
                <a:sym typeface="Calibri"/>
              </a:rPr>
              <a:t> des </a:t>
            </a:r>
            <a:r>
              <a:rPr lang="en-US" sz="1800" dirty="0" err="1">
                <a:latin typeface="Calibri"/>
                <a:ea typeface="Calibri"/>
                <a:cs typeface="Calibri"/>
                <a:sym typeface="Calibri"/>
              </a:rPr>
              <a:t>compétences</a:t>
            </a:r>
            <a:r>
              <a:rPr lang="en-US" sz="1800" dirty="0">
                <a:latin typeface="Calibri"/>
                <a:ea typeface="Calibri"/>
                <a:cs typeface="Calibri"/>
                <a:sym typeface="Calibri"/>
              </a:rPr>
              <a:t> </a:t>
            </a:r>
            <a:r>
              <a:rPr lang="en-US" sz="1800" dirty="0" err="1">
                <a:latin typeface="Calibri"/>
                <a:ea typeface="Calibri"/>
                <a:cs typeface="Calibri"/>
                <a:sym typeface="Calibri"/>
              </a:rPr>
              <a:t>sociales</a:t>
            </a:r>
            <a:endParaRPr lang="en-US" sz="1800" dirty="0"/>
          </a:p>
        </p:txBody>
      </p:sp>
      <p:sp>
        <p:nvSpPr>
          <p:cNvPr id="13" name="Ορθογώνιο 12">
            <a:extLst>
              <a:ext uri="{FF2B5EF4-FFF2-40B4-BE49-F238E27FC236}">
                <a16:creationId xmlns:a16="http://schemas.microsoft.com/office/drawing/2014/main" id="{B08E9EB4-6838-4FCD-B853-E6E51FCAD438}"/>
              </a:ext>
            </a:extLst>
          </p:cNvPr>
          <p:cNvSpPr/>
          <p:nvPr/>
        </p:nvSpPr>
        <p:spPr>
          <a:xfrm>
            <a:off x="6126518" y="4053239"/>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D. </a:t>
            </a:r>
            <a:r>
              <a:rPr lang="fr-FR" sz="1800" dirty="0">
                <a:latin typeface="Calibri"/>
                <a:ea typeface="Calibri"/>
                <a:cs typeface="Calibri"/>
                <a:sym typeface="Calibri"/>
              </a:rPr>
              <a:t>Diminution du risque de troubles du </a:t>
            </a:r>
            <a:r>
              <a:rPr lang="fr-FR" sz="1800" dirty="0" smtClean="0">
                <a:latin typeface="Calibri"/>
                <a:ea typeface="Calibri"/>
                <a:cs typeface="Calibri"/>
                <a:sym typeface="Calibri"/>
              </a:rPr>
              <a:t>sommeil</a:t>
            </a:r>
            <a:endParaRPr lang="fr-FR" sz="1800" dirty="0">
              <a:latin typeface="Calibri"/>
              <a:ea typeface="Calibri"/>
              <a:cs typeface="Calibri"/>
              <a:sym typeface="Calibri"/>
            </a:endParaRPr>
          </a:p>
        </p:txBody>
      </p:sp>
      <p:sp>
        <p:nvSpPr>
          <p:cNvPr id="14" name="Ορθογώνιο 11">
            <a:extLst>
              <a:ext uri="{FF2B5EF4-FFF2-40B4-BE49-F238E27FC236}">
                <a16:creationId xmlns:a16="http://schemas.microsoft.com/office/drawing/2014/main" id="{76DC98E3-03AE-05FE-D306-50B5372D125D}"/>
              </a:ext>
            </a:extLst>
          </p:cNvPr>
          <p:cNvSpPr/>
          <p:nvPr/>
        </p:nvSpPr>
        <p:spPr>
          <a:xfrm>
            <a:off x="2105025" y="4053239"/>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C. </a:t>
            </a:r>
            <a:r>
              <a:rPr lang="en-US" sz="1800" dirty="0" err="1">
                <a:latin typeface="Calibri"/>
                <a:ea typeface="Calibri"/>
                <a:cs typeface="Calibri"/>
                <a:sym typeface="Calibri"/>
              </a:rPr>
              <a:t>Risque</a:t>
            </a:r>
            <a:r>
              <a:rPr lang="en-US" sz="1800" dirty="0">
                <a:latin typeface="Calibri"/>
                <a:ea typeface="Calibri"/>
                <a:cs typeface="Calibri"/>
                <a:sym typeface="Calibri"/>
              </a:rPr>
              <a:t> </a:t>
            </a:r>
            <a:r>
              <a:rPr lang="en-US" sz="1800" dirty="0" err="1">
                <a:latin typeface="Calibri"/>
                <a:ea typeface="Calibri"/>
                <a:cs typeface="Calibri"/>
                <a:sym typeface="Calibri"/>
              </a:rPr>
              <a:t>accru</a:t>
            </a:r>
            <a:r>
              <a:rPr lang="en-US" sz="1800" dirty="0">
                <a:latin typeface="Calibri"/>
                <a:ea typeface="Calibri"/>
                <a:cs typeface="Calibri"/>
                <a:sym typeface="Calibri"/>
              </a:rPr>
              <a:t> de fatigue </a:t>
            </a:r>
            <a:r>
              <a:rPr lang="en-US" sz="1800" dirty="0" err="1">
                <a:latin typeface="Calibri"/>
                <a:ea typeface="Calibri"/>
                <a:cs typeface="Calibri"/>
                <a:sym typeface="Calibri"/>
              </a:rPr>
              <a:t>oculaire</a:t>
            </a:r>
            <a:r>
              <a:rPr lang="en-US" sz="1800" dirty="0">
                <a:latin typeface="Calibri"/>
                <a:ea typeface="Calibri"/>
                <a:cs typeface="Calibri"/>
                <a:sym typeface="Calibri"/>
              </a:rPr>
              <a:t> </a:t>
            </a:r>
            <a:endParaRPr lang="el-G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0000"/>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270"/>
        <p:cNvGrpSpPr/>
        <p:nvPr/>
      </p:nvGrpSpPr>
      <p:grpSpPr>
        <a:xfrm>
          <a:off x="0" y="0"/>
          <a:ext cx="0" cy="0"/>
          <a:chOff x="0" y="0"/>
          <a:chExt cx="0" cy="0"/>
        </a:xfrm>
      </p:grpSpPr>
      <p:sp>
        <p:nvSpPr>
          <p:cNvPr id="271" name="Google Shape;271;p15"/>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72" name="Google Shape;272;p15"/>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73" name="Google Shape;273;p15"/>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274" name="Google Shape;274;p15"/>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275" name="Google Shape;275;p15"/>
          <p:cNvSpPr txBox="1"/>
          <p:nvPr/>
        </p:nvSpPr>
        <p:spPr>
          <a:xfrm>
            <a:off x="340474" y="2922021"/>
            <a:ext cx="5034783" cy="22830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a:solidFill>
                  <a:srgbClr val="C01E24"/>
                </a:solidFill>
                <a:latin typeface="Calibri"/>
                <a:ea typeface="Calibri"/>
                <a:cs typeface="Calibri"/>
                <a:sym typeface="Calibri"/>
              </a:rPr>
              <a:t>Félicitations !</a:t>
            </a:r>
            <a:br>
              <a:rPr lang="en-US" sz="2800">
                <a:solidFill>
                  <a:srgbClr val="C01E24"/>
                </a:solidFill>
                <a:latin typeface="Calibri"/>
                <a:ea typeface="Calibri"/>
                <a:cs typeface="Calibri"/>
                <a:sym typeface="Calibri"/>
              </a:rPr>
            </a:br>
            <a:r>
              <a:rPr lang="en-US" sz="2800">
                <a:solidFill>
                  <a:srgbClr val="C01E24"/>
                </a:solidFill>
                <a:latin typeface="Calibri"/>
                <a:ea typeface="Calibri"/>
                <a:cs typeface="Calibri"/>
                <a:sym typeface="Calibri"/>
              </a:rPr>
              <a:t/>
            </a:r>
            <a:br>
              <a:rPr lang="en-US" sz="2800">
                <a:solidFill>
                  <a:srgbClr val="C01E24"/>
                </a:solidFill>
                <a:latin typeface="Calibri"/>
                <a:ea typeface="Calibri"/>
                <a:cs typeface="Calibri"/>
                <a:sym typeface="Calibri"/>
              </a:rPr>
            </a:br>
            <a:r>
              <a:rPr lang="en-US" sz="2800">
                <a:solidFill>
                  <a:srgbClr val="C01E24"/>
                </a:solidFill>
                <a:latin typeface="Calibri"/>
                <a:ea typeface="Calibri"/>
                <a:cs typeface="Calibri"/>
                <a:sym typeface="Calibri"/>
              </a:rPr>
              <a:t>Vous avez terminé l'auto-apprentissage de ce module !</a:t>
            </a:r>
            <a:endParaRPr sz="2800">
              <a:solidFill>
                <a:srgbClr val="C01E24"/>
              </a:solidFill>
              <a:latin typeface="Calibri"/>
              <a:ea typeface="Calibri"/>
              <a:cs typeface="Calibri"/>
              <a:sym typeface="Calibri"/>
            </a:endParaRPr>
          </a:p>
        </p:txBody>
      </p:sp>
      <p:pic>
        <p:nvPicPr>
          <p:cNvPr id="276" name="Google Shape;276;p15"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sp>
        <p:nvSpPr>
          <p:cNvPr id="277" name="Google Shape;277;p15"/>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a:solidFill>
                <a:srgbClr val="DDEAF6"/>
              </a:solidFill>
              <a:latin typeface="Calibri"/>
              <a:ea typeface="Calibri"/>
              <a:cs typeface="Calibri"/>
              <a:sym typeface="Calibri"/>
            </a:endParaRPr>
          </a:p>
        </p:txBody>
      </p:sp>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3" name="Google Shape;93;p2"/>
          <p:cNvGrpSpPr/>
          <p:nvPr/>
        </p:nvGrpSpPr>
        <p:grpSpPr>
          <a:xfrm>
            <a:off x="6606686" y="1812884"/>
            <a:ext cx="6096000" cy="1677637"/>
            <a:chOff x="-1066801" y="1523553"/>
            <a:chExt cx="6096000" cy="1677637"/>
          </a:xfrm>
        </p:grpSpPr>
        <p:pic>
          <p:nvPicPr>
            <p:cNvPr id="94" name="Google Shape;94;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5" name="Google Shape;95;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u="none" strike="noStrike" cap="none">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ahyp="http://schemas.microsoft.com/office/drawing/2018/hyperlinkcolor" xmlns=""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96" name="Google Shape;96;p2"/>
          <p:cNvGrpSpPr/>
          <p:nvPr/>
        </p:nvGrpSpPr>
        <p:grpSpPr>
          <a:xfrm>
            <a:off x="3483817" y="4504058"/>
            <a:ext cx="6629400" cy="1738414"/>
            <a:chOff x="2579204" y="1882706"/>
            <a:chExt cx="6629400" cy="1738414"/>
          </a:xfrm>
        </p:grpSpPr>
        <p:pic>
          <p:nvPicPr>
            <p:cNvPr id="97" name="Google Shape;97;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8" name="Google Shape;98;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ahyp="http://schemas.microsoft.com/office/drawing/2018/hyperlinkcolor" xmlns=""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99" name="Google Shape;99;p2"/>
          <p:cNvGrpSpPr/>
          <p:nvPr/>
        </p:nvGrpSpPr>
        <p:grpSpPr>
          <a:xfrm>
            <a:off x="3020318" y="1776505"/>
            <a:ext cx="6634368" cy="1584248"/>
            <a:chOff x="6639106" y="2919412"/>
            <a:chExt cx="6634368" cy="1584248"/>
          </a:xfrm>
        </p:grpSpPr>
        <p:pic>
          <p:nvPicPr>
            <p:cNvPr id="100" name="Google Shape;100;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1" name="Google Shape;101;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ahyp="http://schemas.microsoft.com/office/drawing/2018/hyperlinkcolor" xmlns=""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102" name="Google Shape;102;p2"/>
          <p:cNvGrpSpPr/>
          <p:nvPr/>
        </p:nvGrpSpPr>
        <p:grpSpPr>
          <a:xfrm>
            <a:off x="-1974174" y="1729933"/>
            <a:ext cx="6952420" cy="1601615"/>
            <a:chOff x="-1240501" y="3160643"/>
            <a:chExt cx="6952420" cy="1601615"/>
          </a:xfrm>
        </p:grpSpPr>
        <p:pic>
          <p:nvPicPr>
            <p:cNvPr id="103" name="Google Shape;103;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4" name="Google Shape;104;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ahyp="http://schemas.microsoft.com/office/drawing/2018/hyperlinkcolor" xmlns=""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105" name="Google Shape;105;p2"/>
          <p:cNvGrpSpPr/>
          <p:nvPr/>
        </p:nvGrpSpPr>
        <p:grpSpPr>
          <a:xfrm>
            <a:off x="2776075" y="4478327"/>
            <a:ext cx="2543175" cy="1592961"/>
            <a:chOff x="4517932" y="3531206"/>
            <a:chExt cx="2543175" cy="1592961"/>
          </a:xfrm>
        </p:grpSpPr>
        <p:pic>
          <p:nvPicPr>
            <p:cNvPr id="106" name="Google Shape;106;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07" name="Google Shape;107;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ahyp="http://schemas.microsoft.com/office/drawing/2018/hyperlinkcolor" xmlns=""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108" name="Google Shape;108;p2"/>
          <p:cNvGrpSpPr/>
          <p:nvPr/>
        </p:nvGrpSpPr>
        <p:grpSpPr>
          <a:xfrm>
            <a:off x="2859813" y="1422238"/>
            <a:ext cx="1973150" cy="2726448"/>
            <a:chOff x="9320178" y="2976204"/>
            <a:chExt cx="1973150" cy="2726448"/>
          </a:xfrm>
        </p:grpSpPr>
        <p:pic>
          <p:nvPicPr>
            <p:cNvPr id="109" name="Google Shape;109;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0" name="Google Shape;110;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ahyp="http://schemas.microsoft.com/office/drawing/2018/hyperlinkcolor" xmlns=""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111" name="Google Shape;111;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ahyp="http://schemas.microsoft.com/office/drawing/2018/hyperlinkcolor" xmlns=""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12" name="Google Shape;112;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3" name="Google Shape;113;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4" name="Google Shape;114;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ahyp="http://schemas.microsoft.com/office/drawing/2018/hyperlinkcolor" xmlns=""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15" name="Google Shape;115;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ahyp="http://schemas.microsoft.com/office/drawing/2018/hyperlinkcolor" xmlns=""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16" name="Google Shape;116;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17" name="Google Shape;117;p2"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18" name="Google Shape;118;p2"/>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3"/>
          <p:cNvSpPr txBox="1">
            <a:spLocks noGrp="1"/>
          </p:cNvSpPr>
          <p:nvPr>
            <p:ph type="title"/>
          </p:nvPr>
        </p:nvSpPr>
        <p:spPr>
          <a:xfrm>
            <a:off x="838200" y="517525"/>
            <a:ext cx="10515600" cy="13257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Gill Sans"/>
              <a:buNone/>
            </a:pPr>
            <a:r>
              <a:rPr lang="en-US" sz="5400"/>
              <a:t>Session d'auto-apprentissage :  Contenu</a:t>
            </a:r>
            <a:endParaRPr sz="5400"/>
          </a:p>
        </p:txBody>
      </p:sp>
      <p:pic>
        <p:nvPicPr>
          <p:cNvPr id="125" name="Google Shape;125;p3"/>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
        <p:nvSpPr>
          <p:cNvPr id="126" name="Google Shape;126;p3"/>
          <p:cNvSpPr txBox="1"/>
          <p:nvPr/>
        </p:nvSpPr>
        <p:spPr>
          <a:xfrm>
            <a:off x="1512006" y="2349061"/>
            <a:ext cx="44316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1. Quiz et auto-évaluation</a:t>
            </a:r>
            <a:endParaRPr sz="24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4"/>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La nicotine est la seule substance du tabac qui crée une dépendance</a:t>
            </a:r>
            <a:endParaRPr/>
          </a:p>
        </p:txBody>
      </p:sp>
      <p:sp>
        <p:nvSpPr>
          <p:cNvPr id="135" name="Google Shape;135;p4"/>
          <p:cNvSpPr/>
          <p:nvPr/>
        </p:nvSpPr>
        <p:spPr>
          <a:xfrm>
            <a:off x="0" y="-3925"/>
            <a:ext cx="803100" cy="4422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rgbClr val="FFFFFF"/>
              </a:solidFill>
              <a:latin typeface="Calibri"/>
              <a:ea typeface="Calibri"/>
              <a:cs typeface="Calibri"/>
              <a:sym typeface="Calibri"/>
            </a:endParaRPr>
          </a:p>
        </p:txBody>
      </p:sp>
      <p:sp>
        <p:nvSpPr>
          <p:cNvPr id="136" name="Google Shape;136;p4"/>
          <p:cNvSpPr txBox="1"/>
          <p:nvPr/>
        </p:nvSpPr>
        <p:spPr>
          <a:xfrm>
            <a:off x="803023" y="-3925"/>
            <a:ext cx="7627800" cy="440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i="0" u="none" strike="noStrike" cap="none">
                <a:solidFill>
                  <a:srgbClr val="000000"/>
                </a:solidFill>
                <a:latin typeface="Calibri"/>
                <a:ea typeface="Calibri"/>
                <a:cs typeface="Calibri"/>
                <a:sym typeface="Calibri"/>
              </a:rPr>
              <a:t>Applications de santé pour les addictions et l'utilisation de substances  </a:t>
            </a:r>
            <a:endParaRPr sz="1200"/>
          </a:p>
        </p:txBody>
      </p:sp>
      <p:sp>
        <p:nvSpPr>
          <p:cNvPr id="137" name="Google Shape;137;p4"/>
          <p:cNvSpPr/>
          <p:nvPr/>
        </p:nvSpPr>
        <p:spPr>
          <a:xfrm>
            <a:off x="86383" y="60616"/>
            <a:ext cx="716700" cy="30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i="0" u="none" strike="noStrike" cap="none">
                <a:solidFill>
                  <a:srgbClr val="FFFFFF"/>
                </a:solidFill>
                <a:latin typeface="Gill Sans"/>
                <a:ea typeface="Gill Sans"/>
                <a:cs typeface="Gill Sans"/>
                <a:sym typeface="Gill Sans"/>
              </a:rPr>
              <a:t>5.</a:t>
            </a:r>
            <a:r>
              <a:rPr lang="en-US" sz="2000" b="1">
                <a:solidFill>
                  <a:srgbClr val="FFFFFF"/>
                </a:solidFill>
                <a:latin typeface="Gill Sans"/>
                <a:ea typeface="Gill Sans"/>
                <a:cs typeface="Gill Sans"/>
                <a:sym typeface="Gill Sans"/>
              </a:rPr>
              <a:t>3</a:t>
            </a:r>
            <a:r>
              <a:rPr lang="en-US" sz="2000" b="1" i="0" u="none" strike="noStrike" cap="none">
                <a:solidFill>
                  <a:srgbClr val="FFFFFF"/>
                </a:solidFill>
                <a:latin typeface="Gill Sans"/>
                <a:ea typeface="Gill Sans"/>
                <a:cs typeface="Gill Sans"/>
                <a:sym typeface="Gill Sans"/>
              </a:rPr>
              <a:t> </a:t>
            </a:r>
            <a:endParaRPr sz="20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6134100" y="281068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smtClean="0"/>
              <a:t>Faux</a:t>
            </a:r>
            <a:endParaRPr lang="el-GR"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2105025" y="281068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err="1" smtClean="0"/>
              <a:t>Vrai</a:t>
            </a:r>
            <a:endParaRPr lang="el-GR"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538135"/>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C00000"/>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5"/>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Lequel n'est pas une forme de tabac ?</a:t>
            </a:r>
            <a:endParaRPr/>
          </a:p>
        </p:txBody>
      </p:sp>
      <p:sp>
        <p:nvSpPr>
          <p:cNvPr id="147" name="Google Shape;147;p5"/>
          <p:cNvSpPr txBox="1"/>
          <p:nvPr/>
        </p:nvSpPr>
        <p:spPr>
          <a:xfrm>
            <a:off x="2112595" y="1987425"/>
            <a:ext cx="36825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Calibri"/>
                <a:ea typeface="Calibri"/>
                <a:cs typeface="Calibri"/>
                <a:sym typeface="Calibri"/>
              </a:rPr>
              <a:t>Une seule réponse est correcte !</a:t>
            </a:r>
            <a:endParaRPr sz="1400" i="1">
              <a:solidFill>
                <a:schemeClr val="dk1"/>
              </a:solidFill>
              <a:latin typeface="Calibri"/>
              <a:ea typeface="Calibri"/>
              <a:cs typeface="Calibri"/>
              <a:sym typeface="Calibri"/>
            </a:endParaRPr>
          </a:p>
        </p:txBody>
      </p:sp>
      <p:sp>
        <p:nvSpPr>
          <p:cNvPr id="149" name="Google Shape;149;p5"/>
          <p:cNvSpPr/>
          <p:nvPr/>
        </p:nvSpPr>
        <p:spPr>
          <a:xfrm>
            <a:off x="0" y="-3925"/>
            <a:ext cx="803100" cy="4422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rgbClr val="FFFFFF"/>
              </a:solidFill>
              <a:latin typeface="Calibri"/>
              <a:ea typeface="Calibri"/>
              <a:cs typeface="Calibri"/>
              <a:sym typeface="Calibri"/>
            </a:endParaRPr>
          </a:p>
        </p:txBody>
      </p:sp>
      <p:sp>
        <p:nvSpPr>
          <p:cNvPr id="150" name="Google Shape;150;p5"/>
          <p:cNvSpPr txBox="1"/>
          <p:nvPr/>
        </p:nvSpPr>
        <p:spPr>
          <a:xfrm>
            <a:off x="803023" y="-3925"/>
            <a:ext cx="7627800" cy="440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i="0" u="none" strike="noStrike" cap="none">
                <a:solidFill>
                  <a:srgbClr val="000000"/>
                </a:solidFill>
                <a:latin typeface="Calibri"/>
                <a:ea typeface="Calibri"/>
                <a:cs typeface="Calibri"/>
                <a:sym typeface="Calibri"/>
              </a:rPr>
              <a:t>Applications de santé pour les addictions et l'utilisation de substances  </a:t>
            </a:r>
            <a:endParaRPr sz="1200"/>
          </a:p>
        </p:txBody>
      </p:sp>
      <p:sp>
        <p:nvSpPr>
          <p:cNvPr id="151" name="Google Shape;151;p5"/>
          <p:cNvSpPr/>
          <p:nvPr/>
        </p:nvSpPr>
        <p:spPr>
          <a:xfrm>
            <a:off x="86383" y="60616"/>
            <a:ext cx="716700" cy="30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i="0" u="none" strike="noStrike" cap="none">
                <a:solidFill>
                  <a:srgbClr val="FFFFFF"/>
                </a:solidFill>
                <a:latin typeface="Gill Sans"/>
                <a:ea typeface="Gill Sans"/>
                <a:cs typeface="Gill Sans"/>
                <a:sym typeface="Gill Sans"/>
              </a:rPr>
              <a:t>5.</a:t>
            </a:r>
            <a:r>
              <a:rPr lang="en-US" sz="2000" b="1">
                <a:solidFill>
                  <a:srgbClr val="FFFFFF"/>
                </a:solidFill>
                <a:latin typeface="Gill Sans"/>
                <a:ea typeface="Gill Sans"/>
                <a:cs typeface="Gill Sans"/>
                <a:sym typeface="Gill Sans"/>
              </a:rPr>
              <a:t>3</a:t>
            </a:r>
            <a:r>
              <a:rPr lang="en-US" sz="2000" b="1" i="0" u="none" strike="noStrike" cap="none">
                <a:solidFill>
                  <a:srgbClr val="FFFFFF"/>
                </a:solidFill>
                <a:latin typeface="Gill Sans"/>
                <a:ea typeface="Gill Sans"/>
                <a:cs typeface="Gill Sans"/>
                <a:sym typeface="Gill Sans"/>
              </a:rPr>
              <a:t> </a:t>
            </a:r>
            <a:endParaRPr sz="20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12595" y="284849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A. </a:t>
            </a:r>
            <a:r>
              <a:rPr lang="en-US" sz="1600" dirty="0" err="1" smtClean="0"/>
              <a:t>Tabac</a:t>
            </a:r>
            <a:endParaRPr lang="en-US" sz="1600" dirty="0"/>
          </a:p>
        </p:txBody>
      </p:sp>
      <p:sp>
        <p:nvSpPr>
          <p:cNvPr id="12" name="Ορθογώνιο 11">
            <a:extLst>
              <a:ext uri="{FF2B5EF4-FFF2-40B4-BE49-F238E27FC236}">
                <a16:creationId xmlns:a16="http://schemas.microsoft.com/office/drawing/2014/main" id="{E448F981-31BC-4A5C-A52A-2CB296CA1B95}"/>
              </a:ext>
            </a:extLst>
          </p:cNvPr>
          <p:cNvSpPr/>
          <p:nvPr/>
        </p:nvSpPr>
        <p:spPr>
          <a:xfrm>
            <a:off x="2120177" y="409626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C. </a:t>
            </a:r>
            <a:r>
              <a:rPr lang="en-US" sz="1600" dirty="0" err="1" smtClean="0"/>
              <a:t>Cigare</a:t>
            </a:r>
            <a:endParaRPr lang="el-GR" sz="1600" dirty="0"/>
          </a:p>
        </p:txBody>
      </p:sp>
      <p:sp>
        <p:nvSpPr>
          <p:cNvPr id="13" name="Ορθογώνιο 12">
            <a:extLst>
              <a:ext uri="{FF2B5EF4-FFF2-40B4-BE49-F238E27FC236}">
                <a16:creationId xmlns:a16="http://schemas.microsoft.com/office/drawing/2014/main" id="{330EFFD1-979D-4EE1-BDD9-918267F048CC}"/>
              </a:ext>
            </a:extLst>
          </p:cNvPr>
          <p:cNvSpPr/>
          <p:nvPr/>
        </p:nvSpPr>
        <p:spPr>
          <a:xfrm>
            <a:off x="6141670" y="409626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D. Snus</a:t>
            </a:r>
            <a:endParaRPr lang="el-GR" sz="1600" dirty="0"/>
          </a:p>
        </p:txBody>
      </p:sp>
      <p:sp>
        <p:nvSpPr>
          <p:cNvPr id="14" name="Ορθογώνιο 10">
            <a:extLst>
              <a:ext uri="{FF2B5EF4-FFF2-40B4-BE49-F238E27FC236}">
                <a16:creationId xmlns:a16="http://schemas.microsoft.com/office/drawing/2014/main" id="{8350A70B-8EA5-D66A-CE84-35016F7ECF64}"/>
              </a:ext>
            </a:extLst>
          </p:cNvPr>
          <p:cNvSpPr/>
          <p:nvPr/>
        </p:nvSpPr>
        <p:spPr>
          <a:xfrm>
            <a:off x="6141670" y="284849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B. </a:t>
            </a:r>
            <a:r>
              <a:rPr lang="en-US" sz="1600" dirty="0" smtClean="0"/>
              <a:t>Chewing-gum</a:t>
            </a:r>
            <a:endParaRPr lang="el-GR" sz="16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C00000"/>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6"/>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L'exposition au tabagisme passif n'affecte pas la santé des non-fumeurs</a:t>
            </a:r>
            <a:endParaRPr/>
          </a:p>
        </p:txBody>
      </p:sp>
      <p:sp>
        <p:nvSpPr>
          <p:cNvPr id="160" name="Google Shape;160;p6"/>
          <p:cNvSpPr/>
          <p:nvPr/>
        </p:nvSpPr>
        <p:spPr>
          <a:xfrm>
            <a:off x="0" y="-3925"/>
            <a:ext cx="803100" cy="4422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rgbClr val="FFFFFF"/>
              </a:solidFill>
              <a:latin typeface="Calibri"/>
              <a:ea typeface="Calibri"/>
              <a:cs typeface="Calibri"/>
              <a:sym typeface="Calibri"/>
            </a:endParaRPr>
          </a:p>
        </p:txBody>
      </p:sp>
      <p:sp>
        <p:nvSpPr>
          <p:cNvPr id="161" name="Google Shape;161;p6"/>
          <p:cNvSpPr txBox="1"/>
          <p:nvPr/>
        </p:nvSpPr>
        <p:spPr>
          <a:xfrm>
            <a:off x="803023" y="-3925"/>
            <a:ext cx="7627800" cy="440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i="0" u="none" strike="noStrike" cap="none">
                <a:solidFill>
                  <a:srgbClr val="000000"/>
                </a:solidFill>
                <a:latin typeface="Calibri"/>
                <a:ea typeface="Calibri"/>
                <a:cs typeface="Calibri"/>
                <a:sym typeface="Calibri"/>
              </a:rPr>
              <a:t>Applications de santé pour les addictions et l'utilisation de substances  </a:t>
            </a:r>
            <a:endParaRPr sz="1200"/>
          </a:p>
        </p:txBody>
      </p:sp>
      <p:sp>
        <p:nvSpPr>
          <p:cNvPr id="162" name="Google Shape;162;p6"/>
          <p:cNvSpPr/>
          <p:nvPr/>
        </p:nvSpPr>
        <p:spPr>
          <a:xfrm>
            <a:off x="86383" y="60616"/>
            <a:ext cx="716700" cy="30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i="0" u="none" strike="noStrike" cap="none">
                <a:solidFill>
                  <a:srgbClr val="FFFFFF"/>
                </a:solidFill>
                <a:latin typeface="Gill Sans"/>
                <a:ea typeface="Gill Sans"/>
                <a:cs typeface="Gill Sans"/>
                <a:sym typeface="Gill Sans"/>
              </a:rPr>
              <a:t>5.</a:t>
            </a:r>
            <a:r>
              <a:rPr lang="en-US" sz="2000" b="1">
                <a:solidFill>
                  <a:srgbClr val="FFFFFF"/>
                </a:solidFill>
                <a:latin typeface="Gill Sans"/>
                <a:ea typeface="Gill Sans"/>
                <a:cs typeface="Gill Sans"/>
                <a:sym typeface="Gill Sans"/>
              </a:rPr>
              <a:t>3</a:t>
            </a:r>
            <a:r>
              <a:rPr lang="en-US" sz="2000" b="1" i="0" u="none" strike="noStrike" cap="none">
                <a:solidFill>
                  <a:srgbClr val="FFFFFF"/>
                </a:solidFill>
                <a:latin typeface="Gill Sans"/>
                <a:ea typeface="Gill Sans"/>
                <a:cs typeface="Gill Sans"/>
                <a:sym typeface="Gill Sans"/>
              </a:rPr>
              <a:t> </a:t>
            </a:r>
            <a:endParaRPr sz="2000" b="1">
              <a:solidFill>
                <a:srgbClr val="FFFFFF"/>
              </a:solidFill>
              <a:latin typeface="Gill Sans"/>
              <a:ea typeface="Gill Sans"/>
              <a:cs typeface="Gill Sans"/>
              <a:sym typeface="Gill Sans"/>
            </a:endParaRPr>
          </a:p>
        </p:txBody>
      </p:sp>
      <p:sp>
        <p:nvSpPr>
          <p:cNvPr id="8" name="Ορθογώνιο 7">
            <a:extLst>
              <a:ext uri="{FF2B5EF4-FFF2-40B4-BE49-F238E27FC236}">
                <a16:creationId xmlns:a16="http://schemas.microsoft.com/office/drawing/2014/main" id="{88178301-C8A7-4724-8CF8-344EAE75664C}"/>
              </a:ext>
            </a:extLst>
          </p:cNvPr>
          <p:cNvSpPr/>
          <p:nvPr/>
        </p:nvSpPr>
        <p:spPr>
          <a:xfrm>
            <a:off x="6134100" y="268669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smtClean="0"/>
              <a:t>Faux</a:t>
            </a:r>
            <a:endParaRPr lang="el-GR" sz="1600" dirty="0"/>
          </a:p>
        </p:txBody>
      </p:sp>
      <p:sp>
        <p:nvSpPr>
          <p:cNvPr id="9" name="Ορθογώνιο 8">
            <a:extLst>
              <a:ext uri="{FF2B5EF4-FFF2-40B4-BE49-F238E27FC236}">
                <a16:creationId xmlns:a16="http://schemas.microsoft.com/office/drawing/2014/main" id="{E448F981-31BC-4A5C-A52A-2CB296CA1B95}"/>
              </a:ext>
            </a:extLst>
          </p:cNvPr>
          <p:cNvSpPr/>
          <p:nvPr/>
        </p:nvSpPr>
        <p:spPr>
          <a:xfrm>
            <a:off x="2219324" y="268669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err="1" smtClean="0"/>
              <a:t>Vrai</a:t>
            </a:r>
            <a:endParaRPr lang="el-GR" sz="16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538135"/>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C00000"/>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7"/>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Quelles sont les différentes formes de dépendance associées au tabagisme ?</a:t>
            </a:r>
            <a:endParaRPr/>
          </a:p>
        </p:txBody>
      </p:sp>
      <p:sp>
        <p:nvSpPr>
          <p:cNvPr id="172" name="Google Shape;172;p7"/>
          <p:cNvSpPr txBox="1"/>
          <p:nvPr/>
        </p:nvSpPr>
        <p:spPr>
          <a:xfrm>
            <a:off x="2112596" y="1987425"/>
            <a:ext cx="35052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Plus de réponses sont correctes !</a:t>
            </a:r>
            <a:endParaRPr sz="1400" b="1" i="1">
              <a:solidFill>
                <a:schemeClr val="dk1"/>
              </a:solidFill>
              <a:latin typeface="Calibri"/>
              <a:ea typeface="Calibri"/>
              <a:cs typeface="Calibri"/>
              <a:sym typeface="Calibri"/>
            </a:endParaRPr>
          </a:p>
        </p:txBody>
      </p:sp>
      <p:sp>
        <p:nvSpPr>
          <p:cNvPr id="174" name="Google Shape;174;p7"/>
          <p:cNvSpPr/>
          <p:nvPr/>
        </p:nvSpPr>
        <p:spPr>
          <a:xfrm>
            <a:off x="0" y="-3925"/>
            <a:ext cx="803100" cy="4422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rgbClr val="FFFFFF"/>
              </a:solidFill>
              <a:latin typeface="Calibri"/>
              <a:ea typeface="Calibri"/>
              <a:cs typeface="Calibri"/>
              <a:sym typeface="Calibri"/>
            </a:endParaRPr>
          </a:p>
        </p:txBody>
      </p:sp>
      <p:sp>
        <p:nvSpPr>
          <p:cNvPr id="175" name="Google Shape;175;p7"/>
          <p:cNvSpPr txBox="1"/>
          <p:nvPr/>
        </p:nvSpPr>
        <p:spPr>
          <a:xfrm>
            <a:off x="803023" y="-3925"/>
            <a:ext cx="7627800" cy="440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i="0" u="none" strike="noStrike" cap="none">
                <a:solidFill>
                  <a:srgbClr val="000000"/>
                </a:solidFill>
                <a:latin typeface="Calibri"/>
                <a:ea typeface="Calibri"/>
                <a:cs typeface="Calibri"/>
                <a:sym typeface="Calibri"/>
              </a:rPr>
              <a:t>Applications de santé pour les addictions et l'utilisation de substances  </a:t>
            </a:r>
            <a:endParaRPr sz="1200"/>
          </a:p>
        </p:txBody>
      </p:sp>
      <p:sp>
        <p:nvSpPr>
          <p:cNvPr id="176" name="Google Shape;176;p7"/>
          <p:cNvSpPr/>
          <p:nvPr/>
        </p:nvSpPr>
        <p:spPr>
          <a:xfrm>
            <a:off x="86383" y="60616"/>
            <a:ext cx="716700" cy="30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i="0" u="none" strike="noStrike" cap="none">
                <a:solidFill>
                  <a:srgbClr val="FFFFFF"/>
                </a:solidFill>
                <a:latin typeface="Gill Sans"/>
                <a:ea typeface="Gill Sans"/>
                <a:cs typeface="Gill Sans"/>
                <a:sym typeface="Gill Sans"/>
              </a:rPr>
              <a:t>5.</a:t>
            </a:r>
            <a:r>
              <a:rPr lang="en-US" sz="2000" b="1">
                <a:solidFill>
                  <a:srgbClr val="FFFFFF"/>
                </a:solidFill>
                <a:latin typeface="Gill Sans"/>
                <a:ea typeface="Gill Sans"/>
                <a:cs typeface="Gill Sans"/>
                <a:sym typeface="Gill Sans"/>
              </a:rPr>
              <a:t>3</a:t>
            </a:r>
            <a:r>
              <a:rPr lang="en-US" sz="2000" b="1" i="0" u="none" strike="noStrike" cap="none">
                <a:solidFill>
                  <a:srgbClr val="FFFFFF"/>
                </a:solidFill>
                <a:latin typeface="Gill Sans"/>
                <a:ea typeface="Gill Sans"/>
                <a:cs typeface="Gill Sans"/>
                <a:sym typeface="Gill Sans"/>
              </a:rPr>
              <a:t> </a:t>
            </a:r>
            <a:endParaRPr sz="20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12596" y="270693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A. </a:t>
            </a:r>
            <a:r>
              <a:rPr lang="en-US" sz="1800" dirty="0" smtClean="0">
                <a:latin typeface="Calibri"/>
                <a:ea typeface="Calibri"/>
                <a:cs typeface="Calibri"/>
                <a:sym typeface="Calibri"/>
              </a:rPr>
              <a:t>Physique</a:t>
            </a:r>
            <a:endParaRPr lang="en-US" sz="1800" dirty="0"/>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41671" y="270693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B. </a:t>
            </a:r>
            <a:r>
              <a:rPr lang="en-US" sz="1800" dirty="0" err="1">
                <a:latin typeface="Calibri"/>
                <a:ea typeface="Calibri"/>
                <a:cs typeface="Calibri"/>
                <a:sym typeface="Calibri"/>
              </a:rPr>
              <a:t>Émotionnel</a:t>
            </a:r>
            <a:endParaRPr lang="el-GR" sz="1800" dirty="0"/>
          </a:p>
        </p:txBody>
      </p:sp>
      <p:sp>
        <p:nvSpPr>
          <p:cNvPr id="13" name="Ορθογώνιο 12">
            <a:extLst>
              <a:ext uri="{FF2B5EF4-FFF2-40B4-BE49-F238E27FC236}">
                <a16:creationId xmlns:a16="http://schemas.microsoft.com/office/drawing/2014/main" id="{330EFFD1-979D-4EE1-BDD9-918267F048CC}"/>
              </a:ext>
            </a:extLst>
          </p:cNvPr>
          <p:cNvSpPr/>
          <p:nvPr/>
        </p:nvSpPr>
        <p:spPr>
          <a:xfrm>
            <a:off x="2120178" y="403090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C. Social</a:t>
            </a:r>
            <a:endParaRPr lang="el-GR" sz="1800" dirty="0"/>
          </a:p>
        </p:txBody>
      </p:sp>
      <p:sp>
        <p:nvSpPr>
          <p:cNvPr id="14" name="Ορθογώνιο 13">
            <a:extLst>
              <a:ext uri="{FF2B5EF4-FFF2-40B4-BE49-F238E27FC236}">
                <a16:creationId xmlns:a16="http://schemas.microsoft.com/office/drawing/2014/main" id="{F08D8BA0-087B-B7C6-8A61-C2AB51C238A8}"/>
              </a:ext>
            </a:extLst>
          </p:cNvPr>
          <p:cNvSpPr/>
          <p:nvPr/>
        </p:nvSpPr>
        <p:spPr>
          <a:xfrm>
            <a:off x="6141671" y="403090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D. </a:t>
            </a:r>
            <a:r>
              <a:rPr lang="en-US" sz="1800" dirty="0" err="1">
                <a:latin typeface="Calibri"/>
                <a:ea typeface="Calibri"/>
                <a:cs typeface="Calibri"/>
                <a:sym typeface="Calibri"/>
              </a:rPr>
              <a:t>Psychologique</a:t>
            </a:r>
            <a:endParaRPr lang="en-US" sz="1800" dirty="0">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538135"/>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538135"/>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8"/>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Quels sont les effets néfastes du tabagisme ?</a:t>
            </a:r>
            <a:endParaRPr/>
          </a:p>
        </p:txBody>
      </p:sp>
      <p:sp>
        <p:nvSpPr>
          <p:cNvPr id="186" name="Google Shape;186;p8"/>
          <p:cNvSpPr txBox="1"/>
          <p:nvPr/>
        </p:nvSpPr>
        <p:spPr>
          <a:xfrm>
            <a:off x="2112594" y="1987425"/>
            <a:ext cx="3897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1"/>
                </a:solidFill>
                <a:latin typeface="Calibri"/>
                <a:ea typeface="Calibri"/>
                <a:cs typeface="Calibri"/>
                <a:sym typeface="Calibri"/>
              </a:rPr>
              <a:t>Plus de réponses sont correctes !</a:t>
            </a:r>
            <a:endParaRPr sz="1400" b="1">
              <a:solidFill>
                <a:schemeClr val="dk1"/>
              </a:solidFill>
              <a:latin typeface="Calibri"/>
              <a:ea typeface="Calibri"/>
              <a:cs typeface="Calibri"/>
              <a:sym typeface="Calibri"/>
            </a:endParaRPr>
          </a:p>
        </p:txBody>
      </p:sp>
      <p:sp>
        <p:nvSpPr>
          <p:cNvPr id="188" name="Google Shape;188;p8"/>
          <p:cNvSpPr/>
          <p:nvPr/>
        </p:nvSpPr>
        <p:spPr>
          <a:xfrm>
            <a:off x="0" y="-3925"/>
            <a:ext cx="803100" cy="4422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rgbClr val="FFFFFF"/>
              </a:solidFill>
              <a:latin typeface="Calibri"/>
              <a:ea typeface="Calibri"/>
              <a:cs typeface="Calibri"/>
              <a:sym typeface="Calibri"/>
            </a:endParaRPr>
          </a:p>
        </p:txBody>
      </p:sp>
      <p:sp>
        <p:nvSpPr>
          <p:cNvPr id="189" name="Google Shape;189;p8"/>
          <p:cNvSpPr txBox="1"/>
          <p:nvPr/>
        </p:nvSpPr>
        <p:spPr>
          <a:xfrm>
            <a:off x="803023" y="-3925"/>
            <a:ext cx="7627800" cy="440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i="0" u="none" strike="noStrike" cap="none">
                <a:solidFill>
                  <a:srgbClr val="000000"/>
                </a:solidFill>
                <a:latin typeface="Calibri"/>
                <a:ea typeface="Calibri"/>
                <a:cs typeface="Calibri"/>
                <a:sym typeface="Calibri"/>
              </a:rPr>
              <a:t>Applications de santé pour les addictions et l'utilisation de substances  </a:t>
            </a:r>
            <a:endParaRPr sz="1200"/>
          </a:p>
        </p:txBody>
      </p:sp>
      <p:sp>
        <p:nvSpPr>
          <p:cNvPr id="190" name="Google Shape;190;p8"/>
          <p:cNvSpPr/>
          <p:nvPr/>
        </p:nvSpPr>
        <p:spPr>
          <a:xfrm>
            <a:off x="86383" y="60616"/>
            <a:ext cx="716700" cy="30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i="0" u="none" strike="noStrike" cap="none">
                <a:solidFill>
                  <a:srgbClr val="FFFFFF"/>
                </a:solidFill>
                <a:latin typeface="Gill Sans"/>
                <a:ea typeface="Gill Sans"/>
                <a:cs typeface="Gill Sans"/>
                <a:sym typeface="Gill Sans"/>
              </a:rPr>
              <a:t>5.</a:t>
            </a:r>
            <a:r>
              <a:rPr lang="en-US" sz="2000" b="1">
                <a:solidFill>
                  <a:srgbClr val="FFFFFF"/>
                </a:solidFill>
                <a:latin typeface="Gill Sans"/>
                <a:ea typeface="Gill Sans"/>
                <a:cs typeface="Gill Sans"/>
                <a:sym typeface="Gill Sans"/>
              </a:rPr>
              <a:t>3</a:t>
            </a:r>
            <a:r>
              <a:rPr lang="en-US" sz="2000" b="1" i="0" u="none" strike="noStrike" cap="none">
                <a:solidFill>
                  <a:srgbClr val="FFFFFF"/>
                </a:solidFill>
                <a:latin typeface="Gill Sans"/>
                <a:ea typeface="Gill Sans"/>
                <a:cs typeface="Gill Sans"/>
                <a:sym typeface="Gill Sans"/>
              </a:rPr>
              <a:t> </a:t>
            </a:r>
            <a:endParaRPr sz="20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2112594" y="278705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A.</a:t>
            </a:r>
            <a:r>
              <a:rPr lang="en-US" sz="1600" dirty="0">
                <a:ea typeface="Calibri"/>
                <a:cs typeface="Calibri"/>
                <a:sym typeface="Calibri"/>
              </a:rPr>
              <a:t> </a:t>
            </a:r>
            <a:r>
              <a:rPr lang="fr-FR" sz="1600" dirty="0">
                <a:latin typeface="Calibri"/>
                <a:ea typeface="Calibri"/>
                <a:cs typeface="Calibri"/>
                <a:sym typeface="Calibri"/>
              </a:rPr>
              <a:t>Risque accru de cancer du </a:t>
            </a:r>
            <a:r>
              <a:rPr lang="fr-FR" sz="1600" dirty="0" smtClean="0">
                <a:latin typeface="Calibri"/>
                <a:ea typeface="Calibri"/>
                <a:cs typeface="Calibri"/>
                <a:sym typeface="Calibri"/>
              </a:rPr>
              <a:t>poumon</a:t>
            </a:r>
            <a:endParaRPr lang="fr-FR" sz="1600" dirty="0">
              <a:latin typeface="Calibri"/>
              <a:ea typeface="Calibri"/>
              <a:cs typeface="Calibri"/>
              <a:sym typeface="Calibri"/>
            </a:endParaRPr>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41669" y="278705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B. </a:t>
            </a:r>
            <a:r>
              <a:rPr lang="en-US" sz="1600" dirty="0" err="1">
                <a:latin typeface="Calibri"/>
                <a:ea typeface="Calibri"/>
                <a:cs typeface="Calibri"/>
                <a:sym typeface="Calibri"/>
              </a:rPr>
              <a:t>Amélioration</a:t>
            </a:r>
            <a:r>
              <a:rPr lang="en-US" sz="1600" dirty="0">
                <a:latin typeface="Calibri"/>
                <a:ea typeface="Calibri"/>
                <a:cs typeface="Calibri"/>
                <a:sym typeface="Calibri"/>
              </a:rPr>
              <a:t> de la santé </a:t>
            </a:r>
            <a:r>
              <a:rPr lang="en-US" sz="1600" dirty="0" err="1">
                <a:latin typeface="Calibri"/>
                <a:ea typeface="Calibri"/>
                <a:cs typeface="Calibri"/>
                <a:sym typeface="Calibri"/>
              </a:rPr>
              <a:t>cardiovasculaire</a:t>
            </a:r>
            <a:endParaRPr lang="el-GR" sz="1600" dirty="0"/>
          </a:p>
        </p:txBody>
      </p:sp>
      <p:sp>
        <p:nvSpPr>
          <p:cNvPr id="13" name="Ορθογώνιο 12">
            <a:extLst>
              <a:ext uri="{FF2B5EF4-FFF2-40B4-BE49-F238E27FC236}">
                <a16:creationId xmlns:a16="http://schemas.microsoft.com/office/drawing/2014/main" id="{330EFFD1-979D-4EE1-BDD9-918267F048CC}"/>
              </a:ext>
            </a:extLst>
          </p:cNvPr>
          <p:cNvSpPr/>
          <p:nvPr/>
        </p:nvSpPr>
        <p:spPr>
          <a:xfrm>
            <a:off x="2120176" y="411103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600" dirty="0"/>
              <a:t>C. </a:t>
            </a:r>
            <a:r>
              <a:rPr lang="fr-FR" sz="1600" dirty="0">
                <a:latin typeface="Calibri"/>
                <a:ea typeface="Calibri"/>
                <a:cs typeface="Calibri"/>
                <a:sym typeface="Calibri"/>
              </a:rPr>
              <a:t>Problèmes respiratoires tels que la bronchite chronique</a:t>
            </a:r>
          </a:p>
        </p:txBody>
      </p:sp>
      <p:sp>
        <p:nvSpPr>
          <p:cNvPr id="14" name="Ορθογώνιο 13">
            <a:extLst>
              <a:ext uri="{FF2B5EF4-FFF2-40B4-BE49-F238E27FC236}">
                <a16:creationId xmlns:a16="http://schemas.microsoft.com/office/drawing/2014/main" id="{F08D8BA0-087B-B7C6-8A61-C2AB51C238A8}"/>
              </a:ext>
            </a:extLst>
          </p:cNvPr>
          <p:cNvSpPr/>
          <p:nvPr/>
        </p:nvSpPr>
        <p:spPr>
          <a:xfrm>
            <a:off x="6141669" y="411103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t>D. </a:t>
            </a:r>
            <a:r>
              <a:rPr lang="fr-FR" sz="1600" dirty="0">
                <a:latin typeface="Calibri"/>
                <a:ea typeface="Calibri"/>
                <a:cs typeface="Calibri"/>
                <a:sym typeface="Calibri"/>
              </a:rPr>
              <a:t>Jaunissement des dents et des </a:t>
            </a:r>
            <a:r>
              <a:rPr lang="fr-FR" sz="1600" dirty="0" smtClean="0">
                <a:latin typeface="Calibri"/>
                <a:ea typeface="Calibri"/>
                <a:cs typeface="Calibri"/>
                <a:sym typeface="Calibri"/>
              </a:rPr>
              <a:t>doigts</a:t>
            </a:r>
            <a:endParaRPr lang="fr-FR" sz="1600" dirty="0">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538135"/>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538135"/>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9"/>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Les principaux facteurs qui déterminent le nombre de calories dont une personne a besoin quotidiennement sont les suivants</a:t>
            </a:r>
            <a:endParaRPr sz="2000" b="1">
              <a:solidFill>
                <a:srgbClr val="203864"/>
              </a:solidFill>
              <a:latin typeface="Calibri"/>
              <a:ea typeface="Calibri"/>
              <a:cs typeface="Calibri"/>
              <a:sym typeface="Calibri"/>
            </a:endParaRPr>
          </a:p>
        </p:txBody>
      </p:sp>
      <p:sp>
        <p:nvSpPr>
          <p:cNvPr id="199" name="Google Shape;199;p9"/>
          <p:cNvSpPr txBox="1"/>
          <p:nvPr/>
        </p:nvSpPr>
        <p:spPr>
          <a:xfrm>
            <a:off x="2112594" y="1987425"/>
            <a:ext cx="39834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Deux réponses sont correctes !</a:t>
            </a:r>
            <a:endParaRPr sz="1400" b="1" i="1">
              <a:solidFill>
                <a:schemeClr val="dk1"/>
              </a:solidFill>
              <a:latin typeface="Calibri"/>
              <a:ea typeface="Calibri"/>
              <a:cs typeface="Calibri"/>
              <a:sym typeface="Calibri"/>
            </a:endParaRPr>
          </a:p>
        </p:txBody>
      </p:sp>
      <p:sp>
        <p:nvSpPr>
          <p:cNvPr id="202" name="Google Shape;202;p9"/>
          <p:cNvSpPr/>
          <p:nvPr/>
        </p:nvSpPr>
        <p:spPr>
          <a:xfrm>
            <a:off x="0" y="-3925"/>
            <a:ext cx="803100" cy="4422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rgbClr val="FFFFFF"/>
              </a:solidFill>
              <a:latin typeface="Calibri"/>
              <a:ea typeface="Calibri"/>
              <a:cs typeface="Calibri"/>
              <a:sym typeface="Calibri"/>
            </a:endParaRPr>
          </a:p>
        </p:txBody>
      </p:sp>
      <p:sp>
        <p:nvSpPr>
          <p:cNvPr id="203" name="Google Shape;203;p9"/>
          <p:cNvSpPr txBox="1"/>
          <p:nvPr/>
        </p:nvSpPr>
        <p:spPr>
          <a:xfrm>
            <a:off x="803023" y="-3925"/>
            <a:ext cx="7627800" cy="440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000" b="1" i="0" u="none" strike="noStrike" cap="none">
                <a:solidFill>
                  <a:srgbClr val="000000"/>
                </a:solidFill>
                <a:latin typeface="Calibri"/>
                <a:ea typeface="Calibri"/>
                <a:cs typeface="Calibri"/>
                <a:sym typeface="Calibri"/>
              </a:rPr>
              <a:t>Applications de santé pour les addictions et l'utilisation de substances  </a:t>
            </a:r>
            <a:endParaRPr sz="1200"/>
          </a:p>
        </p:txBody>
      </p:sp>
      <p:sp>
        <p:nvSpPr>
          <p:cNvPr id="204" name="Google Shape;204;p9"/>
          <p:cNvSpPr/>
          <p:nvPr/>
        </p:nvSpPr>
        <p:spPr>
          <a:xfrm>
            <a:off x="86383" y="60616"/>
            <a:ext cx="716700" cy="30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i="0" u="none" strike="noStrike" cap="none">
                <a:solidFill>
                  <a:srgbClr val="FFFFFF"/>
                </a:solidFill>
                <a:latin typeface="Gill Sans"/>
                <a:ea typeface="Gill Sans"/>
                <a:cs typeface="Gill Sans"/>
                <a:sym typeface="Gill Sans"/>
              </a:rPr>
              <a:t>5.</a:t>
            </a:r>
            <a:r>
              <a:rPr lang="en-US" sz="2000" b="1">
                <a:solidFill>
                  <a:srgbClr val="FFFFFF"/>
                </a:solidFill>
                <a:latin typeface="Gill Sans"/>
                <a:ea typeface="Gill Sans"/>
                <a:cs typeface="Gill Sans"/>
                <a:sym typeface="Gill Sans"/>
              </a:rPr>
              <a:t>3</a:t>
            </a:r>
            <a:r>
              <a:rPr lang="en-US" sz="2000" b="1" i="0" u="none" strike="noStrike" cap="none">
                <a:solidFill>
                  <a:srgbClr val="FFFFFF"/>
                </a:solidFill>
                <a:latin typeface="Gill Sans"/>
                <a:ea typeface="Gill Sans"/>
                <a:cs typeface="Gill Sans"/>
                <a:sym typeface="Gill Sans"/>
              </a:rPr>
              <a:t> </a:t>
            </a:r>
            <a:endParaRPr sz="2000" b="1">
              <a:solidFill>
                <a:srgbClr val="FFFFFF"/>
              </a:solidFill>
              <a:latin typeface="Gill Sans"/>
              <a:ea typeface="Gill Sans"/>
              <a:cs typeface="Gill Sans"/>
              <a:sym typeface="Gill Sans"/>
            </a:endParaRPr>
          </a:p>
        </p:txBody>
      </p:sp>
      <p:sp>
        <p:nvSpPr>
          <p:cNvPr id="11" name="Ορθογώνιο 10">
            <a:extLst>
              <a:ext uri="{FF2B5EF4-FFF2-40B4-BE49-F238E27FC236}">
                <a16:creationId xmlns:a16="http://schemas.microsoft.com/office/drawing/2014/main" id="{88178301-C8A7-4724-8CF8-344EAE75664C}"/>
              </a:ext>
            </a:extLst>
          </p:cNvPr>
          <p:cNvSpPr/>
          <p:nvPr/>
        </p:nvSpPr>
        <p:spPr>
          <a:xfrm>
            <a:off x="6134100" y="394020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D. </a:t>
            </a:r>
            <a:r>
              <a:rPr lang="en-US" sz="1800" dirty="0" err="1">
                <a:latin typeface="Calibri"/>
                <a:ea typeface="Calibri"/>
                <a:cs typeface="Calibri"/>
                <a:sym typeface="Calibri"/>
              </a:rPr>
              <a:t>État</a:t>
            </a:r>
            <a:r>
              <a:rPr lang="en-US" sz="1800" dirty="0">
                <a:latin typeface="Calibri"/>
                <a:ea typeface="Calibri"/>
                <a:cs typeface="Calibri"/>
                <a:sym typeface="Calibri"/>
              </a:rPr>
              <a:t> civil</a:t>
            </a:r>
            <a:r>
              <a:rPr lang="en-US" sz="1800" dirty="0" smtClean="0">
                <a:latin typeface="Calibri"/>
                <a:ea typeface="Calibri"/>
                <a:cs typeface="Calibri"/>
                <a:sym typeface="Calibri"/>
              </a:rPr>
              <a:t>.</a:t>
            </a:r>
            <a:r>
              <a:rPr lang="en-US" sz="1800" dirty="0" smtClean="0"/>
              <a:t>  </a:t>
            </a:r>
            <a:endParaRPr lang="el-GR" sz="1800" dirty="0"/>
          </a:p>
        </p:txBody>
      </p:sp>
      <p:sp>
        <p:nvSpPr>
          <p:cNvPr id="12" name="Ορθογώνιο 11">
            <a:extLst>
              <a:ext uri="{FF2B5EF4-FFF2-40B4-BE49-F238E27FC236}">
                <a16:creationId xmlns:a16="http://schemas.microsoft.com/office/drawing/2014/main" id="{B08E9EB4-6838-4FCD-B853-E6E51FCAD438}"/>
              </a:ext>
            </a:extLst>
          </p:cNvPr>
          <p:cNvSpPr/>
          <p:nvPr/>
        </p:nvSpPr>
        <p:spPr>
          <a:xfrm>
            <a:off x="2105025" y="394020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800" dirty="0"/>
              <a:t>C. </a:t>
            </a:r>
            <a:r>
              <a:rPr lang="en-US" sz="1800" dirty="0">
                <a:latin typeface="Calibri"/>
                <a:ea typeface="Calibri"/>
                <a:cs typeface="Calibri"/>
                <a:sym typeface="Calibri"/>
              </a:rPr>
              <a:t>Le pays </a:t>
            </a:r>
            <a:r>
              <a:rPr lang="en-US" sz="1800" dirty="0" err="1">
                <a:latin typeface="Calibri"/>
                <a:ea typeface="Calibri"/>
                <a:cs typeface="Calibri"/>
                <a:sym typeface="Calibri"/>
              </a:rPr>
              <a:t>d'origine</a:t>
            </a:r>
            <a:r>
              <a:rPr lang="en-US" sz="1800" dirty="0">
                <a:latin typeface="Calibri"/>
                <a:ea typeface="Calibri"/>
                <a:cs typeface="Calibri"/>
                <a:sym typeface="Calibri"/>
              </a:rPr>
              <a:t>.</a:t>
            </a:r>
            <a:endParaRPr lang="en-US" sz="1800" baseline="30000" dirty="0">
              <a:latin typeface="Calibri"/>
              <a:ea typeface="Calibri"/>
              <a:cs typeface="Calibri"/>
              <a:sym typeface="Calibri"/>
            </a:endParaRPr>
          </a:p>
        </p:txBody>
      </p:sp>
      <p:sp>
        <p:nvSpPr>
          <p:cNvPr id="13" name="Ορθογώνιο 11">
            <a:extLst>
              <a:ext uri="{FF2B5EF4-FFF2-40B4-BE49-F238E27FC236}">
                <a16:creationId xmlns:a16="http://schemas.microsoft.com/office/drawing/2014/main" id="{9EB6C1A6-A707-37F2-53A5-9DF59DADD172}"/>
              </a:ext>
            </a:extLst>
          </p:cNvPr>
          <p:cNvSpPr/>
          <p:nvPr/>
        </p:nvSpPr>
        <p:spPr>
          <a:xfrm>
            <a:off x="6134100" y="270161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B. </a:t>
            </a:r>
            <a:r>
              <a:rPr lang="en-US" sz="1800" dirty="0" err="1">
                <a:latin typeface="Calibri"/>
                <a:ea typeface="Calibri"/>
                <a:cs typeface="Calibri"/>
                <a:sym typeface="Calibri"/>
              </a:rPr>
              <a:t>Taille</a:t>
            </a:r>
            <a:r>
              <a:rPr lang="en-US" sz="1800" dirty="0">
                <a:latin typeface="Calibri"/>
                <a:ea typeface="Calibri"/>
                <a:cs typeface="Calibri"/>
                <a:sym typeface="Calibri"/>
              </a:rPr>
              <a:t> et </a:t>
            </a:r>
            <a:r>
              <a:rPr lang="en-US" sz="1800" dirty="0" err="1">
                <a:latin typeface="Calibri"/>
                <a:ea typeface="Calibri"/>
                <a:cs typeface="Calibri"/>
                <a:sym typeface="Calibri"/>
              </a:rPr>
              <a:t>niveau</a:t>
            </a:r>
            <a:r>
              <a:rPr lang="en-US" sz="1800" dirty="0">
                <a:latin typeface="Calibri"/>
                <a:ea typeface="Calibri"/>
                <a:cs typeface="Calibri"/>
                <a:sym typeface="Calibri"/>
              </a:rPr>
              <a:t> </a:t>
            </a:r>
            <a:r>
              <a:rPr lang="en-US" sz="1800" dirty="0" err="1">
                <a:latin typeface="Calibri"/>
                <a:ea typeface="Calibri"/>
                <a:cs typeface="Calibri"/>
                <a:sym typeface="Calibri"/>
              </a:rPr>
              <a:t>d'activité</a:t>
            </a:r>
            <a:r>
              <a:rPr lang="en-US" sz="1800" dirty="0">
                <a:latin typeface="Calibri"/>
                <a:ea typeface="Calibri"/>
                <a:cs typeface="Calibri"/>
                <a:sym typeface="Calibri"/>
              </a:rPr>
              <a:t> physique. </a:t>
            </a:r>
            <a:r>
              <a:rPr lang="en-US" sz="1800" dirty="0" smtClean="0"/>
              <a:t> </a:t>
            </a:r>
            <a:endParaRPr lang="el-GR" sz="1800" dirty="0"/>
          </a:p>
        </p:txBody>
      </p:sp>
      <p:sp>
        <p:nvSpPr>
          <p:cNvPr id="14" name="Ορθογώνιο 11">
            <a:extLst>
              <a:ext uri="{FF2B5EF4-FFF2-40B4-BE49-F238E27FC236}">
                <a16:creationId xmlns:a16="http://schemas.microsoft.com/office/drawing/2014/main" id="{3CE80171-A83F-B9F7-666E-B2B7E0CC5BB2}"/>
              </a:ext>
            </a:extLst>
          </p:cNvPr>
          <p:cNvSpPr/>
          <p:nvPr/>
        </p:nvSpPr>
        <p:spPr>
          <a:xfrm>
            <a:off x="2105025" y="270161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800" dirty="0"/>
              <a:t>A. </a:t>
            </a:r>
            <a:r>
              <a:rPr lang="en-US" sz="1800" dirty="0" err="1">
                <a:latin typeface="Calibri"/>
                <a:ea typeface="Calibri"/>
                <a:cs typeface="Calibri"/>
                <a:sym typeface="Calibri"/>
              </a:rPr>
              <a:t>Âge</a:t>
            </a:r>
            <a:r>
              <a:rPr lang="en-US" sz="1800" dirty="0">
                <a:latin typeface="Calibri"/>
                <a:ea typeface="Calibri"/>
                <a:cs typeface="Calibri"/>
                <a:sym typeface="Calibri"/>
              </a:rPr>
              <a:t>, </a:t>
            </a:r>
            <a:r>
              <a:rPr lang="en-US" sz="1800" dirty="0" err="1">
                <a:latin typeface="Calibri"/>
                <a:ea typeface="Calibri"/>
                <a:cs typeface="Calibri"/>
                <a:sym typeface="Calibri"/>
              </a:rPr>
              <a:t>sexe</a:t>
            </a:r>
            <a:r>
              <a:rPr lang="en-US" sz="1800" dirty="0">
                <a:latin typeface="Calibri"/>
                <a:ea typeface="Calibri"/>
                <a:cs typeface="Calibri"/>
                <a:sym typeface="Calibri"/>
              </a:rPr>
              <a:t> et </a:t>
            </a:r>
            <a:r>
              <a:rPr lang="en-US" sz="1800" dirty="0" err="1">
                <a:latin typeface="Calibri"/>
                <a:ea typeface="Calibri"/>
                <a:cs typeface="Calibri"/>
                <a:sym typeface="Calibri"/>
              </a:rPr>
              <a:t>poids</a:t>
            </a:r>
            <a:r>
              <a:rPr lang="en-GB" sz="1800" dirty="0" smtClean="0"/>
              <a:t>.</a:t>
            </a:r>
            <a:endParaRPr lang="el-G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rgbClr val="C00000"/>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2"/>
                                        </p:tgtEl>
                                        <p:attrNameLst>
                                          <p:attrName>fillcolor</p:attrName>
                                        </p:attrNameLst>
                                      </p:cBhvr>
                                      <p:to>
                                        <a:srgbClr val="C00000"/>
                                      </p:to>
                                    </p:animClr>
                                    <p:set>
                                      <p:cBhvr>
                                        <p:cTn id="14" dur="2000" fill="hold"/>
                                        <p:tgtEl>
                                          <p:spTgt spid="12"/>
                                        </p:tgtEl>
                                        <p:attrNameLst>
                                          <p:attrName>fill.type</p:attrName>
                                        </p:attrNameLst>
                                      </p:cBhvr>
                                      <p:to>
                                        <p:strVal val="solid"/>
                                      </p:to>
                                    </p:set>
                                    <p:set>
                                      <p:cBhvr>
                                        <p:cTn id="15"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3"/>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3"/>
                                        </p:tgtEl>
                                        <p:attrNameLst>
                                          <p:attrName>fillcolor</p:attrName>
                                        </p:attrNameLst>
                                      </p:cBhvr>
                                      <p:to>
                                        <a:srgbClr val="538135"/>
                                      </p:to>
                                    </p:animClr>
                                    <p:set>
                                      <p:cBhvr>
                                        <p:cTn id="21" dur="2000" fill="hold"/>
                                        <p:tgtEl>
                                          <p:spTgt spid="13"/>
                                        </p:tgtEl>
                                        <p:attrNameLst>
                                          <p:attrName>fill.type</p:attrName>
                                        </p:attrNameLst>
                                      </p:cBhvr>
                                      <p:to>
                                        <p:strVal val="solid"/>
                                      </p:to>
                                    </p:set>
                                    <p:set>
                                      <p:cBhvr>
                                        <p:cTn id="22"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4"/>
                                        </p:tgtEl>
                                        <p:attrNameLst>
                                          <p:attrName>fillcolor</p:attrName>
                                        </p:attrNameLst>
                                      </p:cBhvr>
                                      <p:to>
                                        <a:srgbClr val="538135"/>
                                      </p:to>
                                    </p:animClr>
                                    <p:set>
                                      <p:cBhvr>
                                        <p:cTn id="28" dur="2000" fill="hold"/>
                                        <p:tgtEl>
                                          <p:spTgt spid="14"/>
                                        </p:tgtEl>
                                        <p:attrNameLst>
                                          <p:attrName>fill.type</p:attrName>
                                        </p:attrNameLst>
                                      </p:cBhvr>
                                      <p:to>
                                        <p:strVal val="solid"/>
                                      </p:to>
                                    </p:set>
                                    <p:set>
                                      <p:cBhvr>
                                        <p:cTn id="2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5.3 Session d_auto-apprentissag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BTiCh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FOIKF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U4go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FOIKF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FOIKF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FOIKF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BTiChZFQaV5GsAAABvAAAAHAAAAHVuaXZlcnNhbC9sb2NhbF9zZXR0aW5ncy54bWwNyrEKwkAMANC9XxEySB3Uugn2rpujCK0fENogB7mk9ELRv/e2N7x++GaBnbeSTANezx0C62xL0k/A9/Q43RCKky4kphxQDWGITS82k4zsXmOBVejH28S5wvlJuc4XqbOkAu1B/B6PeInNH1BLAwQUAAIACABUiCh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VIgoWeohDhNLAAAAbAAAABsAAAB1bml2ZXJzYWwvdW5pdmVyc2FsLnBuZy54bWyzsa/IzVEoSy0qzszPs1Uy1DNQsrfj5bIpKEoty0wtV6gAigEFIUBJoRLINUJwyzNTSjKAQiYmFgjBjNTM9IwSoKiBhRlcVB9oKABQSwECAAAUAAIACACpflBPNmFYAkcDAADhCQAAFAAAAAAAAAABAAAAAAAAAAAAdW5pdmVyc2FsL3BsYXllci54bWxQSwECAAAUAAIACABTiChZtTf0qBwFAADhEwAAHQAAAAAAAAABAAAAAAB5AwAAdW5pdmVyc2FsL2NvbW1vbl9tZXNzYWdlcy5sbmdQSwECAAAUAAIACABTiChZFR5gG6MAAAB/AQAALgAAAAAAAAABAAAAAADQCAAAdW5pdmVyc2FsL3BsYXliYWNrX2FuZF9uYXZpZ2F0aW9uX3NldHRpbmdzLnhtbFBLAQIAABQAAgAIAFOIKFl0STUfPAQAAAwVAAAnAAAAAAAAAAEAAAAAAL8JAAB1bml2ZXJzYWwvZmxhc2hfcHVibGlzaGluZ19zZXR0aW5ncy54bWxQSwECAAAUAAIACABTiChZN4uHansDAACsDAAAIQAAAAAAAAABAAAAAABADgAAdW5pdmVyc2FsL2ZsYXNoX3NraW5fc2V0dGluZ3MueG1sUEsBAgAAFAACAAgAU4goWaavViM2BAAAlhQAACYAAAAAAAAAAQAAAAAA+hEAAHVuaXZlcnNhbC9odG1sX3B1Ymxpc2hpbmdfc2V0dGluZ3MueG1sUEsBAgAAFAACAAgAU4goWSYPfuiwAQAAbwYAAB8AAAAAAAAAAQAAAAAAdBYAAHVuaXZlcnNhbC9odG1sX3NraW5fc2V0dGluZ3MuanNQSwECAAAUAAIACABTiChZFQaV5GsAAABvAAAAHAAAAAAAAAABAAAAAABhGAAAdW5pdmVyc2FsL2xvY2FsX3NldHRpbmdzLnhtbFBLAQIAABQAAgAIAFSIKFnCG66ZaBIAAPdNAAAXAAAAAAAAAAAAAAAAAAYZAAB1bml2ZXJzYWwvdW5pdmVyc2FsLnBuZ1BLAQIAABQAAgAIAFSIKFnqIQ4TSwAAAGwAAAAbAAAAAAAAAAEAAAAAAKMrAAB1bml2ZXJzYWwvdW5pdmVyc2FsLnBuZy54bWxQSwUGAAAAAAoACgAGAwAAJywAAAAA"/>
  <p:tag name="ISPRING_LMS_API_VERSION" val="SCORM 1.2"/>
  <p:tag name="ISPRING_ULTRA_SCORM_COURSE_ID" val="FE318F78-F5F6-4287-9719-E0AD1CC1F23D"/>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5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5.3 Session d_auto-apprentissag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TotalTime>
  <Words>745</Words>
  <Application>Microsoft Office PowerPoint</Application>
  <PresentationFormat>Ευρεία οθόνη</PresentationFormat>
  <Paragraphs>143</Paragraphs>
  <Slides>15</Slides>
  <Notes>15</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2</vt:i4>
      </vt:variant>
      <vt:variant>
        <vt:lpstr>Τίτλοι διαφανειών</vt:lpstr>
      </vt:variant>
      <vt:variant>
        <vt:i4>15</vt:i4>
      </vt:variant>
    </vt:vector>
  </HeadingPairs>
  <TitlesOfParts>
    <vt:vector size="24" baseType="lpstr">
      <vt:lpstr>Noto Sans Symbols</vt:lpstr>
      <vt:lpstr>Arial</vt:lpstr>
      <vt:lpstr>Impact</vt:lpstr>
      <vt:lpstr>Lato</vt:lpstr>
      <vt:lpstr>Gill Sans</vt:lpstr>
      <vt:lpstr>Roboto</vt:lpstr>
      <vt:lpstr>Calibri</vt:lpstr>
      <vt:lpstr>Θέμα του Office</vt:lpstr>
      <vt:lpstr>Θέμα του Office</vt:lpstr>
      <vt:lpstr>Παρουσίαση του PowerPoint</vt:lpstr>
      <vt:lpstr>Partenaires</vt:lpstr>
      <vt:lpstr>Session d'auto-apprentissage :  Contenu</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5.3 Session d_auto-apprentissage</dc:title>
  <dc:creator>pantelis bbalaouras</dc:creator>
  <cp:lastModifiedBy>pantelis</cp:lastModifiedBy>
  <cp:revision>8</cp:revision>
  <dcterms:created xsi:type="dcterms:W3CDTF">2020-06-02T13:31:56Z</dcterms:created>
  <dcterms:modified xsi:type="dcterms:W3CDTF">2024-09-08T14:04:09Z</dcterms:modified>
</cp:coreProperties>
</file>