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1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embeddedFontLst>
    <p:embeddedFont>
      <p:font typeface="Impact" panose="020B0806030902050204" pitchFamily="34" charset="0"/>
      <p:regular r:id="rId19"/>
    </p:embeddedFont>
    <p:embeddedFont>
      <p:font typeface="Lato" panose="020F0502020204030203" pitchFamily="34" charset="0"/>
      <p:regular r:id="rId20"/>
      <p:bold r:id="rId21"/>
      <p:italic r:id="rId22"/>
      <p:boldItalic r:id="rId23"/>
    </p:embeddedFont>
    <p:embeddedFont>
      <p:font typeface="Gill Sans" panose="020B0604020202020204" charset="0"/>
      <p:regular r:id="rId24"/>
      <p:bold r:id="rId25"/>
    </p:embeddedFont>
    <p:embeddedFont>
      <p:font typeface="Roboto" panose="02000000000000000000" pitchFamily="2"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custDataLst>
    <p:tags r:id="rId34"/>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icugV/IYCr6aETzjFQ/d2OiQjg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37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21" Type="http://schemas.openxmlformats.org/officeDocument/2006/relationships/font" Target="fonts/font3.fntdata"/><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208" name="Google Shape;20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B </a:t>
            </a:r>
            <a:endParaRPr/>
          </a:p>
        </p:txBody>
      </p:sp>
      <p:sp>
        <p:nvSpPr>
          <p:cNvPr id="219" name="Google Shape;219;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VRAI</a:t>
            </a:r>
            <a:endParaRPr/>
          </a:p>
        </p:txBody>
      </p:sp>
      <p:sp>
        <p:nvSpPr>
          <p:cNvPr id="233" name="Google Shape;23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a:t>
            </a:r>
            <a:endParaRPr/>
          </a:p>
        </p:txBody>
      </p:sp>
      <p:sp>
        <p:nvSpPr>
          <p:cNvPr id="244" name="Google Shape;24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Réponse correcte : C</a:t>
            </a:r>
            <a:endParaRPr/>
          </a:p>
          <a:p>
            <a:pPr marL="0" lvl="0" indent="0" algn="l" rtl="0">
              <a:spcBef>
                <a:spcPts val="0"/>
              </a:spcBef>
              <a:spcAft>
                <a:spcPts val="0"/>
              </a:spcAft>
              <a:buNone/>
            </a:pPr>
            <a:endParaRPr/>
          </a:p>
        </p:txBody>
      </p:sp>
      <p:sp>
        <p:nvSpPr>
          <p:cNvPr id="255" name="Google Shape;255;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a:t>
            </a:r>
            <a:endParaRPr/>
          </a:p>
        </p:txBody>
      </p:sp>
      <p:sp>
        <p:nvSpPr>
          <p:cNvPr id="130" name="Google Shape;13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0" name="Google Shape;14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B</a:t>
            </a:r>
            <a:endParaRPr/>
          </a:p>
        </p:txBody>
      </p:sp>
      <p:sp>
        <p:nvSpPr>
          <p:cNvPr id="141" name="Google Shape;14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Bonne réponse : FAUX</a:t>
            </a:r>
            <a:endParaRPr/>
          </a:p>
        </p:txBody>
      </p:sp>
      <p:sp>
        <p:nvSpPr>
          <p:cNvPr id="155" name="Google Shape;15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Réponses correctes : A et C</a:t>
            </a:r>
            <a:endParaRPr/>
          </a:p>
        </p:txBody>
      </p:sp>
      <p:sp>
        <p:nvSpPr>
          <p:cNvPr id="166" name="Google Shape;16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Réponses correctes : A et C</a:t>
            </a:r>
            <a:endParaRPr/>
          </a:p>
        </p:txBody>
      </p:sp>
      <p:sp>
        <p:nvSpPr>
          <p:cNvPr id="180" name="Google Shape;18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Réponse correcte : A et B</a:t>
            </a:r>
            <a:endParaRPr/>
          </a:p>
        </p:txBody>
      </p:sp>
      <p:sp>
        <p:nvSpPr>
          <p:cNvPr id="194" name="Google Shape;19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1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8"/>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2. Empower</a:t>
            </a:r>
            <a:endParaRPr/>
          </a:p>
        </p:txBody>
      </p:sp>
      <p:sp>
        <p:nvSpPr>
          <p:cNvPr id="20" name="Google Shape;20;p18"/>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FFFF"/>
                </a:solidFill>
                <a:latin typeface="Impact"/>
                <a:ea typeface="Impact"/>
                <a:cs typeface="Impact"/>
                <a:sym typeface="Impact"/>
              </a:rPr>
              <a:t>3. Participate</a:t>
            </a:r>
            <a:endParaRPr/>
          </a:p>
        </p:txBody>
      </p:sp>
      <p:sp>
        <p:nvSpPr>
          <p:cNvPr id="21" name="Google Shape;21;p18"/>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FFFFFF"/>
                </a:solidFill>
                <a:latin typeface="Impact"/>
                <a:ea typeface="Impact"/>
                <a:cs typeface="Impact"/>
                <a:sym typeface="Impact"/>
              </a:rPr>
              <a:t>1. Prevent</a:t>
            </a:r>
            <a:endParaRPr/>
          </a:p>
        </p:txBody>
      </p:sp>
      <p:pic>
        <p:nvPicPr>
          <p:cNvPr id="22" name="Google Shape;22;p1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18"/>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4" name="Google Shape;24;p18"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31635" y="365125"/>
            <a:ext cx="591924" cy="1059378"/>
          </a:xfrm>
          <a:prstGeom prst="rect">
            <a:avLst/>
          </a:prstGeom>
          <a:noFill/>
          <a:ln>
            <a:noFill/>
          </a:ln>
        </p:spPr>
      </p:pic>
      <p:pic>
        <p:nvPicPr>
          <p:cNvPr id="10" name="Εικόνα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1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19"/>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19"/>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5.3</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addictions and substance use</a:t>
            </a:r>
            <a:endParaRPr sz="1800">
              <a:solidFill>
                <a:srgbClr val="7F7F7F"/>
              </a:solidFill>
              <a:latin typeface="Calibri"/>
              <a:ea typeface="Calibri"/>
              <a:cs typeface="Calibri"/>
              <a:sym typeface="Calibri"/>
            </a:endParaRPr>
          </a:p>
        </p:txBody>
      </p:sp>
      <p:pic>
        <p:nvPicPr>
          <p:cNvPr id="30" name="Google Shape;30;p1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1"/>
        <p:cNvGrpSpPr/>
        <p:nvPr/>
      </p:nvGrpSpPr>
      <p:grpSpPr>
        <a:xfrm>
          <a:off x="0" y="0"/>
          <a:ext cx="0" cy="0"/>
          <a:chOff x="0" y="0"/>
          <a:chExt cx="0" cy="0"/>
        </a:xfrm>
      </p:grpSpPr>
      <p:sp>
        <p:nvSpPr>
          <p:cNvPr id="32" name="Google Shape;32;p22"/>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3" name="Google Shape;33;p22"/>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2"/>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5" name="Google Shape;35;p22"/>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36" name="Google Shape;36;p22"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38"/>
        <p:cNvGrpSpPr/>
        <p:nvPr/>
      </p:nvGrpSpPr>
      <p:grpSpPr>
        <a:xfrm>
          <a:off x="0" y="0"/>
          <a:ext cx="0" cy="0"/>
          <a:chOff x="0" y="0"/>
          <a:chExt cx="0" cy="0"/>
        </a:xfrm>
      </p:grpSpPr>
      <p:sp>
        <p:nvSpPr>
          <p:cNvPr id="39" name="Google Shape;39;p23"/>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3"/>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2" name="Google Shape;42;p2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3" name="Google Shape;43;p2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8" name="Εικόνα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4"/>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4"/>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9" name="Google Shape;49;p24"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50" name="Google Shape;50;p24"/>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5.3</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addictions and substance use</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module other slide 1 column">
  <p:cSld name="Submodule other slide 1 column">
    <p:spTree>
      <p:nvGrpSpPr>
        <p:cNvPr id="1" name="Shape 51"/>
        <p:cNvGrpSpPr/>
        <p:nvPr/>
      </p:nvGrpSpPr>
      <p:grpSpPr>
        <a:xfrm>
          <a:off x="0" y="0"/>
          <a:ext cx="0" cy="0"/>
          <a:chOff x="0" y="0"/>
          <a:chExt cx="0" cy="0"/>
        </a:xfrm>
      </p:grpSpPr>
      <p:sp>
        <p:nvSpPr>
          <p:cNvPr id="52" name="Google Shape;52;p25"/>
          <p:cNvSpPr txBox="1">
            <a:spLocks noGrp="1"/>
          </p:cNvSpPr>
          <p:nvPr>
            <p:ph type="title"/>
          </p:nvPr>
        </p:nvSpPr>
        <p:spPr>
          <a:xfrm>
            <a:off x="558000" y="1080000"/>
            <a:ext cx="11059692" cy="72816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400"/>
              <a:buFont typeface="Calibri"/>
              <a:buNone/>
              <a:defRPr sz="24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25"/>
          <p:cNvSpPr txBox="1">
            <a:spLocks noGrp="1"/>
          </p:cNvSpPr>
          <p:nvPr>
            <p:ph type="body" idx="1"/>
          </p:nvPr>
        </p:nvSpPr>
        <p:spPr>
          <a:xfrm>
            <a:off x="557999" y="2459736"/>
            <a:ext cx="11059693" cy="3941326"/>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5"/>
          <p:cNvSpPr txBox="1"/>
          <p:nvPr/>
        </p:nvSpPr>
        <p:spPr>
          <a:xfrm>
            <a:off x="0" y="98623"/>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a:solidFill>
                  <a:schemeClr val="lt1"/>
                </a:solidFill>
                <a:highlight>
                  <a:srgbClr val="C01E24"/>
                </a:highlight>
                <a:latin typeface="Arial"/>
                <a:ea typeface="Arial"/>
                <a:cs typeface="Arial"/>
                <a:sym typeface="Arial"/>
              </a:rPr>
              <a:t> </a:t>
            </a:r>
            <a:r>
              <a:rPr lang="en-US" sz="1800" b="1">
                <a:solidFill>
                  <a:schemeClr val="lt1"/>
                </a:solidFill>
                <a:highlight>
                  <a:srgbClr val="C01E24"/>
                </a:highlight>
                <a:latin typeface="Calibri"/>
                <a:ea typeface="Calibri"/>
                <a:cs typeface="Calibri"/>
                <a:sym typeface="Calibri"/>
              </a:rPr>
              <a:t>5.3</a:t>
            </a:r>
            <a:r>
              <a:rPr lang="en-US" sz="1800" b="1">
                <a:solidFill>
                  <a:schemeClr val="lt1"/>
                </a:solidFill>
                <a:highlight>
                  <a:srgbClr val="C01E24"/>
                </a:highlight>
                <a:latin typeface="Arial"/>
                <a:ea typeface="Arial"/>
                <a:cs typeface="Arial"/>
                <a:sym typeface="Arial"/>
              </a:rPr>
              <a:t> </a:t>
            </a:r>
            <a:r>
              <a:rPr lang="en-US" sz="1800">
                <a:solidFill>
                  <a:srgbClr val="7F7F7F"/>
                </a:solidFill>
                <a:latin typeface="Arial"/>
                <a:ea typeface="Arial"/>
                <a:cs typeface="Arial"/>
                <a:sym typeface="Arial"/>
              </a:rPr>
              <a:t> Health apps for addictions and substance use</a:t>
            </a:r>
            <a:endParaRPr sz="1800">
              <a:solidFill>
                <a:srgbClr val="7F7F7F"/>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61"/>
        <p:cNvGrpSpPr/>
        <p:nvPr/>
      </p:nvGrpSpPr>
      <p:grpSpPr>
        <a:xfrm>
          <a:off x="0" y="0"/>
          <a:ext cx="0" cy="0"/>
          <a:chOff x="0" y="0"/>
          <a:chExt cx="0" cy="0"/>
        </a:xfrm>
      </p:grpSpPr>
      <p:pic>
        <p:nvPicPr>
          <p:cNvPr id="62" name="Google Shape;62;p21"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5"/>
        <p:cNvGrpSpPr/>
        <p:nvPr/>
      </p:nvGrpSpPr>
      <p:grpSpPr>
        <a:xfrm>
          <a:off x="0" y="0"/>
          <a:ext cx="0" cy="0"/>
          <a:chOff x="0" y="0"/>
          <a:chExt cx="0" cy="0"/>
        </a:xfrm>
      </p:grpSpPr>
      <p:sp>
        <p:nvSpPr>
          <p:cNvPr id="56" name="Google Shape;5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7" name="Google Shape;57;p20"/>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lt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lt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7" r:id="rId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6.jpg"/><Relationship Id="rId18" Type="http://schemas.openxmlformats.org/officeDocument/2006/relationships/hyperlink" Target="http://www.amsed.fr/" TargetMode="External"/><Relationship Id="rId3" Type="http://schemas.openxmlformats.org/officeDocument/2006/relationships/image" Target="../media/image11.jpg"/><Relationship Id="rId21" Type="http://schemas.openxmlformats.org/officeDocument/2006/relationships/image" Target="../media/image20.jpg"/><Relationship Id="rId7" Type="http://schemas.openxmlformats.org/officeDocument/2006/relationships/image" Target="../media/image13.jpg"/><Relationship Id="rId12" Type="http://schemas.openxmlformats.org/officeDocument/2006/relationships/hyperlink" Target="https://www.media-k.eu/" TargetMode="External"/><Relationship Id="rId17" Type="http://schemas.openxmlformats.org/officeDocument/2006/relationships/image" Target="../media/image18.png"/><Relationship Id="rId2" Type="http://schemas.openxmlformats.org/officeDocument/2006/relationships/notesSlide" Target="../notesSlides/notesSlide2.xml"/><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5.jpg"/><Relationship Id="rId5" Type="http://schemas.openxmlformats.org/officeDocument/2006/relationships/image" Target="../media/image12.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4.jpg"/><Relationship Id="rId14" Type="http://schemas.openxmlformats.org/officeDocument/2006/relationships/hyperlink" Target="https://www.oxfamitalia.org/" TargetMode="External"/><Relationship Id="rId22"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p:nvPr/>
        </p:nvSpPr>
        <p:spPr>
          <a:xfrm>
            <a:off x="4310344" y="3513902"/>
            <a:ext cx="7644950" cy="2015774"/>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rgbClr val="C00000"/>
              </a:buClr>
              <a:buSzPts val="3400"/>
              <a:buFont typeface="Calibri"/>
              <a:buNone/>
            </a:pPr>
            <a:r>
              <a:rPr lang="en-US" sz="3400" b="1" i="0" u="none" strike="noStrike" cap="none" dirty="0">
                <a:solidFill>
                  <a:srgbClr val="C00000"/>
                </a:solidFill>
                <a:latin typeface="Calibri"/>
                <a:ea typeface="Calibri"/>
                <a:cs typeface="Calibri"/>
                <a:sym typeface="Calibri"/>
              </a:rPr>
              <a:t>Module 6 - Session </a:t>
            </a:r>
            <a:r>
              <a:rPr lang="en-US" sz="3400" b="1" i="0" u="none" strike="noStrike" cap="none" dirty="0" err="1">
                <a:solidFill>
                  <a:srgbClr val="C00000"/>
                </a:solidFill>
                <a:latin typeface="Calibri"/>
                <a:ea typeface="Calibri"/>
                <a:cs typeface="Calibri"/>
                <a:sym typeface="Calibri"/>
              </a:rPr>
              <a:t>d'auto-apprentissage</a:t>
            </a:r>
            <a:r>
              <a:rPr lang="en-US" sz="3400" b="1" i="0" u="none" strike="noStrike" cap="none" dirty="0">
                <a:solidFill>
                  <a:srgbClr val="C00000"/>
                </a:solidFill>
                <a:latin typeface="Calibri"/>
                <a:ea typeface="Calibri"/>
                <a:cs typeface="Calibri"/>
                <a:sym typeface="Calibri"/>
              </a:rPr>
              <a:t> </a:t>
            </a:r>
            <a:r>
              <a:rPr lang="en-US" sz="2800" b="1" i="0" u="none" strike="noStrike" cap="none" dirty="0">
                <a:solidFill>
                  <a:srgbClr val="C00000"/>
                </a:solidFill>
                <a:latin typeface="Calibri"/>
                <a:ea typeface="Calibri"/>
                <a:cs typeface="Calibri"/>
                <a:sym typeface="Calibri"/>
              </a:rPr>
              <a:t>(5.3)</a:t>
            </a:r>
            <a:r>
              <a:rPr lang="en-US" sz="3400" b="1" i="0" u="none" strike="noStrike" cap="none" dirty="0">
                <a:solidFill>
                  <a:schemeClr val="dk1"/>
                </a:solidFill>
                <a:latin typeface="Calibri"/>
                <a:ea typeface="Calibri"/>
                <a:cs typeface="Calibri"/>
                <a:sym typeface="Calibri"/>
              </a:rPr>
              <a:t/>
            </a:r>
            <a:br>
              <a:rPr lang="en-US" sz="3400" b="1" i="0" u="none" strike="noStrike" cap="none" dirty="0">
                <a:solidFill>
                  <a:schemeClr val="dk1"/>
                </a:solidFill>
                <a:latin typeface="Calibri"/>
                <a:ea typeface="Calibri"/>
                <a:cs typeface="Calibri"/>
                <a:sym typeface="Calibri"/>
              </a:rPr>
            </a:br>
            <a:r>
              <a:rPr lang="en-US" sz="4000" b="1" i="0" u="none" strike="noStrike" cap="none" dirty="0">
                <a:solidFill>
                  <a:schemeClr val="dk1"/>
                </a:solidFill>
                <a:latin typeface="Calibri"/>
                <a:ea typeface="Calibri"/>
                <a:cs typeface="Calibri"/>
                <a:sym typeface="Calibri"/>
              </a:rPr>
              <a:t>Applications de santé pour les addictions et </a:t>
            </a:r>
            <a:r>
              <a:rPr lang="en-US" sz="4000" b="1" i="0" u="none" strike="noStrike" cap="none" dirty="0" err="1">
                <a:solidFill>
                  <a:schemeClr val="dk1"/>
                </a:solidFill>
                <a:latin typeface="Calibri"/>
                <a:ea typeface="Calibri"/>
                <a:cs typeface="Calibri"/>
                <a:sym typeface="Calibri"/>
              </a:rPr>
              <a:t>l'usage</a:t>
            </a:r>
            <a:r>
              <a:rPr lang="en-US" sz="4000" b="1" i="0" u="none" strike="noStrike" cap="none" dirty="0">
                <a:solidFill>
                  <a:schemeClr val="dk1"/>
                </a:solidFill>
                <a:latin typeface="Calibri"/>
                <a:ea typeface="Calibri"/>
                <a:cs typeface="Calibri"/>
                <a:sym typeface="Calibri"/>
              </a:rPr>
              <a:t> de substances</a:t>
            </a:r>
            <a:endParaRPr sz="3400" b="1" i="0" u="none" strike="noStrike" cap="none" dirty="0">
              <a:solidFill>
                <a:schemeClr val="dk1"/>
              </a:solidFill>
              <a:latin typeface="Calibri"/>
              <a:ea typeface="Calibri"/>
              <a:cs typeface="Calibri"/>
              <a:sym typeface="Calibri"/>
            </a:endParaRPr>
          </a:p>
        </p:txBody>
      </p:sp>
      <p:sp>
        <p:nvSpPr>
          <p:cNvPr id="68" name="Google Shape;68;p1"/>
          <p:cNvSpPr/>
          <p:nvPr/>
        </p:nvSpPr>
        <p:spPr>
          <a:xfrm>
            <a:off x="-2" y="67193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a:t>
            </a:r>
            <a:endParaRPr sz="2400" b="0" i="0" u="none" strike="noStrike" cap="none">
              <a:solidFill>
                <a:srgbClr val="F2F2F2"/>
              </a:solidFill>
              <a:latin typeface="Calibri"/>
              <a:ea typeface="Calibri"/>
              <a:cs typeface="Calibri"/>
              <a:sym typeface="Calibri"/>
            </a:endParaRPr>
          </a:p>
        </p:txBody>
      </p:sp>
      <p:sp>
        <p:nvSpPr>
          <p:cNvPr id="69" name="Google Shape;69;p1"/>
          <p:cNvSpPr/>
          <p:nvPr/>
        </p:nvSpPr>
        <p:spPr>
          <a:xfrm>
            <a:off x="2609" y="1507751"/>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2</a:t>
            </a:r>
            <a:endParaRPr sz="2400" b="0" i="0" u="none" strike="noStrike" cap="none">
              <a:solidFill>
                <a:srgbClr val="F2F2F2"/>
              </a:solidFill>
              <a:latin typeface="Calibri"/>
              <a:ea typeface="Calibri"/>
              <a:cs typeface="Calibri"/>
              <a:sym typeface="Calibri"/>
            </a:endParaRPr>
          </a:p>
        </p:txBody>
      </p:sp>
      <p:sp>
        <p:nvSpPr>
          <p:cNvPr id="70" name="Google Shape;70;p1"/>
          <p:cNvSpPr/>
          <p:nvPr/>
        </p:nvSpPr>
        <p:spPr>
          <a:xfrm>
            <a:off x="-56" y="2302518"/>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3</a:t>
            </a:r>
            <a:endParaRPr sz="2400" b="0" i="0" u="none" strike="noStrike" cap="none">
              <a:solidFill>
                <a:srgbClr val="F2F2F2"/>
              </a:solidFill>
              <a:latin typeface="Calibri"/>
              <a:ea typeface="Calibri"/>
              <a:cs typeface="Calibri"/>
              <a:sym typeface="Calibri"/>
            </a:endParaRPr>
          </a:p>
        </p:txBody>
      </p:sp>
      <p:sp>
        <p:nvSpPr>
          <p:cNvPr id="71" name="Google Shape;71;p1"/>
          <p:cNvSpPr/>
          <p:nvPr/>
        </p:nvSpPr>
        <p:spPr>
          <a:xfrm>
            <a:off x="-2" y="317097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4</a:t>
            </a:r>
            <a:endParaRPr sz="2400" b="0" i="0" u="none" strike="noStrike" cap="none">
              <a:solidFill>
                <a:srgbClr val="F2F2F2"/>
              </a:solidFill>
              <a:latin typeface="Calibri"/>
              <a:ea typeface="Calibri"/>
              <a:cs typeface="Calibri"/>
              <a:sym typeface="Calibri"/>
            </a:endParaRPr>
          </a:p>
        </p:txBody>
      </p:sp>
      <p:sp>
        <p:nvSpPr>
          <p:cNvPr id="72" name="Google Shape;72;p1"/>
          <p:cNvSpPr/>
          <p:nvPr/>
        </p:nvSpPr>
        <p:spPr>
          <a:xfrm>
            <a:off x="1655" y="4036937"/>
            <a:ext cx="722376" cy="868136"/>
          </a:xfrm>
          <a:prstGeom prst="rect">
            <a:avLst/>
          </a:prstGeom>
          <a:solidFill>
            <a:srgbClr val="C00000"/>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1" i="0" u="none" strike="noStrike" cap="none">
                <a:solidFill>
                  <a:schemeClr val="lt1"/>
                </a:solidFill>
                <a:latin typeface="Calibri"/>
                <a:ea typeface="Calibri"/>
                <a:cs typeface="Calibri"/>
                <a:sym typeface="Calibri"/>
              </a:rPr>
              <a:t>5</a:t>
            </a:r>
            <a:endParaRPr sz="2400" b="1" i="0" u="none" strike="noStrike" cap="none">
              <a:solidFill>
                <a:schemeClr val="lt1"/>
              </a:solidFill>
              <a:latin typeface="Calibri"/>
              <a:ea typeface="Calibri"/>
              <a:cs typeface="Calibri"/>
              <a:sym typeface="Calibri"/>
            </a:endParaRPr>
          </a:p>
        </p:txBody>
      </p:sp>
      <p:pic>
        <p:nvPicPr>
          <p:cNvPr id="73" name="Google Shape;73;p1" descr="Εικόνα που περιέχει κείμενο, γραμματοσειρά, λογότυπο, γραφικά&#10;&#10;Περιγραφή που δημιουργήθηκε αυτόματα"/>
          <p:cNvPicPr preferRelativeResize="0"/>
          <p:nvPr/>
        </p:nvPicPr>
        <p:blipFill rotWithShape="1">
          <a:blip r:embed="rId3">
            <a:alphaModFix/>
          </a:blip>
          <a:srcRect l="19107"/>
          <a:stretch/>
        </p:blipFill>
        <p:spPr>
          <a:xfrm>
            <a:off x="4310344" y="1134849"/>
            <a:ext cx="6563496" cy="2084244"/>
          </a:xfrm>
          <a:prstGeom prst="rect">
            <a:avLst/>
          </a:prstGeom>
          <a:noFill/>
          <a:ln>
            <a:noFill/>
          </a:ln>
        </p:spPr>
      </p:pic>
      <p:sp>
        <p:nvSpPr>
          <p:cNvPr id="74" name="Google Shape;74;p1"/>
          <p:cNvSpPr txBox="1"/>
          <p:nvPr/>
        </p:nvSpPr>
        <p:spPr>
          <a:xfrm>
            <a:off x="4863323" y="2899483"/>
            <a:ext cx="6094902" cy="369332"/>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800" b="0" i="0" u="none" strike="noStrike" cap="none">
                <a:solidFill>
                  <a:srgbClr val="ABC7F1"/>
                </a:solidFill>
                <a:latin typeface="Calibri"/>
                <a:ea typeface="Calibri"/>
                <a:cs typeface="Calibri"/>
                <a:sym typeface="Calibri"/>
              </a:rPr>
              <a:t>https://apps4health.eu/</a:t>
            </a:r>
            <a:endParaRPr/>
          </a:p>
        </p:txBody>
      </p:sp>
      <p:pic>
        <p:nvPicPr>
          <p:cNvPr id="75" name="Google Shape;75;p1"/>
          <p:cNvPicPr preferRelativeResize="0"/>
          <p:nvPr/>
        </p:nvPicPr>
        <p:blipFill rotWithShape="1">
          <a:blip r:embed="rId4">
            <a:alphaModFix/>
          </a:blip>
          <a:srcRect/>
          <a:stretch/>
        </p:blipFill>
        <p:spPr>
          <a:xfrm>
            <a:off x="-8249" y="5991490"/>
            <a:ext cx="12191695" cy="869554"/>
          </a:xfrm>
          <a:prstGeom prst="rect">
            <a:avLst/>
          </a:prstGeom>
          <a:noFill/>
          <a:ln>
            <a:noFill/>
          </a:ln>
        </p:spPr>
      </p:pic>
      <p:pic>
        <p:nvPicPr>
          <p:cNvPr id="76" name="Google Shape;76;p1"/>
          <p:cNvPicPr preferRelativeResize="0"/>
          <p:nvPr/>
        </p:nvPicPr>
        <p:blipFill rotWithShape="1">
          <a:blip r:embed="rId5">
            <a:alphaModFix/>
          </a:blip>
          <a:srcRect/>
          <a:stretch/>
        </p:blipFill>
        <p:spPr>
          <a:xfrm>
            <a:off x="10748048" y="6336215"/>
            <a:ext cx="1406013" cy="492105"/>
          </a:xfrm>
          <a:prstGeom prst="rect">
            <a:avLst/>
          </a:prstGeom>
          <a:noFill/>
          <a:ln>
            <a:noFill/>
          </a:ln>
        </p:spPr>
      </p:pic>
      <p:sp>
        <p:nvSpPr>
          <p:cNvPr id="77" name="Google Shape;77;p1"/>
          <p:cNvSpPr/>
          <p:nvPr/>
        </p:nvSpPr>
        <p:spPr>
          <a:xfrm>
            <a:off x="510" y="4903744"/>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6</a:t>
            </a:r>
            <a:endParaRPr sz="2400" b="0" i="0" u="none" strike="noStrike" cap="none">
              <a:solidFill>
                <a:srgbClr val="F2F2F2"/>
              </a:solidFill>
              <a:latin typeface="Calibri"/>
              <a:ea typeface="Calibri"/>
              <a:cs typeface="Calibri"/>
              <a:sym typeface="Calibri"/>
            </a:endParaRPr>
          </a:p>
        </p:txBody>
      </p:sp>
      <p:pic>
        <p:nvPicPr>
          <p:cNvPr id="78" name="Google Shape;78;p1"/>
          <p:cNvPicPr preferRelativeResize="0"/>
          <p:nvPr/>
        </p:nvPicPr>
        <p:blipFill rotWithShape="1">
          <a:blip r:embed="rId4">
            <a:alphaModFix/>
          </a:blip>
          <a:srcRect b="59835"/>
          <a:stretch/>
        </p:blipFill>
        <p:spPr>
          <a:xfrm rot="10800000">
            <a:off x="-8250" y="-4107"/>
            <a:ext cx="12191695" cy="349261"/>
          </a:xfrm>
          <a:prstGeom prst="rect">
            <a:avLst/>
          </a:prstGeom>
          <a:noFill/>
          <a:ln>
            <a:noFill/>
          </a:ln>
        </p:spPr>
      </p:pic>
      <p:pic>
        <p:nvPicPr>
          <p:cNvPr id="79" name="Google Shape;79;p1" descr="Εικόνα που περιέχει clipart, σύμβολο, καρτούν, λογότυπο&#10;&#10;Περιγραφή που δημιουργήθηκε αυτόματα"/>
          <p:cNvPicPr preferRelativeResize="0"/>
          <p:nvPr/>
        </p:nvPicPr>
        <p:blipFill rotWithShape="1">
          <a:blip r:embed="rId6">
            <a:alphaModFix/>
          </a:blip>
          <a:srcRect/>
          <a:stretch/>
        </p:blipFill>
        <p:spPr>
          <a:xfrm>
            <a:off x="1996896" y="1576370"/>
            <a:ext cx="1880187" cy="3365007"/>
          </a:xfrm>
          <a:prstGeom prst="rect">
            <a:avLst/>
          </a:prstGeom>
          <a:noFill/>
          <a:ln>
            <a:noFill/>
          </a:ln>
        </p:spPr>
      </p:pic>
      <p:sp>
        <p:nvSpPr>
          <p:cNvPr id="80" name="Google Shape;80;p1"/>
          <p:cNvSpPr/>
          <p:nvPr/>
        </p:nvSpPr>
        <p:spPr>
          <a:xfrm>
            <a:off x="728869" y="1172199"/>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7</a:t>
            </a:r>
            <a:endParaRPr sz="2400" b="0" i="0" u="none" strike="noStrike" cap="none">
              <a:solidFill>
                <a:srgbClr val="F2F2F2"/>
              </a:solidFill>
              <a:latin typeface="Calibri"/>
              <a:ea typeface="Calibri"/>
              <a:cs typeface="Calibri"/>
              <a:sym typeface="Calibri"/>
            </a:endParaRPr>
          </a:p>
        </p:txBody>
      </p:sp>
      <p:sp>
        <p:nvSpPr>
          <p:cNvPr id="81" name="Google Shape;81;p1"/>
          <p:cNvSpPr/>
          <p:nvPr/>
        </p:nvSpPr>
        <p:spPr>
          <a:xfrm>
            <a:off x="721541" y="2008020"/>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8</a:t>
            </a:r>
            <a:endParaRPr sz="2400" b="0" i="0" u="none" strike="noStrike" cap="none">
              <a:solidFill>
                <a:srgbClr val="F2F2F2"/>
              </a:solidFill>
              <a:latin typeface="Calibri"/>
              <a:ea typeface="Calibri"/>
              <a:cs typeface="Calibri"/>
              <a:sym typeface="Calibri"/>
            </a:endParaRPr>
          </a:p>
        </p:txBody>
      </p:sp>
      <p:sp>
        <p:nvSpPr>
          <p:cNvPr id="82" name="Google Shape;82;p1"/>
          <p:cNvSpPr/>
          <p:nvPr/>
        </p:nvSpPr>
        <p:spPr>
          <a:xfrm>
            <a:off x="728815" y="2802787"/>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9</a:t>
            </a:r>
            <a:endParaRPr sz="2400" b="0" i="0" u="none" strike="noStrike" cap="none">
              <a:solidFill>
                <a:srgbClr val="F2F2F2"/>
              </a:solidFill>
              <a:latin typeface="Calibri"/>
              <a:ea typeface="Calibri"/>
              <a:cs typeface="Calibri"/>
              <a:sym typeface="Calibri"/>
            </a:endParaRPr>
          </a:p>
        </p:txBody>
      </p:sp>
      <p:sp>
        <p:nvSpPr>
          <p:cNvPr id="83" name="Google Shape;83;p1"/>
          <p:cNvSpPr/>
          <p:nvPr/>
        </p:nvSpPr>
        <p:spPr>
          <a:xfrm>
            <a:off x="728869" y="3671243"/>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10</a:t>
            </a:r>
            <a:endParaRPr sz="2400" b="0" i="0" u="none" strike="noStrike" cap="none">
              <a:solidFill>
                <a:srgbClr val="F2F2F2"/>
              </a:solidFill>
              <a:latin typeface="Calibri"/>
              <a:ea typeface="Calibri"/>
              <a:cs typeface="Calibri"/>
              <a:sym typeface="Calibri"/>
            </a:endParaRPr>
          </a:p>
        </p:txBody>
      </p:sp>
      <p:sp>
        <p:nvSpPr>
          <p:cNvPr id="84" name="Google Shape;84;p1"/>
          <p:cNvSpPr/>
          <p:nvPr/>
        </p:nvSpPr>
        <p:spPr>
          <a:xfrm>
            <a:off x="730526" y="4537206"/>
            <a:ext cx="722376" cy="868136"/>
          </a:xfrm>
          <a:prstGeom prst="rect">
            <a:avLst/>
          </a:prstGeom>
          <a:solidFill>
            <a:srgbClr val="DDE0E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b="0" i="0" u="none" strike="noStrike" cap="none">
                <a:solidFill>
                  <a:srgbClr val="F2F2F2"/>
                </a:solidFill>
                <a:latin typeface="Calibri"/>
                <a:ea typeface="Calibri"/>
                <a:cs typeface="Calibri"/>
                <a:sym typeface="Calibri"/>
              </a:rPr>
              <a:t>11</a:t>
            </a:r>
            <a:endParaRPr sz="2400" b="0" i="0" u="none" strike="noStrike" cap="none">
              <a:solidFill>
                <a:srgbClr val="F2F2F2"/>
              </a:solidFill>
              <a:latin typeface="Calibri"/>
              <a:ea typeface="Calibri"/>
              <a:cs typeface="Calibri"/>
              <a:sym typeface="Calibri"/>
            </a:endParaRPr>
          </a:p>
        </p:txBody>
      </p:sp>
      <p:sp>
        <p:nvSpPr>
          <p:cNvPr id="85" name="Google Shape;85;p1"/>
          <p:cNvSpPr/>
          <p:nvPr/>
        </p:nvSpPr>
        <p:spPr>
          <a:xfrm>
            <a:off x="2425150" y="6347469"/>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u="none" strike="noStrike" cap="none" dirty="0" err="1">
                <a:solidFill>
                  <a:srgbClr val="DDEAF6"/>
                </a:solidFill>
                <a:latin typeface="Calibri"/>
                <a:ea typeface="Calibri"/>
                <a:cs typeface="Calibri"/>
                <a:sym typeface="Calibri"/>
              </a:rPr>
              <a:t>Financé</a:t>
            </a:r>
            <a:r>
              <a:rPr lang="en-US" sz="1000" b="0" i="0" u="none" strike="noStrike" cap="none" dirty="0">
                <a:solidFill>
                  <a:srgbClr val="DDEAF6"/>
                </a:solidFill>
                <a:latin typeface="Calibri"/>
                <a:ea typeface="Calibri"/>
                <a:cs typeface="Calibri"/>
                <a:sym typeface="Calibri"/>
              </a:rPr>
              <a:t> par </a:t>
            </a:r>
            <a:r>
              <a:rPr lang="en-US" sz="1000" b="0" i="0" u="none" strike="noStrike" cap="none" dirty="0" err="1">
                <a:solidFill>
                  <a:srgbClr val="DDEAF6"/>
                </a:solidFill>
                <a:latin typeface="Calibri"/>
                <a:ea typeface="Calibri"/>
                <a:cs typeface="Calibri"/>
                <a:sym typeface="Calibri"/>
              </a:rPr>
              <a:t>l'Union</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européenne</a:t>
            </a:r>
            <a:r>
              <a:rPr lang="en-US" sz="1000" b="0" i="0" u="none" strike="noStrike" cap="none" dirty="0">
                <a:solidFill>
                  <a:srgbClr val="DDEAF6"/>
                </a:solidFill>
                <a:latin typeface="Calibri"/>
                <a:ea typeface="Calibri"/>
                <a:cs typeface="Calibri"/>
                <a:sym typeface="Calibri"/>
              </a:rPr>
              <a:t>. Les points de </a:t>
            </a:r>
            <a:r>
              <a:rPr lang="en-US" sz="1000" b="0" i="0" u="none" strike="noStrike" cap="none" dirty="0" err="1">
                <a:solidFill>
                  <a:srgbClr val="DDEAF6"/>
                </a:solidFill>
                <a:latin typeface="Calibri"/>
                <a:ea typeface="Calibri"/>
                <a:cs typeface="Calibri"/>
                <a:sym typeface="Calibri"/>
              </a:rPr>
              <a:t>vue</a:t>
            </a:r>
            <a:r>
              <a:rPr lang="en-US" sz="1000" b="0" i="0" u="none" strike="noStrike" cap="none" dirty="0">
                <a:solidFill>
                  <a:srgbClr val="DDEAF6"/>
                </a:solidFill>
                <a:latin typeface="Calibri"/>
                <a:ea typeface="Calibri"/>
                <a:cs typeface="Calibri"/>
                <a:sym typeface="Calibri"/>
              </a:rPr>
              <a:t> et opinions </a:t>
            </a:r>
            <a:r>
              <a:rPr lang="en-US" sz="1000" b="0" i="0" u="none" strike="noStrike" cap="none" dirty="0" err="1">
                <a:solidFill>
                  <a:srgbClr val="DDEAF6"/>
                </a:solidFill>
                <a:latin typeface="Calibri"/>
                <a:ea typeface="Calibri"/>
                <a:cs typeface="Calibri"/>
                <a:sym typeface="Calibri"/>
              </a:rPr>
              <a:t>exprimés</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n'engagent</a:t>
            </a:r>
            <a:r>
              <a:rPr lang="en-US" sz="1000" b="0" i="0" u="none" strike="noStrike" cap="none" dirty="0">
                <a:solidFill>
                  <a:srgbClr val="DDEAF6"/>
                </a:solidFill>
                <a:latin typeface="Calibri"/>
                <a:ea typeface="Calibri"/>
                <a:cs typeface="Calibri"/>
                <a:sym typeface="Calibri"/>
              </a:rPr>
              <a:t> que </a:t>
            </a:r>
            <a:r>
              <a:rPr lang="en-US" sz="1000" b="0" i="0" u="none" strike="noStrike" cap="none" dirty="0" err="1">
                <a:solidFill>
                  <a:srgbClr val="DDEAF6"/>
                </a:solidFill>
                <a:latin typeface="Calibri"/>
                <a:ea typeface="Calibri"/>
                <a:cs typeface="Calibri"/>
                <a:sym typeface="Calibri"/>
              </a:rPr>
              <a:t>leurs</a:t>
            </a:r>
            <a:r>
              <a:rPr lang="en-US" sz="1000" b="0" i="0" u="none" strike="noStrike" cap="none" dirty="0">
                <a:solidFill>
                  <a:srgbClr val="DDEAF6"/>
                </a:solidFill>
                <a:latin typeface="Calibri"/>
                <a:ea typeface="Calibri"/>
                <a:cs typeface="Calibri"/>
                <a:sym typeface="Calibri"/>
              </a:rPr>
              <a:t> auteurs et ne </a:t>
            </a:r>
            <a:r>
              <a:rPr lang="en-US" sz="1000" b="0" i="0" u="none" strike="noStrike" cap="none" dirty="0" err="1">
                <a:solidFill>
                  <a:srgbClr val="DDEAF6"/>
                </a:solidFill>
                <a:latin typeface="Calibri"/>
                <a:ea typeface="Calibri"/>
                <a:cs typeface="Calibri"/>
                <a:sym typeface="Calibri"/>
              </a:rPr>
              <a:t>reflètent</a:t>
            </a:r>
            <a:r>
              <a:rPr lang="en-US" sz="1000" b="0" i="0" u="none" strike="noStrike" cap="none" dirty="0">
                <a:solidFill>
                  <a:srgbClr val="DDEAF6"/>
                </a:solidFill>
                <a:latin typeface="Calibri"/>
                <a:ea typeface="Calibri"/>
                <a:cs typeface="Calibri"/>
                <a:sym typeface="Calibri"/>
              </a:rPr>
              <a:t> pas </a:t>
            </a:r>
            <a:r>
              <a:rPr lang="en-US" sz="1000" b="0" i="0" u="none" strike="noStrike" cap="none" dirty="0" err="1">
                <a:solidFill>
                  <a:srgbClr val="DDEAF6"/>
                </a:solidFill>
                <a:latin typeface="Calibri"/>
                <a:ea typeface="Calibri"/>
                <a:cs typeface="Calibri"/>
                <a:sym typeface="Calibri"/>
              </a:rPr>
              <a:t>nécessairement</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ceux</a:t>
            </a:r>
            <a:r>
              <a:rPr lang="en-US" sz="1000" b="0" i="0" u="none" strike="noStrike" cap="none" dirty="0">
                <a:solidFill>
                  <a:srgbClr val="DDEAF6"/>
                </a:solidFill>
                <a:latin typeface="Calibri"/>
                <a:ea typeface="Calibri"/>
                <a:cs typeface="Calibri"/>
                <a:sym typeface="Calibri"/>
              </a:rPr>
              <a:t> de </a:t>
            </a:r>
            <a:r>
              <a:rPr lang="en-US" sz="1000" b="0" i="0" u="none" strike="noStrike" cap="none" dirty="0" err="1">
                <a:solidFill>
                  <a:srgbClr val="DDEAF6"/>
                </a:solidFill>
                <a:latin typeface="Calibri"/>
                <a:ea typeface="Calibri"/>
                <a:cs typeface="Calibri"/>
                <a:sym typeface="Calibri"/>
              </a:rPr>
              <a:t>l'Union</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européenne</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ou</a:t>
            </a:r>
            <a:r>
              <a:rPr lang="en-US" sz="1000" b="0" i="0" u="none" strike="noStrike" cap="none" dirty="0">
                <a:solidFill>
                  <a:srgbClr val="DDEAF6"/>
                </a:solidFill>
                <a:latin typeface="Calibri"/>
                <a:ea typeface="Calibri"/>
                <a:cs typeface="Calibri"/>
                <a:sym typeface="Calibri"/>
              </a:rPr>
              <a:t> de </a:t>
            </a:r>
            <a:r>
              <a:rPr lang="en-US" sz="1000" b="0" i="0" u="none" strike="noStrike" cap="none" dirty="0" err="1">
                <a:solidFill>
                  <a:srgbClr val="DDEAF6"/>
                </a:solidFill>
                <a:latin typeface="Calibri"/>
                <a:ea typeface="Calibri"/>
                <a:cs typeface="Calibri"/>
                <a:sym typeface="Calibri"/>
              </a:rPr>
              <a:t>l'Agence</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exécutive</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européenne</a:t>
            </a:r>
            <a:r>
              <a:rPr lang="en-US" sz="1000" b="0" i="0" u="none" strike="noStrike" cap="none" dirty="0">
                <a:solidFill>
                  <a:srgbClr val="DDEAF6"/>
                </a:solidFill>
                <a:latin typeface="Calibri"/>
                <a:ea typeface="Calibri"/>
                <a:cs typeface="Calibri"/>
                <a:sym typeface="Calibri"/>
              </a:rPr>
              <a:t> pour </a:t>
            </a:r>
            <a:r>
              <a:rPr lang="en-US" sz="1000" b="0" i="0" u="none" strike="noStrike" cap="none" dirty="0" err="1">
                <a:solidFill>
                  <a:srgbClr val="DDEAF6"/>
                </a:solidFill>
                <a:latin typeface="Calibri"/>
                <a:ea typeface="Calibri"/>
                <a:cs typeface="Calibri"/>
                <a:sym typeface="Calibri"/>
              </a:rPr>
              <a:t>l'éducation</a:t>
            </a:r>
            <a:r>
              <a:rPr lang="en-US" sz="1000" b="0" i="0" u="none" strike="noStrike" cap="none" dirty="0">
                <a:solidFill>
                  <a:srgbClr val="DDEAF6"/>
                </a:solidFill>
                <a:latin typeface="Calibri"/>
                <a:ea typeface="Calibri"/>
                <a:cs typeface="Calibri"/>
                <a:sym typeface="Calibri"/>
              </a:rPr>
              <a:t> et la culture (EACEA). Ni </a:t>
            </a:r>
            <a:r>
              <a:rPr lang="en-US" sz="1000" b="0" i="0" u="none" strike="noStrike" cap="none" dirty="0" err="1">
                <a:solidFill>
                  <a:srgbClr val="DDEAF6"/>
                </a:solidFill>
                <a:latin typeface="Calibri"/>
                <a:ea typeface="Calibri"/>
                <a:cs typeface="Calibri"/>
                <a:sym typeface="Calibri"/>
              </a:rPr>
              <a:t>l'Union</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européenne</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ni</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l'EACEA</a:t>
            </a:r>
            <a:r>
              <a:rPr lang="en-US" sz="1000" b="0" i="0" u="none" strike="noStrike" cap="none" dirty="0">
                <a:solidFill>
                  <a:srgbClr val="DDEAF6"/>
                </a:solidFill>
                <a:latin typeface="Calibri"/>
                <a:ea typeface="Calibri"/>
                <a:cs typeface="Calibri"/>
                <a:sym typeface="Calibri"/>
              </a:rPr>
              <a:t> ne </a:t>
            </a:r>
            <a:r>
              <a:rPr lang="en-US" sz="1000" b="0" i="0" u="none" strike="noStrike" cap="none" dirty="0" err="1">
                <a:solidFill>
                  <a:srgbClr val="DDEAF6"/>
                </a:solidFill>
                <a:latin typeface="Calibri"/>
                <a:ea typeface="Calibri"/>
                <a:cs typeface="Calibri"/>
                <a:sym typeface="Calibri"/>
              </a:rPr>
              <a:t>peuvent</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en</a:t>
            </a:r>
            <a:r>
              <a:rPr lang="en-US" sz="1000" b="0" i="0" u="none" strike="noStrike" cap="none" dirty="0">
                <a:solidFill>
                  <a:srgbClr val="DDEAF6"/>
                </a:solidFill>
                <a:latin typeface="Calibri"/>
                <a:ea typeface="Calibri"/>
                <a:cs typeface="Calibri"/>
                <a:sym typeface="Calibri"/>
              </a:rPr>
              <a:t> </a:t>
            </a:r>
            <a:r>
              <a:rPr lang="en-US" sz="1000" b="0" i="0" u="none" strike="noStrike" cap="none" dirty="0" err="1">
                <a:solidFill>
                  <a:srgbClr val="DDEAF6"/>
                </a:solidFill>
                <a:latin typeface="Calibri"/>
                <a:ea typeface="Calibri"/>
                <a:cs typeface="Calibri"/>
                <a:sym typeface="Calibri"/>
              </a:rPr>
              <a:t>être</a:t>
            </a:r>
            <a:r>
              <a:rPr lang="en-US" sz="1000" b="0" i="0" u="none" strike="noStrike" cap="none" dirty="0">
                <a:solidFill>
                  <a:srgbClr val="DDEAF6"/>
                </a:solidFill>
                <a:latin typeface="Calibri"/>
                <a:ea typeface="Calibri"/>
                <a:cs typeface="Calibri"/>
                <a:sym typeface="Calibri"/>
              </a:rPr>
              <a:t> tenues pour </a:t>
            </a:r>
            <a:r>
              <a:rPr lang="en-US" sz="1000" b="0" i="0" u="none" strike="noStrike" cap="none" dirty="0" err="1">
                <a:solidFill>
                  <a:srgbClr val="DDEAF6"/>
                </a:solidFill>
                <a:latin typeface="Calibri"/>
                <a:ea typeface="Calibri"/>
                <a:cs typeface="Calibri"/>
                <a:sym typeface="Calibri"/>
              </a:rPr>
              <a:t>responsables</a:t>
            </a:r>
            <a:r>
              <a:rPr lang="en-US" sz="1000" b="0" i="0" u="none" strike="noStrike" cap="none" dirty="0">
                <a:solidFill>
                  <a:srgbClr val="DDEAF6"/>
                </a:solidFill>
                <a:latin typeface="Calibri"/>
                <a:ea typeface="Calibri"/>
                <a:cs typeface="Calibri"/>
                <a:sym typeface="Calibri"/>
              </a:rPr>
              <a:t>.</a:t>
            </a:r>
            <a:endParaRPr sz="1000" b="0" i="0" u="none" strike="noStrike" cap="none" dirty="0">
              <a:solidFill>
                <a:srgbClr val="DDEAF6"/>
              </a:solidFill>
              <a:latin typeface="Calibri"/>
              <a:ea typeface="Calibri"/>
              <a:cs typeface="Calibri"/>
              <a:sym typeface="Calibri"/>
            </a:endParaRPr>
          </a:p>
        </p:txBody>
      </p:sp>
      <p:pic>
        <p:nvPicPr>
          <p:cNvPr id="86" name="Google Shape;86;p1"/>
          <p:cNvPicPr preferRelativeResize="0"/>
          <p:nvPr/>
        </p:nvPicPr>
        <p:blipFill>
          <a:blip r:embed="rId7"/>
          <a:srcRect/>
          <a:stretch/>
        </p:blipFill>
        <p:spPr>
          <a:xfrm>
            <a:off x="19458" y="6414599"/>
            <a:ext cx="1938951" cy="436098"/>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L'arrêt du tabac peut entraîner des symptômes de sevrage tels que l'irritabilité et des difficultés de concentration ?</a:t>
            </a:r>
            <a:endParaRPr/>
          </a:p>
        </p:txBody>
      </p:sp>
      <p:sp>
        <p:nvSpPr>
          <p:cNvPr id="213" name="Google Shape;213;p10"/>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214" name="Google Shape;214;p10"/>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215" name="Google Shape;215;p10"/>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3</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134100" y="285056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smtClean="0"/>
              <a:t>Faux</a:t>
            </a:r>
            <a:endParaRPr lang="el-GR" sz="18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85056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smtClean="0"/>
              <a:t>Vrai</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1"/>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15000"/>
              </a:lnSpc>
              <a:spcBef>
                <a:spcPts val="0"/>
              </a:spcBef>
              <a:spcAft>
                <a:spcPts val="0"/>
              </a:spcAft>
              <a:buClr>
                <a:srgbClr val="203864"/>
              </a:buClr>
              <a:buSzPts val="2000"/>
              <a:buFont typeface="Calibri"/>
              <a:buNone/>
            </a:pPr>
            <a:r>
              <a:rPr lang="en-US" sz="2000" b="1">
                <a:solidFill>
                  <a:srgbClr val="203864"/>
                </a:solidFill>
                <a:latin typeface="Calibri"/>
                <a:ea typeface="Calibri"/>
                <a:cs typeface="Calibri"/>
                <a:sym typeface="Calibri"/>
              </a:rPr>
              <a:t>Qu'est-ce que la nomophobie ?</a:t>
            </a:r>
            <a:endParaRPr sz="2400">
              <a:solidFill>
                <a:schemeClr val="dk2"/>
              </a:solidFill>
              <a:latin typeface="Lato"/>
              <a:ea typeface="Lato"/>
              <a:cs typeface="Lato"/>
              <a:sym typeface="Lato"/>
            </a:endParaRPr>
          </a:p>
        </p:txBody>
      </p:sp>
      <p:sp>
        <p:nvSpPr>
          <p:cNvPr id="226" name="Google Shape;226;p11"/>
          <p:cNvSpPr txBox="1"/>
          <p:nvPr/>
        </p:nvSpPr>
        <p:spPr>
          <a:xfrm>
            <a:off x="2112595" y="1987425"/>
            <a:ext cx="35940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Une seule réponse est correcte !</a:t>
            </a:r>
            <a:endParaRPr sz="1400" b="1" i="1">
              <a:solidFill>
                <a:schemeClr val="dk1"/>
              </a:solidFill>
              <a:latin typeface="Calibri"/>
              <a:ea typeface="Calibri"/>
              <a:cs typeface="Calibri"/>
              <a:sym typeface="Calibri"/>
            </a:endParaRPr>
          </a:p>
        </p:txBody>
      </p:sp>
      <p:sp>
        <p:nvSpPr>
          <p:cNvPr id="227" name="Google Shape;227;p11"/>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228" name="Google Shape;228;p11"/>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229" name="Google Shape;229;p11"/>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3</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05025" y="303322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a:latin typeface="Calibri"/>
                <a:ea typeface="Calibri"/>
                <a:cs typeface="Calibri"/>
                <a:sym typeface="Calibri"/>
              </a:rPr>
              <a:t>La </a:t>
            </a:r>
            <a:r>
              <a:rPr lang="en-US" sz="1800" dirty="0" err="1">
                <a:latin typeface="Calibri"/>
                <a:ea typeface="Calibri"/>
                <a:cs typeface="Calibri"/>
                <a:sym typeface="Calibri"/>
              </a:rPr>
              <a:t>peur</a:t>
            </a:r>
            <a:r>
              <a:rPr lang="en-US" sz="1800" dirty="0">
                <a:latin typeface="Calibri"/>
                <a:ea typeface="Calibri"/>
                <a:cs typeface="Calibri"/>
                <a:sym typeface="Calibri"/>
              </a:rPr>
              <a:t> de </a:t>
            </a:r>
            <a:r>
              <a:rPr lang="en-US" sz="1800" dirty="0" err="1">
                <a:latin typeface="Calibri"/>
                <a:ea typeface="Calibri"/>
                <a:cs typeface="Calibri"/>
                <a:sym typeface="Calibri"/>
              </a:rPr>
              <a:t>perdre</a:t>
            </a:r>
            <a:r>
              <a:rPr lang="en-US" sz="1800" dirty="0">
                <a:latin typeface="Calibri"/>
                <a:ea typeface="Calibri"/>
                <a:cs typeface="Calibri"/>
                <a:sym typeface="Calibri"/>
              </a:rPr>
              <a:t> son nom</a:t>
            </a:r>
            <a:endParaRPr lang="el-GR"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34088" y="303322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B. </a:t>
            </a:r>
            <a:r>
              <a:rPr lang="fr-FR" sz="1800" dirty="0">
                <a:latin typeface="Calibri"/>
                <a:ea typeface="Calibri"/>
                <a:cs typeface="Calibri"/>
                <a:sym typeface="Calibri"/>
              </a:rPr>
              <a:t>La peur de se retrouver sans couverture de téléphonie mobile</a:t>
            </a:r>
          </a:p>
        </p:txBody>
      </p:sp>
      <p:sp>
        <p:nvSpPr>
          <p:cNvPr id="13" name="Ορθογώνιο 12">
            <a:extLst>
              <a:ext uri="{FF2B5EF4-FFF2-40B4-BE49-F238E27FC236}">
                <a16:creationId xmlns:a16="http://schemas.microsoft.com/office/drawing/2014/main" id="{B08E9EB4-6838-4FCD-B853-E6E51FCAD438}"/>
              </a:ext>
            </a:extLst>
          </p:cNvPr>
          <p:cNvSpPr/>
          <p:nvPr/>
        </p:nvSpPr>
        <p:spPr>
          <a:xfrm>
            <a:off x="2105025" y="440969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en-US" sz="1800" dirty="0">
                <a:latin typeface="Calibri"/>
                <a:ea typeface="Calibri"/>
                <a:cs typeface="Calibri"/>
                <a:sym typeface="Calibri"/>
              </a:rPr>
              <a:t>La </a:t>
            </a:r>
            <a:r>
              <a:rPr lang="en-US" sz="1800" dirty="0" err="1">
                <a:latin typeface="Calibri"/>
                <a:ea typeface="Calibri"/>
                <a:cs typeface="Calibri"/>
                <a:sym typeface="Calibri"/>
              </a:rPr>
              <a:t>peur</a:t>
            </a:r>
            <a:r>
              <a:rPr lang="en-US" sz="1800" dirty="0">
                <a:latin typeface="Calibri"/>
                <a:ea typeface="Calibri"/>
                <a:cs typeface="Calibri"/>
                <a:sym typeface="Calibri"/>
              </a:rPr>
              <a:t> de </a:t>
            </a:r>
            <a:r>
              <a:rPr lang="en-US" sz="1800" dirty="0" err="1" smtClean="0">
                <a:latin typeface="Calibri"/>
                <a:ea typeface="Calibri"/>
                <a:cs typeface="Calibri"/>
                <a:sym typeface="Calibri"/>
              </a:rPr>
              <a:t>dormir</a:t>
            </a:r>
            <a:endParaRPr lang="en-US" sz="1800" dirty="0">
              <a:latin typeface="Calibri"/>
              <a:ea typeface="Calibri"/>
              <a:cs typeface="Calibri"/>
              <a:sym typeface="Calibri"/>
            </a:endParaRPr>
          </a:p>
        </p:txBody>
      </p:sp>
      <p:sp>
        <p:nvSpPr>
          <p:cNvPr id="14" name="Ορθογώνιο 13">
            <a:extLst>
              <a:ext uri="{FF2B5EF4-FFF2-40B4-BE49-F238E27FC236}">
                <a16:creationId xmlns:a16="http://schemas.microsoft.com/office/drawing/2014/main" id="{330EFFD1-979D-4EE1-BDD9-918267F048CC}"/>
              </a:ext>
            </a:extLst>
          </p:cNvPr>
          <p:cNvSpPr/>
          <p:nvPr/>
        </p:nvSpPr>
        <p:spPr>
          <a:xfrm>
            <a:off x="6134088" y="440969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en-US" sz="1800" dirty="0">
                <a:latin typeface="Calibri"/>
                <a:ea typeface="Calibri"/>
                <a:cs typeface="Calibri"/>
                <a:sym typeface="Calibri"/>
              </a:rPr>
              <a:t>La </a:t>
            </a:r>
            <a:r>
              <a:rPr lang="en-US" sz="1800" dirty="0" err="1">
                <a:latin typeface="Calibri"/>
                <a:ea typeface="Calibri"/>
                <a:cs typeface="Calibri"/>
                <a:sym typeface="Calibri"/>
              </a:rPr>
              <a:t>peur</a:t>
            </a:r>
            <a:r>
              <a:rPr lang="en-US" sz="1800" dirty="0">
                <a:latin typeface="Calibri"/>
                <a:ea typeface="Calibri"/>
                <a:cs typeface="Calibri"/>
                <a:sym typeface="Calibri"/>
              </a:rPr>
              <a:t> des grands </a:t>
            </a:r>
            <a:r>
              <a:rPr lang="en-US" sz="1800" dirty="0" err="1">
                <a:latin typeface="Calibri"/>
                <a:ea typeface="Calibri"/>
                <a:cs typeface="Calibri"/>
                <a:sym typeface="Calibri"/>
              </a:rPr>
              <a:t>rassemblements</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538135"/>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C01E24"/>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2"/>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Un temps d'écran excessif peut avoir des effets négatifs sur la santé mentale, tels qu'une augmentation de l'anxiété et de la dépression.</a:t>
            </a:r>
            <a:endParaRPr/>
          </a:p>
        </p:txBody>
      </p:sp>
      <p:sp>
        <p:nvSpPr>
          <p:cNvPr id="238" name="Google Shape;238;p12"/>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239" name="Google Shape;239;p12"/>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240" name="Google Shape;240;p12"/>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3</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134100" y="293999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93999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C01E24"/>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538135"/>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3"/>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La dépendance aux écrans touche principalement les enfants et les adolescents, mais pas les adultes</a:t>
            </a:r>
            <a:endParaRPr/>
          </a:p>
        </p:txBody>
      </p:sp>
      <p:sp>
        <p:nvSpPr>
          <p:cNvPr id="249" name="Google Shape;249;p13"/>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250" name="Google Shape;250;p13"/>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251" name="Google Shape;251;p13"/>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3</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134100" y="292449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92449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14"/>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Quel est l'impact du temps excessif passé sur les écrans sur les individus ?</a:t>
            </a:r>
            <a:endParaRPr/>
          </a:p>
        </p:txBody>
      </p:sp>
      <p:sp>
        <p:nvSpPr>
          <p:cNvPr id="261" name="Google Shape;261;p14"/>
          <p:cNvSpPr txBox="1"/>
          <p:nvPr/>
        </p:nvSpPr>
        <p:spPr>
          <a:xfrm>
            <a:off x="2112594" y="1987425"/>
            <a:ext cx="3897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Une seule réponse est correcte !</a:t>
            </a:r>
            <a:endParaRPr sz="1400" b="1" i="1">
              <a:solidFill>
                <a:schemeClr val="dk1"/>
              </a:solidFill>
              <a:latin typeface="Calibri"/>
              <a:ea typeface="Calibri"/>
              <a:cs typeface="Calibri"/>
              <a:sym typeface="Calibri"/>
            </a:endParaRPr>
          </a:p>
        </p:txBody>
      </p:sp>
      <p:sp>
        <p:nvSpPr>
          <p:cNvPr id="263" name="Google Shape;263;p14"/>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264" name="Google Shape;264;p14"/>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265" name="Google Shape;265;p14"/>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3</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097443" y="280546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err="1">
                <a:latin typeface="Calibri"/>
                <a:ea typeface="Calibri"/>
                <a:cs typeface="Calibri"/>
                <a:sym typeface="Calibri"/>
              </a:rPr>
              <a:t>Amélioration</a:t>
            </a:r>
            <a:r>
              <a:rPr lang="en-US" sz="1800" dirty="0">
                <a:latin typeface="Calibri"/>
                <a:ea typeface="Calibri"/>
                <a:cs typeface="Calibri"/>
                <a:sym typeface="Calibri"/>
              </a:rPr>
              <a:t> des </a:t>
            </a:r>
            <a:r>
              <a:rPr lang="en-US" sz="1800" dirty="0" err="1">
                <a:latin typeface="Calibri"/>
                <a:ea typeface="Calibri"/>
                <a:cs typeface="Calibri"/>
                <a:sym typeface="Calibri"/>
              </a:rPr>
              <a:t>fonctions</a:t>
            </a:r>
            <a:r>
              <a:rPr lang="en-US" sz="1800" dirty="0">
                <a:latin typeface="Calibri"/>
                <a:ea typeface="Calibri"/>
                <a:cs typeface="Calibri"/>
                <a:sym typeface="Calibri"/>
              </a:rPr>
              <a:t> </a:t>
            </a:r>
            <a:r>
              <a:rPr lang="en-US" sz="1800" dirty="0" err="1" smtClean="0">
                <a:latin typeface="Calibri"/>
                <a:ea typeface="Calibri"/>
                <a:cs typeface="Calibri"/>
                <a:sym typeface="Calibri"/>
              </a:rPr>
              <a:t>cognitives</a:t>
            </a:r>
            <a:endParaRPr lang="en-US"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26518" y="280546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en-US" sz="1800" dirty="0" err="1">
                <a:latin typeface="Calibri"/>
                <a:ea typeface="Calibri"/>
                <a:cs typeface="Calibri"/>
                <a:sym typeface="Calibri"/>
              </a:rPr>
              <a:t>Amélioration</a:t>
            </a:r>
            <a:r>
              <a:rPr lang="en-US" sz="1800" dirty="0">
                <a:latin typeface="Calibri"/>
                <a:ea typeface="Calibri"/>
                <a:cs typeface="Calibri"/>
                <a:sym typeface="Calibri"/>
              </a:rPr>
              <a:t> des </a:t>
            </a:r>
            <a:r>
              <a:rPr lang="en-US" sz="1800" dirty="0" err="1">
                <a:latin typeface="Calibri"/>
                <a:ea typeface="Calibri"/>
                <a:cs typeface="Calibri"/>
                <a:sym typeface="Calibri"/>
              </a:rPr>
              <a:t>compétences</a:t>
            </a:r>
            <a:r>
              <a:rPr lang="en-US" sz="1800" dirty="0">
                <a:latin typeface="Calibri"/>
                <a:ea typeface="Calibri"/>
                <a:cs typeface="Calibri"/>
                <a:sym typeface="Calibri"/>
              </a:rPr>
              <a:t> </a:t>
            </a:r>
            <a:r>
              <a:rPr lang="en-US" sz="1800" dirty="0" err="1">
                <a:latin typeface="Calibri"/>
                <a:ea typeface="Calibri"/>
                <a:cs typeface="Calibri"/>
                <a:sym typeface="Calibri"/>
              </a:rPr>
              <a:t>sociales</a:t>
            </a:r>
            <a:endParaRPr lang="en-US" sz="1800" dirty="0"/>
          </a:p>
        </p:txBody>
      </p:sp>
      <p:sp>
        <p:nvSpPr>
          <p:cNvPr id="13" name="Ορθογώνιο 12">
            <a:extLst>
              <a:ext uri="{FF2B5EF4-FFF2-40B4-BE49-F238E27FC236}">
                <a16:creationId xmlns:a16="http://schemas.microsoft.com/office/drawing/2014/main" id="{B08E9EB4-6838-4FCD-B853-E6E51FCAD438}"/>
              </a:ext>
            </a:extLst>
          </p:cNvPr>
          <p:cNvSpPr/>
          <p:nvPr/>
        </p:nvSpPr>
        <p:spPr>
          <a:xfrm>
            <a:off x="6126518" y="40532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fr-FR" sz="1800" dirty="0">
                <a:latin typeface="Calibri"/>
                <a:ea typeface="Calibri"/>
                <a:cs typeface="Calibri"/>
                <a:sym typeface="Calibri"/>
              </a:rPr>
              <a:t>Diminution du risque de troubles du </a:t>
            </a:r>
            <a:r>
              <a:rPr lang="fr-FR" sz="1800" dirty="0" smtClean="0">
                <a:latin typeface="Calibri"/>
                <a:ea typeface="Calibri"/>
                <a:cs typeface="Calibri"/>
                <a:sym typeface="Calibri"/>
              </a:rPr>
              <a:t>sommeil</a:t>
            </a:r>
            <a:endParaRPr lang="fr-FR" sz="1800" dirty="0">
              <a:latin typeface="Calibri"/>
              <a:ea typeface="Calibri"/>
              <a:cs typeface="Calibri"/>
              <a:sym typeface="Calibri"/>
            </a:endParaRPr>
          </a:p>
        </p:txBody>
      </p:sp>
      <p:sp>
        <p:nvSpPr>
          <p:cNvPr id="14" name="Ορθογώνιο 11">
            <a:extLst>
              <a:ext uri="{FF2B5EF4-FFF2-40B4-BE49-F238E27FC236}">
                <a16:creationId xmlns:a16="http://schemas.microsoft.com/office/drawing/2014/main" id="{76DC98E3-03AE-05FE-D306-50B5372D125D}"/>
              </a:ext>
            </a:extLst>
          </p:cNvPr>
          <p:cNvSpPr/>
          <p:nvPr/>
        </p:nvSpPr>
        <p:spPr>
          <a:xfrm>
            <a:off x="2105025" y="4053239"/>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a:t>
            </a:r>
            <a:r>
              <a:rPr lang="en-US" sz="1800" dirty="0" err="1">
                <a:latin typeface="Calibri"/>
                <a:ea typeface="Calibri"/>
                <a:cs typeface="Calibri"/>
                <a:sym typeface="Calibri"/>
              </a:rPr>
              <a:t>Risque</a:t>
            </a:r>
            <a:r>
              <a:rPr lang="en-US" sz="1800" dirty="0">
                <a:latin typeface="Calibri"/>
                <a:ea typeface="Calibri"/>
                <a:cs typeface="Calibri"/>
                <a:sym typeface="Calibri"/>
              </a:rPr>
              <a:t> </a:t>
            </a:r>
            <a:r>
              <a:rPr lang="en-US" sz="1800" dirty="0" err="1">
                <a:latin typeface="Calibri"/>
                <a:ea typeface="Calibri"/>
                <a:cs typeface="Calibri"/>
                <a:sym typeface="Calibri"/>
              </a:rPr>
              <a:t>accru</a:t>
            </a:r>
            <a:r>
              <a:rPr lang="en-US" sz="1800" dirty="0">
                <a:latin typeface="Calibri"/>
                <a:ea typeface="Calibri"/>
                <a:cs typeface="Calibri"/>
                <a:sym typeface="Calibri"/>
              </a:rPr>
              <a:t> de fatigue </a:t>
            </a:r>
            <a:r>
              <a:rPr lang="en-US" sz="1800" dirty="0" err="1">
                <a:latin typeface="Calibri"/>
                <a:ea typeface="Calibri"/>
                <a:cs typeface="Calibri"/>
                <a:sym typeface="Calibri"/>
              </a:rPr>
              <a:t>oculaire</a:t>
            </a:r>
            <a:r>
              <a:rPr lang="en-US" sz="1800" dirty="0">
                <a:latin typeface="Calibri"/>
                <a:ea typeface="Calibri"/>
                <a:cs typeface="Calibri"/>
                <a:sym typeface="Calibri"/>
              </a:rPr>
              <a:t> </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270"/>
        <p:cNvGrpSpPr/>
        <p:nvPr/>
      </p:nvGrpSpPr>
      <p:grpSpPr>
        <a:xfrm>
          <a:off x="0" y="0"/>
          <a:ext cx="0" cy="0"/>
          <a:chOff x="0" y="0"/>
          <a:chExt cx="0" cy="0"/>
        </a:xfrm>
      </p:grpSpPr>
      <p:sp>
        <p:nvSpPr>
          <p:cNvPr id="271" name="Google Shape;271;p1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72" name="Google Shape;272;p1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73" name="Google Shape;273;p15"/>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274" name="Google Shape;274;p15"/>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275" name="Google Shape;275;p15"/>
          <p:cNvSpPr txBox="1"/>
          <p:nvPr/>
        </p:nvSpPr>
        <p:spPr>
          <a:xfrm>
            <a:off x="340474" y="2922021"/>
            <a:ext cx="5034783" cy="228302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en-US" sz="2800">
                <a:solidFill>
                  <a:srgbClr val="C01E24"/>
                </a:solidFill>
                <a:latin typeface="Calibri"/>
                <a:ea typeface="Calibri"/>
                <a:cs typeface="Calibri"/>
                <a:sym typeface="Calibri"/>
              </a:rPr>
              <a:t>Félicitations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
            </a:r>
            <a:br>
              <a:rPr lang="en-US" sz="2800">
                <a:solidFill>
                  <a:srgbClr val="C01E24"/>
                </a:solidFill>
                <a:latin typeface="Calibri"/>
                <a:ea typeface="Calibri"/>
                <a:cs typeface="Calibri"/>
                <a:sym typeface="Calibri"/>
              </a:rPr>
            </a:br>
            <a:r>
              <a:rPr lang="en-US" sz="2800">
                <a:solidFill>
                  <a:srgbClr val="C01E24"/>
                </a:solidFill>
                <a:latin typeface="Calibri"/>
                <a:ea typeface="Calibri"/>
                <a:cs typeface="Calibri"/>
                <a:sym typeface="Calibri"/>
              </a:rPr>
              <a:t>Vous avez terminé l'auto-apprentissage de ce module !</a:t>
            </a:r>
            <a:endParaRPr sz="2800">
              <a:solidFill>
                <a:srgbClr val="C01E24"/>
              </a:solidFill>
              <a:latin typeface="Calibri"/>
              <a:ea typeface="Calibri"/>
              <a:cs typeface="Calibri"/>
              <a:sym typeface="Calibri"/>
            </a:endParaRPr>
          </a:p>
        </p:txBody>
      </p:sp>
      <p:pic>
        <p:nvPicPr>
          <p:cNvPr id="276" name="Google Shape;276;p15"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sp>
        <p:nvSpPr>
          <p:cNvPr id="277" name="Google Shape;277;p15"/>
          <p:cNvSpPr/>
          <p:nvPr/>
        </p:nvSpPr>
        <p:spPr>
          <a:xfrm>
            <a:off x="3987250" y="6328066"/>
            <a:ext cx="8293082" cy="63242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US" sz="1000" b="0" i="0">
                <a:solidFill>
                  <a:srgbClr val="DDEAF6"/>
                </a:solidFill>
                <a:latin typeface="Calibri"/>
                <a:ea typeface="Calibri"/>
                <a:cs typeface="Calibri"/>
                <a:sym typeface="Calibri"/>
              </a:rPr>
              <a:t>Financé par l'Union européenne. Les points de vue et opinions exprimés n'engagent que leurs auteurs et ne reflètent pas nécessairement ceux de l'Union européenne ou de l'Agence exécutive européenne pour l'éducation et la culture (EACEA). Ni l'Union européenne ni l'EACEA ne peuvent en être tenues pour responsables.</a:t>
            </a:r>
            <a:endParaRPr sz="1000">
              <a:solidFill>
                <a:srgbClr val="DDEAF6"/>
              </a:solidFill>
              <a:latin typeface="Calibri"/>
              <a:ea typeface="Calibri"/>
              <a:cs typeface="Calibri"/>
              <a:sym typeface="Calibri"/>
            </a:endParaRPr>
          </a:p>
        </p:txBody>
      </p:sp>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3" y="6431622"/>
            <a:ext cx="1976305" cy="44439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Partenaires</a:t>
            </a:r>
            <a:endParaRPr sz="4800" b="1">
              <a:solidFill>
                <a:srgbClr val="203864"/>
              </a:solidFill>
              <a:latin typeface="Calibri"/>
              <a:ea typeface="Calibri"/>
              <a:cs typeface="Calibri"/>
              <a:sym typeface="Calibri"/>
            </a:endParaRPr>
          </a:p>
        </p:txBody>
      </p:sp>
      <p:grpSp>
        <p:nvGrpSpPr>
          <p:cNvPr id="93" name="Google Shape;93;p2"/>
          <p:cNvGrpSpPr/>
          <p:nvPr/>
        </p:nvGrpSpPr>
        <p:grpSpPr>
          <a:xfrm>
            <a:off x="6606686" y="1812884"/>
            <a:ext cx="6096000" cy="1677637"/>
            <a:chOff x="-1066801" y="1523553"/>
            <a:chExt cx="6096000" cy="1677637"/>
          </a:xfrm>
        </p:grpSpPr>
        <p:pic>
          <p:nvPicPr>
            <p:cNvPr id="94" name="Google Shape;94;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5" name="Google Shape;95;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u="none" strike="noStrike" cap="none">
                  <a:solidFill>
                    <a:srgbClr val="203864"/>
                  </a:solidFill>
                  <a:latin typeface="Roboto"/>
                  <a:ea typeface="Roboto"/>
                  <a:cs typeface="Roboto"/>
                  <a:sym typeface="Roboto"/>
                </a:rPr>
                <a:t>WESTFALISCHE </a:t>
              </a:r>
              <a:r>
                <a:rPr lang="en-US" sz="1000" b="0" i="0" u="none" strike="noStrike" cap="none">
                  <a:solidFill>
                    <a:srgbClr val="203864"/>
                  </a:solidFill>
                  <a:latin typeface="Roboto"/>
                  <a:ea typeface="Roboto"/>
                  <a:cs typeface="Roboto"/>
                  <a:sym typeface="Roboto"/>
                </a:rPr>
                <a:t>HOCHSCHULE </a:t>
              </a:r>
              <a:r>
                <a:rPr lang="en-US" sz="1050" b="0" i="0" u="none" strike="noStrike" cap="none">
                  <a:solidFill>
                    <a:srgbClr val="203864"/>
                  </a:solidFill>
                  <a:latin typeface="Roboto"/>
                  <a:ea typeface="Roboto"/>
                  <a:cs typeface="Roboto"/>
                  <a:sym typeface="Roboto"/>
                </a:rPr>
                <a:t>GELSENKIRCHEN,</a:t>
              </a:r>
              <a:br>
                <a:rPr lang="en-US" sz="1050" b="0" i="0" u="none" strike="noStrike" cap="none">
                  <a:solidFill>
                    <a:srgbClr val="203864"/>
                  </a:solidFill>
                  <a:latin typeface="Roboto"/>
                  <a:ea typeface="Roboto"/>
                  <a:cs typeface="Roboto"/>
                  <a:sym typeface="Roboto"/>
                </a:rPr>
              </a:br>
              <a:r>
                <a:rPr lang="en-US" sz="1050" b="0" i="0" u="none" strike="noStrike" cap="none">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u="none" strike="noStrike" cap="none">
                  <a:solidFill>
                    <a:srgbClr val="414042"/>
                  </a:solidFill>
                  <a:latin typeface="Roboto"/>
                  <a:ea typeface="Roboto"/>
                  <a:cs typeface="Roboto"/>
                  <a:sym typeface="Roboto"/>
                </a:rPr>
                <a:t>GELSENKIRCHEN, ALLEMAGNE</a:t>
              </a:r>
              <a:endParaRPr/>
            </a:p>
            <a:p>
              <a:pPr marL="0" marR="0" lvl="0" indent="0" algn="ctr" rtl="0">
                <a:spcBef>
                  <a:spcPts val="0"/>
                </a:spcBef>
                <a:spcAft>
                  <a:spcPts val="0"/>
                </a:spcAft>
                <a:buNone/>
              </a:pPr>
              <a:r>
                <a:rPr lang="en-US" sz="1050" b="0" i="0" u="sng" strike="noStrike" cap="non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u="none" strike="noStrike" cap="none">
                <a:solidFill>
                  <a:srgbClr val="414042"/>
                </a:solidFill>
                <a:latin typeface="Roboto"/>
                <a:ea typeface="Roboto"/>
                <a:cs typeface="Roboto"/>
                <a:sym typeface="Roboto"/>
              </a:endParaRPr>
            </a:p>
          </p:txBody>
        </p:sp>
      </p:grpSp>
      <p:grpSp>
        <p:nvGrpSpPr>
          <p:cNvPr id="96" name="Google Shape;96;p2"/>
          <p:cNvGrpSpPr/>
          <p:nvPr/>
        </p:nvGrpSpPr>
        <p:grpSpPr>
          <a:xfrm>
            <a:off x="3483817" y="4504058"/>
            <a:ext cx="6629400" cy="1738414"/>
            <a:chOff x="2579204" y="1882706"/>
            <a:chExt cx="6629400" cy="1738414"/>
          </a:xfrm>
        </p:grpSpPr>
        <p:pic>
          <p:nvPicPr>
            <p:cNvPr id="97" name="Google Shape;97;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8" name="Google Shape;98;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COORDINA ORGANIZACIÓN DE EMPRESAS Y</a:t>
              </a:r>
              <a:br>
                <a:rPr lang="en-US" sz="1000" b="0" i="0" u="none" strike="noStrike" cap="none">
                  <a:solidFill>
                    <a:srgbClr val="203864"/>
                  </a:solidFill>
                  <a:latin typeface="Roboto"/>
                  <a:ea typeface="Roboto"/>
                  <a:cs typeface="Roboto"/>
                  <a:sym typeface="Roboto"/>
                </a:rPr>
              </a:br>
              <a:r>
                <a:rPr lang="en-US" sz="1000" b="0" i="0" u="none" strike="noStrike" cap="none">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u="none" strike="noStrike" cap="none">
                <a:solidFill>
                  <a:srgbClr val="414042"/>
                </a:solidFill>
                <a:latin typeface="Roboto"/>
                <a:ea typeface="Roboto"/>
                <a:cs typeface="Roboto"/>
                <a:sym typeface="Roboto"/>
              </a:endParaRPr>
            </a:p>
          </p:txBody>
        </p:sp>
      </p:grpSp>
      <p:grpSp>
        <p:nvGrpSpPr>
          <p:cNvPr id="99" name="Google Shape;99;p2"/>
          <p:cNvGrpSpPr/>
          <p:nvPr/>
        </p:nvGrpSpPr>
        <p:grpSpPr>
          <a:xfrm>
            <a:off x="3020318" y="1776505"/>
            <a:ext cx="6634368" cy="1584248"/>
            <a:chOff x="6639106" y="2919412"/>
            <a:chExt cx="6634368" cy="1584248"/>
          </a:xfrm>
        </p:grpSpPr>
        <p:pic>
          <p:nvPicPr>
            <p:cNvPr id="100" name="Google Shape;100;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101" name="Google Shape;101;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u="none" strike="noStrike" cap="none">
                  <a:solidFill>
                    <a:srgbClr val="666666"/>
                  </a:solidFill>
                  <a:latin typeface="Roboto"/>
                  <a:ea typeface="Roboto"/>
                  <a:cs typeface="Roboto"/>
                  <a:sym typeface="Roboto"/>
                </a:rPr>
                <a:t>ATHENES, GRECE</a:t>
              </a:r>
              <a:br>
                <a:rPr lang="en-US" sz="1000" b="0" i="0" u="none" strike="noStrike" cap="none">
                  <a:solidFill>
                    <a:srgbClr val="666666"/>
                  </a:solidFill>
                  <a:latin typeface="Roboto"/>
                  <a:ea typeface="Roboto"/>
                  <a:cs typeface="Roboto"/>
                  <a:sym typeface="Roboto"/>
                </a:rPr>
              </a:br>
              <a:r>
                <a:rPr lang="en-US" sz="1000" b="0" i="0" u="sng" strike="noStrike" cap="non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u="none" strike="noStrike" cap="none">
                <a:solidFill>
                  <a:srgbClr val="666666"/>
                </a:solidFill>
                <a:latin typeface="Roboto"/>
                <a:ea typeface="Roboto"/>
                <a:cs typeface="Roboto"/>
                <a:sym typeface="Roboto"/>
              </a:endParaRPr>
            </a:p>
          </p:txBody>
        </p:sp>
      </p:grpSp>
      <p:grpSp>
        <p:nvGrpSpPr>
          <p:cNvPr id="102" name="Google Shape;102;p2"/>
          <p:cNvGrpSpPr/>
          <p:nvPr/>
        </p:nvGrpSpPr>
        <p:grpSpPr>
          <a:xfrm>
            <a:off x="-1974174" y="1729933"/>
            <a:ext cx="6952420" cy="1601615"/>
            <a:chOff x="-1240501" y="3160643"/>
            <a:chExt cx="6952420" cy="1601615"/>
          </a:xfrm>
        </p:grpSpPr>
        <p:pic>
          <p:nvPicPr>
            <p:cNvPr id="103" name="Google Shape;103;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104" name="Google Shape;104;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VALENCIA, ESPAGNE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u="none" strike="noStrike" cap="none">
                <a:solidFill>
                  <a:srgbClr val="414042"/>
                </a:solidFill>
                <a:latin typeface="Roboto"/>
                <a:ea typeface="Roboto"/>
                <a:cs typeface="Roboto"/>
                <a:sym typeface="Roboto"/>
              </a:endParaRPr>
            </a:p>
          </p:txBody>
        </p:sp>
      </p:grpSp>
      <p:grpSp>
        <p:nvGrpSpPr>
          <p:cNvPr id="105" name="Google Shape;105;p2"/>
          <p:cNvGrpSpPr/>
          <p:nvPr/>
        </p:nvGrpSpPr>
        <p:grpSpPr>
          <a:xfrm>
            <a:off x="2776075" y="4478327"/>
            <a:ext cx="2543175" cy="1592961"/>
            <a:chOff x="4517932" y="3531206"/>
            <a:chExt cx="2543175" cy="1592961"/>
          </a:xfrm>
        </p:grpSpPr>
        <p:pic>
          <p:nvPicPr>
            <p:cNvPr id="106" name="Google Shape;106;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7" name="Google Shape;107;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Bad Mergentheim, ALLEMAGNE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u="none" strike="noStrike" cap="none">
                <a:solidFill>
                  <a:srgbClr val="414042"/>
                </a:solidFill>
                <a:latin typeface="Roboto"/>
                <a:ea typeface="Roboto"/>
                <a:cs typeface="Roboto"/>
                <a:sym typeface="Roboto"/>
              </a:endParaRPr>
            </a:p>
          </p:txBody>
        </p:sp>
      </p:grpSp>
      <p:grpSp>
        <p:nvGrpSpPr>
          <p:cNvPr id="108" name="Google Shape;108;p2"/>
          <p:cNvGrpSpPr/>
          <p:nvPr/>
        </p:nvGrpSpPr>
        <p:grpSpPr>
          <a:xfrm>
            <a:off x="2859813" y="1422238"/>
            <a:ext cx="1973150" cy="2726448"/>
            <a:chOff x="9320178" y="2976204"/>
            <a:chExt cx="1973150" cy="2726448"/>
          </a:xfrm>
        </p:grpSpPr>
        <p:pic>
          <p:nvPicPr>
            <p:cNvPr id="109" name="Google Shape;109;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10" name="Google Shape;110;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u="none" strike="noStrike" cap="none">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u="none" strike="noStrike" cap="none">
                  <a:solidFill>
                    <a:srgbClr val="414042"/>
                  </a:solidFill>
                  <a:latin typeface="Roboto"/>
                  <a:ea typeface="Roboto"/>
                  <a:cs typeface="Roboto"/>
                  <a:sym typeface="Roboto"/>
                </a:rPr>
                <a:t>AREZZO, ITALIE</a:t>
              </a:r>
              <a:endParaRPr/>
            </a:p>
            <a:p>
              <a:pPr marL="0" marR="0" lvl="0" indent="0" algn="ctr" rtl="0">
                <a:spcBef>
                  <a:spcPts val="0"/>
                </a:spcBef>
                <a:spcAft>
                  <a:spcPts val="0"/>
                </a:spcAft>
                <a:buNone/>
              </a:pPr>
              <a:r>
                <a:rPr lang="en-US" sz="1000" b="0" i="0" u="sng" strike="noStrike" cap="non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u="none" strike="noStrike" cap="none">
                <a:solidFill>
                  <a:srgbClr val="414042"/>
                </a:solidFill>
                <a:latin typeface="Roboto"/>
                <a:ea typeface="Roboto"/>
                <a:cs typeface="Roboto"/>
                <a:sym typeface="Roboto"/>
              </a:endParaRPr>
            </a:p>
          </p:txBody>
        </p:sp>
      </p:grpSp>
      <p:sp>
        <p:nvSpPr>
          <p:cNvPr id="111" name="Google Shape;111;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ATHENES, GRECE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 </a:t>
            </a:r>
            <a:endParaRPr sz="1100" b="0" i="0" u="none" strike="noStrike" cap="none">
              <a:solidFill>
                <a:srgbClr val="414042"/>
              </a:solidFill>
              <a:latin typeface="Roboto"/>
              <a:ea typeface="Roboto"/>
              <a:cs typeface="Roboto"/>
              <a:sym typeface="Roboto"/>
            </a:endParaRPr>
          </a:p>
        </p:txBody>
      </p:sp>
      <p:pic>
        <p:nvPicPr>
          <p:cNvPr id="112" name="Google Shape;112;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13" name="Google Shape;113;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14" name="Google Shape;114;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 </a:t>
            </a:r>
            <a:endParaRPr sz="1100" b="0" i="0" u="none" strike="noStrike" cap="none">
              <a:solidFill>
                <a:srgbClr val="414042"/>
              </a:solidFill>
              <a:latin typeface="Roboto"/>
              <a:ea typeface="Roboto"/>
              <a:cs typeface="Roboto"/>
              <a:sym typeface="Roboto"/>
            </a:endParaRPr>
          </a:p>
        </p:txBody>
      </p:sp>
      <p:sp>
        <p:nvSpPr>
          <p:cNvPr id="115" name="Google Shape;115;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u="none" strike="noStrike" cap="none">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u="none" strike="noStrike" cap="none">
                <a:solidFill>
                  <a:srgbClr val="414042"/>
                </a:solidFill>
                <a:latin typeface="Roboto"/>
                <a:ea typeface="Roboto"/>
                <a:cs typeface="Roboto"/>
                <a:sym typeface="Roboto"/>
              </a:rPr>
              <a:t>CHYPRE</a:t>
            </a:r>
            <a:endParaRPr/>
          </a:p>
          <a:p>
            <a:pPr marL="0" marR="0" lvl="0" indent="0" algn="ctr" rtl="0">
              <a:spcBef>
                <a:spcPts val="0"/>
              </a:spcBef>
              <a:spcAft>
                <a:spcPts val="0"/>
              </a:spcAft>
              <a:buNone/>
            </a:pPr>
            <a:r>
              <a:rPr lang="en-US" sz="1100" b="0" i="0" u="sng" strike="noStrike" cap="none">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  </a:t>
            </a:r>
            <a:endParaRPr sz="1100" b="0" i="0" u="none" strike="noStrike" cap="none">
              <a:solidFill>
                <a:srgbClr val="414042"/>
              </a:solidFill>
              <a:latin typeface="Roboto"/>
              <a:ea typeface="Roboto"/>
              <a:cs typeface="Roboto"/>
              <a:sym typeface="Roboto"/>
            </a:endParaRPr>
          </a:p>
        </p:txBody>
      </p:sp>
      <p:pic>
        <p:nvPicPr>
          <p:cNvPr id="116" name="Google Shape;116;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pic>
        <p:nvPicPr>
          <p:cNvPr id="117" name="Google Shape;117;p2" descr="A close up of a logo&#10;&#10;Description automatically generated"/>
          <p:cNvPicPr preferRelativeResize="0"/>
          <p:nvPr/>
        </p:nvPicPr>
        <p:blipFill rotWithShape="1">
          <a:blip r:embed="rId21">
            <a:alphaModFix/>
          </a:blip>
          <a:srcRect/>
          <a:stretch/>
        </p:blipFill>
        <p:spPr>
          <a:xfrm>
            <a:off x="267150" y="1608940"/>
            <a:ext cx="2543175" cy="1038225"/>
          </a:xfrm>
          <a:prstGeom prst="rect">
            <a:avLst/>
          </a:prstGeom>
          <a:noFill/>
          <a:ln>
            <a:noFill/>
          </a:ln>
        </p:spPr>
      </p:pic>
      <p:pic>
        <p:nvPicPr>
          <p:cNvPr id="118" name="Google Shape;118;p2"/>
          <p:cNvPicPr preferRelativeResize="0"/>
          <p:nvPr/>
        </p:nvPicPr>
        <p:blipFill rotWithShape="1">
          <a:blip r:embed="rId22">
            <a:alphaModFix/>
          </a:blip>
          <a:srcRect/>
          <a:stretch/>
        </p:blipFill>
        <p:spPr>
          <a:xfrm>
            <a:off x="2949707" y="1129701"/>
            <a:ext cx="1971950" cy="223868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txBox="1">
            <a:spLocks noGrp="1"/>
          </p:cNvSpPr>
          <p:nvPr>
            <p:ph type="title"/>
          </p:nvPr>
        </p:nvSpPr>
        <p:spPr>
          <a:xfrm>
            <a:off x="838200" y="517525"/>
            <a:ext cx="10515600" cy="13257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Gill Sans"/>
              <a:buNone/>
            </a:pPr>
            <a:r>
              <a:rPr lang="en-US" sz="5400"/>
              <a:t>Session d'auto-apprentissage :  Contenu</a:t>
            </a:r>
            <a:endParaRPr sz="5400"/>
          </a:p>
        </p:txBody>
      </p:sp>
      <p:pic>
        <p:nvPicPr>
          <p:cNvPr id="125" name="Google Shape;125;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
        <p:nvSpPr>
          <p:cNvPr id="126" name="Google Shape;126;p3"/>
          <p:cNvSpPr txBox="1"/>
          <p:nvPr/>
        </p:nvSpPr>
        <p:spPr>
          <a:xfrm>
            <a:off x="1512006" y="2349061"/>
            <a:ext cx="4431600" cy="461700"/>
          </a:xfrm>
          <a:prstGeom prst="rect">
            <a:avLst/>
          </a:prstGeom>
          <a:solidFill>
            <a:srgbClr val="DDE0E5"/>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1. Quiz et auto-évaluation</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La nicotine est la seule substance du tabac qui crée une dépendance</a:t>
            </a:r>
            <a:endParaRPr/>
          </a:p>
        </p:txBody>
      </p:sp>
      <p:sp>
        <p:nvSpPr>
          <p:cNvPr id="135" name="Google Shape;135;p4"/>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136" name="Google Shape;136;p4"/>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137" name="Google Shape;137;p4"/>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3</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134100" y="281068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smtClean="0"/>
              <a:t>Faux</a:t>
            </a:r>
            <a:endParaRPr lang="el-GR"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105025" y="281068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dirty="0" err="1" smtClean="0"/>
              <a:t>Vrai</a:t>
            </a:r>
            <a:endParaRPr lang="el-GR"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5"/>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Lequel n'est pas une forme de tabac ?</a:t>
            </a:r>
            <a:endParaRPr/>
          </a:p>
        </p:txBody>
      </p:sp>
      <p:sp>
        <p:nvSpPr>
          <p:cNvPr id="147" name="Google Shape;147;p5"/>
          <p:cNvSpPr txBox="1"/>
          <p:nvPr/>
        </p:nvSpPr>
        <p:spPr>
          <a:xfrm>
            <a:off x="2112595" y="1987425"/>
            <a:ext cx="3682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i="1">
                <a:solidFill>
                  <a:schemeClr val="dk1"/>
                </a:solidFill>
                <a:latin typeface="Calibri"/>
                <a:ea typeface="Calibri"/>
                <a:cs typeface="Calibri"/>
                <a:sym typeface="Calibri"/>
              </a:rPr>
              <a:t>Une seule réponse est correcte !</a:t>
            </a:r>
            <a:endParaRPr sz="1400" i="1">
              <a:solidFill>
                <a:schemeClr val="dk1"/>
              </a:solidFill>
              <a:latin typeface="Calibri"/>
              <a:ea typeface="Calibri"/>
              <a:cs typeface="Calibri"/>
              <a:sym typeface="Calibri"/>
            </a:endParaRPr>
          </a:p>
        </p:txBody>
      </p:sp>
      <p:sp>
        <p:nvSpPr>
          <p:cNvPr id="149" name="Google Shape;149;p5"/>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150" name="Google Shape;150;p5"/>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151" name="Google Shape;151;p5"/>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3</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5" y="284849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A. </a:t>
            </a:r>
            <a:r>
              <a:rPr lang="en-US" sz="1600" dirty="0" err="1" smtClean="0"/>
              <a:t>Tabac</a:t>
            </a:r>
            <a:endParaRPr lang="en-US" sz="16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2120177" y="40962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C. </a:t>
            </a:r>
            <a:r>
              <a:rPr lang="en-US" sz="1600" dirty="0" err="1" smtClean="0"/>
              <a:t>Cigare</a:t>
            </a:r>
            <a:endParaRPr lang="el-GR" sz="1600" dirty="0"/>
          </a:p>
        </p:txBody>
      </p:sp>
      <p:sp>
        <p:nvSpPr>
          <p:cNvPr id="13" name="Ορθογώνιο 12">
            <a:extLst>
              <a:ext uri="{FF2B5EF4-FFF2-40B4-BE49-F238E27FC236}">
                <a16:creationId xmlns:a16="http://schemas.microsoft.com/office/drawing/2014/main" id="{330EFFD1-979D-4EE1-BDD9-918267F048CC}"/>
              </a:ext>
            </a:extLst>
          </p:cNvPr>
          <p:cNvSpPr/>
          <p:nvPr/>
        </p:nvSpPr>
        <p:spPr>
          <a:xfrm>
            <a:off x="6141670" y="409626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D. Snus</a:t>
            </a:r>
            <a:endParaRPr lang="el-GR" sz="1600" dirty="0"/>
          </a:p>
        </p:txBody>
      </p:sp>
      <p:sp>
        <p:nvSpPr>
          <p:cNvPr id="14" name="Ορθογώνιο 10">
            <a:extLst>
              <a:ext uri="{FF2B5EF4-FFF2-40B4-BE49-F238E27FC236}">
                <a16:creationId xmlns:a16="http://schemas.microsoft.com/office/drawing/2014/main" id="{8350A70B-8EA5-D66A-CE84-35016F7ECF64}"/>
              </a:ext>
            </a:extLst>
          </p:cNvPr>
          <p:cNvSpPr/>
          <p:nvPr/>
        </p:nvSpPr>
        <p:spPr>
          <a:xfrm>
            <a:off x="6141670" y="284849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B. </a:t>
            </a:r>
            <a:r>
              <a:rPr lang="en-US" sz="1600" dirty="0" smtClean="0"/>
              <a:t>Chewing-gum</a:t>
            </a:r>
            <a:endParaRPr lang="el-GR" sz="1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C00000"/>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6"/>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L'exposition au tabagisme passif n'affecte pas la santé des non-fumeurs</a:t>
            </a:r>
            <a:endParaRPr/>
          </a:p>
        </p:txBody>
      </p:sp>
      <p:sp>
        <p:nvSpPr>
          <p:cNvPr id="160" name="Google Shape;160;p6"/>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161" name="Google Shape;161;p6"/>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162" name="Google Shape;162;p6"/>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3</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
        <p:nvSpPr>
          <p:cNvPr id="8" name="Ορθογώνιο 7">
            <a:extLst>
              <a:ext uri="{FF2B5EF4-FFF2-40B4-BE49-F238E27FC236}">
                <a16:creationId xmlns:a16="http://schemas.microsoft.com/office/drawing/2014/main" id="{88178301-C8A7-4724-8CF8-344EAE75664C}"/>
              </a:ext>
            </a:extLst>
          </p:cNvPr>
          <p:cNvSpPr/>
          <p:nvPr/>
        </p:nvSpPr>
        <p:spPr>
          <a:xfrm>
            <a:off x="6134100" y="268669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smtClean="0"/>
              <a:t>Faux</a:t>
            </a:r>
            <a:endParaRPr lang="el-GR" sz="1600" dirty="0"/>
          </a:p>
        </p:txBody>
      </p:sp>
      <p:sp>
        <p:nvSpPr>
          <p:cNvPr id="9" name="Ορθογώνιο 8">
            <a:extLst>
              <a:ext uri="{FF2B5EF4-FFF2-40B4-BE49-F238E27FC236}">
                <a16:creationId xmlns:a16="http://schemas.microsoft.com/office/drawing/2014/main" id="{E448F981-31BC-4A5C-A52A-2CB296CA1B95}"/>
              </a:ext>
            </a:extLst>
          </p:cNvPr>
          <p:cNvSpPr/>
          <p:nvPr/>
        </p:nvSpPr>
        <p:spPr>
          <a:xfrm>
            <a:off x="2219324" y="268669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err="1" smtClean="0"/>
              <a:t>Vrai</a:t>
            </a:r>
            <a:endParaRPr lang="el-GR" sz="16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rgbClr val="538135"/>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9"/>
                                        </p:tgtEl>
                                        <p:attrNameLst>
                                          <p:attrName>fillcolor</p:attrName>
                                        </p:attrNameLst>
                                      </p:cBhvr>
                                      <p:to>
                                        <a:srgbClr val="C00000"/>
                                      </p:to>
                                    </p:animClr>
                                    <p:set>
                                      <p:cBhvr>
                                        <p:cTn id="14" dur="2000" fill="hold"/>
                                        <p:tgtEl>
                                          <p:spTgt spid="9"/>
                                        </p:tgtEl>
                                        <p:attrNameLst>
                                          <p:attrName>fill.type</p:attrName>
                                        </p:attrNameLst>
                                      </p:cBhvr>
                                      <p:to>
                                        <p:strVal val="solid"/>
                                      </p:to>
                                    </p:set>
                                    <p:set>
                                      <p:cBhvr>
                                        <p:cTn id="15" dur="20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7"/>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Quelles sont les différentes formes de dépendance associées au tabagisme ?</a:t>
            </a:r>
            <a:endParaRPr/>
          </a:p>
        </p:txBody>
      </p:sp>
      <p:sp>
        <p:nvSpPr>
          <p:cNvPr id="172" name="Google Shape;172;p7"/>
          <p:cNvSpPr txBox="1"/>
          <p:nvPr/>
        </p:nvSpPr>
        <p:spPr>
          <a:xfrm>
            <a:off x="2112596" y="1987425"/>
            <a:ext cx="350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Plus de réponses sont correctes !</a:t>
            </a:r>
            <a:endParaRPr sz="1400" b="1" i="1">
              <a:solidFill>
                <a:schemeClr val="dk1"/>
              </a:solidFill>
              <a:latin typeface="Calibri"/>
              <a:ea typeface="Calibri"/>
              <a:cs typeface="Calibri"/>
              <a:sym typeface="Calibri"/>
            </a:endParaRPr>
          </a:p>
        </p:txBody>
      </p:sp>
      <p:sp>
        <p:nvSpPr>
          <p:cNvPr id="174" name="Google Shape;174;p7"/>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175" name="Google Shape;175;p7"/>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176" name="Google Shape;176;p7"/>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3</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6" y="270693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smtClean="0">
                <a:latin typeface="Calibri"/>
                <a:ea typeface="Calibri"/>
                <a:cs typeface="Calibri"/>
                <a:sym typeface="Calibri"/>
              </a:rPr>
              <a:t>Physique</a:t>
            </a:r>
            <a:endParaRPr lang="en-US" sz="1800" dirty="0"/>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41671" y="270693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en-US" sz="1800" dirty="0" err="1">
                <a:latin typeface="Calibri"/>
                <a:ea typeface="Calibri"/>
                <a:cs typeface="Calibri"/>
                <a:sym typeface="Calibri"/>
              </a:rPr>
              <a:t>Émotionnel</a:t>
            </a:r>
            <a:endParaRPr lang="el-GR" sz="1800" dirty="0"/>
          </a:p>
        </p:txBody>
      </p:sp>
      <p:sp>
        <p:nvSpPr>
          <p:cNvPr id="13" name="Ορθογώνιο 12">
            <a:extLst>
              <a:ext uri="{FF2B5EF4-FFF2-40B4-BE49-F238E27FC236}">
                <a16:creationId xmlns:a16="http://schemas.microsoft.com/office/drawing/2014/main" id="{330EFFD1-979D-4EE1-BDD9-918267F048CC}"/>
              </a:ext>
            </a:extLst>
          </p:cNvPr>
          <p:cNvSpPr/>
          <p:nvPr/>
        </p:nvSpPr>
        <p:spPr>
          <a:xfrm>
            <a:off x="2120178" y="403090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C. Social</a:t>
            </a:r>
            <a:endParaRPr lang="el-GR" sz="1800" dirty="0"/>
          </a:p>
        </p:txBody>
      </p:sp>
      <p:sp>
        <p:nvSpPr>
          <p:cNvPr id="14" name="Ορθογώνιο 13">
            <a:extLst>
              <a:ext uri="{FF2B5EF4-FFF2-40B4-BE49-F238E27FC236}">
                <a16:creationId xmlns:a16="http://schemas.microsoft.com/office/drawing/2014/main" id="{F08D8BA0-087B-B7C6-8A61-C2AB51C238A8}"/>
              </a:ext>
            </a:extLst>
          </p:cNvPr>
          <p:cNvSpPr/>
          <p:nvPr/>
        </p:nvSpPr>
        <p:spPr>
          <a:xfrm>
            <a:off x="6141671" y="403090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D. </a:t>
            </a:r>
            <a:r>
              <a:rPr lang="en-US" sz="1800" dirty="0" err="1">
                <a:latin typeface="Calibri"/>
                <a:ea typeface="Calibri"/>
                <a:cs typeface="Calibri"/>
                <a:sym typeface="Calibri"/>
              </a:rPr>
              <a:t>Psychologique</a:t>
            </a:r>
            <a:endParaRPr lang="en-US" sz="18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538135"/>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538135"/>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8"/>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Quels sont les effets néfastes du tabagisme ?</a:t>
            </a:r>
            <a:endParaRPr/>
          </a:p>
        </p:txBody>
      </p:sp>
      <p:sp>
        <p:nvSpPr>
          <p:cNvPr id="186" name="Google Shape;186;p8"/>
          <p:cNvSpPr txBox="1"/>
          <p:nvPr/>
        </p:nvSpPr>
        <p:spPr>
          <a:xfrm>
            <a:off x="2112594" y="1987425"/>
            <a:ext cx="38976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 de réponses sont correctes !</a:t>
            </a:r>
            <a:endParaRPr sz="1400" b="1">
              <a:solidFill>
                <a:schemeClr val="dk1"/>
              </a:solidFill>
              <a:latin typeface="Calibri"/>
              <a:ea typeface="Calibri"/>
              <a:cs typeface="Calibri"/>
              <a:sym typeface="Calibri"/>
            </a:endParaRPr>
          </a:p>
        </p:txBody>
      </p:sp>
      <p:sp>
        <p:nvSpPr>
          <p:cNvPr id="188" name="Google Shape;188;p8"/>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189" name="Google Shape;189;p8"/>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190" name="Google Shape;190;p8"/>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3</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2112594" y="2787058"/>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A.</a:t>
            </a:r>
            <a:r>
              <a:rPr lang="en-US" sz="1600" dirty="0">
                <a:ea typeface="Calibri"/>
                <a:cs typeface="Calibri"/>
                <a:sym typeface="Calibri"/>
              </a:rPr>
              <a:t> </a:t>
            </a:r>
            <a:r>
              <a:rPr lang="fr-FR" sz="1600" dirty="0">
                <a:latin typeface="Calibri"/>
                <a:ea typeface="Calibri"/>
                <a:cs typeface="Calibri"/>
                <a:sym typeface="Calibri"/>
              </a:rPr>
              <a:t>Risque accru de cancer du </a:t>
            </a:r>
            <a:r>
              <a:rPr lang="fr-FR" sz="1600" dirty="0" smtClean="0">
                <a:latin typeface="Calibri"/>
                <a:ea typeface="Calibri"/>
                <a:cs typeface="Calibri"/>
                <a:sym typeface="Calibri"/>
              </a:rPr>
              <a:t>poumon</a:t>
            </a:r>
            <a:endParaRPr lang="fr-FR" sz="1600" dirty="0">
              <a:latin typeface="Calibri"/>
              <a:ea typeface="Calibri"/>
              <a:cs typeface="Calibri"/>
              <a:sym typeface="Calibri"/>
            </a:endParaRPr>
          </a:p>
        </p:txBody>
      </p:sp>
      <p:sp>
        <p:nvSpPr>
          <p:cNvPr id="12" name="Ορθογώνιο 11">
            <a:extLst>
              <a:ext uri="{FF2B5EF4-FFF2-40B4-BE49-F238E27FC236}">
                <a16:creationId xmlns:a16="http://schemas.microsoft.com/office/drawing/2014/main" id="{E448F981-31BC-4A5C-A52A-2CB296CA1B95}"/>
              </a:ext>
            </a:extLst>
          </p:cNvPr>
          <p:cNvSpPr/>
          <p:nvPr/>
        </p:nvSpPr>
        <p:spPr>
          <a:xfrm>
            <a:off x="6141669" y="2787057"/>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B. </a:t>
            </a:r>
            <a:r>
              <a:rPr lang="en-US" sz="1600" dirty="0" err="1">
                <a:latin typeface="Calibri"/>
                <a:ea typeface="Calibri"/>
                <a:cs typeface="Calibri"/>
                <a:sym typeface="Calibri"/>
              </a:rPr>
              <a:t>Amélioration</a:t>
            </a:r>
            <a:r>
              <a:rPr lang="en-US" sz="1600" dirty="0">
                <a:latin typeface="Calibri"/>
                <a:ea typeface="Calibri"/>
                <a:cs typeface="Calibri"/>
                <a:sym typeface="Calibri"/>
              </a:rPr>
              <a:t> de la santé </a:t>
            </a:r>
            <a:r>
              <a:rPr lang="en-US" sz="1600" dirty="0" err="1">
                <a:latin typeface="Calibri"/>
                <a:ea typeface="Calibri"/>
                <a:cs typeface="Calibri"/>
                <a:sym typeface="Calibri"/>
              </a:rPr>
              <a:t>cardiovasculaire</a:t>
            </a:r>
            <a:endParaRPr lang="el-GR" sz="1600" dirty="0"/>
          </a:p>
        </p:txBody>
      </p:sp>
      <p:sp>
        <p:nvSpPr>
          <p:cNvPr id="13" name="Ορθογώνιο 12">
            <a:extLst>
              <a:ext uri="{FF2B5EF4-FFF2-40B4-BE49-F238E27FC236}">
                <a16:creationId xmlns:a16="http://schemas.microsoft.com/office/drawing/2014/main" id="{330EFFD1-979D-4EE1-BDD9-918267F048CC}"/>
              </a:ext>
            </a:extLst>
          </p:cNvPr>
          <p:cNvSpPr/>
          <p:nvPr/>
        </p:nvSpPr>
        <p:spPr>
          <a:xfrm>
            <a:off x="2120176" y="411103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600" dirty="0"/>
              <a:t>C. </a:t>
            </a:r>
            <a:r>
              <a:rPr lang="fr-FR" sz="1600" dirty="0">
                <a:latin typeface="Calibri"/>
                <a:ea typeface="Calibri"/>
                <a:cs typeface="Calibri"/>
                <a:sym typeface="Calibri"/>
              </a:rPr>
              <a:t>Problèmes respiratoires tels que la bronchite chronique</a:t>
            </a:r>
          </a:p>
        </p:txBody>
      </p:sp>
      <p:sp>
        <p:nvSpPr>
          <p:cNvPr id="14" name="Ορθογώνιο 13">
            <a:extLst>
              <a:ext uri="{FF2B5EF4-FFF2-40B4-BE49-F238E27FC236}">
                <a16:creationId xmlns:a16="http://schemas.microsoft.com/office/drawing/2014/main" id="{F08D8BA0-087B-B7C6-8A61-C2AB51C238A8}"/>
              </a:ext>
            </a:extLst>
          </p:cNvPr>
          <p:cNvSpPr/>
          <p:nvPr/>
        </p:nvSpPr>
        <p:spPr>
          <a:xfrm>
            <a:off x="6141669" y="411103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600" dirty="0"/>
              <a:t>D. </a:t>
            </a:r>
            <a:r>
              <a:rPr lang="fr-FR" sz="1600" dirty="0">
                <a:latin typeface="Calibri"/>
                <a:ea typeface="Calibri"/>
                <a:cs typeface="Calibri"/>
                <a:sym typeface="Calibri"/>
              </a:rPr>
              <a:t>Jaunissement des dents et des </a:t>
            </a:r>
            <a:r>
              <a:rPr lang="fr-FR" sz="1600" dirty="0" smtClean="0">
                <a:latin typeface="Calibri"/>
                <a:ea typeface="Calibri"/>
                <a:cs typeface="Calibri"/>
                <a:sym typeface="Calibri"/>
              </a:rPr>
              <a:t>doigts</a:t>
            </a:r>
            <a:endParaRPr lang="fr-FR" sz="1600"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538135"/>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538135"/>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9"/>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b="1">
                <a:solidFill>
                  <a:srgbClr val="203864"/>
                </a:solidFill>
                <a:latin typeface="Calibri"/>
                <a:ea typeface="Calibri"/>
                <a:cs typeface="Calibri"/>
                <a:sym typeface="Calibri"/>
              </a:rPr>
              <a:t>Les principaux facteurs qui déterminent le nombre de calories dont une personne a besoin quotidiennement sont les suivants</a:t>
            </a:r>
            <a:endParaRPr sz="2000" b="1">
              <a:solidFill>
                <a:srgbClr val="203864"/>
              </a:solidFill>
              <a:latin typeface="Calibri"/>
              <a:ea typeface="Calibri"/>
              <a:cs typeface="Calibri"/>
              <a:sym typeface="Calibri"/>
            </a:endParaRPr>
          </a:p>
        </p:txBody>
      </p:sp>
      <p:sp>
        <p:nvSpPr>
          <p:cNvPr id="199" name="Google Shape;199;p9"/>
          <p:cNvSpPr txBox="1"/>
          <p:nvPr/>
        </p:nvSpPr>
        <p:spPr>
          <a:xfrm>
            <a:off x="2112594" y="1987425"/>
            <a:ext cx="39834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1">
                <a:solidFill>
                  <a:schemeClr val="dk1"/>
                </a:solidFill>
                <a:latin typeface="Calibri"/>
                <a:ea typeface="Calibri"/>
                <a:cs typeface="Calibri"/>
                <a:sym typeface="Calibri"/>
              </a:rPr>
              <a:t>Deux réponses sont correctes !</a:t>
            </a:r>
            <a:endParaRPr sz="1400" b="1" i="1">
              <a:solidFill>
                <a:schemeClr val="dk1"/>
              </a:solidFill>
              <a:latin typeface="Calibri"/>
              <a:ea typeface="Calibri"/>
              <a:cs typeface="Calibri"/>
              <a:sym typeface="Calibri"/>
            </a:endParaRPr>
          </a:p>
        </p:txBody>
      </p:sp>
      <p:sp>
        <p:nvSpPr>
          <p:cNvPr id="202" name="Google Shape;202;p9"/>
          <p:cNvSpPr/>
          <p:nvPr/>
        </p:nvSpPr>
        <p:spPr>
          <a:xfrm>
            <a:off x="0" y="-3925"/>
            <a:ext cx="803100" cy="442200"/>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203" name="Google Shape;203;p9"/>
          <p:cNvSpPr txBox="1"/>
          <p:nvPr/>
        </p:nvSpPr>
        <p:spPr>
          <a:xfrm>
            <a:off x="803023" y="-3925"/>
            <a:ext cx="7627800" cy="440700"/>
          </a:xfrm>
          <a:prstGeom prst="rect">
            <a:avLst/>
          </a:prstGeom>
          <a:solidFill>
            <a:srgbClr val="DDE0E5"/>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0000"/>
              </a:buClr>
              <a:buSzPts val="2200"/>
              <a:buFont typeface="Calibri"/>
              <a:buNone/>
            </a:pPr>
            <a:r>
              <a:rPr lang="en-US" sz="2000" b="1" i="0" u="none" strike="noStrike" cap="none">
                <a:solidFill>
                  <a:srgbClr val="000000"/>
                </a:solidFill>
                <a:latin typeface="Calibri"/>
                <a:ea typeface="Calibri"/>
                <a:cs typeface="Calibri"/>
                <a:sym typeface="Calibri"/>
              </a:rPr>
              <a:t>Applications de santé pour les addictions et l'utilisation de substances  </a:t>
            </a:r>
            <a:endParaRPr sz="1200"/>
          </a:p>
        </p:txBody>
      </p:sp>
      <p:sp>
        <p:nvSpPr>
          <p:cNvPr id="204" name="Google Shape;204;p9"/>
          <p:cNvSpPr/>
          <p:nvPr/>
        </p:nvSpPr>
        <p:spPr>
          <a:xfrm>
            <a:off x="86383" y="60616"/>
            <a:ext cx="716700" cy="30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1" i="0" u="none" strike="noStrike" cap="none">
                <a:solidFill>
                  <a:srgbClr val="FFFFFF"/>
                </a:solidFill>
                <a:latin typeface="Gill Sans"/>
                <a:ea typeface="Gill Sans"/>
                <a:cs typeface="Gill Sans"/>
                <a:sym typeface="Gill Sans"/>
              </a:rPr>
              <a:t>5.</a:t>
            </a:r>
            <a:r>
              <a:rPr lang="en-US" sz="2000" b="1">
                <a:solidFill>
                  <a:srgbClr val="FFFFFF"/>
                </a:solidFill>
                <a:latin typeface="Gill Sans"/>
                <a:ea typeface="Gill Sans"/>
                <a:cs typeface="Gill Sans"/>
                <a:sym typeface="Gill Sans"/>
              </a:rPr>
              <a:t>3</a:t>
            </a:r>
            <a:r>
              <a:rPr lang="en-US" sz="2000" b="1" i="0" u="none" strike="noStrike" cap="none">
                <a:solidFill>
                  <a:srgbClr val="FFFFFF"/>
                </a:solidFill>
                <a:latin typeface="Gill Sans"/>
                <a:ea typeface="Gill Sans"/>
                <a:cs typeface="Gill Sans"/>
                <a:sym typeface="Gill Sans"/>
              </a:rPr>
              <a:t> </a:t>
            </a:r>
            <a:endParaRPr sz="2000" b="1">
              <a:solidFill>
                <a:srgbClr val="FFFFFF"/>
              </a:solidFill>
              <a:latin typeface="Gill Sans"/>
              <a:ea typeface="Gill Sans"/>
              <a:cs typeface="Gill Sans"/>
              <a:sym typeface="Gill Sans"/>
            </a:endParaRPr>
          </a:p>
        </p:txBody>
      </p:sp>
      <p:sp>
        <p:nvSpPr>
          <p:cNvPr id="11" name="Ορθογώνιο 10">
            <a:extLst>
              <a:ext uri="{FF2B5EF4-FFF2-40B4-BE49-F238E27FC236}">
                <a16:creationId xmlns:a16="http://schemas.microsoft.com/office/drawing/2014/main" id="{88178301-C8A7-4724-8CF8-344EAE75664C}"/>
              </a:ext>
            </a:extLst>
          </p:cNvPr>
          <p:cNvSpPr/>
          <p:nvPr/>
        </p:nvSpPr>
        <p:spPr>
          <a:xfrm>
            <a:off x="6134100" y="394020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 </a:t>
            </a:r>
            <a:r>
              <a:rPr lang="en-US" sz="1800" dirty="0" err="1">
                <a:latin typeface="Calibri"/>
                <a:ea typeface="Calibri"/>
                <a:cs typeface="Calibri"/>
                <a:sym typeface="Calibri"/>
              </a:rPr>
              <a:t>État</a:t>
            </a:r>
            <a:r>
              <a:rPr lang="en-US" sz="1800" dirty="0">
                <a:latin typeface="Calibri"/>
                <a:ea typeface="Calibri"/>
                <a:cs typeface="Calibri"/>
                <a:sym typeface="Calibri"/>
              </a:rPr>
              <a:t> civil</a:t>
            </a:r>
            <a:r>
              <a:rPr lang="en-US" sz="1800" dirty="0" smtClean="0">
                <a:latin typeface="Calibri"/>
                <a:ea typeface="Calibri"/>
                <a:cs typeface="Calibri"/>
                <a:sym typeface="Calibri"/>
              </a:rPr>
              <a:t>.</a:t>
            </a:r>
            <a:r>
              <a:rPr lang="en-US" sz="1800" dirty="0" smtClean="0"/>
              <a:t>  </a:t>
            </a:r>
            <a:endParaRPr lang="el-GR" sz="1800" dirty="0"/>
          </a:p>
        </p:txBody>
      </p:sp>
      <p:sp>
        <p:nvSpPr>
          <p:cNvPr id="12" name="Ορθογώνιο 11">
            <a:extLst>
              <a:ext uri="{FF2B5EF4-FFF2-40B4-BE49-F238E27FC236}">
                <a16:creationId xmlns:a16="http://schemas.microsoft.com/office/drawing/2014/main" id="{B08E9EB4-6838-4FCD-B853-E6E51FCAD438}"/>
              </a:ext>
            </a:extLst>
          </p:cNvPr>
          <p:cNvSpPr/>
          <p:nvPr/>
        </p:nvSpPr>
        <p:spPr>
          <a:xfrm>
            <a:off x="2105025" y="3940202"/>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t>C. </a:t>
            </a:r>
            <a:r>
              <a:rPr lang="en-US" sz="1800" dirty="0">
                <a:latin typeface="Calibri"/>
                <a:ea typeface="Calibri"/>
                <a:cs typeface="Calibri"/>
                <a:sym typeface="Calibri"/>
              </a:rPr>
              <a:t>Le pays </a:t>
            </a:r>
            <a:r>
              <a:rPr lang="en-US" sz="1800" dirty="0" err="1">
                <a:latin typeface="Calibri"/>
                <a:ea typeface="Calibri"/>
                <a:cs typeface="Calibri"/>
                <a:sym typeface="Calibri"/>
              </a:rPr>
              <a:t>d'origine</a:t>
            </a:r>
            <a:r>
              <a:rPr lang="en-US" sz="1800" dirty="0">
                <a:latin typeface="Calibri"/>
                <a:ea typeface="Calibri"/>
                <a:cs typeface="Calibri"/>
                <a:sym typeface="Calibri"/>
              </a:rPr>
              <a:t>.</a:t>
            </a:r>
            <a:endParaRPr lang="en-US" sz="1800" baseline="30000" dirty="0">
              <a:latin typeface="Calibri"/>
              <a:ea typeface="Calibri"/>
              <a:cs typeface="Calibri"/>
              <a:sym typeface="Calibri"/>
            </a:endParaRPr>
          </a:p>
        </p:txBody>
      </p:sp>
      <p:sp>
        <p:nvSpPr>
          <p:cNvPr id="13" name="Ορθογώνιο 11">
            <a:extLst>
              <a:ext uri="{FF2B5EF4-FFF2-40B4-BE49-F238E27FC236}">
                <a16:creationId xmlns:a16="http://schemas.microsoft.com/office/drawing/2014/main" id="{9EB6C1A6-A707-37F2-53A5-9DF59DADD172}"/>
              </a:ext>
            </a:extLst>
          </p:cNvPr>
          <p:cNvSpPr/>
          <p:nvPr/>
        </p:nvSpPr>
        <p:spPr>
          <a:xfrm>
            <a:off x="6134100" y="270161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B. </a:t>
            </a:r>
            <a:r>
              <a:rPr lang="en-US" sz="1800" dirty="0" err="1">
                <a:latin typeface="Calibri"/>
                <a:ea typeface="Calibri"/>
                <a:cs typeface="Calibri"/>
                <a:sym typeface="Calibri"/>
              </a:rPr>
              <a:t>Taille</a:t>
            </a:r>
            <a:r>
              <a:rPr lang="en-US" sz="1800" dirty="0">
                <a:latin typeface="Calibri"/>
                <a:ea typeface="Calibri"/>
                <a:cs typeface="Calibri"/>
                <a:sym typeface="Calibri"/>
              </a:rPr>
              <a:t> et </a:t>
            </a:r>
            <a:r>
              <a:rPr lang="en-US" sz="1800" dirty="0" err="1">
                <a:latin typeface="Calibri"/>
                <a:ea typeface="Calibri"/>
                <a:cs typeface="Calibri"/>
                <a:sym typeface="Calibri"/>
              </a:rPr>
              <a:t>niveau</a:t>
            </a:r>
            <a:r>
              <a:rPr lang="en-US" sz="1800" dirty="0">
                <a:latin typeface="Calibri"/>
                <a:ea typeface="Calibri"/>
                <a:cs typeface="Calibri"/>
                <a:sym typeface="Calibri"/>
              </a:rPr>
              <a:t> </a:t>
            </a:r>
            <a:r>
              <a:rPr lang="en-US" sz="1800" dirty="0" err="1">
                <a:latin typeface="Calibri"/>
                <a:ea typeface="Calibri"/>
                <a:cs typeface="Calibri"/>
                <a:sym typeface="Calibri"/>
              </a:rPr>
              <a:t>d'activité</a:t>
            </a:r>
            <a:r>
              <a:rPr lang="en-US" sz="1800" dirty="0">
                <a:latin typeface="Calibri"/>
                <a:ea typeface="Calibri"/>
                <a:cs typeface="Calibri"/>
                <a:sym typeface="Calibri"/>
              </a:rPr>
              <a:t> physique. </a:t>
            </a:r>
            <a:r>
              <a:rPr lang="en-US" sz="1800" dirty="0" smtClean="0"/>
              <a:t> </a:t>
            </a:r>
            <a:endParaRPr lang="el-GR" sz="1800" dirty="0"/>
          </a:p>
        </p:txBody>
      </p:sp>
      <p:sp>
        <p:nvSpPr>
          <p:cNvPr id="14" name="Ορθογώνιο 11">
            <a:extLst>
              <a:ext uri="{FF2B5EF4-FFF2-40B4-BE49-F238E27FC236}">
                <a16:creationId xmlns:a16="http://schemas.microsoft.com/office/drawing/2014/main" id="{3CE80171-A83F-B9F7-666E-B2B7E0CC5BB2}"/>
              </a:ext>
            </a:extLst>
          </p:cNvPr>
          <p:cNvSpPr/>
          <p:nvPr/>
        </p:nvSpPr>
        <p:spPr>
          <a:xfrm>
            <a:off x="2105025" y="270161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A. </a:t>
            </a:r>
            <a:r>
              <a:rPr lang="en-US" sz="1800" dirty="0" err="1">
                <a:latin typeface="Calibri"/>
                <a:ea typeface="Calibri"/>
                <a:cs typeface="Calibri"/>
                <a:sym typeface="Calibri"/>
              </a:rPr>
              <a:t>Âge</a:t>
            </a:r>
            <a:r>
              <a:rPr lang="en-US" sz="1800" dirty="0">
                <a:latin typeface="Calibri"/>
                <a:ea typeface="Calibri"/>
                <a:cs typeface="Calibri"/>
                <a:sym typeface="Calibri"/>
              </a:rPr>
              <a:t>, </a:t>
            </a:r>
            <a:r>
              <a:rPr lang="en-US" sz="1800" dirty="0" err="1">
                <a:latin typeface="Calibri"/>
                <a:ea typeface="Calibri"/>
                <a:cs typeface="Calibri"/>
                <a:sym typeface="Calibri"/>
              </a:rPr>
              <a:t>sexe</a:t>
            </a:r>
            <a:r>
              <a:rPr lang="en-US" sz="1800" dirty="0">
                <a:latin typeface="Calibri"/>
                <a:ea typeface="Calibri"/>
                <a:cs typeface="Calibri"/>
                <a:sym typeface="Calibri"/>
              </a:rPr>
              <a:t> et </a:t>
            </a:r>
            <a:r>
              <a:rPr lang="en-US" sz="1800" dirty="0" err="1">
                <a:latin typeface="Calibri"/>
                <a:ea typeface="Calibri"/>
                <a:cs typeface="Calibri"/>
                <a:sym typeface="Calibri"/>
              </a:rPr>
              <a:t>poids</a:t>
            </a:r>
            <a:r>
              <a:rPr lang="en-GB" sz="1800" dirty="0" smtClean="0"/>
              <a:t>.</a:t>
            </a:r>
            <a:endParaRPr lang="el-GR" sz="18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1"/>
                                        </p:tgtEl>
                                        <p:attrNameLst>
                                          <p:attrName>fillcolor</p:attrName>
                                        </p:attrNameLst>
                                      </p:cBhvr>
                                      <p:to>
                                        <a:srgbClr val="C00000"/>
                                      </p:to>
                                    </p:animClr>
                                    <p:set>
                                      <p:cBhvr>
                                        <p:cTn id="7" dur="2000" fill="hold"/>
                                        <p:tgtEl>
                                          <p:spTgt spid="11"/>
                                        </p:tgtEl>
                                        <p:attrNameLst>
                                          <p:attrName>fill.type</p:attrName>
                                        </p:attrNameLst>
                                      </p:cBhvr>
                                      <p:to>
                                        <p:strVal val="solid"/>
                                      </p:to>
                                    </p:set>
                                    <p:set>
                                      <p:cBhvr>
                                        <p:cTn id="8"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2"/>
                                        </p:tgtEl>
                                        <p:attrNameLst>
                                          <p:attrName>fillcolor</p:attrName>
                                        </p:attrNameLst>
                                      </p:cBhvr>
                                      <p:to>
                                        <a:srgbClr val="C00000"/>
                                      </p:to>
                                    </p:animClr>
                                    <p:set>
                                      <p:cBhvr>
                                        <p:cTn id="14" dur="2000" fill="hold"/>
                                        <p:tgtEl>
                                          <p:spTgt spid="12"/>
                                        </p:tgtEl>
                                        <p:attrNameLst>
                                          <p:attrName>fill.type</p:attrName>
                                        </p:attrNameLst>
                                      </p:cBhvr>
                                      <p:to>
                                        <p:strVal val="solid"/>
                                      </p:to>
                                    </p:set>
                                    <p:set>
                                      <p:cBhvr>
                                        <p:cTn id="15"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3"/>
                                        </p:tgtEl>
                                        <p:attrNameLst>
                                          <p:attrName>fillcolor</p:attrName>
                                        </p:attrNameLst>
                                      </p:cBhvr>
                                      <p:to>
                                        <a:srgbClr val="538135"/>
                                      </p:to>
                                    </p:animClr>
                                    <p:set>
                                      <p:cBhvr>
                                        <p:cTn id="21" dur="2000" fill="hold"/>
                                        <p:tgtEl>
                                          <p:spTgt spid="13"/>
                                        </p:tgtEl>
                                        <p:attrNameLst>
                                          <p:attrName>fill.type</p:attrName>
                                        </p:attrNameLst>
                                      </p:cBhvr>
                                      <p:to>
                                        <p:strVal val="solid"/>
                                      </p:to>
                                    </p:set>
                                    <p:set>
                                      <p:cBhvr>
                                        <p:cTn id="22"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3" restart="whenNotActive" fill="hold" evtFilter="cancelBubble" nodeType="interactiveSeq">
                <p:stCondLst>
                  <p:cond evt="onClick" delay="0">
                    <p:tgtEl>
                      <p:spTgt spid="14"/>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4"/>
                                        </p:tgtEl>
                                        <p:attrNameLst>
                                          <p:attrName>fillcolor</p:attrName>
                                        </p:attrNameLst>
                                      </p:cBhvr>
                                      <p:to>
                                        <a:srgbClr val="538135"/>
                                      </p:to>
                                    </p:animClr>
                                    <p:set>
                                      <p:cBhvr>
                                        <p:cTn id="28" dur="2000" fill="hold"/>
                                        <p:tgtEl>
                                          <p:spTgt spid="14"/>
                                        </p:tgtEl>
                                        <p:attrNameLst>
                                          <p:attrName>fill.type</p:attrName>
                                        </p:attrNameLst>
                                      </p:cBhvr>
                                      <p:to>
                                        <p:strVal val="solid"/>
                                      </p:to>
                                    </p:set>
                                    <p:set>
                                      <p:cBhvr>
                                        <p:cTn id="29"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 5.3 Session d_auto-apprentissag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TiC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FOI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U4g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FOI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FOI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FOI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TiChZFQaV5GsAAABvAAAAHAAAAHVuaXZlcnNhbC9sb2NhbF9zZXR0aW5ncy54bWwNyrEKwkAMANC9XxEySB3Uugn2rpujCK0fENogB7mk9ELRv/e2N7x++GaBnbeSTANezx0C62xL0k/A9/Q43RCKky4kphxQDWGITS82k4zsXmOBVejH28S5wvlJuc4XqbOkAu1B/B6PeInNH1BLAwQUAAIACABUiC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VIgoWeohDhNLAAAAbAAAABsAAAB1bml2ZXJzYWwvdW5pdmVyc2FsLnBuZy54bWyzsa/IzVEoSy0qzszPs1Uy1DNQsrfj5bIpKEoty0wtV6gAigEFIUBJoRLINUJwyzNTSjKAQiYmFgjBjNTM9IwSoKiBhRlcVB9oKABQSwECAAAUAAIACACpflBPNmFYAkcDAADhCQAAFAAAAAAAAAABAAAAAAAAAAAAdW5pdmVyc2FsL3BsYXllci54bWxQSwECAAAUAAIACABTiChZtTf0qBwFAADhEwAAHQAAAAAAAAABAAAAAAB5AwAAdW5pdmVyc2FsL2NvbW1vbl9tZXNzYWdlcy5sbmdQSwECAAAUAAIACABTiChZFR5gG6MAAAB/AQAALgAAAAAAAAABAAAAAADQCAAAdW5pdmVyc2FsL3BsYXliYWNrX2FuZF9uYXZpZ2F0aW9uX3NldHRpbmdzLnhtbFBLAQIAABQAAgAIAFOIKFl0STUfPAQAAAwVAAAnAAAAAAAAAAEAAAAAAL8JAAB1bml2ZXJzYWwvZmxhc2hfcHVibGlzaGluZ19zZXR0aW5ncy54bWxQSwECAAAUAAIACABTiChZN4uHansDAACsDAAAIQAAAAAAAAABAAAAAABADgAAdW5pdmVyc2FsL2ZsYXNoX3NraW5fc2V0dGluZ3MueG1sUEsBAgAAFAACAAgAU4goWaavViM2BAAAlhQAACYAAAAAAAAAAQAAAAAA+hEAAHVuaXZlcnNhbC9odG1sX3B1Ymxpc2hpbmdfc2V0dGluZ3MueG1sUEsBAgAAFAACAAgAU4goWSYPfuiwAQAAbwYAAB8AAAAAAAAAAQAAAAAAdBYAAHVuaXZlcnNhbC9odG1sX3NraW5fc2V0dGluZ3MuanNQSwECAAAUAAIACABTiChZFQaV5GsAAABvAAAAHAAAAAAAAAABAAAAAABhGAAAdW5pdmVyc2FsL2xvY2FsX3NldHRpbmdzLnhtbFBLAQIAABQAAgAIAFSIKFnCG66ZaBIAAPdNAAAXAAAAAAAAAAAAAAAAAAYZAAB1bml2ZXJzYWwvdW5pdmVyc2FsLnBuZ1BLAQIAABQAAgAIAFSIKFnqIQ4TSwAAAGwAAAAbAAAAAAAAAAEAAAAAAKMrAAB1bml2ZXJzYWwvdW5pdmVyc2FsLnBuZy54bWxQSwUGAAAAAAoACgAGAwAAJywAAAAA"/>
  <p:tag name="ISPRING_LMS_API_VERSION" val="SCORM 1.2"/>
  <p:tag name="ISPRING_ULTRA_SCORM_COURSE_ID" val="FE318F78-F5F6-4287-9719-E0AD1CC1F23D"/>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French\\Training material for ETA 05_Fr&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 5.3 Session d_auto-apprentissag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745</Words>
  <Application>Microsoft Office PowerPoint</Application>
  <PresentationFormat>Ευρεία οθόνη</PresentationFormat>
  <Paragraphs>143</Paragraphs>
  <Slides>15</Slides>
  <Notes>15</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2</vt:i4>
      </vt:variant>
      <vt:variant>
        <vt:lpstr>Τίτλοι διαφανειών</vt:lpstr>
      </vt:variant>
      <vt:variant>
        <vt:i4>15</vt:i4>
      </vt:variant>
    </vt:vector>
  </HeadingPairs>
  <TitlesOfParts>
    <vt:vector size="24" baseType="lpstr">
      <vt:lpstr>Noto Sans Symbols</vt:lpstr>
      <vt:lpstr>Arial</vt:lpstr>
      <vt:lpstr>Impact</vt:lpstr>
      <vt:lpstr>Lato</vt:lpstr>
      <vt:lpstr>Gill Sans</vt:lpstr>
      <vt:lpstr>Roboto</vt:lpstr>
      <vt:lpstr>Calibri</vt:lpstr>
      <vt:lpstr>Θέμα του Office</vt:lpstr>
      <vt:lpstr>Θέμα του Office</vt:lpstr>
      <vt:lpstr>Παρουσίαση του PowerPoint</vt:lpstr>
      <vt:lpstr>Partenaires</vt:lpstr>
      <vt:lpstr>Session d'auto-apprentissage :  Contenu</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 5.3 Session d_auto-apprentissage</dc:title>
  <dc:creator>pantelis bbalaouras</dc:creator>
  <cp:lastModifiedBy>pantelis</cp:lastModifiedBy>
  <cp:revision>8</cp:revision>
  <dcterms:created xsi:type="dcterms:W3CDTF">2020-06-02T13:31:56Z</dcterms:created>
  <dcterms:modified xsi:type="dcterms:W3CDTF">2024-09-08T14:04:09Z</dcterms:modified>
</cp:coreProperties>
</file>